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3" r:id="rId4"/>
  </p:sldMasterIdLst>
  <p:notesMasterIdLst>
    <p:notesMasterId r:id="rId7"/>
  </p:notesMasterIdLst>
  <p:sldIdLst>
    <p:sldId id="3511" r:id="rId5"/>
    <p:sldId id="3032" r:id="rId6"/>
    <p:sldId id="3040" r:id="rId8"/>
    <p:sldId id="3043" r:id="rId9"/>
    <p:sldId id="3327" r:id="rId10"/>
    <p:sldId id="3328" r:id="rId11"/>
    <p:sldId id="3335" r:id="rId12"/>
    <p:sldId id="3329" r:id="rId13"/>
    <p:sldId id="3333" r:id="rId14"/>
    <p:sldId id="3334" r:id="rId15"/>
    <p:sldId id="3336" r:id="rId16"/>
    <p:sldId id="3337" r:id="rId17"/>
    <p:sldId id="3338" r:id="rId18"/>
    <p:sldId id="3339" r:id="rId19"/>
    <p:sldId id="3340" r:id="rId20"/>
    <p:sldId id="3341" r:id="rId21"/>
    <p:sldId id="3342" r:id="rId22"/>
    <p:sldId id="3343" r:id="rId23"/>
    <p:sldId id="3344" r:id="rId24"/>
    <p:sldId id="3345" r:id="rId25"/>
    <p:sldId id="3346" r:id="rId26"/>
    <p:sldId id="3347" r:id="rId27"/>
    <p:sldId id="3348" r:id="rId28"/>
    <p:sldId id="3349" r:id="rId29"/>
    <p:sldId id="3350" r:id="rId30"/>
    <p:sldId id="3351" r:id="rId31"/>
    <p:sldId id="3352" r:id="rId32"/>
    <p:sldId id="3353" r:id="rId33"/>
    <p:sldId id="3354" r:id="rId34"/>
    <p:sldId id="3355" r:id="rId35"/>
    <p:sldId id="3356" r:id="rId36"/>
    <p:sldId id="3357" r:id="rId37"/>
    <p:sldId id="3358" r:id="rId38"/>
    <p:sldId id="3359" r:id="rId39"/>
    <p:sldId id="3360" r:id="rId40"/>
    <p:sldId id="3361" r:id="rId41"/>
    <p:sldId id="3362" r:id="rId42"/>
    <p:sldId id="3363" r:id="rId43"/>
    <p:sldId id="3364" r:id="rId44"/>
    <p:sldId id="3365" r:id="rId45"/>
    <p:sldId id="3366" r:id="rId46"/>
    <p:sldId id="3367" r:id="rId47"/>
    <p:sldId id="3044" r:id="rId48"/>
    <p:sldId id="3045" r:id="rId49"/>
    <p:sldId id="3330" r:id="rId50"/>
    <p:sldId id="3331" r:id="rId51"/>
    <p:sldId id="3332" r:id="rId52"/>
    <p:sldId id="3368" r:id="rId53"/>
    <p:sldId id="3369" r:id="rId54"/>
    <p:sldId id="3370" r:id="rId55"/>
    <p:sldId id="3371" r:id="rId56"/>
    <p:sldId id="3372" r:id="rId57"/>
    <p:sldId id="3373" r:id="rId58"/>
    <p:sldId id="3374" r:id="rId59"/>
    <p:sldId id="3375" r:id="rId60"/>
    <p:sldId id="3376" r:id="rId61"/>
    <p:sldId id="3377" r:id="rId62"/>
    <p:sldId id="3378" r:id="rId63"/>
    <p:sldId id="3379" r:id="rId64"/>
    <p:sldId id="3380" r:id="rId65"/>
    <p:sldId id="3381" r:id="rId66"/>
    <p:sldId id="3382" r:id="rId67"/>
    <p:sldId id="3383" r:id="rId68"/>
    <p:sldId id="3384" r:id="rId69"/>
    <p:sldId id="3386" r:id="rId70"/>
    <p:sldId id="3387" r:id="rId71"/>
    <p:sldId id="3388" r:id="rId72"/>
    <p:sldId id="3389" r:id="rId73"/>
    <p:sldId id="3385" r:id="rId74"/>
    <p:sldId id="3390" r:id="rId75"/>
    <p:sldId id="3391" r:id="rId76"/>
    <p:sldId id="3396" r:id="rId77"/>
    <p:sldId id="3395" r:id="rId78"/>
    <p:sldId id="3392" r:id="rId79"/>
    <p:sldId id="3394" r:id="rId80"/>
    <p:sldId id="3047" r:id="rId81"/>
    <p:sldId id="3042" r:id="rId82"/>
    <p:sldId id="3221" r:id="rId83"/>
    <p:sldId id="3222" r:id="rId84"/>
    <p:sldId id="3223" r:id="rId85"/>
    <p:sldId id="3224" r:id="rId86"/>
    <p:sldId id="3225" r:id="rId87"/>
    <p:sldId id="3226" r:id="rId88"/>
    <p:sldId id="3227" r:id="rId89"/>
    <p:sldId id="3228" r:id="rId90"/>
    <p:sldId id="3229" r:id="rId91"/>
    <p:sldId id="3230" r:id="rId92"/>
    <p:sldId id="3231" r:id="rId93"/>
    <p:sldId id="3232" r:id="rId94"/>
    <p:sldId id="3233" r:id="rId95"/>
    <p:sldId id="3234" r:id="rId96"/>
    <p:sldId id="3235" r:id="rId97"/>
    <p:sldId id="3236" r:id="rId98"/>
    <p:sldId id="3237" r:id="rId99"/>
    <p:sldId id="3238" r:id="rId100"/>
    <p:sldId id="3239" r:id="rId101"/>
    <p:sldId id="3240" r:id="rId102"/>
    <p:sldId id="3241" r:id="rId103"/>
    <p:sldId id="3242" r:id="rId104"/>
    <p:sldId id="3243" r:id="rId105"/>
    <p:sldId id="3244" r:id="rId106"/>
    <p:sldId id="3245" r:id="rId107"/>
    <p:sldId id="3246" r:id="rId108"/>
    <p:sldId id="3247" r:id="rId109"/>
    <p:sldId id="3248" r:id="rId110"/>
    <p:sldId id="3250" r:id="rId111"/>
    <p:sldId id="3049" r:id="rId112"/>
    <p:sldId id="3046" r:id="rId113"/>
    <p:sldId id="3188" r:id="rId114"/>
    <p:sldId id="3186" r:id="rId115"/>
    <p:sldId id="3187" r:id="rId116"/>
    <p:sldId id="3189" r:id="rId117"/>
    <p:sldId id="3190" r:id="rId118"/>
    <p:sldId id="3191" r:id="rId119"/>
    <p:sldId id="3192" r:id="rId120"/>
    <p:sldId id="3193" r:id="rId121"/>
    <p:sldId id="3194" r:id="rId122"/>
    <p:sldId id="3196" r:id="rId123"/>
    <p:sldId id="3195" r:id="rId124"/>
    <p:sldId id="3197" r:id="rId125"/>
    <p:sldId id="3198" r:id="rId126"/>
    <p:sldId id="3199" r:id="rId127"/>
    <p:sldId id="3203" r:id="rId128"/>
    <p:sldId id="3204" r:id="rId129"/>
    <p:sldId id="3200" r:id="rId130"/>
    <p:sldId id="3201" r:id="rId131"/>
    <p:sldId id="3206" r:id="rId132"/>
    <p:sldId id="3202" r:id="rId133"/>
    <p:sldId id="3205" r:id="rId134"/>
    <p:sldId id="3207" r:id="rId135"/>
    <p:sldId id="3208" r:id="rId136"/>
    <p:sldId id="3209" r:id="rId137"/>
    <p:sldId id="3210" r:id="rId138"/>
    <p:sldId id="3211" r:id="rId139"/>
    <p:sldId id="3212" r:id="rId140"/>
    <p:sldId id="3213" r:id="rId141"/>
    <p:sldId id="3214" r:id="rId142"/>
    <p:sldId id="3215" r:id="rId143"/>
    <p:sldId id="3216" r:id="rId144"/>
    <p:sldId id="3217" r:id="rId145"/>
    <p:sldId id="3218" r:id="rId146"/>
    <p:sldId id="3050" r:id="rId147"/>
    <p:sldId id="3051" r:id="rId148"/>
    <p:sldId id="3094" r:id="rId149"/>
    <p:sldId id="3095" r:id="rId150"/>
    <p:sldId id="3135" r:id="rId151"/>
    <p:sldId id="3136" r:id="rId152"/>
    <p:sldId id="3137" r:id="rId153"/>
    <p:sldId id="3138" r:id="rId154"/>
    <p:sldId id="3139" r:id="rId155"/>
    <p:sldId id="3140" r:id="rId156"/>
    <p:sldId id="3141" r:id="rId157"/>
    <p:sldId id="3142" r:id="rId158"/>
    <p:sldId id="3143" r:id="rId159"/>
    <p:sldId id="3148" r:id="rId160"/>
    <p:sldId id="3147" r:id="rId161"/>
    <p:sldId id="3144" r:id="rId162"/>
    <p:sldId id="3145" r:id="rId163"/>
    <p:sldId id="3146" r:id="rId164"/>
    <p:sldId id="3149" r:id="rId165"/>
    <p:sldId id="3150" r:id="rId166"/>
    <p:sldId id="3151" r:id="rId167"/>
    <p:sldId id="3152" r:id="rId168"/>
    <p:sldId id="3153" r:id="rId169"/>
    <p:sldId id="3154" r:id="rId170"/>
    <p:sldId id="3158" r:id="rId171"/>
    <p:sldId id="3159" r:id="rId172"/>
    <p:sldId id="3160" r:id="rId173"/>
    <p:sldId id="3155" r:id="rId174"/>
    <p:sldId id="3161" r:id="rId175"/>
    <p:sldId id="3156" r:id="rId176"/>
    <p:sldId id="3157" r:id="rId177"/>
    <p:sldId id="3162" r:id="rId178"/>
    <p:sldId id="3163" r:id="rId179"/>
    <p:sldId id="3164" r:id="rId180"/>
    <p:sldId id="3165" r:id="rId181"/>
    <p:sldId id="3180" r:id="rId182"/>
    <p:sldId id="3181" r:id="rId183"/>
    <p:sldId id="3182" r:id="rId184"/>
    <p:sldId id="3183" r:id="rId185"/>
    <p:sldId id="3184" r:id="rId186"/>
    <p:sldId id="2877" r:id="rId18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75" name="作者" initials="A" lastIdx="0" clrIdx="24"/>
  <p:cmAuthor id="2" name="vfy" initials="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0F3B31"/>
    <a:srgbClr val="4FD2B7"/>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6"/>
      </p:cViewPr>
      <p:guideLst>
        <p:guide orient="horz" pos="2144"/>
        <p:guide pos="3843"/>
      </p:guideLst>
    </p:cSldViewPr>
  </p:slideViewPr>
  <p:notesTextViewPr>
    <p:cViewPr>
      <p:scale>
        <a:sx n="1" d="1"/>
        <a:sy n="1" d="1"/>
      </p:scale>
      <p:origin x="0" y="0"/>
    </p:cViewPr>
  </p:notesTextViewPr>
  <p:notesViewPr>
    <p:cSldViewPr snapToGrid="0">
      <p:cViewPr varScale="1">
        <p:scale>
          <a:sx n="68" d="100"/>
          <a:sy n="68" d="100"/>
        </p:scale>
        <p:origin x="-2856" y="-90"/>
      </p:cViewPr>
      <p:guideLst>
        <p:guide orient="horz" pos="2858"/>
        <p:guide pos="2161"/>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1" Type="http://schemas.openxmlformats.org/officeDocument/2006/relationships/commentAuthors" Target="commentAuthors.xml"/><Relationship Id="rId190" Type="http://schemas.openxmlformats.org/officeDocument/2006/relationships/tableStyles" Target="tableStyles.xml"/><Relationship Id="rId19" Type="http://schemas.openxmlformats.org/officeDocument/2006/relationships/slide" Target="slides/slide14.xml"/><Relationship Id="rId189" Type="http://schemas.openxmlformats.org/officeDocument/2006/relationships/viewProps" Target="viewProps.xml"/><Relationship Id="rId188" Type="http://schemas.openxmlformats.org/officeDocument/2006/relationships/presProps" Target="presProps.xml"/><Relationship Id="rId187" Type="http://schemas.openxmlformats.org/officeDocument/2006/relationships/slide" Target="slides/slide182.xml"/><Relationship Id="rId186" Type="http://schemas.openxmlformats.org/officeDocument/2006/relationships/slide" Target="slides/slide181.xml"/><Relationship Id="rId185" Type="http://schemas.openxmlformats.org/officeDocument/2006/relationships/slide" Target="slides/slide180.xml"/><Relationship Id="rId184" Type="http://schemas.openxmlformats.org/officeDocument/2006/relationships/slide" Target="slides/slide179.xml"/><Relationship Id="rId183" Type="http://schemas.openxmlformats.org/officeDocument/2006/relationships/slide" Target="slides/slide178.xml"/><Relationship Id="rId182" Type="http://schemas.openxmlformats.org/officeDocument/2006/relationships/slide" Target="slides/slide177.xml"/><Relationship Id="rId181" Type="http://schemas.openxmlformats.org/officeDocument/2006/relationships/slide" Target="slides/slide176.xml"/><Relationship Id="rId180" Type="http://schemas.openxmlformats.org/officeDocument/2006/relationships/slide" Target="slides/slide175.xml"/><Relationship Id="rId18" Type="http://schemas.openxmlformats.org/officeDocument/2006/relationships/slide" Target="slides/slide13.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176" Type="http://schemas.openxmlformats.org/officeDocument/2006/relationships/slide" Target="slides/slide171.xml"/><Relationship Id="rId175" Type="http://schemas.openxmlformats.org/officeDocument/2006/relationships/slide" Target="slides/slide170.xml"/><Relationship Id="rId174" Type="http://schemas.openxmlformats.org/officeDocument/2006/relationships/slide" Target="slides/slide169.xml"/><Relationship Id="rId173" Type="http://schemas.openxmlformats.org/officeDocument/2006/relationships/slide" Target="slides/slide168.xml"/><Relationship Id="rId172" Type="http://schemas.openxmlformats.org/officeDocument/2006/relationships/slide" Target="slides/slide167.xml"/><Relationship Id="rId171" Type="http://schemas.openxmlformats.org/officeDocument/2006/relationships/slide" Target="slides/slide166.xml"/><Relationship Id="rId170" Type="http://schemas.openxmlformats.org/officeDocument/2006/relationships/slide" Target="slides/slide165.xml"/><Relationship Id="rId17" Type="http://schemas.openxmlformats.org/officeDocument/2006/relationships/slide" Target="slides/slide12.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165" Type="http://schemas.openxmlformats.org/officeDocument/2006/relationships/slide" Target="slides/slide160.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1" Type="http://schemas.openxmlformats.org/officeDocument/2006/relationships/slide" Target="slides/slide156.xml"/><Relationship Id="rId160" Type="http://schemas.openxmlformats.org/officeDocument/2006/relationships/slide" Target="slides/slide155.xml"/><Relationship Id="rId16" Type="http://schemas.openxmlformats.org/officeDocument/2006/relationships/slide" Target="slides/slide11.xml"/><Relationship Id="rId159" Type="http://schemas.openxmlformats.org/officeDocument/2006/relationships/slide" Target="slides/slide154.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54" Type="http://schemas.openxmlformats.org/officeDocument/2006/relationships/slide" Target="slides/slide149.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0" Type="http://schemas.openxmlformats.org/officeDocument/2006/relationships/slide" Target="slides/slide145.xml"/><Relationship Id="rId15" Type="http://schemas.openxmlformats.org/officeDocument/2006/relationships/slide" Target="slides/slide10.xml"/><Relationship Id="rId149" Type="http://schemas.openxmlformats.org/officeDocument/2006/relationships/slide" Target="slides/slide144.xml"/><Relationship Id="rId148" Type="http://schemas.openxmlformats.org/officeDocument/2006/relationships/slide" Target="slides/slide143.xml"/><Relationship Id="rId147" Type="http://schemas.openxmlformats.org/officeDocument/2006/relationships/slide" Target="slides/slide142.xml"/><Relationship Id="rId146" Type="http://schemas.openxmlformats.org/officeDocument/2006/relationships/slide" Target="slides/slide141.xml"/><Relationship Id="rId145" Type="http://schemas.openxmlformats.org/officeDocument/2006/relationships/slide" Target="slides/slide140.xml"/><Relationship Id="rId144" Type="http://schemas.openxmlformats.org/officeDocument/2006/relationships/slide" Target="slides/slide139.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14" Type="http://schemas.openxmlformats.org/officeDocument/2006/relationships/slide" Target="slides/slide9.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 Type="http://schemas.openxmlformats.org/officeDocument/2006/relationships/slide" Target="slides/slide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121" Type="http://schemas.openxmlformats.org/officeDocument/2006/relationships/slide" Target="slides/slide116.xml"/><Relationship Id="rId120" Type="http://schemas.openxmlformats.org/officeDocument/2006/relationships/slide" Target="slides/slide115.xml"/><Relationship Id="rId12" Type="http://schemas.openxmlformats.org/officeDocument/2006/relationships/slide" Target="slides/slide7.xml"/><Relationship Id="rId119" Type="http://schemas.openxmlformats.org/officeDocument/2006/relationships/slide" Target="slides/slide114.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110" Type="http://schemas.openxmlformats.org/officeDocument/2006/relationships/slide" Target="slides/slide105.xml"/><Relationship Id="rId11" Type="http://schemas.openxmlformats.org/officeDocument/2006/relationships/slide" Target="slides/slide6.xml"/><Relationship Id="rId109" Type="http://schemas.openxmlformats.org/officeDocument/2006/relationships/slide" Target="slides/slide104.xml"/><Relationship Id="rId108" Type="http://schemas.openxmlformats.org/officeDocument/2006/relationships/slide" Target="slides/slide103.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5A036-F888-46F1-ACD5-59A7A7344FD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D01B2-442F-4559-9A9B-BE4E4BDAC13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104242-42E4-462F-B9A6-468AC33D61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188415"/>
            <a:ext cx="4463844" cy="66695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4.png"/><Relationship Id="rId2" Type="http://schemas.openxmlformats.org/officeDocument/2006/relationships/slideLayout" Target="../slideLayouts/slideLayout3.xml"/><Relationship Id="rId10"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3.png"/><Relationship Id="rId1" Type="http://schemas.openxmlformats.org/officeDocument/2006/relationships/slideLayout" Target="../slideLayouts/slideLayout4.xml"/></Relationships>
</file>

<file path=ppt/slideMasters/slideMaster1.xml><?xml version="1.0" encoding="utf-8"?>
<p:sldMaster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solidFill>
          <a:schemeClr val="bg2">
            <a:alpha val="86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134130"/>
            <a:ext cx="1557766" cy="1418446"/>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5"/>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6"/>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7"/>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8"/>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45.xml"/><Relationship Id="rId1" Type="http://schemas.openxmlformats.org/officeDocument/2006/relationships/tags" Target="../tags/tag44.xml"/></Relationships>
</file>

<file path=ppt/slides/_rels/slide10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120.png"/><Relationship Id="rId2" Type="http://schemas.openxmlformats.org/officeDocument/2006/relationships/tags" Target="../tags/tag222.xml"/><Relationship Id="rId1" Type="http://schemas.openxmlformats.org/officeDocument/2006/relationships/tags" Target="../tags/tag221.xml"/></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3.png"/><Relationship Id="rId2" Type="http://schemas.openxmlformats.org/officeDocument/2006/relationships/tags" Target="../tags/tag224.xml"/><Relationship Id="rId1" Type="http://schemas.openxmlformats.org/officeDocument/2006/relationships/tags" Target="../tags/tag223.xml"/></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4.jpeg"/><Relationship Id="rId2" Type="http://schemas.openxmlformats.org/officeDocument/2006/relationships/tags" Target="../tags/tag226.xml"/><Relationship Id="rId1" Type="http://schemas.openxmlformats.org/officeDocument/2006/relationships/tags" Target="../tags/tag225.xml"/></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5.png"/><Relationship Id="rId2" Type="http://schemas.openxmlformats.org/officeDocument/2006/relationships/tags" Target="../tags/tag228.xml"/><Relationship Id="rId1" Type="http://schemas.openxmlformats.org/officeDocument/2006/relationships/tags" Target="../tags/tag227.xml"/></Relationships>
</file>

<file path=ppt/slides/_rels/slide10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6.png"/><Relationship Id="rId2" Type="http://schemas.openxmlformats.org/officeDocument/2006/relationships/tags" Target="../tags/tag230.xml"/><Relationship Id="rId1" Type="http://schemas.openxmlformats.org/officeDocument/2006/relationships/tags" Target="../tags/tag229.xml"/></Relationships>
</file>

<file path=ppt/slides/_rels/slide10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7.jpeg"/><Relationship Id="rId2" Type="http://schemas.openxmlformats.org/officeDocument/2006/relationships/tags" Target="../tags/tag232.xml"/><Relationship Id="rId1" Type="http://schemas.openxmlformats.org/officeDocument/2006/relationships/tags" Target="../tags/tag231.xml"/></Relationships>
</file>

<file path=ppt/slides/_rels/slide10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28.png"/><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9.png"/></Relationships>
</file>

<file path=ppt/slides/_rels/slide10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30.png"/><Relationship Id="rId2" Type="http://schemas.openxmlformats.org/officeDocument/2006/relationships/tags" Target="../tags/tag237.xml"/><Relationship Id="rId1" Type="http://schemas.openxmlformats.org/officeDocument/2006/relationships/tags" Target="../tags/tag236.xml"/></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1.jpeg"/><Relationship Id="rId2" Type="http://schemas.openxmlformats.org/officeDocument/2006/relationships/tags" Target="../tags/tag239.xml"/><Relationship Id="rId1" Type="http://schemas.openxmlformats.org/officeDocument/2006/relationships/tags" Target="../tags/tag23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tags" Target="../tags/tag47.xml"/><Relationship Id="rId1" Type="http://schemas.openxmlformats.org/officeDocument/2006/relationships/tags" Target="../tags/tag46.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2.jpeg"/><Relationship Id="rId2" Type="http://schemas.openxmlformats.org/officeDocument/2006/relationships/tags" Target="../tags/tag241.xml"/><Relationship Id="rId1" Type="http://schemas.openxmlformats.org/officeDocument/2006/relationships/tags" Target="../tags/tag240.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4.jpeg"/><Relationship Id="rId3" Type="http://schemas.openxmlformats.org/officeDocument/2006/relationships/image" Target="../media/image133.png"/><Relationship Id="rId2" Type="http://schemas.openxmlformats.org/officeDocument/2006/relationships/tags" Target="../tags/tag243.xml"/><Relationship Id="rId1" Type="http://schemas.openxmlformats.org/officeDocument/2006/relationships/tags" Target="../tags/tag242.xml"/></Relationships>
</file>

<file path=ppt/slides/_rels/slide1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tags" Target="../tags/tag245.xml"/><Relationship Id="rId1" Type="http://schemas.openxmlformats.org/officeDocument/2006/relationships/tags" Target="../tags/tag244.xml"/></Relationships>
</file>

<file path=ppt/slides/_rels/slide1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247.xml"/><Relationship Id="rId2" Type="http://schemas.openxmlformats.org/officeDocument/2006/relationships/image" Target="../media/image15.jpeg"/><Relationship Id="rId1" Type="http://schemas.openxmlformats.org/officeDocument/2006/relationships/tags" Target="../tags/tag246.xml"/></Relationships>
</file>

<file path=ppt/slides/_rels/slide1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9.xml"/><Relationship Id="rId2" Type="http://schemas.openxmlformats.org/officeDocument/2006/relationships/image" Target="../media/image15.jpeg"/><Relationship Id="rId1" Type="http://schemas.openxmlformats.org/officeDocument/2006/relationships/tags" Target="../tags/tag248.xml"/></Relationships>
</file>

<file path=ppt/slides/_rels/slide1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7.jpeg"/><Relationship Id="rId3" Type="http://schemas.openxmlformats.org/officeDocument/2006/relationships/tags" Target="../tags/tag255.xml"/><Relationship Id="rId2" Type="http://schemas.openxmlformats.org/officeDocument/2006/relationships/image" Target="../media/image15.jpeg"/><Relationship Id="rId1" Type="http://schemas.openxmlformats.org/officeDocument/2006/relationships/tags" Target="../tags/tag254.xml"/></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7.xml"/><Relationship Id="rId2" Type="http://schemas.openxmlformats.org/officeDocument/2006/relationships/image" Target="../media/image15.jpeg"/><Relationship Id="rId1" Type="http://schemas.openxmlformats.org/officeDocument/2006/relationships/tags" Target="../tags/tag256.xml"/></Relationships>
</file>

<file path=ppt/slides/_rels/slide1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38.jpeg"/><Relationship Id="rId2" Type="http://schemas.openxmlformats.org/officeDocument/2006/relationships/tags" Target="../tags/tag259.xml"/><Relationship Id="rId1" Type="http://schemas.openxmlformats.org/officeDocument/2006/relationships/tags" Target="../tags/tag258.xml"/></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61.xml"/><Relationship Id="rId2" Type="http://schemas.openxmlformats.org/officeDocument/2006/relationships/image" Target="../media/image15.jpeg"/><Relationship Id="rId1" Type="http://schemas.openxmlformats.org/officeDocument/2006/relationships/tags" Target="../tags/tag26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9.png"/><Relationship Id="rId2" Type="http://schemas.openxmlformats.org/officeDocument/2006/relationships/tags" Target="../tags/tag49.xml"/><Relationship Id="rId1" Type="http://schemas.openxmlformats.org/officeDocument/2006/relationships/tags" Target="../tags/tag48.xml"/></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9.jpeg"/><Relationship Id="rId2" Type="http://schemas.openxmlformats.org/officeDocument/2006/relationships/tags" Target="../tags/tag263.xml"/><Relationship Id="rId1" Type="http://schemas.openxmlformats.org/officeDocument/2006/relationships/tags" Target="../tags/tag262.xml"/></Relationships>
</file>

<file path=ppt/slides/_rels/slide1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65.xml"/><Relationship Id="rId2" Type="http://schemas.openxmlformats.org/officeDocument/2006/relationships/image" Target="../media/image15.jpeg"/><Relationship Id="rId1" Type="http://schemas.openxmlformats.org/officeDocument/2006/relationships/tags" Target="../tags/tag264.xml"/></Relationships>
</file>

<file path=ppt/slides/_rels/slide1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0.jpeg"/><Relationship Id="rId3" Type="http://schemas.openxmlformats.org/officeDocument/2006/relationships/tags" Target="../tags/tag267.xml"/><Relationship Id="rId2" Type="http://schemas.openxmlformats.org/officeDocument/2006/relationships/image" Target="../media/image15.jpeg"/><Relationship Id="rId1" Type="http://schemas.openxmlformats.org/officeDocument/2006/relationships/tags" Target="../tags/tag266.xml"/></Relationships>
</file>

<file path=ppt/slides/_rels/slide1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269.xml"/><Relationship Id="rId2" Type="http://schemas.openxmlformats.org/officeDocument/2006/relationships/image" Target="../media/image15.jpeg"/><Relationship Id="rId1" Type="http://schemas.openxmlformats.org/officeDocument/2006/relationships/tags" Target="../tags/tag268.xml"/></Relationships>
</file>

<file path=ppt/slides/_rels/slide12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1.jpeg"/><Relationship Id="rId3" Type="http://schemas.openxmlformats.org/officeDocument/2006/relationships/tags" Target="../tags/tag271.xml"/><Relationship Id="rId2" Type="http://schemas.openxmlformats.org/officeDocument/2006/relationships/image" Target="../media/image15.jpeg"/><Relationship Id="rId1" Type="http://schemas.openxmlformats.org/officeDocument/2006/relationships/tags" Target="../tags/tag270.xml"/></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73.xml"/><Relationship Id="rId2" Type="http://schemas.openxmlformats.org/officeDocument/2006/relationships/image" Target="../media/image15.jpeg"/><Relationship Id="rId1" Type="http://schemas.openxmlformats.org/officeDocument/2006/relationships/tags" Target="../tags/tag272.xml"/></Relationships>
</file>

<file path=ppt/slides/_rels/slide1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42.png"/><Relationship Id="rId2" Type="http://schemas.openxmlformats.org/officeDocument/2006/relationships/tags" Target="../tags/tag275.xml"/><Relationship Id="rId1" Type="http://schemas.openxmlformats.org/officeDocument/2006/relationships/tags" Target="../tags/tag274.xml"/></Relationships>
</file>

<file path=ppt/slides/_rels/slide1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43.jpeg"/><Relationship Id="rId2" Type="http://schemas.openxmlformats.org/officeDocument/2006/relationships/tags" Target="../tags/tag277.xml"/><Relationship Id="rId1" Type="http://schemas.openxmlformats.org/officeDocument/2006/relationships/tags" Target="../tags/tag276.xml"/></Relationships>
</file>

<file path=ppt/slides/_rels/slide1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4.png"/><Relationship Id="rId3" Type="http://schemas.openxmlformats.org/officeDocument/2006/relationships/tags" Target="../tags/tag279.xml"/><Relationship Id="rId2" Type="http://schemas.openxmlformats.org/officeDocument/2006/relationships/image" Target="../media/image15.jpeg"/><Relationship Id="rId1" Type="http://schemas.openxmlformats.org/officeDocument/2006/relationships/tags" Target="../tags/tag278.xml"/></Relationships>
</file>

<file path=ppt/slides/_rels/slide1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45.png"/><Relationship Id="rId2" Type="http://schemas.openxmlformats.org/officeDocument/2006/relationships/tags" Target="../tags/tag281.xml"/><Relationship Id="rId1" Type="http://schemas.openxmlformats.org/officeDocument/2006/relationships/tags" Target="../tags/tag28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0.png"/><Relationship Id="rId2" Type="http://schemas.openxmlformats.org/officeDocument/2006/relationships/tags" Target="../tags/tag51.xml"/><Relationship Id="rId1" Type="http://schemas.openxmlformats.org/officeDocument/2006/relationships/tags" Target="../tags/tag50.xml"/></Relationships>
</file>

<file path=ppt/slides/_rels/slide1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3.xml"/><Relationship Id="rId2" Type="http://schemas.openxmlformats.org/officeDocument/2006/relationships/image" Target="../media/image15.jpeg"/><Relationship Id="rId1" Type="http://schemas.openxmlformats.org/officeDocument/2006/relationships/tags" Target="../tags/tag282.xml"/></Relationships>
</file>

<file path=ppt/slides/_rels/slide1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6.png"/><Relationship Id="rId3" Type="http://schemas.openxmlformats.org/officeDocument/2006/relationships/tags" Target="../tags/tag285.xml"/><Relationship Id="rId2" Type="http://schemas.openxmlformats.org/officeDocument/2006/relationships/image" Target="../media/image15.jpeg"/><Relationship Id="rId1" Type="http://schemas.openxmlformats.org/officeDocument/2006/relationships/tags" Target="../tags/tag284.xml"/></Relationships>
</file>

<file path=ppt/slides/_rels/slide13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7.jpeg"/><Relationship Id="rId3" Type="http://schemas.openxmlformats.org/officeDocument/2006/relationships/tags" Target="../tags/tag287.xml"/><Relationship Id="rId2" Type="http://schemas.openxmlformats.org/officeDocument/2006/relationships/image" Target="../media/image15.jpeg"/><Relationship Id="rId1" Type="http://schemas.openxmlformats.org/officeDocument/2006/relationships/tags" Target="../tags/tag286.xml"/></Relationships>
</file>

<file path=ppt/slides/_rels/slide1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9.xml"/><Relationship Id="rId2" Type="http://schemas.openxmlformats.org/officeDocument/2006/relationships/image" Target="../media/image15.jpeg"/><Relationship Id="rId1" Type="http://schemas.openxmlformats.org/officeDocument/2006/relationships/tags" Target="../tags/tag288.xml"/></Relationships>
</file>

<file path=ppt/slides/_rels/slide13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48.png"/><Relationship Id="rId3" Type="http://schemas.openxmlformats.org/officeDocument/2006/relationships/tags" Target="../tags/tag291.xml"/><Relationship Id="rId2" Type="http://schemas.openxmlformats.org/officeDocument/2006/relationships/image" Target="../media/image15.jpeg"/><Relationship Id="rId1" Type="http://schemas.openxmlformats.org/officeDocument/2006/relationships/tags" Target="../tags/tag290.xml"/></Relationships>
</file>

<file path=ppt/slides/_rels/slide13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93.xml"/><Relationship Id="rId2" Type="http://schemas.openxmlformats.org/officeDocument/2006/relationships/image" Target="../media/image15.jpeg"/><Relationship Id="rId1" Type="http://schemas.openxmlformats.org/officeDocument/2006/relationships/tags" Target="../tags/tag292.xml"/></Relationships>
</file>

<file path=ppt/slides/_rels/slide13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49.png"/><Relationship Id="rId2" Type="http://schemas.openxmlformats.org/officeDocument/2006/relationships/tags" Target="../tags/tag295.xml"/><Relationship Id="rId1" Type="http://schemas.openxmlformats.org/officeDocument/2006/relationships/tags" Target="../tags/tag294.xml"/></Relationships>
</file>

<file path=ppt/slides/_rels/slide13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97.xml"/><Relationship Id="rId2" Type="http://schemas.openxmlformats.org/officeDocument/2006/relationships/image" Target="../media/image15.jpeg"/><Relationship Id="rId1" Type="http://schemas.openxmlformats.org/officeDocument/2006/relationships/tags" Target="../tags/tag296.xml"/></Relationships>
</file>

<file path=ppt/slides/_rels/slide13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99.xml"/><Relationship Id="rId2" Type="http://schemas.openxmlformats.org/officeDocument/2006/relationships/image" Target="../media/image15.jpeg"/><Relationship Id="rId1" Type="http://schemas.openxmlformats.org/officeDocument/2006/relationships/tags" Target="../tags/tag298.xml"/></Relationships>
</file>

<file path=ppt/slides/_rels/slide13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51.png"/><Relationship Id="rId3" Type="http://schemas.openxmlformats.org/officeDocument/2006/relationships/image" Target="../media/image150.png"/><Relationship Id="rId2" Type="http://schemas.openxmlformats.org/officeDocument/2006/relationships/tags" Target="../tags/tag301.xml"/><Relationship Id="rId1" Type="http://schemas.openxmlformats.org/officeDocument/2006/relationships/tags" Target="../tags/tag30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1.jpeg"/><Relationship Id="rId2" Type="http://schemas.openxmlformats.org/officeDocument/2006/relationships/tags" Target="../tags/tag53.xml"/><Relationship Id="rId1" Type="http://schemas.openxmlformats.org/officeDocument/2006/relationships/tags" Target="../tags/tag52.xml"/></Relationships>
</file>

<file path=ppt/slides/_rels/slide1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03.xml"/><Relationship Id="rId2" Type="http://schemas.openxmlformats.org/officeDocument/2006/relationships/image" Target="../media/image15.jpeg"/><Relationship Id="rId1" Type="http://schemas.openxmlformats.org/officeDocument/2006/relationships/tags" Target="../tags/tag302.xml"/></Relationships>
</file>

<file path=ppt/slides/_rels/slide14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2.jpeg"/><Relationship Id="rId2" Type="http://schemas.openxmlformats.org/officeDocument/2006/relationships/tags" Target="../tags/tag305.xml"/><Relationship Id="rId1" Type="http://schemas.openxmlformats.org/officeDocument/2006/relationships/tags" Target="../tags/tag304.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3.jpeg"/></Relationships>
</file>

<file path=ppt/slides/_rels/slide14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4.png"/><Relationship Id="rId2" Type="http://schemas.openxmlformats.org/officeDocument/2006/relationships/tags" Target="../tags/tag307.xml"/><Relationship Id="rId1" Type="http://schemas.openxmlformats.org/officeDocument/2006/relationships/tags" Target="../tags/tag306.xml"/></Relationships>
</file>

<file path=ppt/slides/_rels/slide14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image" Target="../media/image154.png"/></Relationships>
</file>

<file path=ppt/slides/_rels/slide14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5.png"/><Relationship Id="rId2" Type="http://schemas.openxmlformats.org/officeDocument/2006/relationships/tags" Target="../tags/tag311.xml"/><Relationship Id="rId1" Type="http://schemas.openxmlformats.org/officeDocument/2006/relationships/tags" Target="../tags/tag310.xml"/></Relationships>
</file>

<file path=ppt/slides/_rels/slide14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6.png"/><Relationship Id="rId2" Type="http://schemas.openxmlformats.org/officeDocument/2006/relationships/tags" Target="../tags/tag313.xml"/><Relationship Id="rId1" Type="http://schemas.openxmlformats.org/officeDocument/2006/relationships/tags" Target="../tags/tag312.xml"/></Relationships>
</file>

<file path=ppt/slides/_rels/slide14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15.xml"/><Relationship Id="rId2" Type="http://schemas.openxmlformats.org/officeDocument/2006/relationships/image" Target="../media/image15.jpeg"/><Relationship Id="rId1" Type="http://schemas.openxmlformats.org/officeDocument/2006/relationships/tags" Target="../tags/tag314.xml"/></Relationships>
</file>

<file path=ppt/slides/_rels/slide14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7.png"/><Relationship Id="rId2" Type="http://schemas.openxmlformats.org/officeDocument/2006/relationships/tags" Target="../tags/tag317.xml"/><Relationship Id="rId1" Type="http://schemas.openxmlformats.org/officeDocument/2006/relationships/tags" Target="../tags/tag316.xml"/></Relationships>
</file>

<file path=ppt/slides/_rels/slide14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8.png"/><Relationship Id="rId2" Type="http://schemas.openxmlformats.org/officeDocument/2006/relationships/tags" Target="../tags/tag319.xml"/><Relationship Id="rId1" Type="http://schemas.openxmlformats.org/officeDocument/2006/relationships/tags" Target="../tags/tag31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2.png"/><Relationship Id="rId2" Type="http://schemas.openxmlformats.org/officeDocument/2006/relationships/tags" Target="../tags/tag55.xml"/><Relationship Id="rId1" Type="http://schemas.openxmlformats.org/officeDocument/2006/relationships/tags" Target="../tags/tag54.xml"/></Relationships>
</file>

<file path=ppt/slides/_rels/slide15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60.png"/><Relationship Id="rId3" Type="http://schemas.openxmlformats.org/officeDocument/2006/relationships/image" Target="../media/image159.png"/><Relationship Id="rId2" Type="http://schemas.openxmlformats.org/officeDocument/2006/relationships/tags" Target="../tags/tag321.xml"/><Relationship Id="rId1" Type="http://schemas.openxmlformats.org/officeDocument/2006/relationships/tags" Target="../tags/tag320.xml"/></Relationships>
</file>

<file path=ppt/slides/_rels/slide15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62.png"/><Relationship Id="rId3" Type="http://schemas.openxmlformats.org/officeDocument/2006/relationships/image" Target="../media/image161.png"/><Relationship Id="rId2" Type="http://schemas.openxmlformats.org/officeDocument/2006/relationships/tags" Target="../tags/tag323.xml"/><Relationship Id="rId1" Type="http://schemas.openxmlformats.org/officeDocument/2006/relationships/tags" Target="../tags/tag322.xml"/></Relationships>
</file>

<file path=ppt/slides/_rels/slide15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3.png"/><Relationship Id="rId2" Type="http://schemas.openxmlformats.org/officeDocument/2006/relationships/tags" Target="../tags/tag325.xml"/><Relationship Id="rId1" Type="http://schemas.openxmlformats.org/officeDocument/2006/relationships/tags" Target="../tags/tag324.xml"/></Relationships>
</file>

<file path=ppt/slides/_rels/slide15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27.xml"/><Relationship Id="rId2" Type="http://schemas.openxmlformats.org/officeDocument/2006/relationships/image" Target="../media/image15.jpeg"/><Relationship Id="rId1" Type="http://schemas.openxmlformats.org/officeDocument/2006/relationships/tags" Target="../tags/tag326.xml"/></Relationships>
</file>

<file path=ppt/slides/_rels/slide15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29.xml"/><Relationship Id="rId2" Type="http://schemas.openxmlformats.org/officeDocument/2006/relationships/image" Target="../media/image15.jpeg"/><Relationship Id="rId1" Type="http://schemas.openxmlformats.org/officeDocument/2006/relationships/tags" Target="../tags/tag328.xml"/></Relationships>
</file>

<file path=ppt/slides/_rels/slide15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31.xml"/><Relationship Id="rId2" Type="http://schemas.openxmlformats.org/officeDocument/2006/relationships/image" Target="../media/image15.jpeg"/><Relationship Id="rId1" Type="http://schemas.openxmlformats.org/officeDocument/2006/relationships/tags" Target="../tags/tag330.xml"/></Relationships>
</file>

<file path=ppt/slides/_rels/slide15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33.xml"/><Relationship Id="rId2" Type="http://schemas.openxmlformats.org/officeDocument/2006/relationships/image" Target="../media/image15.jpeg"/><Relationship Id="rId1" Type="http://schemas.openxmlformats.org/officeDocument/2006/relationships/tags" Target="../tags/tag332.xml"/></Relationships>
</file>

<file path=ppt/slides/_rels/slide15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image" Target="../media/image164.png"/></Relationships>
</file>

<file path=ppt/slides/_rels/slide15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65.png"/><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15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40.xml"/><Relationship Id="rId2" Type="http://schemas.openxmlformats.org/officeDocument/2006/relationships/image" Target="../media/image15.jpeg"/><Relationship Id="rId1" Type="http://schemas.openxmlformats.org/officeDocument/2006/relationships/tags" Target="../tags/tag33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3.jpeg"/><Relationship Id="rId2" Type="http://schemas.openxmlformats.org/officeDocument/2006/relationships/tags" Target="../tags/tag57.xml"/><Relationship Id="rId1" Type="http://schemas.openxmlformats.org/officeDocument/2006/relationships/tags" Target="../tags/tag56.xml"/></Relationships>
</file>

<file path=ppt/slides/_rels/slide16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42.xml"/><Relationship Id="rId2" Type="http://schemas.openxmlformats.org/officeDocument/2006/relationships/image" Target="../media/image15.jpeg"/><Relationship Id="rId1" Type="http://schemas.openxmlformats.org/officeDocument/2006/relationships/tags" Target="../tags/tag341.xml"/></Relationships>
</file>

<file path=ppt/slides/_rels/slide16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44.xml"/><Relationship Id="rId2" Type="http://schemas.openxmlformats.org/officeDocument/2006/relationships/image" Target="../media/image15.jpeg"/><Relationship Id="rId1" Type="http://schemas.openxmlformats.org/officeDocument/2006/relationships/tags" Target="../tags/tag343.xml"/></Relationships>
</file>

<file path=ppt/slides/_rels/slide16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66.png"/><Relationship Id="rId2" Type="http://schemas.openxmlformats.org/officeDocument/2006/relationships/tags" Target="../tags/tag346.xml"/><Relationship Id="rId1" Type="http://schemas.openxmlformats.org/officeDocument/2006/relationships/tags" Target="../tags/tag345.xml"/></Relationships>
</file>

<file path=ppt/slides/_rels/slide16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image" Target="../media/image167.png"/></Relationships>
</file>

<file path=ppt/slides/_rels/slide16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8.png"/><Relationship Id="rId2" Type="http://schemas.openxmlformats.org/officeDocument/2006/relationships/tags" Target="../tags/tag350.xml"/><Relationship Id="rId1" Type="http://schemas.openxmlformats.org/officeDocument/2006/relationships/tags" Target="../tags/tag349.xml"/></Relationships>
</file>

<file path=ppt/slides/_rels/slide16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52.xml"/><Relationship Id="rId2" Type="http://schemas.openxmlformats.org/officeDocument/2006/relationships/image" Target="../media/image15.jpeg"/><Relationship Id="rId1" Type="http://schemas.openxmlformats.org/officeDocument/2006/relationships/tags" Target="../tags/tag351.xml"/></Relationships>
</file>

<file path=ppt/slides/_rels/slide16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54.xml"/><Relationship Id="rId2" Type="http://schemas.openxmlformats.org/officeDocument/2006/relationships/image" Target="../media/image15.jpeg"/><Relationship Id="rId1" Type="http://schemas.openxmlformats.org/officeDocument/2006/relationships/tags" Target="../tags/tag353.xml"/></Relationships>
</file>

<file path=ppt/slides/_rels/slide16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9.png"/><Relationship Id="rId2" Type="http://schemas.openxmlformats.org/officeDocument/2006/relationships/tags" Target="../tags/tag356.xml"/><Relationship Id="rId1" Type="http://schemas.openxmlformats.org/officeDocument/2006/relationships/tags" Target="../tags/tag355.xml"/></Relationships>
</file>

<file path=ppt/slides/_rels/slide16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0.png"/><Relationship Id="rId2" Type="http://schemas.openxmlformats.org/officeDocument/2006/relationships/tags" Target="../tags/tag358.xml"/><Relationship Id="rId1" Type="http://schemas.openxmlformats.org/officeDocument/2006/relationships/tags" Target="../tags/tag357.xml"/></Relationships>
</file>

<file path=ppt/slides/_rels/slide16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360.xml"/><Relationship Id="rId2" Type="http://schemas.openxmlformats.org/officeDocument/2006/relationships/image" Target="../media/image15.jpeg"/><Relationship Id="rId1" Type="http://schemas.openxmlformats.org/officeDocument/2006/relationships/tags" Target="../tags/tag35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tags" Target="../tags/tag59.xml"/><Relationship Id="rId1" Type="http://schemas.openxmlformats.org/officeDocument/2006/relationships/tags" Target="../tags/tag58.xml"/></Relationships>
</file>

<file path=ppt/slides/_rels/slide17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62.xml"/><Relationship Id="rId2" Type="http://schemas.openxmlformats.org/officeDocument/2006/relationships/image" Target="../media/image15.jpeg"/><Relationship Id="rId1" Type="http://schemas.openxmlformats.org/officeDocument/2006/relationships/tags" Target="../tags/tag361.xml"/></Relationships>
</file>

<file path=ppt/slides/_rels/slide17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1.png"/><Relationship Id="rId2" Type="http://schemas.openxmlformats.org/officeDocument/2006/relationships/tags" Target="../tags/tag364.xml"/><Relationship Id="rId1" Type="http://schemas.openxmlformats.org/officeDocument/2006/relationships/tags" Target="../tags/tag363.xml"/></Relationships>
</file>

<file path=ppt/slides/_rels/slide17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72.png"/><Relationship Id="rId2" Type="http://schemas.openxmlformats.org/officeDocument/2006/relationships/tags" Target="../tags/tag366.xml"/><Relationship Id="rId1" Type="http://schemas.openxmlformats.org/officeDocument/2006/relationships/tags" Target="../tags/tag365.xml"/></Relationships>
</file>

<file path=ppt/slides/_rels/slide17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68.xml"/><Relationship Id="rId2" Type="http://schemas.openxmlformats.org/officeDocument/2006/relationships/image" Target="../media/image15.jpeg"/><Relationship Id="rId1" Type="http://schemas.openxmlformats.org/officeDocument/2006/relationships/tags" Target="../tags/tag367.xml"/></Relationships>
</file>

<file path=ppt/slides/_rels/slide17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3.png"/><Relationship Id="rId2" Type="http://schemas.openxmlformats.org/officeDocument/2006/relationships/tags" Target="../tags/tag370.xml"/><Relationship Id="rId1" Type="http://schemas.openxmlformats.org/officeDocument/2006/relationships/tags" Target="../tags/tag369.xml"/></Relationships>
</file>

<file path=ppt/slides/_rels/slide17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72.xml"/><Relationship Id="rId2" Type="http://schemas.openxmlformats.org/officeDocument/2006/relationships/image" Target="../media/image15.jpeg"/><Relationship Id="rId1" Type="http://schemas.openxmlformats.org/officeDocument/2006/relationships/tags" Target="../tags/tag371.xml"/></Relationships>
</file>

<file path=ppt/slides/_rels/slide17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74.xml"/><Relationship Id="rId2" Type="http://schemas.openxmlformats.org/officeDocument/2006/relationships/image" Target="../media/image15.jpeg"/><Relationship Id="rId1" Type="http://schemas.openxmlformats.org/officeDocument/2006/relationships/tags" Target="../tags/tag373.xml"/></Relationships>
</file>

<file path=ppt/slides/_rels/slide17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4.png"/><Relationship Id="rId2" Type="http://schemas.openxmlformats.org/officeDocument/2006/relationships/tags" Target="../tags/tag376.xml"/><Relationship Id="rId1" Type="http://schemas.openxmlformats.org/officeDocument/2006/relationships/tags" Target="../tags/tag375.xml"/></Relationships>
</file>

<file path=ppt/slides/_rels/slide17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78.xml"/><Relationship Id="rId2" Type="http://schemas.openxmlformats.org/officeDocument/2006/relationships/image" Target="../media/image15.jpeg"/><Relationship Id="rId1" Type="http://schemas.openxmlformats.org/officeDocument/2006/relationships/tags" Target="../tags/tag377.xml"/></Relationships>
</file>

<file path=ppt/slides/_rels/slide17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5.png"/><Relationship Id="rId2" Type="http://schemas.openxmlformats.org/officeDocument/2006/relationships/tags" Target="../tags/tag380.xml"/><Relationship Id="rId1" Type="http://schemas.openxmlformats.org/officeDocument/2006/relationships/tags" Target="../tags/tag37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6.png"/><Relationship Id="rId2" Type="http://schemas.openxmlformats.org/officeDocument/2006/relationships/tags" Target="../tags/tag61.xml"/><Relationship Id="rId1" Type="http://schemas.openxmlformats.org/officeDocument/2006/relationships/tags" Target="../tags/tag60.xml"/></Relationships>
</file>

<file path=ppt/slides/_rels/slide18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76.png"/><Relationship Id="rId2" Type="http://schemas.openxmlformats.org/officeDocument/2006/relationships/tags" Target="../tags/tag382.xml"/><Relationship Id="rId1" Type="http://schemas.openxmlformats.org/officeDocument/2006/relationships/tags" Target="../tags/tag381.xml"/></Relationships>
</file>

<file path=ppt/slides/_rels/slide18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7.png"/><Relationship Id="rId2" Type="http://schemas.openxmlformats.org/officeDocument/2006/relationships/tags" Target="../tags/tag384.xml"/><Relationship Id="rId1" Type="http://schemas.openxmlformats.org/officeDocument/2006/relationships/tags" Target="../tags/tag383.xml"/></Relationships>
</file>

<file path=ppt/slides/_rels/slide18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tags" Target="../tags/tag385.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27.png"/><Relationship Id="rId2" Type="http://schemas.openxmlformats.org/officeDocument/2006/relationships/tags" Target="../tags/tag63.xml"/><Relationship Id="rId1" Type="http://schemas.openxmlformats.org/officeDocument/2006/relationships/tags" Target="../tags/tag62.xml"/></Relationships>
</file>

<file path=ppt/slides/_rels/slide2.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image" Target="../media/image8.jpeg"/><Relationship Id="rId5" Type="http://schemas.openxmlformats.org/officeDocument/2006/relationships/tags" Target="../tags/tag16.xml"/><Relationship Id="rId4" Type="http://schemas.openxmlformats.org/officeDocument/2006/relationships/tags" Target="../tags/tag15.xml"/><Relationship Id="rId3" Type="http://schemas.microsoft.com/office/2007/relationships/hdphoto" Target="../media/image7.wdp"/><Relationship Id="rId20" Type="http://schemas.openxmlformats.org/officeDocument/2006/relationships/notesSlide" Target="../notesSlides/notesSlide1.xml"/><Relationship Id="rId2" Type="http://schemas.openxmlformats.org/officeDocument/2006/relationships/image" Target="../media/image6.jpeg"/><Relationship Id="rId19" Type="http://schemas.openxmlformats.org/officeDocument/2006/relationships/slideLayout" Target="../slideLayouts/slideLayout2.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tags" Target="../tags/tag65.xml"/><Relationship Id="rId1" Type="http://schemas.openxmlformats.org/officeDocument/2006/relationships/tags" Target="../tags/tag6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tags" Target="../tags/tag67.xml"/><Relationship Id="rId1" Type="http://schemas.openxmlformats.org/officeDocument/2006/relationships/tags" Target="../tags/tag66.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2.png"/><Relationship Id="rId2" Type="http://schemas.openxmlformats.org/officeDocument/2006/relationships/tags" Target="../tags/tag69.xml"/><Relationship Id="rId1" Type="http://schemas.openxmlformats.org/officeDocument/2006/relationships/tags" Target="../tags/tag6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3.png"/><Relationship Id="rId2" Type="http://schemas.openxmlformats.org/officeDocument/2006/relationships/tags" Target="../tags/tag71.xml"/><Relationship Id="rId1" Type="http://schemas.openxmlformats.org/officeDocument/2006/relationships/tags" Target="../tags/tag70.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4.jpeg"/><Relationship Id="rId2" Type="http://schemas.openxmlformats.org/officeDocument/2006/relationships/tags" Target="../tags/tag73.xml"/><Relationship Id="rId1" Type="http://schemas.openxmlformats.org/officeDocument/2006/relationships/tags" Target="../tags/tag7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5.png"/><Relationship Id="rId2" Type="http://schemas.openxmlformats.org/officeDocument/2006/relationships/tags" Target="../tags/tag75.xml"/><Relationship Id="rId1" Type="http://schemas.openxmlformats.org/officeDocument/2006/relationships/tags" Target="../tags/tag74.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36.jpeg"/><Relationship Id="rId2" Type="http://schemas.openxmlformats.org/officeDocument/2006/relationships/tags" Target="../tags/tag77.xml"/><Relationship Id="rId1" Type="http://schemas.openxmlformats.org/officeDocument/2006/relationships/tags" Target="../tags/tag76.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7.png"/><Relationship Id="rId3" Type="http://schemas.openxmlformats.org/officeDocument/2006/relationships/image" Target="../media/image15.jpeg"/><Relationship Id="rId2" Type="http://schemas.openxmlformats.org/officeDocument/2006/relationships/tags" Target="../tags/tag79.xml"/><Relationship Id="rId1" Type="http://schemas.openxmlformats.org/officeDocument/2006/relationships/tags" Target="../tags/tag78.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81.xml"/><Relationship Id="rId1" Type="http://schemas.openxmlformats.org/officeDocument/2006/relationships/tags" Target="../tags/tag80.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8.jpeg"/><Relationship Id="rId2" Type="http://schemas.openxmlformats.org/officeDocument/2006/relationships/tags" Target="../tags/tag83.xml"/><Relationship Id="rId1" Type="http://schemas.openxmlformats.org/officeDocument/2006/relationships/tags" Target="../tags/tag8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10.wdp"/><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39.png"/><Relationship Id="rId2" Type="http://schemas.openxmlformats.org/officeDocument/2006/relationships/tags" Target="../tags/tag85.xml"/><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0.png"/><Relationship Id="rId2" Type="http://schemas.openxmlformats.org/officeDocument/2006/relationships/tags" Target="../tags/tag87.xml"/><Relationship Id="rId1" Type="http://schemas.openxmlformats.org/officeDocument/2006/relationships/tags" Target="../tags/tag86.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1.jpeg"/><Relationship Id="rId2" Type="http://schemas.openxmlformats.org/officeDocument/2006/relationships/tags" Target="../tags/tag89.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91.xml"/><Relationship Id="rId1" Type="http://schemas.openxmlformats.org/officeDocument/2006/relationships/tags" Target="../tags/tag90.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45.jpeg"/><Relationship Id="rId2" Type="http://schemas.openxmlformats.org/officeDocument/2006/relationships/tags" Target="../tags/tag93.xml"/><Relationship Id="rId1" Type="http://schemas.openxmlformats.org/officeDocument/2006/relationships/tags" Target="../tags/tag92.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6.jpeg"/><Relationship Id="rId2" Type="http://schemas.openxmlformats.org/officeDocument/2006/relationships/tags" Target="../tags/tag95.xml"/><Relationship Id="rId1" Type="http://schemas.openxmlformats.org/officeDocument/2006/relationships/tags" Target="../tags/tag94.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tags" Target="../tags/tag97.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50.png"/><Relationship Id="rId2" Type="http://schemas.openxmlformats.org/officeDocument/2006/relationships/tags" Target="../tags/tag101.xml"/><Relationship Id="rId1" Type="http://schemas.openxmlformats.org/officeDocument/2006/relationships/tags" Target="../tags/tag10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103.xml"/><Relationship Id="rId1" Type="http://schemas.openxmlformats.org/officeDocument/2006/relationships/tags" Target="../tags/tag102.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tags" Target="../tags/tag33.xml"/><Relationship Id="rId1" Type="http://schemas.openxmlformats.org/officeDocument/2006/relationships/tags" Target="../tags/tag32.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1.png"/><Relationship Id="rId2" Type="http://schemas.openxmlformats.org/officeDocument/2006/relationships/tags" Target="../tags/tag105.xml"/><Relationship Id="rId1" Type="http://schemas.openxmlformats.org/officeDocument/2006/relationships/tags" Target="../tags/tag104.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52.png"/><Relationship Id="rId2" Type="http://schemas.openxmlformats.org/officeDocument/2006/relationships/tags" Target="../tags/tag107.xml"/><Relationship Id="rId1" Type="http://schemas.openxmlformats.org/officeDocument/2006/relationships/tags" Target="../tags/tag106.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tags" Target="../tags/tag109.xml"/><Relationship Id="rId1" Type="http://schemas.openxmlformats.org/officeDocument/2006/relationships/tags" Target="../tags/tag10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55.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6.png"/><Relationship Id="rId2" Type="http://schemas.openxmlformats.org/officeDocument/2006/relationships/tags" Target="../tags/tag111.xml"/><Relationship Id="rId1" Type="http://schemas.openxmlformats.org/officeDocument/2006/relationships/tags" Target="../tags/tag110.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tags" Target="../tags/tag113.xml"/><Relationship Id="rId1" Type="http://schemas.openxmlformats.org/officeDocument/2006/relationships/tags" Target="../tags/tag112.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tags" Target="../tags/tag115.xml"/><Relationship Id="rId1" Type="http://schemas.openxmlformats.org/officeDocument/2006/relationships/tags" Target="../tags/tag114.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2.jpeg"/><Relationship Id="rId2" Type="http://schemas.openxmlformats.org/officeDocument/2006/relationships/tags" Target="../tags/tag117.xml"/><Relationship Id="rId1" Type="http://schemas.openxmlformats.org/officeDocument/2006/relationships/tags" Target="../tags/tag116.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63.jpeg"/><Relationship Id="rId2" Type="http://schemas.openxmlformats.org/officeDocument/2006/relationships/tags" Target="../tags/tag119.xml"/><Relationship Id="rId1" Type="http://schemas.openxmlformats.org/officeDocument/2006/relationships/tags" Target="../tags/tag118.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4.jpeg"/><Relationship Id="rId2" Type="http://schemas.openxmlformats.org/officeDocument/2006/relationships/tags" Target="../tags/tag121.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35.xml"/><Relationship Id="rId1" Type="http://schemas.openxmlformats.org/officeDocument/2006/relationships/tags" Target="../tags/tag34.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tags" Target="../tags/tag123.xml"/><Relationship Id="rId1" Type="http://schemas.openxmlformats.org/officeDocument/2006/relationships/tags" Target="../tags/tag122.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7.jpeg"/><Relationship Id="rId2" Type="http://schemas.openxmlformats.org/officeDocument/2006/relationships/tags" Target="../tags/tag125.xml"/><Relationship Id="rId1" Type="http://schemas.openxmlformats.org/officeDocument/2006/relationships/tags" Target="../tags/tag124.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8.png"/><Relationship Id="rId2" Type="http://schemas.openxmlformats.org/officeDocument/2006/relationships/tags" Target="../tags/tag127.xml"/><Relationship Id="rId1" Type="http://schemas.openxmlformats.org/officeDocument/2006/relationships/tags" Target="../tags/tag126.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9.jpeg"/><Relationship Id="rId2" Type="http://schemas.openxmlformats.org/officeDocument/2006/relationships/tags" Target="../tags/tag129.xml"/><Relationship Id="rId1" Type="http://schemas.openxmlformats.org/officeDocument/2006/relationships/tags" Target="../tags/tag128.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70.jpeg"/><Relationship Id="rId2" Type="http://schemas.openxmlformats.org/officeDocument/2006/relationships/tags" Target="../tags/tag131.xml"/><Relationship Id="rId1" Type="http://schemas.openxmlformats.org/officeDocument/2006/relationships/tags" Target="../tags/tag130.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jpeg"/><Relationship Id="rId3" Type="http://schemas.openxmlformats.org/officeDocument/2006/relationships/image" Target="../media/image71.png"/><Relationship Id="rId2" Type="http://schemas.openxmlformats.org/officeDocument/2006/relationships/tags" Target="../tags/tag133.xml"/><Relationship Id="rId1" Type="http://schemas.openxmlformats.org/officeDocument/2006/relationships/tags" Target="../tags/tag132.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4.jpeg"/><Relationship Id="rId3" Type="http://schemas.openxmlformats.org/officeDocument/2006/relationships/image" Target="../media/image15.jpeg"/><Relationship Id="rId2" Type="http://schemas.openxmlformats.org/officeDocument/2006/relationships/tags" Target="../tags/tag135.xml"/><Relationship Id="rId1" Type="http://schemas.openxmlformats.org/officeDocument/2006/relationships/tags" Target="../tags/tag134.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137.xml"/><Relationship Id="rId1" Type="http://schemas.openxmlformats.org/officeDocument/2006/relationships/tags" Target="../tags/tag136.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75.png"/><Relationship Id="rId2" Type="http://schemas.openxmlformats.org/officeDocument/2006/relationships/tags" Target="../tags/tag139.xml"/><Relationship Id="rId1" Type="http://schemas.openxmlformats.org/officeDocument/2006/relationships/tags" Target="../tags/tag138.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6.png"/><Relationship Id="rId2" Type="http://schemas.openxmlformats.org/officeDocument/2006/relationships/tags" Target="../tags/tag141.xml"/><Relationship Id="rId1" Type="http://schemas.openxmlformats.org/officeDocument/2006/relationships/tags" Target="../tags/tag14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37.xml"/><Relationship Id="rId1" Type="http://schemas.openxmlformats.org/officeDocument/2006/relationships/tags" Target="../tags/tag36.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143.xml"/><Relationship Id="rId1" Type="http://schemas.openxmlformats.org/officeDocument/2006/relationships/tags" Target="../tags/tag142.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7.jpeg"/><Relationship Id="rId3" Type="http://schemas.openxmlformats.org/officeDocument/2006/relationships/image" Target="../media/image15.jpeg"/><Relationship Id="rId2" Type="http://schemas.openxmlformats.org/officeDocument/2006/relationships/tags" Target="../tags/tag145.xml"/><Relationship Id="rId1" Type="http://schemas.openxmlformats.org/officeDocument/2006/relationships/tags" Target="../tags/tag144.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tags" Target="../tags/tag147.xml"/><Relationship Id="rId1" Type="http://schemas.openxmlformats.org/officeDocument/2006/relationships/tags" Target="../tags/tag146.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0.jpeg"/><Relationship Id="rId2" Type="http://schemas.openxmlformats.org/officeDocument/2006/relationships/tags" Target="../tags/tag149.xml"/><Relationship Id="rId1" Type="http://schemas.openxmlformats.org/officeDocument/2006/relationships/tags" Target="../tags/tag148.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81.jpeg"/><Relationship Id="rId2" Type="http://schemas.openxmlformats.org/officeDocument/2006/relationships/tags" Target="../tags/tag151.xml"/><Relationship Id="rId1" Type="http://schemas.openxmlformats.org/officeDocument/2006/relationships/tags" Target="../tags/tag150.xml"/></Relationships>
</file>

<file path=ppt/slides/_rels/slide6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tags" Target="../tags/tag153.xml"/><Relationship Id="rId1" Type="http://schemas.openxmlformats.org/officeDocument/2006/relationships/tags" Target="../tags/tag152.xml"/></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7.jpeg"/><Relationship Id="rId3" Type="http://schemas.openxmlformats.org/officeDocument/2006/relationships/image" Target="../media/image86.png"/><Relationship Id="rId2" Type="http://schemas.openxmlformats.org/officeDocument/2006/relationships/tags" Target="../tags/tag155.xml"/><Relationship Id="rId1" Type="http://schemas.openxmlformats.org/officeDocument/2006/relationships/tags" Target="../tags/tag154.xml"/></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8.png"/><Relationship Id="rId2" Type="http://schemas.openxmlformats.org/officeDocument/2006/relationships/tags" Target="../tags/tag157.xml"/><Relationship Id="rId1" Type="http://schemas.openxmlformats.org/officeDocument/2006/relationships/tags" Target="../tags/tag156.xml"/></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90.jpeg"/><Relationship Id="rId3" Type="http://schemas.openxmlformats.org/officeDocument/2006/relationships/image" Target="../media/image89.png"/><Relationship Id="rId2" Type="http://schemas.openxmlformats.org/officeDocument/2006/relationships/tags" Target="../tags/tag159.xml"/><Relationship Id="rId1" Type="http://schemas.openxmlformats.org/officeDocument/2006/relationships/tags" Target="../tags/tag158.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1.png"/><Relationship Id="rId2" Type="http://schemas.openxmlformats.org/officeDocument/2006/relationships/tags" Target="../tags/tag161.xml"/><Relationship Id="rId1" Type="http://schemas.openxmlformats.org/officeDocument/2006/relationships/tags" Target="../tags/tag16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tags" Target="../tags/tag38.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2.jpeg"/><Relationship Id="rId2" Type="http://schemas.openxmlformats.org/officeDocument/2006/relationships/tags" Target="../tags/tag163.xml"/><Relationship Id="rId1" Type="http://schemas.openxmlformats.org/officeDocument/2006/relationships/tags" Target="../tags/tag162.xml"/></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93.png"/><Relationship Id="rId2" Type="http://schemas.openxmlformats.org/officeDocument/2006/relationships/tags" Target="../tags/tag165.xml"/><Relationship Id="rId1" Type="http://schemas.openxmlformats.org/officeDocument/2006/relationships/tags" Target="../tags/tag164.xml"/></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167.xml"/><Relationship Id="rId1" Type="http://schemas.openxmlformats.org/officeDocument/2006/relationships/tags" Target="../tags/tag166.xml"/></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tags" Target="../tags/tag169.xml"/><Relationship Id="rId1" Type="http://schemas.openxmlformats.org/officeDocument/2006/relationships/tags" Target="../tags/tag168.xml"/></Relationships>
</file>

<file path=ppt/slides/_rels/slide7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5.jpeg"/><Relationship Id="rId2" Type="http://schemas.openxmlformats.org/officeDocument/2006/relationships/tags" Target="../tags/tag171.xml"/><Relationship Id="rId1" Type="http://schemas.openxmlformats.org/officeDocument/2006/relationships/tags" Target="../tags/tag170.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4.png"/><Relationship Id="rId2" Type="http://schemas.openxmlformats.org/officeDocument/2006/relationships/tags" Target="../tags/tag173.xml"/><Relationship Id="rId1" Type="http://schemas.openxmlformats.org/officeDocument/2006/relationships/tags" Target="../tags/tag17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5.png"/></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tags" Target="../tags/tag178.xml"/><Relationship Id="rId1" Type="http://schemas.openxmlformats.org/officeDocument/2006/relationships/tags" Target="../tags/tag177.xml"/></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tags" Target="../tags/tag180.xml"/><Relationship Id="rId1" Type="http://schemas.openxmlformats.org/officeDocument/2006/relationships/tags" Target="../tags/tag179.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jpeg"/><Relationship Id="rId2" Type="http://schemas.openxmlformats.org/officeDocument/2006/relationships/tags" Target="../tags/tag41.xml"/><Relationship Id="rId1" Type="http://schemas.openxmlformats.org/officeDocument/2006/relationships/tags" Target="../tags/tag40.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2.png"/><Relationship Id="rId2" Type="http://schemas.openxmlformats.org/officeDocument/2006/relationships/tags" Target="../tags/tag182.xml"/><Relationship Id="rId1" Type="http://schemas.openxmlformats.org/officeDocument/2006/relationships/tags" Target="../tags/tag181.xml"/></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tags" Target="../tags/tag184.xml"/><Relationship Id="rId1" Type="http://schemas.openxmlformats.org/officeDocument/2006/relationships/tags" Target="../tags/tag183.xml"/></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5.jpeg"/><Relationship Id="rId2" Type="http://schemas.openxmlformats.org/officeDocument/2006/relationships/tags" Target="../tags/tag186.xml"/><Relationship Id="rId1" Type="http://schemas.openxmlformats.org/officeDocument/2006/relationships/tags" Target="../tags/tag185.xml"/></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6.png"/><Relationship Id="rId2" Type="http://schemas.openxmlformats.org/officeDocument/2006/relationships/tags" Target="../tags/tag188.xml"/><Relationship Id="rId1" Type="http://schemas.openxmlformats.org/officeDocument/2006/relationships/tags" Target="../tags/tag187.xml"/></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90.xml"/><Relationship Id="rId2" Type="http://schemas.openxmlformats.org/officeDocument/2006/relationships/image" Target="../media/image15.jpeg"/><Relationship Id="rId1" Type="http://schemas.openxmlformats.org/officeDocument/2006/relationships/tags" Target="../tags/tag189.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7.png"/><Relationship Id="rId2" Type="http://schemas.openxmlformats.org/officeDocument/2006/relationships/tags" Target="../tags/tag192.xml"/><Relationship Id="rId1" Type="http://schemas.openxmlformats.org/officeDocument/2006/relationships/tags" Target="../tags/tag191.xml"/></Relationships>
</file>

<file path=ppt/slides/_rels/slide8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194.xml"/><Relationship Id="rId2" Type="http://schemas.openxmlformats.org/officeDocument/2006/relationships/image" Target="../media/image15.jpeg"/><Relationship Id="rId1" Type="http://schemas.openxmlformats.org/officeDocument/2006/relationships/tags" Target="../tags/tag193.xml"/></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8.png"/><Relationship Id="rId2" Type="http://schemas.openxmlformats.org/officeDocument/2006/relationships/tags" Target="../tags/tag196.xml"/><Relationship Id="rId1" Type="http://schemas.openxmlformats.org/officeDocument/2006/relationships/tags" Target="../tags/tag195.xml"/></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98.xml"/><Relationship Id="rId2" Type="http://schemas.openxmlformats.org/officeDocument/2006/relationships/image" Target="../media/image15.jpeg"/><Relationship Id="rId1" Type="http://schemas.openxmlformats.org/officeDocument/2006/relationships/tags" Target="../tags/tag197.xml"/></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9.png"/><Relationship Id="rId2" Type="http://schemas.openxmlformats.org/officeDocument/2006/relationships/tags" Target="../tags/tag200.xml"/><Relationship Id="rId1" Type="http://schemas.openxmlformats.org/officeDocument/2006/relationships/tags" Target="../tags/tag199.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png"/><Relationship Id="rId2" Type="http://schemas.openxmlformats.org/officeDocument/2006/relationships/tags" Target="../tags/tag43.xml"/><Relationship Id="rId1" Type="http://schemas.openxmlformats.org/officeDocument/2006/relationships/tags" Target="../tags/tag42.xml"/></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0.png"/><Relationship Id="rId2" Type="http://schemas.openxmlformats.org/officeDocument/2006/relationships/tags" Target="../tags/tag202.xml"/><Relationship Id="rId1" Type="http://schemas.openxmlformats.org/officeDocument/2006/relationships/tags" Target="../tags/tag201.xml"/></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1.jpeg"/><Relationship Id="rId2" Type="http://schemas.openxmlformats.org/officeDocument/2006/relationships/tags" Target="../tags/tag204.xml"/><Relationship Id="rId1" Type="http://schemas.openxmlformats.org/officeDocument/2006/relationships/tags" Target="../tags/tag203.xml"/></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12.png"/><Relationship Id="rId2" Type="http://schemas.openxmlformats.org/officeDocument/2006/relationships/tags" Target="../tags/tag206.xml"/><Relationship Id="rId1" Type="http://schemas.openxmlformats.org/officeDocument/2006/relationships/tags" Target="../tags/tag205.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8.xml"/><Relationship Id="rId2" Type="http://schemas.openxmlformats.org/officeDocument/2006/relationships/image" Target="../media/image15.jpeg"/><Relationship Id="rId1" Type="http://schemas.openxmlformats.org/officeDocument/2006/relationships/tags" Target="../tags/tag207.xml"/></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14.png"/><Relationship Id="rId3" Type="http://schemas.openxmlformats.org/officeDocument/2006/relationships/image" Target="../media/image113.png"/><Relationship Id="rId2" Type="http://schemas.openxmlformats.org/officeDocument/2006/relationships/tags" Target="../tags/tag210.xml"/><Relationship Id="rId1" Type="http://schemas.openxmlformats.org/officeDocument/2006/relationships/tags" Target="../tags/tag209.xml"/></Relationships>
</file>

<file path=ppt/slides/_rels/slide9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16.png"/><Relationship Id="rId3" Type="http://schemas.openxmlformats.org/officeDocument/2006/relationships/image" Target="../media/image115.png"/><Relationship Id="rId2" Type="http://schemas.openxmlformats.org/officeDocument/2006/relationships/tags" Target="../tags/tag212.xml"/><Relationship Id="rId1" Type="http://schemas.openxmlformats.org/officeDocument/2006/relationships/tags" Target="../tags/tag211.xml"/></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7.png"/><Relationship Id="rId2" Type="http://schemas.openxmlformats.org/officeDocument/2006/relationships/tags" Target="../tags/tag214.xml"/><Relationship Id="rId1" Type="http://schemas.openxmlformats.org/officeDocument/2006/relationships/tags" Target="../tags/tag213.xml"/></Relationships>
</file>

<file path=ppt/slides/_rels/slide9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tags" Target="../tags/tag216.xml"/><Relationship Id="rId1" Type="http://schemas.openxmlformats.org/officeDocument/2006/relationships/tags" Target="../tags/tag215.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8.xml"/><Relationship Id="rId1" Type="http://schemas.openxmlformats.org/officeDocument/2006/relationships/tags" Target="../tags/tag217.xml"/></Relationships>
</file>

<file path=ppt/slides/_rels/slide9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220.xml"/><Relationship Id="rId2" Type="http://schemas.openxmlformats.org/officeDocument/2006/relationships/image" Target="../media/image15.jpeg"/><Relationship Id="rId1" Type="http://schemas.openxmlformats.org/officeDocument/2006/relationships/tags" Target="../tags/tag219.xml"/></Relationships>
</file>

<file path=ppt/slides/slide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evident  /ˈevɪdənt/                          adj.  明显的；明白的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7</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622300" y="993775"/>
            <a:ext cx="11088370" cy="3876675"/>
          </a:xfrm>
          <a:prstGeom prst="rect">
            <a:avLst/>
          </a:prstGeom>
          <a:noFill/>
        </p:spPr>
        <p:txBody>
          <a:bodyPr wrap="square" rtlCol="0" anchor="t">
            <a:spAutoFit/>
          </a:bodyPr>
          <a:p>
            <a:pPr algn="l">
              <a:buClrTx/>
              <a:buSzTx/>
              <a:buFontTx/>
            </a:pPr>
            <a:r>
              <a:rPr lang="zh-CN" altLang="en-US" sz="2400"/>
              <a:t>1.不言而喻，我们将永远不会有足够的资源来满足需求。（应、概）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1.It is self-evident that we will never have enough resources to meet the demand. </a:t>
            </a:r>
            <a:endParaRPr lang="en-US" altLang="zh-CN" sz="2400" b="1">
              <a:solidFill>
                <a:srgbClr val="002060"/>
              </a:solidFill>
            </a:endParaRPr>
          </a:p>
          <a:p>
            <a:endParaRPr lang="zh-CN" altLang="en-US"/>
          </a:p>
          <a:p>
            <a:pPr algn="l">
              <a:buClrTx/>
              <a:buSzTx/>
              <a:buFontTx/>
            </a:pPr>
            <a:r>
              <a:rPr lang="zh-CN" altLang="en-US" sz="2400"/>
              <a:t>2.她一副志在必得的样子，显然这不是一次随意造访。（续）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2.She had a purposeful air, and it became evident that this was not a casual visit. </a:t>
            </a:r>
            <a:endParaRPr lang="en-US" altLang="zh-CN" sz="2400" b="1">
              <a:solidFill>
                <a:srgbClr val="002060"/>
              </a:solidFill>
            </a:endParaRPr>
          </a:p>
          <a:p>
            <a:endParaRPr lang="zh-CN" altLang="en-US"/>
          </a:p>
          <a:p>
            <a:pPr algn="l">
              <a:buClrTx/>
              <a:buSzTx/>
              <a:buFontTx/>
            </a:pPr>
            <a:r>
              <a:rPr lang="zh-CN" altLang="en-US" sz="2400"/>
              <a:t>3.现代科学已经有了吸烟能导致许多种疾病的明确证据。（应、概）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3.Modern science has given clear evidence that smoking can lead to many diseases. </a:t>
            </a:r>
            <a:endParaRPr lang="en-US" altLang="zh-CN" sz="2400" b="1">
              <a:solidFill>
                <a:srgbClr val="002060"/>
              </a:solidFill>
            </a:endParaRPr>
          </a:p>
          <a:p>
            <a:endParaRPr lang="zh-CN" altLang="en-US"/>
          </a:p>
          <a:p>
            <a:r>
              <a:rPr lang="zh-CN" altLang="en-US" sz="2400"/>
              <a:t>4.有足够的证据表明气候模式正在改变。（应、概）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4.There is ample/abundant evidence that climate patterns are changing.	</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8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wipe(down)">
                                      <p:cBhvr>
                                        <p:cTn id="3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 slippery  /ˈslɪpərɪ/                      adj.  滑的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24</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5730"/>
          <a:stretch>
            <a:fillRect/>
          </a:stretch>
        </p:blipFill>
        <p:spPr>
          <a:xfrm>
            <a:off x="113665" y="4413250"/>
            <a:ext cx="3833495" cy="2496820"/>
          </a:xfrm>
          <a:prstGeom prst="rect">
            <a:avLst/>
          </a:prstGeom>
        </p:spPr>
      </p:pic>
      <p:sp>
        <p:nvSpPr>
          <p:cNvPr id="5" name="文本框 4"/>
          <p:cNvSpPr txBox="1"/>
          <p:nvPr/>
        </p:nvSpPr>
        <p:spPr>
          <a:xfrm>
            <a:off x="452120" y="835025"/>
            <a:ext cx="11462385" cy="3784600"/>
          </a:xfrm>
          <a:prstGeom prst="rect">
            <a:avLst/>
          </a:prstGeom>
          <a:noFill/>
        </p:spPr>
        <p:txBody>
          <a:bodyPr wrap="square" rtlCol="0" anchor="t">
            <a:spAutoFit/>
          </a:bodyPr>
          <a:p>
            <a:r>
              <a:rPr lang="zh-CN" altLang="en-US"/>
              <a:t>	</a:t>
            </a:r>
            <a:endParaRPr lang="zh-CN" altLang="en-US"/>
          </a:p>
          <a:p>
            <a:r>
              <a:rPr lang="zh-CN" altLang="en-US" sz="2400"/>
              <a:t>1.天开始下大雨，路面很滑。</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It was beginning to rain hard and the ground /the path was wet and extremely slippery. </a:t>
            </a:r>
            <a:endParaRPr lang="en-US" altLang="zh-CN" sz="2400" b="1">
              <a:solidFill>
                <a:srgbClr val="002060"/>
              </a:solidFill>
            </a:endParaRPr>
          </a:p>
          <a:p>
            <a:endParaRPr lang="zh-CN" altLang="en-US"/>
          </a:p>
          <a:p>
            <a:r>
              <a:rPr lang="zh-CN" altLang="en-US" sz="2400"/>
              <a:t>2.他的手汗津津的。</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His hand was slippery with sweat. </a:t>
            </a:r>
            <a:endParaRPr lang="en-US" altLang="zh-CN" sz="2400" b="1">
              <a:solidFill>
                <a:srgbClr val="002060"/>
              </a:solidFill>
            </a:endParaRPr>
          </a:p>
          <a:p>
            <a:endParaRPr lang="zh-CN" altLang="en-US"/>
          </a:p>
          <a:p>
            <a:r>
              <a:rPr lang="zh-CN" altLang="en-US" sz="2400"/>
              <a:t>3.林深苔滑。</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The forest is thick and the moss is slippery.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moss /mɒs/ n. 苔藓；泥沼</a:t>
            </a:r>
            <a:endParaRPr lang="zh-CN" altLang="en-US" i="1">
              <a:solidFill>
                <a:srgbClr val="002060"/>
              </a:solidFill>
            </a:endParaRPr>
          </a:p>
          <a:p>
            <a:endParaRPr lang="zh-CN" altLang="en-US" b="1" i="1">
              <a:solidFill>
                <a:srgbClr val="002060"/>
              </a:solidFill>
              <a:sym typeface="+mn-ea"/>
            </a:endParaRPr>
          </a:p>
        </p:txBody>
      </p:sp>
      <p:pic>
        <p:nvPicPr>
          <p:cNvPr id="8" name="图片 7"/>
          <p:cNvPicPr>
            <a:picLocks noChangeAspect="1"/>
          </p:cNvPicPr>
          <p:nvPr/>
        </p:nvPicPr>
        <p:blipFill>
          <a:blip r:embed="rId4"/>
          <a:srcRect b="7091"/>
          <a:stretch>
            <a:fillRect/>
          </a:stretch>
        </p:blipFill>
        <p:spPr>
          <a:xfrm>
            <a:off x="7047865" y="2614930"/>
            <a:ext cx="5194935" cy="4182110"/>
          </a:xfrm>
          <a:prstGeom prst="triangle">
            <a:avLst>
              <a:gd name="adj" fmla="val 50000"/>
            </a:avLst>
          </a:prstGeom>
        </p:spPr>
      </p:pic>
      <p:pic>
        <p:nvPicPr>
          <p:cNvPr id="7" name="图片 6"/>
          <p:cNvPicPr>
            <a:picLocks noChangeAspect="1"/>
          </p:cNvPicPr>
          <p:nvPr/>
        </p:nvPicPr>
        <p:blipFill>
          <a:blip r:embed="rId5"/>
          <a:srcRect b="5823"/>
          <a:stretch>
            <a:fillRect/>
          </a:stretch>
        </p:blipFill>
        <p:spPr>
          <a:xfrm>
            <a:off x="3947160" y="4413885"/>
            <a:ext cx="3724275" cy="2496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linds(horizont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blinds(horizontal)">
                                      <p:cBhvr>
                                        <p:cTn id="27" dur="500"/>
                                        <p:tgtEl>
                                          <p:spTgt spid="5">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blinds(horizontal)">
                                      <p:cBhvr>
                                        <p:cTn id="3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at risk                                 处于危险中</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25</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5286"/>
          <a:stretch>
            <a:fillRect/>
          </a:stretch>
        </p:blipFill>
        <p:spPr>
          <a:xfrm>
            <a:off x="7888605" y="1169035"/>
            <a:ext cx="4302760" cy="5247640"/>
          </a:xfrm>
          <a:prstGeom prst="rect">
            <a:avLst/>
          </a:prstGeom>
        </p:spPr>
      </p:pic>
      <p:sp>
        <p:nvSpPr>
          <p:cNvPr id="5" name="文本框 4"/>
          <p:cNvSpPr txBox="1"/>
          <p:nvPr/>
        </p:nvSpPr>
        <p:spPr>
          <a:xfrm>
            <a:off x="430530" y="1053465"/>
            <a:ext cx="8267065" cy="3641090"/>
          </a:xfrm>
          <a:prstGeom prst="rect">
            <a:avLst/>
          </a:prstGeom>
          <a:noFill/>
        </p:spPr>
        <p:txBody>
          <a:bodyPr wrap="square" rtlCol="0" anchor="t">
            <a:spAutoFit/>
          </a:bodyPr>
          <a:p>
            <a:pPr fontAlgn="auto">
              <a:lnSpc>
                <a:spcPts val="3460"/>
              </a:lnSpc>
            </a:pPr>
            <a:r>
              <a:rPr lang="zh-CN" altLang="en-US" sz="2400">
                <a:sym typeface="+mn-ea"/>
              </a:rPr>
              <a:t>高强度的音乐</a:t>
            </a:r>
            <a:r>
              <a:rPr lang="zh-CN" altLang="en-US" sz="2400" u="sng">
                <a:sym typeface="+mn-ea"/>
              </a:rPr>
              <a:t>对我们的听力造成威胁</a:t>
            </a:r>
            <a:r>
              <a:rPr lang="zh-CN" altLang="en-US" sz="2400">
                <a:sym typeface="+mn-ea"/>
              </a:rPr>
              <a:t>，这会对我们的感觉细胞造成永久性的破坏，导致无法治愈的听力损失。</a:t>
            </a:r>
            <a:r>
              <a:rPr lang="zh-CN" altLang="en-US" sz="2400">
                <a:solidFill>
                  <a:srgbClr val="C00000"/>
                </a:solidFill>
                <a:sym typeface="+mn-ea"/>
              </a:rPr>
              <a:t>（应、概</a:t>
            </a:r>
            <a:r>
              <a:rPr lang="zh-CN" altLang="en-US">
                <a:solidFill>
                  <a:srgbClr val="C00000"/>
                </a:solidFill>
                <a:sym typeface="+mn-ea"/>
              </a:rPr>
              <a:t>）</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Loud music can </a:t>
            </a:r>
            <a:r>
              <a:rPr lang="en-US" altLang="zh-CN" sz="2400" b="1" u="sng">
                <a:solidFill>
                  <a:srgbClr val="002060"/>
                </a:solidFill>
              </a:rPr>
              <a:t>cause a threat to</a:t>
            </a:r>
            <a:r>
              <a:rPr lang="en-US" altLang="zh-CN" sz="2400" b="1">
                <a:solidFill>
                  <a:srgbClr val="002060"/>
                </a:solidFill>
              </a:rPr>
              <a:t> / </a:t>
            </a:r>
            <a:r>
              <a:rPr lang="en-US" altLang="zh-CN" sz="2400" b="1" u="sng">
                <a:solidFill>
                  <a:srgbClr val="002060"/>
                </a:solidFill>
              </a:rPr>
              <a:t>endanger</a:t>
            </a:r>
            <a:r>
              <a:rPr lang="en-US" altLang="zh-CN" sz="2400" b="1">
                <a:solidFill>
                  <a:srgbClr val="002060"/>
                </a:solidFill>
              </a:rPr>
              <a:t>/ </a:t>
            </a:r>
            <a:r>
              <a:rPr lang="en-US" altLang="zh-CN" sz="2400" b="1" u="sng">
                <a:solidFill>
                  <a:srgbClr val="002060"/>
                </a:solidFill>
              </a:rPr>
              <a:t>threaten</a:t>
            </a:r>
            <a:r>
              <a:rPr lang="en-US" altLang="zh-CN" sz="2400" b="1">
                <a:solidFill>
                  <a:srgbClr val="002060"/>
                </a:solidFill>
              </a:rPr>
              <a:t> our hearing //</a:t>
            </a:r>
            <a:r>
              <a:rPr lang="en-US" altLang="zh-CN" sz="2400" b="1" u="sng">
                <a:solidFill>
                  <a:srgbClr val="002060"/>
                </a:solidFill>
              </a:rPr>
              <a:t> put our ears at stake/ at risk/ in danger</a:t>
            </a:r>
            <a:r>
              <a:rPr lang="en-US" altLang="zh-CN" sz="2400" b="1">
                <a:solidFill>
                  <a:srgbClr val="002060"/>
                </a:solidFill>
              </a:rPr>
              <a:t>, which can do permanent devastate to our sensory cells, resulting in incurable hearing loss	</a:t>
            </a:r>
            <a:endParaRPr lang="en-US" altLang="zh-CN" sz="2400" b="1">
              <a:solidFill>
                <a:srgbClr val="002060"/>
              </a:solidFill>
            </a:endParaRPr>
          </a:p>
          <a:p>
            <a:pPr fontAlgn="auto">
              <a:lnSpc>
                <a:spcPts val="3460"/>
              </a:lnSpc>
            </a:pPr>
            <a:r>
              <a:rPr lang="en-US" altLang="zh-CN" sz="2400" b="1">
                <a:solidFill>
                  <a:srgbClr val="002060"/>
                </a:solidFill>
              </a:rPr>
              <a:t>   </a:t>
            </a:r>
            <a:r>
              <a:rPr lang="zh-CN" altLang="en-US" i="1">
                <a:solidFill>
                  <a:srgbClr val="002060"/>
                </a:solidFill>
                <a:sym typeface="+mn-ea"/>
              </a:rPr>
              <a:t>devastate /'devəsteɪt/ (utterly destroy)</a:t>
            </a:r>
            <a:endParaRPr lang="zh-CN" altLang="en-US" i="1">
              <a:solidFill>
                <a:srgbClr val="002060"/>
              </a:solidFill>
            </a:endParaRPr>
          </a:p>
          <a:p>
            <a:pPr fontAlgn="auto">
              <a:lnSpc>
                <a:spcPts val="3460"/>
              </a:lnSpc>
            </a:pPr>
            <a:endParaRPr lang="zh-CN" altLang="en-US" b="1" i="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9485"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inject </a:t>
            </a:r>
            <a:r>
              <a:rPr lang="zh-CN" altLang="en-US" sz="2400" b="1" baseline="-25000" dirty="0">
                <a:solidFill>
                  <a:schemeClr val="accent4"/>
                </a:solidFill>
                <a:latin typeface="微软雅黑" panose="020B0503020204020204" pitchFamily="34" charset="-122"/>
                <a:ea typeface="微软雅黑" panose="020B0503020204020204" pitchFamily="34" charset="-122"/>
              </a:rPr>
              <a:t> /ɪnˈdʒekt/  </a:t>
            </a:r>
            <a:r>
              <a:rPr lang="zh-CN" altLang="en-US" sz="2400" b="1" dirty="0">
                <a:solidFill>
                  <a:schemeClr val="accent4"/>
                </a:solidFill>
                <a:latin typeface="微软雅黑" panose="020B0503020204020204" pitchFamily="34" charset="-122"/>
                <a:ea typeface="微软雅黑" panose="020B0503020204020204" pitchFamily="34" charset="-122"/>
              </a:rPr>
              <a:t>vt.  注射；注入; 增添    instil /instill</a:t>
            </a:r>
            <a:r>
              <a:rPr lang="zh-CN" altLang="en-US" sz="2400" b="1" baseline="-25000" dirty="0">
                <a:solidFill>
                  <a:schemeClr val="accent4"/>
                </a:solidFill>
                <a:latin typeface="微软雅黑" panose="020B0503020204020204" pitchFamily="34" charset="-122"/>
                <a:ea typeface="微软雅黑" panose="020B0503020204020204" pitchFamily="34" charset="-122"/>
              </a:rPr>
              <a:t> /ɪnˈstɪl/</a:t>
            </a:r>
            <a:r>
              <a:rPr lang="zh-CN" altLang="en-US" sz="2400" b="1" dirty="0">
                <a:solidFill>
                  <a:schemeClr val="accent4"/>
                </a:solidFill>
                <a:latin typeface="微软雅黑" panose="020B0503020204020204" pitchFamily="34" charset="-122"/>
                <a:ea typeface="微软雅黑" panose="020B0503020204020204" pitchFamily="34" charset="-122"/>
              </a:rPr>
              <a:t> v. 逐渐灌输/培养</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691515" y="1167130"/>
            <a:ext cx="7002145" cy="3876675"/>
          </a:xfrm>
          <a:prstGeom prst="rect">
            <a:avLst/>
          </a:prstGeom>
          <a:noFill/>
        </p:spPr>
        <p:txBody>
          <a:bodyPr wrap="square" rtlCol="0" anchor="t">
            <a:spAutoFit/>
          </a:bodyPr>
          <a:p>
            <a:r>
              <a:rPr lang="zh-CN" altLang="en-US" sz="2400"/>
              <a:t>1.注入动力</a:t>
            </a:r>
            <a:r>
              <a:rPr lang="zh-CN" altLang="en-US" sz="2400">
                <a:solidFill>
                  <a:srgbClr val="C00000"/>
                </a:solidFill>
              </a:rPr>
              <a:t>（应、续、概）</a:t>
            </a:r>
            <a:endParaRPr lang="zh-CN" altLang="en-US">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1.inject/ instill + vigor/dynamism+ into   </a:t>
            </a:r>
            <a:r>
              <a:rPr lang="zh-CN" altLang="en-US" i="1">
                <a:solidFill>
                  <a:srgbClr val="002060"/>
                </a:solidFill>
                <a:sym typeface="+mn-ea"/>
              </a:rPr>
              <a:t> </a:t>
            </a:r>
            <a:endParaRPr lang="zh-CN" altLang="en-US" i="1">
              <a:solidFill>
                <a:srgbClr val="002060"/>
              </a:solidFill>
              <a:sym typeface="+mn-ea"/>
            </a:endParaRPr>
          </a:p>
          <a:p>
            <a:r>
              <a:rPr lang="zh-CN" altLang="en-US" i="1">
                <a:solidFill>
                  <a:srgbClr val="002060"/>
                </a:solidFill>
                <a:sym typeface="+mn-ea"/>
              </a:rPr>
              <a:t> </a:t>
            </a:r>
            <a:r>
              <a:rPr lang="en-US" altLang="zh-CN" i="1">
                <a:solidFill>
                  <a:srgbClr val="002060"/>
                </a:solidFill>
                <a:sym typeface="+mn-ea"/>
              </a:rPr>
              <a:t>                                             </a:t>
            </a:r>
            <a:r>
              <a:rPr lang="zh-CN" altLang="en-US" i="1">
                <a:solidFill>
                  <a:srgbClr val="002060"/>
                </a:solidFill>
                <a:sym typeface="+mn-ea"/>
              </a:rPr>
              <a:t>/ˈvɪɡə/ ; /ˈdaɪnəmɪzəm/ </a:t>
            </a:r>
            <a:endParaRPr lang="en-US" altLang="zh-CN" sz="2400" b="1">
              <a:solidFill>
                <a:srgbClr val="002060"/>
              </a:solidFill>
            </a:endParaRPr>
          </a:p>
          <a:p>
            <a:endParaRPr lang="zh-CN" altLang="en-US"/>
          </a:p>
          <a:p>
            <a:r>
              <a:rPr lang="zh-CN" altLang="en-US" sz="2400"/>
              <a:t>2.逐步树立信心╱守纪律╱产生恐惧</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2.instil confidence/discipline/fear into sb</a:t>
            </a:r>
            <a:endParaRPr lang="en-US" altLang="zh-CN" sz="2400" b="1">
              <a:solidFill>
                <a:srgbClr val="002060"/>
              </a:solidFill>
            </a:endParaRPr>
          </a:p>
          <a:p>
            <a:endParaRPr lang="zh-CN" altLang="en-US"/>
          </a:p>
          <a:p>
            <a:r>
              <a:rPr lang="zh-CN" altLang="en-US" sz="2400"/>
              <a:t>3.他的发言给整个活动增添了一丝幽默的气氛。</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3.His comments injected a note of humour into the proceedings. </a:t>
            </a:r>
            <a:endParaRPr lang="en-US" altLang="zh-CN" sz="2400" b="1">
              <a:solidFill>
                <a:srgbClr val="002060"/>
              </a:solidFill>
              <a:sym typeface="+mn-ea"/>
            </a:endParaRPr>
          </a:p>
        </p:txBody>
      </p:sp>
      <p:pic>
        <p:nvPicPr>
          <p:cNvPr id="101" name="图片 100"/>
          <p:cNvPicPr/>
          <p:nvPr/>
        </p:nvPicPr>
        <p:blipFill>
          <a:blip r:embed="rId3"/>
          <a:srcRect b="5842"/>
          <a:stretch>
            <a:fillRect/>
          </a:stretch>
        </p:blipFill>
        <p:spPr>
          <a:xfrm>
            <a:off x="7927340" y="986790"/>
            <a:ext cx="3753485" cy="56292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linds(horizontal)">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 needle  /ˈni:dl/                       n.  针；（注射器的）针头</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80060" y="835025"/>
            <a:ext cx="10389235" cy="4892675"/>
          </a:xfrm>
          <a:prstGeom prst="rect">
            <a:avLst/>
          </a:prstGeom>
          <a:noFill/>
        </p:spPr>
        <p:txBody>
          <a:bodyPr wrap="square" rtlCol="0" anchor="t">
            <a:spAutoFit/>
          </a:bodyPr>
          <a:p>
            <a:r>
              <a:rPr lang="zh-CN" altLang="en-US" sz="2400"/>
              <a:t>1.如坐针毡；焦躁不安；手脚发麻</a:t>
            </a:r>
            <a:r>
              <a:rPr lang="zh-CN" altLang="en-US" sz="2400">
                <a:solidFill>
                  <a:srgbClr val="C00000"/>
                </a:solidFill>
                <a:sym typeface="+mn-ea"/>
              </a:rPr>
              <a:t>（续）</a:t>
            </a:r>
            <a:endParaRPr lang="zh-CN" altLang="en-US" sz="2400">
              <a:solidFill>
                <a:srgbClr val="C00000"/>
              </a:solidFill>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1.pins and needles  </a:t>
            </a:r>
            <a:endParaRPr lang="en-US" altLang="zh-CN" sz="2400" b="1">
              <a:solidFill>
                <a:srgbClr val="002060"/>
              </a:solidFill>
            </a:endParaRPr>
          </a:p>
          <a:p>
            <a:endParaRPr lang="zh-CN" altLang="en-US"/>
          </a:p>
          <a:p>
            <a:r>
              <a:rPr lang="zh-CN" altLang="en-US" sz="2400"/>
              <a:t>2.我们一直坐立不安地等着听她是否得到那份工作的消息。</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2.We're on pins and needles waiting for the news whether she got the job. </a:t>
            </a:r>
            <a:endParaRPr lang="en-US" altLang="zh-CN" sz="2400" b="1">
              <a:solidFill>
                <a:srgbClr val="002060"/>
              </a:solidFill>
            </a:endParaRPr>
          </a:p>
          <a:p>
            <a:endParaRPr lang="zh-CN" altLang="en-US"/>
          </a:p>
          <a:p>
            <a:r>
              <a:rPr lang="zh-CN" altLang="en-US" sz="2400"/>
              <a:t>3.在这个城市里找一个人无异于大海捞针。</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3.Searching for one man in this city is like looking for a needle in a haystack. </a:t>
            </a:r>
            <a:endParaRPr lang="en-US" altLang="zh-CN" sz="2400" b="1">
              <a:solidFill>
                <a:srgbClr val="002060"/>
              </a:solidFill>
              <a:sym typeface="+mn-ea"/>
            </a:endParaRPr>
          </a:p>
          <a:p>
            <a:r>
              <a:rPr lang="en-US" altLang="zh-CN" i="1">
                <a:solidFill>
                  <a:srgbClr val="002060"/>
                </a:solidFill>
                <a:sym typeface="+mn-ea"/>
              </a:rPr>
              <a:t>          haystack </a:t>
            </a:r>
            <a:r>
              <a:rPr lang="zh-CN" altLang="en-US" i="1">
                <a:solidFill>
                  <a:srgbClr val="002060"/>
                </a:solidFill>
                <a:sym typeface="+mn-ea"/>
              </a:rPr>
              <a:t>/ˈheɪstæk/ n. 干草堆</a:t>
            </a:r>
            <a:endParaRPr lang="en-US" altLang="zh-CN" sz="2400" b="1">
              <a:solidFill>
                <a:srgbClr val="002060"/>
              </a:solidFill>
            </a:endParaRPr>
          </a:p>
          <a:p>
            <a:endParaRPr lang="en-US" altLang="zh-CN" sz="2400" b="1">
              <a:solidFill>
                <a:srgbClr val="002060"/>
              </a:solidFill>
            </a:endParaRPr>
          </a:p>
          <a:p>
            <a:r>
              <a:rPr lang="zh-CN" altLang="en-US" sz="2400"/>
              <a:t>4.静得连针掉在地上都能听见。</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4.It was so quiet that you might hear a pin drop.</a:t>
            </a:r>
            <a:endParaRPr lang="en-US" altLang="zh-CN" sz="2400" b="1">
              <a:solidFill>
                <a:srgbClr val="002060"/>
              </a:solidFill>
              <a:sym typeface="+mn-ea"/>
            </a:endParaRPr>
          </a:p>
          <a:p>
            <a:r>
              <a:rPr lang="en-US" altLang="zh-CN" sz="2400" b="1">
                <a:solidFill>
                  <a:srgbClr val="002060"/>
                </a:solidFill>
                <a:sym typeface="+mn-ea"/>
              </a:rPr>
              <a:t>        </a:t>
            </a:r>
            <a:r>
              <a:rPr lang="en-US" altLang="zh-CN" i="1">
                <a:solidFill>
                  <a:srgbClr val="002060"/>
                </a:solidFill>
                <a:sym typeface="+mn-ea"/>
              </a:rPr>
              <a:t>pin /pɪn/n. 大头针，别针，针  vt. 将……用针别住</a:t>
            </a:r>
            <a:endParaRPr lang="en-US" altLang="zh-CN" i="1">
              <a:solidFill>
                <a:srgbClr val="002060"/>
              </a:solidFill>
            </a:endParaRPr>
          </a:p>
          <a:p>
            <a:endParaRPr lang="zh-CN" altLang="en-US" b="1">
              <a:solidFill>
                <a:srgbClr val="002060"/>
              </a:solidFill>
              <a:sym typeface="+mn-ea"/>
            </a:endParaRPr>
          </a:p>
        </p:txBody>
      </p:sp>
      <p:pic>
        <p:nvPicPr>
          <p:cNvPr id="6" name="图片 5"/>
          <p:cNvPicPr>
            <a:picLocks noChangeAspect="1"/>
          </p:cNvPicPr>
          <p:nvPr/>
        </p:nvPicPr>
        <p:blipFill>
          <a:blip r:embed="rId3"/>
          <a:stretch>
            <a:fillRect/>
          </a:stretch>
        </p:blipFill>
        <p:spPr>
          <a:xfrm>
            <a:off x="8143240" y="3688080"/>
            <a:ext cx="3681730" cy="3054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blinds(horizontal)">
                                      <p:cBhvr>
                                        <p:cTn id="22" dur="500"/>
                                        <p:tgtEl>
                                          <p:spTgt spid="5">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blinds(horizontal)">
                                      <p:cBhvr>
                                        <p:cTn id="25" dur="500"/>
                                        <p:tgtEl>
                                          <p:spTgt spid="5">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animEffect transition="in" filter="blinds(horizontal)">
                                      <p:cBhvr>
                                        <p:cTn id="30" dur="500"/>
                                        <p:tgtEl>
                                          <p:spTgt spid="5">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animEffect transition="in" filter="blinds(horizontal)">
                                      <p:cBhvr>
                                        <p:cTn id="33"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spill /spɪl/（spilt, spilt）               v.  溢出；洒落</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28</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8876"/>
          <a:stretch>
            <a:fillRect/>
          </a:stretch>
        </p:blipFill>
        <p:spPr>
          <a:xfrm>
            <a:off x="0" y="3898265"/>
            <a:ext cx="4872355" cy="2959735"/>
          </a:xfrm>
          <a:prstGeom prst="rect">
            <a:avLst/>
          </a:prstGeom>
        </p:spPr>
      </p:pic>
      <p:sp>
        <p:nvSpPr>
          <p:cNvPr id="5" name="文本框 4"/>
          <p:cNvSpPr txBox="1"/>
          <p:nvPr/>
        </p:nvSpPr>
        <p:spPr>
          <a:xfrm>
            <a:off x="622935" y="1127760"/>
            <a:ext cx="9065895" cy="2861310"/>
          </a:xfrm>
          <a:prstGeom prst="rect">
            <a:avLst/>
          </a:prstGeom>
          <a:noFill/>
        </p:spPr>
        <p:txBody>
          <a:bodyPr wrap="square" rtlCol="0" anchor="t">
            <a:spAutoFit/>
          </a:bodyPr>
          <a:p>
            <a:r>
              <a:rPr lang="zh-CN" altLang="en-US" sz="2400"/>
              <a:t>1.门开了，人们涌上街道。</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doors opened and people spilled into the street. </a:t>
            </a:r>
            <a:endParaRPr lang="en-US" altLang="zh-CN" sz="2400" b="1">
              <a:solidFill>
                <a:srgbClr val="002060"/>
              </a:solidFill>
            </a:endParaRPr>
          </a:p>
          <a:p>
            <a:endParaRPr lang="zh-CN" altLang="en-US"/>
          </a:p>
          <a:p>
            <a:r>
              <a:rPr lang="zh-CN" altLang="en-US" sz="2400"/>
              <a:t>2.她突然控制不住她的感情了。</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2.Her emotions suddenly spilled over.</a:t>
            </a:r>
            <a:endParaRPr lang="en-US" altLang="zh-CN" sz="2400" b="1">
              <a:solidFill>
                <a:srgbClr val="002060"/>
              </a:solidFill>
            </a:endParaRPr>
          </a:p>
          <a:p>
            <a:endParaRPr lang="zh-CN" altLang="en-US"/>
          </a:p>
          <a:p>
            <a:r>
              <a:rPr lang="zh-CN" altLang="en-US" sz="2400"/>
              <a:t>3.我思如泉涌奋笔疾书。</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3.My thoughts spilled out and my pen started to dance.</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 embarrassed  /ɪmˈbærəst/              adj.  尴尬的；陷入困境的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19100" y="1051560"/>
            <a:ext cx="10540365" cy="4615815"/>
          </a:xfrm>
          <a:prstGeom prst="rect">
            <a:avLst/>
          </a:prstGeom>
          <a:noFill/>
        </p:spPr>
        <p:txBody>
          <a:bodyPr wrap="square" rtlCol="0" anchor="t">
            <a:spAutoFit/>
          </a:bodyPr>
          <a:p>
            <a:r>
              <a:rPr lang="zh-CN" altLang="en-US" sz="2400"/>
              <a:t>1.她递给我一支烟，我尴尬得手足无措。</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1.Then she offered me a cigarette and I felt so embarrassed and awkward.  </a:t>
            </a:r>
            <a:endParaRPr lang="en-US" altLang="zh-CN" sz="2400" b="1">
              <a:solidFill>
                <a:srgbClr val="002060"/>
              </a:solidFill>
            </a:endParaRPr>
          </a:p>
          <a:p>
            <a:endParaRPr lang="zh-CN" altLang="en-US"/>
          </a:p>
          <a:p>
            <a:r>
              <a:rPr lang="zh-CN" altLang="en-US"/>
              <a:t>2</a:t>
            </a:r>
            <a:r>
              <a:rPr lang="zh-CN" altLang="en-US" sz="2400"/>
              <a:t>.她尴尬得呆住了。 </a:t>
            </a:r>
            <a:r>
              <a:rPr lang="zh-CN" altLang="en-US" sz="2400">
                <a:solidFill>
                  <a:srgbClr val="C00000"/>
                </a:solidFill>
                <a:sym typeface="+mn-ea"/>
              </a:rPr>
              <a:t>（续）</a:t>
            </a:r>
            <a:r>
              <a:rPr lang="zh-CN" altLang="en-US"/>
              <a:t> </a:t>
            </a:r>
            <a:endParaRPr lang="zh-CN" altLang="en-US"/>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2.Embarrassment rooted her to the spot.   </a:t>
            </a:r>
            <a:endParaRPr lang="en-US" altLang="zh-CN" sz="2400" b="1">
              <a:solidFill>
                <a:srgbClr val="002060"/>
              </a:solidFill>
              <a:sym typeface="+mn-ea"/>
            </a:endParaRPr>
          </a:p>
          <a:p>
            <a:endParaRPr lang="en-US" altLang="zh-CN" sz="2400" b="1">
              <a:solidFill>
                <a:srgbClr val="002060"/>
              </a:solidFill>
            </a:endParaRPr>
          </a:p>
          <a:p>
            <a:r>
              <a:rPr lang="zh-CN" altLang="en-US" sz="2400"/>
              <a:t>3.看到他们难堪的样子她不禁喜形于色。</a:t>
            </a:r>
            <a:r>
              <a:rPr lang="zh-CN" altLang="en-US" sz="2400">
                <a:solidFill>
                  <a:srgbClr val="C00000"/>
                </a:solidFill>
                <a:sym typeface="+mn-ea"/>
              </a:rPr>
              <a:t>（续）</a:t>
            </a:r>
            <a:r>
              <a:rPr lang="en-US" altLang="zh-CN" sz="2400"/>
              <a:t> </a:t>
            </a:r>
            <a:endParaRPr lang="zh-CN" altLang="en-US"/>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3.She couldn't disguise her glee at their embarrassment.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glee  /ɡliː/ n. 快乐  </a:t>
            </a:r>
            <a:endParaRPr lang="zh-CN" altLang="en-US" i="1">
              <a:solidFill>
                <a:srgbClr val="002060"/>
              </a:solidFill>
              <a:sym typeface="+mn-ea"/>
            </a:endParaRPr>
          </a:p>
          <a:p>
            <a:r>
              <a:rPr lang="zh-CN" altLang="en-US" i="1">
                <a:solidFill>
                  <a:srgbClr val="002060"/>
                </a:solidFill>
                <a:sym typeface="+mn-ea"/>
              </a:rPr>
              <a:t> </a:t>
            </a:r>
            <a:r>
              <a:rPr lang="en-US" altLang="zh-CN" i="1">
                <a:solidFill>
                  <a:srgbClr val="002060"/>
                </a:solidFill>
                <a:sym typeface="+mn-ea"/>
              </a:rPr>
              <a:t>         </a:t>
            </a:r>
            <a:r>
              <a:rPr lang="zh-CN" altLang="en-US" i="1">
                <a:solidFill>
                  <a:srgbClr val="002060"/>
                </a:solidFill>
                <a:sym typeface="+mn-ea"/>
              </a:rPr>
              <a:t>disguise /dɪsˈɡaɪz/ vt. 掩饰</a:t>
            </a:r>
            <a:r>
              <a:rPr lang="zh-CN" altLang="en-US">
                <a:sym typeface="+mn-ea"/>
              </a:rPr>
              <a:t>  </a:t>
            </a:r>
            <a:endParaRPr lang="zh-CN" altLang="en-US"/>
          </a:p>
          <a:p>
            <a:endParaRPr lang="zh-CN" altLang="en-US"/>
          </a:p>
          <a:p>
            <a:r>
              <a:rPr lang="zh-CN" altLang="en-US" sz="2400"/>
              <a:t>4.她窘得满脸通红。</a:t>
            </a:r>
            <a:r>
              <a:rPr lang="zh-CN" altLang="en-US" sz="2400">
                <a:solidFill>
                  <a:srgbClr val="C00000"/>
                </a:solidFill>
                <a:sym typeface="+mn-ea"/>
              </a:rPr>
              <a:t>（续）</a:t>
            </a:r>
            <a:endParaRPr lang="zh-CN" altLang="en-US"/>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4.Her face glowed with embarrassment.	</a:t>
            </a:r>
            <a:endParaRPr lang="en-US" altLang="zh-CN" sz="2400" b="1">
              <a:solidFill>
                <a:srgbClr val="002060"/>
              </a:solidFill>
              <a:sym typeface="+mn-ea"/>
            </a:endParaRPr>
          </a:p>
        </p:txBody>
      </p:sp>
      <p:pic>
        <p:nvPicPr>
          <p:cNvPr id="100" name="图片 99"/>
          <p:cNvPicPr/>
          <p:nvPr/>
        </p:nvPicPr>
        <p:blipFill>
          <a:blip r:embed="rId3"/>
          <a:srcRect b="4977"/>
          <a:stretch>
            <a:fillRect/>
          </a:stretch>
        </p:blipFill>
        <p:spPr>
          <a:xfrm>
            <a:off x="8633460" y="2439035"/>
            <a:ext cx="3187065" cy="43205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blinds(horizontal)">
                                      <p:cBhvr>
                                        <p:cTn id="3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 awkward /ˈɔ:kwəd/                    adj.  局促不安的；笨拙的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6240" y="1029335"/>
            <a:ext cx="11399520" cy="4799965"/>
          </a:xfrm>
          <a:prstGeom prst="rect">
            <a:avLst/>
          </a:prstGeom>
          <a:noFill/>
        </p:spPr>
        <p:txBody>
          <a:bodyPr wrap="square" rtlCol="0" anchor="t">
            <a:spAutoFit/>
          </a:bodyPr>
          <a:p>
            <a:r>
              <a:rPr lang="zh-CN" altLang="en-US" sz="2400"/>
              <a:t>1.一阵令人尴尬的沉默。</a:t>
            </a:r>
            <a:r>
              <a:rPr lang="zh-CN" altLang="en-US" sz="2400">
                <a:solidFill>
                  <a:srgbClr val="C00000"/>
                </a:solidFill>
                <a:sym typeface="+mn-ea"/>
              </a:rPr>
              <a:t>（续）</a:t>
            </a:r>
            <a:endParaRPr lang="zh-CN" altLang="en-US"/>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1.There was an awkward silence. </a:t>
            </a:r>
            <a:endParaRPr lang="en-US" altLang="zh-CN" sz="2400" b="1">
              <a:solidFill>
                <a:srgbClr val="002060"/>
              </a:solidFill>
            </a:endParaRPr>
          </a:p>
          <a:p>
            <a:endParaRPr lang="zh-CN" altLang="en-US"/>
          </a:p>
          <a:p>
            <a:r>
              <a:rPr lang="zh-CN" altLang="en-US" sz="2400"/>
              <a:t>2.亚力山德拉穿着她那件丢弃的衣服，显得臃肿而又笨拙。</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2.Alexandra looked plump and awkward in her cast-off clothing.  </a:t>
            </a:r>
            <a:endParaRPr lang="en-US" altLang="zh-CN" sz="2400" b="1">
              <a:solidFill>
                <a:srgbClr val="002060"/>
              </a:solidFill>
            </a:endParaRPr>
          </a:p>
          <a:p>
            <a:r>
              <a:rPr lang="en-US" altLang="zh-CN" i="1">
                <a:solidFill>
                  <a:srgbClr val="002060"/>
                </a:solidFill>
                <a:sym typeface="+mn-ea"/>
              </a:rPr>
              <a:t>           plump </a:t>
            </a:r>
            <a:r>
              <a:rPr lang="zh-CN" altLang="en-US" i="1">
                <a:solidFill>
                  <a:srgbClr val="002060"/>
                </a:solidFill>
                <a:sym typeface="+mn-ea"/>
              </a:rPr>
              <a:t>/plʌmp/adj. 饱满的；胖乎乎的      </a:t>
            </a:r>
            <a:r>
              <a:rPr lang="zh-CN" altLang="en-US">
                <a:sym typeface="+mn-ea"/>
              </a:rPr>
              <a:t>                           </a:t>
            </a:r>
            <a:endParaRPr lang="zh-CN" altLang="en-US"/>
          </a:p>
          <a:p>
            <a:r>
              <a:rPr lang="zh-CN" altLang="en-US">
                <a:sym typeface="+mn-ea"/>
              </a:rPr>
              <a:t>        </a:t>
            </a:r>
            <a:r>
              <a:rPr lang="zh-CN" altLang="en-US" i="1">
                <a:solidFill>
                  <a:srgbClr val="002060"/>
                </a:solidFill>
                <a:sym typeface="+mn-ea"/>
              </a:rPr>
              <a:t> </a:t>
            </a:r>
            <a:r>
              <a:rPr lang="en-US" altLang="zh-CN" i="1">
                <a:solidFill>
                  <a:srgbClr val="002060"/>
                </a:solidFill>
                <a:sym typeface="+mn-ea"/>
              </a:rPr>
              <a:t> </a:t>
            </a:r>
            <a:r>
              <a:rPr lang="zh-CN" altLang="en-US" i="1">
                <a:solidFill>
                  <a:srgbClr val="002060"/>
                </a:solidFill>
                <a:sym typeface="+mn-ea"/>
              </a:rPr>
              <a:t>cast-off</a:t>
            </a:r>
            <a:r>
              <a:rPr lang="en-US" altLang="zh-CN" i="1">
                <a:solidFill>
                  <a:srgbClr val="002060"/>
                </a:solidFill>
                <a:sym typeface="+mn-ea"/>
              </a:rPr>
              <a:t> </a:t>
            </a:r>
            <a:r>
              <a:rPr lang="zh-CN" altLang="en-US" i="1">
                <a:solidFill>
                  <a:srgbClr val="002060"/>
                </a:solidFill>
                <a:sym typeface="+mn-ea"/>
              </a:rPr>
              <a:t>/ˈkæst ɔːf/  adj. 遭遗弃的；丢失的</a:t>
            </a:r>
            <a:endParaRPr lang="zh-CN" altLang="en-US" i="1">
              <a:solidFill>
                <a:srgbClr val="002060"/>
              </a:solidFill>
            </a:endParaRPr>
          </a:p>
          <a:p>
            <a:endParaRPr lang="zh-CN" altLang="en-US" sz="2400"/>
          </a:p>
          <a:p>
            <a:r>
              <a:rPr lang="zh-CN" altLang="en-US" sz="2400"/>
              <a:t>3.他试着跳舞，但是太笨拙，太别扭。</a:t>
            </a:r>
            <a:r>
              <a:rPr lang="zh-CN" altLang="en-US" sz="2400">
                <a:solidFill>
                  <a:srgbClr val="C00000"/>
                </a:solidFill>
                <a:sym typeface="+mn-ea"/>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3.He tried to dance, but he was too clumsy and awkward. </a:t>
            </a:r>
            <a:endParaRPr lang="en-US" altLang="zh-CN" sz="2400" b="1">
              <a:solidFill>
                <a:srgbClr val="002060"/>
              </a:solidFill>
            </a:endParaRPr>
          </a:p>
          <a:p>
            <a:endParaRPr lang="zh-CN" altLang="en-US"/>
          </a:p>
          <a:p>
            <a:r>
              <a:rPr lang="zh-CN" altLang="en-US" sz="2400"/>
              <a:t>4.她笨重地摔了一跤，摔断了踝关节。</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4.She fell awkwardly and broke her ankle. </a:t>
            </a:r>
            <a:endParaRPr lang="en-US" altLang="zh-CN" sz="2400" b="1">
              <a:solidFill>
                <a:srgbClr val="002060"/>
              </a:solidFill>
            </a:endParaRPr>
          </a:p>
          <a:p>
            <a:endParaRPr lang="zh-CN" altLang="en-US"/>
          </a:p>
        </p:txBody>
      </p:sp>
      <p:pic>
        <p:nvPicPr>
          <p:cNvPr id="6" name="图片 5"/>
          <p:cNvPicPr>
            <a:picLocks noChangeAspect="1"/>
          </p:cNvPicPr>
          <p:nvPr>
            <p:custDataLst>
              <p:tags r:id="rId3"/>
            </p:custDataLst>
          </p:nvPr>
        </p:nvPicPr>
        <p:blipFill>
          <a:blip r:embed="rId4"/>
          <a:stretch>
            <a:fillRect/>
          </a:stretch>
        </p:blipFill>
        <p:spPr>
          <a:xfrm>
            <a:off x="8368665" y="2867025"/>
            <a:ext cx="3641090" cy="3884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linds(horizontal)">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animEffect transition="in" filter="blinds(horizontal)">
                                      <p:cBhvr>
                                        <p:cTn id="33"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作</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写</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5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汇</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4540" y="3357880"/>
            <a:ext cx="5339715" cy="82994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4-Global warming</a:t>
            </a:r>
            <a:endPar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91" name="TextBox 790"/>
          <p:cNvSpPr txBox="1"/>
          <p:nvPr/>
        </p:nvSpPr>
        <p:spPr>
          <a:xfrm>
            <a:off x="536074" y="248235"/>
            <a:ext cx="4805680" cy="521970"/>
          </a:xfrm>
          <a:prstGeom prst="rect">
            <a:avLst/>
          </a:prstGeom>
          <a:noFill/>
        </p:spPr>
        <p:txBody>
          <a:bodyPr wrap="none" rtlCol="0">
            <a:spAutoFit/>
          </a:bodyPr>
          <a:p>
            <a:pPr algn="ctr"/>
            <a:r>
              <a:rPr lang="zh-CN" altLang="en-US" sz="2800" i="1" noProof="0" dirty="0">
                <a:ln>
                  <a:noFill/>
                </a:ln>
                <a:effectLst/>
                <a:uLnTx/>
                <a:uFillTx/>
                <a:latin typeface="微软雅黑" panose="020B0503020204020204" pitchFamily="34" charset="-122"/>
                <a:ea typeface="微软雅黑" panose="020B0503020204020204" pitchFamily="34" charset="-122"/>
                <a:cs typeface="+mn-ea"/>
                <a:sym typeface="+mn-ea"/>
              </a:rPr>
              <a:t>活用教材词汇，靶向高考写作</a:t>
            </a:r>
            <a:endParaRPr lang="zh-CN" altLang="en-US" sz="2800" i="1" noProof="0" dirty="0">
              <a:ln>
                <a:noFill/>
              </a:ln>
              <a:solidFill>
                <a:srgbClr val="435258"/>
              </a:solidFill>
              <a:effectLst/>
              <a:uLnTx/>
              <a:uFillTx/>
              <a:latin typeface="微软雅黑" panose="020B0503020204020204" pitchFamily="34" charset="-122"/>
              <a:ea typeface="微软雅黑" panose="020B0503020204020204" pitchFamily="34" charset="-122"/>
              <a:cs typeface="+mn-ea"/>
              <a:sym typeface="+mn-ea"/>
            </a:endParaRPr>
          </a:p>
        </p:txBody>
      </p:sp>
      <p:pic>
        <p:nvPicPr>
          <p:cNvPr id="4" name="图片 3"/>
          <p:cNvPicPr>
            <a:picLocks noChangeAspect="1"/>
          </p:cNvPicPr>
          <p:nvPr/>
        </p:nvPicPr>
        <p:blipFill>
          <a:blip r:embed="rId1"/>
          <a:stretch>
            <a:fillRect/>
          </a:stretch>
        </p:blipFill>
        <p:spPr>
          <a:xfrm>
            <a:off x="6347460" y="1066800"/>
            <a:ext cx="5845175" cy="3335655"/>
          </a:xfrm>
          <a:prstGeom prst="rect">
            <a:avLst/>
          </a:prstGeom>
        </p:spPr>
      </p:pic>
      <p:sp>
        <p:nvSpPr>
          <p:cNvPr id="7" name="文本框 6"/>
          <p:cNvSpPr txBox="1"/>
          <p:nvPr/>
        </p:nvSpPr>
        <p:spPr>
          <a:xfrm>
            <a:off x="392430" y="4890770"/>
            <a:ext cx="11535410" cy="1476375"/>
          </a:xfrm>
          <a:prstGeom prst="rect">
            <a:avLst/>
          </a:prstGeom>
          <a:noFill/>
        </p:spPr>
        <p:txBody>
          <a:bodyPr wrap="square" rtlCol="0" anchor="t">
            <a:spAutoFit/>
          </a:bodyPr>
          <a:p>
            <a:r>
              <a:rPr lang="zh-CN" altLang="en-US"/>
              <a:t>1. consume  </a:t>
            </a:r>
            <a:r>
              <a:rPr lang="en-US" altLang="zh-CN"/>
              <a:t> </a:t>
            </a:r>
            <a:r>
              <a:rPr lang="zh-CN" altLang="en-US"/>
              <a:t>2. renewable</a:t>
            </a:r>
            <a:r>
              <a:rPr lang="en-US" altLang="zh-CN"/>
              <a:t>    3. greenhouse   4. graph     5. random       6. phenomenon       7. subscribe       8. oppose </a:t>
            </a:r>
            <a:endParaRPr lang="en-US" altLang="zh-CN"/>
          </a:p>
          <a:p>
            <a:r>
              <a:rPr lang="en-US" altLang="zh-CN"/>
              <a:t> 9. quantity   10. tend        11. result in         12. trend      13. catastrophe   14. mild               15. range            16. even if</a:t>
            </a:r>
            <a:endParaRPr lang="en-US" altLang="zh-CN"/>
          </a:p>
          <a:p>
            <a:r>
              <a:rPr lang="en-US" altLang="zh-CN"/>
              <a:t>17. glance     18.steady     19. widespread   20. on the whole  21.economical    22. average    23.  existence   24. on behalf of </a:t>
            </a:r>
            <a:endParaRPr lang="en-US" altLang="zh-CN"/>
          </a:p>
          <a:p>
            <a:r>
              <a:rPr lang="en-US" altLang="zh-CN"/>
              <a:t>25.individual 26. advocate 27. put up with  28.electrical        29. appliance       30. casual        31. circumstance   32.refresh  33.contribution     34.commitment </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791"/>
                                        </p:tgtEl>
                                        <p:attrNameLst>
                                          <p:attrName>style.visibility</p:attrName>
                                        </p:attrNameLst>
                                      </p:cBhvr>
                                      <p:to>
                                        <p:strVal val="visible"/>
                                      </p:to>
                                    </p:set>
                                    <p:anim calcmode="lin" valueType="num">
                                      <p:cBhvr>
                                        <p:cTn id="32" dur="500" fill="hold"/>
                                        <p:tgtEl>
                                          <p:spTgt spid="791"/>
                                        </p:tgtEl>
                                        <p:attrNameLst>
                                          <p:attrName>ppt_w</p:attrName>
                                        </p:attrNameLst>
                                      </p:cBhvr>
                                      <p:tavLst>
                                        <p:tav tm="0">
                                          <p:val>
                                            <p:fltVal val="0"/>
                                          </p:val>
                                        </p:tav>
                                        <p:tav tm="100000">
                                          <p:val>
                                            <p:strVal val="#ppt_w"/>
                                          </p:val>
                                        </p:tav>
                                      </p:tavLst>
                                    </p:anim>
                                    <p:anim calcmode="lin" valueType="num">
                                      <p:cBhvr>
                                        <p:cTn id="33" dur="500" fill="hold"/>
                                        <p:tgtEl>
                                          <p:spTgt spid="791"/>
                                        </p:tgtEl>
                                        <p:attrNameLst>
                                          <p:attrName>ppt_h</p:attrName>
                                        </p:attrNameLst>
                                      </p:cBhvr>
                                      <p:tavLst>
                                        <p:tav tm="0">
                                          <p:val>
                                            <p:fltVal val="0"/>
                                          </p:val>
                                        </p:tav>
                                        <p:tav tm="100000">
                                          <p:val>
                                            <p:strVal val="#ppt_h"/>
                                          </p:val>
                                        </p:tav>
                                      </p:tavLst>
                                    </p:anim>
                                    <p:anim calcmode="lin" valueType="num">
                                      <p:cBhvr>
                                        <p:cTn id="34" dur="500" fill="hold"/>
                                        <p:tgtEl>
                                          <p:spTgt spid="791"/>
                                        </p:tgtEl>
                                        <p:attrNameLst>
                                          <p:attrName>style.rotation</p:attrName>
                                        </p:attrNameLst>
                                      </p:cBhvr>
                                      <p:tavLst>
                                        <p:tav tm="0">
                                          <p:val>
                                            <p:fltVal val="90"/>
                                          </p:val>
                                        </p:tav>
                                        <p:tav tm="100000">
                                          <p:val>
                                            <p:fltVal val="0"/>
                                          </p:val>
                                        </p:tav>
                                      </p:tavLst>
                                    </p:anim>
                                    <p:animEffect transition="in" filter="fade">
                                      <p:cBhvr>
                                        <p:cTn id="35"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94613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consume  /kənˈsju:m/  vt.  消费；消耗；</a:t>
            </a:r>
            <a:r>
              <a:rPr lang="zh-CN" altLang="en-US" sz="2400" b="1" dirty="0">
                <a:solidFill>
                  <a:srgbClr val="C00000"/>
                </a:solidFill>
                <a:latin typeface="微软雅黑" panose="020B0503020204020204" pitchFamily="34" charset="-122"/>
                <a:ea typeface="微软雅黑" panose="020B0503020204020204" pitchFamily="34" charset="-122"/>
              </a:rPr>
              <a:t>使充满（强烈的感情）；使...着迷</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356235" y="998220"/>
            <a:ext cx="11385550" cy="4431030"/>
          </a:xfrm>
          <a:prstGeom prst="rect">
            <a:avLst/>
          </a:prstGeom>
          <a:noFill/>
        </p:spPr>
        <p:txBody>
          <a:bodyPr wrap="square" rtlCol="0" anchor="t">
            <a:spAutoFit/>
          </a:bodyPr>
          <a:p>
            <a:r>
              <a:rPr lang="zh-CN" altLang="en-US" sz="2400"/>
              <a:t>1.电力工业消耗大量的矿物燃料</a:t>
            </a:r>
            <a:r>
              <a:rPr lang="zh-CN" altLang="en-US" sz="2400">
                <a:solidFill>
                  <a:srgbClr val="DF213B">
                    <a:lumMod val="75000"/>
                  </a:srgbClr>
                </a:solidFill>
              </a:rPr>
              <a:t>（应/概） </a:t>
            </a:r>
            <a:endParaRPr lang="zh-CN" altLang="en-US" sz="2400">
              <a:solidFill>
                <a:srgbClr val="DF213B">
                  <a:lumMod val="75000"/>
                </a:srgbClr>
              </a:solidFill>
            </a:endParaRPr>
          </a:p>
          <a:p>
            <a:r>
              <a:rPr lang="zh-CN" altLang="en-US" sz="2400">
                <a:solidFill>
                  <a:srgbClr val="DF213B">
                    <a:lumMod val="75000"/>
                  </a:srgbClr>
                </a:solidFill>
              </a:rPr>
              <a:t> </a:t>
            </a:r>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electricity industry consumes large amounts of fossil fuels.</a:t>
            </a:r>
            <a:r>
              <a:rPr lang="en-US" altLang="zh-CN" sz="2400">
                <a:solidFill>
                  <a:srgbClr val="002060"/>
                </a:solidFill>
              </a:rPr>
              <a:t> </a:t>
            </a:r>
            <a:endParaRPr lang="en-US" altLang="zh-CN" sz="2400">
              <a:solidFill>
                <a:srgbClr val="002060"/>
              </a:solidFill>
            </a:endParaRPr>
          </a:p>
          <a:p>
            <a:endParaRPr lang="en-US" altLang="zh-CN" sz="2400">
              <a:solidFill>
                <a:srgbClr val="DF213B">
                  <a:lumMod val="75000"/>
                </a:srgbClr>
              </a:solidFill>
            </a:endParaRPr>
          </a:p>
          <a:p>
            <a:r>
              <a:rPr lang="en-US" altLang="zh-CN" sz="2400">
                <a:sym typeface="微软雅黑" panose="020B0503020204020204" pitchFamily="34" charset="-122"/>
              </a:rPr>
              <a:t>2</a:t>
            </a:r>
            <a:r>
              <a:rPr lang="zh-CN" altLang="en-US" sz="2400">
                <a:sym typeface="微软雅黑" panose="020B0503020204020204" pitchFamily="34" charset="-122"/>
              </a:rPr>
              <a:t>.长时间工作的人的生活方式有可能随着时间的推移而恶化，例如由于饮食不良或饮酒增加。</a:t>
            </a:r>
            <a:r>
              <a:rPr lang="zh-CN" altLang="en-US" sz="2400">
                <a:solidFill>
                  <a:srgbClr val="DF213B">
                    <a:lumMod val="75000"/>
                  </a:srgbClr>
                </a:solidFill>
                <a:sym typeface="微软雅黑" panose="020B0503020204020204" pitchFamily="34" charset="-122"/>
              </a:rPr>
              <a:t>（概）</a:t>
            </a:r>
            <a:r>
              <a:rPr lang="zh-CN" altLang="en-US" sz="1800" i="1">
                <a:solidFill>
                  <a:srgbClr val="002060"/>
                </a:solidFill>
                <a:sym typeface="微软雅黑" panose="020B0503020204020204" pitchFamily="34" charset="-122"/>
              </a:rPr>
              <a:t>deteriorate /dɪ'tɪərɪəreɪt/ v. 恶化，变坏--deteriorated adj. 恶化的；已变质的</a:t>
            </a:r>
            <a:endParaRPr lang="zh-CN" altLang="en-US" sz="1800" i="1">
              <a:solidFill>
                <a:srgbClr val="002060"/>
              </a:solidFill>
            </a:endParaRPr>
          </a:p>
          <a:p>
            <a:pPr algn="l">
              <a:buClrTx/>
              <a:buSzTx/>
              <a:buFontTx/>
            </a:pPr>
            <a:r>
              <a:rPr lang="zh-CN" altLang="en-US" sz="1800" i="1">
                <a:solidFill>
                  <a:srgbClr val="002060"/>
                </a:solidFill>
                <a:sym typeface="微软雅黑" panose="020B0503020204020204" pitchFamily="34" charset="-122"/>
              </a:rPr>
              <a:t>                              consumption/kənˈsʌmpʃn/ </a:t>
            </a:r>
            <a:endParaRPr lang="zh-CN" altLang="en-US" sz="1800" i="1">
              <a:solidFill>
                <a:srgbClr val="002060"/>
              </a:solidFill>
            </a:endParaRPr>
          </a:p>
          <a:p>
            <a:r>
              <a:rPr lang="en-US" altLang="zh-CN"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a:sym typeface="微软雅黑" panose="020B0503020204020204" pitchFamily="34" charset="-122"/>
              </a:rPr>
              <a:t> </a:t>
            </a:r>
            <a:r>
              <a:rPr lang="en-US" altLang="zh-CN" sz="2400" b="1">
                <a:solidFill>
                  <a:srgbClr val="002060"/>
                </a:solidFill>
                <a:sym typeface="微软雅黑" panose="020B0503020204020204" pitchFamily="34" charset="-122"/>
              </a:rPr>
              <a:t>2.It was possible that the lifestyle of people working long hours deteriorated over time, for example as a result of poor diet or increased alcohol consumption. </a:t>
            </a:r>
            <a:endParaRPr lang="en-US" altLang="zh-CN" sz="2400" b="1">
              <a:solidFill>
                <a:srgbClr val="002060"/>
              </a:solidFill>
              <a:sym typeface="微软雅黑" panose="020B0503020204020204" pitchFamily="34" charset="-122"/>
            </a:endParaRPr>
          </a:p>
          <a:p>
            <a:endParaRPr lang="en-US" altLang="zh-CN" sz="2400">
              <a:sym typeface="微软雅黑" panose="020B0503020204020204" pitchFamily="34" charset="-122"/>
            </a:endParaRPr>
          </a:p>
          <a:p>
            <a:r>
              <a:rPr lang="en-US" altLang="zh-CN" sz="2400">
                <a:sym typeface="微软雅黑" panose="020B0503020204020204" pitchFamily="34" charset="-122"/>
              </a:rPr>
              <a:t>3</a:t>
            </a:r>
            <a:r>
              <a:rPr lang="zh-CN" altLang="en-US" sz="2400">
                <a:sym typeface="微软雅黑" panose="020B0503020204020204" pitchFamily="34" charset="-122"/>
              </a:rPr>
              <a:t>.蜡烛燃烧自己，照亮别人。</a:t>
            </a:r>
            <a:r>
              <a:rPr lang="zh-CN" altLang="en-US" sz="2400">
                <a:solidFill>
                  <a:srgbClr val="DF213B">
                    <a:lumMod val="75000"/>
                  </a:srgbClr>
                </a:solidFill>
                <a:sym typeface="微软雅黑" panose="020B0503020204020204" pitchFamily="34" charset="-122"/>
              </a:rPr>
              <a:t>（应、续）</a:t>
            </a:r>
            <a:endParaRPr lang="zh-CN" altLang="en-US" sz="2400">
              <a:solidFill>
                <a:srgbClr val="DF213B">
                  <a:lumMod val="75000"/>
                </a:srgbClr>
              </a:solidFill>
            </a:endParaRPr>
          </a:p>
          <a:p>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a:solidFill>
                  <a:srgbClr val="DF213B">
                    <a:lumMod val="75000"/>
                  </a:srgbClr>
                </a:solidFill>
              </a:rPr>
              <a:t> </a:t>
            </a:r>
            <a:r>
              <a:rPr lang="en-US" altLang="zh-CN" sz="2400" b="1">
                <a:solidFill>
                  <a:srgbClr val="002060"/>
                </a:solidFill>
              </a:rPr>
              <a:t>3.A candle lights others and consumes itself.</a:t>
            </a:r>
            <a:endParaRPr lang="en-US" altLang="zh-CN" sz="2400" b="1">
              <a:solidFill>
                <a:srgbClr val="002060"/>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41893"/>
          <a:stretch>
            <a:fillRect/>
          </a:stretch>
        </p:blipFill>
        <p:spPr>
          <a:xfrm>
            <a:off x="6946900" y="3995420"/>
            <a:ext cx="5143500" cy="278765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p:cTn id="24"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25"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p:cTn id="31" dur="1000" fill="hold"/>
                                        <p:tgtEl>
                                          <p:spTgt spid="5">
                                            <p:txEl>
                                              <p:pRg st="8" end="8"/>
                                            </p:txEl>
                                          </p:spTgt>
                                        </p:tgtEl>
                                        <p:attrNameLst>
                                          <p:attrName>ppt_x</p:attrName>
                                        </p:attrNameLst>
                                      </p:cBhvr>
                                      <p:tavLst>
                                        <p:tav tm="0">
                                          <p:val>
                                            <p:strVal val="#ppt_x-.2"/>
                                          </p:val>
                                        </p:tav>
                                        <p:tav tm="100000">
                                          <p:val>
                                            <p:strVal val="#ppt_x"/>
                                          </p:val>
                                        </p:tav>
                                      </p:tavLst>
                                    </p:anim>
                                    <p:anim calcmode="lin" valueType="num">
                                      <p:cBhvr>
                                        <p:cTn id="32" dur="1000" fill="hold"/>
                                        <p:tgtEl>
                                          <p:spTgt spid="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94613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consume  /kənˈsju:m/  vt.  消费；消耗；</a:t>
            </a:r>
            <a:r>
              <a:rPr lang="zh-CN" altLang="en-US" sz="2400" b="1" dirty="0">
                <a:solidFill>
                  <a:srgbClr val="C00000"/>
                </a:solidFill>
                <a:latin typeface="微软雅黑" panose="020B0503020204020204" pitchFamily="34" charset="-122"/>
                <a:ea typeface="微软雅黑" panose="020B0503020204020204" pitchFamily="34" charset="-122"/>
              </a:rPr>
              <a:t>使充满（强烈的感情）；使...着迷</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446405" y="1028700"/>
            <a:ext cx="11468100" cy="3641090"/>
          </a:xfrm>
          <a:prstGeom prst="rect">
            <a:avLst/>
          </a:prstGeom>
          <a:noFill/>
        </p:spPr>
        <p:txBody>
          <a:bodyPr wrap="square" rtlCol="0" anchor="t">
            <a:spAutoFit/>
          </a:bodyPr>
          <a:p>
            <a:pPr fontAlgn="auto">
              <a:lnSpc>
                <a:spcPts val="3460"/>
              </a:lnSpc>
            </a:pPr>
            <a:r>
              <a:rPr lang="en-US" altLang="zh-CN" sz="2400"/>
              <a:t>4</a:t>
            </a:r>
            <a:r>
              <a:rPr lang="zh-CN" altLang="en-US" sz="2400"/>
              <a:t>.席琳深感内疚。</a:t>
            </a:r>
            <a:r>
              <a:rPr lang="zh-CN" altLang="en-US" sz="2400">
                <a:solidFill>
                  <a:srgbClr val="DF213B">
                    <a:lumMod val="75000"/>
                  </a:srgbClr>
                </a:solidFill>
              </a:rPr>
              <a:t>（续）</a:t>
            </a:r>
            <a:endParaRPr lang="zh-CN" altLang="en-US" sz="2400">
              <a:solidFill>
                <a:srgbClr val="DF213B">
                  <a:lumMod val="75000"/>
                </a:srgbClr>
              </a:solidFill>
            </a:endParaRPr>
          </a:p>
          <a:p>
            <a:pPr fontAlgn="auto">
              <a:lnSpc>
                <a:spcPts val="3460"/>
              </a:lnSpc>
            </a:pPr>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4.Celine was consumed with guilt. </a:t>
            </a:r>
            <a:endParaRPr lang="en-US" altLang="zh-CN" sz="2400" b="1">
              <a:solidFill>
                <a:srgbClr val="002060"/>
              </a:solidFill>
            </a:endParaRPr>
          </a:p>
          <a:p>
            <a:pPr fontAlgn="auto">
              <a:lnSpc>
                <a:spcPts val="3460"/>
              </a:lnSpc>
            </a:pPr>
            <a:endParaRPr lang="zh-CN" altLang="en-US" sz="2400">
              <a:solidFill>
                <a:srgbClr val="DF213B">
                  <a:lumMod val="75000"/>
                </a:srgbClr>
              </a:solidFill>
            </a:endParaRPr>
          </a:p>
          <a:p>
            <a:pPr fontAlgn="auto">
              <a:lnSpc>
                <a:spcPts val="3460"/>
              </a:lnSpc>
            </a:pPr>
            <a:r>
              <a:rPr lang="en-US" altLang="zh-CN" sz="2400"/>
              <a:t>5</a:t>
            </a:r>
            <a:r>
              <a:rPr lang="zh-CN" altLang="en-US" sz="2400"/>
              <a:t>.迈克无比愤怒。</a:t>
            </a:r>
            <a:r>
              <a:rPr lang="zh-CN" altLang="en-US" sz="2400">
                <a:solidFill>
                  <a:srgbClr val="DF213B">
                    <a:lumMod val="75000"/>
                  </a:srgbClr>
                </a:solidFill>
              </a:rPr>
              <a:t>（续）</a:t>
            </a:r>
            <a:endParaRPr lang="zh-CN" altLang="en-US" sz="2400">
              <a:solidFill>
                <a:srgbClr val="DF213B">
                  <a:lumMod val="75000"/>
                </a:srgbClr>
              </a:solidFill>
            </a:endParaRPr>
          </a:p>
          <a:p>
            <a:pPr fontAlgn="auto">
              <a:lnSpc>
                <a:spcPts val="3460"/>
              </a:lnSpc>
            </a:pPr>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5.Rage consumed Mike.  </a:t>
            </a:r>
            <a:endParaRPr lang="en-US" altLang="zh-CN" sz="2400" b="1">
              <a:solidFill>
                <a:srgbClr val="002060"/>
              </a:solidFill>
            </a:endParaRPr>
          </a:p>
          <a:p>
            <a:pPr fontAlgn="auto">
              <a:lnSpc>
                <a:spcPts val="3460"/>
              </a:lnSpc>
            </a:pPr>
            <a:endParaRPr lang="zh-CN" altLang="en-US" sz="2400">
              <a:solidFill>
                <a:srgbClr val="DF213B">
                  <a:lumMod val="75000"/>
                </a:srgbClr>
              </a:solidFill>
            </a:endParaRPr>
          </a:p>
          <a:p>
            <a:pPr fontAlgn="auto">
              <a:lnSpc>
                <a:spcPts val="3460"/>
              </a:lnSpc>
            </a:pPr>
            <a:r>
              <a:rPr lang="en-US" altLang="zh-CN" sz="2400"/>
              <a:t>6</a:t>
            </a:r>
            <a:r>
              <a:rPr lang="zh-CN" altLang="en-US" sz="2400"/>
              <a:t>.篮球令他着迷。</a:t>
            </a:r>
            <a:r>
              <a:rPr lang="zh-CN" altLang="en-US" i="1">
                <a:solidFill>
                  <a:srgbClr val="002060"/>
                </a:solidFill>
              </a:rPr>
              <a:t>consuming .adj 令人着迷的</a:t>
            </a:r>
            <a:endParaRPr lang="zh-CN" altLang="en-US" i="1">
              <a:solidFill>
                <a:srgbClr val="002060"/>
              </a:solidFill>
            </a:endParaRPr>
          </a:p>
          <a:p>
            <a:pPr fontAlgn="auto">
              <a:lnSpc>
                <a:spcPts val="3460"/>
              </a:lnSpc>
            </a:pPr>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6.Basketball is his consuming passion.</a:t>
            </a:r>
            <a:endParaRPr lang="en-US" altLang="zh-CN" sz="2400" b="1">
              <a:solidFill>
                <a:srgbClr val="002060"/>
              </a:solidFill>
            </a:endParaRPr>
          </a:p>
        </p:txBody>
      </p:sp>
      <p:sp>
        <p:nvSpPr>
          <p:cNvPr id="6" name="文本框 5"/>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pic>
        <p:nvPicPr>
          <p:cNvPr id="122" name="图片 121"/>
          <p:cNvPicPr/>
          <p:nvPr/>
        </p:nvPicPr>
        <p:blipFill>
          <a:blip r:embed="rId3"/>
          <a:srcRect b="7666"/>
          <a:stretch>
            <a:fillRect/>
          </a:stretch>
        </p:blipFill>
        <p:spPr>
          <a:xfrm>
            <a:off x="7135495" y="1141730"/>
            <a:ext cx="4779010" cy="4862830"/>
          </a:xfrm>
          <a:prstGeom prst="rect">
            <a:avLst/>
          </a:prstGeom>
          <a:noFill/>
          <a:ln w="9525">
            <a:noFill/>
          </a:ln>
        </p:spPr>
      </p:pic>
      <p:sp>
        <p:nvSpPr>
          <p:cNvPr id="7" name="文本框 6"/>
          <p:cNvSpPr txBox="1"/>
          <p:nvPr/>
        </p:nvSpPr>
        <p:spPr>
          <a:xfrm>
            <a:off x="8043545" y="6179185"/>
            <a:ext cx="3616325" cy="460375"/>
          </a:xfrm>
          <a:prstGeom prst="rect">
            <a:avLst/>
          </a:prstGeom>
          <a:noFill/>
        </p:spPr>
        <p:txBody>
          <a:bodyPr wrap="square" rtlCol="0" anchor="t">
            <a:spAutoFit/>
          </a:bodyPr>
          <a:p>
            <a:pPr algn="ctr"/>
            <a:r>
              <a:rPr lang="zh-CN" altLang="en-US" sz="2400" b="1"/>
              <a:t>Consumed by work</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adopt  /əˈdɒpt/                             vt. 采用；采纳；收养</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8</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7434"/>
          <a:stretch>
            <a:fillRect/>
          </a:stretch>
        </p:blipFill>
        <p:spPr>
          <a:xfrm>
            <a:off x="6306185" y="2681605"/>
            <a:ext cx="5885815" cy="4176395"/>
          </a:xfrm>
          <a:prstGeom prst="rect">
            <a:avLst/>
          </a:prstGeom>
        </p:spPr>
      </p:pic>
      <p:sp>
        <p:nvSpPr>
          <p:cNvPr id="5" name="文本框 4"/>
          <p:cNvSpPr txBox="1"/>
          <p:nvPr/>
        </p:nvSpPr>
        <p:spPr>
          <a:xfrm>
            <a:off x="372110" y="3828415"/>
            <a:ext cx="6856730" cy="1845310"/>
          </a:xfrm>
          <a:prstGeom prst="rect">
            <a:avLst/>
          </a:prstGeom>
          <a:noFill/>
        </p:spPr>
        <p:txBody>
          <a:bodyPr wrap="square" rtlCol="0" anchor="t">
            <a:spAutoFit/>
          </a:bodyPr>
          <a:p>
            <a:r>
              <a:rPr lang="zh-CN" altLang="en-US" sz="2400"/>
              <a:t>3.经过再三考虑之后，当局决定采取措施来疏通拥挤的交通。（应、概）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3.After much deliberation, the authority decided to adopt measures to smooth the heavy traffic.	</a:t>
            </a:r>
            <a:endParaRPr lang="en-US" altLang="zh-CN" sz="2400" b="1">
              <a:solidFill>
                <a:srgbClr val="002060"/>
              </a:solidFill>
            </a:endParaRPr>
          </a:p>
          <a:p>
            <a:r>
              <a:rPr lang="en-US" altLang="zh-CN"/>
              <a:t>       </a:t>
            </a:r>
            <a:r>
              <a:rPr lang="zh-CN" altLang="en-US"/>
              <a:t>deliberation /dɪˌlɪbəˈreɪʃn/ n. 考虑；审慎；商议；细想</a:t>
            </a:r>
            <a:endParaRPr lang="zh-CN" altLang="en-US"/>
          </a:p>
        </p:txBody>
      </p:sp>
      <p:sp>
        <p:nvSpPr>
          <p:cNvPr id="7" name="文本框 6"/>
          <p:cNvSpPr txBox="1"/>
          <p:nvPr/>
        </p:nvSpPr>
        <p:spPr>
          <a:xfrm>
            <a:off x="372110" y="1004570"/>
            <a:ext cx="11181080" cy="2584450"/>
          </a:xfrm>
          <a:prstGeom prst="rect">
            <a:avLst/>
          </a:prstGeom>
          <a:noFill/>
        </p:spPr>
        <p:txBody>
          <a:bodyPr wrap="square" rtlCol="0" anchor="t">
            <a:spAutoFit/>
          </a:bodyPr>
          <a:p>
            <a:r>
              <a:rPr lang="zh-CN" altLang="en-US" sz="2400">
                <a:sym typeface="+mn-ea"/>
              </a:rPr>
              <a:t>1.人们开始较少地关注宗教，而采用了一种更人道主义的态度对待生活。（概）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1.People began to concentrate less on religious themes and adopt a more humanistic attitude to life. </a:t>
            </a:r>
            <a:endParaRPr lang="en-US" altLang="zh-CN" sz="2400" b="1">
              <a:solidFill>
                <a:srgbClr val="002060"/>
              </a:solidFill>
            </a:endParaRPr>
          </a:p>
          <a:p>
            <a:endParaRPr lang="zh-CN" altLang="en-US"/>
          </a:p>
          <a:p>
            <a:r>
              <a:rPr lang="zh-CN" altLang="en-US" sz="2400">
                <a:sym typeface="+mn-ea"/>
              </a:rPr>
              <a:t>2.贫富差距使得政府必须采用动态的方案来解决这个问题。（概）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gap between the rich and the poor makes it essential that the government adopt a dynamic solution to the problem.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9825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renewable  /rɪˈnju:əbl/                adj.  能再生的；可更新的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361950" y="1013460"/>
            <a:ext cx="11468100" cy="4084955"/>
          </a:xfrm>
          <a:prstGeom prst="rect">
            <a:avLst/>
          </a:prstGeom>
          <a:noFill/>
        </p:spPr>
        <p:txBody>
          <a:bodyPr wrap="square" rtlCol="0" anchor="t">
            <a:spAutoFit/>
          </a:bodyPr>
          <a:p>
            <a:pPr fontAlgn="auto">
              <a:lnSpc>
                <a:spcPts val="3460"/>
              </a:lnSpc>
            </a:pPr>
            <a:r>
              <a:rPr sz="2400"/>
              <a:t>1.像风力和太阳能这种用之不竭的能源</a:t>
            </a:r>
            <a:r>
              <a:rPr lang="zh-CN" altLang="en-US" sz="2400">
                <a:solidFill>
                  <a:srgbClr val="DF213B">
                    <a:lumMod val="75000"/>
                  </a:srgbClr>
                </a:solidFill>
              </a:rPr>
              <a:t>（应、续、概）</a:t>
            </a:r>
            <a:endParaRPr lang="zh-CN" altLang="en-US" sz="2400">
              <a:solidFill>
                <a:srgbClr val="DF213B">
                  <a:lumMod val="75000"/>
                </a:srgbClr>
              </a:solidFill>
            </a:endParaRPr>
          </a:p>
          <a:p>
            <a:pPr fontAlgn="auto">
              <a:lnSpc>
                <a:spcPts val="3460"/>
              </a:lnSpc>
            </a:pPr>
            <a:r>
              <a:rPr lang="en-US"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1.renewable sources of energy such as wind and solar power</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sz="2400"/>
              <a:t>2.这份工作许可证不能延期。</a:t>
            </a:r>
            <a:r>
              <a:rPr lang="zh-CN" altLang="en-US" sz="2400">
                <a:solidFill>
                  <a:srgbClr val="DF213B">
                    <a:lumMod val="75000"/>
                  </a:srgbClr>
                </a:solidFill>
              </a:rPr>
              <a:t>（应）</a:t>
            </a:r>
            <a:endParaRPr lang="zh-CN" altLang="en-US" sz="2400">
              <a:solidFill>
                <a:srgbClr val="DF213B">
                  <a:lumMod val="75000"/>
                </a:srgbClr>
              </a:solidFill>
            </a:endParaRPr>
          </a:p>
          <a:p>
            <a:pPr fontAlgn="auto">
              <a:lnSpc>
                <a:spcPts val="3460"/>
              </a:lnSpc>
            </a:pPr>
            <a:r>
              <a:rPr lang="en-US"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2.The work permit is not renewable.</a:t>
            </a:r>
            <a:endParaRPr lang="en-US" altLang="zh-CN" sz="2400" b="1">
              <a:solidFill>
                <a:srgbClr val="002060"/>
              </a:solidFill>
            </a:endParaRPr>
          </a:p>
          <a:p>
            <a:pPr fontAlgn="auto">
              <a:lnSpc>
                <a:spcPts val="3460"/>
              </a:lnSpc>
            </a:pPr>
            <a:endParaRPr sz="2400"/>
          </a:p>
          <a:p>
            <a:pPr fontAlgn="auto">
              <a:lnSpc>
                <a:spcPts val="3460"/>
              </a:lnSpc>
            </a:pPr>
            <a:r>
              <a:rPr sz="2400"/>
              <a:t>3.感觉神清气爽，恢复精神。</a:t>
            </a:r>
            <a:r>
              <a:rPr lang="zh-CN" altLang="en-US" sz="2400">
                <a:solidFill>
                  <a:srgbClr val="DF213B">
                    <a:lumMod val="75000"/>
                  </a:srgbClr>
                </a:solidFill>
              </a:rPr>
              <a:t>（续）</a:t>
            </a:r>
            <a:endParaRPr lang="zh-CN" altLang="en-US" sz="2400">
              <a:solidFill>
                <a:srgbClr val="DF213B">
                  <a:lumMod val="75000"/>
                </a:srgbClr>
              </a:solidFill>
            </a:endParaRPr>
          </a:p>
          <a:p>
            <a:pPr fontAlgn="auto">
              <a:lnSpc>
                <a:spcPts val="3460"/>
              </a:lnSpc>
            </a:pPr>
            <a:r>
              <a:rPr sz="2400"/>
              <a:t> </a:t>
            </a:r>
            <a:r>
              <a:rPr lang="en-US"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3.feel refreshed and slightly renewed.</a:t>
            </a:r>
            <a:endParaRPr lang="en-US" altLang="zh-CN" sz="2400" b="1">
              <a:solidFill>
                <a:srgbClr val="002060"/>
              </a:solidFill>
            </a:endParaRPr>
          </a:p>
          <a:p>
            <a:pPr fontAlgn="auto">
              <a:lnSpc>
                <a:spcPts val="3460"/>
              </a:lnSpc>
            </a:pPr>
            <a:endParaRPr sz="2400"/>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2</a:t>
            </a:r>
            <a:r>
              <a:rPr lang="zh-CN" altLang="en-US" sz="2000" b="1">
                <a:solidFill>
                  <a:schemeClr val="bg1"/>
                </a:solidFill>
              </a:rPr>
              <a:t>. </a:t>
            </a:r>
            <a:endParaRPr lang="zh-CN" altLang="en-US" sz="2000" b="1">
              <a:solidFill>
                <a:schemeClr val="bg1"/>
              </a:solidFill>
            </a:endParaRPr>
          </a:p>
        </p:txBody>
      </p:sp>
      <p:pic>
        <p:nvPicPr>
          <p:cNvPr id="123" name="图片 122"/>
          <p:cNvPicPr/>
          <p:nvPr/>
        </p:nvPicPr>
        <p:blipFill>
          <a:blip r:embed="rId3"/>
          <a:srcRect b="6861"/>
          <a:stretch>
            <a:fillRect/>
          </a:stretch>
        </p:blipFill>
        <p:spPr>
          <a:xfrm>
            <a:off x="6068695" y="2025650"/>
            <a:ext cx="5845175" cy="46729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trips(down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strips(down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strips(downLeft)">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60298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greenhouse  /ˈgri:nhaʊs/               n. [C] 温室；花房</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46405" y="1103630"/>
            <a:ext cx="11468100" cy="1422400"/>
          </a:xfrm>
          <a:prstGeom prst="rect">
            <a:avLst/>
          </a:prstGeom>
          <a:noFill/>
        </p:spPr>
        <p:txBody>
          <a:bodyPr wrap="square" rtlCol="0" anchor="t">
            <a:spAutoFit/>
          </a:bodyPr>
          <a:p>
            <a:pPr fontAlgn="auto">
              <a:lnSpc>
                <a:spcPts val="3460"/>
              </a:lnSpc>
            </a:pPr>
            <a:r>
              <a:rPr sz="2400"/>
              <a:t> 低碳生活方式减少温室气体排放，节约资源。</a:t>
            </a:r>
            <a:r>
              <a:rPr lang="zh-CN" altLang="en-US" sz="2400">
                <a:solidFill>
                  <a:srgbClr val="DF213B">
                    <a:lumMod val="75000"/>
                  </a:srgbClr>
                </a:solidFill>
              </a:rPr>
              <a:t>（应、概）</a:t>
            </a:r>
            <a:endParaRPr lang="zh-CN" altLang="en-US" sz="2400">
              <a:solidFill>
                <a:srgbClr val="DF213B">
                  <a:lumMod val="75000"/>
                </a:srgbClr>
              </a:solidFill>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A low-carbon lifestyle</a:t>
            </a:r>
            <a:r>
              <a:rPr lang="en-US" altLang="zh-CN" sz="2400" b="1">
                <a:solidFill>
                  <a:srgbClr val="002060"/>
                </a:solidFill>
                <a:sym typeface="微软雅黑" panose="020B0503020204020204" pitchFamily="34" charset="-122"/>
              </a:rPr>
              <a:t> reduces </a:t>
            </a:r>
            <a:r>
              <a:rPr lang="en-US" altLang="zh-CN" sz="2400" b="1" u="sng">
                <a:solidFill>
                  <a:srgbClr val="0070C0"/>
                </a:solidFill>
                <a:sym typeface="微软雅黑" panose="020B0503020204020204" pitchFamily="34" charset="-122"/>
              </a:rPr>
              <a:t>greenhouse</a:t>
            </a:r>
            <a:r>
              <a:rPr lang="en-US" altLang="zh-CN" sz="2400" b="1" u="sng">
                <a:solidFill>
                  <a:srgbClr val="002060"/>
                </a:solidFill>
                <a:sym typeface="微软雅黑" panose="020B0503020204020204" pitchFamily="34" charset="-122"/>
              </a:rPr>
              <a:t> gas emissions</a:t>
            </a:r>
            <a:r>
              <a:rPr lang="en-US" altLang="zh-CN" sz="2400" b="1">
                <a:solidFill>
                  <a:srgbClr val="002060"/>
                </a:solidFill>
                <a:sym typeface="微软雅黑" panose="020B0503020204020204" pitchFamily="34" charset="-122"/>
              </a:rPr>
              <a:t> and saves resources.</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284480" y="3169285"/>
            <a:ext cx="4872355" cy="3248025"/>
          </a:xfrm>
          <a:prstGeom prst="rect">
            <a:avLst/>
          </a:prstGeom>
        </p:spPr>
      </p:pic>
      <p:pic>
        <p:nvPicPr>
          <p:cNvPr id="101" name="图片 100"/>
          <p:cNvPicPr/>
          <p:nvPr/>
        </p:nvPicPr>
        <p:blipFill>
          <a:blip r:embed="rId4"/>
          <a:srcRect b="7040"/>
          <a:stretch>
            <a:fillRect/>
          </a:stretch>
        </p:blipFill>
        <p:spPr>
          <a:xfrm>
            <a:off x="5156835" y="2358390"/>
            <a:ext cx="6894195" cy="41141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trips(down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3003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graph  /gra:f/                        n. [C] 图表；坐标图；曲线图</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46405" y="1217295"/>
            <a:ext cx="11468100" cy="1422400"/>
          </a:xfrm>
          <a:prstGeom prst="rect">
            <a:avLst/>
          </a:prstGeom>
          <a:noFill/>
        </p:spPr>
        <p:txBody>
          <a:bodyPr wrap="square" rtlCol="0" anchor="t">
            <a:spAutoFit/>
          </a:bodyPr>
          <a:p>
            <a:pPr fontAlgn="auto">
              <a:lnSpc>
                <a:spcPts val="3460"/>
              </a:lnSpc>
            </a:pPr>
            <a:r>
              <a:rPr sz="2400"/>
              <a:t>这张图表的数据清楚地描述了未来环境的趋势</a:t>
            </a:r>
            <a:r>
              <a:rPr lang="zh-CN" altLang="en-US" sz="2400">
                <a:solidFill>
                  <a:srgbClr val="DF213B">
                    <a:lumMod val="75000"/>
                  </a:srgbClr>
                </a:solidFill>
              </a:rPr>
              <a:t>（应、概）</a:t>
            </a:r>
            <a:endParaRPr lang="zh-CN" altLang="en-US" sz="2400">
              <a:solidFill>
                <a:srgbClr val="DF213B">
                  <a:lumMod val="75000"/>
                </a:srgbClr>
              </a:solidFill>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The data of this graph</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makes a clear presentation</a:t>
            </a:r>
            <a:r>
              <a:rPr lang="en-US" altLang="zh-CN" sz="2400" b="1">
                <a:solidFill>
                  <a:srgbClr val="002060"/>
                </a:solidFill>
                <a:sym typeface="微软雅黑" panose="020B0503020204020204" pitchFamily="34" charset="-122"/>
              </a:rPr>
              <a:t> of </a:t>
            </a:r>
            <a:r>
              <a:rPr lang="en-US" altLang="zh-CN" sz="2400" b="1" u="sng">
                <a:solidFill>
                  <a:srgbClr val="002060"/>
                </a:solidFill>
                <a:sym typeface="微软雅黑" panose="020B0503020204020204" pitchFamily="34" charset="-122"/>
              </a:rPr>
              <a:t>the future environmental tendency. </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3"/>
          <a:srcRect b="6889"/>
          <a:stretch>
            <a:fillRect/>
          </a:stretch>
        </p:blipFill>
        <p:spPr>
          <a:xfrm>
            <a:off x="622935" y="3032125"/>
            <a:ext cx="4497070" cy="2660650"/>
          </a:xfrm>
          <a:prstGeom prst="rect">
            <a:avLst/>
          </a:prstGeom>
        </p:spPr>
      </p:pic>
      <p:pic>
        <p:nvPicPr>
          <p:cNvPr id="7" name="图片 6"/>
          <p:cNvPicPr>
            <a:picLocks noChangeAspect="1"/>
          </p:cNvPicPr>
          <p:nvPr/>
        </p:nvPicPr>
        <p:blipFill>
          <a:blip r:embed="rId4"/>
          <a:srcRect b="7567"/>
          <a:stretch>
            <a:fillRect/>
          </a:stretch>
        </p:blipFill>
        <p:spPr>
          <a:xfrm>
            <a:off x="5805170" y="2924810"/>
            <a:ext cx="5603240" cy="2693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trips(down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84479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random  /ˈrændəm/                   adj.  胡乱的；任意的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1640" y="998220"/>
            <a:ext cx="11348720" cy="4084955"/>
          </a:xfrm>
          <a:prstGeom prst="rect">
            <a:avLst/>
          </a:prstGeom>
          <a:noFill/>
        </p:spPr>
        <p:txBody>
          <a:bodyPr wrap="square" rtlCol="0" anchor="t">
            <a:spAutoFit/>
          </a:bodyPr>
          <a:p>
            <a:pPr fontAlgn="auto">
              <a:lnSpc>
                <a:spcPts val="3460"/>
              </a:lnSpc>
            </a:pPr>
            <a:r>
              <a:rPr sz="2400"/>
              <a:t>1.随机抽样/选择</a:t>
            </a:r>
            <a:r>
              <a:rPr lang="zh-CN" altLang="en-US" sz="2400">
                <a:solidFill>
                  <a:srgbClr val="DF213B">
                    <a:lumMod val="75000"/>
                  </a:srgbClr>
                </a:solidFill>
              </a:rPr>
              <a:t>（应、续、概）</a:t>
            </a:r>
            <a:endParaRPr sz="2400"/>
          </a:p>
          <a:p>
            <a:pPr fontAlgn="auto">
              <a:lnSpc>
                <a:spcPts val="3460"/>
              </a:lnSpc>
            </a:pPr>
            <a:r>
              <a:rPr sz="2400"/>
              <a:t> </a:t>
            </a:r>
            <a:r>
              <a:rPr lang="en-US"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1.a random sample/selection  </a:t>
            </a:r>
            <a:endParaRPr sz="2400"/>
          </a:p>
          <a:p>
            <a:pPr fontAlgn="auto">
              <a:lnSpc>
                <a:spcPts val="3460"/>
              </a:lnSpc>
            </a:pPr>
            <a:endParaRPr sz="2400"/>
          </a:p>
          <a:p>
            <a:pPr fontAlgn="auto">
              <a:lnSpc>
                <a:spcPts val="3460"/>
              </a:lnSpc>
            </a:pPr>
            <a:r>
              <a:rPr sz="2400"/>
              <a:t>2.我坐在地上，从书架上随便拿了几本书。</a:t>
            </a:r>
            <a:r>
              <a:rPr lang="zh-CN" altLang="en-US" sz="2400">
                <a:solidFill>
                  <a:srgbClr val="DF213B">
                    <a:lumMod val="75000"/>
                  </a:srgbClr>
                </a:solidFill>
              </a:rPr>
              <a:t>（续）</a:t>
            </a:r>
            <a:endParaRPr sz="2400"/>
          </a:p>
          <a:p>
            <a:pPr fontAlgn="auto">
              <a:lnSpc>
                <a:spcPts val="3460"/>
              </a:lnSpc>
            </a:pPr>
            <a:r>
              <a:rPr lang="en-US"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2.I sat down on the floor and pulled a few books off the shelf at random. </a:t>
            </a:r>
            <a:endParaRPr lang="en-US" altLang="zh-CN" sz="2400" b="1">
              <a:solidFill>
                <a:srgbClr val="002060"/>
              </a:solidFill>
            </a:endParaRPr>
          </a:p>
          <a:p>
            <a:pPr fontAlgn="auto">
              <a:lnSpc>
                <a:spcPts val="3460"/>
              </a:lnSpc>
            </a:pPr>
            <a:endParaRPr sz="2400"/>
          </a:p>
          <a:p>
            <a:pPr fontAlgn="auto">
              <a:lnSpc>
                <a:spcPts val="3460"/>
              </a:lnSpc>
            </a:pPr>
            <a:r>
              <a:rPr sz="2400"/>
              <a:t>3.让我惊讶的是，随意的善意举动对收到的人来说意味着什么。</a:t>
            </a:r>
            <a:r>
              <a:rPr lang="zh-CN" altLang="en-US" sz="2400">
                <a:solidFill>
                  <a:srgbClr val="DF213B">
                    <a:lumMod val="75000"/>
                  </a:srgbClr>
                </a:solidFill>
              </a:rPr>
              <a:t>（续）</a:t>
            </a:r>
            <a:endParaRPr sz="2400"/>
          </a:p>
          <a:p>
            <a:pPr fontAlgn="auto">
              <a:lnSpc>
                <a:spcPts val="3460"/>
              </a:lnSpc>
            </a:pPr>
            <a:r>
              <a:rPr lang="en-US" sz="2400">
                <a:sym typeface="微软雅黑" panose="020B0503020204020204" pitchFamily="34" charset="-122"/>
              </a:rPr>
              <a:t>  </a:t>
            </a:r>
            <a:r>
              <a:rPr lang="en-US" altLang="zh-CN" sz="2400" b="1">
                <a:solidFill>
                  <a:srgbClr val="002060"/>
                </a:solidFill>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3.It amazed me what random actions of kindness could mean to the people who received it. 	</a:t>
            </a:r>
            <a:endParaRPr lang="en-US" altLang="zh-CN" sz="2400" b="1">
              <a:solidFill>
                <a:srgbClr val="002060"/>
              </a:solidFill>
              <a:sym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1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76097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phenomenon  /fɪˈnɒmɪnən/             n.  现象</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8022590" y="200025"/>
            <a:ext cx="2704465" cy="460375"/>
          </a:xfrm>
          <a:prstGeom prst="rect">
            <a:avLst/>
          </a:prstGeom>
          <a:noFill/>
        </p:spPr>
        <p:txBody>
          <a:bodyPr wrap="none" rtlCol="0" anchor="t">
            <a:spAutoFit/>
          </a:bodyPr>
          <a:p>
            <a:r>
              <a:rPr lang="zh-CN" altLang="en-US" sz="2400" b="1">
                <a:solidFill>
                  <a:srgbClr val="DF213B">
                    <a:lumMod val="50000"/>
                  </a:srgbClr>
                </a:solidFill>
                <a:sym typeface="微软雅黑" panose="020B0503020204020204" pitchFamily="34" charset="-122"/>
              </a:rPr>
              <a:t> (pl. phenomena) </a:t>
            </a:r>
            <a:endParaRPr lang="zh-CN" altLang="en-US" sz="2400" b="1">
              <a:solidFill>
                <a:srgbClr val="DF213B">
                  <a:lumMod val="50000"/>
                </a:srgbClr>
              </a:solidFill>
              <a:sym typeface="微软雅黑" panose="020B0503020204020204" pitchFamily="34" charset="-122"/>
            </a:endParaRPr>
          </a:p>
        </p:txBody>
      </p:sp>
      <p:sp>
        <p:nvSpPr>
          <p:cNvPr id="6" name="文本框 5"/>
          <p:cNvSpPr txBox="1"/>
          <p:nvPr/>
        </p:nvSpPr>
        <p:spPr>
          <a:xfrm>
            <a:off x="284480" y="952500"/>
            <a:ext cx="11334115" cy="4084955"/>
          </a:xfrm>
          <a:prstGeom prst="rect">
            <a:avLst/>
          </a:prstGeom>
          <a:noFill/>
        </p:spPr>
        <p:txBody>
          <a:bodyPr wrap="square" rtlCol="0" anchor="t">
            <a:spAutoFit/>
          </a:bodyPr>
          <a:p>
            <a:pPr fontAlgn="auto">
              <a:lnSpc>
                <a:spcPts val="3460"/>
              </a:lnSpc>
            </a:pPr>
            <a:r>
              <a:rPr sz="2400"/>
              <a:t>毫无疑问,地球是在变暖,而地球变暖正是人类活动导致而成的,并非是一种无规律的自然现象。</a:t>
            </a:r>
            <a:r>
              <a:rPr lang="zh-CN" altLang="en-US" sz="2400">
                <a:solidFill>
                  <a:srgbClr val="DF213B">
                    <a:lumMod val="75000"/>
                  </a:srgbClr>
                </a:solidFill>
              </a:rPr>
              <a:t>（应、概）</a:t>
            </a:r>
            <a:endParaRPr lang="zh-CN" altLang="en-US" sz="2400">
              <a:solidFill>
                <a:srgbClr val="DF213B">
                  <a:lumMod val="75000"/>
                </a:srgbClr>
              </a:solidFill>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There is no doubt </a:t>
            </a:r>
            <a:r>
              <a:rPr lang="en-US" altLang="zh-CN" sz="2400" b="1" u="sng">
                <a:ln>
                  <a:solidFill>
                    <a:srgbClr val="0070C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the earth is becoming warmer and </a:t>
            </a:r>
            <a:r>
              <a:rPr lang="en-US" altLang="zh-CN" sz="2400" b="1">
                <a:ln>
                  <a:solidFill>
                    <a:srgbClr val="0070C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a:t>
            </a:r>
            <a:r>
              <a:rPr lang="en-US" altLang="zh-CN" sz="2400" b="1">
                <a:ln>
                  <a:solidFill>
                    <a:srgbClr val="C00000"/>
                  </a:solidFill>
                </a:ln>
                <a:solidFill>
                  <a:srgbClr val="002060"/>
                </a:solidFill>
                <a:sym typeface="微软雅黑" panose="020B0503020204020204" pitchFamily="34" charset="-122"/>
              </a:rPr>
              <a:t>it is</a:t>
            </a:r>
            <a:r>
              <a:rPr lang="en-US" altLang="zh-CN" sz="2400" b="1">
                <a:solidFill>
                  <a:srgbClr val="002060"/>
                </a:solidFill>
                <a:sym typeface="微软雅黑" panose="020B0503020204020204" pitchFamily="34" charset="-122"/>
              </a:rPr>
              <a:t> human activity </a:t>
            </a:r>
            <a:r>
              <a:rPr lang="en-US" altLang="zh-CN" sz="2400" b="1">
                <a:ln>
                  <a:solidFill>
                    <a:srgbClr val="C0000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has caused this global warming </a:t>
            </a:r>
            <a:r>
              <a:rPr lang="en-US" altLang="zh-CN" sz="2400" b="1" u="sng">
                <a:solidFill>
                  <a:srgbClr val="002060"/>
                </a:solidFill>
                <a:sym typeface="微软雅黑" panose="020B0503020204020204" pitchFamily="34" charset="-122"/>
              </a:rPr>
              <a:t>rather than a random but natural phenomenon.</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sz="2400">
                <a:sym typeface="微软雅黑" panose="020B0503020204020204" pitchFamily="34" charset="-122"/>
              </a:rPr>
              <a:t>我相信，在我们的共同努力下，浪费粮食的现象将消失。</a:t>
            </a:r>
            <a:endParaRPr lang="en-US" altLang="zh-CN" sz="2400" b="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I am convinced that，</a:t>
            </a:r>
            <a:r>
              <a:rPr lang="en-US" altLang="zh-CN" sz="2400" b="1" u="sng">
                <a:solidFill>
                  <a:srgbClr val="002060"/>
                </a:solidFill>
                <a:sym typeface="微软雅黑" panose="020B0503020204020204" pitchFamily="34" charset="-122"/>
              </a:rPr>
              <a:t>with our joint efforts</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the phenomenon of wasting food</a:t>
            </a:r>
            <a:r>
              <a:rPr lang="en-US" altLang="zh-CN" sz="2400" b="1">
                <a:solidFill>
                  <a:srgbClr val="002060"/>
                </a:solidFill>
                <a:sym typeface="微软雅黑" panose="020B0503020204020204" pitchFamily="34" charset="-122"/>
              </a:rPr>
              <a:t> will disappear.</a:t>
            </a:r>
            <a:endParaRPr sz="2400">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1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48552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subscribe  /səbˈskraɪb/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7</a:t>
            </a:r>
            <a:r>
              <a:rPr lang="zh-CN" altLang="en-US" sz="2000" b="1">
                <a:solidFill>
                  <a:schemeClr val="bg1"/>
                </a:solidFill>
              </a:rPr>
              <a:t>. </a:t>
            </a:r>
            <a:endParaRPr lang="zh-CN" altLang="en-US" sz="2000" b="1">
              <a:solidFill>
                <a:schemeClr val="bg1"/>
              </a:solidFill>
            </a:endParaRPr>
          </a:p>
        </p:txBody>
      </p:sp>
      <p:grpSp>
        <p:nvGrpSpPr>
          <p:cNvPr id="6" name="千图PPT彼岸天：ID 8661124库_组合 1"/>
          <p:cNvGrpSpPr/>
          <p:nvPr>
            <p:custDataLst>
              <p:tags r:id="rId3"/>
            </p:custDataLst>
          </p:nvPr>
        </p:nvGrpSpPr>
        <p:grpSpPr>
          <a:xfrm>
            <a:off x="8473440" y="2540000"/>
            <a:ext cx="2607310" cy="2501265"/>
            <a:chOff x="3815318" y="1348297"/>
            <a:chExt cx="4548934" cy="4476090"/>
          </a:xfrm>
        </p:grpSpPr>
        <p:sp>
          <p:nvSpPr>
            <p:cNvPr id="7" name="Oval 5"/>
            <p:cNvSpPr/>
            <p:nvPr/>
          </p:nvSpPr>
          <p:spPr bwMode="auto">
            <a:xfrm>
              <a:off x="4926999" y="2440926"/>
              <a:ext cx="2323978" cy="2325611"/>
            </a:xfrm>
            <a:prstGeom prst="ellipse">
              <a:avLst/>
            </a:prstGeom>
            <a:solidFill>
              <a:srgbClr val="D71D49"/>
            </a:solidFill>
            <a:ln>
              <a:noFill/>
            </a:ln>
          </p:spPr>
          <p:txBody>
            <a:bodyPr anchor="ctr"/>
            <a:p>
              <a:pPr algn="ctr"/>
            </a:p>
          </p:txBody>
        </p:sp>
        <p:sp>
          <p:nvSpPr>
            <p:cNvPr id="8" name="Freeform: Shape 6"/>
            <p:cNvSpPr/>
            <p:nvPr/>
          </p:nvSpPr>
          <p:spPr bwMode="auto">
            <a:xfrm>
              <a:off x="4954743" y="2437662"/>
              <a:ext cx="2064490" cy="861700"/>
            </a:xfrm>
            <a:custGeom>
              <a:avLst/>
              <a:gdLst>
                <a:gd name="T0" fmla="*/ 969 w 1024"/>
                <a:gd name="T1" fmla="*/ 171 h 427"/>
                <a:gd name="T2" fmla="*/ 782 w 1024"/>
                <a:gd name="T3" fmla="*/ 46 h 427"/>
                <a:gd name="T4" fmla="*/ 562 w 1024"/>
                <a:gd name="T5" fmla="*/ 3 h 427"/>
                <a:gd name="T6" fmla="*/ 342 w 1024"/>
                <a:gd name="T7" fmla="*/ 46 h 427"/>
                <a:gd name="T8" fmla="*/ 156 w 1024"/>
                <a:gd name="T9" fmla="*/ 171 h 427"/>
                <a:gd name="T10" fmla="*/ 30 w 1024"/>
                <a:gd name="T11" fmla="*/ 357 h 427"/>
                <a:gd name="T12" fmla="*/ 29 w 1024"/>
                <a:gd name="T13" fmla="*/ 357 h 427"/>
                <a:gd name="T14" fmla="*/ 154 w 1024"/>
                <a:gd name="T15" fmla="*/ 169 h 427"/>
                <a:gd name="T16" fmla="*/ 341 w 1024"/>
                <a:gd name="T17" fmla="*/ 44 h 427"/>
                <a:gd name="T18" fmla="*/ 562 w 1024"/>
                <a:gd name="T19" fmla="*/ 0 h 427"/>
                <a:gd name="T20" fmla="*/ 783 w 1024"/>
                <a:gd name="T21" fmla="*/ 44 h 427"/>
                <a:gd name="T22" fmla="*/ 971 w 1024"/>
                <a:gd name="T23" fmla="*/ 169 h 427"/>
                <a:gd name="T24" fmla="*/ 969 w 1024"/>
                <a:gd name="T25" fmla="*/ 17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4" h="427">
                  <a:moveTo>
                    <a:pt x="969" y="171"/>
                  </a:moveTo>
                  <a:cubicBezTo>
                    <a:pt x="916" y="117"/>
                    <a:pt x="852" y="75"/>
                    <a:pt x="782" y="46"/>
                  </a:cubicBezTo>
                  <a:cubicBezTo>
                    <a:pt x="713" y="17"/>
                    <a:pt x="638" y="2"/>
                    <a:pt x="562" y="3"/>
                  </a:cubicBezTo>
                  <a:cubicBezTo>
                    <a:pt x="487" y="2"/>
                    <a:pt x="412" y="17"/>
                    <a:pt x="342" y="46"/>
                  </a:cubicBezTo>
                  <a:cubicBezTo>
                    <a:pt x="273" y="75"/>
                    <a:pt x="209" y="117"/>
                    <a:pt x="156" y="171"/>
                  </a:cubicBezTo>
                  <a:cubicBezTo>
                    <a:pt x="102" y="224"/>
                    <a:pt x="59" y="288"/>
                    <a:pt x="30" y="357"/>
                  </a:cubicBezTo>
                  <a:cubicBezTo>
                    <a:pt x="1" y="427"/>
                    <a:pt x="0" y="426"/>
                    <a:pt x="29" y="357"/>
                  </a:cubicBezTo>
                  <a:cubicBezTo>
                    <a:pt x="58" y="287"/>
                    <a:pt x="101" y="223"/>
                    <a:pt x="154" y="169"/>
                  </a:cubicBezTo>
                  <a:cubicBezTo>
                    <a:pt x="207" y="116"/>
                    <a:pt x="271" y="73"/>
                    <a:pt x="341" y="44"/>
                  </a:cubicBezTo>
                  <a:cubicBezTo>
                    <a:pt x="411" y="15"/>
                    <a:pt x="487" y="0"/>
                    <a:pt x="562" y="0"/>
                  </a:cubicBezTo>
                  <a:cubicBezTo>
                    <a:pt x="638" y="0"/>
                    <a:pt x="714" y="15"/>
                    <a:pt x="783" y="44"/>
                  </a:cubicBezTo>
                  <a:cubicBezTo>
                    <a:pt x="853" y="73"/>
                    <a:pt x="917" y="116"/>
                    <a:pt x="971" y="169"/>
                  </a:cubicBezTo>
                  <a:cubicBezTo>
                    <a:pt x="1024" y="223"/>
                    <a:pt x="1022" y="224"/>
                    <a:pt x="969" y="171"/>
                  </a:cubicBezTo>
                  <a:close/>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9" name="Freeform: Shape 7"/>
            <p:cNvSpPr/>
            <p:nvPr/>
          </p:nvSpPr>
          <p:spPr bwMode="auto">
            <a:xfrm>
              <a:off x="6097147" y="1930107"/>
              <a:ext cx="1667912" cy="1667912"/>
            </a:xfrm>
            <a:custGeom>
              <a:avLst/>
              <a:gdLst>
                <a:gd name="T0" fmla="*/ 827 w 827"/>
                <a:gd name="T1" fmla="*/ 827 h 827"/>
                <a:gd name="T2" fmla="*/ 788 w 827"/>
                <a:gd name="T3" fmla="*/ 827 h 827"/>
                <a:gd name="T4" fmla="*/ 0 w 827"/>
                <a:gd name="T5" fmla="*/ 40 h 827"/>
                <a:gd name="T6" fmla="*/ 0 w 827"/>
                <a:gd name="T7" fmla="*/ 0 h 827"/>
                <a:gd name="T8" fmla="*/ 585 w 827"/>
                <a:gd name="T9" fmla="*/ 242 h 827"/>
                <a:gd name="T10" fmla="*/ 827 w 827"/>
                <a:gd name="T11" fmla="*/ 827 h 827"/>
              </a:gdLst>
              <a:ahLst/>
              <a:cxnLst>
                <a:cxn ang="0">
                  <a:pos x="T0" y="T1"/>
                </a:cxn>
                <a:cxn ang="0">
                  <a:pos x="T2" y="T3"/>
                </a:cxn>
                <a:cxn ang="0">
                  <a:pos x="T4" y="T5"/>
                </a:cxn>
                <a:cxn ang="0">
                  <a:pos x="T6" y="T7"/>
                </a:cxn>
                <a:cxn ang="0">
                  <a:pos x="T8" y="T9"/>
                </a:cxn>
                <a:cxn ang="0">
                  <a:pos x="T10" y="T11"/>
                </a:cxn>
              </a:cxnLst>
              <a:rect l="0" t="0" r="r" b="b"/>
              <a:pathLst>
                <a:path w="827" h="827">
                  <a:moveTo>
                    <a:pt x="827" y="827"/>
                  </a:moveTo>
                  <a:cubicBezTo>
                    <a:pt x="788" y="827"/>
                    <a:pt x="788" y="827"/>
                    <a:pt x="788" y="827"/>
                  </a:cubicBezTo>
                  <a:cubicBezTo>
                    <a:pt x="788" y="395"/>
                    <a:pt x="436" y="40"/>
                    <a:pt x="0" y="40"/>
                  </a:cubicBezTo>
                  <a:cubicBezTo>
                    <a:pt x="0" y="0"/>
                    <a:pt x="0" y="0"/>
                    <a:pt x="0" y="0"/>
                  </a:cubicBezTo>
                  <a:cubicBezTo>
                    <a:pt x="220" y="0"/>
                    <a:pt x="429" y="86"/>
                    <a:pt x="585" y="242"/>
                  </a:cubicBezTo>
                  <a:cubicBezTo>
                    <a:pt x="742" y="399"/>
                    <a:pt x="827" y="607"/>
                    <a:pt x="827" y="827"/>
                  </a:cubicBezTo>
                  <a:close/>
                </a:path>
              </a:pathLst>
            </a:custGeom>
            <a:solidFill>
              <a:srgbClr val="2A566E"/>
            </a:solidFill>
            <a:ln>
              <a:noFill/>
            </a:ln>
          </p:spPr>
          <p:txBody>
            <a:bodyPr anchor="ctr"/>
            <a:p>
              <a:pPr algn="ctr"/>
            </a:p>
          </p:txBody>
        </p:sp>
        <p:sp>
          <p:nvSpPr>
            <p:cNvPr id="10" name="Freeform: Shape 8"/>
            <p:cNvSpPr/>
            <p:nvPr/>
          </p:nvSpPr>
          <p:spPr bwMode="auto">
            <a:xfrm>
              <a:off x="4424341" y="1930107"/>
              <a:ext cx="1672808" cy="1667912"/>
            </a:xfrm>
            <a:custGeom>
              <a:avLst/>
              <a:gdLst>
                <a:gd name="T0" fmla="*/ 40 w 830"/>
                <a:gd name="T1" fmla="*/ 827 h 827"/>
                <a:gd name="T2" fmla="*/ 0 w 830"/>
                <a:gd name="T3" fmla="*/ 827 h 827"/>
                <a:gd name="T4" fmla="*/ 244 w 830"/>
                <a:gd name="T5" fmla="*/ 242 h 827"/>
                <a:gd name="T6" fmla="*/ 830 w 830"/>
                <a:gd name="T7" fmla="*/ 0 h 827"/>
                <a:gd name="T8" fmla="*/ 830 w 830"/>
                <a:gd name="T9" fmla="*/ 40 h 827"/>
                <a:gd name="T10" fmla="*/ 40 w 830"/>
                <a:gd name="T11" fmla="*/ 827 h 827"/>
              </a:gdLst>
              <a:ahLst/>
              <a:cxnLst>
                <a:cxn ang="0">
                  <a:pos x="T0" y="T1"/>
                </a:cxn>
                <a:cxn ang="0">
                  <a:pos x="T2" y="T3"/>
                </a:cxn>
                <a:cxn ang="0">
                  <a:pos x="T4" y="T5"/>
                </a:cxn>
                <a:cxn ang="0">
                  <a:pos x="T6" y="T7"/>
                </a:cxn>
                <a:cxn ang="0">
                  <a:pos x="T8" y="T9"/>
                </a:cxn>
                <a:cxn ang="0">
                  <a:pos x="T10" y="T11"/>
                </a:cxn>
              </a:cxnLst>
              <a:rect l="0" t="0" r="r" b="b"/>
              <a:pathLst>
                <a:path w="830" h="827">
                  <a:moveTo>
                    <a:pt x="40" y="827"/>
                  </a:moveTo>
                  <a:cubicBezTo>
                    <a:pt x="0" y="827"/>
                    <a:pt x="0" y="827"/>
                    <a:pt x="0" y="827"/>
                  </a:cubicBezTo>
                  <a:cubicBezTo>
                    <a:pt x="0" y="607"/>
                    <a:pt x="87" y="399"/>
                    <a:pt x="244" y="242"/>
                  </a:cubicBezTo>
                  <a:cubicBezTo>
                    <a:pt x="400" y="86"/>
                    <a:pt x="610" y="0"/>
                    <a:pt x="830" y="0"/>
                  </a:cubicBezTo>
                  <a:cubicBezTo>
                    <a:pt x="830" y="40"/>
                    <a:pt x="830" y="40"/>
                    <a:pt x="830" y="40"/>
                  </a:cubicBezTo>
                  <a:cubicBezTo>
                    <a:pt x="394" y="40"/>
                    <a:pt x="40" y="395"/>
                    <a:pt x="40" y="827"/>
                  </a:cubicBezTo>
                  <a:close/>
                </a:path>
              </a:pathLst>
            </a:custGeom>
            <a:solidFill>
              <a:srgbClr val="268F9C"/>
            </a:solidFill>
            <a:ln>
              <a:noFill/>
            </a:ln>
          </p:spPr>
          <p:txBody>
            <a:bodyPr anchor="ctr"/>
            <a:p>
              <a:pPr algn="ctr"/>
            </a:p>
          </p:txBody>
        </p:sp>
        <p:sp>
          <p:nvSpPr>
            <p:cNvPr id="11" name="Freeform: Shape 9"/>
            <p:cNvSpPr/>
            <p:nvPr/>
          </p:nvSpPr>
          <p:spPr bwMode="auto">
            <a:xfrm>
              <a:off x="4424341" y="3598019"/>
              <a:ext cx="1672808" cy="1674440"/>
            </a:xfrm>
            <a:custGeom>
              <a:avLst/>
              <a:gdLst>
                <a:gd name="T0" fmla="*/ 830 w 830"/>
                <a:gd name="T1" fmla="*/ 830 h 830"/>
                <a:gd name="T2" fmla="*/ 244 w 830"/>
                <a:gd name="T3" fmla="*/ 587 h 830"/>
                <a:gd name="T4" fmla="*/ 0 w 830"/>
                <a:gd name="T5" fmla="*/ 0 h 830"/>
                <a:gd name="T6" fmla="*/ 40 w 830"/>
                <a:gd name="T7" fmla="*/ 0 h 830"/>
                <a:gd name="T8" fmla="*/ 830 w 830"/>
                <a:gd name="T9" fmla="*/ 791 h 830"/>
                <a:gd name="T10" fmla="*/ 830 w 830"/>
                <a:gd name="T11" fmla="*/ 830 h 830"/>
              </a:gdLst>
              <a:ahLst/>
              <a:cxnLst>
                <a:cxn ang="0">
                  <a:pos x="T0" y="T1"/>
                </a:cxn>
                <a:cxn ang="0">
                  <a:pos x="T2" y="T3"/>
                </a:cxn>
                <a:cxn ang="0">
                  <a:pos x="T4" y="T5"/>
                </a:cxn>
                <a:cxn ang="0">
                  <a:pos x="T6" y="T7"/>
                </a:cxn>
                <a:cxn ang="0">
                  <a:pos x="T8" y="T9"/>
                </a:cxn>
                <a:cxn ang="0">
                  <a:pos x="T10" y="T11"/>
                </a:cxn>
              </a:cxnLst>
              <a:rect l="0" t="0" r="r" b="b"/>
              <a:pathLst>
                <a:path w="830" h="830">
                  <a:moveTo>
                    <a:pt x="830" y="830"/>
                  </a:moveTo>
                  <a:cubicBezTo>
                    <a:pt x="610" y="830"/>
                    <a:pt x="400" y="743"/>
                    <a:pt x="244" y="587"/>
                  </a:cubicBezTo>
                  <a:cubicBezTo>
                    <a:pt x="87" y="430"/>
                    <a:pt x="0" y="224"/>
                    <a:pt x="0" y="0"/>
                  </a:cubicBezTo>
                  <a:cubicBezTo>
                    <a:pt x="40" y="0"/>
                    <a:pt x="40" y="0"/>
                    <a:pt x="40" y="0"/>
                  </a:cubicBezTo>
                  <a:cubicBezTo>
                    <a:pt x="40" y="436"/>
                    <a:pt x="394" y="791"/>
                    <a:pt x="830" y="791"/>
                  </a:cubicBezTo>
                  <a:lnTo>
                    <a:pt x="830" y="830"/>
                  </a:lnTo>
                  <a:close/>
                </a:path>
              </a:pathLst>
            </a:custGeom>
            <a:solidFill>
              <a:srgbClr val="268F9C"/>
            </a:solidFill>
            <a:ln>
              <a:noFill/>
            </a:ln>
          </p:spPr>
          <p:txBody>
            <a:bodyPr anchor="ctr"/>
            <a:p>
              <a:pPr algn="ctr"/>
            </a:p>
          </p:txBody>
        </p:sp>
        <p:sp>
          <p:nvSpPr>
            <p:cNvPr id="12" name="Freeform: Shape 10"/>
            <p:cNvSpPr/>
            <p:nvPr/>
          </p:nvSpPr>
          <p:spPr bwMode="auto">
            <a:xfrm>
              <a:off x="6097147" y="3598019"/>
              <a:ext cx="1667912" cy="1674440"/>
            </a:xfrm>
            <a:custGeom>
              <a:avLst/>
              <a:gdLst>
                <a:gd name="T0" fmla="*/ 0 w 827"/>
                <a:gd name="T1" fmla="*/ 830 h 830"/>
                <a:gd name="T2" fmla="*/ 0 w 827"/>
                <a:gd name="T3" fmla="*/ 791 h 830"/>
                <a:gd name="T4" fmla="*/ 788 w 827"/>
                <a:gd name="T5" fmla="*/ 0 h 830"/>
                <a:gd name="T6" fmla="*/ 827 w 827"/>
                <a:gd name="T7" fmla="*/ 0 h 830"/>
                <a:gd name="T8" fmla="*/ 585 w 827"/>
                <a:gd name="T9" fmla="*/ 587 h 830"/>
                <a:gd name="T10" fmla="*/ 0 w 827"/>
                <a:gd name="T11" fmla="*/ 830 h 830"/>
              </a:gdLst>
              <a:ahLst/>
              <a:cxnLst>
                <a:cxn ang="0">
                  <a:pos x="T0" y="T1"/>
                </a:cxn>
                <a:cxn ang="0">
                  <a:pos x="T2" y="T3"/>
                </a:cxn>
                <a:cxn ang="0">
                  <a:pos x="T4" y="T5"/>
                </a:cxn>
                <a:cxn ang="0">
                  <a:pos x="T6" y="T7"/>
                </a:cxn>
                <a:cxn ang="0">
                  <a:pos x="T8" y="T9"/>
                </a:cxn>
                <a:cxn ang="0">
                  <a:pos x="T10" y="T11"/>
                </a:cxn>
              </a:cxnLst>
              <a:rect l="0" t="0" r="r" b="b"/>
              <a:pathLst>
                <a:path w="827" h="830">
                  <a:moveTo>
                    <a:pt x="0" y="830"/>
                  </a:moveTo>
                  <a:cubicBezTo>
                    <a:pt x="0" y="791"/>
                    <a:pt x="0" y="791"/>
                    <a:pt x="0" y="791"/>
                  </a:cubicBezTo>
                  <a:cubicBezTo>
                    <a:pt x="436" y="791"/>
                    <a:pt x="788" y="436"/>
                    <a:pt x="788" y="0"/>
                  </a:cubicBezTo>
                  <a:cubicBezTo>
                    <a:pt x="827" y="0"/>
                    <a:pt x="827" y="0"/>
                    <a:pt x="827" y="0"/>
                  </a:cubicBezTo>
                  <a:cubicBezTo>
                    <a:pt x="827" y="224"/>
                    <a:pt x="742" y="430"/>
                    <a:pt x="585" y="587"/>
                  </a:cubicBezTo>
                  <a:cubicBezTo>
                    <a:pt x="429" y="743"/>
                    <a:pt x="220" y="830"/>
                    <a:pt x="0" y="830"/>
                  </a:cubicBezTo>
                  <a:close/>
                </a:path>
              </a:pathLst>
            </a:custGeom>
            <a:solidFill>
              <a:srgbClr val="D71D49"/>
            </a:solidFill>
            <a:ln>
              <a:noFill/>
            </a:ln>
          </p:spPr>
          <p:txBody>
            <a:bodyPr anchor="ctr"/>
            <a:p>
              <a:pPr algn="ctr"/>
            </a:p>
          </p:txBody>
        </p:sp>
        <p:sp>
          <p:nvSpPr>
            <p:cNvPr id="13" name="Oval 11"/>
            <p:cNvSpPr/>
            <p:nvPr/>
          </p:nvSpPr>
          <p:spPr bwMode="auto">
            <a:xfrm>
              <a:off x="6017180" y="1887675"/>
              <a:ext cx="161569" cy="161569"/>
            </a:xfrm>
            <a:prstGeom prst="ellipse">
              <a:avLst/>
            </a:prstGeom>
            <a:solidFill>
              <a:srgbClr val="268F9C"/>
            </a:solidFill>
            <a:ln>
              <a:noFill/>
            </a:ln>
          </p:spPr>
          <p:txBody>
            <a:bodyPr anchor="ctr"/>
            <a:p>
              <a:pPr algn="ctr"/>
            </a:p>
          </p:txBody>
        </p:sp>
        <p:sp>
          <p:nvSpPr>
            <p:cNvPr id="14" name="Oval 12"/>
            <p:cNvSpPr/>
            <p:nvPr/>
          </p:nvSpPr>
          <p:spPr bwMode="auto">
            <a:xfrm>
              <a:off x="6017180" y="5148425"/>
              <a:ext cx="161569" cy="161569"/>
            </a:xfrm>
            <a:prstGeom prst="ellipse">
              <a:avLst/>
            </a:prstGeom>
            <a:solidFill>
              <a:srgbClr val="D71D49"/>
            </a:solidFill>
            <a:ln>
              <a:noFill/>
            </a:ln>
          </p:spPr>
          <p:txBody>
            <a:bodyPr anchor="ctr"/>
            <a:p>
              <a:pPr algn="ctr"/>
            </a:p>
          </p:txBody>
        </p:sp>
        <p:sp>
          <p:nvSpPr>
            <p:cNvPr id="15" name="Oval 13"/>
            <p:cNvSpPr/>
            <p:nvPr/>
          </p:nvSpPr>
          <p:spPr bwMode="auto">
            <a:xfrm>
              <a:off x="7645923" y="3518051"/>
              <a:ext cx="164833" cy="163201"/>
            </a:xfrm>
            <a:prstGeom prst="ellipse">
              <a:avLst/>
            </a:prstGeom>
            <a:solidFill>
              <a:srgbClr val="2A566E"/>
            </a:solidFill>
            <a:ln>
              <a:noFill/>
            </a:ln>
          </p:spPr>
          <p:txBody>
            <a:bodyPr anchor="ctr"/>
            <a:p>
              <a:pPr algn="ctr"/>
            </a:p>
          </p:txBody>
        </p:sp>
        <p:sp>
          <p:nvSpPr>
            <p:cNvPr id="16" name="Freeform: Shape 14"/>
            <p:cNvSpPr>
              <a:spLocks noChangeAspect="1"/>
            </p:cNvSpPr>
            <p:nvPr/>
          </p:nvSpPr>
          <p:spPr bwMode="auto">
            <a:xfrm>
              <a:off x="5396675" y="3005600"/>
              <a:ext cx="1849406" cy="1757867"/>
            </a:xfrm>
            <a:custGeom>
              <a:avLst/>
              <a:gdLst>
                <a:gd name="T0" fmla="*/ 691 w 921"/>
                <a:gd name="T1" fmla="*/ 0 h 875"/>
                <a:gd name="T2" fmla="*/ 0 w 921"/>
                <a:gd name="T3" fmla="*/ 602 h 875"/>
                <a:gd name="T4" fmla="*/ 268 w 921"/>
                <a:gd name="T5" fmla="*/ 870 h 875"/>
                <a:gd name="T6" fmla="*/ 344 w 921"/>
                <a:gd name="T7" fmla="*/ 875 h 875"/>
                <a:gd name="T8" fmla="*/ 921 w 921"/>
                <a:gd name="T9" fmla="*/ 299 h 875"/>
                <a:gd name="T10" fmla="*/ 916 w 921"/>
                <a:gd name="T11" fmla="*/ 224 h 875"/>
                <a:gd name="T12" fmla="*/ 691 w 921"/>
                <a:gd name="T13" fmla="*/ 0 h 875"/>
              </a:gdLst>
              <a:ahLst/>
              <a:cxnLst>
                <a:cxn ang="0">
                  <a:pos x="T0" y="T1"/>
                </a:cxn>
                <a:cxn ang="0">
                  <a:pos x="T2" y="T3"/>
                </a:cxn>
                <a:cxn ang="0">
                  <a:pos x="T4" y="T5"/>
                </a:cxn>
                <a:cxn ang="0">
                  <a:pos x="T6" y="T7"/>
                </a:cxn>
                <a:cxn ang="0">
                  <a:pos x="T8" y="T9"/>
                </a:cxn>
                <a:cxn ang="0">
                  <a:pos x="T10" y="T11"/>
                </a:cxn>
                <a:cxn ang="0">
                  <a:pos x="T12" y="T13"/>
                </a:cxn>
              </a:cxnLst>
              <a:rect l="0" t="0" r="r" b="b"/>
              <a:pathLst>
                <a:path w="921" h="875">
                  <a:moveTo>
                    <a:pt x="691" y="0"/>
                  </a:moveTo>
                  <a:cubicBezTo>
                    <a:pt x="0" y="602"/>
                    <a:pt x="0" y="602"/>
                    <a:pt x="0" y="602"/>
                  </a:cubicBezTo>
                  <a:cubicBezTo>
                    <a:pt x="268" y="870"/>
                    <a:pt x="268" y="870"/>
                    <a:pt x="268" y="870"/>
                  </a:cubicBezTo>
                  <a:cubicBezTo>
                    <a:pt x="293" y="873"/>
                    <a:pt x="318" y="875"/>
                    <a:pt x="344" y="875"/>
                  </a:cubicBezTo>
                  <a:cubicBezTo>
                    <a:pt x="663" y="875"/>
                    <a:pt x="921" y="617"/>
                    <a:pt x="921" y="299"/>
                  </a:cubicBezTo>
                  <a:cubicBezTo>
                    <a:pt x="921" y="273"/>
                    <a:pt x="919" y="249"/>
                    <a:pt x="916" y="224"/>
                  </a:cubicBezTo>
                  <a:cubicBezTo>
                    <a:pt x="691" y="0"/>
                    <a:pt x="691" y="0"/>
                    <a:pt x="691" y="0"/>
                  </a:cubicBezTo>
                </a:path>
              </a:pathLst>
            </a:custGeom>
            <a:solidFill>
              <a:srgbClr val="D71D49">
                <a:lumMod val="75000"/>
              </a:srgbClr>
            </a:solidFill>
            <a:ln>
              <a:noFill/>
            </a:ln>
          </p:spPr>
          <p:txBody>
            <a:bodyPr anchor="ctr"/>
            <a:p>
              <a:pPr algn="ctr"/>
            </a:p>
          </p:txBody>
        </p:sp>
        <p:sp>
          <p:nvSpPr>
            <p:cNvPr id="17" name="Freeform: Shape 15"/>
            <p:cNvSpPr/>
            <p:nvPr/>
          </p:nvSpPr>
          <p:spPr bwMode="auto">
            <a:xfrm>
              <a:off x="6085725" y="3599650"/>
              <a:ext cx="1165254" cy="1166886"/>
            </a:xfrm>
            <a:custGeom>
              <a:avLst/>
              <a:gdLst>
                <a:gd name="T0" fmla="*/ 1 w 578"/>
                <a:gd name="T1" fmla="*/ 578 h 578"/>
                <a:gd name="T2" fmla="*/ 1 w 578"/>
                <a:gd name="T3" fmla="*/ 578 h 578"/>
                <a:gd name="T4" fmla="*/ 1 w 578"/>
                <a:gd name="T5" fmla="*/ 578 h 578"/>
                <a:gd name="T6" fmla="*/ 0 w 578"/>
                <a:gd name="T7" fmla="*/ 578 h 578"/>
                <a:gd name="T8" fmla="*/ 0 w 578"/>
                <a:gd name="T9" fmla="*/ 578 h 578"/>
                <a:gd name="T10" fmla="*/ 0 w 578"/>
                <a:gd name="T11" fmla="*/ 578 h 578"/>
                <a:gd name="T12" fmla="*/ 578 w 578"/>
                <a:gd name="T13" fmla="*/ 1 h 578"/>
                <a:gd name="T14" fmla="*/ 578 w 578"/>
                <a:gd name="T15" fmla="*/ 1 h 578"/>
                <a:gd name="T16" fmla="*/ 578 w 578"/>
                <a:gd name="T17" fmla="*/ 1 h 578"/>
                <a:gd name="T18" fmla="*/ 578 w 578"/>
                <a:gd name="T19" fmla="*/ 0 h 578"/>
                <a:gd name="T20" fmla="*/ 578 w 578"/>
                <a:gd name="T21" fmla="*/ 0 h 578"/>
                <a:gd name="T22" fmla="*/ 578 w 578"/>
                <a:gd name="T23" fmla="*/ 0 h 578"/>
                <a:gd name="T24" fmla="*/ 578 w 578"/>
                <a:gd name="T25" fmla="*/ 0 h 578"/>
                <a:gd name="T26" fmla="*/ 578 w 578"/>
                <a:gd name="T27" fmla="*/ 0 h 578"/>
                <a:gd name="T28" fmla="*/ 578 w 578"/>
                <a:gd name="T29"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8" h="578">
                  <a:moveTo>
                    <a:pt x="1" y="578"/>
                  </a:moveTo>
                  <a:cubicBezTo>
                    <a:pt x="1" y="578"/>
                    <a:pt x="1" y="578"/>
                    <a:pt x="1" y="578"/>
                  </a:cubicBezTo>
                  <a:cubicBezTo>
                    <a:pt x="1" y="578"/>
                    <a:pt x="1" y="578"/>
                    <a:pt x="1" y="578"/>
                  </a:cubicBezTo>
                  <a:moveTo>
                    <a:pt x="0" y="578"/>
                  </a:moveTo>
                  <a:cubicBezTo>
                    <a:pt x="0" y="578"/>
                    <a:pt x="0" y="578"/>
                    <a:pt x="0" y="578"/>
                  </a:cubicBezTo>
                  <a:cubicBezTo>
                    <a:pt x="0" y="578"/>
                    <a:pt x="0" y="578"/>
                    <a:pt x="0" y="578"/>
                  </a:cubicBezTo>
                  <a:moveTo>
                    <a:pt x="578" y="1"/>
                  </a:moveTo>
                  <a:cubicBezTo>
                    <a:pt x="578" y="1"/>
                    <a:pt x="578" y="1"/>
                    <a:pt x="578" y="1"/>
                  </a:cubicBezTo>
                  <a:cubicBezTo>
                    <a:pt x="578" y="1"/>
                    <a:pt x="578" y="1"/>
                    <a:pt x="578" y="1"/>
                  </a:cubicBezTo>
                  <a:moveTo>
                    <a:pt x="578" y="0"/>
                  </a:moveTo>
                  <a:cubicBezTo>
                    <a:pt x="578" y="0"/>
                    <a:pt x="578" y="0"/>
                    <a:pt x="578" y="0"/>
                  </a:cubicBezTo>
                  <a:cubicBezTo>
                    <a:pt x="578" y="0"/>
                    <a:pt x="578" y="0"/>
                    <a:pt x="578" y="0"/>
                  </a:cubicBezTo>
                  <a:moveTo>
                    <a:pt x="578" y="0"/>
                  </a:moveTo>
                  <a:cubicBezTo>
                    <a:pt x="578" y="0"/>
                    <a:pt x="578" y="0"/>
                    <a:pt x="578" y="0"/>
                  </a:cubicBezTo>
                  <a:cubicBezTo>
                    <a:pt x="578" y="0"/>
                    <a:pt x="578" y="0"/>
                    <a:pt x="578" y="0"/>
                  </a:cubicBezTo>
                </a:path>
              </a:pathLst>
            </a:custGeom>
            <a:solidFill>
              <a:srgbClr val="DCFFF2"/>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18" name="Oval 16"/>
            <p:cNvSpPr/>
            <p:nvPr/>
          </p:nvSpPr>
          <p:spPr bwMode="auto">
            <a:xfrm>
              <a:off x="5163639" y="2679199"/>
              <a:ext cx="1847432" cy="1849065"/>
            </a:xfrm>
            <a:prstGeom prst="ellipse">
              <a:avLst/>
            </a:prstGeom>
            <a:solidFill>
              <a:srgbClr val="FFFFFF">
                <a:lumMod val="85000"/>
              </a:srgbClr>
            </a:solidFill>
            <a:ln>
              <a:noFill/>
            </a:ln>
          </p:spPr>
          <p:txBody>
            <a:bodyPr anchor="ctr"/>
            <a:p>
              <a:pPr algn="ctr"/>
            </a:p>
          </p:txBody>
        </p:sp>
        <p:sp>
          <p:nvSpPr>
            <p:cNvPr id="19" name="Oval 17"/>
            <p:cNvSpPr/>
            <p:nvPr/>
          </p:nvSpPr>
          <p:spPr bwMode="auto">
            <a:xfrm>
              <a:off x="5184857" y="2697150"/>
              <a:ext cx="1806632" cy="1806632"/>
            </a:xfrm>
            <a:prstGeom prst="ellipse">
              <a:avLst/>
            </a:prstGeom>
            <a:solidFill>
              <a:srgbClr val="FFFFFF">
                <a:lumMod val="95000"/>
              </a:srgbClr>
            </a:solidFill>
            <a:ln>
              <a:noFill/>
            </a:ln>
          </p:spPr>
          <p:txBody>
            <a:bodyPr anchor="ctr"/>
            <a:p>
              <a:pPr algn="ctr"/>
            </a:p>
          </p:txBody>
        </p:sp>
        <p:sp>
          <p:nvSpPr>
            <p:cNvPr id="20" name="Freeform: Shape 18"/>
            <p:cNvSpPr/>
            <p:nvPr/>
          </p:nvSpPr>
          <p:spPr bwMode="auto">
            <a:xfrm>
              <a:off x="5863771" y="3441345"/>
              <a:ext cx="843749" cy="783364"/>
            </a:xfrm>
            <a:custGeom>
              <a:avLst/>
              <a:gdLst>
                <a:gd name="T0" fmla="*/ 418 w 418"/>
                <a:gd name="T1" fmla="*/ 175 h 389"/>
                <a:gd name="T2" fmla="*/ 244 w 418"/>
                <a:gd name="T3" fmla="*/ 0 h 389"/>
                <a:gd name="T4" fmla="*/ 0 w 418"/>
                <a:gd name="T5" fmla="*/ 188 h 389"/>
                <a:gd name="T6" fmla="*/ 201 w 418"/>
                <a:gd name="T7" fmla="*/ 389 h 389"/>
                <a:gd name="T8" fmla="*/ 418 w 418"/>
                <a:gd name="T9" fmla="*/ 175 h 389"/>
              </a:gdLst>
              <a:ahLst/>
              <a:cxnLst>
                <a:cxn ang="0">
                  <a:pos x="T0" y="T1"/>
                </a:cxn>
                <a:cxn ang="0">
                  <a:pos x="T2" y="T3"/>
                </a:cxn>
                <a:cxn ang="0">
                  <a:pos x="T4" y="T5"/>
                </a:cxn>
                <a:cxn ang="0">
                  <a:pos x="T6" y="T7"/>
                </a:cxn>
                <a:cxn ang="0">
                  <a:pos x="T8" y="T9"/>
                </a:cxn>
              </a:cxnLst>
              <a:rect l="0" t="0" r="r" b="b"/>
              <a:pathLst>
                <a:path w="418" h="389">
                  <a:moveTo>
                    <a:pt x="418" y="175"/>
                  </a:moveTo>
                  <a:cubicBezTo>
                    <a:pt x="244" y="0"/>
                    <a:pt x="244" y="0"/>
                    <a:pt x="244" y="0"/>
                  </a:cubicBezTo>
                  <a:cubicBezTo>
                    <a:pt x="0" y="188"/>
                    <a:pt x="0" y="188"/>
                    <a:pt x="0" y="188"/>
                  </a:cubicBezTo>
                  <a:cubicBezTo>
                    <a:pt x="201" y="389"/>
                    <a:pt x="201" y="389"/>
                    <a:pt x="201" y="389"/>
                  </a:cubicBezTo>
                  <a:cubicBezTo>
                    <a:pt x="304" y="359"/>
                    <a:pt x="387" y="278"/>
                    <a:pt x="418" y="175"/>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21" name="Oval 19"/>
            <p:cNvSpPr/>
            <p:nvPr/>
          </p:nvSpPr>
          <p:spPr bwMode="auto">
            <a:xfrm>
              <a:off x="5441081" y="2955008"/>
              <a:ext cx="1294182" cy="1297446"/>
            </a:xfrm>
            <a:prstGeom prst="ellipse">
              <a:avLst/>
            </a:prstGeom>
            <a:solidFill>
              <a:srgbClr val="D71D49">
                <a:lumMod val="75000"/>
              </a:srgbClr>
            </a:solidFill>
            <a:ln>
              <a:noFill/>
            </a:ln>
          </p:spPr>
          <p:txBody>
            <a:bodyPr anchor="ctr"/>
            <a:p>
              <a:pPr algn="ctr"/>
            </a:p>
          </p:txBody>
        </p:sp>
        <p:sp>
          <p:nvSpPr>
            <p:cNvPr id="22" name="Oval 20"/>
            <p:cNvSpPr/>
            <p:nvPr/>
          </p:nvSpPr>
          <p:spPr bwMode="auto">
            <a:xfrm>
              <a:off x="5457401" y="2972960"/>
              <a:ext cx="1261542" cy="1279494"/>
            </a:xfrm>
            <a:prstGeom prst="ellipse">
              <a:avLst/>
            </a:prstGeom>
            <a:solidFill>
              <a:srgbClr val="D71D49"/>
            </a:solidFill>
            <a:ln>
              <a:noFill/>
            </a:ln>
          </p:spPr>
          <p:txBody>
            <a:bodyPr anchor="ctr"/>
            <a:p>
              <a:pPr algn="ctr"/>
            </a:p>
          </p:txBody>
        </p:sp>
        <p:sp>
          <p:nvSpPr>
            <p:cNvPr id="23" name="Freeform: Shape 21"/>
            <p:cNvSpPr/>
            <p:nvPr/>
          </p:nvSpPr>
          <p:spPr bwMode="auto">
            <a:xfrm>
              <a:off x="6066139" y="3480514"/>
              <a:ext cx="318243" cy="355778"/>
            </a:xfrm>
            <a:custGeom>
              <a:avLst/>
              <a:gdLst>
                <a:gd name="T0" fmla="*/ 101 w 158"/>
                <a:gd name="T1" fmla="*/ 176 h 176"/>
                <a:gd name="T2" fmla="*/ 158 w 158"/>
                <a:gd name="T3" fmla="*/ 61 h 176"/>
                <a:gd name="T4" fmla="*/ 144 w 158"/>
                <a:gd name="T5" fmla="*/ 0 h 176"/>
                <a:gd name="T6" fmla="*/ 0 w 158"/>
                <a:gd name="T7" fmla="*/ 74 h 176"/>
                <a:gd name="T8" fmla="*/ 101 w 158"/>
                <a:gd name="T9" fmla="*/ 176 h 176"/>
              </a:gdLst>
              <a:ahLst/>
              <a:cxnLst>
                <a:cxn ang="0">
                  <a:pos x="T0" y="T1"/>
                </a:cxn>
                <a:cxn ang="0">
                  <a:pos x="T2" y="T3"/>
                </a:cxn>
                <a:cxn ang="0">
                  <a:pos x="T4" y="T5"/>
                </a:cxn>
                <a:cxn ang="0">
                  <a:pos x="T6" y="T7"/>
                </a:cxn>
                <a:cxn ang="0">
                  <a:pos x="T8" y="T9"/>
                </a:cxn>
              </a:cxnLst>
              <a:rect l="0" t="0" r="r" b="b"/>
              <a:pathLst>
                <a:path w="158" h="176">
                  <a:moveTo>
                    <a:pt x="101" y="176"/>
                  </a:moveTo>
                  <a:cubicBezTo>
                    <a:pt x="135" y="149"/>
                    <a:pt x="158" y="107"/>
                    <a:pt x="158" y="61"/>
                  </a:cubicBezTo>
                  <a:cubicBezTo>
                    <a:pt x="158" y="39"/>
                    <a:pt x="153" y="18"/>
                    <a:pt x="144" y="0"/>
                  </a:cubicBezTo>
                  <a:cubicBezTo>
                    <a:pt x="0" y="74"/>
                    <a:pt x="0" y="74"/>
                    <a:pt x="0" y="74"/>
                  </a:cubicBezTo>
                  <a:cubicBezTo>
                    <a:pt x="101" y="176"/>
                    <a:pt x="101" y="176"/>
                    <a:pt x="101" y="176"/>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24" name="Oval 22"/>
            <p:cNvSpPr/>
            <p:nvPr/>
          </p:nvSpPr>
          <p:spPr bwMode="auto">
            <a:xfrm>
              <a:off x="5775642" y="3289569"/>
              <a:ext cx="625060" cy="626690"/>
            </a:xfrm>
            <a:prstGeom prst="ellipse">
              <a:avLst/>
            </a:prstGeom>
            <a:solidFill>
              <a:srgbClr val="FFFFFF">
                <a:lumMod val="85000"/>
              </a:srgbClr>
            </a:solidFill>
            <a:ln>
              <a:noFill/>
            </a:ln>
          </p:spPr>
          <p:txBody>
            <a:bodyPr anchor="ctr"/>
            <a:p>
              <a:pPr algn="ctr"/>
            </a:p>
          </p:txBody>
        </p:sp>
        <p:sp>
          <p:nvSpPr>
            <p:cNvPr id="25" name="Oval 23"/>
            <p:cNvSpPr/>
            <p:nvPr/>
          </p:nvSpPr>
          <p:spPr bwMode="auto">
            <a:xfrm>
              <a:off x="5793594" y="3307521"/>
              <a:ext cx="590787" cy="590787"/>
            </a:xfrm>
            <a:prstGeom prst="ellipse">
              <a:avLst/>
            </a:prstGeom>
            <a:solidFill>
              <a:srgbClr val="FFFFFF">
                <a:lumMod val="95000"/>
              </a:srgbClr>
            </a:solidFill>
            <a:ln>
              <a:noFill/>
            </a:ln>
          </p:spPr>
          <p:txBody>
            <a:bodyPr anchor="ctr"/>
            <a:p>
              <a:pPr algn="ctr"/>
            </a:p>
          </p:txBody>
        </p:sp>
        <p:sp>
          <p:nvSpPr>
            <p:cNvPr id="26" name="Freeform: Shape 24"/>
            <p:cNvSpPr/>
            <p:nvPr/>
          </p:nvSpPr>
          <p:spPr bwMode="auto">
            <a:xfrm>
              <a:off x="5987804" y="4244293"/>
              <a:ext cx="106080" cy="8160"/>
            </a:xfrm>
            <a:custGeom>
              <a:avLst/>
              <a:gdLst>
                <a:gd name="T0" fmla="*/ 0 w 53"/>
                <a:gd name="T1" fmla="*/ 0 h 4"/>
                <a:gd name="T2" fmla="*/ 0 w 53"/>
                <a:gd name="T3" fmla="*/ 0 h 4"/>
                <a:gd name="T4" fmla="*/ 50 w 53"/>
                <a:gd name="T5" fmla="*/ 4 h 4"/>
                <a:gd name="T6" fmla="*/ 53 w 53"/>
                <a:gd name="T7" fmla="*/ 4 h 4"/>
                <a:gd name="T8" fmla="*/ 53 w 53"/>
                <a:gd name="T9" fmla="*/ 4 h 4"/>
                <a:gd name="T10" fmla="*/ 50 w 53"/>
                <a:gd name="T11" fmla="*/ 4 h 4"/>
                <a:gd name="T12" fmla="*/ 0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0" y="0"/>
                  </a:moveTo>
                  <a:cubicBezTo>
                    <a:pt x="0" y="0"/>
                    <a:pt x="0" y="0"/>
                    <a:pt x="0" y="0"/>
                  </a:cubicBezTo>
                  <a:cubicBezTo>
                    <a:pt x="17" y="2"/>
                    <a:pt x="33" y="4"/>
                    <a:pt x="50" y="4"/>
                  </a:cubicBezTo>
                  <a:cubicBezTo>
                    <a:pt x="51" y="4"/>
                    <a:pt x="52" y="4"/>
                    <a:pt x="53" y="4"/>
                  </a:cubicBezTo>
                  <a:cubicBezTo>
                    <a:pt x="53" y="4"/>
                    <a:pt x="53" y="4"/>
                    <a:pt x="53" y="4"/>
                  </a:cubicBezTo>
                  <a:cubicBezTo>
                    <a:pt x="52" y="4"/>
                    <a:pt x="51" y="4"/>
                    <a:pt x="50" y="4"/>
                  </a:cubicBezTo>
                  <a:cubicBezTo>
                    <a:pt x="33" y="4"/>
                    <a:pt x="17" y="2"/>
                    <a:pt x="0" y="0"/>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27" name="Oval 25"/>
            <p:cNvSpPr/>
            <p:nvPr/>
          </p:nvSpPr>
          <p:spPr bwMode="auto">
            <a:xfrm>
              <a:off x="4385173" y="3518051"/>
              <a:ext cx="164833" cy="163201"/>
            </a:xfrm>
            <a:prstGeom prst="ellipse">
              <a:avLst/>
            </a:prstGeom>
            <a:solidFill>
              <a:srgbClr val="268F9C"/>
            </a:solidFill>
            <a:ln>
              <a:noFill/>
            </a:ln>
          </p:spPr>
          <p:txBody>
            <a:bodyPr anchor="ctr"/>
            <a:p>
              <a:pPr algn="ctr"/>
            </a:p>
          </p:txBody>
        </p:sp>
        <p:grpSp>
          <p:nvGrpSpPr>
            <p:cNvPr id="5" name="Group 292"/>
            <p:cNvGrpSpPr/>
            <p:nvPr/>
          </p:nvGrpSpPr>
          <p:grpSpPr>
            <a:xfrm>
              <a:off x="6061273" y="2938692"/>
              <a:ext cx="877725" cy="719717"/>
              <a:chOff x="6076950" y="3000376"/>
              <a:chExt cx="853785" cy="700088"/>
            </a:xfrm>
          </p:grpSpPr>
          <p:sp>
            <p:nvSpPr>
              <p:cNvPr id="88" name="Oval 293"/>
              <p:cNvSpPr/>
              <p:nvPr/>
            </p:nvSpPr>
            <p:spPr bwMode="auto">
              <a:xfrm>
                <a:off x="6078538" y="3625851"/>
                <a:ext cx="65088" cy="74613"/>
              </a:xfrm>
              <a:prstGeom prst="ellipse">
                <a:avLst/>
              </a:pr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89" name="Freeform: Shape 294"/>
              <p:cNvSpPr/>
              <p:nvPr/>
            </p:nvSpPr>
            <p:spPr bwMode="auto">
              <a:xfrm>
                <a:off x="6554788" y="3000376"/>
                <a:ext cx="293688" cy="390525"/>
              </a:xfrm>
              <a:custGeom>
                <a:avLst/>
                <a:gdLst>
                  <a:gd name="T0" fmla="*/ 0 w 185"/>
                  <a:gd name="T1" fmla="*/ 246 h 246"/>
                  <a:gd name="T2" fmla="*/ 18 w 185"/>
                  <a:gd name="T3" fmla="*/ 132 h 246"/>
                  <a:gd name="T4" fmla="*/ 185 w 185"/>
                  <a:gd name="T5" fmla="*/ 0 h 246"/>
                  <a:gd name="T6" fmla="*/ 164 w 185"/>
                  <a:gd name="T7" fmla="*/ 154 h 246"/>
                  <a:gd name="T8" fmla="*/ 0 w 185"/>
                  <a:gd name="T9" fmla="*/ 246 h 246"/>
                </a:gdLst>
                <a:ahLst/>
                <a:cxnLst>
                  <a:cxn ang="0">
                    <a:pos x="T0" y="T1"/>
                  </a:cxn>
                  <a:cxn ang="0">
                    <a:pos x="T2" y="T3"/>
                  </a:cxn>
                  <a:cxn ang="0">
                    <a:pos x="T4" y="T5"/>
                  </a:cxn>
                  <a:cxn ang="0">
                    <a:pos x="T6" y="T7"/>
                  </a:cxn>
                  <a:cxn ang="0">
                    <a:pos x="T8" y="T9"/>
                  </a:cxn>
                </a:cxnLst>
                <a:rect l="0" t="0" r="r" b="b"/>
                <a:pathLst>
                  <a:path w="185" h="246">
                    <a:moveTo>
                      <a:pt x="0" y="246"/>
                    </a:moveTo>
                    <a:lnTo>
                      <a:pt x="18" y="132"/>
                    </a:lnTo>
                    <a:lnTo>
                      <a:pt x="185" y="0"/>
                    </a:lnTo>
                    <a:lnTo>
                      <a:pt x="164" y="154"/>
                    </a:lnTo>
                    <a:lnTo>
                      <a:pt x="0" y="246"/>
                    </a:lnTo>
                    <a:close/>
                  </a:path>
                </a:pathLst>
              </a:custGeom>
              <a:solidFill>
                <a:srgbClr val="2A566E"/>
              </a:solidFill>
              <a:ln>
                <a:noFill/>
              </a:ln>
            </p:spPr>
            <p:txBody>
              <a:bodyPr anchor="ctr"/>
              <a:p>
                <a:pPr algn="ctr"/>
              </a:p>
            </p:txBody>
          </p:sp>
          <p:sp>
            <p:nvSpPr>
              <p:cNvPr id="90" name="Freeform: Shape 295"/>
              <p:cNvSpPr/>
              <p:nvPr/>
            </p:nvSpPr>
            <p:spPr bwMode="auto">
              <a:xfrm>
                <a:off x="6540500" y="3438526"/>
                <a:ext cx="250825" cy="252413"/>
              </a:xfrm>
              <a:custGeom>
                <a:avLst/>
                <a:gdLst>
                  <a:gd name="T0" fmla="*/ 4 w 158"/>
                  <a:gd name="T1" fmla="*/ 58 h 159"/>
                  <a:gd name="T2" fmla="*/ 0 w 158"/>
                  <a:gd name="T3" fmla="*/ 128 h 159"/>
                  <a:gd name="T4" fmla="*/ 132 w 158"/>
                  <a:gd name="T5" fmla="*/ 159 h 159"/>
                  <a:gd name="T6" fmla="*/ 158 w 158"/>
                  <a:gd name="T7" fmla="*/ 0 h 159"/>
                  <a:gd name="T8" fmla="*/ 4 w 158"/>
                  <a:gd name="T9" fmla="*/ 58 h 159"/>
                </a:gdLst>
                <a:ahLst/>
                <a:cxnLst>
                  <a:cxn ang="0">
                    <a:pos x="T0" y="T1"/>
                  </a:cxn>
                  <a:cxn ang="0">
                    <a:pos x="T2" y="T3"/>
                  </a:cxn>
                  <a:cxn ang="0">
                    <a:pos x="T4" y="T5"/>
                  </a:cxn>
                  <a:cxn ang="0">
                    <a:pos x="T6" y="T7"/>
                  </a:cxn>
                  <a:cxn ang="0">
                    <a:pos x="T8" y="T9"/>
                  </a:cxn>
                </a:cxnLst>
                <a:rect l="0" t="0" r="r" b="b"/>
                <a:pathLst>
                  <a:path w="158" h="159">
                    <a:moveTo>
                      <a:pt x="4" y="58"/>
                    </a:moveTo>
                    <a:lnTo>
                      <a:pt x="0" y="128"/>
                    </a:lnTo>
                    <a:lnTo>
                      <a:pt x="132" y="159"/>
                    </a:lnTo>
                    <a:lnTo>
                      <a:pt x="158" y="0"/>
                    </a:lnTo>
                    <a:lnTo>
                      <a:pt x="4" y="58"/>
                    </a:lnTo>
                    <a:close/>
                  </a:path>
                </a:pathLst>
              </a:custGeom>
              <a:solidFill>
                <a:srgbClr val="2A566E"/>
              </a:solidFill>
              <a:ln>
                <a:noFill/>
              </a:ln>
            </p:spPr>
            <p:txBody>
              <a:bodyPr anchor="ctr"/>
              <a:p>
                <a:pPr algn="ctr"/>
              </a:p>
            </p:txBody>
          </p:sp>
          <p:sp>
            <p:nvSpPr>
              <p:cNvPr id="91" name="Freeform: Shape 296"/>
              <p:cNvSpPr/>
              <p:nvPr/>
            </p:nvSpPr>
            <p:spPr bwMode="auto">
              <a:xfrm>
                <a:off x="6815138" y="3000376"/>
                <a:ext cx="53975" cy="244475"/>
              </a:xfrm>
              <a:custGeom>
                <a:avLst/>
                <a:gdLst>
                  <a:gd name="T0" fmla="*/ 21 w 34"/>
                  <a:gd name="T1" fmla="*/ 0 h 154"/>
                  <a:gd name="T2" fmla="*/ 34 w 34"/>
                  <a:gd name="T3" fmla="*/ 4 h 154"/>
                  <a:gd name="T4" fmla="*/ 15 w 34"/>
                  <a:gd name="T5" fmla="*/ 151 h 154"/>
                  <a:gd name="T6" fmla="*/ 0 w 34"/>
                  <a:gd name="T7" fmla="*/ 154 h 154"/>
                  <a:gd name="T8" fmla="*/ 21 w 34"/>
                  <a:gd name="T9" fmla="*/ 0 h 154"/>
                </a:gdLst>
                <a:ahLst/>
                <a:cxnLst>
                  <a:cxn ang="0">
                    <a:pos x="T0" y="T1"/>
                  </a:cxn>
                  <a:cxn ang="0">
                    <a:pos x="T2" y="T3"/>
                  </a:cxn>
                  <a:cxn ang="0">
                    <a:pos x="T4" y="T5"/>
                  </a:cxn>
                  <a:cxn ang="0">
                    <a:pos x="T6" y="T7"/>
                  </a:cxn>
                  <a:cxn ang="0">
                    <a:pos x="T8" y="T9"/>
                  </a:cxn>
                </a:cxnLst>
                <a:rect l="0" t="0" r="r" b="b"/>
                <a:pathLst>
                  <a:path w="34" h="154">
                    <a:moveTo>
                      <a:pt x="21" y="0"/>
                    </a:moveTo>
                    <a:lnTo>
                      <a:pt x="34" y="4"/>
                    </a:lnTo>
                    <a:lnTo>
                      <a:pt x="15" y="151"/>
                    </a:lnTo>
                    <a:lnTo>
                      <a:pt x="0" y="154"/>
                    </a:lnTo>
                    <a:lnTo>
                      <a:pt x="21" y="0"/>
                    </a:lnTo>
                    <a:close/>
                  </a:path>
                </a:pathLst>
              </a:custGeom>
              <a:solidFill>
                <a:srgbClr val="2A566E">
                  <a:lumMod val="60000"/>
                  <a:lumOff val="40000"/>
                </a:srgbClr>
              </a:solidFill>
              <a:ln>
                <a:noFill/>
              </a:ln>
            </p:spPr>
            <p:txBody>
              <a:bodyPr anchor="ctr"/>
              <a:p>
                <a:pPr algn="ctr"/>
              </a:p>
            </p:txBody>
          </p:sp>
          <p:sp>
            <p:nvSpPr>
              <p:cNvPr id="92" name="Freeform: Shape 297"/>
              <p:cNvSpPr/>
              <p:nvPr/>
            </p:nvSpPr>
            <p:spPr bwMode="auto">
              <a:xfrm>
                <a:off x="6750050" y="3430589"/>
                <a:ext cx="58738" cy="261938"/>
              </a:xfrm>
              <a:custGeom>
                <a:avLst/>
                <a:gdLst>
                  <a:gd name="T0" fmla="*/ 26 w 37"/>
                  <a:gd name="T1" fmla="*/ 5 h 165"/>
                  <a:gd name="T2" fmla="*/ 0 w 37"/>
                  <a:gd name="T3" fmla="*/ 164 h 165"/>
                  <a:gd name="T4" fmla="*/ 10 w 37"/>
                  <a:gd name="T5" fmla="*/ 165 h 165"/>
                  <a:gd name="T6" fmla="*/ 37 w 37"/>
                  <a:gd name="T7" fmla="*/ 0 h 165"/>
                  <a:gd name="T8" fmla="*/ 36 w 37"/>
                  <a:gd name="T9" fmla="*/ 0 h 165"/>
                  <a:gd name="T10" fmla="*/ 26 w 37"/>
                  <a:gd name="T11" fmla="*/ 5 h 165"/>
                </a:gdLst>
                <a:ahLst/>
                <a:cxnLst>
                  <a:cxn ang="0">
                    <a:pos x="T0" y="T1"/>
                  </a:cxn>
                  <a:cxn ang="0">
                    <a:pos x="T2" y="T3"/>
                  </a:cxn>
                  <a:cxn ang="0">
                    <a:pos x="T4" y="T5"/>
                  </a:cxn>
                  <a:cxn ang="0">
                    <a:pos x="T6" y="T7"/>
                  </a:cxn>
                  <a:cxn ang="0">
                    <a:pos x="T8" y="T9"/>
                  </a:cxn>
                  <a:cxn ang="0">
                    <a:pos x="T10" y="T11"/>
                  </a:cxn>
                </a:cxnLst>
                <a:rect l="0" t="0" r="r" b="b"/>
                <a:pathLst>
                  <a:path w="37" h="165">
                    <a:moveTo>
                      <a:pt x="26" y="5"/>
                    </a:moveTo>
                    <a:lnTo>
                      <a:pt x="0" y="164"/>
                    </a:lnTo>
                    <a:lnTo>
                      <a:pt x="10" y="165"/>
                    </a:lnTo>
                    <a:lnTo>
                      <a:pt x="37" y="0"/>
                    </a:lnTo>
                    <a:lnTo>
                      <a:pt x="36" y="0"/>
                    </a:lnTo>
                    <a:lnTo>
                      <a:pt x="26" y="5"/>
                    </a:lnTo>
                    <a:close/>
                  </a:path>
                </a:pathLst>
              </a:custGeom>
              <a:solidFill>
                <a:srgbClr val="2A566E">
                  <a:lumMod val="60000"/>
                  <a:lumOff val="40000"/>
                </a:srgbClr>
              </a:solidFill>
              <a:ln>
                <a:noFill/>
              </a:ln>
            </p:spPr>
            <p:txBody>
              <a:bodyPr anchor="ctr"/>
              <a:p>
                <a:pPr algn="ctr"/>
              </a:p>
            </p:txBody>
          </p:sp>
          <p:sp>
            <p:nvSpPr>
              <p:cNvPr id="93" name="Freeform: Shape 298"/>
              <p:cNvSpPr/>
              <p:nvPr/>
            </p:nvSpPr>
            <p:spPr bwMode="auto">
              <a:xfrm>
                <a:off x="6076950" y="3236914"/>
                <a:ext cx="792163" cy="463550"/>
              </a:xfrm>
              <a:custGeom>
                <a:avLst/>
                <a:gdLst>
                  <a:gd name="T0" fmla="*/ 404 w 404"/>
                  <a:gd name="T1" fmla="*/ 91 h 236"/>
                  <a:gd name="T2" fmla="*/ 379 w 404"/>
                  <a:gd name="T3" fmla="*/ 0 h 236"/>
                  <a:gd name="T4" fmla="*/ 15 w 404"/>
                  <a:gd name="T5" fmla="*/ 198 h 236"/>
                  <a:gd name="T6" fmla="*/ 2 w 404"/>
                  <a:gd name="T7" fmla="*/ 214 h 236"/>
                  <a:gd name="T8" fmla="*/ 18 w 404"/>
                  <a:gd name="T9" fmla="*/ 236 h 236"/>
                  <a:gd name="T10" fmla="*/ 31 w 404"/>
                  <a:gd name="T11" fmla="*/ 233 h 236"/>
                  <a:gd name="T12" fmla="*/ 404 w 404"/>
                  <a:gd name="T13" fmla="*/ 91 h 236"/>
                </a:gdLst>
                <a:ahLst/>
                <a:cxnLst>
                  <a:cxn ang="0">
                    <a:pos x="T0" y="T1"/>
                  </a:cxn>
                  <a:cxn ang="0">
                    <a:pos x="T2" y="T3"/>
                  </a:cxn>
                  <a:cxn ang="0">
                    <a:pos x="T4" y="T5"/>
                  </a:cxn>
                  <a:cxn ang="0">
                    <a:pos x="T6" y="T7"/>
                  </a:cxn>
                  <a:cxn ang="0">
                    <a:pos x="T8" y="T9"/>
                  </a:cxn>
                  <a:cxn ang="0">
                    <a:pos x="T10" y="T11"/>
                  </a:cxn>
                  <a:cxn ang="0">
                    <a:pos x="T12" y="T13"/>
                  </a:cxn>
                </a:cxnLst>
                <a:rect l="0" t="0" r="r" b="b"/>
                <a:pathLst>
                  <a:path w="404" h="236">
                    <a:moveTo>
                      <a:pt x="404" y="91"/>
                    </a:moveTo>
                    <a:cubicBezTo>
                      <a:pt x="379" y="0"/>
                      <a:pt x="379" y="0"/>
                      <a:pt x="379" y="0"/>
                    </a:cubicBezTo>
                    <a:cubicBezTo>
                      <a:pt x="15" y="198"/>
                      <a:pt x="15" y="198"/>
                      <a:pt x="15" y="198"/>
                    </a:cubicBezTo>
                    <a:cubicBezTo>
                      <a:pt x="9" y="201"/>
                      <a:pt x="3" y="206"/>
                      <a:pt x="2" y="214"/>
                    </a:cubicBezTo>
                    <a:cubicBezTo>
                      <a:pt x="0" y="224"/>
                      <a:pt x="7" y="234"/>
                      <a:pt x="18" y="236"/>
                    </a:cubicBezTo>
                    <a:cubicBezTo>
                      <a:pt x="23" y="236"/>
                      <a:pt x="31" y="233"/>
                      <a:pt x="31" y="233"/>
                    </a:cubicBezTo>
                    <a:lnTo>
                      <a:pt x="404" y="91"/>
                    </a:lnTo>
                    <a:close/>
                  </a:path>
                </a:pathLst>
              </a:custGeom>
              <a:solidFill>
                <a:srgbClr val="000000">
                  <a:lumMod val="75000"/>
                  <a:lumOff val="25000"/>
                </a:srgbClr>
              </a:solidFill>
              <a:ln>
                <a:noFill/>
              </a:ln>
            </p:spPr>
            <p:txBody>
              <a:bodyPr anchor="ctr"/>
              <a:p>
                <a:pPr algn="ctr"/>
              </a:p>
            </p:txBody>
          </p:sp>
          <p:sp>
            <p:nvSpPr>
              <p:cNvPr id="94" name="Freeform: Shape 299"/>
              <p:cNvSpPr/>
              <p:nvPr/>
            </p:nvSpPr>
            <p:spPr bwMode="auto">
              <a:xfrm>
                <a:off x="6773863" y="3229286"/>
                <a:ext cx="156872" cy="186653"/>
              </a:xfrm>
              <a:custGeom>
                <a:avLst/>
                <a:gdLst>
                  <a:gd name="connsiteX0" fmla="*/ 2011 w 156872"/>
                  <a:gd name="connsiteY0" fmla="*/ 96556 h 186653"/>
                  <a:gd name="connsiteX1" fmla="*/ 1966 w 156872"/>
                  <a:gd name="connsiteY1" fmla="*/ 96893 h 186653"/>
                  <a:gd name="connsiteX2" fmla="*/ 2926 w 156872"/>
                  <a:gd name="connsiteY2" fmla="*/ 101152 h 186653"/>
                  <a:gd name="connsiteX3" fmla="*/ 20091 w 156872"/>
                  <a:gd name="connsiteY3" fmla="*/ 34045 h 186653"/>
                  <a:gd name="connsiteX4" fmla="*/ 19655 w 156872"/>
                  <a:gd name="connsiteY4" fmla="*/ 34451 h 186653"/>
                  <a:gd name="connsiteX5" fmla="*/ 18215 w 156872"/>
                  <a:gd name="connsiteY5" fmla="*/ 37683 h 186653"/>
                  <a:gd name="connsiteX6" fmla="*/ 76435 w 156872"/>
                  <a:gd name="connsiteY6" fmla="*/ 68 h 186653"/>
                  <a:gd name="connsiteX7" fmla="*/ 156790 w 156872"/>
                  <a:gd name="connsiteY7" fmla="*/ 90408 h 186653"/>
                  <a:gd name="connsiteX8" fmla="*/ 112418 w 156872"/>
                  <a:gd name="connsiteY8" fmla="*/ 179061 h 186653"/>
                  <a:gd name="connsiteX9" fmla="*/ 82399 w 156872"/>
                  <a:gd name="connsiteY9" fmla="*/ 186619 h 186653"/>
                  <a:gd name="connsiteX10" fmla="*/ 82550 w 156872"/>
                  <a:gd name="connsiteY10" fmla="*/ 186653 h 186653"/>
                  <a:gd name="connsiteX11" fmla="*/ 82382 w 156872"/>
                  <a:gd name="connsiteY11" fmla="*/ 186623 h 186653"/>
                  <a:gd name="connsiteX12" fmla="*/ 82315 w 156872"/>
                  <a:gd name="connsiteY12" fmla="*/ 186640 h 186653"/>
                  <a:gd name="connsiteX13" fmla="*/ 80555 w 156872"/>
                  <a:gd name="connsiteY13" fmla="*/ 186303 h 186653"/>
                  <a:gd name="connsiteX14" fmla="*/ 49137 w 156872"/>
                  <a:gd name="connsiteY14" fmla="*/ 180799 h 186653"/>
                  <a:gd name="connsiteX15" fmla="*/ 28143 w 156872"/>
                  <a:gd name="connsiteY15" fmla="*/ 163163 h 186653"/>
                  <a:gd name="connsiteX16" fmla="*/ 26704 w 156872"/>
                  <a:gd name="connsiteY16" fmla="*/ 162091 h 186653"/>
                  <a:gd name="connsiteX17" fmla="*/ 26537 w 156872"/>
                  <a:gd name="connsiteY17" fmla="*/ 161814 h 186653"/>
                  <a:gd name="connsiteX18" fmla="*/ 23586 w 156872"/>
                  <a:gd name="connsiteY18" fmla="*/ 159335 h 186653"/>
                  <a:gd name="connsiteX19" fmla="*/ 0 w 156872"/>
                  <a:gd name="connsiteY19" fmla="*/ 96893 h 186653"/>
                  <a:gd name="connsiteX20" fmla="*/ 19655 w 156872"/>
                  <a:gd name="connsiteY20" fmla="*/ 32500 h 186653"/>
                  <a:gd name="connsiteX21" fmla="*/ 22180 w 156872"/>
                  <a:gd name="connsiteY21" fmla="*/ 29994 h 186653"/>
                  <a:gd name="connsiteX22" fmla="*/ 22294 w 156872"/>
                  <a:gd name="connsiteY22" fmla="*/ 29772 h 186653"/>
                  <a:gd name="connsiteX23" fmla="*/ 23206 w 156872"/>
                  <a:gd name="connsiteY23" fmla="*/ 28975 h 186653"/>
                  <a:gd name="connsiteX24" fmla="*/ 43241 w 156872"/>
                  <a:gd name="connsiteY24" fmla="*/ 9084 h 186653"/>
                  <a:gd name="connsiteX25" fmla="*/ 53442 w 156872"/>
                  <a:gd name="connsiteY25" fmla="*/ 6701 h 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872" h="186653">
                    <a:moveTo>
                      <a:pt x="2011" y="96556"/>
                    </a:moveTo>
                    <a:lnTo>
                      <a:pt x="1966" y="96893"/>
                    </a:lnTo>
                    <a:lnTo>
                      <a:pt x="2926" y="101152"/>
                    </a:lnTo>
                    <a:close/>
                    <a:moveTo>
                      <a:pt x="20091" y="34045"/>
                    </a:moveTo>
                    <a:lnTo>
                      <a:pt x="19655" y="34451"/>
                    </a:lnTo>
                    <a:lnTo>
                      <a:pt x="18215" y="37683"/>
                    </a:lnTo>
                    <a:close/>
                    <a:moveTo>
                      <a:pt x="76435" y="68"/>
                    </a:moveTo>
                    <a:cubicBezTo>
                      <a:pt x="119553" y="-1896"/>
                      <a:pt x="154830" y="39346"/>
                      <a:pt x="156790" y="90408"/>
                    </a:cubicBezTo>
                    <a:cubicBezTo>
                      <a:pt x="158260" y="130178"/>
                      <a:pt x="139886" y="164423"/>
                      <a:pt x="112418" y="179061"/>
                    </a:cubicBezTo>
                    <a:lnTo>
                      <a:pt x="82399" y="186619"/>
                    </a:lnTo>
                    <a:lnTo>
                      <a:pt x="82550" y="186653"/>
                    </a:lnTo>
                    <a:lnTo>
                      <a:pt x="82382" y="186623"/>
                    </a:lnTo>
                    <a:lnTo>
                      <a:pt x="82315" y="186640"/>
                    </a:lnTo>
                    <a:lnTo>
                      <a:pt x="80555" y="186303"/>
                    </a:lnTo>
                    <a:lnTo>
                      <a:pt x="49137" y="180799"/>
                    </a:lnTo>
                    <a:lnTo>
                      <a:pt x="28143" y="163163"/>
                    </a:lnTo>
                    <a:lnTo>
                      <a:pt x="26704" y="162091"/>
                    </a:lnTo>
                    <a:lnTo>
                      <a:pt x="26537" y="161814"/>
                    </a:lnTo>
                    <a:lnTo>
                      <a:pt x="23586" y="159335"/>
                    </a:lnTo>
                    <a:cubicBezTo>
                      <a:pt x="7862" y="141773"/>
                      <a:pt x="0" y="120309"/>
                      <a:pt x="0" y="96893"/>
                    </a:cubicBezTo>
                    <a:cubicBezTo>
                      <a:pt x="0" y="75429"/>
                      <a:pt x="5897" y="52013"/>
                      <a:pt x="19655" y="32500"/>
                    </a:cubicBezTo>
                    <a:lnTo>
                      <a:pt x="22180" y="29994"/>
                    </a:lnTo>
                    <a:lnTo>
                      <a:pt x="22294" y="29772"/>
                    </a:lnTo>
                    <a:lnTo>
                      <a:pt x="23206" y="28975"/>
                    </a:lnTo>
                    <a:lnTo>
                      <a:pt x="43241" y="9084"/>
                    </a:lnTo>
                    <a:lnTo>
                      <a:pt x="53442" y="6701"/>
                    </a:lnTo>
                    <a:close/>
                  </a:path>
                </a:pathLst>
              </a:custGeom>
              <a:solidFill>
                <a:srgbClr val="000000">
                  <a:lumMod val="65000"/>
                  <a:lumOff val="35000"/>
                </a:srgbClr>
              </a:solidFill>
              <a:ln>
                <a:noFill/>
              </a:ln>
            </p:spPr>
            <p:txBody>
              <a:bodyPr anchor="ctr"/>
              <a:p>
                <a:pPr algn="ctr"/>
              </a:p>
            </p:txBody>
          </p:sp>
        </p:grpSp>
        <p:grpSp>
          <p:nvGrpSpPr>
            <p:cNvPr id="30" name="Group 300"/>
            <p:cNvGrpSpPr/>
            <p:nvPr/>
          </p:nvGrpSpPr>
          <p:grpSpPr>
            <a:xfrm>
              <a:off x="5808297" y="2892999"/>
              <a:ext cx="450434" cy="762150"/>
              <a:chOff x="5830888" y="2955926"/>
              <a:chExt cx="438150" cy="741363"/>
            </a:xfrm>
          </p:grpSpPr>
          <p:sp>
            <p:nvSpPr>
              <p:cNvPr id="82" name="Freeform: Shape 301"/>
              <p:cNvSpPr/>
              <p:nvPr/>
            </p:nvSpPr>
            <p:spPr bwMode="auto">
              <a:xfrm>
                <a:off x="6099175" y="2968626"/>
                <a:ext cx="169863" cy="320675"/>
              </a:xfrm>
              <a:custGeom>
                <a:avLst/>
                <a:gdLst>
                  <a:gd name="T0" fmla="*/ 0 w 107"/>
                  <a:gd name="T1" fmla="*/ 202 h 202"/>
                  <a:gd name="T2" fmla="*/ 70 w 107"/>
                  <a:gd name="T3" fmla="*/ 153 h 202"/>
                  <a:gd name="T4" fmla="*/ 107 w 107"/>
                  <a:gd name="T5" fmla="*/ 0 h 202"/>
                  <a:gd name="T6" fmla="*/ 10 w 107"/>
                  <a:gd name="T7" fmla="*/ 62 h 202"/>
                  <a:gd name="T8" fmla="*/ 0 w 107"/>
                  <a:gd name="T9" fmla="*/ 202 h 202"/>
                </a:gdLst>
                <a:ahLst/>
                <a:cxnLst>
                  <a:cxn ang="0">
                    <a:pos x="T0" y="T1"/>
                  </a:cxn>
                  <a:cxn ang="0">
                    <a:pos x="T2" y="T3"/>
                  </a:cxn>
                  <a:cxn ang="0">
                    <a:pos x="T4" y="T5"/>
                  </a:cxn>
                  <a:cxn ang="0">
                    <a:pos x="T6" y="T7"/>
                  </a:cxn>
                  <a:cxn ang="0">
                    <a:pos x="T8" y="T9"/>
                  </a:cxn>
                </a:cxnLst>
                <a:rect l="0" t="0" r="r" b="b"/>
                <a:pathLst>
                  <a:path w="107" h="202">
                    <a:moveTo>
                      <a:pt x="0" y="202"/>
                    </a:moveTo>
                    <a:lnTo>
                      <a:pt x="70" y="153"/>
                    </a:lnTo>
                    <a:lnTo>
                      <a:pt x="107" y="0"/>
                    </a:lnTo>
                    <a:lnTo>
                      <a:pt x="10" y="62"/>
                    </a:lnTo>
                    <a:lnTo>
                      <a:pt x="0" y="202"/>
                    </a:lnTo>
                    <a:close/>
                  </a:path>
                </a:pathLst>
              </a:custGeom>
              <a:solidFill>
                <a:srgbClr val="268F9C"/>
              </a:solidFill>
              <a:ln>
                <a:noFill/>
              </a:ln>
            </p:spPr>
            <p:txBody>
              <a:bodyPr anchor="ctr"/>
              <a:p>
                <a:pPr algn="ctr"/>
              </a:p>
            </p:txBody>
          </p:sp>
          <p:sp>
            <p:nvSpPr>
              <p:cNvPr id="83" name="Freeform: Shape 302"/>
              <p:cNvSpPr/>
              <p:nvPr/>
            </p:nvSpPr>
            <p:spPr bwMode="auto">
              <a:xfrm>
                <a:off x="5835650" y="3143251"/>
                <a:ext cx="171450" cy="231775"/>
              </a:xfrm>
              <a:custGeom>
                <a:avLst/>
                <a:gdLst>
                  <a:gd name="T0" fmla="*/ 108 w 108"/>
                  <a:gd name="T1" fmla="*/ 121 h 146"/>
                  <a:gd name="T2" fmla="*/ 62 w 108"/>
                  <a:gd name="T3" fmla="*/ 146 h 146"/>
                  <a:gd name="T4" fmla="*/ 0 w 108"/>
                  <a:gd name="T5" fmla="*/ 67 h 146"/>
                  <a:gd name="T6" fmla="*/ 99 w 108"/>
                  <a:gd name="T7" fmla="*/ 0 h 146"/>
                  <a:gd name="T8" fmla="*/ 108 w 108"/>
                  <a:gd name="T9" fmla="*/ 121 h 146"/>
                </a:gdLst>
                <a:ahLst/>
                <a:cxnLst>
                  <a:cxn ang="0">
                    <a:pos x="T0" y="T1"/>
                  </a:cxn>
                  <a:cxn ang="0">
                    <a:pos x="T2" y="T3"/>
                  </a:cxn>
                  <a:cxn ang="0">
                    <a:pos x="T4" y="T5"/>
                  </a:cxn>
                  <a:cxn ang="0">
                    <a:pos x="T6" y="T7"/>
                  </a:cxn>
                  <a:cxn ang="0">
                    <a:pos x="T8" y="T9"/>
                  </a:cxn>
                </a:cxnLst>
                <a:rect l="0" t="0" r="r" b="b"/>
                <a:pathLst>
                  <a:path w="108" h="146">
                    <a:moveTo>
                      <a:pt x="108" y="121"/>
                    </a:moveTo>
                    <a:lnTo>
                      <a:pt x="62" y="146"/>
                    </a:lnTo>
                    <a:lnTo>
                      <a:pt x="0" y="67"/>
                    </a:lnTo>
                    <a:lnTo>
                      <a:pt x="99" y="0"/>
                    </a:lnTo>
                    <a:lnTo>
                      <a:pt x="108" y="121"/>
                    </a:lnTo>
                    <a:close/>
                  </a:path>
                </a:pathLst>
              </a:custGeom>
              <a:solidFill>
                <a:srgbClr val="268F9C"/>
              </a:solidFill>
              <a:ln>
                <a:noFill/>
              </a:ln>
            </p:spPr>
            <p:txBody>
              <a:bodyPr anchor="ctr"/>
              <a:p>
                <a:pPr algn="ctr"/>
              </a:p>
            </p:txBody>
          </p:sp>
          <p:sp>
            <p:nvSpPr>
              <p:cNvPr id="84" name="Freeform: Shape 303"/>
              <p:cNvSpPr/>
              <p:nvPr/>
            </p:nvSpPr>
            <p:spPr bwMode="auto">
              <a:xfrm>
                <a:off x="6110288" y="2955926"/>
                <a:ext cx="158750" cy="111125"/>
              </a:xfrm>
              <a:custGeom>
                <a:avLst/>
                <a:gdLst>
                  <a:gd name="T0" fmla="*/ 100 w 100"/>
                  <a:gd name="T1" fmla="*/ 8 h 70"/>
                  <a:gd name="T2" fmla="*/ 93 w 100"/>
                  <a:gd name="T3" fmla="*/ 0 h 70"/>
                  <a:gd name="T4" fmla="*/ 0 w 100"/>
                  <a:gd name="T5" fmla="*/ 59 h 70"/>
                  <a:gd name="T6" fmla="*/ 3 w 100"/>
                  <a:gd name="T7" fmla="*/ 70 h 70"/>
                  <a:gd name="T8" fmla="*/ 100 w 100"/>
                  <a:gd name="T9" fmla="*/ 8 h 70"/>
                </a:gdLst>
                <a:ahLst/>
                <a:cxnLst>
                  <a:cxn ang="0">
                    <a:pos x="T0" y="T1"/>
                  </a:cxn>
                  <a:cxn ang="0">
                    <a:pos x="T2" y="T3"/>
                  </a:cxn>
                  <a:cxn ang="0">
                    <a:pos x="T4" y="T5"/>
                  </a:cxn>
                  <a:cxn ang="0">
                    <a:pos x="T6" y="T7"/>
                  </a:cxn>
                  <a:cxn ang="0">
                    <a:pos x="T8" y="T9"/>
                  </a:cxn>
                </a:cxnLst>
                <a:rect l="0" t="0" r="r" b="b"/>
                <a:pathLst>
                  <a:path w="100" h="70">
                    <a:moveTo>
                      <a:pt x="100" y="8"/>
                    </a:moveTo>
                    <a:lnTo>
                      <a:pt x="93" y="0"/>
                    </a:lnTo>
                    <a:lnTo>
                      <a:pt x="0" y="59"/>
                    </a:lnTo>
                    <a:lnTo>
                      <a:pt x="3" y="70"/>
                    </a:lnTo>
                    <a:lnTo>
                      <a:pt x="100" y="8"/>
                    </a:lnTo>
                    <a:close/>
                  </a:path>
                </a:pathLst>
              </a:custGeom>
              <a:solidFill>
                <a:srgbClr val="268F9C">
                  <a:lumMod val="60000"/>
                  <a:lumOff val="40000"/>
                </a:srgbClr>
              </a:solidFill>
              <a:ln>
                <a:noFill/>
              </a:ln>
            </p:spPr>
            <p:txBody>
              <a:bodyPr anchor="ctr"/>
              <a:p>
                <a:pPr algn="ctr"/>
              </a:p>
            </p:txBody>
          </p:sp>
          <p:sp>
            <p:nvSpPr>
              <p:cNvPr id="85" name="Freeform: Shape 304"/>
              <p:cNvSpPr/>
              <p:nvPr/>
            </p:nvSpPr>
            <p:spPr bwMode="auto">
              <a:xfrm>
                <a:off x="5830888" y="3130551"/>
                <a:ext cx="161925" cy="119063"/>
              </a:xfrm>
              <a:custGeom>
                <a:avLst/>
                <a:gdLst>
                  <a:gd name="T0" fmla="*/ 102 w 102"/>
                  <a:gd name="T1" fmla="*/ 8 h 75"/>
                  <a:gd name="T2" fmla="*/ 3 w 102"/>
                  <a:gd name="T3" fmla="*/ 75 h 75"/>
                  <a:gd name="T4" fmla="*/ 0 w 102"/>
                  <a:gd name="T5" fmla="*/ 69 h 75"/>
                  <a:gd name="T6" fmla="*/ 102 w 102"/>
                  <a:gd name="T7" fmla="*/ 0 h 75"/>
                  <a:gd name="T8" fmla="*/ 102 w 102"/>
                  <a:gd name="T9" fmla="*/ 0 h 75"/>
                  <a:gd name="T10" fmla="*/ 102 w 102"/>
                  <a:gd name="T11" fmla="*/ 8 h 75"/>
                </a:gdLst>
                <a:ahLst/>
                <a:cxnLst>
                  <a:cxn ang="0">
                    <a:pos x="T0" y="T1"/>
                  </a:cxn>
                  <a:cxn ang="0">
                    <a:pos x="T2" y="T3"/>
                  </a:cxn>
                  <a:cxn ang="0">
                    <a:pos x="T4" y="T5"/>
                  </a:cxn>
                  <a:cxn ang="0">
                    <a:pos x="T6" y="T7"/>
                  </a:cxn>
                  <a:cxn ang="0">
                    <a:pos x="T8" y="T9"/>
                  </a:cxn>
                  <a:cxn ang="0">
                    <a:pos x="T10" y="T11"/>
                  </a:cxn>
                </a:cxnLst>
                <a:rect l="0" t="0" r="r" b="b"/>
                <a:pathLst>
                  <a:path w="102" h="75">
                    <a:moveTo>
                      <a:pt x="102" y="8"/>
                    </a:moveTo>
                    <a:lnTo>
                      <a:pt x="3" y="75"/>
                    </a:lnTo>
                    <a:lnTo>
                      <a:pt x="0" y="69"/>
                    </a:lnTo>
                    <a:lnTo>
                      <a:pt x="102" y="0"/>
                    </a:lnTo>
                    <a:lnTo>
                      <a:pt x="102" y="0"/>
                    </a:lnTo>
                    <a:lnTo>
                      <a:pt x="102" y="8"/>
                    </a:lnTo>
                    <a:close/>
                  </a:path>
                </a:pathLst>
              </a:custGeom>
              <a:solidFill>
                <a:srgbClr val="268F9C">
                  <a:lumMod val="60000"/>
                  <a:lumOff val="40000"/>
                </a:srgbClr>
              </a:solidFill>
              <a:ln>
                <a:noFill/>
              </a:ln>
            </p:spPr>
            <p:txBody>
              <a:bodyPr anchor="ctr"/>
              <a:p>
                <a:pPr algn="ctr"/>
              </a:p>
            </p:txBody>
          </p:sp>
          <p:sp>
            <p:nvSpPr>
              <p:cNvPr id="86" name="Freeform: Shape 305"/>
              <p:cNvSpPr/>
              <p:nvPr/>
            </p:nvSpPr>
            <p:spPr bwMode="auto">
              <a:xfrm>
                <a:off x="5983288" y="3060701"/>
                <a:ext cx="133350" cy="636588"/>
              </a:xfrm>
              <a:custGeom>
                <a:avLst/>
                <a:gdLst>
                  <a:gd name="T0" fmla="*/ 0 w 68"/>
                  <a:gd name="T1" fmla="*/ 12 h 324"/>
                  <a:gd name="T2" fmla="*/ 68 w 68"/>
                  <a:gd name="T3" fmla="*/ 0 h 324"/>
                  <a:gd name="T4" fmla="*/ 49 w 68"/>
                  <a:gd name="T5" fmla="*/ 306 h 324"/>
                  <a:gd name="T6" fmla="*/ 43 w 68"/>
                  <a:gd name="T7" fmla="*/ 320 h 324"/>
                  <a:gd name="T8" fmla="*/ 23 w 68"/>
                  <a:gd name="T9" fmla="*/ 316 h 324"/>
                  <a:gd name="T10" fmla="*/ 21 w 68"/>
                  <a:gd name="T11" fmla="*/ 306 h 324"/>
                  <a:gd name="T12" fmla="*/ 0 w 68"/>
                  <a:gd name="T13" fmla="*/ 12 h 324"/>
                </a:gdLst>
                <a:ahLst/>
                <a:cxnLst>
                  <a:cxn ang="0">
                    <a:pos x="T0" y="T1"/>
                  </a:cxn>
                  <a:cxn ang="0">
                    <a:pos x="T2" y="T3"/>
                  </a:cxn>
                  <a:cxn ang="0">
                    <a:pos x="T4" y="T5"/>
                  </a:cxn>
                  <a:cxn ang="0">
                    <a:pos x="T6" y="T7"/>
                  </a:cxn>
                  <a:cxn ang="0">
                    <a:pos x="T8" y="T9"/>
                  </a:cxn>
                  <a:cxn ang="0">
                    <a:pos x="T10" y="T11"/>
                  </a:cxn>
                  <a:cxn ang="0">
                    <a:pos x="T12" y="T13"/>
                  </a:cxn>
                </a:cxnLst>
                <a:rect l="0" t="0" r="r" b="b"/>
                <a:pathLst>
                  <a:path w="68" h="324">
                    <a:moveTo>
                      <a:pt x="0" y="12"/>
                    </a:moveTo>
                    <a:cubicBezTo>
                      <a:pt x="68" y="0"/>
                      <a:pt x="68" y="0"/>
                      <a:pt x="68" y="0"/>
                    </a:cubicBezTo>
                    <a:cubicBezTo>
                      <a:pt x="49" y="306"/>
                      <a:pt x="49" y="306"/>
                      <a:pt x="49" y="306"/>
                    </a:cubicBezTo>
                    <a:cubicBezTo>
                      <a:pt x="49" y="311"/>
                      <a:pt x="48" y="316"/>
                      <a:pt x="43" y="320"/>
                    </a:cubicBezTo>
                    <a:cubicBezTo>
                      <a:pt x="36" y="324"/>
                      <a:pt x="28" y="322"/>
                      <a:pt x="23" y="316"/>
                    </a:cubicBezTo>
                    <a:cubicBezTo>
                      <a:pt x="21" y="313"/>
                      <a:pt x="21" y="306"/>
                      <a:pt x="21" y="306"/>
                    </a:cubicBezTo>
                    <a:lnTo>
                      <a:pt x="0" y="12"/>
                    </a:lnTo>
                    <a:close/>
                  </a:path>
                </a:pathLst>
              </a:custGeom>
              <a:solidFill>
                <a:srgbClr val="000000">
                  <a:lumMod val="75000"/>
                  <a:lumOff val="25000"/>
                </a:srgbClr>
              </a:solidFill>
              <a:ln>
                <a:noFill/>
              </a:ln>
            </p:spPr>
            <p:txBody>
              <a:bodyPr anchor="ctr"/>
              <a:p>
                <a:pPr algn="ctr"/>
              </a:p>
            </p:txBody>
          </p:sp>
          <p:sp>
            <p:nvSpPr>
              <p:cNvPr id="87" name="Freeform: Shape 306"/>
              <p:cNvSpPr/>
              <p:nvPr/>
            </p:nvSpPr>
            <p:spPr bwMode="auto">
              <a:xfrm>
                <a:off x="5983049" y="3007482"/>
                <a:ext cx="135009" cy="120601"/>
              </a:xfrm>
              <a:custGeom>
                <a:avLst/>
                <a:gdLst>
                  <a:gd name="connsiteX0" fmla="*/ 3415 w 135009"/>
                  <a:gd name="connsiteY0" fmla="*/ 85696 h 120601"/>
                  <a:gd name="connsiteX1" fmla="*/ 40675 w 135009"/>
                  <a:gd name="connsiteY1" fmla="*/ 117170 h 120601"/>
                  <a:gd name="connsiteX2" fmla="*/ 17142 w 135009"/>
                  <a:gd name="connsiteY2" fmla="*/ 107334 h 120601"/>
                  <a:gd name="connsiteX3" fmla="*/ 3415 w 135009"/>
                  <a:gd name="connsiteY3" fmla="*/ 85696 h 120601"/>
                  <a:gd name="connsiteX4" fmla="*/ 71769 w 135009"/>
                  <a:gd name="connsiteY4" fmla="*/ 200 h 120601"/>
                  <a:gd name="connsiteX5" fmla="*/ 131392 w 135009"/>
                  <a:gd name="connsiteY5" fmla="*/ 32376 h 120601"/>
                  <a:gd name="connsiteX6" fmla="*/ 134873 w 135009"/>
                  <a:gd name="connsiteY6" fmla="*/ 55080 h 120601"/>
                  <a:gd name="connsiteX7" fmla="*/ 134713 w 135009"/>
                  <a:gd name="connsiteY7" fmla="*/ 55640 h 120601"/>
                  <a:gd name="connsiteX8" fmla="*/ 134804 w 135009"/>
                  <a:gd name="connsiteY8" fmla="*/ 56189 h 120601"/>
                  <a:gd name="connsiteX9" fmla="*/ 131363 w 135009"/>
                  <a:gd name="connsiteY9" fmla="*/ 67407 h 120601"/>
                  <a:gd name="connsiteX10" fmla="*/ 128461 w 135009"/>
                  <a:gd name="connsiteY10" fmla="*/ 77600 h 120601"/>
                  <a:gd name="connsiteX11" fmla="*/ 128085 w 135009"/>
                  <a:gd name="connsiteY11" fmla="*/ 78094 h 120601"/>
                  <a:gd name="connsiteX12" fmla="*/ 126960 w 135009"/>
                  <a:gd name="connsiteY12" fmla="*/ 81761 h 120601"/>
                  <a:gd name="connsiteX13" fmla="*/ 89701 w 135009"/>
                  <a:gd name="connsiteY13" fmla="*/ 113235 h 120601"/>
                  <a:gd name="connsiteX14" fmla="*/ 40675 w 135009"/>
                  <a:gd name="connsiteY14" fmla="*/ 117170 h 120601"/>
                  <a:gd name="connsiteX15" fmla="*/ 64943 w 135009"/>
                  <a:gd name="connsiteY15" fmla="*/ 118645 h 120601"/>
                  <a:gd name="connsiteX16" fmla="*/ 71347 w 135009"/>
                  <a:gd name="connsiteY16" fmla="*/ 116573 h 120601"/>
                  <a:gd name="connsiteX17" fmla="*/ 63740 w 135009"/>
                  <a:gd name="connsiteY17" fmla="*/ 118179 h 120601"/>
                  <a:gd name="connsiteX18" fmla="*/ 4392 w 135009"/>
                  <a:gd name="connsiteY18" fmla="*/ 85178 h 120601"/>
                  <a:gd name="connsiteX19" fmla="*/ 45423 w 135009"/>
                  <a:gd name="connsiteY19" fmla="*/ 6953 h 120601"/>
                  <a:gd name="connsiteX20" fmla="*/ 71769 w 135009"/>
                  <a:gd name="connsiteY20" fmla="*/ 200 h 1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009" h="120601">
                    <a:moveTo>
                      <a:pt x="3415" y="85696"/>
                    </a:moveTo>
                    <a:cubicBezTo>
                      <a:pt x="9298" y="101433"/>
                      <a:pt x="24987" y="113235"/>
                      <a:pt x="40675" y="117170"/>
                    </a:cubicBezTo>
                    <a:cubicBezTo>
                      <a:pt x="30870" y="115203"/>
                      <a:pt x="23026" y="111268"/>
                      <a:pt x="17142" y="107334"/>
                    </a:cubicBezTo>
                    <a:cubicBezTo>
                      <a:pt x="11259" y="101433"/>
                      <a:pt x="5376" y="93564"/>
                      <a:pt x="3415" y="85696"/>
                    </a:cubicBezTo>
                    <a:close/>
                    <a:moveTo>
                      <a:pt x="71769" y="200"/>
                    </a:moveTo>
                    <a:cubicBezTo>
                      <a:pt x="97688" y="-1725"/>
                      <a:pt x="121134" y="10375"/>
                      <a:pt x="131392" y="32376"/>
                    </a:cubicBezTo>
                    <a:cubicBezTo>
                      <a:pt x="134323" y="39710"/>
                      <a:pt x="135422" y="47410"/>
                      <a:pt x="134873" y="55080"/>
                    </a:cubicBezTo>
                    <a:lnTo>
                      <a:pt x="134713" y="55640"/>
                    </a:lnTo>
                    <a:lnTo>
                      <a:pt x="134804" y="56189"/>
                    </a:lnTo>
                    <a:lnTo>
                      <a:pt x="131363" y="67407"/>
                    </a:lnTo>
                    <a:lnTo>
                      <a:pt x="128461" y="77600"/>
                    </a:lnTo>
                    <a:lnTo>
                      <a:pt x="128085" y="78094"/>
                    </a:lnTo>
                    <a:lnTo>
                      <a:pt x="126960" y="81761"/>
                    </a:lnTo>
                    <a:cubicBezTo>
                      <a:pt x="119116" y="95531"/>
                      <a:pt x="105389" y="107334"/>
                      <a:pt x="89701" y="113235"/>
                    </a:cubicBezTo>
                    <a:cubicBezTo>
                      <a:pt x="74012" y="121104"/>
                      <a:pt x="56363" y="123071"/>
                      <a:pt x="40675" y="117170"/>
                    </a:cubicBezTo>
                    <a:cubicBezTo>
                      <a:pt x="48519" y="119137"/>
                      <a:pt x="56853" y="119629"/>
                      <a:pt x="64943" y="118645"/>
                    </a:cubicBezTo>
                    <a:lnTo>
                      <a:pt x="71347" y="116573"/>
                    </a:lnTo>
                    <a:lnTo>
                      <a:pt x="63740" y="118179"/>
                    </a:lnTo>
                    <a:cubicBezTo>
                      <a:pt x="37363" y="119279"/>
                      <a:pt x="13185" y="107179"/>
                      <a:pt x="4392" y="85178"/>
                    </a:cubicBezTo>
                    <a:cubicBezTo>
                      <a:pt x="-9285" y="55844"/>
                      <a:pt x="10254" y="20642"/>
                      <a:pt x="45423" y="6953"/>
                    </a:cubicBezTo>
                    <a:cubicBezTo>
                      <a:pt x="54215" y="3042"/>
                      <a:pt x="63130" y="842"/>
                      <a:pt x="71769" y="200"/>
                    </a:cubicBezTo>
                    <a:close/>
                  </a:path>
                </a:pathLst>
              </a:custGeom>
              <a:solidFill>
                <a:srgbClr val="000000">
                  <a:lumMod val="65000"/>
                  <a:lumOff val="35000"/>
                </a:srgbClr>
              </a:solidFill>
              <a:ln>
                <a:noFill/>
              </a:ln>
            </p:spPr>
            <p:txBody>
              <a:bodyPr anchor="ctr"/>
              <a:p>
                <a:pPr algn="ctr"/>
              </a:p>
            </p:txBody>
          </p:sp>
        </p:grpSp>
        <p:grpSp>
          <p:nvGrpSpPr>
            <p:cNvPr id="31" name="Group 307"/>
            <p:cNvGrpSpPr/>
            <p:nvPr/>
          </p:nvGrpSpPr>
          <p:grpSpPr>
            <a:xfrm>
              <a:off x="5297464" y="3640461"/>
              <a:ext cx="789892" cy="368835"/>
              <a:chOff x="5334000" y="3683001"/>
              <a:chExt cx="768350" cy="358776"/>
            </a:xfrm>
          </p:grpSpPr>
          <p:sp>
            <p:nvSpPr>
              <p:cNvPr id="76" name="Freeform: Shape 308"/>
              <p:cNvSpPr/>
              <p:nvPr/>
            </p:nvSpPr>
            <p:spPr bwMode="auto">
              <a:xfrm>
                <a:off x="5343525" y="3683001"/>
                <a:ext cx="350838" cy="131763"/>
              </a:xfrm>
              <a:custGeom>
                <a:avLst/>
                <a:gdLst>
                  <a:gd name="T0" fmla="*/ 221 w 221"/>
                  <a:gd name="T1" fmla="*/ 54 h 83"/>
                  <a:gd name="T2" fmla="*/ 157 w 221"/>
                  <a:gd name="T3" fmla="*/ 0 h 83"/>
                  <a:gd name="T4" fmla="*/ 0 w 221"/>
                  <a:gd name="T5" fmla="*/ 5 h 83"/>
                  <a:gd name="T6" fmla="*/ 85 w 221"/>
                  <a:gd name="T7" fmla="*/ 83 h 83"/>
                  <a:gd name="T8" fmla="*/ 221 w 221"/>
                  <a:gd name="T9" fmla="*/ 54 h 83"/>
                </a:gdLst>
                <a:ahLst/>
                <a:cxnLst>
                  <a:cxn ang="0">
                    <a:pos x="T0" y="T1"/>
                  </a:cxn>
                  <a:cxn ang="0">
                    <a:pos x="T2" y="T3"/>
                  </a:cxn>
                  <a:cxn ang="0">
                    <a:pos x="T4" y="T5"/>
                  </a:cxn>
                  <a:cxn ang="0">
                    <a:pos x="T6" y="T7"/>
                  </a:cxn>
                  <a:cxn ang="0">
                    <a:pos x="T8" y="T9"/>
                  </a:cxn>
                </a:cxnLst>
                <a:rect l="0" t="0" r="r" b="b"/>
                <a:pathLst>
                  <a:path w="221" h="83">
                    <a:moveTo>
                      <a:pt x="221" y="54"/>
                    </a:moveTo>
                    <a:lnTo>
                      <a:pt x="157" y="0"/>
                    </a:lnTo>
                    <a:lnTo>
                      <a:pt x="0" y="5"/>
                    </a:lnTo>
                    <a:lnTo>
                      <a:pt x="85" y="83"/>
                    </a:lnTo>
                    <a:lnTo>
                      <a:pt x="221" y="54"/>
                    </a:lnTo>
                    <a:close/>
                  </a:path>
                </a:pathLst>
              </a:custGeom>
              <a:solidFill>
                <a:srgbClr val="268F9C"/>
              </a:solidFill>
              <a:ln>
                <a:noFill/>
              </a:ln>
            </p:spPr>
            <p:txBody>
              <a:bodyPr anchor="ctr"/>
              <a:p>
                <a:pPr algn="ctr"/>
              </a:p>
            </p:txBody>
          </p:sp>
          <p:sp>
            <p:nvSpPr>
              <p:cNvPr id="77" name="Freeform: Shape 309"/>
              <p:cNvSpPr/>
              <p:nvPr/>
            </p:nvSpPr>
            <p:spPr bwMode="auto">
              <a:xfrm>
                <a:off x="5584825" y="3846514"/>
                <a:ext cx="239713" cy="187325"/>
              </a:xfrm>
              <a:custGeom>
                <a:avLst/>
                <a:gdLst>
                  <a:gd name="T0" fmla="*/ 115 w 151"/>
                  <a:gd name="T1" fmla="*/ 0 h 118"/>
                  <a:gd name="T2" fmla="*/ 151 w 151"/>
                  <a:gd name="T3" fmla="*/ 37 h 118"/>
                  <a:gd name="T4" fmla="*/ 92 w 151"/>
                  <a:gd name="T5" fmla="*/ 118 h 118"/>
                  <a:gd name="T6" fmla="*/ 0 w 151"/>
                  <a:gd name="T7" fmla="*/ 40 h 118"/>
                  <a:gd name="T8" fmla="*/ 115 w 151"/>
                  <a:gd name="T9" fmla="*/ 0 h 118"/>
                </a:gdLst>
                <a:ahLst/>
                <a:cxnLst>
                  <a:cxn ang="0">
                    <a:pos x="T0" y="T1"/>
                  </a:cxn>
                  <a:cxn ang="0">
                    <a:pos x="T2" y="T3"/>
                  </a:cxn>
                  <a:cxn ang="0">
                    <a:pos x="T4" y="T5"/>
                  </a:cxn>
                  <a:cxn ang="0">
                    <a:pos x="T6" y="T7"/>
                  </a:cxn>
                  <a:cxn ang="0">
                    <a:pos x="T8" y="T9"/>
                  </a:cxn>
                </a:cxnLst>
                <a:rect l="0" t="0" r="r" b="b"/>
                <a:pathLst>
                  <a:path w="151" h="118">
                    <a:moveTo>
                      <a:pt x="115" y="0"/>
                    </a:moveTo>
                    <a:lnTo>
                      <a:pt x="151" y="37"/>
                    </a:lnTo>
                    <a:lnTo>
                      <a:pt x="92" y="118"/>
                    </a:lnTo>
                    <a:lnTo>
                      <a:pt x="0" y="40"/>
                    </a:lnTo>
                    <a:lnTo>
                      <a:pt x="115" y="0"/>
                    </a:lnTo>
                    <a:close/>
                  </a:path>
                </a:pathLst>
              </a:custGeom>
              <a:solidFill>
                <a:srgbClr val="268F9C"/>
              </a:solidFill>
              <a:ln>
                <a:noFill/>
              </a:ln>
            </p:spPr>
            <p:txBody>
              <a:bodyPr anchor="ctr"/>
              <a:p>
                <a:pPr algn="ctr"/>
              </a:p>
            </p:txBody>
          </p:sp>
          <p:sp>
            <p:nvSpPr>
              <p:cNvPr id="78" name="Freeform: Shape 310"/>
              <p:cNvSpPr/>
              <p:nvPr/>
            </p:nvSpPr>
            <p:spPr bwMode="auto">
              <a:xfrm>
                <a:off x="5334000" y="3690939"/>
                <a:ext cx="144463" cy="131763"/>
              </a:xfrm>
              <a:custGeom>
                <a:avLst/>
                <a:gdLst>
                  <a:gd name="T0" fmla="*/ 6 w 91"/>
                  <a:gd name="T1" fmla="*/ 0 h 83"/>
                  <a:gd name="T2" fmla="*/ 0 w 91"/>
                  <a:gd name="T3" fmla="*/ 9 h 83"/>
                  <a:gd name="T4" fmla="*/ 81 w 91"/>
                  <a:gd name="T5" fmla="*/ 83 h 83"/>
                  <a:gd name="T6" fmla="*/ 91 w 91"/>
                  <a:gd name="T7" fmla="*/ 78 h 83"/>
                  <a:gd name="T8" fmla="*/ 6 w 91"/>
                  <a:gd name="T9" fmla="*/ 0 h 83"/>
                </a:gdLst>
                <a:ahLst/>
                <a:cxnLst>
                  <a:cxn ang="0">
                    <a:pos x="T0" y="T1"/>
                  </a:cxn>
                  <a:cxn ang="0">
                    <a:pos x="T2" y="T3"/>
                  </a:cxn>
                  <a:cxn ang="0">
                    <a:pos x="T4" y="T5"/>
                  </a:cxn>
                  <a:cxn ang="0">
                    <a:pos x="T6" y="T7"/>
                  </a:cxn>
                  <a:cxn ang="0">
                    <a:pos x="T8" y="T9"/>
                  </a:cxn>
                </a:cxnLst>
                <a:rect l="0" t="0" r="r" b="b"/>
                <a:pathLst>
                  <a:path w="91" h="83">
                    <a:moveTo>
                      <a:pt x="6" y="0"/>
                    </a:moveTo>
                    <a:lnTo>
                      <a:pt x="0" y="9"/>
                    </a:lnTo>
                    <a:lnTo>
                      <a:pt x="81" y="83"/>
                    </a:lnTo>
                    <a:lnTo>
                      <a:pt x="91" y="78"/>
                    </a:lnTo>
                    <a:lnTo>
                      <a:pt x="6" y="0"/>
                    </a:lnTo>
                    <a:close/>
                  </a:path>
                </a:pathLst>
              </a:custGeom>
              <a:solidFill>
                <a:srgbClr val="268F9C">
                  <a:lumMod val="60000"/>
                  <a:lumOff val="40000"/>
                </a:srgbClr>
              </a:solidFill>
              <a:ln>
                <a:noFill/>
              </a:ln>
            </p:spPr>
            <p:txBody>
              <a:bodyPr anchor="ctr"/>
              <a:p>
                <a:pPr algn="ctr"/>
              </a:p>
            </p:txBody>
          </p:sp>
          <p:sp>
            <p:nvSpPr>
              <p:cNvPr id="79" name="Freeform: Shape 311"/>
              <p:cNvSpPr/>
              <p:nvPr/>
            </p:nvSpPr>
            <p:spPr bwMode="auto">
              <a:xfrm>
                <a:off x="5570538" y="3910014"/>
                <a:ext cx="160338" cy="131763"/>
              </a:xfrm>
              <a:custGeom>
                <a:avLst/>
                <a:gdLst>
                  <a:gd name="T0" fmla="*/ 9 w 101"/>
                  <a:gd name="T1" fmla="*/ 0 h 83"/>
                  <a:gd name="T2" fmla="*/ 101 w 101"/>
                  <a:gd name="T3" fmla="*/ 78 h 83"/>
                  <a:gd name="T4" fmla="*/ 94 w 101"/>
                  <a:gd name="T5" fmla="*/ 83 h 83"/>
                  <a:gd name="T6" fmla="*/ 0 w 101"/>
                  <a:gd name="T7" fmla="*/ 3 h 83"/>
                  <a:gd name="T8" fmla="*/ 0 w 101"/>
                  <a:gd name="T9" fmla="*/ 3 h 83"/>
                  <a:gd name="T10" fmla="*/ 9 w 101"/>
                  <a:gd name="T11" fmla="*/ 0 h 83"/>
                </a:gdLst>
                <a:ahLst/>
                <a:cxnLst>
                  <a:cxn ang="0">
                    <a:pos x="T0" y="T1"/>
                  </a:cxn>
                  <a:cxn ang="0">
                    <a:pos x="T2" y="T3"/>
                  </a:cxn>
                  <a:cxn ang="0">
                    <a:pos x="T4" y="T5"/>
                  </a:cxn>
                  <a:cxn ang="0">
                    <a:pos x="T6" y="T7"/>
                  </a:cxn>
                  <a:cxn ang="0">
                    <a:pos x="T8" y="T9"/>
                  </a:cxn>
                  <a:cxn ang="0">
                    <a:pos x="T10" y="T11"/>
                  </a:cxn>
                </a:cxnLst>
                <a:rect l="0" t="0" r="r" b="b"/>
                <a:pathLst>
                  <a:path w="101" h="83">
                    <a:moveTo>
                      <a:pt x="9" y="0"/>
                    </a:moveTo>
                    <a:lnTo>
                      <a:pt x="101" y="78"/>
                    </a:lnTo>
                    <a:lnTo>
                      <a:pt x="94" y="83"/>
                    </a:lnTo>
                    <a:lnTo>
                      <a:pt x="0" y="3"/>
                    </a:lnTo>
                    <a:lnTo>
                      <a:pt x="0" y="3"/>
                    </a:lnTo>
                    <a:lnTo>
                      <a:pt x="9" y="0"/>
                    </a:lnTo>
                    <a:close/>
                  </a:path>
                </a:pathLst>
              </a:custGeom>
              <a:solidFill>
                <a:srgbClr val="268F9C">
                  <a:lumMod val="60000"/>
                  <a:lumOff val="40000"/>
                </a:srgbClr>
              </a:solidFill>
              <a:ln>
                <a:noFill/>
              </a:ln>
            </p:spPr>
            <p:txBody>
              <a:bodyPr anchor="ctr"/>
              <a:p>
                <a:pPr algn="ctr"/>
              </a:p>
            </p:txBody>
          </p:sp>
          <p:sp>
            <p:nvSpPr>
              <p:cNvPr id="80" name="Freeform: Shape 312"/>
              <p:cNvSpPr/>
              <p:nvPr/>
            </p:nvSpPr>
            <p:spPr bwMode="auto">
              <a:xfrm>
                <a:off x="5473700" y="3684589"/>
                <a:ext cx="628650" cy="250825"/>
              </a:xfrm>
              <a:custGeom>
                <a:avLst/>
                <a:gdLst>
                  <a:gd name="T0" fmla="*/ 29 w 321"/>
                  <a:gd name="T1" fmla="*/ 128 h 128"/>
                  <a:gd name="T2" fmla="*/ 0 w 321"/>
                  <a:gd name="T3" fmla="*/ 65 h 128"/>
                  <a:gd name="T4" fmla="*/ 299 w 321"/>
                  <a:gd name="T5" fmla="*/ 2 h 128"/>
                  <a:gd name="T6" fmla="*/ 314 w 321"/>
                  <a:gd name="T7" fmla="*/ 4 h 128"/>
                  <a:gd name="T8" fmla="*/ 316 w 321"/>
                  <a:gd name="T9" fmla="*/ 24 h 128"/>
                  <a:gd name="T10" fmla="*/ 307 w 321"/>
                  <a:gd name="T11" fmla="*/ 29 h 128"/>
                  <a:gd name="T12" fmla="*/ 29 w 32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1" h="128">
                    <a:moveTo>
                      <a:pt x="29" y="128"/>
                    </a:moveTo>
                    <a:cubicBezTo>
                      <a:pt x="0" y="65"/>
                      <a:pt x="0" y="65"/>
                      <a:pt x="0" y="65"/>
                    </a:cubicBezTo>
                    <a:cubicBezTo>
                      <a:pt x="299" y="2"/>
                      <a:pt x="299" y="2"/>
                      <a:pt x="299" y="2"/>
                    </a:cubicBezTo>
                    <a:cubicBezTo>
                      <a:pt x="304" y="0"/>
                      <a:pt x="310" y="0"/>
                      <a:pt x="314" y="4"/>
                    </a:cubicBezTo>
                    <a:cubicBezTo>
                      <a:pt x="320" y="9"/>
                      <a:pt x="321" y="18"/>
                      <a:pt x="316" y="24"/>
                    </a:cubicBezTo>
                    <a:cubicBezTo>
                      <a:pt x="313" y="27"/>
                      <a:pt x="307" y="29"/>
                      <a:pt x="307" y="29"/>
                    </a:cubicBezTo>
                    <a:lnTo>
                      <a:pt x="29" y="128"/>
                    </a:lnTo>
                    <a:close/>
                  </a:path>
                </a:pathLst>
              </a:custGeom>
              <a:solidFill>
                <a:srgbClr val="000000">
                  <a:lumMod val="75000"/>
                  <a:lumOff val="25000"/>
                </a:srgbClr>
              </a:solidFill>
              <a:ln>
                <a:noFill/>
              </a:ln>
            </p:spPr>
            <p:txBody>
              <a:bodyPr anchor="ctr"/>
              <a:p>
                <a:pPr algn="ctr"/>
              </a:p>
            </p:txBody>
          </p:sp>
          <p:sp>
            <p:nvSpPr>
              <p:cNvPr id="81" name="Freeform: Shape 313"/>
              <p:cNvSpPr/>
              <p:nvPr/>
            </p:nvSpPr>
            <p:spPr bwMode="auto">
              <a:xfrm>
                <a:off x="5432233" y="3810386"/>
                <a:ext cx="125789" cy="130462"/>
              </a:xfrm>
              <a:custGeom>
                <a:avLst/>
                <a:gdLst>
                  <a:gd name="connsiteX0" fmla="*/ 121391 w 125789"/>
                  <a:gd name="connsiteY0" fmla="*/ 98426 h 130462"/>
                  <a:gd name="connsiteX1" fmla="*/ 120861 w 125789"/>
                  <a:gd name="connsiteY1" fmla="*/ 100883 h 130462"/>
                  <a:gd name="connsiteX2" fmla="*/ 120927 w 125789"/>
                  <a:gd name="connsiteY2" fmla="*/ 100797 h 130462"/>
                  <a:gd name="connsiteX3" fmla="*/ 42140 w 125789"/>
                  <a:gd name="connsiteY3" fmla="*/ 1232 h 130462"/>
                  <a:gd name="connsiteX4" fmla="*/ 41181 w 125789"/>
                  <a:gd name="connsiteY4" fmla="*/ 1676 h 130462"/>
                  <a:gd name="connsiteX5" fmla="*/ 46309 w 125789"/>
                  <a:gd name="connsiteY5" fmla="*/ 1696 h 130462"/>
                  <a:gd name="connsiteX6" fmla="*/ 42878 w 125789"/>
                  <a:gd name="connsiteY6" fmla="*/ 0 h 130462"/>
                  <a:gd name="connsiteX7" fmla="*/ 68484 w 125789"/>
                  <a:gd name="connsiteY7" fmla="*/ 1971 h 130462"/>
                  <a:gd name="connsiteX8" fmla="*/ 109848 w 125789"/>
                  <a:gd name="connsiteY8" fmla="*/ 29573 h 130462"/>
                  <a:gd name="connsiteX9" fmla="*/ 125605 w 125789"/>
                  <a:gd name="connsiteY9" fmla="*/ 76891 h 130462"/>
                  <a:gd name="connsiteX10" fmla="*/ 125587 w 125789"/>
                  <a:gd name="connsiteY10" fmla="*/ 76844 h 130462"/>
                  <a:gd name="connsiteX11" fmla="*/ 125600 w 125789"/>
                  <a:gd name="connsiteY11" fmla="*/ 76918 h 130462"/>
                  <a:gd name="connsiteX12" fmla="*/ 125605 w 125789"/>
                  <a:gd name="connsiteY12" fmla="*/ 76891 h 130462"/>
                  <a:gd name="connsiteX13" fmla="*/ 125600 w 125789"/>
                  <a:gd name="connsiteY13" fmla="*/ 76921 h 130462"/>
                  <a:gd name="connsiteX14" fmla="*/ 125789 w 125789"/>
                  <a:gd name="connsiteY14" fmla="*/ 78046 h 130462"/>
                  <a:gd name="connsiteX15" fmla="*/ 124141 w 125789"/>
                  <a:gd name="connsiteY15" fmla="*/ 85683 h 130462"/>
                  <a:gd name="connsiteX16" fmla="*/ 121666 w 125789"/>
                  <a:gd name="connsiteY16" fmla="*/ 100550 h 130462"/>
                  <a:gd name="connsiteX17" fmla="*/ 105908 w 125789"/>
                  <a:gd name="connsiteY17" fmla="*/ 120266 h 130462"/>
                  <a:gd name="connsiteX18" fmla="*/ 110222 w 125789"/>
                  <a:gd name="connsiteY18" fmla="*/ 114675 h 130462"/>
                  <a:gd name="connsiteX19" fmla="*/ 106306 w 125789"/>
                  <a:gd name="connsiteY19" fmla="*/ 119631 h 130462"/>
                  <a:gd name="connsiteX20" fmla="*/ 17519 w 125789"/>
                  <a:gd name="connsiteY20" fmla="*/ 101915 h 130462"/>
                  <a:gd name="connsiteX21" fmla="*/ 19492 w 125789"/>
                  <a:gd name="connsiteY21" fmla="*/ 11363 h 130462"/>
                  <a:gd name="connsiteX22" fmla="*/ 26752 w 125789"/>
                  <a:gd name="connsiteY22" fmla="*/ 8071 h 13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789" h="130462">
                    <a:moveTo>
                      <a:pt x="121391" y="98426"/>
                    </a:moveTo>
                    <a:lnTo>
                      <a:pt x="120861" y="100883"/>
                    </a:lnTo>
                    <a:lnTo>
                      <a:pt x="120927" y="100797"/>
                    </a:lnTo>
                    <a:close/>
                    <a:moveTo>
                      <a:pt x="42140" y="1232"/>
                    </a:moveTo>
                    <a:lnTo>
                      <a:pt x="41181" y="1676"/>
                    </a:lnTo>
                    <a:lnTo>
                      <a:pt x="46309" y="1696"/>
                    </a:lnTo>
                    <a:close/>
                    <a:moveTo>
                      <a:pt x="42878" y="0"/>
                    </a:moveTo>
                    <a:cubicBezTo>
                      <a:pt x="50757" y="0"/>
                      <a:pt x="58636" y="0"/>
                      <a:pt x="68484" y="1971"/>
                    </a:cubicBezTo>
                    <a:cubicBezTo>
                      <a:pt x="84242" y="5914"/>
                      <a:pt x="98030" y="15772"/>
                      <a:pt x="109848" y="29573"/>
                    </a:cubicBezTo>
                    <a:cubicBezTo>
                      <a:pt x="119696" y="43374"/>
                      <a:pt x="125605" y="59147"/>
                      <a:pt x="125605" y="76891"/>
                    </a:cubicBezTo>
                    <a:lnTo>
                      <a:pt x="125587" y="76844"/>
                    </a:lnTo>
                    <a:lnTo>
                      <a:pt x="125600" y="76918"/>
                    </a:lnTo>
                    <a:lnTo>
                      <a:pt x="125605" y="76891"/>
                    </a:lnTo>
                    <a:lnTo>
                      <a:pt x="125600" y="76921"/>
                    </a:lnTo>
                    <a:lnTo>
                      <a:pt x="125789" y="78046"/>
                    </a:lnTo>
                    <a:lnTo>
                      <a:pt x="124141" y="85683"/>
                    </a:lnTo>
                    <a:lnTo>
                      <a:pt x="121666" y="100550"/>
                    </a:lnTo>
                    <a:cubicBezTo>
                      <a:pt x="117727" y="108437"/>
                      <a:pt x="111817" y="116323"/>
                      <a:pt x="105908" y="120266"/>
                    </a:cubicBezTo>
                    <a:lnTo>
                      <a:pt x="110222" y="114675"/>
                    </a:lnTo>
                    <a:lnTo>
                      <a:pt x="106306" y="119631"/>
                    </a:lnTo>
                    <a:cubicBezTo>
                      <a:pt x="80656" y="139316"/>
                      <a:pt x="41195" y="131442"/>
                      <a:pt x="17519" y="101915"/>
                    </a:cubicBezTo>
                    <a:cubicBezTo>
                      <a:pt x="-6158" y="70418"/>
                      <a:pt x="-6158" y="31048"/>
                      <a:pt x="19492" y="11363"/>
                    </a:cubicBezTo>
                    <a:lnTo>
                      <a:pt x="26752" y="8071"/>
                    </a:lnTo>
                    <a:close/>
                  </a:path>
                </a:pathLst>
              </a:custGeom>
              <a:solidFill>
                <a:srgbClr val="000000">
                  <a:lumMod val="65000"/>
                  <a:lumOff val="35000"/>
                </a:srgbClr>
              </a:solidFill>
              <a:ln>
                <a:noFill/>
              </a:ln>
            </p:spPr>
            <p:txBody>
              <a:bodyPr anchor="ctr"/>
              <a:p>
                <a:pPr algn="ctr"/>
              </a:p>
            </p:txBody>
          </p:sp>
        </p:grpSp>
        <p:grpSp>
          <p:nvGrpSpPr>
            <p:cNvPr id="32" name="Group 314"/>
            <p:cNvGrpSpPr/>
            <p:nvPr/>
          </p:nvGrpSpPr>
          <p:grpSpPr>
            <a:xfrm>
              <a:off x="7941561" y="3417682"/>
              <a:ext cx="422691" cy="362306"/>
              <a:chOff x="7496784" y="3881993"/>
              <a:chExt cx="321165" cy="275284"/>
            </a:xfrm>
          </p:grpSpPr>
          <p:sp>
            <p:nvSpPr>
              <p:cNvPr id="68" name="Freeform: Shape 315"/>
              <p:cNvSpPr/>
              <p:nvPr/>
            </p:nvSpPr>
            <p:spPr bwMode="auto">
              <a:xfrm>
                <a:off x="7496784" y="3881993"/>
                <a:ext cx="321165" cy="275284"/>
              </a:xfrm>
              <a:custGeom>
                <a:avLst/>
                <a:gdLst>
                  <a:gd name="T0" fmla="*/ 65 w 259"/>
                  <a:gd name="T1" fmla="*/ 222 h 222"/>
                  <a:gd name="T2" fmla="*/ 0 w 259"/>
                  <a:gd name="T3" fmla="*/ 111 h 222"/>
                  <a:gd name="T4" fmla="*/ 65 w 259"/>
                  <a:gd name="T5" fmla="*/ 0 h 222"/>
                  <a:gd name="T6" fmla="*/ 195 w 259"/>
                  <a:gd name="T7" fmla="*/ 0 h 222"/>
                  <a:gd name="T8" fmla="*/ 259 w 259"/>
                  <a:gd name="T9" fmla="*/ 111 h 222"/>
                  <a:gd name="T10" fmla="*/ 195 w 259"/>
                  <a:gd name="T11" fmla="*/ 222 h 222"/>
                  <a:gd name="T12" fmla="*/ 65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5" y="222"/>
                    </a:moveTo>
                    <a:lnTo>
                      <a:pt x="0" y="111"/>
                    </a:lnTo>
                    <a:lnTo>
                      <a:pt x="65" y="0"/>
                    </a:lnTo>
                    <a:lnTo>
                      <a:pt x="195" y="0"/>
                    </a:lnTo>
                    <a:lnTo>
                      <a:pt x="259" y="111"/>
                    </a:lnTo>
                    <a:lnTo>
                      <a:pt x="195" y="222"/>
                    </a:lnTo>
                    <a:lnTo>
                      <a:pt x="65" y="222"/>
                    </a:lnTo>
                    <a:close/>
                  </a:path>
                </a:pathLst>
              </a:custGeom>
              <a:solidFill>
                <a:srgbClr val="2A566E"/>
              </a:solidFill>
              <a:ln>
                <a:noFill/>
              </a:ln>
            </p:spPr>
            <p:txBody>
              <a:bodyPr anchor="ctr"/>
              <a:p>
                <a:pPr algn="ctr"/>
              </a:p>
            </p:txBody>
          </p:sp>
          <p:grpSp>
            <p:nvGrpSpPr>
              <p:cNvPr id="69" name="Group 316"/>
              <p:cNvGrpSpPr/>
              <p:nvPr/>
            </p:nvGrpSpPr>
            <p:grpSpPr>
              <a:xfrm>
                <a:off x="7573652" y="3935778"/>
                <a:ext cx="167429" cy="167715"/>
                <a:chOff x="7275629" y="3973834"/>
                <a:chExt cx="464344" cy="465138"/>
              </a:xfrm>
              <a:solidFill>
                <a:srgbClr val="FFFFFF"/>
              </a:solidFill>
            </p:grpSpPr>
            <p:sp>
              <p:nvSpPr>
                <p:cNvPr id="70" name="Freeform: Shape 31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anchor="ctr"/>
                <a:p>
                  <a:pPr algn="ctr"/>
                </a:p>
              </p:txBody>
            </p:sp>
            <p:sp>
              <p:nvSpPr>
                <p:cNvPr id="71" name="Freeform: Shape 31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anchor="ctr"/>
                <a:p>
                  <a:pPr algn="ctr"/>
                </a:p>
              </p:txBody>
            </p:sp>
            <p:sp>
              <p:nvSpPr>
                <p:cNvPr id="72" name="Freeform: Shape 31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anchor="ctr"/>
                <a:p>
                  <a:pPr algn="ctr"/>
                </a:p>
              </p:txBody>
            </p:sp>
            <p:sp>
              <p:nvSpPr>
                <p:cNvPr id="73" name="Freeform: Shape 32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anchor="ctr"/>
                <a:p>
                  <a:pPr algn="ctr"/>
                </a:p>
              </p:txBody>
            </p:sp>
            <p:sp>
              <p:nvSpPr>
                <p:cNvPr id="74" name="Freeform: Shape 32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anchor="ctr"/>
                <a:p>
                  <a:pPr algn="ctr"/>
                </a:p>
              </p:txBody>
            </p:sp>
            <p:sp>
              <p:nvSpPr>
                <p:cNvPr id="75" name="Freeform: Shape 32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anchor="ctr"/>
                <a:p>
                  <a:pPr algn="ctr"/>
                </a:p>
              </p:txBody>
            </p:sp>
          </p:grpSp>
        </p:grpSp>
        <p:grpSp>
          <p:nvGrpSpPr>
            <p:cNvPr id="33" name="Group 323"/>
            <p:cNvGrpSpPr/>
            <p:nvPr/>
          </p:nvGrpSpPr>
          <p:grpSpPr>
            <a:xfrm>
              <a:off x="5889557" y="5460449"/>
              <a:ext cx="425955" cy="363938"/>
              <a:chOff x="5937650" y="5434109"/>
              <a:chExt cx="323645" cy="276524"/>
            </a:xfrm>
          </p:grpSpPr>
          <p:sp>
            <p:nvSpPr>
              <p:cNvPr id="66" name="Freeform: Shape 324"/>
              <p:cNvSpPr/>
              <p:nvPr/>
            </p:nvSpPr>
            <p:spPr bwMode="auto">
              <a:xfrm>
                <a:off x="5937650" y="5434109"/>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D71D49"/>
              </a:solidFill>
              <a:ln>
                <a:noFill/>
              </a:ln>
            </p:spPr>
            <p:txBody>
              <a:bodyPr anchor="ctr"/>
              <a:p>
                <a:pPr algn="ctr"/>
              </a:p>
            </p:txBody>
          </p:sp>
          <p:sp>
            <p:nvSpPr>
              <p:cNvPr id="67" name="Freeform: Shape 325"/>
              <p:cNvSpPr/>
              <p:nvPr/>
            </p:nvSpPr>
            <p:spPr bwMode="auto">
              <a:xfrm>
                <a:off x="6015758" y="5519074"/>
                <a:ext cx="167429" cy="12564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FFFFF"/>
              </a:solidFill>
              <a:ln>
                <a:noFill/>
              </a:ln>
              <a:effectLst/>
            </p:spPr>
            <p:txBody>
              <a:bodyPr anchor="ctr"/>
              <a:p>
                <a:pPr algn="ctr"/>
              </a:p>
            </p:txBody>
          </p:sp>
        </p:grpSp>
        <p:grpSp>
          <p:nvGrpSpPr>
            <p:cNvPr id="34" name="Group 326"/>
            <p:cNvGrpSpPr/>
            <p:nvPr/>
          </p:nvGrpSpPr>
          <p:grpSpPr>
            <a:xfrm>
              <a:off x="3815318" y="3417682"/>
              <a:ext cx="422691" cy="362306"/>
              <a:chOff x="4361621" y="3881993"/>
              <a:chExt cx="321165" cy="275284"/>
            </a:xfrm>
          </p:grpSpPr>
          <p:sp>
            <p:nvSpPr>
              <p:cNvPr id="62" name="Freeform: Shape 327"/>
              <p:cNvSpPr/>
              <p:nvPr/>
            </p:nvSpPr>
            <p:spPr bwMode="auto">
              <a:xfrm>
                <a:off x="4361621" y="3881993"/>
                <a:ext cx="321165" cy="275284"/>
              </a:xfrm>
              <a:custGeom>
                <a:avLst/>
                <a:gdLst>
                  <a:gd name="T0" fmla="*/ 64 w 259"/>
                  <a:gd name="T1" fmla="*/ 222 h 222"/>
                  <a:gd name="T2" fmla="*/ 0 w 259"/>
                  <a:gd name="T3" fmla="*/ 111 h 222"/>
                  <a:gd name="T4" fmla="*/ 64 w 259"/>
                  <a:gd name="T5" fmla="*/ 0 h 222"/>
                  <a:gd name="T6" fmla="*/ 195 w 259"/>
                  <a:gd name="T7" fmla="*/ 0 h 222"/>
                  <a:gd name="T8" fmla="*/ 259 w 259"/>
                  <a:gd name="T9" fmla="*/ 111 h 222"/>
                  <a:gd name="T10" fmla="*/ 195 w 259"/>
                  <a:gd name="T11" fmla="*/ 222 h 222"/>
                  <a:gd name="T12" fmla="*/ 64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4" y="222"/>
                    </a:moveTo>
                    <a:lnTo>
                      <a:pt x="0" y="111"/>
                    </a:lnTo>
                    <a:lnTo>
                      <a:pt x="64" y="0"/>
                    </a:lnTo>
                    <a:lnTo>
                      <a:pt x="195" y="0"/>
                    </a:lnTo>
                    <a:lnTo>
                      <a:pt x="259" y="111"/>
                    </a:lnTo>
                    <a:lnTo>
                      <a:pt x="195" y="222"/>
                    </a:lnTo>
                    <a:lnTo>
                      <a:pt x="64" y="222"/>
                    </a:lnTo>
                    <a:close/>
                  </a:path>
                </a:pathLst>
              </a:custGeom>
              <a:solidFill>
                <a:srgbClr val="268F9C"/>
              </a:solidFill>
              <a:ln>
                <a:noFill/>
              </a:ln>
            </p:spPr>
            <p:txBody>
              <a:bodyPr anchor="ctr"/>
              <a:p>
                <a:pPr algn="ctr"/>
              </a:p>
            </p:txBody>
          </p:sp>
          <p:grpSp>
            <p:nvGrpSpPr>
              <p:cNvPr id="63" name="Group 328"/>
              <p:cNvGrpSpPr/>
              <p:nvPr/>
            </p:nvGrpSpPr>
            <p:grpSpPr>
              <a:xfrm>
                <a:off x="4438489" y="3935921"/>
                <a:ext cx="167429" cy="167429"/>
                <a:chOff x="3498967" y="3049909"/>
                <a:chExt cx="464344" cy="464344"/>
              </a:xfrm>
              <a:solidFill>
                <a:srgbClr val="FFFFFF"/>
              </a:solidFill>
            </p:grpSpPr>
            <p:sp>
              <p:nvSpPr>
                <p:cNvPr id="64" name="Freeform: Shape 329"/>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anchor="ctr"/>
                <a:p>
                  <a:pPr algn="ctr"/>
                </a:p>
              </p:txBody>
            </p:sp>
            <p:sp>
              <p:nvSpPr>
                <p:cNvPr id="65" name="Freeform: Shape 330"/>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anchor="ctr"/>
                <a:p>
                  <a:pPr algn="ctr"/>
                </a:p>
              </p:txBody>
            </p:sp>
          </p:grpSp>
        </p:grpSp>
        <p:grpSp>
          <p:nvGrpSpPr>
            <p:cNvPr id="35" name="Group 331"/>
            <p:cNvGrpSpPr/>
            <p:nvPr/>
          </p:nvGrpSpPr>
          <p:grpSpPr>
            <a:xfrm>
              <a:off x="5889557" y="1348297"/>
              <a:ext cx="425955" cy="363938"/>
              <a:chOff x="5937650" y="2309653"/>
              <a:chExt cx="323645" cy="276524"/>
            </a:xfrm>
          </p:grpSpPr>
          <p:sp>
            <p:nvSpPr>
              <p:cNvPr id="58" name="Freeform: Shape 332"/>
              <p:cNvSpPr/>
              <p:nvPr/>
            </p:nvSpPr>
            <p:spPr bwMode="auto">
              <a:xfrm>
                <a:off x="5937650" y="2309653"/>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268F9C"/>
              </a:solidFill>
              <a:ln>
                <a:noFill/>
              </a:ln>
            </p:spPr>
            <p:txBody>
              <a:bodyPr anchor="ctr"/>
              <a:p>
                <a:pPr algn="ctr"/>
              </a:p>
            </p:txBody>
          </p:sp>
          <p:grpSp>
            <p:nvGrpSpPr>
              <p:cNvPr id="59" name="Group 333"/>
              <p:cNvGrpSpPr/>
              <p:nvPr/>
            </p:nvGrpSpPr>
            <p:grpSpPr>
              <a:xfrm>
                <a:off x="6016494" y="2380597"/>
                <a:ext cx="167429" cy="146822"/>
                <a:chOff x="1640798" y="2149003"/>
                <a:chExt cx="464344" cy="407194"/>
              </a:xfrm>
              <a:solidFill>
                <a:srgbClr val="FFFFFF"/>
              </a:solidFill>
            </p:grpSpPr>
            <p:sp>
              <p:nvSpPr>
                <p:cNvPr id="60" name="Freeform: Shape 334"/>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anchor="ctr"/>
                <a:p>
                  <a:pPr algn="ctr"/>
                </a:p>
              </p:txBody>
            </p:sp>
            <p:sp>
              <p:nvSpPr>
                <p:cNvPr id="61" name="Freeform: Shape 335"/>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anchor="ctr"/>
                <a:p>
                  <a:pPr algn="ctr"/>
                </a:p>
              </p:txBody>
            </p:sp>
          </p:grpSp>
        </p:grpSp>
      </p:grpSp>
      <p:grpSp>
        <p:nvGrpSpPr>
          <p:cNvPr id="95" name="千图PPT彼岸天：ID 8661124库_组合 94"/>
          <p:cNvGrpSpPr/>
          <p:nvPr>
            <p:custDataLst>
              <p:tags r:id="rId4"/>
            </p:custDataLst>
          </p:nvPr>
        </p:nvGrpSpPr>
        <p:grpSpPr>
          <a:xfrm>
            <a:off x="8553450" y="2402840"/>
            <a:ext cx="704850" cy="438785"/>
            <a:chOff x="1269142" y="2129611"/>
            <a:chExt cx="1830573" cy="626111"/>
          </a:xfrm>
        </p:grpSpPr>
        <p:sp>
          <p:nvSpPr>
            <p:cNvPr id="49" name="Freeform: Shape 349"/>
            <p:cNvSpPr/>
            <p:nvPr/>
          </p:nvSpPr>
          <p:spPr bwMode="auto">
            <a:xfrm>
              <a:off x="1269142" y="2129611"/>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2A566E">
                <a:lumMod val="100000"/>
              </a:srgbClr>
            </a:solidFill>
            <a:ln>
              <a:noFill/>
            </a:ln>
            <a:effectLst/>
          </p:spPr>
          <p:txBody>
            <a:bodyPr anchor="ctr"/>
            <a:p>
              <a:pPr algn="ctr"/>
            </a:p>
          </p:txBody>
        </p:sp>
        <p:sp>
          <p:nvSpPr>
            <p:cNvPr id="47" name="TextBox 362"/>
            <p:cNvSpPr txBox="1"/>
            <p:nvPr/>
          </p:nvSpPr>
          <p:spPr>
            <a:xfrm>
              <a:off x="1712055" y="2447945"/>
              <a:ext cx="1387660" cy="307777"/>
            </a:xfrm>
            <a:prstGeom prst="rect">
              <a:avLst/>
            </a:prstGeom>
            <a:noFill/>
          </p:spPr>
          <p:txBody>
            <a:bodyPr wrap="none" lIns="216000" anchor="b" anchorCtr="0">
              <a:noAutofit/>
            </a:bodyPr>
            <a:p>
              <a:pPr algn="l"/>
              <a:r>
                <a:rPr lang="zh-CN" altLang="en-US" sz="2300" b="1" dirty="0">
                  <a:solidFill>
                    <a:srgbClr val="2A566E"/>
                  </a:solidFill>
                </a:rPr>
                <a:t>同意</a:t>
              </a:r>
              <a:endParaRPr lang="zh-CN" altLang="en-US" sz="2300" b="1" dirty="0">
                <a:solidFill>
                  <a:srgbClr val="2A566E"/>
                </a:solidFill>
              </a:endParaRPr>
            </a:p>
          </p:txBody>
        </p:sp>
      </p:grpSp>
      <p:sp>
        <p:nvSpPr>
          <p:cNvPr id="45" name="TextBox 364"/>
          <p:cNvSpPr txBox="1"/>
          <p:nvPr/>
        </p:nvSpPr>
        <p:spPr>
          <a:xfrm>
            <a:off x="10804525" y="3293745"/>
            <a:ext cx="1043305" cy="307975"/>
          </a:xfrm>
          <a:prstGeom prst="rect">
            <a:avLst/>
          </a:prstGeom>
          <a:noFill/>
        </p:spPr>
        <p:txBody>
          <a:bodyPr wrap="none" rIns="216000" anchor="b" anchorCtr="0">
            <a:noAutofit/>
          </a:bodyPr>
          <a:p>
            <a:pPr algn="l"/>
            <a:r>
              <a:rPr lang="zh-CN" altLang="en-US" sz="2300" b="1" dirty="0">
                <a:solidFill>
                  <a:srgbClr val="268F9C">
                    <a:lumMod val="100000"/>
                  </a:srgbClr>
                </a:solidFill>
              </a:rPr>
              <a:t>捐赠</a:t>
            </a:r>
            <a:endParaRPr lang="zh-CN" altLang="en-US" sz="2300" b="1" dirty="0">
              <a:solidFill>
                <a:srgbClr val="268F9C">
                  <a:lumMod val="100000"/>
                </a:srgbClr>
              </a:solidFill>
            </a:endParaRPr>
          </a:p>
        </p:txBody>
      </p:sp>
      <p:sp>
        <p:nvSpPr>
          <p:cNvPr id="43" name="TextBox 367"/>
          <p:cNvSpPr txBox="1"/>
          <p:nvPr/>
        </p:nvSpPr>
        <p:spPr>
          <a:xfrm>
            <a:off x="7858760" y="4022725"/>
            <a:ext cx="1387475" cy="307975"/>
          </a:xfrm>
          <a:prstGeom prst="rect">
            <a:avLst/>
          </a:prstGeom>
          <a:noFill/>
        </p:spPr>
        <p:txBody>
          <a:bodyPr wrap="none" lIns="216000" anchor="b" anchorCtr="0">
            <a:noAutofit/>
          </a:bodyPr>
          <a:p>
            <a:pPr algn="l"/>
            <a:r>
              <a:rPr lang="zh-CN" altLang="en-US" sz="2300" b="1" dirty="0">
                <a:solidFill>
                  <a:srgbClr val="268F9C">
                    <a:lumMod val="100000"/>
                  </a:srgbClr>
                </a:solidFill>
              </a:rPr>
              <a:t>订阅</a:t>
            </a:r>
            <a:endParaRPr lang="zh-CN" altLang="en-US" sz="2300" b="1" dirty="0">
              <a:solidFill>
                <a:srgbClr val="268F9C">
                  <a:lumMod val="100000"/>
                </a:srgbClr>
              </a:solidFill>
            </a:endParaRPr>
          </a:p>
        </p:txBody>
      </p:sp>
      <p:sp>
        <p:nvSpPr>
          <p:cNvPr id="101" name="TextBox 370"/>
          <p:cNvSpPr txBox="1"/>
          <p:nvPr/>
        </p:nvSpPr>
        <p:spPr>
          <a:xfrm>
            <a:off x="10131425" y="4838065"/>
            <a:ext cx="1387475" cy="307975"/>
          </a:xfrm>
          <a:prstGeom prst="rect">
            <a:avLst/>
          </a:prstGeom>
          <a:noFill/>
        </p:spPr>
        <p:txBody>
          <a:bodyPr wrap="none" rIns="216000" anchor="b" anchorCtr="0">
            <a:noAutofit/>
          </a:bodyPr>
          <a:p>
            <a:pPr algn="r"/>
            <a:r>
              <a:rPr lang="zh-CN" altLang="en-US" sz="2300" b="1" dirty="0">
                <a:solidFill>
                  <a:srgbClr val="D71D49">
                    <a:lumMod val="100000"/>
                  </a:srgbClr>
                </a:solidFill>
              </a:rPr>
              <a:t>(签署)文件</a:t>
            </a:r>
            <a:endParaRPr lang="zh-CN" altLang="en-US" sz="2300" b="1" dirty="0">
              <a:solidFill>
                <a:srgbClr val="D71D49">
                  <a:lumMod val="100000"/>
                </a:srgbClr>
              </a:solidFill>
            </a:endParaRPr>
          </a:p>
        </p:txBody>
      </p:sp>
      <p:sp>
        <p:nvSpPr>
          <p:cNvPr id="36" name="文本框 35"/>
          <p:cNvSpPr txBox="1"/>
          <p:nvPr/>
        </p:nvSpPr>
        <p:spPr>
          <a:xfrm>
            <a:off x="284480" y="1095375"/>
            <a:ext cx="7741285" cy="4964430"/>
          </a:xfrm>
          <a:prstGeom prst="rect">
            <a:avLst/>
          </a:prstGeom>
          <a:noFill/>
        </p:spPr>
        <p:txBody>
          <a:bodyPr wrap="square" rtlCol="0" anchor="t">
            <a:spAutoFit/>
          </a:bodyPr>
          <a:p>
            <a:pPr fontAlgn="auto">
              <a:lnSpc>
                <a:spcPts val="3460"/>
              </a:lnSpc>
            </a:pPr>
            <a:r>
              <a:rPr sz="2400"/>
              <a:t>1.他们一致赞成是人类的存在和任意的能源消耗才造成了这一现象。</a:t>
            </a:r>
            <a:r>
              <a:rPr lang="zh-CN" altLang="en-US" sz="2400">
                <a:solidFill>
                  <a:srgbClr val="DF213B">
                    <a:lumMod val="75000"/>
                  </a:srgbClr>
                </a:solidFill>
              </a:rPr>
              <a:t>（应、概）</a:t>
            </a:r>
            <a:endParaRPr lang="zh-CN" altLang="en-US" sz="2400">
              <a:solidFill>
                <a:srgbClr val="DF213B">
                  <a:lumMod val="75000"/>
                </a:srgbClr>
              </a:solidFill>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1.Without disagreement, they </a:t>
            </a:r>
            <a:r>
              <a:rPr lang="en-US" altLang="zh-CN" sz="2400" b="1" u="sng">
                <a:solidFill>
                  <a:srgbClr val="002060"/>
                </a:solidFill>
                <a:sym typeface="微软雅黑" panose="020B0503020204020204" pitchFamily="34" charset="-122"/>
              </a:rPr>
              <a:t>subscribe to the view</a:t>
            </a:r>
            <a:r>
              <a:rPr lang="en-US" altLang="zh-CN" sz="2400" b="1">
                <a:solidFill>
                  <a:srgbClr val="002060"/>
                </a:solidFill>
                <a:sym typeface="微软雅黑" panose="020B0503020204020204" pitchFamily="34" charset="-122"/>
              </a:rPr>
              <a:t> </a:t>
            </a:r>
            <a:r>
              <a:rPr lang="en-US" altLang="zh-CN" sz="2400" b="1">
                <a:ln>
                  <a:solidFill>
                    <a:srgbClr val="C0000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it is </a:t>
            </a:r>
            <a:r>
              <a:rPr lang="en-US" altLang="zh-CN" sz="2400" b="1" u="sng">
                <a:solidFill>
                  <a:srgbClr val="002060"/>
                </a:solidFill>
                <a:sym typeface="微软雅黑" panose="020B0503020204020204" pitchFamily="34" charset="-122"/>
              </a:rPr>
              <a:t>humans' existence and their random energy consuming</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result in this phenomenon</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2560"/>
              </a:lnSpc>
            </a:pPr>
            <a:endParaRPr sz="2400"/>
          </a:p>
          <a:p>
            <a:pPr fontAlgn="auto">
              <a:lnSpc>
                <a:spcPts val="3460"/>
              </a:lnSpc>
            </a:pPr>
            <a:r>
              <a:rPr sz="2400"/>
              <a:t>2.爱丁堡旅游的名额已经满了。</a:t>
            </a:r>
            <a:r>
              <a:rPr lang="zh-CN" altLang="en-US" sz="2400">
                <a:solidFill>
                  <a:srgbClr val="DF213B">
                    <a:lumMod val="75000"/>
                  </a:srgbClr>
                </a:solidFill>
              </a:rPr>
              <a:t>（应、概）</a:t>
            </a:r>
            <a:endParaRPr lang="zh-CN" altLang="en-US" sz="2400">
              <a:solidFill>
                <a:srgbClr val="DF213B">
                  <a:lumMod val="75000"/>
                </a:srgbClr>
              </a:solidFill>
            </a:endParaRPr>
          </a:p>
          <a:p>
            <a:pPr algn="l" fontAlgn="auto">
              <a:lnSpc>
                <a:spcPct val="100000"/>
              </a:lnSpc>
              <a:buClrTx/>
              <a:buSzTx/>
              <a:buFontTx/>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 The tour of Edinburgh </a:t>
            </a:r>
            <a:r>
              <a:rPr lang="en-US" altLang="zh-CN" sz="2400" b="1" u="sng">
                <a:solidFill>
                  <a:srgbClr val="002060"/>
                </a:solidFill>
                <a:sym typeface="微软雅黑" panose="020B0503020204020204" pitchFamily="34" charset="-122"/>
              </a:rPr>
              <a:t>is fully subscribed</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algn="l" fontAlgn="auto">
              <a:lnSpc>
                <a:spcPts val="2580"/>
              </a:lnSpc>
              <a:buClrTx/>
              <a:buSzTx/>
              <a:buFontTx/>
            </a:pPr>
            <a:endParaRPr lang="en-US" altLang="zh-CN" sz="2400" b="1">
              <a:solidFill>
                <a:srgbClr val="002060"/>
              </a:solidFill>
            </a:endParaRPr>
          </a:p>
          <a:p>
            <a:pPr fontAlgn="auto">
              <a:lnSpc>
                <a:spcPts val="3460"/>
              </a:lnSpc>
            </a:pPr>
            <a:r>
              <a:rPr sz="2400"/>
              <a:t>3.他向当地慈善机构捐了一大笔钱。</a:t>
            </a:r>
            <a:r>
              <a:rPr lang="zh-CN" altLang="en-US" sz="2400">
                <a:solidFill>
                  <a:srgbClr val="DF213B">
                    <a:lumMod val="75000"/>
                  </a:srgbClr>
                </a:solidFill>
              </a:rPr>
              <a:t>（应、续）</a:t>
            </a:r>
            <a:endParaRPr sz="2400"/>
          </a:p>
          <a:p>
            <a:pPr algn="l" fontAlgn="auto">
              <a:lnSpc>
                <a:spcPct val="100000"/>
              </a:lnSpc>
              <a:buClrTx/>
              <a:buSzTx/>
              <a:buFontTx/>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3.He </a:t>
            </a:r>
            <a:r>
              <a:rPr lang="en-US" altLang="zh-CN" sz="2400" b="1" u="sng">
                <a:solidFill>
                  <a:srgbClr val="002060"/>
                </a:solidFill>
                <a:sym typeface="微软雅黑" panose="020B0503020204020204" pitchFamily="34" charset="-122"/>
              </a:rPr>
              <a:t>subscribed</a:t>
            </a:r>
            <a:r>
              <a:rPr lang="en-US" altLang="zh-CN" sz="2400" b="1">
                <a:solidFill>
                  <a:srgbClr val="002060"/>
                </a:solidFill>
                <a:sym typeface="微软雅黑" panose="020B0503020204020204" pitchFamily="34" charset="-122"/>
              </a:rPr>
              <a:t> a large sum of money </a:t>
            </a:r>
            <a:r>
              <a:rPr lang="en-US" altLang="zh-CN" sz="2400" b="1" u="sng">
                <a:solidFill>
                  <a:srgbClr val="002060"/>
                </a:solidFill>
                <a:sym typeface="微软雅黑" panose="020B0503020204020204" pitchFamily="34" charset="-122"/>
              </a:rPr>
              <a:t>to</a:t>
            </a:r>
            <a:r>
              <a:rPr lang="en-US" altLang="zh-CN" sz="2400" b="1">
                <a:solidFill>
                  <a:srgbClr val="002060"/>
                </a:solidFill>
                <a:sym typeface="微软雅黑" panose="020B0503020204020204" pitchFamily="34" charset="-122"/>
              </a:rPr>
              <a:t> the local charity.	</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cBhvr>
                                      <p:tavLst>
                                        <p:tav tm="0">
                                          <p:val>
                                            <p:fltVal val="360"/>
                                          </p:val>
                                        </p:tav>
                                        <p:tav tm="100000">
                                          <p:val>
                                            <p:fltVal val="0"/>
                                          </p:val>
                                        </p:tav>
                                      </p:tavLst>
                                    </p:anim>
                                    <p:animEffect transition="in" filter="fade">
                                      <p:cBhvr>
                                        <p:cTn id="20" dur="500"/>
                                        <p:tgtEl>
                                          <p:spTgt spid="6"/>
                                        </p:tgtEl>
                                      </p:cBhvr>
                                    </p:animEffect>
                                  </p:childTnLst>
                                </p:cTn>
                              </p:par>
                            </p:childTnLst>
                          </p:cTn>
                        </p:par>
                        <p:par>
                          <p:cTn id="21" fill="hold">
                            <p:stCondLst>
                              <p:cond delay="500"/>
                            </p:stCondLst>
                            <p:childTnLst>
                              <p:par>
                                <p:cTn id="22" presetID="53" presetClass="entr" presetSubtype="528" fill="hold"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p:cTn id="24" dur="500" fill="hold"/>
                                        <p:tgtEl>
                                          <p:spTgt spid="95"/>
                                        </p:tgtEl>
                                        <p:attrNameLst>
                                          <p:attrName>ppt_w</p:attrName>
                                        </p:attrNameLst>
                                      </p:cBhvr>
                                      <p:tavLst>
                                        <p:tav tm="0">
                                          <p:val>
                                            <p:fltVal val="0"/>
                                          </p:val>
                                        </p:tav>
                                        <p:tav tm="100000">
                                          <p:val>
                                            <p:strVal val="#ppt_w"/>
                                          </p:val>
                                        </p:tav>
                                      </p:tavLst>
                                    </p:anim>
                                    <p:anim calcmode="lin" valueType="num">
                                      <p:cBhvr>
                                        <p:cTn id="25" dur="500" fill="hold"/>
                                        <p:tgtEl>
                                          <p:spTgt spid="95"/>
                                        </p:tgtEl>
                                        <p:attrNameLst>
                                          <p:attrName>ppt_h</p:attrName>
                                        </p:attrNameLst>
                                      </p:cBhvr>
                                      <p:tavLst>
                                        <p:tav tm="0">
                                          <p:val>
                                            <p:fltVal val="0"/>
                                          </p:val>
                                        </p:tav>
                                        <p:tav tm="100000">
                                          <p:val>
                                            <p:strVal val="#ppt_h"/>
                                          </p:val>
                                        </p:tav>
                                      </p:tavLst>
                                    </p:anim>
                                    <p:animEffect transition="in" filter="fade">
                                      <p:cBhvr>
                                        <p:cTn id="26" dur="500"/>
                                        <p:tgtEl>
                                          <p:spTgt spid="95"/>
                                        </p:tgtEl>
                                      </p:cBhvr>
                                    </p:animEffect>
                                    <p:anim calcmode="lin" valueType="num">
                                      <p:cBhvr>
                                        <p:cTn id="27" dur="500" fill="hold"/>
                                        <p:tgtEl>
                                          <p:spTgt spid="95"/>
                                        </p:tgtEl>
                                        <p:attrNameLst>
                                          <p:attrName>ppt_x</p:attrName>
                                        </p:attrNameLst>
                                      </p:cBhvr>
                                      <p:tavLst>
                                        <p:tav tm="0">
                                          <p:val>
                                            <p:fltVal val="0.5"/>
                                          </p:val>
                                        </p:tav>
                                        <p:tav tm="100000">
                                          <p:val>
                                            <p:strVal val="#ppt_x"/>
                                          </p:val>
                                        </p:tav>
                                      </p:tavLst>
                                    </p:anim>
                                    <p:anim calcmode="lin" valueType="num">
                                      <p:cBhvr>
                                        <p:cTn id="28" dur="500" fill="hold"/>
                                        <p:tgtEl>
                                          <p:spTgt spid="95"/>
                                        </p:tgtEl>
                                        <p:attrNameLst>
                                          <p:attrName>ppt_y</p:attrName>
                                        </p:attrNameLst>
                                      </p:cBhvr>
                                      <p:tavLst>
                                        <p:tav tm="0">
                                          <p:val>
                                            <p:fltVal val="0.5"/>
                                          </p:val>
                                        </p:tav>
                                        <p:tav tm="100000">
                                          <p:val>
                                            <p:strVal val="#ppt_y"/>
                                          </p:val>
                                        </p:tav>
                                      </p:tavLst>
                                    </p:anim>
                                  </p:childTnLst>
                                </p:cTn>
                              </p:par>
                              <p:par>
                                <p:cTn id="29" presetID="1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p:tgtEl>
                                          <p:spTgt spid="43"/>
                                        </p:tgtEl>
                                        <p:attrNameLst>
                                          <p:attrName>ppt_y</p:attrName>
                                        </p:attrNameLst>
                                      </p:cBhvr>
                                      <p:tavLst>
                                        <p:tav tm="0">
                                          <p:val>
                                            <p:strVal val="#ppt_y+#ppt_h*1.125000"/>
                                          </p:val>
                                        </p:tav>
                                        <p:tav tm="100000">
                                          <p:val>
                                            <p:strVal val="#ppt_y"/>
                                          </p:val>
                                        </p:tav>
                                      </p:tavLst>
                                    </p:anim>
                                    <p:animEffect transition="in" filter="wipe(up)">
                                      <p:cBhvr>
                                        <p:cTn id="32" dur="500"/>
                                        <p:tgtEl>
                                          <p:spTgt spid="43"/>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diamond(in)">
                                      <p:cBhvr>
                                        <p:cTn id="35" dur="2000"/>
                                        <p:tgtEl>
                                          <p:spTgt spid="101"/>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p:tgtEl>
                                          <p:spTgt spid="45"/>
                                        </p:tgtEl>
                                        <p:attrNameLst>
                                          <p:attrName>ppt_y</p:attrName>
                                        </p:attrNameLst>
                                      </p:cBhvr>
                                      <p:tavLst>
                                        <p:tav tm="0">
                                          <p:val>
                                            <p:strVal val="#ppt_y+#ppt_h*1.125000"/>
                                          </p:val>
                                        </p:tav>
                                        <p:tav tm="100000">
                                          <p:val>
                                            <p:strVal val="#ppt_y"/>
                                          </p:val>
                                        </p:tav>
                                      </p:tavLst>
                                    </p:anim>
                                    <p:animEffect transition="in" filter="wipe(up)">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36">
                                            <p:txEl>
                                              <p:pRg st="1" end="1"/>
                                            </p:txEl>
                                          </p:spTgt>
                                        </p:tgtEl>
                                        <p:attrNameLst>
                                          <p:attrName>style.visibility</p:attrName>
                                        </p:attrNameLst>
                                      </p:cBhvr>
                                      <p:to>
                                        <p:strVal val="visible"/>
                                      </p:to>
                                    </p:set>
                                    <p:anim calcmode="lin" valueType="num">
                                      <p:cBhvr additive="base">
                                        <p:cTn id="44" dur="500"/>
                                        <p:tgtEl>
                                          <p:spTgt spid="36">
                                            <p:txEl>
                                              <p:pRg st="1" end="1"/>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36">
                                            <p:txEl>
                                              <p:pRg st="4" end="4"/>
                                            </p:txEl>
                                          </p:spTgt>
                                        </p:tgtEl>
                                        <p:attrNameLst>
                                          <p:attrName>style.visibility</p:attrName>
                                        </p:attrNameLst>
                                      </p:cBhvr>
                                      <p:to>
                                        <p:strVal val="visible"/>
                                      </p:to>
                                    </p:set>
                                    <p:anim calcmode="lin" valueType="num">
                                      <p:cBhvr additive="base">
                                        <p:cTn id="50" dur="500"/>
                                        <p:tgtEl>
                                          <p:spTgt spid="36">
                                            <p:txEl>
                                              <p:pRg st="4" end="4"/>
                                            </p:txEl>
                                          </p:spTgt>
                                        </p:tgtEl>
                                        <p:attrNameLst>
                                          <p:attrName>ppt_y</p:attrName>
                                        </p:attrNameLst>
                                      </p:cBhvr>
                                      <p:tavLst>
                                        <p:tav tm="0">
                                          <p:val>
                                            <p:strVal val="#ppt_y+#ppt_h*1.125000"/>
                                          </p:val>
                                        </p:tav>
                                        <p:tav tm="100000">
                                          <p:val>
                                            <p:strVal val="#ppt_y"/>
                                          </p:val>
                                        </p:tav>
                                      </p:tavLst>
                                    </p:anim>
                                    <p:animEffect transition="in" filter="wipe(up)">
                                      <p:cBhvr>
                                        <p:cTn id="51" dur="500"/>
                                        <p:tgtEl>
                                          <p:spTgt spid="36">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36">
                                            <p:txEl>
                                              <p:pRg st="7" end="7"/>
                                            </p:txEl>
                                          </p:spTgt>
                                        </p:tgtEl>
                                        <p:attrNameLst>
                                          <p:attrName>style.visibility</p:attrName>
                                        </p:attrNameLst>
                                      </p:cBhvr>
                                      <p:to>
                                        <p:strVal val="visible"/>
                                      </p:to>
                                    </p:set>
                                    <p:anim calcmode="lin" valueType="num">
                                      <p:cBhvr additive="base">
                                        <p:cTn id="56" dur="500"/>
                                        <p:tgtEl>
                                          <p:spTgt spid="36">
                                            <p:txEl>
                                              <p:pRg st="7" end="7"/>
                                            </p:txEl>
                                          </p:spTgt>
                                        </p:tgtEl>
                                        <p:attrNameLst>
                                          <p:attrName>ppt_y</p:attrName>
                                        </p:attrNameLst>
                                      </p:cBhvr>
                                      <p:tavLst>
                                        <p:tav tm="0">
                                          <p:val>
                                            <p:strVal val="#ppt_y+#ppt_h*1.125000"/>
                                          </p:val>
                                        </p:tav>
                                        <p:tav tm="100000">
                                          <p:val>
                                            <p:strVal val="#ppt_y"/>
                                          </p:val>
                                        </p:tav>
                                      </p:tavLst>
                                    </p:anim>
                                    <p:animEffect transition="in" filter="wipe(up)">
                                      <p:cBhvr>
                                        <p:cTn id="57" dur="500"/>
                                        <p:tgtEl>
                                          <p:spTgt spid="3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3" grpId="0"/>
      <p:bldP spid="43" grpId="1"/>
      <p:bldP spid="101" grpId="0"/>
      <p:bldP spid="101" grpId="1"/>
      <p:bldP spid="45" grpId="0"/>
      <p:bldP spid="45" grpId="1"/>
    </p:bldLst>
  </p:timing>
</p:sld>
</file>

<file path=ppt/slides/slide11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56424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oppose  /əˈpəʊz/     vt.  反对；与（某人）较量</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092575" y="939800"/>
            <a:ext cx="6109335" cy="460375"/>
          </a:xfrm>
          <a:prstGeom prst="rect">
            <a:avLst/>
          </a:prstGeom>
          <a:noFill/>
        </p:spPr>
        <p:txBody>
          <a:bodyPr wrap="none" rtlCol="0" anchor="t">
            <a:spAutoFit/>
          </a:bodyPr>
          <a:p>
            <a:r>
              <a:rPr lang="zh-CN" altLang="en-US" sz="2400" b="1">
                <a:solidFill>
                  <a:srgbClr val="DF213B">
                    <a:lumMod val="50000"/>
                  </a:srgbClr>
                </a:solidFill>
                <a:sym typeface="微软雅黑" panose="020B0503020204020204" pitchFamily="34" charset="-122"/>
              </a:rPr>
              <a:t> opposed  /əˈpəʊzd/  adj.  反对的；对立的 </a:t>
            </a:r>
            <a:endParaRPr lang="zh-CN" altLang="en-US" sz="2400" b="1">
              <a:solidFill>
                <a:srgbClr val="DF213B">
                  <a:lumMod val="50000"/>
                </a:srgbClr>
              </a:solidFill>
              <a:sym typeface="微软雅黑" panose="020B0503020204020204" pitchFamily="34" charset="-122"/>
            </a:endParaRPr>
          </a:p>
        </p:txBody>
      </p:sp>
      <p:sp>
        <p:nvSpPr>
          <p:cNvPr id="6" name="文本框 5"/>
          <p:cNvSpPr txBox="1"/>
          <p:nvPr/>
        </p:nvSpPr>
        <p:spPr>
          <a:xfrm>
            <a:off x="255270" y="1352550"/>
            <a:ext cx="11334115" cy="1422400"/>
          </a:xfrm>
          <a:prstGeom prst="rect">
            <a:avLst/>
          </a:prstGeom>
          <a:noFill/>
        </p:spPr>
        <p:txBody>
          <a:bodyPr wrap="square" rtlCol="0" anchor="t">
            <a:spAutoFit/>
          </a:bodyPr>
          <a:p>
            <a:pPr fontAlgn="auto">
              <a:lnSpc>
                <a:spcPts val="3460"/>
              </a:lnSpc>
            </a:pPr>
            <a:r>
              <a:rPr sz="2400"/>
              <a:t>反对</a:t>
            </a:r>
            <a:endParaRPr sz="2400"/>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be opposed to (doing) sth.</a:t>
            </a:r>
            <a:endParaRPr lang="en-US" altLang="zh-CN" sz="2400" b="1">
              <a:solidFill>
                <a:srgbClr val="002060"/>
              </a:solidFill>
              <a:sym typeface="微软雅黑" panose="020B0503020204020204" pitchFamily="34" charset="-122"/>
            </a:endParaRPr>
          </a:p>
          <a:p>
            <a:pPr fontAlgn="auto">
              <a:lnSpc>
                <a:spcPts val="3460"/>
              </a:lnSpc>
            </a:pPr>
            <a:r>
              <a:rPr lang="en-US" altLang="zh-CN" sz="2400" b="1">
                <a:solidFill>
                  <a:srgbClr val="002060"/>
                </a:solidFill>
              </a:rPr>
              <a:t>=be against sth./object to (doing) sth. </a:t>
            </a:r>
            <a:endParaRPr lang="en-US" altLang="zh-CN" sz="2400" b="1">
              <a:solidFill>
                <a:srgbClr val="002060"/>
              </a:solidFill>
            </a:endParaRPr>
          </a:p>
        </p:txBody>
      </p:sp>
      <p:pic>
        <p:nvPicPr>
          <p:cNvPr id="124" name="图片 123"/>
          <p:cNvPicPr/>
          <p:nvPr/>
        </p:nvPicPr>
        <p:blipFill>
          <a:blip r:embed="rId4">
            <a:clrChange>
              <a:clrFrom>
                <a:srgbClr val="FFFFFF">
                  <a:alpha val="100000"/>
                </a:srgbClr>
              </a:clrFrom>
              <a:clrTo>
                <a:srgbClr val="FFFFFF">
                  <a:alpha val="100000"/>
                  <a:alpha val="0"/>
                </a:srgbClr>
              </a:clrTo>
            </a:clrChange>
          </a:blip>
          <a:srcRect b="4733"/>
          <a:stretch>
            <a:fillRect/>
          </a:stretch>
        </p:blipFill>
        <p:spPr>
          <a:xfrm>
            <a:off x="6102985" y="1177925"/>
            <a:ext cx="5486400" cy="5496560"/>
          </a:xfrm>
          <a:prstGeom prst="rect">
            <a:avLst/>
          </a:prstGeom>
          <a:noFill/>
          <a:ln w="9525">
            <a:noFill/>
          </a:ln>
        </p:spPr>
      </p:pic>
      <p:sp>
        <p:nvSpPr>
          <p:cNvPr id="7" name="文本框 6"/>
          <p:cNvSpPr txBox="1"/>
          <p:nvPr/>
        </p:nvSpPr>
        <p:spPr>
          <a:xfrm>
            <a:off x="2201545" y="6064885"/>
            <a:ext cx="6317615" cy="460375"/>
          </a:xfrm>
          <a:prstGeom prst="rect">
            <a:avLst/>
          </a:prstGeom>
          <a:noFill/>
        </p:spPr>
        <p:txBody>
          <a:bodyPr wrap="square" rtlCol="0" anchor="t">
            <a:spAutoFit/>
          </a:bodyPr>
          <a:p>
            <a:r>
              <a:rPr lang="zh-CN" altLang="en-US" sz="2400" b="1"/>
              <a:t>with clenched fist concept of oppose sign</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1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38327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quantity  /ˈkwɒntəti/                  n. [C;U] 量；数量</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9</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351155" y="865505"/>
            <a:ext cx="11490325" cy="1422400"/>
          </a:xfrm>
          <a:prstGeom prst="rect">
            <a:avLst/>
          </a:prstGeom>
          <a:noFill/>
        </p:spPr>
        <p:txBody>
          <a:bodyPr wrap="square" rtlCol="0" anchor="t">
            <a:spAutoFit/>
          </a:bodyPr>
          <a:p>
            <a:pPr fontAlgn="auto">
              <a:lnSpc>
                <a:spcPts val="3460"/>
              </a:lnSpc>
            </a:pPr>
            <a:r>
              <a:rPr sz="2400">
                <a:sym typeface="微软雅黑" panose="020B0503020204020204" pitchFamily="34" charset="-122"/>
              </a:rPr>
              <a:t>随着更多的森林被毁，每年有大量肥沃的泥土被冲走。</a:t>
            </a:r>
            <a:r>
              <a:rPr lang="zh-CN" altLang="en-US" sz="2400">
                <a:solidFill>
                  <a:srgbClr val="DF213B">
                    <a:lumMod val="75000"/>
                  </a:srgbClr>
                </a:solidFill>
                <a:sym typeface="微软雅黑" panose="020B0503020204020204" pitchFamily="34" charset="-122"/>
              </a:rPr>
              <a:t>（应、概）</a:t>
            </a:r>
            <a:endParaRPr lang="zh-CN" altLang="en-US" sz="2400">
              <a:solidFill>
                <a:srgbClr val="DF213B">
                  <a:lumMod val="75000"/>
                </a:srgbClr>
              </a:solidFill>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With more forests </a:t>
            </a:r>
            <a:r>
              <a:rPr lang="en-US" altLang="zh-CN" sz="2400" b="1">
                <a:ln>
                  <a:solidFill>
                    <a:srgbClr val="00B0F0"/>
                  </a:solidFill>
                </a:ln>
                <a:solidFill>
                  <a:srgbClr val="002060"/>
                </a:solidFill>
              </a:rPr>
              <a:t>being destroyed</a:t>
            </a:r>
            <a:r>
              <a:rPr lang="en-US" altLang="zh-CN" sz="2400" b="1">
                <a:solidFill>
                  <a:srgbClr val="002060"/>
                </a:solidFill>
              </a:rPr>
              <a:t>, huge </a:t>
            </a:r>
            <a:r>
              <a:rPr lang="en-US" altLang="zh-CN" sz="2400" b="1" u="sng">
                <a:solidFill>
                  <a:srgbClr val="002060"/>
                </a:solidFill>
              </a:rPr>
              <a:t>quantities</a:t>
            </a:r>
            <a:r>
              <a:rPr lang="en-US" altLang="zh-CN" sz="2400" b="1">
                <a:solidFill>
                  <a:srgbClr val="002060"/>
                </a:solidFill>
              </a:rPr>
              <a:t> of good earth </a:t>
            </a:r>
            <a:r>
              <a:rPr lang="en-US" altLang="zh-CN" sz="2400" b="1" u="sng">
                <a:ln>
                  <a:solidFill>
                    <a:srgbClr val="00B0F0"/>
                  </a:solidFill>
                </a:ln>
                <a:solidFill>
                  <a:srgbClr val="002060"/>
                </a:solidFill>
              </a:rPr>
              <a:t>are</a:t>
            </a:r>
            <a:r>
              <a:rPr lang="en-US" altLang="zh-CN" sz="2400" b="1">
                <a:ln>
                  <a:solidFill>
                    <a:srgbClr val="00B0F0"/>
                  </a:solidFill>
                </a:ln>
                <a:solidFill>
                  <a:srgbClr val="002060"/>
                </a:solidFill>
              </a:rPr>
              <a:t> being washed away</a:t>
            </a:r>
            <a:r>
              <a:rPr lang="en-US" altLang="zh-CN" sz="2400" b="1">
                <a:solidFill>
                  <a:srgbClr val="002060"/>
                </a:solidFill>
              </a:rPr>
              <a:t> each year.	</a:t>
            </a:r>
            <a:endParaRPr lang="en-US" altLang="zh-CN" sz="2400" b="1">
              <a:solidFill>
                <a:srgbClr val="002060"/>
              </a:solidFill>
            </a:endParaRPr>
          </a:p>
        </p:txBody>
      </p:sp>
      <p:sp>
        <p:nvSpPr>
          <p:cNvPr id="7" name="文本框 6"/>
          <p:cNvSpPr txBox="1"/>
          <p:nvPr/>
        </p:nvSpPr>
        <p:spPr>
          <a:xfrm>
            <a:off x="476885" y="2524125"/>
            <a:ext cx="11112500" cy="3866515"/>
          </a:xfrm>
          <a:prstGeom prst="rect">
            <a:avLst/>
          </a:prstGeom>
          <a:noFill/>
        </p:spPr>
        <p:txBody>
          <a:bodyPr wrap="square" rtlCol="0" anchor="t">
            <a:spAutoFit/>
          </a:bodyPr>
          <a:p>
            <a:r>
              <a:rPr lang="zh-CN" altLang="en-US" sz="2400" b="1">
                <a:solidFill>
                  <a:srgbClr val="002060"/>
                </a:solidFill>
              </a:rPr>
              <a:t>quantity作主语时谓语用单数还是复数？</a:t>
            </a:r>
            <a:endParaRPr lang="zh-CN" altLang="en-US" sz="2400" b="1">
              <a:solidFill>
                <a:srgbClr val="002060"/>
              </a:solidFill>
            </a:endParaRPr>
          </a:p>
          <a:p>
            <a:endParaRPr lang="zh-CN" altLang="en-US"/>
          </a:p>
          <a:p>
            <a:r>
              <a:rPr lang="zh-CN" altLang="en-US" b="1"/>
              <a:t>1. 若</a:t>
            </a:r>
            <a:r>
              <a:rPr lang="zh-CN" altLang="en-US" b="1">
                <a:solidFill>
                  <a:srgbClr val="002060"/>
                </a:solidFill>
              </a:rPr>
              <a:t>单独用quantity作主语</a:t>
            </a:r>
            <a:r>
              <a:rPr lang="zh-CN" altLang="en-US" b="1"/>
              <a:t>，谓语动词用单数。</a:t>
            </a:r>
            <a:endParaRPr lang="zh-CN" altLang="en-US" b="1"/>
          </a:p>
          <a:p>
            <a:r>
              <a:rPr lang="zh-CN" altLang="en-US"/>
              <a:t>It is used to emphasize that the quantity is very large. 它用于强调数量很大。</a:t>
            </a:r>
            <a:endParaRPr lang="zh-CN" altLang="en-US"/>
          </a:p>
          <a:p>
            <a:pPr fontAlgn="auto">
              <a:lnSpc>
                <a:spcPts val="1160"/>
              </a:lnSpc>
            </a:pPr>
            <a:endParaRPr lang="zh-CN" altLang="en-US"/>
          </a:p>
          <a:p>
            <a:r>
              <a:rPr lang="zh-CN" altLang="en-US" b="1"/>
              <a:t>2. 若用于</a:t>
            </a:r>
            <a:r>
              <a:rPr lang="zh-CN" altLang="en-US" b="1">
                <a:solidFill>
                  <a:srgbClr val="002060"/>
                </a:solidFill>
              </a:rPr>
              <a:t>a great (large, small) quantity of…</a:t>
            </a:r>
            <a:r>
              <a:rPr lang="zh-CN" altLang="en-US" b="1"/>
              <a:t>结构，其后主要接</a:t>
            </a:r>
            <a:r>
              <a:rPr lang="zh-CN" altLang="en-US" b="1">
                <a:solidFill>
                  <a:srgbClr val="002060"/>
                </a:solidFill>
              </a:rPr>
              <a:t>不可数名词</a:t>
            </a:r>
            <a:r>
              <a:rPr lang="zh-CN" altLang="en-US" b="1"/>
              <a:t>，但有时也接</a:t>
            </a:r>
            <a:r>
              <a:rPr lang="zh-CN" altLang="en-US" b="1">
                <a:solidFill>
                  <a:srgbClr val="002060"/>
                </a:solidFill>
              </a:rPr>
              <a:t>复数名词</a:t>
            </a:r>
            <a:r>
              <a:rPr lang="zh-CN" altLang="en-US" b="1"/>
              <a:t>；这类结构用作主语时，其</a:t>
            </a:r>
            <a:r>
              <a:rPr lang="zh-CN" altLang="en-US" sz="2000" b="1">
                <a:solidFill>
                  <a:srgbClr val="C00000"/>
                </a:solidFill>
              </a:rPr>
              <a:t>谓语的数原则上与其中的名词的数保持一致</a:t>
            </a:r>
            <a:r>
              <a:rPr lang="zh-CN" altLang="en-US" b="1"/>
              <a:t>。</a:t>
            </a:r>
            <a:endParaRPr lang="zh-CN" altLang="en-US" b="1"/>
          </a:p>
          <a:p>
            <a:r>
              <a:rPr lang="zh-CN" altLang="en-US"/>
              <a:t>There are a small quantity of apples in the house. 房子里有少量的苹果。</a:t>
            </a:r>
            <a:endParaRPr lang="zh-CN" altLang="en-US"/>
          </a:p>
          <a:p>
            <a:r>
              <a:rPr lang="zh-CN" altLang="en-US"/>
              <a:t>A large quantity of food was on the table. 大量的食物摆在桌上。</a:t>
            </a:r>
            <a:endParaRPr lang="zh-CN" altLang="en-US"/>
          </a:p>
          <a:p>
            <a:pPr fontAlgn="auto">
              <a:lnSpc>
                <a:spcPts val="1160"/>
              </a:lnSpc>
            </a:pPr>
            <a:endParaRPr lang="zh-CN" altLang="en-US"/>
          </a:p>
          <a:p>
            <a:r>
              <a:rPr lang="zh-CN" altLang="en-US" b="1"/>
              <a:t>3. 若该结构变成</a:t>
            </a:r>
            <a:r>
              <a:rPr lang="zh-CN" altLang="en-US" b="1">
                <a:solidFill>
                  <a:srgbClr val="002060"/>
                </a:solidFill>
              </a:rPr>
              <a:t>(large) quantities of…</a:t>
            </a:r>
            <a:r>
              <a:rPr lang="zh-CN" altLang="en-US" b="1"/>
              <a:t>这样的形式，则当它用作主语时，</a:t>
            </a:r>
            <a:r>
              <a:rPr lang="zh-CN" altLang="en-US" sz="2000" b="1">
                <a:solidFill>
                  <a:srgbClr val="C00000"/>
                </a:solidFill>
              </a:rPr>
              <a:t>其谓语动词一律用复数</a:t>
            </a:r>
            <a:r>
              <a:rPr lang="zh-CN" altLang="en-US" b="1"/>
              <a:t>。</a:t>
            </a:r>
            <a:endParaRPr lang="zh-CN" altLang="en-US" b="1"/>
          </a:p>
          <a:p>
            <a:r>
              <a:rPr lang="zh-CN" altLang="en-US"/>
              <a:t>Large quantities of rice have been destroyed in the flood. 大量的庄稼在洪水中被毁坏了。</a:t>
            </a:r>
            <a:endParaRPr lang="zh-CN" altLang="en-US"/>
          </a:p>
          <a:p>
            <a:endParaRPr lang="zh-CN" altLang="en-US"/>
          </a:p>
          <a:p>
            <a:r>
              <a:rPr lang="zh-CN" altLang="en-US"/>
              <a:t>【注意】</a:t>
            </a:r>
            <a:r>
              <a:rPr lang="en-US" altLang="zh-CN"/>
              <a:t> </a:t>
            </a:r>
            <a:r>
              <a:rPr lang="zh-CN" altLang="en-US" b="1"/>
              <a:t>mass的用法同quantity用法相同。</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5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blinds(horizontal)">
                                      <p:cBhvr>
                                        <p:cTn id="30" dur="500"/>
                                        <p:tgtEl>
                                          <p:spTgt spid="7">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blinds(horizontal)">
                                      <p:cBhvr>
                                        <p:cTn id="33" dur="500"/>
                                        <p:tgtEl>
                                          <p:spTgt spid="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blinds(horizontal)">
                                      <p:cBhvr>
                                        <p:cTn id="36" dur="500"/>
                                        <p:tgtEl>
                                          <p:spTgt spid="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blinds(horizontal)">
                                      <p:cBhvr>
                                        <p:cTn id="39" dur="500"/>
                                        <p:tgtEl>
                                          <p:spTgt spid="7">
                                            <p:txEl>
                                              <p:pRg st="7" end="7"/>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blinds(horizontal)">
                                      <p:cBhvr>
                                        <p:cTn id="42" dur="500"/>
                                        <p:tgtEl>
                                          <p:spTgt spid="7">
                                            <p:txEl>
                                              <p:pRg st="9" end="9"/>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animEffect transition="in" filter="blinds(horizontal)">
                                      <p:cBhvr>
                                        <p:cTn id="45" dur="500"/>
                                        <p:tgtEl>
                                          <p:spTgt spid="7">
                                            <p:txEl>
                                              <p:pRg st="10" end="10"/>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7">
                                            <p:txEl>
                                              <p:pRg st="12" end="12"/>
                                            </p:txEl>
                                          </p:spTgt>
                                        </p:tgtEl>
                                        <p:attrNameLst>
                                          <p:attrName>style.visibility</p:attrName>
                                        </p:attrNameLst>
                                      </p:cBhvr>
                                      <p:to>
                                        <p:strVal val="visible"/>
                                      </p:to>
                                    </p:set>
                                    <p:animEffect transition="in" filter="blinds(horizontal)">
                                      <p:cBhvr>
                                        <p:cTn id="48"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11936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tend  /tend/                        vi.  趋向；易于；照顾--tendency</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1033780"/>
            <a:ext cx="11490960" cy="3507740"/>
          </a:xfrm>
          <a:prstGeom prst="rect">
            <a:avLst/>
          </a:prstGeom>
          <a:noFill/>
        </p:spPr>
        <p:txBody>
          <a:bodyPr wrap="square" rtlCol="0" anchor="t">
            <a:spAutoFit/>
          </a:bodyPr>
          <a:p>
            <a:r>
              <a:rPr sz="2400"/>
              <a:t>1.这意味着更多的热量被困在大气层中,从而引起全球温度上升。</a:t>
            </a:r>
            <a:r>
              <a:rPr sz="2400">
                <a:solidFill>
                  <a:srgbClr val="C00000"/>
                </a:solidFill>
              </a:rPr>
              <a:t>（概）</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1.It means that more heat energy </a:t>
            </a:r>
            <a:r>
              <a:rPr lang="en-US" altLang="zh-CN" sz="2400" b="1" u="sng">
                <a:solidFill>
                  <a:srgbClr val="002060"/>
                </a:solidFill>
                <a:sym typeface="+mn-ea"/>
              </a:rPr>
              <a:t>tends to be trapped</a:t>
            </a:r>
            <a:r>
              <a:rPr lang="en-US" altLang="zh-CN" sz="2400" b="1">
                <a:solidFill>
                  <a:srgbClr val="002060"/>
                </a:solidFill>
                <a:sym typeface="+mn-ea"/>
              </a:rPr>
              <a:t> in the atmosphere causing the global temperature to go up.  </a:t>
            </a:r>
            <a:endParaRPr lang="en-US" altLang="zh-CN" sz="2400" b="1">
              <a:solidFill>
                <a:srgbClr val="002060"/>
              </a:solidFill>
            </a:endParaRPr>
          </a:p>
          <a:p>
            <a:endParaRPr lang="zh-CN" altLang="en-US"/>
          </a:p>
          <a:p>
            <a:pPr>
              <a:buClrTx/>
              <a:buSzTx/>
              <a:buFontTx/>
            </a:pPr>
            <a:r>
              <a:rPr sz="2400"/>
              <a:t>2.救护车上的救护人员在照料受伤者。</a:t>
            </a:r>
            <a:r>
              <a:rPr sz="2400">
                <a:solidFill>
                  <a:srgbClr val="C00000"/>
                </a:solidFill>
              </a:rPr>
              <a:t>（续）</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2.Ambulance crews</a:t>
            </a:r>
            <a:r>
              <a:rPr lang="en-US" altLang="zh-CN" sz="2400" b="1" u="sng">
                <a:solidFill>
                  <a:srgbClr val="002060"/>
                </a:solidFill>
                <a:sym typeface="+mn-ea"/>
              </a:rPr>
              <a:t> were tending to</a:t>
            </a:r>
            <a:r>
              <a:rPr lang="zh-CN" altLang="en-US" sz="2400" b="1" u="sng" baseline="-25000">
                <a:solidFill>
                  <a:srgbClr val="002060"/>
                </a:solidFill>
                <a:sym typeface="+mn-ea"/>
              </a:rPr>
              <a:t>（介词）</a:t>
            </a:r>
            <a:r>
              <a:rPr lang="en-US" altLang="zh-CN" sz="2400" b="1">
                <a:solidFill>
                  <a:srgbClr val="002060"/>
                </a:solidFill>
                <a:sym typeface="+mn-ea"/>
              </a:rPr>
              <a:t> the injured</a:t>
            </a:r>
            <a:endParaRPr lang="en-US" altLang="zh-CN" sz="2400" b="1">
              <a:solidFill>
                <a:srgbClr val="002060"/>
              </a:solidFill>
            </a:endParaRPr>
          </a:p>
          <a:p>
            <a:endParaRPr lang="zh-CN" altLang="en-US"/>
          </a:p>
          <a:p>
            <a:pPr>
              <a:buClrTx/>
              <a:buSzTx/>
              <a:buFontTx/>
            </a:pPr>
            <a:r>
              <a:rPr sz="2400"/>
              <a:t>3.我紧张时总爱唠叨。</a:t>
            </a:r>
            <a:r>
              <a:rPr sz="2400">
                <a:solidFill>
                  <a:srgbClr val="C00000"/>
                </a:solidFill>
              </a:rPr>
              <a:t>（续）</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3.I </a:t>
            </a:r>
            <a:r>
              <a:rPr lang="en-US" altLang="zh-CN" sz="2400" b="1" u="sng">
                <a:solidFill>
                  <a:srgbClr val="002060"/>
                </a:solidFill>
                <a:sym typeface="+mn-ea"/>
              </a:rPr>
              <a:t>have a tendency to talk</a:t>
            </a:r>
            <a:r>
              <a:rPr lang="en-US" altLang="zh-CN" sz="2400" b="1">
                <a:solidFill>
                  <a:srgbClr val="002060"/>
                </a:solidFill>
                <a:sym typeface="+mn-ea"/>
              </a:rPr>
              <a:t> too much when  nervous.	</a:t>
            </a:r>
            <a:endParaRPr lang="en-US" altLang="zh-CN" sz="2400" b="1">
              <a:solidFill>
                <a:srgbClr val="002060"/>
              </a:solidFill>
            </a:endParaRPr>
          </a:p>
          <a:p>
            <a:endParaRPr lang="zh-CN" altLang="en-US"/>
          </a:p>
        </p:txBody>
      </p:sp>
      <p:pic>
        <p:nvPicPr>
          <p:cNvPr id="125" name="图片 124"/>
          <p:cNvPicPr/>
          <p:nvPr/>
        </p:nvPicPr>
        <p:blipFill>
          <a:blip r:embed="rId3"/>
          <a:srcRect b="7300"/>
          <a:stretch>
            <a:fillRect/>
          </a:stretch>
        </p:blipFill>
        <p:spPr>
          <a:xfrm>
            <a:off x="7553325" y="3368675"/>
            <a:ext cx="4490085" cy="3079750"/>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1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3845" y="969645"/>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793095" cy="82994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result in                                            导致</a:t>
            </a:r>
            <a:endParaRPr lang="zh-CN" altLang="en-US" sz="2400" b="1" dirty="0">
              <a:solidFill>
                <a:srgbClr val="002060"/>
              </a:solidFill>
              <a:latin typeface="微软雅黑" panose="020B0503020204020204" pitchFamily="34" charset="-122"/>
              <a:ea typeface="微软雅黑" panose="020B0503020204020204" pitchFamily="34" charset="-122"/>
            </a:endParaRPr>
          </a:p>
          <a:p>
            <a:r>
              <a:rPr lang="zh-CN" altLang="en-US" sz="2400" b="1" dirty="0">
                <a:solidFill>
                  <a:srgbClr val="002060"/>
                </a:solidFill>
                <a:latin typeface="微软雅黑" panose="020B0503020204020204" pitchFamily="34" charset="-122"/>
                <a:ea typeface="微软雅黑" panose="020B0503020204020204" pitchFamily="34" charset="-122"/>
              </a:rPr>
              <a:t>consequence  /ˈkɒnsɪkwəns/        n. [C] 结果；后果；影响</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67945" y="200025"/>
            <a:ext cx="554990" cy="398780"/>
          </a:xfrm>
          <a:prstGeom prst="rect">
            <a:avLst/>
          </a:prstGeom>
          <a:noFill/>
        </p:spPr>
        <p:txBody>
          <a:bodyPr wrap="square" rtlCol="0" anchor="t">
            <a:spAutoFit/>
          </a:bodyPr>
          <a:p>
            <a:r>
              <a:rPr lang="en-US" altLang="zh-CN" sz="2000" b="1">
                <a:solidFill>
                  <a:schemeClr val="bg1"/>
                </a:solidFill>
              </a:rPr>
              <a:t>11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3845" y="1296670"/>
            <a:ext cx="11490325" cy="4084955"/>
          </a:xfrm>
          <a:prstGeom prst="rect">
            <a:avLst/>
          </a:prstGeom>
          <a:noFill/>
        </p:spPr>
        <p:txBody>
          <a:bodyPr wrap="square" rtlCol="0" anchor="t">
            <a:spAutoFit/>
          </a:bodyPr>
          <a:p>
            <a:pPr fontAlgn="auto">
              <a:lnSpc>
                <a:spcPts val="3460"/>
              </a:lnSpc>
            </a:pPr>
            <a:r>
              <a:rPr sz="2400">
                <a:sym typeface="微软雅黑" panose="020B0503020204020204" pitchFamily="34" charset="-122"/>
              </a:rPr>
              <a:t>他学习刻苦。因此,他轻松地通过了考试。</a:t>
            </a:r>
            <a:r>
              <a:rPr lang="zh-CN" altLang="en-US" sz="2400">
                <a:solidFill>
                  <a:srgbClr val="DF213B">
                    <a:lumMod val="75000"/>
                  </a:srgbClr>
                </a:solidFill>
                <a:sym typeface="微软雅黑" panose="020B0503020204020204" pitchFamily="34" charset="-122"/>
              </a:rPr>
              <a:t>（应、续）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①He had been hard-working at his study. </a:t>
            </a:r>
            <a:r>
              <a:rPr lang="en-US" altLang="zh-CN" sz="2400" b="1">
                <a:ln>
                  <a:solidFill>
                    <a:srgbClr val="002060"/>
                  </a:solidFill>
                </a:ln>
                <a:solidFill>
                  <a:srgbClr val="C00000"/>
                </a:solidFill>
                <a:sym typeface="微软雅黑" panose="020B0503020204020204" pitchFamily="34" charset="-122"/>
              </a:rPr>
              <a:t>As a consequence/result</a:t>
            </a:r>
            <a:r>
              <a:rPr lang="en-US" altLang="zh-CN" sz="2400" b="1">
                <a:solidFill>
                  <a:srgbClr val="002060"/>
                </a:solidFill>
                <a:sym typeface="微软雅黑" panose="020B0503020204020204" pitchFamily="34" charset="-122"/>
              </a:rPr>
              <a:t>, he passed the exam </a:t>
            </a:r>
            <a:r>
              <a:rPr lang="en-US" altLang="zh-CN" sz="2400" b="1" u="sng">
                <a:solidFill>
                  <a:srgbClr val="002060"/>
                </a:solidFill>
                <a:sym typeface="微软雅黑" panose="020B0503020204020204" pitchFamily="34" charset="-122"/>
              </a:rPr>
              <a:t>easily</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②</a:t>
            </a:r>
            <a:r>
              <a:rPr lang="en-US" altLang="zh-CN" sz="2400" b="1">
                <a:ln>
                  <a:solidFill>
                    <a:srgbClr val="002060"/>
                  </a:solidFill>
                </a:ln>
                <a:solidFill>
                  <a:srgbClr val="C00000"/>
                </a:solidFill>
                <a:sym typeface="微软雅黑" panose="020B0503020204020204" pitchFamily="34" charset="-122"/>
              </a:rPr>
              <a:t>As a consequence/result of</a:t>
            </a:r>
            <a:r>
              <a:rPr lang="en-US" altLang="zh-CN" sz="2400" b="1">
                <a:solidFill>
                  <a:srgbClr val="002060"/>
                </a:solidFill>
                <a:sym typeface="微软雅黑" panose="020B0503020204020204" pitchFamily="34" charset="-122"/>
              </a:rPr>
              <a:t> his hard work, he passed the exam </a:t>
            </a:r>
            <a:r>
              <a:rPr lang="en-US" altLang="zh-CN" sz="2400" b="1" u="sng">
                <a:solidFill>
                  <a:srgbClr val="002060"/>
                </a:solidFill>
                <a:sym typeface="微软雅黑" panose="020B0503020204020204" pitchFamily="34" charset="-122"/>
              </a:rPr>
              <a:t>without any difficulty</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③His passing the exam </a:t>
            </a:r>
            <a:r>
              <a:rPr lang="en-US" altLang="zh-CN" sz="2400" b="1" u="sng">
                <a:solidFill>
                  <a:srgbClr val="002060"/>
                </a:solidFill>
                <a:sym typeface="微软雅黑" panose="020B0503020204020204" pitchFamily="34" charset="-122"/>
              </a:rPr>
              <a:t>with ease</a:t>
            </a:r>
            <a:r>
              <a:rPr lang="en-US" altLang="zh-CN" sz="2400" b="1">
                <a:solidFill>
                  <a:srgbClr val="002060"/>
                </a:solidFill>
                <a:sym typeface="微软雅黑" panose="020B0503020204020204" pitchFamily="34" charset="-122"/>
              </a:rPr>
              <a:t> </a:t>
            </a:r>
            <a:r>
              <a:rPr lang="en-US" altLang="zh-CN" sz="2400" b="1">
                <a:ln>
                  <a:solidFill>
                    <a:srgbClr val="002060"/>
                  </a:solidFill>
                </a:ln>
                <a:solidFill>
                  <a:srgbClr val="C00000"/>
                </a:solidFill>
                <a:sym typeface="微软雅黑" panose="020B0503020204020204" pitchFamily="34" charset="-122"/>
              </a:rPr>
              <a:t>resulted from</a:t>
            </a:r>
            <a:r>
              <a:rPr lang="en-US" altLang="zh-CN" sz="2400" b="1">
                <a:solidFill>
                  <a:srgbClr val="002060"/>
                </a:solidFill>
                <a:sym typeface="微软雅黑" panose="020B0503020204020204" pitchFamily="34" charset="-122"/>
              </a:rPr>
              <a:t>/</a:t>
            </a:r>
            <a:r>
              <a:rPr lang="en-US" altLang="zh-CN" sz="2400" b="1">
                <a:ln>
                  <a:solidFill>
                    <a:srgbClr val="002060"/>
                  </a:solidFill>
                </a:ln>
                <a:solidFill>
                  <a:srgbClr val="C00000"/>
                </a:solidFill>
                <a:sym typeface="微软雅黑" panose="020B0503020204020204" pitchFamily="34" charset="-122"/>
              </a:rPr>
              <a:t>was due to</a:t>
            </a:r>
            <a:r>
              <a:rPr lang="en-US" altLang="zh-CN" sz="2400" b="1">
                <a:solidFill>
                  <a:srgbClr val="002060"/>
                </a:solidFill>
                <a:sym typeface="微软雅黑" panose="020B0503020204020204" pitchFamily="34" charset="-122"/>
              </a:rPr>
              <a:t> his hard work at his study.</a:t>
            </a:r>
            <a:endParaRPr lang="en-US" altLang="zh-CN" sz="2400" b="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④His hard work at his study </a:t>
            </a:r>
            <a:r>
              <a:rPr lang="en-US" altLang="zh-CN" sz="2400" b="1">
                <a:ln>
                  <a:solidFill>
                    <a:srgbClr val="002060"/>
                  </a:solidFill>
                </a:ln>
                <a:solidFill>
                  <a:srgbClr val="C00000"/>
                </a:solidFill>
                <a:sym typeface="微软雅黑" panose="020B0503020204020204" pitchFamily="34" charset="-122"/>
              </a:rPr>
              <a:t>resulted in</a:t>
            </a:r>
            <a:r>
              <a:rPr lang="en-US" altLang="zh-CN" sz="2400" b="1">
                <a:solidFill>
                  <a:srgbClr val="002060"/>
                </a:solidFill>
                <a:sym typeface="微软雅黑" panose="020B0503020204020204" pitchFamily="34" charset="-122"/>
              </a:rPr>
              <a:t>/</a:t>
            </a:r>
            <a:r>
              <a:rPr lang="en-US" altLang="zh-CN" sz="2400" b="1">
                <a:ln>
                  <a:solidFill>
                    <a:srgbClr val="002060"/>
                  </a:solidFill>
                </a:ln>
                <a:solidFill>
                  <a:srgbClr val="C00000"/>
                </a:solidFill>
                <a:sym typeface="微软雅黑" panose="020B0503020204020204" pitchFamily="34" charset="-122"/>
              </a:rPr>
              <a:t>led to</a:t>
            </a:r>
            <a:r>
              <a:rPr lang="en-US" altLang="zh-CN" sz="2400" b="1">
                <a:solidFill>
                  <a:srgbClr val="002060"/>
                </a:solidFill>
                <a:sym typeface="微软雅黑" panose="020B0503020204020204" pitchFamily="34" charset="-122"/>
              </a:rPr>
              <a:t> his passing the exam </a:t>
            </a:r>
            <a:r>
              <a:rPr lang="en-US" altLang="zh-CN" sz="2400" b="1" u="sng">
                <a:solidFill>
                  <a:srgbClr val="002060"/>
                </a:solidFill>
                <a:sym typeface="微软雅黑" panose="020B0503020204020204" pitchFamily="34" charset="-122"/>
              </a:rPr>
              <a:t>effortlessly</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61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additive="base">
                                        <p:cTn id="39"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 humanistic /ˌhju:mə'nɪstɪk/                  adj. 人道主义的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34010" y="1292225"/>
            <a:ext cx="6909435" cy="4061460"/>
          </a:xfrm>
          <a:prstGeom prst="rect">
            <a:avLst/>
          </a:prstGeom>
          <a:noFill/>
        </p:spPr>
        <p:txBody>
          <a:bodyPr wrap="square" rtlCol="0" anchor="t">
            <a:spAutoFit/>
          </a:bodyPr>
          <a:p>
            <a:r>
              <a:rPr lang="zh-CN" altLang="en-US" sz="2400"/>
              <a:t>1.人文文化平衡了科学文化造成的精神危机。（概）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1.Humanistic culture balances the spiritual crisis caused by scientific culture. </a:t>
            </a:r>
            <a:endParaRPr lang="en-US" altLang="zh-CN" sz="2400" b="1">
              <a:solidFill>
                <a:srgbClr val="002060"/>
              </a:solidFill>
            </a:endParaRPr>
          </a:p>
          <a:p>
            <a:endParaRPr lang="zh-CN" altLang="en-US"/>
          </a:p>
          <a:p>
            <a:pPr algn="l">
              <a:buClrTx/>
              <a:buSzTx/>
              <a:buFontTx/>
            </a:pPr>
            <a:r>
              <a:rPr lang="zh-CN" altLang="en-US" sz="2400"/>
              <a:t>2.申请者应具备良好的思想道德素质和较高的人文素养，具有较强的调查研究与决策、组织与管理、口头与文字表达能力。（应）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candidates should have good moral and humanistic quality, and strong abilities in investigation and decision-making, organization and management, oral and written expression. </a:t>
            </a:r>
            <a:endParaRPr lang="en-US" altLang="zh-CN" sz="2400" b="1">
              <a:solidFill>
                <a:srgbClr val="002060"/>
              </a:solidFill>
              <a:sym typeface="+mn-ea"/>
            </a:endParaRPr>
          </a:p>
        </p:txBody>
      </p:sp>
      <p:pic>
        <p:nvPicPr>
          <p:cNvPr id="6" name="图片 5"/>
          <p:cNvPicPr>
            <a:picLocks noChangeAspect="1"/>
          </p:cNvPicPr>
          <p:nvPr/>
        </p:nvPicPr>
        <p:blipFill>
          <a:blip r:embed="rId3"/>
          <a:stretch>
            <a:fillRect/>
          </a:stretch>
        </p:blipFill>
        <p:spPr>
          <a:xfrm>
            <a:off x="7242810" y="981075"/>
            <a:ext cx="4836795" cy="4214495"/>
          </a:xfrm>
          <a:prstGeom prst="rect">
            <a:avLst/>
          </a:prstGeom>
        </p:spPr>
      </p:pic>
      <p:sp>
        <p:nvSpPr>
          <p:cNvPr id="7" name="文本框 6"/>
          <p:cNvSpPr txBox="1"/>
          <p:nvPr/>
        </p:nvSpPr>
        <p:spPr>
          <a:xfrm>
            <a:off x="8183880" y="5558790"/>
            <a:ext cx="3730625" cy="460375"/>
          </a:xfrm>
          <a:prstGeom prst="rect">
            <a:avLst/>
          </a:prstGeom>
          <a:noFill/>
        </p:spPr>
        <p:txBody>
          <a:bodyPr wrap="square" rtlCol="0" anchor="t">
            <a:spAutoFit/>
          </a:bodyPr>
          <a:p>
            <a:r>
              <a:rPr lang="zh-CN" altLang="en-US" sz="2400" b="1"/>
              <a:t>Scientific or Humanistic？</a:t>
            </a:r>
            <a:endParaRPr lang="zh-CN" altLang="en-US" sz="2400"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178435" y="969645"/>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520555" cy="829945"/>
          </a:xfrm>
          <a:prstGeom prst="rect">
            <a:avLst/>
          </a:prstGeom>
          <a:noFill/>
        </p:spPr>
        <p:txBody>
          <a:bodyPr wrap="square" rtlCol="0">
            <a:spAutoFit/>
          </a:bodyPr>
          <a:p>
            <a:r>
              <a:rPr lang="en-US" altLang="zh-CN" sz="2400" b="1" dirty="0">
                <a:solidFill>
                  <a:srgbClr val="002060"/>
                </a:solidFill>
                <a:latin typeface="微软雅黑" panose="020B0503020204020204" pitchFamily="34" charset="-122"/>
                <a:ea typeface="微软雅黑" panose="020B0503020204020204" pitchFamily="34" charset="-122"/>
              </a:rPr>
              <a:t>12.</a:t>
            </a:r>
            <a:r>
              <a:rPr lang="zh-CN" altLang="en-US" sz="2400" b="1" dirty="0">
                <a:solidFill>
                  <a:srgbClr val="002060"/>
                </a:solidFill>
                <a:latin typeface="微软雅黑" panose="020B0503020204020204" pitchFamily="34" charset="-122"/>
                <a:ea typeface="微软雅黑" panose="020B0503020204020204" pitchFamily="34" charset="-122"/>
              </a:rPr>
              <a:t>trend  /trend/                          n. [C] 趋势；倾向；走向</a:t>
            </a:r>
            <a:endParaRPr lang="zh-CN" altLang="en-US" sz="2400" b="1" dirty="0">
              <a:solidFill>
                <a:srgbClr val="002060"/>
              </a:solidFill>
              <a:latin typeface="微软雅黑" panose="020B0503020204020204" pitchFamily="34" charset="-122"/>
              <a:ea typeface="微软雅黑" panose="020B0503020204020204" pitchFamily="34" charset="-122"/>
            </a:endParaRPr>
          </a:p>
          <a:p>
            <a:r>
              <a:rPr lang="en-US" altLang="zh-CN" sz="2400" b="1" dirty="0">
                <a:solidFill>
                  <a:srgbClr val="002060"/>
                </a:solidFill>
                <a:latin typeface="微软雅黑" panose="020B0503020204020204" pitchFamily="34" charset="-122"/>
                <a:ea typeface="微软雅黑" panose="020B0503020204020204" pitchFamily="34" charset="-122"/>
              </a:rPr>
              <a:t>13.</a:t>
            </a:r>
            <a:r>
              <a:rPr lang="zh-CN" altLang="en-US" sz="2400" b="1" dirty="0">
                <a:solidFill>
                  <a:srgbClr val="002060"/>
                </a:solidFill>
                <a:latin typeface="微软雅黑" panose="020B0503020204020204" pitchFamily="34" charset="-122"/>
                <a:ea typeface="微软雅黑" panose="020B0503020204020204" pitchFamily="34" charset="-122"/>
              </a:rPr>
              <a:t>catastrophe  /kəˈtæstrəfi/     n. [C] 大灾难；浩劫</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1323340"/>
            <a:ext cx="11490325" cy="1422400"/>
          </a:xfrm>
          <a:prstGeom prst="rect">
            <a:avLst/>
          </a:prstGeom>
          <a:noFill/>
        </p:spPr>
        <p:txBody>
          <a:bodyPr wrap="square" rtlCol="0" anchor="t">
            <a:spAutoFit/>
          </a:bodyPr>
          <a:p>
            <a:pPr fontAlgn="auto">
              <a:lnSpc>
                <a:spcPts val="3460"/>
              </a:lnSpc>
            </a:pPr>
            <a:r>
              <a:rPr sz="2400">
                <a:sym typeface="微软雅黑" panose="020B0503020204020204" pitchFamily="34" charset="-122"/>
              </a:rPr>
              <a:t>福斯特博士认为气温升高5度的趋势可能是一场大灾难。</a:t>
            </a:r>
            <a:r>
              <a:rPr lang="zh-CN" altLang="en-US" sz="2400">
                <a:solidFill>
                  <a:srgbClr val="DF213B">
                    <a:lumMod val="75000"/>
                  </a:srgbClr>
                </a:solidFill>
                <a:sym typeface="微软雅黑" panose="020B0503020204020204" pitchFamily="34" charset="-122"/>
              </a:rPr>
              <a:t>（概）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Dr Foster thinks that </a:t>
            </a:r>
            <a:r>
              <a:rPr lang="en-US" altLang="zh-CN" sz="2400" b="1" u="sng">
                <a:solidFill>
                  <a:srgbClr val="002060"/>
                </a:solidFill>
                <a:sym typeface="微软雅黑" panose="020B0503020204020204" pitchFamily="34" charset="-122"/>
              </a:rPr>
              <a:t>the trend</a:t>
            </a:r>
            <a:r>
              <a:rPr lang="en-US" altLang="zh-CN" sz="2400" b="1">
                <a:solidFill>
                  <a:srgbClr val="002060"/>
                </a:solidFill>
                <a:sym typeface="微软雅黑" panose="020B0503020204020204" pitchFamily="34" charset="-122"/>
              </a:rPr>
              <a:t> which increases the temperature </a:t>
            </a:r>
            <a:r>
              <a:rPr lang="en-US" altLang="zh-CN" sz="2400" b="1">
                <a:ln>
                  <a:solidFill>
                    <a:srgbClr val="00B0F0"/>
                  </a:solidFill>
                </a:ln>
                <a:solidFill>
                  <a:srgbClr val="002060"/>
                </a:solidFill>
                <a:sym typeface="微软雅黑" panose="020B0503020204020204" pitchFamily="34" charset="-122"/>
              </a:rPr>
              <a:t>by</a:t>
            </a:r>
            <a:r>
              <a:rPr lang="en-US" altLang="zh-CN" sz="2400" b="1">
                <a:solidFill>
                  <a:srgbClr val="002060"/>
                </a:solidFill>
                <a:sym typeface="微软雅黑" panose="020B0503020204020204" pitchFamily="34" charset="-122"/>
              </a:rPr>
              <a:t> 5 degrees </a:t>
            </a:r>
            <a:r>
              <a:rPr lang="en-US" altLang="zh-CN" sz="2400" b="1" u="sng">
                <a:solidFill>
                  <a:srgbClr val="002060"/>
                </a:solidFill>
                <a:sym typeface="微软雅黑" panose="020B0503020204020204" pitchFamily="34" charset="-122"/>
              </a:rPr>
              <a:t>would be a catastrophe</a:t>
            </a:r>
            <a:r>
              <a:rPr lang="en-US" altLang="zh-CN" sz="2400" b="1">
                <a:solidFill>
                  <a:srgbClr val="002060"/>
                </a:solidFill>
                <a:sym typeface="微软雅黑" panose="020B0503020204020204" pitchFamily="34" charset="-122"/>
              </a:rPr>
              <a:t>.	</a:t>
            </a:r>
            <a:endParaRPr sz="2400">
              <a:sym typeface="微软雅黑" panose="020B0503020204020204" pitchFamily="34" charset="-122"/>
            </a:endParaRPr>
          </a:p>
        </p:txBody>
      </p:sp>
      <p:pic>
        <p:nvPicPr>
          <p:cNvPr id="126" name="图片 125"/>
          <p:cNvPicPr/>
          <p:nvPr/>
        </p:nvPicPr>
        <p:blipFill>
          <a:blip r:embed="rId3"/>
          <a:srcRect b="15133"/>
          <a:stretch>
            <a:fillRect/>
          </a:stretch>
        </p:blipFill>
        <p:spPr>
          <a:xfrm>
            <a:off x="6431280" y="2966085"/>
            <a:ext cx="5715000" cy="38392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24128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mild  /maɪld/                        adj.  温和的；温柔的；淡的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0" y="200025"/>
            <a:ext cx="508635" cy="398780"/>
          </a:xfrm>
          <a:prstGeom prst="rect">
            <a:avLst/>
          </a:prstGeom>
          <a:noFill/>
        </p:spPr>
        <p:txBody>
          <a:bodyPr wrap="square" rtlCol="0" anchor="t">
            <a:spAutoFit/>
          </a:bodyPr>
          <a:p>
            <a:r>
              <a:rPr lang="en-US" altLang="zh-CN" sz="2000" b="1">
                <a:solidFill>
                  <a:schemeClr val="bg1"/>
                </a:solidFill>
              </a:rPr>
              <a:t>14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918210"/>
            <a:ext cx="11490325" cy="4761865"/>
          </a:xfrm>
          <a:prstGeom prst="rect">
            <a:avLst/>
          </a:prstGeom>
          <a:noFill/>
        </p:spPr>
        <p:txBody>
          <a:bodyPr wrap="square" rtlCol="0" anchor="t">
            <a:spAutoFit/>
          </a:bodyPr>
          <a:p>
            <a:pPr fontAlgn="auto">
              <a:lnSpc>
                <a:spcPts val="3460"/>
              </a:lnSpc>
            </a:pPr>
            <a:r>
              <a:rPr sz="2400">
                <a:sym typeface="微软雅黑" panose="020B0503020204020204" pitchFamily="34" charset="-122"/>
              </a:rPr>
              <a:t>1.她略带吃惊地看着他。</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1.She looked at him </a:t>
            </a:r>
            <a:r>
              <a:rPr lang="en-US" altLang="zh-CN" sz="2400" b="1" u="sng">
                <a:solidFill>
                  <a:srgbClr val="002060"/>
                </a:solidFill>
                <a:sym typeface="微软雅黑" panose="020B0503020204020204" pitchFamily="34" charset="-122"/>
              </a:rPr>
              <a:t>in mild surprise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17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2.春日阳光融融温暖</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2.the </a:t>
            </a:r>
            <a:r>
              <a:rPr lang="en-US" altLang="zh-CN" sz="2400" b="1" u="sng">
                <a:solidFill>
                  <a:srgbClr val="002060"/>
                </a:solidFill>
                <a:sym typeface="微软雅黑" panose="020B0503020204020204" pitchFamily="34" charset="-122"/>
              </a:rPr>
              <a:t>mildness</a:t>
            </a:r>
            <a:r>
              <a:rPr lang="en-US" altLang="zh-CN" sz="2400" b="1">
                <a:solidFill>
                  <a:srgbClr val="002060"/>
                </a:solidFill>
                <a:sym typeface="微软雅黑" panose="020B0503020204020204" pitchFamily="34" charset="-122"/>
              </a:rPr>
              <a:t> of sunny spring day </a:t>
            </a:r>
            <a:endParaRPr lang="en-US" altLang="zh-CN" sz="2400" b="1">
              <a:solidFill>
                <a:srgbClr val="002060"/>
              </a:solidFill>
              <a:sym typeface="微软雅黑" panose="020B0503020204020204" pitchFamily="34" charset="-122"/>
            </a:endParaRPr>
          </a:p>
          <a:p>
            <a:pPr fontAlgn="auto">
              <a:lnSpc>
                <a:spcPts val="17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3.福里斯特通常态度温和，和蔼可亲，不善言辞。</a:t>
            </a:r>
            <a:r>
              <a:rPr lang="zh-CN" altLang="en-US" sz="1800" i="1">
                <a:solidFill>
                  <a:srgbClr val="002060"/>
                </a:solidFill>
                <a:sym typeface="微软雅黑" panose="020B0503020204020204" pitchFamily="34" charset="-122"/>
              </a:rPr>
              <a:t>affable /ˈæfəbl/ adj. 和蔼可亲的</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3.Forrest was normally </a:t>
            </a:r>
            <a:r>
              <a:rPr lang="en-US" altLang="zh-CN" sz="2400" b="1" u="sng">
                <a:solidFill>
                  <a:srgbClr val="002060"/>
                </a:solidFill>
                <a:sym typeface="微软雅黑" panose="020B0503020204020204" pitchFamily="34" charset="-122"/>
              </a:rPr>
              <a:t>mild-mannered</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affable</a:t>
            </a:r>
            <a:r>
              <a:rPr lang="en-US" altLang="zh-CN" sz="2400" b="1">
                <a:solidFill>
                  <a:srgbClr val="002060"/>
                </a:solidFill>
                <a:sym typeface="微软雅黑" panose="020B0503020204020204" pitchFamily="34" charset="-122"/>
              </a:rPr>
              <a:t>, and </a:t>
            </a:r>
            <a:r>
              <a:rPr lang="en-US" altLang="zh-CN" sz="2400" b="1" u="sng">
                <a:solidFill>
                  <a:srgbClr val="002060"/>
                </a:solidFill>
                <a:sym typeface="微软雅黑" panose="020B0503020204020204" pitchFamily="34" charset="-122"/>
              </a:rPr>
              <a:t>untalkative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7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4.身体免疫系统变得如此脆弱，以至人们经常因为轻微的疾病而变得非常虚弱</a:t>
            </a:r>
            <a:r>
              <a:rPr lang="zh-CN" sz="2400">
                <a:sym typeface="微软雅黑" panose="020B0503020204020204" pitchFamily="34" charset="-122"/>
              </a:rPr>
              <a:t>。</a:t>
            </a:r>
            <a:r>
              <a:rPr lang="zh-CN" altLang="en-US" sz="2400">
                <a:solidFill>
                  <a:srgbClr val="DF213B">
                    <a:lumMod val="75000"/>
                  </a:srgbClr>
                </a:solidFill>
                <a:sym typeface="微软雅黑" panose="020B0503020204020204" pitchFamily="34" charset="-122"/>
              </a:rPr>
              <a:t>（概）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4.</a:t>
            </a:r>
            <a:r>
              <a:rPr lang="en-US" altLang="zh-CN" sz="2400" b="1">
                <a:ln>
                  <a:solidFill>
                    <a:srgbClr val="00B0F0"/>
                  </a:solidFill>
                </a:ln>
                <a:solidFill>
                  <a:srgbClr val="002060"/>
                </a:solidFill>
                <a:sym typeface="微软雅黑" panose="020B0503020204020204" pitchFamily="34" charset="-122"/>
              </a:rPr>
              <a:t>So</a:t>
            </a:r>
            <a:r>
              <a:rPr lang="en-US" altLang="zh-CN" sz="2400" b="1">
                <a:solidFill>
                  <a:srgbClr val="002060"/>
                </a:solidFill>
                <a:sym typeface="微软雅黑" panose="020B0503020204020204" pitchFamily="34" charset="-122"/>
              </a:rPr>
              <a:t> weak </a:t>
            </a:r>
            <a:r>
              <a:rPr lang="en-US" altLang="zh-CN" sz="2400" b="1">
                <a:ln>
                  <a:solidFill>
                    <a:srgbClr val="C00000"/>
                  </a:solidFill>
                </a:ln>
                <a:solidFill>
                  <a:srgbClr val="002060"/>
                </a:solidFill>
                <a:sym typeface="微软雅黑" panose="020B0503020204020204" pitchFamily="34" charset="-122"/>
              </a:rPr>
              <a:t>does</a:t>
            </a:r>
            <a:r>
              <a:rPr lang="en-US" altLang="zh-CN" sz="2400" b="1">
                <a:solidFill>
                  <a:srgbClr val="002060"/>
                </a:solidFill>
                <a:sym typeface="微软雅黑" panose="020B0503020204020204" pitchFamily="34" charset="-122"/>
              </a:rPr>
              <a:t> the body's immune system </a:t>
            </a:r>
            <a:r>
              <a:rPr lang="en-US" altLang="zh-CN" sz="2400" b="1" u="sng">
                <a:ln>
                  <a:solidFill>
                    <a:srgbClr val="C00000"/>
                  </a:solidFill>
                </a:ln>
                <a:solidFill>
                  <a:srgbClr val="002060"/>
                </a:solidFill>
                <a:sym typeface="微软雅黑" panose="020B0503020204020204" pitchFamily="34" charset="-122"/>
              </a:rPr>
              <a:t>become</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the person often becomes very ill </a:t>
            </a:r>
            <a:r>
              <a:rPr lang="en-US" altLang="zh-CN" sz="2400" b="1" u="sng">
                <a:solidFill>
                  <a:srgbClr val="002060"/>
                </a:solidFill>
                <a:sym typeface="微软雅黑" panose="020B0503020204020204" pitchFamily="34" charset="-122"/>
              </a:rPr>
              <a:t>from usually mild sicknesses</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5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325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range /reɪndʒ/                       n.  [C]种类；范围 vt. </a:t>
            </a:r>
            <a:r>
              <a:rPr lang="zh-CN" altLang="en-US" sz="2400" b="1" dirty="0">
                <a:solidFill>
                  <a:srgbClr val="C00000"/>
                </a:solidFill>
                <a:latin typeface="微软雅黑" panose="020B0503020204020204" pitchFamily="34" charset="-122"/>
                <a:ea typeface="微软雅黑" panose="020B0503020204020204" pitchFamily="34" charset="-122"/>
              </a:rPr>
              <a:t>漫游；来回走动</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74015" y="959485"/>
            <a:ext cx="6431280" cy="5474970"/>
          </a:xfrm>
          <a:prstGeom prst="rect">
            <a:avLst/>
          </a:prstGeom>
          <a:noFill/>
        </p:spPr>
        <p:txBody>
          <a:bodyPr wrap="square" rtlCol="0" anchor="t">
            <a:spAutoFit/>
          </a:bodyPr>
          <a:p>
            <a:pPr fontAlgn="auto">
              <a:lnSpc>
                <a:spcPts val="3460"/>
              </a:lnSpc>
            </a:pPr>
            <a:r>
              <a:rPr sz="2400">
                <a:sym typeface="微软雅黑" panose="020B0503020204020204" pitchFamily="34" charset="-122"/>
              </a:rPr>
              <a:t>1.他四处漫步，寻找绘画的灵感。</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1.He </a:t>
            </a:r>
            <a:r>
              <a:rPr lang="en-US" altLang="zh-CN" sz="2400" b="1" u="sng">
                <a:solidFill>
                  <a:srgbClr val="002060"/>
                </a:solidFill>
                <a:sym typeface="微软雅黑" panose="020B0503020204020204" pitchFamily="34" charset="-122"/>
              </a:rPr>
              <a:t>ranges far and wide</a:t>
            </a:r>
            <a:r>
              <a:rPr lang="en-US" altLang="zh-CN" sz="2400" b="1">
                <a:solidFill>
                  <a:srgbClr val="002060"/>
                </a:solidFill>
                <a:sym typeface="微软雅黑" panose="020B0503020204020204" pitchFamily="34" charset="-122"/>
              </a:rPr>
              <a:t> in search of inspiration for his paintings.</a:t>
            </a:r>
            <a:endParaRPr lang="en-US" altLang="zh-CN" sz="2400" b="1">
              <a:solidFill>
                <a:srgbClr val="002060"/>
              </a:solidFill>
              <a:sym typeface="微软雅黑" panose="020B0503020204020204" pitchFamily="34" charset="-122"/>
            </a:endParaRPr>
          </a:p>
          <a:p>
            <a:pPr fontAlgn="auto">
              <a:lnSpc>
                <a:spcPts val="2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2.他看见谁，就对谁吼叫。</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2.He shouted angrily at anyone </a:t>
            </a:r>
            <a:r>
              <a:rPr lang="en-US" altLang="zh-CN" sz="2400" b="1" u="sng">
                <a:solidFill>
                  <a:srgbClr val="002060"/>
                </a:solidFill>
                <a:sym typeface="微软雅黑" panose="020B0503020204020204" pitchFamily="34" charset="-122"/>
              </a:rPr>
              <a:t>within range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2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3.她的目光在屋子里来回扫视。</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a:t>
            </a:r>
            <a:r>
              <a:rPr lang="en-US" altLang="zh-CN" sz="2400" b="1" u="sng">
                <a:solidFill>
                  <a:srgbClr val="002060"/>
                </a:solidFill>
                <a:sym typeface="微软雅黑" panose="020B0503020204020204" pitchFamily="34" charset="-122"/>
              </a:rPr>
              <a:t>Her eyes ranged</a:t>
            </a:r>
            <a:r>
              <a:rPr lang="en-US" altLang="zh-CN" sz="2400" b="1">
                <a:solidFill>
                  <a:srgbClr val="002060"/>
                </a:solidFill>
                <a:sym typeface="微软雅黑" panose="020B0503020204020204" pitchFamily="34" charset="-122"/>
              </a:rPr>
              <a:t> the room.</a:t>
            </a:r>
            <a:endParaRPr lang="en-US" altLang="zh-CN" sz="2400" b="1">
              <a:solidFill>
                <a:srgbClr val="002060"/>
              </a:solidFill>
              <a:sym typeface="微软雅黑" panose="020B0503020204020204" pitchFamily="34" charset="-122"/>
            </a:endParaRPr>
          </a:p>
          <a:p>
            <a:pPr fontAlgn="auto">
              <a:lnSpc>
                <a:spcPts val="2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4.这个节目受众很广，老少皆宜。</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4.The show had a large audience, </a:t>
            </a:r>
            <a:r>
              <a:rPr lang="en-US" altLang="zh-CN" sz="2400" b="1" u="sng">
                <a:ln>
                  <a:solidFill>
                    <a:srgbClr val="00B0F0"/>
                  </a:solidFill>
                </a:ln>
                <a:solidFill>
                  <a:srgbClr val="002060"/>
                </a:solidFill>
                <a:sym typeface="微软雅黑" panose="020B0503020204020204" pitchFamily="34" charset="-122"/>
              </a:rPr>
              <a:t>ranging</a:t>
            </a:r>
            <a:r>
              <a:rPr lang="en-US" altLang="zh-CN" sz="2400" b="1" u="sng">
                <a:solidFill>
                  <a:srgbClr val="002060"/>
                </a:solidFill>
                <a:sym typeface="微软雅黑" panose="020B0503020204020204" pitchFamily="34" charset="-122"/>
              </a:rPr>
              <a:t> from</a:t>
            </a:r>
            <a:r>
              <a:rPr lang="en-US" altLang="zh-CN" sz="2400" b="1">
                <a:solidFill>
                  <a:srgbClr val="002060"/>
                </a:solidFill>
                <a:sym typeface="微软雅黑" panose="020B0503020204020204" pitchFamily="34" charset="-122"/>
              </a:rPr>
              <a:t> children to grandparents. </a:t>
            </a:r>
            <a:endParaRPr sz="2400">
              <a:sym typeface="微软雅黑" panose="020B0503020204020204" pitchFamily="34" charset="-122"/>
            </a:endParaRPr>
          </a:p>
        </p:txBody>
      </p:sp>
      <p:pic>
        <p:nvPicPr>
          <p:cNvPr id="128" name="图片 127"/>
          <p:cNvPicPr/>
          <p:nvPr/>
        </p:nvPicPr>
        <p:blipFill>
          <a:blip r:embed="rId4"/>
          <a:srcRect b="8727"/>
          <a:stretch>
            <a:fillRect/>
          </a:stretch>
        </p:blipFill>
        <p:spPr>
          <a:xfrm>
            <a:off x="6633845" y="1521460"/>
            <a:ext cx="5341620" cy="2973070"/>
          </a:xfrm>
          <a:prstGeom prst="rect">
            <a:avLst/>
          </a:prstGeom>
          <a:noFill/>
          <a:ln w="9525">
            <a:noFill/>
          </a:ln>
        </p:spPr>
      </p:pic>
      <p:sp>
        <p:nvSpPr>
          <p:cNvPr id="7" name="文本框 6"/>
          <p:cNvSpPr txBox="1"/>
          <p:nvPr/>
        </p:nvSpPr>
        <p:spPr>
          <a:xfrm>
            <a:off x="5998845" y="4608830"/>
            <a:ext cx="6021705" cy="460375"/>
          </a:xfrm>
          <a:prstGeom prst="rect">
            <a:avLst/>
          </a:prstGeom>
          <a:noFill/>
        </p:spPr>
        <p:txBody>
          <a:bodyPr wrap="square" rtlCol="0" anchor="t">
            <a:spAutoFit/>
          </a:bodyPr>
          <a:p>
            <a:pPr algn="ctr"/>
            <a:r>
              <a:rPr lang="zh-CN" altLang="en-US" sz="2400" b="1"/>
              <a:t>Free range, outdoor bred cute pink piglet</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0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325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range /reɪndʒ/                       n.  [C]种类；范围 vt. </a:t>
            </a:r>
            <a:r>
              <a:rPr lang="zh-CN" altLang="en-US" sz="2400" b="1" dirty="0">
                <a:solidFill>
                  <a:srgbClr val="C00000"/>
                </a:solidFill>
                <a:latin typeface="微软雅黑" panose="020B0503020204020204" pitchFamily="34" charset="-122"/>
                <a:ea typeface="微软雅黑" panose="020B0503020204020204" pitchFamily="34" charset="-122"/>
              </a:rPr>
              <a:t>漫游；来回走动</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1155" y="922655"/>
            <a:ext cx="11490325" cy="4528185"/>
          </a:xfrm>
          <a:prstGeom prst="rect">
            <a:avLst/>
          </a:prstGeom>
          <a:noFill/>
        </p:spPr>
        <p:txBody>
          <a:bodyPr wrap="square" rtlCol="0" anchor="t">
            <a:spAutoFit/>
          </a:bodyPr>
          <a:p>
            <a:pPr algn="l" fontAlgn="auto">
              <a:lnSpc>
                <a:spcPts val="3460"/>
              </a:lnSpc>
            </a:pPr>
            <a:r>
              <a:rPr sz="2400">
                <a:solidFill>
                  <a:sysClr val="windowText" lastClr="000000"/>
                </a:solidFill>
                <a:latin typeface="Arial" panose="020B0604020202020204" pitchFamily="34" charset="0"/>
                <a:ea typeface="微软雅黑" panose="020B0503020204020204" pitchFamily="34" charset="-122"/>
                <a:cs typeface="+mn-ea"/>
                <a:sym typeface="微软雅黑" panose="020B0503020204020204" pitchFamily="34" charset="-122"/>
              </a:rPr>
              <a:t>5.处于压力下的人更容易发挥自己的全部潜能。</a:t>
            </a:r>
            <a:r>
              <a:rPr lang="zh-CN" altLang="en-US" sz="2400">
                <a:solidFill>
                  <a:srgbClr val="DF213B">
                    <a:lumMod val="75000"/>
                  </a:srgbClr>
                </a:solidFill>
                <a:latin typeface="Arial" panose="020B0604020202020204" pitchFamily="34" charset="0"/>
                <a:ea typeface="微软雅黑" panose="020B0503020204020204" pitchFamily="34" charset="-122"/>
                <a:cs typeface="+mn-ea"/>
                <a:sym typeface="微软雅黑" panose="020B0503020204020204" pitchFamily="34" charset="-122"/>
              </a:rPr>
              <a:t>（应、续、概） </a:t>
            </a:r>
            <a:endParaRPr sz="2400">
              <a:sym typeface="微软雅黑" panose="020B0503020204020204" pitchFamily="34" charset="-122"/>
            </a:endParaRPr>
          </a:p>
          <a:p>
            <a:pPr algn="l"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5.People </a:t>
            </a:r>
            <a:r>
              <a:rPr lang="en-US" altLang="zh-CN" sz="2400" b="1" u="sng">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under stress</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 tend to develop their </a:t>
            </a:r>
            <a:r>
              <a:rPr lang="en-US" altLang="zh-CN" sz="2400" b="1" u="sng">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full range of potential</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 </a:t>
            </a:r>
            <a:endParaRPr lang="en-US" altLang="zh-CN" sz="2400" b="1">
              <a:solidFill>
                <a:srgbClr val="002060"/>
              </a:solidFill>
              <a:sym typeface="微软雅黑" panose="020B0503020204020204" pitchFamily="34" charset="-122"/>
            </a:endParaRPr>
          </a:p>
          <a:p>
            <a:pPr algn="l" fontAlgn="auto">
              <a:lnSpc>
                <a:spcPts val="3460"/>
              </a:lnSpc>
            </a:pPr>
            <a:endParaRPr sz="2400">
              <a:sym typeface="微软雅黑" panose="020B0503020204020204" pitchFamily="34" charset="-122"/>
            </a:endParaRPr>
          </a:p>
          <a:p>
            <a:pPr algn="l" fontAlgn="auto">
              <a:lnSpc>
                <a:spcPts val="3460"/>
              </a:lnSpc>
            </a:pPr>
            <a:r>
              <a:rPr sz="2400">
                <a:solidFill>
                  <a:sysClr val="windowText" lastClr="000000"/>
                </a:solidFill>
                <a:latin typeface="Arial" panose="020B0604020202020204" pitchFamily="34" charset="0"/>
                <a:ea typeface="微软雅黑" panose="020B0503020204020204" pitchFamily="34" charset="-122"/>
                <a:cs typeface="+mn-ea"/>
                <a:sym typeface="微软雅黑" panose="020B0503020204020204" pitchFamily="34" charset="-122"/>
              </a:rPr>
              <a:t>6.近年来，压力被认为是一系列医疗问题的一个原因。</a:t>
            </a:r>
            <a:r>
              <a:rPr lang="zh-CN" altLang="en-US" sz="2400">
                <a:solidFill>
                  <a:srgbClr val="DF213B">
                    <a:lumMod val="75000"/>
                  </a:srgbClr>
                </a:solidFill>
                <a:latin typeface="Arial" panose="020B0604020202020204" pitchFamily="34" charset="0"/>
                <a:ea typeface="微软雅黑" panose="020B0503020204020204" pitchFamily="34" charset="-122"/>
                <a:cs typeface="+mn-ea"/>
                <a:sym typeface="微软雅黑" panose="020B0503020204020204" pitchFamily="34" charset="-122"/>
              </a:rPr>
              <a:t>（应、概）</a:t>
            </a:r>
            <a:endParaRPr sz="2400">
              <a:sym typeface="微软雅黑" panose="020B0503020204020204" pitchFamily="34" charset="-122"/>
            </a:endParaRPr>
          </a:p>
          <a:p>
            <a:pPr algn="l"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6.Recently stress has been regarded as a cause of </a:t>
            </a:r>
            <a:r>
              <a:rPr lang="en-US" altLang="zh-CN" sz="2400" b="1" u="sng">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a whole range of</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 medical problems.</a:t>
            </a:r>
            <a:endParaRPr lang="en-US" altLang="zh-CN" sz="2400" b="1">
              <a:solidFill>
                <a:srgbClr val="002060"/>
              </a:solidFill>
              <a:sym typeface="微软雅黑" panose="020B0503020204020204" pitchFamily="34" charset="-122"/>
            </a:endParaRPr>
          </a:p>
          <a:p>
            <a:pPr algn="l" fontAlgn="auto">
              <a:lnSpc>
                <a:spcPts val="3460"/>
              </a:lnSpc>
            </a:pPr>
            <a:endParaRPr sz="2400">
              <a:sym typeface="微软雅黑" panose="020B0503020204020204" pitchFamily="34" charset="-122"/>
            </a:endParaRPr>
          </a:p>
          <a:p>
            <a:pPr algn="l" fontAlgn="auto">
              <a:lnSpc>
                <a:spcPts val="3460"/>
              </a:lnSpc>
            </a:pPr>
            <a:r>
              <a:rPr sz="2400">
                <a:solidFill>
                  <a:sysClr val="windowText" lastClr="000000"/>
                </a:solidFill>
                <a:latin typeface="Arial" panose="020B0604020202020204" pitchFamily="34" charset="0"/>
                <a:ea typeface="微软雅黑" panose="020B0503020204020204" pitchFamily="34" charset="-122"/>
                <a:cs typeface="+mn-ea"/>
                <a:sym typeface="微软雅黑" panose="020B0503020204020204" pitchFamily="34" charset="-122"/>
              </a:rPr>
              <a:t>7.除了这些传统的活动，我们有更多的选择，如旅行和拜访我们的亲戚或朋友。</a:t>
            </a:r>
            <a:r>
              <a:rPr lang="zh-CN" altLang="en-US" sz="2400">
                <a:solidFill>
                  <a:srgbClr val="DF213B">
                    <a:lumMod val="75000"/>
                  </a:srgbClr>
                </a:solidFill>
                <a:latin typeface="Arial" panose="020B0604020202020204" pitchFamily="34" charset="0"/>
                <a:ea typeface="微软雅黑" panose="020B0503020204020204" pitchFamily="34" charset="-122"/>
                <a:cs typeface="+mn-ea"/>
                <a:sym typeface="微软雅黑" panose="020B0503020204020204" pitchFamily="34" charset="-122"/>
              </a:rPr>
              <a:t>（应）</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7.In addition to these traditional activities, we have </a:t>
            </a:r>
            <a:r>
              <a:rPr lang="en-US" altLang="zh-CN" sz="2400" b="1" u="sng">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a wider range of choices</a:t>
            </a:r>
            <a:r>
              <a:rPr lang="en-US" altLang="zh-CN" sz="2400" b="1">
                <a:solidFill>
                  <a:srgbClr val="002060"/>
                </a:solidFill>
                <a:latin typeface="Arial" panose="020B0604020202020204" pitchFamily="34" charset="0"/>
                <a:ea typeface="微软雅黑" panose="020B0503020204020204" pitchFamily="34" charset="-122"/>
                <a:cs typeface="+mn-ea"/>
                <a:sym typeface="微软雅黑" panose="020B0503020204020204" pitchFamily="34" charset="-122"/>
              </a:rPr>
              <a:t> such as travelling and visiting our relatives or friends.	</a:t>
            </a:r>
            <a:endParaRPr sz="2400">
              <a:sym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0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325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range /reɪndʒ/                       n.  [C]种类；范围 vt. </a:t>
            </a:r>
            <a:r>
              <a:rPr lang="zh-CN" altLang="en-US" sz="2400" b="1" dirty="0">
                <a:solidFill>
                  <a:srgbClr val="C00000"/>
                </a:solidFill>
                <a:latin typeface="微软雅黑" panose="020B0503020204020204" pitchFamily="34" charset="-122"/>
                <a:ea typeface="微软雅黑" panose="020B0503020204020204" pitchFamily="34" charset="-122"/>
              </a:rPr>
              <a:t>漫游；来回走动</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284480" y="944880"/>
            <a:ext cx="11490325" cy="2753360"/>
          </a:xfrm>
          <a:prstGeom prst="rect">
            <a:avLst/>
          </a:prstGeom>
          <a:noFill/>
        </p:spPr>
        <p:txBody>
          <a:bodyPr wrap="square" rtlCol="0" anchor="t">
            <a:spAutoFit/>
          </a:bodyPr>
          <a:p>
            <a:pPr fontAlgn="auto">
              <a:lnSpc>
                <a:spcPts val="3460"/>
              </a:lnSpc>
            </a:pPr>
            <a:r>
              <a:rPr sz="2400">
                <a:sym typeface="微软雅黑" panose="020B0503020204020204" pitchFamily="34" charset="-122"/>
              </a:rPr>
              <a:t>我们学校每天都会产生大量的垃圾，如剩饭、废物和塑料瓶，这带来了广泛的环境问题以及资源的浪费。 因此，现在是我们立即采取行动改变情况的时候了。</a:t>
            </a:r>
            <a:r>
              <a:rPr sz="2400">
                <a:solidFill>
                  <a:srgbClr val="C00000"/>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sz="2400" b="1">
                <a:solidFill>
                  <a:srgbClr val="002060"/>
                </a:solidFill>
                <a:sym typeface="微软雅黑" panose="020B0503020204020204" pitchFamily="34" charset="-122"/>
              </a:rPr>
              <a:t>Our school produces a lot of rubbish every day, </a:t>
            </a:r>
            <a:r>
              <a:rPr sz="2400" b="1" u="sng">
                <a:solidFill>
                  <a:srgbClr val="002060"/>
                </a:solidFill>
                <a:sym typeface="微软雅黑" panose="020B0503020204020204" pitchFamily="34" charset="-122"/>
              </a:rPr>
              <a:t>such as leftover food, waste and plastic bottles</a:t>
            </a:r>
            <a:r>
              <a:rPr sz="2400" b="1">
                <a:solidFill>
                  <a:srgbClr val="002060"/>
                </a:solidFill>
                <a:sym typeface="微软雅黑" panose="020B0503020204020204" pitchFamily="34" charset="-122"/>
              </a:rPr>
              <a:t>, which brings </a:t>
            </a:r>
            <a:r>
              <a:rPr sz="2400" b="1" u="sng">
                <a:solidFill>
                  <a:srgbClr val="002060"/>
                </a:solidFill>
                <a:sym typeface="微软雅黑" panose="020B0503020204020204" pitchFamily="34" charset="-122"/>
              </a:rPr>
              <a:t>a wide range of environmental problems </a:t>
            </a:r>
            <a:r>
              <a:rPr sz="2400" b="1">
                <a:solidFill>
                  <a:srgbClr val="002060"/>
                </a:solidFill>
                <a:sym typeface="微软雅黑" panose="020B0503020204020204" pitchFamily="34" charset="-122"/>
              </a:rPr>
              <a:t>as well as the waste of resources. Therefore, </a:t>
            </a:r>
            <a:r>
              <a:rPr sz="2400" b="1">
                <a:ln>
                  <a:solidFill>
                    <a:srgbClr val="00B0F0"/>
                  </a:solidFill>
                </a:ln>
                <a:solidFill>
                  <a:srgbClr val="002060"/>
                </a:solidFill>
                <a:sym typeface="微软雅黑" panose="020B0503020204020204" pitchFamily="34" charset="-122"/>
              </a:rPr>
              <a:t>it’s time that</a:t>
            </a:r>
            <a:r>
              <a:rPr sz="2400" b="1">
                <a:solidFill>
                  <a:srgbClr val="002060"/>
                </a:solidFill>
                <a:sym typeface="微软雅黑" panose="020B0503020204020204" pitchFamily="34" charset="-122"/>
              </a:rPr>
              <a:t> we </a:t>
            </a:r>
            <a:r>
              <a:rPr sz="2400" b="1" u="sng">
                <a:solidFill>
                  <a:srgbClr val="002060"/>
                </a:solidFill>
                <a:sym typeface="微软雅黑" panose="020B0503020204020204" pitchFamily="34" charset="-122"/>
              </a:rPr>
              <a:t>took immediate action</a:t>
            </a:r>
            <a:r>
              <a:rPr sz="2400" b="1">
                <a:solidFill>
                  <a:srgbClr val="002060"/>
                </a:solidFill>
                <a:sym typeface="微软雅黑" panose="020B0503020204020204" pitchFamily="34" charset="-122"/>
              </a:rPr>
              <a:t> to change the situation. </a:t>
            </a:r>
            <a:endParaRPr sz="2400" b="1">
              <a:solidFill>
                <a:srgbClr val="002060"/>
              </a:solidFill>
              <a:sym typeface="微软雅黑" panose="020B0503020204020204" pitchFamily="34" charset="-122"/>
            </a:endParaRPr>
          </a:p>
        </p:txBody>
      </p:sp>
      <p:pic>
        <p:nvPicPr>
          <p:cNvPr id="127" name="图片 126"/>
          <p:cNvPicPr/>
          <p:nvPr/>
        </p:nvPicPr>
        <p:blipFill>
          <a:blip r:embed="rId4"/>
          <a:srcRect b="5376"/>
          <a:stretch>
            <a:fillRect/>
          </a:stretch>
        </p:blipFill>
        <p:spPr>
          <a:xfrm>
            <a:off x="2247900" y="3364865"/>
            <a:ext cx="4871720" cy="3345815"/>
          </a:xfrm>
          <a:prstGeom prst="rect">
            <a:avLst/>
          </a:prstGeom>
          <a:noFill/>
          <a:ln w="9525">
            <a:noFill/>
          </a:ln>
        </p:spPr>
      </p:pic>
      <p:sp>
        <p:nvSpPr>
          <p:cNvPr id="7" name="文本框 6"/>
          <p:cNvSpPr txBox="1"/>
          <p:nvPr/>
        </p:nvSpPr>
        <p:spPr>
          <a:xfrm>
            <a:off x="7458075" y="5930265"/>
            <a:ext cx="3108960" cy="460375"/>
          </a:xfrm>
          <a:prstGeom prst="rect">
            <a:avLst/>
          </a:prstGeom>
          <a:noFill/>
        </p:spPr>
        <p:txBody>
          <a:bodyPr wrap="square" rtlCol="0" anchor="t">
            <a:spAutoFit/>
          </a:bodyPr>
          <a:p>
            <a:r>
              <a:rPr lang="zh-CN" altLang="en-US" sz="2400" b="1"/>
              <a:t>The shooting range</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0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7595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even if/though                       即使</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1155" y="1385570"/>
            <a:ext cx="11490325" cy="4084955"/>
          </a:xfrm>
          <a:prstGeom prst="rect">
            <a:avLst/>
          </a:prstGeom>
          <a:noFill/>
        </p:spPr>
        <p:txBody>
          <a:bodyPr wrap="square" rtlCol="0" anchor="t">
            <a:spAutoFit/>
          </a:bodyPr>
          <a:p>
            <a:pPr fontAlgn="auto">
              <a:lnSpc>
                <a:spcPts val="3460"/>
              </a:lnSpc>
            </a:pPr>
            <a:r>
              <a:rPr sz="2400">
                <a:sym typeface="微软雅黑" panose="020B0503020204020204" pitchFamily="34" charset="-122"/>
              </a:rPr>
              <a:t>1.即使我们开始减少温室气体的含量,在(未来)几十年或几个世纪内,气候仍会持续转暖。</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a:t>
            </a:r>
            <a:r>
              <a:rPr lang="en-US" altLang="zh-CN" sz="2400" b="1">
                <a:ln>
                  <a:solidFill>
                    <a:srgbClr val="00B0F0"/>
                  </a:solidFill>
                </a:ln>
                <a:solidFill>
                  <a:srgbClr val="002060"/>
                </a:solidFill>
                <a:sym typeface="微软雅黑" panose="020B0503020204020204" pitchFamily="34" charset="-122"/>
              </a:rPr>
              <a:t>Even if</a:t>
            </a:r>
            <a:r>
              <a:rPr lang="en-US" altLang="zh-CN" sz="2400" b="1">
                <a:solidFill>
                  <a:srgbClr val="002060"/>
                </a:solidFill>
                <a:sym typeface="微软雅黑" panose="020B0503020204020204" pitchFamily="34" charset="-122"/>
              </a:rPr>
              <a:t> we start reducing the amount of greenhouse gases, the climate is going to keep on warming </a:t>
            </a:r>
            <a:r>
              <a:rPr lang="en-US" altLang="zh-CN" sz="2400" b="1" u="sng">
                <a:solidFill>
                  <a:srgbClr val="002060"/>
                </a:solidFill>
                <a:sym typeface="微软雅黑" panose="020B0503020204020204" pitchFamily="34" charset="-122"/>
              </a:rPr>
              <a:t>for decades or centuries</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2.即使你英语流利，在英国你也许还是会遇到语言困难。</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a:t>
            </a:r>
            <a:r>
              <a:rPr lang="en-US" altLang="zh-CN" sz="2400" b="1">
                <a:ln>
                  <a:solidFill>
                    <a:srgbClr val="00B0F0"/>
                  </a:solidFill>
                </a:ln>
                <a:solidFill>
                  <a:srgbClr val="002060"/>
                </a:solidFill>
                <a:sym typeface="微软雅黑" panose="020B0503020204020204" pitchFamily="34" charset="-122"/>
              </a:rPr>
              <a:t>Even if</a:t>
            </a:r>
            <a:r>
              <a:rPr lang="en-US" altLang="zh-CN" sz="2400" b="1">
                <a:solidFill>
                  <a:srgbClr val="002060"/>
                </a:solidFill>
                <a:sym typeface="微软雅黑" panose="020B0503020204020204" pitchFamily="34" charset="-122"/>
              </a:rPr>
              <a:t> you're fluent in English, you may experience linguistic difficulties in the UK.</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9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glance  /glɑ:ns/                      vi.  看一下；扫视n. [C] 一瞥</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1155" y="942975"/>
            <a:ext cx="11490325" cy="4972050"/>
          </a:xfrm>
          <a:prstGeom prst="rect">
            <a:avLst/>
          </a:prstGeom>
          <a:noFill/>
        </p:spPr>
        <p:txBody>
          <a:bodyPr wrap="square" rtlCol="0" anchor="t">
            <a:spAutoFit/>
          </a:bodyPr>
          <a:p>
            <a:pPr fontAlgn="auto">
              <a:lnSpc>
                <a:spcPts val="3460"/>
              </a:lnSpc>
            </a:pPr>
            <a:r>
              <a:rPr sz="2400">
                <a:sym typeface="微软雅黑" panose="020B0503020204020204" pitchFamily="34" charset="-122"/>
              </a:rPr>
              <a:t>1.她从眼角瞥了他一眼。</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1.She </a:t>
            </a:r>
            <a:r>
              <a:rPr lang="en-US" altLang="zh-CN" sz="2400" b="1" u="sng">
                <a:solidFill>
                  <a:srgbClr val="002060"/>
                </a:solidFill>
                <a:sym typeface="微软雅黑" panose="020B0503020204020204" pitchFamily="34" charset="-122"/>
              </a:rPr>
              <a:t>shot/ cast</a:t>
            </a:r>
            <a:r>
              <a:rPr lang="en-US" altLang="zh-CN" sz="2400" b="1">
                <a:solidFill>
                  <a:srgbClr val="002060"/>
                </a:solidFill>
                <a:sym typeface="微软雅黑" panose="020B0503020204020204" pitchFamily="34" charset="-122"/>
              </a:rPr>
              <a:t> him </a:t>
            </a:r>
            <a:r>
              <a:rPr lang="en-US" altLang="zh-CN" sz="2400" b="1" u="sng">
                <a:solidFill>
                  <a:srgbClr val="002060"/>
                </a:solidFill>
                <a:sym typeface="微软雅黑" panose="020B0503020204020204" pitchFamily="34" charset="-122"/>
              </a:rPr>
              <a:t>a sideways glance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2.他一眼看出了问题所在。</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2.He could tell what was wrong </a:t>
            </a:r>
            <a:r>
              <a:rPr lang="en-US" altLang="zh-CN" sz="2400" b="1" u="sng">
                <a:solidFill>
                  <a:srgbClr val="002060"/>
                </a:solidFill>
                <a:sym typeface="微软雅黑" panose="020B0503020204020204" pitchFamily="34" charset="-122"/>
              </a:rPr>
              <a:t>at a glance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3.乍一看问题似乎很简单。</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a:t>
            </a:r>
            <a:r>
              <a:rPr lang="en-US" altLang="zh-CN" sz="2400" b="1" u="sng">
                <a:solidFill>
                  <a:srgbClr val="002060"/>
                </a:solidFill>
                <a:sym typeface="微软雅黑" panose="020B0503020204020204" pitchFamily="34" charset="-122"/>
              </a:rPr>
              <a:t>At first glance</a:t>
            </a:r>
            <a:r>
              <a:rPr lang="en-US" altLang="zh-CN" sz="2400" b="1">
                <a:solidFill>
                  <a:srgbClr val="002060"/>
                </a:solidFill>
                <a:sym typeface="微软雅黑" panose="020B0503020204020204" pitchFamily="34" charset="-122"/>
              </a:rPr>
              <a:t> the problem seemed easy.</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4.我只匆匆浏览了下报纸。 </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4.I only had time to </a:t>
            </a:r>
            <a:r>
              <a:rPr lang="en-US" altLang="zh-CN" sz="2400" b="1" u="sng">
                <a:solidFill>
                  <a:srgbClr val="002060"/>
                </a:solidFill>
                <a:sym typeface="微软雅黑" panose="020B0503020204020204" pitchFamily="34" charset="-122"/>
              </a:rPr>
              <a:t>glance at</a:t>
            </a:r>
            <a:r>
              <a:rPr lang="en-US" altLang="zh-CN" sz="2400" b="1">
                <a:solidFill>
                  <a:srgbClr val="002060"/>
                </a:solidFill>
                <a:sym typeface="微软雅黑" panose="020B0503020204020204" pitchFamily="34" charset="-122"/>
              </a:rPr>
              <a:t> the newspapers.</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3"/>
          <a:srcRect b="6649"/>
          <a:stretch>
            <a:fillRect/>
          </a:stretch>
        </p:blipFill>
        <p:spPr>
          <a:xfrm>
            <a:off x="6593205" y="1508760"/>
            <a:ext cx="5248275" cy="3633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 calcmode="lin" valueType="num">
                                      <p:cBhvr additive="base">
                                        <p:cTn id="35"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steady  /ˈstedi/                      adj.  平稳的；持续的；稳固的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64820" y="963930"/>
            <a:ext cx="6642735" cy="4615815"/>
          </a:xfrm>
          <a:prstGeom prst="rect">
            <a:avLst/>
          </a:prstGeom>
          <a:noFill/>
        </p:spPr>
        <p:txBody>
          <a:bodyPr wrap="square" rtlCol="0" anchor="t">
            <a:spAutoFit/>
          </a:bodyPr>
          <a:p>
            <a:r>
              <a:rPr sz="2400"/>
              <a:t>1.我们虽然缓慢但是在稳步前进。</a:t>
            </a:r>
            <a:r>
              <a:rPr sz="2400">
                <a:solidFill>
                  <a:srgbClr val="C00000"/>
                </a:solidFill>
              </a:rPr>
              <a:t>（续）</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1.We are making slow but </a:t>
            </a:r>
            <a:r>
              <a:rPr lang="en-US" altLang="zh-CN" sz="2400" b="1" u="sng">
                <a:solidFill>
                  <a:srgbClr val="002060"/>
                </a:solidFill>
                <a:sym typeface="+mn-ea"/>
              </a:rPr>
              <a:t>steady progress</a:t>
            </a:r>
            <a:r>
              <a:rPr lang="en-US" altLang="zh-CN" sz="2400" b="1">
                <a:solidFill>
                  <a:srgbClr val="002060"/>
                </a:solidFill>
                <a:sym typeface="+mn-ea"/>
              </a:rPr>
              <a:t>.</a:t>
            </a:r>
            <a:endParaRPr lang="en-US" altLang="zh-CN" sz="2400" b="1">
              <a:solidFill>
                <a:srgbClr val="002060"/>
              </a:solidFill>
            </a:endParaRPr>
          </a:p>
          <a:p>
            <a:endParaRPr lang="zh-CN" altLang="en-US"/>
          </a:p>
          <a:p>
            <a:r>
              <a:rPr sz="2400"/>
              <a:t>2.雨不紧不慢地下着。</a:t>
            </a:r>
            <a:r>
              <a:rPr sz="2400">
                <a:solidFill>
                  <a:srgbClr val="C00000"/>
                </a:solidFill>
              </a:rPr>
              <a:t>（续）</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2.The rain </a:t>
            </a:r>
            <a:r>
              <a:rPr lang="en-US" altLang="zh-CN" sz="2400" b="1" u="sng">
                <a:solidFill>
                  <a:srgbClr val="002060"/>
                </a:solidFill>
                <a:sym typeface="+mn-ea"/>
              </a:rPr>
              <a:t>fell steadily</a:t>
            </a:r>
            <a:r>
              <a:rPr lang="en-US" altLang="zh-CN" sz="2400" b="1">
                <a:solidFill>
                  <a:srgbClr val="002060"/>
                </a:solidFill>
                <a:sym typeface="+mn-ea"/>
              </a:rPr>
              <a:t>.</a:t>
            </a:r>
            <a:endParaRPr lang="en-US" altLang="zh-CN" sz="2400" b="1">
              <a:solidFill>
                <a:srgbClr val="002060"/>
              </a:solidFill>
            </a:endParaRPr>
          </a:p>
          <a:p>
            <a:endParaRPr sz="2400"/>
          </a:p>
          <a:p>
            <a:r>
              <a:rPr sz="2400"/>
              <a:t>3.电梯微微一晃又稳下来，接着门开了。</a:t>
            </a:r>
            <a:r>
              <a:rPr sz="2400">
                <a:solidFill>
                  <a:srgbClr val="C00000"/>
                </a:solidFill>
                <a:sym typeface="+mn-ea"/>
              </a:rPr>
              <a:t>（续）</a:t>
            </a:r>
            <a:endParaRPr sz="2400"/>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3.The lift </a:t>
            </a:r>
            <a:r>
              <a:rPr lang="en-US" altLang="zh-CN" sz="2400" b="1" u="sng">
                <a:solidFill>
                  <a:srgbClr val="002060"/>
                </a:solidFill>
                <a:sym typeface="+mn-ea"/>
              </a:rPr>
              <a:t>rocked</a:t>
            </a:r>
            <a:r>
              <a:rPr lang="en-US" altLang="zh-CN" sz="2400" b="1">
                <a:solidFill>
                  <a:srgbClr val="002060"/>
                </a:solidFill>
                <a:sym typeface="+mn-ea"/>
              </a:rPr>
              <a:t> slightly, </a:t>
            </a:r>
            <a:r>
              <a:rPr lang="en-US" altLang="zh-CN" sz="2400" b="1" u="sng">
                <a:solidFill>
                  <a:srgbClr val="002060"/>
                </a:solidFill>
                <a:sym typeface="+mn-ea"/>
              </a:rPr>
              <a:t>steadied</a:t>
            </a:r>
            <a:r>
              <a:rPr lang="en-US" altLang="zh-CN" sz="2400" b="1">
                <a:solidFill>
                  <a:srgbClr val="002060"/>
                </a:solidFill>
                <a:sym typeface="+mn-ea"/>
              </a:rPr>
              <a:t>, and the doors </a:t>
            </a:r>
            <a:r>
              <a:rPr lang="en-US" altLang="zh-CN" sz="2400" b="1" u="sng">
                <a:solidFill>
                  <a:srgbClr val="002060"/>
                </a:solidFill>
                <a:sym typeface="+mn-ea"/>
              </a:rPr>
              <a:t>opened</a:t>
            </a:r>
            <a:r>
              <a:rPr lang="en-US" altLang="zh-CN" sz="2400" b="1">
                <a:solidFill>
                  <a:srgbClr val="002060"/>
                </a:solidFill>
                <a:sym typeface="+mn-ea"/>
              </a:rPr>
              <a:t>.</a:t>
            </a:r>
            <a:endParaRPr lang="en-US" altLang="zh-CN" sz="2400" b="1">
              <a:solidFill>
                <a:srgbClr val="002060"/>
              </a:solidFill>
            </a:endParaRPr>
          </a:p>
          <a:p>
            <a:endParaRPr lang="zh-CN" altLang="en-US"/>
          </a:p>
          <a:p>
            <a:r>
              <a:rPr sz="2400"/>
              <a:t>4.稳如泰山，十分可靠</a:t>
            </a:r>
            <a:r>
              <a:rPr sz="2400">
                <a:solidFill>
                  <a:srgbClr val="C00000"/>
                </a:solidFill>
              </a:rPr>
              <a:t>（续）</a:t>
            </a:r>
            <a:endParaRPr sz="2400">
              <a:solidFill>
                <a:srgbClr val="C00000"/>
              </a:solidFill>
            </a:endParaRPr>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4.</a:t>
            </a:r>
            <a:r>
              <a:rPr lang="en-US" altLang="zh-CN" sz="2400" b="1" u="sng">
                <a:solidFill>
                  <a:srgbClr val="002060"/>
                </a:solidFill>
                <a:sym typeface="+mn-ea"/>
              </a:rPr>
              <a:t>as steady as</a:t>
            </a:r>
            <a:r>
              <a:rPr lang="en-US" altLang="zh-CN" sz="2400" b="1">
                <a:solidFill>
                  <a:srgbClr val="002060"/>
                </a:solidFill>
                <a:sym typeface="+mn-ea"/>
              </a:rPr>
              <a:t> a rock</a:t>
            </a:r>
            <a:endParaRPr lang="en-US" altLang="zh-CN" sz="2400" b="1">
              <a:solidFill>
                <a:srgbClr val="002060"/>
              </a:solidFill>
            </a:endParaRPr>
          </a:p>
          <a:p>
            <a:endParaRPr lang="zh-CN" altLang="en-US"/>
          </a:p>
        </p:txBody>
      </p:sp>
      <p:pic>
        <p:nvPicPr>
          <p:cNvPr id="129" name="图片 128"/>
          <p:cNvPicPr/>
          <p:nvPr/>
        </p:nvPicPr>
        <p:blipFill>
          <a:blip r:embed="rId3"/>
          <a:srcRect b="7040"/>
          <a:stretch>
            <a:fillRect/>
          </a:stretch>
        </p:blipFill>
        <p:spPr>
          <a:xfrm>
            <a:off x="7224395" y="1516380"/>
            <a:ext cx="4553585" cy="4645025"/>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blinds(horizontal)">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47015" y="998855"/>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82994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19. widespread  /ˈwaɪdspred/    adj.  分布广的；普遍的</a:t>
            </a:r>
            <a:endParaRPr lang="zh-CN" altLang="en-US" sz="2400" b="1" dirty="0">
              <a:solidFill>
                <a:srgbClr val="002060"/>
              </a:solidFill>
              <a:latin typeface="微软雅黑" panose="020B0503020204020204" pitchFamily="34" charset="-122"/>
              <a:ea typeface="微软雅黑" panose="020B0503020204020204" pitchFamily="34" charset="-122"/>
            </a:endParaRPr>
          </a:p>
          <a:p>
            <a:r>
              <a:rPr lang="zh-CN" altLang="en-US" sz="2400" b="1" dirty="0">
                <a:solidFill>
                  <a:srgbClr val="002060"/>
                </a:solidFill>
                <a:latin typeface="微软雅黑" panose="020B0503020204020204" pitchFamily="34" charset="-122"/>
                <a:ea typeface="微软雅黑" panose="020B0503020204020204" pitchFamily="34" charset="-122"/>
              </a:rPr>
              <a:t>20. on the whole                         大体上；基本上</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904865" y="1605280"/>
            <a:ext cx="5565140" cy="2309495"/>
          </a:xfrm>
          <a:prstGeom prst="rect">
            <a:avLst/>
          </a:prstGeom>
          <a:noFill/>
        </p:spPr>
        <p:txBody>
          <a:bodyPr wrap="square" rtlCol="0" anchor="t">
            <a:spAutoFit/>
          </a:bodyPr>
          <a:p>
            <a:pPr fontAlgn="auto">
              <a:lnSpc>
                <a:spcPts val="3460"/>
              </a:lnSpc>
            </a:pPr>
            <a:r>
              <a:rPr sz="2400">
                <a:sym typeface="微软雅黑" panose="020B0503020204020204" pitchFamily="34" charset="-122"/>
              </a:rPr>
              <a:t>总的说来，地球变暖是引起极大关注的一个现象。</a:t>
            </a:r>
            <a:r>
              <a:rPr lang="zh-CN" altLang="en-US" sz="2400">
                <a:solidFill>
                  <a:srgbClr val="DF213B">
                    <a:lumMod val="75000"/>
                  </a:srgbClr>
                </a:solidFill>
                <a:sym typeface="微软雅黑" panose="020B0503020204020204" pitchFamily="34" charset="-122"/>
              </a:rPr>
              <a:t>（应、概）</a:t>
            </a: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On the whole</a:t>
            </a:r>
            <a:r>
              <a:rPr lang="en-US" altLang="zh-CN" sz="2400" b="1">
                <a:solidFill>
                  <a:srgbClr val="002060"/>
                </a:solidFill>
                <a:sym typeface="微软雅黑" panose="020B0503020204020204" pitchFamily="34" charset="-122"/>
              </a:rPr>
              <a:t> global warming is a phenomenon that </a:t>
            </a:r>
            <a:r>
              <a:rPr lang="en-US" altLang="zh-CN" sz="2400" b="1" u="sng">
                <a:solidFill>
                  <a:srgbClr val="002060"/>
                </a:solidFill>
                <a:sym typeface="微软雅黑" panose="020B0503020204020204" pitchFamily="34" charset="-122"/>
              </a:rPr>
              <a:t>arouses widespread concern</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795655" y="1203325"/>
            <a:ext cx="4544060" cy="5460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economical  /ˌi:kəˈnɒmɪkl/             adj.  节约的；经济的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1097280"/>
            <a:ext cx="10633075" cy="2309495"/>
          </a:xfrm>
          <a:prstGeom prst="rect">
            <a:avLst/>
          </a:prstGeom>
          <a:noFill/>
        </p:spPr>
        <p:txBody>
          <a:bodyPr wrap="square" rtlCol="0" anchor="t">
            <a:spAutoFit/>
          </a:bodyPr>
          <a:p>
            <a:pPr fontAlgn="auto">
              <a:lnSpc>
                <a:spcPts val="3460"/>
              </a:lnSpc>
            </a:pPr>
            <a:r>
              <a:rPr sz="2400">
                <a:sym typeface="微软雅黑" panose="020B0503020204020204" pitchFamily="34" charset="-122"/>
              </a:rPr>
              <a:t>1.他的手势简练，言语通常是温和的。</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1.His gestures were </a:t>
            </a:r>
            <a:r>
              <a:rPr lang="en-US" altLang="zh-CN" sz="2400" b="1" u="sng">
                <a:solidFill>
                  <a:srgbClr val="002060"/>
                </a:solidFill>
                <a:sym typeface="微软雅黑" panose="020B0503020204020204" pitchFamily="34" charset="-122"/>
              </a:rPr>
              <a:t>economical</a:t>
            </a:r>
            <a:r>
              <a:rPr lang="en-US" altLang="zh-CN" sz="2400" b="1">
                <a:solidFill>
                  <a:srgbClr val="002060"/>
                </a:solidFill>
                <a:sym typeface="微软雅黑" panose="020B0503020204020204" pitchFamily="34" charset="-122"/>
              </a:rPr>
              <a:t>, his words </a:t>
            </a:r>
            <a:r>
              <a:rPr lang="en-US" altLang="zh-CN" sz="2400" b="1">
                <a:ln>
                  <a:solidFill>
                    <a:srgbClr val="00B0F0"/>
                  </a:solidFill>
                </a:ln>
                <a:solidFill>
                  <a:srgbClr val="C00000"/>
                </a:solidFill>
                <a:sym typeface="微软雅黑" panose="020B0503020204020204" pitchFamily="34" charset="-122"/>
              </a:rPr>
              <a:t>generally mild</a:t>
            </a:r>
            <a:r>
              <a:rPr lang="en-US" altLang="zh-CN" sz="2400" b="1">
                <a:solidFill>
                  <a:srgbClr val="002060"/>
                </a:solidFill>
                <a:sym typeface="微软雅黑" panose="020B0503020204020204" pitchFamily="34" charset="-122"/>
              </a:rPr>
              <a:t>. </a:t>
            </a:r>
            <a:r>
              <a:rPr sz="2400">
                <a:ln>
                  <a:solidFill>
                    <a:srgbClr val="00B0F0"/>
                  </a:solidFill>
                </a:ln>
                <a:solidFill>
                  <a:srgbClr val="C00000"/>
                </a:solidFill>
                <a:sym typeface="微软雅黑" panose="020B0503020204020204" pitchFamily="34" charset="-122"/>
              </a:rPr>
              <a:t>独立主格结构</a:t>
            </a:r>
            <a:r>
              <a:rPr sz="2400">
                <a:solidFill>
                  <a:srgbClr val="C00000"/>
                </a:solidFill>
                <a:sym typeface="微软雅黑" panose="020B0503020204020204" pitchFamily="34" charset="-122"/>
              </a:rPr>
              <a:t> </a:t>
            </a:r>
            <a:endParaRPr sz="2400">
              <a:solidFill>
                <a:srgbClr val="C0000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2.电动车无污染，无噪音，而且经济。</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Electric cars are </a:t>
            </a:r>
            <a:r>
              <a:rPr lang="en-US" altLang="zh-CN" sz="2400" b="1" u="sng">
                <a:solidFill>
                  <a:srgbClr val="002060"/>
                </a:solidFill>
                <a:sym typeface="微软雅黑" panose="020B0503020204020204" pitchFamily="34" charset="-122"/>
              </a:rPr>
              <a:t>clean, quiet, and economical</a:t>
            </a:r>
            <a:r>
              <a:rPr lang="en-US" altLang="zh-CN" sz="2400" b="1">
                <a:solidFill>
                  <a:srgbClr val="002060"/>
                </a:solidFill>
                <a:sym typeface="微软雅黑" panose="020B0503020204020204" pitchFamily="34" charset="-122"/>
              </a:rPr>
              <a:t>. </a:t>
            </a:r>
            <a:r>
              <a:rPr sz="2400">
                <a:sym typeface="微软雅黑" panose="020B0503020204020204" pitchFamily="34" charset="-122"/>
              </a:rPr>
              <a:t>	</a:t>
            </a:r>
            <a:endParaRPr sz="2400">
              <a:sym typeface="微软雅黑" panose="020B0503020204020204" pitchFamily="34" charset="-122"/>
            </a:endParaRPr>
          </a:p>
        </p:txBody>
      </p:sp>
      <p:sp>
        <p:nvSpPr>
          <p:cNvPr id="7" name="文本框 6"/>
          <p:cNvSpPr txBox="1"/>
          <p:nvPr/>
        </p:nvSpPr>
        <p:spPr>
          <a:xfrm>
            <a:off x="7396480" y="6009640"/>
            <a:ext cx="4077335" cy="460375"/>
          </a:xfrm>
          <a:prstGeom prst="rect">
            <a:avLst/>
          </a:prstGeom>
          <a:noFill/>
        </p:spPr>
        <p:txBody>
          <a:bodyPr wrap="square" rtlCol="0" anchor="t">
            <a:spAutoFit/>
          </a:bodyPr>
          <a:p>
            <a:pPr algn="ctr"/>
            <a:r>
              <a:rPr lang="zh-CN" altLang="en-US" sz="2400" b="1"/>
              <a:t>an economical hotel </a:t>
            </a:r>
            <a:endParaRPr lang="zh-CN" altLang="en-US" sz="2400" b="1"/>
          </a:p>
        </p:txBody>
      </p:sp>
      <p:pic>
        <p:nvPicPr>
          <p:cNvPr id="8" name="图片 7"/>
          <p:cNvPicPr>
            <a:picLocks noChangeAspect="1"/>
          </p:cNvPicPr>
          <p:nvPr/>
        </p:nvPicPr>
        <p:blipFill>
          <a:blip r:embed="rId3"/>
          <a:srcRect b="7517"/>
          <a:stretch>
            <a:fillRect/>
          </a:stretch>
        </p:blipFill>
        <p:spPr>
          <a:xfrm>
            <a:off x="873125" y="3481070"/>
            <a:ext cx="7077710" cy="3196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possess  /pəˈzes/                           vt.  拥有；具有；支配</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462915" cy="398780"/>
          </a:xfrm>
          <a:prstGeom prst="rect">
            <a:avLst/>
          </a:prstGeom>
          <a:noFill/>
        </p:spPr>
        <p:txBody>
          <a:bodyPr wrap="square" rtlCol="0" anchor="t">
            <a:spAutoFit/>
          </a:bodyPr>
          <a:p>
            <a:r>
              <a:rPr lang="en-US" altLang="zh-CN" sz="2000" b="1">
                <a:solidFill>
                  <a:schemeClr val="bg1"/>
                </a:solidFill>
              </a:rPr>
              <a:t>10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19735" y="1259840"/>
            <a:ext cx="7227570" cy="3322955"/>
          </a:xfrm>
          <a:prstGeom prst="rect">
            <a:avLst/>
          </a:prstGeom>
          <a:noFill/>
        </p:spPr>
        <p:txBody>
          <a:bodyPr wrap="square" rtlCol="0" anchor="t">
            <a:spAutoFit/>
          </a:bodyPr>
          <a:p>
            <a:r>
              <a:rPr lang="zh-CN" altLang="en-US" sz="2400">
                <a:sym typeface="+mn-ea"/>
              </a:rPr>
              <a:t>1.幸福不是期求所缺，而是享受所有。（应、续）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1.Happiness is not wishing for what we don't have, but enjoying what we do possess.</a:t>
            </a:r>
            <a:endParaRPr lang="en-US" altLang="zh-CN" sz="2400" b="1">
              <a:solidFill>
                <a:srgbClr val="002060"/>
              </a:solidFill>
            </a:endParaRPr>
          </a:p>
          <a:p>
            <a:endParaRPr lang="zh-CN" altLang="en-US"/>
          </a:p>
          <a:p>
            <a:r>
              <a:rPr lang="zh-CN" altLang="en-US" sz="2400"/>
              <a:t>2.一些中国传统节日具有独特而深刻的意义，例如即将到来的纪念伟大诗人屈原的端午节。（应）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2.Some traditional Chinese festivals possess unique and profound meanings, such as the coming Dragon Boat Festival in memory of the great poet Qu Yuan. </a:t>
            </a:r>
            <a:endParaRPr lang="en-US" altLang="zh-CN" sz="2400" b="1">
              <a:solidFill>
                <a:srgbClr val="002060"/>
              </a:solidFill>
              <a:sym typeface="+mn-ea"/>
            </a:endParaRPr>
          </a:p>
        </p:txBody>
      </p:sp>
      <p:pic>
        <p:nvPicPr>
          <p:cNvPr id="6" name="图片 5"/>
          <p:cNvPicPr>
            <a:picLocks noChangeAspect="1"/>
          </p:cNvPicPr>
          <p:nvPr/>
        </p:nvPicPr>
        <p:blipFill>
          <a:blip r:embed="rId3"/>
          <a:srcRect b="5130"/>
          <a:stretch>
            <a:fillRect/>
          </a:stretch>
        </p:blipFill>
        <p:spPr>
          <a:xfrm>
            <a:off x="7998460" y="1160780"/>
            <a:ext cx="3803650" cy="5112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3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average  /ˈævərɪdʒ/     adj. 平均的 n.平均数；平均水平；一般水准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91770" y="1188085"/>
            <a:ext cx="11490325" cy="3641090"/>
          </a:xfrm>
          <a:prstGeom prst="rect">
            <a:avLst/>
          </a:prstGeom>
          <a:noFill/>
        </p:spPr>
        <p:txBody>
          <a:bodyPr wrap="square" rtlCol="0" anchor="t">
            <a:spAutoFit/>
          </a:bodyPr>
          <a:p>
            <a:pPr fontAlgn="auto">
              <a:lnSpc>
                <a:spcPts val="3460"/>
              </a:lnSpc>
            </a:pPr>
            <a:r>
              <a:rPr sz="2400">
                <a:sym typeface="微软雅黑" panose="020B0503020204020204" pitchFamily="34" charset="-122"/>
              </a:rPr>
              <a:t>1.学生平均每天要花三个小时来完成作业，但是如果遇到难题，完成作业的时间就得延长。</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a:t>
            </a:r>
            <a:r>
              <a:rPr lang="en-US" altLang="zh-CN" sz="2400" b="1" u="sng">
                <a:solidFill>
                  <a:srgbClr val="002060"/>
                </a:solidFill>
                <a:sym typeface="微软雅黑" panose="020B0503020204020204" pitchFamily="34" charset="-122"/>
              </a:rPr>
              <a:t>On average</a:t>
            </a:r>
            <a:r>
              <a:rPr lang="en-US" altLang="zh-CN" sz="2400" b="1">
                <a:solidFill>
                  <a:srgbClr val="002060"/>
                </a:solidFill>
                <a:sym typeface="微软雅黑" panose="020B0503020204020204" pitchFamily="34" charset="-122"/>
              </a:rPr>
              <a:t>, students have to spend 3 hours finishing homework every day, but if we are stuck by difficult questions, the time will be extended.</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2.他的学业表现远超同学，但是他仍然十分谦虚，而且乐于助人。</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2.His academic performance is </a:t>
            </a:r>
            <a:r>
              <a:rPr lang="en-US" altLang="zh-CN" sz="2400" b="1" u="sng">
                <a:solidFill>
                  <a:srgbClr val="002060"/>
                </a:solidFill>
                <a:sym typeface="微软雅黑" panose="020B0503020204020204" pitchFamily="34" charset="-122"/>
              </a:rPr>
              <a:t>well above average</a:t>
            </a:r>
            <a:r>
              <a:rPr lang="en-US" altLang="zh-CN" sz="2400" b="1">
                <a:solidFill>
                  <a:srgbClr val="002060"/>
                </a:solidFill>
                <a:sym typeface="微软雅黑" panose="020B0503020204020204" pitchFamily="34" charset="-122"/>
              </a:rPr>
              <a:t>, but he is still humble and helpful.	</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existence  /ɪgˈzɪstəns/    n. 生存；存在；</a:t>
            </a:r>
            <a:r>
              <a:rPr lang="zh-CN" altLang="en-US" sz="2400" b="1" dirty="0">
                <a:solidFill>
                  <a:srgbClr val="C00000"/>
                </a:solidFill>
                <a:latin typeface="微软雅黑" panose="020B0503020204020204" pitchFamily="34" charset="-122"/>
                <a:ea typeface="微软雅黑" panose="020B0503020204020204" pitchFamily="34" charset="-122"/>
              </a:rPr>
              <a:t>(尤指艰难或无聊的）生活  </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1155" y="1240790"/>
            <a:ext cx="11490325" cy="978535"/>
          </a:xfrm>
          <a:prstGeom prst="rect">
            <a:avLst/>
          </a:prstGeom>
          <a:noFill/>
        </p:spPr>
        <p:txBody>
          <a:bodyPr wrap="square" rtlCol="0" anchor="t">
            <a:spAutoFit/>
          </a:bodyPr>
          <a:p>
            <a:pPr fontAlgn="auto">
              <a:lnSpc>
                <a:spcPts val="3460"/>
              </a:lnSpc>
            </a:pPr>
            <a:r>
              <a:rPr sz="2400">
                <a:sym typeface="微软雅黑" panose="020B0503020204020204" pitchFamily="34" charset="-122"/>
              </a:rPr>
              <a:t>这家人在狭小的公寓里艰难度日。</a:t>
            </a:r>
            <a:r>
              <a:rPr lang="zh-CN" altLang="en-US" sz="1800" i="1">
                <a:solidFill>
                  <a:srgbClr val="002060"/>
                </a:solidFill>
                <a:sym typeface="微软雅黑" panose="020B0503020204020204" pitchFamily="34" charset="-122"/>
              </a:rPr>
              <a:t>cramped /kræmpt/ adj. 狭窄的</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The family endured </a:t>
            </a:r>
            <a:r>
              <a:rPr lang="en-US" altLang="zh-CN" sz="2400" b="1" u="sng">
                <a:solidFill>
                  <a:srgbClr val="002060"/>
                </a:solidFill>
                <a:sym typeface="微软雅黑" panose="020B0503020204020204" pitchFamily="34" charset="-122"/>
              </a:rPr>
              <a:t>a miserable existence</a:t>
            </a:r>
            <a:r>
              <a:rPr lang="en-US" altLang="zh-CN" sz="2400" b="1">
                <a:solidFill>
                  <a:srgbClr val="002060"/>
                </a:solidFill>
                <a:sym typeface="微软雅黑" panose="020B0503020204020204" pitchFamily="34" charset="-122"/>
              </a:rPr>
              <a:t> in a cramped apartment. </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4640580" y="2660650"/>
            <a:ext cx="5035550" cy="4093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on behalf of                           代表……一方；作为……的代言人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1165225"/>
            <a:ext cx="11490325" cy="2309495"/>
          </a:xfrm>
          <a:prstGeom prst="rect">
            <a:avLst/>
          </a:prstGeom>
          <a:noFill/>
        </p:spPr>
        <p:txBody>
          <a:bodyPr wrap="square" rtlCol="0" anchor="t">
            <a:spAutoFit/>
          </a:bodyPr>
          <a:p>
            <a:pPr fontAlgn="auto">
              <a:lnSpc>
                <a:spcPts val="3460"/>
              </a:lnSpc>
            </a:pPr>
            <a:r>
              <a:rPr sz="2400">
                <a:sym typeface="微软雅黑" panose="020B0503020204020204" pitchFamily="34" charset="-122"/>
              </a:rPr>
              <a:t>1.我很荣幸站在这里，代表所有的交换生，向阿什维尔学院亲爱的老师和同学们表示衷心的感谢。</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1.It's my privilege to stand here,</a:t>
            </a:r>
            <a:r>
              <a:rPr lang="en-US" altLang="zh-CN" sz="2400" b="1" u="sng">
                <a:solidFill>
                  <a:srgbClr val="002060"/>
                </a:solidFill>
                <a:sym typeface="微软雅黑" panose="020B0503020204020204" pitchFamily="34" charset="-122"/>
              </a:rPr>
              <a:t> on behalf of all the exchange students</a:t>
            </a:r>
            <a:r>
              <a:rPr lang="en-US" altLang="zh-CN" sz="2400" b="1">
                <a:solidFill>
                  <a:srgbClr val="002060"/>
                </a:solidFill>
                <a:sym typeface="微软雅黑" panose="020B0503020204020204" pitchFamily="34" charset="-122"/>
              </a:rPr>
              <a:t>, to extend our heartfelt gratitude to the dear teachers and fellow students of Ashville College.</a:t>
            </a:r>
            <a:endParaRPr lang="en-US" altLang="zh-CN" sz="2400" b="1">
              <a:solidFill>
                <a:srgbClr val="002060"/>
              </a:solidFill>
              <a:sym typeface="微软雅黑" panose="020B0503020204020204" pitchFamily="34" charset="-122"/>
            </a:endParaRPr>
          </a:p>
        </p:txBody>
      </p:sp>
      <p:pic>
        <p:nvPicPr>
          <p:cNvPr id="130" name="图片 129"/>
          <p:cNvPicPr/>
          <p:nvPr/>
        </p:nvPicPr>
        <p:blipFill>
          <a:blip r:embed="rId4"/>
          <a:stretch>
            <a:fillRect/>
          </a:stretch>
        </p:blipFill>
        <p:spPr>
          <a:xfrm>
            <a:off x="3141345" y="3221990"/>
            <a:ext cx="5575300" cy="35553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individual /ˌɪndɪˈvɪdʒuəl/              n. 个人；个体  adj.  单独的；个别的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1423035"/>
            <a:ext cx="11490325" cy="4084955"/>
          </a:xfrm>
          <a:prstGeom prst="rect">
            <a:avLst/>
          </a:prstGeom>
          <a:noFill/>
        </p:spPr>
        <p:txBody>
          <a:bodyPr wrap="square" rtlCol="0" anchor="t">
            <a:spAutoFit/>
          </a:bodyPr>
          <a:p>
            <a:pPr fontAlgn="auto">
              <a:lnSpc>
                <a:spcPts val="3460"/>
              </a:lnSpc>
            </a:pPr>
            <a:r>
              <a:rPr sz="2400">
                <a:sym typeface="微软雅黑" panose="020B0503020204020204" pitchFamily="34" charset="-122"/>
              </a:rPr>
              <a:t>1.地球是每个人的家园，自愿保护环境是我们的义务。</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1.The earth is home to every individual, and it’s our duty to protect the environment voluntarily.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2.为了我们的环境和生活，我们应该学会分类垃圾，并养成这样做的习惯。每个人都可以发挥作用，让我们为地球带来一个更光明的未来!</a:t>
            </a:r>
            <a:r>
              <a:rPr lang="zh-CN" altLang="en-US" sz="2400">
                <a:solidFill>
                  <a:srgbClr val="DF213B">
                    <a:lumMod val="75000"/>
                  </a:srgbClr>
                </a:solidFill>
                <a:sym typeface="微软雅黑" panose="020B0503020204020204" pitchFamily="34" charset="-122"/>
              </a:rPr>
              <a:t>（应、续） </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2.For the sake of our environment and life, we are expected to learn to sort the rubbish and make it a habit. Every individual can make a difference and let’s bring a brighter future for the planet!	</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1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advocate /ˈædvəkeɪt/                 vt.  拥护；提倡；主张</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70535" y="1105535"/>
            <a:ext cx="9322435" cy="2122805"/>
          </a:xfrm>
          <a:prstGeom prst="rect">
            <a:avLst/>
          </a:prstGeom>
          <a:noFill/>
        </p:spPr>
        <p:txBody>
          <a:bodyPr wrap="square" rtlCol="0" anchor="t">
            <a:spAutoFit/>
          </a:bodyPr>
          <a:p>
            <a:r>
              <a:rPr sz="2400"/>
              <a:t>1.提倡社会服务和志愿贡献的精神（应/续/概）</a:t>
            </a:r>
            <a:endParaRPr sz="2400"/>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1.</a:t>
            </a:r>
            <a:r>
              <a:rPr lang="en-US" altLang="zh-CN" sz="2400" b="1" u="sng">
                <a:solidFill>
                  <a:srgbClr val="002060"/>
                </a:solidFill>
                <a:sym typeface="+mn-ea"/>
              </a:rPr>
              <a:t>advocate</a:t>
            </a:r>
            <a:r>
              <a:rPr lang="en-US" altLang="zh-CN" sz="2400" b="1">
                <a:solidFill>
                  <a:srgbClr val="002060"/>
                </a:solidFill>
                <a:sym typeface="+mn-ea"/>
              </a:rPr>
              <a:t> the spirit of social service and voluntary contribution </a:t>
            </a:r>
            <a:endParaRPr lang="en-US" altLang="zh-CN" sz="2400" b="1">
              <a:solidFill>
                <a:srgbClr val="002060"/>
              </a:solidFill>
            </a:endParaRPr>
          </a:p>
          <a:p>
            <a:endParaRPr lang="zh-CN" altLang="en-US"/>
          </a:p>
          <a:p>
            <a:r>
              <a:rPr sz="2400"/>
              <a:t>2.我们提倡循环利用纸张和塑料。（应/概）</a:t>
            </a:r>
            <a:endParaRPr sz="2400"/>
          </a:p>
          <a:p>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mn-ea"/>
              </a:rPr>
              <a:t>2.We </a:t>
            </a:r>
            <a:r>
              <a:rPr lang="en-US" altLang="zh-CN" sz="2400" b="1" u="sng">
                <a:solidFill>
                  <a:srgbClr val="002060"/>
                </a:solidFill>
                <a:sym typeface="+mn-ea"/>
              </a:rPr>
              <a:t>advocate recycling</a:t>
            </a:r>
            <a:r>
              <a:rPr lang="en-US" altLang="zh-CN" sz="2400" b="1">
                <a:solidFill>
                  <a:srgbClr val="002060"/>
                </a:solidFill>
                <a:sym typeface="+mn-ea"/>
              </a:rPr>
              <a:t> papers and plastics.</a:t>
            </a:r>
            <a:r>
              <a:rPr lang="zh-CN" altLang="en-US">
                <a:sym typeface="+mn-ea"/>
              </a:rPr>
              <a:t>	</a:t>
            </a:r>
            <a:endParaRPr lang="zh-CN" altLang="en-US"/>
          </a:p>
          <a:p>
            <a:endParaRPr lang="zh-CN" altLang="en-US"/>
          </a:p>
        </p:txBody>
      </p:sp>
      <p:pic>
        <p:nvPicPr>
          <p:cNvPr id="6" name="图片 5"/>
          <p:cNvPicPr>
            <a:picLocks noChangeAspect="1"/>
          </p:cNvPicPr>
          <p:nvPr/>
        </p:nvPicPr>
        <p:blipFill>
          <a:blip r:embed="rId4"/>
          <a:stretch>
            <a:fillRect/>
          </a:stretch>
        </p:blipFill>
        <p:spPr>
          <a:xfrm>
            <a:off x="2190750" y="3277235"/>
            <a:ext cx="6096000" cy="342900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put up with                            忍受；容忍</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1155" y="982980"/>
            <a:ext cx="11490325" cy="408495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众人拾柴火焰高。我们不必去忍受污染。</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Together, </a:t>
            </a:r>
            <a:r>
              <a:rPr lang="en-US" altLang="zh-CN" sz="2400" b="1" u="sng">
                <a:solidFill>
                  <a:srgbClr val="002060"/>
                </a:solidFill>
                <a:sym typeface="微软雅黑" panose="020B0503020204020204" pitchFamily="34" charset="-122"/>
              </a:rPr>
              <a:t>individuals</a:t>
            </a:r>
            <a:r>
              <a:rPr lang="en-US" altLang="zh-CN" sz="2400" b="1">
                <a:solidFill>
                  <a:srgbClr val="002060"/>
                </a:solidFill>
                <a:sym typeface="微软雅黑" panose="020B0503020204020204" pitchFamily="34" charset="-122"/>
              </a:rPr>
              <a:t> can make a difference. We do not have to </a:t>
            </a:r>
            <a:r>
              <a:rPr lang="en-US" altLang="zh-CN" sz="2400" b="1" u="sng">
                <a:solidFill>
                  <a:srgbClr val="002060"/>
                </a:solidFill>
                <a:sym typeface="微软雅黑" panose="020B0503020204020204" pitchFamily="34" charset="-122"/>
              </a:rPr>
              <a:t>put up with pollution</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他太喜怒无常了 我不知道她为什么要忍受他。</a:t>
            </a:r>
            <a:r>
              <a:rPr lang="zh-CN" altLang="en-US" sz="2400">
                <a:solidFill>
                  <a:srgbClr val="DF213B">
                    <a:lumMod val="75000"/>
                  </a:srgbClr>
                </a:solidFill>
                <a:sym typeface="微软雅黑" panose="020B0503020204020204" pitchFamily="34" charset="-122"/>
              </a:rPr>
              <a:t>（应、续） </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He's so </a:t>
            </a:r>
            <a:r>
              <a:rPr lang="en-US" altLang="zh-CN" sz="2400" b="1" u="sng">
                <a:solidFill>
                  <a:srgbClr val="002060"/>
                </a:solidFill>
                <a:sym typeface="微软雅黑" panose="020B0503020204020204" pitchFamily="34" charset="-122"/>
              </a:rPr>
              <a:t>moody</a:t>
            </a:r>
            <a:r>
              <a:rPr lang="en-US" altLang="zh-CN" sz="2400" b="1">
                <a:solidFill>
                  <a:srgbClr val="002060"/>
                </a:solidFill>
                <a:sym typeface="微软雅黑" panose="020B0503020204020204" pitchFamily="34" charset="-122"/>
              </a:rPr>
              <a:t> - I don't know why she </a:t>
            </a:r>
            <a:r>
              <a:rPr lang="en-US" altLang="zh-CN" sz="2400" b="1" u="sng">
                <a:solidFill>
                  <a:srgbClr val="002060"/>
                </a:solidFill>
                <a:sym typeface="微软雅黑" panose="020B0503020204020204" pitchFamily="34" charset="-122"/>
              </a:rPr>
              <a:t>puts up with him</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房子凌乱我能忍受，但我讨厌房子不干净。</a:t>
            </a:r>
            <a:r>
              <a:rPr lang="zh-CN" altLang="en-US" sz="2400">
                <a:solidFill>
                  <a:srgbClr val="DF213B">
                    <a:lumMod val="75000"/>
                  </a:srgbClr>
                </a:solidFill>
                <a:sym typeface="微软雅黑" panose="020B0503020204020204" pitchFamily="34" charset="-122"/>
              </a:rPr>
              <a:t>（应、续） </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I can put up with </a:t>
            </a:r>
            <a:r>
              <a:rPr lang="en-US" altLang="zh-CN" sz="2400" b="1" u="sng">
                <a:solidFill>
                  <a:srgbClr val="002060"/>
                </a:solidFill>
                <a:sym typeface="微软雅黑" panose="020B0503020204020204" pitchFamily="34" charset="-122"/>
              </a:rPr>
              <a:t>the house being messy</a:t>
            </a:r>
            <a:r>
              <a:rPr lang="en-US" altLang="zh-CN" sz="2400" b="1">
                <a:solidFill>
                  <a:srgbClr val="002060"/>
                </a:solidFill>
                <a:sym typeface="微软雅黑" panose="020B0503020204020204" pitchFamily="34" charset="-122"/>
              </a:rPr>
              <a:t>, but I hate</a:t>
            </a:r>
            <a:r>
              <a:rPr lang="en-US" altLang="zh-CN" sz="2400" b="1" u="sng">
                <a:solidFill>
                  <a:srgbClr val="002060"/>
                </a:solidFill>
                <a:sym typeface="微软雅黑" panose="020B0503020204020204" pitchFamily="34" charset="-122"/>
              </a:rPr>
              <a:t> </a:t>
            </a:r>
            <a:r>
              <a:rPr lang="en-US" altLang="zh-CN" sz="2400" b="1" u="sng">
                <a:ln>
                  <a:solidFill>
                    <a:srgbClr val="00B0F0"/>
                  </a:solidFill>
                </a:ln>
                <a:solidFill>
                  <a:srgbClr val="002060"/>
                </a:solidFill>
                <a:sym typeface="微软雅黑" panose="020B0503020204020204" pitchFamily="34" charset="-122"/>
              </a:rPr>
              <a:t>it</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if it's not clean</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1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54000" y="998855"/>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82994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28.electrical  /ɪˈlektrɪkl/                 adj.  电的；与电有关的</a:t>
            </a:r>
            <a:endParaRPr lang="zh-CN" altLang="en-US" sz="2400" b="1" dirty="0">
              <a:solidFill>
                <a:srgbClr val="002060"/>
              </a:solidFill>
              <a:latin typeface="微软雅黑" panose="020B0503020204020204" pitchFamily="34" charset="-122"/>
              <a:ea typeface="微软雅黑" panose="020B0503020204020204" pitchFamily="34" charset="-122"/>
            </a:endParaRPr>
          </a:p>
          <a:p>
            <a:r>
              <a:rPr lang="zh-CN" altLang="en-US" sz="2400" b="1" dirty="0">
                <a:solidFill>
                  <a:srgbClr val="002060"/>
                </a:solidFill>
                <a:latin typeface="微软雅黑" panose="020B0503020204020204" pitchFamily="34" charset="-122"/>
                <a:ea typeface="微软雅黑" panose="020B0503020204020204" pitchFamily="34" charset="-122"/>
              </a:rPr>
              <a:t>29.appliance  /əˈplaɪəns/                 n. 用具；工具；器具</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98755" y="1309370"/>
            <a:ext cx="3486785" cy="2753360"/>
          </a:xfrm>
          <a:prstGeom prst="rect">
            <a:avLst/>
          </a:prstGeom>
          <a:noFill/>
        </p:spPr>
        <p:txBody>
          <a:bodyPr wrap="square" rtlCol="0" anchor="t">
            <a:spAutoFit/>
          </a:bodyPr>
          <a:p>
            <a:pPr fontAlgn="auto">
              <a:lnSpc>
                <a:spcPts val="3460"/>
              </a:lnSpc>
            </a:pPr>
            <a:r>
              <a:rPr sz="2400">
                <a:sym typeface="微软雅黑" panose="020B0503020204020204" pitchFamily="34" charset="-122"/>
              </a:rPr>
              <a:t>在你不使用电器时，把它关掉。</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Switch an electrical appliance off</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so long as</a:t>
            </a:r>
            <a:r>
              <a:rPr lang="en-US" altLang="zh-CN" sz="2400" b="1">
                <a:solidFill>
                  <a:srgbClr val="002060"/>
                </a:solidFill>
                <a:sym typeface="微软雅黑" panose="020B0503020204020204" pitchFamily="34" charset="-122"/>
              </a:rPr>
              <a:t> you  are not using it .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p:txBody>
      </p:sp>
      <p:pic>
        <p:nvPicPr>
          <p:cNvPr id="6" name="图片 5"/>
          <p:cNvPicPr>
            <a:picLocks noChangeAspect="1"/>
          </p:cNvPicPr>
          <p:nvPr/>
        </p:nvPicPr>
        <p:blipFill>
          <a:blip r:embed="rId3"/>
          <a:srcRect t="7728"/>
          <a:stretch>
            <a:fillRect/>
          </a:stretch>
        </p:blipFill>
        <p:spPr>
          <a:xfrm>
            <a:off x="3768725" y="1088390"/>
            <a:ext cx="8319135" cy="5769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3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casual  /ˈkæʒuəl/                    adj.  随便的；漫不经心的；偶然的</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1179830"/>
            <a:ext cx="11490325" cy="3641090"/>
          </a:xfrm>
          <a:prstGeom prst="rect">
            <a:avLst/>
          </a:prstGeom>
          <a:noFill/>
        </p:spPr>
        <p:txBody>
          <a:bodyPr wrap="square" rtlCol="0" anchor="t">
            <a:spAutoFit/>
          </a:bodyPr>
          <a:p>
            <a:pPr fontAlgn="auto">
              <a:lnSpc>
                <a:spcPts val="3460"/>
              </a:lnSpc>
            </a:pPr>
            <a:r>
              <a:rPr sz="2400">
                <a:sym typeface="微软雅黑" panose="020B0503020204020204" pitchFamily="34" charset="-122"/>
              </a:rPr>
              <a:t>1.我们会一起吃顿大餐，随便聊聊。</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1.We’ll have a big feast together, </a:t>
            </a:r>
            <a:r>
              <a:rPr lang="en-US" altLang="zh-CN" sz="2400" b="1" u="sng">
                <a:solidFill>
                  <a:srgbClr val="002060"/>
                </a:solidFill>
                <a:sym typeface="微软雅黑" panose="020B0503020204020204" pitchFamily="34" charset="-122"/>
              </a:rPr>
              <a:t>chatting casually</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2.她的穿着随意而不失雅致。</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2.She dresses </a:t>
            </a:r>
            <a:r>
              <a:rPr lang="en-US" altLang="zh-CN" sz="2400" b="1" u="sng">
                <a:solidFill>
                  <a:srgbClr val="002060"/>
                </a:solidFill>
                <a:sym typeface="微软雅黑" panose="020B0503020204020204" pitchFamily="34" charset="-122"/>
              </a:rPr>
              <a:t>with casual elegance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3.他讲话时试图显得不在乎，但我知道他心里着急。</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3.He tried to </a:t>
            </a:r>
            <a:r>
              <a:rPr lang="en-US" altLang="zh-CN" sz="2400" b="1" u="sng">
                <a:solidFill>
                  <a:srgbClr val="002060"/>
                </a:solidFill>
                <a:sym typeface="微软雅黑" panose="020B0503020204020204" pitchFamily="34" charset="-122"/>
              </a:rPr>
              <a:t>sound casual</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but</a:t>
            </a:r>
            <a:r>
              <a:rPr lang="en-US" altLang="zh-CN" sz="2400" b="1">
                <a:solidFill>
                  <a:srgbClr val="002060"/>
                </a:solidFill>
                <a:sym typeface="微软雅黑" panose="020B0503020204020204" pitchFamily="34" charset="-122"/>
              </a:rPr>
              <a:t> I knew </a:t>
            </a:r>
            <a:r>
              <a:rPr lang="en-US" altLang="zh-CN" sz="2400" b="1" u="sng">
                <a:solidFill>
                  <a:srgbClr val="002060"/>
                </a:solidFill>
                <a:sym typeface="微软雅黑" panose="020B0503020204020204" pitchFamily="34" charset="-122"/>
              </a:rPr>
              <a:t>he was worried</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circumstance  /ˈsɜ:kəmstəns/          n.  环境；情况 (多用复数形式)</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982980"/>
            <a:ext cx="11490325" cy="452818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在任何情况下，青少年都不应盲目跟从大众媒体上的负面信息。</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Under no circumstances</a:t>
            </a:r>
            <a:r>
              <a:rPr lang="en-US" altLang="zh-CN" sz="2400" b="1">
                <a:solidFill>
                  <a:srgbClr val="C00000"/>
                </a:solidFill>
                <a:sym typeface="微软雅黑" panose="020B0503020204020204" pitchFamily="34" charset="-122"/>
              </a:rPr>
              <a:t> should</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youngsters</a:t>
            </a:r>
            <a:r>
              <a:rPr lang="en-US" altLang="zh-CN" sz="2400" b="1">
                <a:solidFill>
                  <a:srgbClr val="002060"/>
                </a:solidFill>
                <a:sym typeface="微软雅黑" panose="020B0503020204020204" pitchFamily="34" charset="-122"/>
              </a:rPr>
              <a:t> </a:t>
            </a:r>
            <a:r>
              <a:rPr lang="en-US" altLang="zh-CN" sz="2400" b="1">
                <a:solidFill>
                  <a:srgbClr val="C00000"/>
                </a:solidFill>
                <a:sym typeface="微软雅黑" panose="020B0503020204020204" pitchFamily="34" charset="-122"/>
              </a:rPr>
              <a:t>follow</a:t>
            </a:r>
            <a:r>
              <a:rPr lang="en-US" altLang="zh-CN" sz="2400" b="1" baseline="-25000">
                <a:solidFill>
                  <a:srgbClr val="C00000"/>
                </a:solidFill>
                <a:sym typeface="微软雅黑" panose="020B0503020204020204" pitchFamily="34" charset="-122"/>
              </a:rPr>
              <a:t>部分倒装</a:t>
            </a:r>
            <a:r>
              <a:rPr lang="en-US" altLang="zh-CN" sz="2400" b="1">
                <a:solidFill>
                  <a:srgbClr val="002060"/>
                </a:solidFill>
                <a:sym typeface="微软雅黑" panose="020B0503020204020204" pitchFamily="34" charset="-122"/>
              </a:rPr>
              <a:t> negative information on mass media blindly.</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我们身陷绝境，都不知道自己能不能活着回去。</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Our circumstances are </a:t>
            </a:r>
            <a:r>
              <a:rPr lang="en-US" altLang="zh-CN" sz="2400" b="1">
                <a:ln>
                  <a:solidFill>
                    <a:srgbClr val="00B0F0"/>
                  </a:solidFill>
                </a:ln>
                <a:solidFill>
                  <a:srgbClr val="002060"/>
                </a:solidFill>
                <a:sym typeface="微软雅黑" panose="020B0503020204020204" pitchFamily="34" charset="-122"/>
              </a:rPr>
              <a:t>so</a:t>
            </a:r>
            <a:r>
              <a:rPr lang="en-US" altLang="zh-CN" sz="2400" b="1">
                <a:solidFill>
                  <a:srgbClr val="002060"/>
                </a:solidFill>
                <a:sym typeface="微软雅黑" panose="020B0503020204020204" pitchFamily="34" charset="-122"/>
              </a:rPr>
              <a:t> desperate </a:t>
            </a:r>
            <a:r>
              <a:rPr lang="en-US" altLang="zh-CN" sz="2400" b="1">
                <a:ln>
                  <a:solidFill>
                    <a:srgbClr val="00B0F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it is uncertain whether we will ever return alive.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无论我们的环境如何，我们通常仍然有梦想和希望。</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u="sng">
                <a:solidFill>
                  <a:srgbClr val="002060"/>
                </a:solidFill>
                <a:sym typeface="微软雅黑" panose="020B0503020204020204" pitchFamily="34" charset="-122"/>
              </a:rPr>
              <a:t>Whatever our circumstances</a:t>
            </a:r>
            <a:r>
              <a:rPr lang="en-US" altLang="zh-CN" sz="2400" b="1">
                <a:solidFill>
                  <a:srgbClr val="002060"/>
                </a:solidFill>
                <a:sym typeface="微软雅黑" panose="020B0503020204020204" pitchFamily="34" charset="-122"/>
              </a:rPr>
              <a:t>, we generally </a:t>
            </a:r>
            <a:r>
              <a:rPr lang="en-US" altLang="zh-CN" sz="2400" b="1" u="sng">
                <a:solidFill>
                  <a:srgbClr val="002060"/>
                </a:solidFill>
                <a:sym typeface="微软雅黑" panose="020B0503020204020204" pitchFamily="34" charset="-122"/>
              </a:rPr>
              <a:t>still have dreams and hopes</a:t>
            </a:r>
            <a:r>
              <a:rPr lang="en-US" altLang="zh-CN" sz="2400" b="1">
                <a:solidFill>
                  <a:srgbClr val="002060"/>
                </a:solidFill>
                <a:sym typeface="微软雅黑" panose="020B0503020204020204" pitchFamily="34" charset="-122"/>
              </a:rPr>
              <a:t> . </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refresh  /rɪˈfreʃ/                      vt.  使恢复；使振作</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746760"/>
            <a:ext cx="11490325" cy="2753360"/>
          </a:xfrm>
          <a:prstGeom prst="rect">
            <a:avLst/>
          </a:prstGeom>
          <a:noFill/>
        </p:spPr>
        <p:txBody>
          <a:bodyPr wrap="square" rtlCol="0" anchor="t">
            <a:spAutoFit/>
          </a:bodyPr>
          <a:p>
            <a:pPr fontAlgn="auto">
              <a:lnSpc>
                <a:spcPts val="3460"/>
              </a:lnSpc>
            </a:pPr>
            <a:r>
              <a:rPr sz="2400">
                <a:sym typeface="微软雅黑" panose="020B0503020204020204" pitchFamily="34" charset="-122"/>
              </a:rPr>
              <a:t>1.在合适的时间度过适宜的假期可以让你的身心焕然一新。</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1.The right vocation at the right time can </a:t>
            </a:r>
            <a:r>
              <a:rPr lang="en-US" altLang="zh-CN" sz="2400" b="1" u="sng">
                <a:solidFill>
                  <a:srgbClr val="002060"/>
                </a:solidFill>
                <a:sym typeface="微软雅黑" panose="020B0503020204020204" pitchFamily="34" charset="-122"/>
              </a:rPr>
              <a:t>refresh your body and mind</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2.近年来，让濒危语言重获活力的举措越来越多。</a:t>
            </a:r>
            <a:r>
              <a:rPr lang="zh-CN" altLang="en-US" sz="1800" i="1">
                <a:solidFill>
                  <a:srgbClr val="002060"/>
                </a:solidFill>
                <a:sym typeface="微软雅黑" panose="020B0503020204020204" pitchFamily="34" charset="-122"/>
              </a:rPr>
              <a:t>initiative /ɪˈnɪʃətɪv/n.主动权；积极性</a:t>
            </a:r>
            <a:r>
              <a:rPr lang="zh-CN" altLang="en-US" sz="2400">
                <a:solidFill>
                  <a:srgbClr val="DF213B">
                    <a:lumMod val="75000"/>
                  </a:srgbClr>
                </a:solidFill>
                <a:sym typeface="微软雅黑" panose="020B0503020204020204" pitchFamily="34" charset="-122"/>
              </a:rPr>
              <a:t>（概）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2.Initiatives</a:t>
            </a:r>
            <a:r>
              <a:rPr lang="en-US" altLang="zh-CN" sz="2400" b="1" u="sng">
                <a:solidFill>
                  <a:srgbClr val="002060"/>
                </a:solidFill>
                <a:sym typeface="微软雅黑" panose="020B0503020204020204" pitchFamily="34" charset="-122"/>
              </a:rPr>
              <a:t> to refresh endangered languages</a:t>
            </a:r>
            <a:r>
              <a:rPr lang="en-US" altLang="zh-CN" sz="2400" b="1">
                <a:solidFill>
                  <a:srgbClr val="002060"/>
                </a:solidFill>
                <a:sym typeface="微软雅黑" panose="020B0503020204020204" pitchFamily="34" charset="-122"/>
              </a:rPr>
              <a:t> have become more numerous in recent years. </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231140" y="3499485"/>
            <a:ext cx="6995795" cy="3357880"/>
          </a:xfrm>
          <a:prstGeom prst="rect">
            <a:avLst/>
          </a:prstGeom>
        </p:spPr>
      </p:pic>
      <p:pic>
        <p:nvPicPr>
          <p:cNvPr id="7" name="图片 6"/>
          <p:cNvPicPr>
            <a:picLocks noChangeAspect="1"/>
          </p:cNvPicPr>
          <p:nvPr/>
        </p:nvPicPr>
        <p:blipFill>
          <a:blip r:embed="rId4"/>
          <a:srcRect b="8667"/>
          <a:stretch>
            <a:fillRect/>
          </a:stretch>
        </p:blipFill>
        <p:spPr>
          <a:xfrm>
            <a:off x="7450455" y="3499485"/>
            <a:ext cx="4463415" cy="3357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superb  /su:ˈpɜ:b/                         adj.  卓越的；杰出的；极好的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48945" y="977900"/>
            <a:ext cx="6507480" cy="3599815"/>
          </a:xfrm>
          <a:prstGeom prst="rect">
            <a:avLst/>
          </a:prstGeom>
          <a:noFill/>
        </p:spPr>
        <p:txBody>
          <a:bodyPr wrap="square" rtlCol="0" anchor="t">
            <a:spAutoFit/>
          </a:bodyPr>
          <a:p>
            <a:r>
              <a:rPr lang="zh-CN" altLang="en-US" sz="2400"/>
              <a:t>1.很棒的饭菜/美好的夜晚/非凡的队伍/出色的演讲者（应、续）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 superb meal/evening /team/lecturer</a:t>
            </a:r>
            <a:endParaRPr lang="en-US" altLang="zh-CN" sz="2400" b="1">
              <a:solidFill>
                <a:srgbClr val="002060"/>
              </a:solidFill>
            </a:endParaRPr>
          </a:p>
          <a:p>
            <a:endParaRPr lang="zh-CN" altLang="en-US"/>
          </a:p>
          <a:p>
            <a:r>
              <a:rPr lang="zh-CN" altLang="en-US" sz="2400"/>
              <a:t>2.宾馆的每个房间都能将海景尽收眼底。（应）</a:t>
            </a:r>
            <a:r>
              <a:rPr lang="zh-CN" altLang="en-US"/>
              <a:t> </a:t>
            </a:r>
            <a:endParaRPr lang="zh-CN" altLang="en-US"/>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2.Each room of the hotel has a superb view of the sea.</a:t>
            </a:r>
            <a:endParaRPr lang="en-US" altLang="zh-CN" sz="2400" b="1">
              <a:solidFill>
                <a:srgbClr val="002060"/>
              </a:solidFill>
            </a:endParaRPr>
          </a:p>
          <a:p>
            <a:endParaRPr lang="zh-CN" altLang="en-US"/>
          </a:p>
          <a:p>
            <a:r>
              <a:rPr lang="zh-CN" altLang="en-US" sz="2400"/>
              <a:t>3.他的表演精彩绝伦。（应、续）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3.His performance was absolutely superb.</a:t>
            </a:r>
            <a:endParaRPr lang="en-US" altLang="zh-CN" sz="2400" b="1">
              <a:solidFill>
                <a:srgbClr val="002060"/>
              </a:solidFill>
            </a:endParaRPr>
          </a:p>
        </p:txBody>
      </p:sp>
      <p:pic>
        <p:nvPicPr>
          <p:cNvPr id="105" name="图片 104"/>
          <p:cNvPicPr/>
          <p:nvPr/>
        </p:nvPicPr>
        <p:blipFill>
          <a:blip r:embed="rId3"/>
          <a:stretch>
            <a:fillRect/>
          </a:stretch>
        </p:blipFill>
        <p:spPr>
          <a:xfrm>
            <a:off x="6957060" y="906780"/>
            <a:ext cx="5109845" cy="3916045"/>
          </a:xfrm>
          <a:prstGeom prst="rect">
            <a:avLst/>
          </a:prstGeom>
          <a:noFill/>
          <a:ln w="9525">
            <a:noFill/>
          </a:ln>
        </p:spPr>
      </p:pic>
      <p:sp>
        <p:nvSpPr>
          <p:cNvPr id="6" name="文本框 5"/>
          <p:cNvSpPr txBox="1"/>
          <p:nvPr/>
        </p:nvSpPr>
        <p:spPr>
          <a:xfrm>
            <a:off x="448945" y="4956810"/>
            <a:ext cx="11229975" cy="1568450"/>
          </a:xfrm>
          <a:prstGeom prst="rect">
            <a:avLst/>
          </a:prstGeom>
          <a:noFill/>
        </p:spPr>
        <p:txBody>
          <a:bodyPr wrap="square" rtlCol="0" anchor="t">
            <a:spAutoFit/>
          </a:bodyPr>
          <a:p>
            <a:pPr algn="l">
              <a:buClrTx/>
              <a:buSzTx/>
              <a:buFontTx/>
            </a:pPr>
            <a:r>
              <a:rPr lang="zh-CN" altLang="en-US" sz="2400">
                <a:sym typeface="+mn-ea"/>
              </a:rPr>
              <a:t>4.在时间和金钱限制的情况下，访问在线大学博览会，一个极好的免费平台，帮助你了解你想要的大学。（2018浙江卷概要写作）</a:t>
            </a:r>
            <a:endParaRPr lang="zh-CN" altLang="en-US" sz="2400">
              <a:sym typeface="+mn-ea"/>
            </a:endParaRPr>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4.In case of limitation of time or money, accessing the online college fairs, a superb free platform, helps acquaint you with the colleges you desire.</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down)">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contribution /ˌkɒntrɪˈbju:ʃn/   n. [C] 贡献；捐款；捐赠; 稿件；作品</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0520" y="1423035"/>
            <a:ext cx="11490325" cy="4084955"/>
          </a:xfrm>
          <a:prstGeom prst="rect">
            <a:avLst/>
          </a:prstGeom>
          <a:noFill/>
        </p:spPr>
        <p:txBody>
          <a:bodyPr wrap="square" rtlCol="0" anchor="t">
            <a:spAutoFit/>
          </a:bodyPr>
          <a:p>
            <a:pPr fontAlgn="auto">
              <a:lnSpc>
                <a:spcPts val="3460"/>
              </a:lnSpc>
            </a:pPr>
            <a:r>
              <a:rPr sz="2400">
                <a:sym typeface="微软雅黑" panose="020B0503020204020204" pitchFamily="34" charset="-122"/>
              </a:rPr>
              <a:t>1.记住,你的贡献是很有价值的。</a:t>
            </a:r>
            <a:r>
              <a:rPr lang="zh-CN" altLang="en-US" sz="2400">
                <a:solidFill>
                  <a:srgbClr val="DF213B">
                    <a:lumMod val="75000"/>
                  </a:srgbClr>
                </a:solidFill>
                <a:sym typeface="微软雅黑" panose="020B0503020204020204" pitchFamily="34" charset="-122"/>
              </a:rPr>
              <a:t>（应、续）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1.Remember - </a:t>
            </a:r>
            <a:r>
              <a:rPr lang="en-US" altLang="zh-CN" sz="2400" b="1" u="sng">
                <a:solidFill>
                  <a:srgbClr val="002060"/>
                </a:solidFill>
                <a:sym typeface="微软雅黑" panose="020B0503020204020204" pitchFamily="34" charset="-122"/>
              </a:rPr>
              <a:t>your contribution</a:t>
            </a:r>
            <a:r>
              <a:rPr lang="en-US" altLang="zh-CN" sz="2400" b="1">
                <a:solidFill>
                  <a:srgbClr val="002060"/>
                </a:solidFill>
                <a:sym typeface="微软雅黑" panose="020B0503020204020204" pitchFamily="34" charset="-122"/>
              </a:rPr>
              <a:t> counts!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2.这些措施将会对减少工业事故起重要作用。</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2.These measures would </a:t>
            </a:r>
            <a:r>
              <a:rPr lang="en-US" altLang="zh-CN" sz="2400" b="1" u="sng">
                <a:solidFill>
                  <a:srgbClr val="002060"/>
                </a:solidFill>
                <a:sym typeface="微软雅黑" panose="020B0503020204020204" pitchFamily="34" charset="-122"/>
              </a:rPr>
              <a:t>make a valuable contribution towards</a:t>
            </a:r>
            <a:r>
              <a:rPr lang="en-US" altLang="zh-CN" sz="2400" b="1">
                <a:solidFill>
                  <a:srgbClr val="002060"/>
                </a:solidFill>
                <a:sym typeface="微软雅黑" panose="020B0503020204020204" pitchFamily="34" charset="-122"/>
              </a:rPr>
              <a:t> reducing industrial accidents.</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3.所有五月份的投稿必须在星期五之前收到。</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a:t>
            </a:r>
            <a:r>
              <a:rPr lang="en-US" altLang="zh-CN" sz="2400" b="1" u="sng">
                <a:solidFill>
                  <a:srgbClr val="002060"/>
                </a:solidFill>
                <a:sym typeface="微软雅黑" panose="020B0503020204020204" pitchFamily="34" charset="-122"/>
              </a:rPr>
              <a:t>All contributions for the May issue</a:t>
            </a:r>
            <a:r>
              <a:rPr lang="en-US" altLang="zh-CN" sz="2400" b="1">
                <a:solidFill>
                  <a:srgbClr val="002060"/>
                </a:solidFill>
                <a:sym typeface="微软雅黑" panose="020B0503020204020204" pitchFamily="34" charset="-122"/>
              </a:rPr>
              <a:t> must be received by Friday.</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686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commitment /kəˈmɪtmənt/                n. [C; U] 承诺；交托；信奉</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4180" y="865505"/>
            <a:ext cx="6119495" cy="4084955"/>
          </a:xfrm>
          <a:prstGeom prst="rect">
            <a:avLst/>
          </a:prstGeom>
          <a:noFill/>
        </p:spPr>
        <p:txBody>
          <a:bodyPr wrap="square" rtlCol="0" anchor="t">
            <a:spAutoFit/>
          </a:bodyPr>
          <a:p>
            <a:pPr fontAlgn="auto">
              <a:lnSpc>
                <a:spcPts val="3460"/>
              </a:lnSpc>
            </a:pPr>
            <a:r>
              <a:rPr sz="2400">
                <a:sym typeface="微软雅黑" panose="020B0503020204020204" pitchFamily="34" charset="-122"/>
              </a:rPr>
              <a:t>1.她已承诺不饮用瓶装水。</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1.She has </a:t>
            </a:r>
            <a:r>
              <a:rPr lang="en-US" altLang="zh-CN" sz="2400" b="1" u="sng">
                <a:solidFill>
                  <a:srgbClr val="002060"/>
                </a:solidFill>
                <a:sym typeface="微软雅黑" panose="020B0503020204020204" pitchFamily="34" charset="-122"/>
              </a:rPr>
              <a:t>made a commitment to</a:t>
            </a:r>
            <a:r>
              <a:rPr lang="en-US" altLang="zh-CN" sz="2400" b="1">
                <a:solidFill>
                  <a:srgbClr val="002060"/>
                </a:solidFill>
                <a:sym typeface="微软雅黑" panose="020B0503020204020204" pitchFamily="34" charset="-122"/>
              </a:rPr>
              <a:t> going bottle-free.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2.我目前劳累过度，承担的事情太多了。</a:t>
            </a:r>
            <a:r>
              <a:rPr lang="zh-CN" altLang="en-US" sz="2400">
                <a:solidFill>
                  <a:srgbClr val="DF213B">
                    <a:lumMod val="75000"/>
                  </a:srgbClr>
                </a:solidFill>
                <a:sym typeface="微软雅黑" panose="020B0503020204020204" pitchFamily="34" charset="-122"/>
              </a:rPr>
              <a:t>（应、续）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2.I’m overworked at the moment — I’ve </a:t>
            </a:r>
            <a:r>
              <a:rPr lang="en-US" altLang="zh-CN" sz="2400" b="1" u="sng">
                <a:solidFill>
                  <a:srgbClr val="002060"/>
                </a:solidFill>
                <a:sym typeface="微软雅黑" panose="020B0503020204020204" pitchFamily="34" charset="-122"/>
              </a:rPr>
              <a:t>taken on too many commitments</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p:txBody>
      </p:sp>
      <p:pic>
        <p:nvPicPr>
          <p:cNvPr id="131" name="图片 130"/>
          <p:cNvPicPr/>
          <p:nvPr/>
        </p:nvPicPr>
        <p:blipFill>
          <a:blip r:embed="rId3"/>
          <a:srcRect b="3272"/>
          <a:stretch>
            <a:fillRect/>
          </a:stretch>
        </p:blipFill>
        <p:spPr>
          <a:xfrm>
            <a:off x="6146165" y="1092200"/>
            <a:ext cx="5844540" cy="55149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F3B31"/>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作</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写</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59"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433185" y="1089025"/>
            <a:ext cx="5772785" cy="334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5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汇</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471170" y="3281680"/>
            <a:ext cx="6029960" cy="82994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5-The power of nature</a:t>
            </a:r>
            <a:endPar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TextBox 790"/>
          <p:cNvSpPr txBox="1"/>
          <p:nvPr/>
        </p:nvSpPr>
        <p:spPr>
          <a:xfrm>
            <a:off x="762769" y="361900"/>
            <a:ext cx="3484880" cy="398780"/>
          </a:xfrm>
          <a:prstGeom prst="rect">
            <a:avLst/>
          </a:prstGeom>
          <a:noFill/>
        </p:spPr>
        <p:txBody>
          <a:bodyPr wrap="none" rtlCol="0">
            <a:spAutoFit/>
          </a:bodyPr>
          <a:p>
            <a:pPr algn="ctr"/>
            <a:r>
              <a:rPr lang="zh-CN" altLang="en-US" sz="2000" i="1" noProof="0" dirty="0">
                <a:ln>
                  <a:noFill/>
                </a:ln>
                <a:effectLst/>
                <a:uLnTx/>
                <a:uFillTx/>
                <a:latin typeface="微软雅黑" panose="020B0503020204020204" pitchFamily="34" charset="-122"/>
                <a:ea typeface="微软雅黑" panose="020B0503020204020204" pitchFamily="34" charset="-122"/>
                <a:cs typeface="+mn-ea"/>
                <a:sym typeface="+mn-ea"/>
              </a:rPr>
              <a:t>活用教材词汇，靶向高考写作</a:t>
            </a:r>
            <a:endParaRPr lang="zh-CN" altLang="en-US" sz="2000" i="1" noProof="0" dirty="0">
              <a:ln>
                <a:noFill/>
              </a:ln>
              <a:solidFill>
                <a:srgbClr val="435258"/>
              </a:solidFill>
              <a:effectLst/>
              <a:uLnTx/>
              <a:uFillTx/>
              <a:latin typeface="微软雅黑" panose="020B0503020204020204" pitchFamily="34" charset="-122"/>
              <a:ea typeface="微软雅黑" panose="020B0503020204020204" pitchFamily="34" charset="-122"/>
              <a:cs typeface="+mn-ea"/>
              <a:sym typeface="+mn-ea"/>
            </a:endParaRPr>
          </a:p>
        </p:txBody>
      </p:sp>
      <p:sp>
        <p:nvSpPr>
          <p:cNvPr id="7" name="文本框 6"/>
          <p:cNvSpPr txBox="1"/>
          <p:nvPr/>
        </p:nvSpPr>
        <p:spPr>
          <a:xfrm>
            <a:off x="392430" y="4890770"/>
            <a:ext cx="11535410" cy="1476375"/>
          </a:xfrm>
          <a:prstGeom prst="rect">
            <a:avLst/>
          </a:prstGeom>
          <a:noFill/>
        </p:spPr>
        <p:txBody>
          <a:bodyPr wrap="square" rtlCol="0" anchor="t">
            <a:spAutoFit/>
          </a:bodyPr>
          <a:p>
            <a:r>
              <a:rPr lang="zh-CN" altLang="en-US"/>
              <a:t>1. volcano</a:t>
            </a:r>
            <a:r>
              <a:rPr lang="en-US" altLang="zh-CN"/>
              <a:t>     </a:t>
            </a:r>
            <a:r>
              <a:rPr lang="zh-CN" altLang="en-US"/>
              <a:t>2. erupt</a:t>
            </a:r>
            <a:r>
              <a:rPr lang="en-US" altLang="zh-CN"/>
              <a:t>          3. ash               4. alongside      5. equipment     6. appoint       7. evaluate       8. burn to the ground </a:t>
            </a:r>
            <a:endParaRPr lang="en-US" altLang="zh-CN"/>
          </a:p>
          <a:p>
            <a:r>
              <a:rPr lang="en-US" altLang="zh-CN"/>
              <a:t> 9. wave        10. fountain   11. absolute   12. suit      13. make one’s way   14. potential  15. sample       16. candidate</a:t>
            </a:r>
            <a:endParaRPr lang="en-US" altLang="zh-CN"/>
          </a:p>
          <a:p>
            <a:r>
              <a:rPr lang="en-US" altLang="zh-CN"/>
              <a:t>17. threat     18.tornado     19. precious   20. fog       21.rainbow           22. unconscious   23. shoot         24. tremble</a:t>
            </a:r>
            <a:endParaRPr lang="en-US" altLang="zh-CN"/>
          </a:p>
          <a:p>
            <a:r>
              <a:rPr lang="en-US" altLang="zh-CN"/>
              <a:t>25. sweat      26. anxious    27. panic         28.vary      29. diverse           30. spectacular     31. bathe         32. bathe</a:t>
            </a:r>
            <a:endParaRPr lang="en-US" altLang="zh-CN"/>
          </a:p>
          <a:p>
            <a:r>
              <a:rPr lang="en-US" altLang="zh-CN"/>
              <a:t>33.appreciation                   34.peak </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90"/>
                                          </p:val>
                                        </p:tav>
                                        <p:tav tm="100000">
                                          <p:val>
                                            <p:fltVal val="0"/>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39395" y="96075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857885" y="81280"/>
            <a:ext cx="10991850" cy="82994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volcano [vɔl'keinəu]  n. 火山  </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crater    ['kreitə]   n. 火山口；弹坑</a:t>
            </a:r>
            <a:endParaRPr lang="zh-CN" altLang="en-US" sz="2400" b="1" dirty="0">
              <a:solidFill>
                <a:srgbClr val="0F3B31"/>
              </a:solidFill>
              <a:latin typeface="微软雅黑" panose="020B0503020204020204" pitchFamily="34" charset="-122"/>
              <a:ea typeface="微软雅黑" panose="020B0503020204020204" pitchFamily="34" charset="-122"/>
            </a:endParaRPr>
          </a:p>
          <a:p>
            <a:r>
              <a:rPr lang="zh-CN" altLang="en-US" sz="2400" b="1" dirty="0">
                <a:solidFill>
                  <a:srgbClr val="0F3B31"/>
                </a:solidFill>
                <a:latin typeface="微软雅黑" panose="020B0503020204020204" pitchFamily="34" charset="-122"/>
                <a:ea typeface="微软雅黑" panose="020B0503020204020204" pitchFamily="34" charset="-122"/>
              </a:rPr>
              <a:t>lava  ['lɑ:və] n. （火山喷出的）熔岩</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284480" y="1293495"/>
            <a:ext cx="11385550" cy="4023360"/>
          </a:xfrm>
          <a:prstGeom prst="rect">
            <a:avLst/>
          </a:prstGeom>
          <a:noFill/>
        </p:spPr>
        <p:txBody>
          <a:bodyPr wrap="square" rtlCol="0" anchor="t">
            <a:spAutoFit/>
          </a:bodyPr>
          <a:p>
            <a:pPr fontAlgn="auto">
              <a:lnSpc>
                <a:spcPts val="3460"/>
              </a:lnSpc>
            </a:pPr>
            <a:r>
              <a:rPr lang="zh-CN" altLang="en-US" sz="2400"/>
              <a:t>1.火山从火山口喷出熔岩。</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zh-CN" altLang="en-US" sz="2400">
                <a:solidFill>
                  <a:srgbClr val="DF213B">
                    <a:lumMod val="75000"/>
                  </a:srgbClr>
                </a:solidFill>
                <a:sym typeface="微软雅黑" panose="020B0503020204020204" pitchFamily="34" charset="-122"/>
              </a:rPr>
              <a:t> </a:t>
            </a:r>
            <a:r>
              <a:rPr lang="en-US" altLang="zh-CN" sz="2400">
                <a:solidFill>
                  <a:srgbClr val="DF213B">
                    <a:lumMod val="75000"/>
                  </a:srgbClr>
                </a:solidFill>
                <a:sym typeface="微软雅黑" panose="020B0503020204020204" pitchFamily="34" charset="-122"/>
              </a:rPr>
              <a:t>    </a:t>
            </a:r>
            <a:r>
              <a:rPr lang="zh-CN" altLang="en-US" sz="1800" i="1">
                <a:solidFill>
                  <a:srgbClr val="002060"/>
                </a:solidFill>
                <a:sym typeface="微软雅黑" panose="020B0503020204020204" pitchFamily="34" charset="-122"/>
              </a:rPr>
              <a:t>spit /spɪt/-spit -spit  v. 吐痰；吐口水；吐出；发出劈啪声</a:t>
            </a:r>
            <a:endParaRPr lang="zh-CN" altLang="en-US" sz="2400">
              <a:solidFill>
                <a:srgbClr val="DF213B">
                  <a:lumMod val="75000"/>
                </a:srgbClr>
              </a:solidFill>
              <a:sym typeface="微软雅黑" panose="020B0503020204020204" pitchFamily="34" charset="-122"/>
            </a:endParaRPr>
          </a:p>
          <a:p>
            <a:pPr fontAlgn="auto">
              <a:lnSpc>
                <a:spcPts val="3460"/>
              </a:lnSpc>
            </a:pPr>
            <a:r>
              <a:rPr lang="zh-CN" altLang="en-US" sz="2400"/>
              <a:t> </a:t>
            </a:r>
            <a:r>
              <a:rPr lang="en-US" altLang="zh-CN"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a:t> </a:t>
            </a:r>
            <a:r>
              <a:rPr lang="en-US" altLang="zh-CN" sz="2400" b="1">
                <a:solidFill>
                  <a:srgbClr val="002060"/>
                </a:solidFill>
              </a:rPr>
              <a:t>1.</a:t>
            </a:r>
            <a:r>
              <a:rPr lang="en-US" altLang="zh-CN" sz="2400" b="1">
                <a:solidFill>
                  <a:srgbClr val="002060"/>
                </a:solidFill>
                <a:sym typeface="微软雅黑" panose="020B0503020204020204" pitchFamily="34" charset="-122"/>
              </a:rPr>
              <a:t>The volcano </a:t>
            </a:r>
            <a:r>
              <a:rPr lang="en-US" altLang="zh-CN" sz="2400" b="1" u="sng">
                <a:solidFill>
                  <a:srgbClr val="002060"/>
                </a:solidFill>
                <a:sym typeface="微软雅黑" panose="020B0503020204020204" pitchFamily="34" charset="-122"/>
              </a:rPr>
              <a:t>spit out </a:t>
            </a:r>
            <a:r>
              <a:rPr lang="zh-CN" altLang="en-US" sz="2400" b="1" u="sng" baseline="-25000">
                <a:solidFill>
                  <a:srgbClr val="002060"/>
                </a:solidFill>
                <a:sym typeface="微软雅黑" panose="020B0503020204020204" pitchFamily="34" charset="-122"/>
              </a:rPr>
              <a:t>拟人</a:t>
            </a:r>
            <a:r>
              <a:rPr lang="en-US" altLang="zh-CN" sz="2400" b="1">
                <a:solidFill>
                  <a:srgbClr val="002060"/>
                </a:solidFill>
                <a:sym typeface="微软雅黑" panose="020B0503020204020204" pitchFamily="34" charset="-122"/>
              </a:rPr>
              <a:t> lava </a:t>
            </a:r>
            <a:r>
              <a:rPr lang="en-US" altLang="zh-CN" sz="2400" b="1" u="sng">
                <a:solidFill>
                  <a:srgbClr val="002060"/>
                </a:solidFill>
                <a:sym typeface="微软雅黑" panose="020B0503020204020204" pitchFamily="34" charset="-122"/>
              </a:rPr>
              <a:t>from its mouth</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endParaRPr lang="en-US" altLang="zh-CN" sz="2400" b="1">
              <a:solidFill>
                <a:srgbClr val="002060"/>
              </a:solidFill>
            </a:endParaRPr>
          </a:p>
          <a:p>
            <a:pPr fontAlgn="auto">
              <a:lnSpc>
                <a:spcPts val="3480"/>
              </a:lnSpc>
            </a:pPr>
            <a:r>
              <a:rPr lang="en-US" altLang="zh-CN" sz="2400">
                <a:sym typeface="微软雅黑" panose="020B0503020204020204" pitchFamily="34" charset="-122"/>
              </a:rPr>
              <a:t>2</a:t>
            </a:r>
            <a:r>
              <a:rPr lang="zh-CN" altLang="en-US" sz="2400">
                <a:sym typeface="微软雅黑" panose="020B0503020204020204" pitchFamily="34" charset="-122"/>
              </a:rPr>
              <a:t>.</a:t>
            </a:r>
            <a:r>
              <a:rPr lang="zh-CN" altLang="en-US" sz="2400"/>
              <a:t>它是一座休眠的火山，从云中俯冲到大海。</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80"/>
              </a:lnSpc>
            </a:pPr>
            <a:r>
              <a:rPr lang="en-US" altLang="zh-CN" sz="2400">
                <a:solidFill>
                  <a:srgbClr val="DF213B">
                    <a:lumMod val="75000"/>
                  </a:srgbClr>
                </a:solidFill>
              </a:rPr>
              <a:t>     </a:t>
            </a:r>
            <a:r>
              <a:rPr lang="zh-CN" altLang="en-US" sz="1800" i="1">
                <a:solidFill>
                  <a:srgbClr val="002060"/>
                </a:solidFill>
              </a:rPr>
              <a:t>dormant/ˈdɔːmənt/ adj. 休眠的；静止的；睡眠状态的；隐匿的</a:t>
            </a:r>
            <a:endParaRPr lang="zh-CN" altLang="en-US" sz="1800" i="1">
              <a:solidFill>
                <a:srgbClr val="002060"/>
              </a:solidFill>
            </a:endParaRPr>
          </a:p>
          <a:p>
            <a:pPr fontAlgn="auto">
              <a:lnSpc>
                <a:spcPts val="3480"/>
              </a:lnSpc>
            </a:pPr>
            <a:r>
              <a:rPr lang="en-US" altLang="zh-CN" sz="2400">
                <a:solidFill>
                  <a:srgbClr val="DF213B">
                    <a:lumMod val="75000"/>
                  </a:srgbClr>
                </a:solidFill>
              </a:rPr>
              <a:t>     </a:t>
            </a:r>
            <a:r>
              <a:rPr lang="zh-CN" altLang="en-US" sz="1800" i="1">
                <a:solidFill>
                  <a:srgbClr val="002060"/>
                </a:solidFill>
              </a:rPr>
              <a:t>plunge /plʌndʒ/ v. 使突然地下落；纵身跳向; 猛冲向；骤降；（使）陷入</a:t>
            </a:r>
            <a:endParaRPr lang="zh-CN" altLang="en-US" sz="2400">
              <a:solidFill>
                <a:srgbClr val="DF213B">
                  <a:lumMod val="75000"/>
                </a:srgbClr>
              </a:solidFill>
            </a:endParaRPr>
          </a:p>
          <a:p>
            <a:pPr fontAlgn="auto">
              <a:lnSpc>
                <a:spcPts val="3480"/>
              </a:lnSpc>
            </a:pPr>
            <a:r>
              <a:rPr lang="zh-CN" altLang="en-US" sz="2400">
                <a:solidFill>
                  <a:srgbClr val="DF213B">
                    <a:lumMod val="75000"/>
                  </a:srgbClr>
                </a:solidFill>
              </a:rPr>
              <a:t> </a:t>
            </a:r>
            <a:r>
              <a:rPr lang="en-US" altLang="zh-CN" sz="2400">
                <a:solidFill>
                  <a:srgbClr val="DF213B">
                    <a:lumMod val="75000"/>
                  </a:srgbClr>
                </a:solidFill>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2.It’s a dormant volcano that </a:t>
            </a:r>
            <a:r>
              <a:rPr lang="en-US" altLang="zh-CN" sz="2400" b="1" u="sng">
                <a:solidFill>
                  <a:srgbClr val="002060"/>
                </a:solidFill>
                <a:sym typeface="微软雅黑" panose="020B0503020204020204" pitchFamily="34" charset="-122"/>
              </a:rPr>
              <a:t>starts in the clouds and plunges down to meet the sea </a:t>
            </a:r>
            <a:r>
              <a:rPr lang="zh-CN" altLang="en-US" sz="2400" b="1" u="sng" baseline="-25000">
                <a:solidFill>
                  <a:srgbClr val="002060"/>
                </a:solidFill>
                <a:sym typeface="微软雅黑" panose="020B0503020204020204" pitchFamily="34" charset="-122"/>
              </a:rPr>
              <a:t>夸张</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b="5329"/>
          <a:stretch>
            <a:fillRect/>
          </a:stretch>
        </p:blipFill>
        <p:spPr>
          <a:xfrm>
            <a:off x="8301990" y="854710"/>
            <a:ext cx="3547745" cy="3431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rcRect b="5329"/>
          <a:stretch>
            <a:fillRect/>
          </a:stretch>
        </p:blipFill>
        <p:spPr>
          <a:xfrm>
            <a:off x="6745605" y="2007870"/>
            <a:ext cx="4541520" cy="4850130"/>
          </a:xfrm>
          <a:prstGeom prst="rect">
            <a:avLst/>
          </a:prstGeom>
        </p:spPr>
      </p:pic>
      <p:cxnSp>
        <p:nvCxnSpPr>
          <p:cNvPr id="28" name="直接连接符 17"/>
          <p:cNvCxnSpPr/>
          <p:nvPr>
            <p:custDataLst>
              <p:tags r:id="rId2"/>
            </p:custDataLst>
          </p:nvPr>
        </p:nvCxnSpPr>
        <p:spPr>
          <a:xfrm flipH="1" flipV="1">
            <a:off x="239395" y="94678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16840"/>
            <a:ext cx="11087735" cy="82994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erupt      [i'rʌpt]            vi. （指火山）爆发；</a:t>
            </a:r>
            <a:r>
              <a:rPr lang="zh-CN" altLang="en-US" sz="2400" b="1" dirty="0">
                <a:solidFill>
                  <a:srgbClr val="C00000"/>
                </a:solidFill>
                <a:latin typeface="微软雅黑" panose="020B0503020204020204" pitchFamily="34" charset="-122"/>
                <a:ea typeface="微软雅黑" panose="020B0503020204020204" pitchFamily="34" charset="-122"/>
              </a:rPr>
              <a:t>(愤怒、激情、喜悦等)迸发</a:t>
            </a:r>
            <a:endParaRPr lang="zh-CN" altLang="en-US" sz="2400" b="1" dirty="0">
              <a:solidFill>
                <a:srgbClr val="C00000"/>
              </a:solidFill>
              <a:latin typeface="微软雅黑" panose="020B0503020204020204" pitchFamily="34" charset="-122"/>
              <a:ea typeface="微软雅黑" panose="020B0503020204020204" pitchFamily="34" charset="-122"/>
            </a:endParaRPr>
          </a:p>
          <a:p>
            <a:r>
              <a:rPr lang="zh-CN" altLang="en-US" sz="2400" b="1" dirty="0">
                <a:solidFill>
                  <a:srgbClr val="0F3B31"/>
                </a:solidFill>
                <a:latin typeface="微软雅黑" panose="020B0503020204020204" pitchFamily="34" charset="-122"/>
                <a:ea typeface="微软雅黑" panose="020B0503020204020204" pitchFamily="34" charset="-122"/>
              </a:rPr>
              <a:t>eruption [i'rʌpʃən]        n. 火山爆发；（战争等）爆发</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415290" y="1584960"/>
            <a:ext cx="11468100" cy="3197225"/>
          </a:xfrm>
          <a:prstGeom prst="rect">
            <a:avLst/>
          </a:prstGeom>
          <a:noFill/>
        </p:spPr>
        <p:txBody>
          <a:bodyPr wrap="square" rtlCol="0" anchor="t">
            <a:spAutoFit/>
          </a:bodyPr>
          <a:p>
            <a:pPr fontAlgn="auto">
              <a:lnSpc>
                <a:spcPts val="3460"/>
              </a:lnSpc>
            </a:pPr>
            <a:r>
              <a:rPr sz="2400"/>
              <a:t>1.哈哈大笑/嚎啕大哭/勃然大怒   </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sz="2400"/>
              <a:t>  </a:t>
            </a:r>
            <a:r>
              <a:rPr lang="zh-CN" altLang="en-US" sz="1800" i="1">
                <a:solidFill>
                  <a:srgbClr val="002060"/>
                </a:solidFill>
              </a:rPr>
              <a:t>hysterical /hɪˈsterɪkl/ adj. 歇斯底里的；情绪狂暴不可抑止的</a:t>
            </a:r>
            <a:endParaRPr lang="zh-CN" altLang="en-US" sz="1800" i="1">
              <a:solidFill>
                <a:srgbClr val="002060"/>
              </a:solidFill>
            </a:endParaRPr>
          </a:p>
          <a:p>
            <a:pPr fontAlgn="auto">
              <a:lnSpc>
                <a:spcPts val="3460"/>
              </a:lnSpc>
            </a:pPr>
            <a:r>
              <a:rPr lang="zh-CN" altLang="en-US" sz="1800" i="1">
                <a:solidFill>
                  <a:srgbClr val="002060"/>
                </a:solidFill>
              </a:rPr>
              <a:t>  fury /'fjʊərɪ/n.  狂怒；暴怒--furious /ˈfjʊəriəs/ adj. 激烈的；狂怒的; 玩命的; 迅猛的</a:t>
            </a:r>
            <a:endParaRPr lang="en-US" sz="2400"/>
          </a:p>
          <a:p>
            <a:pPr fontAlgn="auto">
              <a:lnSpc>
                <a:spcPts val="3460"/>
              </a:lnSpc>
            </a:pPr>
            <a:r>
              <a:rPr sz="2400"/>
              <a:t> </a:t>
            </a:r>
            <a:r>
              <a:rPr lang="en-US" sz="2400"/>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 </a:t>
            </a:r>
            <a:r>
              <a:rPr lang="en-US" altLang="zh-CN" sz="2400" b="1">
                <a:solidFill>
                  <a:srgbClr val="002060"/>
                </a:solidFill>
              </a:rPr>
              <a:t>erupt into hysterical laughter/ tears/ fury</a:t>
            </a:r>
            <a:endParaRPr lang="en-US" altLang="zh-CN" sz="2400" b="1">
              <a:solidFill>
                <a:srgbClr val="002060"/>
              </a:solidFill>
            </a:endParaRPr>
          </a:p>
          <a:p>
            <a:pPr fontAlgn="auto">
              <a:lnSpc>
                <a:spcPts val="3460"/>
              </a:lnSpc>
            </a:pPr>
            <a:endParaRPr sz="2400"/>
          </a:p>
          <a:p>
            <a:pPr fontAlgn="auto">
              <a:lnSpc>
                <a:spcPts val="3460"/>
              </a:lnSpc>
            </a:pPr>
            <a:r>
              <a:rPr sz="2400">
                <a:sym typeface="微软雅黑" panose="020B0503020204020204" pitchFamily="34" charset="-122"/>
              </a:rPr>
              <a:t>2.一阵突然的绝望</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 </a:t>
            </a:r>
            <a:r>
              <a:rPr lang="en-US" altLang="zh-CN" sz="2400" b="1">
                <a:solidFill>
                  <a:srgbClr val="002060"/>
                </a:solidFill>
              </a:rPr>
              <a:t>an eruption of despair</a:t>
            </a:r>
            <a:endParaRPr lang="en-US" altLang="zh-CN" sz="2400" b="1">
              <a:solidFill>
                <a:srgbClr val="002060"/>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2</a:t>
            </a:r>
            <a:r>
              <a:rPr lang="zh-CN" altLang="en-US" sz="2000" b="1">
                <a:solidFill>
                  <a:schemeClr val="bg1"/>
                </a:solidFill>
              </a:rPr>
              <a:t>. </a:t>
            </a:r>
            <a:endParaRPr lang="zh-CN" altLang="en-US" sz="2000" b="1">
              <a:solidFill>
                <a:schemeClr val="bg1"/>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strips(down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strips(downLeft)">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451421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ash [æʃ]      n. 灰；灰末</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361950" y="1165225"/>
            <a:ext cx="11468100" cy="4528185"/>
          </a:xfrm>
          <a:prstGeom prst="rect">
            <a:avLst/>
          </a:prstGeom>
          <a:noFill/>
        </p:spPr>
        <p:txBody>
          <a:bodyPr wrap="square" rtlCol="0" anchor="t">
            <a:spAutoFit/>
          </a:bodyPr>
          <a:p>
            <a:pPr fontAlgn="auto">
              <a:lnSpc>
                <a:spcPts val="3460"/>
              </a:lnSpc>
            </a:pPr>
            <a:r>
              <a:rPr lang="en-US" sz="2400"/>
              <a:t>1.</a:t>
            </a:r>
            <a:r>
              <a:rPr sz="2400">
                <a:sym typeface="微软雅黑" panose="020B0503020204020204" pitchFamily="34" charset="-122"/>
              </a:rPr>
              <a:t>她所有的梦想都化为泡影。</a:t>
            </a:r>
            <a:r>
              <a:rPr lang="zh-CN" altLang="en-US" sz="2400">
                <a:solidFill>
                  <a:srgbClr val="DF213B">
                    <a:lumMod val="75000"/>
                  </a:srgbClr>
                </a:solidFill>
                <a:sym typeface="微软雅黑" panose="020B0503020204020204" pitchFamily="34" charset="-122"/>
              </a:rPr>
              <a:t>（续）</a:t>
            </a:r>
            <a:endParaRPr sz="2400"/>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1.All her dreams had </a:t>
            </a:r>
            <a:r>
              <a:rPr lang="en-US" altLang="zh-CN" sz="2400" b="1" u="sng">
                <a:solidFill>
                  <a:srgbClr val="002060"/>
                </a:solidFill>
              </a:rPr>
              <a:t>turned to ashes</a:t>
            </a:r>
            <a:r>
              <a:rPr lang="zh-CN" altLang="en-US" sz="2400" b="1" u="sng" baseline="-25000">
                <a:solidFill>
                  <a:srgbClr val="002060"/>
                </a:solidFill>
              </a:rPr>
              <a:t>比喻</a:t>
            </a:r>
            <a:r>
              <a:rPr lang="en-US" altLang="zh-CN" sz="2400" b="1">
                <a:solidFill>
                  <a:srgbClr val="002060"/>
                </a:solidFill>
              </a:rPr>
              <a:t>. </a:t>
            </a:r>
            <a:endParaRPr lang="en-US" altLang="zh-CN" sz="2400" b="1">
              <a:solidFill>
                <a:srgbClr val="002060"/>
              </a:solidFill>
            </a:endParaRPr>
          </a:p>
          <a:p>
            <a:pPr fontAlgn="auto">
              <a:lnSpc>
                <a:spcPts val="3460"/>
              </a:lnSpc>
            </a:pPr>
            <a:endParaRPr sz="2400"/>
          </a:p>
          <a:p>
            <a:pPr fontAlgn="auto">
              <a:lnSpc>
                <a:spcPts val="3460"/>
              </a:lnSpc>
            </a:pPr>
            <a:r>
              <a:rPr lang="en-US" sz="2400"/>
              <a:t>2.</a:t>
            </a:r>
            <a:r>
              <a:rPr sz="2400"/>
              <a:t>他掸掉了袖子上的烟灰。</a:t>
            </a:r>
            <a:r>
              <a:rPr lang="zh-CN" altLang="en-US" sz="2400">
                <a:solidFill>
                  <a:srgbClr val="DF213B">
                    <a:lumMod val="75000"/>
                  </a:srgbClr>
                </a:solidFill>
                <a:sym typeface="微软雅黑" panose="020B0503020204020204" pitchFamily="34" charset="-122"/>
              </a:rPr>
              <a:t>（续）</a:t>
            </a:r>
            <a:endParaRPr sz="2400"/>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2.He </a:t>
            </a:r>
            <a:r>
              <a:rPr lang="en-US" altLang="zh-CN" sz="2400" b="1" u="sng">
                <a:solidFill>
                  <a:srgbClr val="002060"/>
                </a:solidFill>
                <a:sym typeface="微软雅黑" panose="020B0503020204020204" pitchFamily="34" charset="-122"/>
              </a:rPr>
              <a:t>brushed the cigarette ash</a:t>
            </a:r>
            <a:r>
              <a:rPr lang="en-US" altLang="zh-CN" sz="2400" b="1">
                <a:solidFill>
                  <a:srgbClr val="002060"/>
                </a:solidFill>
                <a:sym typeface="微软雅黑" panose="020B0503020204020204" pitchFamily="34" charset="-122"/>
              </a:rPr>
              <a:t> from his sleeve. </a:t>
            </a:r>
            <a:endParaRPr lang="en-US" altLang="zh-CN" sz="2400" b="1">
              <a:solidFill>
                <a:srgbClr val="002060"/>
              </a:solidFill>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lang="zh-CN" altLang="en-US" sz="2400">
                <a:sym typeface="微软雅黑" panose="020B0503020204020204" pitchFamily="34" charset="-122"/>
              </a:rPr>
              <a:t>他</a:t>
            </a:r>
            <a:r>
              <a:rPr sz="2400">
                <a:sym typeface="微软雅黑" panose="020B0503020204020204" pitchFamily="34" charset="-122"/>
              </a:rPr>
              <a:t>像长生鸟一样，从选举惨败的灰烬中重新崛起。</a:t>
            </a:r>
            <a:endParaRPr sz="2400">
              <a:sym typeface="微软雅黑" panose="020B0503020204020204" pitchFamily="34" charset="-122"/>
            </a:endParaRPr>
          </a:p>
          <a:p>
            <a:pPr algn="l" fontAlgn="auto">
              <a:lnSpc>
                <a:spcPts val="3460"/>
              </a:lnSpc>
              <a:buClrTx/>
              <a:buSzTx/>
              <a:buNone/>
            </a:pPr>
            <a:r>
              <a:rPr lang="en-US" sz="2400">
                <a:sym typeface="微软雅黑" panose="020B0503020204020204" pitchFamily="34" charset="-122"/>
              </a:rPr>
              <a:t>    </a:t>
            </a:r>
            <a:r>
              <a:rPr lang="zh-CN" altLang="en-US" sz="1800" i="1">
                <a:solidFill>
                  <a:srgbClr val="002060"/>
                </a:solidFill>
                <a:sym typeface="微软雅黑" panose="020B0503020204020204" pitchFamily="34" charset="-122"/>
              </a:rPr>
              <a:t>phoenix /ˈfiːnɪks/ n. 凤凰；死而复生的人</a:t>
            </a:r>
            <a:endParaRPr lang="zh-CN" altLang="en-US" sz="1800" i="1">
              <a:solidFill>
                <a:srgbClr val="002060"/>
              </a:solidFill>
              <a:sym typeface="微软雅黑" panose="020B0503020204020204" pitchFamily="34" charset="-122"/>
            </a:endParaRPr>
          </a:p>
          <a:p>
            <a:pPr algn="l" fontAlgn="auto">
              <a:lnSpc>
                <a:spcPts val="3460"/>
              </a:lnSpc>
              <a:buClrTx/>
              <a:buSzTx/>
              <a:buNone/>
            </a:pP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to rise like a phoenix from the ashes (= to be powerful or successful again) 雄起如再生的凤凰</a:t>
            </a:r>
            <a:endParaRPr lang="zh-CN" altLang="en-US" sz="1800" i="1">
              <a:solidFill>
                <a:srgbClr val="002060"/>
              </a:solidFill>
              <a:sym typeface="微软雅黑" panose="020B0503020204020204" pitchFamily="34" charset="-122"/>
            </a:endParaRPr>
          </a:p>
          <a:p>
            <a:pPr fontAlgn="auto">
              <a:lnSpc>
                <a:spcPts val="3460"/>
              </a:lnSpc>
            </a:pPr>
            <a:r>
              <a:rPr lang="en-US" altLang="zh-CN" sz="2400" b="1">
                <a:solidFill>
                  <a:srgbClr val="002060"/>
                </a:solidFill>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 He had risen, </a:t>
            </a:r>
            <a:r>
              <a:rPr lang="en-US" altLang="zh-CN" sz="2400" b="1" u="sng">
                <a:solidFill>
                  <a:srgbClr val="002060"/>
                </a:solidFill>
                <a:sym typeface="微软雅黑" panose="020B0503020204020204" pitchFamily="34" charset="-122"/>
              </a:rPr>
              <a:t>like a phoenix, from the ashes of</a:t>
            </a:r>
            <a:r>
              <a:rPr lang="zh-CN" altLang="en-US" sz="2400" b="1" u="sng" baseline="-25000">
                <a:solidFill>
                  <a:srgbClr val="002060"/>
                </a:solidFill>
                <a:sym typeface="微软雅黑" panose="020B0503020204020204" pitchFamily="34" charset="-122"/>
              </a:rPr>
              <a:t>比喻</a:t>
            </a:r>
            <a:r>
              <a:rPr lang="en-US" altLang="zh-CN" sz="2400" b="1" u="sng">
                <a:solidFill>
                  <a:srgbClr val="002060"/>
                </a:solidFill>
                <a:sym typeface="微软雅黑" panose="020B0503020204020204" pitchFamily="34" charset="-122"/>
              </a:rPr>
              <a:t> </a:t>
            </a:r>
            <a:r>
              <a:rPr lang="en-US" altLang="zh-CN" sz="2400" b="1">
                <a:solidFill>
                  <a:srgbClr val="002060"/>
                </a:solidFill>
                <a:sym typeface="微软雅黑" panose="020B0503020204020204" pitchFamily="34" charset="-122"/>
              </a:rPr>
              <a:t>electoral disaster. </a:t>
            </a:r>
            <a:endParaRPr lang="en-US" altLang="zh-CN" sz="2400" b="1">
              <a:solidFill>
                <a:srgbClr val="002060"/>
              </a:solidFill>
              <a:sym typeface="微软雅黑" panose="020B0503020204020204" pitchFamily="34" charset="-122"/>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3</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b="7957"/>
          <a:stretch>
            <a:fillRect/>
          </a:stretch>
        </p:blipFill>
        <p:spPr>
          <a:xfrm>
            <a:off x="6991350" y="717550"/>
            <a:ext cx="5060950" cy="3383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trips(down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strips(down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strips(downLeft)">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30734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521950" cy="82994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alongside [ə'lɔŋ'said] adv. 在旁边；沿着边  prep. 沿着……的边</a:t>
            </a:r>
            <a:endParaRPr lang="zh-CN" altLang="en-US" sz="2400" b="1" dirty="0">
              <a:solidFill>
                <a:srgbClr val="0F3B31"/>
              </a:solidFill>
              <a:latin typeface="微软雅黑" panose="020B0503020204020204" pitchFamily="34" charset="-122"/>
              <a:ea typeface="微软雅黑" panose="020B0503020204020204" pitchFamily="34" charset="-122"/>
            </a:endParaRPr>
          </a:p>
          <a:p>
            <a:r>
              <a:rPr lang="zh-CN" altLang="en-US"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C00000"/>
                </a:solidFill>
                <a:latin typeface="微软雅黑" panose="020B0503020204020204" pitchFamily="34" charset="-122"/>
                <a:ea typeface="微软雅黑" panose="020B0503020204020204" pitchFamily="34" charset="-122"/>
              </a:rPr>
              <a:t>与 ……并肩一起，合作；与……同时，共存</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6" name="文本框 5"/>
          <p:cNvSpPr txBox="1"/>
          <p:nvPr/>
        </p:nvSpPr>
        <p:spPr>
          <a:xfrm>
            <a:off x="361950" y="1250950"/>
            <a:ext cx="11468100"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一辆警车在我们旁边停了下来。</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1.A police car </a:t>
            </a:r>
            <a:r>
              <a:rPr lang="en-US" altLang="zh-CN" sz="2400" b="1" u="sng">
                <a:solidFill>
                  <a:srgbClr val="002060"/>
                </a:solidFill>
              </a:rPr>
              <a:t>pulled up alongside us</a:t>
            </a:r>
            <a:r>
              <a:rPr lang="en-US" altLang="zh-CN" sz="2400" b="1">
                <a:solidFill>
                  <a:srgbClr val="002060"/>
                </a:solidFill>
              </a:rPr>
              <a:t>. </a:t>
            </a:r>
            <a:endParaRPr lang="en-US" altLang="zh-CN" sz="2400" b="1">
              <a:solidFill>
                <a:srgbClr val="002060"/>
              </a:solidFill>
            </a:endParaRPr>
          </a:p>
          <a:p>
            <a:pPr fontAlgn="auto">
              <a:lnSpc>
                <a:spcPts val="3460"/>
              </a:lnSpc>
            </a:pPr>
            <a:endParaRPr sz="2400"/>
          </a:p>
          <a:p>
            <a:pPr fontAlgn="auto">
              <a:lnSpc>
                <a:spcPts val="3460"/>
              </a:lnSpc>
            </a:pPr>
            <a:r>
              <a:rPr lang="en-US" sz="2400">
                <a:sym typeface="微软雅黑" panose="020B0503020204020204" pitchFamily="34" charset="-122"/>
              </a:rPr>
              <a:t>2.</a:t>
            </a:r>
            <a:r>
              <a:rPr sz="2400">
                <a:sym typeface="微软雅黑" panose="020B0503020204020204" pitchFamily="34" charset="-122"/>
              </a:rPr>
              <a:t>尼克赶上了我，并排骑车前进。</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2.Nick caught up with me and </a:t>
            </a:r>
            <a:r>
              <a:rPr lang="en-US" altLang="zh-CN" sz="2400" b="1" u="sng">
                <a:solidFill>
                  <a:srgbClr val="002060"/>
                </a:solidFill>
              </a:rPr>
              <a:t>rode alongside</a:t>
            </a:r>
            <a:r>
              <a:rPr lang="en-US" altLang="zh-CN" sz="2400" b="1">
                <a:solidFill>
                  <a:srgbClr val="002060"/>
                </a:solidFill>
              </a:rPr>
              <a:t>.</a:t>
            </a:r>
            <a:endParaRPr lang="en-US" altLang="zh-CN" sz="2400" b="1">
              <a:solidFill>
                <a:srgbClr val="002060"/>
              </a:solidFill>
            </a:endParaRPr>
          </a:p>
          <a:p>
            <a:pPr fontAlgn="auto">
              <a:lnSpc>
                <a:spcPts val="3460"/>
              </a:lnSpc>
            </a:pPr>
            <a:endParaRPr lang="en-US" sz="2400"/>
          </a:p>
          <a:p>
            <a:pPr fontAlgn="auto">
              <a:lnSpc>
                <a:spcPts val="3460"/>
              </a:lnSpc>
            </a:pPr>
            <a:r>
              <a:rPr lang="en-US" sz="2400"/>
              <a:t>3.</a:t>
            </a:r>
            <a:r>
              <a:rPr sz="2400"/>
              <a:t>过了一会儿，他们发现了一只他们以为的一只狗在一个骑自行车的人旁边奔跑。当他们走近时，才发现原来是只狼。</a:t>
            </a:r>
            <a:r>
              <a:rPr lang="zh-CN" altLang="en-US" sz="2400">
                <a:solidFill>
                  <a:srgbClr val="DF213B">
                    <a:lumMod val="75000"/>
                  </a:srgbClr>
                </a:solidFill>
                <a:sym typeface="微软雅黑" panose="020B0503020204020204" pitchFamily="34" charset="-122"/>
              </a:rPr>
              <a:t>（续）</a:t>
            </a:r>
            <a:r>
              <a:rPr lang="zh-CN" altLang="en-US" sz="2400">
                <a:solidFill>
                  <a:srgbClr val="DF213B">
                    <a:lumMod val="75000"/>
                  </a:srgbClr>
                </a:solidFill>
              </a:rPr>
              <a:t>2017</a:t>
            </a:r>
            <a:r>
              <a:rPr lang="en-US" altLang="zh-CN" sz="2400">
                <a:solidFill>
                  <a:srgbClr val="DF213B">
                    <a:lumMod val="75000"/>
                  </a:srgbClr>
                </a:solidFill>
              </a:rPr>
              <a:t>.0</a:t>
            </a:r>
            <a:r>
              <a:rPr lang="zh-CN" altLang="en-US" sz="2400">
                <a:solidFill>
                  <a:srgbClr val="DF213B">
                    <a:lumMod val="75000"/>
                  </a:srgbClr>
                </a:solidFill>
              </a:rPr>
              <a:t>6浙江高考</a:t>
            </a:r>
            <a:r>
              <a:rPr lang="en-US" altLang="zh-CN" sz="2400">
                <a:solidFill>
                  <a:srgbClr val="DF213B">
                    <a:lumMod val="75000"/>
                  </a:srgbClr>
                </a:solidFill>
              </a:rPr>
              <a:t> </a:t>
            </a:r>
            <a:r>
              <a:rPr lang="zh-CN" altLang="en-US" sz="2400">
                <a:solidFill>
                  <a:srgbClr val="DF213B">
                    <a:lumMod val="75000"/>
                  </a:srgbClr>
                </a:solidFill>
              </a:rPr>
              <a:t>读后续写</a:t>
            </a:r>
            <a:endParaRPr lang="zh-CN" altLang="en-US" sz="2400">
              <a:solidFill>
                <a:srgbClr val="DF213B">
                  <a:lumMod val="75000"/>
                </a:srgbClr>
              </a:solidFill>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3.A bit later，they spotted what they，too，assumed was a dog </a:t>
            </a:r>
            <a:r>
              <a:rPr lang="en-US" altLang="zh-CN" sz="2400" b="1" u="sng">
                <a:solidFill>
                  <a:srgbClr val="002060"/>
                </a:solidFill>
              </a:rPr>
              <a:t>running alongside a man on a bike</a:t>
            </a:r>
            <a:r>
              <a:rPr lang="en-US" altLang="zh-CN" sz="2400" b="1">
                <a:solidFill>
                  <a:srgbClr val="002060"/>
                </a:solidFill>
              </a:rPr>
              <a:t>．As they got closer，they realized that the dog was a wolf．</a:t>
            </a:r>
            <a:endParaRPr lang="en-US" altLang="zh-CN" sz="2400" b="1">
              <a:solidFill>
                <a:srgbClr val="002060"/>
              </a:solidFill>
              <a:sym typeface="微软雅黑" panose="020B0503020204020204" pitchFamily="34" charset="-122"/>
            </a:endParaRPr>
          </a:p>
        </p:txBody>
      </p:sp>
      <p:sp>
        <p:nvSpPr>
          <p:cNvPr id="7" name="文本框 6"/>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4</a:t>
            </a:r>
            <a:r>
              <a:rPr lang="zh-CN" altLang="en-US" sz="2000" b="1">
                <a:solidFill>
                  <a:schemeClr val="bg1"/>
                </a:solidFill>
              </a:rPr>
              <a:t>. </a:t>
            </a:r>
            <a:endParaRPr lang="zh-CN" altLang="en-US" sz="2000" b="1">
              <a:solidFill>
                <a:schemeClr val="bg1"/>
              </a:solidFill>
            </a:endParaRPr>
          </a:p>
        </p:txBody>
      </p:sp>
      <p:pic>
        <p:nvPicPr>
          <p:cNvPr id="5" name="图片 4"/>
          <p:cNvPicPr>
            <a:picLocks noChangeAspect="1"/>
          </p:cNvPicPr>
          <p:nvPr/>
        </p:nvPicPr>
        <p:blipFill>
          <a:blip r:embed="rId3"/>
          <a:stretch>
            <a:fillRect/>
          </a:stretch>
        </p:blipFill>
        <p:spPr>
          <a:xfrm>
            <a:off x="7583805" y="1061720"/>
            <a:ext cx="4330700" cy="286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heckerboard(across)">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checkerboard(across)">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09295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equipment [i'kwipmənt]         n. 设备；装备</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421640" y="998220"/>
            <a:ext cx="11348720" cy="4972050"/>
          </a:xfrm>
          <a:prstGeom prst="rect">
            <a:avLst/>
          </a:prstGeom>
          <a:noFill/>
        </p:spPr>
        <p:txBody>
          <a:bodyPr wrap="square" rtlCol="0" anchor="t">
            <a:spAutoFit/>
          </a:bodyPr>
          <a:p>
            <a:pPr fontAlgn="auto">
              <a:lnSpc>
                <a:spcPts val="3460"/>
              </a:lnSpc>
            </a:pPr>
            <a:r>
              <a:rPr sz="2400"/>
              <a:t>1.</a:t>
            </a:r>
            <a:r>
              <a:rPr sz="2400">
                <a:sym typeface="微软雅黑" panose="020B0503020204020204" pitchFamily="34" charset="-122"/>
              </a:rPr>
              <a:t>这家五星级酒店是新建的，有最新的设备和漂亮的装饰。</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1.The five-star hotel is </a:t>
            </a:r>
            <a:r>
              <a:rPr lang="en-US" altLang="zh-CN" sz="2400" b="1" u="sng">
                <a:solidFill>
                  <a:srgbClr val="002060"/>
                </a:solidFill>
                <a:sym typeface="微软雅黑" panose="020B0503020204020204" pitchFamily="34" charset="-122"/>
              </a:rPr>
              <a:t>newly built</a:t>
            </a:r>
            <a:r>
              <a:rPr lang="en-US" altLang="zh-CN" sz="2400" b="1">
                <a:solidFill>
                  <a:srgbClr val="002060"/>
                </a:solidFill>
                <a:sym typeface="微软雅黑" panose="020B0503020204020204" pitchFamily="34" charset="-122"/>
              </a:rPr>
              <a:t>, with </a:t>
            </a:r>
            <a:r>
              <a:rPr lang="en-US" altLang="zh-CN" sz="2400" b="1" u="sng">
                <a:solidFill>
                  <a:srgbClr val="002060"/>
                </a:solidFill>
                <a:sym typeface="微软雅黑" panose="020B0503020204020204" pitchFamily="34" charset="-122"/>
              </a:rPr>
              <a:t>the latest equipment</a:t>
            </a:r>
            <a:r>
              <a:rPr lang="en-US" altLang="zh-CN" sz="2400" b="1">
                <a:solidFill>
                  <a:srgbClr val="002060"/>
                </a:solidFill>
                <a:sym typeface="微软雅黑" panose="020B0503020204020204" pitchFamily="34" charset="-122"/>
              </a:rPr>
              <a:t> and beautiful decorations.</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endParaRPr>
          </a:p>
          <a:p>
            <a:pPr fontAlgn="auto">
              <a:lnSpc>
                <a:spcPts val="3460"/>
              </a:lnSpc>
            </a:pPr>
            <a:r>
              <a:rPr sz="2400">
                <a:sym typeface="微软雅黑" panose="020B0503020204020204" pitchFamily="34" charset="-122"/>
              </a:rPr>
              <a:t>2.同时，你也可以带上相机，捕捉美好的瞬间和美丽的风景。</a:t>
            </a:r>
            <a:r>
              <a:rPr lang="zh-CN" altLang="en-US" sz="2400">
                <a:solidFill>
                  <a:srgbClr val="DF213B">
                    <a:lumMod val="75000"/>
                  </a:srgbClr>
                </a:solidFill>
                <a:sym typeface="微软雅黑" panose="020B0503020204020204" pitchFamily="34" charset="-122"/>
              </a:rPr>
              <a:t>（应）</a:t>
            </a:r>
            <a:r>
              <a:rPr lang="en-US" altLang="zh-CN" sz="2400">
                <a:solidFill>
                  <a:srgbClr val="DF213B">
                    <a:lumMod val="75000"/>
                  </a:srgbClr>
                </a:solidFill>
                <a:sym typeface="微软雅黑" panose="020B0503020204020204" pitchFamily="34" charset="-122"/>
              </a:rPr>
              <a:t> </a:t>
            </a:r>
            <a:endParaRPr lang="en-US" altLang="zh-CN" sz="2400">
              <a:solidFill>
                <a:srgbClr val="DF213B">
                  <a:lumMod val="75000"/>
                </a:srgbClr>
              </a:solidFill>
              <a:sym typeface="微软雅黑" panose="020B0503020204020204" pitchFamily="34" charset="-122"/>
            </a:endParaRPr>
          </a:p>
          <a:p>
            <a:pPr fontAlgn="auto">
              <a:lnSpc>
                <a:spcPts val="3460"/>
              </a:lnSpc>
            </a:pPr>
            <a:r>
              <a:rPr lang="en-US" altLang="zh-CN" sz="2400">
                <a:solidFill>
                  <a:srgbClr val="DF213B">
                    <a:lumMod val="75000"/>
                  </a:srgbClr>
                </a:solidFill>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2.Meanwhile, you may </a:t>
            </a:r>
            <a:r>
              <a:rPr lang="en-US" altLang="zh-CN" sz="2400" b="1" u="sng">
                <a:solidFill>
                  <a:srgbClr val="002060"/>
                </a:solidFill>
                <a:sym typeface="微软雅黑" panose="020B0503020204020204" pitchFamily="34" charset="-122"/>
              </a:rPr>
              <a:t>equip yourself with</a:t>
            </a:r>
            <a:r>
              <a:rPr lang="en-US" altLang="zh-CN" sz="2400" b="1">
                <a:solidFill>
                  <a:srgbClr val="002060"/>
                </a:solidFill>
                <a:sym typeface="微软雅黑" panose="020B0503020204020204" pitchFamily="34" charset="-122"/>
              </a:rPr>
              <a:t> a camera to capture pleasant moments and the beautiful scenery. </a:t>
            </a:r>
            <a:endParaRPr lang="en-US" altLang="zh-CN" sz="2400" b="1">
              <a:solidFill>
                <a:srgbClr val="002060"/>
              </a:solidFill>
            </a:endParaRPr>
          </a:p>
          <a:p>
            <a:pPr fontAlgn="auto">
              <a:lnSpc>
                <a:spcPts val="3460"/>
              </a:lnSpc>
            </a:pPr>
            <a:endParaRPr sz="2400">
              <a:sym typeface="微软雅黑" panose="020B0503020204020204" pitchFamily="34" charset="-122"/>
            </a:endParaRPr>
          </a:p>
          <a:p>
            <a:pPr fontAlgn="auto">
              <a:lnSpc>
                <a:spcPts val="3460"/>
              </a:lnSpc>
            </a:pPr>
            <a:r>
              <a:rPr sz="2400">
                <a:sym typeface="微软雅黑" panose="020B0503020204020204" pitchFamily="34" charset="-122"/>
              </a:rPr>
              <a:t>3.具备良好的英语口语能力，我相信我能满足你的基本要求。</a:t>
            </a:r>
            <a:r>
              <a:rPr lang="zh-CN" altLang="en-US" sz="2400">
                <a:solidFill>
                  <a:srgbClr val="DF213B">
                    <a:lumMod val="75000"/>
                  </a:srgbClr>
                </a:solidFill>
                <a:sym typeface="微软雅黑" panose="020B0503020204020204" pitchFamily="34" charset="-122"/>
              </a:rPr>
              <a:t>（应）</a:t>
            </a:r>
            <a:endParaRPr sz="2400"/>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3.</a:t>
            </a:r>
            <a:r>
              <a:rPr lang="en-US" altLang="zh-CN" sz="2400" b="1" u="sng">
                <a:solidFill>
                  <a:srgbClr val="002060"/>
                </a:solidFill>
              </a:rPr>
              <a:t>Equipped with</a:t>
            </a:r>
            <a:r>
              <a:rPr lang="en-US" altLang="zh-CN" sz="2400" b="1">
                <a:solidFill>
                  <a:srgbClr val="002060"/>
                </a:solidFill>
              </a:rPr>
              <a:t> excellent spoken English, I’m sure I can meet with your essential requirements. </a:t>
            </a:r>
            <a:endParaRPr lang="en-US" altLang="zh-CN" sz="2400" b="1">
              <a:solidFill>
                <a:srgbClr val="002060"/>
              </a:solidFill>
              <a:sym typeface="微软雅黑" panose="020B0503020204020204" pitchFamily="34" charset="-122"/>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5</a:t>
            </a:r>
            <a:r>
              <a:rPr lang="zh-CN" altLang="en-US" sz="2000" b="1">
                <a:solidFill>
                  <a:schemeClr val="bg1"/>
                </a:solidFill>
              </a:rPr>
              <a:t>. </a:t>
            </a:r>
            <a:endParaRPr lang="zh-CN" altLang="en-US" sz="2000" b="1">
              <a:solidFill>
                <a:schemeClr val="bg1"/>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9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diamond(in)">
                                      <p:cBhvr>
                                        <p:cTn id="21" dur="2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amond(in)">
                                      <p:cBhvr>
                                        <p:cTn id="26" dur="2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diamond(in)">
                                      <p:cBhvr>
                                        <p:cTn id="31"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94321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appoint [ə'pɔint] vt. 任命；委派; 确定（时间、地点）</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428625" y="959485"/>
            <a:ext cx="11334115" cy="275336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全体人员均按规定时间召集到场。</a:t>
            </a:r>
            <a:r>
              <a:rPr lang="zh-CN" altLang="en-US" sz="2400">
                <a:solidFill>
                  <a:srgbClr val="DF213B">
                    <a:lumMod val="75000"/>
                  </a:srgbClr>
                </a:solidFill>
                <a:sym typeface="微软雅黑" panose="020B0503020204020204" pitchFamily="34" charset="-122"/>
              </a:rPr>
              <a:t>（应）</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a:solidFill>
                  <a:srgbClr val="DF213B">
                    <a:lumMod val="75000"/>
                  </a:srgbClr>
                </a:solidFill>
              </a:rPr>
              <a:t>    </a:t>
            </a:r>
            <a:r>
              <a:rPr lang="zh-CN" altLang="en-US" sz="1800" i="1">
                <a:solidFill>
                  <a:srgbClr val="002060"/>
                </a:solidFill>
              </a:rPr>
              <a:t>assemble /əˈsembl/ v. 集合，聚集；收集；装配；组装</a:t>
            </a:r>
            <a:endParaRPr lang="zh-CN" altLang="en-US" sz="1800" i="1">
              <a:solidFill>
                <a:srgbClr val="002060"/>
              </a:solidFill>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sz="2400" b="1">
                <a:solidFill>
                  <a:srgbClr val="002060"/>
                </a:solidFill>
              </a:rPr>
              <a:t>1.</a:t>
            </a:r>
            <a:r>
              <a:rPr sz="2400" b="1">
                <a:solidFill>
                  <a:srgbClr val="002060"/>
                </a:solidFill>
              </a:rPr>
              <a:t>Everyone was assembled </a:t>
            </a:r>
            <a:r>
              <a:rPr sz="2400" b="1" u="sng">
                <a:solidFill>
                  <a:srgbClr val="002060"/>
                </a:solidFill>
              </a:rPr>
              <a:t>at the appointed time</a:t>
            </a:r>
            <a:r>
              <a:rPr sz="2400" b="1">
                <a:solidFill>
                  <a:srgbClr val="002060"/>
                </a:solidFill>
              </a:rPr>
              <a:t>. </a:t>
            </a:r>
            <a:endParaRPr sz="2400" b="1">
              <a:solidFill>
                <a:srgbClr val="002060"/>
              </a:solidFill>
            </a:endParaRPr>
          </a:p>
          <a:p>
            <a:pPr fontAlgn="auto">
              <a:lnSpc>
                <a:spcPts val="3460"/>
              </a:lnSpc>
            </a:pPr>
            <a:endParaRPr sz="2400"/>
          </a:p>
          <a:p>
            <a:pPr algn="l" fontAlgn="auto">
              <a:lnSpc>
                <a:spcPts val="3460"/>
              </a:lnSpc>
            </a:pPr>
            <a:r>
              <a:rPr lang="en-US" sz="2400">
                <a:sym typeface="微软雅黑" panose="020B0503020204020204" pitchFamily="34" charset="-122"/>
              </a:rPr>
              <a:t>2.</a:t>
            </a:r>
            <a:r>
              <a:rPr sz="2400">
                <a:sym typeface="微软雅黑" panose="020B0503020204020204" pitchFamily="34" charset="-122"/>
              </a:rPr>
              <a:t>她急匆匆地赶去赴约。</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sz="2400" b="1">
                <a:solidFill>
                  <a:srgbClr val="002060"/>
                </a:solidFill>
              </a:rPr>
              <a:t>2.</a:t>
            </a:r>
            <a:r>
              <a:rPr sz="2400" b="1">
                <a:solidFill>
                  <a:srgbClr val="002060"/>
                </a:solidFill>
              </a:rPr>
              <a:t>She dashed off to </a:t>
            </a:r>
            <a:r>
              <a:rPr sz="2400" b="1" u="sng">
                <a:solidFill>
                  <a:srgbClr val="002060"/>
                </a:solidFill>
              </a:rPr>
              <a:t>keep an appointment</a:t>
            </a:r>
            <a:r>
              <a:rPr sz="2400" b="1">
                <a:solidFill>
                  <a:srgbClr val="002060"/>
                </a:solidFill>
              </a:rPr>
              <a:t>. </a:t>
            </a:r>
            <a:endParaRPr sz="2400" b="1">
              <a:solidFill>
                <a:srgbClr val="002060"/>
              </a:solidFill>
              <a:sym typeface="微软雅黑" panose="020B0503020204020204" pitchFamily="34" charset="-122"/>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6</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8407"/>
          <a:stretch>
            <a:fillRect/>
          </a:stretch>
        </p:blipFill>
        <p:spPr>
          <a:xfrm>
            <a:off x="6709410" y="2757805"/>
            <a:ext cx="5145405" cy="3270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5787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evaluate [i'væljueit] </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vt. 评估；评价；估计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文本框 4"/>
          <p:cNvSpPr txBox="1"/>
          <p:nvPr/>
        </p:nvSpPr>
        <p:spPr>
          <a:xfrm>
            <a:off x="344805" y="1202690"/>
            <a:ext cx="11184255" cy="3641090"/>
          </a:xfrm>
          <a:prstGeom prst="rect">
            <a:avLst/>
          </a:prstGeom>
          <a:noFill/>
        </p:spPr>
        <p:txBody>
          <a:bodyPr wrap="square" rtlCol="0" anchor="t">
            <a:spAutoFit/>
          </a:bodyPr>
          <a:p>
            <a:pPr fontAlgn="auto">
              <a:lnSpc>
                <a:spcPts val="3460"/>
              </a:lnSpc>
            </a:pPr>
            <a:r>
              <a:rPr sz="2400"/>
              <a:t>1.</a:t>
            </a:r>
            <a:r>
              <a:rPr sz="2400">
                <a:sym typeface="微软雅黑" panose="020B0503020204020204" pitchFamily="34" charset="-122"/>
              </a:rPr>
              <a:t>该技术满足本评估标准的某些条件，但是有一些重大的缺点。</a:t>
            </a:r>
            <a:r>
              <a:rPr lang="zh-CN" altLang="en-US" sz="2400">
                <a:solidFill>
                  <a:srgbClr val="DF213B">
                    <a:lumMod val="75000"/>
                  </a:srgbClr>
                </a:solidFill>
                <a:sym typeface="微软雅黑" panose="020B0503020204020204" pitchFamily="34" charset="-122"/>
              </a:rPr>
              <a:t>（概）</a:t>
            </a: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sz="2400">
                <a:sym typeface="微软雅黑" panose="020B0503020204020204" pitchFamily="34" charset="-122"/>
              </a:rPr>
              <a:t> </a:t>
            </a:r>
            <a:r>
              <a:rPr lang="en-US" sz="2400">
                <a:sym typeface="微软雅黑" panose="020B0503020204020204" pitchFamily="34" charset="-122"/>
              </a:rPr>
              <a:t>  </a:t>
            </a:r>
            <a:r>
              <a:rPr lang="zh-CN" altLang="en-US" sz="1800" i="1">
                <a:solidFill>
                  <a:srgbClr val="002060"/>
                </a:solidFill>
                <a:sym typeface="微软雅黑" panose="020B0503020204020204" pitchFamily="34" charset="-122"/>
              </a:rPr>
              <a:t>fulfill /fʊlˈfɪl/ vt. 履行；实现；满足</a:t>
            </a:r>
            <a:endParaRPr lang="zh-CN" altLang="en-US" sz="1800" i="1">
              <a:solidFill>
                <a:srgbClr val="002060"/>
              </a:solidFill>
              <a:sym typeface="微软雅黑" panose="020B0503020204020204" pitchFamily="34" charset="-122"/>
            </a:endParaRPr>
          </a:p>
          <a:p>
            <a:pPr fontAlgn="auto">
              <a:lnSpc>
                <a:spcPts val="3460"/>
              </a:lnSpc>
            </a:pPr>
            <a:r>
              <a:rPr lang="en-US" altLang="zh-CN" sz="1800" i="1">
                <a:solidFill>
                  <a:srgbClr val="002060"/>
                </a:solidFill>
              </a:rPr>
              <a:t>    </a:t>
            </a:r>
            <a:r>
              <a:rPr lang="zh-CN" altLang="en-US" sz="1800" i="1">
                <a:solidFill>
                  <a:srgbClr val="002060"/>
                </a:solidFill>
              </a:rPr>
              <a:t>criteria /kraɪ'tɪərɪə/ n. 标准，条件（criterion 的复数）</a:t>
            </a:r>
            <a:endParaRPr lang="zh-CN" altLang="en-US" sz="1800" i="1">
              <a:solidFill>
                <a:srgbClr val="002060"/>
              </a:solidFill>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1.</a:t>
            </a:r>
            <a:r>
              <a:rPr lang="en-US" altLang="zh-CN" sz="2400" b="1">
                <a:solidFill>
                  <a:srgbClr val="002060"/>
                </a:solidFill>
              </a:rPr>
              <a:t>The technique </a:t>
            </a:r>
            <a:r>
              <a:rPr lang="en-US" altLang="zh-CN" sz="2400" b="1" u="sng">
                <a:solidFill>
                  <a:srgbClr val="002060"/>
                </a:solidFill>
              </a:rPr>
              <a:t>fulfills some of the requirements</a:t>
            </a:r>
            <a:r>
              <a:rPr lang="en-US" altLang="zh-CN" sz="2400" b="1">
                <a:solidFill>
                  <a:srgbClr val="002060"/>
                </a:solidFill>
              </a:rPr>
              <a:t> of this </a:t>
            </a:r>
            <a:r>
              <a:rPr lang="en-US" altLang="zh-CN" sz="2400" b="1" u="sng">
                <a:solidFill>
                  <a:srgbClr val="002060"/>
                </a:solidFill>
              </a:rPr>
              <a:t>evaluation criteria</a:t>
            </a:r>
            <a:r>
              <a:rPr lang="en-US" altLang="zh-CN" sz="2400" b="1">
                <a:solidFill>
                  <a:srgbClr val="002060"/>
                </a:solidFill>
              </a:rPr>
              <a:t>, but has some significant drawbacks. </a:t>
            </a:r>
            <a:endParaRPr lang="en-US" altLang="zh-CN" sz="2400" b="1">
              <a:solidFill>
                <a:srgbClr val="002060"/>
              </a:solidFill>
            </a:endParaRPr>
          </a:p>
          <a:p>
            <a:pPr fontAlgn="auto">
              <a:lnSpc>
                <a:spcPts val="3460"/>
              </a:lnSpc>
            </a:pPr>
            <a:endParaRPr sz="2400"/>
          </a:p>
          <a:p>
            <a:pPr fontAlgn="auto">
              <a:lnSpc>
                <a:spcPts val="3460"/>
              </a:lnSpc>
            </a:pPr>
            <a:r>
              <a:rPr sz="2400">
                <a:sym typeface="微软雅黑" panose="020B0503020204020204" pitchFamily="34" charset="-122"/>
              </a:rPr>
              <a:t>2.他们抽取了一些产品样本以作评估。</a:t>
            </a:r>
            <a:r>
              <a:rPr lang="zh-CN" altLang="en-US" sz="2400">
                <a:solidFill>
                  <a:srgbClr val="DF213B">
                    <a:lumMod val="75000"/>
                  </a:srgbClr>
                </a:solidFill>
                <a:sym typeface="微软雅黑" panose="020B0503020204020204" pitchFamily="34" charset="-122"/>
              </a:rPr>
              <a:t>（概）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2. </a:t>
            </a:r>
            <a:r>
              <a:rPr lang="en-US" altLang="zh-CN" sz="2400" b="1">
                <a:solidFill>
                  <a:srgbClr val="002060"/>
                </a:solidFill>
              </a:rPr>
              <a:t>They took some samples of products </a:t>
            </a:r>
            <a:r>
              <a:rPr lang="en-US" altLang="zh-CN" sz="2400" b="1" u="sng">
                <a:solidFill>
                  <a:srgbClr val="002060"/>
                </a:solidFill>
              </a:rPr>
              <a:t>for evaluation</a:t>
            </a:r>
            <a:r>
              <a:rPr lang="en-US" altLang="zh-CN" sz="2400" b="1">
                <a:solidFill>
                  <a:srgbClr val="002060"/>
                </a:solidFill>
              </a:rPr>
              <a:t>. </a:t>
            </a:r>
            <a:endParaRPr lang="en-US" altLang="zh-CN" sz="2400" b="1">
              <a:solidFill>
                <a:srgbClr val="002060"/>
              </a:solidFill>
              <a:sym typeface="微软雅黑" panose="020B0503020204020204" pitchFamily="34" charset="-122"/>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7</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t="10078" r="21771" b="7725"/>
          <a:stretch>
            <a:fillRect/>
          </a:stretch>
        </p:blipFill>
        <p:spPr>
          <a:xfrm>
            <a:off x="7860665" y="3479800"/>
            <a:ext cx="4194175" cy="3041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perspective  /pəˈspektɪv/             n.  [U]透视画法；[C]透视图；</a:t>
            </a:r>
            <a:r>
              <a:rPr lang="zh-CN" altLang="en-US" sz="2400" b="1" dirty="0">
                <a:solidFill>
                  <a:srgbClr val="C00000"/>
                </a:solidFill>
                <a:latin typeface="微软雅黑" panose="020B0503020204020204" pitchFamily="34" charset="-122"/>
                <a:ea typeface="微软雅黑" panose="020B0503020204020204" pitchFamily="34" charset="-122"/>
              </a:rPr>
              <a:t>观点</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7020" y="783590"/>
            <a:ext cx="6999605" cy="5934075"/>
          </a:xfrm>
          <a:prstGeom prst="rect">
            <a:avLst/>
          </a:prstGeom>
          <a:noFill/>
        </p:spPr>
        <p:txBody>
          <a:bodyPr wrap="square" rtlCol="0" anchor="t">
            <a:spAutoFit/>
          </a:bodyPr>
          <a:p>
            <a:r>
              <a:rPr lang="zh-CN" altLang="en-US" sz="2400">
                <a:sym typeface="+mn-ea"/>
              </a:rPr>
              <a:t>1.从科学/生理学/心理学角度来说（概）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1.from a scientific/physical/ psychological + perspective/ angle</a:t>
            </a:r>
            <a:endParaRPr lang="en-US" altLang="zh-CN" sz="2400" b="1">
              <a:solidFill>
                <a:srgbClr val="002060"/>
              </a:solidFill>
            </a:endParaRPr>
          </a:p>
          <a:p>
            <a:pPr algn="l" fontAlgn="auto">
              <a:lnSpc>
                <a:spcPts val="1180"/>
              </a:lnSpc>
              <a:buClrTx/>
              <a:buSzTx/>
              <a:buFontTx/>
            </a:pPr>
            <a:endParaRPr lang="en-US" altLang="zh-CN" sz="2400" b="1">
              <a:solidFill>
                <a:srgbClr val="002060"/>
              </a:solidFill>
            </a:endParaRPr>
          </a:p>
          <a:p>
            <a:r>
              <a:rPr lang="zh-CN" altLang="en-US" sz="2400">
                <a:sym typeface="+mn-ea"/>
              </a:rPr>
              <a:t>2.从健康的角度来看，一些简单的解决方案对我们的听力是有益的，比如戴耳塞，调低音量，限制使用和应用智能手机应用程序来监控。（概）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2.From a healthy perspective, some easy solutions can be beneficial to our hearing, such as wearing earplugs, turning down the volume, limiting the use and applying smart phone apps to monitor.</a:t>
            </a:r>
            <a:endParaRPr lang="en-US" altLang="zh-CN" sz="2400" b="1">
              <a:solidFill>
                <a:srgbClr val="002060"/>
              </a:solidFill>
            </a:endParaRPr>
          </a:p>
          <a:p>
            <a:pPr algn="l" fontAlgn="auto">
              <a:lnSpc>
                <a:spcPts val="1180"/>
              </a:lnSpc>
              <a:buClrTx/>
              <a:buSzTx/>
              <a:buFontTx/>
            </a:pPr>
            <a:endParaRPr lang="en-US" altLang="zh-CN" sz="2400" b="1">
              <a:solidFill>
                <a:srgbClr val="002060"/>
              </a:solidFill>
            </a:endParaRPr>
          </a:p>
          <a:p>
            <a:r>
              <a:rPr lang="zh-CN" altLang="en-US" sz="2400">
                <a:sym typeface="+mn-ea"/>
              </a:rPr>
              <a:t>3.从科学的角度来看，麦当劳专门选择红色来激发人们的食欲，选择黄色则更容易识别标志。（概）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3.From a scientific perspective, McDonald specifically choose red to motivate people's appetite and yellow to recognize the logo easily.</a:t>
            </a:r>
            <a:r>
              <a:rPr lang="zh-CN" altLang="en-US"/>
              <a:t>	</a:t>
            </a:r>
            <a:endParaRPr lang="zh-CN" altLang="en-US"/>
          </a:p>
        </p:txBody>
      </p:sp>
      <p:pic>
        <p:nvPicPr>
          <p:cNvPr id="6" name="图片 5"/>
          <p:cNvPicPr>
            <a:picLocks noChangeAspect="1"/>
          </p:cNvPicPr>
          <p:nvPr/>
        </p:nvPicPr>
        <p:blipFill>
          <a:blip r:embed="rId3"/>
          <a:stretch>
            <a:fillRect/>
          </a:stretch>
        </p:blipFill>
        <p:spPr>
          <a:xfrm>
            <a:off x="7438390" y="1518285"/>
            <a:ext cx="4601845" cy="4258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57872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burn to the ground    全部焚毁</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508635" y="1085215"/>
            <a:ext cx="11334115" cy="3641090"/>
          </a:xfrm>
          <a:prstGeom prst="rect">
            <a:avLst/>
          </a:prstGeom>
          <a:noFill/>
        </p:spPr>
        <p:txBody>
          <a:bodyPr wrap="square" rtlCol="0" anchor="t">
            <a:spAutoFit/>
          </a:bodyPr>
          <a:p>
            <a:pPr fontAlgn="auto">
              <a:lnSpc>
                <a:spcPts val="3460"/>
              </a:lnSpc>
            </a:pPr>
            <a:r>
              <a:rPr sz="2400">
                <a:sym typeface="微软雅黑" panose="020B0503020204020204" pitchFamily="34" charset="-122"/>
              </a:rPr>
              <a:t>大火在房子上面缭绕，比以往任何时候都窜得更高了，整个村庄完全被火焰和滚滚浓烟吞没了, 最终被夷为平地。</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curl /kɜːl/ v. 卷曲；成拳曲状；蜷缩；呈螺旋（或卷曲）状移动；（使）旋绕；缭绕</a:t>
            </a:r>
            <a:endParaRPr sz="2400">
              <a:sym typeface="微软雅黑" panose="020B0503020204020204" pitchFamily="34" charset="-122"/>
            </a:endParaRPr>
          </a:p>
          <a:p>
            <a:pPr fontAlgn="auto">
              <a:lnSpc>
                <a:spcPts val="3460"/>
              </a:lnSpc>
            </a:pP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engulf /ɪnˈɡʌlf/ vt. 吞没；吞食，狼吞虎咽； 使陷于</a:t>
            </a:r>
            <a:endParaRPr lang="zh-CN" altLang="en-US" sz="1800" i="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Fires </a:t>
            </a:r>
            <a:r>
              <a:rPr lang="en-US" altLang="zh-CN" sz="2400" b="1" u="sng">
                <a:solidFill>
                  <a:srgbClr val="002060"/>
                </a:solidFill>
              </a:rPr>
              <a:t>curled over</a:t>
            </a:r>
            <a:r>
              <a:rPr lang="en-US" altLang="zh-CN" sz="2400" b="1">
                <a:solidFill>
                  <a:srgbClr val="002060"/>
                </a:solidFill>
              </a:rPr>
              <a:t> the house, </a:t>
            </a:r>
            <a:r>
              <a:rPr lang="en-US" altLang="zh-CN" sz="2400" b="1" u="sng">
                <a:solidFill>
                  <a:srgbClr val="002060"/>
                </a:solidFill>
              </a:rPr>
              <a:t>dancing</a:t>
            </a:r>
            <a:r>
              <a:rPr lang="zh-CN" altLang="en-US" sz="2400" b="1" u="sng" baseline="-25000">
                <a:solidFill>
                  <a:srgbClr val="002060"/>
                </a:solidFill>
              </a:rPr>
              <a:t>拟人</a:t>
            </a:r>
            <a:r>
              <a:rPr lang="en-US" altLang="zh-CN" sz="2400" b="1">
                <a:solidFill>
                  <a:srgbClr val="002060"/>
                </a:solidFill>
              </a:rPr>
              <a:t> higher than ever, and the whole village </a:t>
            </a:r>
            <a:r>
              <a:rPr lang="en-US" altLang="zh-CN" sz="2400" b="1" u="sng">
                <a:solidFill>
                  <a:srgbClr val="002060"/>
                </a:solidFill>
              </a:rPr>
              <a:t>was completely engulfed in</a:t>
            </a:r>
            <a:r>
              <a:rPr lang="en-US" altLang="zh-CN" sz="2400" b="1">
                <a:solidFill>
                  <a:srgbClr val="002060"/>
                </a:solidFill>
              </a:rPr>
              <a:t> flames and heavy smoke, </a:t>
            </a:r>
            <a:r>
              <a:rPr lang="en-US" altLang="zh-CN" sz="2400" b="1" u="sng">
                <a:solidFill>
                  <a:srgbClr val="002060"/>
                </a:solidFill>
              </a:rPr>
              <a:t>burnt to the ground eventually</a:t>
            </a:r>
            <a:r>
              <a:rPr lang="en-US" altLang="zh-CN" sz="2400" b="1">
                <a:solidFill>
                  <a:srgbClr val="002060"/>
                </a:solidFill>
              </a:rPr>
              <a:t>.</a:t>
            </a:r>
            <a:endParaRPr sz="2400"/>
          </a:p>
          <a:p>
            <a:pPr fontAlgn="auto">
              <a:lnSpc>
                <a:spcPts val="3460"/>
              </a:lnSpc>
            </a:pPr>
            <a:endParaRPr lang="en-US" altLang="zh-CN" sz="2400" b="1">
              <a:solidFill>
                <a:srgbClr val="002060"/>
              </a:solidFill>
            </a:endParaRPr>
          </a:p>
        </p:txBody>
      </p:sp>
      <p:sp>
        <p:nvSpPr>
          <p:cNvPr id="6" name="文本框 5"/>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8</a:t>
            </a:r>
            <a:r>
              <a:rPr lang="zh-CN" altLang="en-US" sz="2000" b="1">
                <a:solidFill>
                  <a:schemeClr val="bg1"/>
                </a:solidFill>
              </a:rPr>
              <a:t>. </a:t>
            </a:r>
            <a:endParaRPr lang="zh-CN" altLang="en-US" sz="2000" b="1">
              <a:solidFill>
                <a:schemeClr val="bg1"/>
              </a:solidFill>
            </a:endParaRPr>
          </a:p>
        </p:txBody>
      </p:sp>
      <p:pic>
        <p:nvPicPr>
          <p:cNvPr id="5" name="图片 4"/>
          <p:cNvPicPr>
            <a:picLocks noChangeAspect="1"/>
          </p:cNvPicPr>
          <p:nvPr/>
        </p:nvPicPr>
        <p:blipFill>
          <a:blip r:embed="rId3"/>
          <a:srcRect b="6767"/>
          <a:stretch>
            <a:fillRect/>
          </a:stretch>
        </p:blipFill>
        <p:spPr>
          <a:xfrm>
            <a:off x="6417945" y="4001135"/>
            <a:ext cx="4944745" cy="2655570"/>
          </a:xfrm>
          <a:prstGeom prst="rect">
            <a:avLst/>
          </a:prstGeom>
        </p:spPr>
      </p:pic>
      <p:pic>
        <p:nvPicPr>
          <p:cNvPr id="7" name="图片 6"/>
          <p:cNvPicPr>
            <a:picLocks noChangeAspect="1"/>
          </p:cNvPicPr>
          <p:nvPr/>
        </p:nvPicPr>
        <p:blipFill>
          <a:blip r:embed="rId4"/>
          <a:srcRect b="4282"/>
          <a:stretch>
            <a:fillRect/>
          </a:stretch>
        </p:blipFill>
        <p:spPr>
          <a:xfrm>
            <a:off x="795655" y="4001770"/>
            <a:ext cx="5384165" cy="2654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57872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wave [weiv]    n. 波浪；波涛 vi. 波动；起伏；挥手</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72720" y="947420"/>
            <a:ext cx="11847195" cy="536194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挥手让某人停车</a:t>
            </a:r>
            <a:r>
              <a:rPr lang="en-US" sz="2400">
                <a:sym typeface="微软雅黑" panose="020B0503020204020204" pitchFamily="34" charset="-122"/>
              </a:rPr>
              <a:t>/ </a:t>
            </a:r>
            <a:r>
              <a:rPr sz="2400">
                <a:sym typeface="微软雅黑" panose="020B0503020204020204" pitchFamily="34" charset="-122"/>
              </a:rPr>
              <a:t>向某人挥手道别</a:t>
            </a:r>
            <a:r>
              <a:rPr lang="zh-CN" sz="2400">
                <a:sym typeface="微软雅黑" panose="020B0503020204020204" pitchFamily="34" charset="-122"/>
              </a:rPr>
              <a:t>；</a:t>
            </a:r>
            <a:r>
              <a:rPr sz="2400">
                <a:sym typeface="微软雅黑" panose="020B0503020204020204" pitchFamily="34" charset="-122"/>
              </a:rPr>
              <a:t> 挥舞某人的手/胳膊/衬衫</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u="sng">
                <a:solidFill>
                  <a:srgbClr val="002060"/>
                </a:solidFill>
                <a:sym typeface="微软雅黑" panose="020B0503020204020204" pitchFamily="34" charset="-122"/>
              </a:rPr>
              <a:t>wave</a:t>
            </a:r>
            <a:r>
              <a:rPr lang="en-US" altLang="zh-CN" sz="2400" b="1">
                <a:solidFill>
                  <a:srgbClr val="002060"/>
                </a:solidFill>
                <a:sym typeface="微软雅黑" panose="020B0503020204020204" pitchFamily="34" charset="-122"/>
              </a:rPr>
              <a:t> sb </a:t>
            </a:r>
            <a:r>
              <a:rPr lang="en-US" altLang="zh-CN" sz="2400" b="1" u="sng">
                <a:solidFill>
                  <a:srgbClr val="002060"/>
                </a:solidFill>
                <a:sym typeface="微软雅黑" panose="020B0503020204020204" pitchFamily="34" charset="-122"/>
              </a:rPr>
              <a:t>to stop</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wave goodbye</a:t>
            </a:r>
            <a:r>
              <a:rPr lang="en-US" altLang="zh-CN" sz="2400" b="1">
                <a:solidFill>
                  <a:srgbClr val="002060"/>
                </a:solidFill>
                <a:sym typeface="微软雅黑" panose="020B0503020204020204" pitchFamily="34" charset="-122"/>
              </a:rPr>
              <a:t> to sb</a:t>
            </a:r>
            <a:r>
              <a:rPr lang="zh-CN" altLang="en-US" sz="2400" b="1">
                <a:solidFill>
                  <a:srgbClr val="002060"/>
                </a:solidFill>
                <a:sym typeface="微软雅黑" panose="020B0503020204020204" pitchFamily="34" charset="-122"/>
              </a:rPr>
              <a:t>；</a:t>
            </a:r>
            <a:r>
              <a:rPr lang="en-US" altLang="zh-CN" sz="2400" b="1" u="sng">
                <a:solidFill>
                  <a:srgbClr val="002060"/>
                </a:solidFill>
                <a:sym typeface="微软雅黑" panose="020B0503020204020204" pitchFamily="34" charset="-122"/>
              </a:rPr>
              <a:t>wave his hands/arms/blouse</a:t>
            </a:r>
            <a:r>
              <a:rPr lang="en-US" altLang="zh-CN" sz="2400" b="1">
                <a:solidFill>
                  <a:srgbClr val="002060"/>
                </a:solidFill>
                <a:sym typeface="微软雅黑" panose="020B0503020204020204" pitchFamily="34" charset="-122"/>
              </a:rPr>
              <a:t> crazily/ madly/ wildly</a:t>
            </a:r>
            <a:endParaRPr lang="en-US" altLang="zh-CN" sz="2400" b="1">
              <a:solidFill>
                <a:srgbClr val="002060"/>
              </a:solidFill>
              <a:sym typeface="微软雅黑" panose="020B0503020204020204" pitchFamily="34" charset="-122"/>
            </a:endParaRPr>
          </a:p>
          <a:p>
            <a:pPr fontAlgn="auto">
              <a:lnSpc>
                <a:spcPts val="7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歉疚和恐惧一阵阵涌上她的心头。</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Guilt and horror flooded her </a:t>
            </a:r>
            <a:r>
              <a:rPr lang="en-US" altLang="zh-CN" sz="2400" b="1" u="sng">
                <a:solidFill>
                  <a:srgbClr val="002060"/>
                </a:solidFill>
                <a:sym typeface="微软雅黑" panose="020B0503020204020204" pitchFamily="34" charset="-122"/>
              </a:rPr>
              <a:t>in waves</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7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一阵恐慌传遍人群。</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u="sng">
                <a:solidFill>
                  <a:srgbClr val="002060"/>
                </a:solidFill>
                <a:sym typeface="微软雅黑" panose="020B0503020204020204" pitchFamily="34" charset="-122"/>
              </a:rPr>
              <a:t>A wave of panic</a:t>
            </a:r>
            <a:r>
              <a:rPr lang="en-US" altLang="zh-CN" sz="2400" b="1">
                <a:solidFill>
                  <a:srgbClr val="002060"/>
                </a:solidFill>
                <a:sym typeface="微软雅黑" panose="020B0503020204020204" pitchFamily="34" charset="-122"/>
              </a:rPr>
              <a:t> spread through the crowd. </a:t>
            </a:r>
            <a:endParaRPr lang="en-US" altLang="zh-CN" sz="2400" b="1">
              <a:solidFill>
                <a:srgbClr val="002060"/>
              </a:solidFill>
              <a:sym typeface="微软雅黑" panose="020B0503020204020204" pitchFamily="34" charset="-122"/>
            </a:endParaRPr>
          </a:p>
          <a:p>
            <a:pPr fontAlgn="auto">
              <a:lnSpc>
                <a:spcPts val="7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树枝在微风中摇曳。</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The brunches </a:t>
            </a:r>
            <a:r>
              <a:rPr lang="en-US" altLang="zh-CN" sz="2400" b="1" u="sng">
                <a:solidFill>
                  <a:srgbClr val="002060"/>
                </a:solidFill>
                <a:sym typeface="微软雅黑" panose="020B0503020204020204" pitchFamily="34" charset="-122"/>
              </a:rPr>
              <a:t>were waving in the breeze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7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5.</a:t>
            </a:r>
            <a:r>
              <a:rPr sz="2400">
                <a:sym typeface="微软雅黑" panose="020B0503020204020204" pitchFamily="34" charset="-122"/>
              </a:rPr>
              <a:t>小船任由汹涌的波涛摆布，很快就被吞没了。</a:t>
            </a:r>
            <a:r>
              <a:rPr lang="zh-CN" altLang="en-US" sz="2400">
                <a:solidFill>
                  <a:srgbClr val="DF213B">
                    <a:lumMod val="75000"/>
                  </a:srgbClr>
                </a:solidFill>
                <a:sym typeface="微软雅黑" panose="020B0503020204020204" pitchFamily="34" charset="-122"/>
              </a:rPr>
              <a:t>（续）</a:t>
            </a:r>
            <a:r>
              <a:rPr lang="zh-CN" altLang="en-US" i="1">
                <a:solidFill>
                  <a:srgbClr val="002060"/>
                </a:solidFill>
                <a:sym typeface="微软雅黑" panose="020B0503020204020204" pitchFamily="34" charset="-122"/>
              </a:rPr>
              <a:t>at the mercy of 受…支配；任凭；听命于</a:t>
            </a:r>
            <a:endParaRPr lang="zh-CN" altLang="en-US" i="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5.</a:t>
            </a:r>
            <a:r>
              <a:rPr lang="en-US" altLang="zh-CN" sz="2400" b="1">
                <a:solidFill>
                  <a:srgbClr val="002060"/>
                </a:solidFill>
                <a:sym typeface="微软雅黑" panose="020B0503020204020204" pitchFamily="34" charset="-122"/>
              </a:rPr>
              <a:t>The boat was </a:t>
            </a:r>
            <a:r>
              <a:rPr lang="en-US" altLang="zh-CN" sz="2400" b="1" u="sng">
                <a:solidFill>
                  <a:srgbClr val="002060"/>
                </a:solidFill>
                <a:sym typeface="微软雅黑" panose="020B0503020204020204" pitchFamily="34" charset="-122"/>
              </a:rPr>
              <a:t>at the mercy of</a:t>
            </a:r>
            <a:r>
              <a:rPr lang="en-US" altLang="zh-CN" sz="2400" b="1">
                <a:solidFill>
                  <a:srgbClr val="002060"/>
                </a:solidFill>
                <a:sym typeface="微软雅黑" panose="020B0503020204020204" pitchFamily="34" charset="-122"/>
              </a:rPr>
              <a:t> t</a:t>
            </a:r>
            <a:r>
              <a:rPr lang="en-US" altLang="zh-CN" sz="2400" b="1" u="sng">
                <a:solidFill>
                  <a:srgbClr val="002060"/>
                </a:solidFill>
                <a:sym typeface="微软雅黑" panose="020B0503020204020204" pitchFamily="34" charset="-122"/>
              </a:rPr>
              <a:t>he boiling waves</a:t>
            </a:r>
            <a:r>
              <a:rPr lang="en-US" altLang="zh-CN" sz="2400" b="1">
                <a:solidFill>
                  <a:srgbClr val="002060"/>
                </a:solidFill>
                <a:sym typeface="微软雅黑" panose="020B0503020204020204" pitchFamily="34" charset="-122"/>
              </a:rPr>
              <a:t>, and was soon </a:t>
            </a:r>
            <a:r>
              <a:rPr lang="en-US" altLang="zh-CN" sz="2400" b="1" u="sng">
                <a:solidFill>
                  <a:srgbClr val="002060"/>
                </a:solidFill>
                <a:sym typeface="微软雅黑" panose="020B0503020204020204" pitchFamily="34" charset="-122"/>
              </a:rPr>
              <a:t>swallowed up</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8969375" y="1934210"/>
            <a:ext cx="3050540" cy="3345815"/>
          </a:xfrm>
          <a:prstGeom prst="rect">
            <a:avLst/>
          </a:prstGeom>
        </p:spPr>
      </p:pic>
      <p:pic>
        <p:nvPicPr>
          <p:cNvPr id="100" name="图片 99"/>
          <p:cNvPicPr/>
          <p:nvPr/>
        </p:nvPicPr>
        <p:blipFill>
          <a:blip r:embed="rId4"/>
          <a:stretch>
            <a:fillRect/>
          </a:stretch>
        </p:blipFill>
        <p:spPr>
          <a:xfrm>
            <a:off x="6299835" y="1933575"/>
            <a:ext cx="2541905" cy="33458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wipe(down)">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animEffect transition="in" filter="wipe(down)">
                                      <p:cBhvr>
                                        <p:cTn id="3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134600"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fountain ['fauntin]  vi. &amp; vt. </a:t>
            </a:r>
            <a:r>
              <a:rPr sz="2400" b="1" dirty="0">
                <a:solidFill>
                  <a:srgbClr val="C00000"/>
                </a:solidFill>
                <a:latin typeface="微软雅黑" panose="020B0503020204020204" pitchFamily="34" charset="-122"/>
                <a:ea typeface="微软雅黑" panose="020B0503020204020204" pitchFamily="34" charset="-122"/>
              </a:rPr>
              <a:t>泉水般地喷出或涌出</a:t>
            </a:r>
            <a:r>
              <a:rPr sz="2400" b="1" dirty="0">
                <a:solidFill>
                  <a:srgbClr val="0F3B31"/>
                </a:solidFill>
                <a:latin typeface="微软雅黑" panose="020B0503020204020204" pitchFamily="34" charset="-122"/>
                <a:ea typeface="微软雅黑" panose="020B0503020204020204" pitchFamily="34" charset="-122"/>
              </a:rPr>
              <a:t>  n. 喷泉；源泉</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2905" y="1170940"/>
            <a:ext cx="11299825" cy="408495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1.社会生活是作家智慧的源泉。</a:t>
            </a:r>
            <a:r>
              <a:rPr lang="zh-CN" altLang="en-US" sz="2400">
                <a:solidFill>
                  <a:srgbClr val="DF213B">
                    <a:lumMod val="75000"/>
                  </a:srgbClr>
                </a:solidFill>
                <a:sym typeface="微软雅黑" panose="020B0503020204020204" pitchFamily="34" charset="-122"/>
              </a:rPr>
              <a:t>（应、续）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Social life is </a:t>
            </a:r>
            <a:r>
              <a:rPr lang="en-US" altLang="zh-CN" sz="2400" b="1" u="sng">
                <a:solidFill>
                  <a:srgbClr val="002060"/>
                </a:solidFill>
                <a:sym typeface="微软雅黑" panose="020B0503020204020204" pitchFamily="34" charset="-122"/>
              </a:rPr>
              <a:t>the fountain of wisdom</a:t>
            </a:r>
            <a:r>
              <a:rPr lang="en-US" altLang="zh-CN" sz="2400" b="1">
                <a:solidFill>
                  <a:srgbClr val="002060"/>
                </a:solidFill>
                <a:sym typeface="微软雅黑" panose="020B0503020204020204" pitchFamily="34" charset="-122"/>
              </a:rPr>
              <a:t> of writers.</a:t>
            </a:r>
            <a:endParaRPr lang="en-US" sz="2400">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水从喷泉中涌出。</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1800" i="1">
                <a:solidFill>
                  <a:srgbClr val="002060"/>
                </a:solidFill>
                <a:sym typeface="微软雅黑" panose="020B0503020204020204" pitchFamily="34" charset="-122"/>
              </a:rPr>
              <a:t>spring/sprɪŋ/n. 春天；弹簧；泉水；活力；跳跃</a:t>
            </a:r>
            <a:endParaRPr lang="zh-CN" altLang="en-US" sz="1800" i="1">
              <a:solidFill>
                <a:srgbClr val="002060"/>
              </a:solidFill>
              <a:sym typeface="微软雅黑" panose="020B0503020204020204" pitchFamily="34" charset="-122"/>
            </a:endParaRPr>
          </a:p>
          <a:p>
            <a:pPr fontAlgn="auto">
              <a:lnSpc>
                <a:spcPts val="3460"/>
              </a:lnSpc>
            </a:pPr>
            <a:r>
              <a:rPr lang="zh-CN" altLang="en-US" sz="1800" i="1">
                <a:solidFill>
                  <a:srgbClr val="002060"/>
                </a:solidFill>
                <a:sym typeface="微软雅黑" panose="020B0503020204020204" pitchFamily="34" charset="-122"/>
              </a:rPr>
              <a:t>                       v. 生长；涌出，涌现；跃出sprang /sprung- sprung</a:t>
            </a:r>
            <a:endParaRPr lang="zh-CN" altLang="en-US" sz="1800" i="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Water </a:t>
            </a:r>
            <a:r>
              <a:rPr lang="en-US" altLang="zh-CN" sz="2400" b="1" u="sng">
                <a:solidFill>
                  <a:srgbClr val="002060"/>
                </a:solidFill>
                <a:sym typeface="微软雅黑" panose="020B0503020204020204" pitchFamily="34" charset="-122"/>
              </a:rPr>
              <a:t>sprang from</a:t>
            </a:r>
            <a:r>
              <a:rPr lang="en-US" altLang="zh-CN" sz="2400" b="1">
                <a:solidFill>
                  <a:srgbClr val="002060"/>
                </a:solidFill>
                <a:sym typeface="微软雅黑" panose="020B0503020204020204" pitchFamily="34" charset="-122"/>
              </a:rPr>
              <a:t> the fountain. </a:t>
            </a:r>
            <a:endParaRPr sz="2400">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6557010" y="3223260"/>
            <a:ext cx="5499735" cy="3634740"/>
          </a:xfrm>
          <a:prstGeom prst="rect">
            <a:avLst/>
          </a:prstGeom>
          <a:effectLst>
            <a:softEdge rad="381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absolute ['æbsəlju:t] adj. 绝对的；完全的    → absolutely ['æbsəlju:tli]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1635" y="1058545"/>
            <a:ext cx="11581130"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1.充满信心；绝对信任；万籁俱寂；绝对真实</a:t>
            </a:r>
            <a:r>
              <a:rPr lang="zh-CN" altLang="en-US" sz="2400">
                <a:sym typeface="微软雅黑" panose="020B0503020204020204" pitchFamily="34" charset="-122"/>
              </a:rPr>
              <a:t>；</a:t>
            </a:r>
            <a:r>
              <a:rPr sz="2400">
                <a:sym typeface="微软雅黑" panose="020B0503020204020204" pitchFamily="34" charset="-122"/>
              </a:rPr>
              <a:t>无上权力；绝对权威</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absolute confidence/ trust/ silence/ truth / power/ authority</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他宣称道：“我为自己的所作所为感到兴奋不已。”</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algn="l" fontAlgn="auto">
              <a:lnSpc>
                <a:spcPts val="3460"/>
              </a:lnSpc>
              <a:buClrTx/>
              <a:buSzTx/>
              <a:buFontTx/>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“I'm </a:t>
            </a:r>
            <a:r>
              <a:rPr lang="en-US" altLang="zh-CN" sz="2400" b="1" u="sng">
                <a:solidFill>
                  <a:srgbClr val="002060"/>
                </a:solidFill>
                <a:sym typeface="微软雅黑" panose="020B0503020204020204" pitchFamily="34" charset="-122"/>
              </a:rPr>
              <a:t>abutesolly thrilled</a:t>
            </a:r>
            <a:r>
              <a:rPr lang="en-US" altLang="zh-CN" sz="2400" b="1">
                <a:solidFill>
                  <a:srgbClr val="002060"/>
                </a:solidFill>
                <a:sym typeface="微软雅黑" panose="020B0503020204020204" pitchFamily="34" charset="-122"/>
              </a:rPr>
              <a:t> to have done what I've done,” he declared.</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这所小房子里寂静无声。似乎过了几个世纪，父亲转向我们，“你们碰过我的花，对吗?”一阵恐惧袭上我的心头。</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algn="l" fontAlgn="auto">
              <a:lnSpc>
                <a:spcPts val="3460"/>
              </a:lnSpc>
              <a:buClrTx/>
              <a:buSzTx/>
              <a:buFontTx/>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u="sng">
                <a:solidFill>
                  <a:srgbClr val="002060"/>
                </a:solidFill>
                <a:sym typeface="微软雅黑" panose="020B0503020204020204" pitchFamily="34" charset="-122"/>
              </a:rPr>
              <a:t>An absolute silence</a:t>
            </a:r>
            <a:r>
              <a:rPr lang="en-US" altLang="zh-CN" sz="2400" b="1">
                <a:solidFill>
                  <a:srgbClr val="002060"/>
                </a:solidFill>
                <a:sym typeface="微软雅黑" panose="020B0503020204020204" pitchFamily="34" charset="-122"/>
              </a:rPr>
              <a:t> ruled the small house</a:t>
            </a:r>
            <a:r>
              <a:rPr lang="en-US" altLang="zh-CN" sz="2400" b="1" baseline="-25000">
                <a:solidFill>
                  <a:srgbClr val="002060"/>
                </a:solidFill>
                <a:sym typeface="微软雅黑" panose="020B0503020204020204" pitchFamily="34" charset="-122"/>
              </a:rPr>
              <a:t>隐喻</a:t>
            </a:r>
            <a:r>
              <a:rPr lang="en-US" altLang="zh-CN" sz="2400" b="1">
                <a:solidFill>
                  <a:srgbClr val="002060"/>
                </a:solidFill>
                <a:sym typeface="微软雅黑" panose="020B0503020204020204" pitchFamily="34" charset="-122"/>
              </a:rPr>
              <a:t>. After </a:t>
            </a:r>
            <a:r>
              <a:rPr lang="en-US" altLang="zh-CN" sz="2400" b="1" u="sng">
                <a:solidFill>
                  <a:srgbClr val="002060"/>
                </a:solidFill>
                <a:sym typeface="微软雅黑" panose="020B0503020204020204" pitchFamily="34" charset="-122"/>
              </a:rPr>
              <a:t>what seemed several centuries</a:t>
            </a:r>
            <a:r>
              <a:rPr lang="en-US" altLang="zh-CN" sz="2400" b="1" baseline="-25000">
                <a:solidFill>
                  <a:srgbClr val="002060"/>
                </a:solidFill>
                <a:sym typeface="微软雅黑" panose="020B0503020204020204" pitchFamily="34" charset="-122"/>
              </a:rPr>
              <a:t>夸张</a:t>
            </a:r>
            <a:r>
              <a:rPr lang="en-US" altLang="zh-CN" sz="2400" b="1">
                <a:solidFill>
                  <a:srgbClr val="002060"/>
                </a:solidFill>
                <a:sym typeface="微软雅黑" panose="020B0503020204020204" pitchFamily="34" charset="-122"/>
              </a:rPr>
              <a:t>, Dad turned to us, “You have touched my flowers, right?” </a:t>
            </a:r>
            <a:r>
              <a:rPr lang="en-US" altLang="zh-CN" sz="2400" b="1" u="sng">
                <a:solidFill>
                  <a:srgbClr val="002060"/>
                </a:solidFill>
                <a:sym typeface="微软雅黑" panose="020B0503020204020204" pitchFamily="34" charset="-122"/>
              </a:rPr>
              <a:t>A beam of fear swept over me</a:t>
            </a:r>
            <a:r>
              <a:rPr lang="en-US" altLang="zh-CN" sz="2400" b="1" baseline="-25000">
                <a:solidFill>
                  <a:srgbClr val="002060"/>
                </a:solidFill>
                <a:sym typeface="微软雅黑" panose="020B0503020204020204" pitchFamily="34" charset="-122"/>
              </a:rPr>
              <a:t>隐喻</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6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5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suit [sju:t, su:t] n. 一套外衣；套装vt. 适合；使适宜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60705" cy="398780"/>
          </a:xfrm>
          <a:prstGeom prst="rect">
            <a:avLst/>
          </a:prstGeom>
          <a:noFill/>
        </p:spPr>
        <p:txBody>
          <a:bodyPr wrap="square" rtlCol="0" anchor="t">
            <a:spAutoFit/>
          </a:bodyPr>
          <a:p>
            <a:r>
              <a:rPr lang="en-US" altLang="zh-CN" sz="2000" b="1">
                <a:solidFill>
                  <a:schemeClr val="bg1"/>
                </a:solidFill>
              </a:rPr>
              <a:t>12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8780" y="1043305"/>
            <a:ext cx="11395075" cy="497967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你最好选择那些你感兴趣并适合你的活动。</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You'd better choose the interesting activities </a:t>
            </a:r>
            <a:r>
              <a:rPr lang="en-US" altLang="zh-CN" sz="2400" b="1" u="sng">
                <a:solidFill>
                  <a:srgbClr val="002060"/>
                </a:solidFill>
                <a:sym typeface="微软雅黑" panose="020B0503020204020204" pitchFamily="34" charset="-122"/>
              </a:rPr>
              <a:t>which suit you</a:t>
            </a:r>
            <a:r>
              <a:rPr lang="en-US" altLang="zh-CN" sz="2400" b="1">
                <a:solidFill>
                  <a:srgbClr val="002060"/>
                </a:solidFill>
                <a:sym typeface="微软雅黑" panose="020B0503020204020204" pitchFamily="34" charset="-122"/>
              </a:rPr>
              <a:t>.</a:t>
            </a:r>
            <a:endParaRPr lang="en-US" sz="2400">
              <a:sym typeface="微软雅黑" panose="020B0503020204020204" pitchFamily="34" charset="-122"/>
            </a:endParaRPr>
          </a:p>
          <a:p>
            <a:pPr fontAlgn="auto">
              <a:lnSpc>
                <a:spcPts val="17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很快，其他的兄弟姐妹也纷纷效仿。</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Soon, the other siblings </a:t>
            </a:r>
            <a:r>
              <a:rPr lang="en-US" altLang="zh-CN" sz="2400" b="1" u="sng">
                <a:solidFill>
                  <a:srgbClr val="002060"/>
                </a:solidFill>
                <a:sym typeface="微软雅黑" panose="020B0503020204020204" pitchFamily="34" charset="-122"/>
              </a:rPr>
              <a:t>followed suit</a:t>
            </a:r>
            <a:r>
              <a:rPr lang="en-US" altLang="zh-CN" sz="2400" b="1" baseline="-25000">
                <a:solidFill>
                  <a:srgbClr val="C00000"/>
                </a:solidFill>
                <a:sym typeface="微软雅黑" panose="020B0503020204020204" pitchFamily="34" charset="-122"/>
              </a:rPr>
              <a:t>跟着做；学样</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17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一位年轻的女士向他走来。她身材修长苗条;</a:t>
            </a:r>
            <a:r>
              <a:rPr lang="en-US" sz="2400">
                <a:sym typeface="微软雅黑" panose="020B0503020204020204" pitchFamily="34" charset="-122"/>
              </a:rPr>
              <a:t> </a:t>
            </a:r>
            <a:r>
              <a:rPr sz="2400">
                <a:sym typeface="微软雅黑" panose="020B0503020204020204" pitchFamily="34" charset="-122"/>
              </a:rPr>
              <a:t>她的金发从耳朵后梳;</a:t>
            </a:r>
            <a:r>
              <a:rPr lang="en-US" sz="2400">
                <a:sym typeface="微软雅黑" panose="020B0503020204020204" pitchFamily="34" charset="-122"/>
              </a:rPr>
              <a:t> </a:t>
            </a:r>
            <a:r>
              <a:rPr sz="2400">
                <a:sym typeface="微软雅黑" panose="020B0503020204020204" pitchFamily="34" charset="-122"/>
              </a:rPr>
              <a:t>她的嘴唇和下巴有一种温柔的紧致，穿着古绿色的衣服，她就像春天</a:t>
            </a:r>
            <a:r>
              <a:rPr lang="zh-CN" sz="2400">
                <a:sym typeface="微软雅黑" panose="020B0503020204020204" pitchFamily="34" charset="-122"/>
              </a:rPr>
              <a:t>般走</a:t>
            </a:r>
            <a:r>
              <a:rPr sz="2400">
                <a:sym typeface="微软雅黑" panose="020B0503020204020204" pitchFamily="34" charset="-122"/>
              </a:rPr>
              <a:t>来。</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1800" i="1">
                <a:solidFill>
                  <a:srgbClr val="002060"/>
                </a:solidFill>
                <a:sym typeface="微软雅黑" panose="020B0503020204020204" pitchFamily="34" charset="-122"/>
              </a:rPr>
              <a:t>blonde /blɒnd/ adj. 亚麻色的；金色的；白皙的；白肤金发碧眼的</a:t>
            </a:r>
            <a:endParaRPr lang="zh-CN" altLang="en-US" sz="1800" i="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A young lady was coming toward him. Her figure was long and slim; her blonde hair lay back from her ears; her lips and chin had a gentle firmness, and </a:t>
            </a:r>
            <a:r>
              <a:rPr lang="en-US" altLang="zh-CN" sz="2400" b="1" u="sng">
                <a:solidFill>
                  <a:srgbClr val="002060"/>
                </a:solidFill>
                <a:sym typeface="微软雅黑" panose="020B0503020204020204" pitchFamily="34" charset="-122"/>
              </a:rPr>
              <a:t>in her pale green suit</a:t>
            </a:r>
            <a:r>
              <a:rPr lang="en-US" altLang="zh-CN" sz="2400" b="1">
                <a:solidFill>
                  <a:srgbClr val="002060"/>
                </a:solidFill>
                <a:sym typeface="微软雅黑" panose="020B0503020204020204" pitchFamily="34" charset="-122"/>
              </a:rPr>
              <a:t> she was </a:t>
            </a:r>
            <a:r>
              <a:rPr lang="en-US" altLang="zh-CN" sz="2400" b="1" u="sng">
                <a:solidFill>
                  <a:srgbClr val="002060"/>
                </a:solidFill>
                <a:sym typeface="微软雅黑" panose="020B0503020204020204" pitchFamily="34" charset="-122"/>
              </a:rPr>
              <a:t>like springtime coming alive</a:t>
            </a:r>
            <a:r>
              <a:rPr lang="zh-CN" altLang="en-US" sz="2400" b="1" u="sng" baseline="-25000">
                <a:solidFill>
                  <a:srgbClr val="002060"/>
                </a:solidFill>
                <a:sym typeface="微软雅黑" panose="020B0503020204020204" pitchFamily="34" charset="-122"/>
              </a:rPr>
              <a:t>比喻</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5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5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make one’s way 前往；</a:t>
            </a:r>
            <a:r>
              <a:rPr sz="2400" b="1" dirty="0">
                <a:solidFill>
                  <a:srgbClr val="C00000"/>
                </a:solidFill>
                <a:latin typeface="微软雅黑" panose="020B0503020204020204" pitchFamily="34" charset="-122"/>
                <a:ea typeface="微软雅黑" panose="020B0503020204020204" pitchFamily="34" charset="-122"/>
              </a:rPr>
              <a:t>克服困难艰难地或想方设法</a:t>
            </a:r>
            <a:r>
              <a:rPr sz="2400" b="1" dirty="0">
                <a:solidFill>
                  <a:srgbClr val="0F3B31"/>
                </a:solidFill>
                <a:latin typeface="微软雅黑" panose="020B0503020204020204" pitchFamily="34" charset="-122"/>
                <a:ea typeface="微软雅黑" panose="020B0503020204020204" pitchFamily="34" charset="-122"/>
              </a:rPr>
              <a:t>去某地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60705" cy="398780"/>
          </a:xfrm>
          <a:prstGeom prst="rect">
            <a:avLst/>
          </a:prstGeom>
          <a:noFill/>
        </p:spPr>
        <p:txBody>
          <a:bodyPr wrap="square" rtlCol="0" anchor="t">
            <a:spAutoFit/>
          </a:bodyPr>
          <a:p>
            <a:r>
              <a:rPr lang="en-US" altLang="zh-CN" sz="2000" b="1">
                <a:solidFill>
                  <a:schemeClr val="bg1"/>
                </a:solidFill>
              </a:rPr>
              <a:t>13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60680" y="865505"/>
            <a:ext cx="11471275" cy="534670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尽管发生了大洪水，但救援队仍然艰难地向灾区进发。</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There </a:t>
            </a:r>
            <a:r>
              <a:rPr lang="en-US" altLang="zh-CN" sz="2400" b="1" u="sng">
                <a:solidFill>
                  <a:srgbClr val="002060"/>
                </a:solidFill>
                <a:sym typeface="微软雅黑" panose="020B0503020204020204" pitchFamily="34" charset="-122"/>
              </a:rPr>
              <a:t>being a big flood</a:t>
            </a:r>
            <a:r>
              <a:rPr lang="en-US" altLang="zh-CN" sz="2400" b="1" baseline="-25000">
                <a:solidFill>
                  <a:srgbClr val="002060"/>
                </a:solidFill>
                <a:sym typeface="微软雅黑" panose="020B0503020204020204" pitchFamily="34" charset="-122"/>
              </a:rPr>
              <a:t>独立主格结构</a:t>
            </a:r>
            <a:r>
              <a:rPr lang="en-US" altLang="zh-CN" sz="2400" b="1">
                <a:solidFill>
                  <a:srgbClr val="002060"/>
                </a:solidFill>
                <a:sym typeface="微软雅黑" panose="020B0503020204020204" pitchFamily="34" charset="-122"/>
              </a:rPr>
              <a:t>, the rescue team still </a:t>
            </a:r>
            <a:r>
              <a:rPr lang="en-US" altLang="zh-CN" sz="2400" b="1" u="sng">
                <a:solidFill>
                  <a:srgbClr val="002060"/>
                </a:solidFill>
                <a:sym typeface="微软雅黑" panose="020B0503020204020204" pitchFamily="34" charset="-122"/>
              </a:rPr>
              <a:t>made their way to </a:t>
            </a:r>
            <a:r>
              <a:rPr lang="en-US" altLang="zh-CN" sz="2400" b="1">
                <a:solidFill>
                  <a:srgbClr val="002060"/>
                </a:solidFill>
                <a:sym typeface="微软雅黑" panose="020B0503020204020204" pitchFamily="34" charset="-122"/>
              </a:rPr>
              <a:t>the disaster area.</a:t>
            </a:r>
            <a:endParaRPr lang="en-US" altLang="zh-CN"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努力辟出一条路挤进；推进</a:t>
            </a:r>
            <a:r>
              <a:rPr lang="zh-CN" sz="2400">
                <a:sym typeface="微软雅黑" panose="020B0503020204020204" pitchFamily="34" charset="-122"/>
              </a:rPr>
              <a:t>；</a:t>
            </a:r>
            <a:r>
              <a:rPr sz="2400">
                <a:sym typeface="微软雅黑" panose="020B0503020204020204" pitchFamily="34" charset="-122"/>
              </a:rPr>
              <a:t>摸索着前进</a:t>
            </a:r>
            <a:r>
              <a:rPr lang="zh-CN" sz="2400">
                <a:sym typeface="微软雅黑" panose="020B0503020204020204" pitchFamily="34" charset="-122"/>
              </a:rPr>
              <a:t>；</a:t>
            </a:r>
            <a:r>
              <a:rPr sz="2400">
                <a:sym typeface="微软雅黑" panose="020B0503020204020204" pitchFamily="34" charset="-122"/>
              </a:rPr>
              <a:t> 蜿蜒而行</a:t>
            </a:r>
            <a:r>
              <a:rPr lang="zh-CN" sz="2400">
                <a:sym typeface="微软雅黑" panose="020B0503020204020204" pitchFamily="34" charset="-122"/>
              </a:rPr>
              <a:t>；</a:t>
            </a:r>
            <a:r>
              <a:rPr sz="2400">
                <a:sym typeface="微软雅黑" panose="020B0503020204020204" pitchFamily="34" charset="-122"/>
              </a:rPr>
              <a:t>艰难地进入</a:t>
            </a:r>
            <a:r>
              <a:rPr lang="zh-CN" sz="2400">
                <a:sym typeface="微软雅黑" panose="020B0503020204020204" pitchFamily="34" charset="-122"/>
              </a:rPr>
              <a:t>；</a:t>
            </a:r>
            <a:r>
              <a:rPr sz="2400">
                <a:sym typeface="微软雅黑" panose="020B0503020204020204" pitchFamily="34" charset="-122"/>
              </a:rPr>
              <a:t> 慢慢前</a:t>
            </a:r>
            <a:r>
              <a:rPr lang="zh-CN" sz="2400">
                <a:sym typeface="微软雅黑" panose="020B0503020204020204" pitchFamily="34" charset="-122"/>
              </a:rPr>
              <a:t>行</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u="sng">
                <a:solidFill>
                  <a:srgbClr val="002060"/>
                </a:solidFill>
                <a:sym typeface="微软雅黑" panose="020B0503020204020204" pitchFamily="34" charset="-122"/>
              </a:rPr>
              <a:t>fight</a:t>
            </a:r>
            <a:r>
              <a:rPr lang="en-US" altLang="zh-CN" sz="2400" b="1">
                <a:solidFill>
                  <a:srgbClr val="002060"/>
                </a:solidFill>
                <a:sym typeface="微软雅黑" panose="020B0503020204020204" pitchFamily="34" charset="-122"/>
              </a:rPr>
              <a:t> / </a:t>
            </a:r>
            <a:r>
              <a:rPr lang="en-US" altLang="zh-CN" sz="2400" b="1" u="sng">
                <a:solidFill>
                  <a:srgbClr val="002060"/>
                </a:solidFill>
                <a:sym typeface="微软雅黑" panose="020B0503020204020204" pitchFamily="34" charset="-122"/>
              </a:rPr>
              <a:t>nudge</a:t>
            </a:r>
            <a:r>
              <a:rPr sz="2400">
                <a:sym typeface="微软雅黑" panose="020B0503020204020204" pitchFamily="34" charset="-122"/>
              </a:rPr>
              <a:t> </a:t>
            </a:r>
            <a:r>
              <a:rPr lang="zh-CN" altLang="en-US" i="1">
                <a:solidFill>
                  <a:srgbClr val="002060"/>
                </a:solidFill>
                <a:sym typeface="微软雅黑" panose="020B0503020204020204" pitchFamily="34" charset="-122"/>
              </a:rPr>
              <a:t>nudge[nʌdʒ]vt.(用肘)轻推</a:t>
            </a:r>
            <a:r>
              <a:rPr lang="en-US" altLang="zh-CN" i="1">
                <a:solidFill>
                  <a:srgbClr val="002060"/>
                </a:solidFill>
                <a:sym typeface="微软雅黑" panose="020B0503020204020204" pitchFamily="34" charset="-122"/>
              </a:rPr>
              <a:t> </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feel</a:t>
            </a:r>
            <a:r>
              <a:rPr lang="en-US" altLang="zh-CN" sz="2400" b="1">
                <a:solidFill>
                  <a:srgbClr val="002060"/>
                </a:solidFill>
                <a:sym typeface="微软雅黑" panose="020B0503020204020204" pitchFamily="34" charset="-122"/>
              </a:rPr>
              <a:t> / </a:t>
            </a:r>
            <a:r>
              <a:rPr lang="en-US" altLang="zh-CN" sz="2400" b="1" u="sng">
                <a:solidFill>
                  <a:srgbClr val="002060"/>
                </a:solidFill>
                <a:sym typeface="微软雅黑" panose="020B0503020204020204" pitchFamily="34" charset="-122"/>
              </a:rPr>
              <a:t>wind</a:t>
            </a:r>
            <a:r>
              <a:rPr lang="en-US" altLang="zh-CN" sz="2400" b="1">
                <a:solidFill>
                  <a:srgbClr val="002060"/>
                </a:solidFill>
                <a:sym typeface="微软雅黑" panose="020B0503020204020204" pitchFamily="34" charset="-122"/>
              </a:rPr>
              <a:t> / </a:t>
            </a:r>
            <a:r>
              <a:rPr lang="en-US" altLang="zh-CN" sz="2400" b="1" u="sng">
                <a:solidFill>
                  <a:srgbClr val="002060"/>
                </a:solidFill>
                <a:sym typeface="微软雅黑" panose="020B0503020204020204" pitchFamily="34" charset="-122"/>
              </a:rPr>
              <a:t>crack</a:t>
            </a:r>
            <a:r>
              <a:rPr lang="en-US" altLang="zh-CN" sz="2400" b="1">
                <a:solidFill>
                  <a:srgbClr val="002060"/>
                </a:solidFill>
                <a:sym typeface="微软雅黑" panose="020B0503020204020204" pitchFamily="34" charset="-122"/>
              </a:rPr>
              <a:t> / </a:t>
            </a:r>
            <a:r>
              <a:rPr lang="en-US" altLang="zh-CN" sz="2400" b="1" u="sng">
                <a:solidFill>
                  <a:srgbClr val="002060"/>
                </a:solidFill>
                <a:sym typeface="微软雅黑" panose="020B0503020204020204" pitchFamily="34" charset="-122"/>
              </a:rPr>
              <a:t>inch</a:t>
            </a:r>
            <a:r>
              <a:rPr lang="zh-CN" altLang="en-US" sz="2400" b="1" u="sng" baseline="-25000">
                <a:solidFill>
                  <a:srgbClr val="002060"/>
                </a:solidFill>
                <a:sym typeface="微软雅黑" panose="020B0503020204020204" pitchFamily="34" charset="-122"/>
              </a:rPr>
              <a:t>夸张</a:t>
            </a:r>
            <a:r>
              <a:rPr lang="en-US" altLang="zh-CN" sz="2400" b="1">
                <a:solidFill>
                  <a:srgbClr val="002060"/>
                </a:solidFill>
                <a:sym typeface="微软雅黑" panose="020B0503020204020204" pitchFamily="34" charset="-122"/>
              </a:rPr>
              <a:t> one's way </a:t>
            </a:r>
            <a:endParaRPr lang="en-US" altLang="zh-CN" sz="2400" b="1">
              <a:solidFill>
                <a:srgbClr val="002060"/>
              </a:solidFill>
              <a:sym typeface="微软雅黑" panose="020B0503020204020204" pitchFamily="34" charset="-122"/>
            </a:endParaRPr>
          </a:p>
          <a:p>
            <a:pPr fontAlgn="auto">
              <a:lnSpc>
                <a:spcPts val="1460"/>
              </a:lnSpc>
            </a:pPr>
            <a:r>
              <a:rPr lang="en-US" sz="2400">
                <a:sym typeface="微软雅黑" panose="020B0503020204020204" pitchFamily="34" charset="-122"/>
              </a:rPr>
              <a:t>   </a:t>
            </a: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长城像一条巨龙，在中国北方蜿蜒盘旋。</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经过这么多年的努力，你终于跻身进演艺圈了。</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The Great Wall </a:t>
            </a:r>
            <a:r>
              <a:rPr lang="en-US" altLang="zh-CN" sz="2400" b="1" u="sng">
                <a:solidFill>
                  <a:srgbClr val="002060"/>
                </a:solidFill>
                <a:sym typeface="微软雅黑" panose="020B0503020204020204" pitchFamily="34" charset="-122"/>
              </a:rPr>
              <a:t>winds its way across</a:t>
            </a:r>
            <a:r>
              <a:rPr lang="en-US" altLang="zh-CN" sz="2400" b="1">
                <a:solidFill>
                  <a:srgbClr val="002060"/>
                </a:solidFill>
                <a:sym typeface="微软雅黑" panose="020B0503020204020204" pitchFamily="34" charset="-122"/>
              </a:rPr>
              <a:t> north China like a huge dragon.</a:t>
            </a:r>
            <a:endParaRPr lang="en-US" altLang="zh-CN" sz="2400" b="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After all your years of struggling, you've finally been able to </a:t>
            </a:r>
            <a:r>
              <a:rPr lang="en-US" altLang="zh-CN" sz="2400" b="1" u="sng">
                <a:solidFill>
                  <a:srgbClr val="002060"/>
                </a:solidFill>
                <a:sym typeface="微软雅黑" panose="020B0503020204020204" pitchFamily="34" charset="-122"/>
              </a:rPr>
              <a:t>crack your way into</a:t>
            </a:r>
            <a:r>
              <a:rPr lang="en-US" altLang="zh-CN" sz="2400" b="1">
                <a:solidFill>
                  <a:srgbClr val="002060"/>
                </a:solidFill>
                <a:sym typeface="微软雅黑" panose="020B0503020204020204" pitchFamily="34" charset="-122"/>
              </a:rPr>
              <a:t> the show business.</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1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wipe(down)">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5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5400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potential [pəu'tenʃəl] n. 潜在性；可能性；潜能  adj. 可能的；潜在的</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actual ['æktʃuəl] adj. 实在的；实际的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60705" cy="398780"/>
          </a:xfrm>
          <a:prstGeom prst="rect">
            <a:avLst/>
          </a:prstGeom>
          <a:noFill/>
        </p:spPr>
        <p:txBody>
          <a:bodyPr wrap="square" rtlCol="0" anchor="t">
            <a:spAutoFit/>
          </a:bodyPr>
          <a:p>
            <a:r>
              <a:rPr lang="en-US" altLang="zh-CN" sz="2000" b="1">
                <a:solidFill>
                  <a:schemeClr val="bg1"/>
                </a:solidFill>
              </a:rPr>
              <a:t>14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40995" y="1059180"/>
            <a:ext cx="11510645" cy="509016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潜在的客户/问题/危险</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algn="l" fontAlgn="auto">
              <a:lnSpc>
                <a:spcPts val="3460"/>
              </a:lnSpc>
              <a:buClrTx/>
              <a:buSzTx/>
              <a:buFontTx/>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potential customers/ problems/ danger</a:t>
            </a:r>
            <a:endParaRPr lang="en-US" altLang="zh-CN" sz="2400" b="1">
              <a:solidFill>
                <a:srgbClr val="002060"/>
              </a:solidFill>
              <a:sym typeface="微软雅黑" panose="020B0503020204020204" pitchFamily="34" charset="-122"/>
            </a:endParaRPr>
          </a:p>
          <a:p>
            <a:pPr algn="l" fontAlgn="auto">
              <a:lnSpc>
                <a:spcPts val="1460"/>
              </a:lnSpc>
              <a:buClrTx/>
              <a:buSzTx/>
              <a:buFontTx/>
            </a:pPr>
            <a:endParaRPr lang="en-US" altLang="zh-CN" sz="2400" b="1">
              <a:solidFill>
                <a:srgbClr val="002060"/>
              </a:solidFill>
              <a:sym typeface="微软雅黑" panose="020B0503020204020204" pitchFamily="34" charset="-122"/>
            </a:endParaRPr>
          </a:p>
          <a:p>
            <a:pPr algn="l" fontAlgn="auto">
              <a:lnSpc>
                <a:spcPts val="3460"/>
              </a:lnSpc>
              <a:buClrTx/>
              <a:buSzTx/>
              <a:buFontTx/>
            </a:pPr>
            <a:r>
              <a:rPr lang="en-US" sz="2400">
                <a:sym typeface="微软雅黑" panose="020B0503020204020204" pitchFamily="34" charset="-122"/>
              </a:rPr>
              <a:t>2.</a:t>
            </a:r>
            <a:r>
              <a:rPr sz="2400">
                <a:sym typeface="微软雅黑" panose="020B0503020204020204" pitchFamily="34" charset="-122"/>
              </a:rPr>
              <a:t>学校引进了许多先进的教学设备。这些设备有利于发掘学生的潜能。</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algn="l" fontAlgn="auto">
              <a:lnSpc>
                <a:spcPts val="3460"/>
              </a:lnSpc>
              <a:buClrTx/>
              <a:buSzTx/>
              <a:buFontTx/>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Our school brought in quantities of advanced teaching equipment, which helps to </a:t>
            </a:r>
            <a:r>
              <a:rPr lang="en-US" altLang="zh-CN" sz="2400" b="1" u="sng">
                <a:solidFill>
                  <a:srgbClr val="002060"/>
                </a:solidFill>
                <a:sym typeface="微软雅黑" panose="020B0503020204020204" pitchFamily="34" charset="-122"/>
              </a:rPr>
              <a:t>dig out students' potential</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algn="l" fontAlgn="auto">
              <a:lnSpc>
                <a:spcPts val="1460"/>
              </a:lnSpc>
              <a:buClrTx/>
              <a:buSzTx/>
              <a:buFontTx/>
            </a:pPr>
            <a:endParaRPr lang="en-US" altLang="zh-CN" sz="2400" b="1">
              <a:solidFill>
                <a:srgbClr val="002060"/>
              </a:solidFill>
              <a:sym typeface="微软雅黑" panose="020B0503020204020204" pitchFamily="34" charset="-122"/>
            </a:endParaRPr>
          </a:p>
          <a:p>
            <a:pPr algn="l" fontAlgn="auto">
              <a:lnSpc>
                <a:spcPts val="3460"/>
              </a:lnSpc>
              <a:buClrTx/>
              <a:buSzTx/>
              <a:buFontTx/>
            </a:pPr>
            <a:r>
              <a:rPr lang="en-US" sz="2400">
                <a:sym typeface="微软雅黑" panose="020B0503020204020204" pitchFamily="34" charset="-122"/>
              </a:rPr>
              <a:t>3.</a:t>
            </a:r>
            <a:r>
              <a:rPr sz="2400">
                <a:sym typeface="微软雅黑" panose="020B0503020204020204" pitchFamily="34" charset="-122"/>
              </a:rPr>
              <a:t>学校力图因材施教，并帮助每位学生发挥他们的全部潜能。</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algn="l" fontAlgn="auto">
              <a:lnSpc>
                <a:spcPts val="3460"/>
              </a:lnSpc>
              <a:buClrTx/>
              <a:buSzTx/>
              <a:buFontTx/>
            </a:pPr>
            <a:r>
              <a:rPr lang="en-US" altLang="zh-CN" sz="2400" b="1">
                <a:solidFill>
                  <a:srgbClr val="002060"/>
                </a:solidFill>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school strives to treat students as individuals and to help each one to </a:t>
            </a:r>
            <a:r>
              <a:rPr lang="en-US" altLang="zh-CN" sz="2400" b="1" u="sng">
                <a:solidFill>
                  <a:srgbClr val="002060"/>
                </a:solidFill>
                <a:sym typeface="微软雅黑" panose="020B0503020204020204" pitchFamily="34" charset="-122"/>
              </a:rPr>
              <a:t>achieve their full potential</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algn="l" fontAlgn="auto">
              <a:lnSpc>
                <a:spcPts val="1460"/>
              </a:lnSpc>
              <a:buClrTx/>
              <a:buSzTx/>
              <a:buFontTx/>
            </a:pPr>
            <a:endParaRPr lang="en-US" altLang="zh-CN" sz="2400" b="1">
              <a:solidFill>
                <a:srgbClr val="002060"/>
              </a:solidFill>
              <a:sym typeface="微软雅黑" panose="020B0503020204020204" pitchFamily="34" charset="-122"/>
            </a:endParaRPr>
          </a:p>
          <a:p>
            <a:pPr algn="l" fontAlgn="auto">
              <a:lnSpc>
                <a:spcPts val="3460"/>
              </a:lnSpc>
            </a:pPr>
            <a:r>
              <a:rPr sz="2400">
                <a:sym typeface="微软雅黑" panose="020B0503020204020204" pitchFamily="34" charset="-122"/>
              </a:rPr>
              <a:t>  </a:t>
            </a:r>
            <a:r>
              <a:rPr lang="en-US" sz="2400">
                <a:sym typeface="微软雅黑" panose="020B0503020204020204" pitchFamily="34" charset="-122"/>
              </a:rPr>
              <a:t>4.</a:t>
            </a:r>
            <a:r>
              <a:rPr sz="2400">
                <a:sym typeface="微软雅黑" panose="020B0503020204020204" pitchFamily="34" charset="-122"/>
              </a:rPr>
              <a:t>首先，我们需要弄清实际的问题和潜在的问题</a:t>
            </a:r>
            <a:r>
              <a:rPr lang="zh-CN" sz="2400">
                <a:sym typeface="微软雅黑" panose="020B0503020204020204" pitchFamily="34" charset="-122"/>
              </a:rPr>
              <a:t>。</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First we need to identify </a:t>
            </a:r>
            <a:r>
              <a:rPr lang="en-US" altLang="zh-CN" sz="2400" b="1" u="sng">
                <a:solidFill>
                  <a:srgbClr val="002060"/>
                </a:solidFill>
                <a:sym typeface="微软雅黑" panose="020B0503020204020204" pitchFamily="34" charset="-122"/>
              </a:rPr>
              <a:t>actual and potential problems</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5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搜狗截图2021110915381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277100" y="2994660"/>
            <a:ext cx="5059045" cy="4059555"/>
          </a:xfrm>
          <a:prstGeom prst="rect">
            <a:avLst/>
          </a:prstGeom>
        </p:spPr>
      </p:pic>
      <p:cxnSp>
        <p:nvCxnSpPr>
          <p:cNvPr id="28" name="直接连接符 17"/>
          <p:cNvCxnSpPr/>
          <p:nvPr>
            <p:custDataLst>
              <p:tags r:id="rId2"/>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sample ['sɑ:mpl, 'sæ-] n. 样品；样本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1050925"/>
            <a:ext cx="11449050" cy="408495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抽样调查</a:t>
            </a:r>
            <a:r>
              <a:rPr lang="zh-CN" sz="2400">
                <a:sym typeface="微软雅黑" panose="020B0503020204020204" pitchFamily="34" charset="-122"/>
              </a:rPr>
              <a:t>；</a:t>
            </a:r>
            <a:r>
              <a:rPr sz="2400">
                <a:sym typeface="微软雅黑" panose="020B0503020204020204" pitchFamily="34" charset="-122"/>
              </a:rPr>
              <a:t>随机抽选</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a sample survey/ a random sample</a:t>
            </a:r>
            <a:endParaRPr sz="2400">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我们把分析基于842名参与者的血液样本和饮食问卷调查</a:t>
            </a:r>
            <a:r>
              <a:rPr lang="zh-CN" sz="2400">
                <a:sym typeface="微软雅黑" panose="020B0503020204020204" pitchFamily="34" charset="-122"/>
              </a:rPr>
              <a:t>。</a:t>
            </a:r>
            <a:r>
              <a:rPr lang="zh-CN" altLang="en-US" sz="2400">
                <a:solidFill>
                  <a:srgbClr val="DF213B">
                    <a:lumMod val="75000"/>
                  </a:srgbClr>
                </a:solidFill>
                <a:sym typeface="微软雅黑" panose="020B0503020204020204" pitchFamily="34" charset="-122"/>
              </a:rPr>
              <a:t>（应、概）</a:t>
            </a:r>
            <a:endParaRPr lang="zh-CN"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We based our analysis on </a:t>
            </a:r>
            <a:r>
              <a:rPr lang="en-US" altLang="zh-CN" sz="2400" b="1" u="sng">
                <a:solidFill>
                  <a:srgbClr val="002060"/>
                </a:solidFill>
                <a:sym typeface="微软雅黑" panose="020B0503020204020204" pitchFamily="34" charset="-122"/>
              </a:rPr>
              <a:t>blood samples and diet questionnaires</a:t>
            </a:r>
            <a:r>
              <a:rPr lang="en-US" altLang="zh-CN" sz="2400" b="1">
                <a:solidFill>
                  <a:srgbClr val="002060"/>
                </a:solidFill>
                <a:sym typeface="微软雅黑" panose="020B0503020204020204" pitchFamily="34" charset="-122"/>
              </a:rPr>
              <a:t> from 842 </a:t>
            </a:r>
            <a:r>
              <a:rPr lang="en-US" altLang="zh-CN" sz="2400" b="1" u="sng">
                <a:solidFill>
                  <a:srgbClr val="002060"/>
                </a:solidFill>
                <a:sym typeface="微软雅黑" panose="020B0503020204020204" pitchFamily="34" charset="-122"/>
              </a:rPr>
              <a:t>participants</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调查覆盖了有代表性的一些学校。</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survey covers </a:t>
            </a:r>
            <a:r>
              <a:rPr lang="en-US" altLang="zh-CN" sz="2400" b="1" u="sng">
                <a:solidFill>
                  <a:srgbClr val="002060"/>
                </a:solidFill>
                <a:sym typeface="微软雅黑" panose="020B0503020204020204" pitchFamily="34" charset="-122"/>
              </a:rPr>
              <a:t>a representative sample</a:t>
            </a:r>
            <a:r>
              <a:rPr lang="en-US" altLang="zh-CN" sz="2400" b="1">
                <a:solidFill>
                  <a:srgbClr val="002060"/>
                </a:solidFill>
                <a:sym typeface="微软雅黑" panose="020B0503020204020204" pitchFamily="34" charset="-122"/>
              </a:rPr>
              <a:t> of schools.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candidate ['kændideit, -dət]   n. 候选人；候补者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53720" cy="398780"/>
          </a:xfrm>
          <a:prstGeom prst="rect">
            <a:avLst/>
          </a:prstGeom>
          <a:noFill/>
        </p:spPr>
        <p:txBody>
          <a:bodyPr wrap="square" rtlCol="0" anchor="t">
            <a:spAutoFit/>
          </a:bodyPr>
          <a:p>
            <a:r>
              <a:rPr lang="en-US" altLang="zh-CN" sz="2000" b="1">
                <a:solidFill>
                  <a:schemeClr val="bg1"/>
                </a:solidFill>
              </a:rPr>
              <a:t>16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94640" y="1240790"/>
            <a:ext cx="11619865" cy="230949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我认为我是秘书工作的合适人选，所以我写信推荐自己。</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I am writing to recommend myself as </a:t>
            </a:r>
            <a:r>
              <a:rPr lang="en-US" altLang="zh-CN" sz="2400" b="1" u="sng">
                <a:solidFill>
                  <a:srgbClr val="002060"/>
                </a:solidFill>
                <a:sym typeface="微软雅黑" panose="020B0503020204020204" pitchFamily="34" charset="-122"/>
              </a:rPr>
              <a:t>a qualified candidate</a:t>
            </a:r>
            <a:r>
              <a:rPr lang="en-US" altLang="zh-CN" sz="2400" b="1">
                <a:solidFill>
                  <a:srgbClr val="002060"/>
                </a:solidFill>
                <a:sym typeface="微软雅黑" panose="020B0503020204020204" pitchFamily="34" charset="-122"/>
              </a:rPr>
              <a:t> for the job of secretary.</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endParaRPr>
          </a:p>
        </p:txBody>
      </p:sp>
      <p:pic>
        <p:nvPicPr>
          <p:cNvPr id="6" name="图片 5"/>
          <p:cNvPicPr>
            <a:picLocks noChangeAspect="1"/>
          </p:cNvPicPr>
          <p:nvPr>
            <p:custDataLst>
              <p:tags r:id="rId3"/>
            </p:custDataLst>
          </p:nvPr>
        </p:nvPicPr>
        <p:blipFill>
          <a:blip r:embed="rId4">
            <a:clrChange>
              <a:clrFrom>
                <a:srgbClr val="C9C8C8">
                  <a:alpha val="100000"/>
                </a:srgbClr>
              </a:clrFrom>
              <a:clrTo>
                <a:srgbClr val="C9C8C8">
                  <a:alpha val="100000"/>
                  <a:alpha val="0"/>
                </a:srgbClr>
              </a:clrTo>
            </a:clrChange>
          </a:blip>
          <a:srcRect b="6760"/>
          <a:stretch>
            <a:fillRect/>
          </a:stretch>
        </p:blipFill>
        <p:spPr>
          <a:xfrm>
            <a:off x="5066665" y="1950720"/>
            <a:ext cx="7125335" cy="4824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5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threat [θret]   n. 恐吓；威胁；构成威胁的人或物；</a:t>
            </a:r>
            <a:r>
              <a:rPr sz="2400" b="1" dirty="0">
                <a:solidFill>
                  <a:srgbClr val="C00000"/>
                </a:solidFill>
                <a:latin typeface="微软雅黑" panose="020B0503020204020204" pitchFamily="34" charset="-122"/>
                <a:ea typeface="微软雅黑" panose="020B0503020204020204" pitchFamily="34" charset="-122"/>
              </a:rPr>
              <a:t>（不好的）征兆  </a:t>
            </a:r>
            <a:r>
              <a:rPr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30835" y="1056640"/>
            <a:ext cx="11530330" cy="4972050"/>
          </a:xfrm>
          <a:prstGeom prst="rect">
            <a:avLst/>
          </a:prstGeom>
          <a:noFill/>
        </p:spPr>
        <p:txBody>
          <a:bodyPr wrap="square" rtlCol="0" anchor="t">
            <a:spAutoFit/>
          </a:bodyPr>
          <a:p>
            <a:pPr algn="l" fontAlgn="auto">
              <a:lnSpc>
                <a:spcPts val="3460"/>
              </a:lnSpc>
            </a:pPr>
            <a:r>
              <a:rPr lang="en-US" sz="2400">
                <a:sym typeface="微软雅黑" panose="020B0503020204020204" pitchFamily="34" charset="-122"/>
              </a:rPr>
              <a:t>1.</a:t>
            </a:r>
            <a:r>
              <a:rPr sz="2400">
                <a:sym typeface="微软雅黑" panose="020B0503020204020204" pitchFamily="34" charset="-122"/>
              </a:rPr>
              <a:t>交通问题不仅影响我们日常生活，而且对人们的生命安全构成重大威胁。</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Traffic issues not only affect our everyday life, but also </a:t>
            </a:r>
            <a:r>
              <a:rPr lang="en-US" altLang="zh-CN" sz="2400" b="1" u="sng">
                <a:solidFill>
                  <a:srgbClr val="002060"/>
                </a:solidFill>
                <a:sym typeface="微软雅黑" panose="020B0503020204020204" pitchFamily="34" charset="-122"/>
              </a:rPr>
              <a:t>pose a major threat to</a:t>
            </a:r>
            <a:r>
              <a:rPr lang="zh-CN" altLang="en-US" sz="2400" b="1" u="sng" baseline="-25000">
                <a:solidFill>
                  <a:srgbClr val="002060"/>
                </a:solidFill>
                <a:sym typeface="微软雅黑" panose="020B0503020204020204" pitchFamily="34" charset="-122"/>
              </a:rPr>
              <a:t>比喻</a:t>
            </a:r>
            <a:r>
              <a:rPr lang="en-US" altLang="zh-CN" sz="2400" b="1">
                <a:solidFill>
                  <a:srgbClr val="002060"/>
                </a:solidFill>
                <a:sym typeface="微软雅黑" panose="020B0503020204020204" pitchFamily="34" charset="-122"/>
              </a:rPr>
              <a:t> people's life security.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未来威胁人类的不是外星人，也不是罕见的疾病，而是气候变化</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ln>
                  <a:solidFill>
                    <a:srgbClr val="7030A0"/>
                  </a:solidFill>
                </a:ln>
                <a:solidFill>
                  <a:srgbClr val="002060"/>
                </a:solidFill>
                <a:sym typeface="微软雅黑" panose="020B0503020204020204" pitchFamily="34" charset="-122"/>
              </a:rPr>
              <a:t>It's</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neither</a:t>
            </a:r>
            <a:r>
              <a:rPr lang="en-US" altLang="zh-CN" sz="2400" b="1">
                <a:solidFill>
                  <a:srgbClr val="002060"/>
                </a:solidFill>
                <a:sym typeface="微软雅黑" panose="020B0503020204020204" pitchFamily="34" charset="-122"/>
              </a:rPr>
              <a:t> aliens </a:t>
            </a:r>
            <a:r>
              <a:rPr lang="en-US" altLang="zh-CN" sz="2400" b="1">
                <a:ln>
                  <a:solidFill>
                    <a:srgbClr val="00B0F0"/>
                  </a:solidFill>
                </a:ln>
                <a:solidFill>
                  <a:srgbClr val="002060"/>
                </a:solidFill>
                <a:sym typeface="微软雅黑" panose="020B0503020204020204" pitchFamily="34" charset="-122"/>
              </a:rPr>
              <a:t>nor</a:t>
            </a:r>
            <a:r>
              <a:rPr lang="en-US" altLang="zh-CN" sz="2400" b="1">
                <a:solidFill>
                  <a:srgbClr val="002060"/>
                </a:solidFill>
                <a:sym typeface="微软雅黑" panose="020B0503020204020204" pitchFamily="34" charset="-122"/>
              </a:rPr>
              <a:t> a rare disease </a:t>
            </a:r>
            <a:r>
              <a:rPr lang="en-US" altLang="zh-CN" sz="2400" b="1">
                <a:ln>
                  <a:solidFill>
                    <a:srgbClr val="7030A0"/>
                  </a:solidFill>
                </a:ln>
                <a:solidFill>
                  <a:srgbClr val="002060"/>
                </a:solidFill>
                <a:sym typeface="微软雅黑" panose="020B0503020204020204" pitchFamily="34" charset="-122"/>
              </a:rPr>
              <a:t>that</a:t>
            </a:r>
            <a:r>
              <a:rPr lang="en-US" altLang="zh-CN" sz="2400" b="1">
                <a:solidFill>
                  <a:srgbClr val="002060"/>
                </a:solidFill>
                <a:sym typeface="微软雅黑" panose="020B0503020204020204" pitchFamily="34" charset="-122"/>
              </a:rPr>
              <a:t> will </a:t>
            </a:r>
            <a:r>
              <a:rPr lang="en-US" altLang="zh-CN" sz="2400" b="1" u="sng">
                <a:solidFill>
                  <a:srgbClr val="002060"/>
                </a:solidFill>
                <a:sym typeface="微软雅黑" panose="020B0503020204020204" pitchFamily="34" charset="-122"/>
              </a:rPr>
              <a:t>threaten</a:t>
            </a:r>
            <a:r>
              <a:rPr lang="en-US" altLang="zh-CN" sz="2400" b="1">
                <a:solidFill>
                  <a:srgbClr val="002060"/>
                </a:solidFill>
                <a:sym typeface="微软雅黑" panose="020B0503020204020204" pitchFamily="34" charset="-122"/>
              </a:rPr>
              <a:t> the human race in the future, </a:t>
            </a:r>
            <a:r>
              <a:rPr lang="en-US" altLang="zh-CN" sz="2400" b="1">
                <a:ln>
                  <a:solidFill>
                    <a:srgbClr val="00B0F0"/>
                  </a:solidFill>
                </a:ln>
                <a:solidFill>
                  <a:srgbClr val="002060"/>
                </a:solidFill>
                <a:sym typeface="微软雅黑" panose="020B0503020204020204" pitchFamily="34" charset="-122"/>
              </a:rPr>
              <a:t>but</a:t>
            </a:r>
            <a:r>
              <a:rPr lang="en-US" altLang="zh-CN" sz="2400" b="1">
                <a:solidFill>
                  <a:srgbClr val="002060"/>
                </a:solidFill>
                <a:sym typeface="微软雅黑" panose="020B0503020204020204" pitchFamily="34" charset="-122"/>
              </a:rPr>
              <a:t> climate change.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乌云密布预示暴雨将至。</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gathering dark clouds </a:t>
            </a:r>
            <a:r>
              <a:rPr lang="en-US" altLang="zh-CN" sz="2400" b="1" u="sng">
                <a:solidFill>
                  <a:srgbClr val="002060"/>
                </a:solidFill>
                <a:sym typeface="微软雅黑" panose="020B0503020204020204" pitchFamily="34" charset="-122"/>
              </a:rPr>
              <a:t>threatened</a:t>
            </a:r>
            <a:r>
              <a:rPr lang="en-US" altLang="zh-CN" sz="2400" b="1" i="1" baseline="-25000">
                <a:solidFill>
                  <a:srgbClr val="002060"/>
                </a:solidFill>
                <a:sym typeface="微软雅黑" panose="020B0503020204020204" pitchFamily="34" charset="-122"/>
              </a:rPr>
              <a:t>预示(坏事) 可能发生</a:t>
            </a:r>
            <a:r>
              <a:rPr lang="en-US" altLang="zh-CN" sz="2400" b="1">
                <a:solidFill>
                  <a:srgbClr val="002060"/>
                </a:solidFill>
                <a:sym typeface="微软雅黑" panose="020B0503020204020204" pitchFamily="34" charset="-122"/>
              </a:rPr>
              <a:t> an approaching thunderstorm.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5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to="" calcmode="lin" valueType="num">
                                      <p:cBhvr>
                                        <p:cTn id="21" dur="1" fill="hold"/>
                                        <p:tgtEl>
                                          <p:spTgt spid="5">
                                            <p:txEl>
                                              <p:pRg st="1" end="1"/>
                                            </p:txEl>
                                          </p:spTgt>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to="" calcmode="lin" valueType="num">
                                      <p:cBhvr>
                                        <p:cTn id="26" dur="1" fill="hold"/>
                                        <p:tgtEl>
                                          <p:spTgt spid="5">
                                            <p:txEl>
                                              <p:pRg st="4" end="4"/>
                                            </p:txEl>
                                          </p:spTgt>
                                        </p:tgtEl>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to="" calcmode="lin" valueType="num">
                                      <p:cBhvr>
                                        <p:cTn id="31" dur="1" fill="hold"/>
                                        <p:tgtEl>
                                          <p:spTgt spid="5">
                                            <p:txEl>
                                              <p:pRg st="7" end="7"/>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322685"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coincidence </a:t>
            </a:r>
            <a:r>
              <a:rPr lang="zh-CN" altLang="en-US" sz="2400" b="1" baseline="-25000" dirty="0">
                <a:solidFill>
                  <a:schemeClr val="accent3"/>
                </a:solidFill>
                <a:latin typeface="微软雅黑" panose="020B0503020204020204" pitchFamily="34" charset="-122"/>
                <a:ea typeface="微软雅黑" panose="020B0503020204020204" pitchFamily="34" charset="-122"/>
              </a:rPr>
              <a:t> /kəʊˈɪnsɪdəns/</a:t>
            </a:r>
            <a:r>
              <a:rPr lang="en-US" altLang="zh-CN" sz="2400" b="1" baseline="-25000" dirty="0">
                <a:solidFill>
                  <a:schemeClr val="accent3"/>
                </a:solidFill>
                <a:latin typeface="微软雅黑" panose="020B0503020204020204" pitchFamily="34" charset="-122"/>
                <a:ea typeface="微软雅黑" panose="020B0503020204020204" pitchFamily="34" charset="-122"/>
              </a:rPr>
              <a:t>                </a:t>
            </a:r>
            <a:r>
              <a:rPr lang="zh-CN" altLang="en-US" sz="2400" b="1" dirty="0">
                <a:solidFill>
                  <a:schemeClr val="accent3"/>
                </a:solidFill>
                <a:latin typeface="微软雅黑" panose="020B0503020204020204" pitchFamily="34" charset="-122"/>
                <a:ea typeface="微软雅黑" panose="020B0503020204020204" pitchFamily="34" charset="-122"/>
              </a:rPr>
              <a:t>n. [C; U] 巧合</a:t>
            </a:r>
            <a:r>
              <a:rPr lang="zh-CN" altLang="en-US" sz="2400" b="1" baseline="-25000" dirty="0">
                <a:solidFill>
                  <a:schemeClr val="accent3"/>
                </a:solidFill>
                <a:latin typeface="微软雅黑" panose="020B0503020204020204" pitchFamily="34" charset="-122"/>
                <a:ea typeface="微软雅黑" panose="020B0503020204020204" pitchFamily="34" charset="-122"/>
              </a:rPr>
              <a:t>（的事）</a:t>
            </a:r>
            <a:r>
              <a:rPr lang="zh-CN" altLang="en-US" sz="2400" b="1" dirty="0">
                <a:solidFill>
                  <a:schemeClr val="accent3"/>
                </a:solidFill>
                <a:latin typeface="微软雅黑" panose="020B0503020204020204" pitchFamily="34" charset="-122"/>
                <a:ea typeface="微软雅黑" panose="020B0503020204020204" pitchFamily="34" charset="-122"/>
              </a:rPr>
              <a:t>；</a:t>
            </a:r>
            <a:r>
              <a:rPr lang="zh-CN" altLang="en-US" sz="2400" b="1" baseline="-25000" dirty="0">
                <a:solidFill>
                  <a:schemeClr val="accent3"/>
                </a:solidFill>
                <a:latin typeface="微软雅黑" panose="020B0503020204020204" pitchFamily="34" charset="-122"/>
                <a:ea typeface="微软雅黑" panose="020B0503020204020204" pitchFamily="34" charset="-122"/>
              </a:rPr>
              <a:t>（事情、口味、故事等）</a:t>
            </a:r>
            <a:r>
              <a:rPr lang="zh-CN" altLang="en-US" sz="2400" b="1" dirty="0">
                <a:solidFill>
                  <a:schemeClr val="accent3"/>
                </a:solidFill>
                <a:latin typeface="微软雅黑" panose="020B0503020204020204" pitchFamily="34" charset="-122"/>
                <a:ea typeface="微软雅黑" panose="020B0503020204020204" pitchFamily="34" charset="-122"/>
              </a:rPr>
              <a:t>相合</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02590" y="871855"/>
            <a:ext cx="7653655" cy="5253990"/>
          </a:xfrm>
          <a:prstGeom prst="rect">
            <a:avLst/>
          </a:prstGeom>
          <a:noFill/>
        </p:spPr>
        <p:txBody>
          <a:bodyPr wrap="square" rtlCol="0" anchor="t">
            <a:spAutoFit/>
          </a:bodyPr>
          <a:p>
            <a:r>
              <a:rPr lang="zh-CN" altLang="en-US" sz="2400">
                <a:sym typeface="+mn-ea"/>
              </a:rPr>
              <a:t>1.巧合地;机缘巧合</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1.by lucky coincidence  </a:t>
            </a:r>
            <a:endParaRPr lang="en-US" altLang="zh-CN" sz="2400" b="1">
              <a:solidFill>
                <a:srgbClr val="002060"/>
              </a:solidFill>
            </a:endParaRPr>
          </a:p>
          <a:p>
            <a:pPr fontAlgn="auto">
              <a:lnSpc>
                <a:spcPts val="1180"/>
              </a:lnSpc>
            </a:pPr>
            <a:endParaRPr lang="zh-CN" altLang="en-US" sz="2400">
              <a:sym typeface="+mn-ea"/>
            </a:endParaRPr>
          </a:p>
          <a:p>
            <a:r>
              <a:rPr lang="zh-CN" altLang="en-US" sz="2400">
                <a:sym typeface="+mn-ea"/>
              </a:rPr>
              <a:t>2.无巧不成书。（续）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2.No coincidences, no stories.</a:t>
            </a:r>
            <a:endParaRPr lang="en-US" altLang="zh-CN" sz="2400" b="1">
              <a:solidFill>
                <a:srgbClr val="002060"/>
              </a:solidFill>
            </a:endParaRPr>
          </a:p>
          <a:p>
            <a:pPr fontAlgn="auto">
              <a:lnSpc>
                <a:spcPts val="1180"/>
              </a:lnSpc>
            </a:pPr>
            <a:endParaRPr lang="zh-CN" altLang="en-US" sz="2400">
              <a:sym typeface="+mn-ea"/>
            </a:endParaRPr>
          </a:p>
          <a:p>
            <a:r>
              <a:rPr lang="zh-CN" altLang="en-US" sz="2400">
                <a:sym typeface="+mn-ea"/>
              </a:rPr>
              <a:t>3.不知是机缘巧合还是精心设计，她的这一令人吃惊的宣布来的恰是时机。（续）</a:t>
            </a:r>
            <a:endParaRPr lang="zh-CN" altLang="en-US"/>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3.She has by coincidence or design made the bombshell announcement at a very opportune moment.  </a:t>
            </a:r>
            <a:endParaRPr lang="en-US" altLang="zh-CN" sz="2400" b="1">
              <a:solidFill>
                <a:srgbClr val="002060"/>
              </a:solidFill>
            </a:endParaRPr>
          </a:p>
          <a:p>
            <a:pPr algn="l">
              <a:buClrTx/>
              <a:buSzTx/>
              <a:buFontTx/>
            </a:pPr>
            <a:r>
              <a:rPr lang="en-US" altLang="zh-CN">
                <a:sym typeface="+mn-ea"/>
              </a:rPr>
              <a:t>     </a:t>
            </a:r>
            <a:r>
              <a:rPr lang="zh-CN" altLang="en-US">
                <a:sym typeface="+mn-ea"/>
              </a:rPr>
              <a:t>※ bombshell/ˈbɒmʃel/n. 炸弹；突发事件；引起震惊的人或事</a:t>
            </a:r>
            <a:endParaRPr lang="en-US" altLang="zh-CN" sz="2400" b="1">
              <a:solidFill>
                <a:srgbClr val="002060"/>
              </a:solidFill>
            </a:endParaRPr>
          </a:p>
          <a:p>
            <a:pPr fontAlgn="auto">
              <a:lnSpc>
                <a:spcPts val="1180"/>
              </a:lnSpc>
            </a:pPr>
            <a:endParaRPr lang="zh-CN" altLang="en-US" sz="2400">
              <a:sym typeface="+mn-ea"/>
            </a:endParaRPr>
          </a:p>
          <a:p>
            <a:r>
              <a:rPr lang="zh-CN" altLang="en-US" sz="2400">
                <a:sym typeface="+mn-ea"/>
              </a:rPr>
              <a:t>4.真是无巧不成书，我的顶头上司就是被我在街上撞倒的那个人。（续）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4.What a coincidence: My immediate superior was the man I had knocked down on the street.</a:t>
            </a:r>
            <a:endParaRPr lang="en-US" altLang="zh-CN" sz="2400" b="1">
              <a:solidFill>
                <a:srgbClr val="002060"/>
              </a:solidFill>
            </a:endParaRPr>
          </a:p>
        </p:txBody>
      </p:sp>
      <p:pic>
        <p:nvPicPr>
          <p:cNvPr id="106" name="图片 105"/>
          <p:cNvPicPr/>
          <p:nvPr/>
        </p:nvPicPr>
        <p:blipFill>
          <a:blip r:embed="rId3"/>
          <a:stretch>
            <a:fillRect/>
          </a:stretch>
        </p:blipFill>
        <p:spPr>
          <a:xfrm>
            <a:off x="8112125" y="1088390"/>
            <a:ext cx="3802380" cy="54629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down)">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wipe(down)">
                                      <p:cBhvr>
                                        <p:cTn id="3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818515" y="8128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tornado [tɔ:'neidəu] n. 龙卷风   hurricane ['hʌrikən] n. 飓风；风暴</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typhoon [tai'fu:n] n. 台风          thunderstorm ['θʌndəstɔ:m] n. 雷暴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70205" y="1445260"/>
            <a:ext cx="11388725" cy="364109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半夜，暴风雨</a:t>
            </a:r>
            <a:r>
              <a:rPr lang="en-US" sz="2400">
                <a:sym typeface="微软雅黑" panose="020B0503020204020204" pitchFamily="34" charset="-122"/>
              </a:rPr>
              <a:t>/台风</a:t>
            </a:r>
            <a:r>
              <a:rPr sz="2400">
                <a:sym typeface="微软雅黑" panose="020B0503020204020204" pitchFamily="34" charset="-122"/>
              </a:rPr>
              <a:t>停了，乌云散了，繁星照耀夜空。</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 </a:t>
            </a:r>
            <a:r>
              <a:rPr lang="en-US" altLang="zh-CN" sz="2400" b="1">
                <a:solidFill>
                  <a:srgbClr val="002060"/>
                </a:solidFill>
                <a:sym typeface="微软雅黑" panose="020B0503020204020204" pitchFamily="34" charset="-122"/>
              </a:rPr>
              <a:t>At midnight </a:t>
            </a:r>
            <a:r>
              <a:rPr lang="en-US" altLang="zh-CN" sz="2400" b="1" u="sng">
                <a:solidFill>
                  <a:srgbClr val="002060"/>
                </a:solidFill>
                <a:sym typeface="微软雅黑" panose="020B0503020204020204" pitchFamily="34" charset="-122"/>
              </a:rPr>
              <a:t>the thunderstorm/typhoon</a:t>
            </a:r>
            <a:r>
              <a:rPr lang="en-US" altLang="zh-CN" sz="2400" b="1">
                <a:solidFill>
                  <a:srgbClr val="002060"/>
                </a:solidFill>
                <a:sym typeface="微软雅黑" panose="020B0503020204020204" pitchFamily="34" charset="-122"/>
              </a:rPr>
              <a:t> </a:t>
            </a:r>
            <a:r>
              <a:rPr lang="en-US" altLang="zh-CN" sz="2400" b="1" u="sng">
                <a:ln>
                  <a:solidFill>
                    <a:srgbClr val="00B0F0"/>
                  </a:solidFill>
                </a:ln>
                <a:solidFill>
                  <a:srgbClr val="002060"/>
                </a:solidFill>
                <a:sym typeface="微软雅黑" panose="020B0503020204020204" pitchFamily="34" charset="-122"/>
              </a:rPr>
              <a:t>quieted</a:t>
            </a:r>
            <a:r>
              <a:rPr lang="zh-CN" altLang="en-US" sz="2400" b="1" u="sng" baseline="-25000">
                <a:ln>
                  <a:solidFill>
                    <a:srgbClr val="00B0F0"/>
                  </a:solidFill>
                </a:ln>
                <a:solidFill>
                  <a:srgbClr val="002060"/>
                </a:solidFill>
                <a:sym typeface="微软雅黑" panose="020B0503020204020204" pitchFamily="34" charset="-122"/>
              </a:rPr>
              <a:t>拟人</a:t>
            </a:r>
            <a:r>
              <a:rPr lang="en-US" altLang="zh-CN" sz="2400" b="1">
                <a:solidFill>
                  <a:srgbClr val="002060"/>
                </a:solidFill>
                <a:sym typeface="微软雅黑" panose="020B0503020204020204" pitchFamily="34" charset="-122"/>
              </a:rPr>
              <a:t>, the clouds </a:t>
            </a:r>
            <a:r>
              <a:rPr lang="en-US" altLang="zh-CN" sz="2400" b="1" u="sng">
                <a:ln>
                  <a:solidFill>
                    <a:srgbClr val="00B0F0"/>
                  </a:solidFill>
                </a:ln>
                <a:solidFill>
                  <a:srgbClr val="002060"/>
                </a:solidFill>
                <a:sym typeface="微软雅黑" panose="020B0503020204020204" pitchFamily="34" charset="-122"/>
              </a:rPr>
              <a:t>parted</a:t>
            </a:r>
            <a:r>
              <a:rPr lang="zh-CN" altLang="en-US" sz="2400" b="1" u="sng" baseline="-25000">
                <a:ln>
                  <a:solidFill>
                    <a:srgbClr val="00B0F0"/>
                  </a:solidFill>
                </a:ln>
                <a:solidFill>
                  <a:srgbClr val="002060"/>
                </a:solidFill>
                <a:sym typeface="微软雅黑" panose="020B0503020204020204" pitchFamily="34" charset="-122"/>
              </a:rPr>
              <a:t>拟人</a:t>
            </a:r>
            <a:r>
              <a:rPr lang="en-US" altLang="zh-CN" sz="2400" b="1">
                <a:solidFill>
                  <a:srgbClr val="002060"/>
                </a:solidFill>
                <a:sym typeface="微软雅黑" panose="020B0503020204020204" pitchFamily="34" charset="-122"/>
              </a:rPr>
              <a:t> and stars</a:t>
            </a:r>
            <a:r>
              <a:rPr lang="en-US" altLang="zh-CN" sz="2400" b="1" u="sng">
                <a:solidFill>
                  <a:srgbClr val="002060"/>
                </a:solidFill>
                <a:sym typeface="微软雅黑" panose="020B0503020204020204" pitchFamily="34" charset="-122"/>
              </a:rPr>
              <a:t> </a:t>
            </a:r>
            <a:r>
              <a:rPr lang="en-US" altLang="zh-CN" sz="2400" b="1" u="sng">
                <a:ln>
                  <a:solidFill>
                    <a:srgbClr val="00B0F0"/>
                  </a:solidFill>
                </a:ln>
                <a:solidFill>
                  <a:srgbClr val="002060"/>
                </a:solidFill>
                <a:sym typeface="微软雅黑" panose="020B0503020204020204" pitchFamily="34" charset="-122"/>
              </a:rPr>
              <a:t>shone</a:t>
            </a:r>
            <a:r>
              <a:rPr lang="en-US" altLang="zh-CN" sz="2400" b="1">
                <a:solidFill>
                  <a:srgbClr val="002060"/>
                </a:solidFill>
                <a:sym typeface="微软雅黑" panose="020B0503020204020204" pitchFamily="34" charset="-122"/>
              </a:rPr>
              <a:t> through the dark.</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爱丽丝抬头一看，王后站在他们面前，交叉着胳膊，皱着眉头，就像一场暴风雨。</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 </a:t>
            </a:r>
            <a:r>
              <a:rPr lang="en-US" altLang="zh-CN" sz="2400" b="1">
                <a:solidFill>
                  <a:srgbClr val="002060"/>
                </a:solidFill>
                <a:sym typeface="微软雅黑" panose="020B0503020204020204" pitchFamily="34" charset="-122"/>
              </a:rPr>
              <a:t>Alice looked up, and there stood the Queen in front of them, with her arms folded, </a:t>
            </a:r>
            <a:r>
              <a:rPr lang="en-US" altLang="zh-CN" sz="2400" b="1" u="sng">
                <a:solidFill>
                  <a:srgbClr val="002060"/>
                </a:solidFill>
                <a:sym typeface="微软雅黑" panose="020B0503020204020204" pitchFamily="34" charset="-122"/>
              </a:rPr>
              <a:t>frowning like a thunderstorm</a:t>
            </a:r>
            <a:r>
              <a:rPr lang="zh-CN" altLang="en-US" sz="2400" b="1" u="sng" baseline="-25000">
                <a:solidFill>
                  <a:srgbClr val="002060"/>
                </a:solidFill>
                <a:sym typeface="微软雅黑" panose="020B0503020204020204" pitchFamily="34" charset="-122"/>
              </a:rPr>
              <a:t>比喻</a:t>
            </a:r>
            <a:r>
              <a:rPr lang="en-US" altLang="zh-CN" sz="2400" b="1">
                <a:solidFill>
                  <a:srgbClr val="002060"/>
                </a:solidFill>
                <a:sym typeface="微软雅黑" panose="020B0503020204020204" pitchFamily="34" charset="-122"/>
              </a:rPr>
              <a:t>. </a:t>
            </a:r>
            <a:endParaRPr lang="en-US" altLang="zh-CN" sz="2400" b="1">
              <a:solidFill>
                <a:srgbClr val="002060"/>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78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6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precious ['preʃəs]   adj. 贵重的；珍贵的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942975"/>
            <a:ext cx="11532235"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1.在经历了这段冒险的旅程后，他们意识到他们之间的爱可以战胜生活中的一切困难。</a:t>
            </a:r>
            <a:r>
              <a:rPr lang="zh-CN" altLang="en-US" sz="2400">
                <a:solidFill>
                  <a:srgbClr val="DF213B">
                    <a:lumMod val="75000"/>
                  </a:srgbClr>
                </a:solidFill>
                <a:sym typeface="微软雅黑" panose="020B0503020204020204" pitchFamily="34" charset="-122"/>
              </a:rPr>
              <a:t>（续）</a:t>
            </a:r>
            <a:r>
              <a:rPr lang="en-US" altLang="zh-CN" sz="2400">
                <a:solidFill>
                  <a:srgbClr val="DF213B">
                    <a:lumMod val="75000"/>
                  </a:srgbClr>
                </a:solidFill>
                <a:sym typeface="微软雅黑" panose="020B0503020204020204" pitchFamily="34" charset="-122"/>
              </a:rPr>
              <a:t>2016.10</a:t>
            </a:r>
            <a:r>
              <a:rPr lang="zh-CN" altLang="en-US" sz="2400">
                <a:solidFill>
                  <a:srgbClr val="DF213B">
                    <a:lumMod val="75000"/>
                  </a:srgbClr>
                </a:solidFill>
                <a:sym typeface="微软雅黑" panose="020B0503020204020204" pitchFamily="34" charset="-122"/>
              </a:rPr>
              <a:t>浙江高考卷</a:t>
            </a:r>
            <a:r>
              <a:rPr lang="en-US" altLang="zh-CN" sz="2400">
                <a:solidFill>
                  <a:srgbClr val="DF213B">
                    <a:lumMod val="75000"/>
                  </a:srgbClr>
                </a:solidFill>
                <a:sym typeface="微软雅黑" panose="020B0503020204020204" pitchFamily="34" charset="-122"/>
              </a:rPr>
              <a:t> </a:t>
            </a:r>
            <a:r>
              <a:rPr lang="zh-CN" altLang="en-US" sz="2400">
                <a:solidFill>
                  <a:srgbClr val="DF213B">
                    <a:lumMod val="75000"/>
                  </a:srgbClr>
                </a:solidFill>
                <a:sym typeface="微软雅黑" panose="020B0503020204020204" pitchFamily="34" charset="-122"/>
              </a:rPr>
              <a:t>读后续写</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 </a:t>
            </a:r>
            <a:r>
              <a:rPr lang="en-US" altLang="zh-CN" sz="2400" b="1">
                <a:solidFill>
                  <a:srgbClr val="002060"/>
                </a:solidFill>
                <a:sym typeface="微软雅黑" panose="020B0503020204020204" pitchFamily="34" charset="-122"/>
              </a:rPr>
              <a:t>After this life-risking journey, they realized the </a:t>
            </a:r>
            <a:r>
              <a:rPr lang="en-US" altLang="zh-CN" sz="2400" b="1" u="sng">
                <a:solidFill>
                  <a:srgbClr val="002060"/>
                </a:solidFill>
                <a:sym typeface="微软雅黑" panose="020B0503020204020204" pitchFamily="34" charset="-122"/>
              </a:rPr>
              <a:t>precious love</a:t>
            </a:r>
            <a:r>
              <a:rPr lang="en-US" altLang="zh-CN" sz="2400" b="1">
                <a:solidFill>
                  <a:srgbClr val="002060"/>
                </a:solidFill>
                <a:sym typeface="微软雅黑" panose="020B0503020204020204" pitchFamily="34" charset="-122"/>
              </a:rPr>
              <a:t> between them could conquer every difficulty in life.</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我们平静下来后，当地人告诉我们，由于人类活动和气候变化，这些熊正在失去家园和食物。在回家的路上，我查看了相机里珍贵的照片，陷入了沉思。</a:t>
            </a:r>
            <a:r>
              <a:rPr lang="zh-CN" altLang="en-US" sz="2400">
                <a:solidFill>
                  <a:srgbClr val="DF213B">
                    <a:lumMod val="75000"/>
                  </a:srgbClr>
                </a:solidFill>
                <a:sym typeface="微软雅黑" panose="020B0503020204020204" pitchFamily="34" charset="-122"/>
              </a:rPr>
              <a:t>（续）</a:t>
            </a:r>
            <a:r>
              <a:rPr lang="en-US" altLang="zh-CN" sz="2400">
                <a:solidFill>
                  <a:srgbClr val="DF213B">
                    <a:lumMod val="75000"/>
                  </a:srgbClr>
                </a:solidFill>
                <a:sym typeface="微软雅黑" panose="020B0503020204020204" pitchFamily="34" charset="-122"/>
              </a:rPr>
              <a:t>2020.06浙江高考卷</a:t>
            </a:r>
            <a:endParaRPr lang="en-US" altLang="zh-CN"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 </a:t>
            </a:r>
            <a:r>
              <a:rPr lang="en-US" altLang="zh-CN" sz="2400" b="1">
                <a:solidFill>
                  <a:srgbClr val="002060"/>
                </a:solidFill>
                <a:sym typeface="微软雅黑" panose="020B0503020204020204" pitchFamily="34" charset="-122"/>
              </a:rPr>
              <a:t>After we calmed down, the locals told us that the bears were losing their homes and food because of human activities and climate changes. On the way back home, I checked the </a:t>
            </a:r>
            <a:r>
              <a:rPr lang="en-US" altLang="zh-CN" sz="2400" b="1" u="sng">
                <a:solidFill>
                  <a:srgbClr val="002060"/>
                </a:solidFill>
                <a:sym typeface="微软雅黑" panose="020B0503020204020204" pitchFamily="34" charset="-122"/>
              </a:rPr>
              <a:t>precious pictures</a:t>
            </a:r>
            <a:r>
              <a:rPr lang="en-US" altLang="zh-CN" sz="2400" b="1">
                <a:solidFill>
                  <a:srgbClr val="002060"/>
                </a:solidFill>
                <a:sym typeface="微软雅黑" panose="020B0503020204020204" pitchFamily="34" charset="-122"/>
              </a:rPr>
              <a:t> in the camera, lost in thought.</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9568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fog [fɔɡ] n. 雾    v.(fogged, fogging) 使模糊；使(玻璃表面)起雾；</a:t>
            </a:r>
            <a:r>
              <a:rPr sz="2400" b="1" dirty="0">
                <a:solidFill>
                  <a:srgbClr val="C00000"/>
                </a:solidFill>
                <a:latin typeface="微软雅黑" panose="020B0503020204020204" pitchFamily="34" charset="-122"/>
                <a:ea typeface="微软雅黑" panose="020B0503020204020204" pitchFamily="34" charset="-122"/>
              </a:rPr>
              <a:t>(喻)使困惑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1160" y="1033780"/>
            <a:ext cx="11090910" cy="464629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1.森林/</a:t>
            </a:r>
            <a:r>
              <a:rPr lang="zh-CN" altLang="en-US" sz="2400">
                <a:sym typeface="微软雅黑" panose="020B0503020204020204" pitchFamily="34" charset="-122"/>
              </a:rPr>
              <a:t>小镇</a:t>
            </a:r>
            <a:r>
              <a:rPr lang="en-US" sz="2400">
                <a:sym typeface="微软雅黑" panose="020B0503020204020204" pitchFamily="34" charset="-122"/>
              </a:rPr>
              <a:t>被厚厚的雾笼罩着。</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sz="2400" b="1">
                <a:solidFill>
                  <a:srgbClr val="002060"/>
                </a:solidFill>
                <a:sym typeface="微软雅黑" panose="020B0503020204020204" pitchFamily="34" charset="-122"/>
              </a:rPr>
              <a:t>The forest/town was covered in </a:t>
            </a:r>
            <a:r>
              <a:rPr lang="en-US" sz="2400" b="1" u="sng">
                <a:solidFill>
                  <a:srgbClr val="002060"/>
                </a:solidFill>
                <a:sym typeface="微软雅黑" panose="020B0503020204020204" pitchFamily="34" charset="-122"/>
              </a:rPr>
              <a:t>a thick blanket of fog</a:t>
            </a:r>
            <a:r>
              <a:rPr lang="en-US" sz="2400" b="1">
                <a:solidFill>
                  <a:srgbClr val="002060"/>
                </a:solidFill>
                <a:sym typeface="微软雅黑" panose="020B0503020204020204" pitchFamily="34" charset="-122"/>
              </a:rPr>
              <a:t>.</a:t>
            </a:r>
            <a:endParaRPr lang="en-US" sz="2400" b="1">
              <a:solidFill>
                <a:srgbClr val="002060"/>
              </a:solidFill>
              <a:sym typeface="微软雅黑" panose="020B0503020204020204" pitchFamily="34" charset="-122"/>
            </a:endParaRPr>
          </a:p>
          <a:p>
            <a:pPr fontAlgn="auto">
              <a:lnSpc>
                <a:spcPts val="1460"/>
              </a:lnSpc>
            </a:pP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她周围一片热蒸汽，窗玻璃也起了雾。</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zh-CN" altLang="en-US" sz="2400">
                <a:solidFill>
                  <a:srgbClr val="DF213B">
                    <a:lumMod val="75000"/>
                  </a:srgbClr>
                </a:solidFill>
                <a:sym typeface="微软雅黑" panose="020B0503020204020204" pitchFamily="34" charset="-122"/>
              </a:rPr>
              <a:t> </a:t>
            </a:r>
            <a:r>
              <a:rPr lang="en-US" altLang="zh-CN" sz="2400">
                <a:solidFill>
                  <a:srgbClr val="DF213B">
                    <a:lumMod val="75000"/>
                  </a:srgbClr>
                </a:solidFill>
                <a:sym typeface="微软雅黑" panose="020B0503020204020204" pitchFamily="34" charset="-122"/>
              </a:rPr>
              <a:t>    </a:t>
            </a:r>
            <a:r>
              <a:rPr lang="zh-CN" altLang="en-US" sz="1800" i="1">
                <a:solidFill>
                  <a:srgbClr val="002060"/>
                </a:solidFill>
                <a:sym typeface="微软雅黑" panose="020B0503020204020204" pitchFamily="34" charset="-122"/>
              </a:rPr>
              <a:t> drift /drɪft/ vi. 漂流；气流；流动</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sz="2400" b="1">
                <a:solidFill>
                  <a:srgbClr val="002060"/>
                </a:solidFill>
                <a:sym typeface="微软雅黑" panose="020B0503020204020204" pitchFamily="34" charset="-122"/>
              </a:rPr>
              <a:t>Hot steam drifted about her, </a:t>
            </a:r>
            <a:r>
              <a:rPr sz="2400" b="1" u="sng">
                <a:solidFill>
                  <a:srgbClr val="002060"/>
                </a:solidFill>
                <a:sym typeface="微软雅黑" panose="020B0503020204020204" pitchFamily="34" charset="-122"/>
              </a:rPr>
              <a:t>fogging up</a:t>
            </a:r>
            <a:r>
              <a:rPr sz="2400" b="1">
                <a:solidFill>
                  <a:srgbClr val="002060"/>
                </a:solidFill>
                <a:sym typeface="微软雅黑" panose="020B0503020204020204" pitchFamily="34" charset="-122"/>
              </a:rPr>
              <a:t> the window.</a:t>
            </a:r>
            <a:endParaRPr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挡风玻璃开始起雾。</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sz="2400" b="1">
                <a:solidFill>
                  <a:srgbClr val="002060"/>
                </a:solidFill>
                <a:sym typeface="微软雅黑" panose="020B0503020204020204" pitchFamily="34" charset="-122"/>
              </a:rPr>
              <a:t>The windscreen was starting to </a:t>
            </a:r>
            <a:r>
              <a:rPr sz="2400" b="1" u="sng">
                <a:solidFill>
                  <a:srgbClr val="002060"/>
                </a:solidFill>
                <a:sym typeface="微软雅黑" panose="020B0503020204020204" pitchFamily="34" charset="-122"/>
              </a:rPr>
              <a:t>fog up</a:t>
            </a:r>
            <a:r>
              <a:rPr sz="2400" b="1">
                <a:solidFill>
                  <a:srgbClr val="002060"/>
                </a:solidFill>
                <a:sym typeface="微软雅黑" panose="020B0503020204020204" pitchFamily="34" charset="-122"/>
              </a:rPr>
              <a:t>.</a:t>
            </a:r>
            <a:endParaRPr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她凝视着他,</a:t>
            </a:r>
            <a:r>
              <a:rPr lang="en-US" sz="2400">
                <a:sym typeface="微软雅黑" panose="020B0503020204020204" pitchFamily="34" charset="-122"/>
              </a:rPr>
              <a:t> </a:t>
            </a:r>
            <a:r>
              <a:rPr sz="2400">
                <a:sym typeface="微软雅黑" panose="020B0503020204020204" pitchFamily="34" charset="-122"/>
              </a:rPr>
              <a:t>脑子里一团雾水。</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sz="2400" b="1">
                <a:solidFill>
                  <a:srgbClr val="002060"/>
                </a:solidFill>
                <a:sym typeface="微软雅黑" panose="020B0503020204020204" pitchFamily="34" charset="-122"/>
              </a:rPr>
              <a:t>She stared at him,</a:t>
            </a:r>
            <a:r>
              <a:rPr lang="en-US" sz="2400" b="1">
                <a:solidFill>
                  <a:srgbClr val="002060"/>
                </a:solidFill>
                <a:sym typeface="微软雅黑" panose="020B0503020204020204" pitchFamily="34" charset="-122"/>
              </a:rPr>
              <a:t> </a:t>
            </a:r>
            <a:r>
              <a:rPr sz="2400" b="1" u="sng">
                <a:solidFill>
                  <a:srgbClr val="002060"/>
                </a:solidFill>
                <a:sym typeface="微软雅黑" panose="020B0503020204020204" pitchFamily="34" charset="-122"/>
              </a:rPr>
              <a:t>confusion fogging</a:t>
            </a:r>
            <a:r>
              <a:rPr lang="zh-CN" sz="2400" b="1" u="sng" baseline="-25000">
                <a:solidFill>
                  <a:srgbClr val="002060"/>
                </a:solidFill>
                <a:sym typeface="微软雅黑" panose="020B0503020204020204" pitchFamily="34" charset="-122"/>
              </a:rPr>
              <a:t>比喻</a:t>
            </a:r>
            <a:r>
              <a:rPr sz="2400" b="1" u="sng">
                <a:solidFill>
                  <a:srgbClr val="002060"/>
                </a:solidFill>
                <a:sym typeface="微软雅黑" panose="020B0503020204020204" pitchFamily="34" charset="-122"/>
              </a:rPr>
              <a:t> her brain</a:t>
            </a:r>
            <a:r>
              <a:rPr lang="zh-CN" sz="2400" u="sng" baseline="-25000">
                <a:solidFill>
                  <a:srgbClr val="002060"/>
                </a:solidFill>
                <a:sym typeface="微软雅黑" panose="020B0503020204020204" pitchFamily="34" charset="-122"/>
              </a:rPr>
              <a:t>独立主格结构</a:t>
            </a:r>
            <a:r>
              <a:rPr sz="2400" u="sng">
                <a:sym typeface="微软雅黑" panose="020B0503020204020204" pitchFamily="34" charset="-122"/>
              </a:rPr>
              <a:t>.</a:t>
            </a:r>
            <a:endParaRPr lang="en-US" altLang="zh-CN" sz="2400" b="1" u="sng">
              <a:solidFill>
                <a:srgbClr val="002060"/>
              </a:solidFill>
            </a:endParaRPr>
          </a:p>
        </p:txBody>
      </p:sp>
      <p:pic>
        <p:nvPicPr>
          <p:cNvPr id="6" name="图片 5"/>
          <p:cNvPicPr>
            <a:picLocks noChangeAspect="1"/>
          </p:cNvPicPr>
          <p:nvPr/>
        </p:nvPicPr>
        <p:blipFill>
          <a:blip r:embed="rId3"/>
          <a:stretch>
            <a:fillRect/>
          </a:stretch>
        </p:blipFill>
        <p:spPr>
          <a:xfrm>
            <a:off x="8670290" y="1203960"/>
            <a:ext cx="3423285" cy="4750435"/>
          </a:xfrm>
          <a:prstGeom prst="rect">
            <a:avLst/>
          </a:prstGeom>
          <a:effectLst>
            <a:softEdge rad="177800"/>
          </a:effectLst>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 calcmode="lin" valueType="num">
                                      <p:cBhvr additive="base">
                                        <p:cTn id="29"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 calcmode="lin" valueType="num">
                                      <p:cBhvr additive="base">
                                        <p:cTn id="35" dur="500"/>
                                        <p:tgtEl>
                                          <p:spTgt spid="5">
                                            <p:txEl>
                                              <p:pRg st="11" end="1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b="9053"/>
          <a:stretch>
            <a:fillRect/>
          </a:stretch>
        </p:blipFill>
        <p:spPr>
          <a:xfrm>
            <a:off x="7465060" y="4268470"/>
            <a:ext cx="4726940" cy="2589530"/>
          </a:xfrm>
          <a:prstGeom prst="rect">
            <a:avLst/>
          </a:prstGeom>
          <a:effectLst>
            <a:softEdge rad="241300"/>
          </a:effectLst>
        </p:spPr>
      </p:pic>
      <p:cxnSp>
        <p:nvCxnSpPr>
          <p:cNvPr id="28" name="直接连接符 17"/>
          <p:cNvCxnSpPr/>
          <p:nvPr>
            <p:custDataLst>
              <p:tags r:id="rId2"/>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rainbow ['reinbəu]     n. 彩虹</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21</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254000" y="865505"/>
            <a:ext cx="11427460" cy="534670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月亮</a:t>
            </a:r>
            <a:r>
              <a:rPr lang="en-US" sz="2400">
                <a:sym typeface="微软雅黑" panose="020B0503020204020204" pitchFamily="34" charset="-122"/>
              </a:rPr>
              <a:t>/</a:t>
            </a:r>
            <a:r>
              <a:rPr lang="zh-CN" altLang="en-US" sz="2400">
                <a:sym typeface="微软雅黑" panose="020B0503020204020204" pitchFamily="34" charset="-122"/>
              </a:rPr>
              <a:t>阳光</a:t>
            </a:r>
            <a:r>
              <a:rPr sz="2400">
                <a:sym typeface="微软雅黑" panose="020B0503020204020204" pitchFamily="34" charset="-122"/>
              </a:rPr>
              <a:t>在瀑布溅起的水雾中映出了一道彩虹。</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 moon/sunlight was </a:t>
            </a:r>
            <a:r>
              <a:rPr lang="en-US" altLang="zh-CN" sz="2400" b="1" u="sng">
                <a:solidFill>
                  <a:srgbClr val="002060"/>
                </a:solidFill>
                <a:sym typeface="微软雅黑" panose="020B0503020204020204" pitchFamily="34" charset="-122"/>
              </a:rPr>
              <a:t>casting a rainbow</a:t>
            </a:r>
            <a:r>
              <a:rPr lang="en-US" altLang="zh-CN" sz="2400" b="1">
                <a:solidFill>
                  <a:srgbClr val="002060"/>
                </a:solidFill>
                <a:sym typeface="微软雅黑" panose="020B0503020204020204" pitchFamily="34" charset="-122"/>
              </a:rPr>
              <a:t> through the spray from the waterfall. </a:t>
            </a:r>
            <a:endParaRPr lang="en-US" altLang="zh-CN" sz="2400" b="1">
              <a:solidFill>
                <a:srgbClr val="002060"/>
              </a:solidFill>
              <a:sym typeface="微软雅黑" panose="020B0503020204020204" pitchFamily="34" charset="-122"/>
            </a:endParaRPr>
          </a:p>
          <a:p>
            <a:pPr fontAlgn="auto">
              <a:lnSpc>
                <a:spcPts val="1460"/>
              </a:lnSpc>
            </a:pP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摄像机</a:t>
            </a:r>
            <a:r>
              <a:rPr lang="zh-CN" sz="2400">
                <a:sym typeface="微软雅黑" panose="020B0503020204020204" pitchFamily="34" charset="-122"/>
              </a:rPr>
              <a:t>忠实地记录了</a:t>
            </a:r>
            <a:r>
              <a:rPr sz="2400">
                <a:sym typeface="微软雅黑" panose="020B0503020204020204" pitchFamily="34" charset="-122"/>
              </a:rPr>
              <a:t>它的宏伟壮丽。如果说有什么不同的话，那就是他们没有完全捕捉到那些高耸入云、色彩如彩虹般闪闪发光的建筑物，那些穿着怪异、头发怪异、脸上涂着彩绘的人们。</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The cameras haven’t </a:t>
            </a:r>
            <a:r>
              <a:rPr lang="en-US" altLang="zh-CN" sz="2400" b="1" u="sng">
                <a:solidFill>
                  <a:srgbClr val="002060"/>
                </a:solidFill>
                <a:sym typeface="微软雅黑" panose="020B0503020204020204" pitchFamily="34" charset="-122"/>
              </a:rPr>
              <a:t>lied</a:t>
            </a:r>
            <a:r>
              <a:rPr lang="en-US" altLang="zh-CN" sz="2400" b="1">
                <a:solidFill>
                  <a:srgbClr val="002060"/>
                </a:solidFill>
                <a:sym typeface="微软雅黑" panose="020B0503020204020204" pitchFamily="34" charset="-122"/>
              </a:rPr>
              <a:t> about its magnificence. If anything, they have not quite </a:t>
            </a:r>
            <a:r>
              <a:rPr lang="en-US" altLang="zh-CN" sz="2400" b="1" u="sng">
                <a:solidFill>
                  <a:srgbClr val="002060"/>
                </a:solidFill>
                <a:sym typeface="微软雅黑" panose="020B0503020204020204" pitchFamily="34" charset="-122"/>
              </a:rPr>
              <a:t>captured</a:t>
            </a:r>
            <a:r>
              <a:rPr lang="en-US" altLang="zh-CN" sz="2400" b="1">
                <a:solidFill>
                  <a:srgbClr val="002060"/>
                </a:solidFill>
                <a:sym typeface="微软雅黑" panose="020B0503020204020204" pitchFamily="34" charset="-122"/>
              </a:rPr>
              <a:t> </a:t>
            </a:r>
            <a:r>
              <a:rPr lang="en-US" altLang="zh-CN" sz="2400" b="1">
                <a:ln>
                  <a:solidFill>
                    <a:srgbClr val="00B0F0"/>
                  </a:solidFill>
                </a:ln>
                <a:solidFill>
                  <a:srgbClr val="002060"/>
                </a:solidFill>
                <a:sym typeface="微软雅黑" panose="020B0503020204020204" pitchFamily="34" charset="-122"/>
              </a:rPr>
              <a:t>the sparkling buildings</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in a rainbow of tones</a:t>
            </a:r>
            <a:r>
              <a:rPr lang="en-US" altLang="zh-CN" sz="2400" b="1">
                <a:solidFill>
                  <a:srgbClr val="002060"/>
                </a:solidFill>
                <a:sym typeface="微软雅黑" panose="020B0503020204020204" pitchFamily="34" charset="-122"/>
              </a:rPr>
              <a:t> that tower into the air, </a:t>
            </a:r>
            <a:r>
              <a:rPr lang="en-US" altLang="zh-CN" sz="2400" b="1">
                <a:ln>
                  <a:solidFill>
                    <a:srgbClr val="00B0F0"/>
                  </a:solidFill>
                </a:ln>
                <a:solidFill>
                  <a:srgbClr val="002060"/>
                </a:solidFill>
                <a:sym typeface="微软雅黑" panose="020B0503020204020204" pitchFamily="34" charset="-122"/>
              </a:rPr>
              <a:t>the oddly dressed people</a:t>
            </a:r>
            <a:r>
              <a:rPr lang="en-US" altLang="zh-CN" sz="2400" b="1">
                <a:solidFill>
                  <a:srgbClr val="002060"/>
                </a:solidFill>
                <a:sym typeface="微软雅黑" panose="020B0503020204020204" pitchFamily="34" charset="-122"/>
              </a:rPr>
              <a:t> with fantastic hair and painted faces.</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endParaRPr>
          </a:p>
          <a:p>
            <a:pPr algn="l" fontAlgn="auto">
              <a:lnSpc>
                <a:spcPts val="3460"/>
              </a:lnSpc>
            </a:pPr>
            <a:r>
              <a:rPr lang="en-US" sz="2400">
                <a:sym typeface="微软雅黑" panose="020B0503020204020204" pitchFamily="34" charset="-122"/>
              </a:rPr>
              <a:t>3.</a:t>
            </a:r>
            <a:r>
              <a:rPr sz="2400">
                <a:sym typeface="微软雅黑" panose="020B0503020204020204" pitchFamily="34" charset="-122"/>
              </a:rPr>
              <a:t>不经历风雨，怎能见彩虹</a:t>
            </a:r>
            <a:r>
              <a:rPr lang="zh-CN" altLang="en-US" sz="2400">
                <a:solidFill>
                  <a:srgbClr val="DF213B">
                    <a:lumMod val="75000"/>
                  </a:srgbClr>
                </a:solidFill>
                <a:sym typeface="微软雅黑" panose="020B0503020204020204" pitchFamily="34" charset="-122"/>
              </a:rPr>
              <a:t>（续）</a:t>
            </a:r>
            <a:endParaRPr sz="2400"/>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rPr>
              <a:t>How can we see the rainbow without going through rainstorm?</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 calcmode="lin" valueType="num">
                                      <p:cBhvr additive="base">
                                        <p:cTn id="29"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unconscious [,ʌn'kɔnʃəs] adj. 失去知觉的；未察觉的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977265"/>
            <a:ext cx="11645265" cy="534670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听到一声尖叫后，我冲到楼下，却看到我的女主人躺在地上，不省人事，周围都是她的客人。</a:t>
            </a:r>
            <a:r>
              <a:rPr lang="zh-CN" altLang="en-US" sz="2400">
                <a:solidFill>
                  <a:srgbClr val="DF213B">
                    <a:lumMod val="75000"/>
                  </a:srgbClr>
                </a:solidFill>
                <a:sym typeface="微软雅黑" panose="020B0503020204020204" pitchFamily="34" charset="-122"/>
              </a:rPr>
              <a:t>（续）</a:t>
            </a:r>
            <a:r>
              <a:rPr sz="2400" baseline="-25000">
                <a:sym typeface="微软雅黑" panose="020B0503020204020204" pitchFamily="34" charset="-122"/>
              </a:rPr>
              <a:t>only＋不定式”结构在句中作结果状语，表示出人意料的结果</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ln>
                  <a:solidFill>
                    <a:srgbClr val="00B0F0"/>
                  </a:solidFill>
                </a:ln>
                <a:solidFill>
                  <a:srgbClr val="002060"/>
                </a:solidFill>
                <a:sym typeface="微软雅黑" panose="020B0503020204020204" pitchFamily="34" charset="-122"/>
              </a:rPr>
              <a:t>Having heard</a:t>
            </a:r>
            <a:r>
              <a:rPr lang="en-US" altLang="zh-CN" sz="2400" b="1">
                <a:solidFill>
                  <a:srgbClr val="002060"/>
                </a:solidFill>
                <a:sym typeface="微软雅黑" panose="020B0503020204020204" pitchFamily="34" charset="-122"/>
              </a:rPr>
              <a:t> a scream, I rushed downstairs </a:t>
            </a:r>
            <a:r>
              <a:rPr lang="en-US" altLang="zh-CN" sz="2400" b="1">
                <a:ln>
                  <a:solidFill>
                    <a:srgbClr val="00B0F0"/>
                  </a:solidFill>
                </a:ln>
                <a:solidFill>
                  <a:srgbClr val="002060"/>
                </a:solidFill>
                <a:sym typeface="微软雅黑" panose="020B0503020204020204" pitchFamily="34" charset="-122"/>
              </a:rPr>
              <a:t>only to see</a:t>
            </a:r>
            <a:r>
              <a:rPr lang="en-US" altLang="zh-CN" sz="2400" b="1">
                <a:solidFill>
                  <a:srgbClr val="002060"/>
                </a:solidFill>
                <a:sym typeface="微软雅黑" panose="020B0503020204020204" pitchFamily="34" charset="-122"/>
              </a:rPr>
              <a:t> my hostess</a:t>
            </a:r>
            <a:r>
              <a:rPr lang="en-US" altLang="zh-CN" sz="2400" b="1">
                <a:ln>
                  <a:solidFill>
                    <a:srgbClr val="00B0F0"/>
                  </a:solidFill>
                </a:ln>
                <a:solidFill>
                  <a:srgbClr val="002060"/>
                </a:solidFill>
                <a:sym typeface="微软雅黑" panose="020B0503020204020204" pitchFamily="34" charset="-122"/>
              </a:rPr>
              <a:t> </a:t>
            </a:r>
            <a:r>
              <a:rPr lang="en-US" altLang="zh-CN" sz="2400" b="1" u="sng">
                <a:ln>
                  <a:solidFill>
                    <a:srgbClr val="00B0F0"/>
                  </a:solidFill>
                </a:ln>
                <a:solidFill>
                  <a:srgbClr val="002060"/>
                </a:solidFill>
                <a:sym typeface="微软雅黑" panose="020B0503020204020204" pitchFamily="34" charset="-122"/>
              </a:rPr>
              <a:t>lying</a:t>
            </a:r>
            <a:r>
              <a:rPr lang="en-US" altLang="zh-CN" sz="2400" b="1" u="sng">
                <a:solidFill>
                  <a:srgbClr val="002060"/>
                </a:solidFill>
                <a:sym typeface="微软雅黑" panose="020B0503020204020204" pitchFamily="34" charset="-122"/>
              </a:rPr>
              <a:t> unconscious</a:t>
            </a:r>
            <a:r>
              <a:rPr lang="en-US" altLang="zh-CN" sz="2400" b="1">
                <a:solidFill>
                  <a:srgbClr val="002060"/>
                </a:solidFill>
                <a:sym typeface="微软雅黑" panose="020B0503020204020204" pitchFamily="34" charset="-122"/>
              </a:rPr>
              <a:t> on the floor, </a:t>
            </a:r>
            <a:r>
              <a:rPr lang="en-US" altLang="zh-CN" sz="2400" b="1">
                <a:ln>
                  <a:solidFill>
                    <a:srgbClr val="00B0F0"/>
                  </a:solidFill>
                </a:ln>
                <a:solidFill>
                  <a:srgbClr val="002060"/>
                </a:solidFill>
                <a:sym typeface="微软雅黑" panose="020B0503020204020204" pitchFamily="34" charset="-122"/>
              </a:rPr>
              <a:t>surrounded</a:t>
            </a:r>
            <a:r>
              <a:rPr lang="en-US" altLang="zh-CN" sz="2400" b="1">
                <a:solidFill>
                  <a:srgbClr val="002060"/>
                </a:solidFill>
                <a:sym typeface="微软雅黑" panose="020B0503020204020204" pitchFamily="34" charset="-122"/>
              </a:rPr>
              <a:t> by her guests.</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那年轻人仰面倒下，不省人事。</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1800" i="1">
                <a:solidFill>
                  <a:srgbClr val="002060"/>
                </a:solidFill>
                <a:sym typeface="微软雅黑" panose="020B0503020204020204" pitchFamily="34" charset="-122"/>
              </a:rPr>
              <a:t>flop /flɒp/v. 沉重下坠，笨拙移动；（因疲惫而）</a:t>
            </a:r>
            <a:r>
              <a:rPr lang="zh-CN" altLang="en-US" i="1">
                <a:solidFill>
                  <a:srgbClr val="002060"/>
                </a:solidFill>
                <a:sym typeface="微软雅黑" panose="020B0503020204020204" pitchFamily="34" charset="-122"/>
              </a:rPr>
              <a:t>猛然</a:t>
            </a:r>
            <a:r>
              <a:rPr lang="zh-CN" altLang="en-US" sz="1800" i="1">
                <a:solidFill>
                  <a:srgbClr val="002060"/>
                </a:solidFill>
                <a:sym typeface="微软雅黑" panose="020B0503020204020204" pitchFamily="34" charset="-122"/>
              </a:rPr>
              <a:t>扑通坐下；沉重地躺下</a:t>
            </a:r>
            <a:endParaRPr lang="zh-CN" altLang="en-US" sz="1800" i="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The young man flopped back, </a:t>
            </a:r>
            <a:r>
              <a:rPr lang="en-US" altLang="zh-CN" sz="2400" b="1" u="sng">
                <a:solidFill>
                  <a:srgbClr val="002060"/>
                </a:solidFill>
                <a:sym typeface="微软雅黑" panose="020B0503020204020204" pitchFamily="34" charset="-122"/>
              </a:rPr>
              <a:t>unconscious</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起初，这只狗被撞到失去知觉，但后来靠饮用悬崖底部溪流中的水活了下来。</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dog </a:t>
            </a:r>
            <a:r>
              <a:rPr lang="en-US" altLang="zh-CN" sz="2400" b="1" u="sng">
                <a:solidFill>
                  <a:srgbClr val="002060"/>
                </a:solidFill>
                <a:sym typeface="微软雅黑" panose="020B0503020204020204" pitchFamily="34" charset="-122"/>
              </a:rPr>
              <a:t>had initially been knocked unconscious</a:t>
            </a:r>
            <a:r>
              <a:rPr lang="en-US" altLang="zh-CN" sz="2400" b="1">
                <a:solidFill>
                  <a:srgbClr val="002060"/>
                </a:solidFill>
                <a:sym typeface="微软雅黑" panose="020B0503020204020204" pitchFamily="34" charset="-122"/>
              </a:rPr>
              <a:t> but had survived by drinking water from a fresh stream at the base of the cliff.</a:t>
            </a:r>
            <a:endParaRPr lang="en-US" altLang="zh-CN" sz="2400" b="1">
              <a:solidFill>
                <a:srgbClr val="002060"/>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b="6090"/>
          <a:stretch>
            <a:fillRect/>
          </a:stretch>
        </p:blipFill>
        <p:spPr>
          <a:xfrm>
            <a:off x="8442960" y="1448435"/>
            <a:ext cx="3658235" cy="3343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 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37890" name="左大括号 260102"/>
          <p:cNvSpPr/>
          <p:nvPr/>
        </p:nvSpPr>
        <p:spPr>
          <a:xfrm>
            <a:off x="3187065" y="1572578"/>
            <a:ext cx="576263" cy="3816350"/>
          </a:xfrm>
          <a:prstGeom prst="leftBrace">
            <a:avLst>
              <a:gd name="adj1" fmla="val 43445"/>
              <a:gd name="adj2" fmla="val 50000"/>
            </a:avLst>
          </a:prstGeom>
          <a:noFill/>
          <a:ln w="25400" cap="flat" cmpd="sng">
            <a:solidFill>
              <a:srgbClr val="002060"/>
            </a:solidFill>
            <a:prstDash val="solid"/>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891" name="圆角矩形 260103"/>
          <p:cNvSpPr/>
          <p:nvPr/>
        </p:nvSpPr>
        <p:spPr>
          <a:xfrm>
            <a:off x="1602740" y="2869565"/>
            <a:ext cx="1512888" cy="935038"/>
          </a:xfrm>
          <a:prstGeom prst="roundRect">
            <a:avLst>
              <a:gd name="adj" fmla="val 16667"/>
            </a:avLst>
          </a:prstGeom>
          <a:solidFill>
            <a:sysClr val="window" lastClr="FFFFFF">
              <a:lumMod val="75000"/>
            </a:sysClr>
          </a:solidFill>
          <a:ln w="9525" cap="flat" cmpd="sng">
            <a:solidFill>
              <a:srgbClr val="002060"/>
            </a:solidFill>
            <a:prstDash val="solid"/>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892" name="文本框 260104"/>
          <p:cNvSpPr txBox="1"/>
          <p:nvPr/>
        </p:nvSpPr>
        <p:spPr>
          <a:xfrm>
            <a:off x="1602740" y="2952115"/>
            <a:ext cx="1439863" cy="783590"/>
          </a:xfrm>
          <a:prstGeom prst="rect">
            <a:avLst/>
          </a:prstGeom>
          <a:noFill/>
          <a:ln w="9525">
            <a:noFill/>
          </a:ln>
        </p:spPr>
        <p:txBody>
          <a:bodyPr anchor="t" anchorCtr="0">
            <a:spAutoFit/>
          </a:bodyPr>
          <a:p>
            <a:pPr algn="ctr">
              <a:spcBef>
                <a:spcPct val="50000"/>
              </a:spcBef>
            </a:pPr>
            <a:r>
              <a:rPr lang="zh-CN" altLang="en-US" b="1">
                <a:solidFill>
                  <a:srgbClr val="000000"/>
                </a:solidFill>
                <a:latin typeface="Times New Roman" panose="02020603050405020304" pitchFamily="18" charset="0"/>
                <a:ea typeface="宋体" panose="02010600030101010101" pitchFamily="2" charset="-122"/>
              </a:rPr>
              <a:t>射出</a:t>
            </a:r>
            <a:endParaRPr lang="en-US" altLang="zh-CN" b="1">
              <a:solidFill>
                <a:srgbClr val="000000"/>
              </a:solidFill>
              <a:latin typeface="Times New Roman" panose="02020603050405020304" pitchFamily="18" charset="0"/>
              <a:ea typeface="宋体" panose="02010600030101010101" pitchFamily="2" charset="-122"/>
            </a:endParaRPr>
          </a:p>
          <a:p>
            <a:pPr>
              <a:spcBef>
                <a:spcPct val="50000"/>
              </a:spcBef>
            </a:pPr>
            <a:r>
              <a:rPr lang="zh-CN" altLang="en-US" b="1">
                <a:solidFill>
                  <a:srgbClr val="000000"/>
                </a:solidFill>
                <a:latin typeface="Times New Roman" panose="02020603050405020304" pitchFamily="18" charset="0"/>
                <a:ea typeface="宋体" panose="02010600030101010101" pitchFamily="2" charset="-122"/>
              </a:rPr>
              <a:t>（基本义）</a:t>
            </a:r>
            <a:endParaRPr lang="en-US" altLang="zh-CN" b="1">
              <a:solidFill>
                <a:srgbClr val="000000"/>
              </a:solidFill>
              <a:latin typeface="Times New Roman" panose="02020603050405020304" pitchFamily="18" charset="0"/>
              <a:ea typeface="宋体" panose="02010600030101010101" pitchFamily="2" charset="-122"/>
            </a:endParaRPr>
          </a:p>
        </p:txBody>
      </p:sp>
      <p:sp>
        <p:nvSpPr>
          <p:cNvPr id="37893" name="圆角矩形 260105"/>
          <p:cNvSpPr/>
          <p:nvPr/>
        </p:nvSpPr>
        <p:spPr>
          <a:xfrm>
            <a:off x="3763328" y="1067753"/>
            <a:ext cx="2520950" cy="792162"/>
          </a:xfrm>
          <a:prstGeom prst="roundRect">
            <a:avLst>
              <a:gd name="adj" fmla="val 16667"/>
            </a:avLst>
          </a:prstGeom>
          <a:solidFill>
            <a:sysClr val="window" lastClr="FFFFFF">
              <a:lumMod val="75000"/>
            </a:sysClr>
          </a:solidFill>
          <a:ln w="9525" cap="flat" cmpd="sng">
            <a:solidFill>
              <a:srgbClr val="002060"/>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894" name="文本框 260106"/>
          <p:cNvSpPr txBox="1"/>
          <p:nvPr/>
        </p:nvSpPr>
        <p:spPr>
          <a:xfrm>
            <a:off x="3807778" y="1213803"/>
            <a:ext cx="2378075" cy="646112"/>
          </a:xfrm>
          <a:prstGeom prst="rect">
            <a:avLst/>
          </a:prstGeom>
          <a:noFill/>
          <a:ln w="9525">
            <a:noFill/>
          </a:ln>
        </p:spPr>
        <p:txBody>
          <a:bodyPr anchor="t" anchorCtr="0">
            <a:spAutoFit/>
          </a:bodyPr>
          <a:p>
            <a:pPr algn="ctr">
              <a:spcBef>
                <a:spcPct val="50000"/>
              </a:spcBef>
            </a:pPr>
            <a:r>
              <a:rPr lang="zh-CN" altLang="en-US" b="1">
                <a:solidFill>
                  <a:srgbClr val="000000"/>
                </a:solidFill>
                <a:latin typeface="Arial" panose="020B0604020202020204" pitchFamily="34" charset="0"/>
                <a:ea typeface="宋体" panose="02010600030101010101" pitchFamily="2" charset="-122"/>
              </a:rPr>
              <a:t>“射出” 弓箭、子弹等</a:t>
            </a:r>
            <a:endParaRPr lang="en-US" altLang="zh-CN" b="1">
              <a:solidFill>
                <a:srgbClr val="000000"/>
              </a:solidFill>
              <a:latin typeface="Arial" panose="020B0604020202020204" pitchFamily="34" charset="0"/>
              <a:ea typeface="宋体" panose="02010600030101010101" pitchFamily="2" charset="-122"/>
            </a:endParaRPr>
          </a:p>
        </p:txBody>
      </p:sp>
      <p:sp>
        <p:nvSpPr>
          <p:cNvPr id="37895" name="圆角矩形 260109"/>
          <p:cNvSpPr/>
          <p:nvPr/>
        </p:nvSpPr>
        <p:spPr>
          <a:xfrm>
            <a:off x="3763328" y="3120390"/>
            <a:ext cx="2520950" cy="792163"/>
          </a:xfrm>
          <a:prstGeom prst="roundRect">
            <a:avLst>
              <a:gd name="adj" fmla="val 16667"/>
            </a:avLst>
          </a:prstGeom>
          <a:solidFill>
            <a:sysClr val="window" lastClr="FFFFFF">
              <a:lumMod val="75000"/>
            </a:sysClr>
          </a:solidFill>
          <a:ln w="9525" cap="flat" cmpd="sng">
            <a:solidFill>
              <a:srgbClr val="002060"/>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896" name="圆角矩形 260110"/>
          <p:cNvSpPr/>
          <p:nvPr/>
        </p:nvSpPr>
        <p:spPr>
          <a:xfrm>
            <a:off x="3763328" y="2044065"/>
            <a:ext cx="2520950" cy="866775"/>
          </a:xfrm>
          <a:prstGeom prst="roundRect">
            <a:avLst>
              <a:gd name="adj" fmla="val 16667"/>
            </a:avLst>
          </a:prstGeom>
          <a:solidFill>
            <a:sysClr val="window" lastClr="FFFFFF">
              <a:lumMod val="75000"/>
            </a:sysClr>
          </a:solidFill>
          <a:ln w="9525" cap="flat" cmpd="sng">
            <a:solidFill>
              <a:srgbClr val="002060"/>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897" name="文本框 260107"/>
          <p:cNvSpPr txBox="1"/>
          <p:nvPr/>
        </p:nvSpPr>
        <p:spPr>
          <a:xfrm>
            <a:off x="3833178" y="2220278"/>
            <a:ext cx="2520950" cy="646112"/>
          </a:xfrm>
          <a:prstGeom prst="rect">
            <a:avLst/>
          </a:prstGeom>
          <a:solidFill>
            <a:sysClr val="window" lastClr="FFFFFF">
              <a:lumMod val="75000"/>
            </a:sysClr>
          </a:solidFill>
          <a:ln w="9525">
            <a:noFill/>
          </a:ln>
        </p:spPr>
        <p:txBody>
          <a:bodyPr anchor="t" anchorCtr="0">
            <a:spAutoFit/>
          </a:bodyPr>
          <a:p>
            <a:pPr algn="ctr">
              <a:spcBef>
                <a:spcPct val="50000"/>
              </a:spcBef>
            </a:pPr>
            <a:r>
              <a:rPr lang="zh-CN" altLang="en-US" b="1" dirty="0">
                <a:solidFill>
                  <a:srgbClr val="000000"/>
                </a:solidFill>
                <a:latin typeface="Arial" panose="020B0604020202020204" pitchFamily="34" charset="0"/>
                <a:ea typeface="宋体" panose="02010600030101010101" pitchFamily="2" charset="-122"/>
              </a:rPr>
              <a:t>“射出”箭、子弹等导致受伤或死亡</a:t>
            </a:r>
            <a:endParaRPr lang="zh-CN" altLang="en-US" b="1" dirty="0">
              <a:solidFill>
                <a:srgbClr val="000000"/>
              </a:solidFill>
              <a:latin typeface="Arial" panose="020B0604020202020204" pitchFamily="34" charset="0"/>
              <a:ea typeface="宋体" panose="02010600030101010101" pitchFamily="2" charset="-122"/>
            </a:endParaRPr>
          </a:p>
        </p:txBody>
      </p:sp>
      <p:sp>
        <p:nvSpPr>
          <p:cNvPr id="37898" name="文本框 260108"/>
          <p:cNvSpPr txBox="1"/>
          <p:nvPr/>
        </p:nvSpPr>
        <p:spPr>
          <a:xfrm>
            <a:off x="3712528" y="3226753"/>
            <a:ext cx="2643187" cy="646112"/>
          </a:xfrm>
          <a:prstGeom prst="rect">
            <a:avLst/>
          </a:prstGeom>
          <a:noFill/>
          <a:ln w="9525">
            <a:noFill/>
          </a:ln>
        </p:spPr>
        <p:txBody>
          <a:bodyPr wrap="square" anchor="t" anchorCtr="0">
            <a:spAutoFit/>
          </a:bodyPr>
          <a:p>
            <a:pPr algn="ctr">
              <a:spcBef>
                <a:spcPct val="50000"/>
              </a:spcBef>
            </a:pPr>
            <a:r>
              <a:rPr lang="zh-CN" altLang="en-US" b="1" dirty="0">
                <a:solidFill>
                  <a:srgbClr val="000000"/>
                </a:solidFill>
                <a:latin typeface="Arial" panose="020B0604020202020204" pitchFamily="34" charset="0"/>
                <a:ea typeface="宋体" panose="02010600030101010101" pitchFamily="2" charset="-122"/>
              </a:rPr>
              <a:t>摄影机等 “射出”的光线而捕捉的镜头</a:t>
            </a:r>
            <a:endParaRPr lang="zh-CN" altLang="en-US" b="1" dirty="0">
              <a:solidFill>
                <a:srgbClr val="000000"/>
              </a:solidFill>
              <a:latin typeface="Arial" panose="020B0604020202020204" pitchFamily="34" charset="0"/>
              <a:ea typeface="宋体" panose="02010600030101010101" pitchFamily="2" charset="-122"/>
            </a:endParaRPr>
          </a:p>
        </p:txBody>
      </p:sp>
      <p:sp>
        <p:nvSpPr>
          <p:cNvPr id="37899" name="直接连接符 260111"/>
          <p:cNvSpPr/>
          <p:nvPr/>
        </p:nvSpPr>
        <p:spPr>
          <a:xfrm>
            <a:off x="6427153" y="1321753"/>
            <a:ext cx="792162" cy="0"/>
          </a:xfrm>
          <a:prstGeom prst="line">
            <a:avLst/>
          </a:prstGeom>
          <a:noFill/>
          <a:ln w="6350" cap="flat" cmpd="sng" algn="ctr">
            <a:solidFill>
              <a:srgbClr val="DF213B"/>
            </a:solidFill>
            <a:prstDash val="solid"/>
            <a:miter lim="800000"/>
            <a:headEnd type="none" w="med" len="med"/>
            <a:tailEnd type="triangle" w="lg" len="lg"/>
          </a:ln>
          <a:effectLst/>
        </p:spPr>
        <p:txBody>
          <a:bodyPr anchor="t" anchorCtr="0"/>
          <a:p>
            <a:endParaRPr lang="zh-CN" altLang="en-US">
              <a:latin typeface="Arial" panose="020B0604020202020204" pitchFamily="34" charset="0"/>
              <a:ea typeface="宋体" panose="02010600030101010101" pitchFamily="2" charset="-122"/>
            </a:endParaRPr>
          </a:p>
        </p:txBody>
      </p:sp>
      <p:sp>
        <p:nvSpPr>
          <p:cNvPr id="37900" name="圆角矩形 260113"/>
          <p:cNvSpPr/>
          <p:nvPr/>
        </p:nvSpPr>
        <p:spPr>
          <a:xfrm>
            <a:off x="7287578" y="1067753"/>
            <a:ext cx="2520950" cy="579437"/>
          </a:xfrm>
          <a:prstGeom prst="roundRect">
            <a:avLst>
              <a:gd name="adj" fmla="val 16667"/>
            </a:avLst>
          </a:prstGeom>
          <a:solidFill>
            <a:srgbClr val="DF213B">
              <a:lumMod val="75000"/>
            </a:srgbClr>
          </a:solidFill>
          <a:ln w="9525" cap="flat" cmpd="sng">
            <a:solidFill>
              <a:srgbClr val="FFFFFF"/>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901" name="文本框 260112"/>
          <p:cNvSpPr txBox="1"/>
          <p:nvPr/>
        </p:nvSpPr>
        <p:spPr>
          <a:xfrm>
            <a:off x="7290753" y="1172528"/>
            <a:ext cx="2520950" cy="369887"/>
          </a:xfrm>
          <a:prstGeom prst="rect">
            <a:avLst/>
          </a:prstGeom>
          <a:solidFill>
            <a:srgbClr val="DF213B">
              <a:lumMod val="75000"/>
            </a:srgbClr>
          </a:solidFill>
          <a:ln w="9525">
            <a:noFill/>
          </a:ln>
        </p:spPr>
        <p:txBody>
          <a:bodyPr anchor="t" anchorCtr="0">
            <a:spAutoFit/>
          </a:bodyPr>
          <a:p>
            <a:pPr algn="ctr">
              <a:spcBef>
                <a:spcPct val="50000"/>
              </a:spcBef>
            </a:pPr>
            <a:r>
              <a:rPr lang="zh-CN" altLang="en-US" b="1" dirty="0">
                <a:solidFill>
                  <a:srgbClr val="FFFF00"/>
                </a:solidFill>
                <a:latin typeface="Arial" panose="020B0604020202020204" pitchFamily="34" charset="0"/>
                <a:ea typeface="宋体" panose="02010600030101010101" pitchFamily="2" charset="-122"/>
                <a:sym typeface="Wingdings" panose="05000000000000000000" pitchFamily="2" charset="2"/>
              </a:rPr>
              <a:t>① 射出、射击</a:t>
            </a:r>
            <a:endParaRPr lang="zh-CN" altLang="en-US" b="1" dirty="0">
              <a:solidFill>
                <a:srgbClr val="FFFF00"/>
              </a:solidFill>
              <a:latin typeface="Arial" panose="020B0604020202020204" pitchFamily="34" charset="0"/>
              <a:ea typeface="宋体" panose="02010600030101010101" pitchFamily="2" charset="-122"/>
            </a:endParaRPr>
          </a:p>
        </p:txBody>
      </p:sp>
      <p:sp>
        <p:nvSpPr>
          <p:cNvPr id="37902" name="圆角矩形 260119"/>
          <p:cNvSpPr/>
          <p:nvPr/>
        </p:nvSpPr>
        <p:spPr>
          <a:xfrm>
            <a:off x="7293928" y="2052003"/>
            <a:ext cx="2520950" cy="576262"/>
          </a:xfrm>
          <a:prstGeom prst="roundRect">
            <a:avLst>
              <a:gd name="adj" fmla="val 16667"/>
            </a:avLst>
          </a:prstGeom>
          <a:solidFill>
            <a:srgbClr val="DF213B">
              <a:lumMod val="75000"/>
            </a:srgbClr>
          </a:solidFill>
          <a:ln w="9525" cap="flat" cmpd="sng">
            <a:solidFill>
              <a:srgbClr val="FFFFFF"/>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903" name="圆角矩形 260121"/>
          <p:cNvSpPr/>
          <p:nvPr/>
        </p:nvSpPr>
        <p:spPr>
          <a:xfrm>
            <a:off x="7290753" y="4211003"/>
            <a:ext cx="2520950" cy="576262"/>
          </a:xfrm>
          <a:prstGeom prst="roundRect">
            <a:avLst>
              <a:gd name="adj" fmla="val 16667"/>
            </a:avLst>
          </a:prstGeom>
          <a:solidFill>
            <a:srgbClr val="DF213B">
              <a:lumMod val="75000"/>
            </a:srgbClr>
          </a:solidFill>
          <a:ln w="9525" cap="flat" cmpd="sng">
            <a:solidFill>
              <a:srgbClr val="FFFFFF"/>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904" name="文本框 260123"/>
          <p:cNvSpPr txBox="1"/>
          <p:nvPr/>
        </p:nvSpPr>
        <p:spPr>
          <a:xfrm>
            <a:off x="7303453" y="2186940"/>
            <a:ext cx="2520950" cy="369888"/>
          </a:xfrm>
          <a:prstGeom prst="rect">
            <a:avLst/>
          </a:prstGeom>
          <a:solidFill>
            <a:srgbClr val="DF213B">
              <a:lumMod val="75000"/>
            </a:srgbClr>
          </a:solidFill>
          <a:ln w="9525">
            <a:noFill/>
          </a:ln>
        </p:spPr>
        <p:txBody>
          <a:bodyPr anchor="t" anchorCtr="0">
            <a:spAutoFit/>
          </a:bodyPr>
          <a:p>
            <a:pPr algn="ctr">
              <a:spcBef>
                <a:spcPct val="50000"/>
              </a:spcBef>
            </a:pPr>
            <a:r>
              <a:rPr lang="zh-CN" altLang="en-US" b="1" dirty="0">
                <a:solidFill>
                  <a:srgbClr val="FFFF00"/>
                </a:solidFill>
                <a:latin typeface="Arial" panose="020B0604020202020204" pitchFamily="34" charset="0"/>
                <a:ea typeface="宋体" panose="02010600030101010101" pitchFamily="2" charset="-122"/>
              </a:rPr>
              <a:t>② 射中、射死</a:t>
            </a:r>
            <a:endParaRPr lang="zh-CN" altLang="en-US" b="1" dirty="0">
              <a:solidFill>
                <a:srgbClr val="FFFF00"/>
              </a:solidFill>
              <a:latin typeface="Arial" panose="020B0604020202020204" pitchFamily="34" charset="0"/>
              <a:ea typeface="宋体" panose="02010600030101010101" pitchFamily="2" charset="-122"/>
            </a:endParaRPr>
          </a:p>
        </p:txBody>
      </p:sp>
      <p:sp>
        <p:nvSpPr>
          <p:cNvPr id="37905" name="文本框 260125"/>
          <p:cNvSpPr txBox="1"/>
          <p:nvPr/>
        </p:nvSpPr>
        <p:spPr>
          <a:xfrm>
            <a:off x="7290753" y="4272915"/>
            <a:ext cx="2520950" cy="366713"/>
          </a:xfrm>
          <a:prstGeom prst="rect">
            <a:avLst/>
          </a:prstGeom>
          <a:solidFill>
            <a:srgbClr val="DF213B">
              <a:lumMod val="75000"/>
            </a:srgbClr>
          </a:solidFill>
          <a:ln w="9525">
            <a:noFill/>
          </a:ln>
        </p:spPr>
        <p:txBody>
          <a:bodyPr anchor="t" anchorCtr="0">
            <a:spAutoFit/>
          </a:bodyPr>
          <a:p>
            <a:pPr algn="ctr">
              <a:spcBef>
                <a:spcPct val="50000"/>
              </a:spcBef>
            </a:pPr>
            <a:r>
              <a:rPr lang="zh-CN" altLang="en-US" b="1" dirty="0">
                <a:solidFill>
                  <a:srgbClr val="FFFF00"/>
                </a:solidFill>
                <a:latin typeface="Arial" panose="020B0604020202020204" pitchFamily="34" charset="0"/>
                <a:ea typeface="宋体" panose="02010600030101010101" pitchFamily="2" charset="-122"/>
              </a:rPr>
              <a:t>④ 射门、投篮</a:t>
            </a:r>
            <a:endParaRPr lang="zh-CN" altLang="en-US" b="1" dirty="0">
              <a:solidFill>
                <a:srgbClr val="FFFF00"/>
              </a:solidFill>
              <a:latin typeface="Arial" panose="020B0604020202020204" pitchFamily="34" charset="0"/>
              <a:ea typeface="宋体" panose="02010600030101010101" pitchFamily="2" charset="-122"/>
            </a:endParaRPr>
          </a:p>
        </p:txBody>
      </p:sp>
      <p:sp>
        <p:nvSpPr>
          <p:cNvPr id="37906" name="直接连接符 260126"/>
          <p:cNvSpPr/>
          <p:nvPr/>
        </p:nvSpPr>
        <p:spPr>
          <a:xfrm>
            <a:off x="6427153" y="4485640"/>
            <a:ext cx="792162" cy="0"/>
          </a:xfrm>
          <a:prstGeom prst="line">
            <a:avLst/>
          </a:prstGeom>
          <a:noFill/>
          <a:ln w="6350" cap="flat" cmpd="sng" algn="ctr">
            <a:solidFill>
              <a:srgbClr val="DF213B"/>
            </a:solidFill>
            <a:prstDash val="solid"/>
            <a:miter lim="800000"/>
            <a:headEnd type="none" w="med" len="med"/>
            <a:tailEnd type="triangle" w="lg" len="lg"/>
          </a:ln>
          <a:effectLst/>
        </p:spPr>
        <p:txBody>
          <a:bodyPr anchor="t" anchorCtr="0"/>
          <a:p>
            <a:endParaRPr lang="zh-CN" altLang="en-US">
              <a:latin typeface="Arial" panose="020B0604020202020204" pitchFamily="34" charset="0"/>
              <a:ea typeface="宋体" panose="02010600030101010101" pitchFamily="2" charset="-122"/>
            </a:endParaRPr>
          </a:p>
        </p:txBody>
      </p:sp>
      <p:sp>
        <p:nvSpPr>
          <p:cNvPr id="37907" name="直接连接符 260111"/>
          <p:cNvSpPr/>
          <p:nvPr/>
        </p:nvSpPr>
        <p:spPr>
          <a:xfrm>
            <a:off x="6427153" y="2371090"/>
            <a:ext cx="792162" cy="0"/>
          </a:xfrm>
          <a:prstGeom prst="line">
            <a:avLst/>
          </a:prstGeom>
          <a:noFill/>
          <a:ln w="6350" cap="flat" cmpd="sng" algn="ctr">
            <a:solidFill>
              <a:srgbClr val="DF213B"/>
            </a:solidFill>
            <a:prstDash val="solid"/>
            <a:miter lim="800000"/>
            <a:headEnd type="none" w="med" len="med"/>
            <a:tailEnd type="triangle" w="lg" len="lg"/>
          </a:ln>
          <a:effectLst/>
        </p:spPr>
        <p:txBody>
          <a:bodyPr anchor="t" anchorCtr="0"/>
          <a:p>
            <a:endParaRPr lang="zh-CN" altLang="en-US">
              <a:latin typeface="Arial" panose="020B0604020202020204" pitchFamily="34" charset="0"/>
              <a:ea typeface="宋体" panose="02010600030101010101" pitchFamily="2" charset="-122"/>
            </a:endParaRPr>
          </a:p>
        </p:txBody>
      </p:sp>
      <p:sp>
        <p:nvSpPr>
          <p:cNvPr id="37908" name="圆角矩形 260105"/>
          <p:cNvSpPr/>
          <p:nvPr/>
        </p:nvSpPr>
        <p:spPr>
          <a:xfrm>
            <a:off x="3763328" y="4145915"/>
            <a:ext cx="2520950" cy="703263"/>
          </a:xfrm>
          <a:prstGeom prst="roundRect">
            <a:avLst>
              <a:gd name="adj" fmla="val 16667"/>
            </a:avLst>
          </a:prstGeom>
          <a:solidFill>
            <a:sysClr val="window" lastClr="FFFFFF">
              <a:lumMod val="75000"/>
            </a:sysClr>
          </a:solidFill>
          <a:ln w="9525" cap="flat" cmpd="sng">
            <a:solidFill>
              <a:srgbClr val="002060"/>
            </a:solidFill>
            <a:prstDash val="dash"/>
            <a:round/>
            <a:headEnd type="none" w="med" len="med"/>
            <a:tailEnd type="none" w="med" len="med"/>
          </a:ln>
        </p:spPr>
        <p:txBody>
          <a:bodyPr anchor="t" anchorCtr="0"/>
          <a:p>
            <a:pPr algn="ctr"/>
            <a:endParaRPr lang="zh-CN" altLang="en-US" b="1">
              <a:solidFill>
                <a:srgbClr val="000000"/>
              </a:solidFill>
              <a:latin typeface="Arial" panose="020B0604020202020204" pitchFamily="34" charset="0"/>
              <a:ea typeface="宋体" panose="02010600030101010101" pitchFamily="2" charset="-122"/>
            </a:endParaRPr>
          </a:p>
        </p:txBody>
      </p:sp>
      <p:sp>
        <p:nvSpPr>
          <p:cNvPr id="37909" name="文本框 260108"/>
          <p:cNvSpPr txBox="1"/>
          <p:nvPr/>
        </p:nvSpPr>
        <p:spPr>
          <a:xfrm>
            <a:off x="3736340" y="4266565"/>
            <a:ext cx="2520950" cy="366713"/>
          </a:xfrm>
          <a:prstGeom prst="rect">
            <a:avLst/>
          </a:prstGeom>
          <a:noFill/>
          <a:ln w="9525">
            <a:noFill/>
          </a:ln>
        </p:spPr>
        <p:txBody>
          <a:bodyPr anchor="t" anchorCtr="0">
            <a:spAutoFit/>
          </a:bodyPr>
          <a:p>
            <a:pPr algn="ctr">
              <a:spcBef>
                <a:spcPct val="50000"/>
              </a:spcBef>
            </a:pPr>
            <a:r>
              <a:rPr lang="zh-CN" altLang="en-US" b="1" dirty="0">
                <a:solidFill>
                  <a:srgbClr val="000000"/>
                </a:solidFill>
                <a:latin typeface="Arial" panose="020B0604020202020204" pitchFamily="34" charset="0"/>
                <a:ea typeface="宋体" panose="02010600030101010101" pitchFamily="2" charset="-122"/>
              </a:rPr>
              <a:t>“射出”篮球、足球等</a:t>
            </a:r>
            <a:endParaRPr lang="zh-CN" altLang="en-US" b="1" dirty="0">
              <a:solidFill>
                <a:srgbClr val="000000"/>
              </a:solidFill>
              <a:latin typeface="Arial" panose="020B0604020202020204" pitchFamily="34" charset="0"/>
              <a:ea typeface="宋体" panose="02010600030101010101" pitchFamily="2" charset="-122"/>
            </a:endParaRPr>
          </a:p>
        </p:txBody>
      </p:sp>
      <p:sp>
        <p:nvSpPr>
          <p:cNvPr id="37910" name="直接连接符 260111"/>
          <p:cNvSpPr/>
          <p:nvPr/>
        </p:nvSpPr>
        <p:spPr>
          <a:xfrm>
            <a:off x="6427153" y="3558540"/>
            <a:ext cx="792162" cy="0"/>
          </a:xfrm>
          <a:prstGeom prst="line">
            <a:avLst/>
          </a:prstGeom>
          <a:noFill/>
          <a:ln w="6350" cap="flat" cmpd="sng" algn="ctr">
            <a:solidFill>
              <a:srgbClr val="DF213B"/>
            </a:solidFill>
            <a:prstDash val="solid"/>
            <a:miter lim="800000"/>
            <a:headEnd type="none" w="med" len="med"/>
            <a:tailEnd type="triangle" w="lg" len="lg"/>
          </a:ln>
          <a:effectLst/>
        </p:spPr>
        <p:txBody>
          <a:bodyPr anchor="t" anchorCtr="0"/>
          <a:p>
            <a:endParaRPr lang="zh-CN" altLang="en-US">
              <a:latin typeface="Arial" panose="020B0604020202020204" pitchFamily="34" charset="0"/>
              <a:ea typeface="宋体" panose="02010600030101010101" pitchFamily="2" charset="-122"/>
            </a:endParaRPr>
          </a:p>
        </p:txBody>
      </p:sp>
      <p:sp>
        <p:nvSpPr>
          <p:cNvPr id="37911" name="圆角矩形 260119"/>
          <p:cNvSpPr/>
          <p:nvPr/>
        </p:nvSpPr>
        <p:spPr>
          <a:xfrm>
            <a:off x="7290753" y="3299778"/>
            <a:ext cx="2520950" cy="479425"/>
          </a:xfrm>
          <a:prstGeom prst="roundRect">
            <a:avLst>
              <a:gd name="adj" fmla="val 16667"/>
            </a:avLst>
          </a:prstGeom>
          <a:solidFill>
            <a:srgbClr val="DF213B">
              <a:lumMod val="75000"/>
            </a:srgbClr>
          </a:solidFill>
          <a:ln w="9525" cap="flat" cmpd="sng">
            <a:solidFill>
              <a:srgbClr val="FFFFFF"/>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912" name="文本框 260123"/>
          <p:cNvSpPr txBox="1"/>
          <p:nvPr/>
        </p:nvSpPr>
        <p:spPr>
          <a:xfrm>
            <a:off x="7300278" y="3372803"/>
            <a:ext cx="2520950" cy="368300"/>
          </a:xfrm>
          <a:prstGeom prst="rect">
            <a:avLst/>
          </a:prstGeom>
          <a:solidFill>
            <a:srgbClr val="DF213B">
              <a:lumMod val="75000"/>
            </a:srgbClr>
          </a:solidFill>
          <a:ln w="9525">
            <a:noFill/>
          </a:ln>
        </p:spPr>
        <p:txBody>
          <a:bodyPr anchor="t" anchorCtr="0">
            <a:spAutoFit/>
          </a:bodyPr>
          <a:p>
            <a:pPr algn="ctr">
              <a:spcBef>
                <a:spcPct val="50000"/>
              </a:spcBef>
            </a:pPr>
            <a:r>
              <a:rPr lang="zh-CN" altLang="en-US" b="1" dirty="0">
                <a:solidFill>
                  <a:srgbClr val="FFFF00"/>
                </a:solidFill>
                <a:latin typeface="Arial" panose="020B0604020202020204" pitchFamily="34" charset="0"/>
                <a:ea typeface="宋体" panose="02010600030101010101" pitchFamily="2" charset="-122"/>
              </a:rPr>
              <a:t>③ 拍摄</a:t>
            </a:r>
            <a:endParaRPr lang="zh-CN" altLang="en-US" b="1" dirty="0">
              <a:solidFill>
                <a:srgbClr val="FFFF00"/>
              </a:solidFill>
              <a:latin typeface="Arial" panose="020B0604020202020204" pitchFamily="34" charset="0"/>
              <a:ea typeface="宋体" panose="02010600030101010101" pitchFamily="2" charset="-122"/>
            </a:endParaRPr>
          </a:p>
        </p:txBody>
      </p:sp>
      <p:sp>
        <p:nvSpPr>
          <p:cNvPr id="37913" name="圆角矩形 260105"/>
          <p:cNvSpPr/>
          <p:nvPr/>
        </p:nvSpPr>
        <p:spPr>
          <a:xfrm>
            <a:off x="3761740" y="5044440"/>
            <a:ext cx="2520950" cy="703263"/>
          </a:xfrm>
          <a:prstGeom prst="roundRect">
            <a:avLst>
              <a:gd name="adj" fmla="val 16667"/>
            </a:avLst>
          </a:prstGeom>
          <a:solidFill>
            <a:sysClr val="window" lastClr="FFFFFF">
              <a:lumMod val="75000"/>
            </a:sysClr>
          </a:solidFill>
          <a:ln w="9525" cap="flat" cmpd="sng">
            <a:solidFill>
              <a:srgbClr val="002060"/>
            </a:solidFill>
            <a:prstDash val="dash"/>
            <a:round/>
            <a:headEnd type="none" w="med" len="med"/>
            <a:tailEnd type="none" w="med" len="med"/>
          </a:ln>
        </p:spPr>
        <p:txBody>
          <a:bodyPr anchor="t" anchorCtr="0"/>
          <a:p>
            <a:pPr algn="ctr"/>
            <a:endParaRPr lang="zh-CN" altLang="en-US" b="1">
              <a:solidFill>
                <a:srgbClr val="000000"/>
              </a:solidFill>
              <a:latin typeface="Arial" panose="020B0604020202020204" pitchFamily="34" charset="0"/>
              <a:ea typeface="宋体" panose="02010600030101010101" pitchFamily="2" charset="-122"/>
            </a:endParaRPr>
          </a:p>
        </p:txBody>
      </p:sp>
      <p:sp>
        <p:nvSpPr>
          <p:cNvPr id="37914" name="文本框 260108"/>
          <p:cNvSpPr txBox="1"/>
          <p:nvPr/>
        </p:nvSpPr>
        <p:spPr>
          <a:xfrm>
            <a:off x="3734753" y="5165090"/>
            <a:ext cx="2520950" cy="646113"/>
          </a:xfrm>
          <a:prstGeom prst="rect">
            <a:avLst/>
          </a:prstGeom>
          <a:noFill/>
          <a:ln w="9525">
            <a:noFill/>
          </a:ln>
        </p:spPr>
        <p:txBody>
          <a:bodyPr anchor="t" anchorCtr="0">
            <a:spAutoFit/>
          </a:bodyPr>
          <a:p>
            <a:pPr algn="ctr">
              <a:spcBef>
                <a:spcPct val="50000"/>
              </a:spcBef>
            </a:pPr>
            <a:r>
              <a:rPr lang="zh-CN" altLang="en-US" b="1" dirty="0">
                <a:solidFill>
                  <a:srgbClr val="000000"/>
                </a:solidFill>
                <a:latin typeface="Arial" panose="020B0604020202020204" pitchFamily="34" charset="0"/>
                <a:ea typeface="宋体" panose="02010600030101010101" pitchFamily="2" charset="-122"/>
              </a:rPr>
              <a:t>某人、某物从某处快速地“射出”</a:t>
            </a:r>
            <a:endParaRPr lang="zh-CN" altLang="en-US" b="1" dirty="0">
              <a:solidFill>
                <a:srgbClr val="000000"/>
              </a:solidFill>
              <a:latin typeface="Arial" panose="020B0604020202020204" pitchFamily="34" charset="0"/>
              <a:ea typeface="宋体" panose="02010600030101010101" pitchFamily="2" charset="-122"/>
            </a:endParaRPr>
          </a:p>
        </p:txBody>
      </p:sp>
      <p:sp>
        <p:nvSpPr>
          <p:cNvPr id="37915" name="直接连接符 260126"/>
          <p:cNvSpPr/>
          <p:nvPr/>
        </p:nvSpPr>
        <p:spPr>
          <a:xfrm>
            <a:off x="6427153" y="5398453"/>
            <a:ext cx="792162" cy="0"/>
          </a:xfrm>
          <a:prstGeom prst="line">
            <a:avLst/>
          </a:prstGeom>
          <a:noFill/>
          <a:ln w="6350" cap="flat" cmpd="sng" algn="ctr">
            <a:solidFill>
              <a:srgbClr val="DF213B"/>
            </a:solidFill>
            <a:prstDash val="solid"/>
            <a:miter lim="800000"/>
            <a:headEnd type="none" w="med" len="med"/>
            <a:tailEnd type="triangle" w="lg" len="lg"/>
          </a:ln>
          <a:effectLst/>
        </p:spPr>
        <p:txBody>
          <a:bodyPr anchor="t" anchorCtr="0"/>
          <a:p>
            <a:endParaRPr lang="zh-CN" altLang="en-US">
              <a:latin typeface="Arial" panose="020B0604020202020204" pitchFamily="34" charset="0"/>
              <a:ea typeface="宋体" panose="02010600030101010101" pitchFamily="2" charset="-122"/>
            </a:endParaRPr>
          </a:p>
        </p:txBody>
      </p:sp>
      <p:sp>
        <p:nvSpPr>
          <p:cNvPr id="37916" name="圆角矩形 260121"/>
          <p:cNvSpPr/>
          <p:nvPr/>
        </p:nvSpPr>
        <p:spPr>
          <a:xfrm>
            <a:off x="7290753" y="5028565"/>
            <a:ext cx="2520950" cy="576263"/>
          </a:xfrm>
          <a:prstGeom prst="roundRect">
            <a:avLst>
              <a:gd name="adj" fmla="val 16667"/>
            </a:avLst>
          </a:prstGeom>
          <a:solidFill>
            <a:srgbClr val="DF213B">
              <a:lumMod val="75000"/>
            </a:srgbClr>
          </a:solidFill>
          <a:ln w="9525" cap="flat" cmpd="sng">
            <a:solidFill>
              <a:srgbClr val="FFFFFF"/>
            </a:solidFill>
            <a:prstDash val="dash"/>
            <a:round/>
            <a:headEnd type="none" w="med" len="med"/>
            <a:tailEnd type="none" w="med" len="med"/>
          </a:ln>
        </p:spPr>
        <p:txBody>
          <a:bodyPr anchor="t" anchorCtr="0"/>
          <a:p>
            <a:pPr algn="ctr"/>
            <a:endParaRPr lang="zh-CN" altLang="en-US">
              <a:solidFill>
                <a:srgbClr val="000000"/>
              </a:solidFill>
              <a:latin typeface="Arial" panose="020B0604020202020204" pitchFamily="34" charset="0"/>
              <a:ea typeface="宋体" panose="02010600030101010101" pitchFamily="2" charset="-122"/>
            </a:endParaRPr>
          </a:p>
        </p:txBody>
      </p:sp>
      <p:sp>
        <p:nvSpPr>
          <p:cNvPr id="37917" name="文本框 260125"/>
          <p:cNvSpPr txBox="1"/>
          <p:nvPr/>
        </p:nvSpPr>
        <p:spPr>
          <a:xfrm>
            <a:off x="7279640" y="5139690"/>
            <a:ext cx="2520950" cy="366713"/>
          </a:xfrm>
          <a:prstGeom prst="rect">
            <a:avLst/>
          </a:prstGeom>
          <a:solidFill>
            <a:srgbClr val="DF213B">
              <a:lumMod val="75000"/>
            </a:srgbClr>
          </a:solidFill>
          <a:ln w="9525">
            <a:noFill/>
          </a:ln>
        </p:spPr>
        <p:txBody>
          <a:bodyPr anchor="t" anchorCtr="0">
            <a:spAutoFit/>
          </a:bodyPr>
          <a:p>
            <a:pPr algn="ctr">
              <a:spcBef>
                <a:spcPct val="50000"/>
              </a:spcBef>
            </a:pPr>
            <a:r>
              <a:rPr lang="zh-CN" altLang="en-US" b="1" dirty="0">
                <a:solidFill>
                  <a:srgbClr val="FFFF00"/>
                </a:solidFill>
                <a:latin typeface="Arial" panose="020B0604020202020204" pitchFamily="34" charset="0"/>
                <a:ea typeface="宋体" panose="02010600030101010101" pitchFamily="2" charset="-122"/>
              </a:rPr>
              <a:t>⑤ </a:t>
            </a:r>
            <a:r>
              <a:rPr lang="en-US" altLang="zh-CN" b="1" dirty="0">
                <a:solidFill>
                  <a:srgbClr val="FFFF00"/>
                </a:solidFill>
                <a:latin typeface="Arial" panose="020B0604020202020204" pitchFamily="34" charset="0"/>
                <a:ea typeface="宋体" panose="02010600030101010101" pitchFamily="2" charset="-122"/>
              </a:rPr>
              <a:t>(</a:t>
            </a:r>
            <a:r>
              <a:rPr lang="zh-CN" altLang="en-US" b="1" dirty="0">
                <a:solidFill>
                  <a:srgbClr val="FFFF00"/>
                </a:solidFill>
                <a:latin typeface="Arial" panose="020B0604020202020204" pitchFamily="34" charset="0"/>
                <a:ea typeface="宋体" panose="02010600030101010101" pitchFamily="2" charset="-122"/>
              </a:rPr>
              <a:t>使</a:t>
            </a:r>
            <a:r>
              <a:rPr lang="en-US" altLang="zh-CN" b="1" dirty="0">
                <a:solidFill>
                  <a:srgbClr val="FFFF00"/>
                </a:solidFill>
                <a:latin typeface="Arial" panose="020B0604020202020204" pitchFamily="34" charset="0"/>
                <a:ea typeface="宋体" panose="02010600030101010101" pitchFamily="2" charset="-122"/>
              </a:rPr>
              <a:t>) </a:t>
            </a:r>
            <a:r>
              <a:rPr lang="zh-CN" altLang="en-US" b="1" dirty="0">
                <a:solidFill>
                  <a:srgbClr val="FFFF00"/>
                </a:solidFill>
                <a:latin typeface="Arial" panose="020B0604020202020204" pitchFamily="34" charset="0"/>
                <a:ea typeface="宋体" panose="02010600030101010101" pitchFamily="2" charset="-122"/>
              </a:rPr>
              <a:t>快速移动</a:t>
            </a:r>
            <a:endParaRPr lang="zh-CN" altLang="en-US" b="1" dirty="0">
              <a:solidFill>
                <a:srgbClr val="FFFF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9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7890"/>
                                        </p:tgtEl>
                                        <p:attrNameLst>
                                          <p:attrName>style.visibility</p:attrName>
                                        </p:attrNameLst>
                                      </p:cBhvr>
                                      <p:to>
                                        <p:strVal val="visible"/>
                                      </p:to>
                                    </p:set>
                                    <p:animEffect transition="in" filter="checkerboard(across)">
                                      <p:cBhvr>
                                        <p:cTn id="21" dur="500"/>
                                        <p:tgtEl>
                                          <p:spTgt spid="3789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7893"/>
                                        </p:tgtEl>
                                        <p:attrNameLst>
                                          <p:attrName>style.visibility</p:attrName>
                                        </p:attrNameLst>
                                      </p:cBhvr>
                                      <p:to>
                                        <p:strVal val="visible"/>
                                      </p:to>
                                    </p:set>
                                    <p:animEffect transition="in" filter="checkerboard(across)">
                                      <p:cBhvr>
                                        <p:cTn id="24" dur="500"/>
                                        <p:tgtEl>
                                          <p:spTgt spid="3789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7894"/>
                                        </p:tgtEl>
                                        <p:attrNameLst>
                                          <p:attrName>style.visibility</p:attrName>
                                        </p:attrNameLst>
                                      </p:cBhvr>
                                      <p:to>
                                        <p:strVal val="visible"/>
                                      </p:to>
                                    </p:set>
                                    <p:animEffect transition="in" filter="checkerboard(across)">
                                      <p:cBhvr>
                                        <p:cTn id="27" dur="500"/>
                                        <p:tgtEl>
                                          <p:spTgt spid="3789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7895"/>
                                        </p:tgtEl>
                                        <p:attrNameLst>
                                          <p:attrName>style.visibility</p:attrName>
                                        </p:attrNameLst>
                                      </p:cBhvr>
                                      <p:to>
                                        <p:strVal val="visible"/>
                                      </p:to>
                                    </p:set>
                                    <p:animEffect transition="in" filter="checkerboard(across)">
                                      <p:cBhvr>
                                        <p:cTn id="30" dur="500"/>
                                        <p:tgtEl>
                                          <p:spTgt spid="3789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7896"/>
                                        </p:tgtEl>
                                        <p:attrNameLst>
                                          <p:attrName>style.visibility</p:attrName>
                                        </p:attrNameLst>
                                      </p:cBhvr>
                                      <p:to>
                                        <p:strVal val="visible"/>
                                      </p:to>
                                    </p:set>
                                    <p:animEffect transition="in" filter="checkerboard(across)">
                                      <p:cBhvr>
                                        <p:cTn id="33" dur="500"/>
                                        <p:tgtEl>
                                          <p:spTgt spid="3789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897"/>
                                        </p:tgtEl>
                                        <p:attrNameLst>
                                          <p:attrName>style.visibility</p:attrName>
                                        </p:attrNameLst>
                                      </p:cBhvr>
                                      <p:to>
                                        <p:strVal val="visible"/>
                                      </p:to>
                                    </p:set>
                                    <p:animEffect transition="in" filter="checkerboard(across)">
                                      <p:cBhvr>
                                        <p:cTn id="36" dur="500"/>
                                        <p:tgtEl>
                                          <p:spTgt spid="3789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7898"/>
                                        </p:tgtEl>
                                        <p:attrNameLst>
                                          <p:attrName>style.visibility</p:attrName>
                                        </p:attrNameLst>
                                      </p:cBhvr>
                                      <p:to>
                                        <p:strVal val="visible"/>
                                      </p:to>
                                    </p:set>
                                    <p:animEffect transition="in" filter="checkerboard(across)">
                                      <p:cBhvr>
                                        <p:cTn id="39" dur="500"/>
                                        <p:tgtEl>
                                          <p:spTgt spid="3789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7908"/>
                                        </p:tgtEl>
                                        <p:attrNameLst>
                                          <p:attrName>style.visibility</p:attrName>
                                        </p:attrNameLst>
                                      </p:cBhvr>
                                      <p:to>
                                        <p:strVal val="visible"/>
                                      </p:to>
                                    </p:set>
                                    <p:animEffect transition="in" filter="checkerboard(across)">
                                      <p:cBhvr>
                                        <p:cTn id="42" dur="500"/>
                                        <p:tgtEl>
                                          <p:spTgt spid="3790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7909"/>
                                        </p:tgtEl>
                                        <p:attrNameLst>
                                          <p:attrName>style.visibility</p:attrName>
                                        </p:attrNameLst>
                                      </p:cBhvr>
                                      <p:to>
                                        <p:strVal val="visible"/>
                                      </p:to>
                                    </p:set>
                                    <p:animEffect transition="in" filter="checkerboard(across)">
                                      <p:cBhvr>
                                        <p:cTn id="45" dur="500"/>
                                        <p:tgtEl>
                                          <p:spTgt spid="3790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7913"/>
                                        </p:tgtEl>
                                        <p:attrNameLst>
                                          <p:attrName>style.visibility</p:attrName>
                                        </p:attrNameLst>
                                      </p:cBhvr>
                                      <p:to>
                                        <p:strVal val="visible"/>
                                      </p:to>
                                    </p:set>
                                    <p:animEffect transition="in" filter="checkerboard(across)">
                                      <p:cBhvr>
                                        <p:cTn id="48" dur="500"/>
                                        <p:tgtEl>
                                          <p:spTgt spid="37913"/>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7914"/>
                                        </p:tgtEl>
                                        <p:attrNameLst>
                                          <p:attrName>style.visibility</p:attrName>
                                        </p:attrNameLst>
                                      </p:cBhvr>
                                      <p:to>
                                        <p:strVal val="visible"/>
                                      </p:to>
                                    </p:set>
                                    <p:animEffect transition="in" filter="checkerboard(across)">
                                      <p:cBhvr>
                                        <p:cTn id="51" dur="500"/>
                                        <p:tgtEl>
                                          <p:spTgt spid="37914"/>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37899"/>
                                        </p:tgtEl>
                                        <p:attrNameLst>
                                          <p:attrName>style.visibility</p:attrName>
                                        </p:attrNameLst>
                                      </p:cBhvr>
                                      <p:to>
                                        <p:strVal val="visible"/>
                                      </p:to>
                                    </p:set>
                                    <p:animEffect transition="in" filter="checkerboard(across)">
                                      <p:cBhvr>
                                        <p:cTn id="56" dur="500"/>
                                        <p:tgtEl>
                                          <p:spTgt spid="37899"/>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7900"/>
                                        </p:tgtEl>
                                        <p:attrNameLst>
                                          <p:attrName>style.visibility</p:attrName>
                                        </p:attrNameLst>
                                      </p:cBhvr>
                                      <p:to>
                                        <p:strVal val="visible"/>
                                      </p:to>
                                    </p:set>
                                    <p:animEffect transition="in" filter="checkerboard(across)">
                                      <p:cBhvr>
                                        <p:cTn id="59" dur="500"/>
                                        <p:tgtEl>
                                          <p:spTgt spid="37900"/>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37901"/>
                                        </p:tgtEl>
                                        <p:attrNameLst>
                                          <p:attrName>style.visibility</p:attrName>
                                        </p:attrNameLst>
                                      </p:cBhvr>
                                      <p:to>
                                        <p:strVal val="visible"/>
                                      </p:to>
                                    </p:set>
                                    <p:animEffect transition="in" filter="checkerboard(across)">
                                      <p:cBhvr>
                                        <p:cTn id="62" dur="500"/>
                                        <p:tgtEl>
                                          <p:spTgt spid="37901"/>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7902"/>
                                        </p:tgtEl>
                                        <p:attrNameLst>
                                          <p:attrName>style.visibility</p:attrName>
                                        </p:attrNameLst>
                                      </p:cBhvr>
                                      <p:to>
                                        <p:strVal val="visible"/>
                                      </p:to>
                                    </p:set>
                                    <p:animEffect transition="in" filter="checkerboard(across)">
                                      <p:cBhvr>
                                        <p:cTn id="65" dur="500"/>
                                        <p:tgtEl>
                                          <p:spTgt spid="37902"/>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7903"/>
                                        </p:tgtEl>
                                        <p:attrNameLst>
                                          <p:attrName>style.visibility</p:attrName>
                                        </p:attrNameLst>
                                      </p:cBhvr>
                                      <p:to>
                                        <p:strVal val="visible"/>
                                      </p:to>
                                    </p:set>
                                    <p:animEffect transition="in" filter="checkerboard(across)">
                                      <p:cBhvr>
                                        <p:cTn id="68" dur="500"/>
                                        <p:tgtEl>
                                          <p:spTgt spid="37903"/>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7904"/>
                                        </p:tgtEl>
                                        <p:attrNameLst>
                                          <p:attrName>style.visibility</p:attrName>
                                        </p:attrNameLst>
                                      </p:cBhvr>
                                      <p:to>
                                        <p:strVal val="visible"/>
                                      </p:to>
                                    </p:set>
                                    <p:animEffect transition="in" filter="checkerboard(across)">
                                      <p:cBhvr>
                                        <p:cTn id="71" dur="500"/>
                                        <p:tgtEl>
                                          <p:spTgt spid="37904"/>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905"/>
                                        </p:tgtEl>
                                        <p:attrNameLst>
                                          <p:attrName>style.visibility</p:attrName>
                                        </p:attrNameLst>
                                      </p:cBhvr>
                                      <p:to>
                                        <p:strVal val="visible"/>
                                      </p:to>
                                    </p:set>
                                    <p:animEffect transition="in" filter="checkerboard(across)">
                                      <p:cBhvr>
                                        <p:cTn id="74" dur="500"/>
                                        <p:tgtEl>
                                          <p:spTgt spid="37905"/>
                                        </p:tgtEl>
                                      </p:cBhvr>
                                    </p:animEffect>
                                  </p:childTnLst>
                                </p:cTn>
                              </p:par>
                              <p:par>
                                <p:cTn id="75" presetID="5" presetClass="entr" presetSubtype="10" fill="hold" nodeType="withEffect">
                                  <p:stCondLst>
                                    <p:cond delay="0"/>
                                  </p:stCondLst>
                                  <p:childTnLst>
                                    <p:set>
                                      <p:cBhvr>
                                        <p:cTn id="76" dur="1" fill="hold">
                                          <p:stCondLst>
                                            <p:cond delay="0"/>
                                          </p:stCondLst>
                                        </p:cTn>
                                        <p:tgtEl>
                                          <p:spTgt spid="37906"/>
                                        </p:tgtEl>
                                        <p:attrNameLst>
                                          <p:attrName>style.visibility</p:attrName>
                                        </p:attrNameLst>
                                      </p:cBhvr>
                                      <p:to>
                                        <p:strVal val="visible"/>
                                      </p:to>
                                    </p:set>
                                    <p:animEffect transition="in" filter="checkerboard(across)">
                                      <p:cBhvr>
                                        <p:cTn id="77" dur="500"/>
                                        <p:tgtEl>
                                          <p:spTgt spid="37906"/>
                                        </p:tgtEl>
                                      </p:cBhvr>
                                    </p:animEffect>
                                  </p:childTnLst>
                                </p:cTn>
                              </p:par>
                              <p:par>
                                <p:cTn id="78" presetID="5" presetClass="entr" presetSubtype="10" fill="hold" nodeType="withEffect">
                                  <p:stCondLst>
                                    <p:cond delay="0"/>
                                  </p:stCondLst>
                                  <p:childTnLst>
                                    <p:set>
                                      <p:cBhvr>
                                        <p:cTn id="79" dur="1" fill="hold">
                                          <p:stCondLst>
                                            <p:cond delay="0"/>
                                          </p:stCondLst>
                                        </p:cTn>
                                        <p:tgtEl>
                                          <p:spTgt spid="37907"/>
                                        </p:tgtEl>
                                        <p:attrNameLst>
                                          <p:attrName>style.visibility</p:attrName>
                                        </p:attrNameLst>
                                      </p:cBhvr>
                                      <p:to>
                                        <p:strVal val="visible"/>
                                      </p:to>
                                    </p:set>
                                    <p:animEffect transition="in" filter="checkerboard(across)">
                                      <p:cBhvr>
                                        <p:cTn id="80" dur="500"/>
                                        <p:tgtEl>
                                          <p:spTgt spid="37907"/>
                                        </p:tgtEl>
                                      </p:cBhvr>
                                    </p:animEffect>
                                  </p:childTnLst>
                                </p:cTn>
                              </p:par>
                              <p:par>
                                <p:cTn id="81" presetID="5" presetClass="entr" presetSubtype="10" fill="hold" nodeType="withEffect">
                                  <p:stCondLst>
                                    <p:cond delay="0"/>
                                  </p:stCondLst>
                                  <p:childTnLst>
                                    <p:set>
                                      <p:cBhvr>
                                        <p:cTn id="82" dur="1" fill="hold">
                                          <p:stCondLst>
                                            <p:cond delay="0"/>
                                          </p:stCondLst>
                                        </p:cTn>
                                        <p:tgtEl>
                                          <p:spTgt spid="37910"/>
                                        </p:tgtEl>
                                        <p:attrNameLst>
                                          <p:attrName>style.visibility</p:attrName>
                                        </p:attrNameLst>
                                      </p:cBhvr>
                                      <p:to>
                                        <p:strVal val="visible"/>
                                      </p:to>
                                    </p:set>
                                    <p:animEffect transition="in" filter="checkerboard(across)">
                                      <p:cBhvr>
                                        <p:cTn id="83" dur="500"/>
                                        <p:tgtEl>
                                          <p:spTgt spid="37910"/>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37911"/>
                                        </p:tgtEl>
                                        <p:attrNameLst>
                                          <p:attrName>style.visibility</p:attrName>
                                        </p:attrNameLst>
                                      </p:cBhvr>
                                      <p:to>
                                        <p:strVal val="visible"/>
                                      </p:to>
                                    </p:set>
                                    <p:animEffect transition="in" filter="checkerboard(across)">
                                      <p:cBhvr>
                                        <p:cTn id="86" dur="500"/>
                                        <p:tgtEl>
                                          <p:spTgt spid="37911"/>
                                        </p:tgtEl>
                                      </p:cBhvr>
                                    </p:animEffect>
                                  </p:childTnLst>
                                </p:cTn>
                              </p:par>
                              <p:par>
                                <p:cTn id="87" presetID="5" presetClass="entr" presetSubtype="10" fill="hold" grpId="0" nodeType="withEffect">
                                  <p:stCondLst>
                                    <p:cond delay="0"/>
                                  </p:stCondLst>
                                  <p:childTnLst>
                                    <p:set>
                                      <p:cBhvr>
                                        <p:cTn id="88" dur="1" fill="hold">
                                          <p:stCondLst>
                                            <p:cond delay="0"/>
                                          </p:stCondLst>
                                        </p:cTn>
                                        <p:tgtEl>
                                          <p:spTgt spid="37912"/>
                                        </p:tgtEl>
                                        <p:attrNameLst>
                                          <p:attrName>style.visibility</p:attrName>
                                        </p:attrNameLst>
                                      </p:cBhvr>
                                      <p:to>
                                        <p:strVal val="visible"/>
                                      </p:to>
                                    </p:set>
                                    <p:animEffect transition="in" filter="checkerboard(across)">
                                      <p:cBhvr>
                                        <p:cTn id="89" dur="500"/>
                                        <p:tgtEl>
                                          <p:spTgt spid="37912"/>
                                        </p:tgtEl>
                                      </p:cBhvr>
                                    </p:animEffect>
                                  </p:childTnLst>
                                </p:cTn>
                              </p:par>
                              <p:par>
                                <p:cTn id="90" presetID="5" presetClass="entr" presetSubtype="10" fill="hold" nodeType="withEffect">
                                  <p:stCondLst>
                                    <p:cond delay="0"/>
                                  </p:stCondLst>
                                  <p:childTnLst>
                                    <p:set>
                                      <p:cBhvr>
                                        <p:cTn id="91" dur="1" fill="hold">
                                          <p:stCondLst>
                                            <p:cond delay="0"/>
                                          </p:stCondLst>
                                        </p:cTn>
                                        <p:tgtEl>
                                          <p:spTgt spid="37915"/>
                                        </p:tgtEl>
                                        <p:attrNameLst>
                                          <p:attrName>style.visibility</p:attrName>
                                        </p:attrNameLst>
                                      </p:cBhvr>
                                      <p:to>
                                        <p:strVal val="visible"/>
                                      </p:to>
                                    </p:set>
                                    <p:animEffect transition="in" filter="checkerboard(across)">
                                      <p:cBhvr>
                                        <p:cTn id="92" dur="500"/>
                                        <p:tgtEl>
                                          <p:spTgt spid="37915"/>
                                        </p:tgtEl>
                                      </p:cBhvr>
                                    </p:animEffect>
                                  </p:childTnLst>
                                </p:cTn>
                              </p:par>
                              <p:par>
                                <p:cTn id="93" presetID="5" presetClass="entr" presetSubtype="10" fill="hold" grpId="0" nodeType="withEffect">
                                  <p:stCondLst>
                                    <p:cond delay="0"/>
                                  </p:stCondLst>
                                  <p:childTnLst>
                                    <p:set>
                                      <p:cBhvr>
                                        <p:cTn id="94" dur="1" fill="hold">
                                          <p:stCondLst>
                                            <p:cond delay="0"/>
                                          </p:stCondLst>
                                        </p:cTn>
                                        <p:tgtEl>
                                          <p:spTgt spid="37916"/>
                                        </p:tgtEl>
                                        <p:attrNameLst>
                                          <p:attrName>style.visibility</p:attrName>
                                        </p:attrNameLst>
                                      </p:cBhvr>
                                      <p:to>
                                        <p:strVal val="visible"/>
                                      </p:to>
                                    </p:set>
                                    <p:animEffect transition="in" filter="checkerboard(across)">
                                      <p:cBhvr>
                                        <p:cTn id="95" dur="500"/>
                                        <p:tgtEl>
                                          <p:spTgt spid="37916"/>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37917"/>
                                        </p:tgtEl>
                                        <p:attrNameLst>
                                          <p:attrName>style.visibility</p:attrName>
                                        </p:attrNameLst>
                                      </p:cBhvr>
                                      <p:to>
                                        <p:strVal val="visible"/>
                                      </p:to>
                                    </p:set>
                                    <p:animEffect transition="in" filter="checkerboard(across)">
                                      <p:cBhvr>
                                        <p:cTn id="98" dur="500"/>
                                        <p:tgtEl>
                                          <p:spTgt spid="37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P spid="37890" grpId="0" bldLvl="0" animBg="1"/>
      <p:bldP spid="37893" grpId="0" bldLvl="0" animBg="1"/>
      <p:bldP spid="37894" grpId="0"/>
      <p:bldP spid="37895" grpId="0" bldLvl="0" animBg="1"/>
      <p:bldP spid="37896" grpId="0" bldLvl="0" animBg="1"/>
      <p:bldP spid="37897" grpId="0" bldLvl="0" animBg="1"/>
      <p:bldP spid="37898" grpId="0"/>
      <p:bldP spid="37908" grpId="0" bldLvl="0" animBg="1"/>
      <p:bldP spid="37909" grpId="0"/>
      <p:bldP spid="37913" grpId="0" bldLvl="0" animBg="1"/>
      <p:bldP spid="37914" grpId="0"/>
      <p:bldP spid="37890" grpId="1" animBg="1"/>
      <p:bldP spid="37893" grpId="1" animBg="1"/>
      <p:bldP spid="37894" grpId="1"/>
      <p:bldP spid="37895" grpId="1" animBg="1"/>
      <p:bldP spid="37896" grpId="1" animBg="1"/>
      <p:bldP spid="37897" grpId="1" animBg="1"/>
      <p:bldP spid="37898" grpId="1"/>
      <p:bldP spid="37908" grpId="1" animBg="1"/>
      <p:bldP spid="37909" grpId="1"/>
      <p:bldP spid="37913" grpId="1" animBg="1"/>
      <p:bldP spid="37914" grpId="1"/>
      <p:bldP spid="37900" grpId="0" bldLvl="0" animBg="1"/>
      <p:bldP spid="37901" grpId="0" bldLvl="0" animBg="1"/>
      <p:bldP spid="37902" grpId="0" bldLvl="0" animBg="1"/>
      <p:bldP spid="37903" grpId="0" bldLvl="0" animBg="1"/>
      <p:bldP spid="37904" grpId="0" bldLvl="0" animBg="1"/>
      <p:bldP spid="37905" grpId="0" bldLvl="0" animBg="1"/>
      <p:bldP spid="37911" grpId="0" bldLvl="0" animBg="1"/>
      <p:bldP spid="37912" grpId="0" bldLvl="0" animBg="1"/>
      <p:bldP spid="37916" grpId="0" bldLvl="0" animBg="1"/>
      <p:bldP spid="37917" grpId="0" bldLvl="0" animBg="1"/>
      <p:bldP spid="37900" grpId="1" animBg="1"/>
      <p:bldP spid="37901" grpId="1" animBg="1"/>
      <p:bldP spid="37902" grpId="1" animBg="1"/>
      <p:bldP spid="37903" grpId="1" animBg="1"/>
      <p:bldP spid="37904" grpId="1" animBg="1"/>
      <p:bldP spid="37905" grpId="1" animBg="1"/>
      <p:bldP spid="37911" grpId="1" animBg="1"/>
      <p:bldP spid="37912" grpId="1" animBg="1"/>
      <p:bldP spid="37916" grpId="1" animBg="1"/>
      <p:bldP spid="37917" grpId="1" animBg="1"/>
    </p:bldLst>
  </p:timing>
</p:sld>
</file>

<file path=ppt/slides/slide16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a:t>
            </a:r>
            <a:r>
              <a:rPr sz="2400" b="1" baseline="-25000" dirty="0">
                <a:solidFill>
                  <a:srgbClr val="0F3B31"/>
                </a:solidFill>
                <a:latin typeface="微软雅黑" panose="020B0503020204020204" pitchFamily="34" charset="-122"/>
                <a:ea typeface="微软雅黑" panose="020B0503020204020204" pitchFamily="34" charset="-122"/>
              </a:rPr>
              <a:t>-shot-shot</a:t>
            </a:r>
            <a:r>
              <a:rPr sz="2400" b="1" dirty="0">
                <a:solidFill>
                  <a:srgbClr val="0F3B31"/>
                </a:solidFill>
                <a:latin typeface="微软雅黑" panose="020B0503020204020204" pitchFamily="34" charset="-122"/>
                <a:ea typeface="微软雅黑" panose="020B0503020204020204" pitchFamily="34" charset="-122"/>
              </a:rPr>
              <a:t> 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38150" y="961390"/>
            <a:ext cx="11407140" cy="5415915"/>
          </a:xfrm>
          <a:prstGeom prst="rect">
            <a:avLst/>
          </a:prstGeom>
          <a:noFill/>
        </p:spPr>
        <p:txBody>
          <a:bodyPr wrap="square" rtlCol="0" anchor="t">
            <a:spAutoFit/>
          </a:bodyPr>
          <a:p>
            <a:pPr fontAlgn="auto">
              <a:lnSpc>
                <a:spcPts val="3460"/>
              </a:lnSpc>
            </a:pPr>
            <a:r>
              <a:rPr lang="en-US" sz="2400" b="1">
                <a:solidFill>
                  <a:srgbClr val="C00000"/>
                </a:solidFill>
                <a:sym typeface="微软雅黑" panose="020B0503020204020204" pitchFamily="34" charset="-122"/>
              </a:rPr>
              <a:t>1.vi &amp; vt (使) 快速移动</a:t>
            </a:r>
            <a:r>
              <a:rPr lang="zh-CN" altLang="en-US" sz="2400" b="1">
                <a:solidFill>
                  <a:srgbClr val="C00000"/>
                </a:solidFill>
                <a:sym typeface="微软雅黑" panose="020B0503020204020204" pitchFamily="34" charset="-122"/>
              </a:rPr>
              <a:t>；（使朝某方向）冲，奔，扑，射，飞驰</a:t>
            </a:r>
            <a:endParaRPr lang="zh-CN" altLang="en-US" sz="2400" b="1">
              <a:solidFill>
                <a:srgbClr val="C00000"/>
              </a:solidFill>
              <a:sym typeface="微软雅黑" panose="020B0503020204020204" pitchFamily="34" charset="-122"/>
            </a:endParaRPr>
          </a:p>
          <a:p>
            <a:pPr fontAlgn="auto">
              <a:lnSpc>
                <a:spcPts val="3460"/>
              </a:lnSpc>
            </a:pPr>
            <a:r>
              <a:rPr lang="en-US" sz="2400">
                <a:sym typeface="微软雅黑" panose="020B0503020204020204" pitchFamily="34" charset="-122"/>
              </a:rPr>
              <a:t>   扒手迅速地将手伸进了她的包。</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The pickpocket </a:t>
            </a:r>
            <a:r>
              <a:rPr lang="en-US" altLang="zh-CN" sz="2400" b="1" u="sng">
                <a:solidFill>
                  <a:srgbClr val="002060"/>
                </a:solidFill>
                <a:sym typeface="微软雅黑" panose="020B0503020204020204" pitchFamily="34" charset="-122"/>
              </a:rPr>
              <a:t>shot his hand into</a:t>
            </a:r>
            <a:r>
              <a:rPr lang="en-US" altLang="zh-CN" sz="2400" b="1">
                <a:solidFill>
                  <a:srgbClr val="002060"/>
                </a:solidFill>
                <a:sym typeface="微软雅黑" panose="020B0503020204020204" pitchFamily="34" charset="-122"/>
              </a:rPr>
              <a:t> her bag. </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   飞机掠过天空。/ </a:t>
            </a:r>
            <a:r>
              <a:rPr lang="zh-CN" altLang="en-US" sz="2400">
                <a:sym typeface="微软雅黑" panose="020B0503020204020204" pitchFamily="34" charset="-122"/>
              </a:rPr>
              <a:t>车急速向前开。</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A plane shot across the sky. / The car </a:t>
            </a:r>
            <a:r>
              <a:rPr lang="en-US" altLang="zh-CN" sz="2400" b="1" u="sng">
                <a:solidFill>
                  <a:srgbClr val="002060"/>
                </a:solidFill>
                <a:sym typeface="微软雅黑" panose="020B0503020204020204" pitchFamily="34" charset="-122"/>
              </a:rPr>
              <a:t>shot forward</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   他猛地伸出手去抓她。</a:t>
            </a:r>
            <a:r>
              <a:rPr lang="zh-CN" altLang="en-US" sz="2400">
                <a:solidFill>
                  <a:srgbClr val="DF213B">
                    <a:lumMod val="75000"/>
                  </a:srgbClr>
                </a:solidFill>
                <a:sym typeface="微软雅黑" panose="020B0503020204020204" pitchFamily="34" charset="-122"/>
              </a:rPr>
              <a:t>（续）</a:t>
            </a:r>
            <a:r>
              <a:rPr lang="en-US" sz="2400">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His hand </a:t>
            </a:r>
            <a:r>
              <a:rPr lang="en-US" altLang="zh-CN" sz="2400" b="1" u="sng">
                <a:solidFill>
                  <a:srgbClr val="002060"/>
                </a:solidFill>
                <a:sym typeface="微软雅黑" panose="020B0503020204020204" pitchFamily="34" charset="-122"/>
              </a:rPr>
              <a:t>shot out</a:t>
            </a:r>
            <a:r>
              <a:rPr lang="en-US" altLang="zh-CN" sz="2400" b="1">
                <a:solidFill>
                  <a:srgbClr val="002060"/>
                </a:solidFill>
                <a:sym typeface="微软雅黑" panose="020B0503020204020204" pitchFamily="34" charset="-122"/>
              </a:rPr>
              <a:t> to grab her. / He </a:t>
            </a:r>
            <a:r>
              <a:rPr lang="en-US" altLang="zh-CN" sz="2400" b="1" u="sng">
                <a:solidFill>
                  <a:srgbClr val="002060"/>
                </a:solidFill>
                <a:sym typeface="微软雅黑" panose="020B0503020204020204" pitchFamily="34" charset="-122"/>
              </a:rPr>
              <a:t>shot a hand</a:t>
            </a:r>
            <a:r>
              <a:rPr lang="en-US" altLang="zh-CN" sz="2400" b="1">
                <a:solidFill>
                  <a:srgbClr val="002060"/>
                </a:solidFill>
                <a:sym typeface="微软雅黑" panose="020B0503020204020204" pitchFamily="34" charset="-122"/>
              </a:rPr>
              <a:t>  and gripped his wrist. </a:t>
            </a:r>
            <a:endParaRPr lang="en-US" altLang="zh-CN" sz="2400" b="1">
              <a:solidFill>
                <a:srgbClr val="002060"/>
              </a:solidFill>
              <a:sym typeface="微软雅黑" panose="020B0503020204020204" pitchFamily="34" charset="-122"/>
            </a:endParaRPr>
          </a:p>
          <a:p>
            <a:pPr algn="l" fontAlgn="auto">
              <a:lnSpc>
                <a:spcPts val="3460"/>
              </a:lnSpc>
              <a:buClrTx/>
              <a:buSzTx/>
              <a:buFontTx/>
            </a:pPr>
            <a:r>
              <a:rPr lang="en-US" sz="2400">
                <a:sym typeface="微软雅黑" panose="020B0503020204020204" pitchFamily="34" charset="-122"/>
              </a:rPr>
              <a:t>   火不断从房顶蹿上来。</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Flames were </a:t>
            </a:r>
            <a:r>
              <a:rPr lang="en-US" altLang="zh-CN" sz="2400" b="1" u="sng">
                <a:solidFill>
                  <a:srgbClr val="002060"/>
                </a:solidFill>
                <a:sym typeface="微软雅黑" panose="020B0503020204020204" pitchFamily="34" charset="-122"/>
              </a:rPr>
              <a:t>shooting up</a:t>
            </a:r>
            <a:r>
              <a:rPr lang="en-US" altLang="zh-CN" sz="2400" b="1">
                <a:solidFill>
                  <a:srgbClr val="002060"/>
                </a:solidFill>
                <a:sym typeface="微软雅黑" panose="020B0503020204020204" pitchFamily="34" charset="-122"/>
              </a:rPr>
              <a:t> through the roof.  </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他再一看，注意到火苗从抛锚的汽车底部喷射出来。</a:t>
            </a:r>
            <a:r>
              <a:rPr lang="zh-CN" altLang="en-US" sz="2400">
                <a:solidFill>
                  <a:srgbClr val="DF213B">
                    <a:lumMod val="75000"/>
                  </a:srgbClr>
                </a:solidFill>
                <a:sym typeface="微软雅黑" panose="020B0503020204020204" pitchFamily="34" charset="-122"/>
              </a:rPr>
              <a:t>（续）</a:t>
            </a:r>
            <a:r>
              <a:rPr lang="zh-CN" altLang="en-US" sz="2400" baseline="-25000">
                <a:solidFill>
                  <a:srgbClr val="DF213B">
                    <a:lumMod val="75000"/>
                  </a:srgbClr>
                </a:solidFill>
                <a:sym typeface="微软雅黑" panose="020B0503020204020204" pitchFamily="34" charset="-122"/>
              </a:rPr>
              <a:t>2016·全国新课标I完形填空</a:t>
            </a:r>
            <a:endParaRPr lang="zh-CN" altLang="en-US" sz="2400" baseline="-250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One more look and he noticed flames </a:t>
            </a:r>
            <a:r>
              <a:rPr lang="en-US" altLang="zh-CN" sz="2400" b="1" u="sng">
                <a:solidFill>
                  <a:srgbClr val="002060"/>
                </a:solidFill>
                <a:sym typeface="微软雅黑" panose="020B0503020204020204" pitchFamily="34" charset="-122"/>
              </a:rPr>
              <a:t>shooting out from</a:t>
            </a:r>
            <a:r>
              <a:rPr lang="en-US" altLang="zh-CN" sz="2400" b="1">
                <a:solidFill>
                  <a:srgbClr val="002060"/>
                </a:solidFill>
                <a:sym typeface="微软雅黑" panose="020B0503020204020204" pitchFamily="34" charset="-122"/>
              </a:rPr>
              <a:t> under the disabled vehicle. </a:t>
            </a:r>
            <a:endParaRPr lang="en-US" altLang="zh-CN" sz="2400" b="1" baseline="-25000">
              <a:solidFill>
                <a:srgbClr val="002060"/>
              </a:solidFill>
              <a:sym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4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checkerboard(across)">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heckerboard(across)">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checkerboard(across)">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checkerboard(across)">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4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 </a:t>
            </a:r>
            <a:r>
              <a:rPr sz="2400" b="1" baseline="-25000" dirty="0">
                <a:solidFill>
                  <a:srgbClr val="0F3B31"/>
                </a:solidFill>
                <a:latin typeface="微软雅黑" panose="020B0503020204020204" pitchFamily="34" charset="-122"/>
                <a:ea typeface="微软雅黑" panose="020B0503020204020204" pitchFamily="34" charset="-122"/>
              </a:rPr>
              <a:t>-shot-shot</a:t>
            </a:r>
            <a:r>
              <a:rPr sz="2400" b="1" dirty="0">
                <a:solidFill>
                  <a:srgbClr val="0F3B31"/>
                </a:solidFill>
                <a:latin typeface="微软雅黑" panose="020B0503020204020204" pitchFamily="34" charset="-122"/>
                <a:ea typeface="微软雅黑" panose="020B0503020204020204" pitchFamily="34" charset="-122"/>
              </a:rPr>
              <a:t>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2430" y="892810"/>
            <a:ext cx="11407140" cy="5513070"/>
          </a:xfrm>
          <a:prstGeom prst="rect">
            <a:avLst/>
          </a:prstGeom>
          <a:noFill/>
        </p:spPr>
        <p:txBody>
          <a:bodyPr wrap="square" rtlCol="0" anchor="t">
            <a:spAutoFit/>
          </a:bodyPr>
          <a:p>
            <a:pPr fontAlgn="auto">
              <a:lnSpc>
                <a:spcPts val="3460"/>
              </a:lnSpc>
            </a:pPr>
            <a:r>
              <a:rPr lang="en-US" sz="2400" b="1">
                <a:solidFill>
                  <a:srgbClr val="C00000"/>
                </a:solidFill>
                <a:sym typeface="微软雅黑" panose="020B0503020204020204" pitchFamily="34" charset="-122"/>
              </a:rPr>
              <a:t>2.n [C] 嫩枝；新芽</a:t>
            </a:r>
            <a:endParaRPr lang="en-US" sz="2400" b="1">
              <a:solidFill>
                <a:srgbClr val="C00000"/>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玫瑰正抽出新芽。 </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The rose is </a:t>
            </a:r>
            <a:r>
              <a:rPr lang="en-US" altLang="zh-CN" sz="2400" b="1" u="sng">
                <a:solidFill>
                  <a:srgbClr val="002060"/>
                </a:solidFill>
                <a:sym typeface="微软雅黑" panose="020B0503020204020204" pitchFamily="34" charset="-122"/>
              </a:rPr>
              <a:t>putting out new shoots</a:t>
            </a:r>
            <a:r>
              <a:rPr lang="en-US" altLang="zh-CN" sz="2400" b="1">
                <a:solidFill>
                  <a:srgbClr val="002060"/>
                </a:solidFill>
                <a:sym typeface="微软雅黑" panose="020B0503020204020204" pitchFamily="34" charset="-122"/>
              </a:rPr>
              <a:t>.</a:t>
            </a:r>
            <a:endParaRPr sz="2400">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   </a:t>
            </a:r>
            <a:endParaRPr lang="en-US" sz="2400" b="1">
              <a:solidFill>
                <a:srgbClr val="C00000"/>
              </a:solidFill>
              <a:sym typeface="微软雅黑" panose="020B0503020204020204" pitchFamily="34" charset="-122"/>
            </a:endParaRPr>
          </a:p>
          <a:p>
            <a:pPr fontAlgn="auto">
              <a:lnSpc>
                <a:spcPts val="3460"/>
              </a:lnSpc>
            </a:pPr>
            <a:endParaRPr lang="en-US" sz="2400" b="1">
              <a:solidFill>
                <a:srgbClr val="C00000"/>
              </a:solidFill>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3.（枪或其他武器）射击；发射</a:t>
            </a:r>
            <a:endParaRPr lang="en-US" sz="2400" b="1">
              <a:solidFill>
                <a:srgbClr val="C00000"/>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害怕极了，我和埃利尝试了所有我们知道的防熊措施。我们对着熊大吼，狠狠敲击锅罐，朝着空中发射了空</a:t>
            </a:r>
            <a:r>
              <a:rPr lang="zh-CN" sz="2400">
                <a:sym typeface="微软雅黑" panose="020B0503020204020204" pitchFamily="34" charset="-122"/>
              </a:rPr>
              <a:t>的</a:t>
            </a:r>
            <a:r>
              <a:rPr sz="2400">
                <a:sym typeface="微软雅黑" panose="020B0503020204020204" pitchFamily="34" charset="-122"/>
              </a:rPr>
              <a:t>霰弹。</a:t>
            </a:r>
            <a:r>
              <a:rPr lang="zh-CN" altLang="en-US" sz="2400">
                <a:solidFill>
                  <a:srgbClr val="DF213B">
                    <a:lumMod val="75000"/>
                  </a:srgbClr>
                </a:solidFill>
                <a:sym typeface="微软雅黑" panose="020B0503020204020204" pitchFamily="34" charset="-122"/>
              </a:rPr>
              <a:t>（续）2020.07浙江高考卷 读后续写</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Terrified, Elli and I tried all the bear defense actions we knew. We yelled at the bear, hit pots hard, and fired blank </a:t>
            </a:r>
            <a:r>
              <a:rPr lang="en-US" altLang="zh-CN" sz="2400" b="1" u="sng">
                <a:solidFill>
                  <a:srgbClr val="002060"/>
                </a:solidFill>
                <a:sym typeface="微软雅黑" panose="020B0503020204020204" pitchFamily="34" charset="-122"/>
              </a:rPr>
              <a:t>shotgun shells</a:t>
            </a:r>
            <a:r>
              <a:rPr lang="en-US" altLang="zh-CN" sz="2400" b="1" u="sng" baseline="-25000">
                <a:solidFill>
                  <a:srgbClr val="002060"/>
                </a:solidFill>
                <a:sym typeface="微软雅黑" panose="020B0503020204020204" pitchFamily="34" charset="-122"/>
              </a:rPr>
              <a:t> 猎枪弹</a:t>
            </a:r>
            <a:r>
              <a:rPr lang="en-US" altLang="zh-CN" sz="2400" b="1">
                <a:solidFill>
                  <a:srgbClr val="002060"/>
                </a:solidFill>
                <a:sym typeface="微软雅黑" panose="020B0503020204020204" pitchFamily="34" charset="-122"/>
              </a:rPr>
              <a:t> into the air.</a:t>
            </a:r>
            <a:endParaRPr lang="en-US" altLang="zh-CN" sz="2400" b="1">
              <a:solidFill>
                <a:srgbClr val="002060"/>
              </a:solidFill>
              <a:sym typeface="微软雅黑" panose="020B0503020204020204" pitchFamily="34" charset="-122"/>
            </a:endParaRPr>
          </a:p>
          <a:p>
            <a:pPr fontAlgn="auto">
              <a:lnSpc>
                <a:spcPts val="7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他张弓射了一箭。</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sz="2400">
                <a:sym typeface="微软雅黑" panose="020B0503020204020204" pitchFamily="34" charset="-122"/>
              </a:rPr>
              <a:t> </a:t>
            </a:r>
            <a:r>
              <a:rPr lang="en-US" altLang="zh-CN" sz="2400" b="1">
                <a:solidFill>
                  <a:srgbClr val="002060"/>
                </a:solidFill>
                <a:sym typeface="微软雅黑" panose="020B0503020204020204" pitchFamily="34" charset="-122"/>
              </a:rPr>
              <a:t>He </a:t>
            </a:r>
            <a:r>
              <a:rPr lang="en-US" altLang="zh-CN" sz="2400" b="1" u="sng">
                <a:solidFill>
                  <a:srgbClr val="002060"/>
                </a:solidFill>
                <a:sym typeface="微软雅黑" panose="020B0503020204020204" pitchFamily="34" charset="-122"/>
              </a:rPr>
              <a:t>shot an arrow</a:t>
            </a:r>
            <a:r>
              <a:rPr lang="en-US" altLang="zh-CN" sz="2400" b="1">
                <a:solidFill>
                  <a:srgbClr val="002060"/>
                </a:solidFill>
                <a:sym typeface="微软雅黑" panose="020B0503020204020204" pitchFamily="34" charset="-122"/>
              </a:rPr>
              <a:t> from his bow. </a:t>
            </a:r>
            <a:endParaRPr lang="en-US" altLang="zh-CN" sz="2400" b="1">
              <a:solidFill>
                <a:srgbClr val="002060"/>
              </a:solidFill>
              <a:sym typeface="微软雅黑" panose="020B0503020204020204" pitchFamily="34" charset="-122"/>
            </a:endParaRPr>
          </a:p>
        </p:txBody>
      </p:sp>
      <p:pic>
        <p:nvPicPr>
          <p:cNvPr id="6" name="图片 5"/>
          <p:cNvPicPr>
            <a:picLocks noChangeAspect="1"/>
          </p:cNvPicPr>
          <p:nvPr/>
        </p:nvPicPr>
        <p:blipFill>
          <a:blip r:embed="rId3"/>
          <a:srcRect b="19629"/>
          <a:stretch>
            <a:fillRect/>
          </a:stretch>
        </p:blipFill>
        <p:spPr>
          <a:xfrm>
            <a:off x="6457950" y="956310"/>
            <a:ext cx="3826510" cy="23114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checkerboard(across)">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 </a:t>
            </a:r>
            <a:r>
              <a:rPr sz="2400" b="1" baseline="-25000" dirty="0">
                <a:solidFill>
                  <a:srgbClr val="0F3B31"/>
                </a:solidFill>
                <a:latin typeface="微软雅黑" panose="020B0503020204020204" pitchFamily="34" charset="-122"/>
                <a:ea typeface="微软雅黑" panose="020B0503020204020204" pitchFamily="34" charset="-122"/>
              </a:rPr>
              <a:t>-shot-shot</a:t>
            </a:r>
            <a:r>
              <a:rPr sz="2400" b="1" dirty="0">
                <a:solidFill>
                  <a:srgbClr val="0F3B31"/>
                </a:solidFill>
                <a:latin typeface="微软雅黑" panose="020B0503020204020204" pitchFamily="34" charset="-122"/>
                <a:ea typeface="微软雅黑" panose="020B0503020204020204" pitchFamily="34" charset="-122"/>
              </a:rPr>
              <a:t>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2430" y="865505"/>
            <a:ext cx="11407140" cy="5069840"/>
          </a:xfrm>
          <a:prstGeom prst="rect">
            <a:avLst/>
          </a:prstGeom>
          <a:noFill/>
        </p:spPr>
        <p:txBody>
          <a:bodyPr wrap="square" rtlCol="0" anchor="t">
            <a:spAutoFit/>
          </a:bodyPr>
          <a:p>
            <a:pPr fontAlgn="auto">
              <a:lnSpc>
                <a:spcPts val="3460"/>
              </a:lnSpc>
            </a:pPr>
            <a:r>
              <a:rPr lang="en-US" sz="2400" b="1">
                <a:solidFill>
                  <a:srgbClr val="C00000"/>
                </a:solidFill>
                <a:sym typeface="微软雅黑" panose="020B0503020204020204" pitchFamily="34" charset="-122"/>
              </a:rPr>
              <a:t>4. 剧痛跳窜</a:t>
            </a:r>
            <a:endParaRPr lang="en-US" sz="2400" b="1">
              <a:solidFill>
                <a:srgbClr val="C00000"/>
              </a:solidFill>
              <a:sym typeface="微软雅黑" panose="020B0503020204020204" pitchFamily="34" charset="-122"/>
            </a:endParaRPr>
          </a:p>
          <a:p>
            <a:pPr fontAlgn="auto">
              <a:lnSpc>
                <a:spcPts val="3460"/>
              </a:lnSpc>
            </a:pPr>
            <a:r>
              <a:rPr sz="2400">
                <a:sym typeface="微软雅黑" panose="020B0503020204020204" pitchFamily="34" charset="-122"/>
              </a:rPr>
              <a:t>背部的一阵剧痛</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a </a:t>
            </a:r>
            <a:r>
              <a:rPr lang="en-US" altLang="zh-CN" sz="2400" b="1" u="sng">
                <a:solidFill>
                  <a:srgbClr val="002060"/>
                </a:solidFill>
                <a:sym typeface="微软雅黑" panose="020B0503020204020204" pitchFamily="34" charset="-122"/>
              </a:rPr>
              <a:t>shooting pain</a:t>
            </a:r>
            <a:r>
              <a:rPr lang="en-US" altLang="zh-CN" sz="2400" b="1">
                <a:solidFill>
                  <a:srgbClr val="002060"/>
                </a:solidFill>
                <a:sym typeface="微软雅黑" panose="020B0503020204020204" pitchFamily="34" charset="-122"/>
              </a:rPr>
              <a:t> in the back   </a:t>
            </a: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疼痛顺着她的胳膊窜了上来 </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The pain </a:t>
            </a:r>
            <a:r>
              <a:rPr lang="en-US" altLang="zh-CN" sz="2400" b="1" u="sng">
                <a:solidFill>
                  <a:srgbClr val="002060"/>
                </a:solidFill>
                <a:sym typeface="微软雅黑" panose="020B0503020204020204" pitchFamily="34" charset="-122"/>
              </a:rPr>
              <a:t>shot up</a:t>
            </a:r>
            <a:r>
              <a:rPr lang="en-US" altLang="zh-CN" sz="2400" b="1">
                <a:solidFill>
                  <a:srgbClr val="002060"/>
                </a:solidFill>
                <a:sym typeface="微软雅黑" panose="020B0503020204020204" pitchFamily="34" charset="-122"/>
              </a:rPr>
              <a:t> her arm.   </a:t>
            </a:r>
            <a:r>
              <a:rPr lang="en-US" sz="2400" b="1">
                <a:solidFill>
                  <a:srgbClr val="C00000"/>
                </a:solidFill>
                <a:sym typeface="微软雅黑" panose="020B0503020204020204" pitchFamily="34" charset="-122"/>
              </a:rPr>
              <a:t> </a:t>
            </a:r>
            <a:endParaRPr lang="en-US" sz="2400" b="1">
              <a:solidFill>
                <a:srgbClr val="C00000"/>
              </a:solidFill>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 </a:t>
            </a:r>
            <a:endParaRPr lang="en-US" sz="2400" b="1">
              <a:solidFill>
                <a:srgbClr val="C00000"/>
              </a:solidFill>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5.突然把…投向;  瞥</a:t>
            </a:r>
            <a:endParaRPr lang="en-US" sz="2400" b="1">
              <a:solidFill>
                <a:srgbClr val="C00000"/>
              </a:solidFill>
              <a:sym typeface="微软雅黑" panose="020B0503020204020204" pitchFamily="34" charset="-122"/>
            </a:endParaRPr>
          </a:p>
          <a:p>
            <a:pPr fontAlgn="auto">
              <a:lnSpc>
                <a:spcPts val="3460"/>
              </a:lnSpc>
            </a:pPr>
            <a:r>
              <a:rPr sz="2400">
                <a:sym typeface="微软雅黑" panose="020B0503020204020204" pitchFamily="34" charset="-122"/>
              </a:rPr>
              <a:t>她从眼角瞥了他一眼。</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She </a:t>
            </a:r>
            <a:r>
              <a:rPr lang="en-US" altLang="zh-CN" sz="2400" b="1" u="sng">
                <a:solidFill>
                  <a:srgbClr val="002060"/>
                </a:solidFill>
                <a:sym typeface="微软雅黑" panose="020B0503020204020204" pitchFamily="34" charset="-122"/>
              </a:rPr>
              <a:t>shot/ cast</a:t>
            </a:r>
            <a:r>
              <a:rPr lang="en-US" altLang="zh-CN" sz="2400" b="1">
                <a:solidFill>
                  <a:srgbClr val="002060"/>
                </a:solidFill>
                <a:sym typeface="微软雅黑" panose="020B0503020204020204" pitchFamily="34" charset="-122"/>
              </a:rPr>
              <a:t> him </a:t>
            </a:r>
            <a:r>
              <a:rPr lang="en-US" altLang="zh-CN" sz="2400" b="1" u="sng">
                <a:solidFill>
                  <a:srgbClr val="002060"/>
                </a:solidFill>
                <a:sym typeface="微软雅黑" panose="020B0503020204020204" pitchFamily="34" charset="-122"/>
              </a:rPr>
              <a:t>a sideways glance</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760"/>
              </a:lnSpc>
            </a:pP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她很生气，瞪了他一眼。</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rPr>
              <a:t>She shot </a:t>
            </a:r>
            <a:r>
              <a:rPr lang="en-US" altLang="zh-CN" sz="2400" b="1" u="sng">
                <a:solidFill>
                  <a:srgbClr val="002060"/>
                </a:solidFill>
              </a:rPr>
              <a:t>an angry glance at him</a:t>
            </a:r>
            <a:r>
              <a:rPr lang="en-US" altLang="zh-CN" sz="2400" b="1">
                <a:solidFill>
                  <a:srgbClr val="002060"/>
                </a:solidFill>
              </a:rPr>
              <a:t>.  / She shot </a:t>
            </a:r>
            <a:r>
              <a:rPr lang="en-US" altLang="zh-CN" sz="2400" b="1" u="sng">
                <a:solidFill>
                  <a:srgbClr val="002060"/>
                </a:solidFill>
              </a:rPr>
              <a:t>him an angry glance</a:t>
            </a:r>
            <a:r>
              <a:rPr lang="en-US" altLang="zh-CN" sz="2400" b="1">
                <a:solidFill>
                  <a:srgbClr val="002060"/>
                </a:solidFill>
              </a:rPr>
              <a:t>. </a:t>
            </a:r>
            <a:endParaRPr lang="en-US" altLang="zh-CN" sz="2400" b="1">
              <a:solidFill>
                <a:srgbClr val="002060"/>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273925" y="835025"/>
            <a:ext cx="3887470" cy="455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checkerboard(across)">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6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2430" y="1014095"/>
            <a:ext cx="11407140" cy="4528185"/>
          </a:xfrm>
          <a:prstGeom prst="rect">
            <a:avLst/>
          </a:prstGeom>
          <a:noFill/>
        </p:spPr>
        <p:txBody>
          <a:bodyPr wrap="square" rtlCol="0" anchor="t">
            <a:spAutoFit/>
          </a:bodyPr>
          <a:p>
            <a:pPr fontAlgn="auto">
              <a:lnSpc>
                <a:spcPts val="3460"/>
              </a:lnSpc>
            </a:pPr>
            <a:r>
              <a:rPr lang="en-US" sz="2400" b="1">
                <a:solidFill>
                  <a:srgbClr val="C00000"/>
                </a:solidFill>
                <a:sym typeface="微软雅黑" panose="020B0503020204020204" pitchFamily="34" charset="-122"/>
              </a:rPr>
              <a:t>6. 拍摄</a:t>
            </a:r>
            <a:endParaRPr sz="2400">
              <a:sym typeface="微软雅黑" panose="020B0503020204020204" pitchFamily="34" charset="-122"/>
            </a:endParaRPr>
          </a:p>
          <a:p>
            <a:pPr algn="l" fontAlgn="auto">
              <a:lnSpc>
                <a:spcPts val="3460"/>
              </a:lnSpc>
            </a:pPr>
            <a:r>
              <a:rPr lang="en-US" sz="2400">
                <a:sym typeface="微软雅黑" panose="020B0503020204020204" pitchFamily="34" charset="-122"/>
              </a:rPr>
              <a:t>   </a:t>
            </a:r>
            <a:r>
              <a:rPr sz="2400">
                <a:sym typeface="微软雅黑" panose="020B0503020204020204" pitchFamily="34" charset="-122"/>
              </a:rPr>
              <a:t>充分利用这次和北极熊近距离邂逅的机会，我拍了几张</a:t>
            </a:r>
            <a:r>
              <a:rPr lang="zh-CN" sz="2400">
                <a:sym typeface="微软雅黑" panose="020B0503020204020204" pitchFamily="34" charset="-122"/>
              </a:rPr>
              <a:t>它</a:t>
            </a:r>
            <a:r>
              <a:rPr sz="2400">
                <a:sym typeface="微软雅黑" panose="020B0503020204020204" pitchFamily="34" charset="-122"/>
              </a:rPr>
              <a:t>的照片。</a:t>
            </a:r>
            <a:r>
              <a:rPr lang="zh-CN" altLang="en-US" sz="2400">
                <a:solidFill>
                  <a:srgbClr val="DF213B">
                    <a:lumMod val="75000"/>
                  </a:srgbClr>
                </a:solidFill>
                <a:sym typeface="微软雅黑" panose="020B0503020204020204" pitchFamily="34" charset="-122"/>
              </a:rPr>
              <a:t>（续）2020.07浙江高考卷 读后续写</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Making the best of this close encounter, I </a:t>
            </a:r>
            <a:r>
              <a:rPr lang="en-US" altLang="zh-CN" sz="2400" b="1" u="sng">
                <a:solidFill>
                  <a:srgbClr val="002060"/>
                </a:solidFill>
                <a:sym typeface="微软雅黑" panose="020B0503020204020204" pitchFamily="34" charset="-122"/>
              </a:rPr>
              <a:t>shot some pictures of</a:t>
            </a:r>
            <a:r>
              <a:rPr lang="en-US" altLang="zh-CN" sz="2400" b="1">
                <a:solidFill>
                  <a:srgbClr val="002060"/>
                </a:solidFill>
                <a:sym typeface="微软雅黑" panose="020B0503020204020204" pitchFamily="34" charset="-122"/>
              </a:rPr>
              <a:t> the bear. </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  </a:t>
            </a:r>
            <a:r>
              <a:rPr sz="2400">
                <a:sym typeface="微软雅黑" panose="020B0503020204020204" pitchFamily="34" charset="-122"/>
              </a:rPr>
              <a:t>我决定尝试拍摄一只狐狸从灌木丛中偷窥的一个更自然的镜头。</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peering /pɪərɪŋ/ v. 仔细看，端详，凝视</a:t>
            </a:r>
            <a:endParaRPr lang="zh-CN" altLang="en-US" sz="1800" i="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sz="2400" b="1">
                <a:solidFill>
                  <a:srgbClr val="C00000"/>
                </a:solidFill>
                <a:sym typeface="微软雅黑" panose="020B0503020204020204" pitchFamily="34" charset="-122"/>
              </a:rPr>
              <a:t> </a:t>
            </a:r>
            <a:r>
              <a:rPr lang="en-US" altLang="zh-CN" sz="2400" b="1">
                <a:solidFill>
                  <a:srgbClr val="002060"/>
                </a:solidFill>
                <a:sym typeface="微软雅黑" panose="020B0503020204020204" pitchFamily="34" charset="-122"/>
              </a:rPr>
              <a:t>I decided to try for a more </a:t>
            </a:r>
            <a:r>
              <a:rPr lang="en-US" altLang="zh-CN" sz="2400" b="1" u="sng">
                <a:solidFill>
                  <a:srgbClr val="002060"/>
                </a:solidFill>
                <a:sym typeface="微软雅黑" panose="020B0503020204020204" pitchFamily="34" charset="-122"/>
              </a:rPr>
              <a:t>natural shot</a:t>
            </a:r>
            <a:r>
              <a:rPr lang="en-US" altLang="zh-CN" sz="2400" b="1">
                <a:solidFill>
                  <a:srgbClr val="002060"/>
                </a:solidFill>
                <a:sym typeface="微软雅黑" panose="020B0503020204020204" pitchFamily="34" charset="-122"/>
              </a:rPr>
              <a:t> </a:t>
            </a:r>
            <a:r>
              <a:rPr lang="en-US" altLang="zh-CN" sz="2400" b="1" i="1" baseline="-25000">
                <a:solidFill>
                  <a:srgbClr val="002060"/>
                </a:solidFill>
                <a:sym typeface="微软雅黑" panose="020B0503020204020204" pitchFamily="34" charset="-122"/>
              </a:rPr>
              <a:t>照片; (电影的) 连续镜头</a:t>
            </a:r>
            <a:r>
              <a:rPr lang="en-US" altLang="zh-CN" sz="2400" b="1">
                <a:solidFill>
                  <a:srgbClr val="002060"/>
                </a:solidFill>
                <a:sym typeface="微软雅黑" panose="020B0503020204020204" pitchFamily="34" charset="-122"/>
              </a:rPr>
              <a:t>of a fox peering from the bushes. </a:t>
            </a:r>
            <a:endParaRPr lang="en-US" altLang="zh-CN" sz="2400" b="1">
              <a:solidFill>
                <a:srgbClr val="002060"/>
              </a:solidFill>
              <a:sym typeface="微软雅黑" panose="020B0503020204020204" pitchFamily="34" charset="-122"/>
            </a:endParaRPr>
          </a:p>
          <a:p>
            <a:pPr fontAlgn="auto">
              <a:lnSpc>
                <a:spcPts val="3460"/>
              </a:lnSpc>
            </a:pPr>
            <a:r>
              <a:rPr lang="en-US" sz="2400" b="1">
                <a:solidFill>
                  <a:srgbClr val="C00000"/>
                </a:solidFill>
                <a:sym typeface="微软雅黑" panose="020B0503020204020204" pitchFamily="34" charset="-122"/>
              </a:rPr>
              <a:t>   </a:t>
            </a:r>
            <a:endParaRPr sz="2400">
              <a:sym typeface="微软雅黑" panose="020B0503020204020204" pitchFamily="34" charset="-122"/>
            </a:endParaRPr>
          </a:p>
        </p:txBody>
      </p:sp>
      <p:sp>
        <p:nvSpPr>
          <p:cNvPr id="6"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 </a:t>
            </a:r>
            <a:r>
              <a:rPr sz="2400" b="1" baseline="-25000" dirty="0">
                <a:solidFill>
                  <a:srgbClr val="0F3B31"/>
                </a:solidFill>
                <a:latin typeface="微软雅黑" panose="020B0503020204020204" pitchFamily="34" charset="-122"/>
                <a:ea typeface="微软雅黑" panose="020B0503020204020204" pitchFamily="34" charset="-122"/>
              </a:rPr>
              <a:t>-shot-shot</a:t>
            </a:r>
            <a:r>
              <a:rPr sz="2400" b="1" dirty="0">
                <a:solidFill>
                  <a:srgbClr val="0F3B31"/>
                </a:solidFill>
                <a:latin typeface="微软雅黑" panose="020B0503020204020204" pitchFamily="34" charset="-122"/>
                <a:ea typeface="微软雅黑" panose="020B0503020204020204" pitchFamily="34" charset="-122"/>
              </a:rPr>
              <a:t>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circle(out)">
                                      <p:cBhvr>
                                        <p:cTn id="11" dur="10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heckerboard(across)">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checkerboard(across)">
                                      <p:cBhvr>
                                        <p:cTn id="21" dur="500"/>
                                        <p:tgtEl>
                                          <p:spTgt spid="5">
                                            <p:txEl>
                                              <p:pRg st="6" end="6"/>
                                            </p:txEl>
                                          </p:spTgt>
                                        </p:tgtEl>
                                      </p:cBhvr>
                                    </p:animEffect>
                                  </p:childTnLst>
                                </p:cTn>
                              </p:par>
                            </p:childTnLst>
                          </p:cTn>
                        </p:par>
                        <p:par>
                          <p:cTn id="22" fill="hold">
                            <p:stCondLst>
                              <p:cond delay="500"/>
                            </p:stCondLst>
                            <p:childTnLst>
                              <p:par>
                                <p:cTn id="23" presetID="12" presetClass="entr" presetSubtype="8"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ppt_x</p:attrName>
                                        </p:attrNameLst>
                                      </p:cBhvr>
                                      <p:tavLst>
                                        <p:tav tm="0">
                                          <p:val>
                                            <p:strVal val="#ppt_x-#ppt_w*1.125000"/>
                                          </p:val>
                                        </p:tav>
                                        <p:tav tm="100000">
                                          <p:val>
                                            <p:strVal val="#ppt_x"/>
                                          </p:val>
                                        </p:tav>
                                      </p:tavLst>
                                    </p:anim>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2" grpId="0" bldLvl="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shadow /ˈʃædəʊ/                           n. [C; U] 阴影；影子</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14</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5844"/>
          <a:stretch>
            <a:fillRect/>
          </a:stretch>
        </p:blipFill>
        <p:spPr>
          <a:xfrm>
            <a:off x="2625090" y="4101465"/>
            <a:ext cx="2857500" cy="2690495"/>
          </a:xfrm>
          <a:prstGeom prst="rect">
            <a:avLst/>
          </a:prstGeom>
        </p:spPr>
      </p:pic>
      <p:pic>
        <p:nvPicPr>
          <p:cNvPr id="107" name="图片 106"/>
          <p:cNvPicPr/>
          <p:nvPr/>
        </p:nvPicPr>
        <p:blipFill>
          <a:blip r:embed="rId4"/>
          <a:srcRect b="7311"/>
          <a:stretch>
            <a:fillRect/>
          </a:stretch>
        </p:blipFill>
        <p:spPr>
          <a:xfrm>
            <a:off x="7539990" y="1103630"/>
            <a:ext cx="4432935" cy="5754370"/>
          </a:xfrm>
          <a:prstGeom prst="rect">
            <a:avLst/>
          </a:prstGeom>
          <a:noFill/>
          <a:ln w="9525">
            <a:noFill/>
          </a:ln>
        </p:spPr>
      </p:pic>
      <p:sp>
        <p:nvSpPr>
          <p:cNvPr id="5" name="文本框 4"/>
          <p:cNvSpPr txBox="1"/>
          <p:nvPr/>
        </p:nvSpPr>
        <p:spPr>
          <a:xfrm>
            <a:off x="516890" y="902335"/>
            <a:ext cx="7856220" cy="3599815"/>
          </a:xfrm>
          <a:prstGeom prst="rect">
            <a:avLst/>
          </a:prstGeom>
          <a:noFill/>
        </p:spPr>
        <p:txBody>
          <a:bodyPr wrap="square" rtlCol="0" anchor="t">
            <a:spAutoFit/>
          </a:bodyPr>
          <a:p>
            <a:pPr algn="l">
              <a:buClrTx/>
              <a:buSzTx/>
              <a:buFontTx/>
            </a:pPr>
            <a:r>
              <a:rPr lang="zh-CN" altLang="en-US" sz="2400"/>
              <a:t>1.恐怖的阴影笼罩着我，我…（续）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 shadow of fear hanging over me, I...</a:t>
            </a:r>
            <a:endParaRPr lang="en-US" altLang="zh-CN" sz="2400" b="1">
              <a:solidFill>
                <a:srgbClr val="002060"/>
              </a:solidFill>
            </a:endParaRPr>
          </a:p>
          <a:p>
            <a:endParaRPr lang="zh-CN" altLang="en-US"/>
          </a:p>
          <a:p>
            <a:r>
              <a:rPr lang="zh-CN" altLang="en-US" sz="2400"/>
              <a:t>2.一个高大模糊的身影映在灰白色的墙上。（续）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 tall, shadowy figure silhouetted against the pale wall. </a:t>
            </a:r>
            <a:endParaRPr lang="zh-CN" altLang="en-US"/>
          </a:p>
          <a:p>
            <a:r>
              <a:rPr lang="en-US" altLang="zh-CN"/>
              <a:t>          </a:t>
            </a:r>
            <a:r>
              <a:rPr lang="zh-CN" altLang="en-US"/>
              <a:t>※silhouette /ˌsɪluˈet/ n. 轮廓，剪影 v.照出影子；显出轮廓</a:t>
            </a:r>
            <a:endParaRPr lang="zh-CN" altLang="en-US"/>
          </a:p>
          <a:p>
            <a:endParaRPr lang="zh-CN" altLang="en-US" sz="2400"/>
          </a:p>
          <a:p>
            <a:r>
              <a:rPr lang="zh-CN" altLang="en-US" sz="2400"/>
              <a:t>3.不快乐的童年会给人的一生蒙上阴影。</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3.An unhappy childhood would cast a shadow on one's whole life.	</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down)">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7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shoot [ʃu:t] vt. </a:t>
            </a:r>
            <a:r>
              <a:rPr sz="2400" b="1" baseline="-25000" dirty="0">
                <a:solidFill>
                  <a:srgbClr val="0F3B31"/>
                </a:solidFill>
                <a:latin typeface="微软雅黑" panose="020B0503020204020204" pitchFamily="34" charset="-122"/>
                <a:ea typeface="微软雅黑" panose="020B0503020204020204" pitchFamily="34" charset="-122"/>
              </a:rPr>
              <a:t>-shot-shot</a:t>
            </a:r>
            <a:r>
              <a:rPr sz="2400" b="1" dirty="0">
                <a:solidFill>
                  <a:srgbClr val="0F3B31"/>
                </a:solidFill>
                <a:latin typeface="微软雅黑" panose="020B0503020204020204" pitchFamily="34" charset="-122"/>
                <a:ea typeface="微软雅黑" panose="020B0503020204020204" pitchFamily="34" charset="-122"/>
              </a:rPr>
              <a:t>射中；射伤     ---- shot [ʃɔt] n. 射击；枪炮声</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2430" y="942975"/>
            <a:ext cx="11407140" cy="4972050"/>
          </a:xfrm>
          <a:prstGeom prst="rect">
            <a:avLst/>
          </a:prstGeom>
          <a:noFill/>
        </p:spPr>
        <p:txBody>
          <a:bodyPr wrap="square" rtlCol="0" anchor="t">
            <a:spAutoFit/>
          </a:bodyPr>
          <a:p>
            <a:pPr fontAlgn="auto">
              <a:lnSpc>
                <a:spcPts val="3460"/>
              </a:lnSpc>
            </a:pPr>
            <a:r>
              <a:rPr lang="en-US" sz="2400" b="1">
                <a:solidFill>
                  <a:srgbClr val="C00000"/>
                </a:solidFill>
                <a:sym typeface="微软雅黑" panose="020B0503020204020204" pitchFamily="34" charset="-122"/>
              </a:rPr>
              <a:t> 7.  射门；投篮</a:t>
            </a:r>
            <a:endParaRPr lang="en-US" sz="2400" b="1">
              <a:solidFill>
                <a:srgbClr val="C00000"/>
              </a:solidFill>
              <a:sym typeface="微软雅黑" panose="020B0503020204020204" pitchFamily="34" charset="-122"/>
            </a:endParaRPr>
          </a:p>
          <a:p>
            <a:pPr fontAlgn="auto">
              <a:lnSpc>
                <a:spcPts val="3460"/>
              </a:lnSpc>
            </a:pPr>
            <a:r>
              <a:rPr sz="2400">
                <a:sym typeface="微软雅黑" panose="020B0503020204020204" pitchFamily="34" charset="-122"/>
              </a:rPr>
              <a:t>他本该射门，不该传球。</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He </a:t>
            </a:r>
            <a:r>
              <a:rPr lang="en-US" altLang="zh-CN" sz="2400" b="1" u="sng">
                <a:solidFill>
                  <a:srgbClr val="002060"/>
                </a:solidFill>
                <a:sym typeface="微软雅黑" panose="020B0503020204020204" pitchFamily="34" charset="-122"/>
              </a:rPr>
              <a:t>should have shot</a:t>
            </a:r>
            <a:r>
              <a:rPr lang="en-US" altLang="zh-CN" sz="2400" b="1">
                <a:solidFill>
                  <a:srgbClr val="002060"/>
                </a:solidFill>
                <a:sym typeface="微软雅黑" panose="020B0503020204020204" pitchFamily="34" charset="-122"/>
              </a:rPr>
              <a:t> instead of passing. </a:t>
            </a:r>
            <a:endParaRPr sz="2400">
              <a:sym typeface="微软雅黑" panose="020B0503020204020204" pitchFamily="34" charset="-122"/>
            </a:endParaRPr>
          </a:p>
          <a:p>
            <a:pPr fontAlgn="auto">
              <a:lnSpc>
                <a:spcPts val="3460"/>
              </a:lnSpc>
            </a:pPr>
            <a:r>
              <a:rPr sz="2400">
                <a:sym typeface="微软雅黑" panose="020B0503020204020204" pitchFamily="34" charset="-122"/>
              </a:rPr>
              <a:t>放学后，我们就在车行道上打篮球。</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After school we'd be on the driveway </a:t>
            </a:r>
            <a:r>
              <a:rPr lang="en-US" altLang="zh-CN" sz="2400" b="1" u="sng">
                <a:solidFill>
                  <a:srgbClr val="002060"/>
                </a:solidFill>
                <a:sym typeface="微软雅黑" panose="020B0503020204020204" pitchFamily="34" charset="-122"/>
              </a:rPr>
              <a:t>shooting baskets</a:t>
            </a:r>
            <a:r>
              <a:rPr lang="en-US" altLang="zh-CN" sz="2400" b="1">
                <a:solidFill>
                  <a:srgbClr val="002060"/>
                </a:solidFill>
                <a:sym typeface="微软雅黑" panose="020B0503020204020204" pitchFamily="34" charset="-122"/>
              </a:rPr>
              <a:t> </a:t>
            </a:r>
            <a:r>
              <a:rPr lang="en-US" altLang="zh-CN" sz="2400" b="1" baseline="-25000">
                <a:solidFill>
                  <a:srgbClr val="002060"/>
                </a:solidFill>
                <a:sym typeface="微软雅黑" panose="020B0503020204020204" pitchFamily="34" charset="-122"/>
              </a:rPr>
              <a:t>(= playing basketball ) .</a:t>
            </a:r>
            <a:r>
              <a:rPr lang="en-US" sz="2400" b="1" baseline="-25000">
                <a:solidFill>
                  <a:srgbClr val="C00000"/>
                </a:solidFill>
                <a:sym typeface="微软雅黑" panose="020B0503020204020204" pitchFamily="34" charset="-122"/>
              </a:rPr>
              <a:t> </a:t>
            </a:r>
            <a:endParaRPr sz="2400" baseline="-25000">
              <a:sym typeface="微软雅黑" panose="020B0503020204020204" pitchFamily="34" charset="-122"/>
            </a:endParaRPr>
          </a:p>
          <a:p>
            <a:pPr fontAlgn="auto">
              <a:lnSpc>
                <a:spcPts val="3460"/>
              </a:lnSpc>
            </a:pPr>
            <a:r>
              <a:rPr sz="2400">
                <a:sym typeface="微软雅黑" panose="020B0503020204020204" pitchFamily="34" charset="-122"/>
              </a:rPr>
              <a:t>泰勒一脚低射，把球射入网角。 </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Taylor scored </a:t>
            </a:r>
            <a:r>
              <a:rPr lang="en-US" altLang="zh-CN" sz="2400" b="1" u="sng">
                <a:solidFill>
                  <a:srgbClr val="002060"/>
                </a:solidFill>
                <a:sym typeface="微软雅黑" panose="020B0503020204020204" pitchFamily="34" charset="-122"/>
              </a:rPr>
              <a:t>with a low shot</a:t>
            </a:r>
            <a:r>
              <a:rPr lang="en-US" altLang="zh-CN" sz="2400" b="1">
                <a:solidFill>
                  <a:srgbClr val="002060"/>
                </a:solidFill>
                <a:sym typeface="微软雅黑" panose="020B0503020204020204" pitchFamily="34" charset="-122"/>
              </a:rPr>
              <a:t> into the corner of the net. </a:t>
            </a: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当我正要射门的时候脚下滑了一下，一脚踢空。</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My feet slipped as I was about to </a:t>
            </a:r>
            <a:r>
              <a:rPr lang="en-US" altLang="zh-CN" sz="2400" b="1" u="sng">
                <a:solidFill>
                  <a:srgbClr val="002060"/>
                </a:solidFill>
                <a:sym typeface="微软雅黑" panose="020B0503020204020204" pitchFamily="34" charset="-122"/>
              </a:rPr>
              <a:t>shoot</a:t>
            </a:r>
            <a:r>
              <a:rPr lang="en-US" altLang="zh-CN" sz="2400" b="1">
                <a:solidFill>
                  <a:srgbClr val="002060"/>
                </a:solidFill>
                <a:sym typeface="微软雅黑" panose="020B0503020204020204" pitchFamily="34" charset="-122"/>
              </a:rPr>
              <a:t> and I missed the ball.</a:t>
            </a:r>
            <a:endParaRPr lang="en-US" altLang="zh-CN" sz="2400" b="1">
              <a:solidFill>
                <a:srgbClr val="002060"/>
              </a:solidFill>
              <a:sym typeface="微软雅黑" panose="020B0503020204020204" pitchFamily="34" charset="-122"/>
            </a:endParaRPr>
          </a:p>
          <a:p>
            <a:pPr fontAlgn="auto">
              <a:lnSpc>
                <a:spcPts val="3460"/>
              </a:lnSpc>
            </a:pPr>
            <a:r>
              <a:rPr sz="2400">
                <a:sym typeface="微软雅黑" panose="020B0503020204020204" pitchFamily="34" charset="-122"/>
              </a:rPr>
              <a:t>她设法跳起投篮，正好越过他们的头顶，射入网中。</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algn="l" fontAlgn="auto">
              <a:lnSpc>
                <a:spcPts val="3460"/>
              </a:lnSpc>
              <a:buClrTx/>
              <a:buSzTx/>
              <a:buFontTx/>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She managed to </a:t>
            </a:r>
            <a:r>
              <a:rPr lang="en-US" altLang="zh-CN" sz="2400" b="1" u="sng">
                <a:solidFill>
                  <a:srgbClr val="002060"/>
                </a:solidFill>
                <a:sym typeface="微软雅黑" panose="020B0503020204020204" pitchFamily="34" charset="-122"/>
              </a:rPr>
              <a:t>shoot jump shots</a:t>
            </a:r>
            <a:r>
              <a:rPr lang="en-US" altLang="zh-CN" sz="2400" b="1">
                <a:solidFill>
                  <a:srgbClr val="002060"/>
                </a:solidFill>
                <a:sym typeface="微软雅黑" panose="020B0503020204020204" pitchFamily="34" charset="-122"/>
              </a:rPr>
              <a:t> just over their heads and into the net.</a:t>
            </a:r>
            <a:endParaRPr lang="en-US" altLang="zh-CN" sz="2400" b="1">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4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checkerboard(across)">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heckerboard(across)">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checkerboard(across)">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checkerboard(across)">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4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tremble ['trembl] vi.   摇晃；摇动；颤抖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5445" y="883920"/>
            <a:ext cx="11421110" cy="509016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在微风中摇曳的树叶</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leaves </a:t>
            </a:r>
            <a:r>
              <a:rPr lang="en-US" altLang="zh-CN" sz="2400" b="1" u="sng">
                <a:solidFill>
                  <a:srgbClr val="002060"/>
                </a:solidFill>
                <a:sym typeface="微软雅黑" panose="020B0503020204020204" pitchFamily="34" charset="-122"/>
              </a:rPr>
              <a:t>trembling in the breeze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2.她激动得声音颤抖。</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Her voice </a:t>
            </a:r>
            <a:r>
              <a:rPr lang="en-US" altLang="zh-CN" sz="2400" b="1" u="sng">
                <a:solidFill>
                  <a:srgbClr val="002060"/>
                </a:solidFill>
                <a:sym typeface="微软雅黑" panose="020B0503020204020204" pitchFamily="34" charset="-122"/>
              </a:rPr>
              <a:t>trembled with excitement</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突然，我看到她的嘴唇开始颤抖，眼泪开始从她的脸颊流下。</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Suddenly, I saw </a:t>
            </a:r>
            <a:r>
              <a:rPr lang="en-US" altLang="zh-CN" sz="2400" b="1" u="sng">
                <a:solidFill>
                  <a:srgbClr val="002060"/>
                </a:solidFill>
                <a:sym typeface="微软雅黑" panose="020B0503020204020204" pitchFamily="34" charset="-122"/>
              </a:rPr>
              <a:t>her lips begin to tremble</a:t>
            </a:r>
            <a:r>
              <a:rPr lang="en-US" altLang="zh-CN" sz="2400" b="1">
                <a:solidFill>
                  <a:srgbClr val="002060"/>
                </a:solidFill>
                <a:sym typeface="微软雅黑" panose="020B0503020204020204" pitchFamily="34" charset="-122"/>
              </a:rPr>
              <a:t> and </a:t>
            </a:r>
            <a:r>
              <a:rPr lang="en-US" altLang="zh-CN" sz="2400" b="1" u="sng">
                <a:solidFill>
                  <a:srgbClr val="002060"/>
                </a:solidFill>
                <a:sym typeface="微软雅黑" panose="020B0503020204020204" pitchFamily="34" charset="-122"/>
              </a:rPr>
              <a:t>tears begin to flow down her cheeks</a:t>
            </a:r>
            <a:r>
              <a:rPr lang="en-US" altLang="zh-CN" sz="2400" b="1">
                <a:solidFill>
                  <a:srgbClr val="002060"/>
                </a:solidFill>
                <a:sym typeface="微软雅黑" panose="020B0503020204020204" pitchFamily="34" charset="-122"/>
              </a:rPr>
              <a:t>. </a:t>
            </a:r>
            <a:r>
              <a:rPr sz="2400">
                <a:sym typeface="微软雅黑" panose="020B0503020204020204" pitchFamily="34" charset="-122"/>
              </a:rPr>
              <a:t>   </a:t>
            </a:r>
            <a:endParaRPr sz="2400">
              <a:sym typeface="微软雅黑" panose="020B0503020204020204" pitchFamily="34" charset="-122"/>
            </a:endParaRPr>
          </a:p>
          <a:p>
            <a:pPr fontAlgn="auto">
              <a:lnSpc>
                <a:spcPts val="1460"/>
              </a:lnSpc>
            </a:pP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父亲试图掩饰他的愤怒，但是那颤抖的声音使他无法平静下来</a:t>
            </a:r>
            <a:r>
              <a:rPr lang="zh-CN" altLang="en-US" sz="2400">
                <a:solidFill>
                  <a:srgbClr val="DF213B">
                    <a:lumMod val="75000"/>
                  </a:srgbClr>
                </a:solidFill>
                <a:sym typeface="微软雅黑" panose="020B0503020204020204" pitchFamily="34" charset="-122"/>
              </a:rPr>
              <a:t>（续）</a:t>
            </a: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conceal/kənˈsiːl/ vt. 隐藏；隐瞒</a:t>
            </a:r>
            <a:endParaRPr lang="zh-CN" altLang="en-US" sz="1800" i="1">
              <a:solidFill>
                <a:srgbClr val="002060"/>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Father tried to conceal his anger, but </a:t>
            </a:r>
            <a:r>
              <a:rPr lang="en-US" altLang="zh-CN" sz="2400" b="1" u="sng">
                <a:solidFill>
                  <a:srgbClr val="002060"/>
                </a:solidFill>
                <a:sym typeface="微软雅黑" panose="020B0503020204020204" pitchFamily="34" charset="-122"/>
              </a:rPr>
              <a:t>the trembling voice failed him</a:t>
            </a:r>
            <a:r>
              <a:rPr lang="en-US" altLang="zh-CN" sz="2400" b="1" u="sng" baseline="-25000">
                <a:solidFill>
                  <a:srgbClr val="002060"/>
                </a:solidFill>
                <a:sym typeface="微软雅黑" panose="020B0503020204020204" pitchFamily="34" charset="-122"/>
              </a:rPr>
              <a:t>拟人</a:t>
            </a:r>
            <a:r>
              <a:rPr lang="en-US" altLang="zh-CN" sz="2400" b="1" baseline="-25000">
                <a:solidFill>
                  <a:srgbClr val="002060"/>
                </a:solidFill>
                <a:sym typeface="微软雅黑" panose="020B0503020204020204" pitchFamily="34" charset="-122"/>
              </a:rPr>
              <a:t>.</a:t>
            </a:r>
            <a:r>
              <a:rPr lang="en-US" altLang="zh-CN" sz="2400" b="1">
                <a:solidFill>
                  <a:srgbClr val="002060"/>
                </a:solidFill>
                <a:sym typeface="微软雅黑" panose="020B0503020204020204" pitchFamily="34" charset="-122"/>
              </a:rPr>
              <a:t> </a:t>
            </a:r>
            <a:endParaRPr lang="en-US" altLang="zh-CN" sz="2400" b="1">
              <a:solidFill>
                <a:srgbClr val="002060"/>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l="30099" t="34053" r="30963" b="47557"/>
          <a:stretch>
            <a:fillRect/>
          </a:stretch>
        </p:blipFill>
        <p:spPr>
          <a:xfrm>
            <a:off x="7039610" y="718185"/>
            <a:ext cx="3588385" cy="258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checkerboard(across)">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sweat [swet]   n. 汗   vi. 出汗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44805" y="949325"/>
            <a:ext cx="11847195"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满头大汗; 汗流浃背</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sweating profusely </a:t>
            </a:r>
            <a:endParaRPr lang="en-US" altLang="zh-CN" sz="2400" b="1">
              <a:solidFill>
                <a:srgbClr val="002060"/>
              </a:solidFill>
              <a:sym typeface="微软雅黑" panose="020B0503020204020204" pitchFamily="34" charset="-122"/>
            </a:endParaRPr>
          </a:p>
          <a:p>
            <a:pPr fontAlgn="auto">
              <a:lnSpc>
                <a:spcPts val="3460"/>
              </a:lnSpc>
            </a:pPr>
            <a:r>
              <a:rPr lang="en-US" altLang="zh-CN" sz="2400" b="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profusely/prəˈfjuːsli/ adv. 丰富地; 大量地</a:t>
            </a:r>
            <a:endParaRPr lang="zh-CN" altLang="en-US" sz="1800" i="1">
              <a:solidFill>
                <a:srgbClr val="002060"/>
              </a:solidFill>
              <a:sym typeface="微软雅黑" panose="020B0503020204020204" pitchFamily="34" charset="-122"/>
            </a:endParaRPr>
          </a:p>
          <a:p>
            <a:pPr fontAlgn="auto">
              <a:lnSpc>
                <a:spcPts val="3460"/>
              </a:lnSpc>
            </a:pPr>
            <a:r>
              <a:rPr lang="zh-CN" altLang="en-US" sz="1800" i="1">
                <a:solidFill>
                  <a:srgbClr val="002060"/>
                </a:solidFill>
                <a:sym typeface="微软雅黑" panose="020B0503020204020204" pitchFamily="34" charset="-122"/>
              </a:rPr>
              <a:t> </a:t>
            </a:r>
            <a:r>
              <a:rPr lang="en-US" altLang="zh-CN" sz="1800" i="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--bleeding profusely 血流如注</a:t>
            </a:r>
            <a:endParaRPr lang="zh-CN" altLang="en-US" sz="1800" i="1">
              <a:solidFill>
                <a:srgbClr val="002060"/>
              </a:solidFill>
              <a:sym typeface="微软雅黑" panose="020B0503020204020204" pitchFamily="34" charset="-122"/>
            </a:endParaRPr>
          </a:p>
          <a:p>
            <a:pPr fontAlgn="auto">
              <a:lnSpc>
                <a:spcPts val="3460"/>
              </a:lnSpc>
            </a:pPr>
            <a:endParaRPr lang="zh-CN" altLang="en-US" sz="1800" i="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2.他的手汗津津的。</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His hand was slippery with sweat. </a:t>
            </a:r>
            <a:endParaRPr lang="en-US" altLang="zh-CN" sz="2400" b="1">
              <a:solidFill>
                <a:srgbClr val="002060"/>
              </a:solidFill>
              <a:sym typeface="微软雅黑" panose="020B0503020204020204" pitchFamily="34" charset="-122"/>
            </a:endParaRPr>
          </a:p>
          <a:p>
            <a:pPr fontAlgn="auto">
              <a:lnSpc>
                <a:spcPts val="3460"/>
              </a:lnSpc>
            </a:pP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汗湿的头发粘在前额和脖子上</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002060"/>
                </a:solidFill>
                <a:sym typeface="微软雅黑" panose="020B0503020204020204" pitchFamily="34" charset="-122"/>
              </a:rPr>
              <a:t>    </a:t>
            </a:r>
            <a:r>
              <a:rPr lang="zh-CN" altLang="en-US" sz="1800" i="1">
                <a:solidFill>
                  <a:srgbClr val="002060"/>
                </a:solidFill>
                <a:sym typeface="微软雅黑" panose="020B0503020204020204" pitchFamily="34" charset="-122"/>
              </a:rPr>
              <a:t>soak/səʊk/ v. 浸泡；渗透</a:t>
            </a:r>
            <a:endParaRPr lang="zh-CN" altLang="en-US" sz="1800" i="1">
              <a:solidFill>
                <a:srgbClr val="002060"/>
              </a:solidFill>
              <a:sym typeface="微软雅黑" panose="020B0503020204020204" pitchFamily="34" charset="-122"/>
            </a:endParaRPr>
          </a:p>
          <a:p>
            <a:pPr fontAlgn="auto">
              <a:lnSpc>
                <a:spcPts val="3460"/>
              </a:lnSpc>
            </a:pP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sweat-soaked hair sticking to one's forehead and neck</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6537325" y="1183640"/>
            <a:ext cx="5495290" cy="405892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7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5400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anxious ['ænkʃəs]     adj. 忧虑的；不安的</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anxiety [æŋ'zaiəti]     n. 担心；焦虑；渴望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26</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361315" y="1050290"/>
            <a:ext cx="11469370" cy="568515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被告知辅导中心可以给学生提供帮助，我急于想从您那儿得到一些帮助。</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Having been told the Learning Center provides help for students, I'</a:t>
            </a:r>
            <a:r>
              <a:rPr lang="en-US" altLang="zh-CN" sz="2400" b="1" u="sng">
                <a:solidFill>
                  <a:srgbClr val="002060"/>
                </a:solidFill>
                <a:sym typeface="微软雅黑" panose="020B0503020204020204" pitchFamily="34" charset="-122"/>
              </a:rPr>
              <a:t>m </a:t>
            </a:r>
            <a:r>
              <a:rPr lang="en-US" altLang="zh-CN" sz="2400" b="1" u="sng">
                <a:ln>
                  <a:solidFill>
                    <a:sysClr val="windowText" lastClr="000000"/>
                  </a:solidFill>
                </a:ln>
                <a:solidFill>
                  <a:srgbClr val="002060"/>
                </a:solidFill>
                <a:sym typeface="微软雅黑" panose="020B0503020204020204" pitchFamily="34" charset="-122"/>
              </a:rPr>
              <a:t>anxious</a:t>
            </a:r>
            <a:r>
              <a:rPr lang="en-US" altLang="zh-CN" sz="2400" b="1" u="sng">
                <a:solidFill>
                  <a:srgbClr val="002060"/>
                </a:solidFill>
                <a:sym typeface="微软雅黑" panose="020B0503020204020204" pitchFamily="34" charset="-122"/>
              </a:rPr>
              <a:t> to</a:t>
            </a:r>
            <a:r>
              <a:rPr lang="en-US" altLang="zh-CN" sz="2400" b="1">
                <a:solidFill>
                  <a:srgbClr val="002060"/>
                </a:solidFill>
                <a:sym typeface="微软雅黑" panose="020B0503020204020204" pitchFamily="34" charset="-122"/>
              </a:rPr>
              <a:t> get help from you.</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lang="zh-CN" altLang="en-US" sz="2400">
                <a:sym typeface="微软雅黑" panose="020B0503020204020204" pitchFamily="34" charset="-122"/>
              </a:rPr>
              <a:t>突然之间</a:t>
            </a:r>
            <a:r>
              <a:rPr sz="2400">
                <a:sym typeface="微软雅黑" panose="020B0503020204020204" pitchFamily="34" charset="-122"/>
              </a:rPr>
              <a:t>，我所有的焦虑、疲惫和不快都像火山一样爆发了。</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Dramatically, all my </a:t>
            </a:r>
            <a:r>
              <a:rPr lang="en-US" altLang="zh-CN" sz="2400" b="1" u="sng">
                <a:ln>
                  <a:solidFill>
                    <a:sysClr val="windowText" lastClr="000000"/>
                  </a:solidFill>
                </a:ln>
                <a:solidFill>
                  <a:srgbClr val="002060"/>
                </a:solidFill>
                <a:sym typeface="微软雅黑" panose="020B0503020204020204" pitchFamily="34" charset="-122"/>
              </a:rPr>
              <a:t>anxiety</a:t>
            </a:r>
            <a:r>
              <a:rPr lang="en-US" altLang="zh-CN" sz="2400" b="1">
                <a:solidFill>
                  <a:srgbClr val="002060"/>
                </a:solidFill>
                <a:sym typeface="微软雅黑" panose="020B0503020204020204" pitchFamily="34" charset="-122"/>
              </a:rPr>
              <a:t>, exhaustion and displeasure erupted like a volcano.</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所有</a:t>
            </a:r>
            <a:r>
              <a:rPr lang="zh-CN" sz="2400">
                <a:sym typeface="微软雅黑" panose="020B0503020204020204" pitchFamily="34" charset="-122"/>
              </a:rPr>
              <a:t>美好</a:t>
            </a:r>
            <a:r>
              <a:rPr sz="2400">
                <a:sym typeface="微软雅黑" panose="020B0503020204020204" pitchFamily="34" charset="-122"/>
              </a:rPr>
              <a:t>的</a:t>
            </a:r>
            <a:r>
              <a:rPr lang="zh-CN" sz="2400">
                <a:sym typeface="微软雅黑" panose="020B0503020204020204" pitchFamily="34" charset="-122"/>
              </a:rPr>
              <a:t>回</a:t>
            </a:r>
            <a:r>
              <a:rPr sz="2400">
                <a:sym typeface="微软雅黑" panose="020B0503020204020204" pitchFamily="34" charset="-122"/>
              </a:rPr>
              <a:t>忆涌上心头，她忍不住哭了起来:“要不是我和汤姆吵了一架，走开</a:t>
            </a:r>
            <a:r>
              <a:rPr lang="zh-CN" sz="2400">
                <a:sym typeface="微软雅黑" panose="020B0503020204020204" pitchFamily="34" charset="-122"/>
              </a:rPr>
              <a:t>跑远</a:t>
            </a:r>
            <a:r>
              <a:rPr sz="2400">
                <a:sym typeface="微软雅黑" panose="020B0503020204020204" pitchFamily="34" charset="-122"/>
              </a:rPr>
              <a:t>，我就不会被困在这个可怕的地方，面临着死亡的危险。” 她不停地后悔，然后满眼泪花地睡着了。</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r>
              <a:rPr lang="en-US" altLang="zh-CN" sz="2400" b="1">
                <a:solidFill>
                  <a:srgbClr val="002060"/>
                </a:solidFill>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微软雅黑" panose="020B0503020204020204" pitchFamily="34" charset="-122"/>
              </a:rPr>
              <a:t> 3.All the fantastic memory crowded in and she couldn't help crying, "</a:t>
            </a:r>
            <a:r>
              <a:rPr lang="en-US" altLang="zh-CN" sz="2400" b="1" u="sng">
                <a:solidFill>
                  <a:srgbClr val="002060"/>
                </a:solidFill>
                <a:sym typeface="微软雅黑" panose="020B0503020204020204" pitchFamily="34" charset="-122"/>
              </a:rPr>
              <a:t>Hadn't I quarrelled</a:t>
            </a:r>
            <a:r>
              <a:rPr lang="en-US" altLang="zh-CN" sz="2400" b="1">
                <a:solidFill>
                  <a:srgbClr val="002060"/>
                </a:solidFill>
                <a:sym typeface="微软雅黑" panose="020B0503020204020204" pitchFamily="34" charset="-122"/>
              </a:rPr>
              <a:t> with Tom, </a:t>
            </a:r>
            <a:r>
              <a:rPr lang="en-US" altLang="zh-CN" sz="2400" b="1" u="sng">
                <a:solidFill>
                  <a:srgbClr val="002060"/>
                </a:solidFill>
                <a:sym typeface="微软雅黑" panose="020B0503020204020204" pitchFamily="34" charset="-122"/>
              </a:rPr>
              <a:t>walked</a:t>
            </a:r>
            <a:r>
              <a:rPr lang="en-US" altLang="zh-CN" sz="2400" b="1">
                <a:solidFill>
                  <a:srgbClr val="002060"/>
                </a:solidFill>
                <a:sym typeface="微软雅黑" panose="020B0503020204020204" pitchFamily="34" charset="-122"/>
              </a:rPr>
              <a:t> away and </a:t>
            </a:r>
            <a:r>
              <a:rPr lang="en-US" altLang="zh-CN" sz="2400" b="1" u="sng">
                <a:solidFill>
                  <a:srgbClr val="002060"/>
                </a:solidFill>
                <a:sym typeface="微软雅黑" panose="020B0503020204020204" pitchFamily="34" charset="-122"/>
              </a:rPr>
              <a:t>climbed</a:t>
            </a:r>
            <a:r>
              <a:rPr lang="en-US" altLang="zh-CN" sz="2400" b="1">
                <a:solidFill>
                  <a:srgbClr val="002060"/>
                </a:solidFill>
                <a:sym typeface="微软雅黑" panose="020B0503020204020204" pitchFamily="34" charset="-122"/>
              </a:rPr>
              <a:t> to the high place, I </a:t>
            </a:r>
            <a:r>
              <a:rPr lang="en-US" altLang="zh-CN" sz="2400" b="1" u="sng">
                <a:solidFill>
                  <a:srgbClr val="002060"/>
                </a:solidFill>
                <a:sym typeface="微软雅黑" panose="020B0503020204020204" pitchFamily="34" charset="-122"/>
              </a:rPr>
              <a:t>wouldn't be trapped in </a:t>
            </a:r>
            <a:r>
              <a:rPr lang="en-US" altLang="zh-CN" sz="2400" b="1">
                <a:solidFill>
                  <a:srgbClr val="002060"/>
                </a:solidFill>
                <a:sym typeface="微软雅黑" panose="020B0503020204020204" pitchFamily="34" charset="-122"/>
              </a:rPr>
              <a:t>this awful place, confronted with the danger of dying.” She regretted with endless </a:t>
            </a:r>
            <a:r>
              <a:rPr lang="en-US" altLang="zh-CN" sz="2400" b="1">
                <a:ln>
                  <a:solidFill>
                    <a:sysClr val="windowText" lastClr="000000"/>
                  </a:solidFill>
                </a:ln>
                <a:solidFill>
                  <a:srgbClr val="002060"/>
                </a:solidFill>
                <a:sym typeface="微软雅黑" panose="020B0503020204020204" pitchFamily="34" charset="-122"/>
              </a:rPr>
              <a:t>anxiety</a:t>
            </a:r>
            <a:r>
              <a:rPr lang="en-US" altLang="zh-CN" sz="2400" b="1">
                <a:solidFill>
                  <a:srgbClr val="002060"/>
                </a:solidFill>
                <a:sym typeface="微软雅黑" panose="020B0503020204020204" pitchFamily="34" charset="-122"/>
              </a:rPr>
              <a:t>, and then became asleep with shining tears in her eyes.</a:t>
            </a:r>
            <a:endParaRPr lang="en-US" altLang="zh-CN" sz="2400" b="1">
              <a:solidFill>
                <a:srgbClr val="002060"/>
              </a:solidFill>
              <a:sym typeface="微软雅黑" panose="020B0503020204020204" pitchFamily="34" charset="-122"/>
            </a:endParaRPr>
          </a:p>
          <a:p>
            <a:pPr fontAlgn="auto">
              <a:lnSpc>
                <a:spcPts val="2100"/>
              </a:lnSpc>
              <a:spcBef>
                <a:spcPts val="0"/>
              </a:spcBef>
              <a:spcAft>
                <a:spcPts val="0"/>
              </a:spcAft>
            </a:pPr>
            <a:r>
              <a:rPr lang="en-US" altLang="zh-CN" sz="2400" b="1" baseline="-25000">
                <a:solidFill>
                  <a:srgbClr val="002060"/>
                </a:solidFill>
                <a:sym typeface="微软雅黑" panose="020B0503020204020204" pitchFamily="34" charset="-122"/>
              </a:rPr>
              <a:t>       (内心冲突的刻画)内心独白(往昔对比+虚拟语气使用+旁边描写是常见技巧之一)</a:t>
            </a:r>
            <a:endParaRPr lang="en-US" altLang="zh-CN" sz="2400" b="1" baseline="-25000">
              <a:solidFill>
                <a:srgbClr val="002060"/>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0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checkerboard(across)">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blinds(horizontal)">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blinds(horizontal)">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blinds(horizontal)">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panic ['pænik] v. </a:t>
            </a:r>
            <a:r>
              <a:rPr sz="2400" b="1" baseline="-25000" dirty="0">
                <a:solidFill>
                  <a:srgbClr val="0F3B31"/>
                </a:solidFill>
                <a:latin typeface="微软雅黑" panose="020B0503020204020204" pitchFamily="34" charset="-122"/>
                <a:ea typeface="微软雅黑" panose="020B0503020204020204" pitchFamily="34" charset="-122"/>
              </a:rPr>
              <a:t>panicking/ panicked</a:t>
            </a:r>
            <a:r>
              <a:rPr sz="2400" b="1" dirty="0">
                <a:solidFill>
                  <a:srgbClr val="0F3B31"/>
                </a:solidFill>
                <a:latin typeface="微软雅黑" panose="020B0503020204020204" pitchFamily="34" charset="-122"/>
                <a:ea typeface="微软雅黑" panose="020B0503020204020204" pitchFamily="34" charset="-122"/>
              </a:rPr>
              <a:t> 惊慌    n. 惊慌；恐慌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4965" y="865505"/>
            <a:ext cx="11559540" cy="556704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人们因枪声而感到恐慌。</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 crowd </a:t>
            </a:r>
            <a:r>
              <a:rPr lang="en-US" altLang="zh-CN" sz="2400" b="1" u="sng">
                <a:solidFill>
                  <a:srgbClr val="002060"/>
                </a:solidFill>
                <a:sym typeface="微软雅黑" panose="020B0503020204020204" pitchFamily="34" charset="-122"/>
              </a:rPr>
              <a:t>panicked at/over/about</a:t>
            </a:r>
            <a:r>
              <a:rPr lang="en-US" altLang="zh-CN" sz="2400" b="1">
                <a:solidFill>
                  <a:srgbClr val="002060"/>
                </a:solidFill>
                <a:sym typeface="微软雅黑" panose="020B0503020204020204" pitchFamily="34" charset="-122"/>
              </a:rPr>
              <a:t> the sound of the guns.</a:t>
            </a:r>
            <a:endParaRPr lang="en-US" altLang="zh-CN" sz="2400" b="1">
              <a:solidFill>
                <a:srgbClr val="002060"/>
              </a:solidFill>
              <a:sym typeface="微软雅黑" panose="020B0503020204020204" pitchFamily="34" charset="-122"/>
            </a:endParaRPr>
          </a:p>
          <a:p>
            <a:pPr fontAlgn="auto">
              <a:lnSpc>
                <a:spcPts val="1160"/>
              </a:lnSpc>
            </a:pPr>
            <a:r>
              <a:rPr sz="2400">
                <a:sym typeface="微软雅黑" panose="020B0503020204020204" pitchFamily="34" charset="-122"/>
              </a:rPr>
              <a:t>　　　　　	</a:t>
            </a: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没有必要陷入恐慌中，这次考试没有你们想象的那样难。</a:t>
            </a:r>
            <a:r>
              <a:rPr lang="zh-CN" altLang="en-US" sz="2400">
                <a:solidFill>
                  <a:srgbClr val="DF213B">
                    <a:lumMod val="75000"/>
                  </a:srgbClr>
                </a:solidFill>
                <a:sym typeface="微软雅黑" panose="020B0503020204020204" pitchFamily="34" charset="-122"/>
              </a:rPr>
              <a:t>（应、续）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There's no need to </a:t>
            </a:r>
            <a:r>
              <a:rPr lang="en-US" altLang="zh-CN" sz="2400" b="1" u="sng">
                <a:solidFill>
                  <a:srgbClr val="002060"/>
                </a:solidFill>
                <a:sym typeface="微软雅黑" panose="020B0503020204020204" pitchFamily="34" charset="-122"/>
              </a:rPr>
              <a:t>get into a panic</a:t>
            </a:r>
            <a:r>
              <a:rPr lang="en-US" altLang="zh-CN" sz="2400" b="1" u="sng" baseline="-25000">
                <a:solidFill>
                  <a:srgbClr val="002060"/>
                </a:solidFill>
                <a:sym typeface="微软雅黑" panose="020B0503020204020204" pitchFamily="34" charset="-122"/>
              </a:rPr>
              <a:t>使陷入惊慌状态</a:t>
            </a:r>
            <a:r>
              <a:rPr lang="en-US" altLang="zh-CN" sz="2400" b="1">
                <a:solidFill>
                  <a:srgbClr val="002060"/>
                </a:solidFill>
                <a:sym typeface="微软雅黑" panose="020B0503020204020204" pitchFamily="34" charset="-122"/>
              </a:rPr>
              <a:t>. The exam is not as difficult as you imagine. </a:t>
            </a:r>
            <a:endParaRPr lang="en-US" altLang="zh-CN" sz="2400" b="1">
              <a:solidFill>
                <a:srgbClr val="002060"/>
              </a:solidFill>
              <a:sym typeface="微软雅黑" panose="020B0503020204020204" pitchFamily="34" charset="-122"/>
            </a:endParaRPr>
          </a:p>
          <a:p>
            <a:pPr fontAlgn="auto">
              <a:lnSpc>
                <a:spcPts val="11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他冲了进来，看上去惊慌失措。</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He dashed in, looking </a:t>
            </a:r>
            <a:r>
              <a:rPr lang="en-US" altLang="zh-CN" sz="2400" b="1" u="sng">
                <a:solidFill>
                  <a:srgbClr val="002060"/>
                </a:solidFill>
                <a:sym typeface="微软雅黑" panose="020B0503020204020204" pitchFamily="34" charset="-122"/>
              </a:rPr>
              <a:t>panic-stricken</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1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他开始恐慌起来。</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u="sng">
                <a:solidFill>
                  <a:srgbClr val="002060"/>
                </a:solidFill>
                <a:sym typeface="微软雅黑" panose="020B0503020204020204" pitchFamily="34" charset="-122"/>
              </a:rPr>
              <a:t>Panic began to boil</a:t>
            </a:r>
            <a:r>
              <a:rPr lang="en-US" altLang="zh-CN" sz="2400" b="1">
                <a:solidFill>
                  <a:srgbClr val="002060"/>
                </a:solidFill>
                <a:sym typeface="微软雅黑" panose="020B0503020204020204" pitchFamily="34" charset="-122"/>
              </a:rPr>
              <a:t> in his stomach</a:t>
            </a:r>
            <a:r>
              <a:rPr lang="zh-CN" altLang="en-US" sz="2400" b="1" baseline="-25000">
                <a:solidFill>
                  <a:srgbClr val="002060"/>
                </a:solidFill>
                <a:sym typeface="微软雅黑" panose="020B0503020204020204" pitchFamily="34" charset="-122"/>
              </a:rPr>
              <a:t>比喻</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1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5.</a:t>
            </a:r>
            <a:r>
              <a:rPr sz="2400">
                <a:sym typeface="微软雅黑" panose="020B0503020204020204" pitchFamily="34" charset="-122"/>
              </a:rPr>
              <a:t>当她以为自己把票弄丢了时，她着实惊慌起来。</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5.</a:t>
            </a:r>
            <a:r>
              <a:rPr lang="en-US" altLang="zh-CN" sz="2400" b="1">
                <a:solidFill>
                  <a:srgbClr val="002060"/>
                </a:solidFill>
                <a:sym typeface="微软雅黑" panose="020B0503020204020204" pitchFamily="34" charset="-122"/>
              </a:rPr>
              <a:t>She </a:t>
            </a:r>
            <a:r>
              <a:rPr lang="en-US" altLang="zh-CN" sz="2400" b="1" u="sng">
                <a:solidFill>
                  <a:srgbClr val="002060"/>
                </a:solidFill>
                <a:sym typeface="微软雅黑" panose="020B0503020204020204" pitchFamily="34" charset="-122"/>
              </a:rPr>
              <a:t>got into a real panic</a:t>
            </a:r>
            <a:r>
              <a:rPr lang="en-US" altLang="zh-CN" sz="2400" b="1">
                <a:solidFill>
                  <a:srgbClr val="002060"/>
                </a:solidFill>
                <a:sym typeface="微软雅黑" panose="020B0503020204020204" pitchFamily="34" charset="-122"/>
              </a:rPr>
              <a:t> when she thought she'd lost the tickets.</a:t>
            </a:r>
            <a:endParaRPr lang="en-US" altLang="zh-CN" sz="2400" b="1">
              <a:solidFill>
                <a:srgbClr val="002060"/>
              </a:solidFill>
            </a:endParaRPr>
          </a:p>
        </p:txBody>
      </p:sp>
      <p:pic>
        <p:nvPicPr>
          <p:cNvPr id="7" name="图片 6"/>
          <p:cNvPicPr>
            <a:picLocks noChangeAspect="1"/>
          </p:cNvPicPr>
          <p:nvPr/>
        </p:nvPicPr>
        <p:blipFill>
          <a:blip r:embed="rId3"/>
          <a:srcRect b="29870"/>
          <a:stretch>
            <a:fillRect/>
          </a:stretch>
        </p:blipFill>
        <p:spPr>
          <a:xfrm>
            <a:off x="9474835" y="2921635"/>
            <a:ext cx="2616835" cy="3413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checkerboard(across)">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3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7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vary from … to …       由……到……不等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8780" y="942975"/>
            <a:ext cx="11515725"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教育孩子的观念和做法</a:t>
            </a:r>
            <a:r>
              <a:rPr lang="zh-CN" sz="2400">
                <a:sym typeface="微软雅黑" panose="020B0503020204020204" pitchFamily="34" charset="-122"/>
              </a:rPr>
              <a:t>因</a:t>
            </a:r>
            <a:r>
              <a:rPr sz="2400">
                <a:sym typeface="微软雅黑" panose="020B0503020204020204" pitchFamily="34" charset="-122"/>
              </a:rPr>
              <a:t>文化的差异而有所不同。</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 conceptions and practices of child education </a:t>
            </a:r>
            <a:r>
              <a:rPr lang="en-US" altLang="zh-CN" sz="2400" b="1" u="sng">
                <a:solidFill>
                  <a:srgbClr val="002060"/>
                </a:solidFill>
                <a:sym typeface="微软雅黑" panose="020B0503020204020204" pitchFamily="34" charset="-122"/>
              </a:rPr>
              <a:t>vary from culture to culture.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人的爱好和选择各不相同。</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Tastes and preferences </a:t>
            </a:r>
            <a:r>
              <a:rPr lang="en-US" altLang="zh-CN" sz="2400" b="1" u="sng">
                <a:solidFill>
                  <a:srgbClr val="002060"/>
                </a:solidFill>
                <a:sym typeface="微软雅黑" panose="020B0503020204020204" pitchFamily="34" charset="-122"/>
              </a:rPr>
              <a:t>vary from individual to individual</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endParaRPr>
          </a:p>
          <a:p>
            <a:pPr algn="l" fontAlgn="auto">
              <a:lnSpc>
                <a:spcPts val="3460"/>
              </a:lnSpc>
            </a:pPr>
            <a:r>
              <a:rPr lang="en-US" sz="2400">
                <a:sym typeface="微软雅黑" panose="020B0503020204020204" pitchFamily="34" charset="-122"/>
              </a:rPr>
              <a:t>3.</a:t>
            </a:r>
            <a:r>
              <a:rPr sz="2400">
                <a:sym typeface="微软雅黑" panose="020B0503020204020204" pitchFamily="34" charset="-122"/>
              </a:rPr>
              <a:t>马来西亚是一个多种族和多文化的国家，因多种多样的美食而闻名。</a:t>
            </a:r>
            <a:r>
              <a:rPr lang="zh-CN" altLang="en-US" sz="2400">
                <a:solidFill>
                  <a:srgbClr val="DF213B">
                    <a:lumMod val="75000"/>
                  </a:srgbClr>
                </a:solidFill>
                <a:sym typeface="微软雅黑" panose="020B0503020204020204" pitchFamily="34" charset="-122"/>
              </a:rPr>
              <a:t>（应、概）</a:t>
            </a:r>
            <a:endParaRPr sz="2400"/>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rPr>
              <a:t>Malaysia, </a:t>
            </a:r>
            <a:r>
              <a:rPr lang="en-US" altLang="zh-CN" sz="2400" b="1" u="sng">
                <a:solidFill>
                  <a:srgbClr val="002060"/>
                </a:solidFill>
              </a:rPr>
              <a:t>a multiracial and multicultural country</a:t>
            </a:r>
            <a:r>
              <a:rPr lang="en-US" altLang="zh-CN" sz="2400" b="1">
                <a:solidFill>
                  <a:srgbClr val="002060"/>
                </a:solidFill>
              </a:rPr>
              <a:t>, is famous for its </a:t>
            </a:r>
            <a:r>
              <a:rPr lang="en-US" altLang="zh-CN" sz="2400" b="1" u="sng">
                <a:solidFill>
                  <a:srgbClr val="002060"/>
                </a:solidFill>
              </a:rPr>
              <a:t>varieties of </a:t>
            </a:r>
            <a:r>
              <a:rPr lang="en-US" altLang="zh-CN" sz="2400" b="1">
                <a:solidFill>
                  <a:srgbClr val="002060"/>
                </a:solidFill>
              </a:rPr>
              <a:t>delicious food.</a:t>
            </a:r>
            <a:endParaRPr lang="en-US" altLang="zh-CN" sz="2400" b="1">
              <a:solidFill>
                <a:srgbClr val="002060"/>
              </a:solidFill>
            </a:endParaRPr>
          </a:p>
          <a:p>
            <a:pPr fontAlgn="auto">
              <a:lnSpc>
                <a:spcPts val="3460"/>
              </a:lnSpc>
            </a:pP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1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checkerboard(across)">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heckerboard(across)">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checkerboard(across)">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7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63525"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diverse [dai'və:s]        adj. 多种多样的；不同的</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diversity [dai'və:səti]  n. 多种多样；多样性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63525" y="1188720"/>
            <a:ext cx="11664950" cy="4902835"/>
          </a:xfrm>
          <a:prstGeom prst="rect">
            <a:avLst/>
          </a:prstGeom>
          <a:noFill/>
        </p:spPr>
        <p:txBody>
          <a:bodyPr wrap="square" rtlCol="0" anchor="t">
            <a:spAutoFit/>
          </a:bodyPr>
          <a:p>
            <a:pPr algn="l" fontAlgn="auto">
              <a:lnSpc>
                <a:spcPts val="3460"/>
              </a:lnSpc>
            </a:pPr>
            <a:r>
              <a:rPr lang="en-US" sz="2400">
                <a:sym typeface="微软雅黑" panose="020B0503020204020204" pitchFamily="34" charset="-122"/>
              </a:rPr>
              <a:t>1.</a:t>
            </a:r>
            <a:r>
              <a:rPr sz="2400">
                <a:sym typeface="微软雅黑" panose="020B0503020204020204" pitchFamily="34" charset="-122"/>
              </a:rPr>
              <a:t>这所学校致力于发展学生教育的多样性。</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 school </a:t>
            </a:r>
            <a:r>
              <a:rPr lang="en-US" altLang="zh-CN" sz="2400" b="1" u="sng">
                <a:solidFill>
                  <a:srgbClr val="002060"/>
                </a:solidFill>
                <a:sym typeface="微软雅黑" panose="020B0503020204020204" pitchFamily="34" charset="-122"/>
              </a:rPr>
              <a:t>is committed to</a:t>
            </a:r>
            <a:r>
              <a:rPr lang="en-US" altLang="zh-CN" sz="2400" b="1">
                <a:solidFill>
                  <a:srgbClr val="002060"/>
                </a:solidFill>
                <a:sym typeface="微软雅黑" panose="020B0503020204020204" pitchFamily="34" charset="-122"/>
              </a:rPr>
              <a:t> developing </a:t>
            </a:r>
            <a:r>
              <a:rPr lang="en-US" altLang="zh-CN" sz="2400" b="1" u="sng">
                <a:solidFill>
                  <a:srgbClr val="002060"/>
                </a:solidFill>
                <a:sym typeface="微软雅黑" panose="020B0503020204020204" pitchFamily="34" charset="-122"/>
              </a:rPr>
              <a:t>the diversity in education</a:t>
            </a:r>
            <a:r>
              <a:rPr lang="en-US" altLang="zh-CN" sz="2400" b="1">
                <a:solidFill>
                  <a:srgbClr val="002060"/>
                </a:solidFill>
                <a:sym typeface="微软雅黑" panose="020B0503020204020204" pitchFamily="34" charset="-122"/>
              </a:rPr>
              <a:t> of the students.</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algn="l" fontAlgn="auto">
              <a:lnSpc>
                <a:spcPts val="3460"/>
              </a:lnSpc>
            </a:pPr>
            <a:r>
              <a:rPr lang="en-US" sz="2400">
                <a:sym typeface="微软雅黑" panose="020B0503020204020204" pitchFamily="34" charset="-122"/>
              </a:rPr>
              <a:t>2.</a:t>
            </a:r>
            <a:r>
              <a:rPr sz="2400">
                <a:sym typeface="微软雅黑" panose="020B0503020204020204" pitchFamily="34" charset="-122"/>
              </a:rPr>
              <a:t>我们应该保护生物的多样性。</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sz="2400">
                <a:sym typeface="微软雅黑" panose="020B0503020204020204" pitchFamily="34" charset="-122"/>
              </a:rPr>
              <a:t> </a:t>
            </a:r>
            <a:r>
              <a:rPr lang="en-US"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We should preserve </a:t>
            </a:r>
            <a:r>
              <a:rPr lang="en-US" altLang="zh-CN" sz="2400" b="1" u="sng">
                <a:solidFill>
                  <a:srgbClr val="002060"/>
                </a:solidFill>
                <a:sym typeface="微软雅黑" panose="020B0503020204020204" pitchFamily="34" charset="-122"/>
              </a:rPr>
              <a:t>the biological diversity</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许多当代公司都在强调要致力于多元化和包容性，远程办公在整个行业越来越不成问题。</a:t>
            </a:r>
            <a:r>
              <a:rPr lang="zh-CN" altLang="en-US" sz="2400">
                <a:solidFill>
                  <a:srgbClr val="DF213B">
                    <a:lumMod val="75000"/>
                  </a:srgbClr>
                </a:solidFill>
                <a:sym typeface="微软雅黑" panose="020B0503020204020204" pitchFamily="34" charset="-122"/>
              </a:rPr>
              <a:t>（概）</a:t>
            </a:r>
            <a:r>
              <a:rPr lang="zh-CN" altLang="en-US" sz="1800" i="1">
                <a:solidFill>
                  <a:srgbClr val="002060"/>
                </a:solidFill>
                <a:sym typeface="微软雅黑" panose="020B0503020204020204" pitchFamily="34" charset="-122"/>
              </a:rPr>
              <a:t>telecommuter /ˌtelikəˈmjuːtə/ 在家上班族; 远程工作者</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With many contemporary companies </a:t>
            </a:r>
            <a:r>
              <a:rPr lang="en-US" altLang="zh-CN" sz="2400" b="1" u="sng">
                <a:solidFill>
                  <a:srgbClr val="002060"/>
                </a:solidFill>
                <a:sym typeface="微软雅黑" panose="020B0503020204020204" pitchFamily="34" charset="-122"/>
              </a:rPr>
              <a:t>stressing commitments to</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diversity and inclusion</a:t>
            </a:r>
            <a:r>
              <a:rPr lang="en-US" altLang="zh-CN" sz="2400" b="1">
                <a:solidFill>
                  <a:srgbClr val="002060"/>
                </a:solidFill>
                <a:sym typeface="微软雅黑" panose="020B0503020204020204" pitchFamily="34" charset="-122"/>
              </a:rPr>
              <a:t>, telecommuters are becoming increasingly unproblematic </a:t>
            </a:r>
            <a:r>
              <a:rPr lang="en-US" altLang="zh-CN" sz="2400" b="1" u="sng">
                <a:solidFill>
                  <a:srgbClr val="002060"/>
                </a:solidFill>
                <a:sym typeface="微软雅黑" panose="020B0503020204020204" pitchFamily="34" charset="-122"/>
              </a:rPr>
              <a:t>across the board</a:t>
            </a:r>
            <a:r>
              <a:rPr lang="en-US" altLang="zh-CN" sz="2400" b="1" u="sng" baseline="-25000">
                <a:solidFill>
                  <a:srgbClr val="002060"/>
                </a:solidFill>
                <a:sym typeface="微软雅黑" panose="020B0503020204020204" pitchFamily="34" charset="-122"/>
              </a:rPr>
              <a:t>整个行业</a:t>
            </a:r>
            <a:r>
              <a:rPr lang="en-US" altLang="zh-CN" sz="2400" b="1">
                <a:solidFill>
                  <a:srgbClr val="002060"/>
                </a:solidFill>
                <a:sym typeface="微软雅黑" panose="020B0503020204020204" pitchFamily="34" charset="-122"/>
              </a:rPr>
              <a:t>.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4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checkerboard(across)">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heckerboard(across)">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checkerboard(across)">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7686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spectacular [spek'tækjulə] adj. 引人入胜的；壮观的 ；令人惊叹的 </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spectacle /ˈspektəkl/ n. 壮观；盛大的演出；精彩的表演；壮观的场面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9890" y="1250950"/>
            <a:ext cx="11239500" cy="4972050"/>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a:t>
            </a:r>
            <a:r>
              <a:rPr sz="2400">
                <a:sym typeface="微软雅黑" panose="020B0503020204020204" pitchFamily="34" charset="-122"/>
              </a:rPr>
              <a:t>壮丽的景色/ 了不起的成就/ 壮观的烟花表演</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spectacular scenery/ achievement / fireworks displays</a:t>
            </a:r>
            <a:endParaRPr lang="en-US" altLang="zh-CN" sz="2400" b="1">
              <a:solidFill>
                <a:srgbClr val="002060"/>
              </a:solidFill>
              <a:sym typeface="微软雅黑" panose="020B0503020204020204" pitchFamily="34" charset="-122"/>
            </a:endParaRPr>
          </a:p>
          <a:p>
            <a:pPr fontAlgn="auto">
              <a:lnSpc>
                <a:spcPts val="3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他那扑救的动作令人叹为观止。</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He made </a:t>
            </a:r>
            <a:r>
              <a:rPr lang="en-US" altLang="zh-CN" sz="2400" b="1" u="sng">
                <a:solidFill>
                  <a:srgbClr val="002060"/>
                </a:solidFill>
                <a:sym typeface="微软雅黑" panose="020B0503020204020204" pitchFamily="34" charset="-122"/>
              </a:rPr>
              <a:t>a spectacular save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夕阳西斜，异常壮观。</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sunset was </a:t>
            </a:r>
            <a:r>
              <a:rPr lang="en-US" altLang="zh-CN" sz="2400" b="1" u="sng">
                <a:solidFill>
                  <a:srgbClr val="002060"/>
                </a:solidFill>
                <a:sym typeface="微软雅黑" panose="020B0503020204020204" pitchFamily="34" charset="-122"/>
              </a:rPr>
              <a:t>a stunning spectacle</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4.狂欢节游行场面热烈，蔚为大观。</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The carnival parade was </a:t>
            </a:r>
            <a:r>
              <a:rPr lang="en-US" altLang="zh-CN" sz="2400" b="1" u="sng">
                <a:solidFill>
                  <a:srgbClr val="002060"/>
                </a:solidFill>
                <a:sym typeface="微软雅黑" panose="020B0503020204020204" pitchFamily="34" charset="-122"/>
              </a:rPr>
              <a:t>a magnificent spectacle</a:t>
            </a:r>
            <a:r>
              <a:rPr lang="en-US" altLang="zh-CN" sz="2400" b="1">
                <a:solidFill>
                  <a:srgbClr val="002060"/>
                </a:solidFill>
                <a:sym typeface="微软雅黑" panose="020B0503020204020204" pitchFamily="34" charset="-122"/>
              </a:rPr>
              <a:t>. </a:t>
            </a:r>
            <a:endParaRPr lang="en-US" altLang="zh-CN" sz="2400" b="1">
              <a:solidFill>
                <a:srgbClr val="002060"/>
              </a:solidFill>
            </a:endParaRPr>
          </a:p>
        </p:txBody>
      </p:sp>
      <p:pic>
        <p:nvPicPr>
          <p:cNvPr id="6" name="图片 5"/>
          <p:cNvPicPr>
            <a:picLocks noChangeAspect="1"/>
          </p:cNvPicPr>
          <p:nvPr/>
        </p:nvPicPr>
        <p:blipFill>
          <a:blip r:embed="rId3"/>
          <a:srcRect b="11811"/>
          <a:stretch>
            <a:fillRect/>
          </a:stretch>
        </p:blipFill>
        <p:spPr>
          <a:xfrm>
            <a:off x="6461760" y="2165985"/>
            <a:ext cx="5581015" cy="3390265"/>
          </a:xfrm>
          <a:prstGeom prst="rect">
            <a:avLst/>
          </a:prstGeom>
          <a:effectLst>
            <a:softEdge rad="2921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checkerboard(across)">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7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99720" y="969645"/>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82994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bathe [beið] vi. 洗澡；游泳；</a:t>
            </a:r>
            <a:endParaRPr sz="2400" b="1" dirty="0">
              <a:solidFill>
                <a:srgbClr val="0F3B31"/>
              </a:solidFill>
              <a:latin typeface="微软雅黑" panose="020B0503020204020204" pitchFamily="34" charset="-122"/>
              <a:ea typeface="微软雅黑" panose="020B0503020204020204" pitchFamily="34" charset="-122"/>
            </a:endParaRPr>
          </a:p>
          <a:p>
            <a:r>
              <a:rPr sz="2400" b="1" dirty="0">
                <a:solidFill>
                  <a:srgbClr val="0F3B31"/>
                </a:solidFill>
                <a:latin typeface="微软雅黑" panose="020B0503020204020204" pitchFamily="34" charset="-122"/>
                <a:ea typeface="微软雅黑" panose="020B0503020204020204" pitchFamily="34" charset="-122"/>
              </a:rPr>
              <a:t>           </a:t>
            </a:r>
            <a:r>
              <a:rPr sz="2400" b="1" dirty="0">
                <a:solidFill>
                  <a:srgbClr val="C00000"/>
                </a:solidFill>
                <a:latin typeface="微软雅黑" panose="020B0503020204020204" pitchFamily="34" charset="-122"/>
                <a:ea typeface="微软雅黑" panose="020B0503020204020204" pitchFamily="34" charset="-122"/>
              </a:rPr>
              <a:t>（尤为柔和、令人愉悦的光线）撒满覆盖；使沐浴（在光线里）</a:t>
            </a:r>
            <a:r>
              <a:rPr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31</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302260" y="1341120"/>
            <a:ext cx="11516995" cy="490283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1.月光下的乡村沐浴在一片银辉之中。</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The moon </a:t>
            </a:r>
            <a:r>
              <a:rPr lang="en-US" altLang="zh-CN" sz="2400" b="1" u="sng">
                <a:solidFill>
                  <a:srgbClr val="002060"/>
                </a:solidFill>
                <a:sym typeface="微软雅黑" panose="020B0503020204020204" pitchFamily="34" charset="-122"/>
              </a:rPr>
              <a:t>bathed the countryside in a silver light</a:t>
            </a:r>
            <a:r>
              <a:rPr lang="en-US" altLang="zh-CN" sz="2400" b="1">
                <a:solidFill>
                  <a:srgbClr val="002060"/>
                </a:solidFill>
                <a:sym typeface="微软雅黑" panose="020B0503020204020204" pitchFamily="34" charset="-122"/>
              </a:rPr>
              <a:t>. </a:t>
            </a:r>
            <a:endParaRPr lang="en-US" sz="2400">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 沐浴在中午温暖的阳光下，阿萨德不禁微笑，很高兴他朴素的诚实收获了这么大帮的朋友!</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u="sng">
                <a:solidFill>
                  <a:srgbClr val="002060"/>
                </a:solidFill>
                <a:sym typeface="微软雅黑" panose="020B0503020204020204" pitchFamily="34" charset="-122"/>
              </a:rPr>
              <a:t>Bathed in the warm noon sunshine</a:t>
            </a:r>
            <a:r>
              <a:rPr lang="en-US" altLang="zh-CN" sz="2400" b="1">
                <a:solidFill>
                  <a:srgbClr val="002060"/>
                </a:solidFill>
                <a:sym typeface="微软雅黑" panose="020B0503020204020204" pitchFamily="34" charset="-122"/>
              </a:rPr>
              <a:t>, Asad couldn’t help smiling, glad that his simple honesty was rewarded with such a large circle of nice friends! </a:t>
            </a:r>
            <a:endParaRPr lang="en-US" altLang="zh-CN"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法哈德请阿萨德吃了一顿午餐，“你应得的，诚实的孩子。”整个房间沐浴在幸福之中，空气清新。</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Fahad treated Asad a lunch, "You deserve it, honest boy." </a:t>
            </a:r>
            <a:r>
              <a:rPr lang="en-US" altLang="zh-CN" sz="2400" b="1" u="sng">
                <a:solidFill>
                  <a:srgbClr val="002060"/>
                </a:solidFill>
                <a:sym typeface="微软雅黑" panose="020B0503020204020204" pitchFamily="34" charset="-122"/>
              </a:rPr>
              <a:t>The whole room was bathed in happiness, with air being sweet</a:t>
            </a:r>
            <a:r>
              <a:rPr lang="en-US" altLang="zh-CN" sz="2400" b="1">
                <a:solidFill>
                  <a:srgbClr val="002060"/>
                </a:solidFill>
                <a:sym typeface="微软雅黑" panose="020B0503020204020204" pitchFamily="34" charset="-122"/>
              </a:rPr>
              <a:t>.</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5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checkerboard(across)">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checkerboard(across)">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checkerboard(across)">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arouse [ə'rəuz]   vt. 激发；唤醒某人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6720" y="1318895"/>
            <a:ext cx="11330305" cy="464629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1.引起某人强烈的兴趣/好奇心/愤怒/怀疑</a:t>
            </a:r>
            <a:r>
              <a:rPr lang="zh-CN" altLang="en-US" sz="2400">
                <a:solidFill>
                  <a:srgbClr val="DF213B">
                    <a:lumMod val="75000"/>
                  </a:srgbClr>
                </a:solidFill>
                <a:sym typeface="微软雅黑" panose="020B0503020204020204" pitchFamily="34" charset="-122"/>
              </a:rPr>
              <a:t>（应、续、概）</a:t>
            </a:r>
            <a:endParaRPr lang="en-US" sz="2400">
              <a:sym typeface="微软雅黑" panose="020B0503020204020204" pitchFamily="34" charset="-122"/>
            </a:endParaRPr>
          </a:p>
          <a:p>
            <a:pPr fontAlgn="auto">
              <a:lnSpc>
                <a:spcPts val="3460"/>
              </a:lnSpc>
            </a:pPr>
            <a:r>
              <a:rPr lang="en-US" sz="2400">
                <a:sym typeface="微软雅黑" panose="020B0503020204020204" pitchFamily="34" charset="-122"/>
              </a:rPr>
              <a:t>   </a:t>
            </a:r>
            <a:r>
              <a:rPr sz="2400">
                <a:sym typeface="微软雅黑" panose="020B0503020204020204" pitchFamily="34"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arouse sb's intense interest/ curiosity/ anger/ suspicions </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激发竞争精神 </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arouse the competitive spirit </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激起学生们对水资源的危机意识</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arouse students' awareness of water crisis</a:t>
            </a:r>
            <a:endParaRPr lang="en-US" altLang="zh-CN" sz="2400" b="1">
              <a:solidFill>
                <a:srgbClr val="002060"/>
              </a:solidFill>
              <a:sym typeface="微软雅黑" panose="020B0503020204020204" pitchFamily="34" charset="-122"/>
            </a:endParaRPr>
          </a:p>
          <a:p>
            <a:pPr fontAlgn="auto">
              <a:lnSpc>
                <a:spcPts val="1460"/>
              </a:lnSpc>
            </a:pP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引起广泛关注</a:t>
            </a:r>
            <a:r>
              <a:rPr lang="zh-CN" altLang="en-US" sz="2400">
                <a:solidFill>
                  <a:srgbClr val="DF213B">
                    <a:lumMod val="75000"/>
                  </a:srgbClr>
                </a:solidFill>
                <a:sym typeface="微软雅黑" panose="020B0503020204020204" pitchFamily="34" charset="-122"/>
              </a:rPr>
              <a:t>（应、概）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arouse widespread concern </a:t>
            </a:r>
            <a:endParaRPr lang="en-US" altLang="zh-CN" sz="2400" b="1">
              <a:solidFill>
                <a:srgbClr val="002060"/>
              </a:solidFill>
              <a:sym typeface="微软雅黑" panose="020B0503020204020204" pitchFamily="34" charset="-122"/>
            </a:endParaRPr>
          </a:p>
          <a:p>
            <a:pPr fontAlgn="auto">
              <a:lnSpc>
                <a:spcPts val="3460"/>
              </a:lnSpc>
            </a:pPr>
            <a:endParaRPr lang="en-US" altLang="zh-CN" sz="2400" b="1">
              <a:solidFill>
                <a:srgbClr val="002060"/>
              </a:solidFill>
            </a:endParaRPr>
          </a:p>
        </p:txBody>
      </p:sp>
      <p:pic>
        <p:nvPicPr>
          <p:cNvPr id="6" name="图片 5"/>
          <p:cNvPicPr>
            <a:picLocks noChangeAspect="1"/>
          </p:cNvPicPr>
          <p:nvPr/>
        </p:nvPicPr>
        <p:blipFill>
          <a:blip r:embed="rId3"/>
          <a:srcRect l="14336" b="10716"/>
          <a:stretch>
            <a:fillRect/>
          </a:stretch>
        </p:blipFill>
        <p:spPr>
          <a:xfrm>
            <a:off x="6939280" y="3645535"/>
            <a:ext cx="5252720" cy="3212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checkerboard(across)">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ridiculous  /rɪˈdɪkjʊləs/                    adj.  荒谬的；可笑的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951095" y="1767840"/>
            <a:ext cx="6963410" cy="3322955"/>
          </a:xfrm>
          <a:prstGeom prst="rect">
            <a:avLst/>
          </a:prstGeom>
          <a:noFill/>
        </p:spPr>
        <p:txBody>
          <a:bodyPr wrap="square" rtlCol="0" anchor="t">
            <a:spAutoFit/>
          </a:bodyPr>
          <a:p>
            <a:r>
              <a:rPr lang="zh-CN" altLang="en-US" sz="2400"/>
              <a:t>1.我觉得这简直太荒谬了。</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 call it simply ridiculous. </a:t>
            </a:r>
            <a:endParaRPr lang="en-US" altLang="zh-CN" sz="2400" b="1">
              <a:solidFill>
                <a:srgbClr val="002060"/>
              </a:solidFill>
            </a:endParaRPr>
          </a:p>
          <a:p>
            <a:endParaRPr lang="zh-CN" altLang="en-US"/>
          </a:p>
          <a:p>
            <a:r>
              <a:rPr lang="zh-CN" altLang="en-US" sz="2400"/>
              <a:t>2.“没有圣诞老人!”她喊道。“荒谬!不相信它。“这个谣言已经流传很多年了，它让我很生气。（续）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2.“No Santa Claus !” She shouted. “Ridiculous! Don’t believe it.” That rumor has been going around for years, and it makes me mad. </a:t>
            </a:r>
            <a:endParaRPr lang="en-US" altLang="zh-CN" sz="2400" b="1">
              <a:solidFill>
                <a:srgbClr val="002060"/>
              </a:solidFill>
              <a:sym typeface="+mn-ea"/>
            </a:endParaRPr>
          </a:p>
        </p:txBody>
      </p:sp>
      <p:pic>
        <p:nvPicPr>
          <p:cNvPr id="6" name="图片 5"/>
          <p:cNvPicPr>
            <a:picLocks noChangeAspect="1"/>
          </p:cNvPicPr>
          <p:nvPr/>
        </p:nvPicPr>
        <p:blipFill>
          <a:blip r:embed="rId3"/>
          <a:srcRect b="5148"/>
          <a:stretch>
            <a:fillRect/>
          </a:stretch>
        </p:blipFill>
        <p:spPr>
          <a:xfrm>
            <a:off x="289560" y="1024890"/>
            <a:ext cx="4465320" cy="5386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appreciation [ə,pri:ʃi'eiʃən] n. 欣赏；感激；感谢 </a:t>
            </a:r>
            <a:endParaRPr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9255" y="1281430"/>
            <a:ext cx="11358245" cy="4202430"/>
          </a:xfrm>
          <a:prstGeom prst="rect">
            <a:avLst/>
          </a:prstGeom>
          <a:noFill/>
        </p:spPr>
        <p:txBody>
          <a:bodyPr wrap="square" rtlCol="0" anchor="t">
            <a:spAutoFit/>
          </a:bodyPr>
          <a:p>
            <a:pPr algn="l" fontAlgn="auto">
              <a:lnSpc>
                <a:spcPts val="3460"/>
              </a:lnSpc>
            </a:pPr>
            <a:r>
              <a:rPr lang="en-US" sz="2400">
                <a:sym typeface="微软雅黑" panose="020B0503020204020204" pitchFamily="34" charset="-122"/>
              </a:rPr>
              <a:t>1. 承蒙鼎力相助，不胜感激，谨备薄礼，敬请笑纳。</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a:solidFill>
                  <a:srgbClr val="002060"/>
                </a:solidFill>
                <a:sym typeface="微软雅黑" panose="020B0503020204020204" pitchFamily="34" charset="-122"/>
              </a:rPr>
              <a:t>Please accept this gift </a:t>
            </a:r>
            <a:r>
              <a:rPr lang="en-US" altLang="zh-CN" sz="2400" b="1" u="sng">
                <a:solidFill>
                  <a:srgbClr val="002060"/>
                </a:solidFill>
                <a:sym typeface="微软雅黑" panose="020B0503020204020204" pitchFamily="34" charset="-122"/>
              </a:rPr>
              <a:t>in appreciation of all you've done for us</a:t>
            </a:r>
            <a:r>
              <a:rPr lang="en-US" altLang="zh-CN" sz="2400" b="1">
                <a:solidFill>
                  <a:srgbClr val="002060"/>
                </a:solidFill>
                <a:sym typeface="微软雅黑" panose="020B0503020204020204" pitchFamily="34" charset="-122"/>
              </a:rPr>
              <a:t>.</a:t>
            </a:r>
            <a:endParaRPr lang="en-US" altLang="zh-CN" sz="2400" b="1">
              <a:solidFill>
                <a:srgbClr val="002060"/>
              </a:solidFill>
              <a:sym typeface="微软雅黑" panose="020B0503020204020204" pitchFamily="34" charset="-122"/>
            </a:endParaRPr>
          </a:p>
          <a:p>
            <a:pPr fontAlgn="auto">
              <a:lnSpc>
                <a:spcPts val="1460"/>
              </a:lnSpc>
            </a:pPr>
            <a:endParaRPr lang="en-US" sz="2400">
              <a:sym typeface="微软雅黑" panose="020B0503020204020204" pitchFamily="34" charset="-122"/>
            </a:endParaRPr>
          </a:p>
          <a:p>
            <a:pPr algn="l" fontAlgn="auto">
              <a:lnSpc>
                <a:spcPts val="3460"/>
              </a:lnSpc>
            </a:pPr>
            <a:r>
              <a:rPr lang="en-US" sz="2400">
                <a:sym typeface="微软雅黑" panose="020B0503020204020204" pitchFamily="34" charset="-122"/>
              </a:rPr>
              <a:t>2.</a:t>
            </a:r>
            <a:r>
              <a:rPr sz="2400">
                <a:sym typeface="微软雅黑" panose="020B0503020204020204" pitchFamily="34" charset="-122"/>
              </a:rPr>
              <a:t>如果您能给我这个机会，我将不胜感激。</a:t>
            </a:r>
            <a:r>
              <a:rPr lang="zh-CN" altLang="en-US" sz="2400">
                <a:solidFill>
                  <a:srgbClr val="DF213B">
                    <a:lumMod val="75000"/>
                  </a:srgbClr>
                </a:solidFill>
                <a:sym typeface="微软雅黑" panose="020B0503020204020204" pitchFamily="34" charset="-122"/>
              </a:rPr>
              <a:t>（应）</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I'd </a:t>
            </a:r>
            <a:r>
              <a:rPr lang="en-US" altLang="zh-CN" sz="2400" b="1" u="sng">
                <a:solidFill>
                  <a:srgbClr val="002060"/>
                </a:solidFill>
                <a:sym typeface="微软雅黑" panose="020B0503020204020204" pitchFamily="34" charset="-122"/>
              </a:rPr>
              <a:t>appreciate it</a:t>
            </a:r>
            <a:r>
              <a:rPr lang="en-US" altLang="zh-CN" sz="2400" b="1">
                <a:solidFill>
                  <a:srgbClr val="002060"/>
                </a:solidFill>
                <a:sym typeface="微软雅黑" panose="020B0503020204020204" pitchFamily="34" charset="-122"/>
              </a:rPr>
              <a:t> if you could give me the opportunity.</a:t>
            </a:r>
            <a:endParaRPr lang="en-US" altLang="zh-CN"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a:t>
            </a:r>
            <a:r>
              <a:rPr sz="2400">
                <a:sym typeface="微软雅黑" panose="020B0503020204020204" pitchFamily="34" charset="-122"/>
              </a:rPr>
              <a:t>人群低声赞叹着。</a:t>
            </a:r>
            <a:r>
              <a:rPr lang="zh-CN" altLang="en-US" sz="2400">
                <a:solidFill>
                  <a:srgbClr val="DF213B">
                    <a:lumMod val="75000"/>
                  </a:srgbClr>
                </a:solidFill>
                <a:sym typeface="微软雅黑" panose="020B0503020204020204" pitchFamily="34" charset="-122"/>
              </a:rPr>
              <a:t>（续）</a:t>
            </a:r>
            <a:endParaRPr lang="zh-CN" altLang="en-US" sz="2400">
              <a:solidFill>
                <a:srgbClr val="DF213B">
                  <a:lumMod val="75000"/>
                </a:srgbClr>
              </a:solidFill>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The crowd </a:t>
            </a:r>
            <a:r>
              <a:rPr lang="en-US" altLang="zh-CN" sz="2400" b="1" u="sng">
                <a:solidFill>
                  <a:srgbClr val="002060"/>
                </a:solidFill>
                <a:sym typeface="微软雅黑" panose="020B0503020204020204" pitchFamily="34" charset="-122"/>
              </a:rPr>
              <a:t>murmured in appreciation</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1460"/>
              </a:lnSpc>
            </a:pPr>
            <a:endParaRPr sz="2400">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缺乏对尝试和错误的欣赏。</a:t>
            </a:r>
            <a:r>
              <a:rPr lang="zh-CN" altLang="en-US" sz="2400">
                <a:solidFill>
                  <a:srgbClr val="DF213B">
                    <a:lumMod val="75000"/>
                  </a:srgbClr>
                </a:solidFill>
                <a:sym typeface="微软雅黑" panose="020B0503020204020204" pitchFamily="34" charset="-122"/>
              </a:rPr>
              <a:t>（应、续、概）</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There's</a:t>
            </a:r>
            <a:r>
              <a:rPr lang="en-US" altLang="zh-CN" sz="2400" b="1" u="sng">
                <a:solidFill>
                  <a:srgbClr val="002060"/>
                </a:solidFill>
                <a:sym typeface="微软雅黑" panose="020B0503020204020204" pitchFamily="34" charset="-122"/>
              </a:rPr>
              <a:t> a lack of appreciation</a:t>
            </a:r>
            <a:r>
              <a:rPr lang="en-US" altLang="zh-CN" sz="2400" b="1">
                <a:solidFill>
                  <a:srgbClr val="002060"/>
                </a:solidFill>
                <a:sym typeface="微软雅黑" panose="020B0503020204020204" pitchFamily="34" charset="-122"/>
              </a:rPr>
              <a:t> for trial and error. </a:t>
            </a:r>
            <a:endParaRPr lang="en-US" altLang="zh-CN" sz="2400" b="1">
              <a:solidFill>
                <a:srgbClr val="002060"/>
              </a:solidFill>
            </a:endParaRPr>
          </a:p>
        </p:txBody>
      </p:sp>
      <p:pic>
        <p:nvPicPr>
          <p:cNvPr id="6" name="图片 5"/>
          <p:cNvPicPr>
            <a:picLocks noChangeAspect="1"/>
          </p:cNvPicPr>
          <p:nvPr/>
        </p:nvPicPr>
        <p:blipFill>
          <a:blip r:embed="rId3"/>
          <a:srcRect b="65350"/>
          <a:stretch>
            <a:fillRect/>
          </a:stretch>
        </p:blipFill>
        <p:spPr>
          <a:xfrm>
            <a:off x="7507605" y="3884295"/>
            <a:ext cx="4609465" cy="250317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checkerboard(across)">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85805" cy="460375"/>
          </a:xfrm>
          <a:prstGeom prst="rect">
            <a:avLst/>
          </a:prstGeom>
          <a:noFill/>
        </p:spPr>
        <p:txBody>
          <a:bodyPr wrap="square" rtlCol="0">
            <a:spAutoFit/>
          </a:bodyPr>
          <a:p>
            <a:r>
              <a:rPr sz="2400" b="1" dirty="0">
                <a:solidFill>
                  <a:srgbClr val="0F3B31"/>
                </a:solidFill>
                <a:latin typeface="微软雅黑" panose="020B0503020204020204" pitchFamily="34" charset="-122"/>
                <a:ea typeface="微软雅黑" panose="020B0503020204020204" pitchFamily="34" charset="-122"/>
              </a:rPr>
              <a:t>peak [pi:k] n. 山顶；顶峰 = summit   </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8775" y="932180"/>
            <a:ext cx="11555730" cy="5415915"/>
          </a:xfrm>
          <a:prstGeom prst="rect">
            <a:avLst/>
          </a:prstGeom>
          <a:noFill/>
        </p:spPr>
        <p:txBody>
          <a:bodyPr wrap="square" rtlCol="0" anchor="t">
            <a:spAutoFit/>
          </a:bodyPr>
          <a:p>
            <a:pPr fontAlgn="auto">
              <a:lnSpc>
                <a:spcPts val="3460"/>
              </a:lnSpc>
            </a:pPr>
            <a:r>
              <a:rPr lang="en-US" sz="2400">
                <a:sym typeface="微软雅黑" panose="020B0503020204020204" pitchFamily="34" charset="-122"/>
              </a:rPr>
              <a:t>1.在他看来，山峰就像一只巨大的拳头，大拇指笔直地竖着。</a:t>
            </a:r>
            <a:r>
              <a:rPr lang="zh-CN" altLang="en-US" sz="2400">
                <a:solidFill>
                  <a:srgbClr val="DF213B">
                    <a:lumMod val="75000"/>
                  </a:srgbClr>
                </a:solidFill>
                <a:sym typeface="微软雅黑" panose="020B0503020204020204" pitchFamily="34" charset="-122"/>
              </a:rPr>
              <a:t>（续）</a:t>
            </a:r>
            <a:endParaRPr lang="en-US"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1.</a:t>
            </a:r>
            <a:r>
              <a:rPr lang="en-US" altLang="zh-CN" sz="2400" b="1" u="sng">
                <a:solidFill>
                  <a:srgbClr val="002060"/>
                </a:solidFill>
                <a:sym typeface="微软雅黑" panose="020B0503020204020204" pitchFamily="34" charset="-122"/>
              </a:rPr>
              <a:t>The peak</a:t>
            </a:r>
            <a:r>
              <a:rPr lang="en-US" altLang="zh-CN" sz="2400" b="1">
                <a:solidFill>
                  <a:srgbClr val="002060"/>
                </a:solidFill>
                <a:sym typeface="微软雅黑" panose="020B0503020204020204" pitchFamily="34" charset="-122"/>
              </a:rPr>
              <a:t> looked to him exactly </a:t>
            </a:r>
            <a:r>
              <a:rPr lang="en-US" altLang="zh-CN" sz="2400" b="1" u="sng">
                <a:solidFill>
                  <a:srgbClr val="002060"/>
                </a:solidFill>
                <a:sym typeface="微软雅黑" panose="020B0503020204020204" pitchFamily="34" charset="-122"/>
              </a:rPr>
              <a:t>like a giant fist</a:t>
            </a:r>
            <a:r>
              <a:rPr lang="en-US" altLang="zh-CN" sz="2400" b="1">
                <a:solidFill>
                  <a:srgbClr val="002060"/>
                </a:solidFill>
                <a:sym typeface="微软雅黑" panose="020B0503020204020204" pitchFamily="34" charset="-122"/>
              </a:rPr>
              <a:t>, </a:t>
            </a:r>
            <a:r>
              <a:rPr lang="en-US" altLang="zh-CN" sz="2400" b="1" u="sng">
                <a:solidFill>
                  <a:srgbClr val="002060"/>
                </a:solidFill>
                <a:sym typeface="微软雅黑" panose="020B0503020204020204" pitchFamily="34" charset="-122"/>
              </a:rPr>
              <a:t>with the thumb sticking straight up</a:t>
            </a:r>
            <a:r>
              <a:rPr lang="zh-CN" altLang="en-US" sz="2400" b="1" u="sng" baseline="-25000">
                <a:solidFill>
                  <a:srgbClr val="002060"/>
                </a:solidFill>
                <a:sym typeface="微软雅黑" panose="020B0503020204020204" pitchFamily="34" charset="-122"/>
              </a:rPr>
              <a:t>比喻</a:t>
            </a:r>
            <a:r>
              <a:rPr lang="en-US" altLang="zh-CN" sz="2400" b="1">
                <a:solidFill>
                  <a:srgbClr val="002060"/>
                </a:solidFill>
                <a:sym typeface="微软雅黑" panose="020B0503020204020204" pitchFamily="34" charset="-122"/>
              </a:rPr>
              <a:t>. </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2.</a:t>
            </a:r>
            <a:r>
              <a:rPr sz="2400">
                <a:sym typeface="微软雅黑" panose="020B0503020204020204" pitchFamily="34" charset="-122"/>
              </a:rPr>
              <a:t>在陡峭的积雪中，对老人来说上山很艰难。当他们到达山顶时，老人发出了惊奇和难以置信的喜悦的叫声。</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2.</a:t>
            </a:r>
            <a:r>
              <a:rPr lang="en-US" altLang="zh-CN" sz="2400" b="1">
                <a:solidFill>
                  <a:srgbClr val="002060"/>
                </a:solidFill>
                <a:sym typeface="微软雅黑" panose="020B0503020204020204" pitchFamily="34" charset="-122"/>
              </a:rPr>
              <a:t>The journey up the hill was hard for their old bodies in the steep snow. As they </a:t>
            </a:r>
            <a:r>
              <a:rPr lang="en-US" altLang="zh-CN" sz="2400" b="1" u="sng">
                <a:solidFill>
                  <a:srgbClr val="002060"/>
                </a:solidFill>
                <a:sym typeface="微软雅黑" panose="020B0503020204020204" pitchFamily="34" charset="-122"/>
              </a:rPr>
              <a:t>got to the peak of the hill</a:t>
            </a:r>
            <a:r>
              <a:rPr lang="en-US" altLang="zh-CN" sz="2400" b="1">
                <a:solidFill>
                  <a:srgbClr val="002060"/>
                </a:solidFill>
                <a:sym typeface="微软雅黑" panose="020B0503020204020204" pitchFamily="34" charset="-122"/>
              </a:rPr>
              <a:t>, the old man gave a cry of wonder and incredible joy. </a:t>
            </a:r>
            <a:endParaRPr sz="2400">
              <a:sym typeface="微软雅黑" panose="020B0503020204020204" pitchFamily="34" charset="-122"/>
            </a:endParaRPr>
          </a:p>
          <a:p>
            <a:pPr fontAlgn="auto">
              <a:lnSpc>
                <a:spcPts val="3460"/>
              </a:lnSpc>
            </a:pPr>
            <a:r>
              <a:rPr lang="en-US" sz="2400">
                <a:sym typeface="微软雅黑" panose="020B0503020204020204" pitchFamily="34" charset="-122"/>
              </a:rPr>
              <a:t>3.上午8、9点钟之间是交通高峰期。</a:t>
            </a:r>
            <a:r>
              <a:rPr lang="zh-CN" altLang="en-US" sz="2400">
                <a:solidFill>
                  <a:srgbClr val="DF213B">
                    <a:lumMod val="75000"/>
                  </a:srgbClr>
                </a:solidFill>
                <a:sym typeface="微软雅黑" panose="020B0503020204020204" pitchFamily="34" charset="-122"/>
              </a:rPr>
              <a:t>（应、续）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3.</a:t>
            </a:r>
            <a:r>
              <a:rPr lang="en-US" altLang="zh-CN" sz="2400" b="1">
                <a:solidFill>
                  <a:srgbClr val="002060"/>
                </a:solidFill>
                <a:sym typeface="微软雅黑" panose="020B0503020204020204" pitchFamily="34" charset="-122"/>
              </a:rPr>
              <a:t>Traffic </a:t>
            </a:r>
            <a:r>
              <a:rPr lang="en-US" altLang="zh-CN" sz="2400" b="1" u="sng">
                <a:solidFill>
                  <a:srgbClr val="002060"/>
                </a:solidFill>
                <a:sym typeface="微软雅黑" panose="020B0503020204020204" pitchFamily="34" charset="-122"/>
              </a:rPr>
              <a:t>reaches its peak</a:t>
            </a:r>
            <a:r>
              <a:rPr lang="en-US" altLang="zh-CN" sz="2400" b="1">
                <a:solidFill>
                  <a:srgbClr val="002060"/>
                </a:solidFill>
                <a:sym typeface="微软雅黑" panose="020B0503020204020204" pitchFamily="34" charset="-122"/>
              </a:rPr>
              <a:t> between 8 and 9 in the morning. </a:t>
            </a:r>
            <a:endParaRPr lang="en-US" altLang="zh-CN" sz="2400" b="1">
              <a:solidFill>
                <a:srgbClr val="002060"/>
              </a:solidFill>
              <a:sym typeface="微软雅黑" panose="020B0503020204020204" pitchFamily="34" charset="-122"/>
            </a:endParaRPr>
          </a:p>
          <a:p>
            <a:pPr fontAlgn="auto">
              <a:lnSpc>
                <a:spcPts val="3460"/>
              </a:lnSpc>
            </a:pPr>
            <a:r>
              <a:rPr lang="en-US" sz="2400">
                <a:sym typeface="微软雅黑" panose="020B0503020204020204" pitchFamily="34" charset="-122"/>
              </a:rPr>
              <a:t>4.</a:t>
            </a:r>
            <a:r>
              <a:rPr sz="2400">
                <a:sym typeface="微软雅黑" panose="020B0503020204020204" pitchFamily="34" charset="-122"/>
              </a:rPr>
              <a:t>她正处在事业的巅峰。</a:t>
            </a:r>
            <a:r>
              <a:rPr lang="zh-CN" altLang="en-US" sz="2400">
                <a:solidFill>
                  <a:srgbClr val="DF213B">
                    <a:lumMod val="75000"/>
                  </a:srgbClr>
                </a:solidFill>
                <a:sym typeface="微软雅黑" panose="020B0503020204020204" pitchFamily="34" charset="-122"/>
              </a:rPr>
              <a:t>（续）</a:t>
            </a:r>
            <a:endParaRPr sz="2400">
              <a:sym typeface="微软雅黑" panose="020B0503020204020204" pitchFamily="34" charset="-122"/>
            </a:endParaRPr>
          </a:p>
          <a:p>
            <a:pPr fontAlgn="auto">
              <a:lnSpc>
                <a:spcPts val="3460"/>
              </a:lnSpc>
            </a:pPr>
            <a:r>
              <a:rPr lang="en-US" altLang="zh-CN"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2400" b="1">
                <a:solidFill>
                  <a:srgbClr val="7030A0"/>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1">
                <a:solidFill>
                  <a:srgbClr val="002060"/>
                </a:solidFill>
                <a:sym typeface="宋体" panose="02010600030101010101" pitchFamily="2" charset="-122"/>
              </a:rPr>
              <a:t>4.</a:t>
            </a:r>
            <a:r>
              <a:rPr lang="en-US" altLang="zh-CN" sz="2400" b="1">
                <a:solidFill>
                  <a:srgbClr val="002060"/>
                </a:solidFill>
                <a:sym typeface="微软雅黑" panose="020B0503020204020204" pitchFamily="34" charset="-122"/>
              </a:rPr>
              <a:t>She's </a:t>
            </a:r>
            <a:r>
              <a:rPr lang="en-US" altLang="zh-CN" sz="2400" b="1" u="sng">
                <a:solidFill>
                  <a:srgbClr val="002060"/>
                </a:solidFill>
                <a:sym typeface="微软雅黑" panose="020B0503020204020204" pitchFamily="34" charset="-122"/>
              </a:rPr>
              <a:t>at the peak of</a:t>
            </a:r>
            <a:r>
              <a:rPr lang="en-US" altLang="zh-CN" sz="2400" b="1">
                <a:solidFill>
                  <a:srgbClr val="002060"/>
                </a:solidFill>
                <a:sym typeface="微软雅黑" panose="020B0503020204020204" pitchFamily="34" charset="-122"/>
              </a:rPr>
              <a:t> her career. </a:t>
            </a:r>
            <a:endParaRPr lang="en-US" altLang="zh-CN" sz="2400" b="1">
              <a:solidFill>
                <a:srgbClr val="002060"/>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317230" y="4262120"/>
            <a:ext cx="3488055" cy="2595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checkerboard(across)">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checkerboard(across)">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82.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千图PPT彼岸天：ID 8661124库_组合 1"/>
          <p:cNvGrpSpPr/>
          <p:nvPr>
            <p:custDataLst>
              <p:tags r:id="rId1"/>
            </p:custDataLst>
          </p:nvPr>
        </p:nvGrpSpPr>
        <p:grpSpPr>
          <a:xfrm>
            <a:off x="8479790" y="-248920"/>
            <a:ext cx="2418715" cy="2081530"/>
            <a:chOff x="3815318" y="1348297"/>
            <a:chExt cx="4548934" cy="4476090"/>
          </a:xfrm>
        </p:grpSpPr>
        <p:sp>
          <p:nvSpPr>
            <p:cNvPr id="8" name="Oval 5"/>
            <p:cNvSpPr/>
            <p:nvPr/>
          </p:nvSpPr>
          <p:spPr bwMode="auto">
            <a:xfrm>
              <a:off x="4926999" y="2440926"/>
              <a:ext cx="2323978" cy="2325611"/>
            </a:xfrm>
            <a:prstGeom prst="ellipse">
              <a:avLst/>
            </a:prstGeom>
            <a:solidFill>
              <a:srgbClr val="D71D49"/>
            </a:solidFill>
            <a:ln>
              <a:noFill/>
            </a:ln>
          </p:spPr>
          <p:txBody>
            <a:bodyPr anchor="ctr"/>
            <a:p>
              <a:pPr algn="ctr"/>
            </a:p>
          </p:txBody>
        </p:sp>
        <p:sp>
          <p:nvSpPr>
            <p:cNvPr id="9" name="Freeform: Shape 6"/>
            <p:cNvSpPr/>
            <p:nvPr/>
          </p:nvSpPr>
          <p:spPr bwMode="auto">
            <a:xfrm>
              <a:off x="4954743" y="2437662"/>
              <a:ext cx="2064490" cy="861700"/>
            </a:xfrm>
            <a:custGeom>
              <a:avLst/>
              <a:gdLst>
                <a:gd name="T0" fmla="*/ 969 w 1024"/>
                <a:gd name="T1" fmla="*/ 171 h 427"/>
                <a:gd name="T2" fmla="*/ 782 w 1024"/>
                <a:gd name="T3" fmla="*/ 46 h 427"/>
                <a:gd name="T4" fmla="*/ 562 w 1024"/>
                <a:gd name="T5" fmla="*/ 3 h 427"/>
                <a:gd name="T6" fmla="*/ 342 w 1024"/>
                <a:gd name="T7" fmla="*/ 46 h 427"/>
                <a:gd name="T8" fmla="*/ 156 w 1024"/>
                <a:gd name="T9" fmla="*/ 171 h 427"/>
                <a:gd name="T10" fmla="*/ 30 w 1024"/>
                <a:gd name="T11" fmla="*/ 357 h 427"/>
                <a:gd name="T12" fmla="*/ 29 w 1024"/>
                <a:gd name="T13" fmla="*/ 357 h 427"/>
                <a:gd name="T14" fmla="*/ 154 w 1024"/>
                <a:gd name="T15" fmla="*/ 169 h 427"/>
                <a:gd name="T16" fmla="*/ 341 w 1024"/>
                <a:gd name="T17" fmla="*/ 44 h 427"/>
                <a:gd name="T18" fmla="*/ 562 w 1024"/>
                <a:gd name="T19" fmla="*/ 0 h 427"/>
                <a:gd name="T20" fmla="*/ 783 w 1024"/>
                <a:gd name="T21" fmla="*/ 44 h 427"/>
                <a:gd name="T22" fmla="*/ 971 w 1024"/>
                <a:gd name="T23" fmla="*/ 169 h 427"/>
                <a:gd name="T24" fmla="*/ 969 w 1024"/>
                <a:gd name="T25" fmla="*/ 17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4" h="427">
                  <a:moveTo>
                    <a:pt x="969" y="171"/>
                  </a:moveTo>
                  <a:cubicBezTo>
                    <a:pt x="916" y="117"/>
                    <a:pt x="852" y="75"/>
                    <a:pt x="782" y="46"/>
                  </a:cubicBezTo>
                  <a:cubicBezTo>
                    <a:pt x="713" y="17"/>
                    <a:pt x="638" y="2"/>
                    <a:pt x="562" y="3"/>
                  </a:cubicBezTo>
                  <a:cubicBezTo>
                    <a:pt x="487" y="2"/>
                    <a:pt x="412" y="17"/>
                    <a:pt x="342" y="46"/>
                  </a:cubicBezTo>
                  <a:cubicBezTo>
                    <a:pt x="273" y="75"/>
                    <a:pt x="209" y="117"/>
                    <a:pt x="156" y="171"/>
                  </a:cubicBezTo>
                  <a:cubicBezTo>
                    <a:pt x="102" y="224"/>
                    <a:pt x="59" y="288"/>
                    <a:pt x="30" y="357"/>
                  </a:cubicBezTo>
                  <a:cubicBezTo>
                    <a:pt x="1" y="427"/>
                    <a:pt x="0" y="426"/>
                    <a:pt x="29" y="357"/>
                  </a:cubicBezTo>
                  <a:cubicBezTo>
                    <a:pt x="58" y="287"/>
                    <a:pt x="101" y="223"/>
                    <a:pt x="154" y="169"/>
                  </a:cubicBezTo>
                  <a:cubicBezTo>
                    <a:pt x="207" y="116"/>
                    <a:pt x="271" y="73"/>
                    <a:pt x="341" y="44"/>
                  </a:cubicBezTo>
                  <a:cubicBezTo>
                    <a:pt x="411" y="15"/>
                    <a:pt x="487" y="0"/>
                    <a:pt x="562" y="0"/>
                  </a:cubicBezTo>
                  <a:cubicBezTo>
                    <a:pt x="638" y="0"/>
                    <a:pt x="714" y="15"/>
                    <a:pt x="783" y="44"/>
                  </a:cubicBezTo>
                  <a:cubicBezTo>
                    <a:pt x="853" y="73"/>
                    <a:pt x="917" y="116"/>
                    <a:pt x="971" y="169"/>
                  </a:cubicBezTo>
                  <a:cubicBezTo>
                    <a:pt x="1024" y="223"/>
                    <a:pt x="1022" y="224"/>
                    <a:pt x="969" y="171"/>
                  </a:cubicBezTo>
                  <a:close/>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14" name="Freeform: Shape 7"/>
            <p:cNvSpPr/>
            <p:nvPr/>
          </p:nvSpPr>
          <p:spPr bwMode="auto">
            <a:xfrm>
              <a:off x="6097147" y="1930107"/>
              <a:ext cx="1667912" cy="1667912"/>
            </a:xfrm>
            <a:custGeom>
              <a:avLst/>
              <a:gdLst>
                <a:gd name="T0" fmla="*/ 827 w 827"/>
                <a:gd name="T1" fmla="*/ 827 h 827"/>
                <a:gd name="T2" fmla="*/ 788 w 827"/>
                <a:gd name="T3" fmla="*/ 827 h 827"/>
                <a:gd name="T4" fmla="*/ 0 w 827"/>
                <a:gd name="T5" fmla="*/ 40 h 827"/>
                <a:gd name="T6" fmla="*/ 0 w 827"/>
                <a:gd name="T7" fmla="*/ 0 h 827"/>
                <a:gd name="T8" fmla="*/ 585 w 827"/>
                <a:gd name="T9" fmla="*/ 242 h 827"/>
                <a:gd name="T10" fmla="*/ 827 w 827"/>
                <a:gd name="T11" fmla="*/ 827 h 827"/>
              </a:gdLst>
              <a:ahLst/>
              <a:cxnLst>
                <a:cxn ang="0">
                  <a:pos x="T0" y="T1"/>
                </a:cxn>
                <a:cxn ang="0">
                  <a:pos x="T2" y="T3"/>
                </a:cxn>
                <a:cxn ang="0">
                  <a:pos x="T4" y="T5"/>
                </a:cxn>
                <a:cxn ang="0">
                  <a:pos x="T6" y="T7"/>
                </a:cxn>
                <a:cxn ang="0">
                  <a:pos x="T8" y="T9"/>
                </a:cxn>
                <a:cxn ang="0">
                  <a:pos x="T10" y="T11"/>
                </a:cxn>
              </a:cxnLst>
              <a:rect l="0" t="0" r="r" b="b"/>
              <a:pathLst>
                <a:path w="827" h="827">
                  <a:moveTo>
                    <a:pt x="827" y="827"/>
                  </a:moveTo>
                  <a:cubicBezTo>
                    <a:pt x="788" y="827"/>
                    <a:pt x="788" y="827"/>
                    <a:pt x="788" y="827"/>
                  </a:cubicBezTo>
                  <a:cubicBezTo>
                    <a:pt x="788" y="395"/>
                    <a:pt x="436" y="40"/>
                    <a:pt x="0" y="40"/>
                  </a:cubicBezTo>
                  <a:cubicBezTo>
                    <a:pt x="0" y="0"/>
                    <a:pt x="0" y="0"/>
                    <a:pt x="0" y="0"/>
                  </a:cubicBezTo>
                  <a:cubicBezTo>
                    <a:pt x="220" y="0"/>
                    <a:pt x="429" y="86"/>
                    <a:pt x="585" y="242"/>
                  </a:cubicBezTo>
                  <a:cubicBezTo>
                    <a:pt x="742" y="399"/>
                    <a:pt x="827" y="607"/>
                    <a:pt x="827" y="827"/>
                  </a:cubicBezTo>
                  <a:close/>
                </a:path>
              </a:pathLst>
            </a:custGeom>
            <a:solidFill>
              <a:srgbClr val="2A566E"/>
            </a:solidFill>
            <a:ln>
              <a:noFill/>
            </a:ln>
          </p:spPr>
          <p:txBody>
            <a:bodyPr anchor="ctr"/>
            <a:p>
              <a:pPr algn="ctr"/>
            </a:p>
          </p:txBody>
        </p:sp>
        <p:sp>
          <p:nvSpPr>
            <p:cNvPr id="20" name="Freeform: Shape 8"/>
            <p:cNvSpPr/>
            <p:nvPr/>
          </p:nvSpPr>
          <p:spPr bwMode="auto">
            <a:xfrm>
              <a:off x="4424341" y="1930107"/>
              <a:ext cx="1672808" cy="1667912"/>
            </a:xfrm>
            <a:custGeom>
              <a:avLst/>
              <a:gdLst>
                <a:gd name="T0" fmla="*/ 40 w 830"/>
                <a:gd name="T1" fmla="*/ 827 h 827"/>
                <a:gd name="T2" fmla="*/ 0 w 830"/>
                <a:gd name="T3" fmla="*/ 827 h 827"/>
                <a:gd name="T4" fmla="*/ 244 w 830"/>
                <a:gd name="T5" fmla="*/ 242 h 827"/>
                <a:gd name="T6" fmla="*/ 830 w 830"/>
                <a:gd name="T7" fmla="*/ 0 h 827"/>
                <a:gd name="T8" fmla="*/ 830 w 830"/>
                <a:gd name="T9" fmla="*/ 40 h 827"/>
                <a:gd name="T10" fmla="*/ 40 w 830"/>
                <a:gd name="T11" fmla="*/ 827 h 827"/>
              </a:gdLst>
              <a:ahLst/>
              <a:cxnLst>
                <a:cxn ang="0">
                  <a:pos x="T0" y="T1"/>
                </a:cxn>
                <a:cxn ang="0">
                  <a:pos x="T2" y="T3"/>
                </a:cxn>
                <a:cxn ang="0">
                  <a:pos x="T4" y="T5"/>
                </a:cxn>
                <a:cxn ang="0">
                  <a:pos x="T6" y="T7"/>
                </a:cxn>
                <a:cxn ang="0">
                  <a:pos x="T8" y="T9"/>
                </a:cxn>
                <a:cxn ang="0">
                  <a:pos x="T10" y="T11"/>
                </a:cxn>
              </a:cxnLst>
              <a:rect l="0" t="0" r="r" b="b"/>
              <a:pathLst>
                <a:path w="830" h="827">
                  <a:moveTo>
                    <a:pt x="40" y="827"/>
                  </a:moveTo>
                  <a:cubicBezTo>
                    <a:pt x="0" y="827"/>
                    <a:pt x="0" y="827"/>
                    <a:pt x="0" y="827"/>
                  </a:cubicBezTo>
                  <a:cubicBezTo>
                    <a:pt x="0" y="607"/>
                    <a:pt x="87" y="399"/>
                    <a:pt x="244" y="242"/>
                  </a:cubicBezTo>
                  <a:cubicBezTo>
                    <a:pt x="400" y="86"/>
                    <a:pt x="610" y="0"/>
                    <a:pt x="830" y="0"/>
                  </a:cubicBezTo>
                  <a:cubicBezTo>
                    <a:pt x="830" y="40"/>
                    <a:pt x="830" y="40"/>
                    <a:pt x="830" y="40"/>
                  </a:cubicBezTo>
                  <a:cubicBezTo>
                    <a:pt x="394" y="40"/>
                    <a:pt x="40" y="395"/>
                    <a:pt x="40" y="827"/>
                  </a:cubicBezTo>
                  <a:close/>
                </a:path>
              </a:pathLst>
            </a:custGeom>
            <a:solidFill>
              <a:srgbClr val="268F9C"/>
            </a:solidFill>
            <a:ln>
              <a:noFill/>
            </a:ln>
          </p:spPr>
          <p:txBody>
            <a:bodyPr anchor="ctr"/>
            <a:p>
              <a:pPr algn="ctr"/>
            </a:p>
          </p:txBody>
        </p:sp>
        <p:sp>
          <p:nvSpPr>
            <p:cNvPr id="21" name="Freeform: Shape 9"/>
            <p:cNvSpPr/>
            <p:nvPr/>
          </p:nvSpPr>
          <p:spPr bwMode="auto">
            <a:xfrm>
              <a:off x="4424341" y="3598019"/>
              <a:ext cx="1672808" cy="1674440"/>
            </a:xfrm>
            <a:custGeom>
              <a:avLst/>
              <a:gdLst>
                <a:gd name="T0" fmla="*/ 830 w 830"/>
                <a:gd name="T1" fmla="*/ 830 h 830"/>
                <a:gd name="T2" fmla="*/ 244 w 830"/>
                <a:gd name="T3" fmla="*/ 587 h 830"/>
                <a:gd name="T4" fmla="*/ 0 w 830"/>
                <a:gd name="T5" fmla="*/ 0 h 830"/>
                <a:gd name="T6" fmla="*/ 40 w 830"/>
                <a:gd name="T7" fmla="*/ 0 h 830"/>
                <a:gd name="T8" fmla="*/ 830 w 830"/>
                <a:gd name="T9" fmla="*/ 791 h 830"/>
                <a:gd name="T10" fmla="*/ 830 w 830"/>
                <a:gd name="T11" fmla="*/ 830 h 830"/>
              </a:gdLst>
              <a:ahLst/>
              <a:cxnLst>
                <a:cxn ang="0">
                  <a:pos x="T0" y="T1"/>
                </a:cxn>
                <a:cxn ang="0">
                  <a:pos x="T2" y="T3"/>
                </a:cxn>
                <a:cxn ang="0">
                  <a:pos x="T4" y="T5"/>
                </a:cxn>
                <a:cxn ang="0">
                  <a:pos x="T6" y="T7"/>
                </a:cxn>
                <a:cxn ang="0">
                  <a:pos x="T8" y="T9"/>
                </a:cxn>
                <a:cxn ang="0">
                  <a:pos x="T10" y="T11"/>
                </a:cxn>
              </a:cxnLst>
              <a:rect l="0" t="0" r="r" b="b"/>
              <a:pathLst>
                <a:path w="830" h="830">
                  <a:moveTo>
                    <a:pt x="830" y="830"/>
                  </a:moveTo>
                  <a:cubicBezTo>
                    <a:pt x="610" y="830"/>
                    <a:pt x="400" y="743"/>
                    <a:pt x="244" y="587"/>
                  </a:cubicBezTo>
                  <a:cubicBezTo>
                    <a:pt x="87" y="430"/>
                    <a:pt x="0" y="224"/>
                    <a:pt x="0" y="0"/>
                  </a:cubicBezTo>
                  <a:cubicBezTo>
                    <a:pt x="40" y="0"/>
                    <a:pt x="40" y="0"/>
                    <a:pt x="40" y="0"/>
                  </a:cubicBezTo>
                  <a:cubicBezTo>
                    <a:pt x="40" y="436"/>
                    <a:pt x="394" y="791"/>
                    <a:pt x="830" y="791"/>
                  </a:cubicBezTo>
                  <a:lnTo>
                    <a:pt x="830" y="830"/>
                  </a:lnTo>
                  <a:close/>
                </a:path>
              </a:pathLst>
            </a:custGeom>
            <a:solidFill>
              <a:srgbClr val="268F9C"/>
            </a:solidFill>
            <a:ln>
              <a:noFill/>
            </a:ln>
          </p:spPr>
          <p:txBody>
            <a:bodyPr anchor="ctr"/>
            <a:p>
              <a:pPr algn="ctr"/>
            </a:p>
          </p:txBody>
        </p:sp>
        <p:sp>
          <p:nvSpPr>
            <p:cNvPr id="22" name="Freeform: Shape 10"/>
            <p:cNvSpPr/>
            <p:nvPr/>
          </p:nvSpPr>
          <p:spPr bwMode="auto">
            <a:xfrm>
              <a:off x="6097147" y="3598019"/>
              <a:ext cx="1667912" cy="1674440"/>
            </a:xfrm>
            <a:custGeom>
              <a:avLst/>
              <a:gdLst>
                <a:gd name="T0" fmla="*/ 0 w 827"/>
                <a:gd name="T1" fmla="*/ 830 h 830"/>
                <a:gd name="T2" fmla="*/ 0 w 827"/>
                <a:gd name="T3" fmla="*/ 791 h 830"/>
                <a:gd name="T4" fmla="*/ 788 w 827"/>
                <a:gd name="T5" fmla="*/ 0 h 830"/>
                <a:gd name="T6" fmla="*/ 827 w 827"/>
                <a:gd name="T7" fmla="*/ 0 h 830"/>
                <a:gd name="T8" fmla="*/ 585 w 827"/>
                <a:gd name="T9" fmla="*/ 587 h 830"/>
                <a:gd name="T10" fmla="*/ 0 w 827"/>
                <a:gd name="T11" fmla="*/ 830 h 830"/>
              </a:gdLst>
              <a:ahLst/>
              <a:cxnLst>
                <a:cxn ang="0">
                  <a:pos x="T0" y="T1"/>
                </a:cxn>
                <a:cxn ang="0">
                  <a:pos x="T2" y="T3"/>
                </a:cxn>
                <a:cxn ang="0">
                  <a:pos x="T4" y="T5"/>
                </a:cxn>
                <a:cxn ang="0">
                  <a:pos x="T6" y="T7"/>
                </a:cxn>
                <a:cxn ang="0">
                  <a:pos x="T8" y="T9"/>
                </a:cxn>
                <a:cxn ang="0">
                  <a:pos x="T10" y="T11"/>
                </a:cxn>
              </a:cxnLst>
              <a:rect l="0" t="0" r="r" b="b"/>
              <a:pathLst>
                <a:path w="827" h="830">
                  <a:moveTo>
                    <a:pt x="0" y="830"/>
                  </a:moveTo>
                  <a:cubicBezTo>
                    <a:pt x="0" y="791"/>
                    <a:pt x="0" y="791"/>
                    <a:pt x="0" y="791"/>
                  </a:cubicBezTo>
                  <a:cubicBezTo>
                    <a:pt x="436" y="791"/>
                    <a:pt x="788" y="436"/>
                    <a:pt x="788" y="0"/>
                  </a:cubicBezTo>
                  <a:cubicBezTo>
                    <a:pt x="827" y="0"/>
                    <a:pt x="827" y="0"/>
                    <a:pt x="827" y="0"/>
                  </a:cubicBezTo>
                  <a:cubicBezTo>
                    <a:pt x="827" y="224"/>
                    <a:pt x="742" y="430"/>
                    <a:pt x="585" y="587"/>
                  </a:cubicBezTo>
                  <a:cubicBezTo>
                    <a:pt x="429" y="743"/>
                    <a:pt x="220" y="830"/>
                    <a:pt x="0" y="830"/>
                  </a:cubicBezTo>
                  <a:close/>
                </a:path>
              </a:pathLst>
            </a:custGeom>
            <a:solidFill>
              <a:srgbClr val="D71D49"/>
            </a:solidFill>
            <a:ln>
              <a:noFill/>
            </a:ln>
          </p:spPr>
          <p:txBody>
            <a:bodyPr anchor="ctr"/>
            <a:p>
              <a:pPr algn="ctr"/>
            </a:p>
          </p:txBody>
        </p:sp>
        <p:sp>
          <p:nvSpPr>
            <p:cNvPr id="23" name="Oval 11"/>
            <p:cNvSpPr/>
            <p:nvPr/>
          </p:nvSpPr>
          <p:spPr bwMode="auto">
            <a:xfrm>
              <a:off x="6017180" y="1887675"/>
              <a:ext cx="161569" cy="161569"/>
            </a:xfrm>
            <a:prstGeom prst="ellipse">
              <a:avLst/>
            </a:prstGeom>
            <a:solidFill>
              <a:srgbClr val="268F9C"/>
            </a:solidFill>
            <a:ln>
              <a:noFill/>
            </a:ln>
          </p:spPr>
          <p:txBody>
            <a:bodyPr anchor="ctr"/>
            <a:p>
              <a:pPr algn="ctr"/>
            </a:p>
          </p:txBody>
        </p:sp>
        <p:sp>
          <p:nvSpPr>
            <p:cNvPr id="24" name="Oval 12"/>
            <p:cNvSpPr/>
            <p:nvPr/>
          </p:nvSpPr>
          <p:spPr bwMode="auto">
            <a:xfrm>
              <a:off x="6017180" y="5148425"/>
              <a:ext cx="161569" cy="161569"/>
            </a:xfrm>
            <a:prstGeom prst="ellipse">
              <a:avLst/>
            </a:prstGeom>
            <a:solidFill>
              <a:srgbClr val="D71D49"/>
            </a:solidFill>
            <a:ln>
              <a:noFill/>
            </a:ln>
          </p:spPr>
          <p:txBody>
            <a:bodyPr anchor="ctr"/>
            <a:p>
              <a:pPr algn="ctr"/>
            </a:p>
          </p:txBody>
        </p:sp>
        <p:sp>
          <p:nvSpPr>
            <p:cNvPr id="25" name="Oval 13"/>
            <p:cNvSpPr/>
            <p:nvPr/>
          </p:nvSpPr>
          <p:spPr bwMode="auto">
            <a:xfrm>
              <a:off x="7645923" y="3518051"/>
              <a:ext cx="164833" cy="163201"/>
            </a:xfrm>
            <a:prstGeom prst="ellipse">
              <a:avLst/>
            </a:prstGeom>
            <a:solidFill>
              <a:srgbClr val="2A566E"/>
            </a:solidFill>
            <a:ln>
              <a:noFill/>
            </a:ln>
          </p:spPr>
          <p:txBody>
            <a:bodyPr anchor="ctr"/>
            <a:p>
              <a:pPr algn="ctr"/>
            </a:p>
          </p:txBody>
        </p:sp>
        <p:sp>
          <p:nvSpPr>
            <p:cNvPr id="26" name="Freeform: Shape 14"/>
            <p:cNvSpPr>
              <a:spLocks noChangeAspect="1"/>
            </p:cNvSpPr>
            <p:nvPr/>
          </p:nvSpPr>
          <p:spPr bwMode="auto">
            <a:xfrm>
              <a:off x="5396675" y="3005600"/>
              <a:ext cx="1849406" cy="1757867"/>
            </a:xfrm>
            <a:custGeom>
              <a:avLst/>
              <a:gdLst>
                <a:gd name="T0" fmla="*/ 691 w 921"/>
                <a:gd name="T1" fmla="*/ 0 h 875"/>
                <a:gd name="T2" fmla="*/ 0 w 921"/>
                <a:gd name="T3" fmla="*/ 602 h 875"/>
                <a:gd name="T4" fmla="*/ 268 w 921"/>
                <a:gd name="T5" fmla="*/ 870 h 875"/>
                <a:gd name="T6" fmla="*/ 344 w 921"/>
                <a:gd name="T7" fmla="*/ 875 h 875"/>
                <a:gd name="T8" fmla="*/ 921 w 921"/>
                <a:gd name="T9" fmla="*/ 299 h 875"/>
                <a:gd name="T10" fmla="*/ 916 w 921"/>
                <a:gd name="T11" fmla="*/ 224 h 875"/>
                <a:gd name="T12" fmla="*/ 691 w 921"/>
                <a:gd name="T13" fmla="*/ 0 h 875"/>
              </a:gdLst>
              <a:ahLst/>
              <a:cxnLst>
                <a:cxn ang="0">
                  <a:pos x="T0" y="T1"/>
                </a:cxn>
                <a:cxn ang="0">
                  <a:pos x="T2" y="T3"/>
                </a:cxn>
                <a:cxn ang="0">
                  <a:pos x="T4" y="T5"/>
                </a:cxn>
                <a:cxn ang="0">
                  <a:pos x="T6" y="T7"/>
                </a:cxn>
                <a:cxn ang="0">
                  <a:pos x="T8" y="T9"/>
                </a:cxn>
                <a:cxn ang="0">
                  <a:pos x="T10" y="T11"/>
                </a:cxn>
                <a:cxn ang="0">
                  <a:pos x="T12" y="T13"/>
                </a:cxn>
              </a:cxnLst>
              <a:rect l="0" t="0" r="r" b="b"/>
              <a:pathLst>
                <a:path w="921" h="875">
                  <a:moveTo>
                    <a:pt x="691" y="0"/>
                  </a:moveTo>
                  <a:cubicBezTo>
                    <a:pt x="0" y="602"/>
                    <a:pt x="0" y="602"/>
                    <a:pt x="0" y="602"/>
                  </a:cubicBezTo>
                  <a:cubicBezTo>
                    <a:pt x="268" y="870"/>
                    <a:pt x="268" y="870"/>
                    <a:pt x="268" y="870"/>
                  </a:cubicBezTo>
                  <a:cubicBezTo>
                    <a:pt x="293" y="873"/>
                    <a:pt x="318" y="875"/>
                    <a:pt x="344" y="875"/>
                  </a:cubicBezTo>
                  <a:cubicBezTo>
                    <a:pt x="663" y="875"/>
                    <a:pt x="921" y="617"/>
                    <a:pt x="921" y="299"/>
                  </a:cubicBezTo>
                  <a:cubicBezTo>
                    <a:pt x="921" y="273"/>
                    <a:pt x="919" y="249"/>
                    <a:pt x="916" y="224"/>
                  </a:cubicBezTo>
                  <a:cubicBezTo>
                    <a:pt x="691" y="0"/>
                    <a:pt x="691" y="0"/>
                    <a:pt x="691" y="0"/>
                  </a:cubicBezTo>
                </a:path>
              </a:pathLst>
            </a:custGeom>
            <a:solidFill>
              <a:srgbClr val="D71D49">
                <a:lumMod val="75000"/>
              </a:srgbClr>
            </a:solidFill>
            <a:ln>
              <a:noFill/>
            </a:ln>
          </p:spPr>
          <p:txBody>
            <a:bodyPr anchor="ctr"/>
            <a:p>
              <a:pPr algn="ctr"/>
            </a:p>
          </p:txBody>
        </p:sp>
        <p:sp>
          <p:nvSpPr>
            <p:cNvPr id="27" name="Freeform: Shape 15"/>
            <p:cNvSpPr/>
            <p:nvPr/>
          </p:nvSpPr>
          <p:spPr bwMode="auto">
            <a:xfrm>
              <a:off x="6085725" y="3599650"/>
              <a:ext cx="1165254" cy="1166886"/>
            </a:xfrm>
            <a:custGeom>
              <a:avLst/>
              <a:gdLst>
                <a:gd name="T0" fmla="*/ 1 w 578"/>
                <a:gd name="T1" fmla="*/ 578 h 578"/>
                <a:gd name="T2" fmla="*/ 1 w 578"/>
                <a:gd name="T3" fmla="*/ 578 h 578"/>
                <a:gd name="T4" fmla="*/ 1 w 578"/>
                <a:gd name="T5" fmla="*/ 578 h 578"/>
                <a:gd name="T6" fmla="*/ 0 w 578"/>
                <a:gd name="T7" fmla="*/ 578 h 578"/>
                <a:gd name="T8" fmla="*/ 0 w 578"/>
                <a:gd name="T9" fmla="*/ 578 h 578"/>
                <a:gd name="T10" fmla="*/ 0 w 578"/>
                <a:gd name="T11" fmla="*/ 578 h 578"/>
                <a:gd name="T12" fmla="*/ 578 w 578"/>
                <a:gd name="T13" fmla="*/ 1 h 578"/>
                <a:gd name="T14" fmla="*/ 578 w 578"/>
                <a:gd name="T15" fmla="*/ 1 h 578"/>
                <a:gd name="T16" fmla="*/ 578 w 578"/>
                <a:gd name="T17" fmla="*/ 1 h 578"/>
                <a:gd name="T18" fmla="*/ 578 w 578"/>
                <a:gd name="T19" fmla="*/ 0 h 578"/>
                <a:gd name="T20" fmla="*/ 578 w 578"/>
                <a:gd name="T21" fmla="*/ 0 h 578"/>
                <a:gd name="T22" fmla="*/ 578 w 578"/>
                <a:gd name="T23" fmla="*/ 0 h 578"/>
                <a:gd name="T24" fmla="*/ 578 w 578"/>
                <a:gd name="T25" fmla="*/ 0 h 578"/>
                <a:gd name="T26" fmla="*/ 578 w 578"/>
                <a:gd name="T27" fmla="*/ 0 h 578"/>
                <a:gd name="T28" fmla="*/ 578 w 578"/>
                <a:gd name="T29"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8" h="578">
                  <a:moveTo>
                    <a:pt x="1" y="578"/>
                  </a:moveTo>
                  <a:cubicBezTo>
                    <a:pt x="1" y="578"/>
                    <a:pt x="1" y="578"/>
                    <a:pt x="1" y="578"/>
                  </a:cubicBezTo>
                  <a:cubicBezTo>
                    <a:pt x="1" y="578"/>
                    <a:pt x="1" y="578"/>
                    <a:pt x="1" y="578"/>
                  </a:cubicBezTo>
                  <a:moveTo>
                    <a:pt x="0" y="578"/>
                  </a:moveTo>
                  <a:cubicBezTo>
                    <a:pt x="0" y="578"/>
                    <a:pt x="0" y="578"/>
                    <a:pt x="0" y="578"/>
                  </a:cubicBezTo>
                  <a:cubicBezTo>
                    <a:pt x="0" y="578"/>
                    <a:pt x="0" y="578"/>
                    <a:pt x="0" y="578"/>
                  </a:cubicBezTo>
                  <a:moveTo>
                    <a:pt x="578" y="1"/>
                  </a:moveTo>
                  <a:cubicBezTo>
                    <a:pt x="578" y="1"/>
                    <a:pt x="578" y="1"/>
                    <a:pt x="578" y="1"/>
                  </a:cubicBezTo>
                  <a:cubicBezTo>
                    <a:pt x="578" y="1"/>
                    <a:pt x="578" y="1"/>
                    <a:pt x="578" y="1"/>
                  </a:cubicBezTo>
                  <a:moveTo>
                    <a:pt x="578" y="0"/>
                  </a:moveTo>
                  <a:cubicBezTo>
                    <a:pt x="578" y="0"/>
                    <a:pt x="578" y="0"/>
                    <a:pt x="578" y="0"/>
                  </a:cubicBezTo>
                  <a:cubicBezTo>
                    <a:pt x="578" y="0"/>
                    <a:pt x="578" y="0"/>
                    <a:pt x="578" y="0"/>
                  </a:cubicBezTo>
                  <a:moveTo>
                    <a:pt x="578" y="0"/>
                  </a:moveTo>
                  <a:cubicBezTo>
                    <a:pt x="578" y="0"/>
                    <a:pt x="578" y="0"/>
                    <a:pt x="578" y="0"/>
                  </a:cubicBezTo>
                  <a:cubicBezTo>
                    <a:pt x="578" y="0"/>
                    <a:pt x="578" y="0"/>
                    <a:pt x="578" y="0"/>
                  </a:cubicBezTo>
                </a:path>
              </a:pathLst>
            </a:custGeom>
            <a:solidFill>
              <a:srgbClr val="DCFFF2"/>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28" name="Oval 16"/>
            <p:cNvSpPr/>
            <p:nvPr/>
          </p:nvSpPr>
          <p:spPr bwMode="auto">
            <a:xfrm>
              <a:off x="5163639" y="2679199"/>
              <a:ext cx="1847432" cy="1849065"/>
            </a:xfrm>
            <a:prstGeom prst="ellipse">
              <a:avLst/>
            </a:prstGeom>
            <a:solidFill>
              <a:srgbClr val="FFFFFF">
                <a:lumMod val="85000"/>
              </a:srgbClr>
            </a:solidFill>
            <a:ln>
              <a:noFill/>
            </a:ln>
          </p:spPr>
          <p:txBody>
            <a:bodyPr anchor="ctr"/>
            <a:p>
              <a:pPr algn="ctr"/>
            </a:p>
          </p:txBody>
        </p:sp>
        <p:sp>
          <p:nvSpPr>
            <p:cNvPr id="29" name="Oval 17"/>
            <p:cNvSpPr/>
            <p:nvPr/>
          </p:nvSpPr>
          <p:spPr bwMode="auto">
            <a:xfrm>
              <a:off x="5184857" y="2697150"/>
              <a:ext cx="1806632" cy="1806632"/>
            </a:xfrm>
            <a:prstGeom prst="ellipse">
              <a:avLst/>
            </a:prstGeom>
            <a:solidFill>
              <a:srgbClr val="FFFFFF">
                <a:lumMod val="95000"/>
              </a:srgbClr>
            </a:solidFill>
            <a:ln>
              <a:noFill/>
            </a:ln>
          </p:spPr>
          <p:txBody>
            <a:bodyPr anchor="ctr"/>
            <a:p>
              <a:pPr algn="ctr"/>
            </a:p>
          </p:txBody>
        </p:sp>
        <p:sp>
          <p:nvSpPr>
            <p:cNvPr id="30" name="Freeform: Shape 18"/>
            <p:cNvSpPr/>
            <p:nvPr/>
          </p:nvSpPr>
          <p:spPr bwMode="auto">
            <a:xfrm>
              <a:off x="5863771" y="3441345"/>
              <a:ext cx="843749" cy="783364"/>
            </a:xfrm>
            <a:custGeom>
              <a:avLst/>
              <a:gdLst>
                <a:gd name="T0" fmla="*/ 418 w 418"/>
                <a:gd name="T1" fmla="*/ 175 h 389"/>
                <a:gd name="T2" fmla="*/ 244 w 418"/>
                <a:gd name="T3" fmla="*/ 0 h 389"/>
                <a:gd name="T4" fmla="*/ 0 w 418"/>
                <a:gd name="T5" fmla="*/ 188 h 389"/>
                <a:gd name="T6" fmla="*/ 201 w 418"/>
                <a:gd name="T7" fmla="*/ 389 h 389"/>
                <a:gd name="T8" fmla="*/ 418 w 418"/>
                <a:gd name="T9" fmla="*/ 175 h 389"/>
              </a:gdLst>
              <a:ahLst/>
              <a:cxnLst>
                <a:cxn ang="0">
                  <a:pos x="T0" y="T1"/>
                </a:cxn>
                <a:cxn ang="0">
                  <a:pos x="T2" y="T3"/>
                </a:cxn>
                <a:cxn ang="0">
                  <a:pos x="T4" y="T5"/>
                </a:cxn>
                <a:cxn ang="0">
                  <a:pos x="T6" y="T7"/>
                </a:cxn>
                <a:cxn ang="0">
                  <a:pos x="T8" y="T9"/>
                </a:cxn>
              </a:cxnLst>
              <a:rect l="0" t="0" r="r" b="b"/>
              <a:pathLst>
                <a:path w="418" h="389">
                  <a:moveTo>
                    <a:pt x="418" y="175"/>
                  </a:moveTo>
                  <a:cubicBezTo>
                    <a:pt x="244" y="0"/>
                    <a:pt x="244" y="0"/>
                    <a:pt x="244" y="0"/>
                  </a:cubicBezTo>
                  <a:cubicBezTo>
                    <a:pt x="0" y="188"/>
                    <a:pt x="0" y="188"/>
                    <a:pt x="0" y="188"/>
                  </a:cubicBezTo>
                  <a:cubicBezTo>
                    <a:pt x="201" y="389"/>
                    <a:pt x="201" y="389"/>
                    <a:pt x="201" y="389"/>
                  </a:cubicBezTo>
                  <a:cubicBezTo>
                    <a:pt x="304" y="359"/>
                    <a:pt x="387" y="278"/>
                    <a:pt x="418" y="175"/>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31" name="Oval 19"/>
            <p:cNvSpPr/>
            <p:nvPr/>
          </p:nvSpPr>
          <p:spPr bwMode="auto">
            <a:xfrm>
              <a:off x="5441081" y="2955008"/>
              <a:ext cx="1294182" cy="1297446"/>
            </a:xfrm>
            <a:prstGeom prst="ellipse">
              <a:avLst/>
            </a:prstGeom>
            <a:solidFill>
              <a:srgbClr val="D71D49">
                <a:lumMod val="75000"/>
              </a:srgbClr>
            </a:solidFill>
            <a:ln>
              <a:noFill/>
            </a:ln>
          </p:spPr>
          <p:txBody>
            <a:bodyPr anchor="ctr"/>
            <a:p>
              <a:pPr algn="ctr"/>
            </a:p>
          </p:txBody>
        </p:sp>
        <p:sp>
          <p:nvSpPr>
            <p:cNvPr id="32" name="Oval 20"/>
            <p:cNvSpPr/>
            <p:nvPr/>
          </p:nvSpPr>
          <p:spPr bwMode="auto">
            <a:xfrm>
              <a:off x="5457401" y="2972960"/>
              <a:ext cx="1261542" cy="1279494"/>
            </a:xfrm>
            <a:prstGeom prst="ellipse">
              <a:avLst/>
            </a:prstGeom>
            <a:solidFill>
              <a:srgbClr val="D71D49"/>
            </a:solidFill>
            <a:ln>
              <a:noFill/>
            </a:ln>
          </p:spPr>
          <p:txBody>
            <a:bodyPr anchor="ctr"/>
            <a:p>
              <a:pPr algn="ctr"/>
            </a:p>
          </p:txBody>
        </p:sp>
        <p:sp>
          <p:nvSpPr>
            <p:cNvPr id="33" name="Freeform: Shape 21"/>
            <p:cNvSpPr/>
            <p:nvPr/>
          </p:nvSpPr>
          <p:spPr bwMode="auto">
            <a:xfrm>
              <a:off x="6066139" y="3480514"/>
              <a:ext cx="318243" cy="355778"/>
            </a:xfrm>
            <a:custGeom>
              <a:avLst/>
              <a:gdLst>
                <a:gd name="T0" fmla="*/ 101 w 158"/>
                <a:gd name="T1" fmla="*/ 176 h 176"/>
                <a:gd name="T2" fmla="*/ 158 w 158"/>
                <a:gd name="T3" fmla="*/ 61 h 176"/>
                <a:gd name="T4" fmla="*/ 144 w 158"/>
                <a:gd name="T5" fmla="*/ 0 h 176"/>
                <a:gd name="T6" fmla="*/ 0 w 158"/>
                <a:gd name="T7" fmla="*/ 74 h 176"/>
                <a:gd name="T8" fmla="*/ 101 w 158"/>
                <a:gd name="T9" fmla="*/ 176 h 176"/>
              </a:gdLst>
              <a:ahLst/>
              <a:cxnLst>
                <a:cxn ang="0">
                  <a:pos x="T0" y="T1"/>
                </a:cxn>
                <a:cxn ang="0">
                  <a:pos x="T2" y="T3"/>
                </a:cxn>
                <a:cxn ang="0">
                  <a:pos x="T4" y="T5"/>
                </a:cxn>
                <a:cxn ang="0">
                  <a:pos x="T6" y="T7"/>
                </a:cxn>
                <a:cxn ang="0">
                  <a:pos x="T8" y="T9"/>
                </a:cxn>
              </a:cxnLst>
              <a:rect l="0" t="0" r="r" b="b"/>
              <a:pathLst>
                <a:path w="158" h="176">
                  <a:moveTo>
                    <a:pt x="101" y="176"/>
                  </a:moveTo>
                  <a:cubicBezTo>
                    <a:pt x="135" y="149"/>
                    <a:pt x="158" y="107"/>
                    <a:pt x="158" y="61"/>
                  </a:cubicBezTo>
                  <a:cubicBezTo>
                    <a:pt x="158" y="39"/>
                    <a:pt x="153" y="18"/>
                    <a:pt x="144" y="0"/>
                  </a:cubicBezTo>
                  <a:cubicBezTo>
                    <a:pt x="0" y="74"/>
                    <a:pt x="0" y="74"/>
                    <a:pt x="0" y="74"/>
                  </a:cubicBezTo>
                  <a:cubicBezTo>
                    <a:pt x="101" y="176"/>
                    <a:pt x="101" y="176"/>
                    <a:pt x="101" y="176"/>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34" name="Oval 22"/>
            <p:cNvSpPr/>
            <p:nvPr/>
          </p:nvSpPr>
          <p:spPr bwMode="auto">
            <a:xfrm>
              <a:off x="5775642" y="3289569"/>
              <a:ext cx="625060" cy="626690"/>
            </a:xfrm>
            <a:prstGeom prst="ellipse">
              <a:avLst/>
            </a:prstGeom>
            <a:solidFill>
              <a:srgbClr val="FFFFFF">
                <a:lumMod val="85000"/>
              </a:srgbClr>
            </a:solidFill>
            <a:ln>
              <a:noFill/>
            </a:ln>
          </p:spPr>
          <p:txBody>
            <a:bodyPr anchor="ctr"/>
            <a:p>
              <a:pPr algn="ctr"/>
            </a:p>
          </p:txBody>
        </p:sp>
        <p:sp>
          <p:nvSpPr>
            <p:cNvPr id="35" name="Oval 23"/>
            <p:cNvSpPr/>
            <p:nvPr/>
          </p:nvSpPr>
          <p:spPr bwMode="auto">
            <a:xfrm>
              <a:off x="5793594" y="3307521"/>
              <a:ext cx="590787" cy="590787"/>
            </a:xfrm>
            <a:prstGeom prst="ellipse">
              <a:avLst/>
            </a:prstGeom>
            <a:solidFill>
              <a:srgbClr val="FFFFFF">
                <a:lumMod val="95000"/>
              </a:srgbClr>
            </a:solidFill>
            <a:ln>
              <a:noFill/>
            </a:ln>
          </p:spPr>
          <p:txBody>
            <a:bodyPr anchor="ctr"/>
            <a:p>
              <a:pPr algn="ctr"/>
            </a:p>
          </p:txBody>
        </p:sp>
        <p:sp>
          <p:nvSpPr>
            <p:cNvPr id="36" name="Freeform: Shape 24"/>
            <p:cNvSpPr/>
            <p:nvPr/>
          </p:nvSpPr>
          <p:spPr bwMode="auto">
            <a:xfrm>
              <a:off x="5987804" y="4244293"/>
              <a:ext cx="106080" cy="8160"/>
            </a:xfrm>
            <a:custGeom>
              <a:avLst/>
              <a:gdLst>
                <a:gd name="T0" fmla="*/ 0 w 53"/>
                <a:gd name="T1" fmla="*/ 0 h 4"/>
                <a:gd name="T2" fmla="*/ 0 w 53"/>
                <a:gd name="T3" fmla="*/ 0 h 4"/>
                <a:gd name="T4" fmla="*/ 50 w 53"/>
                <a:gd name="T5" fmla="*/ 4 h 4"/>
                <a:gd name="T6" fmla="*/ 53 w 53"/>
                <a:gd name="T7" fmla="*/ 4 h 4"/>
                <a:gd name="T8" fmla="*/ 53 w 53"/>
                <a:gd name="T9" fmla="*/ 4 h 4"/>
                <a:gd name="T10" fmla="*/ 50 w 53"/>
                <a:gd name="T11" fmla="*/ 4 h 4"/>
                <a:gd name="T12" fmla="*/ 0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0" y="0"/>
                  </a:moveTo>
                  <a:cubicBezTo>
                    <a:pt x="0" y="0"/>
                    <a:pt x="0" y="0"/>
                    <a:pt x="0" y="0"/>
                  </a:cubicBezTo>
                  <a:cubicBezTo>
                    <a:pt x="17" y="2"/>
                    <a:pt x="33" y="4"/>
                    <a:pt x="50" y="4"/>
                  </a:cubicBezTo>
                  <a:cubicBezTo>
                    <a:pt x="51" y="4"/>
                    <a:pt x="52" y="4"/>
                    <a:pt x="53" y="4"/>
                  </a:cubicBezTo>
                  <a:cubicBezTo>
                    <a:pt x="53" y="4"/>
                    <a:pt x="53" y="4"/>
                    <a:pt x="53" y="4"/>
                  </a:cubicBezTo>
                  <a:cubicBezTo>
                    <a:pt x="52" y="4"/>
                    <a:pt x="51" y="4"/>
                    <a:pt x="50" y="4"/>
                  </a:cubicBezTo>
                  <a:cubicBezTo>
                    <a:pt x="33" y="4"/>
                    <a:pt x="17" y="2"/>
                    <a:pt x="0" y="0"/>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37" name="Oval 25"/>
            <p:cNvSpPr/>
            <p:nvPr/>
          </p:nvSpPr>
          <p:spPr bwMode="auto">
            <a:xfrm>
              <a:off x="4385173" y="3518051"/>
              <a:ext cx="164833" cy="163201"/>
            </a:xfrm>
            <a:prstGeom prst="ellipse">
              <a:avLst/>
            </a:prstGeom>
            <a:solidFill>
              <a:srgbClr val="268F9C"/>
            </a:solidFill>
            <a:ln>
              <a:noFill/>
            </a:ln>
          </p:spPr>
          <p:txBody>
            <a:bodyPr anchor="ctr"/>
            <a:p>
              <a:pPr algn="ctr"/>
            </a:p>
          </p:txBody>
        </p:sp>
        <p:grpSp>
          <p:nvGrpSpPr>
            <p:cNvPr id="38" name="Group 292"/>
            <p:cNvGrpSpPr/>
            <p:nvPr/>
          </p:nvGrpSpPr>
          <p:grpSpPr>
            <a:xfrm>
              <a:off x="6061273" y="2938692"/>
              <a:ext cx="877725" cy="719717"/>
              <a:chOff x="6076950" y="3000376"/>
              <a:chExt cx="853785" cy="700088"/>
            </a:xfrm>
          </p:grpSpPr>
          <p:sp>
            <p:nvSpPr>
              <p:cNvPr id="88" name="Oval 293"/>
              <p:cNvSpPr/>
              <p:nvPr/>
            </p:nvSpPr>
            <p:spPr bwMode="auto">
              <a:xfrm>
                <a:off x="6078538" y="3625851"/>
                <a:ext cx="65088" cy="74613"/>
              </a:xfrm>
              <a:prstGeom prst="ellipse">
                <a:avLst/>
              </a:pr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p>
                <a:pPr algn="ctr"/>
              </a:p>
            </p:txBody>
          </p:sp>
          <p:sp>
            <p:nvSpPr>
              <p:cNvPr id="89" name="Freeform: Shape 294"/>
              <p:cNvSpPr/>
              <p:nvPr/>
            </p:nvSpPr>
            <p:spPr bwMode="auto">
              <a:xfrm>
                <a:off x="6554788" y="3000376"/>
                <a:ext cx="293688" cy="390525"/>
              </a:xfrm>
              <a:custGeom>
                <a:avLst/>
                <a:gdLst>
                  <a:gd name="T0" fmla="*/ 0 w 185"/>
                  <a:gd name="T1" fmla="*/ 246 h 246"/>
                  <a:gd name="T2" fmla="*/ 18 w 185"/>
                  <a:gd name="T3" fmla="*/ 132 h 246"/>
                  <a:gd name="T4" fmla="*/ 185 w 185"/>
                  <a:gd name="T5" fmla="*/ 0 h 246"/>
                  <a:gd name="T6" fmla="*/ 164 w 185"/>
                  <a:gd name="T7" fmla="*/ 154 h 246"/>
                  <a:gd name="T8" fmla="*/ 0 w 185"/>
                  <a:gd name="T9" fmla="*/ 246 h 246"/>
                </a:gdLst>
                <a:ahLst/>
                <a:cxnLst>
                  <a:cxn ang="0">
                    <a:pos x="T0" y="T1"/>
                  </a:cxn>
                  <a:cxn ang="0">
                    <a:pos x="T2" y="T3"/>
                  </a:cxn>
                  <a:cxn ang="0">
                    <a:pos x="T4" y="T5"/>
                  </a:cxn>
                  <a:cxn ang="0">
                    <a:pos x="T6" y="T7"/>
                  </a:cxn>
                  <a:cxn ang="0">
                    <a:pos x="T8" y="T9"/>
                  </a:cxn>
                </a:cxnLst>
                <a:rect l="0" t="0" r="r" b="b"/>
                <a:pathLst>
                  <a:path w="185" h="246">
                    <a:moveTo>
                      <a:pt x="0" y="246"/>
                    </a:moveTo>
                    <a:lnTo>
                      <a:pt x="18" y="132"/>
                    </a:lnTo>
                    <a:lnTo>
                      <a:pt x="185" y="0"/>
                    </a:lnTo>
                    <a:lnTo>
                      <a:pt x="164" y="154"/>
                    </a:lnTo>
                    <a:lnTo>
                      <a:pt x="0" y="246"/>
                    </a:lnTo>
                    <a:close/>
                  </a:path>
                </a:pathLst>
              </a:custGeom>
              <a:solidFill>
                <a:srgbClr val="2A566E"/>
              </a:solidFill>
              <a:ln>
                <a:noFill/>
              </a:ln>
            </p:spPr>
            <p:txBody>
              <a:bodyPr anchor="ctr"/>
              <a:p>
                <a:pPr algn="ctr"/>
              </a:p>
            </p:txBody>
          </p:sp>
          <p:sp>
            <p:nvSpPr>
              <p:cNvPr id="90" name="Freeform: Shape 295"/>
              <p:cNvSpPr/>
              <p:nvPr/>
            </p:nvSpPr>
            <p:spPr bwMode="auto">
              <a:xfrm>
                <a:off x="6540500" y="3438526"/>
                <a:ext cx="250825" cy="252413"/>
              </a:xfrm>
              <a:custGeom>
                <a:avLst/>
                <a:gdLst>
                  <a:gd name="T0" fmla="*/ 4 w 158"/>
                  <a:gd name="T1" fmla="*/ 58 h 159"/>
                  <a:gd name="T2" fmla="*/ 0 w 158"/>
                  <a:gd name="T3" fmla="*/ 128 h 159"/>
                  <a:gd name="T4" fmla="*/ 132 w 158"/>
                  <a:gd name="T5" fmla="*/ 159 h 159"/>
                  <a:gd name="T6" fmla="*/ 158 w 158"/>
                  <a:gd name="T7" fmla="*/ 0 h 159"/>
                  <a:gd name="T8" fmla="*/ 4 w 158"/>
                  <a:gd name="T9" fmla="*/ 58 h 159"/>
                </a:gdLst>
                <a:ahLst/>
                <a:cxnLst>
                  <a:cxn ang="0">
                    <a:pos x="T0" y="T1"/>
                  </a:cxn>
                  <a:cxn ang="0">
                    <a:pos x="T2" y="T3"/>
                  </a:cxn>
                  <a:cxn ang="0">
                    <a:pos x="T4" y="T5"/>
                  </a:cxn>
                  <a:cxn ang="0">
                    <a:pos x="T6" y="T7"/>
                  </a:cxn>
                  <a:cxn ang="0">
                    <a:pos x="T8" y="T9"/>
                  </a:cxn>
                </a:cxnLst>
                <a:rect l="0" t="0" r="r" b="b"/>
                <a:pathLst>
                  <a:path w="158" h="159">
                    <a:moveTo>
                      <a:pt x="4" y="58"/>
                    </a:moveTo>
                    <a:lnTo>
                      <a:pt x="0" y="128"/>
                    </a:lnTo>
                    <a:lnTo>
                      <a:pt x="132" y="159"/>
                    </a:lnTo>
                    <a:lnTo>
                      <a:pt x="158" y="0"/>
                    </a:lnTo>
                    <a:lnTo>
                      <a:pt x="4" y="58"/>
                    </a:lnTo>
                    <a:close/>
                  </a:path>
                </a:pathLst>
              </a:custGeom>
              <a:solidFill>
                <a:srgbClr val="2A566E"/>
              </a:solidFill>
              <a:ln>
                <a:noFill/>
              </a:ln>
            </p:spPr>
            <p:txBody>
              <a:bodyPr anchor="ctr"/>
              <a:p>
                <a:pPr algn="ctr"/>
              </a:p>
            </p:txBody>
          </p:sp>
          <p:sp>
            <p:nvSpPr>
              <p:cNvPr id="91" name="Freeform: Shape 296"/>
              <p:cNvSpPr/>
              <p:nvPr/>
            </p:nvSpPr>
            <p:spPr bwMode="auto">
              <a:xfrm>
                <a:off x="6815138" y="3000376"/>
                <a:ext cx="53975" cy="244475"/>
              </a:xfrm>
              <a:custGeom>
                <a:avLst/>
                <a:gdLst>
                  <a:gd name="T0" fmla="*/ 21 w 34"/>
                  <a:gd name="T1" fmla="*/ 0 h 154"/>
                  <a:gd name="T2" fmla="*/ 34 w 34"/>
                  <a:gd name="T3" fmla="*/ 4 h 154"/>
                  <a:gd name="T4" fmla="*/ 15 w 34"/>
                  <a:gd name="T5" fmla="*/ 151 h 154"/>
                  <a:gd name="T6" fmla="*/ 0 w 34"/>
                  <a:gd name="T7" fmla="*/ 154 h 154"/>
                  <a:gd name="T8" fmla="*/ 21 w 34"/>
                  <a:gd name="T9" fmla="*/ 0 h 154"/>
                </a:gdLst>
                <a:ahLst/>
                <a:cxnLst>
                  <a:cxn ang="0">
                    <a:pos x="T0" y="T1"/>
                  </a:cxn>
                  <a:cxn ang="0">
                    <a:pos x="T2" y="T3"/>
                  </a:cxn>
                  <a:cxn ang="0">
                    <a:pos x="T4" y="T5"/>
                  </a:cxn>
                  <a:cxn ang="0">
                    <a:pos x="T6" y="T7"/>
                  </a:cxn>
                  <a:cxn ang="0">
                    <a:pos x="T8" y="T9"/>
                  </a:cxn>
                </a:cxnLst>
                <a:rect l="0" t="0" r="r" b="b"/>
                <a:pathLst>
                  <a:path w="34" h="154">
                    <a:moveTo>
                      <a:pt x="21" y="0"/>
                    </a:moveTo>
                    <a:lnTo>
                      <a:pt x="34" y="4"/>
                    </a:lnTo>
                    <a:lnTo>
                      <a:pt x="15" y="151"/>
                    </a:lnTo>
                    <a:lnTo>
                      <a:pt x="0" y="154"/>
                    </a:lnTo>
                    <a:lnTo>
                      <a:pt x="21" y="0"/>
                    </a:lnTo>
                    <a:close/>
                  </a:path>
                </a:pathLst>
              </a:custGeom>
              <a:solidFill>
                <a:srgbClr val="2A566E">
                  <a:lumMod val="60000"/>
                  <a:lumOff val="40000"/>
                </a:srgbClr>
              </a:solidFill>
              <a:ln>
                <a:noFill/>
              </a:ln>
            </p:spPr>
            <p:txBody>
              <a:bodyPr anchor="ctr"/>
              <a:p>
                <a:pPr algn="ctr"/>
              </a:p>
            </p:txBody>
          </p:sp>
          <p:sp>
            <p:nvSpPr>
              <p:cNvPr id="92" name="Freeform: Shape 297"/>
              <p:cNvSpPr/>
              <p:nvPr/>
            </p:nvSpPr>
            <p:spPr bwMode="auto">
              <a:xfrm>
                <a:off x="6750050" y="3430589"/>
                <a:ext cx="58738" cy="261938"/>
              </a:xfrm>
              <a:custGeom>
                <a:avLst/>
                <a:gdLst>
                  <a:gd name="T0" fmla="*/ 26 w 37"/>
                  <a:gd name="T1" fmla="*/ 5 h 165"/>
                  <a:gd name="T2" fmla="*/ 0 w 37"/>
                  <a:gd name="T3" fmla="*/ 164 h 165"/>
                  <a:gd name="T4" fmla="*/ 10 w 37"/>
                  <a:gd name="T5" fmla="*/ 165 h 165"/>
                  <a:gd name="T6" fmla="*/ 37 w 37"/>
                  <a:gd name="T7" fmla="*/ 0 h 165"/>
                  <a:gd name="T8" fmla="*/ 36 w 37"/>
                  <a:gd name="T9" fmla="*/ 0 h 165"/>
                  <a:gd name="T10" fmla="*/ 26 w 37"/>
                  <a:gd name="T11" fmla="*/ 5 h 165"/>
                </a:gdLst>
                <a:ahLst/>
                <a:cxnLst>
                  <a:cxn ang="0">
                    <a:pos x="T0" y="T1"/>
                  </a:cxn>
                  <a:cxn ang="0">
                    <a:pos x="T2" y="T3"/>
                  </a:cxn>
                  <a:cxn ang="0">
                    <a:pos x="T4" y="T5"/>
                  </a:cxn>
                  <a:cxn ang="0">
                    <a:pos x="T6" y="T7"/>
                  </a:cxn>
                  <a:cxn ang="0">
                    <a:pos x="T8" y="T9"/>
                  </a:cxn>
                  <a:cxn ang="0">
                    <a:pos x="T10" y="T11"/>
                  </a:cxn>
                </a:cxnLst>
                <a:rect l="0" t="0" r="r" b="b"/>
                <a:pathLst>
                  <a:path w="37" h="165">
                    <a:moveTo>
                      <a:pt x="26" y="5"/>
                    </a:moveTo>
                    <a:lnTo>
                      <a:pt x="0" y="164"/>
                    </a:lnTo>
                    <a:lnTo>
                      <a:pt x="10" y="165"/>
                    </a:lnTo>
                    <a:lnTo>
                      <a:pt x="37" y="0"/>
                    </a:lnTo>
                    <a:lnTo>
                      <a:pt x="36" y="0"/>
                    </a:lnTo>
                    <a:lnTo>
                      <a:pt x="26" y="5"/>
                    </a:lnTo>
                    <a:close/>
                  </a:path>
                </a:pathLst>
              </a:custGeom>
              <a:solidFill>
                <a:srgbClr val="2A566E">
                  <a:lumMod val="60000"/>
                  <a:lumOff val="40000"/>
                </a:srgbClr>
              </a:solidFill>
              <a:ln>
                <a:noFill/>
              </a:ln>
            </p:spPr>
            <p:txBody>
              <a:bodyPr anchor="ctr"/>
              <a:p>
                <a:pPr algn="ctr"/>
              </a:p>
            </p:txBody>
          </p:sp>
          <p:sp>
            <p:nvSpPr>
              <p:cNvPr id="93" name="Freeform: Shape 298"/>
              <p:cNvSpPr/>
              <p:nvPr/>
            </p:nvSpPr>
            <p:spPr bwMode="auto">
              <a:xfrm>
                <a:off x="6076950" y="3236914"/>
                <a:ext cx="792163" cy="463550"/>
              </a:xfrm>
              <a:custGeom>
                <a:avLst/>
                <a:gdLst>
                  <a:gd name="T0" fmla="*/ 404 w 404"/>
                  <a:gd name="T1" fmla="*/ 91 h 236"/>
                  <a:gd name="T2" fmla="*/ 379 w 404"/>
                  <a:gd name="T3" fmla="*/ 0 h 236"/>
                  <a:gd name="T4" fmla="*/ 15 w 404"/>
                  <a:gd name="T5" fmla="*/ 198 h 236"/>
                  <a:gd name="T6" fmla="*/ 2 w 404"/>
                  <a:gd name="T7" fmla="*/ 214 h 236"/>
                  <a:gd name="T8" fmla="*/ 18 w 404"/>
                  <a:gd name="T9" fmla="*/ 236 h 236"/>
                  <a:gd name="T10" fmla="*/ 31 w 404"/>
                  <a:gd name="T11" fmla="*/ 233 h 236"/>
                  <a:gd name="T12" fmla="*/ 404 w 404"/>
                  <a:gd name="T13" fmla="*/ 91 h 236"/>
                </a:gdLst>
                <a:ahLst/>
                <a:cxnLst>
                  <a:cxn ang="0">
                    <a:pos x="T0" y="T1"/>
                  </a:cxn>
                  <a:cxn ang="0">
                    <a:pos x="T2" y="T3"/>
                  </a:cxn>
                  <a:cxn ang="0">
                    <a:pos x="T4" y="T5"/>
                  </a:cxn>
                  <a:cxn ang="0">
                    <a:pos x="T6" y="T7"/>
                  </a:cxn>
                  <a:cxn ang="0">
                    <a:pos x="T8" y="T9"/>
                  </a:cxn>
                  <a:cxn ang="0">
                    <a:pos x="T10" y="T11"/>
                  </a:cxn>
                  <a:cxn ang="0">
                    <a:pos x="T12" y="T13"/>
                  </a:cxn>
                </a:cxnLst>
                <a:rect l="0" t="0" r="r" b="b"/>
                <a:pathLst>
                  <a:path w="404" h="236">
                    <a:moveTo>
                      <a:pt x="404" y="91"/>
                    </a:moveTo>
                    <a:cubicBezTo>
                      <a:pt x="379" y="0"/>
                      <a:pt x="379" y="0"/>
                      <a:pt x="379" y="0"/>
                    </a:cubicBezTo>
                    <a:cubicBezTo>
                      <a:pt x="15" y="198"/>
                      <a:pt x="15" y="198"/>
                      <a:pt x="15" y="198"/>
                    </a:cubicBezTo>
                    <a:cubicBezTo>
                      <a:pt x="9" y="201"/>
                      <a:pt x="3" y="206"/>
                      <a:pt x="2" y="214"/>
                    </a:cubicBezTo>
                    <a:cubicBezTo>
                      <a:pt x="0" y="224"/>
                      <a:pt x="7" y="234"/>
                      <a:pt x="18" y="236"/>
                    </a:cubicBezTo>
                    <a:cubicBezTo>
                      <a:pt x="23" y="236"/>
                      <a:pt x="31" y="233"/>
                      <a:pt x="31" y="233"/>
                    </a:cubicBezTo>
                    <a:lnTo>
                      <a:pt x="404" y="91"/>
                    </a:lnTo>
                    <a:close/>
                  </a:path>
                </a:pathLst>
              </a:custGeom>
              <a:solidFill>
                <a:srgbClr val="000000">
                  <a:lumMod val="75000"/>
                  <a:lumOff val="25000"/>
                </a:srgbClr>
              </a:solidFill>
              <a:ln>
                <a:noFill/>
              </a:ln>
            </p:spPr>
            <p:txBody>
              <a:bodyPr anchor="ctr"/>
              <a:p>
                <a:pPr algn="ctr"/>
              </a:p>
            </p:txBody>
          </p:sp>
          <p:sp>
            <p:nvSpPr>
              <p:cNvPr id="94" name="Freeform: Shape 299"/>
              <p:cNvSpPr/>
              <p:nvPr/>
            </p:nvSpPr>
            <p:spPr bwMode="auto">
              <a:xfrm>
                <a:off x="6773863" y="3229286"/>
                <a:ext cx="156872" cy="186653"/>
              </a:xfrm>
              <a:custGeom>
                <a:avLst/>
                <a:gdLst>
                  <a:gd name="connsiteX0" fmla="*/ 2011 w 156872"/>
                  <a:gd name="connsiteY0" fmla="*/ 96556 h 186653"/>
                  <a:gd name="connsiteX1" fmla="*/ 1966 w 156872"/>
                  <a:gd name="connsiteY1" fmla="*/ 96893 h 186653"/>
                  <a:gd name="connsiteX2" fmla="*/ 2926 w 156872"/>
                  <a:gd name="connsiteY2" fmla="*/ 101152 h 186653"/>
                  <a:gd name="connsiteX3" fmla="*/ 20091 w 156872"/>
                  <a:gd name="connsiteY3" fmla="*/ 34045 h 186653"/>
                  <a:gd name="connsiteX4" fmla="*/ 19655 w 156872"/>
                  <a:gd name="connsiteY4" fmla="*/ 34451 h 186653"/>
                  <a:gd name="connsiteX5" fmla="*/ 18215 w 156872"/>
                  <a:gd name="connsiteY5" fmla="*/ 37683 h 186653"/>
                  <a:gd name="connsiteX6" fmla="*/ 76435 w 156872"/>
                  <a:gd name="connsiteY6" fmla="*/ 68 h 186653"/>
                  <a:gd name="connsiteX7" fmla="*/ 156790 w 156872"/>
                  <a:gd name="connsiteY7" fmla="*/ 90408 h 186653"/>
                  <a:gd name="connsiteX8" fmla="*/ 112418 w 156872"/>
                  <a:gd name="connsiteY8" fmla="*/ 179061 h 186653"/>
                  <a:gd name="connsiteX9" fmla="*/ 82399 w 156872"/>
                  <a:gd name="connsiteY9" fmla="*/ 186619 h 186653"/>
                  <a:gd name="connsiteX10" fmla="*/ 82550 w 156872"/>
                  <a:gd name="connsiteY10" fmla="*/ 186653 h 186653"/>
                  <a:gd name="connsiteX11" fmla="*/ 82382 w 156872"/>
                  <a:gd name="connsiteY11" fmla="*/ 186623 h 186653"/>
                  <a:gd name="connsiteX12" fmla="*/ 82315 w 156872"/>
                  <a:gd name="connsiteY12" fmla="*/ 186640 h 186653"/>
                  <a:gd name="connsiteX13" fmla="*/ 80555 w 156872"/>
                  <a:gd name="connsiteY13" fmla="*/ 186303 h 186653"/>
                  <a:gd name="connsiteX14" fmla="*/ 49137 w 156872"/>
                  <a:gd name="connsiteY14" fmla="*/ 180799 h 186653"/>
                  <a:gd name="connsiteX15" fmla="*/ 28143 w 156872"/>
                  <a:gd name="connsiteY15" fmla="*/ 163163 h 186653"/>
                  <a:gd name="connsiteX16" fmla="*/ 26704 w 156872"/>
                  <a:gd name="connsiteY16" fmla="*/ 162091 h 186653"/>
                  <a:gd name="connsiteX17" fmla="*/ 26537 w 156872"/>
                  <a:gd name="connsiteY17" fmla="*/ 161814 h 186653"/>
                  <a:gd name="connsiteX18" fmla="*/ 23586 w 156872"/>
                  <a:gd name="connsiteY18" fmla="*/ 159335 h 186653"/>
                  <a:gd name="connsiteX19" fmla="*/ 0 w 156872"/>
                  <a:gd name="connsiteY19" fmla="*/ 96893 h 186653"/>
                  <a:gd name="connsiteX20" fmla="*/ 19655 w 156872"/>
                  <a:gd name="connsiteY20" fmla="*/ 32500 h 186653"/>
                  <a:gd name="connsiteX21" fmla="*/ 22180 w 156872"/>
                  <a:gd name="connsiteY21" fmla="*/ 29994 h 186653"/>
                  <a:gd name="connsiteX22" fmla="*/ 22294 w 156872"/>
                  <a:gd name="connsiteY22" fmla="*/ 29772 h 186653"/>
                  <a:gd name="connsiteX23" fmla="*/ 23206 w 156872"/>
                  <a:gd name="connsiteY23" fmla="*/ 28975 h 186653"/>
                  <a:gd name="connsiteX24" fmla="*/ 43241 w 156872"/>
                  <a:gd name="connsiteY24" fmla="*/ 9084 h 186653"/>
                  <a:gd name="connsiteX25" fmla="*/ 53442 w 156872"/>
                  <a:gd name="connsiteY25" fmla="*/ 6701 h 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872" h="186653">
                    <a:moveTo>
                      <a:pt x="2011" y="96556"/>
                    </a:moveTo>
                    <a:lnTo>
                      <a:pt x="1966" y="96893"/>
                    </a:lnTo>
                    <a:lnTo>
                      <a:pt x="2926" y="101152"/>
                    </a:lnTo>
                    <a:close/>
                    <a:moveTo>
                      <a:pt x="20091" y="34045"/>
                    </a:moveTo>
                    <a:lnTo>
                      <a:pt x="19655" y="34451"/>
                    </a:lnTo>
                    <a:lnTo>
                      <a:pt x="18215" y="37683"/>
                    </a:lnTo>
                    <a:close/>
                    <a:moveTo>
                      <a:pt x="76435" y="68"/>
                    </a:moveTo>
                    <a:cubicBezTo>
                      <a:pt x="119553" y="-1896"/>
                      <a:pt x="154830" y="39346"/>
                      <a:pt x="156790" y="90408"/>
                    </a:cubicBezTo>
                    <a:cubicBezTo>
                      <a:pt x="158260" y="130178"/>
                      <a:pt x="139886" y="164423"/>
                      <a:pt x="112418" y="179061"/>
                    </a:cubicBezTo>
                    <a:lnTo>
                      <a:pt x="82399" y="186619"/>
                    </a:lnTo>
                    <a:lnTo>
                      <a:pt x="82550" y="186653"/>
                    </a:lnTo>
                    <a:lnTo>
                      <a:pt x="82382" y="186623"/>
                    </a:lnTo>
                    <a:lnTo>
                      <a:pt x="82315" y="186640"/>
                    </a:lnTo>
                    <a:lnTo>
                      <a:pt x="80555" y="186303"/>
                    </a:lnTo>
                    <a:lnTo>
                      <a:pt x="49137" y="180799"/>
                    </a:lnTo>
                    <a:lnTo>
                      <a:pt x="28143" y="163163"/>
                    </a:lnTo>
                    <a:lnTo>
                      <a:pt x="26704" y="162091"/>
                    </a:lnTo>
                    <a:lnTo>
                      <a:pt x="26537" y="161814"/>
                    </a:lnTo>
                    <a:lnTo>
                      <a:pt x="23586" y="159335"/>
                    </a:lnTo>
                    <a:cubicBezTo>
                      <a:pt x="7862" y="141773"/>
                      <a:pt x="0" y="120309"/>
                      <a:pt x="0" y="96893"/>
                    </a:cubicBezTo>
                    <a:cubicBezTo>
                      <a:pt x="0" y="75429"/>
                      <a:pt x="5897" y="52013"/>
                      <a:pt x="19655" y="32500"/>
                    </a:cubicBezTo>
                    <a:lnTo>
                      <a:pt x="22180" y="29994"/>
                    </a:lnTo>
                    <a:lnTo>
                      <a:pt x="22294" y="29772"/>
                    </a:lnTo>
                    <a:lnTo>
                      <a:pt x="23206" y="28975"/>
                    </a:lnTo>
                    <a:lnTo>
                      <a:pt x="43241" y="9084"/>
                    </a:lnTo>
                    <a:lnTo>
                      <a:pt x="53442" y="6701"/>
                    </a:lnTo>
                    <a:close/>
                  </a:path>
                </a:pathLst>
              </a:custGeom>
              <a:solidFill>
                <a:srgbClr val="000000">
                  <a:lumMod val="65000"/>
                  <a:lumOff val="35000"/>
                </a:srgbClr>
              </a:solidFill>
              <a:ln>
                <a:noFill/>
              </a:ln>
            </p:spPr>
            <p:txBody>
              <a:bodyPr anchor="ctr"/>
              <a:p>
                <a:pPr algn="ctr"/>
              </a:p>
            </p:txBody>
          </p:sp>
        </p:grpSp>
        <p:grpSp>
          <p:nvGrpSpPr>
            <p:cNvPr id="39" name="Group 300"/>
            <p:cNvGrpSpPr/>
            <p:nvPr/>
          </p:nvGrpSpPr>
          <p:grpSpPr>
            <a:xfrm>
              <a:off x="5808297" y="2892999"/>
              <a:ext cx="450434" cy="762150"/>
              <a:chOff x="5830888" y="2955926"/>
              <a:chExt cx="438150" cy="741363"/>
            </a:xfrm>
          </p:grpSpPr>
          <p:sp>
            <p:nvSpPr>
              <p:cNvPr id="82" name="Freeform: Shape 301"/>
              <p:cNvSpPr/>
              <p:nvPr/>
            </p:nvSpPr>
            <p:spPr bwMode="auto">
              <a:xfrm>
                <a:off x="6099175" y="2968626"/>
                <a:ext cx="169863" cy="320675"/>
              </a:xfrm>
              <a:custGeom>
                <a:avLst/>
                <a:gdLst>
                  <a:gd name="T0" fmla="*/ 0 w 107"/>
                  <a:gd name="T1" fmla="*/ 202 h 202"/>
                  <a:gd name="T2" fmla="*/ 70 w 107"/>
                  <a:gd name="T3" fmla="*/ 153 h 202"/>
                  <a:gd name="T4" fmla="*/ 107 w 107"/>
                  <a:gd name="T5" fmla="*/ 0 h 202"/>
                  <a:gd name="T6" fmla="*/ 10 w 107"/>
                  <a:gd name="T7" fmla="*/ 62 h 202"/>
                  <a:gd name="T8" fmla="*/ 0 w 107"/>
                  <a:gd name="T9" fmla="*/ 202 h 202"/>
                </a:gdLst>
                <a:ahLst/>
                <a:cxnLst>
                  <a:cxn ang="0">
                    <a:pos x="T0" y="T1"/>
                  </a:cxn>
                  <a:cxn ang="0">
                    <a:pos x="T2" y="T3"/>
                  </a:cxn>
                  <a:cxn ang="0">
                    <a:pos x="T4" y="T5"/>
                  </a:cxn>
                  <a:cxn ang="0">
                    <a:pos x="T6" y="T7"/>
                  </a:cxn>
                  <a:cxn ang="0">
                    <a:pos x="T8" y="T9"/>
                  </a:cxn>
                </a:cxnLst>
                <a:rect l="0" t="0" r="r" b="b"/>
                <a:pathLst>
                  <a:path w="107" h="202">
                    <a:moveTo>
                      <a:pt x="0" y="202"/>
                    </a:moveTo>
                    <a:lnTo>
                      <a:pt x="70" y="153"/>
                    </a:lnTo>
                    <a:lnTo>
                      <a:pt x="107" y="0"/>
                    </a:lnTo>
                    <a:lnTo>
                      <a:pt x="10" y="62"/>
                    </a:lnTo>
                    <a:lnTo>
                      <a:pt x="0" y="202"/>
                    </a:lnTo>
                    <a:close/>
                  </a:path>
                </a:pathLst>
              </a:custGeom>
              <a:solidFill>
                <a:srgbClr val="268F9C"/>
              </a:solidFill>
              <a:ln>
                <a:noFill/>
              </a:ln>
            </p:spPr>
            <p:txBody>
              <a:bodyPr anchor="ctr"/>
              <a:p>
                <a:pPr algn="ctr"/>
              </a:p>
            </p:txBody>
          </p:sp>
          <p:sp>
            <p:nvSpPr>
              <p:cNvPr id="83" name="Freeform: Shape 302"/>
              <p:cNvSpPr/>
              <p:nvPr/>
            </p:nvSpPr>
            <p:spPr bwMode="auto">
              <a:xfrm>
                <a:off x="5835650" y="3143251"/>
                <a:ext cx="171450" cy="231775"/>
              </a:xfrm>
              <a:custGeom>
                <a:avLst/>
                <a:gdLst>
                  <a:gd name="T0" fmla="*/ 108 w 108"/>
                  <a:gd name="T1" fmla="*/ 121 h 146"/>
                  <a:gd name="T2" fmla="*/ 62 w 108"/>
                  <a:gd name="T3" fmla="*/ 146 h 146"/>
                  <a:gd name="T4" fmla="*/ 0 w 108"/>
                  <a:gd name="T5" fmla="*/ 67 h 146"/>
                  <a:gd name="T6" fmla="*/ 99 w 108"/>
                  <a:gd name="T7" fmla="*/ 0 h 146"/>
                  <a:gd name="T8" fmla="*/ 108 w 108"/>
                  <a:gd name="T9" fmla="*/ 121 h 146"/>
                </a:gdLst>
                <a:ahLst/>
                <a:cxnLst>
                  <a:cxn ang="0">
                    <a:pos x="T0" y="T1"/>
                  </a:cxn>
                  <a:cxn ang="0">
                    <a:pos x="T2" y="T3"/>
                  </a:cxn>
                  <a:cxn ang="0">
                    <a:pos x="T4" y="T5"/>
                  </a:cxn>
                  <a:cxn ang="0">
                    <a:pos x="T6" y="T7"/>
                  </a:cxn>
                  <a:cxn ang="0">
                    <a:pos x="T8" y="T9"/>
                  </a:cxn>
                </a:cxnLst>
                <a:rect l="0" t="0" r="r" b="b"/>
                <a:pathLst>
                  <a:path w="108" h="146">
                    <a:moveTo>
                      <a:pt x="108" y="121"/>
                    </a:moveTo>
                    <a:lnTo>
                      <a:pt x="62" y="146"/>
                    </a:lnTo>
                    <a:lnTo>
                      <a:pt x="0" y="67"/>
                    </a:lnTo>
                    <a:lnTo>
                      <a:pt x="99" y="0"/>
                    </a:lnTo>
                    <a:lnTo>
                      <a:pt x="108" y="121"/>
                    </a:lnTo>
                    <a:close/>
                  </a:path>
                </a:pathLst>
              </a:custGeom>
              <a:solidFill>
                <a:srgbClr val="268F9C"/>
              </a:solidFill>
              <a:ln>
                <a:noFill/>
              </a:ln>
            </p:spPr>
            <p:txBody>
              <a:bodyPr anchor="ctr"/>
              <a:p>
                <a:pPr algn="ctr"/>
              </a:p>
            </p:txBody>
          </p:sp>
          <p:sp>
            <p:nvSpPr>
              <p:cNvPr id="84" name="Freeform: Shape 303"/>
              <p:cNvSpPr/>
              <p:nvPr/>
            </p:nvSpPr>
            <p:spPr bwMode="auto">
              <a:xfrm>
                <a:off x="6110288" y="2955926"/>
                <a:ext cx="158750" cy="111125"/>
              </a:xfrm>
              <a:custGeom>
                <a:avLst/>
                <a:gdLst>
                  <a:gd name="T0" fmla="*/ 100 w 100"/>
                  <a:gd name="T1" fmla="*/ 8 h 70"/>
                  <a:gd name="T2" fmla="*/ 93 w 100"/>
                  <a:gd name="T3" fmla="*/ 0 h 70"/>
                  <a:gd name="T4" fmla="*/ 0 w 100"/>
                  <a:gd name="T5" fmla="*/ 59 h 70"/>
                  <a:gd name="T6" fmla="*/ 3 w 100"/>
                  <a:gd name="T7" fmla="*/ 70 h 70"/>
                  <a:gd name="T8" fmla="*/ 100 w 100"/>
                  <a:gd name="T9" fmla="*/ 8 h 70"/>
                </a:gdLst>
                <a:ahLst/>
                <a:cxnLst>
                  <a:cxn ang="0">
                    <a:pos x="T0" y="T1"/>
                  </a:cxn>
                  <a:cxn ang="0">
                    <a:pos x="T2" y="T3"/>
                  </a:cxn>
                  <a:cxn ang="0">
                    <a:pos x="T4" y="T5"/>
                  </a:cxn>
                  <a:cxn ang="0">
                    <a:pos x="T6" y="T7"/>
                  </a:cxn>
                  <a:cxn ang="0">
                    <a:pos x="T8" y="T9"/>
                  </a:cxn>
                </a:cxnLst>
                <a:rect l="0" t="0" r="r" b="b"/>
                <a:pathLst>
                  <a:path w="100" h="70">
                    <a:moveTo>
                      <a:pt x="100" y="8"/>
                    </a:moveTo>
                    <a:lnTo>
                      <a:pt x="93" y="0"/>
                    </a:lnTo>
                    <a:lnTo>
                      <a:pt x="0" y="59"/>
                    </a:lnTo>
                    <a:lnTo>
                      <a:pt x="3" y="70"/>
                    </a:lnTo>
                    <a:lnTo>
                      <a:pt x="100" y="8"/>
                    </a:lnTo>
                    <a:close/>
                  </a:path>
                </a:pathLst>
              </a:custGeom>
              <a:solidFill>
                <a:srgbClr val="268F9C">
                  <a:lumMod val="60000"/>
                  <a:lumOff val="40000"/>
                </a:srgbClr>
              </a:solidFill>
              <a:ln>
                <a:noFill/>
              </a:ln>
            </p:spPr>
            <p:txBody>
              <a:bodyPr anchor="ctr"/>
              <a:p>
                <a:pPr algn="ctr"/>
              </a:p>
            </p:txBody>
          </p:sp>
          <p:sp>
            <p:nvSpPr>
              <p:cNvPr id="85" name="Freeform: Shape 304"/>
              <p:cNvSpPr/>
              <p:nvPr/>
            </p:nvSpPr>
            <p:spPr bwMode="auto">
              <a:xfrm>
                <a:off x="5830888" y="3130551"/>
                <a:ext cx="161925" cy="119063"/>
              </a:xfrm>
              <a:custGeom>
                <a:avLst/>
                <a:gdLst>
                  <a:gd name="T0" fmla="*/ 102 w 102"/>
                  <a:gd name="T1" fmla="*/ 8 h 75"/>
                  <a:gd name="T2" fmla="*/ 3 w 102"/>
                  <a:gd name="T3" fmla="*/ 75 h 75"/>
                  <a:gd name="T4" fmla="*/ 0 w 102"/>
                  <a:gd name="T5" fmla="*/ 69 h 75"/>
                  <a:gd name="T6" fmla="*/ 102 w 102"/>
                  <a:gd name="T7" fmla="*/ 0 h 75"/>
                  <a:gd name="T8" fmla="*/ 102 w 102"/>
                  <a:gd name="T9" fmla="*/ 0 h 75"/>
                  <a:gd name="T10" fmla="*/ 102 w 102"/>
                  <a:gd name="T11" fmla="*/ 8 h 75"/>
                </a:gdLst>
                <a:ahLst/>
                <a:cxnLst>
                  <a:cxn ang="0">
                    <a:pos x="T0" y="T1"/>
                  </a:cxn>
                  <a:cxn ang="0">
                    <a:pos x="T2" y="T3"/>
                  </a:cxn>
                  <a:cxn ang="0">
                    <a:pos x="T4" y="T5"/>
                  </a:cxn>
                  <a:cxn ang="0">
                    <a:pos x="T6" y="T7"/>
                  </a:cxn>
                  <a:cxn ang="0">
                    <a:pos x="T8" y="T9"/>
                  </a:cxn>
                  <a:cxn ang="0">
                    <a:pos x="T10" y="T11"/>
                  </a:cxn>
                </a:cxnLst>
                <a:rect l="0" t="0" r="r" b="b"/>
                <a:pathLst>
                  <a:path w="102" h="75">
                    <a:moveTo>
                      <a:pt x="102" y="8"/>
                    </a:moveTo>
                    <a:lnTo>
                      <a:pt x="3" y="75"/>
                    </a:lnTo>
                    <a:lnTo>
                      <a:pt x="0" y="69"/>
                    </a:lnTo>
                    <a:lnTo>
                      <a:pt x="102" y="0"/>
                    </a:lnTo>
                    <a:lnTo>
                      <a:pt x="102" y="0"/>
                    </a:lnTo>
                    <a:lnTo>
                      <a:pt x="102" y="8"/>
                    </a:lnTo>
                    <a:close/>
                  </a:path>
                </a:pathLst>
              </a:custGeom>
              <a:solidFill>
                <a:srgbClr val="268F9C">
                  <a:lumMod val="60000"/>
                  <a:lumOff val="40000"/>
                </a:srgbClr>
              </a:solidFill>
              <a:ln>
                <a:noFill/>
              </a:ln>
            </p:spPr>
            <p:txBody>
              <a:bodyPr anchor="ctr"/>
              <a:p>
                <a:pPr algn="ctr"/>
              </a:p>
            </p:txBody>
          </p:sp>
          <p:sp>
            <p:nvSpPr>
              <p:cNvPr id="86" name="Freeform: Shape 305"/>
              <p:cNvSpPr/>
              <p:nvPr/>
            </p:nvSpPr>
            <p:spPr bwMode="auto">
              <a:xfrm>
                <a:off x="5983288" y="3060701"/>
                <a:ext cx="133350" cy="636588"/>
              </a:xfrm>
              <a:custGeom>
                <a:avLst/>
                <a:gdLst>
                  <a:gd name="T0" fmla="*/ 0 w 68"/>
                  <a:gd name="T1" fmla="*/ 12 h 324"/>
                  <a:gd name="T2" fmla="*/ 68 w 68"/>
                  <a:gd name="T3" fmla="*/ 0 h 324"/>
                  <a:gd name="T4" fmla="*/ 49 w 68"/>
                  <a:gd name="T5" fmla="*/ 306 h 324"/>
                  <a:gd name="T6" fmla="*/ 43 w 68"/>
                  <a:gd name="T7" fmla="*/ 320 h 324"/>
                  <a:gd name="T8" fmla="*/ 23 w 68"/>
                  <a:gd name="T9" fmla="*/ 316 h 324"/>
                  <a:gd name="T10" fmla="*/ 21 w 68"/>
                  <a:gd name="T11" fmla="*/ 306 h 324"/>
                  <a:gd name="T12" fmla="*/ 0 w 68"/>
                  <a:gd name="T13" fmla="*/ 12 h 324"/>
                </a:gdLst>
                <a:ahLst/>
                <a:cxnLst>
                  <a:cxn ang="0">
                    <a:pos x="T0" y="T1"/>
                  </a:cxn>
                  <a:cxn ang="0">
                    <a:pos x="T2" y="T3"/>
                  </a:cxn>
                  <a:cxn ang="0">
                    <a:pos x="T4" y="T5"/>
                  </a:cxn>
                  <a:cxn ang="0">
                    <a:pos x="T6" y="T7"/>
                  </a:cxn>
                  <a:cxn ang="0">
                    <a:pos x="T8" y="T9"/>
                  </a:cxn>
                  <a:cxn ang="0">
                    <a:pos x="T10" y="T11"/>
                  </a:cxn>
                  <a:cxn ang="0">
                    <a:pos x="T12" y="T13"/>
                  </a:cxn>
                </a:cxnLst>
                <a:rect l="0" t="0" r="r" b="b"/>
                <a:pathLst>
                  <a:path w="68" h="324">
                    <a:moveTo>
                      <a:pt x="0" y="12"/>
                    </a:moveTo>
                    <a:cubicBezTo>
                      <a:pt x="68" y="0"/>
                      <a:pt x="68" y="0"/>
                      <a:pt x="68" y="0"/>
                    </a:cubicBezTo>
                    <a:cubicBezTo>
                      <a:pt x="49" y="306"/>
                      <a:pt x="49" y="306"/>
                      <a:pt x="49" y="306"/>
                    </a:cubicBezTo>
                    <a:cubicBezTo>
                      <a:pt x="49" y="311"/>
                      <a:pt x="48" y="316"/>
                      <a:pt x="43" y="320"/>
                    </a:cubicBezTo>
                    <a:cubicBezTo>
                      <a:pt x="36" y="324"/>
                      <a:pt x="28" y="322"/>
                      <a:pt x="23" y="316"/>
                    </a:cubicBezTo>
                    <a:cubicBezTo>
                      <a:pt x="21" y="313"/>
                      <a:pt x="21" y="306"/>
                      <a:pt x="21" y="306"/>
                    </a:cubicBezTo>
                    <a:lnTo>
                      <a:pt x="0" y="12"/>
                    </a:lnTo>
                    <a:close/>
                  </a:path>
                </a:pathLst>
              </a:custGeom>
              <a:solidFill>
                <a:srgbClr val="000000">
                  <a:lumMod val="75000"/>
                  <a:lumOff val="25000"/>
                </a:srgbClr>
              </a:solidFill>
              <a:ln>
                <a:noFill/>
              </a:ln>
            </p:spPr>
            <p:txBody>
              <a:bodyPr anchor="ctr"/>
              <a:p>
                <a:pPr algn="ctr"/>
              </a:p>
            </p:txBody>
          </p:sp>
          <p:sp>
            <p:nvSpPr>
              <p:cNvPr id="87" name="Freeform: Shape 306"/>
              <p:cNvSpPr/>
              <p:nvPr/>
            </p:nvSpPr>
            <p:spPr bwMode="auto">
              <a:xfrm>
                <a:off x="5983049" y="3007482"/>
                <a:ext cx="135009" cy="120601"/>
              </a:xfrm>
              <a:custGeom>
                <a:avLst/>
                <a:gdLst>
                  <a:gd name="connsiteX0" fmla="*/ 3415 w 135009"/>
                  <a:gd name="connsiteY0" fmla="*/ 85696 h 120601"/>
                  <a:gd name="connsiteX1" fmla="*/ 40675 w 135009"/>
                  <a:gd name="connsiteY1" fmla="*/ 117170 h 120601"/>
                  <a:gd name="connsiteX2" fmla="*/ 17142 w 135009"/>
                  <a:gd name="connsiteY2" fmla="*/ 107334 h 120601"/>
                  <a:gd name="connsiteX3" fmla="*/ 3415 w 135009"/>
                  <a:gd name="connsiteY3" fmla="*/ 85696 h 120601"/>
                  <a:gd name="connsiteX4" fmla="*/ 71769 w 135009"/>
                  <a:gd name="connsiteY4" fmla="*/ 200 h 120601"/>
                  <a:gd name="connsiteX5" fmla="*/ 131392 w 135009"/>
                  <a:gd name="connsiteY5" fmla="*/ 32376 h 120601"/>
                  <a:gd name="connsiteX6" fmla="*/ 134873 w 135009"/>
                  <a:gd name="connsiteY6" fmla="*/ 55080 h 120601"/>
                  <a:gd name="connsiteX7" fmla="*/ 134713 w 135009"/>
                  <a:gd name="connsiteY7" fmla="*/ 55640 h 120601"/>
                  <a:gd name="connsiteX8" fmla="*/ 134804 w 135009"/>
                  <a:gd name="connsiteY8" fmla="*/ 56189 h 120601"/>
                  <a:gd name="connsiteX9" fmla="*/ 131363 w 135009"/>
                  <a:gd name="connsiteY9" fmla="*/ 67407 h 120601"/>
                  <a:gd name="connsiteX10" fmla="*/ 128461 w 135009"/>
                  <a:gd name="connsiteY10" fmla="*/ 77600 h 120601"/>
                  <a:gd name="connsiteX11" fmla="*/ 128085 w 135009"/>
                  <a:gd name="connsiteY11" fmla="*/ 78094 h 120601"/>
                  <a:gd name="connsiteX12" fmla="*/ 126960 w 135009"/>
                  <a:gd name="connsiteY12" fmla="*/ 81761 h 120601"/>
                  <a:gd name="connsiteX13" fmla="*/ 89701 w 135009"/>
                  <a:gd name="connsiteY13" fmla="*/ 113235 h 120601"/>
                  <a:gd name="connsiteX14" fmla="*/ 40675 w 135009"/>
                  <a:gd name="connsiteY14" fmla="*/ 117170 h 120601"/>
                  <a:gd name="connsiteX15" fmla="*/ 64943 w 135009"/>
                  <a:gd name="connsiteY15" fmla="*/ 118645 h 120601"/>
                  <a:gd name="connsiteX16" fmla="*/ 71347 w 135009"/>
                  <a:gd name="connsiteY16" fmla="*/ 116573 h 120601"/>
                  <a:gd name="connsiteX17" fmla="*/ 63740 w 135009"/>
                  <a:gd name="connsiteY17" fmla="*/ 118179 h 120601"/>
                  <a:gd name="connsiteX18" fmla="*/ 4392 w 135009"/>
                  <a:gd name="connsiteY18" fmla="*/ 85178 h 120601"/>
                  <a:gd name="connsiteX19" fmla="*/ 45423 w 135009"/>
                  <a:gd name="connsiteY19" fmla="*/ 6953 h 120601"/>
                  <a:gd name="connsiteX20" fmla="*/ 71769 w 135009"/>
                  <a:gd name="connsiteY20" fmla="*/ 200 h 1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009" h="120601">
                    <a:moveTo>
                      <a:pt x="3415" y="85696"/>
                    </a:moveTo>
                    <a:cubicBezTo>
                      <a:pt x="9298" y="101433"/>
                      <a:pt x="24987" y="113235"/>
                      <a:pt x="40675" y="117170"/>
                    </a:cubicBezTo>
                    <a:cubicBezTo>
                      <a:pt x="30870" y="115203"/>
                      <a:pt x="23026" y="111268"/>
                      <a:pt x="17142" y="107334"/>
                    </a:cubicBezTo>
                    <a:cubicBezTo>
                      <a:pt x="11259" y="101433"/>
                      <a:pt x="5376" y="93564"/>
                      <a:pt x="3415" y="85696"/>
                    </a:cubicBezTo>
                    <a:close/>
                    <a:moveTo>
                      <a:pt x="71769" y="200"/>
                    </a:moveTo>
                    <a:cubicBezTo>
                      <a:pt x="97688" y="-1725"/>
                      <a:pt x="121134" y="10375"/>
                      <a:pt x="131392" y="32376"/>
                    </a:cubicBezTo>
                    <a:cubicBezTo>
                      <a:pt x="134323" y="39710"/>
                      <a:pt x="135422" y="47410"/>
                      <a:pt x="134873" y="55080"/>
                    </a:cubicBezTo>
                    <a:lnTo>
                      <a:pt x="134713" y="55640"/>
                    </a:lnTo>
                    <a:lnTo>
                      <a:pt x="134804" y="56189"/>
                    </a:lnTo>
                    <a:lnTo>
                      <a:pt x="131363" y="67407"/>
                    </a:lnTo>
                    <a:lnTo>
                      <a:pt x="128461" y="77600"/>
                    </a:lnTo>
                    <a:lnTo>
                      <a:pt x="128085" y="78094"/>
                    </a:lnTo>
                    <a:lnTo>
                      <a:pt x="126960" y="81761"/>
                    </a:lnTo>
                    <a:cubicBezTo>
                      <a:pt x="119116" y="95531"/>
                      <a:pt x="105389" y="107334"/>
                      <a:pt x="89701" y="113235"/>
                    </a:cubicBezTo>
                    <a:cubicBezTo>
                      <a:pt x="74012" y="121104"/>
                      <a:pt x="56363" y="123071"/>
                      <a:pt x="40675" y="117170"/>
                    </a:cubicBezTo>
                    <a:cubicBezTo>
                      <a:pt x="48519" y="119137"/>
                      <a:pt x="56853" y="119629"/>
                      <a:pt x="64943" y="118645"/>
                    </a:cubicBezTo>
                    <a:lnTo>
                      <a:pt x="71347" y="116573"/>
                    </a:lnTo>
                    <a:lnTo>
                      <a:pt x="63740" y="118179"/>
                    </a:lnTo>
                    <a:cubicBezTo>
                      <a:pt x="37363" y="119279"/>
                      <a:pt x="13185" y="107179"/>
                      <a:pt x="4392" y="85178"/>
                    </a:cubicBezTo>
                    <a:cubicBezTo>
                      <a:pt x="-9285" y="55844"/>
                      <a:pt x="10254" y="20642"/>
                      <a:pt x="45423" y="6953"/>
                    </a:cubicBezTo>
                    <a:cubicBezTo>
                      <a:pt x="54215" y="3042"/>
                      <a:pt x="63130" y="842"/>
                      <a:pt x="71769" y="200"/>
                    </a:cubicBezTo>
                    <a:close/>
                  </a:path>
                </a:pathLst>
              </a:custGeom>
              <a:solidFill>
                <a:srgbClr val="000000">
                  <a:lumMod val="65000"/>
                  <a:lumOff val="35000"/>
                </a:srgbClr>
              </a:solidFill>
              <a:ln>
                <a:noFill/>
              </a:ln>
            </p:spPr>
            <p:txBody>
              <a:bodyPr anchor="ctr"/>
              <a:p>
                <a:pPr algn="ctr"/>
              </a:p>
            </p:txBody>
          </p:sp>
        </p:grpSp>
        <p:grpSp>
          <p:nvGrpSpPr>
            <p:cNvPr id="40" name="Group 307"/>
            <p:cNvGrpSpPr/>
            <p:nvPr/>
          </p:nvGrpSpPr>
          <p:grpSpPr>
            <a:xfrm>
              <a:off x="5297464" y="3640461"/>
              <a:ext cx="789892" cy="368835"/>
              <a:chOff x="5334000" y="3683001"/>
              <a:chExt cx="768350" cy="358776"/>
            </a:xfrm>
          </p:grpSpPr>
          <p:sp>
            <p:nvSpPr>
              <p:cNvPr id="76" name="Freeform: Shape 308"/>
              <p:cNvSpPr/>
              <p:nvPr/>
            </p:nvSpPr>
            <p:spPr bwMode="auto">
              <a:xfrm>
                <a:off x="5343525" y="3683001"/>
                <a:ext cx="350838" cy="131763"/>
              </a:xfrm>
              <a:custGeom>
                <a:avLst/>
                <a:gdLst>
                  <a:gd name="T0" fmla="*/ 221 w 221"/>
                  <a:gd name="T1" fmla="*/ 54 h 83"/>
                  <a:gd name="T2" fmla="*/ 157 w 221"/>
                  <a:gd name="T3" fmla="*/ 0 h 83"/>
                  <a:gd name="T4" fmla="*/ 0 w 221"/>
                  <a:gd name="T5" fmla="*/ 5 h 83"/>
                  <a:gd name="T6" fmla="*/ 85 w 221"/>
                  <a:gd name="T7" fmla="*/ 83 h 83"/>
                  <a:gd name="T8" fmla="*/ 221 w 221"/>
                  <a:gd name="T9" fmla="*/ 54 h 83"/>
                </a:gdLst>
                <a:ahLst/>
                <a:cxnLst>
                  <a:cxn ang="0">
                    <a:pos x="T0" y="T1"/>
                  </a:cxn>
                  <a:cxn ang="0">
                    <a:pos x="T2" y="T3"/>
                  </a:cxn>
                  <a:cxn ang="0">
                    <a:pos x="T4" y="T5"/>
                  </a:cxn>
                  <a:cxn ang="0">
                    <a:pos x="T6" y="T7"/>
                  </a:cxn>
                  <a:cxn ang="0">
                    <a:pos x="T8" y="T9"/>
                  </a:cxn>
                </a:cxnLst>
                <a:rect l="0" t="0" r="r" b="b"/>
                <a:pathLst>
                  <a:path w="221" h="83">
                    <a:moveTo>
                      <a:pt x="221" y="54"/>
                    </a:moveTo>
                    <a:lnTo>
                      <a:pt x="157" y="0"/>
                    </a:lnTo>
                    <a:lnTo>
                      <a:pt x="0" y="5"/>
                    </a:lnTo>
                    <a:lnTo>
                      <a:pt x="85" y="83"/>
                    </a:lnTo>
                    <a:lnTo>
                      <a:pt x="221" y="54"/>
                    </a:lnTo>
                    <a:close/>
                  </a:path>
                </a:pathLst>
              </a:custGeom>
              <a:solidFill>
                <a:srgbClr val="268F9C"/>
              </a:solidFill>
              <a:ln>
                <a:noFill/>
              </a:ln>
            </p:spPr>
            <p:txBody>
              <a:bodyPr anchor="ctr"/>
              <a:p>
                <a:pPr algn="ctr"/>
              </a:p>
            </p:txBody>
          </p:sp>
          <p:sp>
            <p:nvSpPr>
              <p:cNvPr id="77" name="Freeform: Shape 309"/>
              <p:cNvSpPr/>
              <p:nvPr/>
            </p:nvSpPr>
            <p:spPr bwMode="auto">
              <a:xfrm>
                <a:off x="5584825" y="3846514"/>
                <a:ext cx="239713" cy="187325"/>
              </a:xfrm>
              <a:custGeom>
                <a:avLst/>
                <a:gdLst>
                  <a:gd name="T0" fmla="*/ 115 w 151"/>
                  <a:gd name="T1" fmla="*/ 0 h 118"/>
                  <a:gd name="T2" fmla="*/ 151 w 151"/>
                  <a:gd name="T3" fmla="*/ 37 h 118"/>
                  <a:gd name="T4" fmla="*/ 92 w 151"/>
                  <a:gd name="T5" fmla="*/ 118 h 118"/>
                  <a:gd name="T6" fmla="*/ 0 w 151"/>
                  <a:gd name="T7" fmla="*/ 40 h 118"/>
                  <a:gd name="T8" fmla="*/ 115 w 151"/>
                  <a:gd name="T9" fmla="*/ 0 h 118"/>
                </a:gdLst>
                <a:ahLst/>
                <a:cxnLst>
                  <a:cxn ang="0">
                    <a:pos x="T0" y="T1"/>
                  </a:cxn>
                  <a:cxn ang="0">
                    <a:pos x="T2" y="T3"/>
                  </a:cxn>
                  <a:cxn ang="0">
                    <a:pos x="T4" y="T5"/>
                  </a:cxn>
                  <a:cxn ang="0">
                    <a:pos x="T6" y="T7"/>
                  </a:cxn>
                  <a:cxn ang="0">
                    <a:pos x="T8" y="T9"/>
                  </a:cxn>
                </a:cxnLst>
                <a:rect l="0" t="0" r="r" b="b"/>
                <a:pathLst>
                  <a:path w="151" h="118">
                    <a:moveTo>
                      <a:pt x="115" y="0"/>
                    </a:moveTo>
                    <a:lnTo>
                      <a:pt x="151" y="37"/>
                    </a:lnTo>
                    <a:lnTo>
                      <a:pt x="92" y="118"/>
                    </a:lnTo>
                    <a:lnTo>
                      <a:pt x="0" y="40"/>
                    </a:lnTo>
                    <a:lnTo>
                      <a:pt x="115" y="0"/>
                    </a:lnTo>
                    <a:close/>
                  </a:path>
                </a:pathLst>
              </a:custGeom>
              <a:solidFill>
                <a:srgbClr val="268F9C"/>
              </a:solidFill>
              <a:ln>
                <a:noFill/>
              </a:ln>
            </p:spPr>
            <p:txBody>
              <a:bodyPr anchor="ctr"/>
              <a:p>
                <a:pPr algn="ctr"/>
              </a:p>
            </p:txBody>
          </p:sp>
          <p:sp>
            <p:nvSpPr>
              <p:cNvPr id="78" name="Freeform: Shape 310"/>
              <p:cNvSpPr/>
              <p:nvPr/>
            </p:nvSpPr>
            <p:spPr bwMode="auto">
              <a:xfrm>
                <a:off x="5334000" y="3690939"/>
                <a:ext cx="144463" cy="131763"/>
              </a:xfrm>
              <a:custGeom>
                <a:avLst/>
                <a:gdLst>
                  <a:gd name="T0" fmla="*/ 6 w 91"/>
                  <a:gd name="T1" fmla="*/ 0 h 83"/>
                  <a:gd name="T2" fmla="*/ 0 w 91"/>
                  <a:gd name="T3" fmla="*/ 9 h 83"/>
                  <a:gd name="T4" fmla="*/ 81 w 91"/>
                  <a:gd name="T5" fmla="*/ 83 h 83"/>
                  <a:gd name="T6" fmla="*/ 91 w 91"/>
                  <a:gd name="T7" fmla="*/ 78 h 83"/>
                  <a:gd name="T8" fmla="*/ 6 w 91"/>
                  <a:gd name="T9" fmla="*/ 0 h 83"/>
                </a:gdLst>
                <a:ahLst/>
                <a:cxnLst>
                  <a:cxn ang="0">
                    <a:pos x="T0" y="T1"/>
                  </a:cxn>
                  <a:cxn ang="0">
                    <a:pos x="T2" y="T3"/>
                  </a:cxn>
                  <a:cxn ang="0">
                    <a:pos x="T4" y="T5"/>
                  </a:cxn>
                  <a:cxn ang="0">
                    <a:pos x="T6" y="T7"/>
                  </a:cxn>
                  <a:cxn ang="0">
                    <a:pos x="T8" y="T9"/>
                  </a:cxn>
                </a:cxnLst>
                <a:rect l="0" t="0" r="r" b="b"/>
                <a:pathLst>
                  <a:path w="91" h="83">
                    <a:moveTo>
                      <a:pt x="6" y="0"/>
                    </a:moveTo>
                    <a:lnTo>
                      <a:pt x="0" y="9"/>
                    </a:lnTo>
                    <a:lnTo>
                      <a:pt x="81" y="83"/>
                    </a:lnTo>
                    <a:lnTo>
                      <a:pt x="91" y="78"/>
                    </a:lnTo>
                    <a:lnTo>
                      <a:pt x="6" y="0"/>
                    </a:lnTo>
                    <a:close/>
                  </a:path>
                </a:pathLst>
              </a:custGeom>
              <a:solidFill>
                <a:srgbClr val="268F9C">
                  <a:lumMod val="60000"/>
                  <a:lumOff val="40000"/>
                </a:srgbClr>
              </a:solidFill>
              <a:ln>
                <a:noFill/>
              </a:ln>
            </p:spPr>
            <p:txBody>
              <a:bodyPr anchor="ctr"/>
              <a:p>
                <a:pPr algn="ctr"/>
              </a:p>
            </p:txBody>
          </p:sp>
          <p:sp>
            <p:nvSpPr>
              <p:cNvPr id="79" name="Freeform: Shape 311"/>
              <p:cNvSpPr/>
              <p:nvPr/>
            </p:nvSpPr>
            <p:spPr bwMode="auto">
              <a:xfrm>
                <a:off x="5570538" y="3910014"/>
                <a:ext cx="160338" cy="131763"/>
              </a:xfrm>
              <a:custGeom>
                <a:avLst/>
                <a:gdLst>
                  <a:gd name="T0" fmla="*/ 9 w 101"/>
                  <a:gd name="T1" fmla="*/ 0 h 83"/>
                  <a:gd name="T2" fmla="*/ 101 w 101"/>
                  <a:gd name="T3" fmla="*/ 78 h 83"/>
                  <a:gd name="T4" fmla="*/ 94 w 101"/>
                  <a:gd name="T5" fmla="*/ 83 h 83"/>
                  <a:gd name="T6" fmla="*/ 0 w 101"/>
                  <a:gd name="T7" fmla="*/ 3 h 83"/>
                  <a:gd name="T8" fmla="*/ 0 w 101"/>
                  <a:gd name="T9" fmla="*/ 3 h 83"/>
                  <a:gd name="T10" fmla="*/ 9 w 101"/>
                  <a:gd name="T11" fmla="*/ 0 h 83"/>
                </a:gdLst>
                <a:ahLst/>
                <a:cxnLst>
                  <a:cxn ang="0">
                    <a:pos x="T0" y="T1"/>
                  </a:cxn>
                  <a:cxn ang="0">
                    <a:pos x="T2" y="T3"/>
                  </a:cxn>
                  <a:cxn ang="0">
                    <a:pos x="T4" y="T5"/>
                  </a:cxn>
                  <a:cxn ang="0">
                    <a:pos x="T6" y="T7"/>
                  </a:cxn>
                  <a:cxn ang="0">
                    <a:pos x="T8" y="T9"/>
                  </a:cxn>
                  <a:cxn ang="0">
                    <a:pos x="T10" y="T11"/>
                  </a:cxn>
                </a:cxnLst>
                <a:rect l="0" t="0" r="r" b="b"/>
                <a:pathLst>
                  <a:path w="101" h="83">
                    <a:moveTo>
                      <a:pt x="9" y="0"/>
                    </a:moveTo>
                    <a:lnTo>
                      <a:pt x="101" y="78"/>
                    </a:lnTo>
                    <a:lnTo>
                      <a:pt x="94" y="83"/>
                    </a:lnTo>
                    <a:lnTo>
                      <a:pt x="0" y="3"/>
                    </a:lnTo>
                    <a:lnTo>
                      <a:pt x="0" y="3"/>
                    </a:lnTo>
                    <a:lnTo>
                      <a:pt x="9" y="0"/>
                    </a:lnTo>
                    <a:close/>
                  </a:path>
                </a:pathLst>
              </a:custGeom>
              <a:solidFill>
                <a:srgbClr val="268F9C">
                  <a:lumMod val="60000"/>
                  <a:lumOff val="40000"/>
                </a:srgbClr>
              </a:solidFill>
              <a:ln>
                <a:noFill/>
              </a:ln>
            </p:spPr>
            <p:txBody>
              <a:bodyPr anchor="ctr"/>
              <a:p>
                <a:pPr algn="ctr"/>
              </a:p>
            </p:txBody>
          </p:sp>
          <p:sp>
            <p:nvSpPr>
              <p:cNvPr id="80" name="Freeform: Shape 312"/>
              <p:cNvSpPr/>
              <p:nvPr/>
            </p:nvSpPr>
            <p:spPr bwMode="auto">
              <a:xfrm>
                <a:off x="5473700" y="3684589"/>
                <a:ext cx="628650" cy="250825"/>
              </a:xfrm>
              <a:custGeom>
                <a:avLst/>
                <a:gdLst>
                  <a:gd name="T0" fmla="*/ 29 w 321"/>
                  <a:gd name="T1" fmla="*/ 128 h 128"/>
                  <a:gd name="T2" fmla="*/ 0 w 321"/>
                  <a:gd name="T3" fmla="*/ 65 h 128"/>
                  <a:gd name="T4" fmla="*/ 299 w 321"/>
                  <a:gd name="T5" fmla="*/ 2 h 128"/>
                  <a:gd name="T6" fmla="*/ 314 w 321"/>
                  <a:gd name="T7" fmla="*/ 4 h 128"/>
                  <a:gd name="T8" fmla="*/ 316 w 321"/>
                  <a:gd name="T9" fmla="*/ 24 h 128"/>
                  <a:gd name="T10" fmla="*/ 307 w 321"/>
                  <a:gd name="T11" fmla="*/ 29 h 128"/>
                  <a:gd name="T12" fmla="*/ 29 w 32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1" h="128">
                    <a:moveTo>
                      <a:pt x="29" y="128"/>
                    </a:moveTo>
                    <a:cubicBezTo>
                      <a:pt x="0" y="65"/>
                      <a:pt x="0" y="65"/>
                      <a:pt x="0" y="65"/>
                    </a:cubicBezTo>
                    <a:cubicBezTo>
                      <a:pt x="299" y="2"/>
                      <a:pt x="299" y="2"/>
                      <a:pt x="299" y="2"/>
                    </a:cubicBezTo>
                    <a:cubicBezTo>
                      <a:pt x="304" y="0"/>
                      <a:pt x="310" y="0"/>
                      <a:pt x="314" y="4"/>
                    </a:cubicBezTo>
                    <a:cubicBezTo>
                      <a:pt x="320" y="9"/>
                      <a:pt x="321" y="18"/>
                      <a:pt x="316" y="24"/>
                    </a:cubicBezTo>
                    <a:cubicBezTo>
                      <a:pt x="313" y="27"/>
                      <a:pt x="307" y="29"/>
                      <a:pt x="307" y="29"/>
                    </a:cubicBezTo>
                    <a:lnTo>
                      <a:pt x="29" y="128"/>
                    </a:lnTo>
                    <a:close/>
                  </a:path>
                </a:pathLst>
              </a:custGeom>
              <a:solidFill>
                <a:srgbClr val="000000">
                  <a:lumMod val="75000"/>
                  <a:lumOff val="25000"/>
                </a:srgbClr>
              </a:solidFill>
              <a:ln>
                <a:noFill/>
              </a:ln>
            </p:spPr>
            <p:txBody>
              <a:bodyPr anchor="ctr"/>
              <a:p>
                <a:pPr algn="ctr"/>
              </a:p>
            </p:txBody>
          </p:sp>
          <p:sp>
            <p:nvSpPr>
              <p:cNvPr id="81" name="Freeform: Shape 313"/>
              <p:cNvSpPr/>
              <p:nvPr/>
            </p:nvSpPr>
            <p:spPr bwMode="auto">
              <a:xfrm>
                <a:off x="5432233" y="3810386"/>
                <a:ext cx="125789" cy="130462"/>
              </a:xfrm>
              <a:custGeom>
                <a:avLst/>
                <a:gdLst>
                  <a:gd name="connsiteX0" fmla="*/ 121391 w 125789"/>
                  <a:gd name="connsiteY0" fmla="*/ 98426 h 130462"/>
                  <a:gd name="connsiteX1" fmla="*/ 120861 w 125789"/>
                  <a:gd name="connsiteY1" fmla="*/ 100883 h 130462"/>
                  <a:gd name="connsiteX2" fmla="*/ 120927 w 125789"/>
                  <a:gd name="connsiteY2" fmla="*/ 100797 h 130462"/>
                  <a:gd name="connsiteX3" fmla="*/ 42140 w 125789"/>
                  <a:gd name="connsiteY3" fmla="*/ 1232 h 130462"/>
                  <a:gd name="connsiteX4" fmla="*/ 41181 w 125789"/>
                  <a:gd name="connsiteY4" fmla="*/ 1676 h 130462"/>
                  <a:gd name="connsiteX5" fmla="*/ 46309 w 125789"/>
                  <a:gd name="connsiteY5" fmla="*/ 1696 h 130462"/>
                  <a:gd name="connsiteX6" fmla="*/ 42878 w 125789"/>
                  <a:gd name="connsiteY6" fmla="*/ 0 h 130462"/>
                  <a:gd name="connsiteX7" fmla="*/ 68484 w 125789"/>
                  <a:gd name="connsiteY7" fmla="*/ 1971 h 130462"/>
                  <a:gd name="connsiteX8" fmla="*/ 109848 w 125789"/>
                  <a:gd name="connsiteY8" fmla="*/ 29573 h 130462"/>
                  <a:gd name="connsiteX9" fmla="*/ 125605 w 125789"/>
                  <a:gd name="connsiteY9" fmla="*/ 76891 h 130462"/>
                  <a:gd name="connsiteX10" fmla="*/ 125587 w 125789"/>
                  <a:gd name="connsiteY10" fmla="*/ 76844 h 130462"/>
                  <a:gd name="connsiteX11" fmla="*/ 125600 w 125789"/>
                  <a:gd name="connsiteY11" fmla="*/ 76918 h 130462"/>
                  <a:gd name="connsiteX12" fmla="*/ 125605 w 125789"/>
                  <a:gd name="connsiteY12" fmla="*/ 76891 h 130462"/>
                  <a:gd name="connsiteX13" fmla="*/ 125600 w 125789"/>
                  <a:gd name="connsiteY13" fmla="*/ 76921 h 130462"/>
                  <a:gd name="connsiteX14" fmla="*/ 125789 w 125789"/>
                  <a:gd name="connsiteY14" fmla="*/ 78046 h 130462"/>
                  <a:gd name="connsiteX15" fmla="*/ 124141 w 125789"/>
                  <a:gd name="connsiteY15" fmla="*/ 85683 h 130462"/>
                  <a:gd name="connsiteX16" fmla="*/ 121666 w 125789"/>
                  <a:gd name="connsiteY16" fmla="*/ 100550 h 130462"/>
                  <a:gd name="connsiteX17" fmla="*/ 105908 w 125789"/>
                  <a:gd name="connsiteY17" fmla="*/ 120266 h 130462"/>
                  <a:gd name="connsiteX18" fmla="*/ 110222 w 125789"/>
                  <a:gd name="connsiteY18" fmla="*/ 114675 h 130462"/>
                  <a:gd name="connsiteX19" fmla="*/ 106306 w 125789"/>
                  <a:gd name="connsiteY19" fmla="*/ 119631 h 130462"/>
                  <a:gd name="connsiteX20" fmla="*/ 17519 w 125789"/>
                  <a:gd name="connsiteY20" fmla="*/ 101915 h 130462"/>
                  <a:gd name="connsiteX21" fmla="*/ 19492 w 125789"/>
                  <a:gd name="connsiteY21" fmla="*/ 11363 h 130462"/>
                  <a:gd name="connsiteX22" fmla="*/ 26752 w 125789"/>
                  <a:gd name="connsiteY22" fmla="*/ 8071 h 13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789" h="130462">
                    <a:moveTo>
                      <a:pt x="121391" y="98426"/>
                    </a:moveTo>
                    <a:lnTo>
                      <a:pt x="120861" y="100883"/>
                    </a:lnTo>
                    <a:lnTo>
                      <a:pt x="120927" y="100797"/>
                    </a:lnTo>
                    <a:close/>
                    <a:moveTo>
                      <a:pt x="42140" y="1232"/>
                    </a:moveTo>
                    <a:lnTo>
                      <a:pt x="41181" y="1676"/>
                    </a:lnTo>
                    <a:lnTo>
                      <a:pt x="46309" y="1696"/>
                    </a:lnTo>
                    <a:close/>
                    <a:moveTo>
                      <a:pt x="42878" y="0"/>
                    </a:moveTo>
                    <a:cubicBezTo>
                      <a:pt x="50757" y="0"/>
                      <a:pt x="58636" y="0"/>
                      <a:pt x="68484" y="1971"/>
                    </a:cubicBezTo>
                    <a:cubicBezTo>
                      <a:pt x="84242" y="5914"/>
                      <a:pt x="98030" y="15772"/>
                      <a:pt x="109848" y="29573"/>
                    </a:cubicBezTo>
                    <a:cubicBezTo>
                      <a:pt x="119696" y="43374"/>
                      <a:pt x="125605" y="59147"/>
                      <a:pt x="125605" y="76891"/>
                    </a:cubicBezTo>
                    <a:lnTo>
                      <a:pt x="125587" y="76844"/>
                    </a:lnTo>
                    <a:lnTo>
                      <a:pt x="125600" y="76918"/>
                    </a:lnTo>
                    <a:lnTo>
                      <a:pt x="125605" y="76891"/>
                    </a:lnTo>
                    <a:lnTo>
                      <a:pt x="125600" y="76921"/>
                    </a:lnTo>
                    <a:lnTo>
                      <a:pt x="125789" y="78046"/>
                    </a:lnTo>
                    <a:lnTo>
                      <a:pt x="124141" y="85683"/>
                    </a:lnTo>
                    <a:lnTo>
                      <a:pt x="121666" y="100550"/>
                    </a:lnTo>
                    <a:cubicBezTo>
                      <a:pt x="117727" y="108437"/>
                      <a:pt x="111817" y="116323"/>
                      <a:pt x="105908" y="120266"/>
                    </a:cubicBezTo>
                    <a:lnTo>
                      <a:pt x="110222" y="114675"/>
                    </a:lnTo>
                    <a:lnTo>
                      <a:pt x="106306" y="119631"/>
                    </a:lnTo>
                    <a:cubicBezTo>
                      <a:pt x="80656" y="139316"/>
                      <a:pt x="41195" y="131442"/>
                      <a:pt x="17519" y="101915"/>
                    </a:cubicBezTo>
                    <a:cubicBezTo>
                      <a:pt x="-6158" y="70418"/>
                      <a:pt x="-6158" y="31048"/>
                      <a:pt x="19492" y="11363"/>
                    </a:cubicBezTo>
                    <a:lnTo>
                      <a:pt x="26752" y="8071"/>
                    </a:lnTo>
                    <a:close/>
                  </a:path>
                </a:pathLst>
              </a:custGeom>
              <a:solidFill>
                <a:srgbClr val="000000">
                  <a:lumMod val="65000"/>
                  <a:lumOff val="35000"/>
                </a:srgbClr>
              </a:solidFill>
              <a:ln>
                <a:noFill/>
              </a:ln>
            </p:spPr>
            <p:txBody>
              <a:bodyPr anchor="ctr"/>
              <a:p>
                <a:pPr algn="ctr"/>
              </a:p>
            </p:txBody>
          </p:sp>
        </p:grpSp>
        <p:grpSp>
          <p:nvGrpSpPr>
            <p:cNvPr id="41" name="Group 314"/>
            <p:cNvGrpSpPr/>
            <p:nvPr/>
          </p:nvGrpSpPr>
          <p:grpSpPr>
            <a:xfrm>
              <a:off x="7941561" y="3417682"/>
              <a:ext cx="422691" cy="362306"/>
              <a:chOff x="7496784" y="3881993"/>
              <a:chExt cx="321165" cy="275284"/>
            </a:xfrm>
          </p:grpSpPr>
          <p:sp>
            <p:nvSpPr>
              <p:cNvPr id="68" name="Freeform: Shape 315"/>
              <p:cNvSpPr/>
              <p:nvPr/>
            </p:nvSpPr>
            <p:spPr bwMode="auto">
              <a:xfrm>
                <a:off x="7496784" y="3881993"/>
                <a:ext cx="321165" cy="275284"/>
              </a:xfrm>
              <a:custGeom>
                <a:avLst/>
                <a:gdLst>
                  <a:gd name="T0" fmla="*/ 65 w 259"/>
                  <a:gd name="T1" fmla="*/ 222 h 222"/>
                  <a:gd name="T2" fmla="*/ 0 w 259"/>
                  <a:gd name="T3" fmla="*/ 111 h 222"/>
                  <a:gd name="T4" fmla="*/ 65 w 259"/>
                  <a:gd name="T5" fmla="*/ 0 h 222"/>
                  <a:gd name="T6" fmla="*/ 195 w 259"/>
                  <a:gd name="T7" fmla="*/ 0 h 222"/>
                  <a:gd name="T8" fmla="*/ 259 w 259"/>
                  <a:gd name="T9" fmla="*/ 111 h 222"/>
                  <a:gd name="T10" fmla="*/ 195 w 259"/>
                  <a:gd name="T11" fmla="*/ 222 h 222"/>
                  <a:gd name="T12" fmla="*/ 65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5" y="222"/>
                    </a:moveTo>
                    <a:lnTo>
                      <a:pt x="0" y="111"/>
                    </a:lnTo>
                    <a:lnTo>
                      <a:pt x="65" y="0"/>
                    </a:lnTo>
                    <a:lnTo>
                      <a:pt x="195" y="0"/>
                    </a:lnTo>
                    <a:lnTo>
                      <a:pt x="259" y="111"/>
                    </a:lnTo>
                    <a:lnTo>
                      <a:pt x="195" y="222"/>
                    </a:lnTo>
                    <a:lnTo>
                      <a:pt x="65" y="222"/>
                    </a:lnTo>
                    <a:close/>
                  </a:path>
                </a:pathLst>
              </a:custGeom>
              <a:solidFill>
                <a:srgbClr val="2A566E"/>
              </a:solidFill>
              <a:ln>
                <a:noFill/>
              </a:ln>
            </p:spPr>
            <p:txBody>
              <a:bodyPr anchor="ctr"/>
              <a:p>
                <a:pPr algn="ctr"/>
              </a:p>
            </p:txBody>
          </p:sp>
          <p:grpSp>
            <p:nvGrpSpPr>
              <p:cNvPr id="69" name="Group 316"/>
              <p:cNvGrpSpPr/>
              <p:nvPr/>
            </p:nvGrpSpPr>
            <p:grpSpPr>
              <a:xfrm>
                <a:off x="7573652" y="3935778"/>
                <a:ext cx="167429" cy="167715"/>
                <a:chOff x="7275629" y="3973834"/>
                <a:chExt cx="464344" cy="465138"/>
              </a:xfrm>
              <a:solidFill>
                <a:srgbClr val="FFFFFF"/>
              </a:solidFill>
            </p:grpSpPr>
            <p:sp>
              <p:nvSpPr>
                <p:cNvPr id="70" name="Freeform: Shape 31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anchor="ctr"/>
                <a:p>
                  <a:pPr algn="ctr"/>
                </a:p>
              </p:txBody>
            </p:sp>
            <p:sp>
              <p:nvSpPr>
                <p:cNvPr id="71" name="Freeform: Shape 31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anchor="ctr"/>
                <a:p>
                  <a:pPr algn="ctr"/>
                </a:p>
              </p:txBody>
            </p:sp>
            <p:sp>
              <p:nvSpPr>
                <p:cNvPr id="72" name="Freeform: Shape 31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anchor="ctr"/>
                <a:p>
                  <a:pPr algn="ctr"/>
                </a:p>
              </p:txBody>
            </p:sp>
            <p:sp>
              <p:nvSpPr>
                <p:cNvPr id="73" name="Freeform: Shape 32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anchor="ctr"/>
                <a:p>
                  <a:pPr algn="ctr"/>
                </a:p>
              </p:txBody>
            </p:sp>
            <p:sp>
              <p:nvSpPr>
                <p:cNvPr id="74" name="Freeform: Shape 32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anchor="ctr"/>
                <a:p>
                  <a:pPr algn="ctr"/>
                </a:p>
              </p:txBody>
            </p:sp>
            <p:sp>
              <p:nvSpPr>
                <p:cNvPr id="75" name="Freeform: Shape 32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anchor="ctr"/>
                <a:p>
                  <a:pPr algn="ctr"/>
                </a:p>
              </p:txBody>
            </p:sp>
          </p:grpSp>
        </p:grpSp>
        <p:grpSp>
          <p:nvGrpSpPr>
            <p:cNvPr id="42" name="Group 323"/>
            <p:cNvGrpSpPr/>
            <p:nvPr/>
          </p:nvGrpSpPr>
          <p:grpSpPr>
            <a:xfrm>
              <a:off x="5889557" y="5460449"/>
              <a:ext cx="425955" cy="363938"/>
              <a:chOff x="5937650" y="5434109"/>
              <a:chExt cx="323645" cy="276524"/>
            </a:xfrm>
          </p:grpSpPr>
          <p:sp>
            <p:nvSpPr>
              <p:cNvPr id="66" name="Freeform: Shape 324"/>
              <p:cNvSpPr/>
              <p:nvPr/>
            </p:nvSpPr>
            <p:spPr bwMode="auto">
              <a:xfrm>
                <a:off x="5937650" y="5434109"/>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D71D49"/>
              </a:solidFill>
              <a:ln>
                <a:noFill/>
              </a:ln>
            </p:spPr>
            <p:txBody>
              <a:bodyPr anchor="ctr"/>
              <a:p>
                <a:pPr algn="ctr"/>
              </a:p>
            </p:txBody>
          </p:sp>
          <p:sp>
            <p:nvSpPr>
              <p:cNvPr id="67" name="Freeform: Shape 325"/>
              <p:cNvSpPr/>
              <p:nvPr/>
            </p:nvSpPr>
            <p:spPr bwMode="auto">
              <a:xfrm>
                <a:off x="6015758" y="5519074"/>
                <a:ext cx="167429" cy="12564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FFFFF"/>
              </a:solidFill>
              <a:ln>
                <a:noFill/>
              </a:ln>
              <a:effectLst/>
            </p:spPr>
            <p:txBody>
              <a:bodyPr anchor="ctr"/>
              <a:p>
                <a:pPr algn="ctr"/>
              </a:p>
            </p:txBody>
          </p:sp>
        </p:grpSp>
        <p:grpSp>
          <p:nvGrpSpPr>
            <p:cNvPr id="43" name="Group 326"/>
            <p:cNvGrpSpPr/>
            <p:nvPr/>
          </p:nvGrpSpPr>
          <p:grpSpPr>
            <a:xfrm>
              <a:off x="3815318" y="3417682"/>
              <a:ext cx="422691" cy="362306"/>
              <a:chOff x="4361621" y="3881993"/>
              <a:chExt cx="321165" cy="275284"/>
            </a:xfrm>
          </p:grpSpPr>
          <p:sp>
            <p:nvSpPr>
              <p:cNvPr id="62" name="Freeform: Shape 327"/>
              <p:cNvSpPr/>
              <p:nvPr/>
            </p:nvSpPr>
            <p:spPr bwMode="auto">
              <a:xfrm>
                <a:off x="4361621" y="3881993"/>
                <a:ext cx="321165" cy="275284"/>
              </a:xfrm>
              <a:custGeom>
                <a:avLst/>
                <a:gdLst>
                  <a:gd name="T0" fmla="*/ 64 w 259"/>
                  <a:gd name="T1" fmla="*/ 222 h 222"/>
                  <a:gd name="T2" fmla="*/ 0 w 259"/>
                  <a:gd name="T3" fmla="*/ 111 h 222"/>
                  <a:gd name="T4" fmla="*/ 64 w 259"/>
                  <a:gd name="T5" fmla="*/ 0 h 222"/>
                  <a:gd name="T6" fmla="*/ 195 w 259"/>
                  <a:gd name="T7" fmla="*/ 0 h 222"/>
                  <a:gd name="T8" fmla="*/ 259 w 259"/>
                  <a:gd name="T9" fmla="*/ 111 h 222"/>
                  <a:gd name="T10" fmla="*/ 195 w 259"/>
                  <a:gd name="T11" fmla="*/ 222 h 222"/>
                  <a:gd name="T12" fmla="*/ 64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4" y="222"/>
                    </a:moveTo>
                    <a:lnTo>
                      <a:pt x="0" y="111"/>
                    </a:lnTo>
                    <a:lnTo>
                      <a:pt x="64" y="0"/>
                    </a:lnTo>
                    <a:lnTo>
                      <a:pt x="195" y="0"/>
                    </a:lnTo>
                    <a:lnTo>
                      <a:pt x="259" y="111"/>
                    </a:lnTo>
                    <a:lnTo>
                      <a:pt x="195" y="222"/>
                    </a:lnTo>
                    <a:lnTo>
                      <a:pt x="64" y="222"/>
                    </a:lnTo>
                    <a:close/>
                  </a:path>
                </a:pathLst>
              </a:custGeom>
              <a:solidFill>
                <a:srgbClr val="268F9C"/>
              </a:solidFill>
              <a:ln>
                <a:noFill/>
              </a:ln>
            </p:spPr>
            <p:txBody>
              <a:bodyPr anchor="ctr"/>
              <a:p>
                <a:pPr algn="ctr"/>
              </a:p>
            </p:txBody>
          </p:sp>
          <p:grpSp>
            <p:nvGrpSpPr>
              <p:cNvPr id="63" name="Group 328"/>
              <p:cNvGrpSpPr/>
              <p:nvPr/>
            </p:nvGrpSpPr>
            <p:grpSpPr>
              <a:xfrm>
                <a:off x="4438489" y="3935921"/>
                <a:ext cx="167429" cy="167429"/>
                <a:chOff x="3498967" y="3049909"/>
                <a:chExt cx="464344" cy="464344"/>
              </a:xfrm>
              <a:solidFill>
                <a:srgbClr val="FFFFFF"/>
              </a:solidFill>
            </p:grpSpPr>
            <p:sp>
              <p:nvSpPr>
                <p:cNvPr id="64" name="Freeform: Shape 329"/>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anchor="ctr"/>
                <a:p>
                  <a:pPr algn="ctr"/>
                </a:p>
              </p:txBody>
            </p:sp>
            <p:sp>
              <p:nvSpPr>
                <p:cNvPr id="65" name="Freeform: Shape 330"/>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anchor="ctr"/>
                <a:p>
                  <a:pPr algn="ctr"/>
                </a:p>
              </p:txBody>
            </p:sp>
          </p:grpSp>
        </p:grpSp>
        <p:grpSp>
          <p:nvGrpSpPr>
            <p:cNvPr id="44" name="Group 331"/>
            <p:cNvGrpSpPr/>
            <p:nvPr/>
          </p:nvGrpSpPr>
          <p:grpSpPr>
            <a:xfrm>
              <a:off x="5889557" y="1348297"/>
              <a:ext cx="425955" cy="363938"/>
              <a:chOff x="5937650" y="2309653"/>
              <a:chExt cx="323645" cy="276524"/>
            </a:xfrm>
          </p:grpSpPr>
          <p:sp>
            <p:nvSpPr>
              <p:cNvPr id="58" name="Freeform: Shape 332"/>
              <p:cNvSpPr/>
              <p:nvPr/>
            </p:nvSpPr>
            <p:spPr bwMode="auto">
              <a:xfrm>
                <a:off x="5937650" y="2309653"/>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268F9C"/>
              </a:solidFill>
              <a:ln>
                <a:noFill/>
              </a:ln>
            </p:spPr>
            <p:txBody>
              <a:bodyPr anchor="ctr"/>
              <a:p>
                <a:pPr algn="ctr"/>
              </a:p>
            </p:txBody>
          </p:sp>
          <p:grpSp>
            <p:nvGrpSpPr>
              <p:cNvPr id="59" name="Group 333"/>
              <p:cNvGrpSpPr/>
              <p:nvPr/>
            </p:nvGrpSpPr>
            <p:grpSpPr>
              <a:xfrm>
                <a:off x="6016494" y="2380597"/>
                <a:ext cx="167429" cy="146822"/>
                <a:chOff x="1640798" y="2149003"/>
                <a:chExt cx="464344" cy="407194"/>
              </a:xfrm>
              <a:solidFill>
                <a:srgbClr val="FFFFFF"/>
              </a:solidFill>
            </p:grpSpPr>
            <p:sp>
              <p:nvSpPr>
                <p:cNvPr id="60" name="Freeform: Shape 334"/>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anchor="ctr"/>
                <a:p>
                  <a:pPr algn="ctr"/>
                </a:p>
              </p:txBody>
            </p:sp>
            <p:sp>
              <p:nvSpPr>
                <p:cNvPr id="61" name="Freeform: Shape 335"/>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anchor="ctr"/>
                <a:p>
                  <a:pPr algn="ctr"/>
                </a:p>
              </p:txBody>
            </p:sp>
          </p:grpSp>
        </p:grpSp>
      </p:grpSp>
      <p:sp>
        <p:nvSpPr>
          <p:cNvPr id="48" name="Freeform 7"/>
          <p:cNvSpPr/>
          <p:nvPr/>
        </p:nvSpPr>
        <p:spPr bwMode="auto">
          <a:xfrm rot="21146637">
            <a:off x="2506647" y="2600435"/>
            <a:ext cx="5753180" cy="2730276"/>
          </a:xfrm>
          <a:custGeom>
            <a:avLst/>
            <a:gdLst>
              <a:gd name="T0" fmla="*/ 0 w 1296"/>
              <a:gd name="T1" fmla="*/ 421 h 439"/>
              <a:gd name="T2" fmla="*/ 61 w 1296"/>
              <a:gd name="T3" fmla="*/ 427 h 439"/>
              <a:gd name="T4" fmla="*/ 221 w 1296"/>
              <a:gd name="T5" fmla="*/ 433 h 439"/>
              <a:gd name="T6" fmla="*/ 447 w 1296"/>
              <a:gd name="T7" fmla="*/ 422 h 439"/>
              <a:gd name="T8" fmla="*/ 573 w 1296"/>
              <a:gd name="T9" fmla="*/ 404 h 439"/>
              <a:gd name="T10" fmla="*/ 702 w 1296"/>
              <a:gd name="T11" fmla="*/ 377 h 439"/>
              <a:gd name="T12" fmla="*/ 828 w 1296"/>
              <a:gd name="T13" fmla="*/ 338 h 439"/>
              <a:gd name="T14" fmla="*/ 944 w 1296"/>
              <a:gd name="T15" fmla="*/ 288 h 439"/>
              <a:gd name="T16" fmla="*/ 1047 w 1296"/>
              <a:gd name="T17" fmla="*/ 229 h 439"/>
              <a:gd name="T18" fmla="*/ 1131 w 1296"/>
              <a:gd name="T19" fmla="*/ 165 h 439"/>
              <a:gd name="T20" fmla="*/ 1195 w 1296"/>
              <a:gd name="T21" fmla="*/ 102 h 439"/>
              <a:gd name="T22" fmla="*/ 1219 w 1296"/>
              <a:gd name="T23" fmla="*/ 74 h 439"/>
              <a:gd name="T24" fmla="*/ 1239 w 1296"/>
              <a:gd name="T25" fmla="*/ 50 h 439"/>
              <a:gd name="T26" fmla="*/ 1253 w 1296"/>
              <a:gd name="T27" fmla="*/ 29 h 439"/>
              <a:gd name="T28" fmla="*/ 1264 w 1296"/>
              <a:gd name="T29" fmla="*/ 13 h 439"/>
              <a:gd name="T30" fmla="*/ 1272 w 1296"/>
              <a:gd name="T31" fmla="*/ 0 h 439"/>
              <a:gd name="T32" fmla="*/ 1296 w 1296"/>
              <a:gd name="T33" fmla="*/ 16 h 439"/>
              <a:gd name="T34" fmla="*/ 1287 w 1296"/>
              <a:gd name="T35" fmla="*/ 29 h 439"/>
              <a:gd name="T36" fmla="*/ 1276 w 1296"/>
              <a:gd name="T37" fmla="*/ 45 h 439"/>
              <a:gd name="T38" fmla="*/ 1260 w 1296"/>
              <a:gd name="T39" fmla="*/ 66 h 439"/>
              <a:gd name="T40" fmla="*/ 1239 w 1296"/>
              <a:gd name="T41" fmla="*/ 91 h 439"/>
              <a:gd name="T42" fmla="*/ 1213 w 1296"/>
              <a:gd name="T43" fmla="*/ 120 h 439"/>
              <a:gd name="T44" fmla="*/ 1146 w 1296"/>
              <a:gd name="T45" fmla="*/ 183 h 439"/>
              <a:gd name="T46" fmla="*/ 1058 w 1296"/>
              <a:gd name="T47" fmla="*/ 247 h 439"/>
              <a:gd name="T48" fmla="*/ 953 w 1296"/>
              <a:gd name="T49" fmla="*/ 305 h 439"/>
              <a:gd name="T50" fmla="*/ 833 w 1296"/>
              <a:gd name="T51" fmla="*/ 354 h 439"/>
              <a:gd name="T52" fmla="*/ 706 w 1296"/>
              <a:gd name="T53" fmla="*/ 390 h 439"/>
              <a:gd name="T54" fmla="*/ 575 w 1296"/>
              <a:gd name="T55" fmla="*/ 415 h 439"/>
              <a:gd name="T56" fmla="*/ 448 w 1296"/>
              <a:gd name="T57" fmla="*/ 430 h 439"/>
              <a:gd name="T58" fmla="*/ 221 w 1296"/>
              <a:gd name="T59" fmla="*/ 437 h 439"/>
              <a:gd name="T60" fmla="*/ 60 w 1296"/>
              <a:gd name="T61" fmla="*/ 428 h 439"/>
              <a:gd name="T62" fmla="*/ 0 w 1296"/>
              <a:gd name="T63"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6" h="439">
                <a:moveTo>
                  <a:pt x="0" y="421"/>
                </a:moveTo>
                <a:cubicBezTo>
                  <a:pt x="0" y="421"/>
                  <a:pt x="22" y="424"/>
                  <a:pt x="61" y="427"/>
                </a:cubicBezTo>
                <a:cubicBezTo>
                  <a:pt x="99" y="430"/>
                  <a:pt x="154" y="433"/>
                  <a:pt x="221" y="433"/>
                </a:cubicBezTo>
                <a:cubicBezTo>
                  <a:pt x="287" y="433"/>
                  <a:pt x="365" y="430"/>
                  <a:pt x="447" y="422"/>
                </a:cubicBezTo>
                <a:cubicBezTo>
                  <a:pt x="488" y="417"/>
                  <a:pt x="531" y="412"/>
                  <a:pt x="573" y="404"/>
                </a:cubicBezTo>
                <a:cubicBezTo>
                  <a:pt x="616" y="397"/>
                  <a:pt x="660" y="388"/>
                  <a:pt x="702" y="377"/>
                </a:cubicBezTo>
                <a:cubicBezTo>
                  <a:pt x="745" y="366"/>
                  <a:pt x="787" y="353"/>
                  <a:pt x="828" y="338"/>
                </a:cubicBezTo>
                <a:cubicBezTo>
                  <a:pt x="868" y="323"/>
                  <a:pt x="907" y="306"/>
                  <a:pt x="944" y="288"/>
                </a:cubicBezTo>
                <a:cubicBezTo>
                  <a:pt x="981" y="269"/>
                  <a:pt x="1015" y="249"/>
                  <a:pt x="1047" y="229"/>
                </a:cubicBezTo>
                <a:cubicBezTo>
                  <a:pt x="1078" y="208"/>
                  <a:pt x="1106" y="186"/>
                  <a:pt x="1131" y="165"/>
                </a:cubicBezTo>
                <a:cubicBezTo>
                  <a:pt x="1156" y="143"/>
                  <a:pt x="1177" y="122"/>
                  <a:pt x="1195" y="102"/>
                </a:cubicBezTo>
                <a:cubicBezTo>
                  <a:pt x="1204" y="93"/>
                  <a:pt x="1212" y="83"/>
                  <a:pt x="1219" y="74"/>
                </a:cubicBezTo>
                <a:cubicBezTo>
                  <a:pt x="1226" y="65"/>
                  <a:pt x="1233" y="57"/>
                  <a:pt x="1239" y="50"/>
                </a:cubicBezTo>
                <a:cubicBezTo>
                  <a:pt x="1244" y="42"/>
                  <a:pt x="1249" y="35"/>
                  <a:pt x="1253" y="29"/>
                </a:cubicBezTo>
                <a:cubicBezTo>
                  <a:pt x="1258" y="23"/>
                  <a:pt x="1261" y="18"/>
                  <a:pt x="1264" y="13"/>
                </a:cubicBezTo>
                <a:cubicBezTo>
                  <a:pt x="1270" y="5"/>
                  <a:pt x="1272" y="0"/>
                  <a:pt x="1272" y="0"/>
                </a:cubicBezTo>
                <a:cubicBezTo>
                  <a:pt x="1296" y="16"/>
                  <a:pt x="1296" y="16"/>
                  <a:pt x="1296" y="16"/>
                </a:cubicBezTo>
                <a:cubicBezTo>
                  <a:pt x="1296" y="16"/>
                  <a:pt x="1293" y="20"/>
                  <a:pt x="1287" y="29"/>
                </a:cubicBezTo>
                <a:cubicBezTo>
                  <a:pt x="1284" y="33"/>
                  <a:pt x="1280" y="39"/>
                  <a:pt x="1276" y="45"/>
                </a:cubicBezTo>
                <a:cubicBezTo>
                  <a:pt x="1271" y="51"/>
                  <a:pt x="1266" y="58"/>
                  <a:pt x="1260" y="66"/>
                </a:cubicBezTo>
                <a:cubicBezTo>
                  <a:pt x="1254" y="73"/>
                  <a:pt x="1247" y="82"/>
                  <a:pt x="1239" y="91"/>
                </a:cubicBezTo>
                <a:cubicBezTo>
                  <a:pt x="1231" y="100"/>
                  <a:pt x="1223" y="110"/>
                  <a:pt x="1213" y="120"/>
                </a:cubicBezTo>
                <a:cubicBezTo>
                  <a:pt x="1195" y="140"/>
                  <a:pt x="1172" y="161"/>
                  <a:pt x="1146" y="183"/>
                </a:cubicBezTo>
                <a:cubicBezTo>
                  <a:pt x="1120" y="204"/>
                  <a:pt x="1091" y="226"/>
                  <a:pt x="1058" y="247"/>
                </a:cubicBezTo>
                <a:cubicBezTo>
                  <a:pt x="1026" y="267"/>
                  <a:pt x="990" y="287"/>
                  <a:pt x="953" y="305"/>
                </a:cubicBezTo>
                <a:cubicBezTo>
                  <a:pt x="915" y="323"/>
                  <a:pt x="875" y="339"/>
                  <a:pt x="833" y="354"/>
                </a:cubicBezTo>
                <a:cubicBezTo>
                  <a:pt x="792" y="368"/>
                  <a:pt x="749" y="380"/>
                  <a:pt x="706" y="390"/>
                </a:cubicBezTo>
                <a:cubicBezTo>
                  <a:pt x="662" y="401"/>
                  <a:pt x="619" y="409"/>
                  <a:pt x="575" y="415"/>
                </a:cubicBezTo>
                <a:cubicBezTo>
                  <a:pt x="532" y="422"/>
                  <a:pt x="489" y="427"/>
                  <a:pt x="448" y="430"/>
                </a:cubicBezTo>
                <a:cubicBezTo>
                  <a:pt x="365" y="437"/>
                  <a:pt x="287" y="439"/>
                  <a:pt x="221" y="437"/>
                </a:cubicBezTo>
                <a:cubicBezTo>
                  <a:pt x="154" y="436"/>
                  <a:pt x="99" y="432"/>
                  <a:pt x="60" y="428"/>
                </a:cubicBezTo>
                <a:cubicBezTo>
                  <a:pt x="22" y="424"/>
                  <a:pt x="0" y="421"/>
                  <a:pt x="0" y="421"/>
                </a:cubicBezTo>
              </a:path>
            </a:pathLst>
          </a:custGeom>
          <a:solidFill>
            <a:srgbClr val="FFFFFF">
              <a:lumMod val="8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400" b="0" i="0" u="none" strike="noStrike" kern="0" cap="none" spc="0" normalizeH="0" baseline="0" noProof="0">
              <a:ln>
                <a:noFill/>
              </a:ln>
              <a:solidFill>
                <a:prstClr val="black"/>
              </a:solidFill>
              <a:effectLst/>
              <a:uLnTx/>
              <a:uFillTx/>
              <a:ea typeface="宋体" panose="02010600030101010101" pitchFamily="2" charset="-122"/>
              <a:cs typeface="+mn-ea"/>
              <a:sym typeface="+mn-lt"/>
            </a:endParaRPr>
          </a:p>
        </p:txBody>
      </p:sp>
      <p:pic>
        <p:nvPicPr>
          <p:cNvPr id="49" name="图片 29"/>
          <p:cNvPicPr>
            <a:picLocks noChangeAspect="1"/>
          </p:cNvPicPr>
          <p:nvPr/>
        </p:nvPicPr>
        <p:blipFill>
          <a:blip r:embed="rId2" cstate="screen"/>
          <a:srcRect/>
          <a:stretch>
            <a:fillRect/>
          </a:stretch>
        </p:blipFill>
        <p:spPr bwMode="auto">
          <a:xfrm rot="1291382">
            <a:off x="7833308" y="982698"/>
            <a:ext cx="628046" cy="201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8"/>
          <p:cNvSpPr>
            <a:spLocks noChangeArrowheads="1"/>
          </p:cNvSpPr>
          <p:nvPr/>
        </p:nvSpPr>
        <p:spPr bwMode="auto">
          <a:xfrm>
            <a:off x="5917503" y="4683340"/>
            <a:ext cx="207048" cy="207048"/>
          </a:xfrm>
          <a:prstGeom prst="ellipse">
            <a:avLst/>
          </a:prstGeom>
          <a:solidFill>
            <a:srgbClr val="C00000"/>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51" name="Oval 10"/>
          <p:cNvSpPr>
            <a:spLocks noChangeArrowheads="1"/>
          </p:cNvSpPr>
          <p:nvPr/>
        </p:nvSpPr>
        <p:spPr bwMode="auto">
          <a:xfrm>
            <a:off x="6883529" y="3940573"/>
            <a:ext cx="216710" cy="218091"/>
          </a:xfrm>
          <a:prstGeom prst="ellipse">
            <a:avLst/>
          </a:prstGeom>
          <a:solidFill>
            <a:srgbClr val="4D4D4D"/>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52" name="Oval 12"/>
          <p:cNvSpPr>
            <a:spLocks noChangeArrowheads="1"/>
          </p:cNvSpPr>
          <p:nvPr/>
        </p:nvSpPr>
        <p:spPr bwMode="auto">
          <a:xfrm>
            <a:off x="7485467" y="3064223"/>
            <a:ext cx="247077" cy="247077"/>
          </a:xfrm>
          <a:prstGeom prst="ellipse">
            <a:avLst/>
          </a:prstGeom>
          <a:solidFill>
            <a:srgbClr val="C00000"/>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53" name="文本框 39"/>
          <p:cNvSpPr txBox="1">
            <a:spLocks noChangeArrowheads="1"/>
          </p:cNvSpPr>
          <p:nvPr/>
        </p:nvSpPr>
        <p:spPr bwMode="auto">
          <a:xfrm>
            <a:off x="6124551" y="4878254"/>
            <a:ext cx="57117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rPr>
              <a:t>从简单机械模仿转向内涵协同发展</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
        <p:nvSpPr>
          <p:cNvPr id="54" name="文本框 41"/>
          <p:cNvSpPr txBox="1">
            <a:spLocks noChangeArrowheads="1"/>
          </p:cNvSpPr>
          <p:nvPr/>
        </p:nvSpPr>
        <p:spPr bwMode="auto">
          <a:xfrm>
            <a:off x="7073754" y="4055288"/>
            <a:ext cx="4883577"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从被动式学习转向主动的有意义的建构</a:t>
            </a:r>
            <a:endParaRPr lang="zh-CN" altLang="en-US" b="1" dirty="0">
              <a:latin typeface="微软雅黑" panose="020B0503020204020204" pitchFamily="34" charset="-122"/>
              <a:ea typeface="微软雅黑" panose="020B0503020204020204" pitchFamily="34" charset="-122"/>
            </a:endParaRPr>
          </a:p>
        </p:txBody>
      </p:sp>
      <p:sp>
        <p:nvSpPr>
          <p:cNvPr id="55" name="文本框 43"/>
          <p:cNvSpPr txBox="1">
            <a:spLocks noChangeArrowheads="1"/>
          </p:cNvSpPr>
          <p:nvPr/>
        </p:nvSpPr>
        <p:spPr bwMode="auto">
          <a:xfrm>
            <a:off x="7732666" y="3106679"/>
            <a:ext cx="4236207"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rPr>
              <a:t>从浅表的零碎信息的获取到深层次的理解、应用和产出</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4090035" y="4521200"/>
            <a:ext cx="1651000" cy="458275"/>
            <a:chOff x="2676525" y="4360157"/>
            <a:chExt cx="1661400" cy="396875"/>
          </a:xfrm>
        </p:grpSpPr>
        <p:sp>
          <p:nvSpPr>
            <p:cNvPr id="57" name="矩形: 圆角 44"/>
            <p:cNvSpPr>
              <a:spLocks noChangeArrowheads="1"/>
            </p:cNvSpPr>
            <p:nvPr/>
          </p:nvSpPr>
          <p:spPr bwMode="auto">
            <a:xfrm>
              <a:off x="2676525" y="4363332"/>
              <a:ext cx="1616075" cy="393700"/>
            </a:xfrm>
            <a:prstGeom prst="roundRect">
              <a:avLst>
                <a:gd name="adj" fmla="val 50000"/>
              </a:avLst>
            </a:prstGeom>
            <a:solidFill>
              <a:srgbClr val="C00000"/>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1600"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95" name="文本框 94"/>
            <p:cNvSpPr txBox="1"/>
            <p:nvPr/>
          </p:nvSpPr>
          <p:spPr>
            <a:xfrm>
              <a:off x="2959100" y="4360157"/>
              <a:ext cx="1378825" cy="345351"/>
            </a:xfrm>
            <a:prstGeom prst="rect">
              <a:avLst/>
            </a:prstGeom>
            <a:noFill/>
          </p:spPr>
          <p:txBody>
            <a:bodyPr wrap="square">
              <a:spAutoFit/>
            </a:bodyPr>
            <a:lstStyle>
              <a:defPPr>
                <a:defRPr lang="zh-CN"/>
              </a:defPPr>
              <a:lvl1pPr>
                <a:defRPr b="1">
                  <a:solidFill>
                    <a:schemeClr val="accent1"/>
                  </a:solidFill>
                </a:defRPr>
              </a:lvl1p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rPr>
                <a:t>协同效应</a:t>
              </a:r>
              <a:endPar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grpSp>
        <p:nvGrpSpPr>
          <p:cNvPr id="96" name="组合 95"/>
          <p:cNvGrpSpPr/>
          <p:nvPr/>
        </p:nvGrpSpPr>
        <p:grpSpPr>
          <a:xfrm>
            <a:off x="4928870" y="3512637"/>
            <a:ext cx="1818005" cy="584383"/>
            <a:chOff x="3548063" y="3575932"/>
            <a:chExt cx="1616075" cy="393700"/>
          </a:xfrm>
        </p:grpSpPr>
        <p:sp>
          <p:nvSpPr>
            <p:cNvPr id="97" name="矩形: 圆角 46"/>
            <p:cNvSpPr>
              <a:spLocks noChangeArrowheads="1"/>
            </p:cNvSpPr>
            <p:nvPr/>
          </p:nvSpPr>
          <p:spPr bwMode="auto">
            <a:xfrm>
              <a:off x="3548063" y="3575932"/>
              <a:ext cx="1616075" cy="393700"/>
            </a:xfrm>
            <a:prstGeom prst="roundRect">
              <a:avLst>
                <a:gd name="adj" fmla="val 50000"/>
              </a:avLst>
            </a:prstGeom>
            <a:solidFill>
              <a:srgbClr val="433D3C"/>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1600"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98" name="文本框 97"/>
            <p:cNvSpPr txBox="1"/>
            <p:nvPr/>
          </p:nvSpPr>
          <p:spPr>
            <a:xfrm>
              <a:off x="3835942" y="3638391"/>
              <a:ext cx="1328196" cy="268659"/>
            </a:xfrm>
            <a:prstGeom prst="rect">
              <a:avLst/>
            </a:prstGeom>
            <a:noFill/>
          </p:spPr>
          <p:txBody>
            <a:bodyPr wrap="square">
              <a:spAutoFit/>
            </a:bodyPr>
            <a:lstStyle>
              <a:defPPr>
                <a:defRPr lang="zh-CN"/>
              </a:defPPr>
              <a:lvl1pPr>
                <a:defRPr b="1">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rPr>
                <a:t>输出理念</a:t>
              </a:r>
              <a:endPar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grpSp>
        <p:nvGrpSpPr>
          <p:cNvPr id="99" name="组合 98"/>
          <p:cNvGrpSpPr/>
          <p:nvPr/>
        </p:nvGrpSpPr>
        <p:grpSpPr>
          <a:xfrm>
            <a:off x="5829300" y="2630805"/>
            <a:ext cx="1656080" cy="514468"/>
            <a:chOff x="4208463" y="2672644"/>
            <a:chExt cx="1658217" cy="393700"/>
          </a:xfrm>
        </p:grpSpPr>
        <p:sp>
          <p:nvSpPr>
            <p:cNvPr id="100" name="矩形: 圆角 48"/>
            <p:cNvSpPr>
              <a:spLocks noChangeArrowheads="1"/>
            </p:cNvSpPr>
            <p:nvPr/>
          </p:nvSpPr>
          <p:spPr bwMode="auto">
            <a:xfrm>
              <a:off x="4208463" y="2672644"/>
              <a:ext cx="1616075" cy="393700"/>
            </a:xfrm>
            <a:prstGeom prst="roundRect">
              <a:avLst>
                <a:gd name="adj" fmla="val 50000"/>
              </a:avLst>
            </a:prstGeom>
            <a:solidFill>
              <a:srgbClr val="C00000"/>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lvl1pPr>
                <a:spcBef>
                  <a:spcPct val="20000"/>
                </a:spcBef>
                <a:buChar char="•"/>
                <a:defRPr sz="2000">
                  <a:solidFill>
                    <a:schemeClr val="tx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tx2"/>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1600"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101" name="文本框 100"/>
            <p:cNvSpPr txBox="1"/>
            <p:nvPr/>
          </p:nvSpPr>
          <p:spPr>
            <a:xfrm>
              <a:off x="4487855" y="2699307"/>
              <a:ext cx="1378825" cy="305169"/>
            </a:xfrm>
            <a:prstGeom prst="rect">
              <a:avLst/>
            </a:prstGeom>
            <a:noFill/>
          </p:spPr>
          <p:txBody>
            <a:bodyPr wrap="square">
              <a:spAutoFit/>
            </a:bodyPr>
            <a:lstStyle>
              <a:defPPr>
                <a:defRPr lang="zh-CN"/>
              </a:defPPr>
              <a:lvl1pPr>
                <a:defRPr b="1">
                  <a:solidFill>
                    <a:schemeClr val="accent1"/>
                  </a:solidFill>
                </a:defRPr>
              </a:lvl1p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rPr>
                <a:t>语块理论</a:t>
              </a:r>
              <a:endParaRPr kumimoji="0" lang="zh-CN" altLang="en-US" sz="2000"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sp>
        <p:nvSpPr>
          <p:cNvPr id="102" name="标题 1"/>
          <p:cNvSpPr txBox="1"/>
          <p:nvPr/>
        </p:nvSpPr>
        <p:spPr>
          <a:xfrm>
            <a:off x="-179705" y="1952625"/>
            <a:ext cx="5793740" cy="1992630"/>
          </a:xfrm>
          <a:prstGeom prst="rect">
            <a:avLst/>
          </a:prstGeom>
        </p:spPr>
        <p:txBody>
          <a:bodyPr vert="horz" lIns="91440" tIns="45720" rIns="91440" bIns="45720" rtlCol="0" anchor="ctr">
            <a:noAutofit/>
          </a:bodyPr>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3600" b="1" i="0" u="none" strike="noStrike" kern="1200" cap="none" spc="0" normalizeH="0" baseline="0" noProof="0" dirty="0">
                <a:ln w="12700">
                  <a:solidFill>
                    <a:srgbClr val="FFC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50800" dist="38100" dir="16200000" rotWithShape="0">
                    <a:prstClr val="black">
                      <a:alpha val="40000"/>
                    </a:prstClr>
                  </a:outerShdw>
                  <a:reflection blurRad="6350" stA="50000" endA="300" endPos="50000" dist="60007" dir="5400000" sy="-100000" algn="bl" rotWithShape="0"/>
                </a:effectLst>
                <a:uLnTx/>
                <a:uFillTx/>
                <a:latin typeface="叶根友毛笔行书2.0版" pitchFamily="2" charset="-122"/>
                <a:ea typeface="叶根友毛笔行书2.0版" pitchFamily="2" charset="-122"/>
                <a:cs typeface="微软雅黑" panose="020B0503020204020204" pitchFamily="34" charset="-122"/>
              </a:rPr>
              <a:t>THANKS FOR LISTENING!</a:t>
            </a:r>
            <a:endParaRPr kumimoji="0" lang="en-US" altLang="zh-CN" sz="3600" b="1" i="0" u="none" strike="noStrike" kern="1200" cap="none" spc="0" normalizeH="0" baseline="0" noProof="0" dirty="0">
              <a:ln w="12700">
                <a:solidFill>
                  <a:srgbClr val="FFC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50800" dist="38100" dir="16200000" rotWithShape="0">
                  <a:prstClr val="black">
                    <a:alpha val="40000"/>
                  </a:prstClr>
                </a:outerShdw>
                <a:reflection blurRad="6350" stA="50000" endA="300" endPos="50000" dist="60007" dir="5400000" sy="-100000" algn="bl" rotWithShape="0"/>
              </a:effectLst>
              <a:uLnTx/>
              <a:uFillTx/>
              <a:latin typeface="叶根友毛笔行书2.0版" pitchFamily="2" charset="-122"/>
              <a:ea typeface="叶根友毛笔行书2.0版" pitchFamily="2" charset="-122"/>
              <a:cs typeface="微软雅黑" panose="020B0503020204020204" pitchFamily="34" charset="-122"/>
            </a:endParaRPr>
          </a:p>
        </p:txBody>
      </p:sp>
      <p:pic>
        <p:nvPicPr>
          <p:cNvPr id="2" name="图片 29"/>
          <p:cNvPicPr>
            <a:picLocks noChangeAspect="1"/>
          </p:cNvPicPr>
          <p:nvPr/>
        </p:nvPicPr>
        <p:blipFill>
          <a:blip r:embed="rId2" cstate="screen"/>
          <a:srcRect/>
          <a:stretch>
            <a:fillRect/>
          </a:stretch>
        </p:blipFill>
        <p:spPr bwMode="auto">
          <a:xfrm rot="1291382">
            <a:off x="7956498" y="644878"/>
            <a:ext cx="628046" cy="201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9"/>
          <p:cNvPicPr>
            <a:picLocks noChangeAspect="1"/>
          </p:cNvPicPr>
          <p:nvPr/>
        </p:nvPicPr>
        <p:blipFill>
          <a:blip r:embed="rId3" cstate="screen"/>
          <a:srcRect/>
          <a:stretch>
            <a:fillRect/>
          </a:stretch>
        </p:blipFill>
        <p:spPr bwMode="auto">
          <a:xfrm rot="1291382">
            <a:off x="7833308" y="1083663"/>
            <a:ext cx="628046" cy="201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cBhvr>
                                      <p:tavLst>
                                        <p:tav tm="0">
                                          <p:val>
                                            <p:fltVal val="360"/>
                                          </p:val>
                                        </p:tav>
                                        <p:tav tm="100000">
                                          <p:val>
                                            <p:fltVal val="0"/>
                                          </p:val>
                                        </p:tav>
                                      </p:tavLst>
                                    </p:anim>
                                    <p:animEffect transition="in" filter="fade">
                                      <p:cBhvr>
                                        <p:cTn id="10" dur="500"/>
                                        <p:tgtEl>
                                          <p:spTgt spid="7"/>
                                        </p:tgtEl>
                                      </p:cBhvr>
                                    </p:animEffect>
                                  </p:childTnLst>
                                </p:cTn>
                              </p:par>
                              <p:par>
                                <p:cTn id="11" presetID="2" presetClass="entr" presetSubtype="1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500" fill="hold"/>
                                        <p:tgtEl>
                                          <p:spTgt spid="50"/>
                                        </p:tgtEl>
                                        <p:attrNameLst>
                                          <p:attrName>ppt_w</p:attrName>
                                        </p:attrNameLst>
                                      </p:cBhvr>
                                      <p:tavLst>
                                        <p:tav tm="0">
                                          <p:val>
                                            <p:fltVal val="0"/>
                                          </p:val>
                                        </p:tav>
                                        <p:tav tm="100000">
                                          <p:val>
                                            <p:strVal val="#ppt_w"/>
                                          </p:val>
                                        </p:tav>
                                      </p:tavLst>
                                    </p:anim>
                                    <p:anim calcmode="lin" valueType="num">
                                      <p:cBhvr>
                                        <p:cTn id="21" dur="500" fill="hold"/>
                                        <p:tgtEl>
                                          <p:spTgt spid="50"/>
                                        </p:tgtEl>
                                        <p:attrNameLst>
                                          <p:attrName>ppt_h</p:attrName>
                                        </p:attrNameLst>
                                      </p:cBhvr>
                                      <p:tavLst>
                                        <p:tav tm="0">
                                          <p:val>
                                            <p:fltVal val="0"/>
                                          </p:val>
                                        </p:tav>
                                        <p:tav tm="100000">
                                          <p:val>
                                            <p:strVal val="#ppt_h"/>
                                          </p:val>
                                        </p:tav>
                                      </p:tavLst>
                                    </p:anim>
                                    <p:animEffect transition="in" filter="fade">
                                      <p:cBhvr>
                                        <p:cTn id="22" dur="500"/>
                                        <p:tgtEl>
                                          <p:spTgt spid="5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par>
                                <p:cTn id="33" presetID="53" presetClass="entr" presetSubtype="16"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p:cTn id="35" dur="500" fill="hold"/>
                                        <p:tgtEl>
                                          <p:spTgt spid="99"/>
                                        </p:tgtEl>
                                        <p:attrNameLst>
                                          <p:attrName>ppt_w</p:attrName>
                                        </p:attrNameLst>
                                      </p:cBhvr>
                                      <p:tavLst>
                                        <p:tav tm="0">
                                          <p:val>
                                            <p:fltVal val="0"/>
                                          </p:val>
                                        </p:tav>
                                        <p:tav tm="100000">
                                          <p:val>
                                            <p:strVal val="#ppt_w"/>
                                          </p:val>
                                        </p:tav>
                                      </p:tavLst>
                                    </p:anim>
                                    <p:anim calcmode="lin" valueType="num">
                                      <p:cBhvr>
                                        <p:cTn id="36" dur="500" fill="hold"/>
                                        <p:tgtEl>
                                          <p:spTgt spid="99"/>
                                        </p:tgtEl>
                                        <p:attrNameLst>
                                          <p:attrName>ppt_h</p:attrName>
                                        </p:attrNameLst>
                                      </p:cBhvr>
                                      <p:tavLst>
                                        <p:tav tm="0">
                                          <p:val>
                                            <p:fltVal val="0"/>
                                          </p:val>
                                        </p:tav>
                                        <p:tav tm="100000">
                                          <p:val>
                                            <p:strVal val="#ppt_h"/>
                                          </p:val>
                                        </p:tav>
                                      </p:tavLst>
                                    </p:anim>
                                    <p:animEffect transition="in" filter="fade">
                                      <p:cBhvr>
                                        <p:cTn id="37" dur="500"/>
                                        <p:tgtEl>
                                          <p:spTgt spid="99"/>
                                        </p:tgtEl>
                                      </p:cBhvr>
                                    </p:animEffect>
                                  </p:childTnLst>
                                </p:cTn>
                              </p:par>
                              <p:par>
                                <p:cTn id="38" presetID="53" presetClass="entr" presetSubtype="16" fill="hold" nodeType="withEffect">
                                  <p:stCondLst>
                                    <p:cond delay="0"/>
                                  </p:stCondLst>
                                  <p:childTnLst>
                                    <p:set>
                                      <p:cBhvr>
                                        <p:cTn id="39" dur="1" fill="hold">
                                          <p:stCondLst>
                                            <p:cond delay="0"/>
                                          </p:stCondLst>
                                        </p:cTn>
                                        <p:tgtEl>
                                          <p:spTgt spid="96"/>
                                        </p:tgtEl>
                                        <p:attrNameLst>
                                          <p:attrName>style.visibility</p:attrName>
                                        </p:attrNameLst>
                                      </p:cBhvr>
                                      <p:to>
                                        <p:strVal val="visible"/>
                                      </p:to>
                                    </p:set>
                                    <p:anim calcmode="lin" valueType="num">
                                      <p:cBhvr>
                                        <p:cTn id="40" dur="500" fill="hold"/>
                                        <p:tgtEl>
                                          <p:spTgt spid="96"/>
                                        </p:tgtEl>
                                        <p:attrNameLst>
                                          <p:attrName>ppt_w</p:attrName>
                                        </p:attrNameLst>
                                      </p:cBhvr>
                                      <p:tavLst>
                                        <p:tav tm="0">
                                          <p:val>
                                            <p:fltVal val="0"/>
                                          </p:val>
                                        </p:tav>
                                        <p:tav tm="100000">
                                          <p:val>
                                            <p:strVal val="#ppt_w"/>
                                          </p:val>
                                        </p:tav>
                                      </p:tavLst>
                                    </p:anim>
                                    <p:anim calcmode="lin" valueType="num">
                                      <p:cBhvr>
                                        <p:cTn id="41" dur="500" fill="hold"/>
                                        <p:tgtEl>
                                          <p:spTgt spid="96"/>
                                        </p:tgtEl>
                                        <p:attrNameLst>
                                          <p:attrName>ppt_h</p:attrName>
                                        </p:attrNameLst>
                                      </p:cBhvr>
                                      <p:tavLst>
                                        <p:tav tm="0">
                                          <p:val>
                                            <p:fltVal val="0"/>
                                          </p:val>
                                        </p:tav>
                                        <p:tav tm="100000">
                                          <p:val>
                                            <p:strVal val="#ppt_h"/>
                                          </p:val>
                                        </p:tav>
                                      </p:tavLst>
                                    </p:anim>
                                    <p:animEffect transition="in" filter="fade">
                                      <p:cBhvr>
                                        <p:cTn id="42" dur="500"/>
                                        <p:tgtEl>
                                          <p:spTgt spid="96"/>
                                        </p:tgtEl>
                                      </p:cBhvr>
                                    </p:animEffect>
                                  </p:childTnLst>
                                </p:cTn>
                              </p:par>
                              <p:par>
                                <p:cTn id="43" presetID="53"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Effect transition="in" filter="fade">
                                      <p:cBhvr>
                                        <p:cTn id="47" dur="500"/>
                                        <p:tgtEl>
                                          <p:spTgt spid="56"/>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par>
                                <p:cTn id="61" presetID="22" presetClass="entr" presetSubtype="8" fill="hold" nodeType="withEffect">
                                  <p:stCondLst>
                                    <p:cond delay="300"/>
                                  </p:stCondLst>
                                  <p:childTnLst>
                                    <p:set>
                                      <p:cBhvr>
                                        <p:cTn id="62" dur="1" fill="hold">
                                          <p:stCondLst>
                                            <p:cond delay="0"/>
                                          </p:stCondLst>
                                        </p:cTn>
                                        <p:tgtEl>
                                          <p:spTgt spid="102"/>
                                        </p:tgtEl>
                                        <p:attrNameLst>
                                          <p:attrName>style.visibility</p:attrName>
                                        </p:attrNameLst>
                                      </p:cBhvr>
                                      <p:to>
                                        <p:strVal val="visible"/>
                                      </p:to>
                                    </p:set>
                                    <p:animEffect transition="in" filter="wipe(left)">
                                      <p:cBhvr>
                                        <p:cTn id="63" dur="1900"/>
                                        <p:tgtEl>
                                          <p:spTgt spid="102"/>
                                        </p:tgtEl>
                                      </p:cBhvr>
                                    </p:animEffect>
                                  </p:childTnLst>
                                </p:cTn>
                              </p:par>
                              <p:par>
                                <p:cTn id="64" presetID="2" presetClass="entr" presetSubtype="12"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0-#ppt_w/2"/>
                                          </p:val>
                                        </p:tav>
                                        <p:tav tm="100000">
                                          <p:val>
                                            <p:strVal val="#ppt_x"/>
                                          </p:val>
                                        </p:tav>
                                      </p:tavLst>
                                    </p:anim>
                                    <p:anim calcmode="lin" valueType="num">
                                      <p:cBhvr additive="base">
                                        <p:cTn id="67" dur="500" fill="hold"/>
                                        <p:tgtEl>
                                          <p:spTgt spid="2"/>
                                        </p:tgtEl>
                                        <p:attrNameLst>
                                          <p:attrName>ppt_y</p:attrName>
                                        </p:attrNameLst>
                                      </p:cBhvr>
                                      <p:tavLst>
                                        <p:tav tm="0">
                                          <p:val>
                                            <p:strVal val="1+#ppt_h/2"/>
                                          </p:val>
                                        </p:tav>
                                        <p:tav tm="100000">
                                          <p:val>
                                            <p:strVal val="#ppt_y"/>
                                          </p:val>
                                        </p:tav>
                                      </p:tavLst>
                                    </p:anim>
                                  </p:childTnLst>
                                </p:cTn>
                              </p:par>
                              <p:par>
                                <p:cTn id="68" presetID="2" presetClass="entr" presetSubtype="12"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0-#ppt_w/2"/>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50" grpId="0" bldLvl="0" animBg="1"/>
      <p:bldP spid="51" grpId="0" bldLvl="0" animBg="1"/>
      <p:bldP spid="52" grpId="0" bldLvl="0" animBg="1"/>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controversial  /ˌkɒntrəˈvɜ:ʃl/               adj. 争论的；争议的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41630" y="952500"/>
            <a:ext cx="6743065" cy="5169535"/>
          </a:xfrm>
          <a:prstGeom prst="rect">
            <a:avLst/>
          </a:prstGeom>
          <a:noFill/>
        </p:spPr>
        <p:txBody>
          <a:bodyPr wrap="square" rtlCol="0" anchor="t">
            <a:spAutoFit/>
          </a:bodyPr>
          <a:p>
            <a:r>
              <a:rPr lang="zh-CN" altLang="en-US" sz="2400">
                <a:sym typeface="+mn-ea"/>
              </a:rPr>
              <a:t>1.颇有争议的话题/问题（应、概）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1.a highly controversial topic/issue </a:t>
            </a:r>
            <a:endParaRPr lang="en-US" altLang="zh-CN" sz="2400" b="1">
              <a:solidFill>
                <a:srgbClr val="002060"/>
              </a:solidFill>
            </a:endParaRPr>
          </a:p>
          <a:p>
            <a:endParaRPr lang="zh-CN" altLang="en-US"/>
          </a:p>
          <a:p>
            <a:r>
              <a:rPr lang="zh-CN" altLang="en-US" sz="2400">
                <a:sym typeface="+mn-ea"/>
              </a:rPr>
              <a:t>2.在有争议的问题上达成共识</a:t>
            </a:r>
            <a:endParaRPr lang="zh-CN" altLang="en-US" sz="2400">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2.reach consensus on the controversial issue</a:t>
            </a:r>
            <a:r>
              <a:rPr lang="zh-CN" altLang="en-US"/>
              <a:t> </a:t>
            </a:r>
            <a:endParaRPr lang="zh-CN" altLang="en-US"/>
          </a:p>
          <a:p>
            <a:r>
              <a:rPr lang="en-US" altLang="zh-CN">
                <a:sym typeface="+mn-ea"/>
              </a:rPr>
              <a:t>        </a:t>
            </a:r>
            <a:r>
              <a:rPr lang="zh-CN" altLang="en-US">
                <a:sym typeface="+mn-ea"/>
              </a:rPr>
              <a:t>※ </a:t>
            </a:r>
            <a:r>
              <a:rPr lang="en-US" altLang="zh-CN">
                <a:sym typeface="+mn-ea"/>
              </a:rPr>
              <a:t> consensus </a:t>
            </a:r>
            <a:r>
              <a:rPr lang="zh-CN" altLang="en-US">
                <a:sym typeface="+mn-ea"/>
              </a:rPr>
              <a:t>/kənˈsensəs/ n. 共识</a:t>
            </a:r>
            <a:endParaRPr lang="zh-CN" altLang="en-US"/>
          </a:p>
          <a:p>
            <a:endParaRPr lang="zh-CN" altLang="en-US"/>
          </a:p>
          <a:p>
            <a:r>
              <a:rPr lang="zh-CN" altLang="en-US" sz="2400"/>
              <a:t>3.人们对这种变化有不同的看法，这是日常生活中不可避免的一部分，也是一个有争议的问题。（概）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3.People’s views are divergent on the change, which is an inevitable part of daily life and a controversial issue.</a:t>
            </a:r>
            <a:endParaRPr lang="en-US" altLang="zh-CN" sz="2400" b="1">
              <a:solidFill>
                <a:srgbClr val="002060"/>
              </a:solidFill>
            </a:endParaRPr>
          </a:p>
          <a:p>
            <a:r>
              <a:rPr lang="en-US" altLang="zh-CN"/>
              <a:t>        </a:t>
            </a:r>
            <a:r>
              <a:rPr lang="zh-CN" altLang="en-US"/>
              <a:t>※ divergent /daɪˈvɜːdʒənt/ adj. 相异的，分歧的</a:t>
            </a:r>
            <a:endParaRPr lang="zh-CN" altLang="en-US"/>
          </a:p>
          <a:p>
            <a:r>
              <a:rPr lang="en-US" altLang="zh-CN"/>
              <a:t>        </a:t>
            </a:r>
            <a:r>
              <a:rPr lang="zh-CN" altLang="en-US"/>
              <a:t>※ inevitable /ɪnˈevɪtəbl/adj. 必然发生的</a:t>
            </a:r>
            <a:endParaRPr lang="zh-CN" altLang="en-US"/>
          </a:p>
        </p:txBody>
      </p:sp>
      <p:pic>
        <p:nvPicPr>
          <p:cNvPr id="6" name="图片 5"/>
          <p:cNvPicPr>
            <a:picLocks noChangeAspect="1"/>
          </p:cNvPicPr>
          <p:nvPr/>
        </p:nvPicPr>
        <p:blipFill>
          <a:blip r:embed="rId3"/>
          <a:srcRect b="4054"/>
          <a:stretch>
            <a:fillRect/>
          </a:stretch>
        </p:blipFill>
        <p:spPr>
          <a:xfrm>
            <a:off x="7037705" y="1050925"/>
            <a:ext cx="4876800" cy="547624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down)">
                                      <p:cBhvr>
                                        <p:cTn id="30" dur="500"/>
                                        <p:tgtEl>
                                          <p:spTgt spid="5">
                                            <p:txEl>
                                              <p:pRg st="8" end="8"/>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wipe(down)">
                                      <p:cBhvr>
                                        <p:cTn id="33" dur="500"/>
                                        <p:tgtEl>
                                          <p:spTgt spid="5">
                                            <p:txEl>
                                              <p:pRg st="9" end="9"/>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wipe(down)">
                                      <p:cBhvr>
                                        <p:cTn id="3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5"/>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4"/>
            </p:custDataLst>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PA_图片 10"/>
          <p:cNvPicPr>
            <a:picLocks noChangeAspect="1"/>
          </p:cNvPicPr>
          <p:nvPr>
            <p:custDataLst>
              <p:tags r:id="rId7"/>
            </p:custDataLst>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4916" y="753175"/>
            <a:ext cx="2707963" cy="2707963"/>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PA_图片 12"/>
          <p:cNvPicPr>
            <a:picLocks noChangeAspect="1"/>
          </p:cNvPicPr>
          <p:nvPr>
            <p:custDataLst>
              <p:tags r:id="rId8"/>
            </p:custDataLst>
          </p:nvPr>
        </p:nvPicPr>
        <p:blipFill>
          <a:blip r:embed="rId6">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9"/>
            </p:custDataLst>
          </p:nvPr>
        </p:nvSpPr>
        <p:spPr>
          <a:xfrm rot="2685974">
            <a:off x="10373869" y="2520337"/>
            <a:ext cx="1218883" cy="1218883"/>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0"/>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1"/>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2"/>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3"/>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4"/>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5"/>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16"/>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17"/>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18"/>
            </p:custDataLst>
          </p:nvPr>
        </p:nvSpPr>
        <p:spPr>
          <a:xfrm>
            <a:off x="424506" y="2083532"/>
            <a:ext cx="8926667" cy="2722880"/>
          </a:xfrm>
          <a:prstGeom prst="rect">
            <a:avLst/>
          </a:prstGeom>
          <a:noFill/>
        </p:spPr>
        <p:txBody>
          <a:bodyPr wrap="square" rtlCol="0">
            <a:spAutoFit/>
          </a:bodyPr>
          <a:lstStyle/>
          <a:p>
            <a:pPr fontAlgn="auto">
              <a:lnSpc>
                <a:spcPts val="6840"/>
              </a:lnSpc>
            </a:pPr>
            <a:r>
              <a:rPr lang="zh-CN" altLang="en-US" sz="4800" b="1" smtClean="0">
                <a:solidFill>
                  <a:srgbClr val="1557AE"/>
                </a:solidFill>
                <a:latin typeface="微软雅黑" panose="020B0503020204020204" pitchFamily="34" charset="-122"/>
                <a:ea typeface="微软雅黑" panose="020B0503020204020204" pitchFamily="34" charset="-122"/>
              </a:rPr>
              <a:t>强基固本回归教材单词，</a:t>
            </a:r>
            <a:endParaRPr lang="zh-CN" altLang="en-US" sz="4800" b="1" smtClean="0">
              <a:solidFill>
                <a:srgbClr val="1557AE"/>
              </a:solidFill>
              <a:latin typeface="微软雅黑" panose="020B0503020204020204" pitchFamily="34" charset="-122"/>
              <a:ea typeface="微软雅黑" panose="020B0503020204020204" pitchFamily="34" charset="-122"/>
            </a:endParaRPr>
          </a:p>
          <a:p>
            <a:pPr fontAlgn="auto">
              <a:lnSpc>
                <a:spcPts val="6840"/>
              </a:lnSpc>
            </a:pPr>
            <a:r>
              <a:rPr lang="zh-CN" altLang="en-US" sz="4800" b="1" smtClean="0">
                <a:solidFill>
                  <a:srgbClr val="1557AE"/>
                </a:solidFill>
                <a:latin typeface="微软雅黑" panose="020B0503020204020204" pitchFamily="34" charset="-122"/>
                <a:ea typeface="微软雅黑" panose="020B0503020204020204" pitchFamily="34" charset="-122"/>
              </a:rPr>
              <a:t>考前冲刺提升综合素养</a:t>
            </a:r>
            <a:endParaRPr lang="zh-CN" altLang="en-US" sz="4800" b="1" smtClean="0">
              <a:solidFill>
                <a:srgbClr val="1557AE"/>
              </a:solidFill>
              <a:latin typeface="微软雅黑" panose="020B0503020204020204" pitchFamily="34" charset="-122"/>
              <a:ea typeface="微软雅黑" panose="020B0503020204020204" pitchFamily="34" charset="-122"/>
            </a:endParaRPr>
          </a:p>
          <a:p>
            <a:pPr fontAlgn="auto">
              <a:lnSpc>
                <a:spcPts val="6840"/>
              </a:lnSpc>
            </a:pPr>
            <a:r>
              <a:rPr lang="en-US" altLang="zh-CN" sz="3200" b="1" smtClean="0">
                <a:solidFill>
                  <a:srgbClr val="1557AE"/>
                </a:solidFill>
                <a:latin typeface="微软雅黑" panose="020B0503020204020204" pitchFamily="34" charset="-122"/>
                <a:ea typeface="微软雅黑" panose="020B0503020204020204" pitchFamily="34" charset="-122"/>
              </a:rPr>
              <a:t>              ——</a:t>
            </a:r>
            <a:r>
              <a:rPr lang="zh-CN" altLang="en-US" sz="3200" b="1" smtClean="0">
                <a:solidFill>
                  <a:srgbClr val="1557AE"/>
                </a:solidFill>
                <a:latin typeface="微软雅黑" panose="020B0503020204020204" pitchFamily="34" charset="-122"/>
                <a:ea typeface="微软雅黑" panose="020B0503020204020204" pitchFamily="34" charset="-122"/>
              </a:rPr>
              <a:t>活用教材词汇，靶向高考写作</a:t>
            </a:r>
            <a:endParaRPr lang="zh-CN" altLang="en-US" sz="3200" b="1" smtClean="0">
              <a:solidFill>
                <a:srgbClr val="1557A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7855056" y="5799647"/>
            <a:ext cx="4094480" cy="52197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smtClean="0">
                <a:solidFill>
                  <a:schemeClr val="bg1"/>
                </a:solidFill>
                <a:latin typeface="微软雅黑" panose="020B0503020204020204" pitchFamily="34" charset="-122"/>
                <a:ea typeface="微软雅黑" panose="020B0503020204020204" pitchFamily="34" charset="-122"/>
              </a:rPr>
              <a:t>浙江省常山一中：吴俊峰</a:t>
            </a:r>
            <a:endParaRPr kumimoji="0" lang="zh-CN" altLang="en-US" sz="2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558800" y="809625"/>
            <a:ext cx="4119245" cy="460375"/>
          </a:xfrm>
          <a:prstGeom prst="rect">
            <a:avLst/>
          </a:prstGeom>
          <a:noFill/>
        </p:spPr>
        <p:txBody>
          <a:bodyPr wrap="none" rtlCol="0" anchor="t">
            <a:spAutoFit/>
          </a:bodyPr>
          <a:p>
            <a:pPr algn="l"/>
            <a:r>
              <a:rPr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人教版老教材选修6</a:t>
            </a:r>
            <a:r>
              <a:rPr 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4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200" fill="hold"/>
                                        <p:tgtEl>
                                          <p:spTgt spid="15"/>
                                        </p:tgtEl>
                                        <p:attrNameLst>
                                          <p:attrName>ppt_w</p:attrName>
                                        </p:attrNameLst>
                                      </p:cBhvr>
                                      <p:tavLst>
                                        <p:tav tm="0">
                                          <p:val>
                                            <p:fltVal val="0"/>
                                          </p:val>
                                        </p:tav>
                                        <p:tav tm="100000">
                                          <p:val>
                                            <p:strVal val="#ppt_w"/>
                                          </p:val>
                                        </p:tav>
                                      </p:tavLst>
                                    </p:anim>
                                    <p:anim calcmode="lin" valueType="num">
                                      <p:cBhvr>
                                        <p:cTn id="44" dur="1200" fill="hold"/>
                                        <p:tgtEl>
                                          <p:spTgt spid="15"/>
                                        </p:tgtEl>
                                        <p:attrNameLst>
                                          <p:attrName>ppt_h</p:attrName>
                                        </p:attrNameLst>
                                      </p:cBhvr>
                                      <p:tavLst>
                                        <p:tav tm="0">
                                          <p:val>
                                            <p:fltVal val="0"/>
                                          </p:val>
                                        </p:tav>
                                        <p:tav tm="100000">
                                          <p:val>
                                            <p:strVal val="#ppt_h"/>
                                          </p:val>
                                        </p:tav>
                                      </p:tavLst>
                                    </p:anim>
                                    <p:anim calcmode="lin" valueType="num">
                                      <p:cBhvr>
                                        <p:cTn id="45" dur="1200" fill="hold"/>
                                        <p:tgtEl>
                                          <p:spTgt spid="15"/>
                                        </p:tgtEl>
                                        <p:attrNameLst>
                                          <p:attrName>style.rotation</p:attrName>
                                        </p:attrNameLst>
                                      </p:cBhvr>
                                      <p:tavLst>
                                        <p:tav tm="0">
                                          <p:val>
                                            <p:fltVal val="90"/>
                                          </p:val>
                                        </p:tav>
                                        <p:tav tm="100000">
                                          <p:val>
                                            <p:fltVal val="0"/>
                                          </p:val>
                                        </p:tav>
                                      </p:tavLst>
                                    </p:anim>
                                    <p:animEffect transition="in" filter="fade">
                                      <p:cBhvr>
                                        <p:cTn id="46" dur="1200"/>
                                        <p:tgtEl>
                                          <p:spTgt spid="15"/>
                                        </p:tgtEl>
                                      </p:cBhvr>
                                    </p:animEffect>
                                  </p:childTnLst>
                                </p:cTn>
                              </p:par>
                              <p:par>
                                <p:cTn id="47" presetID="31" presetClass="entr" presetSubtype="0" fill="hold" grpId="0" nodeType="withEffect">
                                  <p:stCondLst>
                                    <p:cond delay="3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par>
                                <p:cTn id="59" presetID="31" presetClass="entr" presetSubtype="0" fill="hold" grpId="0" nodeType="withEffect">
                                  <p:stCondLst>
                                    <p:cond delay="7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childTnLst>
                          </p:cTn>
                        </p:par>
                        <p:par>
                          <p:cTn id="95" fill="hold">
                            <p:stCondLst>
                              <p:cond delay="565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22" grpId="0" bldLvl="0" animBg="1"/>
      <p:bldP spid="23" grpId="0" bldLvl="0" animBg="1"/>
      <p:bldP spid="2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attempt  /əˈtempt/             vt.  尝试；企图n. [C; U]努力；尝试；企图  </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41325" y="986790"/>
            <a:ext cx="11308715" cy="2214880"/>
          </a:xfrm>
          <a:prstGeom prst="rect">
            <a:avLst/>
          </a:prstGeom>
          <a:noFill/>
        </p:spPr>
        <p:txBody>
          <a:bodyPr wrap="square" rtlCol="0" anchor="t">
            <a:spAutoFit/>
          </a:bodyPr>
          <a:p>
            <a:r>
              <a:rPr lang="zh-CN" altLang="en-US" sz="2400"/>
              <a:t> </a:t>
            </a:r>
            <a:r>
              <a:rPr lang="zh-CN" altLang="en-US" sz="2400">
                <a:sym typeface="+mn-ea"/>
              </a:rPr>
              <a:t>1.该提案试图解决一些人所说的无人驾驶汽车“死亡谷”问题。（概）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proposal attempts to deal with what is called the “death valley”of autonomous vehicles.</a:t>
            </a:r>
            <a:endParaRPr lang="en-US" altLang="zh-CN" sz="2400" b="1">
              <a:solidFill>
                <a:srgbClr val="002060"/>
              </a:solidFill>
            </a:endParaRPr>
          </a:p>
          <a:p>
            <a:endParaRPr lang="zh-CN" altLang="en-US"/>
          </a:p>
          <a:p>
            <a:r>
              <a:rPr lang="zh-CN" altLang="en-US" sz="2400">
                <a:sym typeface="+mn-ea"/>
              </a:rPr>
              <a:t>2.经过无数次无果而终的尝试，我们都精疲力竭，垂头丧气。（续）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2.After countless fruitless attempts, we were all worn out, with heads drooping.</a:t>
            </a:r>
            <a:r>
              <a:rPr lang="zh-CN" altLang="en-US"/>
              <a:t>	</a:t>
            </a:r>
            <a:endParaRPr lang="zh-CN" altLang="en-US"/>
          </a:p>
        </p:txBody>
      </p:sp>
      <p:pic>
        <p:nvPicPr>
          <p:cNvPr id="6" name="图片 5"/>
          <p:cNvPicPr>
            <a:picLocks noChangeAspect="1"/>
          </p:cNvPicPr>
          <p:nvPr/>
        </p:nvPicPr>
        <p:blipFill>
          <a:blip r:embed="rId3"/>
          <a:srcRect b="4223"/>
          <a:stretch>
            <a:fillRect/>
          </a:stretch>
        </p:blipFill>
        <p:spPr>
          <a:xfrm>
            <a:off x="5571490" y="3840480"/>
            <a:ext cx="4872355" cy="2484755"/>
          </a:xfrm>
          <a:prstGeom prst="rect">
            <a:avLst/>
          </a:prstGeom>
        </p:spPr>
      </p:pic>
      <p:pic>
        <p:nvPicPr>
          <p:cNvPr id="109" name="图片 108"/>
          <p:cNvPicPr/>
          <p:nvPr/>
        </p:nvPicPr>
        <p:blipFill>
          <a:blip r:embed="rId4"/>
          <a:srcRect b="4374"/>
          <a:stretch>
            <a:fillRect/>
          </a:stretch>
        </p:blipFill>
        <p:spPr>
          <a:xfrm>
            <a:off x="622300" y="3840480"/>
            <a:ext cx="4251325" cy="24847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on the other hand                         另一方面</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7355" y="946150"/>
            <a:ext cx="11398250" cy="3046095"/>
          </a:xfrm>
          <a:prstGeom prst="rect">
            <a:avLst/>
          </a:prstGeom>
          <a:noFill/>
        </p:spPr>
        <p:txBody>
          <a:bodyPr wrap="square" rtlCol="0" anchor="t">
            <a:spAutoFit/>
          </a:bodyPr>
          <a:p>
            <a:r>
              <a:rPr lang="zh-CN" altLang="en-US" sz="2400">
                <a:sym typeface="+mn-ea"/>
              </a:rPr>
              <a:t>1.开始你自己的事业可能是一种获得经济独立的方法。 另一方面，它可能将你置于债务之中。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1.Starting your own business could be a way to achieving financial independence. On the other hand, it could just put you in debt. </a:t>
            </a:r>
            <a:endParaRPr lang="en-US" altLang="zh-CN" sz="2400" b="1">
              <a:solidFill>
                <a:srgbClr val="002060"/>
              </a:solidFill>
            </a:endParaRPr>
          </a:p>
          <a:p>
            <a:r>
              <a:rPr lang="zh-CN" altLang="en-US" sz="2400">
                <a:sym typeface="+mn-ea"/>
              </a:rPr>
              <a:t>2.一方面，人工智能让我们从密集的劳动和数据分析中解脱出来。另一方面，它可能会让我们面临自动武器的风险。（概）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2.On one hand, AI relieves us from intensive labor and data analysis. On the other hand, it may put us at the risk of autonomous weapon.	</a:t>
            </a:r>
            <a:endParaRPr lang="en-US" altLang="zh-CN" sz="2400" b="1">
              <a:solidFill>
                <a:srgbClr val="002060"/>
              </a:solidFill>
            </a:endParaRPr>
          </a:p>
        </p:txBody>
      </p:sp>
      <p:pic>
        <p:nvPicPr>
          <p:cNvPr id="6" name="图片 5"/>
          <p:cNvPicPr>
            <a:picLocks noChangeAspect="1"/>
          </p:cNvPicPr>
          <p:nvPr/>
        </p:nvPicPr>
        <p:blipFill>
          <a:blip r:embed="rId3"/>
          <a:srcRect b="4085"/>
          <a:stretch>
            <a:fillRect/>
          </a:stretch>
        </p:blipFill>
        <p:spPr>
          <a:xfrm>
            <a:off x="1595120" y="4221480"/>
            <a:ext cx="4872355" cy="2489835"/>
          </a:xfrm>
          <a:prstGeom prst="rect">
            <a:avLst/>
          </a:prstGeom>
        </p:spPr>
      </p:pic>
      <p:pic>
        <p:nvPicPr>
          <p:cNvPr id="7" name="图片 6"/>
          <p:cNvPicPr>
            <a:picLocks noChangeAspect="1"/>
          </p:cNvPicPr>
          <p:nvPr/>
        </p:nvPicPr>
        <p:blipFill>
          <a:blip r:embed="rId4"/>
          <a:srcRect b="3265"/>
          <a:stretch>
            <a:fillRect/>
          </a:stretch>
        </p:blipFill>
        <p:spPr>
          <a:xfrm>
            <a:off x="7635875" y="3599180"/>
            <a:ext cx="4189730" cy="2805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landscape  /ˈlændskeɪp/                         n. [C] (常用单数)风景；景色</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8925" y="769620"/>
            <a:ext cx="11407140" cy="3692525"/>
          </a:xfrm>
          <a:prstGeom prst="rect">
            <a:avLst/>
          </a:prstGeom>
          <a:noFill/>
        </p:spPr>
        <p:txBody>
          <a:bodyPr wrap="square" rtlCol="0" anchor="t">
            <a:spAutoFit/>
          </a:bodyPr>
          <a:p>
            <a:r>
              <a:rPr lang="zh-CN" altLang="en-US" sz="2400"/>
              <a:t>1.沿路的风景就像一幅美丽的山水画卷。（续）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scenery along the journey is just like a breath-taking landscape painting.</a:t>
            </a:r>
            <a:endParaRPr lang="en-US" altLang="zh-CN" sz="2400" b="1">
              <a:solidFill>
                <a:srgbClr val="002060"/>
              </a:solidFill>
            </a:endParaRPr>
          </a:p>
          <a:p>
            <a:endParaRPr lang="zh-CN" altLang="en-US"/>
          </a:p>
          <a:p>
            <a:r>
              <a:rPr lang="zh-CN" altLang="en-US" sz="2400"/>
              <a:t>2.爬上悬崖后，壮丽的景色展现在我们面前。我们在一个突出的狭窄岩石上匆匆架起一个帐篷过夜。（续）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fantastic/ magnificent landscape unfolded before us/ greeted us after scrambling up the side of a cliff.We rigged up a shelter for the night on a narrow ledge.</a:t>
            </a:r>
            <a:endParaRPr lang="en-US" altLang="zh-CN" sz="2400" b="1">
              <a:solidFill>
                <a:srgbClr val="002060"/>
              </a:solidFill>
            </a:endParaRPr>
          </a:p>
          <a:p>
            <a:r>
              <a:rPr lang="en-US" altLang="zh-CN">
                <a:sym typeface="+mn-ea"/>
              </a:rPr>
              <a:t>          </a:t>
            </a:r>
            <a:r>
              <a:rPr lang="zh-CN" altLang="en-US">
                <a:sym typeface="+mn-ea"/>
              </a:rPr>
              <a:t>※ scramble /ˈskræmbl/ v. （迅速而吃力地）爬 n. （尤指需要手脚并用的）艰难行走，攀登	</a:t>
            </a:r>
            <a:endParaRPr lang="zh-CN" altLang="en-US"/>
          </a:p>
          <a:p>
            <a:r>
              <a:rPr lang="en-US" altLang="zh-CN"/>
              <a:t>          </a:t>
            </a:r>
            <a:r>
              <a:rPr lang="zh-CN" altLang="en-US"/>
              <a:t>※ magnificent /mæɡˈnɪfɪsnt/ adj. 高尚的；壮丽的；华丽的</a:t>
            </a:r>
            <a:endParaRPr lang="zh-CN" altLang="en-US"/>
          </a:p>
          <a:p>
            <a:r>
              <a:rPr lang="en-US" altLang="zh-CN"/>
              <a:t>         </a:t>
            </a:r>
            <a:r>
              <a:rPr lang="zh-CN" altLang="en-US"/>
              <a:t>※ cliff /klɪf/ n. 悬崖；绝壁</a:t>
            </a:r>
            <a:endParaRPr lang="zh-CN" altLang="en-US"/>
          </a:p>
          <a:p>
            <a:r>
              <a:rPr lang="en-US" altLang="zh-CN"/>
              <a:t>         </a:t>
            </a:r>
            <a:r>
              <a:rPr lang="zh-CN" altLang="en-US"/>
              <a:t>※ rig /rɪɡ/ v. 操纵；装配；装扮</a:t>
            </a:r>
            <a:endParaRPr lang="zh-CN" altLang="en-US"/>
          </a:p>
        </p:txBody>
      </p:sp>
      <p:pic>
        <p:nvPicPr>
          <p:cNvPr id="6" name="图片 5"/>
          <p:cNvPicPr>
            <a:picLocks noChangeAspect="1"/>
          </p:cNvPicPr>
          <p:nvPr/>
        </p:nvPicPr>
        <p:blipFill>
          <a:blip r:embed="rId3"/>
          <a:srcRect b="7074"/>
          <a:stretch>
            <a:fillRect/>
          </a:stretch>
        </p:blipFill>
        <p:spPr>
          <a:xfrm>
            <a:off x="4926330" y="3820160"/>
            <a:ext cx="7265670" cy="303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wipe(down)">
                                      <p:cBhvr>
                                        <p:cTn id="28" dur="500"/>
                                        <p:tgtEl>
                                          <p:spTgt spid="5">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wipe(down)">
                                      <p:cBhvr>
                                        <p:cTn id="3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specific  /spəˈsɪfɪk/                             adj.  确切的；特定的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39750" y="902335"/>
            <a:ext cx="6128385" cy="3969385"/>
          </a:xfrm>
          <a:prstGeom prst="rect">
            <a:avLst/>
          </a:prstGeom>
          <a:noFill/>
        </p:spPr>
        <p:txBody>
          <a:bodyPr wrap="square" rtlCol="0" anchor="t">
            <a:spAutoFit/>
          </a:bodyPr>
          <a:p>
            <a:r>
              <a:rPr lang="zh-CN" altLang="en-US" sz="2400"/>
              <a:t>1.明确的指示/具体的信息</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1.specific instructions /information</a:t>
            </a:r>
            <a:endParaRPr lang="en-US" altLang="zh-CN" sz="2400" b="1">
              <a:solidFill>
                <a:srgbClr val="002060"/>
              </a:solidFill>
            </a:endParaRPr>
          </a:p>
          <a:p>
            <a:endParaRPr lang="zh-CN" altLang="en-US"/>
          </a:p>
          <a:p>
            <a:r>
              <a:rPr lang="zh-CN" altLang="en-US" sz="2400"/>
              <a:t>2.以普遍的观念而不是以特殊的例子为基础</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2.based on general ideas rather than specific examples</a:t>
            </a:r>
            <a:endParaRPr lang="en-US" altLang="zh-CN" sz="2400" b="1">
              <a:solidFill>
                <a:srgbClr val="002060"/>
              </a:solidFill>
            </a:endParaRPr>
          </a:p>
          <a:p>
            <a:endParaRPr lang="zh-CN" altLang="en-US"/>
          </a:p>
          <a:p>
            <a:r>
              <a:rPr lang="zh-CN" altLang="en-US" sz="2400"/>
              <a:t>3.你的计划/选择应该根据具体情况而定。（应、概）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3.Your plan /choice should depend on the specific situation.</a:t>
            </a:r>
            <a:endParaRPr lang="en-US" altLang="zh-CN" sz="2400" b="1">
              <a:solidFill>
                <a:srgbClr val="002060"/>
              </a:solidFill>
              <a:sym typeface="+mn-ea"/>
            </a:endParaRPr>
          </a:p>
        </p:txBody>
      </p:sp>
      <p:pic>
        <p:nvPicPr>
          <p:cNvPr id="6" name="图片 5"/>
          <p:cNvPicPr>
            <a:picLocks noChangeAspect="1"/>
          </p:cNvPicPr>
          <p:nvPr/>
        </p:nvPicPr>
        <p:blipFill>
          <a:blip r:embed="rId3"/>
          <a:srcRect b="5002"/>
          <a:stretch>
            <a:fillRect/>
          </a:stretch>
        </p:blipFill>
        <p:spPr>
          <a:xfrm>
            <a:off x="6376670" y="2703195"/>
            <a:ext cx="5691505" cy="3750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figure /ˈfɪgə/                               n. [C] 画像；身材；数字</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56260" y="871855"/>
            <a:ext cx="7863840" cy="4707890"/>
          </a:xfrm>
          <a:prstGeom prst="rect">
            <a:avLst/>
          </a:prstGeom>
          <a:noFill/>
        </p:spPr>
        <p:txBody>
          <a:bodyPr wrap="square" rtlCol="0" anchor="t">
            <a:spAutoFit/>
          </a:bodyPr>
          <a:p>
            <a:pPr algn="l">
              <a:buClrTx/>
              <a:buSzTx/>
              <a:buFontTx/>
            </a:pPr>
            <a:r>
              <a:rPr lang="zh-CN" altLang="en-US" sz="2400"/>
              <a:t>1.这个老妇人身材苗条，由于经常锻炼脸上没有一点儿皱纹。（续</a:t>
            </a:r>
            <a:r>
              <a:rPr lang="zh-CN" altLang="en-US"/>
              <a:t>）</a:t>
            </a:r>
            <a:endParaRPr lang="zh-CN" altLang="en-US"/>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old lady has her slim figure and is free of wrinkles by exercising a lot. </a:t>
            </a:r>
            <a:endParaRPr lang="en-US" altLang="zh-CN" sz="2400" b="1">
              <a:solidFill>
                <a:srgbClr val="002060"/>
              </a:solidFill>
            </a:endParaRPr>
          </a:p>
          <a:p>
            <a:endParaRPr lang="zh-CN" altLang="en-US"/>
          </a:p>
          <a:p>
            <a:pPr algn="l">
              <a:buClrTx/>
              <a:buSzTx/>
              <a:buFontTx/>
            </a:pPr>
            <a:r>
              <a:rPr lang="zh-CN" altLang="en-US" sz="2400"/>
              <a:t>2.Susie穿一条黑色紧身连衣裙，把她的身材衬托得恰到好处。（续）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2.Susie wore a close-fitting black dress which made the most of her figure.</a:t>
            </a:r>
            <a:endParaRPr lang="en-US" altLang="zh-CN" sz="2400" b="1">
              <a:solidFill>
                <a:srgbClr val="002060"/>
              </a:solidFill>
            </a:endParaRPr>
          </a:p>
          <a:p>
            <a:endParaRPr lang="zh-CN" altLang="en-US"/>
          </a:p>
          <a:p>
            <a:r>
              <a:rPr lang="zh-CN" altLang="en-US" sz="2400"/>
              <a:t>3.Margaret漂亮、迷人，体态优美。（续）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3.Margaret was good-looking and charming, and had a lovely figure.	</a:t>
            </a:r>
            <a:endParaRPr lang="en-US" altLang="zh-CN" sz="2400" b="1">
              <a:solidFill>
                <a:srgbClr val="002060"/>
              </a:solidFill>
              <a:sym typeface="+mn-ea"/>
            </a:endParaRPr>
          </a:p>
        </p:txBody>
      </p:sp>
      <p:pic>
        <p:nvPicPr>
          <p:cNvPr id="110" name="图片 109"/>
          <p:cNvPicPr/>
          <p:nvPr/>
        </p:nvPicPr>
        <p:blipFill>
          <a:blip r:embed="rId3">
            <a:clrChange>
              <a:clrFrom>
                <a:srgbClr val="FFFFFF">
                  <a:alpha val="100000"/>
                </a:srgbClr>
              </a:clrFrom>
              <a:clrTo>
                <a:srgbClr val="FFFFFF">
                  <a:alpha val="100000"/>
                  <a:alpha val="0"/>
                </a:srgbClr>
              </a:clrTo>
            </a:clrChange>
          </a:blip>
          <a:srcRect b="4648"/>
          <a:stretch>
            <a:fillRect/>
          </a:stretch>
        </p:blipFill>
        <p:spPr>
          <a:xfrm>
            <a:off x="5617210" y="81280"/>
            <a:ext cx="6208395" cy="65392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carve  /kɑ:v/                               vt.  雕刻；刻记</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20040" y="1198245"/>
            <a:ext cx="7023100" cy="1568450"/>
          </a:xfrm>
          <a:prstGeom prst="rect">
            <a:avLst/>
          </a:prstGeom>
          <a:noFill/>
        </p:spPr>
        <p:txBody>
          <a:bodyPr wrap="square" rtlCol="0" anchor="t">
            <a:spAutoFit/>
          </a:bodyPr>
          <a:p>
            <a:r>
              <a:rPr lang="zh-CN" altLang="en-US" sz="2400">
                <a:sym typeface="+mn-ea"/>
              </a:rPr>
              <a:t>这段刺激但又危险的经历永远铭刻在我们的脑海里。（续）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The exciting yet dangerous experience was deeply carved/engraved in our mind permanently. </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5128260" y="3048635"/>
            <a:ext cx="6687185" cy="316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delicate  /ˈdelɪkət/                          adj.  脆弱的；容易生病的；精致的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80695" y="1210310"/>
            <a:ext cx="6348730" cy="4154170"/>
          </a:xfrm>
          <a:prstGeom prst="rect">
            <a:avLst/>
          </a:prstGeom>
          <a:noFill/>
        </p:spPr>
        <p:txBody>
          <a:bodyPr wrap="square" rtlCol="0" anchor="t">
            <a:spAutoFit/>
          </a:bodyPr>
          <a:p>
            <a:r>
              <a:rPr lang="zh-CN" altLang="en-US" sz="2400">
                <a:sym typeface="+mn-ea"/>
              </a:rPr>
              <a:t>1.清新的芳香/鲜美的味道/纤细的双手/微妙的平衡（应、续）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 delic</a:t>
            </a:r>
            <a:r>
              <a:rPr lang="en-US" altLang="zh-CN" sz="2400" b="1">
                <a:solidFill>
                  <a:srgbClr val="002060"/>
                </a:solidFill>
              </a:rPr>
              <a:t>ate fragrance/flavour/hands/balance</a:t>
            </a:r>
            <a:endParaRPr lang="en-US" altLang="zh-CN" sz="2400" b="1">
              <a:solidFill>
                <a:srgbClr val="002060"/>
              </a:solidFill>
            </a:endParaRPr>
          </a:p>
          <a:p>
            <a:pPr algn="l">
              <a:buClrTx/>
              <a:buSzTx/>
              <a:buFontTx/>
            </a:pPr>
            <a:endParaRPr lang="en-US" altLang="zh-CN" sz="2400" b="1">
              <a:solidFill>
                <a:srgbClr val="002060"/>
              </a:solidFill>
            </a:endParaRPr>
          </a:p>
          <a:p>
            <a:r>
              <a:rPr lang="zh-CN" altLang="en-US" sz="2400">
                <a:sym typeface="+mn-ea"/>
              </a:rPr>
              <a:t>2.她是个羞怯纤美的姑娘，长着一双蓝色的大眼睛。（续）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2.She was a shy, delicately pretty girl with enormous blue eyes. </a:t>
            </a:r>
            <a:endParaRPr lang="en-US" altLang="zh-CN" sz="2400" b="1">
              <a:solidFill>
                <a:srgbClr val="002060"/>
              </a:solidFill>
            </a:endParaRPr>
          </a:p>
          <a:p>
            <a:pPr algn="l">
              <a:buClrTx/>
              <a:buSzTx/>
              <a:buFontTx/>
            </a:pPr>
            <a:endParaRPr lang="en-US" altLang="zh-CN" sz="2400" b="1">
              <a:solidFill>
                <a:srgbClr val="002060"/>
              </a:solidFill>
            </a:endParaRPr>
          </a:p>
          <a:p>
            <a:r>
              <a:rPr lang="zh-CN" altLang="en-US" sz="2400">
                <a:sym typeface="+mn-ea"/>
              </a:rPr>
              <a:t>3.空气里飘着淡淡的玫瑰花香。（续）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3.The delicate scent of roses hung in the air.</a:t>
            </a:r>
            <a:endParaRPr lang="en-US" altLang="zh-CN" sz="2400" b="1">
              <a:solidFill>
                <a:srgbClr val="002060"/>
              </a:solidFill>
            </a:endParaRPr>
          </a:p>
        </p:txBody>
      </p:sp>
      <p:pic>
        <p:nvPicPr>
          <p:cNvPr id="111" name="图片 110"/>
          <p:cNvPicPr/>
          <p:nvPr/>
        </p:nvPicPr>
        <p:blipFill>
          <a:blip r:embed="rId3"/>
          <a:stretch>
            <a:fillRect/>
          </a:stretch>
        </p:blipFill>
        <p:spPr>
          <a:xfrm>
            <a:off x="6829425" y="1056640"/>
            <a:ext cx="5130800" cy="5508625"/>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allergic /əˈlɜ:dʒɪk/       adj.  过敏性的；对……过敏的；对…十分反感；厌恶</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24</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267335" y="1275715"/>
            <a:ext cx="7143115" cy="2214880"/>
          </a:xfrm>
          <a:prstGeom prst="rect">
            <a:avLst/>
          </a:prstGeom>
          <a:noFill/>
        </p:spPr>
        <p:txBody>
          <a:bodyPr wrap="square" rtlCol="0" anchor="t">
            <a:spAutoFit/>
          </a:bodyPr>
          <a:p>
            <a:r>
              <a:rPr lang="zh-CN" altLang="en-US" sz="2400"/>
              <a:t>1.严重的过敏反应可能伴随药物的使用。（应、概）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1.Severe allergic reactions may accompany the use of the drug.</a:t>
            </a:r>
            <a:endParaRPr lang="zh-CN" altLang="en-US"/>
          </a:p>
          <a:p>
            <a:endParaRPr lang="zh-CN" altLang="en-US"/>
          </a:p>
          <a:p>
            <a:r>
              <a:rPr lang="zh-CN" altLang="en-US" sz="2400"/>
              <a:t>2.你可以看出他很讨厌做家务（续）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2.You could see he was allergic to housework.</a:t>
            </a:r>
            <a:r>
              <a:rPr lang="zh-CN" altLang="en-US">
                <a:sym typeface="+mn-ea"/>
              </a:rPr>
              <a:t> </a:t>
            </a:r>
            <a:endParaRPr lang="zh-CN" altLang="en-US">
              <a:sym typeface="+mn-ea"/>
            </a:endParaRPr>
          </a:p>
        </p:txBody>
      </p:sp>
      <p:pic>
        <p:nvPicPr>
          <p:cNvPr id="6" name="图片 5"/>
          <p:cNvPicPr>
            <a:picLocks noChangeAspect="1"/>
          </p:cNvPicPr>
          <p:nvPr/>
        </p:nvPicPr>
        <p:blipFill>
          <a:blip r:embed="rId4"/>
          <a:stretch>
            <a:fillRect/>
          </a:stretch>
        </p:blipFill>
        <p:spPr>
          <a:xfrm>
            <a:off x="6881495" y="2274570"/>
            <a:ext cx="4876800" cy="3405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2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effectively  /ɪˈfektɪvl ɪ/  </a:t>
            </a:r>
            <a:r>
              <a:rPr lang="en-US" altLang="zh-CN" sz="2400" b="1" dirty="0">
                <a:solidFill>
                  <a:schemeClr val="accent3"/>
                </a:solidFill>
                <a:latin typeface="微软雅黑" panose="020B0503020204020204" pitchFamily="34" charset="-122"/>
                <a:ea typeface="微软雅黑" panose="020B0503020204020204" pitchFamily="34" charset="-122"/>
              </a:rPr>
              <a:t>           </a:t>
            </a:r>
            <a:r>
              <a:rPr lang="zh-CN" altLang="en-US" sz="2400" b="1" dirty="0">
                <a:solidFill>
                  <a:schemeClr val="accent3"/>
                </a:solidFill>
                <a:latin typeface="微软雅黑" panose="020B0503020204020204" pitchFamily="34" charset="-122"/>
                <a:ea typeface="微软雅黑" panose="020B0503020204020204" pitchFamily="34" charset="-122"/>
              </a:rPr>
              <a:t>adv.  有效地</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25</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464185" y="979170"/>
            <a:ext cx="9738360" cy="2322830"/>
          </a:xfrm>
          <a:prstGeom prst="rect">
            <a:avLst/>
          </a:prstGeom>
          <a:noFill/>
        </p:spPr>
        <p:txBody>
          <a:bodyPr wrap="square" rtlCol="0" anchor="t">
            <a:spAutoFit/>
          </a:bodyPr>
          <a:p>
            <a:pPr fontAlgn="auto">
              <a:lnSpc>
                <a:spcPts val="3480"/>
              </a:lnSpc>
            </a:pPr>
            <a:r>
              <a:rPr lang="zh-CN" altLang="en-US" sz="2400">
                <a:sym typeface="+mn-ea"/>
              </a:rPr>
              <a:t>合作在当今极具竞争和活力的社会是相当重要的。为了更高效更有效益地完成任务，我们有必要具备团队合作精神。（应、概）</a:t>
            </a:r>
            <a:endParaRPr lang="zh-CN" altLang="en-US" sz="2400"/>
          </a:p>
          <a:p>
            <a:pPr algn="l" fontAlgn="auto">
              <a:lnSpc>
                <a:spcPts val="3480"/>
              </a:lnSpc>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Cooperation is of vital significance in the fiercely competitive and dynamic world. It’s essential for us to be equipped with teamwork spirits in order to complete our task efficiently and effectively.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3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113665" y="99885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82994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exhibition /ˌeksɪˈbɪʃn/ </a:t>
            </a:r>
            <a:r>
              <a:rPr lang="en-US" altLang="zh-CN" sz="2400" b="1" dirty="0">
                <a:solidFill>
                  <a:schemeClr val="accent3"/>
                </a:solidFill>
                <a:latin typeface="微软雅黑" panose="020B0503020204020204" pitchFamily="34" charset="-122"/>
                <a:ea typeface="微软雅黑" panose="020B0503020204020204" pitchFamily="34" charset="-122"/>
              </a:rPr>
              <a:t>   </a:t>
            </a:r>
            <a:r>
              <a:rPr lang="zh-CN" altLang="en-US" sz="2400" b="1" dirty="0">
                <a:solidFill>
                  <a:schemeClr val="accent3"/>
                </a:solidFill>
                <a:latin typeface="微软雅黑" panose="020B0503020204020204" pitchFamily="34" charset="-122"/>
                <a:ea typeface="微软雅黑" panose="020B0503020204020204" pitchFamily="34" charset="-122"/>
              </a:rPr>
              <a:t>n. [U] 展览；[C]展览会  </a:t>
            </a:r>
            <a:endParaRPr lang="zh-CN" altLang="en-US" sz="2400" b="1" dirty="0">
              <a:solidFill>
                <a:schemeClr val="accent3"/>
              </a:solidFill>
              <a:latin typeface="微软雅黑" panose="020B0503020204020204" pitchFamily="34" charset="-122"/>
              <a:ea typeface="微软雅黑" panose="020B0503020204020204" pitchFamily="34" charset="-122"/>
            </a:endParaRPr>
          </a:p>
          <a:p>
            <a:r>
              <a:rPr lang="zh-CN" altLang="en-US" sz="2400" b="1" dirty="0">
                <a:solidFill>
                  <a:schemeClr val="accent3"/>
                </a:solidFill>
                <a:latin typeface="微软雅黑" panose="020B0503020204020204" pitchFamily="34" charset="-122"/>
                <a:ea typeface="微软雅黑" panose="020B0503020204020204" pitchFamily="34" charset="-122"/>
              </a:rPr>
              <a:t> </a:t>
            </a:r>
            <a:r>
              <a:rPr lang="en-US" altLang="zh-CN" sz="2400" b="1" dirty="0">
                <a:solidFill>
                  <a:schemeClr val="accent3"/>
                </a:solidFill>
                <a:latin typeface="微软雅黑" panose="020B0503020204020204" pitchFamily="34" charset="-122"/>
                <a:ea typeface="微软雅黑" panose="020B0503020204020204" pitchFamily="34" charset="-122"/>
              </a:rPr>
              <a:t>                                    </a:t>
            </a:r>
            <a:r>
              <a:rPr lang="zh-CN" altLang="en-US" sz="2400" b="1" dirty="0">
                <a:solidFill>
                  <a:srgbClr val="C00000"/>
                </a:solidFill>
                <a:latin typeface="微软雅黑" panose="020B0503020204020204" pitchFamily="34" charset="-122"/>
                <a:ea typeface="微软雅黑" panose="020B0503020204020204" pitchFamily="34" charset="-122"/>
              </a:rPr>
              <a:t>[正式用语]表现，显示（感情、品质或能力）</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63855" y="1119505"/>
            <a:ext cx="11473180" cy="5631180"/>
          </a:xfrm>
          <a:prstGeom prst="rect">
            <a:avLst/>
          </a:prstGeom>
          <a:noFill/>
        </p:spPr>
        <p:txBody>
          <a:bodyPr wrap="square" rtlCol="0" anchor="t">
            <a:spAutoFit/>
          </a:bodyPr>
          <a:p>
            <a:r>
              <a:rPr lang="zh-CN" altLang="en-US" sz="2400">
                <a:sym typeface="+mn-ea"/>
              </a:rPr>
              <a:t>1.展出某物</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1.put sth on exhibition/ on show/on display</a:t>
            </a:r>
            <a:endParaRPr lang="en-US" altLang="zh-CN" sz="2400" b="1">
              <a:solidFill>
                <a:srgbClr val="002060"/>
              </a:solidFill>
            </a:endParaRPr>
          </a:p>
          <a:p>
            <a:pPr algn="l">
              <a:buClrTx/>
              <a:buSzTx/>
              <a:buFontTx/>
            </a:pPr>
            <a:endParaRPr lang="en-US" altLang="zh-CN" sz="2400" b="1">
              <a:solidFill>
                <a:srgbClr val="002060"/>
              </a:solidFill>
            </a:endParaRPr>
          </a:p>
          <a:p>
            <a:r>
              <a:rPr lang="en-US" altLang="zh-CN" sz="2400">
                <a:sym typeface="+mn-ea"/>
              </a:rPr>
              <a:t>2</a:t>
            </a:r>
            <a:r>
              <a:rPr lang="zh-CN" altLang="en-US" sz="2400">
                <a:sym typeface="+mn-ea"/>
              </a:rPr>
              <a:t>.面对危险她毫无惧色。（续）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2.She exhibited no fear in the face of danger. </a:t>
            </a:r>
            <a:endParaRPr lang="en-US" altLang="zh-CN" sz="2400" b="1">
              <a:solidFill>
                <a:srgbClr val="002060"/>
              </a:solidFill>
            </a:endParaRPr>
          </a:p>
          <a:p>
            <a:pPr algn="l">
              <a:buClrTx/>
              <a:buSzTx/>
              <a:buFontTx/>
            </a:pPr>
            <a:endParaRPr lang="en-US" altLang="zh-CN" sz="2400" b="1">
              <a:solidFill>
                <a:srgbClr val="002060"/>
              </a:solidFill>
              <a:sym typeface="+mn-ea"/>
            </a:endParaRPr>
          </a:p>
          <a:p>
            <a:pPr algn="l">
              <a:buClrTx/>
              <a:buSzTx/>
              <a:buFontTx/>
            </a:pPr>
            <a:r>
              <a:rPr lang="en-US" altLang="zh-CN" sz="2400">
                <a:sym typeface="+mn-ea"/>
              </a:rPr>
              <a:t>3</a:t>
            </a:r>
            <a:r>
              <a:rPr lang="zh-CN" altLang="en-US" sz="2400">
                <a:sym typeface="+mn-ea"/>
              </a:rPr>
              <a:t>.我们在为本市的高中学生组织艺术展。（应）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3.We are organizing an art exhibition/fair for high school students in the city. </a:t>
            </a:r>
            <a:endParaRPr lang="en-US" altLang="zh-CN" sz="2400" b="1">
              <a:solidFill>
                <a:srgbClr val="002060"/>
              </a:solidFill>
            </a:endParaRPr>
          </a:p>
          <a:p>
            <a:pPr algn="l">
              <a:buClrTx/>
              <a:buSzTx/>
              <a:buFontTx/>
            </a:pPr>
            <a:endParaRPr lang="en-US" altLang="zh-CN" sz="2400" b="1">
              <a:solidFill>
                <a:srgbClr val="002060"/>
              </a:solidFill>
            </a:endParaRPr>
          </a:p>
          <a:p>
            <a:r>
              <a:rPr lang="zh-CN" altLang="en-US" sz="2400"/>
              <a:t>4.我校举办的中国传统美术作品展于5月1日至5日在活动中心举行，为期5天。昨天我有幸参观了它，并给我留下了深刻的印象。（2021年6月浙江卷应用文“ 参观国画展的宣传报道”）</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4.The Chinese Traditional Art Exhibition held by our school fell on the Activity Center, lasting for 5 days, from May 1st to 5th. Yesterday I’m lucky to visit it , which impressed me a lot. 	</a:t>
            </a:r>
            <a:endParaRPr lang="en-US" altLang="zh-CN" sz="2400" b="1">
              <a:solidFill>
                <a:srgbClr val="002060"/>
              </a:solidFill>
            </a:endParaRPr>
          </a:p>
        </p:txBody>
      </p:sp>
      <p:pic>
        <p:nvPicPr>
          <p:cNvPr id="112" name="图片 111"/>
          <p:cNvPicPr/>
          <p:nvPr/>
        </p:nvPicPr>
        <p:blipFill>
          <a:blip r:embed="rId3">
            <a:clrChange>
              <a:clrFrom>
                <a:srgbClr val="011422">
                  <a:alpha val="100000"/>
                </a:srgbClr>
              </a:clrFrom>
              <a:clrTo>
                <a:srgbClr val="011422">
                  <a:alpha val="100000"/>
                  <a:alpha val="0"/>
                </a:srgbClr>
              </a:clrTo>
            </a:clrChange>
          </a:blip>
          <a:stretch>
            <a:fillRect/>
          </a:stretch>
        </p:blipFill>
        <p:spPr>
          <a:xfrm>
            <a:off x="7621270" y="778510"/>
            <a:ext cx="4445635" cy="32772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wipe(down)">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accent3"/>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4" name="矩形 3"/>
          <p:cNvSpPr/>
          <p:nvPr/>
        </p:nvSpPr>
        <p:spPr>
          <a:xfrm>
            <a:off x="6233160" y="1139825"/>
            <a:ext cx="5958840" cy="3225800"/>
          </a:xfrm>
          <a:prstGeom prst="rect">
            <a:avLst/>
          </a:prstGeom>
          <a:blipFill dpi="0"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作</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写</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汇</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47395" y="3456305"/>
            <a:ext cx="3489960" cy="82994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1-Art </a:t>
            </a:r>
            <a:endPar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790"/>
          <p:cNvSpPr txBox="1"/>
          <p:nvPr/>
        </p:nvSpPr>
        <p:spPr>
          <a:xfrm>
            <a:off x="536074" y="248235"/>
            <a:ext cx="4805680" cy="521970"/>
          </a:xfrm>
          <a:prstGeom prst="rect">
            <a:avLst/>
          </a:prstGeom>
          <a:noFill/>
        </p:spPr>
        <p:txBody>
          <a:bodyPr wrap="none" rtlCol="0">
            <a:spAutoFit/>
          </a:bodyPr>
          <a:p>
            <a:pPr algn="ctr"/>
            <a:r>
              <a:rPr lang="zh-CN" altLang="en-US" sz="2800" i="1" noProof="0" dirty="0">
                <a:ln>
                  <a:noFill/>
                </a:ln>
                <a:effectLst/>
                <a:uLnTx/>
                <a:uFillTx/>
                <a:latin typeface="微软雅黑" panose="020B0503020204020204" pitchFamily="34" charset="-122"/>
                <a:ea typeface="微软雅黑" panose="020B0503020204020204" pitchFamily="34" charset="-122"/>
                <a:cs typeface="+mn-ea"/>
                <a:sym typeface="+mn-ea"/>
              </a:rPr>
              <a:t>活用教材词汇，靶向高考写作</a:t>
            </a:r>
            <a:endParaRPr lang="zh-CN" altLang="en-US" sz="2800" i="1" noProof="0" dirty="0">
              <a:ln>
                <a:noFill/>
              </a:ln>
              <a:solidFill>
                <a:srgbClr val="435258"/>
              </a:solidFill>
              <a:effectLst/>
              <a:uLnTx/>
              <a:uFillTx/>
              <a:latin typeface="微软雅黑" panose="020B0503020204020204" pitchFamily="34" charset="-122"/>
              <a:ea typeface="微软雅黑" panose="020B0503020204020204" pitchFamily="34" charset="-122"/>
              <a:cs typeface="+mn-ea"/>
              <a:sym typeface="+mn-ea"/>
            </a:endParaRPr>
          </a:p>
        </p:txBody>
      </p:sp>
      <p:sp>
        <p:nvSpPr>
          <p:cNvPr id="8" name="文本框 7"/>
          <p:cNvSpPr txBox="1"/>
          <p:nvPr/>
        </p:nvSpPr>
        <p:spPr>
          <a:xfrm>
            <a:off x="377190" y="4966335"/>
            <a:ext cx="11535410" cy="1476375"/>
          </a:xfrm>
          <a:prstGeom prst="rect">
            <a:avLst/>
          </a:prstGeom>
          <a:noFill/>
        </p:spPr>
        <p:txBody>
          <a:bodyPr wrap="square" rtlCol="0" anchor="t">
            <a:spAutoFit/>
          </a:bodyPr>
          <a:p>
            <a:r>
              <a:rPr lang="zh-CN" altLang="en-US"/>
              <a:t>1. abstract  </a:t>
            </a:r>
            <a:r>
              <a:rPr lang="en-US" altLang="zh-CN"/>
              <a:t>     </a:t>
            </a:r>
            <a:r>
              <a:rPr lang="zh-CN" altLang="en-US"/>
              <a:t>2. gallery</a:t>
            </a:r>
            <a:r>
              <a:rPr lang="en-US" altLang="zh-CN"/>
              <a:t>            3. consequently   4. aim           5.conventional       6. typical       7. evident           8.adopt </a:t>
            </a:r>
            <a:endParaRPr lang="en-US" altLang="zh-CN"/>
          </a:p>
          <a:p>
            <a:r>
              <a:rPr lang="en-US" altLang="zh-CN"/>
              <a:t>9. humanistic  10.possess    11. superb    12. perspective  13. coincidence   14.shadow       15. ridiculous   16. controversial</a:t>
            </a:r>
            <a:endParaRPr lang="en-US" altLang="zh-CN"/>
          </a:p>
          <a:p>
            <a:r>
              <a:rPr lang="en-US" altLang="zh-CN"/>
              <a:t>17. attempt    18.on the other hand         19. landscape     20. specific    21.figure       22.carve    23. delicate   24. allergic </a:t>
            </a:r>
            <a:endParaRPr lang="en-US" altLang="zh-CN"/>
          </a:p>
          <a:p>
            <a:r>
              <a:rPr lang="en-US" altLang="zh-CN"/>
              <a:t>25.effectively 26.exhibition     27. aggressive  28.scholar      29. flesh           30. bunch            31. preference     32.appeal </a:t>
            </a:r>
            <a:endParaRPr lang="en-US" altLang="zh-CN"/>
          </a:p>
          <a:p>
            <a:r>
              <a:rPr lang="en-US" altLang="zh-CN"/>
              <a:t>33.fragile        34.reputation    35. civilization   36.visual       37.fragrant       38.permanent    39.committee</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787"/>
                                        </p:tgtEl>
                                        <p:attrNameLst>
                                          <p:attrName>style.visibility</p:attrName>
                                        </p:attrNameLst>
                                      </p:cBhvr>
                                      <p:to>
                                        <p:strVal val="visible"/>
                                      </p:to>
                                    </p:set>
                                    <p:animEffect transition="in" filter="fade">
                                      <p:cBhvr>
                                        <p:cTn id="16" dur="750"/>
                                        <p:tgtEl>
                                          <p:spTgt spid="787"/>
                                        </p:tgtEl>
                                      </p:cBhvr>
                                    </p:animEffect>
                                    <p:anim calcmode="lin" valueType="num">
                                      <p:cBhvr>
                                        <p:cTn id="17" dur="750" fill="hold"/>
                                        <p:tgtEl>
                                          <p:spTgt spid="787"/>
                                        </p:tgtEl>
                                        <p:attrNameLst>
                                          <p:attrName>ppt_x</p:attrName>
                                        </p:attrNameLst>
                                      </p:cBhvr>
                                      <p:tavLst>
                                        <p:tav tm="0">
                                          <p:val>
                                            <p:strVal val="#ppt_x"/>
                                          </p:val>
                                        </p:tav>
                                        <p:tav tm="100000">
                                          <p:val>
                                            <p:strVal val="#ppt_x"/>
                                          </p:val>
                                        </p:tav>
                                      </p:tavLst>
                                    </p:anim>
                                    <p:anim calcmode="lin" valueType="num">
                                      <p:cBhvr>
                                        <p:cTn id="18" dur="750" fill="hold"/>
                                        <p:tgtEl>
                                          <p:spTgt spid="78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81"/>
                                        </p:tgtEl>
                                        <p:attrNameLst>
                                          <p:attrName>style.visibility</p:attrName>
                                        </p:attrNameLst>
                                      </p:cBhvr>
                                      <p:to>
                                        <p:strVal val="visible"/>
                                      </p:to>
                                    </p:set>
                                    <p:animEffect transition="in" filter="fade">
                                      <p:cBhvr>
                                        <p:cTn id="21" dur="750"/>
                                        <p:tgtEl>
                                          <p:spTgt spid="781"/>
                                        </p:tgtEl>
                                      </p:cBhvr>
                                    </p:animEffect>
                                    <p:anim calcmode="lin" valueType="num">
                                      <p:cBhvr>
                                        <p:cTn id="22" dur="750" fill="hold"/>
                                        <p:tgtEl>
                                          <p:spTgt spid="781"/>
                                        </p:tgtEl>
                                        <p:attrNameLst>
                                          <p:attrName>ppt_x</p:attrName>
                                        </p:attrNameLst>
                                      </p:cBhvr>
                                      <p:tavLst>
                                        <p:tav tm="0">
                                          <p:val>
                                            <p:strVal val="#ppt_x"/>
                                          </p:val>
                                        </p:tav>
                                        <p:tav tm="100000">
                                          <p:val>
                                            <p:strVal val="#ppt_x"/>
                                          </p:val>
                                        </p:tav>
                                      </p:tavLst>
                                    </p:anim>
                                    <p:anim calcmode="lin" valueType="num">
                                      <p:cBhvr>
                                        <p:cTn id="23" dur="750" fill="hold"/>
                                        <p:tgtEl>
                                          <p:spTgt spid="781"/>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784"/>
                                        </p:tgtEl>
                                        <p:attrNameLst>
                                          <p:attrName>style.visibility</p:attrName>
                                        </p:attrNameLst>
                                      </p:cBhvr>
                                      <p:to>
                                        <p:strVal val="visible"/>
                                      </p:to>
                                    </p:set>
                                    <p:animEffect transition="in" filter="fade">
                                      <p:cBhvr>
                                        <p:cTn id="26" dur="500"/>
                                        <p:tgtEl>
                                          <p:spTgt spid="784"/>
                                        </p:tgtEl>
                                      </p:cBhvr>
                                    </p:animEffect>
                                    <p:anim calcmode="lin" valueType="num">
                                      <p:cBhvr>
                                        <p:cTn id="27" dur="500" fill="hold"/>
                                        <p:tgtEl>
                                          <p:spTgt spid="784"/>
                                        </p:tgtEl>
                                        <p:attrNameLst>
                                          <p:attrName>ppt_x</p:attrName>
                                        </p:attrNameLst>
                                      </p:cBhvr>
                                      <p:tavLst>
                                        <p:tav tm="0">
                                          <p:val>
                                            <p:strVal val="#ppt_x"/>
                                          </p:val>
                                        </p:tav>
                                        <p:tav tm="100000">
                                          <p:val>
                                            <p:strVal val="#ppt_x"/>
                                          </p:val>
                                        </p:tav>
                                      </p:tavLst>
                                    </p:anim>
                                    <p:anim calcmode="lin" valueType="num">
                                      <p:cBhvr>
                                        <p:cTn id="28" dur="500" fill="hold"/>
                                        <p:tgtEl>
                                          <p:spTgt spid="784"/>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anim calcmode="lin" valueType="num">
                                      <p:cBhvr>
                                        <p:cTn id="32" dur="500" fill="hold"/>
                                        <p:tgtEl>
                                          <p:spTgt spid="2"/>
                                        </p:tgtEl>
                                        <p:attrNameLst>
                                          <p:attrName>ppt_x</p:attrName>
                                        </p:attrNameLst>
                                      </p:cBhvr>
                                      <p:tavLst>
                                        <p:tav tm="0">
                                          <p:val>
                                            <p:strVal val="#ppt_x"/>
                                          </p:val>
                                        </p:tav>
                                        <p:tav tm="100000">
                                          <p:val>
                                            <p:strVal val="#ppt_x"/>
                                          </p:val>
                                        </p:tav>
                                      </p:tavLst>
                                    </p:anim>
                                    <p:anim calcmode="lin" valueType="num">
                                      <p:cBhvr>
                                        <p:cTn id="33" dur="5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4" grpId="0" bldLvl="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aggressive  /əˈgresɪv/ </a:t>
            </a:r>
            <a:r>
              <a:rPr lang="en-US" altLang="zh-CN" sz="2400" b="1" dirty="0">
                <a:solidFill>
                  <a:schemeClr val="accent3"/>
                </a:solidFill>
                <a:latin typeface="微软雅黑" panose="020B0503020204020204" pitchFamily="34" charset="-122"/>
                <a:ea typeface="微软雅黑" panose="020B0503020204020204" pitchFamily="34" charset="-122"/>
              </a:rPr>
              <a:t>         </a:t>
            </a:r>
            <a:r>
              <a:rPr lang="zh-CN" altLang="en-US" sz="2400" b="1" dirty="0">
                <a:solidFill>
                  <a:schemeClr val="accent3"/>
                </a:solidFill>
                <a:latin typeface="微软雅黑" panose="020B0503020204020204" pitchFamily="34" charset="-122"/>
                <a:ea typeface="微软雅黑" panose="020B0503020204020204" pitchFamily="34" charset="-122"/>
              </a:rPr>
              <a:t> adj.  敢作敢为的；侵略的；好斗的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04800" y="902335"/>
            <a:ext cx="11609705" cy="4431030"/>
          </a:xfrm>
          <a:prstGeom prst="rect">
            <a:avLst/>
          </a:prstGeom>
          <a:noFill/>
        </p:spPr>
        <p:txBody>
          <a:bodyPr wrap="square" rtlCol="0" anchor="t">
            <a:spAutoFit/>
          </a:bodyPr>
          <a:p>
            <a:r>
              <a:rPr lang="en-US" altLang="zh-CN" sz="2400"/>
              <a:t>1</a:t>
            </a:r>
            <a:r>
              <a:rPr lang="zh-CN" altLang="en-US" sz="2400"/>
              <a:t>.他突然意识到，这个咄咄逼人的男孩其实是一个非常孤独和善良的人，他有一个跟大家一样的愿望，希望有一个真正的朋友。（续）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1</a:t>
            </a:r>
            <a:r>
              <a:rPr lang="en-US" altLang="zh-CN" sz="2400" b="1">
                <a:solidFill>
                  <a:srgbClr val="002060"/>
                </a:solidFill>
                <a:sym typeface="+mn-ea"/>
              </a:rPr>
              <a:t>.It suddenly dawned on him that the aggressive boy was actually very lonely and kind in heart, who had the common desire for a true friend. </a:t>
            </a:r>
            <a:endParaRPr lang="en-US" altLang="zh-CN" sz="2400" b="1">
              <a:solidFill>
                <a:srgbClr val="002060"/>
              </a:solidFill>
            </a:endParaRPr>
          </a:p>
          <a:p>
            <a:endParaRPr lang="zh-CN" altLang="en-US"/>
          </a:p>
          <a:p>
            <a:r>
              <a:rPr lang="en-US" altLang="zh-CN" sz="2400"/>
              <a:t>2</a:t>
            </a:r>
            <a:r>
              <a:rPr lang="zh-CN" altLang="en-US" sz="2400"/>
              <a:t>.一旦被这种无礼行为感染，我们会变得更富有攻击性，更没创造力，工作表现变得更糟糕。（概）</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2</a:t>
            </a:r>
            <a:r>
              <a:rPr lang="en-US" altLang="zh-CN" sz="2400" b="1">
                <a:solidFill>
                  <a:srgbClr val="002060"/>
                </a:solidFill>
                <a:sym typeface="+mn-ea"/>
              </a:rPr>
              <a:t>.Once infected with rudeness,we are more aggressive, less creative and worse at jobs.	</a:t>
            </a:r>
            <a:endParaRPr lang="en-US" altLang="zh-CN" sz="2400" b="1">
              <a:solidFill>
                <a:srgbClr val="002060"/>
              </a:solidFill>
              <a:sym typeface="+mn-ea"/>
            </a:endParaRPr>
          </a:p>
          <a:p>
            <a:pPr algn="l">
              <a:buClrTx/>
              <a:buSzTx/>
              <a:buFontTx/>
            </a:pPr>
            <a:r>
              <a:rPr lang="en-US" altLang="zh-CN" sz="2400">
                <a:sym typeface="+mn-ea"/>
              </a:rPr>
              <a:t>3</a:t>
            </a:r>
            <a:r>
              <a:rPr lang="zh-CN" altLang="en-US" sz="2400">
                <a:sym typeface="+mn-ea"/>
              </a:rPr>
              <a:t>.一条危险的恶犬（续）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3</a:t>
            </a:r>
            <a:r>
              <a:rPr lang="en-US" altLang="zh-CN" sz="2400" b="1">
                <a:solidFill>
                  <a:srgbClr val="002060"/>
                </a:solidFill>
                <a:sym typeface="+mn-ea"/>
              </a:rPr>
              <a:t>.a dangerous aggressive dog </a:t>
            </a:r>
            <a:endParaRPr lang="en-US" altLang="zh-CN" sz="2400" b="1">
              <a:solidFill>
                <a:srgbClr val="002060"/>
              </a:solidFill>
            </a:endParaRPr>
          </a:p>
          <a:p>
            <a:pPr algn="l">
              <a:buClrTx/>
              <a:buSzTx/>
              <a:buFontTx/>
            </a:pPr>
            <a:endParaRPr lang="en-US" altLang="zh-CN" sz="2400" b="1">
              <a:solidFill>
                <a:srgbClr val="002060"/>
              </a:solidFill>
              <a:sym typeface="+mn-ea"/>
            </a:endParaRPr>
          </a:p>
        </p:txBody>
      </p:sp>
      <p:pic>
        <p:nvPicPr>
          <p:cNvPr id="7" name="图片 6"/>
          <p:cNvPicPr>
            <a:picLocks noChangeAspect="1"/>
          </p:cNvPicPr>
          <p:nvPr/>
        </p:nvPicPr>
        <p:blipFill>
          <a:blip r:embed="rId3"/>
          <a:srcRect b="6180"/>
          <a:stretch>
            <a:fillRect/>
          </a:stretch>
        </p:blipFill>
        <p:spPr>
          <a:xfrm>
            <a:off x="6571615" y="3854450"/>
            <a:ext cx="4464685" cy="300355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scholar  /ˈskɒlə(r)/                          n. [C] 学者；聪颖勤奋的学生</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28</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tretch>
            <a:fillRect/>
          </a:stretch>
        </p:blipFill>
        <p:spPr>
          <a:xfrm>
            <a:off x="6852285" y="1904365"/>
            <a:ext cx="5062220" cy="4672330"/>
          </a:xfrm>
          <a:prstGeom prst="rect">
            <a:avLst/>
          </a:prstGeom>
        </p:spPr>
      </p:pic>
      <p:sp>
        <p:nvSpPr>
          <p:cNvPr id="5" name="文本框 4"/>
          <p:cNvSpPr txBox="1"/>
          <p:nvPr/>
        </p:nvSpPr>
        <p:spPr>
          <a:xfrm>
            <a:off x="380365" y="1412240"/>
            <a:ext cx="8215630" cy="2584450"/>
          </a:xfrm>
          <a:prstGeom prst="rect">
            <a:avLst/>
          </a:prstGeom>
          <a:noFill/>
        </p:spPr>
        <p:txBody>
          <a:bodyPr wrap="square" rtlCol="0" anchor="t">
            <a:spAutoFit/>
          </a:bodyPr>
          <a:p>
            <a:r>
              <a:rPr lang="zh-CN" altLang="en-US" sz="2400"/>
              <a:t>1.如果萨姆在这儿，他会很激动见到那位著名的学者本人。（续）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1.If Sam were here, he would be so excited about meeting a famous scholar in the flesh. </a:t>
            </a:r>
            <a:endParaRPr lang="en-US" altLang="zh-CN" sz="2400" b="1">
              <a:solidFill>
                <a:srgbClr val="002060"/>
              </a:solidFill>
            </a:endParaRPr>
          </a:p>
          <a:p>
            <a:endParaRPr lang="zh-CN" altLang="en-US"/>
          </a:p>
          <a:p>
            <a:r>
              <a:rPr lang="zh-CN" altLang="en-US" sz="2400"/>
              <a:t>2.我从来不是那种用功的好学生。（续）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2.I was never much of a scholar. </a:t>
            </a:r>
            <a:r>
              <a:rPr lang="zh-CN" altLang="en-US">
                <a:sym typeface="+mn-ea"/>
              </a:rPr>
              <a:t>	</a:t>
            </a:r>
            <a:endParaRPr lang="zh-CN" altLang="en-U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flesh  /fleʃ/       n. [U] 肉；肌肉；(the ～)肉体； in the flesh  活着的；本人</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91135" y="1053465"/>
            <a:ext cx="7000240" cy="3969385"/>
          </a:xfrm>
          <a:prstGeom prst="rect">
            <a:avLst/>
          </a:prstGeom>
          <a:noFill/>
        </p:spPr>
        <p:txBody>
          <a:bodyPr wrap="square" rtlCol="0" anchor="t">
            <a:spAutoFit/>
          </a:bodyPr>
          <a:p>
            <a:r>
              <a:rPr lang="zh-CN" altLang="en-US" sz="2400"/>
              <a:t>1.一想起它，我就心惊肉跳。（续）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1.It makes my flesh creep to think of it.</a:t>
            </a:r>
            <a:endParaRPr lang="en-US" altLang="zh-CN" sz="2400" b="1">
              <a:solidFill>
                <a:srgbClr val="002060"/>
              </a:solidFill>
            </a:endParaRPr>
          </a:p>
          <a:p>
            <a:endParaRPr lang="zh-CN" altLang="en-US"/>
          </a:p>
          <a:p>
            <a:r>
              <a:rPr lang="zh-CN" altLang="en-US" sz="2400"/>
              <a:t>2.脚踝四周的皮肉肿胀起来了.（续）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flesh around the ankle had swollen up.</a:t>
            </a:r>
            <a:endParaRPr lang="en-US" altLang="zh-CN" sz="2400" b="1">
              <a:solidFill>
                <a:srgbClr val="002060"/>
              </a:solidFill>
            </a:endParaRPr>
          </a:p>
          <a:p>
            <a:endParaRPr lang="zh-CN" altLang="en-US"/>
          </a:p>
          <a:p>
            <a:r>
              <a:rPr lang="zh-CN" altLang="en-US" sz="2400"/>
              <a:t>3.一旦上了山，他就很容易被追上，狼的牙齿会把他撕咬得皮开肉绽。（2017年6月浙江省高考试题读后续写“狼口脱险”）</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3.Once he hit the hill,he'd be easy caught up and the wolf's teeth would be tearing into his flesh.	</a:t>
            </a:r>
            <a:endParaRPr lang="en-US" altLang="zh-CN" sz="2400" b="1">
              <a:solidFill>
                <a:srgbClr val="002060"/>
              </a:solidFill>
              <a:sym typeface="+mn-ea"/>
            </a:endParaRPr>
          </a:p>
        </p:txBody>
      </p:sp>
      <p:pic>
        <p:nvPicPr>
          <p:cNvPr id="113" name="图片 112"/>
          <p:cNvPicPr/>
          <p:nvPr/>
        </p:nvPicPr>
        <p:blipFill>
          <a:blip r:embed="rId3"/>
          <a:stretch>
            <a:fillRect/>
          </a:stretch>
        </p:blipFill>
        <p:spPr>
          <a:xfrm>
            <a:off x="7415530" y="1053465"/>
            <a:ext cx="4272915" cy="55073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bunch /bʌntʃ/                                 n. [C] 束；串(~ of sth)</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41630" y="871855"/>
            <a:ext cx="11572240" cy="2953385"/>
          </a:xfrm>
          <a:prstGeom prst="rect">
            <a:avLst/>
          </a:prstGeom>
          <a:noFill/>
        </p:spPr>
        <p:txBody>
          <a:bodyPr wrap="square" rtlCol="0" anchor="t">
            <a:spAutoFit/>
          </a:bodyPr>
          <a:p>
            <a:r>
              <a:rPr lang="zh-CN" altLang="en-US" sz="2400">
                <a:sym typeface="+mn-ea"/>
              </a:rPr>
              <a:t>1.马赫先生从</a:t>
            </a:r>
            <a:r>
              <a:rPr lang="zh-CN" altLang="en-US" sz="2400"/>
              <a:t>抽屉里拿出一条链子，末端挂着一串钥匙。（续）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1.From the drawer Mr. Mach took out a chain, with </a:t>
            </a:r>
            <a:r>
              <a:rPr lang="en-US" altLang="zh-CN" sz="2400" b="1" u="sng">
                <a:solidFill>
                  <a:srgbClr val="002060"/>
                </a:solidFill>
                <a:sym typeface="+mn-ea"/>
              </a:rPr>
              <a:t>a bunch of keys</a:t>
            </a:r>
            <a:r>
              <a:rPr lang="en-US" altLang="zh-CN" sz="2400" b="1">
                <a:solidFill>
                  <a:srgbClr val="002060"/>
                </a:solidFill>
                <a:sym typeface="+mn-ea"/>
              </a:rPr>
              <a:t> dangling at its end.</a:t>
            </a:r>
            <a:endParaRPr lang="en-US" altLang="zh-CN" sz="2400" b="1">
              <a:solidFill>
                <a:srgbClr val="002060"/>
              </a:solidFill>
            </a:endParaRPr>
          </a:p>
          <a:p>
            <a:endParaRPr lang="zh-CN" altLang="en-US"/>
          </a:p>
          <a:p>
            <a:r>
              <a:rPr lang="zh-CN" altLang="en-US" sz="2400">
                <a:sym typeface="+mn-ea"/>
              </a:rPr>
              <a:t>2.伊丽莎</a:t>
            </a:r>
            <a:r>
              <a:rPr lang="zh-CN" altLang="en-US" sz="2400"/>
              <a:t>白手里拿着一大束玫瑰花，慢慢走向沃尔夫，舞台灯光灼热，汗珠顺着伊丽莎白的脸上滴下来。（续）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t>
            </a:r>
            <a:r>
              <a:rPr lang="en-US" altLang="zh-CN" sz="2400" b="1" u="sng">
                <a:solidFill>
                  <a:srgbClr val="002060"/>
                </a:solidFill>
                <a:sym typeface="+mn-ea"/>
              </a:rPr>
              <a:t>Clutching </a:t>
            </a:r>
            <a:r>
              <a:rPr lang="en-US" altLang="zh-CN" sz="2400" b="1" u="sng">
                <a:ln>
                  <a:solidFill>
                    <a:srgbClr val="00B0F0"/>
                  </a:solidFill>
                </a:ln>
                <a:solidFill>
                  <a:srgbClr val="002060"/>
                </a:solidFill>
                <a:sym typeface="+mn-ea"/>
              </a:rPr>
              <a:t>a big bunch of roses</a:t>
            </a:r>
            <a:r>
              <a:rPr lang="en-US" altLang="zh-CN" sz="2400" b="1" u="sng" baseline="-25000">
                <a:solidFill>
                  <a:srgbClr val="002060"/>
                </a:solidFill>
                <a:sym typeface="+mn-ea"/>
              </a:rPr>
              <a:t>现在分词做伴随状语</a:t>
            </a:r>
            <a:r>
              <a:rPr lang="en-US" altLang="zh-CN" sz="2400" b="1">
                <a:solidFill>
                  <a:srgbClr val="002060"/>
                </a:solidFill>
                <a:sym typeface="+mn-ea"/>
              </a:rPr>
              <a:t>, Elizabeth walked slowly towards Ms. Wolff，</a:t>
            </a:r>
            <a:r>
              <a:rPr lang="en-US" altLang="zh-CN" sz="2400" b="1" u="sng">
                <a:solidFill>
                  <a:srgbClr val="002060"/>
                </a:solidFill>
                <a:sym typeface="+mn-ea"/>
              </a:rPr>
              <a:t>the stage lights </a:t>
            </a:r>
            <a:r>
              <a:rPr lang="en-US" altLang="zh-CN" sz="2400" b="1" u="sng">
                <a:ln>
                  <a:solidFill>
                    <a:srgbClr val="FFC000"/>
                  </a:solidFill>
                </a:ln>
                <a:solidFill>
                  <a:srgbClr val="002060"/>
                </a:solidFill>
                <a:sym typeface="+mn-ea"/>
              </a:rPr>
              <a:t>blazing</a:t>
            </a:r>
            <a:r>
              <a:rPr lang="en-US" altLang="zh-CN" sz="2400" b="1" u="sng">
                <a:solidFill>
                  <a:srgbClr val="002060"/>
                </a:solidFill>
                <a:sym typeface="+mn-ea"/>
              </a:rPr>
              <a:t> hot and beads of perspiration </a:t>
            </a:r>
            <a:r>
              <a:rPr lang="en-US" altLang="zh-CN" sz="2400" b="1" u="sng">
                <a:ln>
                  <a:solidFill>
                    <a:srgbClr val="FFC000"/>
                  </a:solidFill>
                </a:ln>
                <a:solidFill>
                  <a:srgbClr val="002060"/>
                </a:solidFill>
                <a:sym typeface="+mn-ea"/>
              </a:rPr>
              <a:t>trickling</a:t>
            </a:r>
            <a:r>
              <a:rPr lang="en-US" altLang="zh-CN" sz="2400" b="1" u="sng">
                <a:solidFill>
                  <a:srgbClr val="002060"/>
                </a:solidFill>
                <a:sym typeface="+mn-ea"/>
              </a:rPr>
              <a:t> down Elizabeth’s face</a:t>
            </a:r>
            <a:r>
              <a:rPr lang="en-US" altLang="zh-CN" sz="2400" b="1" u="sng" baseline="-25000">
                <a:solidFill>
                  <a:srgbClr val="002060"/>
                </a:solidFill>
                <a:sym typeface="+mn-ea"/>
              </a:rPr>
              <a:t>两个独立主格结构</a:t>
            </a:r>
            <a:r>
              <a:rPr lang="en-US" altLang="zh-CN" sz="2400" b="1">
                <a:solidFill>
                  <a:srgbClr val="002060"/>
                </a:solidFill>
                <a:sym typeface="+mn-ea"/>
              </a:rPr>
              <a:t>.	</a:t>
            </a:r>
            <a:endParaRPr lang="en-US" altLang="zh-CN" sz="2400" b="1">
              <a:solidFill>
                <a:srgbClr val="002060"/>
              </a:solidFill>
              <a:sym typeface="+mn-ea"/>
            </a:endParaRPr>
          </a:p>
        </p:txBody>
      </p:sp>
      <p:pic>
        <p:nvPicPr>
          <p:cNvPr id="6" name="图片 5"/>
          <p:cNvPicPr>
            <a:picLocks noChangeAspect="1"/>
          </p:cNvPicPr>
          <p:nvPr/>
        </p:nvPicPr>
        <p:blipFill>
          <a:blip r:embed="rId3"/>
          <a:srcRect b="6100"/>
          <a:stretch>
            <a:fillRect/>
          </a:stretch>
        </p:blipFill>
        <p:spPr>
          <a:xfrm>
            <a:off x="4463415" y="4194175"/>
            <a:ext cx="3424555" cy="2480945"/>
          </a:xfrm>
          <a:prstGeom prst="rect">
            <a:avLst/>
          </a:prstGeom>
        </p:spPr>
      </p:pic>
      <p:pic>
        <p:nvPicPr>
          <p:cNvPr id="7" name="图片 6"/>
          <p:cNvPicPr>
            <a:picLocks noChangeAspect="1"/>
          </p:cNvPicPr>
          <p:nvPr/>
        </p:nvPicPr>
        <p:blipFill>
          <a:blip r:embed="rId4"/>
          <a:srcRect l="26313" b="43066"/>
          <a:stretch>
            <a:fillRect/>
          </a:stretch>
        </p:blipFill>
        <p:spPr>
          <a:xfrm>
            <a:off x="341630" y="4234180"/>
            <a:ext cx="3590290" cy="2497455"/>
          </a:xfrm>
          <a:prstGeom prst="rect">
            <a:avLst/>
          </a:prstGeom>
        </p:spPr>
      </p:pic>
      <p:pic>
        <p:nvPicPr>
          <p:cNvPr id="8" name="图片 7"/>
          <p:cNvPicPr>
            <a:picLocks noChangeAspect="1"/>
          </p:cNvPicPr>
          <p:nvPr/>
        </p:nvPicPr>
        <p:blipFill>
          <a:blip r:embed="rId5"/>
          <a:srcRect b="6758"/>
          <a:stretch>
            <a:fillRect/>
          </a:stretch>
        </p:blipFill>
        <p:spPr>
          <a:xfrm rot="16200000">
            <a:off x="8588375" y="3650615"/>
            <a:ext cx="2857500" cy="3557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preference  /ˈprefrəns/                          n. [U] 喜爱;偏爱 [C]偏爱的事物</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776980" y="1189990"/>
            <a:ext cx="8031480" cy="3322955"/>
          </a:xfrm>
          <a:prstGeom prst="rect">
            <a:avLst/>
          </a:prstGeom>
          <a:noFill/>
        </p:spPr>
        <p:txBody>
          <a:bodyPr wrap="square" rtlCol="0" anchor="t">
            <a:spAutoFit/>
          </a:bodyPr>
          <a:p>
            <a:r>
              <a:rPr lang="zh-CN" altLang="en-US" sz="2400"/>
              <a:t>1.我们优先录用有经验的申请人。（应）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1.We give preference to applicants with some experience.</a:t>
            </a:r>
            <a:endParaRPr lang="en-US" altLang="zh-CN" sz="2400" b="1">
              <a:solidFill>
                <a:srgbClr val="002060"/>
              </a:solidFill>
            </a:endParaRPr>
          </a:p>
          <a:p>
            <a:endParaRPr lang="zh-CN" altLang="en-US"/>
          </a:p>
          <a:p>
            <a:r>
              <a:rPr lang="zh-CN" altLang="en-US" sz="2400"/>
              <a:t>2.其他要求包括良好的人际沟通能力，得体的举止和强烈的责任感。有类似活动经验者优先考虑。（应）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2.Other requirements include good interpersonal communication abilities, proper manners, and a strong sense of responsibility. Preference will be given to those experienced in similar activities.	</a:t>
            </a:r>
            <a:endParaRPr lang="en-US" altLang="zh-CN" sz="2400" b="1">
              <a:solidFill>
                <a:srgbClr val="002060"/>
              </a:solidFill>
              <a:sym typeface="+mn-ea"/>
            </a:endParaRPr>
          </a:p>
        </p:txBody>
      </p:sp>
      <p:pic>
        <p:nvPicPr>
          <p:cNvPr id="114" name="图片 113"/>
          <p:cNvPicPr/>
          <p:nvPr/>
        </p:nvPicPr>
        <p:blipFill>
          <a:blip r:embed="rId3"/>
          <a:srcRect b="7788"/>
          <a:stretch>
            <a:fillRect/>
          </a:stretch>
        </p:blipFill>
        <p:spPr>
          <a:xfrm>
            <a:off x="184150" y="902335"/>
            <a:ext cx="3470910" cy="5039995"/>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appeal  /əˈpi:l/                                  vi.  有感染力；呼吁；求助；上诉</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96545" y="783590"/>
            <a:ext cx="11617960" cy="3122930"/>
          </a:xfrm>
          <a:prstGeom prst="rect">
            <a:avLst/>
          </a:prstGeom>
          <a:noFill/>
        </p:spPr>
        <p:txBody>
          <a:bodyPr wrap="square" rtlCol="0" anchor="t">
            <a:spAutoFit/>
          </a:bodyPr>
          <a:p>
            <a:r>
              <a:rPr lang="zh-CN" altLang="en-US" sz="2400"/>
              <a:t>1.政府呼吁公众为地震灾区捐款。（应）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government appealed to the public for donation for the earthquake­hit areas.</a:t>
            </a:r>
            <a:endParaRPr lang="en-US" altLang="zh-CN" sz="2400" b="1">
              <a:solidFill>
                <a:srgbClr val="002060"/>
              </a:solidFill>
            </a:endParaRPr>
          </a:p>
          <a:p>
            <a:pPr fontAlgn="auto">
              <a:lnSpc>
                <a:spcPts val="1160"/>
              </a:lnSpc>
            </a:pPr>
            <a:endParaRPr lang="zh-CN" altLang="en-US"/>
          </a:p>
          <a:p>
            <a:r>
              <a:rPr lang="zh-CN" altLang="en-US" sz="2400"/>
              <a:t>2.中国高铁的速度比汽车快，价格比飞机低，广受人们青睐。（应、概）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2.It is the CRH’s higher speed than cars’ and lower price than planes’ that hold wide appeal for people.</a:t>
            </a:r>
            <a:endParaRPr lang="en-US" altLang="zh-CN" sz="2400" b="1">
              <a:solidFill>
                <a:srgbClr val="002060"/>
              </a:solidFill>
            </a:endParaRPr>
          </a:p>
          <a:p>
            <a:pPr fontAlgn="auto">
              <a:lnSpc>
                <a:spcPts val="1160"/>
              </a:lnSpc>
            </a:pPr>
            <a:endParaRPr lang="zh-CN" altLang="en-US"/>
          </a:p>
          <a:p>
            <a:r>
              <a:rPr lang="zh-CN" altLang="en-US" sz="2400"/>
              <a:t>3.“你真的愿意帮忙吗？”他满脸恳求地说。 </a:t>
            </a:r>
            <a:r>
              <a:rPr lang="zh-CN" altLang="en-US" sz="2400" baseline="-25000"/>
              <a:t>（恳求的；可怜的；希望同情的）</a:t>
            </a:r>
            <a:r>
              <a:rPr lang="zh-CN" altLang="en-US" sz="2400"/>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3.“Would you really help?” he said with an appealing look. </a:t>
            </a:r>
            <a:endParaRPr lang="en-US" altLang="zh-CN" sz="2400" b="1">
              <a:solidFill>
                <a:srgbClr val="002060"/>
              </a:solidFill>
            </a:endParaRPr>
          </a:p>
          <a:p>
            <a:pPr fontAlgn="auto">
              <a:lnSpc>
                <a:spcPts val="1160"/>
              </a:lnSpc>
            </a:pPr>
            <a:endParaRPr lang="en-US" altLang="zh-CN" sz="2400" b="1">
              <a:solidFill>
                <a:srgbClr val="002060"/>
              </a:solidFill>
              <a:sym typeface="+mn-ea"/>
            </a:endParaRPr>
          </a:p>
        </p:txBody>
      </p:sp>
      <p:pic>
        <p:nvPicPr>
          <p:cNvPr id="115" name="图片 114"/>
          <p:cNvPicPr/>
          <p:nvPr/>
        </p:nvPicPr>
        <p:blipFill>
          <a:blip r:embed="rId3"/>
          <a:srcRect b="6705"/>
          <a:stretch>
            <a:fillRect/>
          </a:stretch>
        </p:blipFill>
        <p:spPr>
          <a:xfrm>
            <a:off x="4662805" y="3705225"/>
            <a:ext cx="7529195" cy="3161030"/>
          </a:xfrm>
          <a:prstGeom prst="rect">
            <a:avLst/>
          </a:prstGeom>
          <a:noFill/>
          <a:ln w="9525">
            <a:noFill/>
          </a:ln>
        </p:spPr>
      </p:pic>
      <p:sp>
        <p:nvSpPr>
          <p:cNvPr id="6" name="文本框 5"/>
          <p:cNvSpPr txBox="1"/>
          <p:nvPr/>
        </p:nvSpPr>
        <p:spPr>
          <a:xfrm>
            <a:off x="358140" y="3906520"/>
            <a:ext cx="4027805" cy="1938020"/>
          </a:xfrm>
          <a:prstGeom prst="rect">
            <a:avLst/>
          </a:prstGeom>
          <a:noFill/>
        </p:spPr>
        <p:txBody>
          <a:bodyPr wrap="square" rtlCol="0" anchor="t">
            <a:spAutoFit/>
          </a:bodyPr>
          <a:p>
            <a:r>
              <a:rPr lang="zh-CN" altLang="en-US" sz="2400">
                <a:sym typeface="+mn-ea"/>
              </a:rPr>
              <a:t>4.她向他投去一种会融化坚冰的温柔恳求的表情。（续）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4.She gave him a soft appealing look that would have melted solid ice.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down)">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fragile  /ˈfrædʒaɪl/                              adj.  精细的；易碎的；脆弱的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557520" y="4171950"/>
            <a:ext cx="6069330" cy="2214880"/>
          </a:xfrm>
          <a:prstGeom prst="rect">
            <a:avLst/>
          </a:prstGeom>
          <a:noFill/>
        </p:spPr>
        <p:txBody>
          <a:bodyPr wrap="square" rtlCol="0" anchor="t">
            <a:spAutoFit/>
          </a:bodyPr>
          <a:p>
            <a:endParaRPr lang="zh-CN" altLang="en-US"/>
          </a:p>
          <a:p>
            <a:r>
              <a:rPr lang="zh-CN" altLang="en-US" sz="2400"/>
              <a:t>4.当你走进艺术画廊，你感觉好像置身于一个精致的白色贝壳中。（应、续）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4.When you walk into the gallery, you feel as if you were inside a fragile, white seashell. 	</a:t>
            </a:r>
            <a:endParaRPr lang="en-US" altLang="zh-CN" sz="2400" b="1">
              <a:solidFill>
                <a:srgbClr val="002060"/>
              </a:solidFill>
              <a:sym typeface="+mn-ea"/>
            </a:endParaRPr>
          </a:p>
        </p:txBody>
      </p:sp>
      <p:pic>
        <p:nvPicPr>
          <p:cNvPr id="6" name="图片 5"/>
          <p:cNvPicPr>
            <a:picLocks noChangeAspect="1"/>
          </p:cNvPicPr>
          <p:nvPr/>
        </p:nvPicPr>
        <p:blipFill>
          <a:blip r:embed="rId3"/>
          <a:srcRect l="11834" t="6942" r="10596" b="12049"/>
          <a:stretch>
            <a:fillRect/>
          </a:stretch>
        </p:blipFill>
        <p:spPr>
          <a:xfrm>
            <a:off x="6959600" y="986155"/>
            <a:ext cx="3779520" cy="3364230"/>
          </a:xfrm>
          <a:prstGeom prst="rect">
            <a:avLst/>
          </a:prstGeom>
        </p:spPr>
      </p:pic>
      <p:pic>
        <p:nvPicPr>
          <p:cNvPr id="7" name="图片 6"/>
          <p:cNvPicPr>
            <a:picLocks noChangeAspect="1"/>
          </p:cNvPicPr>
          <p:nvPr/>
        </p:nvPicPr>
        <p:blipFill>
          <a:blip r:embed="rId4"/>
          <a:srcRect l="11354" t="4965" r="13841" b="8715"/>
          <a:stretch>
            <a:fillRect/>
          </a:stretch>
        </p:blipFill>
        <p:spPr>
          <a:xfrm>
            <a:off x="795655" y="3764915"/>
            <a:ext cx="3920490" cy="3157220"/>
          </a:xfrm>
          <a:prstGeom prst="rect">
            <a:avLst/>
          </a:prstGeom>
        </p:spPr>
      </p:pic>
      <p:sp>
        <p:nvSpPr>
          <p:cNvPr id="8" name="文本框 7"/>
          <p:cNvSpPr txBox="1"/>
          <p:nvPr/>
        </p:nvSpPr>
        <p:spPr>
          <a:xfrm>
            <a:off x="256540" y="834390"/>
            <a:ext cx="6570980" cy="2861310"/>
          </a:xfrm>
          <a:prstGeom prst="rect">
            <a:avLst/>
          </a:prstGeom>
          <a:noFill/>
        </p:spPr>
        <p:txBody>
          <a:bodyPr wrap="square" rtlCol="0" anchor="t">
            <a:spAutoFit/>
          </a:bodyPr>
          <a:p>
            <a:r>
              <a:rPr lang="zh-CN" altLang="en-US" sz="2400">
                <a:sym typeface="+mn-ea"/>
              </a:rPr>
              <a:t>1.身体虚弱（续）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1.in fragile health</a:t>
            </a:r>
            <a:endParaRPr lang="en-US" altLang="zh-CN" sz="2400" b="1">
              <a:solidFill>
                <a:srgbClr val="002060"/>
              </a:solidFill>
            </a:endParaRPr>
          </a:p>
          <a:p>
            <a:endParaRPr lang="zh-CN" altLang="en-US"/>
          </a:p>
          <a:p>
            <a:r>
              <a:rPr lang="zh-CN" altLang="en-US" sz="2400">
                <a:sym typeface="+mn-ea"/>
              </a:rPr>
              <a:t>2.不牢固的关系（应、续、概）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 fragile relationship </a:t>
            </a:r>
            <a:endParaRPr lang="en-US" altLang="zh-CN" sz="2400" b="1">
              <a:solidFill>
                <a:srgbClr val="002060"/>
              </a:solidFill>
            </a:endParaRPr>
          </a:p>
          <a:p>
            <a:endParaRPr lang="zh-CN" altLang="en-US"/>
          </a:p>
          <a:p>
            <a:r>
              <a:rPr lang="zh-CN" altLang="en-US" sz="2400">
                <a:sym typeface="+mn-ea"/>
              </a:rPr>
              <a:t>3.他向后靠在他那把不结实的椅子上。（续）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3.He leaned back in his fragile chair.</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blinds(horizontal)">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rcRect t="6956" b="7920"/>
          <a:stretch>
            <a:fillRect/>
          </a:stretch>
        </p:blipFill>
        <p:spPr>
          <a:xfrm>
            <a:off x="1560195" y="3252470"/>
            <a:ext cx="9361170" cy="3644265"/>
          </a:xfrm>
          <a:prstGeom prst="rect">
            <a:avLst/>
          </a:prstGeom>
        </p:spPr>
      </p:pic>
      <p:cxnSp>
        <p:nvCxnSpPr>
          <p:cNvPr id="28" name="直接连接符 17"/>
          <p:cNvCxnSpPr/>
          <p:nvPr>
            <p:custDataLst>
              <p:tags r:id="rId2"/>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reputation  /ˌrepjuˈteɪʃn/                         n. [C; U] 名声；名誉</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1650" y="1016000"/>
            <a:ext cx="11324590" cy="1938020"/>
          </a:xfrm>
          <a:prstGeom prst="rect">
            <a:avLst/>
          </a:prstGeom>
          <a:noFill/>
        </p:spPr>
        <p:txBody>
          <a:bodyPr wrap="square" rtlCol="0" anchor="t">
            <a:spAutoFit/>
          </a:bodyPr>
          <a:p>
            <a:r>
              <a:rPr lang="zh-CN" altLang="en-US" sz="2400">
                <a:sym typeface="+mn-ea"/>
              </a:rPr>
              <a:t>1.她在同伴中的口碑甚佳。（应、续）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1.She enjoyed a high reputation among her fellows. </a:t>
            </a:r>
            <a:endParaRPr lang="en-US" altLang="zh-CN" sz="2400" b="1">
              <a:solidFill>
                <a:srgbClr val="002060"/>
              </a:solidFill>
            </a:endParaRPr>
          </a:p>
          <a:p>
            <a:endParaRPr lang="en-US" altLang="zh-CN" sz="2400" b="1">
              <a:solidFill>
                <a:srgbClr val="002060"/>
              </a:solidFill>
            </a:endParaRPr>
          </a:p>
          <a:p>
            <a:r>
              <a:rPr lang="zh-CN" altLang="en-US" sz="2400">
                <a:sym typeface="+mn-ea"/>
              </a:rPr>
              <a:t>2.彭斯是个典型的苏格兰人，他以风趣和富有魅万而闻名。（应、续）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2.Typical of the Scotch, Burns had a reputation for being funny and charming.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civilization  /ˌsɪvəlaɪˈzeɪʃn/                        n. [U]文明；文化；文明社会</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35915" y="1043305"/>
            <a:ext cx="11263630" cy="1938020"/>
          </a:xfrm>
          <a:prstGeom prst="rect">
            <a:avLst/>
          </a:prstGeom>
          <a:noFill/>
        </p:spPr>
        <p:txBody>
          <a:bodyPr wrap="square" rtlCol="0" anchor="t">
            <a:spAutoFit/>
          </a:bodyPr>
          <a:p>
            <a:r>
              <a:rPr lang="zh-CN" altLang="en-US" sz="2400">
                <a:sym typeface="+mn-ea"/>
              </a:rPr>
              <a:t>1.这家博物馆以其种类繁多的艺术收藏品而闻名，它涵盖了世界各地5</a:t>
            </a:r>
            <a:r>
              <a:rPr lang="zh-CN" altLang="en-US" sz="2400"/>
              <a:t>000多年的文明, 展示的不仅仅是视觉上的艺术乐趣。（应）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reputation of this museum lies in the variety of its art collection, which covers more than 5000 years of civilization from many parts of the world, displaying more than just the visual delights of art. </a:t>
            </a:r>
            <a:endParaRPr lang="en-US" altLang="zh-CN" sz="2400" b="1">
              <a:solidFill>
                <a:srgbClr val="002060"/>
              </a:solidFill>
              <a:sym typeface="+mn-ea"/>
            </a:endParaRPr>
          </a:p>
        </p:txBody>
      </p:sp>
      <p:pic>
        <p:nvPicPr>
          <p:cNvPr id="6" name="图片 5"/>
          <p:cNvPicPr>
            <a:picLocks noChangeAspect="1"/>
          </p:cNvPicPr>
          <p:nvPr/>
        </p:nvPicPr>
        <p:blipFill>
          <a:blip r:embed="rId3"/>
          <a:stretch>
            <a:fillRect/>
          </a:stretch>
        </p:blipFill>
        <p:spPr>
          <a:xfrm>
            <a:off x="6626225" y="2655570"/>
            <a:ext cx="5044440" cy="4121150"/>
          </a:xfrm>
          <a:prstGeom prst="rect">
            <a:avLst/>
          </a:prstGeom>
        </p:spPr>
      </p:pic>
      <p:sp>
        <p:nvSpPr>
          <p:cNvPr id="7" name="文本框 6"/>
          <p:cNvSpPr txBox="1"/>
          <p:nvPr/>
        </p:nvSpPr>
        <p:spPr>
          <a:xfrm>
            <a:off x="335915" y="3395345"/>
            <a:ext cx="6145530" cy="2676525"/>
          </a:xfrm>
          <a:prstGeom prst="rect">
            <a:avLst/>
          </a:prstGeom>
          <a:noFill/>
        </p:spPr>
        <p:txBody>
          <a:bodyPr wrap="square" rtlCol="0" anchor="t">
            <a:spAutoFit/>
          </a:bodyPr>
          <a:p>
            <a:r>
              <a:rPr lang="zh-CN" altLang="en-US" sz="2400">
                <a:sym typeface="+mn-ea"/>
              </a:rPr>
              <a:t>2.作为一个由众多民族组成的国家，中国有着悠久的历史和文明，有着丰富的非物质文化遗产。（应）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2.As a country consisting of a great diversity of ethnic groups and with time-honored history and civilization, China abounds in intangible cultural heritages. </a:t>
            </a:r>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visual  /ˈvɪʒuəl/                                adj.  视觉的；看得见的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36</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213995" y="970280"/>
            <a:ext cx="11700510" cy="5561965"/>
          </a:xfrm>
          <a:prstGeom prst="rect">
            <a:avLst/>
          </a:prstGeom>
          <a:noFill/>
        </p:spPr>
        <p:txBody>
          <a:bodyPr wrap="square" rtlCol="0" anchor="t">
            <a:spAutoFit/>
          </a:bodyPr>
          <a:p>
            <a:r>
              <a:rPr lang="zh-CN" altLang="en-US" sz="2400"/>
              <a:t>1.演员们将青春与活力毫无保留的展现在观众</a:t>
            </a:r>
            <a:r>
              <a:rPr lang="zh-CN" altLang="en-US" sz="2400">
                <a:sym typeface="宋体" panose="02010600030101010101" pitchFamily="2" charset="-122"/>
              </a:rPr>
              <a:t>眼前，为</a:t>
            </a:r>
            <a:r>
              <a:rPr lang="zh-CN" altLang="en-US" sz="2400"/>
              <a:t>观众献上了一场视听盛宴。（应、续）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1.Actors showed youth and vitality without reservation in front of the audience, and presented an audio-visual banquet for the audience. </a:t>
            </a:r>
            <a:endParaRPr lang="en-US" altLang="zh-CN" sz="2400" b="1">
              <a:solidFill>
                <a:srgbClr val="002060"/>
              </a:solidFill>
            </a:endParaRPr>
          </a:p>
          <a:p>
            <a:pPr fontAlgn="auto">
              <a:lnSpc>
                <a:spcPts val="1180"/>
              </a:lnSpc>
            </a:pPr>
            <a:endParaRPr lang="zh-CN" altLang="en-US" sz="2400"/>
          </a:p>
          <a:p>
            <a:r>
              <a:rPr lang="zh-CN" altLang="en-US" sz="2400"/>
              <a:t>2.这么多美妙的画作进入我的视线，我完全沉浸其中。如果你错过了这个好机会，我敢说那将是一个很大的遗憾。这对你来说一定是一场视觉盛宴。（2021年6月浙江卷“ 参观国画展的宣传报道”）</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2.So many wonderful paintings came into my sight that I was totally immersed in it. I bet it will be a big pity if you miss the great chance. And it must be a big visual feast for you. </a:t>
            </a:r>
            <a:endParaRPr lang="en-US" altLang="zh-CN" sz="2400" b="1">
              <a:solidFill>
                <a:srgbClr val="002060"/>
              </a:solidFill>
            </a:endParaRPr>
          </a:p>
          <a:p>
            <a:pPr fontAlgn="auto">
              <a:lnSpc>
                <a:spcPts val="1160"/>
              </a:lnSpc>
            </a:pPr>
            <a:endParaRPr lang="zh-CN" altLang="en-US"/>
          </a:p>
          <a:p>
            <a:r>
              <a:rPr lang="zh-CN" altLang="en-US" sz="2400"/>
              <a:t>3.考虑到这场视觉盛宴是品尝我们文化的黄金机会，我强烈推荐每一个艺术爱好者来享受它。（</a:t>
            </a:r>
            <a:r>
              <a:rPr lang="zh-CN" altLang="en-US" sz="2400">
                <a:sym typeface="+mn-ea"/>
              </a:rPr>
              <a:t>2021年6月浙江卷“ 参观国画展的宣传报道”</a:t>
            </a:r>
            <a:r>
              <a:rPr lang="zh-CN" altLang="en-US" sz="2400"/>
              <a:t>）</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3.Considering the visual feast is golden opportunity to have a taste of our culture, I highly recommend every art lover come and enjoy it!	</a:t>
            </a:r>
            <a:endParaRPr lang="en-US" altLang="zh-CN" sz="2400" b="1">
              <a:solidFill>
                <a:srgbClr val="002060"/>
              </a:solidFill>
            </a:endParaRPr>
          </a:p>
          <a:p>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0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abstract  /ˈæbstrækt/                       adj.  抽象的；深奥的 n.  [C]摘要</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169670" y="1278890"/>
            <a:ext cx="6908800" cy="1422400"/>
          </a:xfrm>
          <a:prstGeom prst="rect">
            <a:avLst/>
          </a:prstGeom>
          <a:noFill/>
        </p:spPr>
        <p:txBody>
          <a:bodyPr wrap="square" rtlCol="0" anchor="t">
            <a:spAutoFit/>
          </a:bodyPr>
          <a:p>
            <a:pPr fontAlgn="auto">
              <a:lnSpc>
                <a:spcPts val="3460"/>
              </a:lnSpc>
            </a:pPr>
            <a:r>
              <a:rPr lang="zh-CN" altLang="en-US" sz="2400">
                <a:sym typeface="+mn-ea"/>
              </a:rPr>
              <a:t>抽象概念必须用例子来具体说明。</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The </a:t>
            </a:r>
            <a:r>
              <a:rPr lang="en-US" altLang="zh-CN" sz="2400" b="1" u="sng">
                <a:solidFill>
                  <a:srgbClr val="002060"/>
                </a:solidFill>
              </a:rPr>
              <a:t>abstract</a:t>
            </a:r>
            <a:r>
              <a:rPr lang="en-US" altLang="zh-CN" sz="2400" b="1">
                <a:solidFill>
                  <a:srgbClr val="002060"/>
                </a:solidFill>
              </a:rPr>
              <a:t> must be made </a:t>
            </a:r>
            <a:r>
              <a:rPr lang="en-US" altLang="zh-CN" sz="2400" b="1" u="sng">
                <a:solidFill>
                  <a:srgbClr val="002060"/>
                </a:solidFill>
              </a:rPr>
              <a:t>concrete</a:t>
            </a:r>
            <a:r>
              <a:rPr lang="en-US" altLang="zh-CN" sz="2400" b="1">
                <a:solidFill>
                  <a:srgbClr val="002060"/>
                </a:solidFill>
              </a:rPr>
              <a:t> by examples.</a:t>
            </a:r>
            <a:r>
              <a:rPr lang="zh-CN" altLang="en-US"/>
              <a:t>	</a:t>
            </a:r>
            <a:endParaRPr lang="zh-CN" altLang="en-US"/>
          </a:p>
        </p:txBody>
      </p:sp>
      <p:pic>
        <p:nvPicPr>
          <p:cNvPr id="6" name="图片 5"/>
          <p:cNvPicPr>
            <a:picLocks noChangeAspect="1"/>
          </p:cNvPicPr>
          <p:nvPr/>
        </p:nvPicPr>
        <p:blipFill>
          <a:blip r:embed="rId3"/>
          <a:srcRect b="2911"/>
          <a:stretch>
            <a:fillRect/>
          </a:stretch>
        </p:blipFill>
        <p:spPr>
          <a:xfrm>
            <a:off x="852170" y="3373755"/>
            <a:ext cx="4427220" cy="2980055"/>
          </a:xfrm>
          <a:prstGeom prst="rect">
            <a:avLst/>
          </a:prstGeom>
        </p:spPr>
      </p:pic>
      <p:pic>
        <p:nvPicPr>
          <p:cNvPr id="103" name="图片 102"/>
          <p:cNvPicPr/>
          <p:nvPr/>
        </p:nvPicPr>
        <p:blipFill>
          <a:blip r:embed="rId4"/>
          <a:srcRect b="5833"/>
          <a:stretch>
            <a:fillRect/>
          </a:stretch>
        </p:blipFill>
        <p:spPr>
          <a:xfrm>
            <a:off x="6377305" y="3373755"/>
            <a:ext cx="4672330" cy="2979420"/>
          </a:xfrm>
          <a:prstGeom prst="rect">
            <a:avLst/>
          </a:prstGeom>
          <a:noFill/>
          <a:ln w="9525">
            <a:noFill/>
          </a:ln>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fragrant  /ˈfreɪgrənt/                            adj.  香的；令人愉快的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69595" y="1069975"/>
            <a:ext cx="6575425" cy="4892675"/>
          </a:xfrm>
          <a:prstGeom prst="rect">
            <a:avLst/>
          </a:prstGeom>
          <a:noFill/>
        </p:spPr>
        <p:txBody>
          <a:bodyPr wrap="square" rtlCol="0" anchor="t">
            <a:spAutoFit/>
          </a:bodyPr>
          <a:p>
            <a:r>
              <a:rPr lang="zh-CN" altLang="en-US" sz="2400">
                <a:sym typeface="+mn-ea"/>
              </a:rPr>
              <a:t>1.芬芳的微风轻轻抚摸着我的脸庞，仿佛抚慰着我所有的的疲惫和恐惧。（续）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fragrant breeze gently touched my face, as if comforting all the tiredness and terror along the trip.</a:t>
            </a:r>
            <a:endParaRPr lang="en-US" altLang="zh-CN" sz="2400" b="1">
              <a:solidFill>
                <a:srgbClr val="002060"/>
              </a:solidFill>
            </a:endParaRPr>
          </a:p>
          <a:p>
            <a:endParaRPr lang="en-US" altLang="zh-CN" sz="2400" b="1">
              <a:solidFill>
                <a:srgbClr val="002060"/>
              </a:solidFill>
            </a:endParaRPr>
          </a:p>
          <a:p>
            <a:r>
              <a:rPr lang="zh-CN" altLang="en-US" sz="2400">
                <a:sym typeface="+mn-ea"/>
              </a:rPr>
              <a:t>2.迎面而来的是一阵香甜的气息。（续）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 sweet fragrance greeted him.</a:t>
            </a:r>
            <a:endParaRPr lang="en-US" altLang="zh-CN" sz="2400" b="1">
              <a:solidFill>
                <a:srgbClr val="002060"/>
              </a:solidFill>
            </a:endParaRPr>
          </a:p>
          <a:p>
            <a:endParaRPr lang="en-US" altLang="zh-CN" sz="2400" b="1">
              <a:solidFill>
                <a:srgbClr val="002060"/>
              </a:solidFill>
            </a:endParaRPr>
          </a:p>
          <a:p>
            <a:r>
              <a:rPr lang="zh-CN" altLang="en-US" sz="2400">
                <a:sym typeface="+mn-ea"/>
              </a:rPr>
              <a:t>3.森林里凉爽芬芳，漫步其中让我心情平静。（续）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3.The forest was cool and fragrant,and the walk through it calmed my spirits.</a:t>
            </a:r>
            <a:r>
              <a:rPr lang="zh-CN" altLang="en-US"/>
              <a:t>	</a:t>
            </a:r>
            <a:endParaRPr lang="zh-CN" altLang="en-US"/>
          </a:p>
        </p:txBody>
      </p:sp>
      <p:pic>
        <p:nvPicPr>
          <p:cNvPr id="6" name="图片 5"/>
          <p:cNvPicPr>
            <a:picLocks noChangeAspect="1"/>
          </p:cNvPicPr>
          <p:nvPr/>
        </p:nvPicPr>
        <p:blipFill>
          <a:blip r:embed="rId3"/>
          <a:stretch>
            <a:fillRect/>
          </a:stretch>
        </p:blipFill>
        <p:spPr>
          <a:xfrm>
            <a:off x="7037705" y="2459990"/>
            <a:ext cx="4876800" cy="318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permanent  /ˈpɜ:mənənt/                        adj.  永久的；持久的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38</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l="7886" t="7239" r="3744" b="5864"/>
          <a:stretch>
            <a:fillRect/>
          </a:stretch>
        </p:blipFill>
        <p:spPr>
          <a:xfrm>
            <a:off x="5005070" y="1472565"/>
            <a:ext cx="7186930" cy="5334635"/>
          </a:xfrm>
          <a:prstGeom prst="rect">
            <a:avLst/>
          </a:prstGeom>
        </p:spPr>
      </p:pic>
      <p:sp>
        <p:nvSpPr>
          <p:cNvPr id="5" name="文本框 4"/>
          <p:cNvSpPr txBox="1"/>
          <p:nvPr/>
        </p:nvSpPr>
        <p:spPr>
          <a:xfrm>
            <a:off x="545465" y="992505"/>
            <a:ext cx="5281295" cy="4615815"/>
          </a:xfrm>
          <a:prstGeom prst="rect">
            <a:avLst/>
          </a:prstGeom>
          <a:noFill/>
        </p:spPr>
        <p:txBody>
          <a:bodyPr wrap="square" rtlCol="0" anchor="t">
            <a:spAutoFit/>
          </a:bodyPr>
          <a:p>
            <a:r>
              <a:rPr lang="zh-CN" altLang="en-US" sz="2400">
                <a:sym typeface="+mn-ea"/>
              </a:rPr>
              <a:t>1.固定工作/终身职工</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1.permanent job/ staff</a:t>
            </a:r>
            <a:endParaRPr lang="en-US" altLang="zh-CN" sz="2400" b="1">
              <a:solidFill>
                <a:srgbClr val="002060"/>
              </a:solidFill>
            </a:endParaRPr>
          </a:p>
          <a:p>
            <a:endParaRPr lang="zh-CN" altLang="en-US"/>
          </a:p>
          <a:p>
            <a:r>
              <a:rPr lang="zh-CN" altLang="en-US" sz="2400">
                <a:sym typeface="+mn-ea"/>
              </a:rPr>
              <a:t>2.长期的紧张状态（应、概）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 permanent state of tension</a:t>
            </a:r>
            <a:endParaRPr lang="en-US" altLang="zh-CN" sz="2400" b="1">
              <a:solidFill>
                <a:srgbClr val="002060"/>
              </a:solidFill>
            </a:endParaRPr>
          </a:p>
          <a:p>
            <a:endParaRPr lang="zh-CN" altLang="en-US"/>
          </a:p>
          <a:p>
            <a:r>
              <a:rPr lang="zh-CN" altLang="en-US" sz="2400">
                <a:sym typeface="+mn-ea"/>
              </a:rPr>
              <a:t>3.厚重的、长年锁着的大门（续）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3.the heavy, permanently locked gate </a:t>
            </a:r>
            <a:endParaRPr lang="en-US" altLang="zh-CN" sz="2400" b="1">
              <a:solidFill>
                <a:srgbClr val="002060"/>
              </a:solidFill>
            </a:endParaRPr>
          </a:p>
          <a:p>
            <a:endParaRPr lang="zh-CN" altLang="en-US"/>
          </a:p>
          <a:p>
            <a:r>
              <a:rPr lang="zh-CN" altLang="en-US" sz="2400">
                <a:sym typeface="+mn-ea"/>
              </a:rPr>
              <a:t>4.饮酒过量可能造成永久性脑损伤。（概）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4.Heavy drinking can cause permanent damage to the brain.</a:t>
            </a:r>
            <a:r>
              <a:rPr lang="zh-CN" altLang="en-US"/>
              <a:t>	</a:t>
            </a:r>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wipe(down)">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39.committee /kəˈmɪtɪ/                             n. [C] 委员会</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39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87045" y="1028700"/>
            <a:ext cx="11347450" cy="2322830"/>
          </a:xfrm>
          <a:prstGeom prst="rect">
            <a:avLst/>
          </a:prstGeom>
          <a:noFill/>
        </p:spPr>
        <p:txBody>
          <a:bodyPr wrap="square" rtlCol="0" anchor="t">
            <a:spAutoFit/>
          </a:bodyPr>
          <a:p>
            <a:pPr fontAlgn="auto">
              <a:lnSpc>
                <a:spcPts val="3480"/>
              </a:lnSpc>
            </a:pPr>
            <a:r>
              <a:rPr lang="zh-CN" altLang="en-US" sz="2400">
                <a:sym typeface="+mn-ea"/>
              </a:rPr>
              <a:t>组委会是如此的体贴和关心，他们安排了合理的赛道，每500米设置红旗和标志，让参赛者知道他们跑了多长时间，并得到鼓励。（应）</a:t>
            </a:r>
            <a:endParaRPr lang="zh-CN" altLang="en-US" sz="2400"/>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So thoughtful and caring was the committee that they arranged a reasonable racing track, along which red flags and signs were set every 500 meters, enabling competitors to know how long they had run and got encouraged.	</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487045" y="3504565"/>
            <a:ext cx="5015230" cy="3064510"/>
          </a:xfrm>
          <a:prstGeom prst="rect">
            <a:avLst/>
          </a:prstGeom>
        </p:spPr>
      </p:pic>
      <p:pic>
        <p:nvPicPr>
          <p:cNvPr id="7" name="图片 6"/>
          <p:cNvPicPr>
            <a:picLocks noChangeAspect="1"/>
          </p:cNvPicPr>
          <p:nvPr/>
        </p:nvPicPr>
        <p:blipFill>
          <a:blip r:embed="rId4"/>
          <a:stretch>
            <a:fillRect/>
          </a:stretch>
        </p:blipFill>
        <p:spPr>
          <a:xfrm>
            <a:off x="5743575" y="3504565"/>
            <a:ext cx="5384800" cy="306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bg2">
              <a:lumMod val="25000"/>
            </a:schemeClr>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作</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写</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r="46842"/>
          <a:stretch>
            <a:fillRect/>
          </a:stretch>
        </p:blipFill>
        <p:spPr>
          <a:xfrm>
            <a:off x="6226810" y="1118870"/>
            <a:ext cx="5965190" cy="326771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rgbClr val="0020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汇</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5323205" cy="46037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Poems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91" name="TextBox 790"/>
          <p:cNvSpPr txBox="1"/>
          <p:nvPr/>
        </p:nvSpPr>
        <p:spPr>
          <a:xfrm>
            <a:off x="536074" y="248235"/>
            <a:ext cx="4805680" cy="521970"/>
          </a:xfrm>
          <a:prstGeom prst="rect">
            <a:avLst/>
          </a:prstGeom>
          <a:noFill/>
        </p:spPr>
        <p:txBody>
          <a:bodyPr wrap="none" rtlCol="0">
            <a:spAutoFit/>
          </a:bodyPr>
          <a:p>
            <a:pPr algn="ctr"/>
            <a:r>
              <a:rPr lang="zh-CN" altLang="en-US" sz="2800" i="1" noProof="0" dirty="0">
                <a:ln>
                  <a:noFill/>
                </a:ln>
                <a:effectLst/>
                <a:uLnTx/>
                <a:uFillTx/>
                <a:latin typeface="微软雅黑" panose="020B0503020204020204" pitchFamily="34" charset="-122"/>
                <a:ea typeface="微软雅黑" panose="020B0503020204020204" pitchFamily="34" charset="-122"/>
                <a:cs typeface="+mn-ea"/>
                <a:sym typeface="+mn-ea"/>
              </a:rPr>
              <a:t>活用教材词汇，靶向高考写作</a:t>
            </a:r>
            <a:endParaRPr lang="zh-CN" altLang="en-US" sz="2800" i="1" noProof="0" dirty="0">
              <a:ln>
                <a:noFill/>
              </a:ln>
              <a:solidFill>
                <a:srgbClr val="435258"/>
              </a:solidFill>
              <a:effectLst/>
              <a:uLnTx/>
              <a:uFillTx/>
              <a:latin typeface="微软雅黑" panose="020B0503020204020204" pitchFamily="34" charset="-122"/>
              <a:ea typeface="微软雅黑" panose="020B0503020204020204" pitchFamily="34" charset="-122"/>
              <a:cs typeface="+mn-ea"/>
              <a:sym typeface="+mn-ea"/>
            </a:endParaRPr>
          </a:p>
        </p:txBody>
      </p:sp>
      <p:sp>
        <p:nvSpPr>
          <p:cNvPr id="4" name="文本框 3"/>
          <p:cNvSpPr txBox="1"/>
          <p:nvPr/>
        </p:nvSpPr>
        <p:spPr>
          <a:xfrm>
            <a:off x="392430" y="4890770"/>
            <a:ext cx="11535410" cy="1198880"/>
          </a:xfrm>
          <a:prstGeom prst="rect">
            <a:avLst/>
          </a:prstGeom>
          <a:noFill/>
        </p:spPr>
        <p:txBody>
          <a:bodyPr wrap="square" rtlCol="0" anchor="t">
            <a:spAutoFit/>
          </a:bodyPr>
          <a:p>
            <a:r>
              <a:rPr lang="zh-CN" altLang="en-US"/>
              <a:t>1. poetry  </a:t>
            </a:r>
            <a:r>
              <a:rPr lang="en-US" altLang="zh-CN"/>
              <a:t>    </a:t>
            </a:r>
            <a:r>
              <a:rPr lang="zh-CN" altLang="en-US"/>
              <a:t>2. tick</a:t>
            </a:r>
            <a:r>
              <a:rPr lang="en-US" altLang="zh-CN"/>
              <a:t>              3.hush                 4. convey        5. concrete    6. diamond         7. flexible              8. cottage </a:t>
            </a:r>
            <a:endParaRPr lang="en-US" altLang="zh-CN"/>
          </a:p>
          <a:p>
            <a:r>
              <a:rPr lang="en-US" altLang="zh-CN"/>
              <a:t> 9. sparrow  10. kitten        11.run out of     12. tease        13. salty         14. droop             15. dread             16. endless</a:t>
            </a:r>
            <a:endParaRPr lang="en-US" altLang="zh-CN"/>
          </a:p>
          <a:p>
            <a:r>
              <a:rPr lang="en-US" altLang="zh-CN"/>
              <a:t>17.branch    18.melt           19. brimful         20. await        21.revolve     22. utter               23. sorrow           24. bare </a:t>
            </a:r>
            <a:endParaRPr lang="en-US" altLang="zh-CN"/>
          </a:p>
          <a:p>
            <a:r>
              <a:rPr lang="en-US" altLang="zh-CN"/>
              <a:t>25.stem        26. appropriate        27. sponsor                     28.blank        29. darkness        30.let out             31.  load  </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0-#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791"/>
                                        </p:tgtEl>
                                        <p:attrNameLst>
                                          <p:attrName>style.visibility</p:attrName>
                                        </p:attrNameLst>
                                      </p:cBhvr>
                                      <p:to>
                                        <p:strVal val="visible"/>
                                      </p:to>
                                    </p:set>
                                    <p:anim calcmode="lin" valueType="num">
                                      <p:cBhvr>
                                        <p:cTn id="37" dur="500" fill="hold"/>
                                        <p:tgtEl>
                                          <p:spTgt spid="791"/>
                                        </p:tgtEl>
                                        <p:attrNameLst>
                                          <p:attrName>ppt_w</p:attrName>
                                        </p:attrNameLst>
                                      </p:cBhvr>
                                      <p:tavLst>
                                        <p:tav tm="0">
                                          <p:val>
                                            <p:fltVal val="0"/>
                                          </p:val>
                                        </p:tav>
                                        <p:tav tm="100000">
                                          <p:val>
                                            <p:strVal val="#ppt_w"/>
                                          </p:val>
                                        </p:tav>
                                      </p:tavLst>
                                    </p:anim>
                                    <p:anim calcmode="lin" valueType="num">
                                      <p:cBhvr>
                                        <p:cTn id="38" dur="500" fill="hold"/>
                                        <p:tgtEl>
                                          <p:spTgt spid="791"/>
                                        </p:tgtEl>
                                        <p:attrNameLst>
                                          <p:attrName>ppt_h</p:attrName>
                                        </p:attrNameLst>
                                      </p:cBhvr>
                                      <p:tavLst>
                                        <p:tav tm="0">
                                          <p:val>
                                            <p:fltVal val="0"/>
                                          </p:val>
                                        </p:tav>
                                        <p:tav tm="100000">
                                          <p:val>
                                            <p:strVal val="#ppt_h"/>
                                          </p:val>
                                        </p:tav>
                                      </p:tavLst>
                                    </p:anim>
                                    <p:anim calcmode="lin" valueType="num">
                                      <p:cBhvr>
                                        <p:cTn id="39" dur="500" fill="hold"/>
                                        <p:tgtEl>
                                          <p:spTgt spid="791"/>
                                        </p:tgtEl>
                                        <p:attrNameLst>
                                          <p:attrName>style.rotation</p:attrName>
                                        </p:attrNameLst>
                                      </p:cBhvr>
                                      <p:tavLst>
                                        <p:tav tm="0">
                                          <p:val>
                                            <p:fltVal val="90"/>
                                          </p:val>
                                        </p:tav>
                                        <p:tav tm="100000">
                                          <p:val>
                                            <p:fltVal val="0"/>
                                          </p:val>
                                        </p:tav>
                                      </p:tavLst>
                                    </p:anim>
                                    <p:animEffect transition="in" filter="fade">
                                      <p:cBhvr>
                                        <p:cTn id="40"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708640"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poetry /ˈpəʊɪtrɪ/                      n.  [U]诗（总称）；诗意；优雅的气质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65760" y="1121410"/>
            <a:ext cx="8395970" cy="4892675"/>
          </a:xfrm>
          <a:prstGeom prst="rect">
            <a:avLst/>
          </a:prstGeom>
          <a:noFill/>
        </p:spPr>
        <p:txBody>
          <a:bodyPr wrap="square" rtlCol="0" anchor="t">
            <a:spAutoFit/>
          </a:bodyPr>
          <a:p>
            <a:r>
              <a:rPr lang="zh-CN" altLang="en-US" sz="2400"/>
              <a:t>1.在诗歌中你会欣赏人类情感共鸣，并通过诗歌的表达享受语言多样性。（应、概）</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1.In poetry, you'll admire echoes of human emotions and enjoy linguistic diversity through poetic expression.</a:t>
            </a:r>
            <a:endParaRPr lang="zh-CN" altLang="en-US"/>
          </a:p>
          <a:p>
            <a:r>
              <a:rPr lang="en-US" altLang="zh-CN"/>
              <a:t>       </a:t>
            </a:r>
            <a:r>
              <a:rPr lang="zh-CN" altLang="en-US"/>
              <a:t>echo /ˈekəʊ/ v. 反射；重复；回声n. 回音；共鸣；效仿</a:t>
            </a:r>
            <a:endParaRPr lang="zh-CN" altLang="en-US"/>
          </a:p>
          <a:p>
            <a:r>
              <a:rPr lang="en-US" altLang="zh-CN"/>
              <a:t>       </a:t>
            </a:r>
            <a:r>
              <a:rPr lang="zh-CN" altLang="en-US"/>
              <a:t>linguistic /lɪŋˈɡwɪstɪk/ adj. 语言的；语言学的 </a:t>
            </a:r>
            <a:endParaRPr lang="zh-CN" altLang="en-US"/>
          </a:p>
          <a:p>
            <a:r>
              <a:rPr lang="en-US" altLang="zh-CN"/>
              <a:t>       </a:t>
            </a:r>
            <a:r>
              <a:rPr lang="zh-CN" altLang="en-US"/>
              <a:t>linguistic and cultural barriers 语言和文化上的障碍</a:t>
            </a:r>
            <a:endParaRPr lang="zh-CN" altLang="en-US"/>
          </a:p>
          <a:p>
            <a:endParaRPr lang="zh-CN" altLang="en-US" sz="2400"/>
          </a:p>
          <a:p>
            <a:r>
              <a:rPr lang="zh-CN" altLang="en-US" sz="2400"/>
              <a:t>2.她一举一动都很优美。（续）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2.There was poetry in all her gestures. </a:t>
            </a:r>
            <a:endParaRPr lang="en-US" altLang="zh-CN" sz="2400" b="1">
              <a:solidFill>
                <a:srgbClr val="002060"/>
              </a:solidFill>
            </a:endParaRPr>
          </a:p>
          <a:p>
            <a:endParaRPr lang="zh-CN" altLang="en-US"/>
          </a:p>
          <a:p>
            <a:r>
              <a:rPr lang="zh-CN" altLang="en-US" sz="2400"/>
              <a:t>3.音乐系在一幢诗般美丽的大楼里。（续）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3.The music department is housed in a building which is pure poetry.</a:t>
            </a:r>
            <a:endParaRPr lang="en-US" altLang="zh-CN" sz="2400" b="1">
              <a:solidFill>
                <a:srgbClr val="002060"/>
              </a:solidFill>
              <a:sym typeface="+mn-ea"/>
            </a:endParaRPr>
          </a:p>
        </p:txBody>
      </p:sp>
      <p:pic>
        <p:nvPicPr>
          <p:cNvPr id="6" name="图片 5"/>
          <p:cNvPicPr>
            <a:picLocks noChangeAspect="1"/>
          </p:cNvPicPr>
          <p:nvPr/>
        </p:nvPicPr>
        <p:blipFill>
          <a:blip r:embed="rId3"/>
          <a:srcRect t="8255" b="5130"/>
          <a:stretch>
            <a:fillRect/>
          </a:stretch>
        </p:blipFill>
        <p:spPr>
          <a:xfrm>
            <a:off x="8557260" y="1461135"/>
            <a:ext cx="3456305" cy="4436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down)">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wipe(down)">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 tick  /tɪk/                            vt.  给……标记号；发出滴答声</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8635" y="1232535"/>
            <a:ext cx="11263630" cy="1422400"/>
          </a:xfrm>
          <a:prstGeom prst="rect">
            <a:avLst/>
          </a:prstGeom>
          <a:noFill/>
        </p:spPr>
        <p:txBody>
          <a:bodyPr wrap="square" rtlCol="0" anchor="t">
            <a:spAutoFit/>
          </a:bodyPr>
          <a:p>
            <a:pPr fontAlgn="auto">
              <a:lnSpc>
                <a:spcPts val="3460"/>
              </a:lnSpc>
            </a:pPr>
            <a:r>
              <a:rPr lang="zh-CN" altLang="en-US" sz="2400">
                <a:sym typeface="+mn-ea"/>
              </a:rPr>
              <a:t>时间一分一秒地过去了，母亲还没回家，这使我很担心她。（续）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Time ticking away</a:t>
            </a:r>
            <a:r>
              <a:rPr lang="en-US" altLang="zh-CN" sz="2400" b="1" baseline="-25000">
                <a:solidFill>
                  <a:srgbClr val="002060"/>
                </a:solidFill>
              </a:rPr>
              <a:t>(独立主格结构)</a:t>
            </a:r>
            <a:r>
              <a:rPr lang="en-US" altLang="zh-CN" sz="2400" b="1">
                <a:solidFill>
                  <a:srgbClr val="002060"/>
                </a:solidFill>
              </a:rPr>
              <a:t>, Mother hadn't been home yet, making me worry about her. </a:t>
            </a:r>
            <a:r>
              <a:rPr lang="zh-CN" altLang="en-US"/>
              <a:t>	</a:t>
            </a:r>
            <a:endParaRPr lang="zh-CN" altLang="en-US"/>
          </a:p>
        </p:txBody>
      </p:sp>
      <p:pic>
        <p:nvPicPr>
          <p:cNvPr id="6" name="图片 5"/>
          <p:cNvPicPr>
            <a:picLocks noChangeAspect="1"/>
          </p:cNvPicPr>
          <p:nvPr/>
        </p:nvPicPr>
        <p:blipFill>
          <a:blip r:embed="rId3"/>
          <a:srcRect l="2667" t="3200" r="3978" b="4778"/>
          <a:stretch>
            <a:fillRect/>
          </a:stretch>
        </p:blipFill>
        <p:spPr>
          <a:xfrm>
            <a:off x="1435735" y="2654935"/>
            <a:ext cx="3987165" cy="3895725"/>
          </a:xfrm>
          <a:prstGeom prst="rect">
            <a:avLst/>
          </a:prstGeom>
        </p:spPr>
      </p:pic>
      <p:pic>
        <p:nvPicPr>
          <p:cNvPr id="101" name="图片 100"/>
          <p:cNvPicPr/>
          <p:nvPr/>
        </p:nvPicPr>
        <p:blipFill>
          <a:blip r:embed="rId4"/>
          <a:stretch>
            <a:fillRect/>
          </a:stretch>
        </p:blipFill>
        <p:spPr>
          <a:xfrm>
            <a:off x="6105525" y="2396490"/>
            <a:ext cx="5154295" cy="3505200"/>
          </a:xfrm>
          <a:prstGeom prst="rect">
            <a:avLst/>
          </a:prstGeom>
          <a:noFill/>
          <a:ln w="9525">
            <a:noFill/>
          </a:ln>
        </p:spPr>
      </p:pic>
      <p:sp>
        <p:nvSpPr>
          <p:cNvPr id="7" name="文本框 6"/>
          <p:cNvSpPr txBox="1"/>
          <p:nvPr/>
        </p:nvSpPr>
        <p:spPr>
          <a:xfrm>
            <a:off x="7071995" y="5901690"/>
            <a:ext cx="3995420" cy="829945"/>
          </a:xfrm>
          <a:prstGeom prst="rect">
            <a:avLst/>
          </a:prstGeom>
          <a:noFill/>
        </p:spPr>
        <p:txBody>
          <a:bodyPr wrap="square" rtlCol="0" anchor="t">
            <a:spAutoFit/>
          </a:bodyPr>
          <a:p>
            <a:r>
              <a:rPr lang="zh-CN" altLang="en-US" sz="2400" b="1"/>
              <a:t>ticktock /ˈtɪkˌtɒk/  </a:t>
            </a:r>
            <a:endParaRPr lang="zh-CN" altLang="en-US" sz="2400" b="1"/>
          </a:p>
          <a:p>
            <a:r>
              <a:rPr lang="zh-CN" altLang="en-US" sz="2400" b="1"/>
              <a:t>n. 滴答声</a:t>
            </a:r>
            <a:r>
              <a:rPr lang="en-US" altLang="zh-CN" sz="2400" b="1"/>
              <a:t>  </a:t>
            </a:r>
            <a:r>
              <a:rPr lang="zh-CN" altLang="en-US" sz="2400" b="1"/>
              <a:t>vi. 发出滴答声</a:t>
            </a:r>
            <a:endParaRPr lang="zh-CN" altLang="en-US" sz="2400" b="1"/>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 hush /hʌʃ/                           v. 安静；停止说话 n. 寂静，安静</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17195" y="991870"/>
            <a:ext cx="11075035" cy="2491740"/>
          </a:xfrm>
          <a:prstGeom prst="rect">
            <a:avLst/>
          </a:prstGeom>
          <a:noFill/>
        </p:spPr>
        <p:txBody>
          <a:bodyPr wrap="square" rtlCol="0" anchor="t">
            <a:spAutoFit/>
          </a:bodyPr>
          <a:p>
            <a:r>
              <a:rPr lang="zh-CN" altLang="en-US" sz="2400"/>
              <a:t>1.空气中充满了焦急和期待的寂静。（续）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air was heavy with the hush of suspense and expectancy. </a:t>
            </a:r>
            <a:endParaRPr lang="en-US" altLang="zh-CN" sz="2400" b="1">
              <a:solidFill>
                <a:srgbClr val="002060"/>
              </a:solidFill>
            </a:endParaRPr>
          </a:p>
          <a:p>
            <a:r>
              <a:rPr lang="en-US" altLang="zh-CN"/>
              <a:t>           </a:t>
            </a:r>
            <a:r>
              <a:rPr lang="zh-CN" altLang="en-US"/>
              <a:t>suspense /səˈspens/ n. （对即将发生的事等的）担心；焦虑</a:t>
            </a:r>
            <a:endParaRPr lang="zh-CN" altLang="en-US"/>
          </a:p>
          <a:p>
            <a:endParaRPr lang="zh-CN" altLang="en-US"/>
          </a:p>
          <a:p>
            <a:r>
              <a:rPr lang="zh-CN" altLang="en-US" sz="2400"/>
              <a:t>2.房间变得/弥漫着死一般的沉寂。</a:t>
            </a:r>
            <a:endParaRPr lang="zh-CN" altLang="en-US" sz="2400"/>
          </a:p>
          <a:p>
            <a:r>
              <a:rPr lang="zh-CN" altLang="en-US"/>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 deathly hush fell over / pervaded the room as he walked in.</a:t>
            </a:r>
            <a:endParaRPr lang="en-US" altLang="zh-CN" sz="2400" b="1">
              <a:solidFill>
                <a:srgbClr val="002060"/>
              </a:solidFill>
              <a:sym typeface="+mn-ea"/>
            </a:endParaRPr>
          </a:p>
          <a:p>
            <a:r>
              <a:rPr lang="en-US" altLang="zh-CN" sz="2400" b="1">
                <a:solidFill>
                  <a:srgbClr val="002060"/>
                </a:solidFill>
                <a:sym typeface="+mn-ea"/>
              </a:rPr>
              <a:t>      </a:t>
            </a:r>
            <a:r>
              <a:rPr lang="zh-CN" altLang="en-US"/>
              <a:t>pervade/pəˈveɪd/ vt. 遍及；弥漫（续）</a:t>
            </a:r>
            <a:endParaRPr lang="zh-CN" altLang="en-US"/>
          </a:p>
        </p:txBody>
      </p:sp>
      <p:pic>
        <p:nvPicPr>
          <p:cNvPr id="6" name="图片 5"/>
          <p:cNvPicPr>
            <a:picLocks noChangeAspect="1"/>
          </p:cNvPicPr>
          <p:nvPr/>
        </p:nvPicPr>
        <p:blipFill>
          <a:blip r:embed="rId3"/>
          <a:srcRect b="6836"/>
          <a:stretch>
            <a:fillRect/>
          </a:stretch>
        </p:blipFill>
        <p:spPr>
          <a:xfrm>
            <a:off x="866775" y="3846195"/>
            <a:ext cx="3602355" cy="2756535"/>
          </a:xfrm>
          <a:prstGeom prst="rect">
            <a:avLst/>
          </a:prstGeom>
        </p:spPr>
      </p:pic>
      <p:pic>
        <p:nvPicPr>
          <p:cNvPr id="102" name="图片 101"/>
          <p:cNvPicPr/>
          <p:nvPr/>
        </p:nvPicPr>
        <p:blipFill>
          <a:blip r:embed="rId4">
            <a:clrChange>
              <a:clrFrom>
                <a:srgbClr val="FFFFFF">
                  <a:alpha val="100000"/>
                </a:srgbClr>
              </a:clrFrom>
              <a:clrTo>
                <a:srgbClr val="FFFFFF">
                  <a:alpha val="100000"/>
                  <a:alpha val="0"/>
                </a:srgbClr>
              </a:clrTo>
            </a:clrChange>
          </a:blip>
          <a:srcRect b="4648"/>
          <a:stretch>
            <a:fillRect/>
          </a:stretch>
        </p:blipFill>
        <p:spPr>
          <a:xfrm>
            <a:off x="9291320" y="1061085"/>
            <a:ext cx="2759075" cy="2665095"/>
          </a:xfrm>
          <a:prstGeom prst="rect">
            <a:avLst/>
          </a:prstGeom>
          <a:noFill/>
          <a:ln w="9525">
            <a:noFill/>
          </a:ln>
        </p:spPr>
      </p:pic>
      <p:pic>
        <p:nvPicPr>
          <p:cNvPr id="103" name="图片 102"/>
          <p:cNvPicPr/>
          <p:nvPr/>
        </p:nvPicPr>
        <p:blipFill>
          <a:blip r:embed="rId5"/>
          <a:srcRect b="7349"/>
          <a:stretch>
            <a:fillRect/>
          </a:stretch>
        </p:blipFill>
        <p:spPr>
          <a:xfrm>
            <a:off x="4970780" y="3846195"/>
            <a:ext cx="4320540" cy="27412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wipe(down)">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59770"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 convey  /kənˈveɪ/                   v.  传达；运送; 传达（信息），表达（思想）</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69875" y="996315"/>
            <a:ext cx="11485245" cy="2309495"/>
          </a:xfrm>
          <a:prstGeom prst="rect">
            <a:avLst/>
          </a:prstGeom>
          <a:noFill/>
        </p:spPr>
        <p:txBody>
          <a:bodyPr wrap="square" rtlCol="0" anchor="t">
            <a:spAutoFit/>
          </a:bodyPr>
          <a:p>
            <a:pPr fontAlgn="auto">
              <a:lnSpc>
                <a:spcPts val="3460"/>
              </a:lnSpc>
            </a:pPr>
            <a:r>
              <a:rPr lang="zh-CN" altLang="en-US" sz="2400">
                <a:sym typeface="+mn-ea"/>
              </a:rPr>
              <a:t>我很荣幸站在这里，代表所有的交换生，向阿什维尔学院亲爱的老师和同学们表达我们衷心的感谢。（应）</a:t>
            </a:r>
            <a:endParaRPr lang="zh-CN" altLang="en-US" sz="2400">
              <a:sym typeface="+mn-ea"/>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It's my privilege to stand here, on behalf of all the exchange students, conveying our heartfelt gratitude to the dear teachers and fellow students of Ashville College.</a:t>
            </a:r>
            <a:endParaRPr lang="en-US" altLang="zh-CN" sz="2400" b="1">
              <a:solidFill>
                <a:srgbClr val="002060"/>
              </a:solidFill>
            </a:endParaRPr>
          </a:p>
          <a:p>
            <a:pPr fontAlgn="auto">
              <a:lnSpc>
                <a:spcPts val="3460"/>
              </a:lnSpc>
            </a:pPr>
            <a:r>
              <a:rPr lang="en-US" altLang="zh-CN" sz="2400" b="1">
                <a:solidFill>
                  <a:srgbClr val="002060"/>
                </a:solidFill>
              </a:rPr>
              <a:t>    </a:t>
            </a:r>
            <a:r>
              <a:rPr lang="zh-CN" altLang="en-US"/>
              <a:t>privilege /ˈprɪvəlɪdʒ/ n. 特权；优待 </a:t>
            </a:r>
            <a:endParaRPr lang="zh-CN" altLang="en-US"/>
          </a:p>
        </p:txBody>
      </p:sp>
      <p:pic>
        <p:nvPicPr>
          <p:cNvPr id="104" name="图片 103"/>
          <p:cNvPicPr/>
          <p:nvPr/>
        </p:nvPicPr>
        <p:blipFill>
          <a:blip r:embed="rId3"/>
          <a:srcRect b="5507"/>
          <a:stretch>
            <a:fillRect/>
          </a:stretch>
        </p:blipFill>
        <p:spPr>
          <a:xfrm>
            <a:off x="4208780" y="3305810"/>
            <a:ext cx="6216015" cy="32048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905490"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concrete  /ˈkɒŋkri:t/    adj.  具体的（而非想象或猜测的）n.混凝土；具体物</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95655" y="1023620"/>
            <a:ext cx="10051415" cy="1845310"/>
          </a:xfrm>
          <a:prstGeom prst="rect">
            <a:avLst/>
          </a:prstGeom>
          <a:noFill/>
        </p:spPr>
        <p:txBody>
          <a:bodyPr wrap="square" rtlCol="0" anchor="t">
            <a:spAutoFit/>
          </a:bodyPr>
          <a:p>
            <a:r>
              <a:rPr lang="zh-CN" altLang="en-US" sz="2400">
                <a:sym typeface="+mn-ea"/>
              </a:rPr>
              <a:t>1.确凿的证据/具体的建议/确实的证明</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 concrete evidence/proposals/proof </a:t>
            </a:r>
            <a:endParaRPr lang="en-US" altLang="zh-CN" sz="2400" b="1">
              <a:solidFill>
                <a:srgbClr val="002060"/>
              </a:solidFill>
            </a:endParaRPr>
          </a:p>
          <a:p>
            <a:endParaRPr lang="zh-CN" altLang="en-US"/>
          </a:p>
          <a:p>
            <a:r>
              <a:rPr lang="zh-CN" altLang="en-US" sz="2400">
                <a:sym typeface="+mn-ea"/>
              </a:rPr>
              <a:t>2.结合具体的事物来思考要比抽象思考容易些。（应、续、概）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2.It is easier to think in concrete terms rather than in the abstract. 	</a:t>
            </a:r>
            <a:endParaRPr lang="en-US" altLang="zh-CN" sz="2400" b="1">
              <a:solidFill>
                <a:srgbClr val="002060"/>
              </a:solidFill>
            </a:endParaRPr>
          </a:p>
        </p:txBody>
      </p:sp>
      <p:pic>
        <p:nvPicPr>
          <p:cNvPr id="105" name="图片 104"/>
          <p:cNvPicPr/>
          <p:nvPr/>
        </p:nvPicPr>
        <p:blipFill>
          <a:blip r:embed="rId3"/>
          <a:srcRect b="9509"/>
          <a:stretch>
            <a:fillRect/>
          </a:stretch>
        </p:blipFill>
        <p:spPr>
          <a:xfrm>
            <a:off x="1509395" y="3218180"/>
            <a:ext cx="7937500" cy="3395980"/>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diamond  /ˈdaɪəmənd/                n. [U] 钻石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8635" y="1092835"/>
            <a:ext cx="6155690" cy="5077460"/>
          </a:xfrm>
          <a:prstGeom prst="rect">
            <a:avLst/>
          </a:prstGeom>
          <a:noFill/>
        </p:spPr>
        <p:txBody>
          <a:bodyPr wrap="square" rtlCol="0" anchor="t">
            <a:spAutoFit/>
          </a:bodyPr>
          <a:p>
            <a:r>
              <a:rPr lang="zh-CN" altLang="en-US" sz="2400"/>
              <a:t>1.星星像钻石一样熠熠生辉。（续）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stars sparkled like diamonds. </a:t>
            </a:r>
            <a:endParaRPr lang="en-US" altLang="zh-CN" sz="2400" b="1">
              <a:solidFill>
                <a:srgbClr val="002060"/>
              </a:solidFill>
            </a:endParaRPr>
          </a:p>
          <a:p>
            <a:r>
              <a:rPr lang="en-US" altLang="zh-CN"/>
              <a:t>           </a:t>
            </a:r>
            <a:r>
              <a:rPr lang="zh-CN" altLang="en-US"/>
              <a:t>sparkle['spɑːkəl]  n. 闪耀；火花；活力  v.闪耀；发光</a:t>
            </a:r>
            <a:endParaRPr lang="zh-CN" altLang="en-US"/>
          </a:p>
          <a:p>
            <a:endParaRPr lang="zh-CN" altLang="en-US" sz="2400"/>
          </a:p>
          <a:p>
            <a:r>
              <a:rPr lang="zh-CN" altLang="en-US" sz="2400"/>
              <a:t>2.他的微笑闪耀像钻石。（续）</a:t>
            </a:r>
            <a:endParaRPr lang="en-US" altLang="zh-CN" sz="2400" b="1">
              <a:solidFill>
                <a:srgbClr val="002060"/>
              </a:solidFill>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2.His smile shines like diamonds.</a:t>
            </a:r>
            <a:endParaRPr lang="en-US" altLang="zh-CN" sz="2400" b="1">
              <a:solidFill>
                <a:srgbClr val="002060"/>
              </a:solidFill>
            </a:endParaRPr>
          </a:p>
          <a:p>
            <a:endParaRPr lang="zh-CN" altLang="en-US"/>
          </a:p>
          <a:p>
            <a:r>
              <a:rPr lang="zh-CN" altLang="en-US" sz="2400"/>
              <a:t>3.“为什么不……?玛丽亚神秘地小声对我说，她眼睛像可爱的钻石一样闪闪发光。“爸爸说我们不能……”我犹豫地说（续）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3.“Why not….?”Maria whispered to me mysteriously with her eyes shining like lovely diamonds. “Dad said we can’t …” I said hesitantly. </a:t>
            </a:r>
            <a:endParaRPr lang="en-US" altLang="zh-CN" sz="2400" b="1">
              <a:solidFill>
                <a:srgbClr val="002060"/>
              </a:solidFill>
              <a:sym typeface="+mn-ea"/>
            </a:endParaRPr>
          </a:p>
        </p:txBody>
      </p:sp>
      <p:pic>
        <p:nvPicPr>
          <p:cNvPr id="106" name="图片 105"/>
          <p:cNvPicPr/>
          <p:nvPr/>
        </p:nvPicPr>
        <p:blipFill>
          <a:blip r:embed="rId3">
            <a:clrChange>
              <a:clrFrom>
                <a:srgbClr val="FFFFFF">
                  <a:alpha val="100000"/>
                </a:srgbClr>
              </a:clrFrom>
              <a:clrTo>
                <a:srgbClr val="FFFFFF">
                  <a:alpha val="100000"/>
                  <a:alpha val="0"/>
                </a:srgbClr>
              </a:clrTo>
            </a:clrChange>
          </a:blip>
          <a:srcRect b="5204"/>
          <a:stretch>
            <a:fillRect/>
          </a:stretch>
        </p:blipFill>
        <p:spPr>
          <a:xfrm>
            <a:off x="5784850" y="200025"/>
            <a:ext cx="6486525" cy="65011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down)">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gallery  /ˈgælərɪ/                           n. [C] 美术陈列室；画廊</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99085" y="819150"/>
            <a:ext cx="7603490" cy="2676525"/>
          </a:xfrm>
          <a:prstGeom prst="rect">
            <a:avLst/>
          </a:prstGeom>
          <a:noFill/>
        </p:spPr>
        <p:txBody>
          <a:bodyPr wrap="square" rtlCol="0" anchor="t">
            <a:spAutoFit/>
          </a:bodyPr>
          <a:p>
            <a:r>
              <a:rPr lang="zh-CN" altLang="en-US" sz="2400">
                <a:sym typeface="+mn-ea"/>
              </a:rPr>
              <a:t>1.美术馆收藏了2 000件现代艺术珍品。</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a:t>
            </a:r>
            <a:r>
              <a:rPr lang="en-US" altLang="zh-CN" sz="2400" b="1">
                <a:ln>
                  <a:solidFill>
                    <a:srgbClr val="00B0F0"/>
                  </a:solidFill>
                </a:ln>
                <a:solidFill>
                  <a:srgbClr val="002060"/>
                </a:solidFill>
              </a:rPr>
              <a:t>gallery</a:t>
            </a:r>
            <a:r>
              <a:rPr lang="en-US" altLang="zh-CN" sz="2400" b="1">
                <a:solidFill>
                  <a:srgbClr val="002060"/>
                </a:solidFill>
              </a:rPr>
              <a:t> </a:t>
            </a:r>
            <a:r>
              <a:rPr lang="en-US" altLang="zh-CN" sz="2400" b="1" u="sng">
                <a:solidFill>
                  <a:srgbClr val="002060"/>
                </a:solidFill>
              </a:rPr>
              <a:t>houses</a:t>
            </a:r>
            <a:r>
              <a:rPr lang="en-US" altLang="zh-CN" sz="2400" b="1">
                <a:solidFill>
                  <a:srgbClr val="002060"/>
                </a:solidFill>
              </a:rPr>
              <a:t> 2000 priceless works of modern art. </a:t>
            </a:r>
            <a:endParaRPr lang="en-US" altLang="zh-CN" sz="2400" b="1">
              <a:solidFill>
                <a:srgbClr val="002060"/>
              </a:solidFill>
            </a:endParaRPr>
          </a:p>
          <a:p>
            <a:endParaRPr lang="en-US" altLang="zh-CN" sz="2400" b="1">
              <a:solidFill>
                <a:srgbClr val="002060"/>
              </a:solidFill>
            </a:endParaRPr>
          </a:p>
          <a:p>
            <a:r>
              <a:rPr lang="zh-CN" altLang="en-US" sz="2400">
                <a:sym typeface="+mn-ea"/>
              </a:rPr>
              <a:t>2.中国民间文学作品展将于下周一至周五上午9点至下午6点在市美术馆举行。（应）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t>
            </a:r>
            <a:r>
              <a:rPr lang="en-US" altLang="zh-CN" sz="2400" b="1" u="sng">
                <a:solidFill>
                  <a:srgbClr val="002060"/>
                </a:solidFill>
              </a:rPr>
              <a:t>The exhibition of Chinese folk literature</a:t>
            </a:r>
            <a:r>
              <a:rPr lang="en-US" altLang="zh-CN" sz="2400" b="1">
                <a:solidFill>
                  <a:srgbClr val="002060"/>
                </a:solidFill>
              </a:rPr>
              <a:t> will be held </a:t>
            </a:r>
            <a:r>
              <a:rPr lang="en-US" altLang="zh-CN" sz="2400" b="1">
                <a:ln>
                  <a:solidFill>
                    <a:srgbClr val="00B0F0"/>
                  </a:solidFill>
                </a:ln>
                <a:solidFill>
                  <a:srgbClr val="002060"/>
                </a:solidFill>
              </a:rPr>
              <a:t>in the City Gallery</a:t>
            </a:r>
            <a:r>
              <a:rPr lang="en-US" altLang="zh-CN" sz="2400" b="1">
                <a:solidFill>
                  <a:srgbClr val="002060"/>
                </a:solidFill>
              </a:rPr>
              <a:t> from next Monday to Friday, 9 am to 6 pm. </a:t>
            </a:r>
            <a:endParaRPr lang="en-US" altLang="zh-CN" sz="2400" b="1">
              <a:solidFill>
                <a:srgbClr val="002060"/>
              </a:solidFill>
            </a:endParaRPr>
          </a:p>
        </p:txBody>
      </p:sp>
      <p:pic>
        <p:nvPicPr>
          <p:cNvPr id="6" name="图片 5"/>
          <p:cNvPicPr>
            <a:picLocks noChangeAspect="1"/>
          </p:cNvPicPr>
          <p:nvPr/>
        </p:nvPicPr>
        <p:blipFill>
          <a:blip r:embed="rId3"/>
          <a:srcRect b="4203"/>
          <a:stretch>
            <a:fillRect/>
          </a:stretch>
        </p:blipFill>
        <p:spPr>
          <a:xfrm>
            <a:off x="113665" y="3609975"/>
            <a:ext cx="4516120" cy="3111500"/>
          </a:xfrm>
          <a:prstGeom prst="rect">
            <a:avLst/>
          </a:prstGeom>
        </p:spPr>
      </p:pic>
      <p:pic>
        <p:nvPicPr>
          <p:cNvPr id="7" name="图片 6"/>
          <p:cNvPicPr>
            <a:picLocks noChangeAspect="1"/>
          </p:cNvPicPr>
          <p:nvPr/>
        </p:nvPicPr>
        <p:blipFill>
          <a:blip r:embed="rId4"/>
          <a:srcRect l="-9289" r="-9556" b="-7711"/>
          <a:stretch>
            <a:fillRect/>
          </a:stretch>
        </p:blipFill>
        <p:spPr>
          <a:xfrm>
            <a:off x="7706360" y="598805"/>
            <a:ext cx="4208145" cy="3077845"/>
          </a:xfrm>
          <a:prstGeom prst="flowChartDecision">
            <a:avLst/>
          </a:prstGeom>
        </p:spPr>
      </p:pic>
      <p:sp>
        <p:nvSpPr>
          <p:cNvPr id="8" name="文本框 7"/>
          <p:cNvSpPr txBox="1"/>
          <p:nvPr/>
        </p:nvSpPr>
        <p:spPr>
          <a:xfrm>
            <a:off x="4883150" y="3549650"/>
            <a:ext cx="7031355" cy="3046095"/>
          </a:xfrm>
          <a:prstGeom prst="rect">
            <a:avLst/>
          </a:prstGeom>
          <a:noFill/>
        </p:spPr>
        <p:txBody>
          <a:bodyPr wrap="square" rtlCol="0" anchor="t">
            <a:spAutoFit/>
          </a:bodyPr>
          <a:p>
            <a:r>
              <a:rPr lang="zh-CN" altLang="en-US" sz="2400">
                <a:sym typeface="+mn-ea"/>
              </a:rPr>
              <a:t>3.本周周一至周五，学校美术馆将举办国画作品展，主要展示我校学生的作品。昨天参观时，给我留下了深刻的印象。（2021年6月浙江卷应用文“ 参观国画展的宣传报道”）</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 traditional Chinese painting exhibition, mainly </a:t>
            </a:r>
            <a:r>
              <a:rPr lang="en-US" altLang="zh-CN" sz="2400" b="1" u="sng">
                <a:solidFill>
                  <a:srgbClr val="002060"/>
                </a:solidFill>
                <a:sym typeface="+mn-ea"/>
              </a:rPr>
              <a:t>showcasing</a:t>
            </a:r>
            <a:r>
              <a:rPr lang="en-US" altLang="zh-CN" sz="2400" b="1">
                <a:solidFill>
                  <a:srgbClr val="002060"/>
                </a:solidFill>
                <a:sym typeface="+mn-ea"/>
              </a:rPr>
              <a:t> our students’ works, is open to everyone this week from Monday to Friday </a:t>
            </a:r>
            <a:r>
              <a:rPr lang="en-US" altLang="zh-CN" sz="2400" b="1">
                <a:ln>
                  <a:solidFill>
                    <a:srgbClr val="00B0F0"/>
                  </a:solidFill>
                </a:ln>
                <a:solidFill>
                  <a:srgbClr val="002060"/>
                </a:solidFill>
                <a:sym typeface="+mn-ea"/>
              </a:rPr>
              <a:t>at the school gallery</a:t>
            </a:r>
            <a:r>
              <a:rPr lang="en-US" altLang="zh-CN" sz="2400" b="1">
                <a:solidFill>
                  <a:srgbClr val="002060"/>
                </a:solidFill>
                <a:sym typeface="+mn-ea"/>
              </a:rPr>
              <a:t>. Yesterday when visiting there, I was greatly impressed.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linds(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flexible  /ˈfleksəbl/                   adj.  灵活的；可弯曲的；柔顺的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6235" y="1181100"/>
            <a:ext cx="10997565" cy="1845310"/>
          </a:xfrm>
          <a:prstGeom prst="rect">
            <a:avLst/>
          </a:prstGeom>
          <a:noFill/>
        </p:spPr>
        <p:txBody>
          <a:bodyPr wrap="square" rtlCol="0" anchor="t">
            <a:spAutoFit/>
          </a:bodyPr>
          <a:p>
            <a:r>
              <a:rPr lang="zh-CN" altLang="en-US" sz="2400"/>
              <a:t>1.灵活的计划表（应）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 a flexible schedule </a:t>
            </a:r>
            <a:endParaRPr lang="en-US" altLang="zh-CN" sz="2400" b="1">
              <a:solidFill>
                <a:srgbClr val="002060"/>
              </a:solidFill>
            </a:endParaRPr>
          </a:p>
          <a:p>
            <a:endParaRPr lang="zh-CN" altLang="en-US"/>
          </a:p>
          <a:p>
            <a:r>
              <a:rPr lang="zh-CN" altLang="en-US" sz="2400"/>
              <a:t>2.优秀的求职者必须具备灵活处理问题的能力。（应）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 Good job candidates must show a flexible approach to problems. </a:t>
            </a:r>
            <a:endParaRPr lang="en-US" altLang="zh-CN" sz="2400" b="1">
              <a:solidFill>
                <a:srgbClr val="002060"/>
              </a:solidFill>
              <a:sym typeface="+mn-ea"/>
            </a:endParaRPr>
          </a:p>
        </p:txBody>
      </p:sp>
      <p:pic>
        <p:nvPicPr>
          <p:cNvPr id="6" name="图片 5"/>
          <p:cNvPicPr>
            <a:picLocks noChangeAspect="1"/>
          </p:cNvPicPr>
          <p:nvPr/>
        </p:nvPicPr>
        <p:blipFill>
          <a:blip r:embed="rId3"/>
          <a:stretch>
            <a:fillRect/>
          </a:stretch>
        </p:blipFill>
        <p:spPr>
          <a:xfrm>
            <a:off x="508000" y="3360420"/>
            <a:ext cx="5827395" cy="3194050"/>
          </a:xfrm>
          <a:prstGeom prst="rect">
            <a:avLst/>
          </a:prstGeom>
        </p:spPr>
      </p:pic>
      <p:pic>
        <p:nvPicPr>
          <p:cNvPr id="107" name="图片 106"/>
          <p:cNvPicPr/>
          <p:nvPr/>
        </p:nvPicPr>
        <p:blipFill>
          <a:blip r:embed="rId4"/>
          <a:srcRect b="5142"/>
          <a:stretch>
            <a:fillRect/>
          </a:stretch>
        </p:blipFill>
        <p:spPr>
          <a:xfrm>
            <a:off x="6618605" y="3360420"/>
            <a:ext cx="4871720" cy="31946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cottage /ˈkɒtɪdʒ/                      n. [C] 村舍；小屋</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31165" y="964565"/>
            <a:ext cx="10216515" cy="1422400"/>
          </a:xfrm>
          <a:prstGeom prst="rect">
            <a:avLst/>
          </a:prstGeom>
          <a:noFill/>
        </p:spPr>
        <p:txBody>
          <a:bodyPr wrap="square" rtlCol="0" anchor="t">
            <a:spAutoFit/>
          </a:bodyPr>
          <a:p>
            <a:pPr fontAlgn="auto">
              <a:lnSpc>
                <a:spcPts val="3460"/>
              </a:lnSpc>
            </a:pPr>
            <a:r>
              <a:rPr lang="zh-CN" altLang="en-US" sz="2400">
                <a:sym typeface="+mn-ea"/>
              </a:rPr>
              <a:t>这真是一个令人愉快的地方，蜿蜒的街道和漂亮的小屋。（续）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It is truly delightful place with its winding streets and pretty cottages. </a:t>
            </a:r>
            <a:r>
              <a:rPr lang="zh-CN" altLang="en-US"/>
              <a:t>		</a:t>
            </a:r>
            <a:endParaRPr lang="zh-CN" altLang="en-US"/>
          </a:p>
        </p:txBody>
      </p:sp>
      <p:pic>
        <p:nvPicPr>
          <p:cNvPr id="108" name="图片 107"/>
          <p:cNvPicPr/>
          <p:nvPr/>
        </p:nvPicPr>
        <p:blipFill>
          <a:blip r:embed="rId3"/>
          <a:srcRect b="9335"/>
          <a:stretch>
            <a:fillRect/>
          </a:stretch>
        </p:blipFill>
        <p:spPr>
          <a:xfrm>
            <a:off x="1522730" y="2386965"/>
            <a:ext cx="8297545" cy="40024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sparrow /ˈspærəʊ/                    n.[C]  麻雀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622300" y="1047750"/>
            <a:ext cx="7143115" cy="1422400"/>
          </a:xfrm>
          <a:prstGeom prst="rect">
            <a:avLst/>
          </a:prstGeom>
          <a:noFill/>
        </p:spPr>
        <p:txBody>
          <a:bodyPr wrap="square" rtlCol="0" anchor="t">
            <a:spAutoFit/>
          </a:bodyPr>
          <a:p>
            <a:pPr fontAlgn="auto">
              <a:lnSpc>
                <a:spcPts val="3460"/>
              </a:lnSpc>
            </a:pPr>
            <a:r>
              <a:rPr lang="zh-CN" altLang="en-US" sz="2400"/>
              <a:t>麻雀忒儿一声飞了（续）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With a flap of its wings the sparrow flew off. </a:t>
            </a:r>
            <a:endParaRPr lang="en-US" altLang="zh-CN" sz="2400" b="1">
              <a:solidFill>
                <a:srgbClr val="002060"/>
              </a:solidFill>
            </a:endParaRPr>
          </a:p>
          <a:p>
            <a:pPr fontAlgn="auto">
              <a:lnSpc>
                <a:spcPts val="3460"/>
              </a:lnSpc>
            </a:pPr>
            <a:r>
              <a:rPr lang="en-US" altLang="zh-CN"/>
              <a:t>       </a:t>
            </a:r>
            <a:r>
              <a:rPr lang="zh-CN" altLang="en-US"/>
              <a:t>flap /flæp/ （上下或左右）拍打，振（翅），拍击</a:t>
            </a:r>
            <a:endParaRPr lang="zh-CN" altLang="en-US"/>
          </a:p>
        </p:txBody>
      </p:sp>
      <p:pic>
        <p:nvPicPr>
          <p:cNvPr id="6" name="图片 5"/>
          <p:cNvPicPr>
            <a:picLocks noChangeAspect="1"/>
          </p:cNvPicPr>
          <p:nvPr/>
        </p:nvPicPr>
        <p:blipFill>
          <a:blip r:embed="rId3"/>
          <a:srcRect b="11438"/>
          <a:stretch>
            <a:fillRect/>
          </a:stretch>
        </p:blipFill>
        <p:spPr>
          <a:xfrm>
            <a:off x="1663065" y="2887980"/>
            <a:ext cx="7683500" cy="3749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kitten  /ˈkɪtn/                       n.[C]  小猫</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52095" y="871855"/>
            <a:ext cx="7051675" cy="4972050"/>
          </a:xfrm>
          <a:prstGeom prst="rect">
            <a:avLst/>
          </a:prstGeom>
          <a:noFill/>
        </p:spPr>
        <p:txBody>
          <a:bodyPr wrap="square" rtlCol="0" anchor="t">
            <a:spAutoFit/>
          </a:bodyPr>
          <a:p>
            <a:pPr fontAlgn="auto">
              <a:lnSpc>
                <a:spcPts val="3460"/>
              </a:lnSpc>
            </a:pPr>
            <a:r>
              <a:rPr lang="zh-CN" altLang="en-US" sz="2400"/>
              <a:t>1.猫竖起耳朵，骄傲地对我喵叫，好像在宣布他的胜利。（续）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kitten pricked up his ears and miaowed at me proudly as if to announce his victory. </a:t>
            </a:r>
            <a:endParaRPr lang="zh-CN" altLang="en-US"/>
          </a:p>
          <a:p>
            <a:pPr fontAlgn="auto">
              <a:lnSpc>
                <a:spcPts val="3460"/>
              </a:lnSpc>
            </a:pPr>
            <a:r>
              <a:rPr lang="en-US" altLang="zh-CN"/>
              <a:t>           </a:t>
            </a:r>
            <a:r>
              <a:rPr lang="zh-CN" altLang="en-US"/>
              <a:t>prick /prɪk/ up one’s ears（动物，尤指马或狗）竖起耳朵</a:t>
            </a:r>
            <a:endParaRPr lang="zh-CN" altLang="en-US"/>
          </a:p>
          <a:p>
            <a:pPr fontAlgn="auto">
              <a:lnSpc>
                <a:spcPts val="3460"/>
              </a:lnSpc>
            </a:pPr>
            <a:r>
              <a:rPr lang="en-US" altLang="zh-CN"/>
              <a:t>            </a:t>
            </a:r>
            <a:r>
              <a:rPr lang="zh-CN" altLang="en-US"/>
              <a:t>miaow /miˈaʊ/  n. （猫叫声）喵 v. （猫）喵喵叫</a:t>
            </a:r>
            <a:endParaRPr lang="zh-CN" altLang="en-US"/>
          </a:p>
          <a:p>
            <a:pPr fontAlgn="auto">
              <a:lnSpc>
                <a:spcPts val="3460"/>
              </a:lnSpc>
            </a:pPr>
            <a:endParaRPr lang="zh-CN" altLang="en-US"/>
          </a:p>
          <a:p>
            <a:pPr fontAlgn="auto">
              <a:lnSpc>
                <a:spcPts val="3460"/>
              </a:lnSpc>
            </a:pPr>
            <a:r>
              <a:rPr lang="zh-CN" altLang="en-US" sz="2400"/>
              <a:t>2.小猫舒服地卧在她怀里，起劲地打着呼噜。</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2.The kitten had settled comfortably in her arms and was purring enthusiastically. 	</a:t>
            </a:r>
            <a:endParaRPr lang="en-US" altLang="zh-CN" sz="2400" b="1">
              <a:solidFill>
                <a:srgbClr val="002060"/>
              </a:solidFill>
            </a:endParaRPr>
          </a:p>
          <a:p>
            <a:pPr fontAlgn="auto">
              <a:lnSpc>
                <a:spcPts val="3460"/>
              </a:lnSpc>
            </a:pPr>
            <a:r>
              <a:rPr lang="en-US" altLang="zh-CN"/>
              <a:t>           </a:t>
            </a:r>
            <a:r>
              <a:rPr lang="zh-CN" altLang="en-US"/>
              <a:t>purr /pɜː(r)/ （猫）呼噜声;（机器等）轰鸣声（续）</a:t>
            </a:r>
            <a:endParaRPr lang="zh-CN" altLang="en-US"/>
          </a:p>
        </p:txBody>
      </p:sp>
      <p:pic>
        <p:nvPicPr>
          <p:cNvPr id="109" name="图片 108"/>
          <p:cNvPicPr/>
          <p:nvPr/>
        </p:nvPicPr>
        <p:blipFill>
          <a:blip r:embed="rId3"/>
          <a:srcRect t="9963" b="12167"/>
          <a:stretch>
            <a:fillRect/>
          </a:stretch>
        </p:blipFill>
        <p:spPr>
          <a:xfrm>
            <a:off x="7228840" y="1247140"/>
            <a:ext cx="4592320" cy="5340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down)">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wipe(down)">
                                      <p:cBhvr>
                                        <p:cTn id="28" dur="500"/>
                                        <p:tgtEl>
                                          <p:spTgt spid="5">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run out of                          用完（不及物动词词组+of, 无被动）</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01320" y="1109345"/>
            <a:ext cx="11310620" cy="1866265"/>
          </a:xfrm>
          <a:prstGeom prst="rect">
            <a:avLst/>
          </a:prstGeom>
          <a:noFill/>
        </p:spPr>
        <p:txBody>
          <a:bodyPr wrap="square" rtlCol="0" anchor="t">
            <a:spAutoFit/>
          </a:bodyPr>
          <a:p>
            <a:pPr fontAlgn="auto">
              <a:lnSpc>
                <a:spcPts val="3460"/>
              </a:lnSpc>
            </a:pPr>
            <a:r>
              <a:rPr lang="zh-CN" altLang="en-US" sz="2400"/>
              <a:t>熊像噩梦般一直萦绕着我们，我们一点点地向它投面包，直到面包也没有了。</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While it was looming like a dark cloud, we threw the bread at the bear a little at a time until it had run out.</a:t>
            </a:r>
            <a:endParaRPr lang="en-US" altLang="zh-CN" sz="2400" b="1">
              <a:solidFill>
                <a:srgbClr val="002060"/>
              </a:solidFill>
            </a:endParaRPr>
          </a:p>
          <a:p>
            <a:pPr fontAlgn="auto">
              <a:lnSpc>
                <a:spcPts val="3460"/>
              </a:lnSpc>
            </a:pPr>
            <a:r>
              <a:rPr lang="zh-CN" altLang="en-US"/>
              <a:t>loom/luːm/ v. 令人惊恐地隐现；（不祥之事）似将发生</a:t>
            </a:r>
            <a:endParaRPr lang="zh-CN" altLang="en-US"/>
          </a:p>
        </p:txBody>
      </p:sp>
      <p:pic>
        <p:nvPicPr>
          <p:cNvPr id="110" name="图片 109"/>
          <p:cNvPicPr/>
          <p:nvPr/>
        </p:nvPicPr>
        <p:blipFill>
          <a:blip r:embed="rId3"/>
          <a:srcRect b="6158"/>
          <a:stretch>
            <a:fillRect/>
          </a:stretch>
        </p:blipFill>
        <p:spPr>
          <a:xfrm>
            <a:off x="6198235" y="2158365"/>
            <a:ext cx="4681855" cy="4393565"/>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tease  /ti:z/                        vi. &amp; vt.  取笑；招惹；戏弄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12</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l="9644" r="9344" b="7457"/>
          <a:stretch>
            <a:fillRect/>
          </a:stretch>
        </p:blipFill>
        <p:spPr>
          <a:xfrm>
            <a:off x="-52705" y="3666490"/>
            <a:ext cx="3947160" cy="3191510"/>
          </a:xfrm>
          <a:prstGeom prst="rect">
            <a:avLst/>
          </a:prstGeom>
        </p:spPr>
      </p:pic>
      <p:pic>
        <p:nvPicPr>
          <p:cNvPr id="111" name="图片 110"/>
          <p:cNvPicPr/>
          <p:nvPr/>
        </p:nvPicPr>
        <p:blipFill>
          <a:blip r:embed="rId4">
            <a:clrChange>
              <a:clrFrom>
                <a:srgbClr val="FFFFFF">
                  <a:alpha val="100000"/>
                </a:srgbClr>
              </a:clrFrom>
              <a:clrTo>
                <a:srgbClr val="FFFFFF">
                  <a:alpha val="100000"/>
                  <a:alpha val="0"/>
                </a:srgbClr>
              </a:clrTo>
            </a:clrChange>
          </a:blip>
          <a:srcRect b="8090"/>
          <a:stretch>
            <a:fillRect/>
          </a:stretch>
        </p:blipFill>
        <p:spPr>
          <a:xfrm>
            <a:off x="3894455" y="3840480"/>
            <a:ext cx="4856480" cy="3017520"/>
          </a:xfrm>
          <a:prstGeom prst="rect">
            <a:avLst/>
          </a:prstGeom>
          <a:noFill/>
          <a:ln w="9525">
            <a:noFill/>
          </a:ln>
        </p:spPr>
      </p:pic>
      <p:pic>
        <p:nvPicPr>
          <p:cNvPr id="7" name="图片 6"/>
          <p:cNvPicPr>
            <a:picLocks noChangeAspect="1"/>
          </p:cNvPicPr>
          <p:nvPr/>
        </p:nvPicPr>
        <p:blipFill>
          <a:blip r:embed="rId5"/>
          <a:srcRect b="3897"/>
          <a:stretch>
            <a:fillRect/>
          </a:stretch>
        </p:blipFill>
        <p:spPr>
          <a:xfrm>
            <a:off x="8588375" y="1197610"/>
            <a:ext cx="3519170" cy="5334635"/>
          </a:xfrm>
          <a:prstGeom prst="rect">
            <a:avLst/>
          </a:prstGeom>
        </p:spPr>
      </p:pic>
      <p:sp>
        <p:nvSpPr>
          <p:cNvPr id="5" name="文本框 4"/>
          <p:cNvSpPr txBox="1"/>
          <p:nvPr/>
        </p:nvSpPr>
        <p:spPr>
          <a:xfrm>
            <a:off x="489585" y="871855"/>
            <a:ext cx="6681470" cy="3274060"/>
          </a:xfrm>
          <a:prstGeom prst="rect">
            <a:avLst/>
          </a:prstGeom>
          <a:noFill/>
        </p:spPr>
        <p:txBody>
          <a:bodyPr wrap="square" rtlCol="0" anchor="t">
            <a:spAutoFit/>
          </a:bodyPr>
          <a:p>
            <a:r>
              <a:rPr lang="zh-CN" altLang="en-US" sz="2400">
                <a:sym typeface="+mn-ea"/>
              </a:rPr>
              <a:t>1.别不高兴，我只是在逗你玩。（续）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 Don't get upset─I was only teasing.</a:t>
            </a:r>
            <a:endParaRPr lang="en-US" altLang="zh-CN" sz="2400" b="1">
              <a:solidFill>
                <a:srgbClr val="002060"/>
              </a:solidFill>
            </a:endParaRPr>
          </a:p>
          <a:p>
            <a:endParaRPr lang="en-US" altLang="zh-CN" sz="2400" b="1">
              <a:solidFill>
                <a:srgbClr val="002060"/>
              </a:solidFill>
            </a:endParaRPr>
          </a:p>
          <a:p>
            <a:r>
              <a:rPr lang="zh-CN" altLang="en-US" sz="2400">
                <a:sym typeface="+mn-ea"/>
              </a:rPr>
              <a:t>2.侮辱性地/故意地逗弄（续）</a:t>
            </a:r>
            <a:endParaRPr lang="zh-CN" altLang="en-US" sz="2400">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 tease sb insultingly/ willfully     </a:t>
            </a:r>
            <a:endParaRPr lang="en-US" altLang="zh-CN" sz="2400" b="1">
              <a:solidFill>
                <a:srgbClr val="002060"/>
              </a:solidFill>
            </a:endParaRPr>
          </a:p>
          <a:p>
            <a:r>
              <a:rPr lang="en-US" altLang="zh-CN" sz="2400" b="1">
                <a:solidFill>
                  <a:srgbClr val="002060"/>
                </a:solidFill>
              </a:rPr>
              <a:t>                          </a:t>
            </a:r>
            <a:r>
              <a:rPr lang="zh-CN" altLang="en-US">
                <a:sym typeface="+mn-ea"/>
              </a:rPr>
              <a:t>/ɪn'sʌltɪŋli/</a:t>
            </a:r>
            <a:endParaRPr lang="zh-CN" altLang="en-US"/>
          </a:p>
          <a:p>
            <a:pPr fontAlgn="auto">
              <a:lnSpc>
                <a:spcPts val="1780"/>
              </a:lnSpc>
            </a:pPr>
            <a:endParaRPr lang="en-US" altLang="zh-CN" sz="2400" b="1">
              <a:solidFill>
                <a:srgbClr val="002060"/>
              </a:solidFill>
            </a:endParaRPr>
          </a:p>
          <a:p>
            <a:r>
              <a:rPr lang="zh-CN" altLang="en-US" sz="2400">
                <a:sym typeface="+mn-ea"/>
              </a:rPr>
              <a:t>3.取笑某人的秃头/笨拙的步伐。（续）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 tease sb about bald head / clumsy walk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salty  /ˈsɔ:ltɪ/                      adj.  含盐的；咸的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13</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6247130" y="1025525"/>
            <a:ext cx="5431790" cy="1866265"/>
          </a:xfrm>
          <a:prstGeom prst="rect">
            <a:avLst/>
          </a:prstGeom>
          <a:noFill/>
        </p:spPr>
        <p:txBody>
          <a:bodyPr wrap="square" rtlCol="0" anchor="t">
            <a:spAutoFit/>
          </a:bodyPr>
          <a:p>
            <a:pPr fontAlgn="auto">
              <a:lnSpc>
                <a:spcPts val="3460"/>
              </a:lnSpc>
            </a:pPr>
            <a:r>
              <a:rPr lang="zh-CN" altLang="en-US" sz="2400">
                <a:sym typeface="+mn-ea"/>
              </a:rPr>
              <a:t>咸咸的、温暖的泪水从她苍白的脸颊流下，落到她肿胀干燥的嘴唇上。（续）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Salty,warm tears streamed down her pale cheeks to her swollen dry lips.</a:t>
            </a:r>
            <a:r>
              <a:rPr lang="zh-CN" altLang="en-US"/>
              <a:t>	</a:t>
            </a:r>
            <a:endParaRPr lang="zh-CN" altLang="en-US"/>
          </a:p>
        </p:txBody>
      </p:sp>
      <p:pic>
        <p:nvPicPr>
          <p:cNvPr id="112" name="图片 111"/>
          <p:cNvPicPr/>
          <p:nvPr/>
        </p:nvPicPr>
        <p:blipFill>
          <a:blip r:embed="rId4"/>
          <a:stretch>
            <a:fillRect/>
          </a:stretch>
        </p:blipFill>
        <p:spPr>
          <a:xfrm>
            <a:off x="1125855" y="2244090"/>
            <a:ext cx="4591685" cy="43561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5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1021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droop  /dru:p/                     vi.   (因疲倦或沮丧等而)下垂；萎靡</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14</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180340" y="783590"/>
            <a:ext cx="11846560" cy="5672455"/>
          </a:xfrm>
          <a:prstGeom prst="rect">
            <a:avLst/>
          </a:prstGeom>
          <a:noFill/>
        </p:spPr>
        <p:txBody>
          <a:bodyPr wrap="square" rtlCol="0" anchor="t">
            <a:spAutoFit/>
          </a:bodyPr>
          <a:p>
            <a:r>
              <a:rPr lang="zh-CN" altLang="en-US" sz="2400"/>
              <a:t>1.她太疲倦了，眼睑开始往下垂，打起了呵欠，昏昏欲睡起来。（续）</a:t>
            </a:r>
            <a:endParaRPr lang="zh-CN" altLang="en-US" sz="2400"/>
          </a:p>
          <a:p>
            <a:r>
              <a:rPr lang="en-US" altLang="zh-CN" sz="2400" b="1">
                <a:solidFill>
                  <a:srgbClr val="002060"/>
                </a:solidFill>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1.So exhausted was she that her eyelids were beginning to droop, yawning and drowsing.</a:t>
            </a:r>
            <a:endParaRPr lang="zh-CN" altLang="en-US"/>
          </a:p>
          <a:p>
            <a:r>
              <a:rPr lang="en-US" altLang="zh-CN"/>
              <a:t>          </a:t>
            </a:r>
            <a:r>
              <a:rPr lang="zh-CN" altLang="en-US"/>
              <a:t>drowse /draʊz/ v. 打瞌睡；昏昏沉沉地消磨（时光）n. 瞌睡；假寐----drowsy  /ˈdraʊzi/ adj. 昏昏欲睡的</a:t>
            </a:r>
            <a:endParaRPr lang="zh-CN" altLang="en-US"/>
          </a:p>
          <a:p>
            <a:pPr fontAlgn="auto">
              <a:lnSpc>
                <a:spcPts val="1160"/>
              </a:lnSpc>
            </a:pPr>
            <a:endParaRPr lang="zh-CN" altLang="en-US"/>
          </a:p>
          <a:p>
            <a:r>
              <a:rPr lang="zh-CN" altLang="en-US" sz="2400"/>
              <a:t>2.詹姆斯低头捂脸，，十分内疚。（续）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2.James hid his face in his hands and drooped his head, feeling guilty.</a:t>
            </a:r>
            <a:endParaRPr lang="en-US" altLang="zh-CN" sz="2400" b="1">
              <a:solidFill>
                <a:srgbClr val="002060"/>
              </a:solidFill>
            </a:endParaRPr>
          </a:p>
          <a:p>
            <a:pPr fontAlgn="auto">
              <a:lnSpc>
                <a:spcPts val="1160"/>
              </a:lnSpc>
            </a:pPr>
            <a:endParaRPr lang="zh-CN" altLang="en-US"/>
          </a:p>
          <a:p>
            <a:r>
              <a:rPr lang="zh-CN" altLang="en-US" sz="2400"/>
              <a:t>3.听到这坏消息，我们情绪低落下来/精神委靡不振。（续）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3.Our spirits drooped when we heard the bad news. </a:t>
            </a:r>
            <a:endParaRPr lang="en-US" altLang="zh-CN" sz="2400" b="1">
              <a:solidFill>
                <a:srgbClr val="002060"/>
              </a:solidFill>
            </a:endParaRPr>
          </a:p>
          <a:p>
            <a:pPr fontAlgn="auto">
              <a:lnSpc>
                <a:spcPts val="1160"/>
              </a:lnSpc>
            </a:pPr>
            <a:endParaRPr lang="zh-CN" altLang="en-US"/>
          </a:p>
          <a:p>
            <a:r>
              <a:rPr lang="zh-CN" altLang="en-US" sz="2400"/>
              <a:t>4.经过无数次无果而终的尝试，我们都精疲力竭，垂头丧气。（续）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4.After countless fruitless attempts, we were all worn out, with heads drooping.</a:t>
            </a:r>
            <a:endParaRPr lang="en-US" altLang="zh-CN" sz="2400" b="1">
              <a:solidFill>
                <a:srgbClr val="002060"/>
              </a:solidFill>
            </a:endParaRPr>
          </a:p>
          <a:p>
            <a:pPr fontAlgn="auto">
              <a:lnSpc>
                <a:spcPts val="1160"/>
              </a:lnSpc>
            </a:pPr>
            <a:endParaRPr lang="zh-CN" altLang="en-US"/>
          </a:p>
          <a:p>
            <a:r>
              <a:rPr lang="zh-CN" altLang="en-US" sz="2400"/>
              <a:t>5.“对不起，我应该接受你的建议。”我喃喃地说，低着头。乔如释重负地轻笑着说:“你安全了。这就够了。”（续）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5.“I’m sorry, and I should have taken your advice,” I murmured, head drooping. Joe chuckled in relief, “You are safe. That’s enough.” </a:t>
            </a:r>
            <a:endParaRPr lang="en-US" altLang="zh-CN" sz="2400" b="1">
              <a:solidFill>
                <a:srgbClr val="002060"/>
              </a:solidFill>
            </a:endParaRPr>
          </a:p>
          <a:p>
            <a:r>
              <a:rPr lang="en-US" altLang="zh-CN"/>
              <a:t>        </a:t>
            </a:r>
            <a:r>
              <a:rPr lang="zh-CN" altLang="en-US"/>
              <a:t>chuckle /ˈtʃʌkl/ v. 咯咯的笑</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linds(horizont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linds(horizontal)">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blinds(horizontal)">
                                      <p:cBhvr>
                                        <p:cTn id="39" dur="500"/>
                                        <p:tgtEl>
                                          <p:spTgt spid="5">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5">
                                            <p:txEl>
                                              <p:pRg st="14" end="14"/>
                                            </p:txEl>
                                          </p:spTgt>
                                        </p:tgtEl>
                                        <p:attrNameLst>
                                          <p:attrName>style.visibility</p:attrName>
                                        </p:attrNameLst>
                                      </p:cBhvr>
                                      <p:to>
                                        <p:strVal val="visible"/>
                                      </p:to>
                                    </p:set>
                                    <p:animEffect transition="in" filter="blinds(horizontal)">
                                      <p:cBhvr>
                                        <p:cTn id="44" dur="500"/>
                                        <p:tgtEl>
                                          <p:spTgt spid="5">
                                            <p:txEl>
                                              <p:pRg st="14" end="14"/>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5">
                                            <p:txEl>
                                              <p:pRg st="15" end="15"/>
                                            </p:txEl>
                                          </p:spTgt>
                                        </p:tgtEl>
                                        <p:attrNameLst>
                                          <p:attrName>style.visibility</p:attrName>
                                        </p:attrNameLst>
                                      </p:cBhvr>
                                      <p:to>
                                        <p:strVal val="visible"/>
                                      </p:to>
                                    </p:set>
                                    <p:animEffect transition="in" filter="blinds(horizontal)">
                                      <p:cBhvr>
                                        <p:cTn id="47"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dread  /dred/                      v. /n.非常害怕；极为担心(+doing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34010" y="871855"/>
            <a:ext cx="7540625" cy="5672455"/>
          </a:xfrm>
          <a:prstGeom prst="rect">
            <a:avLst/>
          </a:prstGeom>
          <a:noFill/>
        </p:spPr>
        <p:txBody>
          <a:bodyPr wrap="square" rtlCol="0" anchor="t">
            <a:spAutoFit/>
          </a:bodyPr>
          <a:p>
            <a:r>
              <a:rPr lang="zh-CN" altLang="en-US" sz="2400"/>
              <a:t>1. 这是他一直最担心的时刻。（续）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1.This was the moment he had been dreading. </a:t>
            </a:r>
            <a:endParaRPr lang="en-US" altLang="zh-CN" sz="2400" b="1">
              <a:solidFill>
                <a:srgbClr val="002060"/>
              </a:solidFill>
            </a:endParaRPr>
          </a:p>
          <a:p>
            <a:pPr fontAlgn="auto">
              <a:lnSpc>
                <a:spcPts val="1160"/>
              </a:lnSpc>
            </a:pPr>
            <a:endParaRPr lang="zh-CN" altLang="en-US"/>
          </a:p>
          <a:p>
            <a:r>
              <a:rPr lang="zh-CN" altLang="en-US" sz="2400"/>
              <a:t>2. 害怕他发现秘密，我们终日惶恐不安。</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2.We lived in dread of him discovering our secret. </a:t>
            </a:r>
            <a:endParaRPr lang="en-US" altLang="zh-CN" sz="2400" b="1">
              <a:solidFill>
                <a:srgbClr val="002060"/>
              </a:solidFill>
            </a:endParaRPr>
          </a:p>
          <a:p>
            <a:pPr fontAlgn="auto">
              <a:lnSpc>
                <a:spcPts val="1160"/>
              </a:lnSpc>
            </a:pPr>
            <a:endParaRPr lang="zh-CN" altLang="en-US"/>
          </a:p>
          <a:p>
            <a:r>
              <a:rPr lang="zh-CN" altLang="en-US" sz="2400"/>
              <a:t>3.她莫名其妙地害怕学校。（续）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3.She has an irrational dread of school.   </a:t>
            </a:r>
            <a:endParaRPr lang="en-US" altLang="zh-CN" sz="2400" b="1">
              <a:solidFill>
                <a:srgbClr val="002060"/>
              </a:solidFill>
            </a:endParaRPr>
          </a:p>
          <a:p>
            <a:r>
              <a:rPr lang="en-US" altLang="zh-CN"/>
              <a:t>           </a:t>
            </a:r>
            <a:r>
              <a:rPr lang="zh-CN" altLang="en-US"/>
              <a:t>/ɪˈræʃənl/ adj. 不合理的；无理性的；荒谬的（续）</a:t>
            </a:r>
            <a:endParaRPr lang="zh-CN" altLang="en-US"/>
          </a:p>
          <a:p>
            <a:pPr fontAlgn="auto">
              <a:lnSpc>
                <a:spcPts val="1160"/>
              </a:lnSpc>
            </a:pPr>
            <a:endParaRPr lang="zh-CN" altLang="en-US"/>
          </a:p>
          <a:p>
            <a:r>
              <a:rPr lang="zh-CN" altLang="en-US" sz="2400"/>
              <a:t>4.很大的错误/坏消息/讨厌的天气/可怕的孤独（应）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4.dreadful mistake/news /weather /loneliness</a:t>
            </a:r>
            <a:endParaRPr lang="en-US" altLang="zh-CN" sz="2400" b="1">
              <a:solidFill>
                <a:srgbClr val="002060"/>
              </a:solidFill>
            </a:endParaRPr>
          </a:p>
          <a:p>
            <a:pPr fontAlgn="auto">
              <a:lnSpc>
                <a:spcPts val="1160"/>
              </a:lnSpc>
            </a:pPr>
            <a:endParaRPr lang="zh-CN" altLang="en-US"/>
          </a:p>
          <a:p>
            <a:r>
              <a:rPr lang="zh-CN" altLang="en-US" sz="2400"/>
              <a:t>5.咄咄逼人的冷风像一只无家可归的狗渴望着美味的骨头一样呼啸。（续）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5.The bullying wind was howling dreadfully like a homeless dog hungry for a delicious bone.       	</a:t>
            </a:r>
            <a:endParaRPr lang="en-US" altLang="zh-CN" sz="2400" b="1">
              <a:solidFill>
                <a:srgbClr val="002060"/>
              </a:solidFill>
            </a:endParaRPr>
          </a:p>
          <a:p>
            <a:r>
              <a:rPr lang="en-US" altLang="zh-CN"/>
              <a:t>           </a:t>
            </a:r>
            <a:r>
              <a:rPr lang="zh-CN" altLang="en-US"/>
              <a:t>bully /ˈbʊli/ v. 欺负；威吓</a:t>
            </a:r>
            <a:endParaRPr lang="zh-CN" altLang="en-US"/>
          </a:p>
        </p:txBody>
      </p:sp>
      <p:pic>
        <p:nvPicPr>
          <p:cNvPr id="6" name="图片 5"/>
          <p:cNvPicPr>
            <a:picLocks noChangeAspect="1"/>
          </p:cNvPicPr>
          <p:nvPr/>
        </p:nvPicPr>
        <p:blipFill>
          <a:blip r:embed="rId3"/>
          <a:srcRect t="6106" b="17189"/>
          <a:stretch>
            <a:fillRect/>
          </a:stretch>
        </p:blipFill>
        <p:spPr>
          <a:xfrm>
            <a:off x="7820025" y="1049655"/>
            <a:ext cx="3849370" cy="517398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blinds(horizontal)">
                                      <p:cBhvr>
                                        <p:cTn id="35" dur="500"/>
                                        <p:tgtEl>
                                          <p:spTgt spid="5">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14" end="14"/>
                                            </p:txEl>
                                          </p:spTgt>
                                        </p:tgtEl>
                                        <p:attrNameLst>
                                          <p:attrName>style.visibility</p:attrName>
                                        </p:attrNameLst>
                                      </p:cBhvr>
                                      <p:to>
                                        <p:strVal val="visible"/>
                                      </p:to>
                                    </p:set>
                                    <p:animEffect transition="in" filter="blinds(horizontal)">
                                      <p:cBhvr>
                                        <p:cTn id="40" dur="500"/>
                                        <p:tgtEl>
                                          <p:spTgt spid="5">
                                            <p:txEl>
                                              <p:pRg st="14" end="14"/>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5">
                                            <p:txEl>
                                              <p:pRg st="15" end="15"/>
                                            </p:txEl>
                                          </p:spTgt>
                                        </p:tgtEl>
                                        <p:attrNameLst>
                                          <p:attrName>style.visibility</p:attrName>
                                        </p:attrNameLst>
                                      </p:cBhvr>
                                      <p:to>
                                        <p:strVal val="visible"/>
                                      </p:to>
                                    </p:set>
                                    <p:animEffect transition="in" filter="blinds(horizontal)">
                                      <p:cBhvr>
                                        <p:cTn id="43"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endless /ˈendlɪs/                    adj.  无穷的；无止境的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66395" y="1448435"/>
            <a:ext cx="6476365" cy="2214880"/>
          </a:xfrm>
          <a:prstGeom prst="rect">
            <a:avLst/>
          </a:prstGeom>
          <a:noFill/>
        </p:spPr>
        <p:txBody>
          <a:bodyPr wrap="square" rtlCol="0" anchor="t">
            <a:spAutoFit/>
          </a:bodyPr>
          <a:p>
            <a:r>
              <a:rPr lang="zh-CN" altLang="en-US" sz="2400">
                <a:sym typeface="+mn-ea"/>
              </a:rPr>
              <a:t>1.汽车川流不息，鱼贯而过。（续）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1.Cars filed past in an endless stream. </a:t>
            </a:r>
            <a:endParaRPr lang="en-US" altLang="zh-CN" sz="2400" b="1">
              <a:solidFill>
                <a:srgbClr val="002060"/>
              </a:solidFill>
            </a:endParaRPr>
          </a:p>
          <a:p>
            <a:endParaRPr lang="zh-CN" altLang="en-US"/>
          </a:p>
          <a:p>
            <a:r>
              <a:rPr lang="zh-CN" altLang="en-US" sz="2400">
                <a:sym typeface="+mn-ea"/>
              </a:rPr>
              <a:t>2.我听够了他们无休止的争吵。（续）</a:t>
            </a:r>
            <a:endParaRPr lang="zh-CN" altLang="en-US" sz="2400">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 I've had enough of their endless arguing.  	</a:t>
            </a:r>
            <a:endParaRPr lang="en-US" altLang="zh-CN" sz="2400" b="1">
              <a:solidFill>
                <a:srgbClr val="002060"/>
              </a:solidFill>
            </a:endParaRPr>
          </a:p>
        </p:txBody>
      </p:sp>
      <p:pic>
        <p:nvPicPr>
          <p:cNvPr id="6" name="图片 5"/>
          <p:cNvPicPr>
            <a:picLocks noChangeAspect="1"/>
          </p:cNvPicPr>
          <p:nvPr/>
        </p:nvPicPr>
        <p:blipFill>
          <a:blip r:embed="rId3"/>
          <a:srcRect b="7580"/>
          <a:stretch>
            <a:fillRect/>
          </a:stretch>
        </p:blipFill>
        <p:spPr>
          <a:xfrm>
            <a:off x="6299200" y="1384935"/>
            <a:ext cx="5615305" cy="5106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consequently  /ˈkɒnsɪkwəntlɪ/                adv.  所以；因而</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95655" y="1134745"/>
            <a:ext cx="10473055" cy="1876425"/>
          </a:xfrm>
          <a:prstGeom prst="rect">
            <a:avLst/>
          </a:prstGeom>
          <a:noFill/>
        </p:spPr>
        <p:txBody>
          <a:bodyPr wrap="square" rtlCol="0" anchor="t">
            <a:spAutoFit/>
          </a:bodyPr>
          <a:p>
            <a:pPr fontAlgn="auto">
              <a:lnSpc>
                <a:spcPts val="3480"/>
              </a:lnSpc>
            </a:pPr>
            <a:r>
              <a:rPr lang="zh-CN" altLang="en-US" sz="2400">
                <a:sym typeface="+mn-ea"/>
              </a:rPr>
              <a:t>大多数人在学校表现不佳不是因为他们缺乏能力，而是因为他们觉得学校没有挑战性，因此失去了兴趣。（概）</a:t>
            </a:r>
            <a:endParaRPr lang="zh-CN" altLang="en-US" sz="2400"/>
          </a:p>
          <a:p>
            <a:pPr algn="l" fontAlgn="auto">
              <a:lnSpc>
                <a:spcPts val="3480"/>
              </a:lnSpc>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Most performanced poorly in school </a:t>
            </a:r>
            <a:r>
              <a:rPr lang="en-US" altLang="zh-CN" sz="2400" b="1" u="sng">
                <a:solidFill>
                  <a:srgbClr val="002060"/>
                </a:solidFill>
              </a:rPr>
              <a:t>not because</a:t>
            </a:r>
            <a:r>
              <a:rPr lang="en-US" altLang="zh-CN" sz="2400" b="1">
                <a:solidFill>
                  <a:srgbClr val="002060"/>
                </a:solidFill>
              </a:rPr>
              <a:t> they lacked ability </a:t>
            </a:r>
            <a:r>
              <a:rPr lang="en-US" altLang="zh-CN" sz="2400" b="1" u="sng">
                <a:solidFill>
                  <a:srgbClr val="002060"/>
                </a:solidFill>
              </a:rPr>
              <a:t>but because</a:t>
            </a:r>
            <a:r>
              <a:rPr lang="en-US" altLang="zh-CN" sz="2400" b="1">
                <a:solidFill>
                  <a:srgbClr val="002060"/>
                </a:solidFill>
              </a:rPr>
              <a:t> they found school unchallenging and </a:t>
            </a:r>
            <a:r>
              <a:rPr lang="en-US" altLang="zh-CN" sz="2400" b="1">
                <a:ln>
                  <a:solidFill>
                    <a:srgbClr val="00B0F0"/>
                  </a:solidFill>
                </a:ln>
                <a:solidFill>
                  <a:srgbClr val="002060"/>
                </a:solidFill>
              </a:rPr>
              <a:t>consequently</a:t>
            </a:r>
            <a:r>
              <a:rPr lang="en-US" altLang="zh-CN" sz="2400" b="1">
                <a:solidFill>
                  <a:srgbClr val="002060"/>
                </a:solidFill>
              </a:rPr>
              <a:t> lost interest. 	</a:t>
            </a:r>
            <a:endParaRPr lang="en-US" altLang="zh-CN" sz="2400" b="1">
              <a:solidFill>
                <a:srgbClr val="002060"/>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6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branch  /brɑ:ntʃ/                    n. [C] 枝条；支流；部门</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17</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447040" y="902335"/>
            <a:ext cx="11468100" cy="4972050"/>
          </a:xfrm>
          <a:prstGeom prst="rect">
            <a:avLst/>
          </a:prstGeom>
          <a:noFill/>
        </p:spPr>
        <p:txBody>
          <a:bodyPr wrap="square" rtlCol="0" anchor="t">
            <a:spAutoFit/>
          </a:bodyPr>
          <a:p>
            <a:pPr fontAlgn="auto">
              <a:lnSpc>
                <a:spcPts val="3460"/>
              </a:lnSpc>
            </a:pPr>
            <a:r>
              <a:rPr lang="zh-CN" altLang="en-US" sz="2400">
                <a:sym typeface="+mn-ea"/>
              </a:rPr>
              <a:t>1.暴风雨把一根树枝从树干上刮了下来, 突然划过车窗。（续）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storm split a branch off from the main trunk, which whipped across the car window. </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lang="zh-CN" altLang="en-US" sz="2400">
                <a:sym typeface="+mn-ea"/>
              </a:rPr>
              <a:t>2.她的头撞到一根低矮的树枝上。（续）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2.She bumped her head against a low branch. </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lang="zh-CN" altLang="en-US" sz="2400">
                <a:sym typeface="+mn-ea"/>
              </a:rPr>
              <a:t>3.够不到那树枝，让人干着急。他感到自己滑了一下，便一把抓住另一根树枝。（续）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3.The branch was tantalizingly out of reach. He felt himself slipping and clutched at another branch.</a:t>
            </a:r>
            <a:endParaRPr lang="en-US" altLang="zh-CN" sz="2400" b="1">
              <a:solidFill>
                <a:srgbClr val="002060"/>
              </a:solidFill>
            </a:endParaRPr>
          </a:p>
          <a:p>
            <a:pPr fontAlgn="auto">
              <a:lnSpc>
                <a:spcPts val="3460"/>
              </a:lnSpc>
            </a:pPr>
            <a:r>
              <a:rPr lang="zh-CN" altLang="en-US"/>
              <a:t> /ˈtæntəlaɪzɪŋli/ adv. 逗人地；…得令人着急</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54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6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melt /melt/ </a:t>
            </a:r>
            <a:r>
              <a:rPr lang="zh-CN" altLang="en-US" sz="2400" b="1" baseline="-25000" dirty="0">
                <a:solidFill>
                  <a:schemeClr val="bg2">
                    <a:lumMod val="25000"/>
                  </a:schemeClr>
                </a:solidFill>
                <a:latin typeface="微软雅黑" panose="020B0503020204020204" pitchFamily="34" charset="-122"/>
                <a:ea typeface="微软雅黑" panose="020B0503020204020204" pitchFamily="34" charset="-122"/>
              </a:rPr>
              <a:t>（melted; melted, molten）</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 </a:t>
            </a:r>
            <a:r>
              <a:rPr lang="en-US" altLang="zh-CN" sz="2400" b="1" dirty="0">
                <a:solidFill>
                  <a:schemeClr val="bg2">
                    <a:lumMod val="25000"/>
                  </a:schemeClr>
                </a:solidFill>
                <a:latin typeface="微软雅黑" panose="020B0503020204020204" pitchFamily="34" charset="-122"/>
                <a:ea typeface="微软雅黑" panose="020B0503020204020204" pitchFamily="34" charset="-122"/>
              </a:rPr>
              <a:t>         </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vi.融化；溶化；软化</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18</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4258945" y="1009015"/>
            <a:ext cx="7386955" cy="5446395"/>
          </a:xfrm>
          <a:prstGeom prst="rect">
            <a:avLst/>
          </a:prstGeom>
          <a:noFill/>
        </p:spPr>
        <p:txBody>
          <a:bodyPr wrap="square" rtlCol="0" anchor="t">
            <a:spAutoFit/>
          </a:bodyPr>
          <a:p>
            <a:r>
              <a:rPr lang="zh-CN" altLang="en-US" sz="2400"/>
              <a:t>1.屋里的紧张气氛开始缓和。（续）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1.The tension in the room began to melt.</a:t>
            </a:r>
            <a:endParaRPr lang="en-US" altLang="zh-CN" sz="2400" b="1">
              <a:solidFill>
                <a:srgbClr val="002060"/>
              </a:solidFill>
            </a:endParaRPr>
          </a:p>
          <a:p>
            <a:endParaRPr lang="zh-CN" altLang="en-US"/>
          </a:p>
          <a:p>
            <a:r>
              <a:rPr lang="zh-CN" altLang="en-US" sz="2400"/>
              <a:t>2.她那信任的微笑使他的心变软了。（续）</a:t>
            </a:r>
            <a:endParaRPr lang="zh-CN" altLang="en-US" sz="2400"/>
          </a:p>
          <a:p>
            <a:r>
              <a:rPr lang="en-US" altLang="zh-CN" sz="2400" b="1">
                <a:solidFill>
                  <a:srgbClr val="002060"/>
                </a:solidFill>
                <a:sym typeface="+mn-ea"/>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2.Her trusting smile melted his heart.  </a:t>
            </a:r>
            <a:endParaRPr lang="en-US" altLang="zh-CN" sz="2400" b="1">
              <a:solidFill>
                <a:srgbClr val="002060"/>
              </a:solidFill>
              <a:sym typeface="+mn-ea"/>
            </a:endParaRPr>
          </a:p>
          <a:p>
            <a:endParaRPr lang="en-US" altLang="zh-CN" sz="2400" b="1">
              <a:solidFill>
                <a:srgbClr val="002060"/>
              </a:solidFill>
            </a:endParaRPr>
          </a:p>
          <a:p>
            <a:r>
              <a:rPr lang="zh-CN" altLang="en-US" sz="2400"/>
              <a:t>3.听到这些话，斯科特觉得内心的疑虑/焦虑消失了。（续）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3.When hearing these words, Scot felt his inner doubts/anxiety melt away. </a:t>
            </a:r>
            <a:endParaRPr lang="en-US" altLang="zh-CN" sz="2400" b="1">
              <a:solidFill>
                <a:srgbClr val="002060"/>
              </a:solidFill>
            </a:endParaRPr>
          </a:p>
          <a:p>
            <a:endParaRPr lang="en-US" altLang="zh-CN" sz="2400" b="1">
              <a:solidFill>
                <a:srgbClr val="002060"/>
              </a:solidFill>
            </a:endParaRPr>
          </a:p>
          <a:p>
            <a:r>
              <a:rPr lang="zh-CN" altLang="en-US" sz="2400"/>
              <a:t>4.年轻人们散开了，消失在夜色中。（续）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4.The youths dispersed and melted into the darkness. 	</a:t>
            </a:r>
            <a:endParaRPr lang="en-US" altLang="zh-CN" sz="2400" b="1">
              <a:solidFill>
                <a:srgbClr val="002060"/>
              </a:solidFill>
            </a:endParaRPr>
          </a:p>
          <a:p>
            <a:r>
              <a:rPr lang="en-US" altLang="zh-CN"/>
              <a:t>           </a:t>
            </a:r>
            <a:r>
              <a:rPr lang="zh-CN" altLang="en-US"/>
              <a:t>disperse  /dɪˈspɜːs/ v. 分散；传播 adj. 分散的</a:t>
            </a:r>
            <a:endParaRPr lang="zh-CN" altLang="en-US"/>
          </a:p>
        </p:txBody>
      </p:sp>
      <p:pic>
        <p:nvPicPr>
          <p:cNvPr id="113" name="图片 112"/>
          <p:cNvPicPr/>
          <p:nvPr/>
        </p:nvPicPr>
        <p:blipFill>
          <a:blip r:embed="rId4"/>
          <a:stretch>
            <a:fillRect/>
          </a:stretch>
        </p:blipFill>
        <p:spPr>
          <a:xfrm>
            <a:off x="353695" y="1989455"/>
            <a:ext cx="3830955" cy="32969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blinds(horizontal)">
                                      <p:cBhvr>
                                        <p:cTn id="36" dur="500"/>
                                        <p:tgtEl>
                                          <p:spTgt spid="5">
                                            <p:txEl>
                                              <p:pRg st="10" end="10"/>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blinds(horizontal)">
                                      <p:cBhvr>
                                        <p:cTn id="3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brimful  /ˈbrɪmfʊl/                 adj.  盈满的；满到边际的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25120" y="981710"/>
            <a:ext cx="8117205" cy="2214880"/>
          </a:xfrm>
          <a:prstGeom prst="rect">
            <a:avLst/>
          </a:prstGeom>
          <a:noFill/>
        </p:spPr>
        <p:txBody>
          <a:bodyPr wrap="square" rtlCol="0" anchor="t">
            <a:spAutoFit/>
          </a:bodyPr>
          <a:p>
            <a:r>
              <a:rPr lang="zh-CN" altLang="en-US" sz="2400">
                <a:sym typeface="+mn-ea"/>
              </a:rPr>
              <a:t>1.她精力充沛，热情洋溢。（应、续）</a:t>
            </a:r>
            <a:endParaRPr lang="zh-CN" altLang="en-US" sz="2400">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1.She was brimful of energy and enthusiasm. </a:t>
            </a:r>
            <a:endParaRPr lang="en-US" altLang="zh-CN" sz="2400" b="1">
              <a:solidFill>
                <a:srgbClr val="002060"/>
              </a:solidFill>
            </a:endParaRPr>
          </a:p>
          <a:p>
            <a:endParaRPr lang="zh-CN" altLang="en-US" sz="2400"/>
          </a:p>
          <a:p>
            <a:r>
              <a:rPr lang="zh-CN" altLang="en-US" sz="2400">
                <a:sym typeface="+mn-ea"/>
              </a:rPr>
              <a:t>2.盈满的眼泪（续）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2.With eyes brimful of tears	</a:t>
            </a:r>
            <a:endParaRPr lang="en-US" altLang="zh-CN" sz="2400" b="1">
              <a:solidFill>
                <a:srgbClr val="002060"/>
              </a:solidFill>
            </a:endParaRPr>
          </a:p>
          <a:p>
            <a:endParaRPr lang="zh-CN" altLang="en-US"/>
          </a:p>
        </p:txBody>
      </p:sp>
      <p:pic>
        <p:nvPicPr>
          <p:cNvPr id="6" name="图片 5"/>
          <p:cNvPicPr>
            <a:picLocks noChangeAspect="1"/>
          </p:cNvPicPr>
          <p:nvPr/>
        </p:nvPicPr>
        <p:blipFill>
          <a:blip r:embed="rId3"/>
          <a:srcRect b="4111"/>
          <a:stretch>
            <a:fillRect/>
          </a:stretch>
        </p:blipFill>
        <p:spPr>
          <a:xfrm>
            <a:off x="7325995" y="1133475"/>
            <a:ext cx="3925570" cy="5480050"/>
          </a:xfrm>
          <a:prstGeom prst="rect">
            <a:avLst/>
          </a:prstGeom>
        </p:spPr>
      </p:pic>
      <p:pic>
        <p:nvPicPr>
          <p:cNvPr id="7" name="图片 6"/>
          <p:cNvPicPr>
            <a:picLocks noChangeAspect="1"/>
          </p:cNvPicPr>
          <p:nvPr/>
        </p:nvPicPr>
        <p:blipFill>
          <a:blip r:embed="rId4"/>
          <a:stretch>
            <a:fillRect/>
          </a:stretch>
        </p:blipFill>
        <p:spPr>
          <a:xfrm>
            <a:off x="1029335" y="3197225"/>
            <a:ext cx="4996180" cy="3416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await  /əˈweɪt/                     vt.  等候；期待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32130" y="1028700"/>
            <a:ext cx="5460365" cy="5415915"/>
          </a:xfrm>
          <a:prstGeom prst="rect">
            <a:avLst/>
          </a:prstGeom>
          <a:noFill/>
        </p:spPr>
        <p:txBody>
          <a:bodyPr wrap="square" rtlCol="0" anchor="t">
            <a:spAutoFit/>
          </a:bodyPr>
          <a:p>
            <a:pPr fontAlgn="auto">
              <a:lnSpc>
                <a:spcPts val="3460"/>
              </a:lnSpc>
            </a:pPr>
            <a:r>
              <a:rPr lang="zh-CN" altLang="en-US" sz="2400">
                <a:sym typeface="+mn-ea"/>
              </a:rPr>
              <a:t>1.随着期待已久的汉语演讲比赛的开始，……（应）</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1.With the long-awaited Chinese speech contest drawing,... </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lang="zh-CN" altLang="en-US" sz="2400">
                <a:sym typeface="+mn-ea"/>
              </a:rPr>
              <a:t>2.爸爸终于修好了货车，一个奇妙的58天假期展现在我们面前，等待着我们去享受、探索和拥抱。（续）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2.Dad finally managed to fix the van and a fantastic 58-day vacation was unfolded before us, awaiting us to enjoy, explore and embrace. </a:t>
            </a:r>
            <a:r>
              <a:rPr lang="zh-CN" altLang="en-US"/>
              <a:t>	</a:t>
            </a:r>
            <a:endParaRPr lang="zh-CN" altLang="en-US"/>
          </a:p>
        </p:txBody>
      </p:sp>
      <p:pic>
        <p:nvPicPr>
          <p:cNvPr id="114" name="图片 113"/>
          <p:cNvPicPr/>
          <p:nvPr/>
        </p:nvPicPr>
        <p:blipFill>
          <a:blip r:embed="rId3"/>
          <a:srcRect b="6306"/>
          <a:stretch>
            <a:fillRect/>
          </a:stretch>
        </p:blipFill>
        <p:spPr>
          <a:xfrm>
            <a:off x="5992495" y="1081405"/>
            <a:ext cx="5973445" cy="54629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revolve  /rɪˈvɒlv/                   v. （使）旋转; 围绕 (某个主题)</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72440" y="1305560"/>
            <a:ext cx="11337925" cy="3046095"/>
          </a:xfrm>
          <a:prstGeom prst="rect">
            <a:avLst/>
          </a:prstGeom>
          <a:noFill/>
        </p:spPr>
        <p:txBody>
          <a:bodyPr wrap="square" rtlCol="0" anchor="t">
            <a:spAutoFit/>
          </a:bodyPr>
          <a:p>
            <a:pPr fontAlgn="auto">
              <a:lnSpc>
                <a:spcPts val="3480"/>
              </a:lnSpc>
            </a:pPr>
            <a:r>
              <a:rPr lang="zh-CN" altLang="en-US" sz="2400">
                <a:sym typeface="+mn-ea"/>
              </a:rPr>
              <a:t>1.这场讨论围绕如何发展具体的演讲技巧和提高你的英语口语水平。（应）</a:t>
            </a:r>
            <a:endParaRPr lang="zh-CN" altLang="en-US" sz="2400">
              <a:sym typeface="+mn-ea"/>
            </a:endParaRPr>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1.The debate revolves around how to develop specific presentation techniques and improve your spoken English level. </a:t>
            </a:r>
            <a:endParaRPr lang="en-US" altLang="zh-CN" sz="2400" b="1">
              <a:solidFill>
                <a:srgbClr val="002060"/>
              </a:solidFill>
            </a:endParaRPr>
          </a:p>
          <a:p>
            <a:pPr fontAlgn="auto">
              <a:lnSpc>
                <a:spcPts val="3480"/>
              </a:lnSpc>
            </a:pPr>
            <a:endParaRPr lang="en-US" altLang="zh-CN" sz="2400" b="1">
              <a:solidFill>
                <a:srgbClr val="002060"/>
              </a:solidFill>
            </a:endParaRPr>
          </a:p>
          <a:p>
            <a:pPr fontAlgn="auto">
              <a:lnSpc>
                <a:spcPts val="3480"/>
              </a:lnSpc>
            </a:pPr>
            <a:r>
              <a:rPr lang="zh-CN" altLang="en-US" sz="2400">
                <a:sym typeface="+mn-ea"/>
              </a:rPr>
              <a:t>2.辩论围绕着这一流行病将如何改变我们的社会展开。（应）</a:t>
            </a:r>
            <a:endParaRPr lang="zh-CN" altLang="en-US" sz="2400"/>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2.the debate revolves around how the pandemic will change our society.	</a:t>
            </a:r>
            <a:endParaRPr lang="en-US" altLang="zh-CN" sz="2400" b="1">
              <a:solidFill>
                <a:srgbClr val="002060"/>
              </a:solidFill>
            </a:endParaRPr>
          </a:p>
          <a:p>
            <a:endParaRPr lang="zh-CN" altLang="en-US"/>
          </a:p>
        </p:txBody>
      </p:sp>
      <p:pic>
        <p:nvPicPr>
          <p:cNvPr id="115" name="图片 114"/>
          <p:cNvPicPr/>
          <p:nvPr/>
        </p:nvPicPr>
        <p:blipFill>
          <a:blip r:embed="rId3">
            <a:clrChange>
              <a:clrFrom>
                <a:srgbClr val="FFFFFF">
                  <a:alpha val="100000"/>
                </a:srgbClr>
              </a:clrFrom>
              <a:clrTo>
                <a:srgbClr val="FFFFFF">
                  <a:alpha val="100000"/>
                  <a:alpha val="0"/>
                </a:srgbClr>
              </a:clrTo>
            </a:clrChange>
          </a:blip>
          <a:stretch>
            <a:fillRect/>
          </a:stretch>
        </p:blipFill>
        <p:spPr>
          <a:xfrm>
            <a:off x="8103235" y="3857625"/>
            <a:ext cx="3707130" cy="3000375"/>
          </a:xfrm>
          <a:prstGeom prst="rect">
            <a:avLst/>
          </a:prstGeom>
          <a:noFill/>
          <a:ln w="9525">
            <a:noFill/>
          </a:ln>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0" y="99885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82994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utter  /ˈʌtə/     </a:t>
            </a:r>
            <a:r>
              <a:rPr lang="en-US" altLang="zh-CN" sz="2400" b="1" dirty="0">
                <a:solidFill>
                  <a:schemeClr val="bg2">
                    <a:lumMod val="25000"/>
                  </a:schemeClr>
                </a:solidFill>
                <a:latin typeface="微软雅黑" panose="020B0503020204020204" pitchFamily="34" charset="-122"/>
                <a:ea typeface="微软雅黑" panose="020B0503020204020204" pitchFamily="34" charset="-122"/>
              </a:rPr>
              <a:t>    </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vt. 说；发出（声音）adj. 完全的；彻底的 </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utterly /ˈʌtəli/ </a:t>
            </a:r>
            <a:r>
              <a:rPr lang="en-US" altLang="zh-CN" sz="2400" b="1" dirty="0">
                <a:solidFill>
                  <a:schemeClr val="bg2">
                    <a:lumMod val="25000"/>
                  </a:schemeClr>
                </a:solidFill>
                <a:latin typeface="微软雅黑" panose="020B0503020204020204" pitchFamily="34" charset="-122"/>
                <a:ea typeface="微软雅黑" panose="020B0503020204020204" pitchFamily="34" charset="-122"/>
              </a:rPr>
              <a:t>    </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adv. 完全地</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22</a:t>
            </a:r>
            <a:r>
              <a:rPr lang="zh-CN" altLang="en-US" sz="2000" b="1">
                <a:solidFill>
                  <a:schemeClr val="bg1"/>
                </a:solidFill>
              </a:rPr>
              <a:t>. </a:t>
            </a:r>
            <a:endParaRPr lang="zh-CN" altLang="en-US" sz="2000" b="1">
              <a:solidFill>
                <a:schemeClr val="bg1"/>
              </a:solidFill>
            </a:endParaRPr>
          </a:p>
        </p:txBody>
      </p:sp>
      <p:sp>
        <p:nvSpPr>
          <p:cNvPr id="6" name="文本框 5"/>
          <p:cNvSpPr txBox="1"/>
          <p:nvPr/>
        </p:nvSpPr>
        <p:spPr>
          <a:xfrm>
            <a:off x="694055" y="1179830"/>
            <a:ext cx="9772015" cy="3138170"/>
          </a:xfrm>
          <a:prstGeom prst="rect">
            <a:avLst/>
          </a:prstGeom>
          <a:noFill/>
        </p:spPr>
        <p:txBody>
          <a:bodyPr wrap="square" rtlCol="0" anchor="t">
            <a:spAutoFit/>
          </a:bodyPr>
          <a:p>
            <a:r>
              <a:rPr lang="zh-CN" altLang="en-US" sz="2400"/>
              <a:t>1.萨姆气得一句话也说不出来。（续）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1.Filled with fury, Sam was unable to utter a single word.</a:t>
            </a:r>
            <a:endParaRPr lang="en-US" altLang="zh-CN" sz="2400" b="1">
              <a:solidFill>
                <a:srgbClr val="002060"/>
              </a:solidFill>
            </a:endParaRPr>
          </a:p>
          <a:p>
            <a:endParaRPr lang="zh-CN" altLang="en-US"/>
          </a:p>
          <a:p>
            <a:r>
              <a:rPr lang="zh-CN" altLang="en-US" sz="2400"/>
              <a:t>2.我和我的妻子完全绝望了。（续）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2.My wife and I were in utter despair.</a:t>
            </a:r>
            <a:endParaRPr lang="en-US" altLang="zh-CN" sz="2400" b="1">
              <a:solidFill>
                <a:srgbClr val="002060"/>
              </a:solidFill>
            </a:endParaRPr>
          </a:p>
          <a:p>
            <a:endParaRPr lang="zh-CN" altLang="en-US"/>
          </a:p>
          <a:p>
            <a:r>
              <a:rPr lang="zh-CN" altLang="en-US" sz="2400"/>
              <a:t>3.他嗤笑了一声。（续）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3.He uttered a snorting laugh.</a:t>
            </a:r>
            <a:endParaRPr lang="en-US" altLang="zh-CN" sz="2400" b="1">
              <a:solidFill>
                <a:srgbClr val="002060"/>
              </a:solidFill>
            </a:endParaRPr>
          </a:p>
          <a:p>
            <a:r>
              <a:rPr lang="en-US" altLang="zh-CN"/>
              <a:t>          </a:t>
            </a:r>
            <a:r>
              <a:rPr lang="zh-CN" altLang="en-US"/>
              <a:t>snort /snɔːt/ （表示气愤或被逗乐）喷鼻息，哼</a:t>
            </a:r>
            <a:endParaRPr lang="zh-CN" altLang="en-US"/>
          </a:p>
        </p:txBody>
      </p:sp>
      <p:pic>
        <p:nvPicPr>
          <p:cNvPr id="5" name="图片 4"/>
          <p:cNvPicPr>
            <a:picLocks noChangeAspect="1"/>
          </p:cNvPicPr>
          <p:nvPr/>
        </p:nvPicPr>
        <p:blipFill>
          <a:blip r:embed="rId3"/>
          <a:stretch>
            <a:fillRect/>
          </a:stretch>
        </p:blipFill>
        <p:spPr>
          <a:xfrm>
            <a:off x="556260" y="4392295"/>
            <a:ext cx="2362835" cy="2338705"/>
          </a:xfrm>
          <a:prstGeom prst="rect">
            <a:avLst/>
          </a:prstGeom>
        </p:spPr>
      </p:pic>
      <p:pic>
        <p:nvPicPr>
          <p:cNvPr id="7" name="图片 6"/>
          <p:cNvPicPr>
            <a:picLocks noChangeAspect="1"/>
          </p:cNvPicPr>
          <p:nvPr/>
        </p:nvPicPr>
        <p:blipFill>
          <a:blip r:embed="rId4"/>
          <a:stretch>
            <a:fillRect/>
          </a:stretch>
        </p:blipFill>
        <p:spPr>
          <a:xfrm>
            <a:off x="3255645" y="4392295"/>
            <a:ext cx="2372360" cy="2308860"/>
          </a:xfrm>
          <a:prstGeom prst="rect">
            <a:avLst/>
          </a:prstGeom>
        </p:spPr>
      </p:pic>
      <p:pic>
        <p:nvPicPr>
          <p:cNvPr id="116" name="图片 115"/>
          <p:cNvPicPr/>
          <p:nvPr/>
        </p:nvPicPr>
        <p:blipFill>
          <a:blip r:embed="rId5"/>
          <a:stretch>
            <a:fillRect/>
          </a:stretch>
        </p:blipFill>
        <p:spPr>
          <a:xfrm>
            <a:off x="5896610" y="4392930"/>
            <a:ext cx="2614295" cy="2306955"/>
          </a:xfrm>
          <a:prstGeom prst="rect">
            <a:avLst/>
          </a:prstGeom>
          <a:noFill/>
          <a:ln w="9525">
            <a:noFill/>
          </a:ln>
        </p:spPr>
      </p:pic>
      <p:pic>
        <p:nvPicPr>
          <p:cNvPr id="117" name="图片 116"/>
          <p:cNvPicPr/>
          <p:nvPr/>
        </p:nvPicPr>
        <p:blipFill>
          <a:blip r:embed="rId6"/>
          <a:stretch>
            <a:fillRect/>
          </a:stretch>
        </p:blipFill>
        <p:spPr>
          <a:xfrm>
            <a:off x="8733155" y="4392295"/>
            <a:ext cx="2379345" cy="23012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linds(horizontal)">
                                      <p:cBhvr>
                                        <p:cTn id="27" dur="500"/>
                                        <p:tgtEl>
                                          <p:spTgt spid="6">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linds(horizontal)">
                                      <p:cBhvr>
                                        <p:cTn id="3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sorrow /ˈsɒrəʊ/                     n. [U] 悲伤；悲痛；懊悔</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189865" y="783590"/>
            <a:ext cx="7483475" cy="3876675"/>
          </a:xfrm>
          <a:prstGeom prst="rect">
            <a:avLst/>
          </a:prstGeom>
          <a:noFill/>
        </p:spPr>
        <p:txBody>
          <a:bodyPr wrap="square" rtlCol="0" anchor="t">
            <a:spAutoFit/>
          </a:bodyPr>
          <a:p>
            <a:r>
              <a:rPr lang="en-US" altLang="zh-CN" sz="2400">
                <a:sym typeface="+mn-ea"/>
              </a:rPr>
              <a:t>1.</a:t>
            </a:r>
            <a:r>
              <a:rPr lang="zh-CN" altLang="en-US" sz="2400">
                <a:sym typeface="+mn-ea"/>
              </a:rPr>
              <a:t>从那以后他们一直沉浸在悲伤中。 （续）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They have been immersed in the deep sorrow since then. </a:t>
            </a:r>
            <a:endParaRPr lang="en-US" altLang="zh-CN" sz="2400" b="1">
              <a:solidFill>
                <a:srgbClr val="002060"/>
              </a:solidFill>
            </a:endParaRPr>
          </a:p>
          <a:p>
            <a:r>
              <a:rPr lang="en-US" altLang="zh-CN"/>
              <a:t>        </a:t>
            </a:r>
            <a:r>
              <a:rPr lang="zh-CN" altLang="en-US"/>
              <a:t>immerse /ɪˈmɜːs/ 深陷于，沉浸在</a:t>
            </a:r>
            <a:endParaRPr lang="zh-CN" altLang="en-US"/>
          </a:p>
          <a:p>
            <a:endParaRPr lang="zh-CN" altLang="en-US" sz="2400">
              <a:sym typeface="+mn-ea"/>
            </a:endParaRPr>
          </a:p>
          <a:p>
            <a:r>
              <a:rPr lang="en-US" altLang="zh-CN" sz="2400">
                <a:sym typeface="+mn-ea"/>
              </a:rPr>
              <a:t>2.</a:t>
            </a:r>
            <a:r>
              <a:rPr lang="zh-CN" altLang="en-US" sz="2400">
                <a:sym typeface="+mn-ea"/>
              </a:rPr>
              <a:t>一阵悲伤的心情涌入我的脑海,我哽咽欲泣,眼泪不知不觉从脸上落下。</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As the sorrows went through my mind, I felt a lump in my throat, tears gathering and flowing down my face.</a:t>
            </a:r>
            <a:endParaRPr lang="en-US" altLang="zh-CN" sz="2400" b="1">
              <a:solidFill>
                <a:srgbClr val="002060"/>
              </a:solidFill>
            </a:endParaRPr>
          </a:p>
          <a:p>
            <a:r>
              <a:rPr lang="en-US" altLang="zh-CN">
                <a:sym typeface="+mn-ea"/>
              </a:rPr>
              <a:t>      </a:t>
            </a:r>
            <a:r>
              <a:rPr lang="zh-CN" altLang="en-US">
                <a:sym typeface="+mn-ea"/>
              </a:rPr>
              <a:t>lump  /lʌmp/ n. 块，块状；肿块</a:t>
            </a:r>
            <a:endParaRPr lang="zh-CN" altLang="en-US"/>
          </a:p>
          <a:p>
            <a:endParaRPr lang="zh-CN" altLang="en-US"/>
          </a:p>
        </p:txBody>
      </p:sp>
      <p:pic>
        <p:nvPicPr>
          <p:cNvPr id="6" name="图片 5"/>
          <p:cNvPicPr>
            <a:picLocks noChangeAspect="1"/>
          </p:cNvPicPr>
          <p:nvPr/>
        </p:nvPicPr>
        <p:blipFill>
          <a:blip r:embed="rId3"/>
          <a:stretch>
            <a:fillRect/>
          </a:stretch>
        </p:blipFill>
        <p:spPr>
          <a:xfrm>
            <a:off x="4515485" y="4133215"/>
            <a:ext cx="3157855" cy="2663825"/>
          </a:xfrm>
          <a:prstGeom prst="rect">
            <a:avLst/>
          </a:prstGeom>
        </p:spPr>
      </p:pic>
      <p:pic>
        <p:nvPicPr>
          <p:cNvPr id="118" name="图片 117"/>
          <p:cNvPicPr/>
          <p:nvPr/>
        </p:nvPicPr>
        <p:blipFill>
          <a:blip r:embed="rId4"/>
          <a:srcRect b="4421"/>
          <a:stretch>
            <a:fillRect/>
          </a:stretch>
        </p:blipFill>
        <p:spPr>
          <a:xfrm>
            <a:off x="8413750" y="1094105"/>
            <a:ext cx="3500755" cy="48444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linds(horizontal)">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77201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bare /beə/                         adj.  赤裸的；光秃的；稀少的；最少的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17830" y="871855"/>
            <a:ext cx="9860280" cy="2753360"/>
          </a:xfrm>
          <a:prstGeom prst="rect">
            <a:avLst/>
          </a:prstGeom>
          <a:noFill/>
        </p:spPr>
        <p:txBody>
          <a:bodyPr wrap="square" rtlCol="0" anchor="t">
            <a:spAutoFit/>
          </a:bodyPr>
          <a:p>
            <a:pPr fontAlgn="auto">
              <a:lnSpc>
                <a:spcPts val="3460"/>
              </a:lnSpc>
            </a:pPr>
            <a:r>
              <a:rPr lang="zh-CN" altLang="en-US" sz="2400">
                <a:sym typeface="+mn-ea"/>
              </a:rPr>
              <a:t>1.她喜欢光着脚走来走去。（续）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1.She likes to walk around in bare feet. </a:t>
            </a:r>
            <a:endParaRPr lang="en-US" altLang="zh-CN" sz="2400" b="1">
              <a:solidFill>
                <a:srgbClr val="002060"/>
              </a:solidFill>
            </a:endParaRPr>
          </a:p>
          <a:p>
            <a:pPr fontAlgn="auto">
              <a:lnSpc>
                <a:spcPts val="3460"/>
              </a:lnSpc>
            </a:pPr>
            <a:endParaRPr lang="zh-CN" altLang="en-US"/>
          </a:p>
          <a:p>
            <a:pPr fontAlgn="auto">
              <a:lnSpc>
                <a:spcPts val="3460"/>
              </a:lnSpc>
            </a:pPr>
            <a:r>
              <a:rPr lang="zh-CN" altLang="en-US" sz="2400">
                <a:sym typeface="+mn-ea"/>
              </a:rPr>
              <a:t>2.…一棵扭曲的老树，它的树枝很多是脆弱而光秃的。（续）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2....an old, twisted tree, many of its branches brittle and bare.</a:t>
            </a:r>
            <a:endParaRPr lang="en-US" altLang="zh-CN" sz="2400" b="1">
              <a:solidFill>
                <a:srgbClr val="002060"/>
              </a:solidFill>
            </a:endParaRPr>
          </a:p>
          <a:p>
            <a:pPr fontAlgn="auto">
              <a:lnSpc>
                <a:spcPts val="3460"/>
              </a:lnSpc>
            </a:pPr>
            <a:r>
              <a:rPr lang="en-US" altLang="zh-CN" sz="2400" b="1">
                <a:solidFill>
                  <a:srgbClr val="002060"/>
                </a:solidFill>
              </a:rPr>
              <a:t>       </a:t>
            </a:r>
            <a:r>
              <a:rPr lang="zh-CN" altLang="en-US"/>
              <a:t> brittle /ˈbrɪtl/ adj.易碎的，脆弱的	</a:t>
            </a:r>
            <a:endParaRPr lang="zh-CN" altLang="en-US"/>
          </a:p>
        </p:txBody>
      </p:sp>
      <p:pic>
        <p:nvPicPr>
          <p:cNvPr id="6" name="图片 5"/>
          <p:cNvPicPr>
            <a:picLocks noChangeAspect="1"/>
          </p:cNvPicPr>
          <p:nvPr/>
        </p:nvPicPr>
        <p:blipFill>
          <a:blip r:embed="rId3"/>
          <a:srcRect t="4092"/>
          <a:stretch>
            <a:fillRect/>
          </a:stretch>
        </p:blipFill>
        <p:spPr>
          <a:xfrm>
            <a:off x="5399405" y="3131820"/>
            <a:ext cx="6727190" cy="3757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328910"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stem  /stem/                        n. 茎；干；血统 v. 来自于...; 起源于...</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15010" y="1108710"/>
            <a:ext cx="9950450" cy="1422400"/>
          </a:xfrm>
          <a:prstGeom prst="rect">
            <a:avLst/>
          </a:prstGeom>
          <a:noFill/>
        </p:spPr>
        <p:txBody>
          <a:bodyPr wrap="square" rtlCol="0" anchor="t">
            <a:spAutoFit/>
          </a:bodyPr>
          <a:p>
            <a:pPr fontAlgn="auto">
              <a:lnSpc>
                <a:spcPts val="3460"/>
              </a:lnSpc>
            </a:pPr>
            <a:r>
              <a:rPr lang="zh-CN" altLang="en-US" sz="2400">
                <a:sym typeface="+mn-ea"/>
              </a:rPr>
              <a:t>我所有的问题都源于粗心/缺乏自信。  </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All my problems stem from carelessness/ diffidence.</a:t>
            </a:r>
            <a:endParaRPr lang="en-US" altLang="zh-CN" sz="2400" b="1">
              <a:solidFill>
                <a:srgbClr val="002060"/>
              </a:solidFill>
            </a:endParaRPr>
          </a:p>
          <a:p>
            <a:pPr fontAlgn="auto">
              <a:lnSpc>
                <a:spcPts val="3460"/>
              </a:lnSpc>
            </a:pPr>
            <a:r>
              <a:rPr lang="en-US" altLang="zh-CN"/>
              <a:t>      </a:t>
            </a:r>
            <a:r>
              <a:rPr lang="zh-CN" altLang="en-US"/>
              <a:t>diffidence/ˈdɪfɪdəns/ 缺乏自信；胆怯（应、续）</a:t>
            </a:r>
            <a:endParaRPr lang="zh-CN" altLang="en-US"/>
          </a:p>
        </p:txBody>
      </p:sp>
      <p:pic>
        <p:nvPicPr>
          <p:cNvPr id="6" name="图片 5"/>
          <p:cNvPicPr>
            <a:picLocks noChangeAspect="1"/>
          </p:cNvPicPr>
          <p:nvPr/>
        </p:nvPicPr>
        <p:blipFill>
          <a:blip r:embed="rId3">
            <a:clrChange>
              <a:clrFrom>
                <a:srgbClr val="F8F8F8">
                  <a:alpha val="100000"/>
                </a:srgbClr>
              </a:clrFrom>
              <a:clrTo>
                <a:srgbClr val="F8F8F8">
                  <a:alpha val="100000"/>
                  <a:alpha val="0"/>
                </a:srgbClr>
              </a:clrTo>
            </a:clrChange>
          </a:blip>
          <a:srcRect b="5760"/>
          <a:stretch>
            <a:fillRect/>
          </a:stretch>
        </p:blipFill>
        <p:spPr>
          <a:xfrm>
            <a:off x="8332470" y="764540"/>
            <a:ext cx="3858895" cy="6093460"/>
          </a:xfrm>
          <a:prstGeom prst="rect">
            <a:avLst/>
          </a:prstGeom>
        </p:spPr>
      </p:pic>
      <p:pic>
        <p:nvPicPr>
          <p:cNvPr id="119" name="图片 118"/>
          <p:cNvPicPr/>
          <p:nvPr/>
        </p:nvPicPr>
        <p:blipFill>
          <a:blip r:embed="rId4"/>
          <a:stretch>
            <a:fillRect/>
          </a:stretch>
        </p:blipFill>
        <p:spPr>
          <a:xfrm>
            <a:off x="1052195" y="2808605"/>
            <a:ext cx="6141720" cy="3683000"/>
          </a:xfrm>
          <a:prstGeom prst="rect">
            <a:avLst/>
          </a:prstGeom>
          <a:noFill/>
          <a:ln w="9525">
            <a:noFill/>
          </a:ln>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appropriate  /əˈprəʊpriət/            adj.  适当的；正当的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81000" y="1028700"/>
            <a:ext cx="6974205" cy="3969385"/>
          </a:xfrm>
          <a:prstGeom prst="rect">
            <a:avLst/>
          </a:prstGeom>
          <a:noFill/>
        </p:spPr>
        <p:txBody>
          <a:bodyPr wrap="square" rtlCol="0" anchor="t">
            <a:spAutoFit/>
          </a:bodyPr>
          <a:p>
            <a:r>
              <a:rPr lang="zh-CN" altLang="en-US"/>
              <a:t> </a:t>
            </a:r>
            <a:r>
              <a:rPr lang="zh-CN" altLang="en-US" sz="2400"/>
              <a:t>1.恰如其分的反应/ 恰当的措施（应续概）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1.an appropriate response/measure </a:t>
            </a:r>
            <a:endParaRPr lang="zh-CN" altLang="en-US"/>
          </a:p>
          <a:p>
            <a:endParaRPr lang="zh-CN" altLang="en-US"/>
          </a:p>
          <a:p>
            <a:r>
              <a:rPr lang="zh-CN" altLang="en-US" sz="2400"/>
              <a:t>2.定期进行适当的锻炼对身体健康是必要的。（应）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2.Taking appropriate exercise regularly is essential good health.</a:t>
            </a:r>
            <a:endParaRPr lang="en-US" altLang="zh-CN" sz="2400" b="1">
              <a:solidFill>
                <a:srgbClr val="002060"/>
              </a:solidFill>
              <a:sym typeface="+mn-ea"/>
            </a:endParaRPr>
          </a:p>
          <a:p>
            <a:endParaRPr lang="en-US" altLang="zh-CN" sz="2400" b="1">
              <a:solidFill>
                <a:srgbClr val="002060"/>
              </a:solidFill>
            </a:endParaRPr>
          </a:p>
          <a:p>
            <a:r>
              <a:rPr lang="zh-CN" altLang="en-US" sz="2400"/>
              <a:t>3.缺乏适当的训练也可以解释他们写不好的原因。</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 lack of proper training can also account for their failure to write appropriately.	</a:t>
            </a:r>
            <a:endParaRPr lang="en-US" altLang="zh-CN" sz="2400" b="1">
              <a:solidFill>
                <a:srgbClr val="002060"/>
              </a:solidFill>
            </a:endParaRPr>
          </a:p>
          <a:p>
            <a:endParaRPr lang="zh-CN" altLang="en-US"/>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l="17793" t="14309" r="21659" b="13728"/>
          <a:stretch>
            <a:fillRect/>
          </a:stretch>
        </p:blipFill>
        <p:spPr>
          <a:xfrm>
            <a:off x="6338570" y="2914015"/>
            <a:ext cx="5853430" cy="3397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aim  /eɪm/                                 n. [C] 目标；目的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35915" y="902335"/>
            <a:ext cx="11428730" cy="5723890"/>
          </a:xfrm>
          <a:prstGeom prst="rect">
            <a:avLst/>
          </a:prstGeom>
          <a:noFill/>
        </p:spPr>
        <p:txBody>
          <a:bodyPr wrap="square" rtlCol="0" anchor="t">
            <a:spAutoFit/>
          </a:bodyPr>
          <a:p>
            <a:r>
              <a:rPr lang="zh-CN" altLang="en-US" sz="2400"/>
              <a:t>1.为了促进不同文化之间的相互理解，本次演讲的主题是“我与中国的故事”，让参与者在展示自己的汉语口语能力的同时，分享在中国的精彩经历。（2020年1月浙江高考应用文“告知外国朋友中文演讲比赛”）</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t>
            </a:r>
            <a:r>
              <a:rPr lang="en-US" altLang="zh-CN" sz="2400" b="1">
                <a:ln>
                  <a:solidFill>
                    <a:srgbClr val="00B0F0"/>
                  </a:solidFill>
                </a:ln>
                <a:solidFill>
                  <a:srgbClr val="002060"/>
                </a:solidFill>
                <a:sym typeface="+mn-ea"/>
              </a:rPr>
              <a:t>Aimed to</a:t>
            </a:r>
            <a:r>
              <a:rPr lang="en-US" altLang="zh-CN" sz="2400" b="1">
                <a:solidFill>
                  <a:srgbClr val="002060"/>
                </a:solidFill>
                <a:sym typeface="+mn-ea"/>
              </a:rPr>
              <a:t> </a:t>
            </a:r>
            <a:r>
              <a:rPr lang="en-US" altLang="zh-CN" sz="2400" b="1" u="sng">
                <a:solidFill>
                  <a:srgbClr val="002060"/>
                </a:solidFill>
                <a:sym typeface="+mn-ea"/>
              </a:rPr>
              <a:t>promote mutual understandings</a:t>
            </a:r>
            <a:r>
              <a:rPr lang="en-US" altLang="zh-CN" sz="2400" b="1">
                <a:solidFill>
                  <a:srgbClr val="002060"/>
                </a:solidFill>
                <a:sym typeface="+mn-ea"/>
              </a:rPr>
              <a:t> between various cultures, the speech with the theme of“My story with China”, allows participants to </a:t>
            </a:r>
            <a:r>
              <a:rPr lang="en-US" altLang="zh-CN" sz="2400" b="1" u="sng">
                <a:solidFill>
                  <a:srgbClr val="002060"/>
                </a:solidFill>
                <a:sym typeface="+mn-ea"/>
              </a:rPr>
              <a:t>demonstrate</a:t>
            </a:r>
            <a:r>
              <a:rPr lang="en-US" altLang="zh-CN" sz="2400" b="1">
                <a:solidFill>
                  <a:srgbClr val="002060"/>
                </a:solidFill>
                <a:sym typeface="+mn-ea"/>
              </a:rPr>
              <a:t> their oral Chinese skills as well as share amazing experiences in China.</a:t>
            </a:r>
            <a:endParaRPr lang="en-US" altLang="zh-CN" sz="2400" b="1">
              <a:solidFill>
                <a:srgbClr val="002060"/>
              </a:solidFill>
            </a:endParaRPr>
          </a:p>
          <a:p>
            <a:r>
              <a:rPr lang="en-US" altLang="zh-CN"/>
              <a:t>      </a:t>
            </a:r>
            <a:r>
              <a:rPr lang="zh-CN" altLang="en-US"/>
              <a:t>mutual/ˈmjuːtʃuəl/ adj. 共同的；相互的，彼此的</a:t>
            </a:r>
            <a:r>
              <a:rPr lang="en-US" altLang="zh-CN"/>
              <a:t>           </a:t>
            </a:r>
            <a:r>
              <a:rPr lang="zh-CN" altLang="en-US"/>
              <a:t>demonstrate/ˈdemənstreɪt/ vt. 证明；展示</a:t>
            </a:r>
            <a:endParaRPr lang="zh-CN" altLang="en-US"/>
          </a:p>
          <a:p>
            <a:endParaRPr lang="zh-CN" altLang="en-US"/>
          </a:p>
          <a:p>
            <a:r>
              <a:rPr lang="en-US" altLang="zh-CN" sz="2400"/>
              <a:t>2</a:t>
            </a:r>
            <a:r>
              <a:rPr lang="zh-CN" altLang="en-US" sz="2400"/>
              <a:t>.定于4月22日的“地球日”是一个旨在提高公众环保意识的年度活动。（应）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2.Earth Day, marked on 22 April，is an annual event </a:t>
            </a:r>
            <a:r>
              <a:rPr lang="en-US" altLang="zh-CN" sz="2400" b="1">
                <a:ln>
                  <a:solidFill>
                    <a:srgbClr val="00B0F0"/>
                  </a:solidFill>
                </a:ln>
                <a:solidFill>
                  <a:srgbClr val="002060"/>
                </a:solidFill>
                <a:sym typeface="+mn-ea"/>
              </a:rPr>
              <a:t>aimed to</a:t>
            </a:r>
            <a:r>
              <a:rPr lang="en-US" altLang="zh-CN" sz="2400" b="1">
                <a:solidFill>
                  <a:srgbClr val="002060"/>
                </a:solidFill>
                <a:sym typeface="+mn-ea"/>
              </a:rPr>
              <a:t> raise public awareness about environmental protection.</a:t>
            </a:r>
            <a:endParaRPr lang="en-US" altLang="zh-CN" sz="2400" b="1">
              <a:solidFill>
                <a:srgbClr val="002060"/>
              </a:solidFill>
            </a:endParaRPr>
          </a:p>
          <a:p>
            <a:endParaRPr lang="zh-CN" altLang="en-US"/>
          </a:p>
          <a:p>
            <a:pPr algn="l">
              <a:buClrTx/>
              <a:buSzTx/>
              <a:buFontTx/>
            </a:pPr>
            <a:r>
              <a:rPr lang="en-US" altLang="zh-CN" sz="2400"/>
              <a:t>3</a:t>
            </a:r>
            <a:r>
              <a:rPr lang="zh-CN" altLang="en-US" sz="2400"/>
              <a:t>.旨在发展我们的兴趣并提高我们的技巧, 我写信真诚邀请您参加我们学校乒乓球队。（应）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t>
            </a:r>
            <a:r>
              <a:rPr lang="en-US" altLang="zh-CN" sz="2400" b="1">
                <a:ln>
                  <a:solidFill>
                    <a:srgbClr val="00B0F0"/>
                  </a:solidFill>
                </a:ln>
                <a:solidFill>
                  <a:srgbClr val="002060"/>
                </a:solidFill>
                <a:sym typeface="+mn-ea"/>
              </a:rPr>
              <a:t>Aiming at</a:t>
            </a:r>
            <a:r>
              <a:rPr lang="en-US" altLang="zh-CN" sz="2400" b="1">
                <a:solidFill>
                  <a:srgbClr val="002060"/>
                </a:solidFill>
                <a:sym typeface="+mn-ea"/>
              </a:rPr>
              <a:t> developing our interests and improving our skills, I am writing to sincerely invite you to join the table tennis team in our school.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027410"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sponsor /ˈspɒnsə/                n. 赞助人；主办者；倡议者</a:t>
            </a:r>
            <a:r>
              <a:rPr lang="en-US" altLang="zh-CN" sz="2400" b="1" dirty="0">
                <a:solidFill>
                  <a:schemeClr val="bg2">
                    <a:lumMod val="25000"/>
                  </a:schemeClr>
                </a:solidFill>
                <a:latin typeface="微软雅黑" panose="020B0503020204020204" pitchFamily="34" charset="-122"/>
                <a:ea typeface="微软雅黑" panose="020B0503020204020204" pitchFamily="34" charset="-122"/>
              </a:rPr>
              <a:t>  </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vt.  发起；倡议</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27</a:t>
            </a:r>
            <a:r>
              <a:rPr lang="zh-CN" altLang="en-US" sz="2000" b="1">
                <a:solidFill>
                  <a:schemeClr val="bg1"/>
                </a:solidFill>
              </a:rPr>
              <a:t>. </a:t>
            </a:r>
            <a:endParaRPr lang="zh-CN" altLang="en-US" sz="2000" b="1">
              <a:solidFill>
                <a:schemeClr val="bg1"/>
              </a:solidFill>
            </a:endParaRPr>
          </a:p>
        </p:txBody>
      </p:sp>
      <p:pic>
        <p:nvPicPr>
          <p:cNvPr id="120" name="图片 119"/>
          <p:cNvPicPr/>
          <p:nvPr/>
        </p:nvPicPr>
        <p:blipFill>
          <a:blip r:embed="rId3"/>
          <a:srcRect b="5648"/>
          <a:stretch>
            <a:fillRect/>
          </a:stretch>
        </p:blipFill>
        <p:spPr>
          <a:xfrm>
            <a:off x="5155565" y="1202690"/>
            <a:ext cx="6858000" cy="5574030"/>
          </a:xfrm>
          <a:prstGeom prst="rect">
            <a:avLst/>
          </a:prstGeom>
          <a:noFill/>
          <a:ln w="9525">
            <a:noFill/>
          </a:ln>
        </p:spPr>
      </p:pic>
      <p:sp>
        <p:nvSpPr>
          <p:cNvPr id="5" name="文本框 4"/>
          <p:cNvSpPr txBox="1"/>
          <p:nvPr/>
        </p:nvSpPr>
        <p:spPr>
          <a:xfrm>
            <a:off x="449580" y="1427480"/>
            <a:ext cx="5786755" cy="1568450"/>
          </a:xfrm>
          <a:prstGeom prst="rect">
            <a:avLst/>
          </a:prstGeom>
          <a:noFill/>
        </p:spPr>
        <p:txBody>
          <a:bodyPr wrap="square" rtlCol="0" anchor="t">
            <a:spAutoFit/>
          </a:bodyPr>
          <a:p>
            <a:r>
              <a:rPr lang="zh-CN" altLang="en-US" sz="2400">
                <a:sym typeface="+mn-ea"/>
              </a:rPr>
              <a:t>请问你们能赞助我开展我校的“帮助有困难的人”活动吗？（应）</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Would you please sponsor my school’s campaign “Help the Needy”?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0447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blank  /blæŋk/                       n. 空白 </a:t>
            </a:r>
            <a:r>
              <a:rPr lang="en-US" altLang="zh-CN" sz="2400" b="1" dirty="0">
                <a:solidFill>
                  <a:schemeClr val="bg2">
                    <a:lumMod val="25000"/>
                  </a:schemeClr>
                </a:solidFill>
                <a:latin typeface="微软雅黑" panose="020B0503020204020204" pitchFamily="34" charset="-122"/>
                <a:ea typeface="微软雅黑" panose="020B0503020204020204" pitchFamily="34" charset="-122"/>
              </a:rPr>
              <a:t>  </a:t>
            </a:r>
            <a:r>
              <a:rPr lang="zh-CN" altLang="en-US" sz="2400" b="1" dirty="0">
                <a:solidFill>
                  <a:schemeClr val="bg2">
                    <a:lumMod val="25000"/>
                  </a:schemeClr>
                </a:solidFill>
                <a:latin typeface="微软雅黑" panose="020B0503020204020204" pitchFamily="34" charset="-122"/>
                <a:ea typeface="微软雅黑" panose="020B0503020204020204" pitchFamily="34" charset="-122"/>
              </a:rPr>
              <a:t>adj. 空白的；空虚的；单调的</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28</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tretch>
            <a:fillRect/>
          </a:stretch>
        </p:blipFill>
        <p:spPr>
          <a:xfrm>
            <a:off x="6933565" y="1865630"/>
            <a:ext cx="4980940" cy="4544695"/>
          </a:xfrm>
          <a:prstGeom prst="rect">
            <a:avLst/>
          </a:prstGeom>
        </p:spPr>
      </p:pic>
      <p:sp>
        <p:nvSpPr>
          <p:cNvPr id="5" name="文本框 4"/>
          <p:cNvSpPr txBox="1"/>
          <p:nvPr/>
        </p:nvSpPr>
        <p:spPr>
          <a:xfrm>
            <a:off x="339725" y="1118870"/>
            <a:ext cx="9150350" cy="2584450"/>
          </a:xfrm>
          <a:prstGeom prst="rect">
            <a:avLst/>
          </a:prstGeom>
          <a:noFill/>
        </p:spPr>
        <p:txBody>
          <a:bodyPr wrap="square" rtlCol="0" anchor="t">
            <a:spAutoFit/>
          </a:bodyPr>
          <a:p>
            <a:r>
              <a:rPr lang="zh-CN" altLang="en-US" sz="2400"/>
              <a:t>1.由于害怕落在后面，他感到心跳加剧，大脑一片空白。（续） </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1.Fearing to fall behind, he felt his heart pounded frantically and his mind went blank. </a:t>
            </a:r>
            <a:endParaRPr lang="en-US" altLang="zh-CN" sz="2400" b="1">
              <a:solidFill>
                <a:srgbClr val="002060"/>
              </a:solidFill>
            </a:endParaRPr>
          </a:p>
          <a:p>
            <a:r>
              <a:rPr lang="zh-CN" altLang="en-US"/>
              <a:t>frantically /ˈfræntɪkli/ adv. 疯狂似地</a:t>
            </a:r>
            <a:endParaRPr lang="zh-CN" altLang="en-US"/>
          </a:p>
          <a:p>
            <a:endParaRPr lang="en-US" altLang="zh-CN" sz="2400" b="1">
              <a:solidFill>
                <a:srgbClr val="002060"/>
              </a:solidFill>
            </a:endParaRPr>
          </a:p>
          <a:p>
            <a:r>
              <a:rPr lang="zh-CN" altLang="en-US" sz="2400"/>
              <a:t>2.她木然地盯着我。（续）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2.She stared at me with a blank expression on her face. 	</a:t>
            </a:r>
            <a:endParaRPr lang="en-US" altLang="zh-CN" sz="2400" b="1">
              <a:solidFill>
                <a:srgbClr val="002060"/>
              </a:solidFill>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darkness /ˈdɑ:knɪs/                       n. [U] 黑暗；漆黑</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29</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622300" y="871855"/>
            <a:ext cx="9974580" cy="5262245"/>
          </a:xfrm>
          <a:prstGeom prst="rect">
            <a:avLst/>
          </a:prstGeom>
          <a:noFill/>
        </p:spPr>
        <p:txBody>
          <a:bodyPr wrap="square" rtlCol="0" anchor="t">
            <a:spAutoFit/>
          </a:bodyPr>
          <a:p>
            <a:r>
              <a:rPr lang="zh-CN" altLang="en-US" sz="2400"/>
              <a:t>1.黑暗弥漫开来，将他笼罩, 使他迷失方向。</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1.Darkness spread, wrapping around him and disorientating him. </a:t>
            </a:r>
            <a:endParaRPr lang="en-US" altLang="zh-CN" sz="2400" b="1">
              <a:solidFill>
                <a:srgbClr val="002060"/>
              </a:solidFill>
            </a:endParaRPr>
          </a:p>
          <a:p>
            <a:r>
              <a:rPr lang="en-US" altLang="zh-CN"/>
              <a:t>           </a:t>
            </a:r>
            <a:r>
              <a:rPr lang="zh-CN" altLang="en-US"/>
              <a:t>wrap /ræp/ vt. 包；缠绕；隐藏；掩护</a:t>
            </a:r>
            <a:endParaRPr lang="zh-CN" altLang="en-US"/>
          </a:p>
          <a:p>
            <a:r>
              <a:rPr lang="en-US" altLang="zh-CN"/>
              <a:t>           </a:t>
            </a:r>
            <a:r>
              <a:rPr lang="zh-CN" altLang="en-US"/>
              <a:t>disorientate/dɪsˈɔːriənteɪt/ v. （使）迷失方向</a:t>
            </a:r>
            <a:endParaRPr lang="zh-CN" altLang="en-US"/>
          </a:p>
          <a:p>
            <a:endParaRPr lang="zh-CN" altLang="en-US" sz="2400"/>
          </a:p>
          <a:p>
            <a:r>
              <a:rPr lang="zh-CN" altLang="en-US" sz="2400"/>
              <a:t>2.电源故障使一切陷入黑暗。（续）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2.A power failure plunged the house into darkness. </a:t>
            </a:r>
            <a:endParaRPr lang="en-US" altLang="zh-CN" sz="2400" b="1">
              <a:solidFill>
                <a:srgbClr val="002060"/>
              </a:solidFill>
            </a:endParaRPr>
          </a:p>
          <a:p>
            <a:r>
              <a:rPr lang="en-US" altLang="zh-CN"/>
              <a:t>          </a:t>
            </a:r>
            <a:r>
              <a:rPr lang="zh-CN" altLang="en-US"/>
              <a:t>plunge /plʌndʒ/ v. 使突然地下落；骤降</a:t>
            </a:r>
            <a:endParaRPr lang="zh-CN" altLang="en-US"/>
          </a:p>
          <a:p>
            <a:endParaRPr lang="zh-CN" altLang="en-US" sz="2400"/>
          </a:p>
          <a:p>
            <a:r>
              <a:rPr lang="zh-CN" altLang="en-US" sz="2400"/>
              <a:t>3.黑暗如漆黑的墨汁流淌在大地上。</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3.Darkness as black as ink flowed over the land. </a:t>
            </a:r>
            <a:endParaRPr lang="en-US" altLang="zh-CN" sz="2400" b="1">
              <a:solidFill>
                <a:srgbClr val="002060"/>
              </a:solidFill>
            </a:endParaRPr>
          </a:p>
          <a:p>
            <a:endParaRPr lang="zh-CN" altLang="en-US" sz="2400"/>
          </a:p>
          <a:p>
            <a:r>
              <a:rPr lang="zh-CN" altLang="en-US" sz="2400"/>
              <a:t>4.黑暗象一条蛇似的潜入森林。</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4.Darkness crept into the forest like a snake. </a:t>
            </a:r>
            <a:endParaRPr lang="en-US" altLang="zh-CN" sz="2400" b="1">
              <a:solidFill>
                <a:srgbClr val="002060"/>
              </a:solidFill>
            </a:endParaRPr>
          </a:p>
          <a:p>
            <a:r>
              <a:rPr lang="en-US" altLang="zh-CN"/>
              <a:t>         </a:t>
            </a:r>
            <a:r>
              <a:rPr lang="zh-CN" altLang="en-US"/>
              <a:t>creep /kriːp/ -crept- crept /krept/vi. 爬行；蔓延</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linds(horizontal)">
                                      <p:cBhvr>
                                        <p:cTn id="24" dur="500"/>
                                        <p:tgtEl>
                                          <p:spTgt spid="5">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linds(horizont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linds(horizontal)">
                                      <p:cBhvr>
                                        <p:cTn id="40" dur="500"/>
                                        <p:tgtEl>
                                          <p:spTgt spid="5">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animEffect transition="in" filter="blinds(horizontal)">
                                      <p:cBhvr>
                                        <p:cTn id="45" dur="500"/>
                                        <p:tgtEl>
                                          <p:spTgt spid="5">
                                            <p:txEl>
                                              <p:pRg st="13" end="13"/>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5">
                                            <p:txEl>
                                              <p:pRg st="14" end="14"/>
                                            </p:txEl>
                                          </p:spTgt>
                                        </p:tgtEl>
                                        <p:attrNameLst>
                                          <p:attrName>style.visibility</p:attrName>
                                        </p:attrNameLst>
                                      </p:cBhvr>
                                      <p:to>
                                        <p:strVal val="visible"/>
                                      </p:to>
                                    </p:set>
                                    <p:animEffect transition="in" filter="blinds(horizontal)">
                                      <p:cBhvr>
                                        <p:cTn id="48"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7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darkness /ˈdɑ:knɪs/                       n. [U] 黑暗；漆黑</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29</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622300" y="871855"/>
            <a:ext cx="9974580" cy="4523105"/>
          </a:xfrm>
          <a:prstGeom prst="rect">
            <a:avLst/>
          </a:prstGeom>
          <a:noFill/>
        </p:spPr>
        <p:txBody>
          <a:bodyPr wrap="square" rtlCol="0" anchor="t">
            <a:spAutoFit/>
          </a:bodyPr>
          <a:p>
            <a:r>
              <a:rPr lang="zh-CN" altLang="en-US" sz="2400">
                <a:sym typeface="+mn-ea"/>
              </a:rPr>
              <a:t>5.黑暗轻轻地哼着摇篮曲。</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5.Darkness gently hummed a lullaby.  </a:t>
            </a:r>
            <a:endParaRPr lang="en-US" altLang="zh-CN" sz="2400" b="1">
              <a:solidFill>
                <a:srgbClr val="002060"/>
              </a:solidFill>
            </a:endParaRPr>
          </a:p>
          <a:p>
            <a:r>
              <a:rPr lang="en-US" altLang="zh-CN"/>
              <a:t>        </a:t>
            </a:r>
            <a:r>
              <a:rPr lang="zh-CN" altLang="en-US"/>
              <a:t>hum /hʌm/ v. 哼（曲子）；发低哼声           </a:t>
            </a:r>
            <a:endParaRPr lang="zh-CN" altLang="en-US"/>
          </a:p>
          <a:p>
            <a:r>
              <a:rPr lang="en-US" altLang="zh-CN"/>
              <a:t>        </a:t>
            </a:r>
            <a:r>
              <a:rPr lang="zh-CN" altLang="en-US"/>
              <a:t>lullaby /ˈlʌləbaɪ/ n. 摇篮曲；催眠曲  </a:t>
            </a:r>
            <a:endParaRPr lang="zh-CN" altLang="en-US"/>
          </a:p>
          <a:p>
            <a:endParaRPr lang="zh-CN" altLang="en-US"/>
          </a:p>
          <a:p>
            <a:r>
              <a:rPr lang="zh-CN" altLang="en-US" sz="2400">
                <a:sym typeface="+mn-ea"/>
              </a:rPr>
              <a:t>6.暮色消失在黑暗中。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6.Twilight merged into darkness. </a:t>
            </a:r>
            <a:endParaRPr lang="en-US" altLang="zh-CN" sz="2400" b="1">
              <a:solidFill>
                <a:srgbClr val="002060"/>
              </a:solidFill>
            </a:endParaRPr>
          </a:p>
          <a:p>
            <a:r>
              <a:rPr lang="zh-CN" altLang="en-US"/>
              <a:t> </a:t>
            </a:r>
            <a:r>
              <a:rPr lang="en-US" altLang="zh-CN"/>
              <a:t>     </a:t>
            </a:r>
            <a:r>
              <a:rPr lang="zh-CN" altLang="en-US"/>
              <a:t>merge /mɜːdʒ/ vt. 合并；吞没)</a:t>
            </a:r>
            <a:endParaRPr lang="zh-CN" altLang="en-US"/>
          </a:p>
          <a:p>
            <a:r>
              <a:rPr lang="en-US" altLang="zh-CN"/>
              <a:t>       </a:t>
            </a:r>
            <a:r>
              <a:rPr lang="zh-CN" altLang="en-US"/>
              <a:t>twilight /ˈtwaɪlaɪt/ n. 黄昏，暮色  adj. 朦胧的</a:t>
            </a:r>
            <a:endParaRPr lang="zh-CN" altLang="en-US"/>
          </a:p>
          <a:p>
            <a:endParaRPr lang="zh-CN" altLang="en-US"/>
          </a:p>
          <a:p>
            <a:r>
              <a:rPr lang="zh-CN" altLang="en-US" sz="2400">
                <a:sym typeface="+mn-ea"/>
              </a:rPr>
              <a:t>7.立刻，一片漆黑笼罩着森林。 </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7.Immediately, an utter darkness ruled the forest.</a:t>
            </a:r>
            <a:r>
              <a:rPr lang="zh-CN" altLang="en-US"/>
              <a:t>	</a:t>
            </a:r>
            <a:endParaRPr lang="zh-CN" altLang="en-US"/>
          </a:p>
          <a:p>
            <a:endParaRPr lang="zh-CN" altLang="en-US"/>
          </a:p>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linds(horizontal)">
                                      <p:cBhvr>
                                        <p:cTn id="24" dur="500"/>
                                        <p:tgtEl>
                                          <p:spTgt spid="5">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linds(horizontal)">
                                      <p:cBhvr>
                                        <p:cTn id="35" dur="500"/>
                                        <p:tgtEl>
                                          <p:spTgt spid="5">
                                            <p:txEl>
                                              <p:pRg st="7" end="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blinds(horizontal)">
                                      <p:cBhvr>
                                        <p:cTn id="38" dur="500"/>
                                        <p:tgtEl>
                                          <p:spTgt spid="5">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Effect transition="in" filter="blinds(horizontal)">
                                      <p:cBhvr>
                                        <p:cTn id="4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7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5258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let out                                发出；放走；泄露；出租</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30</a:t>
            </a:r>
            <a:r>
              <a:rPr lang="zh-CN" altLang="en-US" sz="2000" b="1">
                <a:solidFill>
                  <a:schemeClr val="bg1"/>
                </a:solidFill>
              </a:rPr>
              <a:t>. </a:t>
            </a:r>
            <a:endParaRPr lang="zh-CN" altLang="en-US" sz="2000" b="1">
              <a:solidFill>
                <a:schemeClr val="bg1"/>
              </a:solidFill>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5" name="文本框 4"/>
          <p:cNvSpPr txBox="1"/>
          <p:nvPr/>
        </p:nvSpPr>
        <p:spPr>
          <a:xfrm>
            <a:off x="456565" y="1005205"/>
            <a:ext cx="10897870" cy="5723890"/>
          </a:xfrm>
          <a:prstGeom prst="rect">
            <a:avLst/>
          </a:prstGeom>
          <a:noFill/>
        </p:spPr>
        <p:txBody>
          <a:bodyPr wrap="square" rtlCol="0" anchor="t">
            <a:spAutoFit/>
          </a:bodyPr>
          <a:p>
            <a:r>
              <a:rPr lang="zh-CN" altLang="en-US" sz="2400"/>
              <a:t>1.发出短暂的咯咯声/嘎嘎大笑起来/惊恐的叫声/沮丧的叹息声/痛苦的尖叫/悲愤的吼叫（续）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1.let out a brief cackle/ a loud guffaw/ a cry of horror / a groan of dismay/ a scream of pain/ a bellow of tearful rage</a:t>
            </a:r>
            <a:endParaRPr lang="zh-CN" altLang="en-US"/>
          </a:p>
          <a:p>
            <a:r>
              <a:rPr lang="en-US" altLang="zh-CN"/>
              <a:t>    </a:t>
            </a:r>
            <a:r>
              <a:rPr lang="zh-CN" altLang="en-US"/>
              <a:t>cackle /ˈkækl/ （禽，尤指母鸡或鹅）咯咯叫；咯咯地笑</a:t>
            </a:r>
            <a:endParaRPr lang="zh-CN" altLang="en-US"/>
          </a:p>
          <a:p>
            <a:r>
              <a:rPr lang="en-US" altLang="zh-CN"/>
              <a:t>    </a:t>
            </a:r>
            <a:r>
              <a:rPr lang="zh-CN" altLang="en-US"/>
              <a:t>guffaw /ɡəˈfɔː/ 哄笑；狂笑; 哈哈大笑</a:t>
            </a:r>
            <a:endParaRPr lang="zh-CN" altLang="en-US"/>
          </a:p>
          <a:p>
            <a:r>
              <a:rPr lang="en-US" altLang="zh-CN"/>
              <a:t>    </a:t>
            </a:r>
            <a:r>
              <a:rPr lang="zh-CN" altLang="en-US"/>
              <a:t>groan /ɡrəʊn/ 呻吟  </a:t>
            </a:r>
            <a:endParaRPr lang="zh-CN" altLang="en-US"/>
          </a:p>
          <a:p>
            <a:r>
              <a:rPr lang="en-US" altLang="zh-CN"/>
              <a:t>    </a:t>
            </a:r>
            <a:r>
              <a:rPr lang="zh-CN" altLang="en-US"/>
              <a:t>dismay /dɪsˈmeɪ/ n. 沮丧，灰心；惊慌</a:t>
            </a:r>
            <a:endParaRPr lang="zh-CN" altLang="en-US"/>
          </a:p>
          <a:p>
            <a:r>
              <a:rPr lang="en-US" altLang="zh-CN"/>
              <a:t>    </a:t>
            </a:r>
            <a:r>
              <a:rPr lang="zh-CN" altLang="en-US"/>
              <a:t>bellow /ˈbeləʊ/ （公牛等）吼叫；（对某人）大声吼叫</a:t>
            </a:r>
            <a:endParaRPr lang="zh-CN" altLang="en-US"/>
          </a:p>
          <a:p>
            <a:endParaRPr lang="zh-CN" altLang="en-US"/>
          </a:p>
          <a:p>
            <a:r>
              <a:rPr lang="zh-CN" altLang="en-US" sz="2400"/>
              <a:t>2.获胜队的支持者把帽子抛向空中 发出胜利的欢呼声。（应、续）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2.Throwing their hats into the air; the fans of the winning team let out loud shouts of victory.  </a:t>
            </a:r>
            <a:endParaRPr lang="en-US" altLang="zh-CN" sz="2400" b="1">
              <a:solidFill>
                <a:srgbClr val="002060"/>
              </a:solidFill>
            </a:endParaRPr>
          </a:p>
          <a:p>
            <a:endParaRPr lang="en-US" altLang="zh-CN" sz="2400" b="1">
              <a:solidFill>
                <a:srgbClr val="002060"/>
              </a:solidFill>
            </a:endParaRPr>
          </a:p>
          <a:p>
            <a:r>
              <a:rPr lang="zh-CN" altLang="en-US" sz="2400"/>
              <a:t>3.目前尚不清楚是谁泄露了秘密。</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3.It remains unknown who let out the secret. 	</a:t>
            </a:r>
            <a:endParaRPr lang="en-US" altLang="zh-CN" sz="2400" b="1">
              <a:solidFill>
                <a:srgbClr val="002060"/>
              </a:solidFill>
            </a:endParaRPr>
          </a:p>
          <a:p>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linds(horizontal)">
                                      <p:cBhvr>
                                        <p:cTn id="24" dur="500"/>
                                        <p:tgtEl>
                                          <p:spTgt spid="5">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linds(horizontal)">
                                      <p:cBhvr>
                                        <p:cTn id="30" dur="500"/>
                                        <p:tgtEl>
                                          <p:spTgt spid="5">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linds(horizontal)">
                                      <p:cBhvr>
                                        <p:cTn id="33" dur="500"/>
                                        <p:tgtEl>
                                          <p:spTgt spid="5">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linds(horizontal)">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blinds(horizontal)">
                                      <p:cBhvr>
                                        <p:cTn id="41" dur="500"/>
                                        <p:tgtEl>
                                          <p:spTgt spid="5">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xEl>
                                              <p:pRg st="12" end="12"/>
                                            </p:txEl>
                                          </p:spTgt>
                                        </p:tgtEl>
                                        <p:attrNameLst>
                                          <p:attrName>style.visibility</p:attrName>
                                        </p:attrNameLst>
                                      </p:cBhvr>
                                      <p:to>
                                        <p:strVal val="visible"/>
                                      </p:to>
                                    </p:set>
                                    <p:animEffect transition="in" filter="blinds(horizontal)">
                                      <p:cBhvr>
                                        <p:cTn id="46"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898505" cy="460375"/>
          </a:xfrm>
          <a:prstGeom prst="rect">
            <a:avLst/>
          </a:prstGeom>
          <a:noFill/>
        </p:spPr>
        <p:txBody>
          <a:bodyPr wrap="square" rtlCol="0">
            <a:spAutoFit/>
          </a:bodyPr>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load  /ləʊd/                     n. 负担；负荷物（尤指沉重的）v.装载；承载</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31</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5148"/>
          <a:stretch>
            <a:fillRect/>
          </a:stretch>
        </p:blipFill>
        <p:spPr>
          <a:xfrm>
            <a:off x="7719060" y="1311275"/>
            <a:ext cx="4629150" cy="4621530"/>
          </a:xfrm>
          <a:prstGeom prst="rect">
            <a:avLst/>
          </a:prstGeom>
        </p:spPr>
      </p:pic>
      <p:sp>
        <p:nvSpPr>
          <p:cNvPr id="5" name="文本框 4"/>
          <p:cNvSpPr txBox="1"/>
          <p:nvPr/>
        </p:nvSpPr>
        <p:spPr>
          <a:xfrm>
            <a:off x="467995" y="871855"/>
            <a:ext cx="7948930" cy="4523105"/>
          </a:xfrm>
          <a:prstGeom prst="rect">
            <a:avLst/>
          </a:prstGeom>
          <a:noFill/>
        </p:spPr>
        <p:txBody>
          <a:bodyPr wrap="square" rtlCol="0" anchor="t">
            <a:spAutoFit/>
          </a:bodyPr>
          <a:p>
            <a:r>
              <a:rPr lang="zh-CN" altLang="en-US" sz="2400"/>
              <a:t>1.上传/下载（应、续、概）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1.upload/ download</a:t>
            </a:r>
            <a:endParaRPr lang="en-US" altLang="zh-CN" sz="2400" b="1">
              <a:solidFill>
                <a:srgbClr val="002060"/>
              </a:solidFill>
            </a:endParaRPr>
          </a:p>
          <a:p>
            <a:endParaRPr lang="zh-CN" altLang="en-US"/>
          </a:p>
          <a:p>
            <a:r>
              <a:rPr lang="zh-CN" altLang="en-US" sz="2400"/>
              <a:t>2.带着沉重的愧疚和极大的恐慌（续）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2.with a heavy load of guilt and panic</a:t>
            </a:r>
            <a:endParaRPr lang="en-US" altLang="zh-CN" sz="2400" b="1">
              <a:solidFill>
                <a:srgbClr val="002060"/>
              </a:solidFill>
            </a:endParaRPr>
          </a:p>
          <a:p>
            <a:endParaRPr lang="zh-CN" altLang="en-US"/>
          </a:p>
          <a:p>
            <a:r>
              <a:rPr lang="zh-CN" altLang="en-US" sz="2400"/>
              <a:t>3.如释重负，我开车回到家——沿着蜿蜒曲折的道路行驶，沿途风景如画，令人赏心悦目。（续）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3.Taking a load off my mind, I drove back home — a lovely drive along winding roads rich in the picturesque scenes that delighted beauty-loving eyes. </a:t>
            </a:r>
            <a:endParaRPr lang="zh-CN" altLang="en-US"/>
          </a:p>
          <a:p>
            <a:r>
              <a:rPr lang="en-US" altLang="zh-CN"/>
              <a:t>     </a:t>
            </a:r>
            <a:r>
              <a:rPr lang="zh-CN" altLang="en-US"/>
              <a:t>winding /ˈwaɪndɪŋ/adj. 蜿蜒曲折的</a:t>
            </a:r>
            <a:endParaRPr lang="zh-CN" altLang="en-US"/>
          </a:p>
          <a:p>
            <a:r>
              <a:rPr lang="en-US" altLang="zh-CN"/>
              <a:t>     </a:t>
            </a:r>
            <a:r>
              <a:rPr lang="zh-CN" altLang="en-US"/>
              <a:t>picturesque [,pɪktʃə'resk] adj. 生动的；图画般的</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blinds(horizontal)">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accent4"/>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作</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写</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1"/>
          <a:stretch>
            <a:fillRect/>
          </a:stretch>
        </p:blipFill>
        <p:spPr>
          <a:xfrm>
            <a:off x="6523355" y="1053465"/>
            <a:ext cx="5672455" cy="3399155"/>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rgbClr val="0020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汇</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7715" y="3509645"/>
            <a:ext cx="5027295" cy="82994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 healthy life </a:t>
            </a:r>
            <a:endPar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535940" y="5073650"/>
            <a:ext cx="11535410" cy="1198880"/>
          </a:xfrm>
          <a:prstGeom prst="rect">
            <a:avLst/>
          </a:prstGeom>
          <a:noFill/>
        </p:spPr>
        <p:txBody>
          <a:bodyPr wrap="square" rtlCol="0" anchor="t">
            <a:spAutoFit/>
          </a:bodyPr>
          <a:p>
            <a:r>
              <a:rPr lang="zh-CN" altLang="en-US"/>
              <a:t>1. cigarette  </a:t>
            </a:r>
            <a:r>
              <a:rPr lang="en-US" altLang="zh-CN"/>
              <a:t>   </a:t>
            </a:r>
            <a:r>
              <a:rPr lang="zh-CN" altLang="en-US"/>
              <a:t>2. abuse</a:t>
            </a:r>
            <a:r>
              <a:rPr lang="en-US" altLang="zh-CN"/>
              <a:t>            3. stress              4. obesity      5. adolescent    6. due              7. tough                  8. accustom </a:t>
            </a:r>
            <a:endParaRPr lang="en-US" altLang="zh-CN"/>
          </a:p>
          <a:p>
            <a:r>
              <a:rPr lang="en-US" altLang="zh-CN"/>
              <a:t>9. bad-tempered   10. automatic       11. mental      12. effect      13. lung   14. pregnant    15. pregnant           16.strengthen</a:t>
            </a:r>
            <a:endParaRPr lang="en-US" altLang="zh-CN"/>
          </a:p>
          <a:p>
            <a:r>
              <a:rPr lang="en-US" altLang="zh-CN"/>
              <a:t>17. resolve     18.relaxation     19. desperate   20. weaken  21.ashamed    22. comprehension    23.  in spite of    24. slippery</a:t>
            </a:r>
            <a:endParaRPr lang="en-US" altLang="zh-CN"/>
          </a:p>
          <a:p>
            <a:r>
              <a:rPr lang="en-US" altLang="zh-CN"/>
              <a:t>25.at risk        26.  inject           27. needle         28. </a:t>
            </a:r>
            <a:r>
              <a:rPr lang="en-US" altLang="zh-CN">
                <a:sym typeface="+mn-ea"/>
              </a:rPr>
              <a:t>spill</a:t>
            </a:r>
            <a:r>
              <a:rPr lang="en-US" altLang="zh-CN"/>
              <a:t>        29. </a:t>
            </a:r>
            <a:r>
              <a:rPr lang="en-US" altLang="zh-CN">
                <a:sym typeface="+mn-ea"/>
              </a:rPr>
              <a:t>embarrassed</a:t>
            </a:r>
            <a:r>
              <a:rPr lang="en-US" altLang="zh-CN"/>
              <a:t>       30. </a:t>
            </a:r>
            <a:r>
              <a:rPr lang="en-US" altLang="zh-CN">
                <a:sym typeface="+mn-ea"/>
              </a:rPr>
              <a:t>awkward</a:t>
            </a:r>
            <a:r>
              <a:rPr lang="en-US" altLang="zh-CN"/>
              <a:t>      </a:t>
            </a:r>
            <a:endParaRPr lang="en-US" altLang="zh-CN"/>
          </a:p>
        </p:txBody>
      </p:sp>
      <p:sp>
        <p:nvSpPr>
          <p:cNvPr id="8" name="TextBox 790"/>
          <p:cNvSpPr txBox="1"/>
          <p:nvPr/>
        </p:nvSpPr>
        <p:spPr>
          <a:xfrm>
            <a:off x="536074" y="248235"/>
            <a:ext cx="4805680" cy="521970"/>
          </a:xfrm>
          <a:prstGeom prst="rect">
            <a:avLst/>
          </a:prstGeom>
          <a:noFill/>
        </p:spPr>
        <p:txBody>
          <a:bodyPr wrap="none" rtlCol="0">
            <a:spAutoFit/>
          </a:bodyPr>
          <a:p>
            <a:pPr algn="ctr"/>
            <a:r>
              <a:rPr lang="zh-CN" altLang="en-US" sz="2800" i="1" noProof="0" dirty="0">
                <a:ln>
                  <a:noFill/>
                </a:ln>
                <a:effectLst/>
                <a:uLnTx/>
                <a:uFillTx/>
                <a:latin typeface="微软雅黑" panose="020B0503020204020204" pitchFamily="34" charset="-122"/>
                <a:ea typeface="微软雅黑" panose="020B0503020204020204" pitchFamily="34" charset="-122"/>
                <a:cs typeface="+mn-ea"/>
                <a:sym typeface="+mn-ea"/>
              </a:rPr>
              <a:t>活用教材词汇，靶向高考写作</a:t>
            </a:r>
            <a:endParaRPr lang="zh-CN" altLang="en-US" sz="2800" i="1" noProof="0" dirty="0">
              <a:ln>
                <a:noFill/>
              </a:ln>
              <a:solidFill>
                <a:srgbClr val="435258"/>
              </a:solidFill>
              <a:effectLst/>
              <a:uLnTx/>
              <a:uFillTx/>
              <a:latin typeface="微软雅黑" panose="020B0503020204020204" pitchFamily="34" charset="-122"/>
              <a:ea typeface="微软雅黑" panose="020B0503020204020204" pitchFamily="34" charset="-122"/>
              <a:cs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cigarette /ˌsɪgəˈret/                    n. [C] 香烟；纸烟</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7365" y="1239520"/>
            <a:ext cx="11082020" cy="1476375"/>
          </a:xfrm>
          <a:prstGeom prst="rect">
            <a:avLst/>
          </a:prstGeom>
          <a:noFill/>
        </p:spPr>
        <p:txBody>
          <a:bodyPr wrap="square" rtlCol="0" anchor="t">
            <a:spAutoFit/>
          </a:bodyPr>
          <a:p>
            <a:r>
              <a:rPr lang="zh-CN" altLang="en-US" sz="2400"/>
              <a:t>他点燃了一支香烟，烟头发着红光。</a:t>
            </a:r>
            <a:r>
              <a:rPr lang="zh-CN" altLang="en-US" sz="2400">
                <a:solidFill>
                  <a:srgbClr val="C00000"/>
                </a:solidFill>
                <a:sym typeface="+mn-ea"/>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He lit a cigarette, the end of which glowed red.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glow  /ɡləʊ/v. 发出微弱而稳定的光</a:t>
            </a:r>
            <a:endParaRPr lang="zh-CN" altLang="en-US" i="1">
              <a:solidFill>
                <a:srgbClr val="002060"/>
              </a:solidFill>
            </a:endParaRPr>
          </a:p>
          <a:p>
            <a:endParaRPr lang="zh-CN" altLang="en-US" b="1" i="1">
              <a:solidFill>
                <a:srgbClr val="002060"/>
              </a:solidFill>
              <a:sym typeface="+mn-ea"/>
            </a:endParaRPr>
          </a:p>
        </p:txBody>
      </p:sp>
      <p:pic>
        <p:nvPicPr>
          <p:cNvPr id="6" name="图片 5"/>
          <p:cNvPicPr>
            <a:picLocks noChangeAspect="1"/>
          </p:cNvPicPr>
          <p:nvPr>
            <p:custDataLst>
              <p:tags r:id="rId3"/>
            </p:custDataLst>
          </p:nvPr>
        </p:nvPicPr>
        <p:blipFill>
          <a:blip r:embed="rId4"/>
          <a:stretch>
            <a:fillRect/>
          </a:stretch>
        </p:blipFill>
        <p:spPr>
          <a:xfrm>
            <a:off x="6042660" y="3315335"/>
            <a:ext cx="3724910" cy="2762250"/>
          </a:xfrm>
          <a:prstGeom prst="rect">
            <a:avLst/>
          </a:prstGeom>
        </p:spPr>
      </p:pic>
      <p:pic>
        <p:nvPicPr>
          <p:cNvPr id="7" name="图片 6"/>
          <p:cNvPicPr>
            <a:picLocks noChangeAspect="1"/>
          </p:cNvPicPr>
          <p:nvPr/>
        </p:nvPicPr>
        <p:blipFill>
          <a:blip r:embed="rId5"/>
          <a:stretch>
            <a:fillRect/>
          </a:stretch>
        </p:blipFill>
        <p:spPr>
          <a:xfrm>
            <a:off x="955675" y="3315970"/>
            <a:ext cx="3535680" cy="2760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abuse  /əˈbju: z/                      n. [U]滥用；虐待vt. 滥用；虐待</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859790" y="1035050"/>
            <a:ext cx="8417560" cy="1198880"/>
          </a:xfrm>
          <a:prstGeom prst="rect">
            <a:avLst/>
          </a:prstGeom>
          <a:noFill/>
        </p:spPr>
        <p:txBody>
          <a:bodyPr wrap="square" rtlCol="0" anchor="t">
            <a:spAutoFit/>
          </a:bodyPr>
          <a:p>
            <a:r>
              <a:rPr lang="zh-CN" altLang="en-US" sz="2400"/>
              <a:t>她破口大骂起来...</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She let loose a stream of abuse at… </a:t>
            </a:r>
            <a:endParaRPr lang="en-US" altLang="zh-CN" sz="2400" b="1">
              <a:solidFill>
                <a:srgbClr val="002060"/>
              </a:solidFill>
            </a:endParaRPr>
          </a:p>
          <a:p>
            <a:r>
              <a:rPr lang="en-US" altLang="zh-CN" sz="2400" b="1">
                <a:solidFill>
                  <a:srgbClr val="002060"/>
                </a:solidFill>
              </a:rPr>
              <a:t>     She screamed abuse at ...</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622300" y="2800985"/>
            <a:ext cx="5692775" cy="3395980"/>
          </a:xfrm>
          <a:prstGeom prst="rect">
            <a:avLst/>
          </a:prstGeom>
        </p:spPr>
      </p:pic>
      <p:pic>
        <p:nvPicPr>
          <p:cNvPr id="7" name="图片 6"/>
          <p:cNvPicPr>
            <a:picLocks noChangeAspect="1"/>
          </p:cNvPicPr>
          <p:nvPr/>
        </p:nvPicPr>
        <p:blipFill>
          <a:blip r:embed="rId4"/>
          <a:stretch>
            <a:fillRect/>
          </a:stretch>
        </p:blipFill>
        <p:spPr>
          <a:xfrm>
            <a:off x="6315075" y="2869565"/>
            <a:ext cx="5436870" cy="332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73404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stress  /stres/                        n. 压力；重音 v.  加压；紧张；强调；重读</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3</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5482"/>
          <a:stretch>
            <a:fillRect/>
          </a:stretch>
        </p:blipFill>
        <p:spPr>
          <a:xfrm>
            <a:off x="6851015" y="3199130"/>
            <a:ext cx="4876800" cy="3505835"/>
          </a:xfrm>
          <a:prstGeom prst="rect">
            <a:avLst/>
          </a:prstGeom>
        </p:spPr>
      </p:pic>
      <p:sp>
        <p:nvSpPr>
          <p:cNvPr id="5" name="文本框 4"/>
          <p:cNvSpPr txBox="1"/>
          <p:nvPr/>
        </p:nvSpPr>
        <p:spPr>
          <a:xfrm>
            <a:off x="508635" y="865505"/>
            <a:ext cx="10088880" cy="2214880"/>
          </a:xfrm>
          <a:prstGeom prst="rect">
            <a:avLst/>
          </a:prstGeom>
          <a:noFill/>
        </p:spPr>
        <p:txBody>
          <a:bodyPr wrap="square" rtlCol="0" anchor="t">
            <a:spAutoFit/>
          </a:bodyPr>
          <a:p>
            <a:r>
              <a:rPr lang="zh-CN" altLang="en-US" sz="2400"/>
              <a:t>1.她承受不了...的生活压力和紧张。</a:t>
            </a:r>
            <a:r>
              <a:rPr lang="zh-CN" altLang="en-US" sz="2400">
                <a:solidFill>
                  <a:srgbClr val="C00000"/>
                </a:solidFill>
              </a:rPr>
              <a:t>（续）</a:t>
            </a:r>
            <a:endParaRPr lang="zh-CN" altLang="en-US" sz="2400">
              <a:solidFill>
                <a:srgbClr val="C00000"/>
              </a:solidFill>
            </a:endParaRPr>
          </a:p>
          <a:p>
            <a:r>
              <a:rPr lang="en-US" altLang="zh-CN" sz="2400" b="1">
                <a:solidFill>
                  <a:srgbClr val="002060"/>
                </a:solidFill>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1.She failed to withstand the stresses and strains of ...life.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strain /streɪn/ n. 张力；拉紧</a:t>
            </a:r>
            <a:endParaRPr lang="zh-CN" altLang="en-US" i="1">
              <a:solidFill>
                <a:srgbClr val="002060"/>
              </a:solidFill>
            </a:endParaRPr>
          </a:p>
          <a:p>
            <a:endParaRPr lang="zh-CN" altLang="en-US"/>
          </a:p>
          <a:p>
            <a:r>
              <a:rPr lang="zh-CN" altLang="en-US" sz="2400"/>
              <a:t>2.“你需要更多的练习，”老师强调说。</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2."You need more practice," the teacher emphasized/ stressed </a:t>
            </a:r>
            <a:r>
              <a:rPr lang="en-US" altLang="zh-CN" sz="2400" b="1" baseline="-25000">
                <a:solidFill>
                  <a:srgbClr val="002060"/>
                </a:solidFill>
                <a:sym typeface="+mn-ea"/>
              </a:rPr>
              <a:t>（强调）</a:t>
            </a:r>
            <a:endParaRPr lang="en-US" altLang="zh-CN" sz="2400" b="1" baseline="-25000">
              <a:solidFill>
                <a:srgbClr val="002060"/>
              </a:solidFill>
              <a:sym typeface="+mn-ea"/>
            </a:endParaRPr>
          </a:p>
        </p:txBody>
      </p:sp>
      <p:pic>
        <p:nvPicPr>
          <p:cNvPr id="7" name="图片 6"/>
          <p:cNvPicPr>
            <a:picLocks noChangeAspect="1"/>
          </p:cNvPicPr>
          <p:nvPr/>
        </p:nvPicPr>
        <p:blipFill>
          <a:blip r:embed="rId4"/>
          <a:srcRect b="4674"/>
          <a:stretch>
            <a:fillRect/>
          </a:stretch>
        </p:blipFill>
        <p:spPr>
          <a:xfrm>
            <a:off x="1040130" y="3065145"/>
            <a:ext cx="4876800" cy="3639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 conventional  /kənˈvenʃənl/                   adj.  常规的；传统的；因循守旧的</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58140" y="902335"/>
            <a:ext cx="6737985" cy="5354320"/>
          </a:xfrm>
          <a:prstGeom prst="rect">
            <a:avLst/>
          </a:prstGeom>
          <a:noFill/>
        </p:spPr>
        <p:txBody>
          <a:bodyPr wrap="square" rtlCol="0" anchor="t">
            <a:spAutoFit/>
          </a:bodyPr>
          <a:p>
            <a:pPr algn="l">
              <a:buClrTx/>
              <a:buSzTx/>
              <a:buFontTx/>
            </a:pPr>
            <a:r>
              <a:rPr lang="zh-CN" altLang="en-US" sz="2400"/>
              <a:t>1.传统艺术家们无意于如实地展现自然界和人物。</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1.A conventional artist of this period was not interested in showing nature and people </a:t>
            </a:r>
            <a:r>
              <a:rPr lang="en-US" altLang="zh-CN" sz="2400" b="1" u="sng">
                <a:solidFill>
                  <a:srgbClr val="002060"/>
                </a:solidFill>
                <a:sym typeface="+mn-ea"/>
              </a:rPr>
              <a:t>as they really were</a:t>
            </a:r>
            <a:r>
              <a:rPr lang="en-US" altLang="zh-CN" sz="2400" b="1">
                <a:solidFill>
                  <a:srgbClr val="002060"/>
                </a:solidFill>
                <a:sym typeface="+mn-ea"/>
              </a:rPr>
              <a:t>.  </a:t>
            </a:r>
            <a:endParaRPr lang="en-US" altLang="zh-CN" sz="2400" b="1">
              <a:solidFill>
                <a:srgbClr val="002060"/>
              </a:solidFill>
            </a:endParaRPr>
          </a:p>
          <a:p>
            <a:pPr algn="l">
              <a:buClrTx/>
              <a:buSzTx/>
              <a:buFontTx/>
            </a:pPr>
            <a:endParaRPr lang="en-US" altLang="zh-CN" sz="2400" b="1">
              <a:solidFill>
                <a:srgbClr val="002060"/>
              </a:solidFill>
            </a:endParaRPr>
          </a:p>
          <a:p>
            <a:r>
              <a:rPr lang="zh-CN" altLang="en-US" sz="2400"/>
              <a:t>2.传统方法/循规蹈矩的行为（应、概）</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2.conventional methods/behaviour </a:t>
            </a:r>
            <a:endParaRPr lang="zh-CN" altLang="en-US"/>
          </a:p>
          <a:p>
            <a:endParaRPr lang="zh-CN" altLang="en-US"/>
          </a:p>
          <a:p>
            <a:pPr algn="l">
              <a:buClrTx/>
              <a:buSzTx/>
              <a:buFontTx/>
            </a:pPr>
            <a:r>
              <a:rPr lang="zh-CN" altLang="en-US" sz="2400"/>
              <a:t>3.根据传统观点</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3.according to the conventional view</a:t>
            </a:r>
            <a:endParaRPr lang="en-US" altLang="zh-CN" sz="2400" b="1">
              <a:solidFill>
                <a:srgbClr val="002060"/>
              </a:solidFill>
            </a:endParaRPr>
          </a:p>
          <a:p>
            <a:endParaRPr lang="zh-CN" altLang="en-US"/>
          </a:p>
          <a:p>
            <a:r>
              <a:rPr lang="zh-CN" altLang="en-US" sz="2400"/>
              <a:t>4.一个可敬的观念传统的已婚妇女。（续）</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4.a respectable married woman with conventional opinions</a:t>
            </a:r>
            <a:endParaRPr lang="en-US" altLang="zh-CN" sz="2400" b="1">
              <a:solidFill>
                <a:srgbClr val="002060"/>
              </a:solidFill>
            </a:endParaRPr>
          </a:p>
          <a:p>
            <a:endParaRPr lang="zh-CN" altLang="en-US"/>
          </a:p>
        </p:txBody>
      </p:sp>
      <p:pic>
        <p:nvPicPr>
          <p:cNvPr id="104" name="图片 103"/>
          <p:cNvPicPr/>
          <p:nvPr/>
        </p:nvPicPr>
        <p:blipFill>
          <a:blip r:embed="rId3"/>
          <a:srcRect b="4673"/>
          <a:stretch>
            <a:fillRect/>
          </a:stretch>
        </p:blipFill>
        <p:spPr>
          <a:xfrm>
            <a:off x="6421755" y="2381885"/>
            <a:ext cx="5546090" cy="37553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blinds(horizontal)">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obesity  /əʊ'bi:sətɪ/                   n. （过度）肥胖；肥胖症</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65125" y="1397000"/>
            <a:ext cx="8851900" cy="1938020"/>
          </a:xfrm>
          <a:prstGeom prst="rect">
            <a:avLst/>
          </a:prstGeom>
          <a:noFill/>
        </p:spPr>
        <p:txBody>
          <a:bodyPr wrap="square" rtlCol="0" anchor="t">
            <a:spAutoFit/>
          </a:bodyPr>
          <a:p>
            <a:r>
              <a:rPr lang="zh-CN" altLang="en-US" sz="2400"/>
              <a:t>一个缺点是，孩子们会过分沉溺于电脑屏幕中，不愿意运动，从而导致肥胖等问题。</a:t>
            </a:r>
            <a:r>
              <a:rPr lang="zh-CN" altLang="en-US" sz="2400">
                <a:solidFill>
                  <a:srgbClr val="C00000"/>
                </a:solidFill>
              </a:rPr>
              <a:t>（应）</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One drawback is that children become immersed in their screen time and reluctant to do exercise, resulting in problems such as obesity. 	</a:t>
            </a:r>
            <a:endParaRPr lang="en-US" altLang="zh-CN" sz="2400" b="1">
              <a:solidFill>
                <a:srgbClr val="002060"/>
              </a:solidFill>
              <a:sym typeface="+mn-ea"/>
            </a:endParaRPr>
          </a:p>
        </p:txBody>
      </p:sp>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rcRect b="4527"/>
          <a:stretch>
            <a:fillRect/>
          </a:stretch>
        </p:blipFill>
        <p:spPr>
          <a:xfrm>
            <a:off x="9121140" y="1503045"/>
            <a:ext cx="2581275" cy="4646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adolescent  /ˌædəˈlesnt/               n. 青少年adj.  青春期的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622300" y="835025"/>
            <a:ext cx="6120130" cy="2322830"/>
          </a:xfrm>
          <a:prstGeom prst="rect">
            <a:avLst/>
          </a:prstGeom>
          <a:noFill/>
        </p:spPr>
        <p:txBody>
          <a:bodyPr wrap="square" rtlCol="0" anchor="t">
            <a:spAutoFit/>
          </a:bodyPr>
          <a:p>
            <a:pPr fontAlgn="auto">
              <a:lnSpc>
                <a:spcPts val="3480"/>
              </a:lnSpc>
            </a:pPr>
            <a:r>
              <a:rPr lang="zh-CN" altLang="en-US" sz="2400">
                <a:sym typeface="+mn-ea"/>
              </a:rPr>
              <a:t>1.青少年生长/青少年健康</a:t>
            </a:r>
            <a:endParaRPr lang="zh-CN" altLang="en-US" sz="2400"/>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1.adolescent growth/ health </a:t>
            </a:r>
            <a:endParaRPr lang="en-US" altLang="zh-CN" sz="2400" b="1">
              <a:solidFill>
                <a:srgbClr val="002060"/>
              </a:solidFill>
            </a:endParaRPr>
          </a:p>
          <a:p>
            <a:pPr fontAlgn="auto">
              <a:lnSpc>
                <a:spcPts val="3480"/>
              </a:lnSpc>
            </a:pPr>
            <a:r>
              <a:rPr lang="en-US" altLang="zh-CN" sz="2400" b="1">
                <a:solidFill>
                  <a:srgbClr val="002060"/>
                </a:solidFill>
              </a:rPr>
              <a:t>  </a:t>
            </a:r>
            <a:endParaRPr lang="en-US" altLang="zh-CN" sz="2400" b="1">
              <a:solidFill>
                <a:srgbClr val="002060"/>
              </a:solidFill>
            </a:endParaRPr>
          </a:p>
          <a:p>
            <a:pPr fontAlgn="auto">
              <a:lnSpc>
                <a:spcPts val="3480"/>
              </a:lnSpc>
            </a:pPr>
            <a:r>
              <a:rPr lang="zh-CN" altLang="en-US" sz="2400">
                <a:sym typeface="+mn-ea"/>
              </a:rPr>
              <a:t>2.引导我们度过青春期</a:t>
            </a:r>
            <a:r>
              <a:rPr lang="zh-CN" altLang="en-US" sz="2400">
                <a:solidFill>
                  <a:srgbClr val="C00000"/>
                </a:solidFill>
                <a:sym typeface="+mn-ea"/>
              </a:rPr>
              <a:t>（应、续、概）</a:t>
            </a:r>
            <a:endParaRPr lang="zh-CN" altLang="en-US" sz="2400">
              <a:solidFill>
                <a:srgbClr val="C00000"/>
              </a:solidFill>
            </a:endParaRPr>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2.navigate us get through adolescence	</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7352030" y="1101725"/>
            <a:ext cx="4185920" cy="5574665"/>
          </a:xfrm>
          <a:prstGeom prst="rect">
            <a:avLst/>
          </a:prstGeom>
        </p:spPr>
      </p:pic>
      <p:pic>
        <p:nvPicPr>
          <p:cNvPr id="7" name="图片 6"/>
          <p:cNvPicPr>
            <a:picLocks noChangeAspect="1"/>
          </p:cNvPicPr>
          <p:nvPr/>
        </p:nvPicPr>
        <p:blipFill>
          <a:blip r:embed="rId4"/>
          <a:stretch>
            <a:fillRect/>
          </a:stretch>
        </p:blipFill>
        <p:spPr>
          <a:xfrm>
            <a:off x="622300" y="3279775"/>
            <a:ext cx="5447665" cy="253873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530205"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due  /dju:/                         adj.  欠款的；预定的；到期的；恰当的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1060450"/>
            <a:ext cx="11493500" cy="4061460"/>
          </a:xfrm>
          <a:prstGeom prst="rect">
            <a:avLst/>
          </a:prstGeom>
          <a:noFill/>
        </p:spPr>
        <p:txBody>
          <a:bodyPr wrap="square" rtlCol="0" anchor="t">
            <a:spAutoFit/>
          </a:bodyPr>
          <a:p>
            <a:r>
              <a:rPr lang="zh-CN" altLang="en-US" sz="2400"/>
              <a:t>1.我刚刚接到通知要参加一个重要会议，所以我会安排我的朋友李雷来接你。他将等待你在适当的时候在到达出口。如果有必要，你可以打13955667788跟他联系。</a:t>
            </a:r>
            <a:r>
              <a:rPr lang="zh-CN" altLang="en-US" sz="2400">
                <a:solidFill>
                  <a:srgbClr val="C00000"/>
                </a:solidFill>
              </a:rPr>
              <a:t>（应）</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1.I've just been asked to attend an important conference, so I will arrange for my friend Li Lei to pick you up. He will be awaiting you </a:t>
            </a:r>
            <a:r>
              <a:rPr lang="en-US" altLang="zh-CN" sz="2400" b="1" u="sng">
                <a:solidFill>
                  <a:srgbClr val="002060"/>
                </a:solidFill>
                <a:sym typeface="+mn-ea"/>
              </a:rPr>
              <a:t>in due time</a:t>
            </a:r>
            <a:r>
              <a:rPr lang="en-US" altLang="zh-CN" sz="2400" b="1" u="sng" baseline="-25000">
                <a:solidFill>
                  <a:srgbClr val="002060"/>
                </a:solidFill>
                <a:sym typeface="+mn-ea"/>
              </a:rPr>
              <a:t>（适时地）</a:t>
            </a:r>
            <a:r>
              <a:rPr lang="en-US" altLang="zh-CN" sz="2400" b="1">
                <a:solidFill>
                  <a:srgbClr val="002060"/>
                </a:solidFill>
                <a:sym typeface="+mn-ea"/>
              </a:rPr>
              <a:t>at the arrival exit. You can contact him at 13955667788 if necessary. </a:t>
            </a:r>
            <a:endParaRPr lang="en-US" altLang="zh-CN" sz="2400" b="1">
              <a:solidFill>
                <a:srgbClr val="002060"/>
              </a:solidFill>
            </a:endParaRPr>
          </a:p>
          <a:p>
            <a:endParaRPr lang="en-US" altLang="zh-CN" sz="2400" b="1">
              <a:solidFill>
                <a:srgbClr val="002060"/>
              </a:solidFill>
            </a:endParaRPr>
          </a:p>
          <a:p>
            <a:r>
              <a:rPr lang="zh-CN" altLang="en-US" sz="2400"/>
              <a:t>2.当局/所有学生早该重视增强节俭意识了。</a:t>
            </a:r>
            <a:r>
              <a:rPr lang="zh-CN" altLang="en-US" sz="2400">
                <a:solidFill>
                  <a:srgbClr val="C00000"/>
                </a:solidFill>
              </a:rPr>
              <a:t>（应、概） </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2.It is high time that authorities / all students </a:t>
            </a:r>
            <a:r>
              <a:rPr lang="en-US" altLang="zh-CN" sz="2400" b="1" u="sng">
                <a:solidFill>
                  <a:srgbClr val="002060"/>
                </a:solidFill>
                <a:sym typeface="+mn-ea"/>
              </a:rPr>
              <a:t>paid due attention to </a:t>
            </a:r>
            <a:r>
              <a:rPr lang="en-US" altLang="zh-CN" sz="2400" b="1">
                <a:solidFill>
                  <a:srgbClr val="002060"/>
                </a:solidFill>
                <a:sym typeface="+mn-ea"/>
              </a:rPr>
              <a:t>enhancing awareness of frugality.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frugality /fruˈɡæləti/ n. 俭省，节俭</a:t>
            </a:r>
            <a:endParaRPr lang="zh-CN" altLang="en-US" i="1">
              <a:solidFill>
                <a:srgbClr val="002060"/>
              </a:solidFill>
            </a:endParaRPr>
          </a:p>
          <a:p>
            <a:endParaRPr lang="zh-CN" altLang="en-US" b="1" i="1">
              <a:solidFill>
                <a:srgbClr val="002060"/>
              </a:solidFill>
              <a:sym typeface="+mn-ea"/>
            </a:endParaRPr>
          </a:p>
        </p:txBody>
      </p:sp>
      <p:pic>
        <p:nvPicPr>
          <p:cNvPr id="100" name="图片 99"/>
          <p:cNvPicPr/>
          <p:nvPr/>
        </p:nvPicPr>
        <p:blipFill>
          <a:blip r:embed="rId3"/>
          <a:srcRect b="7869"/>
          <a:stretch>
            <a:fillRect/>
          </a:stretch>
        </p:blipFill>
        <p:spPr>
          <a:xfrm>
            <a:off x="8016875" y="4398010"/>
            <a:ext cx="3897630" cy="23939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tough  /tʌf/  </a:t>
            </a:r>
            <a:r>
              <a:rPr lang="en-US" altLang="zh-CN" sz="2400" b="1" dirty="0">
                <a:solidFill>
                  <a:schemeClr val="accent4"/>
                </a:solidFill>
                <a:latin typeface="微软雅黑" panose="020B0503020204020204" pitchFamily="34" charset="-122"/>
                <a:ea typeface="微软雅黑" panose="020B0503020204020204" pitchFamily="34" charset="-122"/>
              </a:rPr>
              <a:t>                        </a:t>
            </a:r>
            <a:r>
              <a:rPr lang="zh-CN" altLang="en-US" sz="2400" b="1" dirty="0">
                <a:solidFill>
                  <a:schemeClr val="accent4"/>
                </a:solidFill>
                <a:latin typeface="微软雅黑" panose="020B0503020204020204" pitchFamily="34" charset="-122"/>
                <a:ea typeface="微软雅黑" panose="020B0503020204020204" pitchFamily="34" charset="-122"/>
              </a:rPr>
              <a:t>adj.  困难的；强硬的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8635" y="1395730"/>
            <a:ext cx="6757035" cy="2306955"/>
          </a:xfrm>
          <a:prstGeom prst="rect">
            <a:avLst/>
          </a:prstGeom>
          <a:noFill/>
        </p:spPr>
        <p:txBody>
          <a:bodyPr wrap="square" rtlCol="0" anchor="t">
            <a:spAutoFit/>
          </a:bodyPr>
          <a:p>
            <a:r>
              <a:rPr lang="zh-CN" altLang="en-US" sz="2400"/>
              <a:t>强者之所以是强者，是因为在生活中不甘示弱，奋勇前进。弱者之所以是弱者，是因为在生活中犹豫不决，畏缩不前。</a:t>
            </a:r>
            <a:r>
              <a:rPr lang="zh-CN" altLang="en-US" sz="2400">
                <a:solidFill>
                  <a:srgbClr val="C00000"/>
                </a:solidFill>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The strong are not strong before they experience </a:t>
            </a:r>
            <a:r>
              <a:rPr lang="en-US" altLang="zh-CN" sz="2400" b="1" u="sng">
                <a:solidFill>
                  <a:srgbClr val="002060"/>
                </a:solidFill>
                <a:sym typeface="+mn-ea"/>
              </a:rPr>
              <a:t>toughly</a:t>
            </a:r>
            <a:r>
              <a:rPr lang="en-US" altLang="zh-CN" sz="2400" b="1">
                <a:solidFill>
                  <a:srgbClr val="002060"/>
                </a:solidFill>
                <a:sym typeface="+mn-ea"/>
              </a:rPr>
              <a:t>, and the weak are always weak when they are full of fear and negativity.</a:t>
            </a:r>
            <a:endParaRPr lang="en-US" altLang="zh-CN" sz="2400" b="1">
              <a:solidFill>
                <a:srgbClr val="002060"/>
              </a:solidFill>
              <a:sym typeface="+mn-ea"/>
            </a:endParaRPr>
          </a:p>
        </p:txBody>
      </p:sp>
      <p:pic>
        <p:nvPicPr>
          <p:cNvPr id="6" name="图片 5"/>
          <p:cNvPicPr>
            <a:picLocks noChangeAspect="1"/>
          </p:cNvPicPr>
          <p:nvPr/>
        </p:nvPicPr>
        <p:blipFill>
          <a:blip r:embed="rId3"/>
          <a:srcRect l="18925" r="19095" b="10993"/>
          <a:stretch>
            <a:fillRect/>
          </a:stretch>
        </p:blipFill>
        <p:spPr>
          <a:xfrm>
            <a:off x="7661275" y="1450340"/>
            <a:ext cx="3987800" cy="4911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accustom /əˈkʌstəm/                  vt.  使习惯于</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8</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60095" y="1201420"/>
            <a:ext cx="10353040" cy="2584450"/>
          </a:xfrm>
          <a:prstGeom prst="rect">
            <a:avLst/>
          </a:prstGeom>
          <a:noFill/>
        </p:spPr>
        <p:txBody>
          <a:bodyPr wrap="square" rtlCol="0" anchor="t">
            <a:spAutoFit/>
          </a:bodyPr>
          <a:p>
            <a:r>
              <a:rPr lang="en-US" altLang="zh-CN" sz="2400">
                <a:sym typeface="+mn-ea"/>
              </a:rPr>
              <a:t>1.</a:t>
            </a:r>
            <a:r>
              <a:rPr lang="zh-CN" altLang="en-US" sz="2400">
                <a:sym typeface="+mn-ea"/>
              </a:rPr>
              <a:t>教室里惯有的低语声又在沉闷的空气中响起。</a:t>
            </a:r>
            <a:r>
              <a:rPr lang="zh-CN" altLang="en-US" sz="2400">
                <a:solidFill>
                  <a:srgbClr val="C00000"/>
                </a:solidFill>
                <a:sym typeface="+mn-ea"/>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u="sng">
                <a:solidFill>
                  <a:srgbClr val="002060"/>
                </a:solidFill>
              </a:rPr>
              <a:t>The accustomed classroom murmur</a:t>
            </a:r>
            <a:r>
              <a:rPr lang="en-US" altLang="zh-CN" sz="2400" b="1">
                <a:solidFill>
                  <a:srgbClr val="002060"/>
                </a:solidFill>
              </a:rPr>
              <a:t> rose upon the dull air once more. </a:t>
            </a:r>
            <a:r>
              <a:rPr lang="zh-CN" altLang="en-US"/>
              <a:t>		</a:t>
            </a:r>
            <a:endParaRPr lang="zh-CN" altLang="en-US"/>
          </a:p>
          <a:p>
            <a:r>
              <a:rPr lang="en-US" altLang="zh-CN" sz="2400"/>
              <a:t>2.</a:t>
            </a:r>
            <a:r>
              <a:rPr lang="zh-CN" altLang="en-US" sz="2400"/>
              <a:t>由于我们在实践过程中可能会遇到很多问题，所以我们确实花了一段时间来习惯垃圾分类。  </a:t>
            </a:r>
            <a:r>
              <a:rPr lang="zh-CN" altLang="en-US" sz="2400">
                <a:solidFill>
                  <a:srgbClr val="C00000"/>
                </a:solidFill>
                <a:sym typeface="+mn-ea"/>
              </a:rPr>
              <a:t>（应）</a:t>
            </a:r>
            <a:endParaRPr lang="zh-CN" altLang="en-US" sz="2400">
              <a:solidFill>
                <a:srgbClr val="C00000"/>
              </a:solidFill>
              <a:sym typeface="+mn-ea"/>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Since we may meet with many problems during the practical process, it did take us a period of time to </a:t>
            </a:r>
            <a:r>
              <a:rPr lang="en-US" altLang="zh-CN" sz="2400" b="1" u="sng">
                <a:solidFill>
                  <a:srgbClr val="002060"/>
                </a:solidFill>
              </a:rPr>
              <a:t>accustom ourselves to garbage classification</a:t>
            </a:r>
            <a:r>
              <a:rPr lang="en-US" altLang="zh-CN" sz="2400" b="1">
                <a:solidFill>
                  <a:srgbClr val="002060"/>
                </a:solidFill>
              </a:rPr>
              <a:t>.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2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linds(horizontal)">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linds(horizontal)">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354945"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bad-tempered  /ˌbædˈtempəd/         adj.  脾气暴躁的；易怒的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9</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508635" y="1203960"/>
            <a:ext cx="6570980" cy="2399665"/>
          </a:xfrm>
          <a:prstGeom prst="rect">
            <a:avLst/>
          </a:prstGeom>
          <a:noFill/>
        </p:spPr>
        <p:txBody>
          <a:bodyPr wrap="square" rtlCol="0" anchor="t">
            <a:spAutoFit/>
          </a:bodyPr>
          <a:p>
            <a:r>
              <a:rPr lang="zh-CN" altLang="en-US" sz="2400"/>
              <a:t>1.耍小孩脾气； 发了一顿脾气</a:t>
            </a:r>
            <a:r>
              <a:rPr lang="zh-CN" altLang="en-US" sz="2400">
                <a:solidFill>
                  <a:srgbClr val="C00000"/>
                </a:solidFill>
              </a:rPr>
              <a:t>（续）</a:t>
            </a:r>
            <a:endParaRPr lang="zh-CN" altLang="en-US" sz="2400">
              <a:solidFill>
                <a:srgbClr val="C00000"/>
              </a:solidFill>
            </a:endParaRPr>
          </a:p>
          <a:p>
            <a:r>
              <a:rPr lang="zh-CN" altLang="en-US" i="1">
                <a:solidFill>
                  <a:srgbClr val="002060"/>
                </a:solidFill>
              </a:rPr>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1.throw </a:t>
            </a:r>
            <a:r>
              <a:rPr lang="en-US" altLang="zh-CN" sz="2400" b="1" u="sng">
                <a:solidFill>
                  <a:srgbClr val="002060"/>
                </a:solidFill>
                <a:sym typeface="+mn-ea"/>
              </a:rPr>
              <a:t>a temper tantrum</a:t>
            </a:r>
            <a:endParaRPr lang="en-US" altLang="zh-CN" sz="2400" b="1">
              <a:solidFill>
                <a:srgbClr val="002060"/>
              </a:solidFill>
            </a:endParaRPr>
          </a:p>
          <a:p>
            <a:r>
              <a:rPr lang="zh-CN" altLang="en-US" i="1">
                <a:solidFill>
                  <a:srgbClr val="002060"/>
                </a:solidFill>
                <a:sym typeface="+mn-ea"/>
              </a:rPr>
              <a:t> </a:t>
            </a:r>
            <a:r>
              <a:rPr lang="en-US" altLang="zh-CN" i="1">
                <a:solidFill>
                  <a:srgbClr val="002060"/>
                </a:solidFill>
                <a:sym typeface="+mn-ea"/>
              </a:rPr>
              <a:t>             </a:t>
            </a:r>
            <a:r>
              <a:rPr lang="zh-CN" altLang="en-US" i="1">
                <a:solidFill>
                  <a:srgbClr val="002060"/>
                </a:solidFill>
                <a:sym typeface="+mn-ea"/>
              </a:rPr>
              <a:t>/ˈtæntrəm/ n. （尤指儿童）耍脾气，使性子</a:t>
            </a:r>
            <a:endParaRPr lang="zh-CN" altLang="en-US" i="1">
              <a:solidFill>
                <a:srgbClr val="002060"/>
              </a:solidFill>
            </a:endParaRPr>
          </a:p>
          <a:p>
            <a:endParaRPr lang="zh-CN" altLang="en-US"/>
          </a:p>
          <a:p>
            <a:r>
              <a:rPr lang="zh-CN" altLang="en-US" sz="2400"/>
              <a:t>2.脾气暴躁 </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a:t>
            </a:r>
            <a:r>
              <a:rPr lang="en-US" altLang="zh-CN" sz="2400" b="1" u="sng">
                <a:solidFill>
                  <a:srgbClr val="002060"/>
                </a:solidFill>
                <a:sym typeface="+mn-ea"/>
              </a:rPr>
              <a:t>hair-trigger</a:t>
            </a:r>
            <a:r>
              <a:rPr lang="en-US" altLang="zh-CN" sz="2400" b="1">
                <a:solidFill>
                  <a:srgbClr val="002060"/>
                </a:solidFill>
                <a:sym typeface="+mn-ea"/>
              </a:rPr>
              <a:t> temper </a:t>
            </a:r>
            <a:endParaRPr lang="en-US" altLang="zh-CN" sz="2400" b="1">
              <a:solidFill>
                <a:srgbClr val="002060"/>
              </a:solidFill>
            </a:endParaRPr>
          </a:p>
          <a:p>
            <a:r>
              <a:rPr lang="en-US" altLang="zh-CN" i="1">
                <a:solidFill>
                  <a:srgbClr val="002060"/>
                </a:solidFill>
                <a:sym typeface="+mn-ea"/>
              </a:rPr>
              <a:t>          </a:t>
            </a:r>
            <a:r>
              <a:rPr lang="zh-CN" altLang="en-US" i="1">
                <a:solidFill>
                  <a:srgbClr val="002060"/>
                </a:solidFill>
                <a:sym typeface="+mn-ea"/>
              </a:rPr>
              <a:t>adj. 一触即发的	</a:t>
            </a:r>
            <a:endParaRPr lang="zh-CN" altLang="en-US" i="1">
              <a:solidFill>
                <a:srgbClr val="002060"/>
              </a:solidFill>
            </a:endParaRPr>
          </a:p>
        </p:txBody>
      </p:sp>
      <p:pic>
        <p:nvPicPr>
          <p:cNvPr id="7" name="图片 6"/>
          <p:cNvPicPr>
            <a:picLocks noChangeAspect="1"/>
          </p:cNvPicPr>
          <p:nvPr/>
        </p:nvPicPr>
        <p:blipFill>
          <a:blip r:embed="rId3"/>
          <a:stretch>
            <a:fillRect/>
          </a:stretch>
        </p:blipFill>
        <p:spPr>
          <a:xfrm>
            <a:off x="5610225" y="2180590"/>
            <a:ext cx="6233795" cy="403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linds(horizontal)">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35615"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automatic </a:t>
            </a:r>
            <a:r>
              <a:rPr lang="zh-CN" altLang="en-US" sz="2400" b="1" baseline="-25000" dirty="0">
                <a:solidFill>
                  <a:schemeClr val="accent4"/>
                </a:solidFill>
                <a:latin typeface="微软雅黑" panose="020B0503020204020204" pitchFamily="34" charset="-122"/>
                <a:ea typeface="微软雅黑" panose="020B0503020204020204" pitchFamily="34" charset="-122"/>
              </a:rPr>
              <a:t> /ˌɔ:təˈmætɪk/ </a:t>
            </a:r>
            <a:r>
              <a:rPr lang="zh-CN" altLang="en-US" sz="2400" b="1" dirty="0">
                <a:solidFill>
                  <a:schemeClr val="accent4"/>
                </a:solidFill>
                <a:latin typeface="微软雅黑" panose="020B0503020204020204" pitchFamily="34" charset="-122"/>
                <a:ea typeface="微软雅黑" panose="020B0503020204020204" pitchFamily="34" charset="-122"/>
              </a:rPr>
              <a:t> adj.  自动的       autonomous </a:t>
            </a:r>
            <a:r>
              <a:rPr lang="zh-CN" altLang="en-US" sz="2400" b="1" baseline="-25000" dirty="0">
                <a:solidFill>
                  <a:schemeClr val="accent4"/>
                </a:solidFill>
                <a:latin typeface="微软雅黑" panose="020B0503020204020204" pitchFamily="34" charset="-122"/>
                <a:ea typeface="微软雅黑" panose="020B0503020204020204" pitchFamily="34" charset="-122"/>
              </a:rPr>
              <a:t>/ɔːˈtɒnəməs/</a:t>
            </a:r>
            <a:r>
              <a:rPr lang="zh-CN" altLang="en-US" sz="2400" b="1" dirty="0">
                <a:solidFill>
                  <a:schemeClr val="accent4"/>
                </a:solidFill>
                <a:latin typeface="微软雅黑" panose="020B0503020204020204" pitchFamily="34" charset="-122"/>
                <a:ea typeface="微软雅黑" panose="020B0503020204020204" pitchFamily="34" charset="-122"/>
              </a:rPr>
              <a:t> adj. 自主的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5450" y="1137285"/>
            <a:ext cx="11421745" cy="3474085"/>
          </a:xfrm>
          <a:prstGeom prst="rect">
            <a:avLst/>
          </a:prstGeom>
          <a:noFill/>
        </p:spPr>
        <p:txBody>
          <a:bodyPr wrap="square" rtlCol="0" anchor="t">
            <a:spAutoFit/>
          </a:bodyPr>
          <a:p>
            <a:pPr fontAlgn="auto">
              <a:lnSpc>
                <a:spcPts val="3460"/>
              </a:lnSpc>
            </a:pPr>
            <a:r>
              <a:rPr lang="zh-CN" altLang="en-US" sz="2400">
                <a:sym typeface="+mn-ea"/>
              </a:rPr>
              <a:t>1.你知道，如果你反反复复做同一件事情，你就会自动地做它。</a:t>
            </a:r>
            <a:r>
              <a:rPr lang="zh-CN" altLang="en-US" sz="2400">
                <a:solidFill>
                  <a:srgbClr val="C00000"/>
                </a:solidFill>
                <a:sym typeface="+mn-ea"/>
              </a:rPr>
              <a:t>（应、续、概</a:t>
            </a:r>
            <a:r>
              <a:rPr lang="zh-CN" altLang="en-US">
                <a:solidFill>
                  <a:srgbClr val="C00000"/>
                </a:solidFill>
                <a:sym typeface="+mn-ea"/>
              </a:rPr>
              <a:t>）</a:t>
            </a:r>
            <a:endParaRPr lang="zh-CN" altLang="en-US" sz="2400">
              <a:sym typeface="+mn-ea"/>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1.If you do the same thing over and over again, you begin to </a:t>
            </a:r>
            <a:r>
              <a:rPr lang="en-US" altLang="zh-CN" sz="2400" b="1" u="sng">
                <a:solidFill>
                  <a:srgbClr val="002060"/>
                </a:solidFill>
              </a:rPr>
              <a:t>do it automatically</a:t>
            </a:r>
            <a:r>
              <a:rPr lang="en-US" altLang="zh-CN" sz="2400" b="1">
                <a:solidFill>
                  <a:srgbClr val="002060"/>
                </a:solidFill>
              </a:rPr>
              <a:t>. </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lang="zh-CN" altLang="en-US" sz="2400">
                <a:sym typeface="+mn-ea"/>
              </a:rPr>
              <a:t>2.在过去的一年里，我们在大家的无私帮助下，适应了新的环境和文化冲击，成为了更加自主的学习者。</a:t>
            </a:r>
            <a:r>
              <a:rPr lang="zh-CN" altLang="en-US" sz="2400">
                <a:solidFill>
                  <a:srgbClr val="C00000"/>
                </a:solidFill>
                <a:sym typeface="+mn-ea"/>
              </a:rPr>
              <a:t>（应）</a:t>
            </a:r>
            <a:endParaRPr lang="zh-CN" altLang="en-US" sz="2400">
              <a:solidFill>
                <a:srgbClr val="C00000"/>
              </a:solidFill>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2.The past year witnessed how we adapted to the new surroundings and culture shock, and became more </a:t>
            </a:r>
            <a:r>
              <a:rPr lang="en-US" altLang="zh-CN" sz="2400" b="1" u="sng">
                <a:solidFill>
                  <a:srgbClr val="002060"/>
                </a:solidFill>
              </a:rPr>
              <a:t>autonomous learners</a:t>
            </a:r>
            <a:r>
              <a:rPr lang="en-US" altLang="zh-CN" sz="2400" b="1">
                <a:solidFill>
                  <a:srgbClr val="002060"/>
                </a:solidFill>
              </a:rPr>
              <a:t> with the unreserved help of all of you.</a:t>
            </a:r>
            <a:r>
              <a:rPr lang="zh-CN" altLang="en-US"/>
              <a:t>	</a:t>
            </a:r>
            <a:endParaRPr lang="zh-CN" altLang="en-US"/>
          </a:p>
          <a:p>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65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mental  /ˈmentl/                     adj.  精神的；智力的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635" cy="398780"/>
          </a:xfrm>
          <a:prstGeom prst="rect">
            <a:avLst/>
          </a:prstGeom>
          <a:noFill/>
        </p:spPr>
        <p:txBody>
          <a:bodyPr wrap="square" rtlCol="0" anchor="t">
            <a:spAutoFit/>
          </a:bodyPr>
          <a:p>
            <a:r>
              <a:rPr lang="en-US" altLang="zh-CN" sz="2000" b="1">
                <a:solidFill>
                  <a:schemeClr val="bg1"/>
                </a:solidFill>
              </a:rPr>
              <a:t>11</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71170" y="1186815"/>
            <a:ext cx="11308080" cy="2322830"/>
          </a:xfrm>
          <a:prstGeom prst="rect">
            <a:avLst/>
          </a:prstGeom>
          <a:noFill/>
        </p:spPr>
        <p:txBody>
          <a:bodyPr wrap="square" rtlCol="0" anchor="t">
            <a:spAutoFit/>
          </a:bodyPr>
          <a:p>
            <a:pPr fontAlgn="auto">
              <a:lnSpc>
                <a:spcPts val="3480"/>
              </a:lnSpc>
            </a:pPr>
            <a:r>
              <a:rPr lang="zh-CN" altLang="en-US" sz="2400">
                <a:sym typeface="+mn-ea"/>
              </a:rPr>
              <a:t>1.当局早该重视增强学生的身心健康了。</a:t>
            </a:r>
            <a:r>
              <a:rPr lang="zh-CN" altLang="en-US" sz="2400">
                <a:solidFill>
                  <a:srgbClr val="C00000"/>
                </a:solidFill>
                <a:sym typeface="+mn-ea"/>
              </a:rPr>
              <a:t>（应、概）</a:t>
            </a:r>
            <a:endParaRPr lang="zh-CN" altLang="en-US" sz="2400">
              <a:solidFill>
                <a:srgbClr val="C00000"/>
              </a:solidFill>
            </a:endParaRPr>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1.It is high time that authorities paid due attention to enhancing students’ </a:t>
            </a:r>
            <a:r>
              <a:rPr lang="en-US" altLang="zh-CN" sz="2400" b="1" u="sng">
                <a:solidFill>
                  <a:srgbClr val="002060"/>
                </a:solidFill>
              </a:rPr>
              <a:t>mental and physical health</a:t>
            </a:r>
            <a:r>
              <a:rPr lang="en-US" altLang="zh-CN" sz="2400" b="1">
                <a:solidFill>
                  <a:srgbClr val="002060"/>
                </a:solidFill>
              </a:rPr>
              <a:t>.</a:t>
            </a:r>
            <a:endParaRPr lang="en-US" altLang="zh-CN" sz="2400" b="1">
              <a:solidFill>
                <a:srgbClr val="002060"/>
              </a:solidFill>
            </a:endParaRPr>
          </a:p>
          <a:p>
            <a:pPr fontAlgn="auto">
              <a:lnSpc>
                <a:spcPts val="3480"/>
              </a:lnSpc>
            </a:pPr>
            <a:r>
              <a:rPr lang="zh-CN" altLang="en-US" sz="2400">
                <a:sym typeface="+mn-ea"/>
              </a:rPr>
              <a:t>2.保持身心健康</a:t>
            </a:r>
            <a:endParaRPr lang="zh-CN" altLang="en-US" sz="2400"/>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2.keep </a:t>
            </a:r>
            <a:r>
              <a:rPr lang="en-US" altLang="zh-CN" sz="2400" b="1" u="sng">
                <a:solidFill>
                  <a:srgbClr val="002060"/>
                </a:solidFill>
              </a:rPr>
              <a:t>mentally and physically healthy</a:t>
            </a:r>
            <a:r>
              <a:rPr lang="en-US" altLang="zh-CN" sz="2400" b="1">
                <a:solidFill>
                  <a:srgbClr val="002060"/>
                </a:solidFill>
              </a:rPr>
              <a:t>	</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6051550" y="2326005"/>
            <a:ext cx="5590540" cy="420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8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effect  /ɪˈfekt/                        n.  结果；效力</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8000" cy="398780"/>
          </a:xfrm>
          <a:prstGeom prst="rect">
            <a:avLst/>
          </a:prstGeom>
          <a:noFill/>
        </p:spPr>
        <p:txBody>
          <a:bodyPr wrap="square" rtlCol="0" anchor="t">
            <a:spAutoFit/>
          </a:bodyPr>
          <a:p>
            <a:r>
              <a:rPr lang="en-US" altLang="zh-CN" sz="2000" b="1">
                <a:solidFill>
                  <a:schemeClr val="bg1"/>
                </a:solidFill>
              </a:rPr>
              <a:t>12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52120" y="1214120"/>
            <a:ext cx="11287125" cy="2861310"/>
          </a:xfrm>
          <a:prstGeom prst="rect">
            <a:avLst/>
          </a:prstGeom>
          <a:noFill/>
        </p:spPr>
        <p:txBody>
          <a:bodyPr wrap="square" rtlCol="0" anchor="t">
            <a:spAutoFit/>
          </a:bodyPr>
          <a:p>
            <a:r>
              <a:rPr lang="zh-CN" altLang="en-US" sz="2400"/>
              <a:t>1.引人注目的影响/长期效应</a:t>
            </a:r>
            <a:r>
              <a:rPr lang="zh-CN" altLang="en-US" sz="2400">
                <a:solidFill>
                  <a:srgbClr val="C00000"/>
                </a:solidFill>
              </a:rPr>
              <a:t>（应、续、概）</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1.dramatic/ long-term effects </a:t>
            </a:r>
            <a:endParaRPr lang="en-US" altLang="zh-CN" sz="2400" b="1">
              <a:solidFill>
                <a:srgbClr val="002060"/>
              </a:solidFill>
            </a:endParaRPr>
          </a:p>
          <a:p>
            <a:endParaRPr lang="zh-CN" altLang="en-US"/>
          </a:p>
          <a:p>
            <a:r>
              <a:rPr lang="zh-CN" altLang="en-US" sz="2400"/>
              <a:t>2.这幅画的总体效果气势磅礡。</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overall effect of the painting is overwhelming. </a:t>
            </a:r>
            <a:endParaRPr lang="en-US" altLang="zh-CN" sz="2400" b="1">
              <a:solidFill>
                <a:srgbClr val="002060"/>
              </a:solidFill>
            </a:endParaRPr>
          </a:p>
          <a:p>
            <a:endParaRPr lang="zh-CN" altLang="en-US"/>
          </a:p>
          <a:p>
            <a:r>
              <a:rPr lang="zh-CN" altLang="en-US" sz="2400"/>
              <a:t>3.她的话对我们有一种魔力般的作用。</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3.Her words had a magical/ negative/ positive effect on us. </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4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lung  /lʌŋ/                           n. 肺</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426085" y="1149350"/>
            <a:ext cx="6179185" cy="2309495"/>
          </a:xfrm>
          <a:prstGeom prst="rect">
            <a:avLst/>
          </a:prstGeom>
          <a:noFill/>
        </p:spPr>
        <p:txBody>
          <a:bodyPr wrap="square" rtlCol="0" anchor="t">
            <a:spAutoFit/>
          </a:bodyPr>
          <a:p>
            <a:pPr fontAlgn="auto">
              <a:lnSpc>
                <a:spcPts val="3460"/>
              </a:lnSpc>
            </a:pPr>
            <a:r>
              <a:rPr lang="zh-CN" altLang="en-US" sz="2400">
                <a:sym typeface="+mn-ea"/>
              </a:rPr>
              <a:t>“我要在情况变得更糟前离开！”他叫嚷着顿足走出了卧室，砰地关上门。</a:t>
            </a:r>
            <a:r>
              <a:rPr lang="zh-CN" altLang="en-US" sz="2400">
                <a:solidFill>
                  <a:srgbClr val="C00000"/>
                </a:solidFill>
                <a:sym typeface="+mn-ea"/>
              </a:rPr>
              <a:t>（续）</a:t>
            </a:r>
            <a:endParaRPr lang="zh-CN" altLang="en-US" sz="2400">
              <a:solidFill>
                <a:srgbClr val="C00000"/>
              </a:solidFill>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"I'm going before things get any worse!" he screamed at the top of his lung as he stomped out of the bedroom, slamming the door. </a:t>
            </a:r>
            <a:r>
              <a:rPr lang="zh-CN" altLang="en-US"/>
              <a:t>	 </a:t>
            </a:r>
            <a:endParaRPr lang="zh-CN" altLang="en-US"/>
          </a:p>
        </p:txBody>
      </p:sp>
      <p:pic>
        <p:nvPicPr>
          <p:cNvPr id="6" name="图片 5"/>
          <p:cNvPicPr>
            <a:picLocks noChangeAspect="1"/>
          </p:cNvPicPr>
          <p:nvPr/>
        </p:nvPicPr>
        <p:blipFill>
          <a:blip r:embed="rId3"/>
          <a:srcRect b="6804"/>
          <a:stretch>
            <a:fillRect/>
          </a:stretch>
        </p:blipFill>
        <p:spPr>
          <a:xfrm>
            <a:off x="6936105" y="3012440"/>
            <a:ext cx="4872355" cy="3009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11885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typical  /ˈtɪpɪkl/            adj. 典型的；有代表性的；</a:t>
            </a:r>
            <a:r>
              <a:rPr lang="zh-CN" altLang="en-US" sz="2400" b="1" dirty="0">
                <a:solidFill>
                  <a:srgbClr val="C00000"/>
                </a:solidFill>
                <a:latin typeface="微软雅黑" panose="020B0503020204020204" pitchFamily="34" charset="-122"/>
                <a:ea typeface="微软雅黑" panose="020B0503020204020204" pitchFamily="34" charset="-122"/>
              </a:rPr>
              <a:t>一贯的 (用于批评或抱怨)</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394970" cy="398780"/>
          </a:xfrm>
          <a:prstGeom prst="rect">
            <a:avLst/>
          </a:prstGeom>
          <a:noFill/>
        </p:spPr>
        <p:txBody>
          <a:bodyPr wrap="square" rtlCol="0" anchor="t">
            <a:spAutoFit/>
          </a:bodyPr>
          <a:p>
            <a:r>
              <a:rPr lang="en-US" altLang="zh-CN" sz="2000" b="1">
                <a:solidFill>
                  <a:schemeClr val="bg1"/>
                </a:solidFill>
              </a:rPr>
              <a:t>6</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18770" y="783590"/>
            <a:ext cx="11525885" cy="5872480"/>
          </a:xfrm>
          <a:prstGeom prst="rect">
            <a:avLst/>
          </a:prstGeom>
          <a:noFill/>
        </p:spPr>
        <p:txBody>
          <a:bodyPr wrap="square" rtlCol="0" anchor="t">
            <a:spAutoFit/>
          </a:bodyPr>
          <a:p>
            <a:r>
              <a:rPr lang="zh-CN" altLang="en-US" sz="2400"/>
              <a:t>1.她往空中挥挥双手说，“你一贯就是这个样子，是不是？” （续）  </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1.She threw her hands into the air. "That is just typical of you, isn't it?" </a:t>
            </a:r>
            <a:endParaRPr lang="en-US" altLang="zh-CN" sz="2400" b="1">
              <a:solidFill>
                <a:srgbClr val="002060"/>
              </a:solidFill>
            </a:endParaRPr>
          </a:p>
          <a:p>
            <a:pPr fontAlgn="auto">
              <a:lnSpc>
                <a:spcPts val="1160"/>
              </a:lnSpc>
            </a:pPr>
            <a:endParaRPr lang="zh-CN" altLang="en-US"/>
          </a:p>
          <a:p>
            <a:r>
              <a:rPr lang="zh-CN" altLang="en-US" sz="2400"/>
              <a:t>2.杰克又迟到了。让别人久等是他的一贯作风。</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2.Jack is late again. It’s typical of him to keep others waiting. </a:t>
            </a:r>
            <a:endParaRPr lang="en-US" altLang="zh-CN" sz="2400" b="1">
              <a:solidFill>
                <a:srgbClr val="002060"/>
              </a:solidFill>
              <a:sym typeface="+mn-ea"/>
            </a:endParaRPr>
          </a:p>
          <a:p>
            <a:pPr algn="l">
              <a:buClrTx/>
              <a:buSzTx/>
              <a:buFontTx/>
            </a:pPr>
            <a:r>
              <a:rPr lang="en-US" altLang="zh-CN" sz="2400" b="1">
                <a:solidFill>
                  <a:srgbClr val="002060"/>
                </a:solidFill>
                <a:sym typeface="+mn-ea"/>
              </a:rPr>
              <a:t>        =</a:t>
            </a:r>
            <a:r>
              <a:rPr lang="en-US" altLang="zh-CN" sz="2400" b="1">
                <a:ln>
                  <a:solidFill>
                    <a:srgbClr val="00B0F0"/>
                  </a:solidFill>
                </a:ln>
                <a:solidFill>
                  <a:srgbClr val="002060"/>
                </a:solidFill>
                <a:sym typeface="+mn-ea"/>
              </a:rPr>
              <a:t>Typically</a:t>
            </a:r>
            <a:r>
              <a:rPr lang="en-US" altLang="zh-CN" sz="2400" b="1">
                <a:solidFill>
                  <a:srgbClr val="002060"/>
                </a:solidFill>
                <a:sym typeface="+mn-ea"/>
              </a:rPr>
              <a:t>, he always keeps others waiting.</a:t>
            </a:r>
            <a:endParaRPr lang="en-US" altLang="zh-CN" sz="2400" b="1">
              <a:solidFill>
                <a:srgbClr val="002060"/>
              </a:solidFill>
            </a:endParaRPr>
          </a:p>
          <a:p>
            <a:endParaRPr lang="zh-CN" altLang="en-US"/>
          </a:p>
          <a:p>
            <a:r>
              <a:rPr lang="zh-CN" altLang="en-US" sz="2400"/>
              <a:t>3.在期末考试前，学生们经常看书到深夜。（应）</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a:t>
            </a:r>
            <a:r>
              <a:rPr lang="en-US" altLang="zh-CN" sz="2400" b="1" u="sng">
                <a:ln>
                  <a:solidFill>
                    <a:srgbClr val="00B0F0"/>
                  </a:solidFill>
                </a:ln>
                <a:solidFill>
                  <a:srgbClr val="002060"/>
                </a:solidFill>
                <a:sym typeface="+mn-ea"/>
              </a:rPr>
              <a:t>It is typical of</a:t>
            </a:r>
            <a:r>
              <a:rPr lang="en-US" altLang="zh-CN" sz="2400" b="1">
                <a:solidFill>
                  <a:srgbClr val="002060"/>
                </a:solidFill>
                <a:sym typeface="+mn-ea"/>
              </a:rPr>
              <a:t> students to stay up reading till late night before the final exam.</a:t>
            </a:r>
            <a:endParaRPr lang="en-US" altLang="zh-CN" sz="2400" b="1">
              <a:solidFill>
                <a:srgbClr val="002060"/>
              </a:solidFill>
            </a:endParaRPr>
          </a:p>
          <a:p>
            <a:endParaRPr lang="zh-CN" altLang="en-US"/>
          </a:p>
          <a:p>
            <a:r>
              <a:rPr lang="zh-CN" altLang="en-US" sz="2400"/>
              <a:t>4.我们两人都有着共同的品质和美德，这些是美国演员的共同特点。</a:t>
            </a:r>
            <a:endParaRPr lang="zh-CN" altLang="en-US" sz="24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4.Both of us had the qualities and virtues that </a:t>
            </a:r>
            <a:r>
              <a:rPr lang="en-US" altLang="zh-CN" sz="2400" b="1" u="sng">
                <a:solidFill>
                  <a:srgbClr val="002060"/>
                </a:solidFill>
                <a:sym typeface="+mn-ea"/>
              </a:rPr>
              <a:t>are typical of</a:t>
            </a:r>
            <a:r>
              <a:rPr lang="en-US" altLang="zh-CN" sz="2400" b="1">
                <a:solidFill>
                  <a:srgbClr val="002060"/>
                </a:solidFill>
                <a:sym typeface="+mn-ea"/>
              </a:rPr>
              <a:t> American actors.</a:t>
            </a:r>
            <a:endParaRPr lang="en-US" altLang="zh-CN" sz="2400" b="1">
              <a:solidFill>
                <a:srgbClr val="002060"/>
              </a:solidFill>
            </a:endParaRPr>
          </a:p>
          <a:p>
            <a:endParaRPr lang="zh-CN" altLang="en-US"/>
          </a:p>
          <a:p>
            <a:r>
              <a:rPr lang="zh-CN" altLang="en-US" sz="2400"/>
              <a:t>5.年轻一代理所当然地认为父母应该满足他们的一切欲望，这是他们的典型特征。（应、概）</a:t>
            </a:r>
            <a:endParaRPr lang="zh-CN" altLang="en-US" sz="2400" baseline="-25000"/>
          </a:p>
          <a:p>
            <a:pPr algn="l">
              <a:buClrTx/>
              <a:buSzTx/>
              <a:buFontTx/>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5.</a:t>
            </a:r>
            <a:r>
              <a:rPr lang="en-US" altLang="zh-CN" sz="2400" b="1" u="sng">
                <a:solidFill>
                  <a:srgbClr val="002060"/>
                </a:solidFill>
                <a:sym typeface="+mn-ea"/>
              </a:rPr>
              <a:t>It</a:t>
            </a:r>
            <a:r>
              <a:rPr lang="en-US" altLang="zh-CN" sz="2400" b="1">
                <a:solidFill>
                  <a:srgbClr val="002060"/>
                </a:solidFill>
                <a:sym typeface="+mn-ea"/>
              </a:rPr>
              <a:t> is </a:t>
            </a:r>
            <a:r>
              <a:rPr lang="en-US" altLang="zh-CN" sz="2400" b="1">
                <a:ln>
                  <a:solidFill>
                    <a:srgbClr val="00B0F0"/>
                  </a:solidFill>
                </a:ln>
                <a:solidFill>
                  <a:srgbClr val="002060"/>
                </a:solidFill>
                <a:sym typeface="+mn-ea"/>
              </a:rPr>
              <a:t>typical </a:t>
            </a:r>
            <a:r>
              <a:rPr lang="en-US" altLang="zh-CN" sz="2400" b="1">
                <a:solidFill>
                  <a:srgbClr val="002060"/>
                </a:solidFill>
                <a:sym typeface="+mn-ea"/>
              </a:rPr>
              <a:t>of the young generation</a:t>
            </a:r>
            <a:r>
              <a:rPr lang="en-US" altLang="zh-CN" sz="2400" b="1" u="sng">
                <a:solidFill>
                  <a:srgbClr val="002060"/>
                </a:solidFill>
                <a:sym typeface="+mn-ea"/>
              </a:rPr>
              <a:t> to take it for granted that parents should meet whatever they desire</a:t>
            </a:r>
            <a:r>
              <a:rPr lang="en-US" altLang="zh-CN" sz="2400" b="1">
                <a:solidFill>
                  <a:srgbClr val="002060"/>
                </a:solidFill>
                <a:sym typeface="+mn-ea"/>
              </a:rPr>
              <a:t>.</a:t>
            </a:r>
            <a:endParaRPr lang="en-US" altLang="zh-CN" sz="2400" b="1">
              <a:solidFill>
                <a:srgbClr val="002060"/>
              </a:solidFill>
            </a:endParaRPr>
          </a:p>
        </p:txBody>
      </p:sp>
      <p:pic>
        <p:nvPicPr>
          <p:cNvPr id="6" name="图片 5"/>
          <p:cNvPicPr>
            <a:picLocks noChangeAspect="1"/>
          </p:cNvPicPr>
          <p:nvPr/>
        </p:nvPicPr>
        <p:blipFill>
          <a:blip r:embed="rId3"/>
          <a:stretch>
            <a:fillRect/>
          </a:stretch>
        </p:blipFill>
        <p:spPr>
          <a:xfrm>
            <a:off x="8555990" y="1566545"/>
            <a:ext cx="3404235" cy="1971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blinds(horizontal)">
                                      <p:cBhvr>
                                        <p:cTn id="35" dur="500"/>
                                        <p:tgtEl>
                                          <p:spTgt spid="5">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14" end="14"/>
                                            </p:txEl>
                                          </p:spTgt>
                                        </p:tgtEl>
                                        <p:attrNameLst>
                                          <p:attrName>style.visibility</p:attrName>
                                        </p:attrNameLst>
                                      </p:cBhvr>
                                      <p:to>
                                        <p:strVal val="visible"/>
                                      </p:to>
                                    </p:set>
                                    <p:animEffect transition="in" filter="blinds(horizontal)">
                                      <p:cBhvr>
                                        <p:cTn id="40"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pregnant  /ˈpregnənt/                 adj.  怀孕的；</a:t>
            </a:r>
            <a:r>
              <a:rPr lang="zh-CN" altLang="en-US" sz="2400" b="1" dirty="0">
                <a:solidFill>
                  <a:srgbClr val="C00000"/>
                </a:solidFill>
                <a:latin typeface="微软雅黑" panose="020B0503020204020204" pitchFamily="34" charset="-122"/>
                <a:ea typeface="微软雅黑" panose="020B0503020204020204" pitchFamily="34" charset="-122"/>
              </a:rPr>
              <a:t> 饱含；充溢着</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14</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393700" y="1256665"/>
            <a:ext cx="10948035" cy="2322830"/>
          </a:xfrm>
          <a:prstGeom prst="rect">
            <a:avLst/>
          </a:prstGeom>
          <a:noFill/>
        </p:spPr>
        <p:txBody>
          <a:bodyPr wrap="square" rtlCol="0" anchor="t">
            <a:spAutoFit/>
          </a:bodyPr>
          <a:p>
            <a:pPr fontAlgn="auto">
              <a:lnSpc>
                <a:spcPts val="3480"/>
              </a:lnSpc>
            </a:pPr>
            <a:r>
              <a:rPr lang="zh-CN" altLang="en-US" sz="2400">
                <a:sym typeface="+mn-ea"/>
              </a:rPr>
              <a:t>1.耐人寻味的停顿/心照不宣的沉默</a:t>
            </a:r>
            <a:r>
              <a:rPr lang="zh-CN" altLang="en-US" sz="2400">
                <a:solidFill>
                  <a:srgbClr val="C00000"/>
                </a:solidFill>
                <a:sym typeface="+mn-ea"/>
              </a:rPr>
              <a:t>（续）</a:t>
            </a:r>
            <a:endParaRPr lang="zh-CN" altLang="en-US" sz="2400">
              <a:solidFill>
                <a:srgbClr val="C00000"/>
              </a:solidFill>
            </a:endParaRPr>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 a pregnant pause/silence</a:t>
            </a:r>
            <a:endParaRPr lang="en-US" altLang="zh-CN" sz="2400" b="1">
              <a:solidFill>
                <a:srgbClr val="002060"/>
              </a:solidFill>
            </a:endParaRPr>
          </a:p>
          <a:p>
            <a:pPr fontAlgn="auto">
              <a:lnSpc>
                <a:spcPts val="3480"/>
              </a:lnSpc>
            </a:pPr>
            <a:endParaRPr lang="en-US" altLang="zh-CN" sz="2400" b="1">
              <a:solidFill>
                <a:srgbClr val="002060"/>
              </a:solidFill>
            </a:endParaRPr>
          </a:p>
          <a:p>
            <a:pPr fontAlgn="auto">
              <a:lnSpc>
                <a:spcPts val="3480"/>
              </a:lnSpc>
            </a:pPr>
            <a:r>
              <a:rPr lang="zh-CN" altLang="en-US" sz="2400">
                <a:sym typeface="+mn-ea"/>
              </a:rPr>
              <a:t>2.她的沉默里充满了批评之意。</a:t>
            </a:r>
            <a:r>
              <a:rPr lang="zh-CN" altLang="en-US" sz="2400">
                <a:solidFill>
                  <a:srgbClr val="C00000"/>
                </a:solidFill>
                <a:sym typeface="+mn-ea"/>
              </a:rPr>
              <a:t>（续）</a:t>
            </a:r>
            <a:endParaRPr lang="zh-CN" altLang="en-US" sz="2400">
              <a:solidFill>
                <a:srgbClr val="C00000"/>
              </a:solidFill>
              <a:sym typeface="+mn-ea"/>
            </a:endParaRPr>
          </a:p>
          <a:p>
            <a:pPr fontAlgn="auto">
              <a:lnSpc>
                <a:spcPts val="34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2.Her silences were pregnant with criticism. 	</a:t>
            </a:r>
            <a:endParaRPr lang="en-US" altLang="zh-CN" sz="2400" b="1">
              <a:solidFill>
                <a:srgbClr val="002060"/>
              </a:solidFill>
            </a:endParaRPr>
          </a:p>
        </p:txBody>
      </p:sp>
      <p:pic>
        <p:nvPicPr>
          <p:cNvPr id="6" name="图片 5"/>
          <p:cNvPicPr>
            <a:picLocks noChangeAspect="1"/>
          </p:cNvPicPr>
          <p:nvPr/>
        </p:nvPicPr>
        <p:blipFill>
          <a:blip r:embed="rId3"/>
          <a:srcRect b="2810"/>
          <a:stretch>
            <a:fillRect/>
          </a:stretch>
        </p:blipFill>
        <p:spPr>
          <a:xfrm>
            <a:off x="7042150" y="1561465"/>
            <a:ext cx="4872355" cy="4721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breathless  /ˈbreθl ɪ s/                adj.  气喘吁吁的；屏息的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15</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15010" y="890270"/>
            <a:ext cx="7204075" cy="5446395"/>
          </a:xfrm>
          <a:prstGeom prst="rect">
            <a:avLst/>
          </a:prstGeom>
          <a:noFill/>
        </p:spPr>
        <p:txBody>
          <a:bodyPr wrap="square" rtlCol="0" anchor="t">
            <a:spAutoFit/>
          </a:bodyPr>
          <a:p>
            <a:r>
              <a:rPr lang="zh-CN" altLang="en-US" sz="2400"/>
              <a:t>1.呼哧呼哧喘气</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1.be p</a:t>
            </a:r>
            <a:r>
              <a:rPr lang="en-US" altLang="zh-CN" sz="2400" b="1">
                <a:solidFill>
                  <a:srgbClr val="002060"/>
                </a:solidFill>
                <a:sym typeface="+mn-ea"/>
              </a:rPr>
              <a:t>uffing</a:t>
            </a:r>
            <a:r>
              <a:rPr lang="en-US" altLang="zh-CN" sz="2400" b="1" baseline="-25000">
                <a:solidFill>
                  <a:srgbClr val="002060"/>
                </a:solidFill>
                <a:sym typeface="+mn-ea"/>
              </a:rPr>
              <a:t>/pʌf/</a:t>
            </a:r>
            <a:r>
              <a:rPr lang="en-US" altLang="zh-CN" sz="2400" b="1">
                <a:solidFill>
                  <a:srgbClr val="002060"/>
                </a:solidFill>
                <a:sym typeface="+mn-ea"/>
              </a:rPr>
              <a:t> and panting </a:t>
            </a:r>
            <a:r>
              <a:rPr lang="en-US" altLang="zh-CN" sz="2400" b="1" baseline="-25000">
                <a:solidFill>
                  <a:srgbClr val="002060"/>
                </a:solidFill>
                <a:sym typeface="+mn-ea"/>
              </a:rPr>
              <a:t>/pænt/</a:t>
            </a:r>
            <a:endParaRPr lang="en-US" altLang="zh-CN" sz="2400" b="1" baseline="-25000">
              <a:solidFill>
                <a:srgbClr val="002060"/>
              </a:solidFill>
            </a:endParaRPr>
          </a:p>
          <a:p>
            <a:endParaRPr lang="en-US" altLang="zh-CN" sz="2400" b="1">
              <a:solidFill>
                <a:srgbClr val="002060"/>
              </a:solidFill>
            </a:endParaRPr>
          </a:p>
          <a:p>
            <a:r>
              <a:rPr lang="zh-CN" altLang="en-US" sz="2400"/>
              <a:t>2.夏日午后的闷热</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 breathless heat of a summer afternoon</a:t>
            </a:r>
            <a:endParaRPr lang="en-US" altLang="zh-CN" sz="2400" b="1">
              <a:solidFill>
                <a:srgbClr val="002060"/>
              </a:solidFill>
            </a:endParaRPr>
          </a:p>
          <a:p>
            <a:endParaRPr lang="en-US" altLang="zh-CN" sz="2400" b="1">
              <a:solidFill>
                <a:srgbClr val="002060"/>
              </a:solidFill>
            </a:endParaRPr>
          </a:p>
          <a:p>
            <a:r>
              <a:rPr lang="zh-CN" altLang="en-US" sz="2400"/>
              <a:t>3.我有点胸闷,我的内心狂跳不已。</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3.I was a little breathless and my heartbeat was bumpy and furious. </a:t>
            </a:r>
            <a:endParaRPr lang="en-US" altLang="zh-CN" sz="2400" b="1">
              <a:solidFill>
                <a:srgbClr val="002060"/>
              </a:solidFill>
            </a:endParaRPr>
          </a:p>
          <a:p>
            <a:endParaRPr lang="zh-CN" altLang="en-US"/>
          </a:p>
          <a:p>
            <a:r>
              <a:rPr lang="zh-CN" altLang="en-US" sz="2400"/>
              <a:t>4.科林身体起起伏伏，哭得喘不过气来。</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4.Colin was heaving with great breathless sobs.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heave  /hiːv/ vt. 使起伏（续）</a:t>
            </a:r>
            <a:endParaRPr lang="zh-CN" altLang="en-US" i="1">
              <a:solidFill>
                <a:srgbClr val="002060"/>
              </a:solidFill>
            </a:endParaRPr>
          </a:p>
          <a:p>
            <a:endParaRPr lang="en-US" altLang="zh-CN" sz="2400" b="1">
              <a:solidFill>
                <a:srgbClr val="002060"/>
              </a:solidFill>
            </a:endParaRPr>
          </a:p>
          <a:p>
            <a:endParaRPr lang="zh-CN" altLang="en-US"/>
          </a:p>
        </p:txBody>
      </p:sp>
      <p:pic>
        <p:nvPicPr>
          <p:cNvPr id="102" name="图片 101"/>
          <p:cNvPicPr/>
          <p:nvPr/>
        </p:nvPicPr>
        <p:blipFill>
          <a:blip r:embed="rId3"/>
          <a:srcRect b="4652"/>
          <a:stretch>
            <a:fillRect/>
          </a:stretch>
        </p:blipFill>
        <p:spPr>
          <a:xfrm>
            <a:off x="7851775" y="1169035"/>
            <a:ext cx="3925570" cy="51676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linds(horizontal)">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blinds(horizontal)">
                                      <p:cBhvr>
                                        <p:cTn id="32" dur="500"/>
                                        <p:tgtEl>
                                          <p:spTgt spid="5">
                                            <p:txEl>
                                              <p:pRg st="10" end="1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blinds(horizontal)">
                                      <p:cBhvr>
                                        <p:cTn id="3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426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strengthen  /ˈstreŋθn/                 vt.  加强；巩固；使坚强</a:t>
            </a:r>
            <a:r>
              <a:rPr lang="en-US" altLang="zh-CN" sz="2400" b="1" dirty="0">
                <a:solidFill>
                  <a:schemeClr val="accent4"/>
                </a:solidFill>
                <a:latin typeface="微软雅黑" panose="020B0503020204020204" pitchFamily="34" charset="-122"/>
                <a:ea typeface="微软雅黑" panose="020B0503020204020204" pitchFamily="34" charset="-122"/>
              </a:rPr>
              <a:t> </a:t>
            </a:r>
            <a:r>
              <a:rPr lang="zh-CN" altLang="en-US" sz="2400" b="1" dirty="0">
                <a:solidFill>
                  <a:schemeClr val="accent4"/>
                </a:solidFill>
                <a:latin typeface="微软雅黑" panose="020B0503020204020204" pitchFamily="34" charset="-122"/>
                <a:ea typeface="微软雅黑" panose="020B0503020204020204" pitchFamily="34" charset="-122"/>
              </a:rPr>
              <a:t>vi.  变强</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16</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clrChange>
              <a:clrFrom>
                <a:srgbClr val="FDFDFD">
                  <a:alpha val="100000"/>
                </a:srgbClr>
              </a:clrFrom>
              <a:clrTo>
                <a:srgbClr val="FDFDFD">
                  <a:alpha val="100000"/>
                  <a:alpha val="0"/>
                </a:srgbClr>
              </a:clrTo>
            </a:clrChange>
          </a:blip>
          <a:srcRect b="5135"/>
          <a:stretch>
            <a:fillRect/>
          </a:stretch>
        </p:blipFill>
        <p:spPr>
          <a:xfrm>
            <a:off x="7688580" y="2948940"/>
            <a:ext cx="4386580" cy="3909060"/>
          </a:xfrm>
          <a:prstGeom prst="rect">
            <a:avLst/>
          </a:prstGeom>
        </p:spPr>
      </p:pic>
      <p:sp>
        <p:nvSpPr>
          <p:cNvPr id="5" name="文本框 4"/>
          <p:cNvSpPr txBox="1"/>
          <p:nvPr/>
        </p:nvSpPr>
        <p:spPr>
          <a:xfrm>
            <a:off x="443865" y="1082040"/>
            <a:ext cx="11346180" cy="2753360"/>
          </a:xfrm>
          <a:prstGeom prst="rect">
            <a:avLst/>
          </a:prstGeom>
          <a:noFill/>
        </p:spPr>
        <p:txBody>
          <a:bodyPr wrap="square" rtlCol="0" anchor="t">
            <a:spAutoFit/>
          </a:bodyPr>
          <a:p>
            <a:pPr fontAlgn="auto">
              <a:lnSpc>
                <a:spcPts val="3460"/>
              </a:lnSpc>
            </a:pPr>
            <a:r>
              <a:rPr lang="zh-CN" altLang="en-US" sz="2400">
                <a:sym typeface="+mn-ea"/>
              </a:rPr>
              <a:t>1.也许对你坚定决心会有所帮助。</a:t>
            </a:r>
            <a:r>
              <a:rPr lang="zh-CN" altLang="en-US" sz="2400">
                <a:solidFill>
                  <a:srgbClr val="C00000"/>
                </a:solidFill>
                <a:sym typeface="+mn-ea"/>
              </a:rPr>
              <a:t>（应、续、概）</a:t>
            </a:r>
            <a:endParaRPr lang="zh-CN" altLang="en-US" sz="2400">
              <a:solidFill>
                <a:srgbClr val="C00000"/>
              </a:solidFill>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1.It might help you strengthen your resolve. </a:t>
            </a:r>
            <a:endParaRPr lang="en-US" altLang="zh-CN" sz="2400" b="1">
              <a:solidFill>
                <a:srgbClr val="002060"/>
              </a:solidFill>
            </a:endParaRPr>
          </a:p>
          <a:p>
            <a:pPr fontAlgn="auto">
              <a:lnSpc>
                <a:spcPts val="3460"/>
              </a:lnSpc>
            </a:pPr>
            <a:endParaRPr lang="en-US" altLang="zh-CN" sz="2400" b="1">
              <a:solidFill>
                <a:srgbClr val="002060"/>
              </a:solidFill>
            </a:endParaRPr>
          </a:p>
          <a:p>
            <a:pPr fontAlgn="auto">
              <a:lnSpc>
                <a:spcPts val="3460"/>
              </a:lnSpc>
            </a:pPr>
            <a:r>
              <a:rPr lang="zh-CN" altLang="en-US" sz="2400">
                <a:sym typeface="+mn-ea"/>
              </a:rPr>
              <a:t>2.弘扬中华传统美德有助于增强文化软实力，增强文化自信。</a:t>
            </a:r>
            <a:r>
              <a:rPr lang="zh-CN" altLang="en-US" sz="2400">
                <a:solidFill>
                  <a:srgbClr val="C00000"/>
                </a:solidFill>
                <a:sym typeface="+mn-ea"/>
              </a:rPr>
              <a:t>（应）</a:t>
            </a:r>
            <a:endParaRPr lang="zh-CN" altLang="en-US" sz="2400">
              <a:solidFill>
                <a:srgbClr val="C00000"/>
              </a:solidFill>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2. Carrying forward traditional Chinese virtues helps to improve cultural soft power and strengthen our cultural confidence.  </a:t>
            </a:r>
            <a:r>
              <a:rPr lang="zh-CN" altLang="en-US"/>
              <a:t>	</a:t>
            </a:r>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104519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resolve  /rɪˈzɒlv/                     n. 决心；决定v. 决定；溶解  vi. 解决</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17</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15900" y="865505"/>
            <a:ext cx="10655935" cy="4984750"/>
          </a:xfrm>
          <a:prstGeom prst="rect">
            <a:avLst/>
          </a:prstGeom>
          <a:noFill/>
        </p:spPr>
        <p:txBody>
          <a:bodyPr wrap="square" rtlCol="0" anchor="t">
            <a:spAutoFit/>
          </a:bodyPr>
          <a:p>
            <a:r>
              <a:rPr lang="zh-CN" altLang="en-US" sz="2400"/>
              <a:t>1.解决问题╱争端╱冲突╱危机</a:t>
            </a:r>
            <a:r>
              <a:rPr lang="zh-CN" altLang="en-US" sz="2400">
                <a:solidFill>
                  <a:srgbClr val="C00000"/>
                </a:solidFill>
              </a:rPr>
              <a:t>（应、概）</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1.resolve an issue/a dispute/a conflict/a crisis </a:t>
            </a:r>
            <a:endParaRPr lang="en-US" altLang="zh-CN" sz="2400" b="1">
              <a:solidFill>
                <a:srgbClr val="002060"/>
              </a:solidFill>
            </a:endParaRPr>
          </a:p>
          <a:p>
            <a:endParaRPr lang="zh-CN" altLang="en-US"/>
          </a:p>
          <a:p>
            <a:r>
              <a:rPr lang="zh-CN" altLang="en-US" sz="2400"/>
              <a:t>2.我看着那张单子，感到决心开始动摇。</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 I looked at the list and felt my resolve weakening. </a:t>
            </a:r>
            <a:endParaRPr lang="en-US" altLang="zh-CN" sz="2400" b="1">
              <a:solidFill>
                <a:srgbClr val="002060"/>
              </a:solidFill>
            </a:endParaRPr>
          </a:p>
          <a:p>
            <a:endParaRPr lang="en-US" altLang="zh-CN" sz="2400" b="1">
              <a:solidFill>
                <a:srgbClr val="002060"/>
              </a:solidFill>
            </a:endParaRPr>
          </a:p>
          <a:p>
            <a:r>
              <a:rPr lang="zh-CN" altLang="en-US" sz="2400"/>
              <a:t>3.谁也动摇不了他的决心.</a:t>
            </a:r>
            <a:r>
              <a:rPr lang="zh-CN" altLang="en-US" sz="2400">
                <a:solidFill>
                  <a:srgbClr val="C00000"/>
                </a:solidFill>
              </a:rPr>
              <a:t>（续）</a:t>
            </a:r>
            <a:endParaRPr lang="zh-CN" altLang="en-US" sz="2400">
              <a:solidFill>
                <a:srgbClr val="C00000"/>
              </a:solidFill>
            </a:endParaRPr>
          </a:p>
          <a:p>
            <a:r>
              <a:rPr lang="zh-CN" altLang="en-US"/>
              <a:t> </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 No one could stir him from his resolve.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/stɜː(r)/ v. 搅拌  stir sb from sth 使某人远离某事</a:t>
            </a:r>
            <a:endParaRPr lang="zh-CN" altLang="en-US" i="1">
              <a:solidFill>
                <a:srgbClr val="002060"/>
              </a:solidFill>
            </a:endParaRPr>
          </a:p>
          <a:p>
            <a:endParaRPr lang="zh-CN" altLang="en-US"/>
          </a:p>
          <a:p>
            <a:r>
              <a:rPr lang="zh-CN" altLang="en-US" sz="2400"/>
              <a:t>4.我咬紧牙关，决心一寸一寸地靠近它。</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4.With jaws clenched, I resolved to keep edging closer, inch by inch.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clench /klentʃ/ v. （表愤怒、决心或不安时）攥紧（拳头等），咬紧（牙齿等）</a:t>
            </a:r>
            <a:endParaRPr lang="zh-CN" altLang="en-US" i="1">
              <a:solidFill>
                <a:srgbClr val="002060"/>
              </a:solidFill>
            </a:endParaRPr>
          </a:p>
          <a:p>
            <a:endParaRPr lang="zh-CN" altLang="en-US" b="1" i="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4099"/>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blinds(horizontal)">
                                      <p:cBhvr>
                                        <p:cTn id="39" dur="500"/>
                                        <p:tgtEl>
                                          <p:spTgt spid="5">
                                            <p:txEl>
                                              <p:pRg st="11" end="11"/>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blinds(horizontal)">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relaxation  /ˌri:lækˈseɪʃn/             n. [U] 放松；松弛</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18</a:t>
            </a:r>
            <a:r>
              <a:rPr lang="zh-CN" altLang="en-US" sz="2000" b="1">
                <a:solidFill>
                  <a:schemeClr val="bg1"/>
                </a:solidFill>
              </a:rPr>
              <a:t>. </a:t>
            </a:r>
            <a:endParaRPr lang="zh-CN" altLang="en-US" sz="2000" b="1">
              <a:solidFill>
                <a:schemeClr val="bg1"/>
              </a:solidFill>
            </a:endParaRPr>
          </a:p>
        </p:txBody>
      </p:sp>
      <p:pic>
        <p:nvPicPr>
          <p:cNvPr id="7" name="图片 6"/>
          <p:cNvPicPr>
            <a:picLocks noChangeAspect="1"/>
          </p:cNvPicPr>
          <p:nvPr/>
        </p:nvPicPr>
        <p:blipFill>
          <a:blip r:embed="rId3"/>
          <a:srcRect b="5143"/>
          <a:stretch>
            <a:fillRect/>
          </a:stretch>
        </p:blipFill>
        <p:spPr>
          <a:xfrm>
            <a:off x="7494270" y="965200"/>
            <a:ext cx="4574540" cy="5892800"/>
          </a:xfrm>
          <a:prstGeom prst="rect">
            <a:avLst/>
          </a:prstGeom>
        </p:spPr>
      </p:pic>
      <p:pic>
        <p:nvPicPr>
          <p:cNvPr id="8" name="图片 7"/>
          <p:cNvPicPr>
            <a:picLocks noChangeAspect="1"/>
          </p:cNvPicPr>
          <p:nvPr/>
        </p:nvPicPr>
        <p:blipFill>
          <a:blip r:embed="rId4"/>
          <a:srcRect l="5844" b="4778"/>
          <a:stretch>
            <a:fillRect/>
          </a:stretch>
        </p:blipFill>
        <p:spPr>
          <a:xfrm>
            <a:off x="0" y="4117340"/>
            <a:ext cx="2690495" cy="2720975"/>
          </a:xfrm>
          <a:prstGeom prst="rect">
            <a:avLst/>
          </a:prstGeom>
        </p:spPr>
      </p:pic>
      <p:sp>
        <p:nvSpPr>
          <p:cNvPr id="5" name="文本框 4"/>
          <p:cNvSpPr txBox="1"/>
          <p:nvPr/>
        </p:nvSpPr>
        <p:spPr>
          <a:xfrm>
            <a:off x="174625" y="914400"/>
            <a:ext cx="8366125" cy="2953385"/>
          </a:xfrm>
          <a:prstGeom prst="rect">
            <a:avLst/>
          </a:prstGeom>
          <a:noFill/>
        </p:spPr>
        <p:txBody>
          <a:bodyPr wrap="square" rtlCol="0" anchor="t">
            <a:spAutoFit/>
          </a:bodyPr>
          <a:p>
            <a:r>
              <a:rPr lang="zh-CN" altLang="en-US" sz="2400"/>
              <a:t>1.学习放松技巧。</a:t>
            </a:r>
            <a:r>
              <a:rPr lang="zh-CN" altLang="en-US" sz="2400">
                <a:solidFill>
                  <a:srgbClr val="C00000"/>
                </a:solidFill>
              </a:rPr>
              <a:t>（应、续、概）</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1.Learn relaxation techniques. </a:t>
            </a:r>
            <a:endParaRPr lang="en-US" altLang="zh-CN" sz="2400" b="1">
              <a:solidFill>
                <a:srgbClr val="002060"/>
              </a:solidFill>
            </a:endParaRPr>
          </a:p>
          <a:p>
            <a:endParaRPr lang="en-US" altLang="zh-CN" sz="2400" b="1">
              <a:solidFill>
                <a:srgbClr val="002060"/>
              </a:solidFill>
            </a:endParaRPr>
          </a:p>
          <a:p>
            <a:r>
              <a:rPr lang="zh-CN" altLang="en-US" sz="2400"/>
              <a:t>2.享受甩掉压力的放松吧！</a:t>
            </a:r>
            <a:r>
              <a:rPr lang="zh-CN" altLang="en-US" sz="2400">
                <a:solidFill>
                  <a:srgbClr val="C00000"/>
                </a:solidFill>
              </a:rPr>
              <a:t>（应、续、概</a:t>
            </a:r>
            <a:r>
              <a:rPr lang="zh-CN" altLang="en-US">
                <a:solidFill>
                  <a:srgbClr val="C00000"/>
                </a:solidFill>
              </a:rPr>
              <a:t>）</a:t>
            </a:r>
            <a:endParaRPr lang="zh-CN" altLang="en-US">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2.Enjoy the relaxation of burning off stress! </a:t>
            </a:r>
            <a:endParaRPr lang="en-US" altLang="zh-CN" sz="2400" b="1">
              <a:solidFill>
                <a:srgbClr val="002060"/>
              </a:solidFill>
            </a:endParaRPr>
          </a:p>
          <a:p>
            <a:endParaRPr lang="zh-CN" altLang="en-US"/>
          </a:p>
          <a:p>
            <a:r>
              <a:rPr lang="zh-CN" altLang="en-US" sz="2400"/>
              <a:t>3.人人都需要一些休息和放松的空闲时间。</a:t>
            </a:r>
            <a:r>
              <a:rPr lang="zh-CN" altLang="en-US" sz="2400">
                <a:solidFill>
                  <a:srgbClr val="C00000"/>
                </a:solidFill>
              </a:rPr>
              <a:t>（应、续、概）</a:t>
            </a: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3.Everyone needs some free time for rest and relaxation. </a:t>
            </a:r>
            <a:endParaRPr lang="zh-CN" altLang="en-U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desperate  /ˈdespərət/                    adj. 绝望的，拼命的</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19</a:t>
            </a:r>
            <a:r>
              <a:rPr lang="zh-CN" altLang="en-US" sz="2000" b="1">
                <a:solidFill>
                  <a:schemeClr val="bg1"/>
                </a:solidFill>
              </a:rPr>
              <a:t>. </a:t>
            </a:r>
            <a:endParaRPr lang="zh-CN" altLang="en-US" sz="2000" b="1">
              <a:solidFill>
                <a:schemeClr val="bg1"/>
              </a:solidFill>
            </a:endParaRPr>
          </a:p>
        </p:txBody>
      </p:sp>
      <p:pic>
        <p:nvPicPr>
          <p:cNvPr id="6" name="图片 5"/>
          <p:cNvPicPr>
            <a:picLocks noChangeAspect="1"/>
          </p:cNvPicPr>
          <p:nvPr/>
        </p:nvPicPr>
        <p:blipFill>
          <a:blip r:embed="rId3"/>
          <a:srcRect b="4801"/>
          <a:stretch>
            <a:fillRect/>
          </a:stretch>
        </p:blipFill>
        <p:spPr>
          <a:xfrm>
            <a:off x="5874385" y="4070985"/>
            <a:ext cx="2857500" cy="2707005"/>
          </a:xfrm>
          <a:prstGeom prst="rect">
            <a:avLst/>
          </a:prstGeom>
        </p:spPr>
      </p:pic>
      <p:pic>
        <p:nvPicPr>
          <p:cNvPr id="7" name="图片 6"/>
          <p:cNvPicPr>
            <a:picLocks noChangeAspect="1"/>
          </p:cNvPicPr>
          <p:nvPr/>
        </p:nvPicPr>
        <p:blipFill>
          <a:blip r:embed="rId4"/>
          <a:srcRect b="5311"/>
          <a:stretch>
            <a:fillRect/>
          </a:stretch>
        </p:blipFill>
        <p:spPr>
          <a:xfrm>
            <a:off x="8731885" y="1365250"/>
            <a:ext cx="2857500" cy="2705735"/>
          </a:xfrm>
          <a:prstGeom prst="rect">
            <a:avLst/>
          </a:prstGeom>
        </p:spPr>
      </p:pic>
      <p:sp>
        <p:nvSpPr>
          <p:cNvPr id="5" name="文本框 4"/>
          <p:cNvSpPr txBox="1"/>
          <p:nvPr/>
        </p:nvSpPr>
        <p:spPr>
          <a:xfrm>
            <a:off x="433705" y="793750"/>
            <a:ext cx="9131935" cy="3322955"/>
          </a:xfrm>
          <a:prstGeom prst="rect">
            <a:avLst/>
          </a:prstGeom>
          <a:noFill/>
        </p:spPr>
        <p:txBody>
          <a:bodyPr wrap="square" rtlCol="0" anchor="t">
            <a:spAutoFit/>
          </a:bodyPr>
          <a:p>
            <a:r>
              <a:rPr lang="zh-CN" altLang="en-US" sz="2400"/>
              <a:t>1.他深深地吸了口气，竭尽全力保持镇定。</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1.He took a deep breath, desperately trying to keep calm. </a:t>
            </a:r>
            <a:endParaRPr lang="en-US" altLang="zh-CN" sz="2400" b="1">
              <a:solidFill>
                <a:srgbClr val="002060"/>
              </a:solidFill>
            </a:endParaRPr>
          </a:p>
          <a:p>
            <a:endParaRPr lang="en-US" altLang="zh-CN" sz="2400" b="1">
              <a:solidFill>
                <a:srgbClr val="002060"/>
              </a:solidFill>
            </a:endParaRPr>
          </a:p>
          <a:p>
            <a:r>
              <a:rPr lang="zh-CN" altLang="en-US" sz="2400"/>
              <a:t>2.她无法抑制她那不顾一切的愤怒。</a:t>
            </a:r>
            <a:r>
              <a:rPr lang="zh-CN" altLang="en-US"/>
              <a:t> </a:t>
            </a:r>
            <a:r>
              <a:rPr lang="zh-CN" altLang="en-US" sz="2400">
                <a:solidFill>
                  <a:srgbClr val="C00000"/>
                </a:solidFill>
                <a:sym typeface="+mn-ea"/>
              </a:rPr>
              <a:t>（续）</a:t>
            </a:r>
            <a:endParaRPr lang="zh-CN" altLang="en-US"/>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2.She couldn’t restrain her desperate anger.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restrain  /rɪˈstreɪn/ vt. 抑制，控制</a:t>
            </a:r>
            <a:endParaRPr lang="zh-CN" altLang="en-US" i="1">
              <a:solidFill>
                <a:srgbClr val="002060"/>
              </a:solidFill>
            </a:endParaRPr>
          </a:p>
          <a:p>
            <a:endParaRPr lang="zh-CN" altLang="en-US"/>
          </a:p>
          <a:p>
            <a:r>
              <a:rPr lang="zh-CN" altLang="en-US" sz="2400"/>
              <a:t>3.他如此绝望，以至于借酒浇愁。</a:t>
            </a:r>
            <a:r>
              <a:rPr lang="zh-CN" altLang="en-US" sz="2400">
                <a:solidFill>
                  <a:srgbClr val="C00000"/>
                </a:solidFill>
              </a:rPr>
              <a:t>（续）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3.So desperate was he that he drowned sadness in wine.	</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blinds(horizontal)">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weaken  /ˈwi:kən/                   v. （对某事的决心）动摇；减弱  </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20</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795655" y="1422400"/>
            <a:ext cx="8494395" cy="829945"/>
          </a:xfrm>
          <a:prstGeom prst="rect">
            <a:avLst/>
          </a:prstGeom>
          <a:noFill/>
        </p:spPr>
        <p:txBody>
          <a:bodyPr wrap="square" rtlCol="0" anchor="t">
            <a:spAutoFit/>
          </a:bodyPr>
          <a:p>
            <a:r>
              <a:rPr lang="zh-CN" altLang="en-US" sz="2400"/>
              <a:t>什么也不能削弱他继续下去的决心。</a:t>
            </a:r>
            <a:r>
              <a:rPr lang="zh-CN" altLang="en-US" sz="2400">
                <a:solidFill>
                  <a:srgbClr val="C00000"/>
                </a:solidFill>
              </a:rPr>
              <a:t>（应、续）</a:t>
            </a:r>
            <a:endParaRPr lang="zh-CN" altLang="en-US" sz="2400">
              <a:solidFill>
                <a:srgbClr val="C00000"/>
              </a:solidFill>
            </a:endParaRPr>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Nothing could weaken his resolve to continue. 	</a:t>
            </a:r>
            <a:endParaRPr lang="en-US" altLang="zh-CN" sz="2400" b="1">
              <a:solidFill>
                <a:srgbClr val="002060"/>
              </a:solidFill>
              <a:sym typeface="+mn-ea"/>
            </a:endParaRPr>
          </a:p>
        </p:txBody>
      </p:sp>
      <p:pic>
        <p:nvPicPr>
          <p:cNvPr id="6" name="图片 5"/>
          <p:cNvPicPr>
            <a:picLocks noChangeAspect="1"/>
          </p:cNvPicPr>
          <p:nvPr/>
        </p:nvPicPr>
        <p:blipFill>
          <a:blip r:embed="rId3"/>
          <a:srcRect l="6987" t="10480" r="9560" b="7013"/>
          <a:stretch>
            <a:fillRect/>
          </a:stretch>
        </p:blipFill>
        <p:spPr>
          <a:xfrm>
            <a:off x="7365365" y="2252345"/>
            <a:ext cx="3974465" cy="392938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6673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ashamed  /əˈʃeɪmd/                  adj.  感到惭愧或羞耻的</a:t>
            </a:r>
            <a:r>
              <a:rPr lang="zh-CN" altLang="en-US" sz="2400" b="1" baseline="-25000" dirty="0">
                <a:solidFill>
                  <a:schemeClr val="accent4"/>
                </a:solidFill>
                <a:latin typeface="微软雅黑" panose="020B0503020204020204" pitchFamily="34" charset="-122"/>
                <a:ea typeface="微软雅黑" panose="020B0503020204020204" pitchFamily="34" charset="-122"/>
              </a:rPr>
              <a:t>(不用于名词前) </a:t>
            </a:r>
            <a:endParaRPr lang="zh-CN" altLang="en-US" sz="2400" b="1" baseline="-25000"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21</a:t>
            </a:r>
            <a:r>
              <a:rPr lang="zh-CN" altLang="en-US" sz="2000" b="1">
                <a:solidFill>
                  <a:schemeClr val="bg1"/>
                </a:solidFill>
              </a:rPr>
              <a:t>. </a:t>
            </a:r>
            <a:endParaRPr lang="zh-CN" altLang="en-US" sz="2000" b="1">
              <a:solidFill>
                <a:schemeClr val="bg1"/>
              </a:solidFill>
            </a:endParaRPr>
          </a:p>
        </p:txBody>
      </p:sp>
      <p:pic>
        <p:nvPicPr>
          <p:cNvPr id="7" name="图片 6"/>
          <p:cNvPicPr>
            <a:picLocks noChangeAspect="1"/>
          </p:cNvPicPr>
          <p:nvPr/>
        </p:nvPicPr>
        <p:blipFill>
          <a:blip r:embed="rId3"/>
          <a:srcRect r="35501" b="7884"/>
          <a:stretch>
            <a:fillRect/>
          </a:stretch>
        </p:blipFill>
        <p:spPr>
          <a:xfrm>
            <a:off x="5562600" y="4361815"/>
            <a:ext cx="3378200" cy="2421890"/>
          </a:xfrm>
          <a:prstGeom prst="rect">
            <a:avLst/>
          </a:prstGeom>
        </p:spPr>
      </p:pic>
      <p:pic>
        <p:nvPicPr>
          <p:cNvPr id="8" name="图片 7"/>
          <p:cNvPicPr>
            <a:picLocks noChangeAspect="1"/>
          </p:cNvPicPr>
          <p:nvPr/>
        </p:nvPicPr>
        <p:blipFill>
          <a:blip r:embed="rId4"/>
          <a:srcRect t="13072" b="6073"/>
          <a:stretch>
            <a:fillRect/>
          </a:stretch>
        </p:blipFill>
        <p:spPr>
          <a:xfrm>
            <a:off x="9084945" y="2844165"/>
            <a:ext cx="3248025" cy="3939540"/>
          </a:xfrm>
          <a:prstGeom prst="rect">
            <a:avLst/>
          </a:prstGeom>
        </p:spPr>
      </p:pic>
      <p:sp>
        <p:nvSpPr>
          <p:cNvPr id="6" name="文本框 5"/>
          <p:cNvSpPr txBox="1"/>
          <p:nvPr/>
        </p:nvSpPr>
        <p:spPr>
          <a:xfrm>
            <a:off x="227330" y="717550"/>
            <a:ext cx="11096625" cy="4084955"/>
          </a:xfrm>
          <a:prstGeom prst="rect">
            <a:avLst/>
          </a:prstGeom>
          <a:noFill/>
        </p:spPr>
        <p:txBody>
          <a:bodyPr wrap="square" rtlCol="0" anchor="t">
            <a:spAutoFit/>
          </a:bodyPr>
          <a:p>
            <a:pPr fontAlgn="auto">
              <a:lnSpc>
                <a:spcPts val="3460"/>
              </a:lnSpc>
            </a:pPr>
            <a:r>
              <a:rPr lang="en-US" altLang="zh-CN" sz="2400">
                <a:sym typeface="+mn-ea"/>
              </a:rPr>
              <a:t>1.</a:t>
            </a:r>
            <a:r>
              <a:rPr lang="zh-CN" altLang="en-US" sz="2400">
                <a:sym typeface="+mn-ea"/>
              </a:rPr>
              <a:t>尽管我们之间有分歧，但是我并不耻于承认我爱我的父亲，有着一个普通的小男孩对父亲的深爱。</a:t>
            </a:r>
            <a:r>
              <a:rPr lang="zh-CN" altLang="en-US" sz="2400">
                <a:solidFill>
                  <a:srgbClr val="C00000"/>
                </a:solidFill>
                <a:sym typeface="+mn-ea"/>
              </a:rPr>
              <a:t>（续）</a:t>
            </a:r>
            <a:endParaRPr lang="zh-CN" altLang="en-US"/>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Despite our gaps, I am not ashamed to admit that I loved my father with the usual passion of a young boy for his father.  </a:t>
            </a:r>
            <a:endParaRPr lang="zh-CN" altLang="en-US"/>
          </a:p>
          <a:p>
            <a:pPr fontAlgn="auto">
              <a:lnSpc>
                <a:spcPts val="3460"/>
              </a:lnSpc>
            </a:pPr>
            <a:r>
              <a:rPr lang="en-US" altLang="zh-CN" sz="2400">
                <a:sym typeface="+mn-ea"/>
              </a:rPr>
              <a:t>2.</a:t>
            </a:r>
            <a:r>
              <a:rPr lang="zh-CN" altLang="en-US" sz="2400">
                <a:sym typeface="+mn-ea"/>
              </a:rPr>
              <a:t>她是如此羞愧以至于脸如充血般发烫。</a:t>
            </a:r>
            <a:r>
              <a:rPr lang="zh-CN" altLang="en-US" sz="2400">
                <a:solidFill>
                  <a:srgbClr val="C00000"/>
                </a:solidFill>
                <a:sym typeface="+mn-ea"/>
              </a:rPr>
              <a:t>（续）</a:t>
            </a:r>
            <a:endParaRPr lang="zh-CN" altLang="en-US" sz="2400">
              <a:sym typeface="+mn-ea"/>
            </a:endParaRPr>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So ashamed was she that she could feel the blood rush to her face.</a:t>
            </a:r>
            <a:endParaRPr lang="zh-CN" altLang="en-US"/>
          </a:p>
          <a:p>
            <a:pPr fontAlgn="auto">
              <a:lnSpc>
                <a:spcPts val="3460"/>
              </a:lnSpc>
            </a:pPr>
            <a:r>
              <a:rPr lang="en-US" altLang="zh-CN" sz="2400">
                <a:sym typeface="+mn-ea"/>
              </a:rPr>
              <a:t>3.</a:t>
            </a:r>
            <a:r>
              <a:rPr lang="zh-CN" altLang="en-US" sz="2400">
                <a:sym typeface="+mn-ea"/>
              </a:rPr>
              <a:t>我感到羞愧又自责，推开门准备真诚地向母亲道歉。</a:t>
            </a:r>
            <a:r>
              <a:rPr lang="zh-CN" altLang="en-US" sz="2400">
                <a:solidFill>
                  <a:srgbClr val="C00000"/>
                </a:solidFill>
                <a:sym typeface="+mn-ea"/>
              </a:rPr>
              <a:t>（续）</a:t>
            </a:r>
            <a:endParaRPr lang="zh-CN" altLang="en-US" sz="2400"/>
          </a:p>
          <a:p>
            <a:pPr fontAlgn="auto">
              <a:lnSpc>
                <a:spcPts val="34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rPr>
              <a:t>Ashamed and self-blamed/condemned, I pushed  the  door  open,  ready to sincerely apologize to my mother. </a:t>
            </a:r>
            <a:endParaRPr lang="en-US" altLang="zh-CN" sz="24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69875" y="7937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96575"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comprehension</a:t>
            </a:r>
            <a:r>
              <a:rPr lang="zh-CN" altLang="en-US" sz="2400" b="1" baseline="-25000" dirty="0">
                <a:solidFill>
                  <a:schemeClr val="accent4"/>
                </a:solidFill>
                <a:latin typeface="微软雅黑" panose="020B0503020204020204" pitchFamily="34" charset="-122"/>
                <a:ea typeface="微软雅黑" panose="020B0503020204020204" pitchFamily="34" charset="-122"/>
              </a:rPr>
              <a:t> /ˌkɒmprɪˈhenʃn/ </a:t>
            </a:r>
            <a:r>
              <a:rPr lang="zh-CN" altLang="en-US" sz="2400" b="1" dirty="0">
                <a:solidFill>
                  <a:schemeClr val="accent4"/>
                </a:solidFill>
                <a:latin typeface="微软雅黑" panose="020B0503020204020204" pitchFamily="34" charset="-122"/>
                <a:ea typeface="微软雅黑" panose="020B0503020204020204" pitchFamily="34" charset="-122"/>
              </a:rPr>
              <a:t> </a:t>
            </a:r>
            <a:r>
              <a:rPr lang="zh-CN" altLang="en-US" sz="2400" b="1" baseline="-25000" dirty="0">
                <a:solidFill>
                  <a:schemeClr val="accent4"/>
                </a:solidFill>
                <a:latin typeface="微软雅黑" panose="020B0503020204020204" pitchFamily="34" charset="-122"/>
                <a:ea typeface="微软雅黑" panose="020B0503020204020204" pitchFamily="34" charset="-122"/>
              </a:rPr>
              <a:t>n. 理解（力）</a:t>
            </a:r>
            <a:r>
              <a:rPr lang="zh-CN" altLang="en-US" sz="2400" b="1" dirty="0">
                <a:solidFill>
                  <a:schemeClr val="accent4"/>
                </a:solidFill>
                <a:latin typeface="微软雅黑" panose="020B0503020204020204" pitchFamily="34" charset="-122"/>
                <a:ea typeface="微软雅黑" panose="020B0503020204020204" pitchFamily="34" charset="-122"/>
              </a:rPr>
              <a:t>  comprehensive </a:t>
            </a:r>
            <a:r>
              <a:rPr lang="en-US" altLang="zh-CN" sz="2400" b="1" dirty="0">
                <a:solidFill>
                  <a:schemeClr val="accent4"/>
                </a:solidFill>
                <a:latin typeface="微软雅黑" panose="020B0503020204020204" pitchFamily="34" charset="-122"/>
                <a:ea typeface="微软雅黑" panose="020B0503020204020204" pitchFamily="34" charset="-122"/>
              </a:rPr>
              <a:t>  </a:t>
            </a:r>
            <a:r>
              <a:rPr lang="zh-CN" altLang="en-US" sz="2400" b="1" baseline="-25000" dirty="0">
                <a:solidFill>
                  <a:schemeClr val="accent4"/>
                </a:solidFill>
                <a:latin typeface="微软雅黑" panose="020B0503020204020204" pitchFamily="34" charset="-122"/>
                <a:ea typeface="微软雅黑" panose="020B0503020204020204" pitchFamily="34" charset="-122"/>
              </a:rPr>
              <a:t>adj. 综合的；有理解力的</a:t>
            </a:r>
            <a:endParaRPr lang="zh-CN" altLang="en-US" sz="2400" b="1" baseline="-25000" dirty="0">
              <a:solidFill>
                <a:schemeClr val="accent4"/>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22</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10820" y="793750"/>
            <a:ext cx="11865610" cy="6054725"/>
          </a:xfrm>
          <a:prstGeom prst="rect">
            <a:avLst/>
          </a:prstGeom>
          <a:noFill/>
        </p:spPr>
        <p:txBody>
          <a:bodyPr wrap="square" rtlCol="0" anchor="t">
            <a:spAutoFit/>
          </a:bodyPr>
          <a:p>
            <a:r>
              <a:rPr lang="zh-CN" altLang="en-US" sz="2400"/>
              <a:t> 1.这完全超出了她的理解力。</a:t>
            </a:r>
            <a:r>
              <a:rPr lang="zh-CN" altLang="en-US" sz="2400">
                <a:solidFill>
                  <a:srgbClr val="C00000"/>
                </a:solidFill>
              </a:rPr>
              <a:t>（应、续）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1.This was utterly beyond her comprehension.    </a:t>
            </a:r>
            <a:r>
              <a:rPr lang="zh-CN" altLang="en-US" i="1">
                <a:solidFill>
                  <a:srgbClr val="002060"/>
                </a:solidFill>
                <a:sym typeface="+mn-ea"/>
              </a:rPr>
              <a:t>utterly /ˈʌtəli/ adv. 完全地；绝对地</a:t>
            </a:r>
            <a:endParaRPr lang="en-US" altLang="zh-CN" sz="2400" b="1">
              <a:solidFill>
                <a:srgbClr val="002060"/>
              </a:solidFill>
            </a:endParaRPr>
          </a:p>
          <a:p>
            <a:r>
              <a:rPr lang="zh-CN" altLang="en-US" sz="2400"/>
              <a:t>2.他们带着一样恍然大悟、惊奇、松了一口气的表情相互看了看。</a:t>
            </a:r>
            <a:r>
              <a:rPr lang="zh-CN" altLang="en-US" sz="2400">
                <a:solidFill>
                  <a:srgbClr val="C00000"/>
                </a:solidFill>
              </a:rPr>
              <a:t>（续）</a:t>
            </a:r>
            <a:endParaRPr lang="zh-CN" altLang="en-US" sz="2400"/>
          </a:p>
          <a:p>
            <a:pPr fontAlgn="auto">
              <a:lnSpc>
                <a:spcPts val="25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2.They turned to one another with the same expression of dawning comprehension, surprise, and relief.</a:t>
            </a:r>
            <a:endParaRPr lang="en-US" altLang="zh-CN" sz="2400" b="1">
              <a:solidFill>
                <a:srgbClr val="002060"/>
              </a:solidFill>
            </a:endParaRPr>
          </a:p>
          <a:p>
            <a:r>
              <a:rPr lang="zh-CN" altLang="en-US" sz="2400"/>
              <a:t>3.为了庆祝即将到来的端午节，我真诚地邀请你们到我家来，不仅一起享受这个节日，而且帮助你们更多地理解中国文化的内在美。</a:t>
            </a:r>
            <a:r>
              <a:rPr lang="zh-CN" altLang="en-US" sz="2400">
                <a:solidFill>
                  <a:srgbClr val="C00000"/>
                </a:solidFill>
              </a:rPr>
              <a:t>（应）</a:t>
            </a:r>
            <a:endParaRPr lang="zh-CN" altLang="en-US" sz="2400"/>
          </a:p>
          <a:p>
            <a:pPr fontAlgn="auto">
              <a:lnSpc>
                <a:spcPts val="256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3.To celebrate the upcoming Dragon Boat Festival, I sincerely invite you to my home to not merely enjoy the festival together, but also help you gain more comprehension about the inner beauty of Chinese culture.</a:t>
            </a:r>
            <a:endParaRPr lang="zh-CN" altLang="en-US"/>
          </a:p>
          <a:p>
            <a:r>
              <a:rPr lang="zh-CN" altLang="en-US" sz="2400"/>
              <a:t>4.综合素质/综合评价</a:t>
            </a:r>
            <a:r>
              <a:rPr lang="zh-CN" altLang="en-US" sz="2400">
                <a:solidFill>
                  <a:srgbClr val="C00000"/>
                </a:solidFill>
              </a:rPr>
              <a:t>（应、概）</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4. comprehensive quality/ evaluation </a:t>
            </a:r>
            <a:endParaRPr lang="zh-CN" altLang="en-US"/>
          </a:p>
          <a:p>
            <a:r>
              <a:rPr lang="zh-CN" altLang="en-US" sz="2400"/>
              <a:t>5.随着中英科技文化的交流，我们在全球视野、专业技能和英语语言能力方面形成了综合能力。</a:t>
            </a:r>
            <a:r>
              <a:rPr lang="zh-CN" altLang="en-US" sz="2400">
                <a:solidFill>
                  <a:srgbClr val="C00000"/>
                </a:solidFill>
              </a:rPr>
              <a:t>（应）</a:t>
            </a:r>
            <a:endParaRPr lang="zh-CN" altLang="en-US" sz="2400"/>
          </a:p>
          <a:p>
            <a:pPr fontAlgn="auto">
              <a:lnSpc>
                <a:spcPts val="2580"/>
              </a:lnSpc>
            </a:pPr>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5.With Sino-British scientific technology and culture being exchanged, we have developed the comprehensive capability in global vision, professional skills and English language competences.	</a:t>
            </a:r>
            <a:endParaRPr lang="en-US" altLang="zh-CN" sz="2400" b="1">
              <a:solidFill>
                <a:srgbClr val="00206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linds(horizontal)">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linds(horizontal)">
                                      <p:cBhvr>
                                        <p:cTn id="3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solidFill>
            <a:prstDash val="solid"/>
          </a:ln>
          <a:effectLst/>
        </p:spPr>
      </p:cxnSp>
      <p:sp>
        <p:nvSpPr>
          <p:cNvPr id="3" name="流程图: 延期 2"/>
          <p:cNvSpPr/>
          <p:nvPr/>
        </p:nvSpPr>
        <p:spPr>
          <a:xfrm>
            <a:off x="0" y="81280"/>
            <a:ext cx="622300" cy="636270"/>
          </a:xfrm>
          <a:prstGeom prst="flowChartDelay">
            <a:avLst/>
          </a:prstGeom>
          <a:solidFill>
            <a:schemeClr val="accent4"/>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56700" cy="460375"/>
          </a:xfrm>
          <a:prstGeom prst="rect">
            <a:avLst/>
          </a:prstGeom>
          <a:noFill/>
        </p:spPr>
        <p:txBody>
          <a:bodyPr wrap="square" rtlCol="0">
            <a:spAutoFit/>
          </a:bodyPr>
          <a:p>
            <a:r>
              <a:rPr lang="zh-CN" altLang="en-US" sz="2400" b="1" dirty="0">
                <a:solidFill>
                  <a:schemeClr val="accent4"/>
                </a:solidFill>
                <a:latin typeface="微软雅黑" panose="020B0503020204020204" pitchFamily="34" charset="-122"/>
                <a:ea typeface="微软雅黑" panose="020B0503020204020204" pitchFamily="34" charset="-122"/>
              </a:rPr>
              <a:t>in spite of                             不顾；不管  =despite</a:t>
            </a:r>
            <a:endParaRPr lang="zh-CN" altLang="en-US" sz="2400" b="1" dirty="0">
              <a:solidFill>
                <a:schemeClr val="accent4"/>
              </a:solidFill>
              <a:latin typeface="微软雅黑" panose="020B0503020204020204" pitchFamily="34" charset="-122"/>
              <a:ea typeface="微软雅黑" panose="020B0503020204020204" pitchFamily="34" charset="-122"/>
            </a:endParaRPr>
          </a:p>
        </p:txBody>
      </p:sp>
      <p:sp>
        <p:nvSpPr>
          <p:cNvPr id="42" name="椭圆 2"/>
          <p:cNvSpPr>
            <a:spLocks noChangeArrowheads="1"/>
          </p:cNvSpPr>
          <p:nvPr/>
        </p:nvSpPr>
        <p:spPr bwMode="auto">
          <a:xfrm>
            <a:off x="10567035" y="5680075"/>
            <a:ext cx="1624965" cy="122999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a:solidFill>
                <a:srgbClr val="FFFFFF"/>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chemeClr val="accent4"/>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113665" y="200025"/>
            <a:ext cx="509270" cy="398780"/>
          </a:xfrm>
          <a:prstGeom prst="rect">
            <a:avLst/>
          </a:prstGeom>
          <a:noFill/>
        </p:spPr>
        <p:txBody>
          <a:bodyPr wrap="square" rtlCol="0" anchor="t">
            <a:spAutoFit/>
          </a:bodyPr>
          <a:p>
            <a:r>
              <a:rPr lang="en-US" altLang="zh-CN" sz="2000" b="1">
                <a:solidFill>
                  <a:schemeClr val="bg1"/>
                </a:solidFill>
              </a:rPr>
              <a:t>23</a:t>
            </a:r>
            <a:r>
              <a:rPr lang="zh-CN" altLang="en-US" sz="2000" b="1">
                <a:solidFill>
                  <a:schemeClr val="bg1"/>
                </a:solidFill>
              </a:rPr>
              <a:t>. </a:t>
            </a:r>
            <a:endParaRPr lang="zh-CN" altLang="en-US" sz="2000" b="1">
              <a:solidFill>
                <a:schemeClr val="bg1"/>
              </a:solidFill>
            </a:endParaRPr>
          </a:p>
        </p:txBody>
      </p:sp>
      <p:sp>
        <p:nvSpPr>
          <p:cNvPr id="5" name="文本框 4"/>
          <p:cNvSpPr txBox="1"/>
          <p:nvPr/>
        </p:nvSpPr>
        <p:spPr>
          <a:xfrm>
            <a:off x="284480" y="913130"/>
            <a:ext cx="11332210" cy="3876675"/>
          </a:xfrm>
          <a:prstGeom prst="rect">
            <a:avLst/>
          </a:prstGeom>
          <a:noFill/>
        </p:spPr>
        <p:txBody>
          <a:bodyPr wrap="square" rtlCol="0" anchor="t">
            <a:spAutoFit/>
          </a:bodyPr>
          <a:p>
            <a:r>
              <a:rPr lang="zh-CN" altLang="en-US"/>
              <a:t>	</a:t>
            </a:r>
            <a:endParaRPr lang="zh-CN" altLang="en-US"/>
          </a:p>
          <a:p>
            <a:r>
              <a:rPr lang="zh-CN" altLang="en-US" sz="2400"/>
              <a:t>1.尽管经历了人生的跌宕起伏，她从没有屈从命运的摆布。</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1.In spite of ups and downs, she never takes her fate lying down.</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take sth lying down 甘心忍受</a:t>
            </a:r>
            <a:endParaRPr lang="zh-CN" altLang="en-US"/>
          </a:p>
          <a:p>
            <a:endParaRPr lang="zh-CN" altLang="en-US"/>
          </a:p>
          <a:p>
            <a:r>
              <a:rPr lang="zh-CN" altLang="en-US" sz="2400"/>
              <a:t>2.尽管表面看似镇静，我内心却非常慌乱。</a:t>
            </a:r>
            <a:r>
              <a:rPr lang="zh-CN" altLang="en-US" sz="2400">
                <a:solidFill>
                  <a:srgbClr val="C00000"/>
                </a:solidFill>
                <a:sym typeface="+mn-ea"/>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2.In spite of my outward calm I was very shaken. </a:t>
            </a:r>
            <a:endParaRPr lang="en-US" altLang="zh-CN" sz="2400" b="1">
              <a:solidFill>
                <a:srgbClr val="002060"/>
              </a:solidFill>
              <a:sym typeface="+mn-ea"/>
            </a:endParaRPr>
          </a:p>
          <a:p>
            <a:r>
              <a:rPr lang="en-US" altLang="zh-CN" sz="2400" b="1">
                <a:solidFill>
                  <a:srgbClr val="002060"/>
                </a:solidFill>
                <a:sym typeface="+mn-ea"/>
              </a:rPr>
              <a:t>        </a:t>
            </a:r>
            <a:r>
              <a:rPr lang="zh-CN" altLang="en-US" i="1">
                <a:solidFill>
                  <a:srgbClr val="002060"/>
                </a:solidFill>
                <a:sym typeface="+mn-ea"/>
              </a:rPr>
              <a:t>outward 向外的；外面的</a:t>
            </a:r>
            <a:endParaRPr lang="zh-CN" altLang="en-US" i="1">
              <a:solidFill>
                <a:srgbClr val="002060"/>
              </a:solidFill>
            </a:endParaRPr>
          </a:p>
          <a:p>
            <a:endParaRPr lang="zh-CN" altLang="en-US"/>
          </a:p>
          <a:p>
            <a:r>
              <a:rPr lang="zh-CN" altLang="en-US" sz="2400"/>
              <a:t>3.尽管他很失望，他还是勉强露出一丝淡淡的微笑。</a:t>
            </a:r>
            <a:r>
              <a:rPr lang="zh-CN" altLang="en-US" sz="2400">
                <a:solidFill>
                  <a:srgbClr val="C00000"/>
                </a:solidFill>
              </a:rPr>
              <a:t>（续）</a:t>
            </a:r>
            <a:endParaRPr lang="zh-CN" altLang="en-US" sz="2400"/>
          </a:p>
          <a:p>
            <a:r>
              <a:rPr lang="zh-CN" altLang="en-US" sz="24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400" b="1">
                <a:solidFill>
                  <a:srgbClr val="002060"/>
                </a:solidFill>
                <a:sym typeface="+mn-ea"/>
              </a:rPr>
              <a:t>3.In spite of his disappointment, he managed / forced a weak smile. </a:t>
            </a:r>
            <a:endParaRPr lang="en-US" altLang="zh-CN" sz="2400" b="1">
              <a:solidFill>
                <a:srgbClr val="002060"/>
              </a:solidFill>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700"/>
                            </p:stCondLst>
                            <p:childTnLst>
                              <p:par>
                                <p:cTn id="14" presetID="6" presetClass="entr" presetSubtype="3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out)">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linds(horizontal)">
                                      <p:cBhvr>
                                        <p:cTn id="21" dur="500"/>
                                        <p:tgtEl>
                                          <p:spTgt spid="5">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linds(horizont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linds(horizontal)">
                                      <p:cBhvr>
                                        <p:cTn id="29" dur="500"/>
                                        <p:tgtEl>
                                          <p:spTgt spid="5">
                                            <p:txEl>
                                              <p:pRg st="5" end="5"/>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linds(horizont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linds(horizontal)">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2" grpId="0" bldLvl="0" animBg="1"/>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61"/>
</p:tagLst>
</file>

<file path=ppt/tags/tag100.xml><?xml version="1.0" encoding="utf-8"?>
<p:tagLst xmlns:p="http://schemas.openxmlformats.org/presentationml/2006/main">
  <p:tag name="KSO_WM_FULL_TEXT_BEAUTIFY_COPY_ID" val="28"/>
</p:tagLst>
</file>

<file path=ppt/tags/tag101.xml><?xml version="1.0" encoding="utf-8"?>
<p:tagLst xmlns:p="http://schemas.openxmlformats.org/presentationml/2006/main">
  <p:tag name="KSO_WM_FULL_TEXT_BEAUTIFY_COPY_ID" val="29"/>
</p:tagLst>
</file>

<file path=ppt/tags/tag102.xml><?xml version="1.0" encoding="utf-8"?>
<p:tagLst xmlns:p="http://schemas.openxmlformats.org/presentationml/2006/main">
  <p:tag name="KSO_WM_FULL_TEXT_BEAUTIFY_COPY_ID" val="28"/>
</p:tagLst>
</file>

<file path=ppt/tags/tag103.xml><?xml version="1.0" encoding="utf-8"?>
<p:tagLst xmlns:p="http://schemas.openxmlformats.org/presentationml/2006/main">
  <p:tag name="KSO_WM_FULL_TEXT_BEAUTIFY_COPY_ID" val="29"/>
</p:tagLst>
</file>

<file path=ppt/tags/tag104.xml><?xml version="1.0" encoding="utf-8"?>
<p:tagLst xmlns:p="http://schemas.openxmlformats.org/presentationml/2006/main">
  <p:tag name="KSO_WM_FULL_TEXT_BEAUTIFY_COPY_ID" val="28"/>
</p:tagLst>
</file>

<file path=ppt/tags/tag105.xml><?xml version="1.0" encoding="utf-8"?>
<p:tagLst xmlns:p="http://schemas.openxmlformats.org/presentationml/2006/main">
  <p:tag name="KSO_WM_FULL_TEXT_BEAUTIFY_COPY_ID" val="29"/>
</p:tagLst>
</file>

<file path=ppt/tags/tag106.xml><?xml version="1.0" encoding="utf-8"?>
<p:tagLst xmlns:p="http://schemas.openxmlformats.org/presentationml/2006/main">
  <p:tag name="KSO_WM_FULL_TEXT_BEAUTIFY_COPY_ID" val="28"/>
</p:tagLst>
</file>

<file path=ppt/tags/tag107.xml><?xml version="1.0" encoding="utf-8"?>
<p:tagLst xmlns:p="http://schemas.openxmlformats.org/presentationml/2006/main">
  <p:tag name="KSO_WM_FULL_TEXT_BEAUTIFY_COPY_ID" val="29"/>
</p:tagLst>
</file>

<file path=ppt/tags/tag108.xml><?xml version="1.0" encoding="utf-8"?>
<p:tagLst xmlns:p="http://schemas.openxmlformats.org/presentationml/2006/main">
  <p:tag name="KSO_WM_FULL_TEXT_BEAUTIFY_COPY_ID" val="28"/>
</p:tagLst>
</file>

<file path=ppt/tags/tag109.xml><?xml version="1.0" encoding="utf-8"?>
<p:tagLst xmlns:p="http://schemas.openxmlformats.org/presentationml/2006/main">
  <p:tag name="KSO_WM_FULL_TEXT_BEAUTIFY_COPY_ID" val="29"/>
</p:tagLst>
</file>

<file path=ppt/tags/tag11.xml><?xml version="1.0" encoding="utf-8"?>
<p:tagLst xmlns:p="http://schemas.openxmlformats.org/presentationml/2006/main">
  <p:tag name="AS_UNIQUEID" val="162"/>
</p:tagLst>
</file>

<file path=ppt/tags/tag110.xml><?xml version="1.0" encoding="utf-8"?>
<p:tagLst xmlns:p="http://schemas.openxmlformats.org/presentationml/2006/main">
  <p:tag name="KSO_WM_FULL_TEXT_BEAUTIFY_COPY_ID" val="28"/>
</p:tagLst>
</file>

<file path=ppt/tags/tag111.xml><?xml version="1.0" encoding="utf-8"?>
<p:tagLst xmlns:p="http://schemas.openxmlformats.org/presentationml/2006/main">
  <p:tag name="KSO_WM_FULL_TEXT_BEAUTIFY_COPY_ID" val="29"/>
</p:tagLst>
</file>

<file path=ppt/tags/tag112.xml><?xml version="1.0" encoding="utf-8"?>
<p:tagLst xmlns:p="http://schemas.openxmlformats.org/presentationml/2006/main">
  <p:tag name="KSO_WM_FULL_TEXT_BEAUTIFY_COPY_ID" val="28"/>
</p:tagLst>
</file>

<file path=ppt/tags/tag113.xml><?xml version="1.0" encoding="utf-8"?>
<p:tagLst xmlns:p="http://schemas.openxmlformats.org/presentationml/2006/main">
  <p:tag name="KSO_WM_FULL_TEXT_BEAUTIFY_COPY_ID" val="29"/>
</p:tagLst>
</file>

<file path=ppt/tags/tag114.xml><?xml version="1.0" encoding="utf-8"?>
<p:tagLst xmlns:p="http://schemas.openxmlformats.org/presentationml/2006/main">
  <p:tag name="KSO_WM_FULL_TEXT_BEAUTIFY_COPY_ID" val="28"/>
</p:tagLst>
</file>

<file path=ppt/tags/tag115.xml><?xml version="1.0" encoding="utf-8"?>
<p:tagLst xmlns:p="http://schemas.openxmlformats.org/presentationml/2006/main">
  <p:tag name="KSO_WM_FULL_TEXT_BEAUTIFY_COPY_ID" val="29"/>
</p:tagLst>
</file>

<file path=ppt/tags/tag116.xml><?xml version="1.0" encoding="utf-8"?>
<p:tagLst xmlns:p="http://schemas.openxmlformats.org/presentationml/2006/main">
  <p:tag name="KSO_WM_FULL_TEXT_BEAUTIFY_COPY_ID" val="28"/>
</p:tagLst>
</file>

<file path=ppt/tags/tag117.xml><?xml version="1.0" encoding="utf-8"?>
<p:tagLst xmlns:p="http://schemas.openxmlformats.org/presentationml/2006/main">
  <p:tag name="KSO_WM_FULL_TEXT_BEAUTIFY_COPY_ID" val="29"/>
</p:tagLst>
</file>

<file path=ppt/tags/tag118.xml><?xml version="1.0" encoding="utf-8"?>
<p:tagLst xmlns:p="http://schemas.openxmlformats.org/presentationml/2006/main">
  <p:tag name="KSO_WM_FULL_TEXT_BEAUTIFY_COPY_ID" val="28"/>
</p:tagLst>
</file>

<file path=ppt/tags/tag119.xml><?xml version="1.0" encoding="utf-8"?>
<p:tagLst xmlns:p="http://schemas.openxmlformats.org/presentationml/2006/main">
  <p:tag name="KSO_WM_FULL_TEXT_BEAUTIFY_COPY_ID" val="29"/>
</p:tagLst>
</file>

<file path=ppt/tags/tag12.xml><?xml version="1.0" encoding="utf-8"?>
<p:tagLst xmlns:p="http://schemas.openxmlformats.org/presentationml/2006/main">
  <p:tag name="AS_UNIQUEID" val="163"/>
</p:tagLst>
</file>

<file path=ppt/tags/tag120.xml><?xml version="1.0" encoding="utf-8"?>
<p:tagLst xmlns:p="http://schemas.openxmlformats.org/presentationml/2006/main">
  <p:tag name="KSO_WM_FULL_TEXT_BEAUTIFY_COPY_ID" val="28"/>
</p:tagLst>
</file>

<file path=ppt/tags/tag121.xml><?xml version="1.0" encoding="utf-8"?>
<p:tagLst xmlns:p="http://schemas.openxmlformats.org/presentationml/2006/main">
  <p:tag name="KSO_WM_FULL_TEXT_BEAUTIFY_COPY_ID" val="29"/>
</p:tagLst>
</file>

<file path=ppt/tags/tag122.xml><?xml version="1.0" encoding="utf-8"?>
<p:tagLst xmlns:p="http://schemas.openxmlformats.org/presentationml/2006/main">
  <p:tag name="KSO_WM_FULL_TEXT_BEAUTIFY_COPY_ID" val="28"/>
</p:tagLst>
</file>

<file path=ppt/tags/tag123.xml><?xml version="1.0" encoding="utf-8"?>
<p:tagLst xmlns:p="http://schemas.openxmlformats.org/presentationml/2006/main">
  <p:tag name="KSO_WM_FULL_TEXT_BEAUTIFY_COPY_ID" val="29"/>
</p:tagLst>
</file>

<file path=ppt/tags/tag124.xml><?xml version="1.0" encoding="utf-8"?>
<p:tagLst xmlns:p="http://schemas.openxmlformats.org/presentationml/2006/main">
  <p:tag name="KSO_WM_FULL_TEXT_BEAUTIFY_COPY_ID" val="28"/>
</p:tagLst>
</file>

<file path=ppt/tags/tag125.xml><?xml version="1.0" encoding="utf-8"?>
<p:tagLst xmlns:p="http://schemas.openxmlformats.org/presentationml/2006/main">
  <p:tag name="KSO_WM_FULL_TEXT_BEAUTIFY_COPY_ID" val="29"/>
</p:tagLst>
</file>

<file path=ppt/tags/tag126.xml><?xml version="1.0" encoding="utf-8"?>
<p:tagLst xmlns:p="http://schemas.openxmlformats.org/presentationml/2006/main">
  <p:tag name="KSO_WM_FULL_TEXT_BEAUTIFY_COPY_ID" val="28"/>
</p:tagLst>
</file>

<file path=ppt/tags/tag127.xml><?xml version="1.0" encoding="utf-8"?>
<p:tagLst xmlns:p="http://schemas.openxmlformats.org/presentationml/2006/main">
  <p:tag name="KSO_WM_FULL_TEXT_BEAUTIFY_COPY_ID" val="29"/>
</p:tagLst>
</file>

<file path=ppt/tags/tag128.xml><?xml version="1.0" encoding="utf-8"?>
<p:tagLst xmlns:p="http://schemas.openxmlformats.org/presentationml/2006/main">
  <p:tag name="KSO_WM_FULL_TEXT_BEAUTIFY_COPY_ID" val="28"/>
</p:tagLst>
</file>

<file path=ppt/tags/tag129.xml><?xml version="1.0" encoding="utf-8"?>
<p:tagLst xmlns:p="http://schemas.openxmlformats.org/presentationml/2006/main">
  <p:tag name="KSO_WM_FULL_TEXT_BEAUTIFY_COPY_ID" val="29"/>
</p:tagLst>
</file>

<file path=ppt/tags/tag13.xml><?xml version="1.0" encoding="utf-8"?>
<p:tagLst xmlns:p="http://schemas.openxmlformats.org/presentationml/2006/main">
  <p:tag name="AS_UNIQUEID" val="164"/>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FULL_TEXT_BEAUTIFY_COPY_ID" val="29"/>
</p:tagLst>
</file>

<file path=ppt/tags/tag132.xml><?xml version="1.0" encoding="utf-8"?>
<p:tagLst xmlns:p="http://schemas.openxmlformats.org/presentationml/2006/main">
  <p:tag name="KSO_WM_FULL_TEXT_BEAUTIFY_COPY_ID" val="28"/>
</p:tagLst>
</file>

<file path=ppt/tags/tag133.xml><?xml version="1.0" encoding="utf-8"?>
<p:tagLst xmlns:p="http://schemas.openxmlformats.org/presentationml/2006/main">
  <p:tag name="KSO_WM_FULL_TEXT_BEAUTIFY_COPY_ID" val="29"/>
</p:tagLst>
</file>

<file path=ppt/tags/tag134.xml><?xml version="1.0" encoding="utf-8"?>
<p:tagLst xmlns:p="http://schemas.openxmlformats.org/presentationml/2006/main">
  <p:tag name="KSO_WM_FULL_TEXT_BEAUTIFY_COPY_ID" val="28"/>
</p:tagLst>
</file>

<file path=ppt/tags/tag135.xml><?xml version="1.0" encoding="utf-8"?>
<p:tagLst xmlns:p="http://schemas.openxmlformats.org/presentationml/2006/main">
  <p:tag name="KSO_WM_FULL_TEXT_BEAUTIFY_COPY_ID" val="29"/>
</p:tagLst>
</file>

<file path=ppt/tags/tag136.xml><?xml version="1.0" encoding="utf-8"?>
<p:tagLst xmlns:p="http://schemas.openxmlformats.org/presentationml/2006/main">
  <p:tag name="KSO_WM_FULL_TEXT_BEAUTIFY_COPY_ID" val="28"/>
</p:tagLst>
</file>

<file path=ppt/tags/tag137.xml><?xml version="1.0" encoding="utf-8"?>
<p:tagLst xmlns:p="http://schemas.openxmlformats.org/presentationml/2006/main">
  <p:tag name="KSO_WM_FULL_TEXT_BEAUTIFY_COPY_ID" val="29"/>
</p:tagLst>
</file>

<file path=ppt/tags/tag138.xml><?xml version="1.0" encoding="utf-8"?>
<p:tagLst xmlns:p="http://schemas.openxmlformats.org/presentationml/2006/main">
  <p:tag name="KSO_WM_FULL_TEXT_BEAUTIFY_COPY_ID" val="28"/>
</p:tagLst>
</file>

<file path=ppt/tags/tag139.xml><?xml version="1.0" encoding="utf-8"?>
<p:tagLst xmlns:p="http://schemas.openxmlformats.org/presentationml/2006/main">
  <p:tag name="KSO_WM_FULL_TEXT_BEAUTIFY_COPY_ID" val="29"/>
</p:tagLst>
</file>

<file path=ppt/tags/tag14.xml><?xml version="1.0" encoding="utf-8"?>
<p:tagLst xmlns:p="http://schemas.openxmlformats.org/presentationml/2006/main">
  <p:tag name="AS_UNIQUEID" val="399"/>
  <p:tag name="PA" val="v3.0.1"/>
</p:tagLst>
</file>

<file path=ppt/tags/tag140.xml><?xml version="1.0" encoding="utf-8"?>
<p:tagLst xmlns:p="http://schemas.openxmlformats.org/presentationml/2006/main">
  <p:tag name="KSO_WM_FULL_TEXT_BEAUTIFY_COPY_ID" val="28"/>
</p:tagLst>
</file>

<file path=ppt/tags/tag141.xml><?xml version="1.0" encoding="utf-8"?>
<p:tagLst xmlns:p="http://schemas.openxmlformats.org/presentationml/2006/main">
  <p:tag name="KSO_WM_FULL_TEXT_BEAUTIFY_COPY_ID" val="29"/>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FULL_TEXT_BEAUTIFY_COPY_ID" val="28"/>
</p:tagLst>
</file>

<file path=ppt/tags/tag145.xml><?xml version="1.0" encoding="utf-8"?>
<p:tagLst xmlns:p="http://schemas.openxmlformats.org/presentationml/2006/main">
  <p:tag name="KSO_WM_FULL_TEXT_BEAUTIFY_COPY_ID" val="29"/>
</p:tagLst>
</file>

<file path=ppt/tags/tag146.xml><?xml version="1.0" encoding="utf-8"?>
<p:tagLst xmlns:p="http://schemas.openxmlformats.org/presentationml/2006/main">
  <p:tag name="KSO_WM_FULL_TEXT_BEAUTIFY_COPY_ID" val="28"/>
</p:tagLst>
</file>

<file path=ppt/tags/tag147.xml><?xml version="1.0" encoding="utf-8"?>
<p:tagLst xmlns:p="http://schemas.openxmlformats.org/presentationml/2006/main">
  <p:tag name="KSO_WM_FULL_TEXT_BEAUTIFY_COPY_ID" val="29"/>
</p:tagLst>
</file>

<file path=ppt/tags/tag148.xml><?xml version="1.0" encoding="utf-8"?>
<p:tagLst xmlns:p="http://schemas.openxmlformats.org/presentationml/2006/main">
  <p:tag name="KSO_WM_FULL_TEXT_BEAUTIFY_COPY_ID" val="28"/>
</p:tagLst>
</file>

<file path=ppt/tags/tag149.xml><?xml version="1.0" encoding="utf-8"?>
<p:tagLst xmlns:p="http://schemas.openxmlformats.org/presentationml/2006/main">
  <p:tag name="KSO_WM_FULL_TEXT_BEAUTIFY_COPY_ID" val="29"/>
</p:tagLst>
</file>

<file path=ppt/tags/tag15.xml><?xml version="1.0" encoding="utf-8"?>
<p:tagLst xmlns:p="http://schemas.openxmlformats.org/presentationml/2006/main">
  <p:tag name="AS_UNIQUEID" val="400"/>
  <p:tag name="PA" val="v3.0.1"/>
</p:tagLst>
</file>

<file path=ppt/tags/tag150.xml><?xml version="1.0" encoding="utf-8"?>
<p:tagLst xmlns:p="http://schemas.openxmlformats.org/presentationml/2006/main">
  <p:tag name="KSO_WM_FULL_TEXT_BEAUTIFY_COPY_ID" val="28"/>
</p:tagLst>
</file>

<file path=ppt/tags/tag151.xml><?xml version="1.0" encoding="utf-8"?>
<p:tagLst xmlns:p="http://schemas.openxmlformats.org/presentationml/2006/main">
  <p:tag name="KSO_WM_FULL_TEXT_BEAUTIFY_COPY_ID" val="29"/>
</p:tagLst>
</file>

<file path=ppt/tags/tag152.xml><?xml version="1.0" encoding="utf-8"?>
<p:tagLst xmlns:p="http://schemas.openxmlformats.org/presentationml/2006/main">
  <p:tag name="KSO_WM_FULL_TEXT_BEAUTIFY_COPY_ID" val="28"/>
</p:tagLst>
</file>

<file path=ppt/tags/tag153.xml><?xml version="1.0" encoding="utf-8"?>
<p:tagLst xmlns:p="http://schemas.openxmlformats.org/presentationml/2006/main">
  <p:tag name="KSO_WM_FULL_TEXT_BEAUTIFY_COPY_ID" val="29"/>
</p:tagLst>
</file>

<file path=ppt/tags/tag154.xml><?xml version="1.0" encoding="utf-8"?>
<p:tagLst xmlns:p="http://schemas.openxmlformats.org/presentationml/2006/main">
  <p:tag name="KSO_WM_FULL_TEXT_BEAUTIFY_COPY_ID" val="28"/>
</p:tagLst>
</file>

<file path=ppt/tags/tag155.xml><?xml version="1.0" encoding="utf-8"?>
<p:tagLst xmlns:p="http://schemas.openxmlformats.org/presentationml/2006/main">
  <p:tag name="KSO_WM_FULL_TEXT_BEAUTIFY_COPY_ID" val="29"/>
</p:tagLst>
</file>

<file path=ppt/tags/tag156.xml><?xml version="1.0" encoding="utf-8"?>
<p:tagLst xmlns:p="http://schemas.openxmlformats.org/presentationml/2006/main">
  <p:tag name="KSO_WM_FULL_TEXT_BEAUTIFY_COPY_ID" val="28"/>
</p:tagLst>
</file>

<file path=ppt/tags/tag157.xml><?xml version="1.0" encoding="utf-8"?>
<p:tagLst xmlns:p="http://schemas.openxmlformats.org/presentationml/2006/main">
  <p:tag name="KSO_WM_FULL_TEXT_BEAUTIFY_COPY_ID" val="29"/>
</p:tagLst>
</file>

<file path=ppt/tags/tag158.xml><?xml version="1.0" encoding="utf-8"?>
<p:tagLst xmlns:p="http://schemas.openxmlformats.org/presentationml/2006/main">
  <p:tag name="KSO_WM_FULL_TEXT_BEAUTIFY_COPY_ID" val="28"/>
</p:tagLst>
</file>

<file path=ppt/tags/tag159.xml><?xml version="1.0" encoding="utf-8"?>
<p:tagLst xmlns:p="http://schemas.openxmlformats.org/presentationml/2006/main">
  <p:tag name="KSO_WM_FULL_TEXT_BEAUTIFY_COPY_ID" val="29"/>
</p:tagLst>
</file>

<file path=ppt/tags/tag16.xml><?xml version="1.0" encoding="utf-8"?>
<p:tagLst xmlns:p="http://schemas.openxmlformats.org/presentationml/2006/main">
  <p:tag name="AS_UNIQUEID" val="401"/>
  <p:tag name="PA" val="v3.0.1"/>
</p:tagLst>
</file>

<file path=ppt/tags/tag160.xml><?xml version="1.0" encoding="utf-8"?>
<p:tagLst xmlns:p="http://schemas.openxmlformats.org/presentationml/2006/main">
  <p:tag name="KSO_WM_FULL_TEXT_BEAUTIFY_COPY_ID" val="28"/>
</p:tagLst>
</file>

<file path=ppt/tags/tag161.xml><?xml version="1.0" encoding="utf-8"?>
<p:tagLst xmlns:p="http://schemas.openxmlformats.org/presentationml/2006/main">
  <p:tag name="KSO_WM_FULL_TEXT_BEAUTIFY_COPY_ID" val="29"/>
</p:tagLst>
</file>

<file path=ppt/tags/tag162.xml><?xml version="1.0" encoding="utf-8"?>
<p:tagLst xmlns:p="http://schemas.openxmlformats.org/presentationml/2006/main">
  <p:tag name="KSO_WM_FULL_TEXT_BEAUTIFY_COPY_ID" val="28"/>
</p:tagLst>
</file>

<file path=ppt/tags/tag163.xml><?xml version="1.0" encoding="utf-8"?>
<p:tagLst xmlns:p="http://schemas.openxmlformats.org/presentationml/2006/main">
  <p:tag name="KSO_WM_FULL_TEXT_BEAUTIFY_COPY_ID" val="29"/>
</p:tagLst>
</file>

<file path=ppt/tags/tag164.xml><?xml version="1.0" encoding="utf-8"?>
<p:tagLst xmlns:p="http://schemas.openxmlformats.org/presentationml/2006/main">
  <p:tag name="KSO_WM_FULL_TEXT_BEAUTIFY_COPY_ID" val="28"/>
</p:tagLst>
</file>

<file path=ppt/tags/tag165.xml><?xml version="1.0" encoding="utf-8"?>
<p:tagLst xmlns:p="http://schemas.openxmlformats.org/presentationml/2006/main">
  <p:tag name="KSO_WM_FULL_TEXT_BEAUTIFY_COPY_ID" val="29"/>
</p:tagLst>
</file>

<file path=ppt/tags/tag166.xml><?xml version="1.0" encoding="utf-8"?>
<p:tagLst xmlns:p="http://schemas.openxmlformats.org/presentationml/2006/main">
  <p:tag name="KSO_WM_FULL_TEXT_BEAUTIFY_COPY_ID" val="28"/>
</p:tagLst>
</file>

<file path=ppt/tags/tag167.xml><?xml version="1.0" encoding="utf-8"?>
<p:tagLst xmlns:p="http://schemas.openxmlformats.org/presentationml/2006/main">
  <p:tag name="KSO_WM_FULL_TEXT_BEAUTIFY_COPY_ID" val="29"/>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9"/>
</p:tagLst>
</file>

<file path=ppt/tags/tag17.xml><?xml version="1.0" encoding="utf-8"?>
<p:tagLst xmlns:p="http://schemas.openxmlformats.org/presentationml/2006/main">
  <p:tag name="AS_UNIQUEID" val="402"/>
  <p:tag name="PA" val="v3.0.1"/>
</p:tagLst>
</file>

<file path=ppt/tags/tag170.xml><?xml version="1.0" encoding="utf-8"?>
<p:tagLst xmlns:p="http://schemas.openxmlformats.org/presentationml/2006/main">
  <p:tag name="KSO_WM_FULL_TEXT_BEAUTIFY_COPY_ID" val="28"/>
</p:tagLst>
</file>

<file path=ppt/tags/tag171.xml><?xml version="1.0" encoding="utf-8"?>
<p:tagLst xmlns:p="http://schemas.openxmlformats.org/presentationml/2006/main">
  <p:tag name="KSO_WM_FULL_TEXT_BEAUTIFY_COPY_ID" val="29"/>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9"/>
</p:tagLst>
</file>

<file path=ppt/tags/tag174.xml><?xml version="1.0" encoding="utf-8"?>
<p:tagLst xmlns:p="http://schemas.openxmlformats.org/presentationml/2006/main">
  <p:tag name="KSO_WM_FULL_TEXT_BEAUTIFY_COPY_ID" val="28"/>
</p:tagLst>
</file>

<file path=ppt/tags/tag175.xml><?xml version="1.0" encoding="utf-8"?>
<p:tagLst xmlns:p="http://schemas.openxmlformats.org/presentationml/2006/main">
  <p:tag name="KSO_WM_FULL_TEXT_BEAUTIFY_COPY_ID" val="29"/>
</p:tagLst>
</file>

<file path=ppt/tags/tag176.xml><?xml version="1.0" encoding="utf-8"?>
<p:tagLst xmlns:p="http://schemas.openxmlformats.org/presentationml/2006/main">
  <p:tag name="KSO_WM_UNIT_PLACING_PICTURE_USER_VIEWPORT" val="{&quot;height&quot;:4350,&quot;width&quot;:4875}"/>
</p:tagLst>
</file>

<file path=ppt/tags/tag177.xml><?xml version="1.0" encoding="utf-8"?>
<p:tagLst xmlns:p="http://schemas.openxmlformats.org/presentationml/2006/main">
  <p:tag name="KSO_WM_FULL_TEXT_BEAUTIFY_COPY_ID" val="28"/>
</p:tagLst>
</file>

<file path=ppt/tags/tag178.xml><?xml version="1.0" encoding="utf-8"?>
<p:tagLst xmlns:p="http://schemas.openxmlformats.org/presentationml/2006/main">
  <p:tag name="KSO_WM_FULL_TEXT_BEAUTIFY_COPY_ID" val="29"/>
</p:tagLst>
</file>

<file path=ppt/tags/tag179.xml><?xml version="1.0" encoding="utf-8"?>
<p:tagLst xmlns:p="http://schemas.openxmlformats.org/presentationml/2006/main">
  <p:tag name="KSO_WM_FULL_TEXT_BEAUTIFY_COPY_ID" val="28"/>
</p:tagLst>
</file>

<file path=ppt/tags/tag18.xml><?xml version="1.0" encoding="utf-8"?>
<p:tagLst xmlns:p="http://schemas.openxmlformats.org/presentationml/2006/main">
  <p:tag name="AS_UNIQUEID" val="403"/>
  <p:tag name="PA" val="v3.0.1"/>
</p:tagLst>
</file>

<file path=ppt/tags/tag180.xml><?xml version="1.0" encoding="utf-8"?>
<p:tagLst xmlns:p="http://schemas.openxmlformats.org/presentationml/2006/main">
  <p:tag name="KSO_WM_FULL_TEXT_BEAUTIFY_COPY_ID" val="29"/>
</p:tagLst>
</file>

<file path=ppt/tags/tag181.xml><?xml version="1.0" encoding="utf-8"?>
<p:tagLst xmlns:p="http://schemas.openxmlformats.org/presentationml/2006/main">
  <p:tag name="KSO_WM_FULL_TEXT_BEAUTIFY_COPY_ID" val="28"/>
</p:tagLst>
</file>

<file path=ppt/tags/tag182.xml><?xml version="1.0" encoding="utf-8"?>
<p:tagLst xmlns:p="http://schemas.openxmlformats.org/presentationml/2006/main">
  <p:tag name="KSO_WM_FULL_TEXT_BEAUTIFY_COPY_ID" val="29"/>
</p:tagLst>
</file>

<file path=ppt/tags/tag183.xml><?xml version="1.0" encoding="utf-8"?>
<p:tagLst xmlns:p="http://schemas.openxmlformats.org/presentationml/2006/main">
  <p:tag name="KSO_WM_FULL_TEXT_BEAUTIFY_COPY_ID" val="28"/>
</p:tagLst>
</file>

<file path=ppt/tags/tag184.xml><?xml version="1.0" encoding="utf-8"?>
<p:tagLst xmlns:p="http://schemas.openxmlformats.org/presentationml/2006/main">
  <p:tag name="KSO_WM_FULL_TEXT_BEAUTIFY_COPY_ID" val="29"/>
</p:tagLst>
</file>

<file path=ppt/tags/tag185.xml><?xml version="1.0" encoding="utf-8"?>
<p:tagLst xmlns:p="http://schemas.openxmlformats.org/presentationml/2006/main">
  <p:tag name="KSO_WM_FULL_TEXT_BEAUTIFY_COPY_ID" val="28"/>
</p:tagLst>
</file>

<file path=ppt/tags/tag186.xml><?xml version="1.0" encoding="utf-8"?>
<p:tagLst xmlns:p="http://schemas.openxmlformats.org/presentationml/2006/main">
  <p:tag name="KSO_WM_FULL_TEXT_BEAUTIFY_COPY_ID" val="29"/>
</p:tagLst>
</file>

<file path=ppt/tags/tag187.xml><?xml version="1.0" encoding="utf-8"?>
<p:tagLst xmlns:p="http://schemas.openxmlformats.org/presentationml/2006/main">
  <p:tag name="KSO_WM_FULL_TEXT_BEAUTIFY_COPY_ID" val="28"/>
</p:tagLst>
</file>

<file path=ppt/tags/tag188.xml><?xml version="1.0" encoding="utf-8"?>
<p:tagLst xmlns:p="http://schemas.openxmlformats.org/presentationml/2006/main">
  <p:tag name="KSO_WM_FULL_TEXT_BEAUTIFY_COPY_ID" val="29"/>
</p:tagLst>
</file>

<file path=ppt/tags/tag189.xml><?xml version="1.0" encoding="utf-8"?>
<p:tagLst xmlns:p="http://schemas.openxmlformats.org/presentationml/2006/main">
  <p:tag name="KSO_WM_FULL_TEXT_BEAUTIFY_COPY_ID" val="28"/>
</p:tagLst>
</file>

<file path=ppt/tags/tag19.xml><?xml version="1.0" encoding="utf-8"?>
<p:tagLst xmlns:p="http://schemas.openxmlformats.org/presentationml/2006/main">
  <p:tag name="AS_UNIQUEID" val="404"/>
  <p:tag name="PA" val="v3.0.1"/>
</p:tagLst>
</file>

<file path=ppt/tags/tag190.xml><?xml version="1.0" encoding="utf-8"?>
<p:tagLst xmlns:p="http://schemas.openxmlformats.org/presentationml/2006/main">
  <p:tag name="KSO_WM_FULL_TEXT_BEAUTIFY_COPY_ID" val="29"/>
</p:tagLst>
</file>

<file path=ppt/tags/tag191.xml><?xml version="1.0" encoding="utf-8"?>
<p:tagLst xmlns:p="http://schemas.openxmlformats.org/presentationml/2006/main">
  <p:tag name="KSO_WM_FULL_TEXT_BEAUTIFY_COPY_ID" val="28"/>
</p:tagLst>
</file>

<file path=ppt/tags/tag192.xml><?xml version="1.0" encoding="utf-8"?>
<p:tagLst xmlns:p="http://schemas.openxmlformats.org/presentationml/2006/main">
  <p:tag name="KSO_WM_FULL_TEXT_BEAUTIFY_COPY_ID" val="29"/>
</p:tagLst>
</file>

<file path=ppt/tags/tag193.xml><?xml version="1.0" encoding="utf-8"?>
<p:tagLst xmlns:p="http://schemas.openxmlformats.org/presentationml/2006/main">
  <p:tag name="KSO_WM_FULL_TEXT_BEAUTIFY_COPY_ID" val="28"/>
</p:tagLst>
</file>

<file path=ppt/tags/tag194.xml><?xml version="1.0" encoding="utf-8"?>
<p:tagLst xmlns:p="http://schemas.openxmlformats.org/presentationml/2006/main">
  <p:tag name="KSO_WM_FULL_TEXT_BEAUTIFY_COPY_ID" val="29"/>
</p:tagLst>
</file>

<file path=ppt/tags/tag195.xml><?xml version="1.0" encoding="utf-8"?>
<p:tagLst xmlns:p="http://schemas.openxmlformats.org/presentationml/2006/main">
  <p:tag name="KSO_WM_FULL_TEXT_BEAUTIFY_COPY_ID" val="28"/>
</p:tagLst>
</file>

<file path=ppt/tags/tag196.xml><?xml version="1.0" encoding="utf-8"?>
<p:tagLst xmlns:p="http://schemas.openxmlformats.org/presentationml/2006/main">
  <p:tag name="KSO_WM_FULL_TEXT_BEAUTIFY_COPY_ID" val="29"/>
</p:tagLst>
</file>

<file path=ppt/tags/tag197.xml><?xml version="1.0" encoding="utf-8"?>
<p:tagLst xmlns:p="http://schemas.openxmlformats.org/presentationml/2006/main">
  <p:tag name="KSO_WM_FULL_TEXT_BEAUTIFY_COPY_ID" val="28"/>
</p:tagLst>
</file>

<file path=ppt/tags/tag198.xml><?xml version="1.0" encoding="utf-8"?>
<p:tagLst xmlns:p="http://schemas.openxmlformats.org/presentationml/2006/main">
  <p:tag name="KSO_WM_FULL_TEXT_BEAUTIFY_COPY_ID" val="29"/>
</p:tagLst>
</file>

<file path=ppt/tags/tag199.xml><?xml version="1.0" encoding="utf-8"?>
<p:tagLst xmlns:p="http://schemas.openxmlformats.org/presentationml/2006/main">
  <p:tag name="KSO_WM_FULL_TEXT_BEAUTIFY_COPY_ID" val="28"/>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405"/>
  <p:tag name="PA" val="v3.0.1"/>
</p:tagLst>
</file>

<file path=ppt/tags/tag200.xml><?xml version="1.0" encoding="utf-8"?>
<p:tagLst xmlns:p="http://schemas.openxmlformats.org/presentationml/2006/main">
  <p:tag name="KSO_WM_FULL_TEXT_BEAUTIFY_COPY_ID" val="29"/>
</p:tagLst>
</file>

<file path=ppt/tags/tag201.xml><?xml version="1.0" encoding="utf-8"?>
<p:tagLst xmlns:p="http://schemas.openxmlformats.org/presentationml/2006/main">
  <p:tag name="KSO_WM_FULL_TEXT_BEAUTIFY_COPY_ID" val="28"/>
</p:tagLst>
</file>

<file path=ppt/tags/tag202.xml><?xml version="1.0" encoding="utf-8"?>
<p:tagLst xmlns:p="http://schemas.openxmlformats.org/presentationml/2006/main">
  <p:tag name="KSO_WM_FULL_TEXT_BEAUTIFY_COPY_ID" val="29"/>
</p:tagLst>
</file>

<file path=ppt/tags/tag203.xml><?xml version="1.0" encoding="utf-8"?>
<p:tagLst xmlns:p="http://schemas.openxmlformats.org/presentationml/2006/main">
  <p:tag name="KSO_WM_FULL_TEXT_BEAUTIFY_COPY_ID" val="28"/>
</p:tagLst>
</file>

<file path=ppt/tags/tag204.xml><?xml version="1.0" encoding="utf-8"?>
<p:tagLst xmlns:p="http://schemas.openxmlformats.org/presentationml/2006/main">
  <p:tag name="KSO_WM_FULL_TEXT_BEAUTIFY_COPY_ID" val="29"/>
</p:tagLst>
</file>

<file path=ppt/tags/tag205.xml><?xml version="1.0" encoding="utf-8"?>
<p:tagLst xmlns:p="http://schemas.openxmlformats.org/presentationml/2006/main">
  <p:tag name="KSO_WM_FULL_TEXT_BEAUTIFY_COPY_ID" val="28"/>
</p:tagLst>
</file>

<file path=ppt/tags/tag206.xml><?xml version="1.0" encoding="utf-8"?>
<p:tagLst xmlns:p="http://schemas.openxmlformats.org/presentationml/2006/main">
  <p:tag name="KSO_WM_FULL_TEXT_BEAUTIFY_COPY_ID" val="29"/>
</p:tagLst>
</file>

<file path=ppt/tags/tag207.xml><?xml version="1.0" encoding="utf-8"?>
<p:tagLst xmlns:p="http://schemas.openxmlformats.org/presentationml/2006/main">
  <p:tag name="KSO_WM_FULL_TEXT_BEAUTIFY_COPY_ID" val="28"/>
</p:tagLst>
</file>

<file path=ppt/tags/tag208.xml><?xml version="1.0" encoding="utf-8"?>
<p:tagLst xmlns:p="http://schemas.openxmlformats.org/presentationml/2006/main">
  <p:tag name="KSO_WM_FULL_TEXT_BEAUTIFY_COPY_ID" val="29"/>
</p:tagLst>
</file>

<file path=ppt/tags/tag209.xml><?xml version="1.0" encoding="utf-8"?>
<p:tagLst xmlns:p="http://schemas.openxmlformats.org/presentationml/2006/main">
  <p:tag name="KSO_WM_FULL_TEXT_BEAUTIFY_COPY_ID" val="28"/>
</p:tagLst>
</file>

<file path=ppt/tags/tag21.xml><?xml version="1.0" encoding="utf-8"?>
<p:tagLst xmlns:p="http://schemas.openxmlformats.org/presentationml/2006/main">
  <p:tag name="AS_UNIQUEID" val="406"/>
  <p:tag name="PA" val="v3.0.1"/>
</p:tagLst>
</file>

<file path=ppt/tags/tag210.xml><?xml version="1.0" encoding="utf-8"?>
<p:tagLst xmlns:p="http://schemas.openxmlformats.org/presentationml/2006/main">
  <p:tag name="KSO_WM_FULL_TEXT_BEAUTIFY_COPY_ID" val="29"/>
</p:tagLst>
</file>

<file path=ppt/tags/tag211.xml><?xml version="1.0" encoding="utf-8"?>
<p:tagLst xmlns:p="http://schemas.openxmlformats.org/presentationml/2006/main">
  <p:tag name="KSO_WM_FULL_TEXT_BEAUTIFY_COPY_ID" val="28"/>
</p:tagLst>
</file>

<file path=ppt/tags/tag212.xml><?xml version="1.0" encoding="utf-8"?>
<p:tagLst xmlns:p="http://schemas.openxmlformats.org/presentationml/2006/main">
  <p:tag name="KSO_WM_FULL_TEXT_BEAUTIFY_COPY_ID" val="29"/>
</p:tagLst>
</file>

<file path=ppt/tags/tag213.xml><?xml version="1.0" encoding="utf-8"?>
<p:tagLst xmlns:p="http://schemas.openxmlformats.org/presentationml/2006/main">
  <p:tag name="KSO_WM_FULL_TEXT_BEAUTIFY_COPY_ID" val="28"/>
</p:tagLst>
</file>

<file path=ppt/tags/tag214.xml><?xml version="1.0" encoding="utf-8"?>
<p:tagLst xmlns:p="http://schemas.openxmlformats.org/presentationml/2006/main">
  <p:tag name="KSO_WM_FULL_TEXT_BEAUTIFY_COPY_ID" val="29"/>
</p:tagLst>
</file>

<file path=ppt/tags/tag215.xml><?xml version="1.0" encoding="utf-8"?>
<p:tagLst xmlns:p="http://schemas.openxmlformats.org/presentationml/2006/main">
  <p:tag name="KSO_WM_FULL_TEXT_BEAUTIFY_COPY_ID" val="28"/>
</p:tagLst>
</file>

<file path=ppt/tags/tag216.xml><?xml version="1.0" encoding="utf-8"?>
<p:tagLst xmlns:p="http://schemas.openxmlformats.org/presentationml/2006/main">
  <p:tag name="KSO_WM_FULL_TEXT_BEAUTIFY_COPY_ID" val="29"/>
</p:tagLst>
</file>

<file path=ppt/tags/tag217.xml><?xml version="1.0" encoding="utf-8"?>
<p:tagLst xmlns:p="http://schemas.openxmlformats.org/presentationml/2006/main">
  <p:tag name="KSO_WM_FULL_TEXT_BEAUTIFY_COPY_ID" val="28"/>
</p:tagLst>
</file>

<file path=ppt/tags/tag218.xml><?xml version="1.0" encoding="utf-8"?>
<p:tagLst xmlns:p="http://schemas.openxmlformats.org/presentationml/2006/main">
  <p:tag name="KSO_WM_FULL_TEXT_BEAUTIFY_COPY_ID" val="29"/>
</p:tagLst>
</file>

<file path=ppt/tags/tag219.xml><?xml version="1.0" encoding="utf-8"?>
<p:tagLst xmlns:p="http://schemas.openxmlformats.org/presentationml/2006/main">
  <p:tag name="KSO_WM_FULL_TEXT_BEAUTIFY_COPY_ID" val="28"/>
</p:tagLst>
</file>

<file path=ppt/tags/tag22.xml><?xml version="1.0" encoding="utf-8"?>
<p:tagLst xmlns:p="http://schemas.openxmlformats.org/presentationml/2006/main">
  <p:tag name="AS_UNIQUEID" val="407"/>
  <p:tag name="PA" val="v3.0.1"/>
</p:tagLst>
</file>

<file path=ppt/tags/tag220.xml><?xml version="1.0" encoding="utf-8"?>
<p:tagLst xmlns:p="http://schemas.openxmlformats.org/presentationml/2006/main">
  <p:tag name="KSO_WM_FULL_TEXT_BEAUTIFY_COPY_ID" val="29"/>
</p:tagLst>
</file>

<file path=ppt/tags/tag221.xml><?xml version="1.0" encoding="utf-8"?>
<p:tagLst xmlns:p="http://schemas.openxmlformats.org/presentationml/2006/main">
  <p:tag name="KSO_WM_FULL_TEXT_BEAUTIFY_COPY_ID" val="28"/>
</p:tagLst>
</file>

<file path=ppt/tags/tag222.xml><?xml version="1.0" encoding="utf-8"?>
<p:tagLst xmlns:p="http://schemas.openxmlformats.org/presentationml/2006/main">
  <p:tag name="KSO_WM_FULL_TEXT_BEAUTIFY_COPY_ID" val="29"/>
</p:tagLst>
</file>

<file path=ppt/tags/tag223.xml><?xml version="1.0" encoding="utf-8"?>
<p:tagLst xmlns:p="http://schemas.openxmlformats.org/presentationml/2006/main">
  <p:tag name="KSO_WM_FULL_TEXT_BEAUTIFY_COPY_ID" val="28"/>
</p:tagLst>
</file>

<file path=ppt/tags/tag224.xml><?xml version="1.0" encoding="utf-8"?>
<p:tagLst xmlns:p="http://schemas.openxmlformats.org/presentationml/2006/main">
  <p:tag name="KSO_WM_FULL_TEXT_BEAUTIFY_COPY_ID" val="29"/>
</p:tagLst>
</file>

<file path=ppt/tags/tag225.xml><?xml version="1.0" encoding="utf-8"?>
<p:tagLst xmlns:p="http://schemas.openxmlformats.org/presentationml/2006/main">
  <p:tag name="KSO_WM_FULL_TEXT_BEAUTIFY_COPY_ID" val="28"/>
</p:tagLst>
</file>

<file path=ppt/tags/tag226.xml><?xml version="1.0" encoding="utf-8"?>
<p:tagLst xmlns:p="http://schemas.openxmlformats.org/presentationml/2006/main">
  <p:tag name="KSO_WM_FULL_TEXT_BEAUTIFY_COPY_ID" val="29"/>
</p:tagLst>
</file>

<file path=ppt/tags/tag227.xml><?xml version="1.0" encoding="utf-8"?>
<p:tagLst xmlns:p="http://schemas.openxmlformats.org/presentationml/2006/main">
  <p:tag name="KSO_WM_FULL_TEXT_BEAUTIFY_COPY_ID" val="28"/>
</p:tagLst>
</file>

<file path=ppt/tags/tag228.xml><?xml version="1.0" encoding="utf-8"?>
<p:tagLst xmlns:p="http://schemas.openxmlformats.org/presentationml/2006/main">
  <p:tag name="KSO_WM_FULL_TEXT_BEAUTIFY_COPY_ID" val="29"/>
</p:tagLst>
</file>

<file path=ppt/tags/tag229.xml><?xml version="1.0" encoding="utf-8"?>
<p:tagLst xmlns:p="http://schemas.openxmlformats.org/presentationml/2006/main">
  <p:tag name="KSO_WM_FULL_TEXT_BEAUTIFY_COPY_ID" val="28"/>
</p:tagLst>
</file>

<file path=ppt/tags/tag23.xml><?xml version="1.0" encoding="utf-8"?>
<p:tagLst xmlns:p="http://schemas.openxmlformats.org/presentationml/2006/main">
  <p:tag name="AS_UNIQUEID" val="408"/>
  <p:tag name="PA" val="v3.0.1"/>
</p:tagLst>
</file>

<file path=ppt/tags/tag230.xml><?xml version="1.0" encoding="utf-8"?>
<p:tagLst xmlns:p="http://schemas.openxmlformats.org/presentationml/2006/main">
  <p:tag name="KSO_WM_FULL_TEXT_BEAUTIFY_COPY_ID" val="29"/>
</p:tagLst>
</file>

<file path=ppt/tags/tag231.xml><?xml version="1.0" encoding="utf-8"?>
<p:tagLst xmlns:p="http://schemas.openxmlformats.org/presentationml/2006/main">
  <p:tag name="KSO_WM_FULL_TEXT_BEAUTIFY_COPY_ID" val="28"/>
</p:tagLst>
</file>

<file path=ppt/tags/tag232.xml><?xml version="1.0" encoding="utf-8"?>
<p:tagLst xmlns:p="http://schemas.openxmlformats.org/presentationml/2006/main">
  <p:tag name="KSO_WM_FULL_TEXT_BEAUTIFY_COPY_ID" val="29"/>
</p:tagLst>
</file>

<file path=ppt/tags/tag233.xml><?xml version="1.0" encoding="utf-8"?>
<p:tagLst xmlns:p="http://schemas.openxmlformats.org/presentationml/2006/main">
  <p:tag name="KSO_WM_FULL_TEXT_BEAUTIFY_COPY_ID" val="28"/>
</p:tagLst>
</file>

<file path=ppt/tags/tag234.xml><?xml version="1.0" encoding="utf-8"?>
<p:tagLst xmlns:p="http://schemas.openxmlformats.org/presentationml/2006/main">
  <p:tag name="KSO_WM_FULL_TEXT_BEAUTIFY_COPY_ID" val="29"/>
</p:tagLst>
</file>

<file path=ppt/tags/tag235.xml><?xml version="1.0" encoding="utf-8"?>
<p:tagLst xmlns:p="http://schemas.openxmlformats.org/presentationml/2006/main">
  <p:tag name="KSO_WM_UNIT_PLACING_PICTURE_USER_VIEWPORT" val="{&quot;height&quot;:8685,&quot;width&quot;:7478}"/>
</p:tagLst>
</file>

<file path=ppt/tags/tag236.xml><?xml version="1.0" encoding="utf-8"?>
<p:tagLst xmlns:p="http://schemas.openxmlformats.org/presentationml/2006/main">
  <p:tag name="KSO_WM_FULL_TEXT_BEAUTIFY_COPY_ID" val="28"/>
</p:tagLst>
</file>

<file path=ppt/tags/tag237.xml><?xml version="1.0" encoding="utf-8"?>
<p:tagLst xmlns:p="http://schemas.openxmlformats.org/presentationml/2006/main">
  <p:tag name="KSO_WM_FULL_TEXT_BEAUTIFY_COPY_ID" val="29"/>
</p:tagLst>
</file>

<file path=ppt/tags/tag238.xml><?xml version="1.0" encoding="utf-8"?>
<p:tagLst xmlns:p="http://schemas.openxmlformats.org/presentationml/2006/main">
  <p:tag name="KSO_WM_FULL_TEXT_BEAUTIFY_COPY_ID" val="28"/>
</p:tagLst>
</file>

<file path=ppt/tags/tag239.xml><?xml version="1.0" encoding="utf-8"?>
<p:tagLst xmlns:p="http://schemas.openxmlformats.org/presentationml/2006/main">
  <p:tag name="KSO_WM_FULL_TEXT_BEAUTIFY_COPY_ID" val="29"/>
</p:tagLst>
</file>

<file path=ppt/tags/tag24.xml><?xml version="1.0" encoding="utf-8"?>
<p:tagLst xmlns:p="http://schemas.openxmlformats.org/presentationml/2006/main">
  <p:tag name="AS_UNIQUEID" val="410"/>
  <p:tag name="PA" val="v3.0.1"/>
</p:tagLst>
</file>

<file path=ppt/tags/tag240.xml><?xml version="1.0" encoding="utf-8"?>
<p:tagLst xmlns:p="http://schemas.openxmlformats.org/presentationml/2006/main">
  <p:tag name="KSO_WM_FULL_TEXT_BEAUTIFY_COPY_ID" val="28"/>
</p:tagLst>
</file>

<file path=ppt/tags/tag241.xml><?xml version="1.0" encoding="utf-8"?>
<p:tagLst xmlns:p="http://schemas.openxmlformats.org/presentationml/2006/main">
  <p:tag name="KSO_WM_FULL_TEXT_BEAUTIFY_COPY_ID" val="29"/>
</p:tagLst>
</file>

<file path=ppt/tags/tag242.xml><?xml version="1.0" encoding="utf-8"?>
<p:tagLst xmlns:p="http://schemas.openxmlformats.org/presentationml/2006/main">
  <p:tag name="KSO_WM_FULL_TEXT_BEAUTIFY_COPY_ID" val="28"/>
</p:tagLst>
</file>

<file path=ppt/tags/tag243.xml><?xml version="1.0" encoding="utf-8"?>
<p:tagLst xmlns:p="http://schemas.openxmlformats.org/presentationml/2006/main">
  <p:tag name="KSO_WM_FULL_TEXT_BEAUTIFY_COPY_ID" val="29"/>
</p:tagLst>
</file>

<file path=ppt/tags/tag244.xml><?xml version="1.0" encoding="utf-8"?>
<p:tagLst xmlns:p="http://schemas.openxmlformats.org/presentationml/2006/main">
  <p:tag name="KSO_WM_FULL_TEXT_BEAUTIFY_COPY_ID" val="28"/>
</p:tagLst>
</file>

<file path=ppt/tags/tag245.xml><?xml version="1.0" encoding="utf-8"?>
<p:tagLst xmlns:p="http://schemas.openxmlformats.org/presentationml/2006/main">
  <p:tag name="KSO_WM_FULL_TEXT_BEAUTIFY_COPY_ID" val="29"/>
</p:tagLst>
</file>

<file path=ppt/tags/tag246.xml><?xml version="1.0" encoding="utf-8"?>
<p:tagLst xmlns:p="http://schemas.openxmlformats.org/presentationml/2006/main">
  <p:tag name="KSO_WM_FULL_TEXT_BEAUTIFY_COPY_ID" val="28"/>
</p:tagLst>
</file>

<file path=ppt/tags/tag247.xml><?xml version="1.0" encoding="utf-8"?>
<p:tagLst xmlns:p="http://schemas.openxmlformats.org/presentationml/2006/main">
  <p:tag name="KSO_WM_FULL_TEXT_BEAUTIFY_COPY_ID" val="29"/>
</p:tagLst>
</file>

<file path=ppt/tags/tag248.xml><?xml version="1.0" encoding="utf-8"?>
<p:tagLst xmlns:p="http://schemas.openxmlformats.org/presentationml/2006/main">
  <p:tag name="KSO_WM_FULL_TEXT_BEAUTIFY_COPY_ID" val="28"/>
</p:tagLst>
</file>

<file path=ppt/tags/tag249.xml><?xml version="1.0" encoding="utf-8"?>
<p:tagLst xmlns:p="http://schemas.openxmlformats.org/presentationml/2006/main">
  <p:tag name="KSO_WM_FULL_TEXT_BEAUTIFY_COPY_ID" val="29"/>
</p:tagLst>
</file>

<file path=ppt/tags/tag25.xml><?xml version="1.0" encoding="utf-8"?>
<p:tagLst xmlns:p="http://schemas.openxmlformats.org/presentationml/2006/main">
  <p:tag name="AS_UNIQUEID" val="411"/>
  <p:tag name="PA" val="v3.0.1"/>
</p:tagLst>
</file>

<file path=ppt/tags/tag250.xml><?xml version="1.0" encoding="utf-8"?>
<p:tagLst xmlns:p="http://schemas.openxmlformats.org/presentationml/2006/main">
  <p:tag name="KSO_WM_FULL_TEXT_BEAUTIFY_COPY_ID" val="28"/>
</p:tagLst>
</file>

<file path=ppt/tags/tag251.xml><?xml version="1.0" encoding="utf-8"?>
<p:tagLst xmlns:p="http://schemas.openxmlformats.org/presentationml/2006/main">
  <p:tag name="KSO_WM_FULL_TEXT_BEAUTIFY_COPY_ID" val="29"/>
</p:tagLst>
</file>

<file path=ppt/tags/tag252.xml><?xml version="1.0" encoding="utf-8"?>
<p:tagLst xmlns:p="http://schemas.openxmlformats.org/presentationml/2006/main">
  <p:tag name="PA" val="v4.0.0"/>
</p:tagLst>
</file>

<file path=ppt/tags/tag253.xml><?xml version="1.0" encoding="utf-8"?>
<p:tagLst xmlns:p="http://schemas.openxmlformats.org/presentationml/2006/main">
  <p:tag name="PA" val="v4.0.0"/>
</p:tagLst>
</file>

<file path=ppt/tags/tag254.xml><?xml version="1.0" encoding="utf-8"?>
<p:tagLst xmlns:p="http://schemas.openxmlformats.org/presentationml/2006/main">
  <p:tag name="KSO_WM_FULL_TEXT_BEAUTIFY_COPY_ID" val="28"/>
</p:tagLst>
</file>

<file path=ppt/tags/tag255.xml><?xml version="1.0" encoding="utf-8"?>
<p:tagLst xmlns:p="http://schemas.openxmlformats.org/presentationml/2006/main">
  <p:tag name="KSO_WM_FULL_TEXT_BEAUTIFY_COPY_ID" val="29"/>
</p:tagLst>
</file>

<file path=ppt/tags/tag256.xml><?xml version="1.0" encoding="utf-8"?>
<p:tagLst xmlns:p="http://schemas.openxmlformats.org/presentationml/2006/main">
  <p:tag name="KSO_WM_FULL_TEXT_BEAUTIFY_COPY_ID" val="28"/>
</p:tagLst>
</file>

<file path=ppt/tags/tag257.xml><?xml version="1.0" encoding="utf-8"?>
<p:tagLst xmlns:p="http://schemas.openxmlformats.org/presentationml/2006/main">
  <p:tag name="KSO_WM_FULL_TEXT_BEAUTIFY_COPY_ID" val="29"/>
</p:tagLst>
</file>

<file path=ppt/tags/tag258.xml><?xml version="1.0" encoding="utf-8"?>
<p:tagLst xmlns:p="http://schemas.openxmlformats.org/presentationml/2006/main">
  <p:tag name="KSO_WM_FULL_TEXT_BEAUTIFY_COPY_ID" val="28"/>
</p:tagLst>
</file>

<file path=ppt/tags/tag259.xml><?xml version="1.0" encoding="utf-8"?>
<p:tagLst xmlns:p="http://schemas.openxmlformats.org/presentationml/2006/main">
  <p:tag name="KSO_WM_FULL_TEXT_BEAUTIFY_COPY_ID" val="29"/>
</p:tagLst>
</file>

<file path=ppt/tags/tag26.xml><?xml version="1.0" encoding="utf-8"?>
<p:tagLst xmlns:p="http://schemas.openxmlformats.org/presentationml/2006/main">
  <p:tag name="AS_UNIQUEID" val="412"/>
  <p:tag name="PA" val="v3.0.1"/>
</p:tagLst>
</file>

<file path=ppt/tags/tag260.xml><?xml version="1.0" encoding="utf-8"?>
<p:tagLst xmlns:p="http://schemas.openxmlformats.org/presentationml/2006/main">
  <p:tag name="KSO_WM_FULL_TEXT_BEAUTIFY_COPY_ID" val="28"/>
</p:tagLst>
</file>

<file path=ppt/tags/tag261.xml><?xml version="1.0" encoding="utf-8"?>
<p:tagLst xmlns:p="http://schemas.openxmlformats.org/presentationml/2006/main">
  <p:tag name="KSO_WM_FULL_TEXT_BEAUTIFY_COPY_ID" val="29"/>
</p:tagLst>
</file>

<file path=ppt/tags/tag262.xml><?xml version="1.0" encoding="utf-8"?>
<p:tagLst xmlns:p="http://schemas.openxmlformats.org/presentationml/2006/main">
  <p:tag name="KSO_WM_FULL_TEXT_BEAUTIFY_COPY_ID" val="28"/>
</p:tagLst>
</file>

<file path=ppt/tags/tag263.xml><?xml version="1.0" encoding="utf-8"?>
<p:tagLst xmlns:p="http://schemas.openxmlformats.org/presentationml/2006/main">
  <p:tag name="KSO_WM_FULL_TEXT_BEAUTIFY_COPY_ID" val="29"/>
</p:tagLst>
</file>

<file path=ppt/tags/tag264.xml><?xml version="1.0" encoding="utf-8"?>
<p:tagLst xmlns:p="http://schemas.openxmlformats.org/presentationml/2006/main">
  <p:tag name="KSO_WM_FULL_TEXT_BEAUTIFY_COPY_ID" val="28"/>
</p:tagLst>
</file>

<file path=ppt/tags/tag265.xml><?xml version="1.0" encoding="utf-8"?>
<p:tagLst xmlns:p="http://schemas.openxmlformats.org/presentationml/2006/main">
  <p:tag name="KSO_WM_FULL_TEXT_BEAUTIFY_COPY_ID" val="29"/>
</p:tagLst>
</file>

<file path=ppt/tags/tag266.xml><?xml version="1.0" encoding="utf-8"?>
<p:tagLst xmlns:p="http://schemas.openxmlformats.org/presentationml/2006/main">
  <p:tag name="KSO_WM_FULL_TEXT_BEAUTIFY_COPY_ID" val="28"/>
</p:tagLst>
</file>

<file path=ppt/tags/tag267.xml><?xml version="1.0" encoding="utf-8"?>
<p:tagLst xmlns:p="http://schemas.openxmlformats.org/presentationml/2006/main">
  <p:tag name="KSO_WM_FULL_TEXT_BEAUTIFY_COPY_ID" val="29"/>
</p:tagLst>
</file>

<file path=ppt/tags/tag268.xml><?xml version="1.0" encoding="utf-8"?>
<p:tagLst xmlns:p="http://schemas.openxmlformats.org/presentationml/2006/main">
  <p:tag name="KSO_WM_FULL_TEXT_BEAUTIFY_COPY_ID" val="28"/>
</p:tagLst>
</file>

<file path=ppt/tags/tag269.xml><?xml version="1.0" encoding="utf-8"?>
<p:tagLst xmlns:p="http://schemas.openxmlformats.org/presentationml/2006/main">
  <p:tag name="KSO_WM_FULL_TEXT_BEAUTIFY_COPY_ID" val="29"/>
</p:tagLst>
</file>

<file path=ppt/tags/tag27.xml><?xml version="1.0" encoding="utf-8"?>
<p:tagLst xmlns:p="http://schemas.openxmlformats.org/presentationml/2006/main">
  <p:tag name="AS_UNIQUEID" val="413"/>
  <p:tag name="PA" val="v3.0.1"/>
</p:tagLst>
</file>

<file path=ppt/tags/tag270.xml><?xml version="1.0" encoding="utf-8"?>
<p:tagLst xmlns:p="http://schemas.openxmlformats.org/presentationml/2006/main">
  <p:tag name="KSO_WM_FULL_TEXT_BEAUTIFY_COPY_ID" val="28"/>
</p:tagLst>
</file>

<file path=ppt/tags/tag271.xml><?xml version="1.0" encoding="utf-8"?>
<p:tagLst xmlns:p="http://schemas.openxmlformats.org/presentationml/2006/main">
  <p:tag name="KSO_WM_FULL_TEXT_BEAUTIFY_COPY_ID" val="29"/>
</p:tagLst>
</file>

<file path=ppt/tags/tag272.xml><?xml version="1.0" encoding="utf-8"?>
<p:tagLst xmlns:p="http://schemas.openxmlformats.org/presentationml/2006/main">
  <p:tag name="KSO_WM_FULL_TEXT_BEAUTIFY_COPY_ID" val="28"/>
</p:tagLst>
</file>

<file path=ppt/tags/tag273.xml><?xml version="1.0" encoding="utf-8"?>
<p:tagLst xmlns:p="http://schemas.openxmlformats.org/presentationml/2006/main">
  <p:tag name="KSO_WM_FULL_TEXT_BEAUTIFY_COPY_ID" val="29"/>
</p:tagLst>
</file>

<file path=ppt/tags/tag274.xml><?xml version="1.0" encoding="utf-8"?>
<p:tagLst xmlns:p="http://schemas.openxmlformats.org/presentationml/2006/main">
  <p:tag name="KSO_WM_FULL_TEXT_BEAUTIFY_COPY_ID" val="28"/>
</p:tagLst>
</file>

<file path=ppt/tags/tag275.xml><?xml version="1.0" encoding="utf-8"?>
<p:tagLst xmlns:p="http://schemas.openxmlformats.org/presentationml/2006/main">
  <p:tag name="KSO_WM_FULL_TEXT_BEAUTIFY_COPY_ID" val="29"/>
</p:tagLst>
</file>

<file path=ppt/tags/tag276.xml><?xml version="1.0" encoding="utf-8"?>
<p:tagLst xmlns:p="http://schemas.openxmlformats.org/presentationml/2006/main">
  <p:tag name="KSO_WM_FULL_TEXT_BEAUTIFY_COPY_ID" val="28"/>
</p:tagLst>
</file>

<file path=ppt/tags/tag277.xml><?xml version="1.0" encoding="utf-8"?>
<p:tagLst xmlns:p="http://schemas.openxmlformats.org/presentationml/2006/main">
  <p:tag name="KSO_WM_FULL_TEXT_BEAUTIFY_COPY_ID" val="29"/>
</p:tagLst>
</file>

<file path=ppt/tags/tag278.xml><?xml version="1.0" encoding="utf-8"?>
<p:tagLst xmlns:p="http://schemas.openxmlformats.org/presentationml/2006/main">
  <p:tag name="KSO_WM_FULL_TEXT_BEAUTIFY_COPY_ID" val="28"/>
</p:tagLst>
</file>

<file path=ppt/tags/tag279.xml><?xml version="1.0" encoding="utf-8"?>
<p:tagLst xmlns:p="http://schemas.openxmlformats.org/presentationml/2006/main">
  <p:tag name="KSO_WM_FULL_TEXT_BEAUTIFY_COPY_ID" val="29"/>
</p:tagLst>
</file>

<file path=ppt/tags/tag28.xml><?xml version="1.0" encoding="utf-8"?>
<p:tagLst xmlns:p="http://schemas.openxmlformats.org/presentationml/2006/main">
  <p:tag name="AS_UNIQUEID" val="416"/>
  <p:tag name="PA" val="v3.0.1"/>
</p:tagLst>
</file>

<file path=ppt/tags/tag280.xml><?xml version="1.0" encoding="utf-8"?>
<p:tagLst xmlns:p="http://schemas.openxmlformats.org/presentationml/2006/main">
  <p:tag name="KSO_WM_FULL_TEXT_BEAUTIFY_COPY_ID" val="28"/>
</p:tagLst>
</file>

<file path=ppt/tags/tag281.xml><?xml version="1.0" encoding="utf-8"?>
<p:tagLst xmlns:p="http://schemas.openxmlformats.org/presentationml/2006/main">
  <p:tag name="KSO_WM_FULL_TEXT_BEAUTIFY_COPY_ID" val="29"/>
</p:tagLst>
</file>

<file path=ppt/tags/tag282.xml><?xml version="1.0" encoding="utf-8"?>
<p:tagLst xmlns:p="http://schemas.openxmlformats.org/presentationml/2006/main">
  <p:tag name="KSO_WM_FULL_TEXT_BEAUTIFY_COPY_ID" val="28"/>
</p:tagLst>
</file>

<file path=ppt/tags/tag283.xml><?xml version="1.0" encoding="utf-8"?>
<p:tagLst xmlns:p="http://schemas.openxmlformats.org/presentationml/2006/main">
  <p:tag name="KSO_WM_FULL_TEXT_BEAUTIFY_COPY_ID" val="29"/>
</p:tagLst>
</file>

<file path=ppt/tags/tag284.xml><?xml version="1.0" encoding="utf-8"?>
<p:tagLst xmlns:p="http://schemas.openxmlformats.org/presentationml/2006/main">
  <p:tag name="KSO_WM_FULL_TEXT_BEAUTIFY_COPY_ID" val="28"/>
</p:tagLst>
</file>

<file path=ppt/tags/tag285.xml><?xml version="1.0" encoding="utf-8"?>
<p:tagLst xmlns:p="http://schemas.openxmlformats.org/presentationml/2006/main">
  <p:tag name="KSO_WM_FULL_TEXT_BEAUTIFY_COPY_ID" val="29"/>
</p:tagLst>
</file>

<file path=ppt/tags/tag286.xml><?xml version="1.0" encoding="utf-8"?>
<p:tagLst xmlns:p="http://schemas.openxmlformats.org/presentationml/2006/main">
  <p:tag name="KSO_WM_FULL_TEXT_BEAUTIFY_COPY_ID" val="28"/>
</p:tagLst>
</file>

<file path=ppt/tags/tag287.xml><?xml version="1.0" encoding="utf-8"?>
<p:tagLst xmlns:p="http://schemas.openxmlformats.org/presentationml/2006/main">
  <p:tag name="KSO_WM_FULL_TEXT_BEAUTIFY_COPY_ID" val="29"/>
</p:tagLst>
</file>

<file path=ppt/tags/tag288.xml><?xml version="1.0" encoding="utf-8"?>
<p:tagLst xmlns:p="http://schemas.openxmlformats.org/presentationml/2006/main">
  <p:tag name="KSO_WM_FULL_TEXT_BEAUTIFY_COPY_ID" val="28"/>
</p:tagLst>
</file>

<file path=ppt/tags/tag289.xml><?xml version="1.0" encoding="utf-8"?>
<p:tagLst xmlns:p="http://schemas.openxmlformats.org/presentationml/2006/main">
  <p:tag name="KSO_WM_FULL_TEXT_BEAUTIFY_COPY_ID" val="29"/>
</p:tagLst>
</file>

<file path=ppt/tags/tag29.xml><?xml version="1.0" encoding="utf-8"?>
<p:tagLst xmlns:p="http://schemas.openxmlformats.org/presentationml/2006/main">
  <p:tag name="AS_UNIQUEID" val="394"/>
</p:tagLst>
</file>

<file path=ppt/tags/tag290.xml><?xml version="1.0" encoding="utf-8"?>
<p:tagLst xmlns:p="http://schemas.openxmlformats.org/presentationml/2006/main">
  <p:tag name="KSO_WM_FULL_TEXT_BEAUTIFY_COPY_ID" val="28"/>
</p:tagLst>
</file>

<file path=ppt/tags/tag291.xml><?xml version="1.0" encoding="utf-8"?>
<p:tagLst xmlns:p="http://schemas.openxmlformats.org/presentationml/2006/main">
  <p:tag name="KSO_WM_FULL_TEXT_BEAUTIFY_COPY_ID" val="29"/>
</p:tagLst>
</file>

<file path=ppt/tags/tag292.xml><?xml version="1.0" encoding="utf-8"?>
<p:tagLst xmlns:p="http://schemas.openxmlformats.org/presentationml/2006/main">
  <p:tag name="KSO_WM_FULL_TEXT_BEAUTIFY_COPY_ID" val="28"/>
</p:tagLst>
</file>

<file path=ppt/tags/tag293.xml><?xml version="1.0" encoding="utf-8"?>
<p:tagLst xmlns:p="http://schemas.openxmlformats.org/presentationml/2006/main">
  <p:tag name="KSO_WM_FULL_TEXT_BEAUTIFY_COPY_ID" val="29"/>
</p:tagLst>
</file>

<file path=ppt/tags/tag294.xml><?xml version="1.0" encoding="utf-8"?>
<p:tagLst xmlns:p="http://schemas.openxmlformats.org/presentationml/2006/main">
  <p:tag name="KSO_WM_FULL_TEXT_BEAUTIFY_COPY_ID" val="28"/>
</p:tagLst>
</file>

<file path=ppt/tags/tag295.xml><?xml version="1.0" encoding="utf-8"?>
<p:tagLst xmlns:p="http://schemas.openxmlformats.org/presentationml/2006/main">
  <p:tag name="KSO_WM_FULL_TEXT_BEAUTIFY_COPY_ID" val="29"/>
</p:tagLst>
</file>

<file path=ppt/tags/tag296.xml><?xml version="1.0" encoding="utf-8"?>
<p:tagLst xmlns:p="http://schemas.openxmlformats.org/presentationml/2006/main">
  <p:tag name="KSO_WM_FULL_TEXT_BEAUTIFY_COPY_ID" val="28"/>
</p:tagLst>
</file>

<file path=ppt/tags/tag297.xml><?xml version="1.0" encoding="utf-8"?>
<p:tagLst xmlns:p="http://schemas.openxmlformats.org/presentationml/2006/main">
  <p:tag name="KSO_WM_FULL_TEXT_BEAUTIFY_COPY_ID" val="29"/>
</p:tagLst>
</file>

<file path=ppt/tags/tag298.xml><?xml version="1.0" encoding="utf-8"?>
<p:tagLst xmlns:p="http://schemas.openxmlformats.org/presentationml/2006/main">
  <p:tag name="KSO_WM_FULL_TEXT_BEAUTIFY_COPY_ID" val="28"/>
</p:tagLst>
</file>

<file path=ppt/tags/tag299.xml><?xml version="1.0" encoding="utf-8"?>
<p:tagLst xmlns:p="http://schemas.openxmlformats.org/presentationml/2006/main">
  <p:tag name="KSO_WM_FULL_TEXT_BEAUTIFY_COPY_ID" val="29"/>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395"/>
</p:tagLst>
</file>

<file path=ppt/tags/tag300.xml><?xml version="1.0" encoding="utf-8"?>
<p:tagLst xmlns:p="http://schemas.openxmlformats.org/presentationml/2006/main">
  <p:tag name="KSO_WM_FULL_TEXT_BEAUTIFY_COPY_ID" val="28"/>
</p:tagLst>
</file>

<file path=ppt/tags/tag301.xml><?xml version="1.0" encoding="utf-8"?>
<p:tagLst xmlns:p="http://schemas.openxmlformats.org/presentationml/2006/main">
  <p:tag name="KSO_WM_FULL_TEXT_BEAUTIFY_COPY_ID" val="29"/>
</p:tagLst>
</file>

<file path=ppt/tags/tag302.xml><?xml version="1.0" encoding="utf-8"?>
<p:tagLst xmlns:p="http://schemas.openxmlformats.org/presentationml/2006/main">
  <p:tag name="KSO_WM_FULL_TEXT_BEAUTIFY_COPY_ID" val="28"/>
</p:tagLst>
</file>

<file path=ppt/tags/tag303.xml><?xml version="1.0" encoding="utf-8"?>
<p:tagLst xmlns:p="http://schemas.openxmlformats.org/presentationml/2006/main">
  <p:tag name="KSO_WM_FULL_TEXT_BEAUTIFY_COPY_ID" val="29"/>
</p:tagLst>
</file>

<file path=ppt/tags/tag304.xml><?xml version="1.0" encoding="utf-8"?>
<p:tagLst xmlns:p="http://schemas.openxmlformats.org/presentationml/2006/main">
  <p:tag name="KSO_WM_FULL_TEXT_BEAUTIFY_COPY_ID" val="28"/>
</p:tagLst>
</file>

<file path=ppt/tags/tag305.xml><?xml version="1.0" encoding="utf-8"?>
<p:tagLst xmlns:p="http://schemas.openxmlformats.org/presentationml/2006/main">
  <p:tag name="KSO_WM_FULL_TEXT_BEAUTIFY_COPY_ID" val="29"/>
</p:tagLst>
</file>

<file path=ppt/tags/tag306.xml><?xml version="1.0" encoding="utf-8"?>
<p:tagLst xmlns:p="http://schemas.openxmlformats.org/presentationml/2006/main">
  <p:tag name="KSO_WM_FULL_TEXT_BEAUTIFY_COPY_ID" val="28"/>
</p:tagLst>
</file>

<file path=ppt/tags/tag307.xml><?xml version="1.0" encoding="utf-8"?>
<p:tagLst xmlns:p="http://schemas.openxmlformats.org/presentationml/2006/main">
  <p:tag name="KSO_WM_FULL_TEXT_BEAUTIFY_COPY_ID" val="29"/>
</p:tagLst>
</file>

<file path=ppt/tags/tag308.xml><?xml version="1.0" encoding="utf-8"?>
<p:tagLst xmlns:p="http://schemas.openxmlformats.org/presentationml/2006/main">
  <p:tag name="KSO_WM_FULL_TEXT_BEAUTIFY_COPY_ID" val="28"/>
</p:tagLst>
</file>

<file path=ppt/tags/tag309.xml><?xml version="1.0" encoding="utf-8"?>
<p:tagLst xmlns:p="http://schemas.openxmlformats.org/presentationml/2006/main">
  <p:tag name="KSO_WM_FULL_TEXT_BEAUTIFY_COPY_ID" val="29"/>
</p:tagLst>
</file>

<file path=ppt/tags/tag31.xml><?xml version="1.0" encoding="utf-8"?>
<p:tagLst xmlns:p="http://schemas.openxmlformats.org/presentationml/2006/main">
  <p:tag name="AS_UNIQUEID" val="396"/>
</p:tagLst>
</file>

<file path=ppt/tags/tag310.xml><?xml version="1.0" encoding="utf-8"?>
<p:tagLst xmlns:p="http://schemas.openxmlformats.org/presentationml/2006/main">
  <p:tag name="KSO_WM_FULL_TEXT_BEAUTIFY_COPY_ID" val="28"/>
</p:tagLst>
</file>

<file path=ppt/tags/tag311.xml><?xml version="1.0" encoding="utf-8"?>
<p:tagLst xmlns:p="http://schemas.openxmlformats.org/presentationml/2006/main">
  <p:tag name="KSO_WM_FULL_TEXT_BEAUTIFY_COPY_ID" val="29"/>
</p:tagLst>
</file>

<file path=ppt/tags/tag312.xml><?xml version="1.0" encoding="utf-8"?>
<p:tagLst xmlns:p="http://schemas.openxmlformats.org/presentationml/2006/main">
  <p:tag name="KSO_WM_FULL_TEXT_BEAUTIFY_COPY_ID" val="28"/>
</p:tagLst>
</file>

<file path=ppt/tags/tag313.xml><?xml version="1.0" encoding="utf-8"?>
<p:tagLst xmlns:p="http://schemas.openxmlformats.org/presentationml/2006/main">
  <p:tag name="KSO_WM_FULL_TEXT_BEAUTIFY_COPY_ID" val="29"/>
</p:tagLst>
</file>

<file path=ppt/tags/tag314.xml><?xml version="1.0" encoding="utf-8"?>
<p:tagLst xmlns:p="http://schemas.openxmlformats.org/presentationml/2006/main">
  <p:tag name="KSO_WM_FULL_TEXT_BEAUTIFY_COPY_ID" val="28"/>
</p:tagLst>
</file>

<file path=ppt/tags/tag315.xml><?xml version="1.0" encoding="utf-8"?>
<p:tagLst xmlns:p="http://schemas.openxmlformats.org/presentationml/2006/main">
  <p:tag name="KSO_WM_FULL_TEXT_BEAUTIFY_COPY_ID" val="29"/>
</p:tagLst>
</file>

<file path=ppt/tags/tag316.xml><?xml version="1.0" encoding="utf-8"?>
<p:tagLst xmlns:p="http://schemas.openxmlformats.org/presentationml/2006/main">
  <p:tag name="KSO_WM_FULL_TEXT_BEAUTIFY_COPY_ID" val="28"/>
</p:tagLst>
</file>

<file path=ppt/tags/tag317.xml><?xml version="1.0" encoding="utf-8"?>
<p:tagLst xmlns:p="http://schemas.openxmlformats.org/presentationml/2006/main">
  <p:tag name="KSO_WM_FULL_TEXT_BEAUTIFY_COPY_ID" val="29"/>
</p:tagLst>
</file>

<file path=ppt/tags/tag318.xml><?xml version="1.0" encoding="utf-8"?>
<p:tagLst xmlns:p="http://schemas.openxmlformats.org/presentationml/2006/main">
  <p:tag name="KSO_WM_FULL_TEXT_BEAUTIFY_COPY_ID" val="28"/>
</p:tagLst>
</file>

<file path=ppt/tags/tag319.xml><?xml version="1.0" encoding="utf-8"?>
<p:tagLst xmlns:p="http://schemas.openxmlformats.org/presentationml/2006/main">
  <p:tag name="KSO_WM_FULL_TEXT_BEAUTIFY_COPY_ID" val="29"/>
</p:tagLst>
</file>

<file path=ppt/tags/tag32.xml><?xml version="1.0" encoding="utf-8"?>
<p:tagLst xmlns:p="http://schemas.openxmlformats.org/presentationml/2006/main">
  <p:tag name="KSO_WM_FULL_TEXT_BEAUTIFY_COPY_ID" val="28"/>
</p:tagLst>
</file>

<file path=ppt/tags/tag320.xml><?xml version="1.0" encoding="utf-8"?>
<p:tagLst xmlns:p="http://schemas.openxmlformats.org/presentationml/2006/main">
  <p:tag name="KSO_WM_FULL_TEXT_BEAUTIFY_COPY_ID" val="28"/>
</p:tagLst>
</file>

<file path=ppt/tags/tag321.xml><?xml version="1.0" encoding="utf-8"?>
<p:tagLst xmlns:p="http://schemas.openxmlformats.org/presentationml/2006/main">
  <p:tag name="KSO_WM_FULL_TEXT_BEAUTIFY_COPY_ID" val="29"/>
</p:tagLst>
</file>

<file path=ppt/tags/tag322.xml><?xml version="1.0" encoding="utf-8"?>
<p:tagLst xmlns:p="http://schemas.openxmlformats.org/presentationml/2006/main">
  <p:tag name="KSO_WM_FULL_TEXT_BEAUTIFY_COPY_ID" val="28"/>
</p:tagLst>
</file>

<file path=ppt/tags/tag323.xml><?xml version="1.0" encoding="utf-8"?>
<p:tagLst xmlns:p="http://schemas.openxmlformats.org/presentationml/2006/main">
  <p:tag name="KSO_WM_FULL_TEXT_BEAUTIFY_COPY_ID" val="29"/>
</p:tagLst>
</file>

<file path=ppt/tags/tag324.xml><?xml version="1.0" encoding="utf-8"?>
<p:tagLst xmlns:p="http://schemas.openxmlformats.org/presentationml/2006/main">
  <p:tag name="KSO_WM_FULL_TEXT_BEAUTIFY_COPY_ID" val="28"/>
</p:tagLst>
</file>

<file path=ppt/tags/tag325.xml><?xml version="1.0" encoding="utf-8"?>
<p:tagLst xmlns:p="http://schemas.openxmlformats.org/presentationml/2006/main">
  <p:tag name="KSO_WM_FULL_TEXT_BEAUTIFY_COPY_ID" val="29"/>
</p:tagLst>
</file>

<file path=ppt/tags/tag326.xml><?xml version="1.0" encoding="utf-8"?>
<p:tagLst xmlns:p="http://schemas.openxmlformats.org/presentationml/2006/main">
  <p:tag name="KSO_WM_FULL_TEXT_BEAUTIFY_COPY_ID" val="28"/>
</p:tagLst>
</file>

<file path=ppt/tags/tag327.xml><?xml version="1.0" encoding="utf-8"?>
<p:tagLst xmlns:p="http://schemas.openxmlformats.org/presentationml/2006/main">
  <p:tag name="KSO_WM_FULL_TEXT_BEAUTIFY_COPY_ID" val="29"/>
</p:tagLst>
</file>

<file path=ppt/tags/tag328.xml><?xml version="1.0" encoding="utf-8"?>
<p:tagLst xmlns:p="http://schemas.openxmlformats.org/presentationml/2006/main">
  <p:tag name="KSO_WM_FULL_TEXT_BEAUTIFY_COPY_ID" val="28"/>
</p:tagLst>
</file>

<file path=ppt/tags/tag329.xml><?xml version="1.0" encoding="utf-8"?>
<p:tagLst xmlns:p="http://schemas.openxmlformats.org/presentationml/2006/main">
  <p:tag name="KSO_WM_FULL_TEXT_BEAUTIFY_COPY_ID" val="29"/>
</p:tagLst>
</file>

<file path=ppt/tags/tag33.xml><?xml version="1.0" encoding="utf-8"?>
<p:tagLst xmlns:p="http://schemas.openxmlformats.org/presentationml/2006/main">
  <p:tag name="KSO_WM_FULL_TEXT_BEAUTIFY_COPY_ID" val="29"/>
</p:tagLst>
</file>

<file path=ppt/tags/tag330.xml><?xml version="1.0" encoding="utf-8"?>
<p:tagLst xmlns:p="http://schemas.openxmlformats.org/presentationml/2006/main">
  <p:tag name="KSO_WM_FULL_TEXT_BEAUTIFY_COPY_ID" val="28"/>
</p:tagLst>
</file>

<file path=ppt/tags/tag331.xml><?xml version="1.0" encoding="utf-8"?>
<p:tagLst xmlns:p="http://schemas.openxmlformats.org/presentationml/2006/main">
  <p:tag name="KSO_WM_FULL_TEXT_BEAUTIFY_COPY_ID" val="29"/>
</p:tagLst>
</file>

<file path=ppt/tags/tag332.xml><?xml version="1.0" encoding="utf-8"?>
<p:tagLst xmlns:p="http://schemas.openxmlformats.org/presentationml/2006/main">
  <p:tag name="KSO_WM_FULL_TEXT_BEAUTIFY_COPY_ID" val="28"/>
</p:tagLst>
</file>

<file path=ppt/tags/tag333.xml><?xml version="1.0" encoding="utf-8"?>
<p:tagLst xmlns:p="http://schemas.openxmlformats.org/presentationml/2006/main">
  <p:tag name="KSO_WM_FULL_TEXT_BEAUTIFY_COPY_ID" val="29"/>
</p:tagLst>
</file>

<file path=ppt/tags/tag334.xml><?xml version="1.0" encoding="utf-8"?>
<p:tagLst xmlns:p="http://schemas.openxmlformats.org/presentationml/2006/main">
  <p:tag name="KSO_WM_FULL_TEXT_BEAUTIFY_COPY_ID" val="28"/>
</p:tagLst>
</file>

<file path=ppt/tags/tag335.xml><?xml version="1.0" encoding="utf-8"?>
<p:tagLst xmlns:p="http://schemas.openxmlformats.org/presentationml/2006/main">
  <p:tag name="KSO_WM_FULL_TEXT_BEAUTIFY_COPY_ID" val="29"/>
</p:tagLst>
</file>

<file path=ppt/tags/tag336.xml><?xml version="1.0" encoding="utf-8"?>
<p:tagLst xmlns:p="http://schemas.openxmlformats.org/presentationml/2006/main">
  <p:tag name="KSO_WM_FULL_TEXT_BEAUTIFY_COPY_ID" val="28"/>
</p:tagLst>
</file>

<file path=ppt/tags/tag337.xml><?xml version="1.0" encoding="utf-8"?>
<p:tagLst xmlns:p="http://schemas.openxmlformats.org/presentationml/2006/main">
  <p:tag name="KSO_WM_FULL_TEXT_BEAUTIFY_COPY_ID" val="29"/>
</p:tagLst>
</file>

<file path=ppt/tags/tag338.xml><?xml version="1.0" encoding="utf-8"?>
<p:tagLst xmlns:p="http://schemas.openxmlformats.org/presentationml/2006/main">
  <p:tag name="KSO_WM_UNIT_PLACING_PICTURE_USER_VIEWPORT" val="{&quot;height&quot;:3945,&quot;width&quot;:3945}"/>
</p:tagLst>
</file>

<file path=ppt/tags/tag339.xml><?xml version="1.0" encoding="utf-8"?>
<p:tagLst xmlns:p="http://schemas.openxmlformats.org/presentationml/2006/main">
  <p:tag name="KSO_WM_FULL_TEXT_BEAUTIFY_COPY_ID" val="28"/>
</p:tagLst>
</file>

<file path=ppt/tags/tag34.xml><?xml version="1.0" encoding="utf-8"?>
<p:tagLst xmlns:p="http://schemas.openxmlformats.org/presentationml/2006/main">
  <p:tag name="KSO_WM_FULL_TEXT_BEAUTIFY_COPY_ID" val="28"/>
</p:tagLst>
</file>

<file path=ppt/tags/tag340.xml><?xml version="1.0" encoding="utf-8"?>
<p:tagLst xmlns:p="http://schemas.openxmlformats.org/presentationml/2006/main">
  <p:tag name="KSO_WM_FULL_TEXT_BEAUTIFY_COPY_ID" val="29"/>
</p:tagLst>
</file>

<file path=ppt/tags/tag341.xml><?xml version="1.0" encoding="utf-8"?>
<p:tagLst xmlns:p="http://schemas.openxmlformats.org/presentationml/2006/main">
  <p:tag name="KSO_WM_FULL_TEXT_BEAUTIFY_COPY_ID" val="28"/>
</p:tagLst>
</file>

<file path=ppt/tags/tag342.xml><?xml version="1.0" encoding="utf-8"?>
<p:tagLst xmlns:p="http://schemas.openxmlformats.org/presentationml/2006/main">
  <p:tag name="KSO_WM_FULL_TEXT_BEAUTIFY_COPY_ID" val="29"/>
</p:tagLst>
</file>

<file path=ppt/tags/tag343.xml><?xml version="1.0" encoding="utf-8"?>
<p:tagLst xmlns:p="http://schemas.openxmlformats.org/presentationml/2006/main">
  <p:tag name="KSO_WM_FULL_TEXT_BEAUTIFY_COPY_ID" val="28"/>
</p:tagLst>
</file>

<file path=ppt/tags/tag344.xml><?xml version="1.0" encoding="utf-8"?>
<p:tagLst xmlns:p="http://schemas.openxmlformats.org/presentationml/2006/main">
  <p:tag name="KSO_WM_FULL_TEXT_BEAUTIFY_COPY_ID" val="29"/>
</p:tagLst>
</file>

<file path=ppt/tags/tag345.xml><?xml version="1.0" encoding="utf-8"?>
<p:tagLst xmlns:p="http://schemas.openxmlformats.org/presentationml/2006/main">
  <p:tag name="KSO_WM_FULL_TEXT_BEAUTIFY_COPY_ID" val="28"/>
</p:tagLst>
</file>

<file path=ppt/tags/tag346.xml><?xml version="1.0" encoding="utf-8"?>
<p:tagLst xmlns:p="http://schemas.openxmlformats.org/presentationml/2006/main">
  <p:tag name="KSO_WM_FULL_TEXT_BEAUTIFY_COPY_ID" val="29"/>
</p:tagLst>
</file>

<file path=ppt/tags/tag347.xml><?xml version="1.0" encoding="utf-8"?>
<p:tagLst xmlns:p="http://schemas.openxmlformats.org/presentationml/2006/main">
  <p:tag name="KSO_WM_FULL_TEXT_BEAUTIFY_COPY_ID" val="28"/>
</p:tagLst>
</file>

<file path=ppt/tags/tag348.xml><?xml version="1.0" encoding="utf-8"?>
<p:tagLst xmlns:p="http://schemas.openxmlformats.org/presentationml/2006/main">
  <p:tag name="KSO_WM_FULL_TEXT_BEAUTIFY_COPY_ID" val="29"/>
</p:tagLst>
</file>

<file path=ppt/tags/tag349.xml><?xml version="1.0" encoding="utf-8"?>
<p:tagLst xmlns:p="http://schemas.openxmlformats.org/presentationml/2006/main">
  <p:tag name="KSO_WM_FULL_TEXT_BEAUTIFY_COPY_ID" val="28"/>
</p:tagLst>
</file>

<file path=ppt/tags/tag35.xml><?xml version="1.0" encoding="utf-8"?>
<p:tagLst xmlns:p="http://schemas.openxmlformats.org/presentationml/2006/main">
  <p:tag name="KSO_WM_FULL_TEXT_BEAUTIFY_COPY_ID" val="29"/>
</p:tagLst>
</file>

<file path=ppt/tags/tag350.xml><?xml version="1.0" encoding="utf-8"?>
<p:tagLst xmlns:p="http://schemas.openxmlformats.org/presentationml/2006/main">
  <p:tag name="KSO_WM_FULL_TEXT_BEAUTIFY_COPY_ID" val="29"/>
</p:tagLst>
</file>

<file path=ppt/tags/tag351.xml><?xml version="1.0" encoding="utf-8"?>
<p:tagLst xmlns:p="http://schemas.openxmlformats.org/presentationml/2006/main">
  <p:tag name="KSO_WM_FULL_TEXT_BEAUTIFY_COPY_ID" val="28"/>
</p:tagLst>
</file>

<file path=ppt/tags/tag352.xml><?xml version="1.0" encoding="utf-8"?>
<p:tagLst xmlns:p="http://schemas.openxmlformats.org/presentationml/2006/main">
  <p:tag name="KSO_WM_FULL_TEXT_BEAUTIFY_COPY_ID" val="29"/>
</p:tagLst>
</file>

<file path=ppt/tags/tag353.xml><?xml version="1.0" encoding="utf-8"?>
<p:tagLst xmlns:p="http://schemas.openxmlformats.org/presentationml/2006/main">
  <p:tag name="KSO_WM_FULL_TEXT_BEAUTIFY_COPY_ID" val="28"/>
</p:tagLst>
</file>

<file path=ppt/tags/tag354.xml><?xml version="1.0" encoding="utf-8"?>
<p:tagLst xmlns:p="http://schemas.openxmlformats.org/presentationml/2006/main">
  <p:tag name="KSO_WM_FULL_TEXT_BEAUTIFY_COPY_ID" val="29"/>
</p:tagLst>
</file>

<file path=ppt/tags/tag355.xml><?xml version="1.0" encoding="utf-8"?>
<p:tagLst xmlns:p="http://schemas.openxmlformats.org/presentationml/2006/main">
  <p:tag name="KSO_WM_FULL_TEXT_BEAUTIFY_COPY_ID" val="28"/>
</p:tagLst>
</file>

<file path=ppt/tags/tag356.xml><?xml version="1.0" encoding="utf-8"?>
<p:tagLst xmlns:p="http://schemas.openxmlformats.org/presentationml/2006/main">
  <p:tag name="KSO_WM_FULL_TEXT_BEAUTIFY_COPY_ID" val="29"/>
</p:tagLst>
</file>

<file path=ppt/tags/tag357.xml><?xml version="1.0" encoding="utf-8"?>
<p:tagLst xmlns:p="http://schemas.openxmlformats.org/presentationml/2006/main">
  <p:tag name="KSO_WM_FULL_TEXT_BEAUTIFY_COPY_ID" val="28"/>
</p:tagLst>
</file>

<file path=ppt/tags/tag358.xml><?xml version="1.0" encoding="utf-8"?>
<p:tagLst xmlns:p="http://schemas.openxmlformats.org/presentationml/2006/main">
  <p:tag name="KSO_WM_FULL_TEXT_BEAUTIFY_COPY_ID" val="29"/>
</p:tagLst>
</file>

<file path=ppt/tags/tag359.xml><?xml version="1.0" encoding="utf-8"?>
<p:tagLst xmlns:p="http://schemas.openxmlformats.org/presentationml/2006/main">
  <p:tag name="KSO_WM_FULL_TEXT_BEAUTIFY_COPY_ID" val="28"/>
</p:tagLst>
</file>

<file path=ppt/tags/tag36.xml><?xml version="1.0" encoding="utf-8"?>
<p:tagLst xmlns:p="http://schemas.openxmlformats.org/presentationml/2006/main">
  <p:tag name="KSO_WM_FULL_TEXT_BEAUTIFY_COPY_ID" val="28"/>
</p:tagLst>
</file>

<file path=ppt/tags/tag360.xml><?xml version="1.0" encoding="utf-8"?>
<p:tagLst xmlns:p="http://schemas.openxmlformats.org/presentationml/2006/main">
  <p:tag name="KSO_WM_FULL_TEXT_BEAUTIFY_COPY_ID" val="29"/>
</p:tagLst>
</file>

<file path=ppt/tags/tag361.xml><?xml version="1.0" encoding="utf-8"?>
<p:tagLst xmlns:p="http://schemas.openxmlformats.org/presentationml/2006/main">
  <p:tag name="KSO_WM_FULL_TEXT_BEAUTIFY_COPY_ID" val="28"/>
</p:tagLst>
</file>

<file path=ppt/tags/tag362.xml><?xml version="1.0" encoding="utf-8"?>
<p:tagLst xmlns:p="http://schemas.openxmlformats.org/presentationml/2006/main">
  <p:tag name="KSO_WM_FULL_TEXT_BEAUTIFY_COPY_ID" val="29"/>
</p:tagLst>
</file>

<file path=ppt/tags/tag363.xml><?xml version="1.0" encoding="utf-8"?>
<p:tagLst xmlns:p="http://schemas.openxmlformats.org/presentationml/2006/main">
  <p:tag name="KSO_WM_FULL_TEXT_BEAUTIFY_COPY_ID" val="28"/>
</p:tagLst>
</file>

<file path=ppt/tags/tag364.xml><?xml version="1.0" encoding="utf-8"?>
<p:tagLst xmlns:p="http://schemas.openxmlformats.org/presentationml/2006/main">
  <p:tag name="KSO_WM_FULL_TEXT_BEAUTIFY_COPY_ID" val="29"/>
</p:tagLst>
</file>

<file path=ppt/tags/tag365.xml><?xml version="1.0" encoding="utf-8"?>
<p:tagLst xmlns:p="http://schemas.openxmlformats.org/presentationml/2006/main">
  <p:tag name="KSO_WM_FULL_TEXT_BEAUTIFY_COPY_ID" val="28"/>
</p:tagLst>
</file>

<file path=ppt/tags/tag366.xml><?xml version="1.0" encoding="utf-8"?>
<p:tagLst xmlns:p="http://schemas.openxmlformats.org/presentationml/2006/main">
  <p:tag name="KSO_WM_FULL_TEXT_BEAUTIFY_COPY_ID" val="29"/>
</p:tagLst>
</file>

<file path=ppt/tags/tag367.xml><?xml version="1.0" encoding="utf-8"?>
<p:tagLst xmlns:p="http://schemas.openxmlformats.org/presentationml/2006/main">
  <p:tag name="KSO_WM_FULL_TEXT_BEAUTIFY_COPY_ID" val="28"/>
</p:tagLst>
</file>

<file path=ppt/tags/tag368.xml><?xml version="1.0" encoding="utf-8"?>
<p:tagLst xmlns:p="http://schemas.openxmlformats.org/presentationml/2006/main">
  <p:tag name="KSO_WM_FULL_TEXT_BEAUTIFY_COPY_ID" val="29"/>
</p:tagLst>
</file>

<file path=ppt/tags/tag369.xml><?xml version="1.0" encoding="utf-8"?>
<p:tagLst xmlns:p="http://schemas.openxmlformats.org/presentationml/2006/main">
  <p:tag name="KSO_WM_FULL_TEXT_BEAUTIFY_COPY_ID" val="28"/>
</p:tagLst>
</file>

<file path=ppt/tags/tag37.xml><?xml version="1.0" encoding="utf-8"?>
<p:tagLst xmlns:p="http://schemas.openxmlformats.org/presentationml/2006/main">
  <p:tag name="KSO_WM_FULL_TEXT_BEAUTIFY_COPY_ID" val="29"/>
</p:tagLst>
</file>

<file path=ppt/tags/tag370.xml><?xml version="1.0" encoding="utf-8"?>
<p:tagLst xmlns:p="http://schemas.openxmlformats.org/presentationml/2006/main">
  <p:tag name="KSO_WM_FULL_TEXT_BEAUTIFY_COPY_ID" val="29"/>
</p:tagLst>
</file>

<file path=ppt/tags/tag371.xml><?xml version="1.0" encoding="utf-8"?>
<p:tagLst xmlns:p="http://schemas.openxmlformats.org/presentationml/2006/main">
  <p:tag name="KSO_WM_FULL_TEXT_BEAUTIFY_COPY_ID" val="28"/>
</p:tagLst>
</file>

<file path=ppt/tags/tag372.xml><?xml version="1.0" encoding="utf-8"?>
<p:tagLst xmlns:p="http://schemas.openxmlformats.org/presentationml/2006/main">
  <p:tag name="KSO_WM_FULL_TEXT_BEAUTIFY_COPY_ID" val="29"/>
</p:tagLst>
</file>

<file path=ppt/tags/tag373.xml><?xml version="1.0" encoding="utf-8"?>
<p:tagLst xmlns:p="http://schemas.openxmlformats.org/presentationml/2006/main">
  <p:tag name="KSO_WM_FULL_TEXT_BEAUTIFY_COPY_ID" val="28"/>
</p:tagLst>
</file>

<file path=ppt/tags/tag374.xml><?xml version="1.0" encoding="utf-8"?>
<p:tagLst xmlns:p="http://schemas.openxmlformats.org/presentationml/2006/main">
  <p:tag name="KSO_WM_FULL_TEXT_BEAUTIFY_COPY_ID" val="29"/>
</p:tagLst>
</file>

<file path=ppt/tags/tag375.xml><?xml version="1.0" encoding="utf-8"?>
<p:tagLst xmlns:p="http://schemas.openxmlformats.org/presentationml/2006/main">
  <p:tag name="KSO_WM_FULL_TEXT_BEAUTIFY_COPY_ID" val="28"/>
</p:tagLst>
</file>

<file path=ppt/tags/tag376.xml><?xml version="1.0" encoding="utf-8"?>
<p:tagLst xmlns:p="http://schemas.openxmlformats.org/presentationml/2006/main">
  <p:tag name="KSO_WM_FULL_TEXT_BEAUTIFY_COPY_ID" val="29"/>
</p:tagLst>
</file>

<file path=ppt/tags/tag377.xml><?xml version="1.0" encoding="utf-8"?>
<p:tagLst xmlns:p="http://schemas.openxmlformats.org/presentationml/2006/main">
  <p:tag name="KSO_WM_FULL_TEXT_BEAUTIFY_COPY_ID" val="28"/>
</p:tagLst>
</file>

<file path=ppt/tags/tag378.xml><?xml version="1.0" encoding="utf-8"?>
<p:tagLst xmlns:p="http://schemas.openxmlformats.org/presentationml/2006/main">
  <p:tag name="KSO_WM_FULL_TEXT_BEAUTIFY_COPY_ID" val="29"/>
</p:tagLst>
</file>

<file path=ppt/tags/tag379.xml><?xml version="1.0" encoding="utf-8"?>
<p:tagLst xmlns:p="http://schemas.openxmlformats.org/presentationml/2006/main">
  <p:tag name="KSO_WM_FULL_TEXT_BEAUTIFY_COPY_ID" val="28"/>
</p:tagLst>
</file>

<file path=ppt/tags/tag38.xml><?xml version="1.0" encoding="utf-8"?>
<p:tagLst xmlns:p="http://schemas.openxmlformats.org/presentationml/2006/main">
  <p:tag name="KSO_WM_FULL_TEXT_BEAUTIFY_COPY_ID" val="28"/>
</p:tagLst>
</file>

<file path=ppt/tags/tag380.xml><?xml version="1.0" encoding="utf-8"?>
<p:tagLst xmlns:p="http://schemas.openxmlformats.org/presentationml/2006/main">
  <p:tag name="KSO_WM_FULL_TEXT_BEAUTIFY_COPY_ID" val="29"/>
</p:tagLst>
</file>

<file path=ppt/tags/tag381.xml><?xml version="1.0" encoding="utf-8"?>
<p:tagLst xmlns:p="http://schemas.openxmlformats.org/presentationml/2006/main">
  <p:tag name="KSO_WM_FULL_TEXT_BEAUTIFY_COPY_ID" val="28"/>
</p:tagLst>
</file>

<file path=ppt/tags/tag382.xml><?xml version="1.0" encoding="utf-8"?>
<p:tagLst xmlns:p="http://schemas.openxmlformats.org/presentationml/2006/main">
  <p:tag name="KSO_WM_FULL_TEXT_BEAUTIFY_COPY_ID" val="29"/>
</p:tagLst>
</file>

<file path=ppt/tags/tag383.xml><?xml version="1.0" encoding="utf-8"?>
<p:tagLst xmlns:p="http://schemas.openxmlformats.org/presentationml/2006/main">
  <p:tag name="KSO_WM_FULL_TEXT_BEAUTIFY_COPY_ID" val="28"/>
</p:tagLst>
</file>

<file path=ppt/tags/tag384.xml><?xml version="1.0" encoding="utf-8"?>
<p:tagLst xmlns:p="http://schemas.openxmlformats.org/presentationml/2006/main">
  <p:tag name="KSO_WM_FULL_TEXT_BEAUTIFY_COPY_ID" val="29"/>
</p:tagLst>
</file>

<file path=ppt/tags/tag385.xml><?xml version="1.0" encoding="utf-8"?>
<p:tagLst xmlns:p="http://schemas.openxmlformats.org/presentationml/2006/main">
  <p:tag name="PA" val="v4.0.0"/>
</p:tagLst>
</file>

<file path=ppt/tags/tag39.xml><?xml version="1.0" encoding="utf-8"?>
<p:tagLst xmlns:p="http://schemas.openxmlformats.org/presentationml/2006/main">
  <p:tag name="KSO_WM_FULL_TEXT_BEAUTIFY_COPY_ID" val="29"/>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KSO_WM_FULL_TEXT_BEAUTIFY_COPY_ID" val="28"/>
</p:tagLst>
</file>

<file path=ppt/tags/tag41.xml><?xml version="1.0" encoding="utf-8"?>
<p:tagLst xmlns:p="http://schemas.openxmlformats.org/presentationml/2006/main">
  <p:tag name="KSO_WM_FULL_TEXT_BEAUTIFY_COPY_ID" val="29"/>
</p:tagLst>
</file>

<file path=ppt/tags/tag42.xml><?xml version="1.0" encoding="utf-8"?>
<p:tagLst xmlns:p="http://schemas.openxmlformats.org/presentationml/2006/main">
  <p:tag name="KSO_WM_FULL_TEXT_BEAUTIFY_COPY_ID" val="28"/>
</p:tagLst>
</file>

<file path=ppt/tags/tag43.xml><?xml version="1.0" encoding="utf-8"?>
<p:tagLst xmlns:p="http://schemas.openxmlformats.org/presentationml/2006/main">
  <p:tag name="KSO_WM_FULL_TEXT_BEAUTIFY_COPY_ID" val="29"/>
</p:tagLst>
</file>

<file path=ppt/tags/tag44.xml><?xml version="1.0" encoding="utf-8"?>
<p:tagLst xmlns:p="http://schemas.openxmlformats.org/presentationml/2006/main">
  <p:tag name="KSO_WM_FULL_TEXT_BEAUTIFY_COPY_ID" val="28"/>
</p:tagLst>
</file>

<file path=ppt/tags/tag45.xml><?xml version="1.0" encoding="utf-8"?>
<p:tagLst xmlns:p="http://schemas.openxmlformats.org/presentationml/2006/main">
  <p:tag name="KSO_WM_FULL_TEXT_BEAUTIFY_COPY_ID" val="29"/>
</p:tagLst>
</file>

<file path=ppt/tags/tag46.xml><?xml version="1.0" encoding="utf-8"?>
<p:tagLst xmlns:p="http://schemas.openxmlformats.org/presentationml/2006/main">
  <p:tag name="KSO_WM_FULL_TEXT_BEAUTIFY_COPY_ID" val="28"/>
</p:tagLst>
</file>

<file path=ppt/tags/tag47.xml><?xml version="1.0" encoding="utf-8"?>
<p:tagLst xmlns:p="http://schemas.openxmlformats.org/presentationml/2006/main">
  <p:tag name="KSO_WM_FULL_TEXT_BEAUTIFY_COPY_ID" val="29"/>
</p:tagLst>
</file>

<file path=ppt/tags/tag48.xml><?xml version="1.0" encoding="utf-8"?>
<p:tagLst xmlns:p="http://schemas.openxmlformats.org/presentationml/2006/main">
  <p:tag name="KSO_WM_FULL_TEXT_BEAUTIFY_COPY_ID" val="28"/>
</p:tagLst>
</file>

<file path=ppt/tags/tag49.xml><?xml version="1.0" encoding="utf-8"?>
<p:tagLst xmlns:p="http://schemas.openxmlformats.org/presentationml/2006/main">
  <p:tag name="KSO_WM_FULL_TEXT_BEAUTIFY_COPY_ID" val="29"/>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KSO_WM_FULL_TEXT_BEAUTIFY_COPY_ID" val="28"/>
</p:tagLst>
</file>

<file path=ppt/tags/tag51.xml><?xml version="1.0" encoding="utf-8"?>
<p:tagLst xmlns:p="http://schemas.openxmlformats.org/presentationml/2006/main">
  <p:tag name="KSO_WM_FULL_TEXT_BEAUTIFY_COPY_ID" val="29"/>
</p:tagLst>
</file>

<file path=ppt/tags/tag52.xml><?xml version="1.0" encoding="utf-8"?>
<p:tagLst xmlns:p="http://schemas.openxmlformats.org/presentationml/2006/main">
  <p:tag name="KSO_WM_FULL_TEXT_BEAUTIFY_COPY_ID" val="28"/>
</p:tagLst>
</file>

<file path=ppt/tags/tag53.xml><?xml version="1.0" encoding="utf-8"?>
<p:tagLst xmlns:p="http://schemas.openxmlformats.org/presentationml/2006/main">
  <p:tag name="KSO_WM_FULL_TEXT_BEAUTIFY_COPY_ID" val="29"/>
</p:tagLst>
</file>

<file path=ppt/tags/tag54.xml><?xml version="1.0" encoding="utf-8"?>
<p:tagLst xmlns:p="http://schemas.openxmlformats.org/presentationml/2006/main">
  <p:tag name="KSO_WM_FULL_TEXT_BEAUTIFY_COPY_ID" val="28"/>
</p:tagLst>
</file>

<file path=ppt/tags/tag55.xml><?xml version="1.0" encoding="utf-8"?>
<p:tagLst xmlns:p="http://schemas.openxmlformats.org/presentationml/2006/main">
  <p:tag name="KSO_WM_FULL_TEXT_BEAUTIFY_COPY_ID" val="29"/>
</p:tagLst>
</file>

<file path=ppt/tags/tag56.xml><?xml version="1.0" encoding="utf-8"?>
<p:tagLst xmlns:p="http://schemas.openxmlformats.org/presentationml/2006/main">
  <p:tag name="KSO_WM_FULL_TEXT_BEAUTIFY_COPY_ID" val="28"/>
</p:tagLst>
</file>

<file path=ppt/tags/tag57.xml><?xml version="1.0" encoding="utf-8"?>
<p:tagLst xmlns:p="http://schemas.openxmlformats.org/presentationml/2006/main">
  <p:tag name="KSO_WM_FULL_TEXT_BEAUTIFY_COPY_ID" val="29"/>
</p:tagLst>
</file>

<file path=ppt/tags/tag58.xml><?xml version="1.0" encoding="utf-8"?>
<p:tagLst xmlns:p="http://schemas.openxmlformats.org/presentationml/2006/main">
  <p:tag name="KSO_WM_FULL_TEXT_BEAUTIFY_COPY_ID" val="28"/>
</p:tagLst>
</file>

<file path=ppt/tags/tag59.xml><?xml version="1.0" encoding="utf-8"?>
<p:tagLst xmlns:p="http://schemas.openxmlformats.org/presentationml/2006/main">
  <p:tag name="KSO_WM_FULL_TEXT_BEAUTIFY_COPY_ID" val="29"/>
</p:tagLst>
</file>

<file path=ppt/tags/tag6.xml><?xml version="1.0" encoding="utf-8"?>
<p:tagLst xmlns:p="http://schemas.openxmlformats.org/presentationml/2006/main">
  <p:tag name="AS_UNIQUEID" val="130"/>
</p:tagLst>
</file>

<file path=ppt/tags/tag60.xml><?xml version="1.0" encoding="utf-8"?>
<p:tagLst xmlns:p="http://schemas.openxmlformats.org/presentationml/2006/main">
  <p:tag name="KSO_WM_FULL_TEXT_BEAUTIFY_COPY_ID" val="28"/>
</p:tagLst>
</file>

<file path=ppt/tags/tag61.xml><?xml version="1.0" encoding="utf-8"?>
<p:tagLst xmlns:p="http://schemas.openxmlformats.org/presentationml/2006/main">
  <p:tag name="KSO_WM_FULL_TEXT_BEAUTIFY_COPY_ID" val="29"/>
</p:tagLst>
</file>

<file path=ppt/tags/tag62.xml><?xml version="1.0" encoding="utf-8"?>
<p:tagLst xmlns:p="http://schemas.openxmlformats.org/presentationml/2006/main">
  <p:tag name="KSO_WM_FULL_TEXT_BEAUTIFY_COPY_ID" val="28"/>
</p:tagLst>
</file>

<file path=ppt/tags/tag63.xml><?xml version="1.0" encoding="utf-8"?>
<p:tagLst xmlns:p="http://schemas.openxmlformats.org/presentationml/2006/main">
  <p:tag name="KSO_WM_FULL_TEXT_BEAUTIFY_COPY_ID" val="29"/>
</p:tagLst>
</file>

<file path=ppt/tags/tag64.xml><?xml version="1.0" encoding="utf-8"?>
<p:tagLst xmlns:p="http://schemas.openxmlformats.org/presentationml/2006/main">
  <p:tag name="KSO_WM_FULL_TEXT_BEAUTIFY_COPY_ID" val="28"/>
</p:tagLst>
</file>

<file path=ppt/tags/tag65.xml><?xml version="1.0" encoding="utf-8"?>
<p:tagLst xmlns:p="http://schemas.openxmlformats.org/presentationml/2006/main">
  <p:tag name="KSO_WM_FULL_TEXT_BEAUTIFY_COPY_ID" val="29"/>
</p:tagLst>
</file>

<file path=ppt/tags/tag66.xml><?xml version="1.0" encoding="utf-8"?>
<p:tagLst xmlns:p="http://schemas.openxmlformats.org/presentationml/2006/main">
  <p:tag name="KSO_WM_FULL_TEXT_BEAUTIFY_COPY_ID" val="28"/>
</p:tagLst>
</file>

<file path=ppt/tags/tag67.xml><?xml version="1.0" encoding="utf-8"?>
<p:tagLst xmlns:p="http://schemas.openxmlformats.org/presentationml/2006/main">
  <p:tag name="KSO_WM_FULL_TEXT_BEAUTIFY_COPY_ID" val="29"/>
</p:tagLst>
</file>

<file path=ppt/tags/tag68.xml><?xml version="1.0" encoding="utf-8"?>
<p:tagLst xmlns:p="http://schemas.openxmlformats.org/presentationml/2006/main">
  <p:tag name="KSO_WM_FULL_TEXT_BEAUTIFY_COPY_ID" val="28"/>
</p:tagLst>
</file>

<file path=ppt/tags/tag69.xml><?xml version="1.0" encoding="utf-8"?>
<p:tagLst xmlns:p="http://schemas.openxmlformats.org/presentationml/2006/main">
  <p:tag name="KSO_WM_FULL_TEXT_BEAUTIFY_COPY_ID" val="29"/>
</p:tagLst>
</file>

<file path=ppt/tags/tag7.xml><?xml version="1.0" encoding="utf-8"?>
<p:tagLst xmlns:p="http://schemas.openxmlformats.org/presentationml/2006/main">
  <p:tag name="AS_UNIQUEID" val="131"/>
</p:tagLst>
</file>

<file path=ppt/tags/tag70.xml><?xml version="1.0" encoding="utf-8"?>
<p:tagLst xmlns:p="http://schemas.openxmlformats.org/presentationml/2006/main">
  <p:tag name="KSO_WM_FULL_TEXT_BEAUTIFY_COPY_ID" val="28"/>
</p:tagLst>
</file>

<file path=ppt/tags/tag71.xml><?xml version="1.0" encoding="utf-8"?>
<p:tagLst xmlns:p="http://schemas.openxmlformats.org/presentationml/2006/main">
  <p:tag name="KSO_WM_FULL_TEXT_BEAUTIFY_COPY_ID" val="29"/>
</p:tagLst>
</file>

<file path=ppt/tags/tag72.xml><?xml version="1.0" encoding="utf-8"?>
<p:tagLst xmlns:p="http://schemas.openxmlformats.org/presentationml/2006/main">
  <p:tag name="KSO_WM_FULL_TEXT_BEAUTIFY_COPY_ID" val="28"/>
</p:tagLst>
</file>

<file path=ppt/tags/tag73.xml><?xml version="1.0" encoding="utf-8"?>
<p:tagLst xmlns:p="http://schemas.openxmlformats.org/presentationml/2006/main">
  <p:tag name="KSO_WM_FULL_TEXT_BEAUTIFY_COPY_ID" val="29"/>
</p:tagLst>
</file>

<file path=ppt/tags/tag74.xml><?xml version="1.0" encoding="utf-8"?>
<p:tagLst xmlns:p="http://schemas.openxmlformats.org/presentationml/2006/main">
  <p:tag name="KSO_WM_FULL_TEXT_BEAUTIFY_COPY_ID" val="28"/>
</p:tagLst>
</file>

<file path=ppt/tags/tag75.xml><?xml version="1.0" encoding="utf-8"?>
<p:tagLst xmlns:p="http://schemas.openxmlformats.org/presentationml/2006/main">
  <p:tag name="KSO_WM_FULL_TEXT_BEAUTIFY_COPY_ID" val="29"/>
</p:tagLst>
</file>

<file path=ppt/tags/tag76.xml><?xml version="1.0" encoding="utf-8"?>
<p:tagLst xmlns:p="http://schemas.openxmlformats.org/presentationml/2006/main">
  <p:tag name="KSO_WM_FULL_TEXT_BEAUTIFY_COPY_ID" val="28"/>
</p:tagLst>
</file>

<file path=ppt/tags/tag77.xml><?xml version="1.0" encoding="utf-8"?>
<p:tagLst xmlns:p="http://schemas.openxmlformats.org/presentationml/2006/main">
  <p:tag name="KSO_WM_FULL_TEXT_BEAUTIFY_COPY_ID" val="29"/>
</p:tagLst>
</file>

<file path=ppt/tags/tag78.xml><?xml version="1.0" encoding="utf-8"?>
<p:tagLst xmlns:p="http://schemas.openxmlformats.org/presentationml/2006/main">
  <p:tag name="KSO_WM_FULL_TEXT_BEAUTIFY_COPY_ID" val="28"/>
</p:tagLst>
</file>

<file path=ppt/tags/tag79.xml><?xml version="1.0" encoding="utf-8"?>
<p:tagLst xmlns:p="http://schemas.openxmlformats.org/presentationml/2006/main">
  <p:tag name="KSO_WM_FULL_TEXT_BEAUTIFY_COPY_ID" val="29"/>
</p:tagLst>
</file>

<file path=ppt/tags/tag8.xml><?xml version="1.0" encoding="utf-8"?>
<p:tagLst xmlns:p="http://schemas.openxmlformats.org/presentationml/2006/main">
  <p:tag name="AS_UNIQUEID" val="132"/>
</p:tagLst>
</file>

<file path=ppt/tags/tag80.xml><?xml version="1.0" encoding="utf-8"?>
<p:tagLst xmlns:p="http://schemas.openxmlformats.org/presentationml/2006/main">
  <p:tag name="KSO_WM_FULL_TEXT_BEAUTIFY_COPY_ID" val="28"/>
</p:tagLst>
</file>

<file path=ppt/tags/tag81.xml><?xml version="1.0" encoding="utf-8"?>
<p:tagLst xmlns:p="http://schemas.openxmlformats.org/presentationml/2006/main">
  <p:tag name="KSO_WM_FULL_TEXT_BEAUTIFY_COPY_ID" val="29"/>
</p:tagLst>
</file>

<file path=ppt/tags/tag82.xml><?xml version="1.0" encoding="utf-8"?>
<p:tagLst xmlns:p="http://schemas.openxmlformats.org/presentationml/2006/main">
  <p:tag name="KSO_WM_FULL_TEXT_BEAUTIFY_COPY_ID" val="28"/>
</p:tagLst>
</file>

<file path=ppt/tags/tag83.xml><?xml version="1.0" encoding="utf-8"?>
<p:tagLst xmlns:p="http://schemas.openxmlformats.org/presentationml/2006/main">
  <p:tag name="KSO_WM_FULL_TEXT_BEAUTIFY_COPY_ID" val="29"/>
</p:tagLst>
</file>

<file path=ppt/tags/tag84.xml><?xml version="1.0" encoding="utf-8"?>
<p:tagLst xmlns:p="http://schemas.openxmlformats.org/presentationml/2006/main">
  <p:tag name="KSO_WM_FULL_TEXT_BEAUTIFY_COPY_ID" val="28"/>
</p:tagLst>
</file>

<file path=ppt/tags/tag85.xml><?xml version="1.0" encoding="utf-8"?>
<p:tagLst xmlns:p="http://schemas.openxmlformats.org/presentationml/2006/main">
  <p:tag name="KSO_WM_FULL_TEXT_BEAUTIFY_COPY_ID" val="29"/>
</p:tagLst>
</file>

<file path=ppt/tags/tag86.xml><?xml version="1.0" encoding="utf-8"?>
<p:tagLst xmlns:p="http://schemas.openxmlformats.org/presentationml/2006/main">
  <p:tag name="KSO_WM_FULL_TEXT_BEAUTIFY_COPY_ID" val="28"/>
</p:tagLst>
</file>

<file path=ppt/tags/tag87.xml><?xml version="1.0" encoding="utf-8"?>
<p:tagLst xmlns:p="http://schemas.openxmlformats.org/presentationml/2006/main">
  <p:tag name="KSO_WM_FULL_TEXT_BEAUTIFY_COPY_ID" val="29"/>
</p:tagLst>
</file>

<file path=ppt/tags/tag88.xml><?xml version="1.0" encoding="utf-8"?>
<p:tagLst xmlns:p="http://schemas.openxmlformats.org/presentationml/2006/main">
  <p:tag name="KSO_WM_FULL_TEXT_BEAUTIFY_COPY_ID" val="28"/>
</p:tagLst>
</file>

<file path=ppt/tags/tag89.xml><?xml version="1.0" encoding="utf-8"?>
<p:tagLst xmlns:p="http://schemas.openxmlformats.org/presentationml/2006/main">
  <p:tag name="KSO_WM_FULL_TEXT_BEAUTIFY_COPY_ID" val="29"/>
</p:tagLst>
</file>

<file path=ppt/tags/tag9.xml><?xml version="1.0" encoding="utf-8"?>
<p:tagLst xmlns:p="http://schemas.openxmlformats.org/presentationml/2006/main">
  <p:tag name="AS_UNIQUEID" val="160"/>
</p:tagLst>
</file>

<file path=ppt/tags/tag90.xml><?xml version="1.0" encoding="utf-8"?>
<p:tagLst xmlns:p="http://schemas.openxmlformats.org/presentationml/2006/main">
  <p:tag name="KSO_WM_FULL_TEXT_BEAUTIFY_COPY_ID" val="28"/>
</p:tagLst>
</file>

<file path=ppt/tags/tag91.xml><?xml version="1.0" encoding="utf-8"?>
<p:tagLst xmlns:p="http://schemas.openxmlformats.org/presentationml/2006/main">
  <p:tag name="KSO_WM_FULL_TEXT_BEAUTIFY_COPY_ID" val="29"/>
</p:tagLst>
</file>

<file path=ppt/tags/tag92.xml><?xml version="1.0" encoding="utf-8"?>
<p:tagLst xmlns:p="http://schemas.openxmlformats.org/presentationml/2006/main">
  <p:tag name="KSO_WM_FULL_TEXT_BEAUTIFY_COPY_ID" val="28"/>
</p:tagLst>
</file>

<file path=ppt/tags/tag93.xml><?xml version="1.0" encoding="utf-8"?>
<p:tagLst xmlns:p="http://schemas.openxmlformats.org/presentationml/2006/main">
  <p:tag name="KSO_WM_FULL_TEXT_BEAUTIFY_COPY_ID" val="29"/>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FULL_TEXT_BEAUTIFY_COPY_ID" val="28"/>
</p:tagLst>
</file>

<file path=ppt/tags/tag97.xml><?xml version="1.0" encoding="utf-8"?>
<p:tagLst xmlns:p="http://schemas.openxmlformats.org/presentationml/2006/main">
  <p:tag name="KSO_WM_FULL_TEXT_BEAUTIFY_COPY_ID" val="29"/>
</p:tagLst>
</file>

<file path=ppt/tags/tag98.xml><?xml version="1.0" encoding="utf-8"?>
<p:tagLst xmlns:p="http://schemas.openxmlformats.org/presentationml/2006/main">
  <p:tag name="KSO_WM_FULL_TEXT_BEAUTIFY_COPY_ID" val="28"/>
</p:tagLst>
</file>

<file path=ppt/tags/tag99.xml><?xml version="1.0" encoding="utf-8"?>
<p:tagLst xmlns:p="http://schemas.openxmlformats.org/presentationml/2006/main">
  <p:tag name="KSO_WM_FULL_TEXT_BEAUTIFY_COPY_ID" val="29"/>
</p:tagLst>
</file>

<file path=ppt/theme/theme1.xml><?xml version="1.0" encoding="utf-8"?>
<a:theme xmlns:a="http://schemas.openxmlformats.org/drawingml/2006/main" name="包图主题2">
  <a:themeElements>
    <a:clrScheme name="自定义 190">
      <a:dk1>
        <a:sysClr val="windowText" lastClr="000000"/>
      </a:dk1>
      <a:lt1>
        <a:sysClr val="window" lastClr="FFFFFF"/>
      </a:lt1>
      <a:dk2>
        <a:srgbClr val="44546A"/>
      </a:dk2>
      <a:lt2>
        <a:srgbClr val="E7E6E6"/>
      </a:lt2>
      <a:accent1>
        <a:srgbClr val="DF213B"/>
      </a:accent1>
      <a:accent2>
        <a:srgbClr val="595959"/>
      </a:accent2>
      <a:accent3>
        <a:srgbClr val="DF213B"/>
      </a:accent3>
      <a:accent4>
        <a:srgbClr val="595959"/>
      </a:accent4>
      <a:accent5>
        <a:srgbClr val="DF213B"/>
      </a:accent5>
      <a:accent6>
        <a:srgbClr val="595959"/>
      </a:accent6>
      <a:hlink>
        <a:srgbClr val="DF213B"/>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t">
        <a:spAutoFit/>
      </a:bodyPr>
      <a:lstStyle>
        <a:defPPr fontAlgn="auto">
          <a:lnSpc>
            <a:spcPts val="3460"/>
          </a:lnSpc>
          <a:defRPr lang="en-US" sz="240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67151</Words>
  <Application>WPS 演示</Application>
  <PresentationFormat>宽屏</PresentationFormat>
  <Paragraphs>2362</Paragraphs>
  <Slides>182</Slides>
  <Notes>41</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182</vt:i4>
      </vt:variant>
    </vt:vector>
  </HeadingPairs>
  <TitlesOfParts>
    <vt:vector size="202" baseType="lpstr">
      <vt:lpstr>Arial</vt:lpstr>
      <vt:lpstr>宋体</vt:lpstr>
      <vt:lpstr>Wingdings</vt:lpstr>
      <vt:lpstr>微软雅黑</vt:lpstr>
      <vt:lpstr>Gill Sans Ultra Bold</vt:lpstr>
      <vt:lpstr>Gill Sans MT Condensed</vt:lpstr>
      <vt:lpstr>Arial Unicode MS</vt:lpstr>
      <vt:lpstr>Helvetica Light</vt:lpstr>
      <vt:lpstr>Times New Roman</vt:lpstr>
      <vt:lpstr>HelveticaNeue</vt:lpstr>
      <vt:lpstr>Corbel</vt:lpstr>
      <vt:lpstr>华文新魏</vt:lpstr>
      <vt:lpstr>Calibri</vt:lpstr>
      <vt:lpstr>仿宋_GB2312</vt:lpstr>
      <vt:lpstr>仿宋</vt:lpstr>
      <vt:lpstr>叶根友毛笔行书2.0版</vt:lpstr>
      <vt:lpstr>等线</vt:lpstr>
      <vt:lpstr>包图主题2</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彭 海燕</dc:creator>
  <cp:lastModifiedBy>南山有谷堆</cp:lastModifiedBy>
  <cp:revision>74</cp:revision>
  <dcterms:created xsi:type="dcterms:W3CDTF">2020-12-08T07:33:00Z</dcterms:created>
  <dcterms:modified xsi:type="dcterms:W3CDTF">2021-11-13T12:18:42Z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9D2D6A788833430D96EFB9BD5FBBEC58</vt:lpwstr>
  </property>
</Properties>
</file>