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60" r:id="rId5"/>
    <p:sldId id="281" r:id="rId6"/>
    <p:sldId id="274" r:id="rId7"/>
    <p:sldId id="266" r:id="rId8"/>
    <p:sldId id="273" r:id="rId9"/>
    <p:sldId id="286" r:id="rId10"/>
    <p:sldId id="272" r:id="rId11"/>
    <p:sldId id="287" r:id="rId12"/>
    <p:sldId id="297" r:id="rId13"/>
    <p:sldId id="285" r:id="rId14"/>
    <p:sldId id="290" r:id="rId15"/>
    <p:sldId id="289" r:id="rId16"/>
    <p:sldId id="288" r:id="rId17"/>
    <p:sldId id="275" r:id="rId18"/>
    <p:sldId id="277" r:id="rId19"/>
    <p:sldId id="284" r:id="rId20"/>
    <p:sldId id="280" r:id="rId21"/>
    <p:sldId id="294" r:id="rId22"/>
    <p:sldId id="269" r:id="rId23"/>
    <p:sldId id="268" r:id="rId24"/>
    <p:sldId id="270" r:id="rId25"/>
    <p:sldId id="291" r:id="rId26"/>
    <p:sldId id="276" r:id="rId27"/>
    <p:sldId id="278" r:id="rId28"/>
    <p:sldId id="271" r:id="rId29"/>
    <p:sldId id="293" r:id="rId30"/>
    <p:sldId id="295" r:id="rId31"/>
    <p:sldId id="296" r:id="rId32"/>
    <p:sldId id="292" r:id="rId33"/>
    <p:sldId id="298" r:id="rId34"/>
    <p:sldId id="267" r:id="rId35"/>
  </p:sldIdLst>
  <p:sldSz cx="9144000" cy="5715000" type="screen16x1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65" autoAdjust="0"/>
    <p:restoredTop sz="94660"/>
  </p:normalViewPr>
  <p:slideViewPr>
    <p:cSldViewPr>
      <p:cViewPr varScale="1">
        <p:scale>
          <a:sx n="75" d="100"/>
          <a:sy n="75" d="100"/>
        </p:scale>
        <p:origin x="312" y="40"/>
      </p:cViewPr>
      <p:guideLst>
        <p:guide orient="horz" pos="1800"/>
        <p:guide pos="2880"/>
      </p:guideLst>
    </p:cSldViewPr>
  </p:slideViewPr>
  <p:notesTextViewPr>
    <p:cViewPr>
      <p:scale>
        <a:sx n="100" d="100"/>
        <a:sy n="100" d="100"/>
      </p:scale>
      <p:origin x="0" y="0"/>
    </p:cViewPr>
  </p:notesTextViewPr>
  <p:sorterViewPr>
    <p:cViewPr>
      <p:scale>
        <a:sx n="200" d="100"/>
        <a:sy n="200" d="100"/>
      </p:scale>
      <p:origin x="0" y="-2246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56"/>
            <a:ext cx="7772400" cy="1225021"/>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238500"/>
            <a:ext cx="6400800" cy="14605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457200" y="5296960"/>
            <a:ext cx="2133600" cy="304271"/>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60"/>
            <a:ext cx="2133600" cy="304271"/>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333500"/>
            <a:ext cx="8229600" cy="3771636"/>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5296960"/>
            <a:ext cx="2133600" cy="304271"/>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60"/>
            <a:ext cx="2133600" cy="304271"/>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866"/>
            <a:ext cx="2057400" cy="4876271"/>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28866"/>
            <a:ext cx="6019800" cy="4876271"/>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5296960"/>
            <a:ext cx="2133600" cy="304271"/>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60"/>
            <a:ext cx="2133600" cy="304271"/>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457200" y="1333500"/>
            <a:ext cx="8229600" cy="3771636"/>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5296960"/>
            <a:ext cx="2133600" cy="304271"/>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60"/>
            <a:ext cx="2133600" cy="304271"/>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8"/>
            <a:ext cx="7772400" cy="1135063"/>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422261"/>
            <a:ext cx="7772400" cy="1250156"/>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457200" y="5296960"/>
            <a:ext cx="2133600" cy="304271"/>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60"/>
            <a:ext cx="2133600" cy="304271"/>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457200" y="5296960"/>
            <a:ext cx="2133600" cy="304271"/>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5296960"/>
            <a:ext cx="2133600" cy="304271"/>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79262"/>
            <a:ext cx="4040188"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812396"/>
            <a:ext cx="404018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8" y="1279262"/>
            <a:ext cx="4041775"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8" y="1812396"/>
            <a:ext cx="4041775"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457200" y="5296960"/>
            <a:ext cx="2133600" cy="304271"/>
          </a:xfrm>
          <a:prstGeom prst="rect">
            <a:avLst/>
          </a:prstGeom>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5296960"/>
            <a:ext cx="2133600" cy="304271"/>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457200" y="5296960"/>
            <a:ext cx="2133600" cy="304271"/>
          </a:xfrm>
          <a:prstGeom prst="rect">
            <a:avLst/>
          </a:prstGeo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5296960"/>
            <a:ext cx="2133600" cy="304271"/>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5296960"/>
            <a:ext cx="2133600" cy="304271"/>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5296960"/>
            <a:ext cx="2133600" cy="304271"/>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27543"/>
            <a:ext cx="3008313" cy="968375"/>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27542"/>
            <a:ext cx="5111750"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3" y="1195918"/>
            <a:ext cx="3008313"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5296960"/>
            <a:ext cx="2133600" cy="304271"/>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5296960"/>
            <a:ext cx="2133600" cy="304271"/>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510646"/>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472782"/>
            <a:ext cx="5486400" cy="67071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5296960"/>
            <a:ext cx="2133600" cy="304271"/>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5296960"/>
            <a:ext cx="2133600" cy="304271"/>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png"/><Relationship Id="rId13" Type="http://schemas.openxmlformats.org/officeDocument/2006/relationships/tags" Target="../tags/tag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 y="5410729"/>
            <a:ext cx="9108321" cy="303084"/>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3"/>
          <p:cNvSpPr>
            <a:spLocks noGrp="1"/>
          </p:cNvSpPr>
          <p:nvPr>
            <p:ph type="dt" sz="half" idx="2"/>
          </p:nvPr>
        </p:nvSpPr>
        <p:spPr>
          <a:xfrm>
            <a:off x="565353" y="5729916"/>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grpSp>
        <p:nvGrpSpPr>
          <p:cNvPr id="4" name="Group 1061"/>
          <p:cNvGrpSpPr/>
          <p:nvPr userDrawn="1"/>
        </p:nvGrpSpPr>
        <p:grpSpPr bwMode="auto">
          <a:xfrm>
            <a:off x="1061416" y="5954713"/>
            <a:ext cx="128587" cy="128587"/>
            <a:chOff x="2995" y="1525"/>
            <a:chExt cx="112" cy="112"/>
          </a:xfrm>
        </p:grpSpPr>
        <p:sp>
          <p:nvSpPr>
            <p:cNvPr id="5" name="AutoShape 1062"/>
            <p:cNvSpPr>
              <a:spLocks noChangeArrowheads="1"/>
            </p:cNvSpPr>
            <p:nvPr userDrawn="1"/>
          </p:nvSpPr>
          <p:spPr bwMode="gray">
            <a:xfrm>
              <a:off x="2995" y="1525"/>
              <a:ext cx="112" cy="112"/>
            </a:xfrm>
            <a:prstGeom prst="roundRect">
              <a:avLst>
                <a:gd name="adj" fmla="val 16667"/>
              </a:avLst>
            </a:prstGeom>
            <a:noFill/>
            <a:ln w="9525">
              <a:solidFill>
                <a:srgbClr val="F8F8F8"/>
              </a:solidFill>
              <a:round/>
            </a:ln>
            <a:extLst>
              <a:ext uri="{909E8E84-426E-40DD-AFC4-6F175D3DCCD1}">
                <a14:hiddenFill xmlns:a14="http://schemas.microsoft.com/office/drawing/2010/main">
                  <a:solidFill>
                    <a:srgbClr val="FFFFFF"/>
                  </a:solidFill>
                </a14:hiddenFill>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AutoShape 1063"/>
            <p:cNvSpPr>
              <a:spLocks noChangeArrowheads="1"/>
            </p:cNvSpPr>
            <p:nvPr userDrawn="1"/>
          </p:nvSpPr>
          <p:spPr bwMode="gray">
            <a:xfrm>
              <a:off x="3029" y="1540"/>
              <a:ext cx="60" cy="81"/>
            </a:xfrm>
            <a:prstGeom prst="homePlate">
              <a:avLst>
                <a:gd name="adj" fmla="val 100000"/>
              </a:avLst>
            </a:prstGeom>
            <a:solidFill>
              <a:srgbClr val="F1910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0" name="AutoShape 1030"/>
          <p:cNvSpPr>
            <a:spLocks noChangeArrowheads="1"/>
          </p:cNvSpPr>
          <p:nvPr userDrawn="1"/>
        </p:nvSpPr>
        <p:spPr bwMode="gray">
          <a:xfrm>
            <a:off x="8760391" y="5376207"/>
            <a:ext cx="228600" cy="228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90E12F"/>
              </a:gs>
              <a:gs pos="100000">
                <a:srgbClr val="90E12F">
                  <a:gamma/>
                  <a:shade val="54118"/>
                  <a:invGamma/>
                </a:srgbClr>
              </a:gs>
            </a:gsLst>
            <a:lin ang="5400000" scaled="1"/>
          </a:gradFill>
          <a:ln w="9525">
            <a:solidFill>
              <a:srgbClr val="90E12F"/>
            </a:solid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mn-ea"/>
            </a:endParaRPr>
          </a:p>
        </p:txBody>
      </p:sp>
      <p:sp>
        <p:nvSpPr>
          <p:cNvPr id="17" name="AutoShape 1048"/>
          <p:cNvSpPr>
            <a:spLocks noChangeArrowheads="1"/>
          </p:cNvSpPr>
          <p:nvPr userDrawn="1"/>
        </p:nvSpPr>
        <p:spPr bwMode="gray">
          <a:xfrm>
            <a:off x="8604448" y="5294485"/>
            <a:ext cx="503873" cy="3920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FFA22B"/>
              </a:gs>
              <a:gs pos="100000">
                <a:srgbClr val="FFA22B">
                  <a:gamma/>
                  <a:shade val="50980"/>
                  <a:invGamma/>
                </a:srgbClr>
              </a:gs>
            </a:gsLst>
            <a:lin ang="5400000" scaled="1"/>
          </a:gradFill>
          <a:ln w="9525">
            <a:solidFill>
              <a:srgbClr val="FEFFFF"/>
            </a:solidFill>
            <a:round/>
          </a:ln>
          <a:effectLst>
            <a:outerShdw dist="35921" dir="2700000" algn="ctr" rotWithShape="0">
              <a:srgbClr val="080808">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mn-ea"/>
            </a:endParaRPr>
          </a:p>
        </p:txBody>
      </p:sp>
      <p:sp>
        <p:nvSpPr>
          <p:cNvPr id="30" name="AutoShape 1065"/>
          <p:cNvSpPr>
            <a:spLocks noChangeArrowheads="1"/>
          </p:cNvSpPr>
          <p:nvPr userDrawn="1"/>
        </p:nvSpPr>
        <p:spPr bwMode="gray">
          <a:xfrm>
            <a:off x="8198510" y="5217996"/>
            <a:ext cx="483910" cy="51192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90E12F">
                  <a:gamma/>
                  <a:tint val="20000"/>
                  <a:invGamma/>
                </a:srgbClr>
              </a:gs>
              <a:gs pos="100000">
                <a:srgbClr val="90E12F"/>
              </a:gs>
            </a:gsLst>
            <a:lin ang="5400000" scaled="1"/>
          </a:gradFill>
          <a:ln w="9525">
            <a:solidFill>
              <a:srgbClr val="FEFFFF"/>
            </a:solidFill>
            <a:round/>
          </a:ln>
          <a:effectLst>
            <a:outerShdw dist="35921" dir="2700000" algn="ctr" rotWithShape="0">
              <a:srgbClr val="080808">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mn-ea"/>
            </a:endParaRPr>
          </a:p>
        </p:txBody>
      </p:sp>
      <p:grpSp>
        <p:nvGrpSpPr>
          <p:cNvPr id="7" name="组合 6"/>
          <p:cNvGrpSpPr/>
          <p:nvPr userDrawn="1"/>
        </p:nvGrpSpPr>
        <p:grpSpPr>
          <a:xfrm>
            <a:off x="-14200" y="-10852"/>
            <a:ext cx="5399767" cy="642495"/>
            <a:chOff x="-27638" y="-44853"/>
            <a:chExt cx="6414821" cy="642495"/>
          </a:xfrm>
        </p:grpSpPr>
        <p:sp>
          <p:nvSpPr>
            <p:cNvPr id="31" name="AutoShape 1066"/>
            <p:cNvSpPr>
              <a:spLocks noChangeArrowheads="1"/>
            </p:cNvSpPr>
            <p:nvPr userDrawn="1"/>
          </p:nvSpPr>
          <p:spPr bwMode="gray">
            <a:xfrm>
              <a:off x="-27638" y="-44853"/>
              <a:ext cx="592991" cy="526089"/>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DE6CEA">
                    <a:gamma/>
                    <a:tint val="28627"/>
                    <a:invGamma/>
                  </a:srgbClr>
                </a:gs>
                <a:gs pos="100000">
                  <a:srgbClr val="DE6CEA"/>
                </a:gs>
              </a:gsLst>
              <a:lin ang="5400000" scaled="1"/>
            </a:gradFill>
            <a:ln w="9525">
              <a:solidFill>
                <a:srgbClr val="FEFFFF"/>
              </a:solidFill>
              <a:round/>
            </a:ln>
            <a:effectLst>
              <a:outerShdw dist="35921" dir="2700000" algn="ctr" rotWithShape="0">
                <a:srgbClr val="080808">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mn-ea"/>
              </a:endParaRPr>
            </a:p>
          </p:txBody>
        </p:sp>
        <p:pic>
          <p:nvPicPr>
            <p:cNvPr id="22" name="图片 1" descr="组48325同意"/>
            <p:cNvPicPr>
              <a:picLocks noChangeAspect="1" noChangeArrowheads="1"/>
            </p:cNvPicPr>
            <p:nvPr userDrawn="1">
              <p:custDataLst>
                <p:tags r:id="rId13"/>
              </p:custDataLst>
            </p:nvPr>
          </p:nvPicPr>
          <p:blipFill>
            <a:blip r:embed="rId14">
              <a:extLst>
                <a:ext uri="{28A0092B-C50C-407E-A947-70E740481C1C}">
                  <a14:useLocalDpi xmlns:a14="http://schemas.microsoft.com/office/drawing/2010/main" val="0"/>
                </a:ext>
              </a:extLst>
            </a:blip>
            <a:stretch>
              <a:fillRect/>
            </a:stretch>
          </p:blipFill>
          <p:spPr bwMode="auto">
            <a:xfrm>
              <a:off x="268857" y="-10370"/>
              <a:ext cx="6118326"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tags" Target="../tags/tag4.xml"/><Relationship Id="rId3"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1" Type="http://schemas.openxmlformats.org/officeDocument/2006/relationships/slideLayout" Target="../slideLayouts/slideLayout2.xml"/><Relationship Id="rId10" Type="http://schemas.openxmlformats.org/officeDocument/2006/relationships/tags" Target="../tags/tag30.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image" Target="../media/image28.jpeg"/><Relationship Id="rId1" Type="http://schemas.openxmlformats.org/officeDocument/2006/relationships/tags" Target="../tags/tag31.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1.jpeg"/><Relationship Id="rId7" Type="http://schemas.openxmlformats.org/officeDocument/2006/relationships/tags" Target="../tags/tag42.xml"/><Relationship Id="rId6" Type="http://schemas.openxmlformats.org/officeDocument/2006/relationships/image" Target="../media/image30.jpeg"/><Relationship Id="rId5" Type="http://schemas.openxmlformats.org/officeDocument/2006/relationships/tags" Target="../tags/tag41.xml"/><Relationship Id="rId4" Type="http://schemas.openxmlformats.org/officeDocument/2006/relationships/image" Target="../media/image29.jpeg"/><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s>
</file>

<file path=ppt/slides/_rels/slide16.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1" Type="http://schemas.openxmlformats.org/officeDocument/2006/relationships/slideLayout" Target="../slideLayouts/slideLayout2.xml"/><Relationship Id="rId10" Type="http://schemas.openxmlformats.org/officeDocument/2006/relationships/tags" Target="../tags/tag52.xml"/><Relationship Id="rId1" Type="http://schemas.openxmlformats.org/officeDocument/2006/relationships/tags" Target="../tags/tag43.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4.png"/><Relationship Id="rId7" Type="http://schemas.openxmlformats.org/officeDocument/2006/relationships/tags" Target="../tags/tag57.xml"/><Relationship Id="rId6" Type="http://schemas.openxmlformats.org/officeDocument/2006/relationships/image" Target="../media/image33.png"/><Relationship Id="rId5" Type="http://schemas.openxmlformats.org/officeDocument/2006/relationships/tags" Target="../tags/tag56.xml"/><Relationship Id="rId4" Type="http://schemas.openxmlformats.org/officeDocument/2006/relationships/image" Target="../media/image32.png"/><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61.xml"/><Relationship Id="rId5" Type="http://schemas.openxmlformats.org/officeDocument/2006/relationships/image" Target="../media/image27.png"/><Relationship Id="rId4" Type="http://schemas.openxmlformats.org/officeDocument/2006/relationships/tags" Target="../tags/tag60.xml"/><Relationship Id="rId3" Type="http://schemas.openxmlformats.org/officeDocument/2006/relationships/image" Target="../media/image35.jpeg"/><Relationship Id="rId2" Type="http://schemas.openxmlformats.org/officeDocument/2006/relationships/tags" Target="../tags/tag59.xml"/><Relationship Id="rId1" Type="http://schemas.openxmlformats.org/officeDocument/2006/relationships/tags" Target="../tags/tag5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0" Type="http://schemas.openxmlformats.org/officeDocument/2006/relationships/slideLayout" Target="../slideLayouts/slideLayout2.xml"/><Relationship Id="rId1" Type="http://schemas.openxmlformats.org/officeDocument/2006/relationships/tags" Target="../tags/tag6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xml"/><Relationship Id="rId2" Type="http://schemas.openxmlformats.org/officeDocument/2006/relationships/image" Target="../media/image15.jpeg"/><Relationship Id="rId1" Type="http://schemas.openxmlformats.org/officeDocument/2006/relationships/image" Target="../media/image14.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jpeg"/><Relationship Id="rId3" Type="http://schemas.openxmlformats.org/officeDocument/2006/relationships/tags" Target="../tags/tag10.xml"/><Relationship Id="rId2" Type="http://schemas.openxmlformats.org/officeDocument/2006/relationships/image" Target="../media/image17.png"/><Relationship Id="rId1" Type="http://schemas.openxmlformats.org/officeDocument/2006/relationships/image" Target="../media/image16.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jpeg"/></Relationships>
</file>

<file path=ppt/slides/_rels/slide8.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1" Type="http://schemas.openxmlformats.org/officeDocument/2006/relationships/slideLayout" Target="../slideLayouts/slideLayout2.xml"/><Relationship Id="rId10" Type="http://schemas.openxmlformats.org/officeDocument/2006/relationships/tags" Target="../tags/tag20.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27584" y="676974"/>
            <a:ext cx="7272808" cy="892552"/>
          </a:xfrm>
          <a:prstGeom prst="rect">
            <a:avLst/>
          </a:prstGeom>
          <a:noFill/>
        </p:spPr>
        <p:txBody>
          <a:bodyPr wrap="square">
            <a:spAutoFit/>
          </a:bodyPr>
          <a:lstStyle/>
          <a:p>
            <a:pPr algn="ctr"/>
            <a:r>
              <a:rPr lang="en-US" altLang="zh-CN" sz="3200" b="1" dirty="0">
                <a:latin typeface="Times New Roman" panose="02020603050405020304" pitchFamily="18" charset="0"/>
                <a:ea typeface="微软雅黑" panose="020B0503020204020204" charset="-122"/>
                <a:cs typeface="Times New Roman" panose="02020603050405020304" pitchFamily="18" charset="0"/>
                <a:sym typeface="+mn-ea"/>
              </a:rPr>
              <a:t>Unit 5 Working the Land </a:t>
            </a:r>
            <a:endParaRPr lang="en-US" altLang="zh-CN" sz="3200" b="1" dirty="0">
              <a:latin typeface="Times New Roman" panose="02020603050405020304" pitchFamily="18" charset="0"/>
              <a:ea typeface="微软雅黑" panose="020B0503020204020204" charset="-122"/>
              <a:cs typeface="Times New Roman" panose="02020603050405020304" pitchFamily="18" charset="0"/>
              <a:sym typeface="+mn-ea"/>
            </a:endParaRPr>
          </a:p>
          <a:p>
            <a:pPr algn="ctr"/>
            <a:r>
              <a:rPr kumimoji="0" lang="en-US" altLang="zh-CN" sz="2000" b="1" i="0" u="none" strike="noStrike" kern="1200" cap="none" spc="600" normalizeH="0" baseline="0" noProof="0" dirty="0">
                <a:ln>
                  <a:noFill/>
                </a:ln>
                <a:effectLst/>
                <a:uLnTx/>
                <a:uFillTx/>
                <a:latin typeface="Times New Roman" panose="02020603050405020304" pitchFamily="18" charset="0"/>
                <a:ea typeface="Arial Unicode MS" pitchFamily="34" charset="-122"/>
                <a:cs typeface="Times New Roman" panose="02020603050405020304" pitchFamily="18" charset="0"/>
                <a:sym typeface="Arial" panose="020B0604020202020204" pitchFamily="34" charset="0"/>
              </a:rPr>
              <a:t>Using Language</a:t>
            </a:r>
            <a:r>
              <a:rPr kumimoji="0" lang="zh-CN" altLang="en-US" sz="2000" b="1" i="0" u="none" strike="noStrike" kern="1200" cap="none" spc="600" normalizeH="0" baseline="0" noProof="0" dirty="0">
                <a:ln>
                  <a:noFill/>
                </a:ln>
                <a:effectLst/>
                <a:uLnTx/>
                <a:uFillTx/>
                <a:latin typeface="Times New Roman" panose="02020603050405020304" pitchFamily="18" charset="0"/>
                <a:ea typeface="Arial Unicode MS" pitchFamily="34" charset="-122"/>
                <a:cs typeface="Times New Roman" panose="02020603050405020304" pitchFamily="18" charset="0"/>
                <a:sym typeface="Arial" panose="020B0604020202020204" pitchFamily="34" charset="0"/>
              </a:rPr>
              <a:t> </a:t>
            </a:r>
            <a:r>
              <a:rPr kumimoji="0" lang="en-US" altLang="zh-CN" sz="2000" b="1" i="0" u="none" strike="noStrike" kern="1200" cap="none" spc="600" normalizeH="0" baseline="0" noProof="0" dirty="0">
                <a:ln>
                  <a:noFill/>
                </a:ln>
                <a:effectLst/>
                <a:uLnTx/>
                <a:uFillTx/>
                <a:latin typeface="Times New Roman" panose="02020603050405020304" pitchFamily="18" charset="0"/>
                <a:ea typeface="Arial Unicode MS" pitchFamily="34" charset="-122"/>
                <a:cs typeface="Times New Roman" panose="02020603050405020304" pitchFamily="18" charset="0"/>
                <a:sym typeface="Arial" panose="020B0604020202020204" pitchFamily="34" charset="0"/>
              </a:rPr>
              <a:t>(2)</a:t>
            </a:r>
            <a:endParaRPr lang="zh-CN" altLang="en-US" sz="2000" dirty="0">
              <a:latin typeface="Times New Roman" panose="02020603050405020304" pitchFamily="18" charset="0"/>
              <a:cs typeface="Times New Roman" panose="02020603050405020304" pitchFamily="18" charset="0"/>
            </a:endParaRPr>
          </a:p>
        </p:txBody>
      </p:sp>
      <p:sp>
        <p:nvSpPr>
          <p:cNvPr id="3" name="文本框 2"/>
          <p:cNvSpPr txBox="1"/>
          <p:nvPr>
            <p:custDataLst>
              <p:tags r:id="rId1"/>
            </p:custDataLst>
          </p:nvPr>
        </p:nvSpPr>
        <p:spPr>
          <a:xfrm>
            <a:off x="1085894" y="1643284"/>
            <a:ext cx="7182326" cy="645160"/>
          </a:xfrm>
          <a:prstGeom prst="rect">
            <a:avLst/>
          </a:prstGeom>
          <a:noFill/>
        </p:spPr>
        <p:txBody>
          <a:bodyPr wrap="square" rtlCol="0" anchor="t">
            <a:spAutoFit/>
          </a:bodyPr>
          <a:lstStyle/>
          <a:p>
            <a:r>
              <a:rPr lang="zh-CN" altLang="en-US" sz="3600" b="1" dirty="0">
                <a:latin typeface="Times New Roman" panose="02020603050405020304" pitchFamily="18" charset="0"/>
                <a:cs typeface="Times New Roman" panose="02020603050405020304" pitchFamily="18" charset="0"/>
                <a:sym typeface="+mn-ea"/>
              </a:rPr>
              <a:t>Chemical Versus Organic Farming</a:t>
            </a:r>
            <a:endParaRPr lang="zh-CN" altLang="en-US" sz="3600" b="1" dirty="0">
              <a:latin typeface="Times New Roman" panose="02020603050405020304" pitchFamily="18" charset="0"/>
              <a:cs typeface="Times New Roman" panose="02020603050405020304" pitchFamily="18" charset="0"/>
              <a:sym typeface="+mn-ea"/>
            </a:endParaRPr>
          </a:p>
        </p:txBody>
      </p:sp>
      <p:pic>
        <p:nvPicPr>
          <p:cNvPr id="4" name="图片 3"/>
          <p:cNvPicPr>
            <a:picLocks noChangeAspect="1"/>
          </p:cNvPicPr>
          <p:nvPr>
            <p:custDataLst>
              <p:tags r:id="rId2"/>
            </p:custDataLst>
          </p:nvPr>
        </p:nvPicPr>
        <p:blipFill>
          <a:blip r:embed="rId3"/>
          <a:stretch>
            <a:fillRect/>
          </a:stretch>
        </p:blipFill>
        <p:spPr>
          <a:xfrm>
            <a:off x="1612964" y="2641476"/>
            <a:ext cx="2985377" cy="2155491"/>
          </a:xfrm>
          <a:prstGeom prst="rect">
            <a:avLst/>
          </a:prstGeom>
          <a:effectLst>
            <a:outerShdw blurRad="50800" dist="38100" dir="18900000" algn="bl" rotWithShape="0">
              <a:prstClr val="black">
                <a:alpha val="40000"/>
              </a:prstClr>
            </a:outerShdw>
          </a:effectLst>
        </p:spPr>
      </p:pic>
      <p:pic>
        <p:nvPicPr>
          <p:cNvPr id="5" name="图片 4" descr="a60372ccab8e4e66b2e78cc50eed8b86_th"/>
          <p:cNvPicPr>
            <a:picLocks noChangeAspect="1"/>
          </p:cNvPicPr>
          <p:nvPr>
            <p:custDataLst>
              <p:tags r:id="rId4"/>
            </p:custDataLst>
          </p:nvPr>
        </p:nvPicPr>
        <p:blipFill>
          <a:blip r:embed="rId5"/>
          <a:stretch>
            <a:fillRect/>
          </a:stretch>
        </p:blipFill>
        <p:spPr>
          <a:xfrm>
            <a:off x="5070616" y="2288444"/>
            <a:ext cx="2482372" cy="1837570"/>
          </a:xfrm>
          <a:prstGeom prst="rect">
            <a:avLst/>
          </a:prstGeom>
        </p:spPr>
      </p:pic>
      <p:sp>
        <p:nvSpPr>
          <p:cNvPr id="6" name="Rectangle 16"/>
          <p:cNvSpPr>
            <a:spLocks noChangeArrowheads="1"/>
          </p:cNvSpPr>
          <p:nvPr/>
        </p:nvSpPr>
        <p:spPr bwMode="auto">
          <a:xfrm>
            <a:off x="5394920" y="4314695"/>
            <a:ext cx="2057400" cy="681355"/>
          </a:xfrm>
          <a:prstGeom prst="rect">
            <a:avLst/>
          </a:prstGeom>
          <a:solidFill>
            <a:srgbClr val="FFFFFF">
              <a:alpha val="59000"/>
            </a:srgbClr>
          </a:solidFill>
          <a:ln>
            <a:noFill/>
          </a:ln>
          <a:effectLst/>
        </p:spPr>
        <p:txBody>
          <a:bodyPr wrap="square">
            <a:spAutoFit/>
          </a:bodyPr>
          <a:lstStyle>
            <a:lvl1pPr eaLnBrk="0" hangingPunct="0">
              <a:defRPr kumimoji="1" sz="36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a:solidFill>
                  <a:schemeClr val="tx1"/>
                </a:solidFill>
                <a:latin typeface="Times New Roman" panose="02020603050405020304" pitchFamily="18" charset="0"/>
                <a:ea typeface="宋体" panose="02010600030101010101" pitchFamily="2" charset="-122"/>
              </a:defRPr>
            </a:lvl5pPr>
            <a:lvl6pPr marL="2514600" indent="-228600" algn="r" eaLnBrk="0" fontAlgn="base" hangingPunct="0">
              <a:spcBef>
                <a:spcPct val="0"/>
              </a:spcBef>
              <a:spcAft>
                <a:spcPct val="0"/>
              </a:spcAft>
              <a:defRPr kumimoji="1" sz="3600">
                <a:solidFill>
                  <a:schemeClr val="tx1"/>
                </a:solidFill>
                <a:latin typeface="Times New Roman" panose="02020603050405020304" pitchFamily="18" charset="0"/>
                <a:ea typeface="宋体" panose="02010600030101010101" pitchFamily="2" charset="-122"/>
              </a:defRPr>
            </a:lvl6pPr>
            <a:lvl7pPr marL="2971800" indent="-228600" algn="r" eaLnBrk="0" fontAlgn="base" hangingPunct="0">
              <a:spcBef>
                <a:spcPct val="0"/>
              </a:spcBef>
              <a:spcAft>
                <a:spcPct val="0"/>
              </a:spcAft>
              <a:defRPr kumimoji="1" sz="3600">
                <a:solidFill>
                  <a:schemeClr val="tx1"/>
                </a:solidFill>
                <a:latin typeface="Times New Roman" panose="02020603050405020304" pitchFamily="18" charset="0"/>
                <a:ea typeface="宋体" panose="02010600030101010101" pitchFamily="2" charset="-122"/>
              </a:defRPr>
            </a:lvl7pPr>
            <a:lvl8pPr marL="3429000" indent="-228600" algn="r" eaLnBrk="0" fontAlgn="base" hangingPunct="0">
              <a:spcBef>
                <a:spcPct val="0"/>
              </a:spcBef>
              <a:spcAft>
                <a:spcPct val="0"/>
              </a:spcAft>
              <a:defRPr kumimoji="1" sz="3600">
                <a:solidFill>
                  <a:schemeClr val="tx1"/>
                </a:solidFill>
                <a:latin typeface="Times New Roman" panose="02020603050405020304" pitchFamily="18" charset="0"/>
                <a:ea typeface="宋体" panose="02010600030101010101" pitchFamily="2" charset="-122"/>
              </a:defRPr>
            </a:lvl8pPr>
            <a:lvl9pPr marL="3886200" indent="-228600" algn="r" eaLnBrk="0" fontAlgn="base" hangingPunct="0">
              <a:spcBef>
                <a:spcPct val="0"/>
              </a:spcBef>
              <a:spcAft>
                <a:spcPct val="0"/>
              </a:spcAft>
              <a:defRPr kumimoji="1" sz="3600">
                <a:solidFill>
                  <a:schemeClr val="tx1"/>
                </a:solidFill>
                <a:latin typeface="Times New Roman" panose="02020603050405020304" pitchFamily="18" charset="0"/>
                <a:ea typeface="宋体" panose="02010600030101010101" pitchFamily="2" charset="-122"/>
              </a:defRPr>
            </a:lvl9pPr>
          </a:lstStyle>
          <a:p>
            <a:pPr algn="ctr" eaLnBrk="1" fontAlgn="auto" hangingPunct="1">
              <a:lnSpc>
                <a:spcPct val="120000"/>
              </a:lnSpc>
              <a:spcBef>
                <a:spcPts val="0"/>
              </a:spcBef>
              <a:spcAft>
                <a:spcPts val="0"/>
              </a:spcAft>
              <a:defRPr/>
            </a:pPr>
            <a:endParaRPr kumimoji="0" lang="en-US" altLang="zh-CN" sz="1600" b="1" kern="0" dirty="0">
              <a:solidFill>
                <a:srgbClr val="0000FF"/>
              </a:solidFill>
              <a:latin typeface="华文行楷" panose="02010800040101010101" pitchFamily="2" charset="-122"/>
              <a:ea typeface="华文行楷" panose="02010800040101010101" pitchFamily="2" charset="-122"/>
              <a:cs typeface="宋体" panose="02010600030101010101" pitchFamily="2" charset="-122"/>
            </a:endParaRPr>
          </a:p>
          <a:p>
            <a:pPr algn="ctr" eaLnBrk="1" fontAlgn="auto" hangingPunct="1">
              <a:lnSpc>
                <a:spcPct val="120000"/>
              </a:lnSpc>
              <a:spcBef>
                <a:spcPts val="0"/>
              </a:spcBef>
              <a:spcAft>
                <a:spcPts val="0"/>
              </a:spcAft>
              <a:defRPr/>
            </a:pPr>
            <a:r>
              <a:rPr lang="zh-CN" altLang="en-US" sz="1600" b="1" kern="0" dirty="0">
                <a:solidFill>
                  <a:srgbClr val="0000FF"/>
                </a:solidFill>
                <a:latin typeface="华文行楷" panose="02010800040101010101" pitchFamily="2" charset="-122"/>
                <a:ea typeface="华文行楷" panose="02010800040101010101" pitchFamily="2" charset="-122"/>
              </a:rPr>
              <a:t>杭州二中许丽君</a:t>
            </a:r>
            <a:endParaRPr lang="en-US" altLang="zh-CN" sz="1600" b="1" kern="0" dirty="0">
              <a:solidFill>
                <a:srgbClr val="0000FF"/>
              </a:solidFill>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6"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36891" y="83487"/>
            <a:ext cx="445481" cy="469613"/>
            <a:chOff x="2121873" y="1511588"/>
            <a:chExt cx="445481" cy="469613"/>
          </a:xfrm>
        </p:grpSpPr>
        <p:sp>
          <p:nvSpPr>
            <p:cNvPr id="4" name="矩形 3"/>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 name="矩形 4"/>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sp>
        <p:nvSpPr>
          <p:cNvPr id="6" name="标题 1"/>
          <p:cNvSpPr txBox="1"/>
          <p:nvPr/>
        </p:nvSpPr>
        <p:spPr>
          <a:xfrm>
            <a:off x="331044" y="475382"/>
            <a:ext cx="8839596" cy="1280160"/>
          </a:xfrm>
          <a:prstGeom prst="rect">
            <a:avLst/>
          </a:prstGeom>
        </p:spPr>
        <p:txBody>
          <a:bodyPr vert="horz" lIns="90000" tIns="46800" rIns="90000" bIns="46800" rtlCol="0" anchor="ctr" anchorCtr="0">
            <a:no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800" b="1" i="0" u="none" strike="noStrike" kern="1200" cap="none" spc="30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mn-ea"/>
              </a:rPr>
              <a:t>1. Why did many farmers welcome the introduction of chemical farming?   </a:t>
            </a:r>
            <a:endParaRPr kumimoji="0" lang="zh-CN" altLang="en-US" sz="2800" b="1" i="0" u="none" strike="noStrike" kern="1200" cap="none" spc="30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 name="内容占位符 2"/>
          <p:cNvSpPr txBox="1"/>
          <p:nvPr/>
        </p:nvSpPr>
        <p:spPr>
          <a:xfrm>
            <a:off x="375827" y="1438053"/>
            <a:ext cx="8750030" cy="1432813"/>
          </a:xfrm>
          <a:prstGeom prst="rect">
            <a:avLst/>
          </a:prstGeom>
          <a:ln w="12700" cmpd="sng">
            <a:noFill/>
            <a:prstDash val="solid"/>
          </a:ln>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ct val="0"/>
              </a:spcBef>
              <a:spcAft>
                <a:spcPts val="1000"/>
              </a:spcAft>
              <a:buClrTx/>
              <a:buSzTx/>
              <a:buFont typeface="Arial" panose="020B0604020202020204" pitchFamily="34" charset="0"/>
              <a:buNone/>
              <a:defRPr/>
            </a:pPr>
            <a:r>
              <a:rPr kumimoji="0" lang="en-US" altLang="zh-CN" sz="2400" b="1" i="0" u="none" strike="noStrike" kern="1200" cap="none" spc="150" normalizeH="0" baseline="0" noProof="0" dirty="0">
                <a:ln>
                  <a:noFill/>
                </a:ln>
                <a:solidFill>
                  <a:srgbClr val="C00000"/>
                </a:solidFill>
                <a:effectLst/>
                <a:uLnTx/>
                <a:uFillTx/>
                <a:latin typeface="Arial" panose="020B0604020202020204" pitchFamily="34" charset="0"/>
                <a:ea typeface="微软雅黑" panose="020B0503020204020204" charset="-122"/>
                <a:cs typeface="Arial" panose="020B0604020202020204"/>
              </a:rPr>
              <a:t>Advantages:</a:t>
            </a:r>
            <a:endParaRPr kumimoji="0" lang="en-US" altLang="zh-CN" sz="2400" b="1" i="0" u="none" strike="noStrike" kern="1200" cap="none" spc="150" normalizeH="0" baseline="0" noProof="0" dirty="0">
              <a:ln>
                <a:noFill/>
              </a:ln>
              <a:solidFill>
                <a:srgbClr val="C00000"/>
              </a:solidFill>
              <a:effectLst/>
              <a:uLnTx/>
              <a:uFillTx/>
              <a:latin typeface="Arial" panose="020B0604020202020204" pitchFamily="34" charset="0"/>
              <a:ea typeface="微软雅黑" panose="020B0503020204020204" charset="-122"/>
              <a:cs typeface="Arial" panose="020B0604020202020204"/>
            </a:endParaRPr>
          </a:p>
          <a:p>
            <a:pPr marL="0" marR="0" lvl="0" indent="0" algn="l" defTabSz="914400" rtl="0" eaLnBrk="1" fontAlgn="auto" latinLnBrk="0" hangingPunct="1">
              <a:lnSpc>
                <a:spcPct val="130000"/>
              </a:lnSpc>
              <a:spcBef>
                <a:spcPct val="0"/>
              </a:spcBef>
              <a:spcAft>
                <a:spcPts val="1000"/>
              </a:spcAft>
              <a:buClrTx/>
              <a:buSzTx/>
              <a:buFont typeface="Arial" panose="020B0604020202020204" pitchFamily="34" charset="0"/>
              <a:buNone/>
              <a:defRPr/>
            </a:pPr>
            <a:r>
              <a:rPr kumimoji="0" lang="en-US" altLang="zh-CN" sz="2000" b="1" i="0" u="none" strike="noStrike" kern="1200" cap="none" spc="150" normalizeH="0" baseline="0" noProof="0" dirty="0">
                <a:ln>
                  <a:noFill/>
                </a:ln>
                <a:solidFill>
                  <a:srgbClr val="002060"/>
                </a:solidFill>
                <a:effectLst/>
                <a:uLnTx/>
                <a:uFillTx/>
                <a:latin typeface="Arial" panose="020B0604020202020204" pitchFamily="34" charset="0"/>
                <a:ea typeface="微软雅黑" panose="020B0503020204020204" charset="-122"/>
                <a:cs typeface="Arial" panose="020B0604020202020204"/>
              </a:rPr>
              <a:t>Many farmers welcomed them as a great way to</a:t>
            </a:r>
            <a:r>
              <a:rPr kumimoji="0" lang="en-US" altLang="zh-CN" sz="2000" b="1" i="0" u="none" strike="noStrike" kern="1200" cap="none" spc="150" normalizeH="0" baseline="0" noProof="0" dirty="0">
                <a:ln>
                  <a:noFill/>
                </a:ln>
                <a:solidFill>
                  <a:srgbClr val="C00000"/>
                </a:solidFill>
                <a:effectLst/>
                <a:uLnTx/>
                <a:uFillTx/>
                <a:latin typeface="Arial" panose="020B0604020202020204" pitchFamily="34" charset="0"/>
                <a:ea typeface="微软雅黑" panose="020B0503020204020204" charset="-122"/>
                <a:cs typeface="Arial" panose="020B0604020202020204"/>
              </a:rPr>
              <a:t> fight crop disease and increase production</a:t>
            </a:r>
            <a:r>
              <a:rPr kumimoji="0" lang="en-US" altLang="zh-CN" sz="2000" b="1" i="0" u="none" strike="noStrike" kern="1200" cap="none" spc="150" normalizeH="0" baseline="0" noProof="0" dirty="0">
                <a:ln>
                  <a:noFill/>
                </a:ln>
                <a:solidFill>
                  <a:srgbClr val="002060"/>
                </a:solidFill>
                <a:effectLst/>
                <a:uLnTx/>
                <a:uFillTx/>
                <a:latin typeface="Arial" panose="020B0604020202020204" pitchFamily="34" charset="0"/>
                <a:ea typeface="微软雅黑" panose="020B0503020204020204" charset="-122"/>
                <a:cs typeface="Arial" panose="020B0604020202020204"/>
              </a:rPr>
              <a:t>.</a:t>
            </a:r>
            <a:endParaRPr kumimoji="0" lang="en-US" altLang="zh-CN" sz="2000" b="1" i="0" u="none" strike="noStrike" kern="1200" cap="none" spc="150" normalizeH="0" baseline="0" noProof="0" dirty="0">
              <a:ln>
                <a:noFill/>
              </a:ln>
              <a:solidFill>
                <a:srgbClr val="C00000"/>
              </a:solidFill>
              <a:effectLst/>
              <a:uLnTx/>
              <a:uFillTx/>
              <a:latin typeface="Arial" panose="020B0604020202020204" pitchFamily="34" charset="0"/>
              <a:ea typeface="微软雅黑" panose="020B0503020204020204" charset="-122"/>
              <a:cs typeface="Arial" panose="020B0604020202020204"/>
            </a:endParaRPr>
          </a:p>
        </p:txBody>
      </p:sp>
      <p:pic>
        <p:nvPicPr>
          <p:cNvPr id="8" name="图片 7"/>
          <p:cNvPicPr>
            <a:picLocks noChangeAspect="1"/>
          </p:cNvPicPr>
          <p:nvPr/>
        </p:nvPicPr>
        <p:blipFill>
          <a:blip r:embed="rId1"/>
          <a:stretch>
            <a:fillRect/>
          </a:stretch>
        </p:blipFill>
        <p:spPr>
          <a:xfrm>
            <a:off x="1204782" y="2950262"/>
            <a:ext cx="3187006" cy="2174102"/>
          </a:xfrm>
          <a:prstGeom prst="rect">
            <a:avLst/>
          </a:prstGeom>
        </p:spPr>
      </p:pic>
      <p:pic>
        <p:nvPicPr>
          <p:cNvPr id="9" name="图片 8"/>
          <p:cNvPicPr>
            <a:picLocks noChangeAspect="1"/>
          </p:cNvPicPr>
          <p:nvPr/>
        </p:nvPicPr>
        <p:blipFill>
          <a:blip r:embed="rId2"/>
          <a:stretch>
            <a:fillRect/>
          </a:stretch>
        </p:blipFill>
        <p:spPr>
          <a:xfrm>
            <a:off x="4750842" y="2950262"/>
            <a:ext cx="3187006" cy="2120209"/>
          </a:xfrm>
          <a:prstGeom prst="rect">
            <a:avLst/>
          </a:prstGeom>
        </p:spPr>
      </p:pic>
      <p:grpSp>
        <p:nvGrpSpPr>
          <p:cNvPr id="12" name="组合 11"/>
          <p:cNvGrpSpPr/>
          <p:nvPr/>
        </p:nvGrpSpPr>
        <p:grpSpPr>
          <a:xfrm>
            <a:off x="1566561" y="76464"/>
            <a:ext cx="5239771" cy="553994"/>
            <a:chOff x="1566561" y="76464"/>
            <a:chExt cx="5239771" cy="553994"/>
          </a:xfrm>
        </p:grpSpPr>
        <p:sp>
          <p:nvSpPr>
            <p:cNvPr id="2" name="矩形 1"/>
            <p:cNvSpPr/>
            <p:nvPr/>
          </p:nvSpPr>
          <p:spPr>
            <a:xfrm>
              <a:off x="1566561" y="76464"/>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sp>
          <p:nvSpPr>
            <p:cNvPr id="11" name="文本框 10"/>
            <p:cNvSpPr txBox="1"/>
            <p:nvPr/>
          </p:nvSpPr>
          <p:spPr>
            <a:xfrm>
              <a:off x="5366172" y="76464"/>
              <a:ext cx="1440160" cy="461665"/>
            </a:xfrm>
            <a:prstGeom prst="rect">
              <a:avLst/>
            </a:prstGeom>
            <a:noFill/>
          </p:spPr>
          <p:txBody>
            <a:bodyPr wrap="square">
              <a:spAutoFit/>
            </a:bodyPr>
            <a:lstStyle/>
            <a:p>
              <a:r>
                <a:rPr kumimoji="0" lang="en-US" altLang="zh-CN" sz="2400" b="1" i="0" u="none" strike="noStrike" kern="1200" cap="none" spc="30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mn-ea"/>
                </a:rPr>
                <a:t>(Para1)</a:t>
              </a:r>
              <a:endParaRPr lang="zh-CN" altLang="en-US"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36891" y="83487"/>
            <a:ext cx="445481" cy="469613"/>
            <a:chOff x="2121873" y="1511588"/>
            <a:chExt cx="445481" cy="469613"/>
          </a:xfrm>
        </p:grpSpPr>
        <p:sp>
          <p:nvSpPr>
            <p:cNvPr id="4" name="矩形 3"/>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 name="矩形 4"/>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sp>
        <p:nvSpPr>
          <p:cNvPr id="10" name="标题 1"/>
          <p:cNvSpPr txBox="1"/>
          <p:nvPr/>
        </p:nvSpPr>
        <p:spPr>
          <a:xfrm>
            <a:off x="287016" y="950733"/>
            <a:ext cx="8856984" cy="792984"/>
          </a:xfrm>
          <a:prstGeom prst="rect">
            <a:avLst/>
          </a:prstGeom>
        </p:spPr>
        <p:txBody>
          <a:bodyPr vert="horz" lIns="90000" tIns="46800" rIns="90000" bIns="46800" rtlCol="0" anchor="ctr" anchorCtr="0">
            <a:no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400" b="1" i="0" u="none" strike="noStrike" kern="1200" cap="none" spc="300" normalizeH="0" baseline="0" noProof="0" dirty="0">
                <a:ln>
                  <a:noFill/>
                </a:ln>
                <a:solidFill>
                  <a:srgbClr val="0000FF"/>
                </a:solidFill>
                <a:effectLst/>
                <a:uLnTx/>
                <a:uFillTx/>
                <a:latin typeface="Arial" panose="020B0604020202020204" pitchFamily="34" charset="0"/>
                <a:ea typeface="微软雅黑" panose="020B0503020204020204" charset="-122"/>
                <a:cs typeface="Arial" panose="020B0604020202020204"/>
                <a:sym typeface="+mn-ea"/>
              </a:rPr>
              <a:t>2. What concerns many people about the use of pesticides?</a:t>
            </a:r>
            <a:br>
              <a:rPr kumimoji="0" lang="en-US" altLang="zh-CN" sz="2400" b="1" i="0" u="none" strike="noStrike" kern="1200" cap="none" spc="300" normalizeH="0" baseline="0" noProof="0" dirty="0">
                <a:ln>
                  <a:noFill/>
                </a:ln>
                <a:solidFill>
                  <a:srgbClr val="0000FF"/>
                </a:solidFill>
                <a:effectLst/>
                <a:uLnTx/>
                <a:uFillTx/>
                <a:latin typeface="Arial" panose="020B0604020202020204" pitchFamily="34" charset="0"/>
                <a:ea typeface="微软雅黑" panose="020B0503020204020204" charset="-122"/>
                <a:cs typeface="Arial" panose="020B0604020202020204"/>
                <a:sym typeface="+mn-ea"/>
              </a:rPr>
            </a:br>
            <a:endParaRPr kumimoji="0" lang="zh-CN" altLang="en-US" sz="2400" b="1" i="0" u="none" strike="noStrike" kern="1200" cap="none" spc="300" normalizeH="0" baseline="0" noProof="0" dirty="0">
              <a:ln>
                <a:noFill/>
              </a:ln>
              <a:solidFill>
                <a:srgbClr val="0000FF"/>
              </a:solidFill>
              <a:effectLst/>
              <a:uLnTx/>
              <a:uFillTx/>
              <a:latin typeface="Arial" panose="020B0604020202020204" pitchFamily="34" charset="0"/>
              <a:ea typeface="微软雅黑" panose="020B0503020204020204" charset="-122"/>
              <a:cs typeface="Arial" panose="020B0604020202020204"/>
            </a:endParaRPr>
          </a:p>
        </p:txBody>
      </p:sp>
      <p:sp>
        <p:nvSpPr>
          <p:cNvPr id="11" name="内容占位符 2"/>
          <p:cNvSpPr txBox="1"/>
          <p:nvPr/>
        </p:nvSpPr>
        <p:spPr>
          <a:xfrm>
            <a:off x="379536" y="1572022"/>
            <a:ext cx="8506420" cy="1285478"/>
          </a:xfrm>
          <a:prstGeom prst="rect">
            <a:avLst/>
          </a:prstGeom>
          <a:ln>
            <a:noFill/>
          </a:ln>
        </p:spPr>
        <p:txBody>
          <a:bodyPr vert="horz" lIns="90000" tIns="46800" rIns="90000" bIns="46800" rtlCol="0">
            <a:noAutofit/>
          </a:bodyPr>
          <a:lst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ct val="0"/>
              </a:spcBef>
              <a:spcAft>
                <a:spcPts val="1000"/>
              </a:spcAft>
              <a:buClrTx/>
              <a:buSzTx/>
              <a:buFont typeface="Arial" panose="020B0604020202020204" pitchFamily="34" charset="0"/>
              <a:buNone/>
              <a:defRPr/>
            </a:pPr>
            <a:r>
              <a:rPr kumimoji="0" lang="en-US" altLang="zh-CN" sz="2400" b="1" i="0" u="none" strike="noStrike" kern="1200" cap="none" spc="150" normalizeH="0" baseline="0" noProof="0" dirty="0">
                <a:ln>
                  <a:noFill/>
                </a:ln>
                <a:solidFill>
                  <a:srgbClr val="C00000"/>
                </a:solidFill>
                <a:effectLst/>
                <a:uLnTx/>
                <a:uFillTx/>
                <a:latin typeface="Arial" panose="020B0604020202020204" pitchFamily="34" charset="0"/>
                <a:ea typeface="微软雅黑" panose="020B0503020204020204" charset="-122"/>
                <a:cs typeface="Arial" panose="020B0604020202020204"/>
                <a:sym typeface="+mn-ea"/>
              </a:rPr>
              <a:t>Disadvantages:</a:t>
            </a:r>
            <a:endParaRPr kumimoji="0" lang="en-US" altLang="zh-CN" sz="2400" b="1" i="0" u="none" strike="noStrike" kern="1200" cap="none" spc="150" normalizeH="0" baseline="0" noProof="0" dirty="0">
              <a:ln>
                <a:noFill/>
              </a:ln>
              <a:solidFill>
                <a:srgbClr val="C00000"/>
              </a:solidFill>
              <a:effectLst/>
              <a:uLnTx/>
              <a:uFillTx/>
              <a:latin typeface="Arial" panose="020B0604020202020204" pitchFamily="34" charset="0"/>
              <a:ea typeface="微软雅黑" panose="020B0503020204020204" charset="-122"/>
              <a:cs typeface="Arial" panose="020B0604020202020204"/>
            </a:endParaRPr>
          </a:p>
          <a:p>
            <a:pPr marL="0" marR="0" lvl="0" indent="0" algn="l" defTabSz="914400" rtl="0" eaLnBrk="1" fontAlgn="auto" latinLnBrk="0" hangingPunct="1">
              <a:lnSpc>
                <a:spcPct val="130000"/>
              </a:lnSpc>
              <a:spcBef>
                <a:spcPct val="0"/>
              </a:spcBef>
              <a:spcAft>
                <a:spcPts val="1000"/>
              </a:spcAft>
              <a:buClrTx/>
              <a:buSzTx/>
              <a:buFont typeface="Arial" panose="020B0604020202020204" pitchFamily="34" charset="0"/>
              <a:buNone/>
              <a:defRPr/>
            </a:pPr>
            <a:r>
              <a:rPr kumimoji="0" lang="en-US" altLang="zh-CN" sz="2000" b="1" i="0" u="none" strike="noStrike" kern="1200" cap="none" spc="150" normalizeH="0" baseline="0" noProof="0" dirty="0">
                <a:ln>
                  <a:noFill/>
                </a:ln>
                <a:solidFill>
                  <a:srgbClr val="002060"/>
                </a:solidFill>
                <a:effectLst/>
                <a:uLnTx/>
                <a:uFillTx/>
                <a:latin typeface="Arial" panose="020B0604020202020204" pitchFamily="34" charset="0"/>
                <a:ea typeface="微软雅黑" panose="020B0503020204020204" charset="-122"/>
                <a:cs typeface="Arial" panose="020B0604020202020204"/>
                <a:sym typeface="+mn-ea"/>
              </a:rPr>
              <a:t>Their long-term use can sometimes </a:t>
            </a:r>
            <a:r>
              <a:rPr kumimoji="0" lang="en-US" altLang="zh-CN" sz="2000" b="1" i="0" u="none" strike="noStrike" kern="1200" cap="none" spc="150" normalizeH="0" baseline="0" noProof="0" dirty="0">
                <a:ln>
                  <a:noFill/>
                </a:ln>
                <a:solidFill>
                  <a:srgbClr val="C00000"/>
                </a:solidFill>
                <a:effectLst/>
                <a:uLnTx/>
                <a:uFillTx/>
                <a:latin typeface="Arial" panose="020B0604020202020204" pitchFamily="34" charset="0"/>
                <a:ea typeface="微软雅黑" panose="020B0503020204020204" charset="-122"/>
                <a:cs typeface="Arial" panose="020B0604020202020204"/>
                <a:sym typeface="+mn-ea"/>
              </a:rPr>
              <a:t>harm both the land and people’s health.</a:t>
            </a:r>
            <a:endParaRPr kumimoji="0" lang="en-US" altLang="zh-CN" sz="2000" b="1" i="0" u="none" strike="noStrike" kern="1200" cap="none" spc="150" normalizeH="0" baseline="0" noProof="0" dirty="0">
              <a:ln>
                <a:noFill/>
              </a:ln>
              <a:solidFill>
                <a:srgbClr val="C00000"/>
              </a:solidFill>
              <a:effectLst/>
              <a:uLnTx/>
              <a:uFillTx/>
              <a:latin typeface="Arial" panose="020B0604020202020204" pitchFamily="34" charset="0"/>
              <a:ea typeface="微软雅黑" panose="020B0503020204020204" charset="-122"/>
              <a:cs typeface="Arial" panose="020B0604020202020204"/>
            </a:endParaRPr>
          </a:p>
        </p:txBody>
      </p:sp>
      <p:pic>
        <p:nvPicPr>
          <p:cNvPr id="12" name="图片 11"/>
          <p:cNvPicPr>
            <a:picLocks noChangeAspect="1"/>
          </p:cNvPicPr>
          <p:nvPr/>
        </p:nvPicPr>
        <p:blipFill>
          <a:blip r:embed="rId1"/>
          <a:stretch>
            <a:fillRect/>
          </a:stretch>
        </p:blipFill>
        <p:spPr>
          <a:xfrm>
            <a:off x="1400306" y="3073524"/>
            <a:ext cx="2846183" cy="1914055"/>
          </a:xfrm>
          <a:prstGeom prst="rect">
            <a:avLst/>
          </a:prstGeom>
        </p:spPr>
      </p:pic>
      <p:pic>
        <p:nvPicPr>
          <p:cNvPr id="13" name="图片 12"/>
          <p:cNvPicPr>
            <a:picLocks noChangeAspect="1"/>
          </p:cNvPicPr>
          <p:nvPr/>
        </p:nvPicPr>
        <p:blipFill>
          <a:blip r:embed="rId2"/>
          <a:stretch>
            <a:fillRect/>
          </a:stretch>
        </p:blipFill>
        <p:spPr>
          <a:xfrm>
            <a:off x="4763402" y="3074020"/>
            <a:ext cx="2980292" cy="1914055"/>
          </a:xfrm>
          <a:prstGeom prst="rect">
            <a:avLst/>
          </a:prstGeom>
        </p:spPr>
      </p:pic>
      <p:grpSp>
        <p:nvGrpSpPr>
          <p:cNvPr id="17" name="组合 16"/>
          <p:cNvGrpSpPr/>
          <p:nvPr/>
        </p:nvGrpSpPr>
        <p:grpSpPr>
          <a:xfrm>
            <a:off x="1569317" y="59998"/>
            <a:ext cx="5309695" cy="553994"/>
            <a:chOff x="1508268" y="80378"/>
            <a:chExt cx="5309695" cy="553994"/>
          </a:xfrm>
        </p:grpSpPr>
        <p:sp>
          <p:nvSpPr>
            <p:cNvPr id="2" name="矩形 1"/>
            <p:cNvSpPr/>
            <p:nvPr/>
          </p:nvSpPr>
          <p:spPr>
            <a:xfrm>
              <a:off x="1508268" y="80378"/>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sp>
          <p:nvSpPr>
            <p:cNvPr id="16" name="文本框 15"/>
            <p:cNvSpPr txBox="1"/>
            <p:nvPr/>
          </p:nvSpPr>
          <p:spPr>
            <a:xfrm>
              <a:off x="5377803" y="106162"/>
              <a:ext cx="1440160" cy="461665"/>
            </a:xfrm>
            <a:prstGeom prst="rect">
              <a:avLst/>
            </a:prstGeom>
            <a:noFill/>
          </p:spPr>
          <p:txBody>
            <a:bodyPr wrap="square">
              <a:spAutoFit/>
            </a:bodyPr>
            <a:lstStyle/>
            <a:p>
              <a:r>
                <a:rPr kumimoji="0" lang="en-US" altLang="zh-CN" sz="2400" b="1" i="0" u="none" strike="noStrike" kern="1200" cap="none" spc="30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mn-ea"/>
                </a:rPr>
                <a:t>(Para1)</a:t>
              </a:r>
              <a:endParaRPr lang="zh-CN" altLang="en-US"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 calcmode="lin" valueType="num">
                                      <p:cBhvr additive="base">
                                        <p:cTn id="2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115986" y="888838"/>
            <a:ext cx="9064526" cy="467281"/>
          </a:xfrm>
        </p:spPr>
        <p:txBody>
          <a:bodyPr>
            <a:noAutofit/>
          </a:bodyPr>
          <a:lstStyle/>
          <a:p>
            <a:pPr algn="l"/>
            <a:r>
              <a:rPr lang="en-US" altLang="zh-CN" sz="2400" b="1" dirty="0">
                <a:solidFill>
                  <a:srgbClr val="0000FF"/>
                </a:solidFill>
                <a:sym typeface="+mn-ea"/>
              </a:rPr>
              <a:t>3. What is one problem with the use of chemical </a:t>
            </a:r>
            <a:r>
              <a:rPr lang="en-US" altLang="zh-CN" sz="2400" b="1" dirty="0" err="1">
                <a:solidFill>
                  <a:srgbClr val="0000FF"/>
                </a:solidFill>
                <a:sym typeface="+mn-ea"/>
              </a:rPr>
              <a:t>fertilisers</a:t>
            </a:r>
            <a:r>
              <a:rPr lang="en-US" altLang="zh-CN" sz="2400" b="1" dirty="0">
                <a:solidFill>
                  <a:srgbClr val="0000FF"/>
                </a:solidFill>
                <a:sym typeface="+mn-ea"/>
              </a:rPr>
              <a:t>? (Para2)</a:t>
            </a:r>
            <a:br>
              <a:rPr lang="en-US" altLang="zh-CN" sz="2400" b="1" dirty="0">
                <a:solidFill>
                  <a:srgbClr val="0000FF"/>
                </a:solidFill>
              </a:rPr>
            </a:br>
            <a:endParaRPr lang="zh-CN" altLang="en-US" sz="2400" b="1" dirty="0">
              <a:solidFill>
                <a:srgbClr val="0000FF"/>
              </a:solidFill>
            </a:endParaRPr>
          </a:p>
        </p:txBody>
      </p:sp>
      <p:sp>
        <p:nvSpPr>
          <p:cNvPr id="7" name="内容占位符 2"/>
          <p:cNvSpPr>
            <a:spLocks noGrp="1"/>
          </p:cNvSpPr>
          <p:nvPr>
            <p:ph idx="1"/>
          </p:nvPr>
        </p:nvSpPr>
        <p:spPr>
          <a:xfrm>
            <a:off x="395536" y="1440918"/>
            <a:ext cx="8632478" cy="1526000"/>
          </a:xfrm>
          <a:ln>
            <a:noFill/>
          </a:ln>
        </p:spPr>
        <p:txBody>
          <a:bodyPr/>
          <a:lstStyle/>
          <a:p>
            <a:pPr marL="0" indent="0">
              <a:buNone/>
            </a:pPr>
            <a:r>
              <a:rPr lang="en-US" altLang="zh-CN" sz="2800" b="1" dirty="0">
                <a:solidFill>
                  <a:srgbClr val="C00000"/>
                </a:solidFill>
                <a:sym typeface="+mn-ea"/>
              </a:rPr>
              <a:t>Disadvantages:</a:t>
            </a:r>
            <a:endParaRPr lang="en-US" altLang="zh-CN" sz="2800" b="1" dirty="0">
              <a:solidFill>
                <a:srgbClr val="C00000"/>
              </a:solidFill>
            </a:endParaRPr>
          </a:p>
          <a:p>
            <a:pPr marL="0" indent="0">
              <a:buNone/>
            </a:pPr>
            <a:r>
              <a:rPr lang="en-US" altLang="zh-CN" sz="2800" dirty="0">
                <a:solidFill>
                  <a:srgbClr val="C00000"/>
                </a:solidFill>
                <a:sym typeface="+mn-ea"/>
              </a:rPr>
              <a:t>Crops grown with them usually</a:t>
            </a:r>
            <a:r>
              <a:rPr lang="en-US" altLang="zh-CN" sz="2800" dirty="0">
                <a:solidFill>
                  <a:srgbClr val="002060"/>
                </a:solidFill>
                <a:sym typeface="+mn-ea"/>
              </a:rPr>
              <a:t> grow too fast to be rich in nutrition.</a:t>
            </a:r>
            <a:endParaRPr lang="en-US" altLang="zh-CN" sz="2800" dirty="0">
              <a:solidFill>
                <a:srgbClr val="002060"/>
              </a:solidFill>
            </a:endParaRPr>
          </a:p>
          <a:p>
            <a:endParaRPr lang="en-US" altLang="zh-CN" sz="2800" dirty="0">
              <a:solidFill>
                <a:srgbClr val="002060"/>
              </a:solidFill>
            </a:endParaRPr>
          </a:p>
        </p:txBody>
      </p:sp>
      <p:pic>
        <p:nvPicPr>
          <p:cNvPr id="8" name="图片 7"/>
          <p:cNvPicPr>
            <a:picLocks noChangeAspect="1"/>
          </p:cNvPicPr>
          <p:nvPr/>
        </p:nvPicPr>
        <p:blipFill>
          <a:blip r:embed="rId1"/>
          <a:stretch>
            <a:fillRect/>
          </a:stretch>
        </p:blipFill>
        <p:spPr>
          <a:xfrm>
            <a:off x="899592" y="3140587"/>
            <a:ext cx="3352650" cy="1888313"/>
          </a:xfrm>
          <a:prstGeom prst="rect">
            <a:avLst/>
          </a:prstGeom>
        </p:spPr>
      </p:pic>
      <p:pic>
        <p:nvPicPr>
          <p:cNvPr id="9" name="图片 8"/>
          <p:cNvPicPr>
            <a:picLocks noChangeAspect="1"/>
          </p:cNvPicPr>
          <p:nvPr/>
        </p:nvPicPr>
        <p:blipFill>
          <a:blip r:embed="rId2"/>
          <a:stretch>
            <a:fillRect/>
          </a:stretch>
        </p:blipFill>
        <p:spPr>
          <a:xfrm>
            <a:off x="4648249" y="3140587"/>
            <a:ext cx="3070617" cy="1799445"/>
          </a:xfrm>
          <a:prstGeom prst="rect">
            <a:avLst/>
          </a:prstGeom>
        </p:spPr>
      </p:pic>
      <p:grpSp>
        <p:nvGrpSpPr>
          <p:cNvPr id="12" name="组合 11"/>
          <p:cNvGrpSpPr/>
          <p:nvPr/>
        </p:nvGrpSpPr>
        <p:grpSpPr>
          <a:xfrm>
            <a:off x="1071171" y="106738"/>
            <a:ext cx="5767357" cy="617698"/>
            <a:chOff x="1036891" y="76464"/>
            <a:chExt cx="5767357" cy="617698"/>
          </a:xfrm>
        </p:grpSpPr>
        <p:sp>
          <p:nvSpPr>
            <p:cNvPr id="2" name="矩形 1"/>
            <p:cNvSpPr/>
            <p:nvPr/>
          </p:nvSpPr>
          <p:spPr>
            <a:xfrm>
              <a:off x="1566561" y="76464"/>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3" name="组合 2"/>
            <p:cNvGrpSpPr/>
            <p:nvPr/>
          </p:nvGrpSpPr>
          <p:grpSpPr>
            <a:xfrm>
              <a:off x="1036891" y="83487"/>
              <a:ext cx="445481" cy="469613"/>
              <a:chOff x="2121873" y="1511588"/>
              <a:chExt cx="445481" cy="469613"/>
            </a:xfrm>
          </p:grpSpPr>
          <p:sp>
            <p:nvSpPr>
              <p:cNvPr id="4" name="矩形 3"/>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 name="矩形 4"/>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sp>
          <p:nvSpPr>
            <p:cNvPr id="11" name="文本框 10"/>
            <p:cNvSpPr txBox="1"/>
            <p:nvPr/>
          </p:nvSpPr>
          <p:spPr>
            <a:xfrm>
              <a:off x="5561486" y="170942"/>
              <a:ext cx="1242762" cy="523220"/>
            </a:xfrm>
            <a:prstGeom prst="rect">
              <a:avLst/>
            </a:prstGeom>
            <a:noFill/>
          </p:spPr>
          <p:txBody>
            <a:bodyPr wrap="square">
              <a:spAutoFit/>
            </a:bodyPr>
            <a:lstStyle/>
            <a:p>
              <a:r>
                <a:rPr lang="en-US" altLang="zh-CN" sz="2800" b="1" dirty="0">
                  <a:solidFill>
                    <a:srgbClr val="0000FF"/>
                  </a:solidFill>
                  <a:sym typeface="+mn-ea"/>
                </a:rPr>
                <a:t>(Para2)</a:t>
              </a:r>
              <a:endParaRPr lang="zh-CN" altLang="en-US" sz="2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316827" y="782303"/>
            <a:ext cx="3559609" cy="410596"/>
          </a:xfrm>
          <a:prstGeom prst="rect">
            <a:avLst/>
          </a:prstGeom>
          <a:solidFill>
            <a:srgbClr val="800080"/>
          </a:solidFill>
          <a:ln w="9525">
            <a:noFill/>
          </a:ln>
        </p:spPr>
        <p:txBody>
          <a:bodyPr wrap="none" anchor="ctr"/>
          <a:lstStyle/>
          <a:p>
            <a:pPr algn="ctr" fontAlgn="base">
              <a:spcBef>
                <a:spcPct val="0"/>
              </a:spcBef>
              <a:spcAft>
                <a:spcPct val="0"/>
              </a:spcAft>
            </a:pPr>
            <a:r>
              <a:rPr lang="en-US" altLang="zh-CN" sz="2800" b="1">
                <a:solidFill>
                  <a:srgbClr val="FFFFFF"/>
                </a:solidFill>
                <a:latin typeface="Times New Roman Regular" panose="02020503050405090304" charset="0"/>
                <a:ea typeface="华文新魏" pitchFamily="2" charset="-122"/>
                <a:cs typeface="Times New Roman Regular" panose="02020503050405090304" charset="0"/>
              </a:rPr>
              <a:t>chemical  farming</a:t>
            </a:r>
            <a:endParaRPr lang="en-US" altLang="zh-CN" sz="2800" b="1">
              <a:solidFill>
                <a:srgbClr val="FFFFFF"/>
              </a:solidFill>
              <a:latin typeface="Times New Roman Regular" panose="02020503050405090304" charset="0"/>
              <a:ea typeface="华文新魏" pitchFamily="2" charset="-122"/>
              <a:cs typeface="Times New Roman Regular" panose="02020503050405090304" charset="0"/>
            </a:endParaRPr>
          </a:p>
        </p:txBody>
      </p:sp>
      <p:graphicFrame>
        <p:nvGraphicFramePr>
          <p:cNvPr id="4" name="内容占位符 51237"/>
          <p:cNvGraphicFramePr/>
          <p:nvPr>
            <p:custDataLst>
              <p:tags r:id="rId2"/>
            </p:custDataLst>
          </p:nvPr>
        </p:nvGraphicFramePr>
        <p:xfrm>
          <a:off x="144193" y="1417340"/>
          <a:ext cx="8686800" cy="3738736"/>
        </p:xfrm>
        <a:graphic>
          <a:graphicData uri="http://schemas.openxmlformats.org/drawingml/2006/table">
            <a:tbl>
              <a:tblPr/>
              <a:tblGrid>
                <a:gridCol w="2274292"/>
                <a:gridCol w="6412508"/>
              </a:tblGrid>
              <a:tr h="400818">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cs typeface="Arial" panose="020B0604020202020204"/>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cs typeface="Arial" panose="020B0604020202020204"/>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cs typeface="Arial" panose="020B0604020202020204"/>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cs typeface="Arial" panose="020B0604020202020204"/>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cs typeface="Arial" panose="020B0604020202020204"/>
                        </a:defRPr>
                      </a:lvl9pPr>
                    </a:lstStyle>
                    <a:p>
                      <a:pPr marL="0" lvl="0" indent="0" algn="ctr">
                        <a:buNone/>
                      </a:pPr>
                      <a:r>
                        <a:rPr lang="en-US" altLang="zh-CN" sz="3200" b="1" dirty="0">
                          <a:latin typeface="Times New Roman Regular" panose="02020503050405090304" charset="0"/>
                          <a:ea typeface="华文新魏" pitchFamily="2" charset="-122"/>
                          <a:cs typeface="Times New Roman Regular" panose="02020503050405090304" charset="0"/>
                        </a:rPr>
                        <a:t>Advantages </a:t>
                      </a:r>
                      <a:endParaRPr lang="en-US" altLang="zh-CN" sz="3200" b="1" dirty="0">
                        <a:latin typeface="Times New Roman Regular" panose="02020503050405090304" charset="0"/>
                        <a:ea typeface="华文新魏" pitchFamily="2" charset="-122"/>
                        <a:cs typeface="Times New Roman Regular" panose="02020503050405090304" charset="0"/>
                      </a:endParaRPr>
                    </a:p>
                  </a:txBody>
                  <a:tcPr>
                    <a:lnL w="2857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2857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cs typeface="Arial" panose="020B0604020202020204"/>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cs typeface="Arial" panose="020B0604020202020204"/>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cs typeface="Arial" panose="020B0604020202020204"/>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cs typeface="Arial" panose="020B0604020202020204"/>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cs typeface="Arial" panose="020B0604020202020204"/>
                        </a:defRPr>
                      </a:lvl9pPr>
                    </a:lstStyle>
                    <a:p>
                      <a:pPr marL="0" lvl="0" indent="0" algn="ctr">
                        <a:buNone/>
                      </a:pPr>
                      <a:r>
                        <a:rPr lang="en-US" altLang="zh-CN" sz="3200" b="1">
                          <a:latin typeface="Times New Roman Regular" panose="02020503050405090304" charset="0"/>
                          <a:ea typeface="华文新魏" pitchFamily="2" charset="-122"/>
                          <a:cs typeface="Times New Roman Regular" panose="02020503050405090304" charset="0"/>
                        </a:rPr>
                        <a:t>Disadvantages</a:t>
                      </a:r>
                      <a:r>
                        <a:rPr lang="en-US" altLang="zh-CN" sz="3200">
                          <a:latin typeface="Times New Roman Regular" panose="02020503050405090304" charset="0"/>
                          <a:ea typeface="华文新魏" pitchFamily="2" charset="-122"/>
                          <a:cs typeface="Times New Roman Regular" panose="02020503050405090304" charset="0"/>
                        </a:rPr>
                        <a:t> </a:t>
                      </a:r>
                      <a:endParaRPr lang="zh-CN" altLang="en-US" sz="3200">
                        <a:latin typeface="Times New Roman Regular" panose="02020503050405090304" charset="0"/>
                        <a:ea typeface="华文新魏" pitchFamily="2" charset="-122"/>
                        <a:cs typeface="Times New Roman Regular" panose="02020503050405090304" charset="0"/>
                      </a:endParaRPr>
                    </a:p>
                  </a:txBody>
                  <a:tcPr>
                    <a:lnL w="12700" cap="flat" cmpd="sng">
                      <a:solidFill>
                        <a:srgbClr val="000000"/>
                      </a:solidFill>
                      <a:prstDash val="solid"/>
                      <a:headEnd type="none" w="med" len="med"/>
                      <a:tailEnd type="none" w="med" len="med"/>
                    </a:lnL>
                    <a:lnR w="28575" cap="flat" cmpd="sng">
                      <a:solidFill>
                        <a:srgbClr val="000000"/>
                      </a:solidFill>
                      <a:prstDash val="solid"/>
                      <a:headEnd type="none" w="med" len="med"/>
                      <a:tailEnd type="none" w="med" len="med"/>
                    </a:lnR>
                    <a:lnT w="2857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159616">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cs typeface="Arial" panose="020B0604020202020204"/>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cs typeface="Arial" panose="020B0604020202020204"/>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cs typeface="Arial" panose="020B0604020202020204"/>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cs typeface="Arial" panose="020B0604020202020204"/>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cs typeface="Arial" panose="020B0604020202020204"/>
                        </a:defRPr>
                      </a:lvl9pPr>
                    </a:lstStyle>
                    <a:p>
                      <a:pPr marL="0" lvl="0" indent="0">
                        <a:buClr>
                          <a:srgbClr val="0000FF"/>
                        </a:buClr>
                        <a:buFont typeface="Wingdings" panose="05000000000000000000" pitchFamily="2" charset="2"/>
                        <a:buNone/>
                      </a:pPr>
                      <a:r>
                        <a:rPr lang="en-US" altLang="zh-CN" b="1" dirty="0">
                          <a:solidFill>
                            <a:srgbClr val="0000FF"/>
                          </a:solidFill>
                          <a:latin typeface="Times New Roman Regular" panose="02020503050405090304" charset="0"/>
                          <a:ea typeface="华文新魏" pitchFamily="2" charset="-122"/>
                          <a:cs typeface="Times New Roman Regular" panose="02020503050405090304" charset="0"/>
                        </a:rPr>
                        <a:t>1. </a:t>
                      </a:r>
                      <a:endParaRPr lang="en-US" altLang="zh-CN" b="1" dirty="0">
                        <a:solidFill>
                          <a:srgbClr val="0000FF"/>
                        </a:solidFill>
                        <a:latin typeface="Times New Roman Regular" panose="02020503050405090304" charset="0"/>
                        <a:ea typeface="华文新魏" pitchFamily="2" charset="-122"/>
                        <a:cs typeface="Times New Roman Regular" panose="02020503050405090304" charset="0"/>
                      </a:endParaRPr>
                    </a:p>
                    <a:p>
                      <a:pPr marL="0" lvl="0" indent="0">
                        <a:buClr>
                          <a:srgbClr val="0000FF"/>
                        </a:buClr>
                        <a:buFont typeface="Wingdings" panose="05000000000000000000" pitchFamily="2" charset="2"/>
                        <a:buNone/>
                      </a:pPr>
                      <a:endParaRPr lang="en-US" altLang="zh-CN" b="1" dirty="0">
                        <a:solidFill>
                          <a:srgbClr val="0000FF"/>
                        </a:solidFill>
                        <a:latin typeface="Times New Roman Regular" panose="02020503050405090304" charset="0"/>
                        <a:ea typeface="华文新魏" pitchFamily="2" charset="-122"/>
                        <a:cs typeface="Times New Roman Regular" panose="02020503050405090304" charset="0"/>
                      </a:endParaRPr>
                    </a:p>
                    <a:p>
                      <a:pPr marL="0" lvl="0" indent="0">
                        <a:buClr>
                          <a:srgbClr val="0000FF"/>
                        </a:buClr>
                        <a:buFont typeface="Wingdings" panose="05000000000000000000" pitchFamily="2" charset="2"/>
                        <a:buNone/>
                      </a:pPr>
                      <a:r>
                        <a:rPr lang="en-US" altLang="zh-CN" b="1" dirty="0">
                          <a:solidFill>
                            <a:srgbClr val="0000FF"/>
                          </a:solidFill>
                          <a:latin typeface="Times New Roman Regular" panose="02020503050405090304" charset="0"/>
                          <a:ea typeface="华文新魏" pitchFamily="2" charset="-122"/>
                          <a:cs typeface="Times New Roman Regular" panose="02020503050405090304" charset="0"/>
                        </a:rPr>
                        <a:t>2. </a:t>
                      </a:r>
                      <a:endParaRPr lang="zh-CN" altLang="en-US" b="1" dirty="0">
                        <a:solidFill>
                          <a:srgbClr val="0000FF"/>
                        </a:solidFill>
                        <a:latin typeface="Times New Roman Regular" panose="02020503050405090304" charset="0"/>
                        <a:ea typeface="华文新魏" pitchFamily="2" charset="-122"/>
                        <a:cs typeface="Times New Roman Regular" panose="02020503050405090304" charset="0"/>
                      </a:endParaRPr>
                    </a:p>
                  </a:txBody>
                  <a:tcPr>
                    <a:lnL w="2857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28575"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cs typeface="Arial" panose="020B0604020202020204"/>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cs typeface="Arial" panose="020B0604020202020204"/>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cs typeface="Arial" panose="020B0604020202020204"/>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cs typeface="Arial" panose="020B0604020202020204"/>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cs typeface="Arial" panose="020B0604020202020204"/>
                        </a:defRPr>
                      </a:lvl9pPr>
                    </a:lstStyle>
                    <a:p>
                      <a:pPr marL="0" lvl="0" indent="0">
                        <a:buClr>
                          <a:srgbClr val="0000FF"/>
                        </a:buClr>
                        <a:buFont typeface="Wingdings" panose="05000000000000000000" pitchFamily="2" charset="2"/>
                        <a:buChar char="u"/>
                      </a:pPr>
                      <a:r>
                        <a:rPr lang="en-US" altLang="zh-CN" sz="2000" b="1" dirty="0">
                          <a:latin typeface="Times New Roman Regular" panose="02020503050405090304" charset="0"/>
                          <a:ea typeface="华文新魏" pitchFamily="2" charset="-122"/>
                          <a:cs typeface="Times New Roman Regular" panose="02020503050405090304" charset="0"/>
                        </a:rPr>
                        <a:t> harming the land: </a:t>
                      </a:r>
                      <a:endParaRPr lang="en-US" altLang="zh-CN" sz="2000" b="1" dirty="0">
                        <a:latin typeface="Times New Roman Regular" panose="02020503050405090304" charset="0"/>
                        <a:ea typeface="华文新魏" pitchFamily="2" charset="-122"/>
                        <a:cs typeface="Times New Roman Regular" panose="02020503050405090304" charset="0"/>
                      </a:endParaRPr>
                    </a:p>
                    <a:p>
                      <a:pPr marL="0" lvl="0" indent="0">
                        <a:buNone/>
                      </a:pPr>
                      <a:r>
                        <a:rPr lang="en-US" altLang="zh-CN" sz="2000" b="1" dirty="0">
                          <a:latin typeface="Times New Roman Regular" panose="02020503050405090304" charset="0"/>
                          <a:ea typeface="华文新魏" pitchFamily="2" charset="-122"/>
                          <a:cs typeface="Times New Roman Regular" panose="02020503050405090304" charset="0"/>
                        </a:rPr>
                        <a:t>     killing harmful  __________________ as well as _____________</a:t>
                      </a:r>
                      <a:endParaRPr lang="en-US" altLang="zh-CN" sz="2000" b="1" dirty="0">
                        <a:latin typeface="Times New Roman Regular" panose="02020503050405090304" charset="0"/>
                        <a:ea typeface="华文新魏" pitchFamily="2" charset="-122"/>
                        <a:cs typeface="Times New Roman Regular" panose="02020503050405090304" charset="0"/>
                      </a:endParaRPr>
                    </a:p>
                    <a:p>
                      <a:pPr marL="0" lvl="0" indent="0">
                        <a:buClr>
                          <a:srgbClr val="0000FF"/>
                        </a:buClr>
                        <a:buFont typeface="Wingdings" panose="05000000000000000000" pitchFamily="2" charset="2"/>
                        <a:buChar char="u"/>
                      </a:pPr>
                      <a:r>
                        <a:rPr lang="en-US" altLang="zh-CN" sz="2000" b="1" dirty="0">
                          <a:latin typeface="Times New Roman Regular" panose="02020503050405090304" charset="0"/>
                          <a:ea typeface="华文新魏" pitchFamily="2" charset="-122"/>
                          <a:cs typeface="Times New Roman Regular" panose="02020503050405090304" charset="0"/>
                        </a:rPr>
                        <a:t> harming people’s health:</a:t>
                      </a:r>
                      <a:endParaRPr lang="en-US" altLang="zh-CN" sz="2000" b="1" dirty="0">
                        <a:latin typeface="Times New Roman Regular" panose="02020503050405090304" charset="0"/>
                        <a:ea typeface="华文新魏" pitchFamily="2" charset="-122"/>
                        <a:cs typeface="Times New Roman Regular" panose="02020503050405090304" charset="0"/>
                      </a:endParaRPr>
                    </a:p>
                    <a:p>
                      <a:pPr marL="0" lvl="0" indent="0">
                        <a:buNone/>
                      </a:pPr>
                      <a:r>
                        <a:rPr lang="en-US" altLang="zh-CN" sz="2000" b="1" dirty="0">
                          <a:latin typeface="Times New Roman Regular" panose="02020503050405090304" charset="0"/>
                          <a:ea typeface="华文新魏" pitchFamily="2" charset="-122"/>
                          <a:cs typeface="Times New Roman Regular" panose="02020503050405090304" charset="0"/>
                        </a:rPr>
                        <a:t>     These chemicals may make people _____and even _______________</a:t>
                      </a:r>
                      <a:endParaRPr lang="en-US" altLang="zh-CN" sz="2000" b="1" dirty="0">
                        <a:latin typeface="Times New Roman Regular" panose="02020503050405090304" charset="0"/>
                        <a:ea typeface="华文新魏" pitchFamily="2" charset="-122"/>
                        <a:cs typeface="Times New Roman Regular" panose="02020503050405090304" charset="0"/>
                      </a:endParaRPr>
                    </a:p>
                    <a:p>
                      <a:pPr marL="0" lvl="0" indent="0">
                        <a:buClr>
                          <a:srgbClr val="0000FF"/>
                        </a:buClr>
                        <a:buFont typeface="Wingdings" panose="05000000000000000000" pitchFamily="2" charset="2"/>
                        <a:buChar char="u"/>
                      </a:pPr>
                      <a:r>
                        <a:rPr lang="en-US" altLang="zh-CN" sz="2000" b="1" dirty="0">
                          <a:latin typeface="Times New Roman Regular" panose="02020503050405090304" charset="0"/>
                          <a:ea typeface="华文新魏" pitchFamily="2" charset="-122"/>
                          <a:cs typeface="Times New Roman Regular" panose="02020503050405090304" charset="0"/>
                        </a:rPr>
                        <a:t> Crops grow too fast to be</a:t>
                      </a:r>
                      <a:r>
                        <a:rPr lang="en-US" altLang="zh-CN" sz="2000" b="1" dirty="0">
                          <a:latin typeface="Times New Roman Regular" panose="02020503050405090304" charset="0"/>
                          <a:cs typeface="Times New Roman Regular" panose="02020503050405090304" charset="0"/>
                        </a:rPr>
                        <a:t> ___________________.</a:t>
                      </a:r>
                      <a:endParaRPr lang="zh-CN" altLang="en-US" sz="2000" dirty="0">
                        <a:latin typeface="Times New Roman Regular" panose="02020503050405090304" charset="0"/>
                        <a:cs typeface="Times New Roman Regular" panose="02020503050405090304" charset="0"/>
                      </a:endParaRPr>
                    </a:p>
                  </a:txBody>
                  <a:tcPr>
                    <a:lnL w="12700" cap="flat" cmpd="sng">
                      <a:solidFill>
                        <a:srgbClr val="000000"/>
                      </a:solidFill>
                      <a:prstDash val="solid"/>
                      <a:headEnd type="none" w="med" len="med"/>
                      <a:tailEnd type="none" w="med" len="med"/>
                    </a:lnL>
                    <a:lnR w="2857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28575"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5" name="Rectangle 12"/>
          <p:cNvSpPr/>
          <p:nvPr>
            <p:custDataLst>
              <p:tags r:id="rId3"/>
            </p:custDataLst>
          </p:nvPr>
        </p:nvSpPr>
        <p:spPr>
          <a:xfrm>
            <a:off x="4682093" y="2422873"/>
            <a:ext cx="2133918" cy="369332"/>
          </a:xfrm>
          <a:prstGeom prst="rect">
            <a:avLst/>
          </a:prstGeom>
          <a:noFill/>
          <a:ln w="9525">
            <a:noFill/>
          </a:ln>
        </p:spPr>
        <p:txBody>
          <a:bodyPr wrap="none">
            <a:spAutoFit/>
          </a:bodyPr>
          <a:lstStyle/>
          <a:p>
            <a:pPr fontAlgn="base">
              <a:spcBef>
                <a:spcPct val="0"/>
              </a:spcBef>
              <a:spcAft>
                <a:spcPct val="0"/>
              </a:spcAft>
            </a:pPr>
            <a:r>
              <a:rPr lang="en-US" altLang="zh-CN" b="1" dirty="0">
                <a:solidFill>
                  <a:srgbClr val="FF0066"/>
                </a:solidFill>
                <a:latin typeface="Times New Roman" panose="02020603050405020304" pitchFamily="18" charset="0"/>
                <a:cs typeface="Arial" panose="020B0604020202020204"/>
              </a:rPr>
              <a:t>bacteria and insects</a:t>
            </a:r>
            <a:endParaRPr lang="en-US" altLang="zh-CN" b="1" dirty="0">
              <a:solidFill>
                <a:srgbClr val="FF0066"/>
              </a:solidFill>
              <a:latin typeface="Times New Roman" panose="02020603050405020304" pitchFamily="18" charset="0"/>
              <a:cs typeface="Arial" panose="020B0604020202020204"/>
            </a:endParaRPr>
          </a:p>
        </p:txBody>
      </p:sp>
      <p:sp>
        <p:nvSpPr>
          <p:cNvPr id="6" name="Rectangle 12"/>
          <p:cNvSpPr/>
          <p:nvPr>
            <p:custDataLst>
              <p:tags r:id="rId4"/>
            </p:custDataLst>
          </p:nvPr>
        </p:nvSpPr>
        <p:spPr>
          <a:xfrm>
            <a:off x="2582704" y="2672834"/>
            <a:ext cx="1736373" cy="369332"/>
          </a:xfrm>
          <a:prstGeom prst="rect">
            <a:avLst/>
          </a:prstGeom>
          <a:noFill/>
          <a:ln w="9525">
            <a:noFill/>
          </a:ln>
        </p:spPr>
        <p:txBody>
          <a:bodyPr wrap="none">
            <a:spAutoFit/>
          </a:bodyPr>
          <a:lstStyle/>
          <a:p>
            <a:pPr fontAlgn="base">
              <a:spcBef>
                <a:spcPct val="0"/>
              </a:spcBef>
              <a:spcAft>
                <a:spcPct val="0"/>
              </a:spcAft>
            </a:pPr>
            <a:r>
              <a:rPr lang="en-US" altLang="zh-CN" b="1" dirty="0">
                <a:solidFill>
                  <a:srgbClr val="FF0066"/>
                </a:solidFill>
                <a:latin typeface="Times New Roman Bold" panose="02020503050405090304" charset="0"/>
                <a:cs typeface="Times New Roman Bold" panose="02020503050405090304" charset="0"/>
              </a:rPr>
              <a:t>the helpful ones</a:t>
            </a:r>
            <a:endParaRPr lang="en-US" altLang="zh-CN" b="1" dirty="0">
              <a:solidFill>
                <a:srgbClr val="FF0066"/>
              </a:solidFill>
              <a:latin typeface="Times New Roman Bold" panose="02020503050405090304" charset="0"/>
              <a:cs typeface="Times New Roman Bold" panose="02020503050405090304" charset="0"/>
            </a:endParaRPr>
          </a:p>
        </p:txBody>
      </p:sp>
      <p:sp>
        <p:nvSpPr>
          <p:cNvPr id="7" name="矩形 6"/>
          <p:cNvSpPr/>
          <p:nvPr>
            <p:custDataLst>
              <p:tags r:id="rId5"/>
            </p:custDataLst>
          </p:nvPr>
        </p:nvSpPr>
        <p:spPr>
          <a:xfrm>
            <a:off x="6836599" y="3441974"/>
            <a:ext cx="377026" cy="369332"/>
          </a:xfrm>
          <a:prstGeom prst="rect">
            <a:avLst/>
          </a:prstGeom>
          <a:noFill/>
          <a:ln w="9525">
            <a:noFill/>
          </a:ln>
        </p:spPr>
        <p:txBody>
          <a:bodyPr wrap="none">
            <a:spAutoFit/>
          </a:bodyPr>
          <a:lstStyle/>
          <a:p>
            <a:pPr fontAlgn="base">
              <a:spcBef>
                <a:spcPct val="0"/>
              </a:spcBef>
              <a:spcAft>
                <a:spcPct val="0"/>
              </a:spcAft>
            </a:pPr>
            <a:r>
              <a:rPr lang="en-US" altLang="zh-CN" b="1" dirty="0">
                <a:solidFill>
                  <a:srgbClr val="FF0066"/>
                </a:solidFill>
                <a:latin typeface="Times New Roman" panose="02020603050405020304" pitchFamily="18" charset="0"/>
                <a:cs typeface="Arial" panose="020B0604020202020204"/>
              </a:rPr>
              <a:t>ill</a:t>
            </a:r>
            <a:endParaRPr lang="en-US" altLang="zh-CN" b="1" dirty="0">
              <a:solidFill>
                <a:srgbClr val="FF0066"/>
              </a:solidFill>
              <a:latin typeface="Times New Roman" panose="02020603050405020304" pitchFamily="18" charset="0"/>
              <a:cs typeface="Arial" panose="020B0604020202020204"/>
            </a:endParaRPr>
          </a:p>
        </p:txBody>
      </p:sp>
      <p:sp>
        <p:nvSpPr>
          <p:cNvPr id="8" name="Rectangle 13"/>
          <p:cNvSpPr/>
          <p:nvPr>
            <p:custDataLst>
              <p:tags r:id="rId6"/>
            </p:custDataLst>
          </p:nvPr>
        </p:nvSpPr>
        <p:spPr>
          <a:xfrm>
            <a:off x="5861390" y="4113221"/>
            <a:ext cx="2327443" cy="369332"/>
          </a:xfrm>
          <a:prstGeom prst="rect">
            <a:avLst/>
          </a:prstGeom>
          <a:noFill/>
          <a:ln w="9525">
            <a:noFill/>
          </a:ln>
        </p:spPr>
        <p:txBody>
          <a:bodyPr wrap="square">
            <a:spAutoFit/>
          </a:bodyPr>
          <a:lstStyle/>
          <a:p>
            <a:pPr fontAlgn="base">
              <a:spcBef>
                <a:spcPct val="0"/>
              </a:spcBef>
              <a:spcAft>
                <a:spcPct val="0"/>
              </a:spcAft>
            </a:pPr>
            <a:r>
              <a:rPr lang="en-US" altLang="zh-CN" b="1" dirty="0">
                <a:solidFill>
                  <a:srgbClr val="FF0066"/>
                </a:solidFill>
                <a:latin typeface="Times New Roman" panose="02020603050405020304" pitchFamily="18" charset="0"/>
                <a:cs typeface="Arial" panose="020B0604020202020204"/>
              </a:rPr>
              <a:t>rich in nutrition</a:t>
            </a:r>
            <a:endParaRPr lang="en-US" altLang="zh-CN" b="1" dirty="0">
              <a:solidFill>
                <a:srgbClr val="FF0066"/>
              </a:solidFill>
              <a:latin typeface="Times New Roman" panose="02020603050405020304" pitchFamily="18" charset="0"/>
              <a:cs typeface="Arial" panose="020B0604020202020204"/>
            </a:endParaRPr>
          </a:p>
        </p:txBody>
      </p:sp>
      <p:sp>
        <p:nvSpPr>
          <p:cNvPr id="9" name="Rectangle 13"/>
          <p:cNvSpPr/>
          <p:nvPr>
            <p:custDataLst>
              <p:tags r:id="rId7"/>
            </p:custDataLst>
          </p:nvPr>
        </p:nvSpPr>
        <p:spPr>
          <a:xfrm>
            <a:off x="2815096" y="3728651"/>
            <a:ext cx="1435008" cy="369332"/>
          </a:xfrm>
          <a:prstGeom prst="rect">
            <a:avLst/>
          </a:prstGeom>
          <a:noFill/>
          <a:ln w="9525">
            <a:noFill/>
          </a:ln>
        </p:spPr>
        <p:txBody>
          <a:bodyPr wrap="none">
            <a:spAutoFit/>
          </a:bodyPr>
          <a:lstStyle/>
          <a:p>
            <a:pPr fontAlgn="base">
              <a:spcBef>
                <a:spcPct val="0"/>
              </a:spcBef>
              <a:spcAft>
                <a:spcPct val="0"/>
              </a:spcAft>
            </a:pPr>
            <a:r>
              <a:rPr lang="en-US" altLang="zh-CN" b="1" dirty="0">
                <a:solidFill>
                  <a:srgbClr val="FF0066"/>
                </a:solidFill>
                <a:latin typeface="Times New Roman" panose="02020603050405020304" pitchFamily="18" charset="0"/>
                <a:cs typeface="Arial" panose="020B0604020202020204"/>
              </a:rPr>
              <a:t>cause cancer</a:t>
            </a:r>
            <a:endParaRPr lang="en-US" altLang="zh-CN" b="1" dirty="0">
              <a:solidFill>
                <a:srgbClr val="FF0066"/>
              </a:solidFill>
              <a:latin typeface="Times New Roman" panose="02020603050405020304" pitchFamily="18" charset="0"/>
              <a:cs typeface="Arial" panose="020B0604020202020204"/>
            </a:endParaRPr>
          </a:p>
        </p:txBody>
      </p:sp>
      <p:sp>
        <p:nvSpPr>
          <p:cNvPr id="10" name="矩形 9"/>
          <p:cNvSpPr/>
          <p:nvPr>
            <p:custDataLst>
              <p:tags r:id="rId8"/>
            </p:custDataLst>
          </p:nvPr>
        </p:nvSpPr>
        <p:spPr>
          <a:xfrm>
            <a:off x="549903" y="2488168"/>
            <a:ext cx="1898918" cy="369332"/>
          </a:xfrm>
          <a:prstGeom prst="rect">
            <a:avLst/>
          </a:prstGeom>
          <a:noFill/>
          <a:ln w="9525">
            <a:noFill/>
          </a:ln>
        </p:spPr>
        <p:txBody>
          <a:bodyPr wrap="none" anchor="t">
            <a:spAutoFit/>
          </a:bodyPr>
          <a:lstStyle/>
          <a:p>
            <a:pPr fontAlgn="base">
              <a:spcBef>
                <a:spcPct val="0"/>
              </a:spcBef>
              <a:spcAft>
                <a:spcPct val="0"/>
              </a:spcAft>
            </a:pPr>
            <a:r>
              <a:rPr lang="en-US" altLang="zh-CN" b="1" dirty="0">
                <a:solidFill>
                  <a:srgbClr val="000000"/>
                </a:solidFill>
                <a:latin typeface="Times New Roman Regular" panose="02020503050405090304" charset="0"/>
                <a:ea typeface="华文新魏" pitchFamily="2" charset="-122"/>
                <a:cs typeface="Times New Roman Regular" panose="02020503050405090304" charset="0"/>
              </a:rPr>
              <a:t>fight</a:t>
            </a:r>
            <a:r>
              <a:rPr lang="en-US" altLang="zh-CN" b="1" dirty="0">
                <a:solidFill>
                  <a:srgbClr val="000000"/>
                </a:solidFill>
                <a:latin typeface="Times New Roman Regular" panose="02020503050405090304" charset="0"/>
                <a:cs typeface="Times New Roman Regular" panose="02020503050405090304" charset="0"/>
              </a:rPr>
              <a:t> </a:t>
            </a:r>
            <a:r>
              <a:rPr lang="en-US" altLang="zh-CN" b="1" dirty="0">
                <a:solidFill>
                  <a:srgbClr val="000000"/>
                </a:solidFill>
                <a:latin typeface="Times New Roman Regular" panose="02020503050405090304" charset="0"/>
                <a:ea typeface="华文新魏" pitchFamily="2" charset="-122"/>
                <a:cs typeface="Times New Roman Regular" panose="02020503050405090304" charset="0"/>
              </a:rPr>
              <a:t>crop disease</a:t>
            </a:r>
            <a:endParaRPr lang="en-US" altLang="zh-CN" b="1" dirty="0">
              <a:solidFill>
                <a:srgbClr val="000000"/>
              </a:solidFill>
              <a:latin typeface="Times New Roman Regular" panose="02020503050405090304" charset="0"/>
              <a:ea typeface="华文新魏" pitchFamily="2" charset="-122"/>
              <a:cs typeface="Times New Roman Regular" panose="02020503050405090304" charset="0"/>
            </a:endParaRPr>
          </a:p>
        </p:txBody>
      </p:sp>
      <p:sp>
        <p:nvSpPr>
          <p:cNvPr id="11" name="矩形 10"/>
          <p:cNvSpPr/>
          <p:nvPr>
            <p:custDataLst>
              <p:tags r:id="rId9"/>
            </p:custDataLst>
          </p:nvPr>
        </p:nvSpPr>
        <p:spPr>
          <a:xfrm>
            <a:off x="316827" y="3451652"/>
            <a:ext cx="2131994" cy="369332"/>
          </a:xfrm>
          <a:prstGeom prst="rect">
            <a:avLst/>
          </a:prstGeom>
          <a:noFill/>
          <a:ln w="9525">
            <a:noFill/>
          </a:ln>
        </p:spPr>
        <p:txBody>
          <a:bodyPr wrap="none" anchor="t">
            <a:spAutoFit/>
          </a:bodyPr>
          <a:lstStyle/>
          <a:p>
            <a:pPr fontAlgn="base">
              <a:spcBef>
                <a:spcPct val="0"/>
              </a:spcBef>
              <a:spcAft>
                <a:spcPct val="0"/>
              </a:spcAft>
            </a:pPr>
            <a:r>
              <a:rPr lang="en-US" altLang="zh-CN" b="1" dirty="0">
                <a:solidFill>
                  <a:srgbClr val="000000"/>
                </a:solidFill>
                <a:latin typeface="Times New Roman Regular" panose="02020503050405090304" charset="0"/>
                <a:ea typeface="华文新魏" pitchFamily="2" charset="-122"/>
                <a:cs typeface="Times New Roman Regular" panose="02020503050405090304" charset="0"/>
                <a:sym typeface="+mn-ea"/>
              </a:rPr>
              <a:t>increase production</a:t>
            </a:r>
            <a:endParaRPr lang="en-US" altLang="zh-CN" b="1" dirty="0">
              <a:solidFill>
                <a:srgbClr val="000000"/>
              </a:solidFill>
              <a:latin typeface="Times New Roman Regular" panose="02020503050405090304" charset="0"/>
              <a:ea typeface="华文新魏" pitchFamily="2" charset="-122"/>
              <a:cs typeface="Times New Roman Regular" panose="02020503050405090304" charset="0"/>
              <a:sym typeface="+mn-ea"/>
            </a:endParaRPr>
          </a:p>
        </p:txBody>
      </p:sp>
      <p:grpSp>
        <p:nvGrpSpPr>
          <p:cNvPr id="16" name="组合 15"/>
          <p:cNvGrpSpPr/>
          <p:nvPr/>
        </p:nvGrpSpPr>
        <p:grpSpPr>
          <a:xfrm>
            <a:off x="1566561" y="76464"/>
            <a:ext cx="5249450" cy="553994"/>
            <a:chOff x="1566561" y="76464"/>
            <a:chExt cx="5249450" cy="553994"/>
          </a:xfrm>
        </p:grpSpPr>
        <p:sp>
          <p:nvSpPr>
            <p:cNvPr id="2" name="矩形 1"/>
            <p:cNvSpPr/>
            <p:nvPr>
              <p:custDataLst>
                <p:tags r:id="rId10"/>
              </p:custDataLst>
            </p:nvPr>
          </p:nvSpPr>
          <p:spPr>
            <a:xfrm>
              <a:off x="5230321" y="116279"/>
              <a:ext cx="1585690" cy="461665"/>
            </a:xfrm>
            <a:prstGeom prst="rect">
              <a:avLst/>
            </a:prstGeom>
            <a:noFill/>
            <a:ln w="9525">
              <a:noFill/>
            </a:ln>
          </p:spPr>
          <p:txBody>
            <a:bodyPr wrap="none" anchor="t">
              <a:spAutoFit/>
            </a:bodyPr>
            <a:lstStyle/>
            <a:p>
              <a:pPr fontAlgn="base">
                <a:spcBef>
                  <a:spcPct val="20000"/>
                </a:spcBef>
                <a:spcAft>
                  <a:spcPct val="0"/>
                </a:spcAft>
                <a:buClr>
                  <a:srgbClr val="000000"/>
                </a:buClr>
                <a:buFont typeface="Wingdings" panose="05000000000000000000" pitchFamily="2" charset="2"/>
                <a:buNone/>
              </a:pPr>
              <a:r>
                <a:rPr lang="en-US" altLang="zh-CN" sz="2400" b="1" dirty="0">
                  <a:solidFill>
                    <a:srgbClr val="0000FF"/>
                  </a:solidFill>
                  <a:latin typeface="Times New Roman Regular" panose="02020503050405090304" charset="0"/>
                  <a:ea typeface="华文新魏" pitchFamily="2" charset="-122"/>
                  <a:cs typeface="Times New Roman Regular" panose="02020503050405090304" charset="0"/>
                </a:rPr>
                <a:t> (Para.1-2)</a:t>
              </a:r>
              <a:endParaRPr lang="en-US" altLang="zh-CN" sz="2400" b="1" dirty="0">
                <a:solidFill>
                  <a:srgbClr val="0000FF"/>
                </a:solidFill>
                <a:latin typeface="Times New Roman Regular" panose="02020503050405090304" charset="0"/>
                <a:ea typeface="华文新魏" pitchFamily="2" charset="-122"/>
                <a:cs typeface="Times New Roman Regular" panose="02020503050405090304" charset="0"/>
              </a:endParaRPr>
            </a:p>
          </p:txBody>
        </p:sp>
        <p:sp>
          <p:nvSpPr>
            <p:cNvPr id="12" name="矩形 11"/>
            <p:cNvSpPr/>
            <p:nvPr/>
          </p:nvSpPr>
          <p:spPr>
            <a:xfrm>
              <a:off x="1566561" y="76464"/>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grpSp>
        <p:nvGrpSpPr>
          <p:cNvPr id="13" name="组合 12"/>
          <p:cNvGrpSpPr/>
          <p:nvPr/>
        </p:nvGrpSpPr>
        <p:grpSpPr>
          <a:xfrm>
            <a:off x="1036891" y="83487"/>
            <a:ext cx="445481" cy="469613"/>
            <a:chOff x="2121873" y="1511588"/>
            <a:chExt cx="445481" cy="469613"/>
          </a:xfrm>
        </p:grpSpPr>
        <p:sp>
          <p:nvSpPr>
            <p:cNvPr id="14" name="矩形 13"/>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15" name="矩形 14"/>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randombar(horizontal)">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36891" y="83487"/>
            <a:ext cx="445481" cy="469613"/>
            <a:chOff x="2121873" y="1511588"/>
            <a:chExt cx="445481" cy="469613"/>
          </a:xfrm>
        </p:grpSpPr>
        <p:sp>
          <p:nvSpPr>
            <p:cNvPr id="4" name="矩形 3"/>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 name="矩形 4"/>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pic>
        <p:nvPicPr>
          <p:cNvPr id="6" name="图片 5" descr="2007911161753142_2"/>
          <p:cNvPicPr>
            <a:picLocks noChangeAspect="1"/>
          </p:cNvPicPr>
          <p:nvPr>
            <p:custDataLst>
              <p:tags r:id="rId1"/>
            </p:custDataLst>
          </p:nvPr>
        </p:nvPicPr>
        <p:blipFill>
          <a:blip r:embed="rId2"/>
          <a:stretch>
            <a:fillRect/>
          </a:stretch>
        </p:blipFill>
        <p:spPr>
          <a:xfrm>
            <a:off x="6516216" y="2737851"/>
            <a:ext cx="1236585" cy="1953158"/>
          </a:xfrm>
          <a:prstGeom prst="rect">
            <a:avLst/>
          </a:prstGeom>
          <a:noFill/>
          <a:ln w="9525">
            <a:noFill/>
          </a:ln>
        </p:spPr>
      </p:pic>
      <p:sp>
        <p:nvSpPr>
          <p:cNvPr id="7" name="云形标注 28677"/>
          <p:cNvSpPr/>
          <p:nvPr>
            <p:custDataLst>
              <p:tags r:id="rId3"/>
            </p:custDataLst>
          </p:nvPr>
        </p:nvSpPr>
        <p:spPr>
          <a:xfrm>
            <a:off x="1697412" y="753062"/>
            <a:ext cx="6055389" cy="953135"/>
          </a:xfrm>
          <a:prstGeom prst="cloudCallout">
            <a:avLst>
              <a:gd name="adj1" fmla="val 36551"/>
              <a:gd name="adj2" fmla="val 226121"/>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a:lstStyle/>
          <a:p>
            <a:pPr algn="ctr"/>
            <a:r>
              <a:rPr lang="en-US" altLang="zh-CN" sz="2000" b="1" dirty="0">
                <a:latin typeface="Times New Roman Regular" panose="02020503050405090304" charset="0"/>
                <a:ea typeface="华文新魏" pitchFamily="2" charset="-122"/>
                <a:cs typeface="Times New Roman Regular" panose="02020503050405090304" charset="0"/>
              </a:rPr>
              <a:t>As an </a:t>
            </a:r>
            <a:r>
              <a:rPr lang="en-US" altLang="zh-CN" sz="2000" b="1" dirty="0">
                <a:solidFill>
                  <a:srgbClr val="FF0000"/>
                </a:solidFill>
                <a:latin typeface="Times New Roman Bold" panose="02020503050405090304" charset="0"/>
                <a:ea typeface="华文新魏" pitchFamily="2" charset="-122"/>
                <a:cs typeface="Times New Roman Bold" panose="02020503050405090304" charset="0"/>
              </a:rPr>
              <a:t>alternative</a:t>
            </a:r>
            <a:r>
              <a:rPr lang="en-US" altLang="zh-CN" sz="2000" b="1" dirty="0">
                <a:latin typeface="Times New Roman Regular" panose="02020503050405090304" charset="0"/>
                <a:ea typeface="华文新魏" pitchFamily="2" charset="-122"/>
                <a:cs typeface="Times New Roman Regular" panose="02020503050405090304" charset="0"/>
              </a:rPr>
              <a:t>, I’d like to switch to organic farming!</a:t>
            </a:r>
            <a:endParaRPr lang="en-US" altLang="zh-CN" sz="2000" b="1" dirty="0">
              <a:latin typeface="Times New Roman Regular" panose="02020503050405090304" charset="0"/>
              <a:ea typeface="华文新魏" pitchFamily="2" charset="-122"/>
              <a:cs typeface="Times New Roman Regular" panose="02020503050405090304" charset="0"/>
            </a:endParaRPr>
          </a:p>
        </p:txBody>
      </p:sp>
      <p:sp>
        <p:nvSpPr>
          <p:cNvPr id="8" name="矩形 7"/>
          <p:cNvSpPr/>
          <p:nvPr>
            <p:custDataLst>
              <p:tags r:id="rId4"/>
            </p:custDataLst>
          </p:nvPr>
        </p:nvSpPr>
        <p:spPr>
          <a:xfrm>
            <a:off x="278607" y="1668673"/>
            <a:ext cx="5568315" cy="953135"/>
          </a:xfrm>
          <a:prstGeom prst="rect">
            <a:avLst/>
          </a:prstGeom>
          <a:noFill/>
          <a:ln w="9525">
            <a:noFill/>
          </a:ln>
        </p:spPr>
        <p:txBody>
          <a:bodyPr wrap="square" anchor="t">
            <a:spAutoFit/>
          </a:bodyPr>
          <a:lstStyle/>
          <a:p>
            <a:pPr algn="l"/>
            <a:r>
              <a:rPr lang="en-US" altLang="zh-CN" sz="2800" dirty="0">
                <a:solidFill>
                  <a:schemeClr val="tx2"/>
                </a:solidFill>
                <a:latin typeface="Times New Roman Regular" panose="02020503050405090304" charset="0"/>
                <a:ea typeface="华文新魏" pitchFamily="2" charset="-122"/>
                <a:cs typeface="Times New Roman Regular" panose="02020503050405090304" charset="0"/>
              </a:rPr>
              <a:t>What is </a:t>
            </a:r>
            <a:r>
              <a:rPr lang="en-US" altLang="zh-CN" sz="2800" dirty="0">
                <a:solidFill>
                  <a:srgbClr val="FF0000"/>
                </a:solidFill>
                <a:latin typeface="Times New Roman Regular" panose="02020503050405090304" charset="0"/>
                <a:ea typeface="华文新魏" pitchFamily="2" charset="-122"/>
                <a:cs typeface="Times New Roman Regular" panose="02020503050405090304" charset="0"/>
              </a:rPr>
              <a:t>organic farming</a:t>
            </a:r>
            <a:r>
              <a:rPr lang="en-US" altLang="zh-CN" sz="2800" dirty="0">
                <a:solidFill>
                  <a:schemeClr val="tx2"/>
                </a:solidFill>
                <a:latin typeface="Times New Roman Regular" panose="02020503050405090304" charset="0"/>
                <a:ea typeface="华文新魏" pitchFamily="2" charset="-122"/>
                <a:cs typeface="Times New Roman Regular" panose="02020503050405090304" charset="0"/>
              </a:rPr>
              <a:t> and </a:t>
            </a:r>
            <a:r>
              <a:rPr lang="en-US" altLang="zh-CN" sz="2800" dirty="0">
                <a:solidFill>
                  <a:schemeClr val="tx1"/>
                </a:solidFill>
                <a:latin typeface="Times New Roman Regular" panose="02020503050405090304" charset="0"/>
                <a:ea typeface="华文新魏" pitchFamily="2" charset="-122"/>
                <a:cs typeface="Times New Roman Regular" panose="02020503050405090304" charset="0"/>
                <a:sym typeface="+mn-ea"/>
              </a:rPr>
              <a:t>how is it different from</a:t>
            </a:r>
            <a:r>
              <a:rPr lang="en-US" altLang="zh-CN" sz="2800" dirty="0">
                <a:solidFill>
                  <a:srgbClr val="FF0000"/>
                </a:solidFill>
                <a:latin typeface="Times New Roman Regular" panose="02020503050405090304" charset="0"/>
                <a:ea typeface="华文新魏" pitchFamily="2" charset="-122"/>
                <a:cs typeface="Times New Roman Regular" panose="02020503050405090304" charset="0"/>
                <a:sym typeface="+mn-ea"/>
              </a:rPr>
              <a:t> chemical farming</a:t>
            </a:r>
            <a:r>
              <a:rPr lang="en-US" altLang="zh-CN" sz="2800" dirty="0">
                <a:solidFill>
                  <a:srgbClr val="FF0000"/>
                </a:solidFill>
                <a:latin typeface="Times New Roman Regular" panose="02020503050405090304" charset="0"/>
                <a:ea typeface="华文新魏" pitchFamily="2" charset="-122"/>
                <a:cs typeface="Times New Roman Regular" panose="02020503050405090304" charset="0"/>
              </a:rPr>
              <a:t>?</a:t>
            </a:r>
            <a:endParaRPr lang="en-US" altLang="zh-CN" sz="2800" dirty="0">
              <a:solidFill>
                <a:srgbClr val="FF0000"/>
              </a:solidFill>
              <a:latin typeface="Times New Roman Regular" panose="02020503050405090304" charset="0"/>
              <a:ea typeface="华文新魏" pitchFamily="2" charset="-122"/>
              <a:cs typeface="Times New Roman Regular" panose="02020503050405090304" charset="0"/>
            </a:endParaRPr>
          </a:p>
        </p:txBody>
      </p:sp>
      <p:grpSp>
        <p:nvGrpSpPr>
          <p:cNvPr id="9" name="组合 8"/>
          <p:cNvGrpSpPr/>
          <p:nvPr>
            <p:custDataLst>
              <p:tags r:id="rId5"/>
            </p:custDataLst>
          </p:nvPr>
        </p:nvGrpSpPr>
        <p:grpSpPr>
          <a:xfrm>
            <a:off x="361622" y="2744412"/>
            <a:ext cx="5699833" cy="2529840"/>
            <a:chOff x="149" y="2395"/>
            <a:chExt cx="3314" cy="1571"/>
          </a:xfrm>
        </p:grpSpPr>
        <p:sp>
          <p:nvSpPr>
            <p:cNvPr id="10" name="任意多边形 28681"/>
            <p:cNvSpPr/>
            <p:nvPr>
              <p:custDataLst>
                <p:tags r:id="rId6"/>
              </p:custDataLst>
            </p:nvPr>
          </p:nvSpPr>
          <p:spPr>
            <a:xfrm>
              <a:off x="149" y="2395"/>
              <a:ext cx="3141" cy="1571"/>
            </a:xfrm>
            <a:custGeom>
              <a:avLst/>
              <a:gdLst/>
              <a:ahLst/>
              <a:cxnLst/>
              <a:rect l="l" t="t" r="r" b="b"/>
              <a:pathLst>
                <a:path w="3141" h="1876">
                  <a:moveTo>
                    <a:pt x="805" y="89"/>
                  </a:moveTo>
                  <a:cubicBezTo>
                    <a:pt x="738" y="32"/>
                    <a:pt x="717" y="41"/>
                    <a:pt x="624" y="33"/>
                  </a:cubicBezTo>
                  <a:cubicBezTo>
                    <a:pt x="541" y="3"/>
                    <a:pt x="467" y="0"/>
                    <a:pt x="379" y="10"/>
                  </a:cubicBezTo>
                  <a:cubicBezTo>
                    <a:pt x="371" y="18"/>
                    <a:pt x="365" y="27"/>
                    <a:pt x="356" y="33"/>
                  </a:cubicBezTo>
                  <a:cubicBezTo>
                    <a:pt x="344" y="42"/>
                    <a:pt x="328" y="47"/>
                    <a:pt x="316" y="57"/>
                  </a:cubicBezTo>
                  <a:cubicBezTo>
                    <a:pt x="264" y="102"/>
                    <a:pt x="319" y="81"/>
                    <a:pt x="269" y="96"/>
                  </a:cubicBezTo>
                  <a:cubicBezTo>
                    <a:pt x="233" y="141"/>
                    <a:pt x="196" y="181"/>
                    <a:pt x="150" y="215"/>
                  </a:cubicBezTo>
                  <a:cubicBezTo>
                    <a:pt x="135" y="263"/>
                    <a:pt x="76" y="289"/>
                    <a:pt x="40" y="325"/>
                  </a:cubicBezTo>
                  <a:cubicBezTo>
                    <a:pt x="28" y="361"/>
                    <a:pt x="12" y="393"/>
                    <a:pt x="0" y="428"/>
                  </a:cubicBezTo>
                  <a:cubicBezTo>
                    <a:pt x="11" y="540"/>
                    <a:pt x="28" y="581"/>
                    <a:pt x="40" y="712"/>
                  </a:cubicBezTo>
                  <a:cubicBezTo>
                    <a:pt x="43" y="831"/>
                    <a:pt x="28" y="1097"/>
                    <a:pt x="64" y="1241"/>
                  </a:cubicBezTo>
                  <a:cubicBezTo>
                    <a:pt x="83" y="1877"/>
                    <a:pt x="71" y="1532"/>
                    <a:pt x="1192" y="1548"/>
                  </a:cubicBezTo>
                  <a:cubicBezTo>
                    <a:pt x="3141" y="1537"/>
                    <a:pt x="2181" y="1679"/>
                    <a:pt x="2707" y="1525"/>
                  </a:cubicBezTo>
                  <a:cubicBezTo>
                    <a:pt x="2761" y="1488"/>
                    <a:pt x="2736" y="1499"/>
                    <a:pt x="2778" y="1485"/>
                  </a:cubicBezTo>
                  <a:cubicBezTo>
                    <a:pt x="2811" y="1459"/>
                    <a:pt x="2840" y="1455"/>
                    <a:pt x="2873" y="1430"/>
                  </a:cubicBezTo>
                  <a:cubicBezTo>
                    <a:pt x="2873" y="1428"/>
                    <a:pt x="2883" y="1380"/>
                    <a:pt x="2888" y="1375"/>
                  </a:cubicBezTo>
                  <a:cubicBezTo>
                    <a:pt x="2898" y="1366"/>
                    <a:pt x="2953" y="1346"/>
                    <a:pt x="2967" y="1343"/>
                  </a:cubicBezTo>
                  <a:cubicBezTo>
                    <a:pt x="3033" y="1299"/>
                    <a:pt x="3067" y="1212"/>
                    <a:pt x="3086" y="1138"/>
                  </a:cubicBezTo>
                  <a:cubicBezTo>
                    <a:pt x="3093" y="1045"/>
                    <a:pt x="3123" y="918"/>
                    <a:pt x="3070" y="838"/>
                  </a:cubicBezTo>
                  <a:cubicBezTo>
                    <a:pt x="3067" y="825"/>
                    <a:pt x="3068" y="811"/>
                    <a:pt x="3062" y="799"/>
                  </a:cubicBezTo>
                  <a:cubicBezTo>
                    <a:pt x="3057" y="789"/>
                    <a:pt x="3045" y="784"/>
                    <a:pt x="3038" y="775"/>
                  </a:cubicBezTo>
                  <a:cubicBezTo>
                    <a:pt x="3009" y="739"/>
                    <a:pt x="2990" y="698"/>
                    <a:pt x="2951" y="672"/>
                  </a:cubicBezTo>
                  <a:cubicBezTo>
                    <a:pt x="2946" y="662"/>
                    <a:pt x="2942" y="651"/>
                    <a:pt x="2936" y="641"/>
                  </a:cubicBezTo>
                  <a:cubicBezTo>
                    <a:pt x="2931" y="633"/>
                    <a:pt x="2920" y="627"/>
                    <a:pt x="2920" y="617"/>
                  </a:cubicBezTo>
                  <a:cubicBezTo>
                    <a:pt x="2920" y="595"/>
                    <a:pt x="2946" y="580"/>
                    <a:pt x="2959" y="562"/>
                  </a:cubicBezTo>
                  <a:cubicBezTo>
                    <a:pt x="2978" y="504"/>
                    <a:pt x="2950" y="572"/>
                    <a:pt x="2991" y="522"/>
                  </a:cubicBezTo>
                  <a:cubicBezTo>
                    <a:pt x="2996" y="516"/>
                    <a:pt x="2994" y="506"/>
                    <a:pt x="2999" y="499"/>
                  </a:cubicBezTo>
                  <a:cubicBezTo>
                    <a:pt x="3005" y="490"/>
                    <a:pt x="3015" y="483"/>
                    <a:pt x="3023" y="475"/>
                  </a:cubicBezTo>
                  <a:cubicBezTo>
                    <a:pt x="3037" y="398"/>
                    <a:pt x="3044" y="381"/>
                    <a:pt x="3023" y="286"/>
                  </a:cubicBezTo>
                  <a:cubicBezTo>
                    <a:pt x="3017" y="261"/>
                    <a:pt x="2999" y="261"/>
                    <a:pt x="2983" y="246"/>
                  </a:cubicBezTo>
                  <a:cubicBezTo>
                    <a:pt x="2935" y="203"/>
                    <a:pt x="2895" y="136"/>
                    <a:pt x="2825" y="136"/>
                  </a:cubicBezTo>
                  <a:lnTo>
                    <a:pt x="2427" y="120"/>
                  </a:lnTo>
                  <a:lnTo>
                    <a:pt x="749" y="75"/>
                  </a:lnTo>
                </a:path>
              </a:pathLst>
            </a:custGeom>
            <a:solidFill>
              <a:srgbClr val="CCECFF">
                <a:alpha val="100000"/>
              </a:srgbClr>
            </a:solidFill>
            <a:ln w="19050" cap="flat" cmpd="sng">
              <a:solidFill>
                <a:srgbClr val="CCECFF"/>
              </a:solidFill>
              <a:prstDash val="sysDot"/>
              <a:headEnd type="none" w="med" len="med"/>
              <a:tailEnd type="none" w="med" len="med"/>
            </a:ln>
          </p:spPr>
          <p:txBody>
            <a:bodyPr/>
            <a:lstStyle/>
            <a:p>
              <a:endParaRPr lang="zh-CN" altLang="en-US">
                <a:latin typeface="Times New Roman Regular" panose="02020503050405090304" charset="0"/>
                <a:cs typeface="Times New Roman Regular" panose="02020503050405090304" charset="0"/>
              </a:endParaRPr>
            </a:p>
          </p:txBody>
        </p:sp>
        <p:sp>
          <p:nvSpPr>
            <p:cNvPr id="11" name="文本框 10"/>
            <p:cNvSpPr txBox="1"/>
            <p:nvPr>
              <p:custDataLst>
                <p:tags r:id="rId7"/>
              </p:custDataLst>
            </p:nvPr>
          </p:nvSpPr>
          <p:spPr>
            <a:xfrm>
              <a:off x="341" y="2527"/>
              <a:ext cx="3122" cy="515"/>
            </a:xfrm>
            <a:prstGeom prst="rect">
              <a:avLst/>
            </a:prstGeom>
            <a:noFill/>
            <a:ln w="9525">
              <a:noFill/>
            </a:ln>
          </p:spPr>
          <p:txBody>
            <a:bodyPr wrap="square">
              <a:spAutoFit/>
            </a:bodyPr>
            <a:lstStyle/>
            <a:p>
              <a:pPr>
                <a:spcBef>
                  <a:spcPct val="50000"/>
                </a:spcBef>
              </a:pPr>
              <a:r>
                <a:rPr lang="en-US" altLang="zh-CN" sz="2400" dirty="0">
                  <a:solidFill>
                    <a:srgbClr val="FF0000"/>
                  </a:solidFill>
                  <a:latin typeface="Times New Roman Regular" panose="02020503050405090304" charset="0"/>
                  <a:ea typeface="华文新魏" pitchFamily="2" charset="-122"/>
                  <a:cs typeface="Times New Roman Regular" panose="02020503050405090304" charset="0"/>
                </a:rPr>
                <a:t>Organic farming </a:t>
              </a:r>
              <a:r>
                <a:rPr lang="en-US" altLang="zh-CN" sz="2400" dirty="0">
                  <a:latin typeface="Times New Roman Regular" panose="02020503050405090304" charset="0"/>
                  <a:ea typeface="华文新魏" pitchFamily="2" charset="-122"/>
                  <a:cs typeface="Times New Roman Regular" panose="02020503050405090304" charset="0"/>
                </a:rPr>
                <a:t>is </a:t>
              </a:r>
              <a:r>
                <a:rPr lang="en-US" altLang="zh-CN" sz="2400" dirty="0">
                  <a:solidFill>
                    <a:srgbClr val="FF0000"/>
                  </a:solidFill>
                  <a:latin typeface="Times New Roman Regular" panose="02020503050405090304" charset="0"/>
                  <a:ea typeface="华文新魏" pitchFamily="2" charset="-122"/>
                  <a:cs typeface="Times New Roman Regular" panose="02020503050405090304" charset="0"/>
                </a:rPr>
                <a:t>simply</a:t>
              </a:r>
              <a:r>
                <a:rPr lang="en-US" altLang="zh-CN" sz="2400" dirty="0">
                  <a:latin typeface="Times New Roman Regular" panose="02020503050405090304" charset="0"/>
                  <a:ea typeface="华文新魏" pitchFamily="2" charset="-122"/>
                  <a:cs typeface="Times New Roman Regular" panose="02020503050405090304" charset="0"/>
                </a:rPr>
                <a:t> farming without using any chemicals.</a:t>
              </a:r>
              <a:endParaRPr lang="en-US" altLang="zh-CN" sz="2400" dirty="0">
                <a:latin typeface="Times New Roman Regular" panose="02020503050405090304" charset="0"/>
                <a:ea typeface="华文新魏" pitchFamily="2" charset="-122"/>
                <a:cs typeface="Times New Roman Regular" panose="02020503050405090304" charset="0"/>
              </a:endParaRPr>
            </a:p>
          </p:txBody>
        </p:sp>
      </p:grpSp>
      <p:sp>
        <p:nvSpPr>
          <p:cNvPr id="12" name="文本框 11"/>
          <p:cNvSpPr txBox="1"/>
          <p:nvPr>
            <p:custDataLst>
              <p:tags r:id="rId8"/>
            </p:custDataLst>
          </p:nvPr>
        </p:nvSpPr>
        <p:spPr>
          <a:xfrm>
            <a:off x="673014" y="3786301"/>
            <a:ext cx="5333365" cy="1753235"/>
          </a:xfrm>
          <a:prstGeom prst="rect">
            <a:avLst/>
          </a:prstGeom>
          <a:noFill/>
          <a:ln w="9525">
            <a:noFill/>
          </a:ln>
        </p:spPr>
        <p:txBody>
          <a:bodyPr wrap="square" rtlCol="0" anchor="t">
            <a:spAutoFit/>
          </a:bodyPr>
          <a:lstStyle/>
          <a:p>
            <a:pPr lvl="0" algn="l">
              <a:spcBef>
                <a:spcPct val="50000"/>
              </a:spcBef>
            </a:pPr>
            <a:r>
              <a:rPr lang="en-US" altLang="zh-CN" sz="2400" dirty="0">
                <a:solidFill>
                  <a:srgbClr val="FF0000"/>
                </a:solidFill>
                <a:latin typeface="Times New Roman Regular" panose="02020503050405090304" charset="0"/>
                <a:ea typeface="华文新魏" pitchFamily="2" charset="-122"/>
                <a:cs typeface="Times New Roman Regular" panose="02020503050405090304" charset="0"/>
                <a:sym typeface="+mn-ea"/>
              </a:rPr>
              <a:t>Organic farmers focus on </a:t>
            </a:r>
            <a:r>
              <a:rPr lang="en-US" altLang="zh-CN" sz="2400" dirty="0">
                <a:solidFill>
                  <a:schemeClr val="tx1"/>
                </a:solidFill>
                <a:latin typeface="Times New Roman Regular" panose="02020503050405090304" charset="0"/>
                <a:ea typeface="华文新魏" pitchFamily="2" charset="-122"/>
                <a:cs typeface="Times New Roman Regular" panose="02020503050405090304" charset="0"/>
                <a:sym typeface="+mn-ea"/>
              </a:rPr>
              <a:t>keeping their soil rich and free of disease through natural means.</a:t>
            </a:r>
            <a:endParaRPr lang="en-US" altLang="zh-CN" sz="2400" dirty="0">
              <a:solidFill>
                <a:schemeClr val="tx1"/>
              </a:solidFill>
              <a:latin typeface="Times New Roman Regular" panose="02020503050405090304" charset="0"/>
              <a:ea typeface="华文新魏" pitchFamily="2" charset="-122"/>
              <a:cs typeface="Times New Roman Regular" panose="02020503050405090304" charset="0"/>
              <a:sym typeface="+mn-ea"/>
            </a:endParaRPr>
          </a:p>
          <a:p>
            <a:pPr lvl="0" algn="l">
              <a:spcBef>
                <a:spcPct val="50000"/>
              </a:spcBef>
            </a:pPr>
            <a:endParaRPr lang="en-US" altLang="zh-CN" sz="2400" dirty="0">
              <a:solidFill>
                <a:schemeClr val="tx1"/>
              </a:solidFill>
              <a:latin typeface="Times New Roman Regular" panose="02020503050405090304" charset="0"/>
              <a:ea typeface="华文新魏" pitchFamily="2" charset="-122"/>
              <a:cs typeface="Times New Roman Regular" panose="02020503050405090304" charset="0"/>
              <a:sym typeface="+mn-ea"/>
            </a:endParaRPr>
          </a:p>
        </p:txBody>
      </p:sp>
      <p:grpSp>
        <p:nvGrpSpPr>
          <p:cNvPr id="15" name="组合 14"/>
          <p:cNvGrpSpPr/>
          <p:nvPr/>
        </p:nvGrpSpPr>
        <p:grpSpPr>
          <a:xfrm>
            <a:off x="1599604" y="-11396"/>
            <a:ext cx="5282165" cy="656671"/>
            <a:chOff x="1566561" y="76464"/>
            <a:chExt cx="5282165" cy="656671"/>
          </a:xfrm>
        </p:grpSpPr>
        <p:sp>
          <p:nvSpPr>
            <p:cNvPr id="2" name="矩形 1"/>
            <p:cNvSpPr/>
            <p:nvPr/>
          </p:nvSpPr>
          <p:spPr>
            <a:xfrm>
              <a:off x="1566561" y="76464"/>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sp>
          <p:nvSpPr>
            <p:cNvPr id="14" name="文本框 13"/>
            <p:cNvSpPr txBox="1"/>
            <p:nvPr/>
          </p:nvSpPr>
          <p:spPr>
            <a:xfrm>
              <a:off x="5508104" y="148360"/>
              <a:ext cx="1340622" cy="584775"/>
            </a:xfrm>
            <a:prstGeom prst="rect">
              <a:avLst/>
            </a:prstGeom>
            <a:noFill/>
          </p:spPr>
          <p:txBody>
            <a:bodyPr wrap="square">
              <a:spAutoFit/>
            </a:bodyPr>
            <a:lstStyle/>
            <a:p>
              <a:r>
                <a:rPr kumimoji="0" lang="en-US" altLang="zh-CN" sz="3200" b="1" i="0" u="none" strike="noStrike" kern="1200" cap="none" spc="0" normalizeH="0" baseline="0" noProof="0" dirty="0">
                  <a:ln>
                    <a:noFill/>
                  </a:ln>
                  <a:solidFill>
                    <a:srgbClr val="C00000"/>
                  </a:solidFill>
                  <a:effectLst/>
                  <a:uLnTx/>
                  <a:uFillTx/>
                  <a:latin typeface="Times New Roman Bold" panose="02020503050405090304" charset="0"/>
                  <a:ea typeface="宋体" panose="02010600030101010101" pitchFamily="2" charset="-122"/>
                  <a:cs typeface="Times New Roman Bold" panose="02020503050405090304" charset="0"/>
                  <a:sym typeface="+mn-ea"/>
                </a:rPr>
                <a:t>Para	3</a:t>
              </a:r>
              <a:endParaRPr lang="zh-CN" alt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custDataLst>
              <p:tags r:id="rId1"/>
            </p:custDataLst>
          </p:nvPr>
        </p:nvSpPr>
        <p:spPr>
          <a:xfrm>
            <a:off x="193924" y="714271"/>
            <a:ext cx="8397417" cy="784562"/>
          </a:xfrm>
          <a:prstGeom prst="rect">
            <a:avLst/>
          </a:prstGeom>
          <a:noFill/>
          <a:ln w="9525">
            <a:noFill/>
          </a:ln>
        </p:spPr>
        <p:txBody>
          <a:bodyPr anchor="ctr">
            <a:normAutofit fontScale="97500"/>
          </a:bodyP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gn="l"/>
            <a:r>
              <a:rPr lang="en-US" altLang="zh-CN" sz="2800" b="1" dirty="0">
                <a:solidFill>
                  <a:srgbClr val="C00000"/>
                </a:solidFill>
                <a:latin typeface="Times New Roman Bold" panose="02020503050405090304" charset="0"/>
                <a:cs typeface="Times New Roman Bold" panose="02020503050405090304" charset="0"/>
                <a:sym typeface="+mn-ea"/>
              </a:rPr>
              <a:t>What are the organic methods mentioned in the text?</a:t>
            </a:r>
            <a:endParaRPr lang="zh-CN" altLang="en-US" sz="2800" b="1" dirty="0">
              <a:latin typeface="Times New Roman Bold" panose="02020503050405090304" charset="0"/>
              <a:cs typeface="Times New Roman Bold" panose="02020503050405090304" charset="0"/>
            </a:endParaRPr>
          </a:p>
        </p:txBody>
      </p:sp>
      <p:sp>
        <p:nvSpPr>
          <p:cNvPr id="3" name="内容占位符 2"/>
          <p:cNvSpPr txBox="1"/>
          <p:nvPr>
            <p:custDataLst>
              <p:tags r:id="rId2"/>
            </p:custDataLst>
          </p:nvPr>
        </p:nvSpPr>
        <p:spPr>
          <a:xfrm>
            <a:off x="179512" y="1417955"/>
            <a:ext cx="8964488" cy="1583561"/>
          </a:xfrm>
          <a:prstGeom prst="rect">
            <a:avLst/>
          </a:prstGeom>
          <a:noFill/>
          <a:ln w="9525">
            <a:noFill/>
          </a:ln>
        </p:spPr>
        <p:txBody>
          <a:bodyPr/>
          <a:lst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r>
              <a:rPr lang="en-US" altLang="zh-CN" sz="2400" b="1" dirty="0">
                <a:solidFill>
                  <a:srgbClr val="002060"/>
                </a:solidFill>
                <a:latin typeface="Times New Roman Regular" panose="02020503050405090304" charset="0"/>
                <a:cs typeface="Times New Roman Regular" panose="02020503050405090304" charset="0"/>
              </a:rPr>
              <a:t>1. use natural waste from animals as fertilizer.</a:t>
            </a:r>
            <a:endParaRPr lang="en-US" altLang="zh-CN" sz="2400" b="1" dirty="0">
              <a:solidFill>
                <a:srgbClr val="002060"/>
              </a:solidFill>
              <a:latin typeface="Times New Roman Regular" panose="02020503050405090304" charset="0"/>
              <a:cs typeface="Times New Roman Regular" panose="02020503050405090304" charset="0"/>
            </a:endParaRPr>
          </a:p>
          <a:p>
            <a:r>
              <a:rPr lang="en-US" altLang="zh-CN" sz="2400" b="1" dirty="0">
                <a:solidFill>
                  <a:srgbClr val="002060"/>
                </a:solidFill>
                <a:latin typeface="Times New Roman Regular" panose="02020503050405090304" charset="0"/>
                <a:cs typeface="Times New Roman Regular" panose="02020503050405090304" charset="0"/>
              </a:rPr>
              <a:t>2. change the kind of crop grown in each field every year.</a:t>
            </a:r>
            <a:endParaRPr lang="en-US" altLang="zh-CN" sz="2400" b="1" dirty="0">
              <a:solidFill>
                <a:srgbClr val="002060"/>
              </a:solidFill>
              <a:latin typeface="Times New Roman Regular" panose="02020503050405090304" charset="0"/>
              <a:cs typeface="Times New Roman Regular" panose="02020503050405090304" charset="0"/>
            </a:endParaRPr>
          </a:p>
          <a:p>
            <a:r>
              <a:rPr lang="en-US" altLang="zh-CN" sz="2400" b="1" dirty="0">
                <a:solidFill>
                  <a:srgbClr val="002060"/>
                </a:solidFill>
                <a:latin typeface="Times New Roman Regular" panose="02020503050405090304" charset="0"/>
                <a:cs typeface="Times New Roman Regular" panose="02020503050405090304" charset="0"/>
              </a:rPr>
              <a:t>3. plant diverse crops that use different depth of soil to keep it rich.</a:t>
            </a:r>
            <a:endParaRPr lang="en-US" altLang="zh-CN" sz="2400" b="1" dirty="0">
              <a:solidFill>
                <a:srgbClr val="002060"/>
              </a:solidFill>
              <a:latin typeface="Times New Roman Regular" panose="02020503050405090304" charset="0"/>
              <a:cs typeface="Times New Roman Regular" panose="02020503050405090304" charset="0"/>
            </a:endParaRPr>
          </a:p>
        </p:txBody>
      </p:sp>
      <p:pic>
        <p:nvPicPr>
          <p:cNvPr id="4" name="图片 3" descr="微信图片_202010280036244.jpg"/>
          <p:cNvPicPr>
            <a:picLocks noChangeAspect="1"/>
          </p:cNvPicPr>
          <p:nvPr>
            <p:custDataLst>
              <p:tags r:id="rId3"/>
            </p:custDataLst>
          </p:nvPr>
        </p:nvPicPr>
        <p:blipFill>
          <a:blip r:embed="rId4"/>
          <a:stretch>
            <a:fillRect/>
          </a:stretch>
        </p:blipFill>
        <p:spPr>
          <a:xfrm>
            <a:off x="726687" y="3030512"/>
            <a:ext cx="2393289" cy="2167269"/>
          </a:xfrm>
          <a:prstGeom prst="rect">
            <a:avLst/>
          </a:prstGeom>
        </p:spPr>
      </p:pic>
      <p:pic>
        <p:nvPicPr>
          <p:cNvPr id="5" name="图片 4" descr="微信图片_20201027041414.jpg"/>
          <p:cNvPicPr>
            <a:picLocks noChangeAspect="1"/>
          </p:cNvPicPr>
          <p:nvPr>
            <p:custDataLst>
              <p:tags r:id="rId5"/>
            </p:custDataLst>
          </p:nvPr>
        </p:nvPicPr>
        <p:blipFill>
          <a:blip r:embed="rId6"/>
          <a:stretch>
            <a:fillRect/>
          </a:stretch>
        </p:blipFill>
        <p:spPr>
          <a:xfrm>
            <a:off x="3463244" y="3102619"/>
            <a:ext cx="2457025" cy="2167269"/>
          </a:xfrm>
          <a:prstGeom prst="rect">
            <a:avLst/>
          </a:prstGeom>
        </p:spPr>
      </p:pic>
      <p:pic>
        <p:nvPicPr>
          <p:cNvPr id="6" name="图片 5" descr="微信图片_202010270414181.jpg"/>
          <p:cNvPicPr>
            <a:picLocks noChangeAspect="1"/>
          </p:cNvPicPr>
          <p:nvPr>
            <p:custDataLst>
              <p:tags r:id="rId7"/>
            </p:custDataLst>
          </p:nvPr>
        </p:nvPicPr>
        <p:blipFill>
          <a:blip r:embed="rId8"/>
          <a:stretch>
            <a:fillRect/>
          </a:stretch>
        </p:blipFill>
        <p:spPr>
          <a:xfrm>
            <a:off x="6186763" y="3102620"/>
            <a:ext cx="2390166" cy="2167268"/>
          </a:xfrm>
          <a:prstGeom prst="rect">
            <a:avLst/>
          </a:prstGeom>
        </p:spPr>
      </p:pic>
      <p:grpSp>
        <p:nvGrpSpPr>
          <p:cNvPr id="13" name="组合 12"/>
          <p:cNvGrpSpPr/>
          <p:nvPr/>
        </p:nvGrpSpPr>
        <p:grpSpPr>
          <a:xfrm>
            <a:off x="1036891" y="28393"/>
            <a:ext cx="5256567" cy="602065"/>
            <a:chOff x="1036891" y="28393"/>
            <a:chExt cx="5256567" cy="602065"/>
          </a:xfrm>
        </p:grpSpPr>
        <p:sp>
          <p:nvSpPr>
            <p:cNvPr id="7" name="矩形 6"/>
            <p:cNvSpPr/>
            <p:nvPr/>
          </p:nvSpPr>
          <p:spPr>
            <a:xfrm>
              <a:off x="1566561" y="76464"/>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8" name="组合 7"/>
            <p:cNvGrpSpPr/>
            <p:nvPr/>
          </p:nvGrpSpPr>
          <p:grpSpPr>
            <a:xfrm>
              <a:off x="1036891" y="83487"/>
              <a:ext cx="445481" cy="469613"/>
              <a:chOff x="2121873" y="1511588"/>
              <a:chExt cx="445481" cy="469613"/>
            </a:xfrm>
          </p:grpSpPr>
          <p:sp>
            <p:nvSpPr>
              <p:cNvPr id="9" name="矩形 8"/>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10" name="矩形 9"/>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sp>
          <p:nvSpPr>
            <p:cNvPr id="12" name="文本框 11"/>
            <p:cNvSpPr txBox="1"/>
            <p:nvPr/>
          </p:nvSpPr>
          <p:spPr>
            <a:xfrm>
              <a:off x="4296910" y="28393"/>
              <a:ext cx="1996548" cy="584775"/>
            </a:xfrm>
            <a:prstGeom prst="rect">
              <a:avLst/>
            </a:prstGeom>
            <a:noFill/>
          </p:spPr>
          <p:txBody>
            <a:bodyPr wrap="square">
              <a:spAutoFit/>
            </a:bodyPr>
            <a:lstStyle/>
            <a:p>
              <a:r>
                <a:rPr kumimoji="0" lang="en-US" altLang="zh-CN" sz="3200" b="1" i="0" u="none" strike="noStrike" kern="1200" cap="none" spc="0" normalizeH="0" baseline="0" noProof="0" dirty="0">
                  <a:ln>
                    <a:noFill/>
                  </a:ln>
                  <a:solidFill>
                    <a:srgbClr val="C00000"/>
                  </a:solidFill>
                  <a:effectLst/>
                  <a:uLnTx/>
                  <a:uFillTx/>
                  <a:latin typeface="Times New Roman Bold" panose="02020503050405090304" charset="0"/>
                  <a:ea typeface="宋体" panose="02010600030101010101" pitchFamily="2" charset="-122"/>
                  <a:cs typeface="Times New Roman Bold" panose="02020503050405090304" charset="0"/>
                  <a:sym typeface="+mn-ea"/>
                </a:rPr>
                <a:t>(Para3&amp;4)</a:t>
              </a:r>
              <a:endParaRPr lang="zh-CN" alt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additive="base">
                                        <p:cTn id="2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additive="base">
                                        <p:cTn id="3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p:nvPr>
            <p:custDataLst>
              <p:tags r:id="rId1"/>
            </p:custDataLst>
          </p:nvPr>
        </p:nvSpPr>
        <p:spPr>
          <a:xfrm>
            <a:off x="520342" y="1759653"/>
            <a:ext cx="3733800" cy="830997"/>
          </a:xfrm>
          <a:prstGeom prst="rect">
            <a:avLst/>
          </a:prstGeom>
          <a:noFill/>
          <a:ln w="57150" cap="flat" cmpd="sng">
            <a:solidFill>
              <a:srgbClr val="00FF00"/>
            </a:solidFill>
            <a:prstDash val="solid"/>
            <a:miter/>
            <a:headEnd type="none" w="med" len="med"/>
            <a:tailEnd type="none" w="med" len="med"/>
          </a:ln>
        </p:spPr>
        <p:txBody>
          <a:bodyPr anchor="b">
            <a:spAutoFit/>
          </a:bodyPr>
          <a:lstStyle/>
          <a:p>
            <a:pPr>
              <a:spcBef>
                <a:spcPct val="20000"/>
              </a:spcBef>
            </a:pPr>
            <a:r>
              <a:rPr lang="en-US" altLang="zh-CN" sz="2400" b="1" dirty="0">
                <a:solidFill>
                  <a:srgbClr val="002060"/>
                </a:solidFill>
                <a:latin typeface="Times New Roman Regular" panose="02020503050405090304" charset="0"/>
                <a:cs typeface="Times New Roman Regular" panose="02020503050405090304" charset="0"/>
                <a:sym typeface="+mn-ea"/>
              </a:rPr>
              <a:t>use natural waste from animals as fertilizer</a:t>
            </a:r>
            <a:endParaRPr lang="en-US" altLang="zh-CN" sz="2400" b="1" dirty="0">
              <a:latin typeface="Arial" panose="020B0604020202020204" pitchFamily="34" charset="0"/>
            </a:endParaRPr>
          </a:p>
        </p:txBody>
      </p:sp>
      <p:sp>
        <p:nvSpPr>
          <p:cNvPr id="3" name="Text Box 7"/>
          <p:cNvSpPr txBox="1"/>
          <p:nvPr>
            <p:custDataLst>
              <p:tags r:id="rId2"/>
            </p:custDataLst>
          </p:nvPr>
        </p:nvSpPr>
        <p:spPr>
          <a:xfrm>
            <a:off x="543906" y="2735890"/>
            <a:ext cx="3581400" cy="1200329"/>
          </a:xfrm>
          <a:prstGeom prst="rect">
            <a:avLst/>
          </a:prstGeom>
          <a:noFill/>
          <a:ln w="57150" cap="flat" cmpd="sng">
            <a:solidFill>
              <a:srgbClr val="00FF00"/>
            </a:solidFill>
            <a:prstDash val="solid"/>
            <a:miter/>
            <a:headEnd type="none" w="med" len="med"/>
            <a:tailEnd type="none" w="med" len="med"/>
          </a:ln>
        </p:spPr>
        <p:txBody>
          <a:bodyPr anchor="b">
            <a:spAutoFit/>
          </a:bodyPr>
          <a:lstStyle/>
          <a:p>
            <a:r>
              <a:rPr lang="en-US" altLang="zh-CN" sz="2400" b="1" dirty="0">
                <a:solidFill>
                  <a:srgbClr val="002060"/>
                </a:solidFill>
                <a:latin typeface="Times New Roman Regular" panose="02020503050405090304" charset="0"/>
                <a:cs typeface="Times New Roman Regular" panose="02020503050405090304" charset="0"/>
                <a:sym typeface="+mn-ea"/>
              </a:rPr>
              <a:t>change the kind of crop grown in each field every year.</a:t>
            </a:r>
            <a:endParaRPr lang="en-US" altLang="zh-CN" sz="2400" b="1" dirty="0">
              <a:latin typeface="Arial" panose="020B0604020202020204" pitchFamily="34" charset="0"/>
            </a:endParaRPr>
          </a:p>
        </p:txBody>
      </p:sp>
      <p:sp>
        <p:nvSpPr>
          <p:cNvPr id="4" name="Rectangle 8"/>
          <p:cNvSpPr/>
          <p:nvPr>
            <p:custDataLst>
              <p:tags r:id="rId3"/>
            </p:custDataLst>
          </p:nvPr>
        </p:nvSpPr>
        <p:spPr>
          <a:xfrm>
            <a:off x="4773057" y="1772525"/>
            <a:ext cx="4052242" cy="830997"/>
          </a:xfrm>
          <a:prstGeom prst="rect">
            <a:avLst/>
          </a:prstGeom>
          <a:noFill/>
          <a:ln w="57150" cap="flat" cmpd="sng">
            <a:solidFill>
              <a:srgbClr val="CC99FF"/>
            </a:solidFill>
            <a:prstDash val="solid"/>
            <a:miter/>
            <a:headEnd type="none" w="med" len="med"/>
            <a:tailEnd type="none" w="med" len="med"/>
          </a:ln>
        </p:spPr>
        <p:txBody>
          <a:bodyPr wrap="square">
            <a:spAutoFit/>
          </a:bodyPr>
          <a:lstStyle/>
          <a:p>
            <a:r>
              <a:rPr lang="en-US" altLang="zh-CN" sz="2400" b="1" dirty="0">
                <a:latin typeface="Times New Roman" panose="02020603050405020304" pitchFamily="18" charset="0"/>
                <a:cs typeface="Times New Roman" panose="02020603050405020304" pitchFamily="18" charset="0"/>
              </a:rPr>
              <a:t>to put important minerals back into the ground </a:t>
            </a:r>
            <a:endParaRPr lang="en-US" altLang="zh-CN" sz="2400" b="1" dirty="0">
              <a:latin typeface="Times New Roman" panose="02020603050405020304" pitchFamily="18" charset="0"/>
              <a:cs typeface="Times New Roman" panose="02020603050405020304" pitchFamily="18" charset="0"/>
            </a:endParaRPr>
          </a:p>
        </p:txBody>
      </p:sp>
      <p:sp>
        <p:nvSpPr>
          <p:cNvPr id="5" name="Text Box 10"/>
          <p:cNvSpPr txBox="1"/>
          <p:nvPr>
            <p:custDataLst>
              <p:tags r:id="rId4"/>
            </p:custDataLst>
          </p:nvPr>
        </p:nvSpPr>
        <p:spPr>
          <a:xfrm>
            <a:off x="4667599" y="4268090"/>
            <a:ext cx="4114823" cy="830997"/>
          </a:xfrm>
          <a:prstGeom prst="rect">
            <a:avLst/>
          </a:prstGeom>
          <a:solidFill>
            <a:schemeClr val="bg1"/>
          </a:solidFill>
          <a:ln w="57150" cap="flat" cmpd="sng">
            <a:solidFill>
              <a:srgbClr val="CC99FF"/>
            </a:solidFill>
            <a:prstDash val="solid"/>
            <a:miter/>
            <a:headEnd type="none" w="med" len="med"/>
            <a:tailEnd type="none" w="med" len="med"/>
          </a:ln>
        </p:spPr>
        <p:txBody>
          <a:bodyPr wrap="square">
            <a:spAutoFit/>
          </a:bodyPr>
          <a:lstStyle/>
          <a:p>
            <a:r>
              <a:rPr lang="en-US" altLang="zh-CN" sz="2400" b="1" dirty="0">
                <a:latin typeface="Times New Roman" panose="02020603050405020304" pitchFamily="18" charset="0"/>
                <a:cs typeface="Times New Roman" panose="02020603050405020304" pitchFamily="18" charset="0"/>
              </a:rPr>
              <a:t>to make the soil in the fields richer in minerals</a:t>
            </a:r>
            <a:endParaRPr lang="en-US" altLang="zh-CN" sz="2400" b="1" dirty="0">
              <a:latin typeface="Times New Roman" panose="02020603050405020304" pitchFamily="18" charset="0"/>
              <a:cs typeface="Times New Roman" panose="02020603050405020304" pitchFamily="18" charset="0"/>
            </a:endParaRPr>
          </a:p>
        </p:txBody>
      </p:sp>
      <p:sp>
        <p:nvSpPr>
          <p:cNvPr id="6" name="Text Box 7"/>
          <p:cNvSpPr txBox="1"/>
          <p:nvPr>
            <p:custDataLst>
              <p:tags r:id="rId5"/>
            </p:custDataLst>
          </p:nvPr>
        </p:nvSpPr>
        <p:spPr>
          <a:xfrm>
            <a:off x="529470" y="4119792"/>
            <a:ext cx="3886200" cy="1200329"/>
          </a:xfrm>
          <a:prstGeom prst="rect">
            <a:avLst/>
          </a:prstGeom>
          <a:solidFill>
            <a:schemeClr val="bg1"/>
          </a:solidFill>
          <a:ln w="57150" cap="flat" cmpd="sng">
            <a:solidFill>
              <a:srgbClr val="00FF00"/>
            </a:solidFill>
            <a:prstDash val="solid"/>
            <a:miter/>
            <a:headEnd type="none" w="med" len="med"/>
            <a:tailEnd type="none" w="med" len="med"/>
          </a:ln>
        </p:spPr>
        <p:txBody>
          <a:bodyPr>
            <a:spAutoFit/>
          </a:bodyPr>
          <a:lstStyle/>
          <a:p>
            <a:r>
              <a:rPr lang="en-US" altLang="zh-CN" sz="2400" b="1" dirty="0">
                <a:solidFill>
                  <a:srgbClr val="002060"/>
                </a:solidFill>
                <a:latin typeface="Times New Roman Regular" panose="02020503050405090304" charset="0"/>
                <a:cs typeface="Times New Roman Regular" panose="02020503050405090304" charset="0"/>
                <a:sym typeface="+mn-ea"/>
              </a:rPr>
              <a:t>plant diverse crops that use different depth of soil to keep it rich.</a:t>
            </a:r>
            <a:endParaRPr lang="en-US" altLang="zh-CN" sz="2400" b="1" dirty="0">
              <a:latin typeface="Arial" panose="020B0604020202020204" pitchFamily="34" charset="0"/>
            </a:endParaRPr>
          </a:p>
        </p:txBody>
      </p:sp>
      <p:sp>
        <p:nvSpPr>
          <p:cNvPr id="7" name="Rectangle 8"/>
          <p:cNvSpPr/>
          <p:nvPr>
            <p:custDataLst>
              <p:tags r:id="rId6"/>
            </p:custDataLst>
          </p:nvPr>
        </p:nvSpPr>
        <p:spPr>
          <a:xfrm>
            <a:off x="4594932" y="3182964"/>
            <a:ext cx="3303487" cy="461665"/>
          </a:xfrm>
          <a:prstGeom prst="rect">
            <a:avLst/>
          </a:prstGeom>
          <a:noFill/>
          <a:ln w="57150" cap="flat" cmpd="sng">
            <a:solidFill>
              <a:srgbClr val="CC99FF"/>
            </a:solidFill>
            <a:prstDash val="solid"/>
            <a:miter/>
            <a:headEnd type="none" w="med" len="med"/>
            <a:tailEnd type="none" w="med" len="med"/>
          </a:ln>
        </p:spPr>
        <p:txBody>
          <a:bodyPr wrap="square">
            <a:spAutoFit/>
          </a:bodyPr>
          <a:lstStyle/>
          <a:p>
            <a:r>
              <a:rPr lang="en-US" altLang="zh-CN" sz="2400" b="1" dirty="0">
                <a:latin typeface="Times New Roman" panose="02020603050405020304" pitchFamily="18" charset="0"/>
                <a:cs typeface="Times New Roman" panose="02020603050405020304" pitchFamily="18" charset="0"/>
              </a:rPr>
              <a:t>to keep the soil rich</a:t>
            </a:r>
            <a:endParaRPr lang="en-US" altLang="zh-CN" sz="2400" b="1" dirty="0">
              <a:latin typeface="Times New Roman" panose="02020603050405020304" pitchFamily="18" charset="0"/>
              <a:cs typeface="Times New Roman" panose="02020603050405020304" pitchFamily="18" charset="0"/>
            </a:endParaRPr>
          </a:p>
        </p:txBody>
      </p:sp>
      <p:sp>
        <p:nvSpPr>
          <p:cNvPr id="8" name="Line 16"/>
          <p:cNvSpPr/>
          <p:nvPr>
            <p:custDataLst>
              <p:tags r:id="rId7"/>
            </p:custDataLst>
          </p:nvPr>
        </p:nvSpPr>
        <p:spPr>
          <a:xfrm flipV="1">
            <a:off x="4102026" y="3361527"/>
            <a:ext cx="792162" cy="1439863"/>
          </a:xfrm>
          <a:prstGeom prst="line">
            <a:avLst/>
          </a:prstGeom>
          <a:ln w="76200" cap="flat" cmpd="sng">
            <a:solidFill>
              <a:srgbClr val="FF0000"/>
            </a:solidFill>
            <a:prstDash val="solid"/>
            <a:headEnd type="none" w="med" len="med"/>
            <a:tailEnd type="triangle" w="med" len="med"/>
          </a:ln>
        </p:spPr>
        <p:txBody>
          <a:bodyPr/>
          <a:lstStyle/>
          <a:p>
            <a:endParaRPr sz="2400"/>
          </a:p>
        </p:txBody>
      </p:sp>
      <p:sp>
        <p:nvSpPr>
          <p:cNvPr id="9" name="Line 15"/>
          <p:cNvSpPr/>
          <p:nvPr>
            <p:custDataLst>
              <p:tags r:id="rId8"/>
            </p:custDataLst>
          </p:nvPr>
        </p:nvSpPr>
        <p:spPr>
          <a:xfrm flipV="1">
            <a:off x="4052332" y="2217159"/>
            <a:ext cx="720725" cy="1405890"/>
          </a:xfrm>
          <a:prstGeom prst="line">
            <a:avLst/>
          </a:prstGeom>
          <a:ln w="76200" cap="flat" cmpd="sng">
            <a:solidFill>
              <a:srgbClr val="FF0000"/>
            </a:solidFill>
            <a:prstDash val="solid"/>
            <a:headEnd type="none" w="med" len="med"/>
            <a:tailEnd type="triangle" w="med" len="med"/>
          </a:ln>
        </p:spPr>
        <p:txBody>
          <a:bodyPr/>
          <a:lstStyle/>
          <a:p>
            <a:endParaRPr sz="2400"/>
          </a:p>
        </p:txBody>
      </p:sp>
      <p:sp>
        <p:nvSpPr>
          <p:cNvPr id="10" name="Line 14"/>
          <p:cNvSpPr/>
          <p:nvPr>
            <p:custDataLst>
              <p:tags r:id="rId9"/>
            </p:custDataLst>
          </p:nvPr>
        </p:nvSpPr>
        <p:spPr>
          <a:xfrm>
            <a:off x="4184805" y="2035405"/>
            <a:ext cx="568325" cy="2736850"/>
          </a:xfrm>
          <a:prstGeom prst="line">
            <a:avLst/>
          </a:prstGeom>
          <a:ln w="76200" cap="flat" cmpd="sng">
            <a:solidFill>
              <a:srgbClr val="FF0000"/>
            </a:solidFill>
            <a:prstDash val="solid"/>
            <a:headEnd type="none" w="med" len="med"/>
            <a:tailEnd type="triangle" w="med" len="med"/>
          </a:ln>
        </p:spPr>
        <p:txBody>
          <a:bodyPr/>
          <a:lstStyle/>
          <a:p>
            <a:endParaRPr sz="2400"/>
          </a:p>
        </p:txBody>
      </p:sp>
      <p:sp>
        <p:nvSpPr>
          <p:cNvPr id="11" name="矩形 10"/>
          <p:cNvSpPr/>
          <p:nvPr>
            <p:custDataLst>
              <p:tags r:id="rId10"/>
            </p:custDataLst>
          </p:nvPr>
        </p:nvSpPr>
        <p:spPr>
          <a:xfrm>
            <a:off x="458393" y="1167111"/>
            <a:ext cx="8534400" cy="533400"/>
          </a:xfrm>
          <a:prstGeom prst="rect">
            <a:avLst/>
          </a:prstGeom>
          <a:noFill/>
          <a:ln w="9525">
            <a:noFill/>
          </a:ln>
        </p:spPr>
        <p:txBody>
          <a:bodyPr wrap="none" anchor="ctr"/>
          <a:lstStyle/>
          <a:p>
            <a:pPr algn="ctr"/>
            <a:r>
              <a:rPr lang="en-US" altLang="zh-CN" sz="2400" b="1" dirty="0">
                <a:solidFill>
                  <a:srgbClr val="00CC00"/>
                </a:solidFill>
                <a:latin typeface="Arial" panose="020B0604020202020204" pitchFamily="34" charset="0"/>
              </a:rPr>
              <a:t>Methods</a:t>
            </a:r>
            <a:r>
              <a:rPr lang="en-US" altLang="zh-CN" sz="2400" b="1" dirty="0">
                <a:solidFill>
                  <a:srgbClr val="66FF33"/>
                </a:solidFill>
                <a:latin typeface="Arial" panose="020B0604020202020204" pitchFamily="34" charset="0"/>
              </a:rPr>
              <a:t> </a:t>
            </a:r>
            <a:r>
              <a:rPr lang="en-US" altLang="zh-CN" sz="2400" dirty="0">
                <a:latin typeface="Arial" panose="020B0604020202020204" pitchFamily="34" charset="0"/>
              </a:rPr>
              <a:t>                     </a:t>
            </a:r>
            <a:r>
              <a:rPr lang="en-US" altLang="zh-CN" sz="2400" b="1" dirty="0">
                <a:solidFill>
                  <a:srgbClr val="CC66FF"/>
                </a:solidFill>
                <a:latin typeface="Arial" panose="020B0604020202020204" pitchFamily="34" charset="0"/>
              </a:rPr>
              <a:t>Purposes</a:t>
            </a:r>
            <a:r>
              <a:rPr lang="en-US" altLang="zh-CN" sz="2400" dirty="0">
                <a:latin typeface="Arial" panose="020B0604020202020204" pitchFamily="34" charset="0"/>
              </a:rPr>
              <a:t>        </a:t>
            </a:r>
            <a:endParaRPr lang="en-US" altLang="zh-CN" sz="2400" dirty="0">
              <a:latin typeface="Arial" panose="020B0604020202020204" pitchFamily="34" charset="0"/>
            </a:endParaRPr>
          </a:p>
        </p:txBody>
      </p:sp>
      <p:sp>
        <p:nvSpPr>
          <p:cNvPr id="12" name="文本框 11"/>
          <p:cNvSpPr txBox="1"/>
          <p:nvPr/>
        </p:nvSpPr>
        <p:spPr>
          <a:xfrm>
            <a:off x="342404" y="758942"/>
            <a:ext cx="8650389" cy="523220"/>
          </a:xfrm>
          <a:prstGeom prst="rect">
            <a:avLst/>
          </a:prstGeom>
          <a:noFill/>
        </p:spPr>
        <p:txBody>
          <a:bodyPr wrap="square" rtlCol="0">
            <a:spAutoFit/>
          </a:bodyPr>
          <a:lstStyle/>
          <a:p>
            <a:r>
              <a:rPr lang="en-US" altLang="zh-CN" sz="2800" b="1" dirty="0">
                <a:solidFill>
                  <a:srgbClr val="FF0000"/>
                </a:solidFill>
              </a:rPr>
              <a:t>Match the methods with its purpose</a:t>
            </a:r>
            <a:r>
              <a:rPr lang="en-US" altLang="zh-CN" sz="2800" b="1" dirty="0">
                <a:solidFill>
                  <a:srgbClr val="C00000"/>
                </a:solidFill>
                <a:latin typeface="Times New Roman Bold" panose="02020503050405090304" charset="0"/>
                <a:cs typeface="Times New Roman Bold" panose="02020503050405090304" charset="0"/>
                <a:sym typeface="+mn-ea"/>
              </a:rPr>
              <a:t>(Para3&amp;4)</a:t>
            </a:r>
            <a:endParaRPr lang="zh-CN" altLang="en-US" sz="2800" b="1" dirty="0">
              <a:solidFill>
                <a:srgbClr val="FF0000"/>
              </a:solidFill>
            </a:endParaRPr>
          </a:p>
        </p:txBody>
      </p:sp>
      <p:grpSp>
        <p:nvGrpSpPr>
          <p:cNvPr id="17" name="组合 16"/>
          <p:cNvGrpSpPr/>
          <p:nvPr/>
        </p:nvGrpSpPr>
        <p:grpSpPr>
          <a:xfrm>
            <a:off x="1036891" y="76464"/>
            <a:ext cx="3093764" cy="553994"/>
            <a:chOff x="1036891" y="76464"/>
            <a:chExt cx="3093764" cy="553994"/>
          </a:xfrm>
        </p:grpSpPr>
        <p:sp>
          <p:nvSpPr>
            <p:cNvPr id="13" name="矩形 12"/>
            <p:cNvSpPr/>
            <p:nvPr/>
          </p:nvSpPr>
          <p:spPr>
            <a:xfrm>
              <a:off x="1566561" y="76464"/>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14" name="组合 13"/>
            <p:cNvGrpSpPr/>
            <p:nvPr/>
          </p:nvGrpSpPr>
          <p:grpSpPr>
            <a:xfrm>
              <a:off x="1036891" y="83487"/>
              <a:ext cx="445481" cy="469613"/>
              <a:chOff x="2121873" y="1511588"/>
              <a:chExt cx="445481" cy="469613"/>
            </a:xfrm>
          </p:grpSpPr>
          <p:sp>
            <p:nvSpPr>
              <p:cNvPr id="15" name="矩形 14"/>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16" name="矩形 15"/>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linds(horizontal)">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linds(horizont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linds(horizont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blinds(horizontal)">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66561" y="76464"/>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3" name="组合 2"/>
          <p:cNvGrpSpPr/>
          <p:nvPr/>
        </p:nvGrpSpPr>
        <p:grpSpPr>
          <a:xfrm>
            <a:off x="1036891" y="83487"/>
            <a:ext cx="445481" cy="469613"/>
            <a:chOff x="2121873" y="1511588"/>
            <a:chExt cx="445481" cy="469613"/>
          </a:xfrm>
        </p:grpSpPr>
        <p:sp>
          <p:nvSpPr>
            <p:cNvPr id="4" name="矩形 3"/>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 name="矩形 4"/>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sp>
        <p:nvSpPr>
          <p:cNvPr id="6" name="标题 1"/>
          <p:cNvSpPr>
            <a:spLocks noGrp="1"/>
          </p:cNvSpPr>
          <p:nvPr>
            <p:ph type="title"/>
            <p:custDataLst>
              <p:tags r:id="rId1"/>
            </p:custDataLst>
          </p:nvPr>
        </p:nvSpPr>
        <p:spPr>
          <a:xfrm>
            <a:off x="102647" y="829629"/>
            <a:ext cx="8372569" cy="553994"/>
          </a:xfrm>
        </p:spPr>
        <p:txBody>
          <a:bodyPr>
            <a:normAutofit/>
          </a:bodyPr>
          <a:lstStyle/>
          <a:p>
            <a:r>
              <a:rPr lang="en-US" altLang="zh-CN" sz="2400" b="1" dirty="0">
                <a:solidFill>
                  <a:srgbClr val="C00000"/>
                </a:solidFill>
                <a:latin typeface="Times New Roman Regular" panose="02020503050405090304" charset="0"/>
                <a:cs typeface="Times New Roman Regular" panose="02020503050405090304" charset="0"/>
                <a:sym typeface="+mn-ea"/>
              </a:rPr>
              <a:t>What's the goal of using different organic farming methods?</a:t>
            </a:r>
            <a:endParaRPr lang="zh-CN" altLang="en-US" sz="2400" b="1" dirty="0">
              <a:latin typeface="Times New Roman Regular" panose="02020503050405090304" charset="0"/>
              <a:cs typeface="Times New Roman Regular" panose="02020503050405090304" charset="0"/>
            </a:endParaRPr>
          </a:p>
        </p:txBody>
      </p:sp>
      <p:sp>
        <p:nvSpPr>
          <p:cNvPr id="7" name="内容占位符 2"/>
          <p:cNvSpPr>
            <a:spLocks noGrp="1"/>
          </p:cNvSpPr>
          <p:nvPr>
            <p:ph idx="1"/>
            <p:custDataLst>
              <p:tags r:id="rId2"/>
            </p:custDataLst>
          </p:nvPr>
        </p:nvSpPr>
        <p:spPr>
          <a:xfrm>
            <a:off x="395536" y="1514184"/>
            <a:ext cx="8226743" cy="1094928"/>
          </a:xfrm>
          <a:ln>
            <a:noFill/>
          </a:ln>
        </p:spPr>
        <p:txBody>
          <a:bodyPr/>
          <a:lstStyle/>
          <a:p>
            <a:pPr marL="0" indent="0">
              <a:buNone/>
            </a:pPr>
            <a:r>
              <a:rPr lang="en-US" altLang="zh-CN" sz="2400" b="1" dirty="0">
                <a:latin typeface="Times New Roman Bold" panose="02020503050405090304" charset="0"/>
                <a:cs typeface="Times New Roman Bold" panose="02020503050405090304" charset="0"/>
              </a:rPr>
              <a:t>The goal of using different organic farming methods is to </a:t>
            </a:r>
            <a:r>
              <a:rPr lang="en-US" altLang="zh-CN" sz="2400" b="1" dirty="0">
                <a:solidFill>
                  <a:srgbClr val="C00000"/>
                </a:solidFill>
                <a:latin typeface="Times New Roman Bold" panose="02020503050405090304" charset="0"/>
                <a:cs typeface="Times New Roman Bold" panose="02020503050405090304" charset="0"/>
              </a:rPr>
              <a:t>grow good food</a:t>
            </a:r>
            <a:r>
              <a:rPr lang="en-US" altLang="zh-CN" sz="2400" b="1" dirty="0">
                <a:latin typeface="Times New Roman Bold" panose="02020503050405090304" charset="0"/>
                <a:cs typeface="Times New Roman Bold" panose="02020503050405090304" charset="0"/>
              </a:rPr>
              <a:t> while </a:t>
            </a:r>
            <a:r>
              <a:rPr lang="en-US" altLang="zh-CN" sz="2400" b="1" dirty="0">
                <a:solidFill>
                  <a:srgbClr val="C00000"/>
                </a:solidFill>
                <a:latin typeface="Times New Roman Bold" panose="02020503050405090304" charset="0"/>
                <a:cs typeface="Times New Roman Bold" panose="02020503050405090304" charset="0"/>
              </a:rPr>
              <a:t>avoiding damage to the environment or to people's health.</a:t>
            </a:r>
            <a:endParaRPr lang="en-US" altLang="zh-CN" sz="2400" b="1" dirty="0">
              <a:solidFill>
                <a:srgbClr val="C00000"/>
              </a:solidFill>
              <a:latin typeface="Times New Roman Bold" panose="02020503050405090304" charset="0"/>
              <a:cs typeface="Times New Roman Bold" panose="02020503050405090304" charset="0"/>
            </a:endParaRPr>
          </a:p>
        </p:txBody>
      </p:sp>
      <p:pic>
        <p:nvPicPr>
          <p:cNvPr id="8" name="图片 7"/>
          <p:cNvPicPr>
            <a:picLocks noChangeAspect="1"/>
          </p:cNvPicPr>
          <p:nvPr>
            <p:custDataLst>
              <p:tags r:id="rId3"/>
            </p:custDataLst>
          </p:nvPr>
        </p:nvPicPr>
        <p:blipFill>
          <a:blip r:embed="rId4"/>
          <a:stretch>
            <a:fillRect/>
          </a:stretch>
        </p:blipFill>
        <p:spPr>
          <a:xfrm>
            <a:off x="608048" y="3114637"/>
            <a:ext cx="2233449" cy="1656563"/>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3613186" y="3114637"/>
            <a:ext cx="2120794" cy="1656563"/>
          </a:xfrm>
          <a:prstGeom prst="rect">
            <a:avLst/>
          </a:prstGeom>
        </p:spPr>
      </p:pic>
      <p:pic>
        <p:nvPicPr>
          <p:cNvPr id="10" name="图片 9"/>
          <p:cNvPicPr>
            <a:picLocks noChangeAspect="1"/>
          </p:cNvPicPr>
          <p:nvPr>
            <p:custDataLst>
              <p:tags r:id="rId7"/>
            </p:custDataLst>
          </p:nvPr>
        </p:nvPicPr>
        <p:blipFill>
          <a:blip r:embed="rId8"/>
          <a:stretch>
            <a:fillRect/>
          </a:stretch>
        </p:blipFill>
        <p:spPr>
          <a:xfrm>
            <a:off x="6445921" y="3115044"/>
            <a:ext cx="2311324" cy="1656184"/>
          </a:xfrm>
          <a:prstGeom prst="rect">
            <a:avLst/>
          </a:prstGeom>
        </p:spPr>
      </p:pic>
      <p:sp>
        <p:nvSpPr>
          <p:cNvPr id="12" name="文本框 11"/>
          <p:cNvSpPr txBox="1"/>
          <p:nvPr/>
        </p:nvSpPr>
        <p:spPr>
          <a:xfrm>
            <a:off x="5140102" y="45683"/>
            <a:ext cx="2450533" cy="584775"/>
          </a:xfrm>
          <a:prstGeom prst="rect">
            <a:avLst/>
          </a:prstGeom>
          <a:noFill/>
        </p:spPr>
        <p:txBody>
          <a:bodyPr wrap="square">
            <a:spAutoFit/>
          </a:bodyPr>
          <a:lstStyle/>
          <a:p>
            <a:r>
              <a:rPr kumimoji="0" lang="zh-CN" altLang="en-US" sz="3200" b="1" i="0" u="none" strike="noStrike" kern="1200" cap="none" spc="0" normalizeH="0" baseline="0" noProof="0" dirty="0">
                <a:ln>
                  <a:noFill/>
                </a:ln>
                <a:solidFill>
                  <a:srgbClr val="C00000"/>
                </a:solidFill>
                <a:effectLst/>
                <a:uLnTx/>
                <a:uFillTx/>
                <a:latin typeface="Times New Roman Regular" panose="02020503050405090304" charset="0"/>
                <a:ea typeface="宋体" panose="02010600030101010101" pitchFamily="2" charset="-122"/>
                <a:cs typeface="Times New Roman Regular" panose="02020503050405090304" charset="0"/>
                <a:sym typeface="+mn-ea"/>
              </a:rPr>
              <a:t>（</a:t>
            </a:r>
            <a:r>
              <a:rPr kumimoji="0" lang="en-US" altLang="zh-CN" sz="3200" b="1" i="0" u="none" strike="noStrike" kern="1200" cap="none" spc="0" normalizeH="0" baseline="0" noProof="0" dirty="0">
                <a:ln>
                  <a:noFill/>
                </a:ln>
                <a:solidFill>
                  <a:srgbClr val="C00000"/>
                </a:solidFill>
                <a:effectLst/>
                <a:uLnTx/>
                <a:uFillTx/>
                <a:latin typeface="Times New Roman Regular" panose="02020503050405090304" charset="0"/>
                <a:ea typeface="宋体" panose="02010600030101010101" pitchFamily="2" charset="-122"/>
                <a:cs typeface="Times New Roman Regular" panose="02020503050405090304" charset="0"/>
                <a:sym typeface="+mn-ea"/>
              </a:rPr>
              <a:t>Para.4</a:t>
            </a:r>
            <a:r>
              <a:rPr kumimoji="0" lang="zh-CN" altLang="en-US" sz="3200" b="1" i="0" u="none" strike="noStrike" kern="1200" cap="none" spc="0" normalizeH="0" baseline="0" noProof="0" dirty="0">
                <a:ln>
                  <a:noFill/>
                </a:ln>
                <a:solidFill>
                  <a:srgbClr val="C00000"/>
                </a:solidFill>
                <a:effectLst/>
                <a:uLnTx/>
                <a:uFillTx/>
                <a:latin typeface="Times New Roman Regular" panose="02020503050405090304" charset="0"/>
                <a:ea typeface="宋体" panose="02010600030101010101" pitchFamily="2" charset="-122"/>
                <a:cs typeface="Times New Roman Regular" panose="02020503050405090304" charset="0"/>
                <a:sym typeface="+mn-ea"/>
              </a:rPr>
              <a:t>）</a:t>
            </a: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66561" y="76464"/>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3" name="组合 2"/>
          <p:cNvGrpSpPr/>
          <p:nvPr/>
        </p:nvGrpSpPr>
        <p:grpSpPr>
          <a:xfrm>
            <a:off x="1036891" y="83487"/>
            <a:ext cx="445481" cy="469613"/>
            <a:chOff x="2121873" y="1511588"/>
            <a:chExt cx="445481" cy="469613"/>
          </a:xfrm>
        </p:grpSpPr>
        <p:sp>
          <p:nvSpPr>
            <p:cNvPr id="4" name="矩形 3"/>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 name="矩形 4"/>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sp>
        <p:nvSpPr>
          <p:cNvPr id="6" name="文本框 5"/>
          <p:cNvSpPr txBox="1"/>
          <p:nvPr/>
        </p:nvSpPr>
        <p:spPr>
          <a:xfrm>
            <a:off x="5351002" y="45683"/>
            <a:ext cx="2450533" cy="584775"/>
          </a:xfrm>
          <a:prstGeom prst="rect">
            <a:avLst/>
          </a:prstGeom>
          <a:noFill/>
        </p:spPr>
        <p:txBody>
          <a:bodyPr wrap="square">
            <a:spAutoFit/>
          </a:bodyPr>
          <a:lstStyle/>
          <a:p>
            <a:r>
              <a:rPr kumimoji="0" lang="zh-CN" altLang="en-US" sz="3200" b="1" i="0" u="none" strike="noStrike" kern="1200" cap="none" spc="0" normalizeH="0" baseline="0" noProof="0" dirty="0">
                <a:ln>
                  <a:noFill/>
                </a:ln>
                <a:solidFill>
                  <a:srgbClr val="C00000"/>
                </a:solidFill>
                <a:effectLst/>
                <a:uLnTx/>
                <a:uFillTx/>
                <a:latin typeface="Times New Roman Regular" panose="02020503050405090304" charset="0"/>
                <a:ea typeface="宋体" panose="02010600030101010101" pitchFamily="2" charset="-122"/>
                <a:cs typeface="Times New Roman Regular" panose="02020503050405090304" charset="0"/>
                <a:sym typeface="+mn-ea"/>
              </a:rPr>
              <a:t>（</a:t>
            </a:r>
            <a:r>
              <a:rPr kumimoji="0" lang="en-US" altLang="zh-CN" sz="3200" b="1" i="0" u="none" strike="noStrike" kern="1200" cap="none" spc="0" normalizeH="0" baseline="0" noProof="0" dirty="0">
                <a:ln>
                  <a:noFill/>
                </a:ln>
                <a:solidFill>
                  <a:srgbClr val="C00000"/>
                </a:solidFill>
                <a:effectLst/>
                <a:uLnTx/>
                <a:uFillTx/>
                <a:latin typeface="Times New Roman Regular" panose="02020503050405090304" charset="0"/>
                <a:ea typeface="宋体" panose="02010600030101010101" pitchFamily="2" charset="-122"/>
                <a:cs typeface="Times New Roman Regular" panose="02020503050405090304" charset="0"/>
                <a:sym typeface="+mn-ea"/>
              </a:rPr>
              <a:t>Para.5</a:t>
            </a:r>
            <a:r>
              <a:rPr kumimoji="0" lang="zh-CN" altLang="en-US" sz="3200" b="1" i="0" u="none" strike="noStrike" kern="1200" cap="none" spc="0" normalizeH="0" baseline="0" noProof="0" dirty="0">
                <a:ln>
                  <a:noFill/>
                </a:ln>
                <a:solidFill>
                  <a:srgbClr val="C00000"/>
                </a:solidFill>
                <a:effectLst/>
                <a:uLnTx/>
                <a:uFillTx/>
                <a:latin typeface="Times New Roman Regular" panose="02020503050405090304" charset="0"/>
                <a:ea typeface="宋体" panose="02010600030101010101" pitchFamily="2" charset="-122"/>
                <a:cs typeface="Times New Roman Regular" panose="02020503050405090304" charset="0"/>
                <a:sym typeface="+mn-ea"/>
              </a:rPr>
              <a:t>）</a:t>
            </a:r>
            <a:endParaRPr lang="zh-CN" altLang="en-US" sz="3200" dirty="0"/>
          </a:p>
        </p:txBody>
      </p:sp>
      <p:sp>
        <p:nvSpPr>
          <p:cNvPr id="7" name="文本框 6"/>
          <p:cNvSpPr txBox="1"/>
          <p:nvPr>
            <p:custDataLst>
              <p:tags r:id="rId1"/>
            </p:custDataLst>
          </p:nvPr>
        </p:nvSpPr>
        <p:spPr>
          <a:xfrm>
            <a:off x="179512" y="747310"/>
            <a:ext cx="11501417" cy="2919113"/>
          </a:xfrm>
          <a:prstGeom prst="rect">
            <a:avLst/>
          </a:prstGeom>
          <a:noFill/>
          <a:ln w="9525">
            <a:noFill/>
          </a:ln>
        </p:spPr>
        <p:txBody>
          <a:bodyPr wrap="square" lIns="117202" tIns="58601" rIns="117202" bIns="58601">
            <a:spAutoFit/>
          </a:bodyPr>
          <a:lstStyle/>
          <a:p>
            <a:pPr algn="just" defTabSz="1171575">
              <a:buNone/>
            </a:pPr>
            <a:r>
              <a:rPr lang="en-US" altLang="zh-CN" sz="26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Why can’t we stop the use of man-made chemicals in agriculture </a:t>
            </a:r>
            <a:endParaRPr lang="en-US" altLang="zh-CN" sz="26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171575">
              <a:buNone/>
            </a:pPr>
            <a:r>
              <a:rPr lang="en-US" altLang="zh-CN" sz="26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entirely? </a:t>
            </a:r>
            <a:endParaRPr lang="en-US" altLang="zh-CN" sz="26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171575">
              <a:buNone/>
            </a:pPr>
            <a:r>
              <a:rPr lang="en-US" altLang="zh-CN" sz="26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 Organic farming cost us a lot of money. </a:t>
            </a:r>
            <a:endParaRPr lang="en-US" altLang="zh-CN" sz="26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171575">
              <a:buNone/>
            </a:pPr>
            <a:r>
              <a:rPr lang="en-US" altLang="zh-CN" sz="26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B. Organic farming can meet people’s need. </a:t>
            </a:r>
            <a:endParaRPr lang="en-US" altLang="zh-CN" sz="26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171575">
              <a:buNone/>
            </a:pPr>
            <a:r>
              <a:rPr lang="en-US" altLang="zh-CN" sz="26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C. Chemical farming brought us huge profit. </a:t>
            </a:r>
            <a:endParaRPr lang="en-US" altLang="zh-CN" sz="26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171575">
              <a:buNone/>
            </a:pPr>
            <a:r>
              <a:rPr lang="en-US" altLang="zh-CN" sz="26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D. Chemical farming helps serve the need for food. </a:t>
            </a:r>
            <a:endParaRPr lang="en-US" altLang="zh-CN" sz="2600" b="0" dirty="0">
              <a:solidFill>
                <a:srgbClr val="0000FF"/>
              </a:solidFill>
              <a:latin typeface="Times New Roman" panose="02020603050405020304" pitchFamily="18" charset="0"/>
              <a:ea typeface="楷体_GB2312" pitchFamily="49" charset="-122"/>
            </a:endParaRPr>
          </a:p>
          <a:p>
            <a:pPr algn="just" defTabSz="1171575">
              <a:buNone/>
            </a:pPr>
            <a:endParaRPr lang="en-US" altLang="zh-CN" sz="2600" b="0" dirty="0">
              <a:solidFill>
                <a:srgbClr val="000000"/>
              </a:solidFill>
              <a:latin typeface="Times New Roman" panose="02020603050405020304" pitchFamily="18" charset="0"/>
              <a:ea typeface="楷体_GB2312" pitchFamily="49" charset="-122"/>
            </a:endParaRPr>
          </a:p>
        </p:txBody>
      </p:sp>
      <p:pic>
        <p:nvPicPr>
          <p:cNvPr id="8" name="内容占位符 5" descr="微信图片_202010241616111.jpg"/>
          <p:cNvPicPr>
            <a:picLocks noGrp="1" noChangeAspect="1"/>
          </p:cNvPicPr>
          <p:nvPr>
            <p:ph idx="1"/>
            <p:custDataLst>
              <p:tags r:id="rId2"/>
            </p:custDataLst>
          </p:nvPr>
        </p:nvPicPr>
        <p:blipFill>
          <a:blip r:embed="rId3"/>
          <a:stretch>
            <a:fillRect/>
          </a:stretch>
        </p:blipFill>
        <p:spPr>
          <a:xfrm rot="2760000">
            <a:off x="1359303" y="3452025"/>
            <a:ext cx="1806103" cy="1805541"/>
          </a:xfrm>
          <a:prstGeom prst="rect">
            <a:avLst/>
          </a:prstGeom>
        </p:spPr>
      </p:pic>
      <p:pic>
        <p:nvPicPr>
          <p:cNvPr id="9" name="图片 8"/>
          <p:cNvPicPr>
            <a:picLocks noChangeAspect="1"/>
          </p:cNvPicPr>
          <p:nvPr>
            <p:custDataLst>
              <p:tags r:id="rId4"/>
            </p:custDataLst>
          </p:nvPr>
        </p:nvPicPr>
        <p:blipFill>
          <a:blip r:embed="rId5"/>
          <a:stretch>
            <a:fillRect/>
          </a:stretch>
        </p:blipFill>
        <p:spPr>
          <a:xfrm>
            <a:off x="3621334" y="3289548"/>
            <a:ext cx="3459335" cy="2027242"/>
          </a:xfrm>
          <a:prstGeom prst="rect">
            <a:avLst/>
          </a:prstGeom>
        </p:spPr>
      </p:pic>
      <p:sp>
        <p:nvSpPr>
          <p:cNvPr id="10" name="椭圆 9"/>
          <p:cNvSpPr/>
          <p:nvPr>
            <p:custDataLst>
              <p:tags r:id="rId6"/>
            </p:custDataLst>
          </p:nvPr>
        </p:nvSpPr>
        <p:spPr>
          <a:xfrm>
            <a:off x="437284" y="2775198"/>
            <a:ext cx="466090" cy="514350"/>
          </a:xfrm>
          <a:prstGeom prst="ellipse">
            <a:avLst/>
          </a:prstGeom>
          <a:noFill/>
          <a:ln w="635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66561" y="76464"/>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3" name="组合 2"/>
          <p:cNvGrpSpPr/>
          <p:nvPr/>
        </p:nvGrpSpPr>
        <p:grpSpPr>
          <a:xfrm>
            <a:off x="1036891" y="83487"/>
            <a:ext cx="445481" cy="469613"/>
            <a:chOff x="2121873" y="1511588"/>
            <a:chExt cx="445481" cy="469613"/>
          </a:xfrm>
        </p:grpSpPr>
        <p:sp>
          <p:nvSpPr>
            <p:cNvPr id="4" name="矩形 3"/>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 name="矩形 4"/>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pic>
        <p:nvPicPr>
          <p:cNvPr id="6" name="图片 5"/>
          <p:cNvPicPr>
            <a:picLocks noChangeAspect="1"/>
          </p:cNvPicPr>
          <p:nvPr/>
        </p:nvPicPr>
        <p:blipFill>
          <a:blip r:embed="rId1"/>
          <a:stretch>
            <a:fillRect/>
          </a:stretch>
        </p:blipFill>
        <p:spPr>
          <a:xfrm>
            <a:off x="232727" y="914717"/>
            <a:ext cx="8678545" cy="3885565"/>
          </a:xfrm>
          <a:prstGeom prst="rect">
            <a:avLst/>
          </a:prstGeom>
        </p:spPr>
      </p:pic>
      <p:sp>
        <p:nvSpPr>
          <p:cNvPr id="7" name="文本框 6"/>
          <p:cNvSpPr txBox="1"/>
          <p:nvPr/>
        </p:nvSpPr>
        <p:spPr>
          <a:xfrm>
            <a:off x="5244147" y="1232852"/>
            <a:ext cx="2756535" cy="460375"/>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r>
              <a:rPr lang="en-US" altLang="zh-CN" sz="2400" b="1">
                <a:solidFill>
                  <a:srgbClr val="C00000"/>
                </a:solidFill>
                <a:latin typeface="Times New Roman" panose="02020603050405020304" pitchFamily="18" charset="0"/>
                <a:cs typeface="Times New Roman" panose="02020603050405020304" pitchFamily="18" charset="0"/>
              </a:rPr>
              <a:t>bacteria and insects</a:t>
            </a:r>
            <a:endParaRPr lang="en-US" altLang="zh-CN" sz="2400" b="1">
              <a:solidFill>
                <a:srgbClr val="C0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5345112" y="1505902"/>
            <a:ext cx="1548765" cy="460375"/>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r>
              <a:rPr lang="en-US" altLang="zh-CN" sz="2400" b="1">
                <a:solidFill>
                  <a:srgbClr val="C00000"/>
                </a:solidFill>
                <a:latin typeface="Times New Roman" panose="02020603050405020304" pitchFamily="18" charset="0"/>
                <a:cs typeface="Times New Roman" panose="02020603050405020304" pitchFamily="18" charset="0"/>
              </a:rPr>
              <a:t>prohibited</a:t>
            </a:r>
            <a:endParaRPr lang="en-US" altLang="zh-CN" sz="2400" b="1">
              <a:solidFill>
                <a:srgbClr val="C0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2959417" y="1777682"/>
            <a:ext cx="2333625" cy="460375"/>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r>
              <a:rPr lang="en-US" altLang="zh-CN" sz="2400" b="1">
                <a:solidFill>
                  <a:srgbClr val="C00000"/>
                </a:solidFill>
                <a:latin typeface="Times New Roman" panose="02020603050405020304" pitchFamily="18" charset="0"/>
                <a:cs typeface="Times New Roman" panose="02020603050405020304" pitchFamily="18" charset="0"/>
              </a:rPr>
              <a:t>damage they use</a:t>
            </a:r>
            <a:endParaRPr lang="en-US" altLang="zh-CN" sz="2400" b="1">
              <a:solidFill>
                <a:srgbClr val="C000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6783387" y="1867852"/>
            <a:ext cx="1870710" cy="460375"/>
          </a:xfrm>
          <a:prstGeom prst="rect">
            <a:avLst/>
          </a:prstGeom>
          <a:noFill/>
        </p:spPr>
        <p:txBody>
          <a:bodyPr wrap="none" rtlCol="0">
            <a:spAutoFit/>
          </a:bodyPr>
          <a:lstStyle/>
          <a:p>
            <a:r>
              <a:rPr lang="en-US" altLang="zh-CN" sz="2400" b="1">
                <a:solidFill>
                  <a:srgbClr val="C00000"/>
                </a:solidFill>
                <a:latin typeface="Times New Roman" panose="02020603050405020304" pitchFamily="18" charset="0"/>
                <a:cs typeface="Times New Roman" panose="02020603050405020304" pitchFamily="18" charset="0"/>
              </a:rPr>
              <a:t>grow too fast</a:t>
            </a:r>
            <a:endParaRPr lang="en-US" altLang="zh-CN" sz="2400" b="1">
              <a:solidFill>
                <a:srgbClr val="C0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3590607" y="2306637"/>
            <a:ext cx="1351280" cy="460375"/>
          </a:xfrm>
          <a:prstGeom prst="rect">
            <a:avLst/>
          </a:prstGeom>
          <a:noFill/>
        </p:spPr>
        <p:txBody>
          <a:bodyPr wrap="none" rtlCol="0">
            <a:spAutoFit/>
          </a:bodyPr>
          <a:lstStyle/>
          <a:p>
            <a:r>
              <a:rPr lang="en-US" altLang="zh-CN" sz="2400" b="1">
                <a:solidFill>
                  <a:srgbClr val="C00000"/>
                </a:solidFill>
                <a:latin typeface="Times New Roman" panose="02020603050405020304" pitchFamily="18" charset="0"/>
                <a:cs typeface="Times New Roman" panose="02020603050405020304" pitchFamily="18" charset="0"/>
              </a:rPr>
              <a:t>nutrition</a:t>
            </a:r>
            <a:endParaRPr lang="en-US" altLang="zh-CN" sz="2400" b="1">
              <a:solidFill>
                <a:srgbClr val="C00000"/>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4391342" y="2532697"/>
            <a:ext cx="4208145" cy="519430"/>
          </a:xfrm>
          <a:prstGeom prst="rect">
            <a:avLst/>
          </a:prstGeom>
          <a:noFill/>
        </p:spPr>
        <p:txBody>
          <a:bodyPr wrap="square" rtlCol="0">
            <a:spAutoFit/>
          </a:bodyPr>
          <a:lstStyle/>
          <a:p>
            <a:pPr>
              <a:lnSpc>
                <a:spcPts val="3340"/>
              </a:lnSpc>
            </a:pPr>
            <a:r>
              <a:rPr lang="en-US" altLang="zh-CN" sz="2400" b="1">
                <a:solidFill>
                  <a:srgbClr val="C00000"/>
                </a:solidFill>
                <a:latin typeface="Times New Roman" panose="02020603050405020304" pitchFamily="18" charset="0"/>
                <a:cs typeface="Times New Roman" panose="02020603050405020304" pitchFamily="18" charset="0"/>
              </a:rPr>
              <a:t>natural waste from animals</a:t>
            </a:r>
            <a:endParaRPr lang="en-US" altLang="zh-CN" sz="2400" b="1">
              <a:solidFill>
                <a:srgbClr val="C00000"/>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6989762" y="3117532"/>
            <a:ext cx="1544955" cy="460375"/>
          </a:xfrm>
          <a:prstGeom prst="rect">
            <a:avLst/>
          </a:prstGeom>
          <a:noFill/>
        </p:spPr>
        <p:txBody>
          <a:bodyPr wrap="none" rtlCol="0">
            <a:spAutoFit/>
          </a:bodyPr>
          <a:lstStyle/>
          <a:p>
            <a:r>
              <a:rPr lang="en-US" altLang="zh-CN" sz="2400" b="1">
                <a:solidFill>
                  <a:srgbClr val="C00000"/>
                </a:solidFill>
                <a:latin typeface="Times New Roman" panose="02020603050405020304" pitchFamily="18" charset="0"/>
                <a:cs typeface="Times New Roman" panose="02020603050405020304" pitchFamily="18" charset="0"/>
              </a:rPr>
              <a:t>every year</a:t>
            </a:r>
            <a:endParaRPr lang="en-US" altLang="zh-CN" sz="2400" b="1">
              <a:solidFill>
                <a:srgbClr val="C00000"/>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5291137" y="3659822"/>
            <a:ext cx="3015615" cy="460375"/>
          </a:xfrm>
          <a:prstGeom prst="rect">
            <a:avLst/>
          </a:prstGeom>
          <a:noFill/>
        </p:spPr>
        <p:txBody>
          <a:bodyPr wrap="square" rtlCol="0">
            <a:spAutoFit/>
          </a:bodyPr>
          <a:lstStyle/>
          <a:p>
            <a:r>
              <a:rPr lang="en-US" altLang="zh-CN" sz="2400" b="1">
                <a:solidFill>
                  <a:srgbClr val="C00000"/>
                </a:solidFill>
                <a:latin typeface="Times New Roman" panose="02020603050405020304" pitchFamily="18" charset="0"/>
                <a:cs typeface="Times New Roman" panose="02020603050405020304" pitchFamily="18" charset="0"/>
              </a:rPr>
              <a:t>different depths</a:t>
            </a:r>
            <a:endParaRPr lang="en-US" altLang="zh-CN" sz="2400" b="1">
              <a:solidFill>
                <a:srgbClr val="C00000"/>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2970212" y="4329112"/>
            <a:ext cx="5041265" cy="460375"/>
          </a:xfrm>
          <a:prstGeom prst="rect">
            <a:avLst/>
          </a:prstGeom>
          <a:noFill/>
        </p:spPr>
        <p:txBody>
          <a:bodyPr wrap="square" rtlCol="0">
            <a:spAutoFit/>
          </a:bodyPr>
          <a:lstStyle/>
          <a:p>
            <a:r>
              <a:rPr lang="en-US" altLang="zh-CN" sz="2400" b="1">
                <a:solidFill>
                  <a:srgbClr val="C00000"/>
                </a:solidFill>
                <a:latin typeface="Times New Roman" panose="02020603050405020304" pitchFamily="18" charset="0"/>
                <a:cs typeface="Times New Roman" panose="02020603050405020304" pitchFamily="18" charset="0"/>
              </a:rPr>
              <a:t>demand for food around the world</a:t>
            </a:r>
            <a:endParaRPr lang="en-US" altLang="zh-CN" sz="2400" b="1">
              <a:solidFill>
                <a:srgbClr val="C00000"/>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3590607" y="2976562"/>
            <a:ext cx="3242310" cy="460375"/>
          </a:xfrm>
          <a:prstGeom prst="rect">
            <a:avLst/>
          </a:prstGeom>
          <a:noFill/>
        </p:spPr>
        <p:txBody>
          <a:bodyPr wrap="none" rtlCol="0" anchor="t">
            <a:spAutoFit/>
          </a:bodyPr>
          <a:lstStyle/>
          <a:p>
            <a:pPr algn="l"/>
            <a:r>
              <a:rPr lang="en-US" altLang="zh-CN" sz="2400" b="1">
                <a:solidFill>
                  <a:srgbClr val="C00000"/>
                </a:solidFill>
                <a:latin typeface="Times New Roman" panose="02020603050405020304" pitchFamily="18" charset="0"/>
                <a:cs typeface="Times New Roman" panose="02020603050405020304" pitchFamily="18" charset="0"/>
                <a:sym typeface="+mn-ea"/>
              </a:rPr>
              <a:t>change the kind of crop</a:t>
            </a:r>
            <a:endParaRPr lang="en-US" altLang="zh-CN" sz="2400" b="1">
              <a:solidFill>
                <a:srgbClr val="C00000"/>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294105" y="110182"/>
            <a:ext cx="2189055" cy="400105"/>
          </a:xfrm>
          <a:prstGeom prst="rect">
            <a:avLst/>
          </a:prstGeom>
        </p:spPr>
        <p:txBody>
          <a:bodyPr wrap="none" lIns="121917" tIns="60958" rIns="121917" bIns="60958">
            <a:spAutoFit/>
          </a:bodyPr>
          <a:lstStyle/>
          <a:p>
            <a:r>
              <a:rPr lang="en-US" altLang="zh-CN"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Learning objectives</a:t>
            </a:r>
            <a:endParaRPr lang="zh-CN" altLang="en-US"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35" name="组合 2"/>
          <p:cNvGrpSpPr/>
          <p:nvPr/>
        </p:nvGrpSpPr>
        <p:grpSpPr>
          <a:xfrm>
            <a:off x="755576" y="110182"/>
            <a:ext cx="445481" cy="469613"/>
            <a:chOff x="2121873" y="1511588"/>
            <a:chExt cx="445481" cy="469613"/>
          </a:xfrm>
        </p:grpSpPr>
        <p:sp>
          <p:nvSpPr>
            <p:cNvPr id="36" name="矩形 35"/>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矩形 36"/>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9" name="矩形 38"/>
          <p:cNvSpPr/>
          <p:nvPr/>
        </p:nvSpPr>
        <p:spPr>
          <a:xfrm>
            <a:off x="162826" y="1387887"/>
            <a:ext cx="8756423" cy="3630029"/>
          </a:xfrm>
          <a:prstGeom prst="rect">
            <a:avLst/>
          </a:prstGeom>
        </p:spPr>
        <p:txBody>
          <a:bodyPr wrap="square" lIns="121917" tIns="60958" rIns="121917" bIns="60958">
            <a:spAutoFit/>
          </a:bodyPr>
          <a:lstStyle/>
          <a:p>
            <a:pPr lvl="0">
              <a:lnSpc>
                <a:spcPct val="120000"/>
              </a:lnSpc>
            </a:pPr>
            <a:r>
              <a:rPr lang="en-US" altLang="zh-CN" sz="2400" b="1" dirty="0">
                <a:solidFill>
                  <a:prstClr val="black"/>
                </a:solidFill>
                <a:latin typeface="Times New Roman" panose="02020603050405020304" pitchFamily="18" charset="0"/>
                <a:ea typeface="华康俪金黑W8(P)"/>
                <a:cs typeface="Times New Roman" panose="02020603050405020304" pitchFamily="18" charset="0"/>
              </a:rPr>
              <a:t>1. know the difference between chemical farming and organic farming.</a:t>
            </a:r>
            <a:endParaRPr lang="en-US" altLang="zh-CN" sz="2400" b="1" dirty="0">
              <a:solidFill>
                <a:prstClr val="black"/>
              </a:solidFill>
              <a:latin typeface="Times New Roman" panose="02020603050405020304" pitchFamily="18" charset="0"/>
              <a:ea typeface="华康俪金黑W8(P)"/>
              <a:cs typeface="Times New Roman" panose="02020603050405020304" pitchFamily="18" charset="0"/>
            </a:endParaRPr>
          </a:p>
          <a:p>
            <a:pPr lvl="0">
              <a:lnSpc>
                <a:spcPct val="120000"/>
              </a:lnSpc>
            </a:pPr>
            <a:r>
              <a:rPr lang="en-US" altLang="zh-CN" sz="2400" b="1" dirty="0">
                <a:solidFill>
                  <a:prstClr val="black"/>
                </a:solidFill>
                <a:latin typeface="Times New Roman" panose="02020603050405020304" pitchFamily="18" charset="0"/>
                <a:ea typeface="华康俪金黑W8(P)"/>
                <a:cs typeface="Times New Roman" panose="02020603050405020304" pitchFamily="18" charset="0"/>
              </a:rPr>
              <a:t>2. work out the content, structure and language features of the text;</a:t>
            </a:r>
            <a:endParaRPr lang="zh-CN" altLang="en-US" sz="2400" b="1" dirty="0">
              <a:solidFill>
                <a:prstClr val="black"/>
              </a:solidFill>
              <a:latin typeface="Times New Roman" panose="02020603050405020304" pitchFamily="18" charset="0"/>
              <a:ea typeface="华康俪金黑W8(P)"/>
              <a:cs typeface="Times New Roman" panose="02020603050405020304" pitchFamily="18" charset="0"/>
            </a:endParaRPr>
          </a:p>
          <a:p>
            <a:pPr lvl="0">
              <a:lnSpc>
                <a:spcPct val="120000"/>
              </a:lnSpc>
            </a:pPr>
            <a:r>
              <a:rPr lang="en-US" altLang="zh-CN" sz="2400" b="1" dirty="0">
                <a:solidFill>
                  <a:prstClr val="black"/>
                </a:solidFill>
                <a:latin typeface="Times New Roman" panose="02020603050405020304" pitchFamily="18" charset="0"/>
                <a:ea typeface="华康俪金黑W8(P)"/>
                <a:cs typeface="Times New Roman" panose="02020603050405020304" pitchFamily="18" charset="0"/>
              </a:rPr>
              <a:t>3. know the writing skills of an argumentative essay, such as illustrating, giving examples or making contrast;</a:t>
            </a:r>
            <a:endParaRPr lang="en-US" altLang="zh-CN" sz="2400" b="1" dirty="0">
              <a:solidFill>
                <a:prstClr val="black"/>
              </a:solidFill>
              <a:latin typeface="Times New Roman" panose="02020603050405020304" pitchFamily="18" charset="0"/>
              <a:ea typeface="华康俪金黑W8(P)"/>
              <a:cs typeface="Times New Roman" panose="02020603050405020304" pitchFamily="18" charset="0"/>
            </a:endParaRPr>
          </a:p>
          <a:p>
            <a:pPr lvl="0">
              <a:lnSpc>
                <a:spcPct val="120000"/>
              </a:lnSpc>
            </a:pPr>
            <a:r>
              <a:rPr lang="en-US" altLang="zh-CN" sz="2400" b="1" dirty="0">
                <a:solidFill>
                  <a:prstClr val="black"/>
                </a:solidFill>
                <a:latin typeface="Times New Roman" panose="02020603050405020304" pitchFamily="18" charset="0"/>
                <a:ea typeface="华康俪金黑W8(P)"/>
                <a:cs typeface="Times New Roman" panose="02020603050405020304" pitchFamily="18" charset="0"/>
              </a:rPr>
              <a:t>4. write your opinion in an essay about chemical farming or organic farming.</a:t>
            </a:r>
            <a:endParaRPr lang="zh-CN" altLang="en-US" sz="24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0" name="文本框 39"/>
          <p:cNvSpPr txBox="1"/>
          <p:nvPr/>
        </p:nvSpPr>
        <p:spPr>
          <a:xfrm>
            <a:off x="224750" y="785208"/>
            <a:ext cx="8694499" cy="578043"/>
          </a:xfrm>
          <a:prstGeom prst="rect">
            <a:avLst/>
          </a:prstGeom>
          <a:noFill/>
        </p:spPr>
        <p:txBody>
          <a:bodyPr wrap="square" rtlCol="0">
            <a:spAutoFit/>
          </a:bodyPr>
          <a:lstStyle/>
          <a:p>
            <a:pPr marL="457200" indent="-457200" fontAlgn="base">
              <a:lnSpc>
                <a:spcPts val="4300"/>
              </a:lnSpc>
              <a:spcBef>
                <a:spcPct val="0"/>
              </a:spcBef>
              <a:spcAft>
                <a:spcPct val="0"/>
              </a:spcAft>
              <a:buFont typeface="Wingdings" panose="05000000000000000000" pitchFamily="2" charset="2"/>
              <a:buChar char="n"/>
            </a:pPr>
            <a:r>
              <a:rPr lang="en-US" altLang="zh-CN" sz="2400" b="1" dirty="0">
                <a:solidFill>
                  <a:srgbClr val="0000FF"/>
                </a:solidFill>
                <a:latin typeface="Times New Roman" panose="02020603050405020304" pitchFamily="18" charset="0"/>
                <a:cs typeface="Times New Roman" panose="02020603050405020304" pitchFamily="18" charset="0"/>
              </a:rPr>
              <a:t>By the end of this period, students will be able to</a:t>
            </a:r>
            <a:r>
              <a:rPr lang="en-US" altLang="zh-CN" sz="2400" b="1" dirty="0">
                <a:solidFill>
                  <a:srgbClr val="0000FF"/>
                </a:solidFill>
                <a:latin typeface="Times New Roman" panose="02020603050405020304" pitchFamily="18" charset="0"/>
                <a:ea typeface="Segoe UI" panose="020B0502040204020203" pitchFamily="34" charset="0"/>
                <a:cs typeface="Times New Roman" panose="02020603050405020304" pitchFamily="18" charset="0"/>
              </a:rPr>
              <a:t>…</a:t>
            </a:r>
            <a:endParaRPr lang="en-US" altLang="zh-CN" sz="2400" b="1" dirty="0">
              <a:solidFill>
                <a:srgbClr val="0000FF"/>
              </a:solidFill>
              <a:latin typeface="Times New Roman" panose="02020603050405020304" pitchFamily="18" charset="0"/>
              <a:ea typeface="Segoe UI" panose="020B0502040204020203"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66561" y="76464"/>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3" name="组合 2"/>
          <p:cNvGrpSpPr/>
          <p:nvPr/>
        </p:nvGrpSpPr>
        <p:grpSpPr>
          <a:xfrm>
            <a:off x="1036891" y="83487"/>
            <a:ext cx="445481" cy="469613"/>
            <a:chOff x="2121873" y="1511588"/>
            <a:chExt cx="445481" cy="469613"/>
          </a:xfrm>
        </p:grpSpPr>
        <p:sp>
          <p:nvSpPr>
            <p:cNvPr id="4" name="矩形 3"/>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5" name="矩形 4"/>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sp>
        <p:nvSpPr>
          <p:cNvPr id="6" name="标题 1"/>
          <p:cNvSpPr>
            <a:spLocks noGrp="1"/>
          </p:cNvSpPr>
          <p:nvPr>
            <p:ph type="title"/>
          </p:nvPr>
        </p:nvSpPr>
        <p:spPr>
          <a:xfrm>
            <a:off x="3550955" y="566713"/>
            <a:ext cx="2837490" cy="396369"/>
          </a:xfrm>
        </p:spPr>
        <p:txBody>
          <a:bodyPr>
            <a:normAutofit fontScale="90000"/>
          </a:bodyPr>
          <a:lstStyle/>
          <a:p>
            <a:pPr algn="ctr"/>
            <a:r>
              <a:rPr lang="en-US" altLang="zh-CN" sz="2000" b="1" dirty="0">
                <a:solidFill>
                  <a:srgbClr val="7030A0"/>
                </a:solidFill>
                <a:latin typeface="Microsoft YaHei UI" panose="020B0503020204020204" pitchFamily="34" charset="-122"/>
                <a:ea typeface="Microsoft YaHei UI" panose="020B0503020204020204" pitchFamily="34" charset="-122"/>
              </a:rPr>
              <a:t>Divide and summarize </a:t>
            </a:r>
            <a:endParaRPr lang="zh-CN" altLang="en-US" sz="2000" b="1" dirty="0">
              <a:solidFill>
                <a:srgbClr val="7030A0"/>
              </a:solidFill>
              <a:latin typeface="Microsoft YaHei UI" panose="020B0503020204020204" pitchFamily="34" charset="-122"/>
              <a:ea typeface="Microsoft YaHei UI" panose="020B0503020204020204" pitchFamily="34" charset="-122"/>
            </a:endParaRPr>
          </a:p>
        </p:txBody>
      </p:sp>
      <p:sp>
        <p:nvSpPr>
          <p:cNvPr id="7" name="内容占位符 2"/>
          <p:cNvSpPr>
            <a:spLocks noGrp="1"/>
          </p:cNvSpPr>
          <p:nvPr>
            <p:ph idx="1"/>
          </p:nvPr>
        </p:nvSpPr>
        <p:spPr>
          <a:xfrm>
            <a:off x="193361" y="817621"/>
            <a:ext cx="10515600" cy="4351338"/>
          </a:xfrm>
        </p:spPr>
        <p:txBody>
          <a:bodyPr>
            <a:normAutofit/>
          </a:bodyPr>
          <a:lstStyle/>
          <a:p>
            <a:pPr marL="0" indent="0">
              <a:buNone/>
            </a:pPr>
            <a:r>
              <a:rPr lang="en-US" altLang="zh-CN" sz="2000" b="1" dirty="0"/>
              <a:t>Part 1 : para1 &amp; para2</a:t>
            </a:r>
            <a:endParaRPr lang="en-US" altLang="zh-CN" sz="2000" b="1" dirty="0"/>
          </a:p>
          <a:p>
            <a:pPr marL="0" indent="0">
              <a:buNone/>
            </a:pPr>
            <a:endParaRPr lang="en-US" altLang="zh-CN" sz="2000" b="1" dirty="0"/>
          </a:p>
          <a:p>
            <a:pPr marL="0" indent="0">
              <a:buNone/>
            </a:pPr>
            <a:r>
              <a:rPr lang="en-US" altLang="zh-CN" sz="2000" b="1" dirty="0"/>
              <a:t>Part 2 : para 3</a:t>
            </a:r>
            <a:endParaRPr lang="en-US" altLang="zh-CN" sz="2000" b="1" dirty="0"/>
          </a:p>
          <a:p>
            <a:pPr marL="0" indent="0">
              <a:buNone/>
            </a:pPr>
            <a:endParaRPr lang="en-US" altLang="zh-CN" sz="2000" b="1" dirty="0"/>
          </a:p>
          <a:p>
            <a:pPr marL="0" indent="0">
              <a:buNone/>
            </a:pPr>
            <a:r>
              <a:rPr lang="en-US" altLang="zh-CN" sz="2000" b="1" dirty="0"/>
              <a:t>Part 3:  para 4</a:t>
            </a:r>
            <a:endParaRPr lang="en-US" altLang="zh-CN" sz="2000" b="1" dirty="0"/>
          </a:p>
          <a:p>
            <a:pPr marL="0" indent="0">
              <a:buNone/>
            </a:pPr>
            <a:endParaRPr lang="en-US" altLang="zh-CN" sz="2000" b="1" dirty="0"/>
          </a:p>
          <a:p>
            <a:pPr marL="0" indent="0">
              <a:buNone/>
            </a:pPr>
            <a:r>
              <a:rPr lang="en-US" altLang="zh-CN" sz="2000" b="1" dirty="0"/>
              <a:t>Part 4:  para 5</a:t>
            </a:r>
            <a:endParaRPr lang="zh-CN" altLang="en-US" sz="2000" b="1" dirty="0"/>
          </a:p>
        </p:txBody>
      </p:sp>
      <p:sp>
        <p:nvSpPr>
          <p:cNvPr id="8" name="文本框 7"/>
          <p:cNvSpPr txBox="1"/>
          <p:nvPr/>
        </p:nvSpPr>
        <p:spPr>
          <a:xfrm>
            <a:off x="693524" y="1255603"/>
            <a:ext cx="4061625" cy="400110"/>
          </a:xfrm>
          <a:prstGeom prst="rect">
            <a:avLst/>
          </a:prstGeom>
          <a:noFill/>
        </p:spPr>
        <p:txBody>
          <a:bodyPr wrap="square" rtlCol="0">
            <a:spAutoFit/>
          </a:bodyPr>
          <a:lstStyle/>
          <a:p>
            <a:r>
              <a:rPr lang="en-US" altLang="zh-CN" sz="2000" b="1">
                <a:solidFill>
                  <a:srgbClr val="FF0000"/>
                </a:solidFill>
              </a:rPr>
              <a:t>The problems with chemical farming</a:t>
            </a:r>
            <a:endParaRPr lang="zh-CN" altLang="en-US" sz="2000" b="1">
              <a:solidFill>
                <a:srgbClr val="FF0000"/>
              </a:solidFill>
            </a:endParaRPr>
          </a:p>
        </p:txBody>
      </p:sp>
      <p:sp>
        <p:nvSpPr>
          <p:cNvPr id="9" name="文本框 8"/>
          <p:cNvSpPr txBox="1"/>
          <p:nvPr/>
        </p:nvSpPr>
        <p:spPr>
          <a:xfrm>
            <a:off x="726703" y="1880191"/>
            <a:ext cx="2709973" cy="400110"/>
          </a:xfrm>
          <a:prstGeom prst="rect">
            <a:avLst/>
          </a:prstGeom>
          <a:noFill/>
        </p:spPr>
        <p:txBody>
          <a:bodyPr wrap="square" rtlCol="0">
            <a:spAutoFit/>
          </a:bodyPr>
          <a:lstStyle/>
          <a:p>
            <a:r>
              <a:rPr lang="en-US" altLang="zh-CN" sz="2000" b="1" dirty="0">
                <a:solidFill>
                  <a:srgbClr val="FF0000"/>
                </a:solidFill>
              </a:rPr>
              <a:t>What organic farming is</a:t>
            </a:r>
            <a:endParaRPr lang="zh-CN" altLang="en-US" sz="2000" b="1" dirty="0">
              <a:solidFill>
                <a:srgbClr val="FF0000"/>
              </a:solidFill>
            </a:endParaRPr>
          </a:p>
        </p:txBody>
      </p:sp>
      <p:sp>
        <p:nvSpPr>
          <p:cNvPr id="10" name="文本框 9"/>
          <p:cNvSpPr txBox="1"/>
          <p:nvPr/>
        </p:nvSpPr>
        <p:spPr>
          <a:xfrm>
            <a:off x="726703" y="2622978"/>
            <a:ext cx="4368375" cy="400110"/>
          </a:xfrm>
          <a:prstGeom prst="rect">
            <a:avLst/>
          </a:prstGeom>
          <a:noFill/>
        </p:spPr>
        <p:txBody>
          <a:bodyPr wrap="square" rtlCol="0">
            <a:spAutoFit/>
          </a:bodyPr>
          <a:lstStyle/>
          <a:p>
            <a:r>
              <a:rPr lang="en-US" altLang="zh-CN" sz="2000" b="1" dirty="0">
                <a:solidFill>
                  <a:srgbClr val="FF0000"/>
                </a:solidFill>
              </a:rPr>
              <a:t>Organic methods for producing rich soil</a:t>
            </a:r>
            <a:endParaRPr lang="zh-CN" altLang="en-US" sz="2000" b="1" dirty="0">
              <a:solidFill>
                <a:srgbClr val="FF0000"/>
              </a:solidFill>
            </a:endParaRPr>
          </a:p>
        </p:txBody>
      </p:sp>
      <p:sp>
        <p:nvSpPr>
          <p:cNvPr id="11" name="文本框 10"/>
          <p:cNvSpPr txBox="1"/>
          <p:nvPr/>
        </p:nvSpPr>
        <p:spPr>
          <a:xfrm>
            <a:off x="812230" y="3447621"/>
            <a:ext cx="5529142" cy="400110"/>
          </a:xfrm>
          <a:prstGeom prst="rect">
            <a:avLst/>
          </a:prstGeom>
          <a:noFill/>
        </p:spPr>
        <p:txBody>
          <a:bodyPr wrap="square" rtlCol="0">
            <a:spAutoFit/>
          </a:bodyPr>
          <a:lstStyle/>
          <a:p>
            <a:r>
              <a:rPr lang="en-US" altLang="zh-CN" sz="2000" b="1" dirty="0">
                <a:solidFill>
                  <a:srgbClr val="FF0000"/>
                </a:solidFill>
              </a:rPr>
              <a:t>Why man-made chemicals are still used in farming</a:t>
            </a:r>
            <a:endParaRPr lang="zh-CN" altLang="en-US" sz="2000" b="1" dirty="0">
              <a:solidFill>
                <a:srgbClr val="FF0000"/>
              </a:solidFill>
            </a:endParaRPr>
          </a:p>
        </p:txBody>
      </p:sp>
      <p:sp>
        <p:nvSpPr>
          <p:cNvPr id="12" name="内容占位符 2"/>
          <p:cNvSpPr txBox="1"/>
          <p:nvPr/>
        </p:nvSpPr>
        <p:spPr>
          <a:xfrm>
            <a:off x="793866" y="1238913"/>
            <a:ext cx="8077200" cy="1741322"/>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b="1" dirty="0">
                <a:solidFill>
                  <a:srgbClr val="FF0000"/>
                </a:solidFill>
              </a:rPr>
              <a:t>Pesticides can kill helpful__________.</a:t>
            </a:r>
            <a:endParaRPr lang="en-US" altLang="zh-CN" sz="2000" b="1" dirty="0">
              <a:solidFill>
                <a:srgbClr val="FF0000"/>
              </a:solidFill>
            </a:endParaRPr>
          </a:p>
          <a:p>
            <a:pPr marL="0" indent="0">
              <a:buFont typeface="Arial" panose="020B0604020202020204" pitchFamily="34" charset="0"/>
              <a:buNone/>
            </a:pPr>
            <a:r>
              <a:rPr lang="en-US" altLang="zh-CN" sz="2000" b="1" dirty="0">
                <a:solidFill>
                  <a:srgbClr val="FF0000"/>
                </a:solidFill>
              </a:rPr>
              <a:t>Some pesticides have been _________ because of the_________________.</a:t>
            </a:r>
            <a:endParaRPr lang="en-US" altLang="zh-CN" sz="2000" b="1" dirty="0">
              <a:solidFill>
                <a:srgbClr val="FF0000"/>
              </a:solidFill>
            </a:endParaRPr>
          </a:p>
          <a:p>
            <a:pPr marL="0" indent="0">
              <a:buFont typeface="Arial" panose="020B0604020202020204" pitchFamily="34" charset="0"/>
              <a:buNone/>
            </a:pPr>
            <a:r>
              <a:rPr lang="en-US" altLang="zh-CN" sz="2000" b="1" dirty="0">
                <a:solidFill>
                  <a:srgbClr val="FF0000"/>
                </a:solidFill>
              </a:rPr>
              <a:t>Crops grown with chemical </a:t>
            </a:r>
            <a:r>
              <a:rPr lang="en-US" altLang="zh-CN" sz="2000" b="1" dirty="0" err="1">
                <a:solidFill>
                  <a:srgbClr val="FF0000"/>
                </a:solidFill>
              </a:rPr>
              <a:t>fertilisers</a:t>
            </a:r>
            <a:r>
              <a:rPr lang="en-US" altLang="zh-CN" sz="2000" b="1" dirty="0">
                <a:solidFill>
                  <a:srgbClr val="FF0000"/>
                </a:solidFill>
              </a:rPr>
              <a:t> usually _____________to be full of___________</a:t>
            </a:r>
            <a:endParaRPr lang="zh-CN" altLang="en-US" sz="2000" b="1" dirty="0">
              <a:solidFill>
                <a:srgbClr val="FF0000"/>
              </a:solidFill>
            </a:endParaRPr>
          </a:p>
        </p:txBody>
      </p:sp>
      <p:sp>
        <p:nvSpPr>
          <p:cNvPr id="13" name="文本框 12"/>
          <p:cNvSpPr txBox="1"/>
          <p:nvPr/>
        </p:nvSpPr>
        <p:spPr>
          <a:xfrm>
            <a:off x="3553020" y="1105757"/>
            <a:ext cx="2264210" cy="400110"/>
          </a:xfrm>
          <a:prstGeom prst="rect">
            <a:avLst/>
          </a:prstGeom>
          <a:solidFill>
            <a:srgbClr val="FFFF00"/>
          </a:solidFill>
        </p:spPr>
        <p:txBody>
          <a:bodyPr wrap="square" rtlCol="0">
            <a:spAutoFit/>
          </a:bodyPr>
          <a:lstStyle/>
          <a:p>
            <a:r>
              <a:rPr lang="en-US" altLang="zh-CN" sz="2000" dirty="0"/>
              <a:t>bacteria and insects</a:t>
            </a:r>
            <a:endParaRPr lang="zh-CN" altLang="en-US" sz="2000" dirty="0"/>
          </a:p>
        </p:txBody>
      </p:sp>
      <p:sp>
        <p:nvSpPr>
          <p:cNvPr id="14" name="文本框 13"/>
          <p:cNvSpPr txBox="1"/>
          <p:nvPr/>
        </p:nvSpPr>
        <p:spPr>
          <a:xfrm>
            <a:off x="3707836" y="1560803"/>
            <a:ext cx="1333228" cy="400110"/>
          </a:xfrm>
          <a:prstGeom prst="rect">
            <a:avLst/>
          </a:prstGeom>
          <a:solidFill>
            <a:srgbClr val="FFFF00"/>
          </a:solidFill>
        </p:spPr>
        <p:txBody>
          <a:bodyPr wrap="square" rtlCol="0">
            <a:spAutoFit/>
          </a:bodyPr>
          <a:lstStyle/>
          <a:p>
            <a:r>
              <a:rPr lang="en-US" altLang="zh-CN" sz="2000" dirty="0"/>
              <a:t>prohibited</a:t>
            </a:r>
            <a:endParaRPr lang="zh-CN" altLang="en-US" sz="2000" dirty="0"/>
          </a:p>
        </p:txBody>
      </p:sp>
      <p:sp>
        <p:nvSpPr>
          <p:cNvPr id="15" name="文本框 14"/>
          <p:cNvSpPr txBox="1"/>
          <p:nvPr/>
        </p:nvSpPr>
        <p:spPr>
          <a:xfrm>
            <a:off x="6593967" y="1565052"/>
            <a:ext cx="2325252" cy="400110"/>
          </a:xfrm>
          <a:prstGeom prst="rect">
            <a:avLst/>
          </a:prstGeom>
          <a:solidFill>
            <a:srgbClr val="FFFF00"/>
          </a:solidFill>
        </p:spPr>
        <p:txBody>
          <a:bodyPr wrap="square" rtlCol="0">
            <a:spAutoFit/>
          </a:bodyPr>
          <a:lstStyle/>
          <a:p>
            <a:r>
              <a:rPr lang="en-US" altLang="zh-CN" sz="2000" dirty="0"/>
              <a:t>damage they caused</a:t>
            </a:r>
            <a:endParaRPr lang="zh-CN" altLang="en-US" sz="2000" dirty="0"/>
          </a:p>
        </p:txBody>
      </p:sp>
      <p:sp>
        <p:nvSpPr>
          <p:cNvPr id="16" name="文本框 15"/>
          <p:cNvSpPr txBox="1"/>
          <p:nvPr/>
        </p:nvSpPr>
        <p:spPr>
          <a:xfrm>
            <a:off x="5609770" y="1968052"/>
            <a:ext cx="1557349" cy="400110"/>
          </a:xfrm>
          <a:prstGeom prst="rect">
            <a:avLst/>
          </a:prstGeom>
          <a:solidFill>
            <a:srgbClr val="FFFF00"/>
          </a:solidFill>
        </p:spPr>
        <p:txBody>
          <a:bodyPr wrap="square" rtlCol="0">
            <a:spAutoFit/>
          </a:bodyPr>
          <a:lstStyle/>
          <a:p>
            <a:r>
              <a:rPr lang="en-US" altLang="zh-CN" sz="2000"/>
              <a:t>grow too fast</a:t>
            </a:r>
            <a:endParaRPr lang="zh-CN" altLang="en-US" sz="2000"/>
          </a:p>
        </p:txBody>
      </p:sp>
      <p:sp>
        <p:nvSpPr>
          <p:cNvPr id="17" name="文本框 16"/>
          <p:cNvSpPr txBox="1"/>
          <p:nvPr/>
        </p:nvSpPr>
        <p:spPr>
          <a:xfrm>
            <a:off x="1161223" y="2267409"/>
            <a:ext cx="1104790" cy="400110"/>
          </a:xfrm>
          <a:prstGeom prst="rect">
            <a:avLst/>
          </a:prstGeom>
          <a:solidFill>
            <a:srgbClr val="FFFF00"/>
          </a:solidFill>
        </p:spPr>
        <p:txBody>
          <a:bodyPr wrap="square" rtlCol="0">
            <a:spAutoFit/>
          </a:bodyPr>
          <a:lstStyle/>
          <a:p>
            <a:r>
              <a:rPr lang="en-US" altLang="zh-CN" sz="2000" dirty="0"/>
              <a:t>nutrition</a:t>
            </a:r>
            <a:endParaRPr lang="zh-CN" altLang="en-US" sz="2000" dirty="0"/>
          </a:p>
        </p:txBody>
      </p:sp>
      <p:sp>
        <p:nvSpPr>
          <p:cNvPr id="18" name="文本框 17"/>
          <p:cNvSpPr txBox="1"/>
          <p:nvPr/>
        </p:nvSpPr>
        <p:spPr>
          <a:xfrm>
            <a:off x="769058" y="2842352"/>
            <a:ext cx="7605884" cy="400110"/>
          </a:xfrm>
          <a:prstGeom prst="rect">
            <a:avLst/>
          </a:prstGeom>
          <a:solidFill>
            <a:schemeClr val="bg1"/>
          </a:solidFill>
        </p:spPr>
        <p:txBody>
          <a:bodyPr wrap="square" rtlCol="0">
            <a:spAutoFit/>
          </a:bodyPr>
          <a:lstStyle/>
          <a:p>
            <a:r>
              <a:rPr lang="en-US" altLang="zh-CN" sz="2000" b="1" dirty="0">
                <a:solidFill>
                  <a:srgbClr val="FF0000"/>
                </a:solidFill>
              </a:rPr>
              <a:t>Many organic farmers </a:t>
            </a:r>
            <a:r>
              <a:rPr lang="en-US" altLang="zh-CN" sz="2000" b="1" dirty="0" err="1">
                <a:solidFill>
                  <a:srgbClr val="FF0000"/>
                </a:solidFill>
              </a:rPr>
              <a:t>use_________________________as</a:t>
            </a:r>
            <a:r>
              <a:rPr lang="en-US" altLang="zh-CN" sz="2000" b="1" dirty="0">
                <a:solidFill>
                  <a:srgbClr val="FF0000"/>
                </a:solidFill>
              </a:rPr>
              <a:t> </a:t>
            </a:r>
            <a:r>
              <a:rPr lang="en-US" altLang="zh-CN" sz="2000" b="1" dirty="0" err="1">
                <a:solidFill>
                  <a:srgbClr val="FF0000"/>
                </a:solidFill>
              </a:rPr>
              <a:t>fertiliser</a:t>
            </a:r>
            <a:endParaRPr lang="zh-CN" altLang="en-US" sz="2000" b="1" dirty="0">
              <a:solidFill>
                <a:srgbClr val="FF0000"/>
              </a:solidFill>
            </a:endParaRPr>
          </a:p>
        </p:txBody>
      </p:sp>
      <p:sp>
        <p:nvSpPr>
          <p:cNvPr id="19" name="文本框 18"/>
          <p:cNvSpPr txBox="1"/>
          <p:nvPr/>
        </p:nvSpPr>
        <p:spPr>
          <a:xfrm>
            <a:off x="3647882" y="2810972"/>
            <a:ext cx="3028717" cy="400110"/>
          </a:xfrm>
          <a:prstGeom prst="rect">
            <a:avLst/>
          </a:prstGeom>
          <a:solidFill>
            <a:srgbClr val="FFFF00"/>
          </a:solidFill>
        </p:spPr>
        <p:txBody>
          <a:bodyPr wrap="square" rtlCol="0">
            <a:spAutoFit/>
          </a:bodyPr>
          <a:lstStyle/>
          <a:p>
            <a:r>
              <a:rPr lang="en-US" altLang="zh-CN" sz="2000" dirty="0"/>
              <a:t>natural waste from animals</a:t>
            </a:r>
            <a:endParaRPr lang="zh-CN" altLang="en-US" sz="2000" dirty="0"/>
          </a:p>
        </p:txBody>
      </p:sp>
      <p:sp>
        <p:nvSpPr>
          <p:cNvPr id="20" name="文本框 19"/>
          <p:cNvSpPr txBox="1"/>
          <p:nvPr/>
        </p:nvSpPr>
        <p:spPr>
          <a:xfrm>
            <a:off x="672085" y="3464965"/>
            <a:ext cx="7701275" cy="1015663"/>
          </a:xfrm>
          <a:prstGeom prst="rect">
            <a:avLst/>
          </a:prstGeom>
          <a:solidFill>
            <a:schemeClr val="bg1"/>
          </a:solidFill>
        </p:spPr>
        <p:txBody>
          <a:bodyPr wrap="square" rtlCol="0">
            <a:spAutoFit/>
          </a:bodyPr>
          <a:lstStyle/>
          <a:p>
            <a:r>
              <a:rPr lang="en-US" altLang="zh-CN" sz="2000" b="1" dirty="0"/>
              <a:t>They often____________________ grown in each field______________</a:t>
            </a:r>
            <a:br>
              <a:rPr lang="en-US" altLang="zh-CN" sz="2000" b="1" dirty="0"/>
            </a:br>
            <a:r>
              <a:rPr lang="en-US" altLang="zh-CN" sz="2000" b="1" dirty="0"/>
              <a:t>They also plant crops that </a:t>
            </a:r>
            <a:r>
              <a:rPr lang="en-US" altLang="zh-CN" sz="2000" b="1" dirty="0" err="1"/>
              <a:t>use_______________of</a:t>
            </a:r>
            <a:r>
              <a:rPr lang="en-US" altLang="zh-CN" sz="2000" b="1" dirty="0"/>
              <a:t> the soil to help</a:t>
            </a:r>
            <a:br>
              <a:rPr lang="en-US" altLang="zh-CN" sz="2000" b="1" dirty="0"/>
            </a:br>
            <a:r>
              <a:rPr lang="en-US" altLang="zh-CN" sz="2000" b="1" dirty="0"/>
              <a:t>keep it rich.</a:t>
            </a:r>
            <a:endParaRPr lang="zh-CN" altLang="en-US" sz="2000" b="1" dirty="0">
              <a:solidFill>
                <a:srgbClr val="FF0000"/>
              </a:solidFill>
            </a:endParaRPr>
          </a:p>
        </p:txBody>
      </p:sp>
      <p:sp>
        <p:nvSpPr>
          <p:cNvPr id="21" name="文本框 20"/>
          <p:cNvSpPr txBox="1"/>
          <p:nvPr/>
        </p:nvSpPr>
        <p:spPr>
          <a:xfrm>
            <a:off x="1876245" y="3377260"/>
            <a:ext cx="2674146" cy="400110"/>
          </a:xfrm>
          <a:prstGeom prst="rect">
            <a:avLst/>
          </a:prstGeom>
          <a:solidFill>
            <a:srgbClr val="FFFF00"/>
          </a:solidFill>
        </p:spPr>
        <p:txBody>
          <a:bodyPr wrap="square" rtlCol="0">
            <a:spAutoFit/>
          </a:bodyPr>
          <a:lstStyle/>
          <a:p>
            <a:r>
              <a:rPr lang="en-US" altLang="zh-CN" sz="2000" dirty="0"/>
              <a:t>change the kind of crop</a:t>
            </a:r>
            <a:endParaRPr lang="zh-CN" altLang="en-US" sz="2000" dirty="0"/>
          </a:p>
        </p:txBody>
      </p:sp>
      <p:sp>
        <p:nvSpPr>
          <p:cNvPr id="22" name="文本框 21"/>
          <p:cNvSpPr txBox="1"/>
          <p:nvPr/>
        </p:nvSpPr>
        <p:spPr>
          <a:xfrm>
            <a:off x="6632420" y="3377260"/>
            <a:ext cx="1270669" cy="400110"/>
          </a:xfrm>
          <a:prstGeom prst="rect">
            <a:avLst/>
          </a:prstGeom>
          <a:solidFill>
            <a:srgbClr val="FFFF00"/>
          </a:solidFill>
        </p:spPr>
        <p:txBody>
          <a:bodyPr wrap="square" rtlCol="0">
            <a:spAutoFit/>
          </a:bodyPr>
          <a:lstStyle/>
          <a:p>
            <a:r>
              <a:rPr lang="en-US" altLang="zh-CN" sz="2000" dirty="0"/>
              <a:t>every year</a:t>
            </a:r>
            <a:endParaRPr lang="zh-CN" altLang="en-US" sz="2000" dirty="0"/>
          </a:p>
        </p:txBody>
      </p:sp>
      <p:sp>
        <p:nvSpPr>
          <p:cNvPr id="23" name="文本框 22"/>
          <p:cNvSpPr txBox="1"/>
          <p:nvPr/>
        </p:nvSpPr>
        <p:spPr>
          <a:xfrm>
            <a:off x="3868205" y="3704531"/>
            <a:ext cx="1864806" cy="400110"/>
          </a:xfrm>
          <a:prstGeom prst="rect">
            <a:avLst/>
          </a:prstGeom>
          <a:solidFill>
            <a:srgbClr val="FFFF00"/>
          </a:solidFill>
        </p:spPr>
        <p:txBody>
          <a:bodyPr wrap="square" rtlCol="0">
            <a:spAutoFit/>
          </a:bodyPr>
          <a:lstStyle/>
          <a:p>
            <a:r>
              <a:rPr lang="en-US" altLang="zh-CN" sz="2000" dirty="0"/>
              <a:t>different depths</a:t>
            </a:r>
            <a:endParaRPr lang="zh-CN" altLang="en-US" sz="2000" dirty="0"/>
          </a:p>
        </p:txBody>
      </p:sp>
      <p:sp>
        <p:nvSpPr>
          <p:cNvPr id="24" name="文本框 23"/>
          <p:cNvSpPr txBox="1"/>
          <p:nvPr/>
        </p:nvSpPr>
        <p:spPr>
          <a:xfrm>
            <a:off x="278534" y="4642356"/>
            <a:ext cx="8640685" cy="400110"/>
          </a:xfrm>
          <a:prstGeom prst="rect">
            <a:avLst/>
          </a:prstGeom>
          <a:solidFill>
            <a:schemeClr val="bg1"/>
          </a:solidFill>
        </p:spPr>
        <p:txBody>
          <a:bodyPr wrap="square" rtlCol="0">
            <a:spAutoFit/>
          </a:bodyPr>
          <a:lstStyle/>
          <a:p>
            <a:r>
              <a:rPr lang="en-US" altLang="zh-CN" sz="2000" b="1" dirty="0"/>
              <a:t>Organic farming is nowhere near able to meet the high ___________________</a:t>
            </a:r>
            <a:endParaRPr lang="zh-CN" altLang="en-US" sz="2000" b="1" dirty="0">
              <a:solidFill>
                <a:srgbClr val="FF0000"/>
              </a:solidFill>
            </a:endParaRPr>
          </a:p>
        </p:txBody>
      </p:sp>
      <p:sp>
        <p:nvSpPr>
          <p:cNvPr id="25" name="文本框 24"/>
          <p:cNvSpPr txBox="1"/>
          <p:nvPr/>
        </p:nvSpPr>
        <p:spPr>
          <a:xfrm>
            <a:off x="6129482" y="4431682"/>
            <a:ext cx="2821157" cy="707886"/>
          </a:xfrm>
          <a:prstGeom prst="rect">
            <a:avLst/>
          </a:prstGeom>
          <a:solidFill>
            <a:srgbClr val="FFFF00"/>
          </a:solidFill>
        </p:spPr>
        <p:txBody>
          <a:bodyPr wrap="square" rtlCol="0">
            <a:spAutoFit/>
          </a:bodyPr>
          <a:lstStyle/>
          <a:p>
            <a:r>
              <a:rPr lang="en-US" altLang="zh-CN" sz="2000" dirty="0"/>
              <a:t>Demand for food around </a:t>
            </a:r>
            <a:endParaRPr lang="en-US" altLang="zh-CN" sz="2000" dirty="0"/>
          </a:p>
          <a:p>
            <a:r>
              <a:rPr lang="en-US" altLang="zh-CN" sz="2000" dirty="0"/>
              <a:t>the world</a:t>
            </a:r>
            <a:endParaRPr lang="zh-CN"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down)">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wipe(down)">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wipe(down)">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12"/>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3"/>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14"/>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5"/>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6"/>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2" nodeType="clickEffect">
                                  <p:stCondLst>
                                    <p:cond delay="0"/>
                                  </p:stCondLst>
                                  <p:childTnLst>
                                    <p:set>
                                      <p:cBhvr>
                                        <p:cTn id="91" dur="1" fill="hold">
                                          <p:stCondLst>
                                            <p:cond delay="0"/>
                                          </p:stCondLst>
                                        </p:cTn>
                                        <p:tgtEl>
                                          <p:spTgt spid="12"/>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ppt_x"/>
                                          </p:val>
                                        </p:tav>
                                        <p:tav tm="100000">
                                          <p:val>
                                            <p:strVal val="#ppt_x"/>
                                          </p:val>
                                        </p:tav>
                                      </p:tavLst>
                                    </p:anim>
                                    <p:anim calcmode="lin" valueType="num">
                                      <p:cBhvr additive="base">
                                        <p:cTn id="9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500"/>
                                        <p:tgtEl>
                                          <p:spTgt spid="19"/>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18"/>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20"/>
                                        </p:tgtEl>
                                        <p:attrNameLst>
                                          <p:attrName>style.visibility</p:attrName>
                                        </p:attrNameLst>
                                      </p:cBhvr>
                                      <p:to>
                                        <p:strVal val="visible"/>
                                      </p:to>
                                    </p:set>
                                    <p:anim calcmode="lin" valueType="num">
                                      <p:cBhvr additive="base">
                                        <p:cTn id="113" dur="500" fill="hold"/>
                                        <p:tgtEl>
                                          <p:spTgt spid="20"/>
                                        </p:tgtEl>
                                        <p:attrNameLst>
                                          <p:attrName>ppt_x</p:attrName>
                                        </p:attrNameLst>
                                      </p:cBhvr>
                                      <p:tavLst>
                                        <p:tav tm="0">
                                          <p:val>
                                            <p:strVal val="#ppt_x"/>
                                          </p:val>
                                        </p:tav>
                                        <p:tav tm="100000">
                                          <p:val>
                                            <p:strVal val="#ppt_x"/>
                                          </p:val>
                                        </p:tav>
                                      </p:tavLst>
                                    </p:anim>
                                    <p:anim calcmode="lin" valueType="num">
                                      <p:cBhvr additive="base">
                                        <p:cTn id="1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fade">
                                      <p:cBhvr>
                                        <p:cTn id="119" dur="500"/>
                                        <p:tgtEl>
                                          <p:spTgt spid="21"/>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22"/>
                                        </p:tgtEl>
                                        <p:attrNameLst>
                                          <p:attrName>style.visibility</p:attrName>
                                        </p:attrNameLst>
                                      </p:cBhvr>
                                      <p:to>
                                        <p:strVal val="visible"/>
                                      </p:to>
                                    </p:set>
                                    <p:animEffect transition="in" filter="fade">
                                      <p:cBhvr>
                                        <p:cTn id="124" dur="500"/>
                                        <p:tgtEl>
                                          <p:spTgt spid="22"/>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20"/>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21"/>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22"/>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23"/>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24"/>
                                        </p:tgtEl>
                                        <p:attrNameLst>
                                          <p:attrName>style.visibility</p:attrName>
                                        </p:attrNameLst>
                                      </p:cBhvr>
                                      <p:to>
                                        <p:strVal val="visible"/>
                                      </p:to>
                                    </p:set>
                                    <p:anim calcmode="lin" valueType="num">
                                      <p:cBhvr additive="base">
                                        <p:cTn id="143" dur="500" fill="hold"/>
                                        <p:tgtEl>
                                          <p:spTgt spid="24"/>
                                        </p:tgtEl>
                                        <p:attrNameLst>
                                          <p:attrName>ppt_x</p:attrName>
                                        </p:attrNameLst>
                                      </p:cBhvr>
                                      <p:tavLst>
                                        <p:tav tm="0">
                                          <p:val>
                                            <p:strVal val="#ppt_x"/>
                                          </p:val>
                                        </p:tav>
                                        <p:tav tm="100000">
                                          <p:val>
                                            <p:strVal val="#ppt_x"/>
                                          </p:val>
                                        </p:tav>
                                      </p:tavLst>
                                    </p:anim>
                                    <p:anim calcmode="lin" valueType="num">
                                      <p:cBhvr additive="base">
                                        <p:cTn id="1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25"/>
                                        </p:tgtEl>
                                        <p:attrNameLst>
                                          <p:attrName>style.visibility</p:attrName>
                                        </p:attrNameLst>
                                      </p:cBhvr>
                                      <p:to>
                                        <p:strVal val="visible"/>
                                      </p:to>
                                    </p:set>
                                    <p:animEffect transition="in" filter="fade">
                                      <p:cBhvr>
                                        <p:cTn id="1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p:bldP spid="9" grpId="0"/>
      <p:bldP spid="10" grpId="0"/>
      <p:bldP spid="11" grpId="0"/>
      <p:bldP spid="12" grpId="0" animBg="1"/>
      <p:bldP spid="12" grpId="1" animBg="1"/>
      <p:bldP spid="12" grpId="2"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ph idx="1"/>
          </p:nvPr>
        </p:nvSpPr>
        <p:spPr>
          <a:xfrm>
            <a:off x="143508" y="913284"/>
            <a:ext cx="8856984" cy="4536504"/>
          </a:xfrm>
        </p:spPr>
        <p:txBody>
          <a:bodyPr/>
          <a:lstStyle/>
          <a:p>
            <a:pPr indent="0" algn="just">
              <a:buNone/>
              <a:tabLst>
                <a:tab pos="5600700" algn="l"/>
              </a:tabLst>
            </a:pPr>
            <a:r>
              <a:rPr lang="zh-CN" altLang="zh-CN" sz="2200" kern="100" dirty="0">
                <a:latin typeface="宋体" panose="02010600030101010101" pitchFamily="2" charset="-122"/>
                <a:ea typeface="黑体" panose="02010609060101010101" pitchFamily="49" charset="-122"/>
                <a:cs typeface="宋体" panose="02010600030101010101" pitchFamily="2" charset="-122"/>
              </a:rPr>
              <a:t>Ⅰ</a:t>
            </a:r>
            <a:r>
              <a:rPr lang="en-US" altLang="zh-CN" sz="2200" kern="100" dirty="0">
                <a:ea typeface="黑体" panose="02010609060101010101" pitchFamily="49" charset="-122"/>
                <a:cs typeface="Courier New" panose="02070309020205020404"/>
              </a:rPr>
              <a:t>.</a:t>
            </a:r>
            <a:r>
              <a:rPr lang="zh-CN" altLang="zh-CN" sz="2200" kern="100" dirty="0">
                <a:ea typeface="黑体" panose="02010609060101010101" pitchFamily="49" charset="-122"/>
                <a:cs typeface="Times New Roman" panose="02020603050405020304"/>
              </a:rPr>
              <a:t>阅读课文，判断信息正误</a:t>
            </a:r>
            <a:endParaRPr lang="zh-CN" altLang="zh-CN" sz="2200" kern="100" dirty="0">
              <a:latin typeface="宋体" panose="02010600030101010101" pitchFamily="2" charset="-122"/>
              <a:cs typeface="Courier New" panose="02070309020205020404"/>
            </a:endParaRPr>
          </a:p>
          <a:p>
            <a:pPr indent="0" algn="just">
              <a:buNone/>
              <a:tabLst>
                <a:tab pos="5600700" algn="l"/>
              </a:tabLst>
            </a:pPr>
            <a:r>
              <a:rPr lang="en-US" altLang="zh-CN" sz="2200" kern="100" dirty="0">
                <a:solidFill>
                  <a:prstClr val="black"/>
                </a:solidFill>
                <a:latin typeface="Times New Roman" panose="02020603050405020304"/>
                <a:ea typeface="宋体" panose="02010600030101010101" pitchFamily="2" charset="-122"/>
                <a:cs typeface="Courier New" panose="02070309020205020404"/>
              </a:rPr>
              <a:t>(</a:t>
            </a:r>
            <a:r>
              <a:rPr lang="zh-CN" altLang="zh-CN" sz="2200" kern="100" dirty="0">
                <a:solidFill>
                  <a:prstClr val="black"/>
                </a:solidFill>
                <a:latin typeface="Times New Roman" panose="02020603050405020304"/>
                <a:ea typeface="宋体" panose="02010600030101010101" pitchFamily="2" charset="-122"/>
                <a:cs typeface="Courier New" panose="02070309020205020404"/>
              </a:rPr>
              <a:t>　　</a:t>
            </a:r>
            <a:r>
              <a:rPr lang="en-US" altLang="zh-CN" sz="2200" kern="100" dirty="0">
                <a:solidFill>
                  <a:prstClr val="black"/>
                </a:solidFill>
                <a:latin typeface="Times New Roman" panose="02020603050405020304"/>
                <a:ea typeface="宋体" panose="02010600030101010101" pitchFamily="2" charset="-122"/>
                <a:cs typeface="Courier New" panose="02070309020205020404"/>
              </a:rPr>
              <a:t>)1.Chemical pesticides and artificial </a:t>
            </a:r>
            <a:r>
              <a:rPr lang="en-US" altLang="zh-CN" sz="2200" kern="100" dirty="0" err="1">
                <a:solidFill>
                  <a:prstClr val="black"/>
                </a:solidFill>
                <a:latin typeface="Times New Roman" panose="02020603050405020304"/>
                <a:ea typeface="宋体" panose="02010600030101010101" pitchFamily="2" charset="-122"/>
                <a:cs typeface="Courier New" panose="02070309020205020404"/>
              </a:rPr>
              <a:t>fertilisers</a:t>
            </a:r>
            <a:r>
              <a:rPr lang="en-US" altLang="zh-CN" sz="2200" kern="100" dirty="0">
                <a:solidFill>
                  <a:prstClr val="black"/>
                </a:solidFill>
                <a:latin typeface="Times New Roman" panose="02020603050405020304"/>
                <a:ea typeface="宋体" panose="02010600030101010101" pitchFamily="2" charset="-122"/>
                <a:cs typeface="Courier New" panose="02070309020205020404"/>
              </a:rPr>
              <a:t> can fight crop disease and increase production. </a:t>
            </a:r>
            <a:endParaRPr lang="zh-CN" altLang="zh-CN" sz="2200" kern="100" dirty="0">
              <a:solidFill>
                <a:prstClr val="black"/>
              </a:solidFill>
              <a:latin typeface="Times New Roman" panose="02020603050405020304"/>
              <a:ea typeface="宋体" panose="02010600030101010101" pitchFamily="2" charset="-122"/>
              <a:cs typeface="Courier New" panose="02070309020205020404"/>
            </a:endParaRPr>
          </a:p>
          <a:p>
            <a:pPr indent="0" algn="just">
              <a:buNone/>
              <a:tabLst>
                <a:tab pos="5600700" algn="l"/>
              </a:tabLst>
            </a:pPr>
            <a:r>
              <a:rPr lang="en-US" altLang="zh-CN" sz="2200" kern="100" dirty="0">
                <a:solidFill>
                  <a:prstClr val="black"/>
                </a:solidFill>
                <a:latin typeface="Times New Roman" panose="02020603050405020304"/>
                <a:ea typeface="宋体" panose="02010600030101010101" pitchFamily="2" charset="-122"/>
                <a:cs typeface="Courier New" panose="02070309020205020404"/>
              </a:rPr>
              <a:t>(</a:t>
            </a:r>
            <a:r>
              <a:rPr lang="zh-CN" altLang="zh-CN" sz="2200" kern="100" dirty="0">
                <a:solidFill>
                  <a:prstClr val="black"/>
                </a:solidFill>
                <a:latin typeface="Times New Roman" panose="02020603050405020304"/>
                <a:ea typeface="宋体" panose="02010600030101010101" pitchFamily="2" charset="-122"/>
                <a:cs typeface="Courier New" panose="02070309020205020404"/>
              </a:rPr>
              <a:t>　　</a:t>
            </a:r>
            <a:r>
              <a:rPr lang="en-US" altLang="zh-CN" sz="2200" kern="100" dirty="0">
                <a:solidFill>
                  <a:prstClr val="black"/>
                </a:solidFill>
                <a:latin typeface="Times New Roman" panose="02020603050405020304"/>
                <a:ea typeface="宋体" panose="02010600030101010101" pitchFamily="2" charset="-122"/>
                <a:cs typeface="Courier New" panose="02070309020205020404"/>
              </a:rPr>
              <a:t>)2.Pesticides can damage the land by only killing harmful bacteria and insects. </a:t>
            </a:r>
            <a:endParaRPr lang="zh-CN" altLang="zh-CN" sz="2200" kern="100" dirty="0">
              <a:solidFill>
                <a:prstClr val="black"/>
              </a:solidFill>
              <a:latin typeface="Times New Roman" panose="02020603050405020304"/>
              <a:ea typeface="宋体" panose="02010600030101010101" pitchFamily="2" charset="-122"/>
              <a:cs typeface="Courier New" panose="02070309020205020404"/>
            </a:endParaRPr>
          </a:p>
          <a:p>
            <a:pPr indent="0" algn="just">
              <a:buNone/>
              <a:tabLst>
                <a:tab pos="5600700" algn="l"/>
              </a:tabLst>
            </a:pPr>
            <a:r>
              <a:rPr lang="en-US" altLang="zh-CN" sz="2200" kern="100" dirty="0">
                <a:solidFill>
                  <a:prstClr val="black"/>
                </a:solidFill>
                <a:latin typeface="Times New Roman" panose="02020603050405020304"/>
                <a:ea typeface="宋体" panose="02010600030101010101" pitchFamily="2" charset="-122"/>
                <a:cs typeface="Courier New" panose="02070309020205020404"/>
              </a:rPr>
              <a:t>(</a:t>
            </a:r>
            <a:r>
              <a:rPr lang="zh-CN" altLang="zh-CN" sz="2200" kern="100" dirty="0">
                <a:solidFill>
                  <a:prstClr val="black"/>
                </a:solidFill>
                <a:latin typeface="Times New Roman" panose="02020603050405020304"/>
                <a:ea typeface="宋体" panose="02010600030101010101" pitchFamily="2" charset="-122"/>
                <a:cs typeface="Courier New" panose="02070309020205020404"/>
              </a:rPr>
              <a:t>　　</a:t>
            </a:r>
            <a:r>
              <a:rPr lang="en-US" altLang="zh-CN" sz="2200" kern="100" dirty="0">
                <a:solidFill>
                  <a:prstClr val="black"/>
                </a:solidFill>
                <a:latin typeface="Times New Roman" panose="02020603050405020304"/>
                <a:ea typeface="宋体" panose="02010600030101010101" pitchFamily="2" charset="-122"/>
                <a:cs typeface="Courier New" panose="02070309020205020404"/>
              </a:rPr>
              <a:t>)3.Chemical </a:t>
            </a:r>
            <a:r>
              <a:rPr lang="en-US" altLang="zh-CN" sz="2200" kern="100" dirty="0" err="1">
                <a:solidFill>
                  <a:prstClr val="black"/>
                </a:solidFill>
                <a:latin typeface="Times New Roman" panose="02020603050405020304"/>
                <a:ea typeface="宋体" panose="02010600030101010101" pitchFamily="2" charset="-122"/>
                <a:cs typeface="Courier New" panose="02070309020205020404"/>
              </a:rPr>
              <a:t>fertilisers</a:t>
            </a:r>
            <a:r>
              <a:rPr lang="en-US" altLang="zh-CN" sz="2200" kern="100" dirty="0">
                <a:solidFill>
                  <a:prstClr val="black"/>
                </a:solidFill>
                <a:latin typeface="Times New Roman" panose="02020603050405020304"/>
                <a:ea typeface="宋体" panose="02010600030101010101" pitchFamily="2" charset="-122"/>
                <a:cs typeface="Courier New" panose="02070309020205020404"/>
              </a:rPr>
              <a:t> make crops grow fast to be rich in nutrition. </a:t>
            </a:r>
            <a:endParaRPr lang="en-US" altLang="zh-CN" sz="2200" kern="100" dirty="0">
              <a:solidFill>
                <a:prstClr val="black"/>
              </a:solidFill>
              <a:latin typeface="Times New Roman" panose="02020603050405020304"/>
              <a:ea typeface="宋体" panose="02010600030101010101" pitchFamily="2" charset="-122"/>
              <a:cs typeface="Courier New" panose="02070309020205020404"/>
            </a:endParaRPr>
          </a:p>
          <a:p>
            <a:pPr indent="0" algn="just">
              <a:buNone/>
              <a:tabLst>
                <a:tab pos="5600700" algn="l"/>
              </a:tabLst>
            </a:pPr>
            <a:r>
              <a:rPr lang="en-US" altLang="zh-CN" sz="2200" kern="100" dirty="0">
                <a:solidFill>
                  <a:prstClr val="black"/>
                </a:solidFill>
                <a:latin typeface="Times New Roman" panose="02020603050405020304"/>
                <a:ea typeface="宋体" panose="02010600030101010101" pitchFamily="2" charset="-122"/>
                <a:cs typeface="Courier New" panose="02070309020205020404"/>
              </a:rPr>
              <a:t>(</a:t>
            </a:r>
            <a:r>
              <a:rPr lang="zh-CN" altLang="zh-CN" sz="2200" kern="100" dirty="0">
                <a:solidFill>
                  <a:prstClr val="black"/>
                </a:solidFill>
                <a:latin typeface="Times New Roman" panose="02020603050405020304"/>
                <a:ea typeface="宋体" panose="02010600030101010101" pitchFamily="2" charset="-122"/>
                <a:cs typeface="Courier New" panose="02070309020205020404"/>
              </a:rPr>
              <a:t>　　</a:t>
            </a:r>
            <a:r>
              <a:rPr lang="en-US" altLang="zh-CN" sz="2200" kern="100" dirty="0">
                <a:solidFill>
                  <a:prstClr val="black"/>
                </a:solidFill>
                <a:latin typeface="Times New Roman" panose="02020603050405020304"/>
                <a:ea typeface="宋体" panose="02010600030101010101" pitchFamily="2" charset="-122"/>
                <a:cs typeface="Courier New" panose="02070309020205020404"/>
              </a:rPr>
              <a:t>)4.Organic farmers keep their soil rich and free of disease through </a:t>
            </a:r>
            <a:r>
              <a:rPr kumimoji="0" lang="en-US" altLang="zh-CN" sz="2200" b="0" i="0" u="none" strike="noStrike" kern="100" cap="none" spc="0" normalizeH="0" baseline="0" noProof="0" dirty="0">
                <a:ln>
                  <a:noFill/>
                </a:ln>
                <a:solidFill>
                  <a:prstClr val="black"/>
                </a:solidFill>
                <a:effectLst/>
                <a:uLnTx/>
                <a:uFillTx/>
                <a:latin typeface="Times New Roman" panose="02020603050405020304"/>
                <a:ea typeface="宋体" panose="02010600030101010101" pitchFamily="2" charset="-122"/>
                <a:cs typeface="Courier New" panose="02070309020205020404"/>
              </a:rPr>
              <a:t>natural means. </a:t>
            </a:r>
            <a:endParaRPr lang="en-US" altLang="zh-CN" sz="2200" kern="100" dirty="0">
              <a:solidFill>
                <a:prstClr val="black"/>
              </a:solidFill>
              <a:latin typeface="宋体" panose="02010600030101010101" pitchFamily="2" charset="-122"/>
              <a:ea typeface="宋体" panose="02010600030101010101" pitchFamily="2" charset="-122"/>
              <a:cs typeface="Courier New" panose="02070309020205020404"/>
            </a:endParaRPr>
          </a:p>
          <a:p>
            <a:pPr indent="0" algn="just">
              <a:buNone/>
              <a:tabLst>
                <a:tab pos="5600700" algn="l"/>
              </a:tabLst>
            </a:pPr>
            <a:r>
              <a:rPr kumimoji="0" lang="en-US" altLang="zh-CN" sz="2200" b="0" i="0" u="none" strike="noStrike" kern="100" cap="none" spc="0" normalizeH="0" baseline="0" noProof="0" dirty="0">
                <a:ln>
                  <a:noFill/>
                </a:ln>
                <a:solidFill>
                  <a:prstClr val="black"/>
                </a:solidFill>
                <a:effectLst/>
                <a:uLnTx/>
                <a:uFillTx/>
                <a:latin typeface="Times New Roman" panose="02020603050405020304"/>
                <a:ea typeface="宋体" panose="02010600030101010101" pitchFamily="2" charset="-122"/>
                <a:cs typeface="Courier New" panose="02070309020205020404"/>
              </a:rPr>
              <a:t>(</a:t>
            </a:r>
            <a:r>
              <a:rPr kumimoji="0" lang="zh-CN" altLang="zh-CN" sz="2200" b="0" i="0" u="none" strike="noStrike" kern="1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　　</a:t>
            </a:r>
            <a:r>
              <a:rPr kumimoji="0" lang="en-US" altLang="zh-CN" sz="2200" b="0" i="0" u="none" strike="noStrike" kern="100" cap="none" spc="0" normalizeH="0" baseline="0" noProof="0" dirty="0">
                <a:ln>
                  <a:noFill/>
                </a:ln>
                <a:solidFill>
                  <a:prstClr val="black"/>
                </a:solidFill>
                <a:effectLst/>
                <a:uLnTx/>
                <a:uFillTx/>
                <a:latin typeface="Times New Roman" panose="02020603050405020304"/>
                <a:ea typeface="宋体" panose="02010600030101010101" pitchFamily="2" charset="-122"/>
                <a:cs typeface="Courier New" panose="02070309020205020404"/>
              </a:rPr>
              <a:t>)5.Organic farming serves the high demand for food around the world.</a:t>
            </a:r>
            <a:endParaRPr kumimoji="0" lang="zh-CN" altLang="zh-CN" sz="2200" b="0"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Courier New" panose="02070309020205020404"/>
            </a:endParaRPr>
          </a:p>
          <a:p>
            <a:pPr marL="0" marR="0" lvl="0" indent="812800" algn="just" defTabSz="1088390" rtl="0" eaLnBrk="1" fontAlgn="auto" latinLnBrk="0" hangingPunct="1">
              <a:lnSpc>
                <a:spcPct val="140000"/>
              </a:lnSpc>
              <a:spcBef>
                <a:spcPct val="0"/>
              </a:spcBef>
              <a:spcAft>
                <a:spcPts val="0"/>
              </a:spcAft>
              <a:buClrTx/>
              <a:buSzTx/>
              <a:buFont typeface="Arial" panose="020B0604020202020204" pitchFamily="34" charset="0"/>
              <a:buNone/>
              <a:tabLst>
                <a:tab pos="5600700" algn="l"/>
              </a:tabLst>
              <a:defRPr/>
            </a:pPr>
            <a:r>
              <a:rPr kumimoji="0" lang="zh-CN" altLang="zh-CN" sz="2200" b="0" i="0" u="none" strike="noStrike" kern="100" cap="none" spc="0" normalizeH="0" baseline="0" noProof="0" dirty="0">
                <a:ln>
                  <a:noFill/>
                </a:ln>
                <a:solidFill>
                  <a:srgbClr val="FF0000"/>
                </a:solidFill>
                <a:effectLst/>
                <a:uLnTx/>
                <a:uFillTx/>
                <a:latin typeface="Times New Roman" panose="02020603050405020304"/>
                <a:ea typeface="黑体" panose="02010609060101010101" pitchFamily="49" charset="-122"/>
                <a:cs typeface="Times New Roman" panose="02020603050405020304"/>
              </a:rPr>
              <a:t>【答案】</a:t>
            </a:r>
            <a:r>
              <a:rPr kumimoji="0" lang="en-US" altLang="zh-CN" sz="2200" b="0" i="0" u="none" strike="noStrike" kern="100" cap="none" spc="0" normalizeH="0" baseline="0" noProof="0" dirty="0">
                <a:ln>
                  <a:noFill/>
                </a:ln>
                <a:solidFill>
                  <a:prstClr val="black"/>
                </a:solidFill>
                <a:effectLst/>
                <a:uLnTx/>
                <a:uFillTx/>
                <a:latin typeface="Times New Roman" panose="02020603050405020304"/>
                <a:ea typeface="宋体" panose="02010600030101010101" pitchFamily="2" charset="-122"/>
                <a:cs typeface="Courier New" panose="02070309020205020404"/>
              </a:rPr>
              <a:t>1</a:t>
            </a:r>
            <a:r>
              <a:rPr kumimoji="0" lang="zh-CN" altLang="zh-CN" sz="2200" b="0" i="0" u="none" strike="noStrike" kern="1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a:t>
            </a:r>
            <a:r>
              <a:rPr kumimoji="0" lang="en-US" altLang="zh-CN" sz="2200" b="0" i="0" u="none" strike="noStrike" kern="100" cap="none" spc="0" normalizeH="0" baseline="0" noProof="0" dirty="0">
                <a:ln>
                  <a:noFill/>
                </a:ln>
                <a:solidFill>
                  <a:prstClr val="black"/>
                </a:solidFill>
                <a:effectLst/>
                <a:uLnTx/>
                <a:uFillTx/>
                <a:latin typeface="Times New Roman" panose="02020603050405020304"/>
                <a:ea typeface="宋体" panose="02010600030101010101" pitchFamily="2" charset="-122"/>
                <a:cs typeface="Courier New" panose="02070309020205020404"/>
              </a:rPr>
              <a:t>5</a:t>
            </a:r>
            <a:r>
              <a:rPr kumimoji="0" lang="zh-CN" altLang="zh-CN" sz="2200" b="0" i="0" u="none" strike="noStrike" kern="1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　</a:t>
            </a:r>
            <a:r>
              <a:rPr kumimoji="0" lang="en-US" altLang="zh-CN" sz="2200" b="0" i="0" u="none" strike="noStrike" kern="100" cap="none" spc="0" normalizeH="0" baseline="0" noProof="0" dirty="0">
                <a:ln>
                  <a:noFill/>
                </a:ln>
                <a:solidFill>
                  <a:prstClr val="black"/>
                </a:solidFill>
                <a:effectLst/>
                <a:uLnTx/>
                <a:uFillTx/>
                <a:latin typeface="Times New Roman" panose="02020603050405020304"/>
                <a:ea typeface="宋体" panose="02010600030101010101" pitchFamily="2" charset="-122"/>
                <a:cs typeface="Courier New" panose="02070309020205020404"/>
              </a:rPr>
              <a:t>TFFTF</a:t>
            </a:r>
            <a:endParaRPr lang="zh-CN" altLang="zh-CN" sz="2200" kern="100" dirty="0">
              <a:latin typeface="宋体" panose="02010600030101010101" pitchFamily="2" charset="-122"/>
              <a:cs typeface="Courier New" panose="02070309020205020404"/>
            </a:endParaRPr>
          </a:p>
        </p:txBody>
      </p:sp>
      <p:sp>
        <p:nvSpPr>
          <p:cNvPr id="3" name="矩形 2"/>
          <p:cNvSpPr/>
          <p:nvPr/>
        </p:nvSpPr>
        <p:spPr>
          <a:xfrm>
            <a:off x="1566561" y="76464"/>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5" name="组合 4"/>
          <p:cNvGrpSpPr/>
          <p:nvPr/>
        </p:nvGrpSpPr>
        <p:grpSpPr>
          <a:xfrm>
            <a:off x="1036891" y="83487"/>
            <a:ext cx="445481" cy="469613"/>
            <a:chOff x="2121873" y="1511588"/>
            <a:chExt cx="445481" cy="469613"/>
          </a:xfrm>
        </p:grpSpPr>
        <p:sp>
          <p:nvSpPr>
            <p:cNvPr id="6" name="矩形 5"/>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7" name="矩形 6"/>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内容占位符 2"/>
          <p:cNvSpPr txBox="1"/>
          <p:nvPr/>
        </p:nvSpPr>
        <p:spPr>
          <a:xfrm>
            <a:off x="35496" y="617020"/>
            <a:ext cx="7776864" cy="2142136"/>
          </a:xfrm>
          <a:prstGeom prst="rect">
            <a:avLst/>
          </a:prstGeom>
        </p:spPr>
        <p:txBody>
          <a:bodyPr vert="horz" wrap="square" lIns="108850" tIns="54425" rIns="108850" bIns="54425" rtlCol="0">
            <a:spAutoFit/>
          </a:bodyPr>
          <a:lstStyle>
            <a:lvl1pPr marL="0" indent="809625" algn="l" defTabSz="1088390" rtl="0" eaLnBrk="1" latinLnBrk="0" hangingPunct="1">
              <a:lnSpc>
                <a:spcPct val="140000"/>
              </a:lnSpc>
              <a:spcBef>
                <a:spcPct val="0"/>
              </a:spcBef>
              <a:buFont typeface="Arial" panose="020B0604020202020204" pitchFamily="34" charset="0"/>
              <a:buNone/>
              <a:tabLst>
                <a:tab pos="5559425" algn="l"/>
              </a:tabLst>
              <a:defRPr sz="3200" b="0" kern="1200">
                <a:solidFill>
                  <a:schemeClr val="tx1"/>
                </a:solidFill>
                <a:latin typeface="+mn-lt"/>
                <a:ea typeface="+mn-ea"/>
                <a:cs typeface="+mn-cs"/>
              </a:defRPr>
            </a:lvl1pPr>
            <a:lvl2pPr marL="54419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2pPr>
            <a:lvl3pPr marL="108839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3pPr>
            <a:lvl4pPr marL="163258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4pPr>
            <a:lvl5pPr marL="217678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indent="812800" algn="just">
              <a:tabLst>
                <a:tab pos="5600700" algn="l"/>
              </a:tabLst>
            </a:pPr>
            <a:r>
              <a:rPr lang="zh-CN" altLang="zh-CN" sz="1600" b="1" kern="100" dirty="0">
                <a:latin typeface="宋体" panose="02010600030101010101" pitchFamily="2" charset="-122"/>
                <a:ea typeface="黑体" panose="02010609060101010101" pitchFamily="49" charset="-122"/>
                <a:cs typeface="宋体" panose="02010600030101010101" pitchFamily="2" charset="-122"/>
              </a:rPr>
              <a:t>Ⅱ</a:t>
            </a:r>
            <a:r>
              <a:rPr lang="en-US" altLang="zh-CN" sz="1600" b="1" kern="100" dirty="0">
                <a:ea typeface="黑体" panose="02010609060101010101" pitchFamily="49" charset="-122"/>
                <a:cs typeface="Courier New" panose="02070309020205020404"/>
              </a:rPr>
              <a:t>.</a:t>
            </a:r>
            <a:r>
              <a:rPr lang="zh-CN" altLang="zh-CN" sz="1600" b="1" kern="100" dirty="0">
                <a:ea typeface="黑体" panose="02010609060101010101" pitchFamily="49" charset="-122"/>
                <a:cs typeface="Times New Roman" panose="02020603050405020304"/>
              </a:rPr>
              <a:t>阅读课文，选择正确选项</a:t>
            </a:r>
            <a:endParaRPr lang="zh-CN" altLang="zh-CN" sz="1600" b="1" kern="100" dirty="0">
              <a:latin typeface="宋体" panose="02010600030101010101" pitchFamily="2" charset="-122"/>
              <a:cs typeface="Courier New" panose="02070309020205020404"/>
            </a:endParaRPr>
          </a:p>
          <a:p>
            <a:pPr indent="812800" algn="just">
              <a:tabLst>
                <a:tab pos="5600700" algn="l"/>
              </a:tabLst>
            </a:pPr>
            <a:r>
              <a:rPr lang="en-US" altLang="zh-CN" sz="1600" b="1" kern="100" dirty="0">
                <a:cs typeface="Courier New" panose="02070309020205020404"/>
              </a:rPr>
              <a:t>(</a:t>
            </a:r>
            <a:r>
              <a:rPr lang="zh-CN" altLang="zh-CN" sz="1600" b="1" kern="100" dirty="0">
                <a:cs typeface="Times New Roman" panose="02020603050405020304"/>
              </a:rPr>
              <a:t>　　</a:t>
            </a:r>
            <a:r>
              <a:rPr lang="en-US" altLang="zh-CN" sz="1600" b="1" kern="100" dirty="0">
                <a:cs typeface="Courier New" panose="02070309020205020404"/>
              </a:rPr>
              <a:t>)1.Why did many farmers welcome the introduction of chemical farming?</a:t>
            </a:r>
            <a:endParaRPr lang="zh-CN" altLang="zh-CN" sz="1600" b="1" kern="100" dirty="0">
              <a:latin typeface="宋体" panose="02010600030101010101" pitchFamily="2" charset="-122"/>
              <a:cs typeface="Courier New" panose="02070309020205020404"/>
            </a:endParaRPr>
          </a:p>
          <a:p>
            <a:pPr indent="812800" algn="just">
              <a:tabLst>
                <a:tab pos="5600700" algn="l"/>
              </a:tabLst>
            </a:pPr>
            <a:r>
              <a:rPr lang="en-US" altLang="zh-CN" sz="1600" b="1" kern="100" dirty="0">
                <a:cs typeface="Courier New" panose="02070309020205020404"/>
              </a:rPr>
              <a:t>A</a:t>
            </a:r>
            <a:r>
              <a:rPr lang="zh-CN" altLang="zh-CN" sz="1600" b="1" kern="100" dirty="0">
                <a:cs typeface="Times New Roman" panose="02020603050405020304"/>
              </a:rPr>
              <a:t>．</a:t>
            </a:r>
            <a:r>
              <a:rPr lang="en-US" altLang="zh-CN" sz="1600" b="1" kern="100" dirty="0">
                <a:cs typeface="Courier New" panose="02070309020205020404"/>
              </a:rPr>
              <a:t>They can fight crop disease and increase production. </a:t>
            </a:r>
            <a:endParaRPr lang="zh-CN" altLang="zh-CN" sz="1600" b="1" kern="100" dirty="0">
              <a:latin typeface="宋体" panose="02010600030101010101" pitchFamily="2" charset="-122"/>
              <a:cs typeface="Courier New" panose="02070309020205020404"/>
            </a:endParaRPr>
          </a:p>
          <a:p>
            <a:pPr indent="812800" algn="just">
              <a:tabLst>
                <a:tab pos="5600700" algn="l"/>
              </a:tabLst>
            </a:pPr>
            <a:r>
              <a:rPr lang="en-US" altLang="zh-CN" sz="1600" b="1" kern="100" dirty="0">
                <a:cs typeface="Courier New" panose="02070309020205020404"/>
              </a:rPr>
              <a:t>B</a:t>
            </a:r>
            <a:r>
              <a:rPr lang="zh-CN" altLang="zh-CN" sz="1600" b="1" kern="100" dirty="0">
                <a:cs typeface="Times New Roman" panose="02020603050405020304"/>
              </a:rPr>
              <a:t>．</a:t>
            </a:r>
            <a:r>
              <a:rPr lang="en-US" altLang="zh-CN" sz="1600" b="1" kern="100" dirty="0">
                <a:cs typeface="Courier New" panose="02070309020205020404"/>
              </a:rPr>
              <a:t>They harm both the land and people’s health. </a:t>
            </a:r>
            <a:endParaRPr lang="zh-CN" altLang="zh-CN" sz="1600" b="1" kern="100" dirty="0">
              <a:latin typeface="宋体" panose="02010600030101010101" pitchFamily="2" charset="-122"/>
              <a:cs typeface="Courier New" panose="02070309020205020404"/>
            </a:endParaRPr>
          </a:p>
          <a:p>
            <a:pPr indent="812800" algn="just">
              <a:tabLst>
                <a:tab pos="5600700" algn="l"/>
              </a:tabLst>
            </a:pPr>
            <a:r>
              <a:rPr lang="en-US" altLang="zh-CN" sz="1600" b="1" kern="100" dirty="0">
                <a:cs typeface="Courier New" panose="02070309020205020404"/>
              </a:rPr>
              <a:t>C</a:t>
            </a:r>
            <a:r>
              <a:rPr lang="zh-CN" altLang="zh-CN" sz="1600" b="1" kern="100" dirty="0">
                <a:cs typeface="Times New Roman" panose="02020603050405020304"/>
              </a:rPr>
              <a:t>．</a:t>
            </a:r>
            <a:r>
              <a:rPr lang="en-US" altLang="zh-CN" sz="1600" b="1" kern="100" dirty="0">
                <a:cs typeface="Courier New" panose="02070309020205020404"/>
              </a:rPr>
              <a:t>They can help produce rich soil. </a:t>
            </a:r>
            <a:endParaRPr lang="zh-CN" altLang="zh-CN" sz="1600" b="1" kern="100" dirty="0">
              <a:latin typeface="宋体" panose="02010600030101010101" pitchFamily="2" charset="-122"/>
              <a:cs typeface="Courier New" panose="02070309020205020404"/>
            </a:endParaRPr>
          </a:p>
          <a:p>
            <a:pPr indent="812800" algn="just">
              <a:tabLst>
                <a:tab pos="5600700" algn="l"/>
              </a:tabLst>
            </a:pPr>
            <a:r>
              <a:rPr lang="en-US" altLang="zh-CN" sz="1600" b="1" kern="100" dirty="0">
                <a:cs typeface="Courier New" panose="02070309020205020404"/>
              </a:rPr>
              <a:t>D</a:t>
            </a:r>
            <a:r>
              <a:rPr lang="zh-CN" altLang="zh-CN" sz="1600" b="1" kern="100" dirty="0">
                <a:cs typeface="Times New Roman" panose="02020603050405020304"/>
              </a:rPr>
              <a:t>．</a:t>
            </a:r>
            <a:r>
              <a:rPr lang="en-US" altLang="zh-CN" sz="1600" b="1" kern="100" dirty="0">
                <a:cs typeface="Courier New" panose="02070309020205020404"/>
              </a:rPr>
              <a:t>They are not expensive. </a:t>
            </a:r>
            <a:endParaRPr lang="zh-CN" altLang="zh-CN" sz="1600" b="1" kern="100" dirty="0">
              <a:latin typeface="宋体" panose="02010600030101010101" pitchFamily="2" charset="-122"/>
              <a:cs typeface="Courier New" panose="02070309020205020404"/>
            </a:endParaRPr>
          </a:p>
        </p:txBody>
      </p:sp>
      <p:sp>
        <p:nvSpPr>
          <p:cNvPr id="33" name="Rectangle 3"/>
          <p:cNvSpPr>
            <a:spLocks noChangeArrowheads="1"/>
          </p:cNvSpPr>
          <p:nvPr/>
        </p:nvSpPr>
        <p:spPr bwMode="auto">
          <a:xfrm>
            <a:off x="1035719" y="902831"/>
            <a:ext cx="763351" cy="52322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a:spcAft>
                <a:spcPct val="0"/>
              </a:spcAft>
            </a:pPr>
            <a:r>
              <a:rPr lang="en-US" altLang="zh-CN" sz="2800" b="1" kern="100" dirty="0">
                <a:solidFill>
                  <a:srgbClr val="FF0000"/>
                </a:solidFill>
              </a:rPr>
              <a:t>A</a:t>
            </a:r>
            <a:r>
              <a:rPr lang="zh-CN" altLang="zh-CN" sz="2800" b="1" kern="100" dirty="0">
                <a:solidFill>
                  <a:srgbClr val="FF0000"/>
                </a:solidFill>
              </a:rPr>
              <a:t>　</a:t>
            </a:r>
            <a:endParaRPr lang="zh-CN" altLang="zh-CN" sz="2800" b="1" kern="100" dirty="0">
              <a:solidFill>
                <a:srgbClr val="FF0000"/>
              </a:solidFill>
            </a:endParaRPr>
          </a:p>
        </p:txBody>
      </p:sp>
      <p:sp>
        <p:nvSpPr>
          <p:cNvPr id="34" name="内容占位符 2"/>
          <p:cNvSpPr txBox="1"/>
          <p:nvPr/>
        </p:nvSpPr>
        <p:spPr>
          <a:xfrm>
            <a:off x="35496" y="2938106"/>
            <a:ext cx="7462032" cy="1818522"/>
          </a:xfrm>
          <a:prstGeom prst="rect">
            <a:avLst/>
          </a:prstGeom>
        </p:spPr>
        <p:txBody>
          <a:bodyPr vert="horz" wrap="square" lIns="108850" tIns="54425" rIns="108850" bIns="54425" rtlCol="0">
            <a:spAutoFit/>
          </a:bodyPr>
          <a:lstStyle>
            <a:defPPr>
              <a:defRPr lang="zh-CN"/>
            </a:defPPr>
            <a:lvl1pPr indent="812800" algn="just" defTabSz="1088390">
              <a:lnSpc>
                <a:spcPct val="140000"/>
              </a:lnSpc>
              <a:spcBef>
                <a:spcPct val="0"/>
              </a:spcBef>
              <a:buFont typeface="Arial" panose="020B0604020202020204" pitchFamily="34" charset="0"/>
              <a:buNone/>
              <a:tabLst>
                <a:tab pos="5600700" algn="l"/>
              </a:tabLst>
              <a:defRPr sz="1600" b="1" kern="100">
                <a:latin typeface="宋体" panose="02010600030101010101" pitchFamily="2" charset="-122"/>
                <a:ea typeface="黑体" panose="02010609060101010101" pitchFamily="49" charset="-122"/>
                <a:cs typeface="宋体" panose="02010600030101010101" pitchFamily="2" charset="-122"/>
              </a:defRPr>
            </a:lvl1pPr>
            <a:lvl2pPr marL="544195" indent="720090" defTabSz="1088390">
              <a:lnSpc>
                <a:spcPct val="140000"/>
              </a:lnSpc>
              <a:spcBef>
                <a:spcPct val="20000"/>
              </a:spcBef>
              <a:buFont typeface="Arial" panose="020B0604020202020204" pitchFamily="34" charset="0"/>
              <a:buNone/>
              <a:defRPr sz="2800" b="1"/>
            </a:lvl2pPr>
            <a:lvl3pPr marL="1088390" indent="720090" defTabSz="1088390">
              <a:lnSpc>
                <a:spcPct val="140000"/>
              </a:lnSpc>
              <a:spcBef>
                <a:spcPct val="20000"/>
              </a:spcBef>
              <a:buFont typeface="Arial" panose="020B0604020202020204" pitchFamily="34" charset="0"/>
              <a:buNone/>
              <a:defRPr sz="2800" b="1"/>
            </a:lvl3pPr>
            <a:lvl4pPr marL="1632585" indent="720090" defTabSz="1088390">
              <a:lnSpc>
                <a:spcPct val="140000"/>
              </a:lnSpc>
              <a:spcBef>
                <a:spcPct val="20000"/>
              </a:spcBef>
              <a:buFont typeface="Arial" panose="020B0604020202020204" pitchFamily="34" charset="0"/>
              <a:buNone/>
              <a:defRPr sz="2800" b="1"/>
            </a:lvl4pPr>
            <a:lvl5pPr marL="2176780" indent="720090" defTabSz="1088390">
              <a:lnSpc>
                <a:spcPct val="140000"/>
              </a:lnSpc>
              <a:spcBef>
                <a:spcPct val="20000"/>
              </a:spcBef>
              <a:buFont typeface="Arial" panose="020B0604020202020204" pitchFamily="34" charset="0"/>
              <a:buNone/>
              <a:defRPr sz="2800" b="1"/>
            </a:lvl5pPr>
            <a:lvl6pPr marL="2993390" indent="-272415" defTabSz="1088390">
              <a:spcBef>
                <a:spcPct val="20000"/>
              </a:spcBef>
              <a:buFont typeface="Arial" panose="020B0604020202020204" pitchFamily="34" charset="0"/>
              <a:buChar char="•"/>
              <a:defRPr sz="2400"/>
            </a:lvl6pPr>
            <a:lvl7pPr marL="3537585" indent="-272415" defTabSz="1088390">
              <a:spcBef>
                <a:spcPct val="20000"/>
              </a:spcBef>
              <a:buFont typeface="Arial" panose="020B0604020202020204" pitchFamily="34" charset="0"/>
              <a:buChar char="•"/>
              <a:defRPr sz="2400"/>
            </a:lvl7pPr>
            <a:lvl8pPr marL="4081780" indent="-272415" defTabSz="1088390">
              <a:spcBef>
                <a:spcPct val="20000"/>
              </a:spcBef>
              <a:buFont typeface="Arial" panose="020B0604020202020204" pitchFamily="34" charset="0"/>
              <a:buChar char="•"/>
              <a:defRPr sz="2400"/>
            </a:lvl8pPr>
            <a:lvl9pPr marL="4625975" indent="-272415" defTabSz="1088390">
              <a:spcBef>
                <a:spcPct val="20000"/>
              </a:spcBef>
              <a:buFont typeface="Arial" panose="020B0604020202020204" pitchFamily="34" charset="0"/>
              <a:buChar char="•"/>
              <a:defRPr sz="2400"/>
            </a:lvl9pPr>
          </a:lstStyle>
          <a:p>
            <a:r>
              <a:rPr lang="en-US" altLang="zh-CN" dirty="0">
                <a:latin typeface="+mn-lt"/>
                <a:ea typeface="+mn-ea"/>
                <a:cs typeface="Courier New" panose="02070309020205020404"/>
              </a:rPr>
              <a:t>(</a:t>
            </a:r>
            <a:r>
              <a:rPr lang="zh-CN" altLang="zh-CN" dirty="0">
                <a:latin typeface="+mn-lt"/>
                <a:ea typeface="+mn-ea"/>
                <a:cs typeface="Courier New" panose="02070309020205020404"/>
              </a:rPr>
              <a:t>　　</a:t>
            </a:r>
            <a:r>
              <a:rPr lang="en-US" altLang="zh-CN" dirty="0">
                <a:latin typeface="+mn-lt"/>
                <a:ea typeface="+mn-ea"/>
                <a:cs typeface="Courier New" panose="02070309020205020404"/>
              </a:rPr>
              <a:t>)2.What concerns many people about the use of pesticides?</a:t>
            </a:r>
            <a:endParaRPr lang="zh-CN" altLang="zh-CN" dirty="0">
              <a:latin typeface="+mn-lt"/>
              <a:ea typeface="+mn-ea"/>
              <a:cs typeface="Courier New" panose="02070309020205020404"/>
            </a:endParaRPr>
          </a:p>
          <a:p>
            <a:r>
              <a:rPr lang="en-US" altLang="zh-CN" dirty="0">
                <a:latin typeface="+mn-lt"/>
                <a:ea typeface="+mn-ea"/>
                <a:cs typeface="Courier New" panose="02070309020205020404"/>
              </a:rPr>
              <a:t>A</a:t>
            </a:r>
            <a:r>
              <a:rPr lang="zh-CN" altLang="zh-CN" dirty="0">
                <a:latin typeface="+mn-lt"/>
                <a:ea typeface="+mn-ea"/>
                <a:cs typeface="Courier New" panose="02070309020205020404"/>
              </a:rPr>
              <a:t>．</a:t>
            </a:r>
            <a:r>
              <a:rPr lang="en-US" altLang="zh-CN" dirty="0">
                <a:latin typeface="+mn-lt"/>
                <a:ea typeface="+mn-ea"/>
                <a:cs typeface="Courier New" panose="02070309020205020404"/>
              </a:rPr>
              <a:t>Pesticides can damage the land. </a:t>
            </a:r>
            <a:endParaRPr lang="zh-CN" altLang="zh-CN" dirty="0">
              <a:latin typeface="+mn-lt"/>
              <a:ea typeface="+mn-ea"/>
              <a:cs typeface="Courier New" panose="02070309020205020404"/>
            </a:endParaRPr>
          </a:p>
          <a:p>
            <a:r>
              <a:rPr lang="en-US" altLang="zh-CN" dirty="0">
                <a:latin typeface="+mn-lt"/>
                <a:ea typeface="+mn-ea"/>
                <a:cs typeface="Courier New" panose="02070309020205020404"/>
              </a:rPr>
              <a:t>B</a:t>
            </a:r>
            <a:r>
              <a:rPr lang="zh-CN" altLang="zh-CN" dirty="0">
                <a:latin typeface="+mn-lt"/>
                <a:ea typeface="+mn-ea"/>
                <a:cs typeface="Courier New" panose="02070309020205020404"/>
              </a:rPr>
              <a:t>．</a:t>
            </a:r>
            <a:r>
              <a:rPr lang="en-US" altLang="zh-CN" dirty="0">
                <a:latin typeface="+mn-lt"/>
                <a:ea typeface="+mn-ea"/>
                <a:cs typeface="Courier New" panose="02070309020205020404"/>
              </a:rPr>
              <a:t>Chemicals can stay in the soil for a long time.</a:t>
            </a:r>
            <a:endParaRPr lang="zh-CN" altLang="zh-CN" dirty="0">
              <a:latin typeface="+mn-lt"/>
              <a:ea typeface="+mn-ea"/>
              <a:cs typeface="Courier New" panose="02070309020205020404"/>
            </a:endParaRPr>
          </a:p>
          <a:p>
            <a:r>
              <a:rPr lang="en-US" altLang="zh-CN" dirty="0">
                <a:latin typeface="+mn-lt"/>
                <a:ea typeface="+mn-ea"/>
                <a:cs typeface="Courier New" panose="02070309020205020404"/>
              </a:rPr>
              <a:t>C</a:t>
            </a:r>
            <a:r>
              <a:rPr lang="zh-CN" altLang="zh-CN" dirty="0">
                <a:latin typeface="+mn-lt"/>
                <a:ea typeface="+mn-ea"/>
                <a:cs typeface="Courier New" panose="02070309020205020404"/>
              </a:rPr>
              <a:t>．</a:t>
            </a:r>
            <a:r>
              <a:rPr lang="en-US" altLang="zh-CN" dirty="0">
                <a:latin typeface="+mn-lt"/>
                <a:ea typeface="+mn-ea"/>
                <a:cs typeface="Courier New" panose="02070309020205020404"/>
              </a:rPr>
              <a:t>Pesticides can kill harmful bacteria and insects. </a:t>
            </a:r>
            <a:endParaRPr lang="zh-CN" altLang="zh-CN" dirty="0">
              <a:latin typeface="+mn-lt"/>
              <a:ea typeface="+mn-ea"/>
              <a:cs typeface="Courier New" panose="02070309020205020404"/>
            </a:endParaRPr>
          </a:p>
          <a:p>
            <a:r>
              <a:rPr lang="en-US" altLang="zh-CN" dirty="0">
                <a:latin typeface="+mn-lt"/>
                <a:ea typeface="+mn-ea"/>
                <a:cs typeface="Courier New" panose="02070309020205020404"/>
              </a:rPr>
              <a:t>D</a:t>
            </a:r>
            <a:r>
              <a:rPr lang="zh-CN" altLang="zh-CN" dirty="0">
                <a:latin typeface="+mn-lt"/>
                <a:ea typeface="+mn-ea"/>
                <a:cs typeface="Courier New" panose="02070309020205020404"/>
              </a:rPr>
              <a:t>．</a:t>
            </a:r>
            <a:r>
              <a:rPr lang="en-US" altLang="zh-CN" dirty="0">
                <a:latin typeface="+mn-lt"/>
                <a:ea typeface="+mn-ea"/>
                <a:cs typeface="Courier New" panose="02070309020205020404"/>
              </a:rPr>
              <a:t>Chemicals may make people ill and even cause cancer. </a:t>
            </a:r>
            <a:endParaRPr lang="zh-CN" altLang="zh-CN" dirty="0">
              <a:latin typeface="+mn-lt"/>
              <a:ea typeface="+mn-ea"/>
              <a:cs typeface="Courier New" panose="02070309020205020404"/>
            </a:endParaRPr>
          </a:p>
        </p:txBody>
      </p:sp>
      <p:sp>
        <p:nvSpPr>
          <p:cNvPr id="35" name="Rectangle 3"/>
          <p:cNvSpPr>
            <a:spLocks noChangeArrowheads="1"/>
          </p:cNvSpPr>
          <p:nvPr/>
        </p:nvSpPr>
        <p:spPr bwMode="auto">
          <a:xfrm>
            <a:off x="1035719" y="2902488"/>
            <a:ext cx="771365" cy="52322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a:spcAft>
                <a:spcPct val="0"/>
              </a:spcAft>
            </a:pPr>
            <a:r>
              <a:rPr lang="en-US" altLang="zh-CN" sz="2800" b="1" kern="100" dirty="0">
                <a:solidFill>
                  <a:srgbClr val="FF0000"/>
                </a:solidFill>
              </a:rPr>
              <a:t>D</a:t>
            </a:r>
            <a:r>
              <a:rPr lang="zh-CN" altLang="zh-CN" sz="2800" b="1" kern="100" dirty="0">
                <a:solidFill>
                  <a:srgbClr val="FF0000"/>
                </a:solidFill>
              </a:rPr>
              <a:t>　</a:t>
            </a:r>
            <a:endParaRPr lang="zh-CN" altLang="zh-CN" sz="2800" b="1" kern="100" dirty="0">
              <a:solidFill>
                <a:srgbClr val="FF0000"/>
              </a:solidFill>
            </a:endParaRPr>
          </a:p>
        </p:txBody>
      </p:sp>
      <p:grpSp>
        <p:nvGrpSpPr>
          <p:cNvPr id="2" name="组合 1"/>
          <p:cNvGrpSpPr/>
          <p:nvPr/>
        </p:nvGrpSpPr>
        <p:grpSpPr>
          <a:xfrm>
            <a:off x="1036891" y="76464"/>
            <a:ext cx="3093764" cy="553994"/>
            <a:chOff x="1036891" y="76464"/>
            <a:chExt cx="3093764" cy="553994"/>
          </a:xfrm>
        </p:grpSpPr>
        <p:sp>
          <p:nvSpPr>
            <p:cNvPr id="6" name="矩形 5"/>
            <p:cNvSpPr/>
            <p:nvPr/>
          </p:nvSpPr>
          <p:spPr>
            <a:xfrm>
              <a:off x="1566561" y="76464"/>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7" name="组合 6"/>
            <p:cNvGrpSpPr/>
            <p:nvPr/>
          </p:nvGrpSpPr>
          <p:grpSpPr>
            <a:xfrm>
              <a:off x="1036891" y="83487"/>
              <a:ext cx="445481" cy="469613"/>
              <a:chOff x="2121873" y="1511588"/>
              <a:chExt cx="445481" cy="469613"/>
            </a:xfrm>
          </p:grpSpPr>
          <p:sp>
            <p:nvSpPr>
              <p:cNvPr id="8" name="矩形 7"/>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9" name="矩形 8"/>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Effect transition="in" filter="blinds(horizontal)">
                                      <p:cBhvr>
                                        <p:cTn id="17" dur="500"/>
                                        <p:tgtEl>
                                          <p:spTgt spid="3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
                                            <p:txEl>
                                              <p:pRg st="0" end="0"/>
                                            </p:txEl>
                                          </p:spTgt>
                                        </p:tgtEl>
                                        <p:attrNameLst>
                                          <p:attrName>style.visibility</p:attrName>
                                        </p:attrNameLst>
                                      </p:cBhvr>
                                      <p:to>
                                        <p:strVal val="visible"/>
                                      </p:to>
                                    </p:set>
                                    <p:animEffect transition="in" filter="blinds(horizontal)">
                                      <p:cBhvr>
                                        <p:cTn id="22"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ph idx="1"/>
          </p:nvPr>
        </p:nvSpPr>
        <p:spPr>
          <a:xfrm>
            <a:off x="107504" y="841276"/>
            <a:ext cx="8784976" cy="2088232"/>
          </a:xfrm>
        </p:spPr>
        <p:txBody>
          <a:bodyPr/>
          <a:lstStyle/>
          <a:p>
            <a:pPr indent="0" algn="just">
              <a:buNone/>
              <a:tabLst>
                <a:tab pos="5600700" algn="l"/>
              </a:tabLst>
            </a:pPr>
            <a:r>
              <a:rPr lang="en-US" altLang="zh-CN" sz="1800" b="1" kern="100" dirty="0">
                <a:cs typeface="Courier New" panose="02070309020205020404"/>
              </a:rPr>
              <a:t>(</a:t>
            </a:r>
            <a:r>
              <a:rPr lang="zh-CN" altLang="zh-CN" sz="1800" b="1" kern="100" dirty="0">
                <a:cs typeface="Times New Roman" panose="02020603050405020304"/>
              </a:rPr>
              <a:t>　　</a:t>
            </a:r>
            <a:r>
              <a:rPr lang="en-US" altLang="zh-CN" sz="1800" b="1" kern="100" dirty="0">
                <a:cs typeface="Courier New" panose="02070309020205020404"/>
              </a:rPr>
              <a:t>)3.Why do organic farmers change the kind of crop grown in each field every few years?</a:t>
            </a:r>
            <a:endParaRPr lang="zh-CN" altLang="zh-CN" sz="1800" b="1" kern="100" dirty="0">
              <a:latin typeface="宋体" panose="02010600030101010101" pitchFamily="2" charset="-122"/>
              <a:cs typeface="Courier New" panose="02070309020205020404"/>
            </a:endParaRPr>
          </a:p>
          <a:p>
            <a:pPr indent="0" algn="just">
              <a:buNone/>
              <a:tabLst>
                <a:tab pos="5600700" algn="l"/>
              </a:tabLst>
            </a:pPr>
            <a:r>
              <a:rPr lang="en-US" altLang="zh-CN" sz="1800" b="1" kern="100" dirty="0">
                <a:cs typeface="Courier New" panose="02070309020205020404"/>
              </a:rPr>
              <a:t>A</a:t>
            </a:r>
            <a:r>
              <a:rPr lang="zh-CN" altLang="zh-CN" sz="1800" b="1" kern="100" dirty="0">
                <a:cs typeface="Times New Roman" panose="02020603050405020304"/>
              </a:rPr>
              <a:t>．</a:t>
            </a:r>
            <a:r>
              <a:rPr lang="en-US" altLang="zh-CN" sz="1800" b="1" kern="100" dirty="0">
                <a:cs typeface="Courier New" panose="02070309020205020404"/>
              </a:rPr>
              <a:t>It helps put important minerals back into the ground. </a:t>
            </a:r>
            <a:endParaRPr lang="zh-CN" altLang="zh-CN" sz="1800" b="1" kern="100" dirty="0">
              <a:latin typeface="宋体" panose="02010600030101010101" pitchFamily="2" charset="-122"/>
              <a:cs typeface="Courier New" panose="02070309020205020404"/>
            </a:endParaRPr>
          </a:p>
          <a:p>
            <a:pPr indent="0" algn="just">
              <a:buNone/>
              <a:tabLst>
                <a:tab pos="5600700" algn="l"/>
              </a:tabLst>
            </a:pPr>
            <a:r>
              <a:rPr lang="en-US" altLang="zh-CN" sz="1800" b="1" kern="100" dirty="0">
                <a:cs typeface="Courier New" panose="02070309020205020404"/>
              </a:rPr>
              <a:t>B</a:t>
            </a:r>
            <a:r>
              <a:rPr lang="zh-CN" altLang="zh-CN" sz="1800" b="1" kern="100" dirty="0">
                <a:cs typeface="Times New Roman" panose="02020603050405020304"/>
              </a:rPr>
              <a:t>．</a:t>
            </a:r>
            <a:r>
              <a:rPr lang="en-US" altLang="zh-CN" sz="1800" b="1" kern="100" dirty="0">
                <a:cs typeface="Courier New" panose="02070309020205020404"/>
              </a:rPr>
              <a:t>It can avoid damage to the environment. </a:t>
            </a:r>
            <a:endParaRPr lang="zh-CN" altLang="zh-CN" sz="1800" b="1" kern="100" dirty="0">
              <a:latin typeface="宋体" panose="02010600030101010101" pitchFamily="2" charset="-122"/>
              <a:cs typeface="Courier New" panose="02070309020205020404"/>
            </a:endParaRPr>
          </a:p>
          <a:p>
            <a:pPr indent="0" algn="just">
              <a:buNone/>
              <a:tabLst>
                <a:tab pos="5600700" algn="l"/>
              </a:tabLst>
            </a:pPr>
            <a:r>
              <a:rPr lang="en-US" altLang="zh-CN" sz="1800" b="1" kern="100" dirty="0">
                <a:cs typeface="Courier New" panose="02070309020205020404"/>
              </a:rPr>
              <a:t>C</a:t>
            </a:r>
            <a:r>
              <a:rPr lang="zh-CN" altLang="zh-CN" sz="1800" b="1" kern="100" dirty="0">
                <a:cs typeface="Times New Roman" panose="02020603050405020304"/>
              </a:rPr>
              <a:t>．</a:t>
            </a:r>
            <a:r>
              <a:rPr lang="en-US" altLang="zh-CN" sz="1800" b="1" kern="100" dirty="0">
                <a:cs typeface="Courier New" panose="02070309020205020404"/>
              </a:rPr>
              <a:t>It can help increase output. </a:t>
            </a:r>
            <a:endParaRPr lang="zh-CN" altLang="zh-CN" sz="1800" b="1" kern="100" dirty="0">
              <a:latin typeface="宋体" panose="02010600030101010101" pitchFamily="2" charset="-122"/>
              <a:cs typeface="Courier New" panose="02070309020205020404"/>
            </a:endParaRPr>
          </a:p>
          <a:p>
            <a:pPr indent="0" algn="just">
              <a:buNone/>
              <a:tabLst>
                <a:tab pos="5600700" algn="l"/>
              </a:tabLst>
            </a:pPr>
            <a:r>
              <a:rPr lang="en-US" altLang="zh-CN" sz="1800" b="1" kern="100" dirty="0">
                <a:cs typeface="Courier New" panose="02070309020205020404"/>
              </a:rPr>
              <a:t>D</a:t>
            </a:r>
            <a:r>
              <a:rPr lang="zh-CN" altLang="zh-CN" sz="1800" b="1" kern="100" dirty="0">
                <a:cs typeface="Times New Roman" panose="02020603050405020304"/>
              </a:rPr>
              <a:t>．</a:t>
            </a:r>
            <a:r>
              <a:rPr lang="en-US" altLang="zh-CN" sz="1800" b="1" kern="100" dirty="0">
                <a:cs typeface="Courier New" panose="02070309020205020404"/>
              </a:rPr>
              <a:t>The writer didn’t tell us. </a:t>
            </a:r>
            <a:endParaRPr lang="zh-CN" altLang="zh-CN" sz="1800" b="1" kern="100" dirty="0">
              <a:latin typeface="宋体" panose="02010600030101010101" pitchFamily="2" charset="-122"/>
              <a:cs typeface="Courier New" panose="02070309020205020404"/>
            </a:endParaRPr>
          </a:p>
        </p:txBody>
      </p:sp>
      <p:sp>
        <p:nvSpPr>
          <p:cNvPr id="5" name="Rectangle 3"/>
          <p:cNvSpPr>
            <a:spLocks noChangeArrowheads="1"/>
          </p:cNvSpPr>
          <p:nvPr/>
        </p:nvSpPr>
        <p:spPr bwMode="auto">
          <a:xfrm>
            <a:off x="683568" y="752502"/>
            <a:ext cx="430669" cy="52322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a:spcAft>
                <a:spcPct val="0"/>
              </a:spcAft>
            </a:pPr>
            <a:r>
              <a:rPr lang="en-US" altLang="zh-CN" sz="2800" b="1" kern="100" dirty="0">
                <a:solidFill>
                  <a:srgbClr val="FF0000"/>
                </a:solidFill>
              </a:rPr>
              <a:t>A</a:t>
            </a:r>
            <a:r>
              <a:rPr lang="zh-CN" altLang="zh-CN" sz="2800" b="1" kern="100" dirty="0">
                <a:solidFill>
                  <a:srgbClr val="FF0000"/>
                </a:solidFill>
              </a:rPr>
              <a:t>　</a:t>
            </a:r>
            <a:endParaRPr lang="zh-CN" altLang="zh-CN" sz="2800" b="1" kern="100" dirty="0"/>
          </a:p>
        </p:txBody>
      </p:sp>
      <p:sp>
        <p:nvSpPr>
          <p:cNvPr id="6" name="内容占位符 2"/>
          <p:cNvSpPr txBox="1"/>
          <p:nvPr/>
        </p:nvSpPr>
        <p:spPr>
          <a:xfrm>
            <a:off x="107504" y="2857500"/>
            <a:ext cx="8784976" cy="2229981"/>
          </a:xfrm>
          <a:prstGeom prst="rect">
            <a:avLst/>
          </a:prstGeom>
        </p:spPr>
        <p:txBody>
          <a:bodyPr vert="horz" wrap="square" lIns="108850" tIns="54425" rIns="108850" bIns="54425" rtlCol="0">
            <a:spAutoFit/>
          </a:bodyPr>
          <a:lstStyle>
            <a:lvl1pPr marL="0" indent="809625" algn="l" defTabSz="1088390" rtl="0" eaLnBrk="1" latinLnBrk="0" hangingPunct="1">
              <a:lnSpc>
                <a:spcPct val="140000"/>
              </a:lnSpc>
              <a:spcBef>
                <a:spcPct val="0"/>
              </a:spcBef>
              <a:buFont typeface="Arial" panose="020B0604020202020204" pitchFamily="34" charset="0"/>
              <a:buNone/>
              <a:tabLst>
                <a:tab pos="5559425" algn="l"/>
              </a:tabLst>
              <a:defRPr sz="3200" b="0" kern="1200">
                <a:solidFill>
                  <a:schemeClr val="tx1"/>
                </a:solidFill>
                <a:latin typeface="+mn-lt"/>
                <a:ea typeface="+mn-ea"/>
                <a:cs typeface="+mn-cs"/>
              </a:defRPr>
            </a:lvl1pPr>
            <a:lvl2pPr marL="54419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2pPr>
            <a:lvl3pPr marL="108839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3pPr>
            <a:lvl4pPr marL="163258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4pPr>
            <a:lvl5pPr marL="217678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42900" marR="0" lvl="0" indent="0" algn="just" defTabSz="914400" fontAlgn="auto">
              <a:lnSpc>
                <a:spcPct val="140000"/>
              </a:lnSpc>
              <a:spcBef>
                <a:spcPct val="20000"/>
              </a:spcBef>
              <a:spcAft>
                <a:spcPts val="0"/>
              </a:spcAft>
              <a:buClrTx/>
              <a:buSzTx/>
              <a:tabLst>
                <a:tab pos="5600700" algn="l"/>
              </a:tabLst>
              <a:defRPr/>
            </a:pPr>
            <a:r>
              <a:rPr lang="en-US" altLang="zh-CN" sz="1800" b="1" kern="100" dirty="0">
                <a:cs typeface="Courier New" panose="02070309020205020404"/>
              </a:rPr>
              <a:t>(</a:t>
            </a:r>
            <a:r>
              <a:rPr lang="zh-CN" altLang="zh-CN" sz="1800" b="1" kern="100" dirty="0">
                <a:cs typeface="Courier New" panose="02070309020205020404"/>
              </a:rPr>
              <a:t>　　</a:t>
            </a:r>
            <a:r>
              <a:rPr lang="en-US" altLang="zh-CN" sz="1800" b="1" kern="100" dirty="0">
                <a:cs typeface="Courier New" panose="02070309020205020404"/>
              </a:rPr>
              <a:t>)4.Why can’t we stop the use of man-made chemicals in agriculture entirely?</a:t>
            </a:r>
            <a:endParaRPr lang="zh-CN" altLang="zh-CN" sz="1800" b="1" kern="100" dirty="0">
              <a:cs typeface="Courier New" panose="02070309020205020404"/>
            </a:endParaRPr>
          </a:p>
          <a:p>
            <a:pPr marL="342900" marR="0" lvl="0" indent="0" algn="just" defTabSz="914400" fontAlgn="auto">
              <a:lnSpc>
                <a:spcPct val="140000"/>
              </a:lnSpc>
              <a:spcBef>
                <a:spcPct val="20000"/>
              </a:spcBef>
              <a:spcAft>
                <a:spcPts val="0"/>
              </a:spcAft>
              <a:buClrTx/>
              <a:buSzTx/>
              <a:tabLst>
                <a:tab pos="5600700" algn="l"/>
              </a:tabLst>
              <a:defRPr/>
            </a:pPr>
            <a:r>
              <a:rPr lang="en-US" altLang="zh-CN" sz="1800" b="1" kern="100" dirty="0">
                <a:cs typeface="Courier New" panose="02070309020205020404"/>
              </a:rPr>
              <a:t>A</a:t>
            </a:r>
            <a:r>
              <a:rPr lang="zh-CN" altLang="zh-CN" sz="1800" b="1" kern="100" dirty="0">
                <a:cs typeface="Courier New" panose="02070309020205020404"/>
              </a:rPr>
              <a:t>．</a:t>
            </a:r>
            <a:r>
              <a:rPr lang="en-US" altLang="zh-CN" sz="1800" b="1" kern="100" dirty="0">
                <a:cs typeface="Courier New" panose="02070309020205020404"/>
              </a:rPr>
              <a:t>Organic farming cost us a lot of money. </a:t>
            </a:r>
            <a:endParaRPr lang="zh-CN" altLang="zh-CN" sz="1800" b="1" kern="100" dirty="0">
              <a:cs typeface="Courier New" panose="02070309020205020404"/>
            </a:endParaRPr>
          </a:p>
          <a:p>
            <a:pPr marL="342900" marR="0" lvl="0" indent="0" algn="just" defTabSz="914400" fontAlgn="auto">
              <a:lnSpc>
                <a:spcPct val="140000"/>
              </a:lnSpc>
              <a:spcBef>
                <a:spcPct val="20000"/>
              </a:spcBef>
              <a:spcAft>
                <a:spcPts val="0"/>
              </a:spcAft>
              <a:buClrTx/>
              <a:buSzTx/>
              <a:tabLst>
                <a:tab pos="5600700" algn="l"/>
              </a:tabLst>
              <a:defRPr/>
            </a:pPr>
            <a:r>
              <a:rPr lang="en-US" altLang="zh-CN" sz="1800" b="1" kern="100" dirty="0">
                <a:cs typeface="Courier New" panose="02070309020205020404"/>
              </a:rPr>
              <a:t>B</a:t>
            </a:r>
            <a:r>
              <a:rPr lang="zh-CN" altLang="zh-CN" sz="1800" b="1" kern="100" dirty="0">
                <a:cs typeface="Courier New" panose="02070309020205020404"/>
              </a:rPr>
              <a:t>．</a:t>
            </a:r>
            <a:r>
              <a:rPr lang="en-US" altLang="zh-CN" sz="1800" b="1" kern="100" dirty="0">
                <a:cs typeface="Courier New" panose="02070309020205020404"/>
              </a:rPr>
              <a:t>Organic farming can meet people’s need. </a:t>
            </a:r>
            <a:endParaRPr lang="zh-CN" altLang="zh-CN" sz="1800" b="1" kern="100" dirty="0">
              <a:cs typeface="Courier New" panose="02070309020205020404"/>
            </a:endParaRPr>
          </a:p>
          <a:p>
            <a:pPr marL="342900" marR="0" lvl="0" indent="0" algn="just" defTabSz="914400" fontAlgn="auto">
              <a:lnSpc>
                <a:spcPct val="140000"/>
              </a:lnSpc>
              <a:spcBef>
                <a:spcPct val="20000"/>
              </a:spcBef>
              <a:spcAft>
                <a:spcPts val="0"/>
              </a:spcAft>
              <a:buClrTx/>
              <a:buSzTx/>
              <a:tabLst>
                <a:tab pos="5600700" algn="l"/>
              </a:tabLst>
              <a:defRPr/>
            </a:pPr>
            <a:r>
              <a:rPr lang="en-US" altLang="zh-CN" sz="1800" b="1" kern="100" dirty="0">
                <a:cs typeface="Courier New" panose="02070309020205020404"/>
              </a:rPr>
              <a:t>C</a:t>
            </a:r>
            <a:r>
              <a:rPr lang="zh-CN" altLang="zh-CN" sz="1800" b="1" kern="100" dirty="0">
                <a:cs typeface="Courier New" panose="02070309020205020404"/>
              </a:rPr>
              <a:t>．</a:t>
            </a:r>
            <a:r>
              <a:rPr lang="en-US" altLang="zh-CN" sz="1800" b="1" kern="100" dirty="0">
                <a:cs typeface="Courier New" panose="02070309020205020404"/>
              </a:rPr>
              <a:t>Chemical farming brought us huge profit. </a:t>
            </a:r>
            <a:endParaRPr lang="zh-CN" altLang="zh-CN" sz="1800" b="1" kern="100" dirty="0">
              <a:cs typeface="Courier New" panose="02070309020205020404"/>
            </a:endParaRPr>
          </a:p>
          <a:p>
            <a:pPr marL="342900" marR="0" lvl="0" indent="0" algn="just" defTabSz="914400" fontAlgn="auto">
              <a:lnSpc>
                <a:spcPct val="140000"/>
              </a:lnSpc>
              <a:spcBef>
                <a:spcPct val="20000"/>
              </a:spcBef>
              <a:spcAft>
                <a:spcPts val="0"/>
              </a:spcAft>
              <a:buClrTx/>
              <a:buSzTx/>
              <a:tabLst>
                <a:tab pos="5600700" algn="l"/>
              </a:tabLst>
              <a:defRPr/>
            </a:pPr>
            <a:r>
              <a:rPr lang="en-US" altLang="zh-CN" sz="1800" b="1" kern="100" dirty="0">
                <a:cs typeface="Courier New" panose="02070309020205020404"/>
              </a:rPr>
              <a:t>D</a:t>
            </a:r>
            <a:r>
              <a:rPr lang="zh-CN" altLang="zh-CN" sz="1800" b="1" kern="100" dirty="0">
                <a:cs typeface="Courier New" panose="02070309020205020404"/>
              </a:rPr>
              <a:t>．</a:t>
            </a:r>
            <a:r>
              <a:rPr lang="en-US" altLang="zh-CN" sz="1800" b="1" kern="100" dirty="0">
                <a:cs typeface="Courier New" panose="02070309020205020404"/>
              </a:rPr>
              <a:t>Chemical farming helps serve the need for food.</a:t>
            </a:r>
            <a:endParaRPr kumimoji="0" lang="zh-CN" altLang="en-US" sz="1800" b="0" i="0" u="none" strike="noStrike" kern="120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Arial" panose="020B0604020202020204"/>
            </a:endParaRPr>
          </a:p>
        </p:txBody>
      </p:sp>
      <p:sp>
        <p:nvSpPr>
          <p:cNvPr id="7" name="Rectangle 3"/>
          <p:cNvSpPr>
            <a:spLocks noChangeArrowheads="1"/>
          </p:cNvSpPr>
          <p:nvPr/>
        </p:nvSpPr>
        <p:spPr bwMode="auto">
          <a:xfrm>
            <a:off x="683568" y="2857500"/>
            <a:ext cx="649537" cy="52322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a:spcAft>
                <a:spcPct val="0"/>
              </a:spcAft>
            </a:pPr>
            <a:r>
              <a:rPr lang="en-US" altLang="zh-CN" sz="2800" b="1" kern="100" dirty="0">
                <a:solidFill>
                  <a:srgbClr val="FF0000"/>
                </a:solidFill>
              </a:rPr>
              <a:t>D</a:t>
            </a:r>
            <a:r>
              <a:rPr lang="zh-CN" altLang="zh-CN" sz="2800" b="1" kern="100" dirty="0">
                <a:solidFill>
                  <a:srgbClr val="FF0000"/>
                </a:solidFill>
              </a:rPr>
              <a:t>　</a:t>
            </a:r>
            <a:endParaRPr lang="zh-CN" altLang="zh-CN" sz="2800" b="1" kern="100" dirty="0">
              <a:solidFill>
                <a:srgbClr val="FF0000"/>
              </a:solidFill>
            </a:endParaRPr>
          </a:p>
        </p:txBody>
      </p:sp>
      <p:grpSp>
        <p:nvGrpSpPr>
          <p:cNvPr id="2" name="组合 1"/>
          <p:cNvGrpSpPr/>
          <p:nvPr/>
        </p:nvGrpSpPr>
        <p:grpSpPr>
          <a:xfrm>
            <a:off x="1036891" y="76464"/>
            <a:ext cx="3093764" cy="553994"/>
            <a:chOff x="1036891" y="76464"/>
            <a:chExt cx="3093764" cy="553994"/>
          </a:xfrm>
        </p:grpSpPr>
        <p:sp>
          <p:nvSpPr>
            <p:cNvPr id="8" name="矩形 7"/>
            <p:cNvSpPr/>
            <p:nvPr/>
          </p:nvSpPr>
          <p:spPr>
            <a:xfrm>
              <a:off x="1566561" y="76464"/>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9" name="组合 8"/>
            <p:cNvGrpSpPr/>
            <p:nvPr/>
          </p:nvGrpSpPr>
          <p:grpSpPr>
            <a:xfrm>
              <a:off x="1036891" y="83487"/>
              <a:ext cx="445481" cy="469613"/>
              <a:chOff x="2121873" y="1511588"/>
              <a:chExt cx="445481" cy="469613"/>
            </a:xfrm>
          </p:grpSpPr>
          <p:sp>
            <p:nvSpPr>
              <p:cNvPr id="10" name="矩形 9"/>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11" name="矩形 10"/>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blinds(horizontal)">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blinds(horizontal)">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36891" y="76464"/>
            <a:ext cx="2935066" cy="553994"/>
            <a:chOff x="1036891" y="76464"/>
            <a:chExt cx="2935066" cy="553994"/>
          </a:xfrm>
        </p:grpSpPr>
        <p:sp>
          <p:nvSpPr>
            <p:cNvPr id="3" name="矩形 2"/>
            <p:cNvSpPr/>
            <p:nvPr/>
          </p:nvSpPr>
          <p:spPr>
            <a:xfrm>
              <a:off x="1566561" y="76464"/>
              <a:ext cx="2405396"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Post-reading: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4" name="组合 3"/>
            <p:cNvGrpSpPr/>
            <p:nvPr/>
          </p:nvGrpSpPr>
          <p:grpSpPr>
            <a:xfrm>
              <a:off x="1036891" y="83487"/>
              <a:ext cx="445481" cy="469613"/>
              <a:chOff x="2121873" y="1511588"/>
              <a:chExt cx="445481" cy="469613"/>
            </a:xfrm>
          </p:grpSpPr>
          <p:sp>
            <p:nvSpPr>
              <p:cNvPr id="5" name="矩形 4"/>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6" name="矩形 5"/>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grpSp>
      <p:sp>
        <p:nvSpPr>
          <p:cNvPr id="7" name="文本框 6"/>
          <p:cNvSpPr txBox="1"/>
          <p:nvPr>
            <p:custDataLst>
              <p:tags r:id="rId1"/>
            </p:custDataLst>
          </p:nvPr>
        </p:nvSpPr>
        <p:spPr>
          <a:xfrm>
            <a:off x="938073" y="4781757"/>
            <a:ext cx="4858063" cy="469167"/>
          </a:xfrm>
          <a:prstGeom prst="rect">
            <a:avLst/>
          </a:prstGeom>
          <a:noFill/>
        </p:spPr>
        <p:txBody>
          <a:bodyPr wrap="square" rtlCol="0">
            <a:spAutoFit/>
          </a:bodyPr>
          <a:lstStyle/>
          <a:p>
            <a:pPr>
              <a:lnSpc>
                <a:spcPct val="110000"/>
              </a:lnSpc>
            </a:pPr>
            <a:r>
              <a:rPr lang="en-US" altLang="zh-CN" sz="2400" b="1">
                <a:solidFill>
                  <a:srgbClr val="FF0000"/>
                </a:solidFill>
                <a:latin typeface="Times New Roman" panose="02020603050405020304" pitchFamily="18" charset="0"/>
                <a:cs typeface="Times New Roman" panose="02020603050405020304" pitchFamily="18" charset="0"/>
              </a:rPr>
              <a:t>Benefits — Problems — Solutions</a:t>
            </a:r>
            <a:endParaRPr lang="zh-CN" altLang="en-US" sz="2400" b="1">
              <a:solidFill>
                <a:srgbClr val="0000FF"/>
              </a:solidFill>
              <a:latin typeface="Times New Roman" panose="02020603050405020304" pitchFamily="18" charset="0"/>
              <a:cs typeface="Times New Roman" panose="02020603050405020304" pitchFamily="18" charset="0"/>
            </a:endParaRPr>
          </a:p>
        </p:txBody>
      </p:sp>
      <p:graphicFrame>
        <p:nvGraphicFramePr>
          <p:cNvPr id="8" name="表格 7"/>
          <p:cNvGraphicFramePr>
            <a:graphicFrameLocks noGrp="1"/>
          </p:cNvGraphicFramePr>
          <p:nvPr>
            <p:custDataLst>
              <p:tags r:id="rId2"/>
            </p:custDataLst>
          </p:nvPr>
        </p:nvGraphicFramePr>
        <p:xfrm>
          <a:off x="349878" y="1363221"/>
          <a:ext cx="8000365" cy="3291840"/>
        </p:xfrm>
        <a:graphic>
          <a:graphicData uri="http://schemas.openxmlformats.org/drawingml/2006/table">
            <a:tbl>
              <a:tblPr firstRow="1" bandRow="1">
                <a:tableStyleId>{5C22544A-7EE6-4342-B048-85BDC9FD1C3A}</a:tableStyleId>
              </a:tblPr>
              <a:tblGrid>
                <a:gridCol w="1371600"/>
                <a:gridCol w="2286000"/>
                <a:gridCol w="2342515"/>
                <a:gridCol w="2000250"/>
              </a:tblGrid>
              <a:tr h="370840">
                <a:tc>
                  <a:txBody>
                    <a:bodyPr/>
                    <a:lstStyle/>
                    <a:p>
                      <a:pPr algn="ctr"/>
                      <a:r>
                        <a:rPr lang="en-US" altLang="zh-CN" sz="2250" b="1">
                          <a:latin typeface="Times New Roman" panose="02020603050405020304" pitchFamily="18" charset="0"/>
                          <a:cs typeface="Times New Roman" panose="02020603050405020304" pitchFamily="18" charset="0"/>
                        </a:rPr>
                        <a:t>Farming </a:t>
                      </a:r>
                      <a:endParaRPr lang="zh-CN" altLang="en-US" sz="2250" b="1">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250" b="1">
                          <a:latin typeface="Times New Roman" panose="02020603050405020304" pitchFamily="18" charset="0"/>
                          <a:cs typeface="Times New Roman" panose="02020603050405020304" pitchFamily="18" charset="0"/>
                        </a:rPr>
                        <a:t>Benefit</a:t>
                      </a:r>
                      <a:r>
                        <a:rPr lang="en-US" altLang="zh-CN" sz="2250" b="1" baseline="0">
                          <a:latin typeface="Times New Roman" panose="02020603050405020304" pitchFamily="18" charset="0"/>
                          <a:cs typeface="Times New Roman" panose="02020603050405020304" pitchFamily="18" charset="0"/>
                        </a:rPr>
                        <a:t> </a:t>
                      </a:r>
                      <a:endParaRPr lang="zh-CN" altLang="en-US" sz="2250" b="1">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250" b="1">
                          <a:latin typeface="Times New Roman" panose="02020603050405020304" pitchFamily="18" charset="0"/>
                          <a:cs typeface="Times New Roman" panose="02020603050405020304" pitchFamily="18" charset="0"/>
                        </a:rPr>
                        <a:t>Problem </a:t>
                      </a:r>
                      <a:endParaRPr lang="zh-CN" altLang="en-US" sz="2250" b="1">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250" b="1">
                          <a:latin typeface="Times New Roman" panose="02020603050405020304" pitchFamily="18" charset="0"/>
                          <a:cs typeface="Times New Roman" panose="02020603050405020304" pitchFamily="18" charset="0"/>
                        </a:rPr>
                        <a:t>Solution </a:t>
                      </a:r>
                      <a:endParaRPr lang="zh-CN" altLang="en-US" sz="2250" b="1">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sz="2250" b="1">
                          <a:latin typeface="Times New Roman" panose="02020603050405020304" pitchFamily="18" charset="0"/>
                          <a:cs typeface="Times New Roman" panose="02020603050405020304" pitchFamily="18" charset="0"/>
                        </a:rPr>
                        <a:t>Chemical farming</a:t>
                      </a:r>
                      <a:endParaRPr lang="en-US" altLang="zh-CN" sz="2250" b="1">
                        <a:latin typeface="Times New Roman" panose="02020603050405020304" pitchFamily="18" charset="0"/>
                        <a:cs typeface="Times New Roman" panose="02020603050405020304" pitchFamily="18" charset="0"/>
                      </a:endParaRPr>
                    </a:p>
                    <a:p>
                      <a:endParaRPr lang="en-US" altLang="zh-CN" sz="2250" b="1">
                        <a:latin typeface="Times New Roman" panose="02020603050405020304" pitchFamily="18" charset="0"/>
                        <a:cs typeface="Times New Roman" panose="02020603050405020304" pitchFamily="18" charset="0"/>
                      </a:endParaRP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250" b="1" baseline="0">
                          <a:latin typeface="Times New Roman" panose="02020603050405020304" pitchFamily="18" charset="0"/>
                          <a:cs typeface="Times New Roman" panose="02020603050405020304" pitchFamily="18" charset="0"/>
                        </a:rPr>
                        <a:t> </a:t>
                      </a:r>
                      <a:endParaRPr lang="en-US" altLang="zh-CN" sz="2250" b="1" baseline="0">
                        <a:latin typeface="Times New Roman" panose="02020603050405020304" pitchFamily="18" charset="0"/>
                        <a:cs typeface="Times New Roman" panose="02020603050405020304" pitchFamily="18" charset="0"/>
                      </a:endParaRPr>
                    </a:p>
                    <a:p>
                      <a:endParaRPr lang="en-US" altLang="zh-CN" sz="2250" b="1" baseline="0">
                        <a:latin typeface="Times New Roman" panose="02020603050405020304" pitchFamily="18" charset="0"/>
                        <a:cs typeface="Times New Roman" panose="02020603050405020304" pitchFamily="18" charset="0"/>
                      </a:endParaRPr>
                    </a:p>
                    <a:p>
                      <a:endParaRPr lang="en-US" altLang="zh-CN" sz="2250" b="1">
                        <a:latin typeface="Times New Roman" panose="02020603050405020304" pitchFamily="18" charset="0"/>
                        <a:cs typeface="Times New Roman" panose="02020603050405020304" pitchFamily="18" charset="0"/>
                      </a:endParaRPr>
                    </a:p>
                    <a:p>
                      <a:endParaRPr lang="zh-CN" altLang="en-US" sz="2250" b="1">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2250" b="1">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2250" b="1">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sz="2250" b="1" dirty="0">
                          <a:latin typeface="Times New Roman" panose="02020603050405020304" pitchFamily="18" charset="0"/>
                          <a:cs typeface="Times New Roman" panose="02020603050405020304" pitchFamily="18" charset="0"/>
                        </a:rPr>
                        <a:t>Organic farming</a:t>
                      </a:r>
                      <a:endParaRPr lang="zh-CN" altLang="en-US" sz="2250" b="1" dirty="0">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tLang="zh-CN" sz="2250" b="1">
                        <a:latin typeface="Times New Roman" panose="02020603050405020304" pitchFamily="18" charset="0"/>
                        <a:cs typeface="Times New Roman" panose="02020603050405020304" pitchFamily="18" charset="0"/>
                      </a:endParaRPr>
                    </a:p>
                    <a:p>
                      <a:endParaRPr lang="en-US" altLang="zh-CN" sz="2250" b="1">
                        <a:latin typeface="Times New Roman" panose="02020603050405020304" pitchFamily="18" charset="0"/>
                        <a:cs typeface="Times New Roman" panose="02020603050405020304" pitchFamily="18" charset="0"/>
                      </a:endParaRPr>
                    </a:p>
                    <a:p>
                      <a:endParaRPr lang="en-US" altLang="zh-CN" sz="2250" b="1">
                        <a:latin typeface="Times New Roman" panose="02020603050405020304" pitchFamily="18" charset="0"/>
                        <a:cs typeface="Times New Roman" panose="02020603050405020304" pitchFamily="18" charset="0"/>
                      </a:endParaRPr>
                    </a:p>
                    <a:p>
                      <a:endParaRPr lang="zh-CN" altLang="en-US" sz="2250" b="1">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2250" b="1"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2250" b="1"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文本框 8"/>
          <p:cNvSpPr txBox="1"/>
          <p:nvPr>
            <p:custDataLst>
              <p:tags r:id="rId3"/>
            </p:custDataLst>
          </p:nvPr>
        </p:nvSpPr>
        <p:spPr>
          <a:xfrm>
            <a:off x="1749311" y="1763816"/>
            <a:ext cx="2228792" cy="1476375"/>
          </a:xfrm>
          <a:prstGeom prst="rect">
            <a:avLst/>
          </a:prstGeom>
          <a:noFill/>
        </p:spPr>
        <p:txBody>
          <a:bodyPr wrap="square" rtlCol="0">
            <a:spAutoFit/>
          </a:bodyPr>
          <a:lstStyle/>
          <a:p>
            <a:r>
              <a:rPr lang="en-US" altLang="zh-CN" sz="2250" b="1" dirty="0">
                <a:solidFill>
                  <a:srgbClr val="FF0000"/>
                </a:solidFill>
                <a:latin typeface="Times New Roman" panose="02020603050405020304" pitchFamily="18" charset="0"/>
                <a:cs typeface="Times New Roman" panose="02020603050405020304" pitchFamily="18" charset="0"/>
              </a:rPr>
              <a:t>fight crop disease and increase production</a:t>
            </a:r>
            <a:endParaRPr lang="zh-CN" altLang="en-US" sz="2250" b="1" dirty="0">
              <a:solidFill>
                <a:srgbClr val="FF0000"/>
              </a:solidFill>
              <a:latin typeface="Times New Roman" panose="02020603050405020304" pitchFamily="18" charset="0"/>
              <a:cs typeface="Times New Roman" panose="02020603050405020304" pitchFamily="18" charset="0"/>
            </a:endParaRPr>
          </a:p>
        </p:txBody>
      </p:sp>
      <p:sp>
        <p:nvSpPr>
          <p:cNvPr id="10" name="文本框 9"/>
          <p:cNvSpPr txBox="1"/>
          <p:nvPr>
            <p:custDataLst>
              <p:tags r:id="rId4"/>
            </p:custDataLst>
          </p:nvPr>
        </p:nvSpPr>
        <p:spPr>
          <a:xfrm>
            <a:off x="4024093" y="1738519"/>
            <a:ext cx="2171643" cy="1476375"/>
          </a:xfrm>
          <a:prstGeom prst="rect">
            <a:avLst/>
          </a:prstGeom>
          <a:noFill/>
        </p:spPr>
        <p:txBody>
          <a:bodyPr wrap="square" rtlCol="0">
            <a:spAutoFit/>
          </a:bodyPr>
          <a:lstStyle/>
          <a:p>
            <a:r>
              <a:rPr lang="en-US" altLang="zh-CN" sz="2250" b="1" dirty="0">
                <a:solidFill>
                  <a:srgbClr val="FF0000"/>
                </a:solidFill>
                <a:latin typeface="Times New Roman" panose="02020603050405020304" pitchFamily="18" charset="0"/>
                <a:cs typeface="Times New Roman" panose="02020603050405020304" pitchFamily="18" charset="0"/>
              </a:rPr>
              <a:t>sometimes harm both the land and people’s health</a:t>
            </a:r>
            <a:endParaRPr lang="zh-CN" altLang="en-US" sz="2250" b="1" dirty="0">
              <a:solidFill>
                <a:srgbClr val="FF0000"/>
              </a:solidFill>
              <a:latin typeface="Times New Roman" panose="02020603050405020304" pitchFamily="18" charset="0"/>
              <a:cs typeface="Times New Roman" panose="02020603050405020304" pitchFamily="18" charset="0"/>
            </a:endParaRPr>
          </a:p>
        </p:txBody>
      </p:sp>
      <p:sp>
        <p:nvSpPr>
          <p:cNvPr id="11" name="文本框 10"/>
          <p:cNvSpPr txBox="1"/>
          <p:nvPr>
            <p:custDataLst>
              <p:tags r:id="rId5"/>
            </p:custDataLst>
          </p:nvPr>
        </p:nvSpPr>
        <p:spPr>
          <a:xfrm>
            <a:off x="6594610" y="1848434"/>
            <a:ext cx="1600158" cy="1129665"/>
          </a:xfrm>
          <a:prstGeom prst="rect">
            <a:avLst/>
          </a:prstGeom>
          <a:noFill/>
        </p:spPr>
        <p:txBody>
          <a:bodyPr wrap="square" rtlCol="0">
            <a:spAutoFit/>
          </a:bodyPr>
          <a:lstStyle/>
          <a:p>
            <a:r>
              <a:rPr lang="en-US" altLang="zh-CN" sz="2250" b="1" dirty="0">
                <a:solidFill>
                  <a:srgbClr val="FF0000"/>
                </a:solidFill>
                <a:latin typeface="Times New Roman" panose="02020603050405020304" pitchFamily="18" charset="0"/>
                <a:cs typeface="Times New Roman" panose="02020603050405020304" pitchFamily="18" charset="0"/>
              </a:rPr>
              <a:t>switch to organic farming</a:t>
            </a:r>
            <a:endParaRPr lang="zh-CN" altLang="en-US" sz="2250" b="1" dirty="0">
              <a:solidFill>
                <a:srgbClr val="FF0000"/>
              </a:solidFill>
              <a:latin typeface="Times New Roman" panose="02020603050405020304" pitchFamily="18" charset="0"/>
              <a:cs typeface="Times New Roman" panose="02020603050405020304" pitchFamily="18" charset="0"/>
            </a:endParaRPr>
          </a:p>
        </p:txBody>
      </p:sp>
      <p:sp>
        <p:nvSpPr>
          <p:cNvPr id="12" name="文本框 11"/>
          <p:cNvSpPr txBox="1"/>
          <p:nvPr>
            <p:custDataLst>
              <p:tags r:id="rId6"/>
            </p:custDataLst>
          </p:nvPr>
        </p:nvSpPr>
        <p:spPr>
          <a:xfrm>
            <a:off x="1737082" y="3267894"/>
            <a:ext cx="2228792" cy="1383665"/>
          </a:xfrm>
          <a:prstGeom prst="rect">
            <a:avLst/>
          </a:prstGeom>
          <a:noFill/>
        </p:spPr>
        <p:txBody>
          <a:bodyPr wrap="square" rtlCol="0">
            <a:spAutoFit/>
          </a:bodyPr>
          <a:lstStyle/>
          <a:p>
            <a:r>
              <a:rPr lang="en-US" altLang="zh-CN" sz="2100" b="1" dirty="0">
                <a:solidFill>
                  <a:srgbClr val="FF0000"/>
                </a:solidFill>
                <a:latin typeface="Times New Roman" panose="02020603050405020304" pitchFamily="18" charset="0"/>
                <a:cs typeface="Times New Roman" panose="02020603050405020304" pitchFamily="18" charset="0"/>
              </a:rPr>
              <a:t>make the soil rich; keep the air, soil, water and crops free of chemicals</a:t>
            </a:r>
            <a:endParaRPr lang="zh-CN" altLang="en-US" sz="2100" b="1" dirty="0">
              <a:solidFill>
                <a:srgbClr val="FF0000"/>
              </a:solidFill>
              <a:latin typeface="Times New Roman" panose="02020603050405020304" pitchFamily="18" charset="0"/>
              <a:cs typeface="Times New Roman" panose="02020603050405020304" pitchFamily="18" charset="0"/>
            </a:endParaRPr>
          </a:p>
        </p:txBody>
      </p:sp>
      <p:sp>
        <p:nvSpPr>
          <p:cNvPr id="13" name="文本框 12"/>
          <p:cNvSpPr txBox="1"/>
          <p:nvPr>
            <p:custDataLst>
              <p:tags r:id="rId7"/>
            </p:custDataLst>
          </p:nvPr>
        </p:nvSpPr>
        <p:spPr>
          <a:xfrm>
            <a:off x="4139952" y="3450740"/>
            <a:ext cx="2228792" cy="783590"/>
          </a:xfrm>
          <a:prstGeom prst="rect">
            <a:avLst/>
          </a:prstGeom>
          <a:noFill/>
        </p:spPr>
        <p:txBody>
          <a:bodyPr wrap="square" rtlCol="0">
            <a:spAutoFit/>
          </a:bodyPr>
          <a:lstStyle/>
          <a:p>
            <a:r>
              <a:rPr lang="en-US" altLang="zh-CN" sz="2250" b="1" dirty="0">
                <a:solidFill>
                  <a:srgbClr val="FF0000"/>
                </a:solidFill>
                <a:latin typeface="Times New Roman" panose="02020603050405020304" pitchFamily="18" charset="0"/>
                <a:cs typeface="Times New Roman" panose="02020603050405020304" pitchFamily="18" charset="0"/>
              </a:rPr>
              <a:t>cannot meet the need</a:t>
            </a:r>
            <a:endParaRPr lang="zh-CN" altLang="en-US" sz="2250" b="1" dirty="0">
              <a:solidFill>
                <a:srgbClr val="FF0000"/>
              </a:solidFill>
              <a:latin typeface="Times New Roman" panose="02020603050405020304" pitchFamily="18" charset="0"/>
              <a:cs typeface="Times New Roman" panose="02020603050405020304" pitchFamily="18" charset="0"/>
            </a:endParaRPr>
          </a:p>
        </p:txBody>
      </p:sp>
      <p:sp>
        <p:nvSpPr>
          <p:cNvPr id="14" name="文本框 13"/>
          <p:cNvSpPr txBox="1"/>
          <p:nvPr>
            <p:custDataLst>
              <p:tags r:id="rId8"/>
            </p:custDataLst>
          </p:nvPr>
        </p:nvSpPr>
        <p:spPr>
          <a:xfrm>
            <a:off x="6345631" y="3214894"/>
            <a:ext cx="2091651" cy="1476375"/>
          </a:xfrm>
          <a:prstGeom prst="rect">
            <a:avLst/>
          </a:prstGeom>
          <a:noFill/>
        </p:spPr>
        <p:txBody>
          <a:bodyPr wrap="square" rtlCol="0">
            <a:spAutoFit/>
          </a:bodyPr>
          <a:lstStyle/>
          <a:p>
            <a:r>
              <a:rPr lang="en-US" altLang="zh-CN" sz="2250" b="1" dirty="0">
                <a:solidFill>
                  <a:srgbClr val="FF0000"/>
                </a:solidFill>
                <a:latin typeface="Times New Roman" panose="02020603050405020304" pitchFamily="18" charset="0"/>
                <a:cs typeface="Times New Roman" panose="02020603050405020304" pitchFamily="18" charset="0"/>
              </a:rPr>
              <a:t>still a long way to find a suitable solution</a:t>
            </a:r>
            <a:endParaRPr lang="zh-CN" altLang="en-US" sz="2250" b="1" dirty="0">
              <a:solidFill>
                <a:srgbClr val="FF0000"/>
              </a:solidFill>
              <a:latin typeface="Times New Roman" panose="02020603050405020304" pitchFamily="18" charset="0"/>
              <a:cs typeface="Times New Roman" panose="02020603050405020304" pitchFamily="18" charset="0"/>
            </a:endParaRPr>
          </a:p>
        </p:txBody>
      </p:sp>
      <p:sp>
        <p:nvSpPr>
          <p:cNvPr id="15" name="文本框 14"/>
          <p:cNvSpPr txBox="1"/>
          <p:nvPr>
            <p:custDataLst>
              <p:tags r:id="rId9"/>
            </p:custDataLst>
          </p:nvPr>
        </p:nvSpPr>
        <p:spPr>
          <a:xfrm>
            <a:off x="203221" y="636256"/>
            <a:ext cx="8343681" cy="497205"/>
          </a:xfrm>
          <a:prstGeom prst="rect">
            <a:avLst/>
          </a:prstGeom>
          <a:noFill/>
        </p:spPr>
        <p:txBody>
          <a:bodyPr wrap="square" rtlCol="0">
            <a:spAutoFit/>
          </a:bodyPr>
          <a:lstStyle/>
          <a:p>
            <a:pPr>
              <a:lnSpc>
                <a:spcPct val="110000"/>
              </a:lnSpc>
            </a:pPr>
            <a:r>
              <a:rPr lang="en-US" altLang="zh-CN" sz="2400" b="1" dirty="0">
                <a:solidFill>
                  <a:srgbClr val="0000FF"/>
                </a:solidFill>
                <a:latin typeface="Times New Roman" panose="02020603050405020304" pitchFamily="18" charset="0"/>
                <a:cs typeface="Times New Roman" panose="02020603050405020304" pitchFamily="18" charset="0"/>
              </a:rPr>
              <a:t>Fill in the table according to the passage</a:t>
            </a:r>
            <a:endParaRPr lang="zh-CN" altLang="en-US" sz="24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linds(horizontal)">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553244"/>
            <a:ext cx="8820472" cy="4879715"/>
          </a:xfrm>
          <a:prstGeom prst="rect">
            <a:avLst/>
          </a:prstGeom>
          <a:noFill/>
          <a:ln w="9525">
            <a:noFill/>
          </a:ln>
        </p:spPr>
        <p:txBody>
          <a:bodyPr wrap="square" lIns="117202" tIns="58601" rIns="117202" bIns="58601">
            <a:spAutoFit/>
          </a:bodyPr>
          <a:lstStyle/>
          <a:p>
            <a:pPr algn="just" defTabSz="1171575">
              <a:lnSpc>
                <a:spcPct val="130000"/>
              </a:lnSpc>
            </a:pPr>
            <a:r>
              <a:rPr lang="zh-CN" altLang="en-US" sz="2000" b="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【完美成篇】</a:t>
            </a:r>
            <a:endParaRPr lang="zh-CN" altLang="en-US" sz="2000" b="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171575">
              <a:lnSpc>
                <a:spcPct val="130000"/>
              </a:lnSpc>
            </a:pPr>
            <a:r>
              <a:rPr lang="zh-CN" altLang="en-US" sz="2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In terms of the development of modern agriculture, chemical agriculture and organic agriculture are two key words, over which there are various opinions. </a:t>
            </a:r>
            <a:endParaRPr lang="en-US" altLang="zh-CN" sz="2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171575">
              <a:lnSpc>
                <a:spcPct val="130000"/>
              </a:lnSpc>
            </a:pPr>
            <a:r>
              <a:rPr lang="zh-CN" altLang="en-US" sz="2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It is obvious that using chemical </a:t>
            </a:r>
            <a:r>
              <a:rPr lang="en-US" altLang="zh-CN" sz="2000"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fertilisers</a:t>
            </a:r>
            <a:r>
              <a:rPr lang="en-US" altLang="zh-CN" sz="2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has many disadvantages. Above all, there is no doubt that the chemicals staying inside the crops can lead to cancer or other illnesses. Besides, the vegetables grow so fast that they contain little nutrition. </a:t>
            </a:r>
            <a:endParaRPr lang="en-US" altLang="zh-CN" sz="2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171575">
              <a:lnSpc>
                <a:spcPct val="130000"/>
              </a:lnSpc>
            </a:pPr>
            <a:r>
              <a:rPr lang="zh-CN" altLang="en-US" sz="2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Organic foods are becoming increasingly popular with customers. There are many reasons for this. The first one is that as people are richer, they attach great importance to health. Secondly, organic produce simply uses natural </a:t>
            </a:r>
            <a:r>
              <a:rPr lang="en-US" altLang="zh-CN" sz="2000"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fertilisers</a:t>
            </a:r>
            <a:r>
              <a:rPr lang="en-US" altLang="zh-CN" sz="2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making vegetables and fruit tasty and nutritive. Moreover, the produce grows in clean water and never uses pesticides, which is beneficial for our health. </a:t>
            </a:r>
            <a:endParaRPr lang="en-US" altLang="zh-CN" sz="2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171575">
              <a:lnSpc>
                <a:spcPct val="130000"/>
              </a:lnSpc>
            </a:pP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As a saying goes, health is the first wealth, so it is wiser to choose organic food.</a:t>
            </a:r>
            <a:endParaRPr lang="en-US" altLang="zh-CN" sz="2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7" name="组合 6"/>
          <p:cNvGrpSpPr/>
          <p:nvPr/>
        </p:nvGrpSpPr>
        <p:grpSpPr>
          <a:xfrm>
            <a:off x="1036891" y="76464"/>
            <a:ext cx="2935066" cy="553994"/>
            <a:chOff x="1036891" y="76464"/>
            <a:chExt cx="2935066" cy="553994"/>
          </a:xfrm>
        </p:grpSpPr>
        <p:sp>
          <p:nvSpPr>
            <p:cNvPr id="3" name="矩形 2"/>
            <p:cNvSpPr/>
            <p:nvPr/>
          </p:nvSpPr>
          <p:spPr>
            <a:xfrm>
              <a:off x="1566561" y="76464"/>
              <a:ext cx="2405396"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Post-reading: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4" name="组合 3"/>
            <p:cNvGrpSpPr/>
            <p:nvPr/>
          </p:nvGrpSpPr>
          <p:grpSpPr>
            <a:xfrm>
              <a:off x="1036891" y="83487"/>
              <a:ext cx="445481" cy="469613"/>
              <a:chOff x="2121873" y="1511588"/>
              <a:chExt cx="445481" cy="469613"/>
            </a:xfrm>
          </p:grpSpPr>
          <p:sp>
            <p:nvSpPr>
              <p:cNvPr id="5" name="矩形 4"/>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6" name="矩形 5"/>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1967" y="51145"/>
            <a:ext cx="8572521" cy="2977078"/>
          </a:xfrm>
          <a:prstGeom prst="rect">
            <a:avLst/>
          </a:prstGeom>
          <a:noFill/>
          <a:ln w="9525">
            <a:noFill/>
          </a:ln>
        </p:spPr>
        <p:txBody>
          <a:bodyPr wrap="square" lIns="117202" tIns="58601" rIns="117202" bIns="58601">
            <a:spAutoFit/>
          </a:bodyPr>
          <a:lstStyle/>
          <a:p>
            <a:pPr algn="just" defTabSz="1171575">
              <a:lnSpc>
                <a:spcPct val="150000"/>
              </a:lnSpc>
            </a:pP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Reread the passage and fill in the blanks. </a:t>
            </a:r>
            <a:endPar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171575">
              <a:lnSpc>
                <a:spcPct val="150000"/>
              </a:lnSpc>
            </a:pPr>
            <a:r>
              <a:rPr lang="zh-CN" altLang="en-US"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With the development of society, chemical pesticides and artificial </a:t>
            </a:r>
            <a:r>
              <a:rPr lang="en-US" altLang="zh-CN"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fertilisers</a:t>
            </a:r>
            <a:endPar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171575">
              <a:lnSpc>
                <a:spcPct val="150000"/>
              </a:lnSpc>
            </a:pP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have been in (1)</a:t>
            </a:r>
            <a:r>
              <a:rPr lang="en-US" altLang="zh-CN" b="1" dirty="0">
                <a:solidFill>
                  <a:srgbClr val="000000"/>
                </a:solidFill>
                <a:latin typeface="宋体" panose="02010600030101010101" pitchFamily="2" charset="-122"/>
                <a:ea typeface="宋体" panose="02010600030101010101" pitchFamily="2" charset="-122"/>
                <a:cs typeface="Times New Roman" panose="02020603050405020304" pitchFamily="18" charset="0"/>
              </a:rPr>
              <a:t>__________</a:t>
            </a: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use in farming for many years. They can help fight</a:t>
            </a:r>
            <a:endPar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171575">
              <a:lnSpc>
                <a:spcPct val="150000"/>
              </a:lnSpc>
            </a:pP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crop (2)</a:t>
            </a:r>
            <a:r>
              <a:rPr lang="en-US" altLang="zh-CN" b="1" dirty="0">
                <a:solidFill>
                  <a:srgbClr val="000000"/>
                </a:solidFill>
                <a:latin typeface="宋体" panose="02010600030101010101" pitchFamily="2" charset="-122"/>
                <a:ea typeface="宋体" panose="02010600030101010101" pitchFamily="2" charset="-122"/>
                <a:cs typeface="Times New Roman" panose="02020603050405020304" pitchFamily="18" charset="0"/>
              </a:rPr>
              <a:t>_______ </a:t>
            </a: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and increase production. However, they can cause many problems</a:t>
            </a:r>
            <a:endPar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1171575">
              <a:lnSpc>
                <a:spcPct val="150000"/>
              </a:lnSpc>
            </a:pP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(3) </a:t>
            </a:r>
            <a:r>
              <a:rPr lang="en-US" altLang="zh-CN" b="1" dirty="0">
                <a:solidFill>
                  <a:srgbClr val="000000"/>
                </a:solidFill>
                <a:latin typeface="宋体" panose="02010600030101010101" pitchFamily="2" charset="-122"/>
                <a:ea typeface="宋体" panose="02010600030101010101" pitchFamily="2" charset="-122"/>
                <a:cs typeface="Times New Roman" panose="02020603050405020304" pitchFamily="18" charset="0"/>
              </a:rPr>
              <a:t>______.</a:t>
            </a: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For instance, pesticides can kill (4)</a:t>
            </a:r>
            <a:r>
              <a:rPr lang="en-US" altLang="zh-CN" b="1" dirty="0">
                <a:solidFill>
                  <a:srgbClr val="000000"/>
                </a:solidFill>
                <a:latin typeface="宋体" panose="02010600030101010101" pitchFamily="2" charset="-122"/>
                <a:ea typeface="宋体" panose="02010600030101010101" pitchFamily="2" charset="-122"/>
                <a:cs typeface="Times New Roman" panose="02020603050405020304" pitchFamily="18" charset="0"/>
              </a:rPr>
              <a:t>_______ </a:t>
            </a: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bacteria and insects and crops grown with chemical </a:t>
            </a:r>
            <a:r>
              <a:rPr lang="en-US" altLang="zh-CN"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fertilisers</a:t>
            </a: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usually grow (5) </a:t>
            </a:r>
            <a:r>
              <a:rPr lang="en-US" altLang="zh-CN" b="1" dirty="0">
                <a:solidFill>
                  <a:srgbClr val="000000"/>
                </a:solidFill>
                <a:latin typeface="宋体" panose="02010600030101010101" pitchFamily="2" charset="-122"/>
                <a:ea typeface="宋体" panose="02010600030101010101" pitchFamily="2" charset="-122"/>
                <a:cs typeface="Times New Roman" panose="02020603050405020304" pitchFamily="18" charset="0"/>
              </a:rPr>
              <a:t>_______</a:t>
            </a: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to be full of nutrition. As a result, many people worry they may make them ill and even cause cancer.  </a:t>
            </a:r>
            <a:endPar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p:cNvSpPr txBox="1"/>
          <p:nvPr/>
        </p:nvSpPr>
        <p:spPr>
          <a:xfrm>
            <a:off x="1901380" y="922578"/>
            <a:ext cx="1512168" cy="395345"/>
          </a:xfrm>
          <a:prstGeom prst="rect">
            <a:avLst/>
          </a:prstGeom>
          <a:noFill/>
          <a:ln w="9525">
            <a:noFill/>
          </a:ln>
        </p:spPr>
        <p:txBody>
          <a:bodyPr wrap="square" lIns="117202" tIns="58601" rIns="117202" bIns="58601" anchor="b" anchorCtr="1">
            <a:spAutoFit/>
          </a:bodyPr>
          <a:lstStyle/>
          <a:p>
            <a:pPr defTabSz="1171575"/>
            <a:r>
              <a:rPr lang="en-US"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widespread</a:t>
            </a:r>
            <a:endParaRPr lang="en-US"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1187624" y="1325303"/>
            <a:ext cx="1111294" cy="395345"/>
          </a:xfrm>
          <a:prstGeom prst="rect">
            <a:avLst/>
          </a:prstGeom>
          <a:noFill/>
          <a:ln w="9525">
            <a:noFill/>
          </a:ln>
        </p:spPr>
        <p:txBody>
          <a:bodyPr wrap="square" lIns="117202" tIns="58601" rIns="117202" bIns="58601" anchor="b" anchorCtr="1">
            <a:spAutoFit/>
          </a:bodyPr>
          <a:lstStyle/>
          <a:p>
            <a:pPr defTabSz="1171575"/>
            <a:r>
              <a:rPr lang="en-US"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disease</a:t>
            </a:r>
            <a:endParaRPr lang="en-US"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640475" y="1740372"/>
            <a:ext cx="1094297" cy="395345"/>
          </a:xfrm>
          <a:prstGeom prst="rect">
            <a:avLst/>
          </a:prstGeom>
          <a:noFill/>
          <a:ln w="9525">
            <a:noFill/>
          </a:ln>
        </p:spPr>
        <p:txBody>
          <a:bodyPr wrap="square" lIns="117202" tIns="58601" rIns="117202" bIns="58601" anchor="b" anchorCtr="1">
            <a:spAutoFit/>
          </a:bodyPr>
          <a:lstStyle/>
          <a:p>
            <a:pPr defTabSz="1171575"/>
            <a:r>
              <a:rPr lang="en-US"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as well</a:t>
            </a:r>
            <a:endParaRPr lang="en-US"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5220072" y="1740372"/>
            <a:ext cx="1213257" cy="395345"/>
          </a:xfrm>
          <a:prstGeom prst="rect">
            <a:avLst/>
          </a:prstGeom>
          <a:noFill/>
          <a:ln w="9525">
            <a:noFill/>
          </a:ln>
        </p:spPr>
        <p:txBody>
          <a:bodyPr wrap="square" lIns="117202" tIns="58601" rIns="117202" bIns="58601" anchor="b" anchorCtr="1">
            <a:spAutoFit/>
          </a:bodyPr>
          <a:lstStyle/>
          <a:p>
            <a:pPr defTabSz="1171575"/>
            <a:r>
              <a:rPr lang="en-US"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helpful</a:t>
            </a:r>
            <a:endParaRPr lang="en-US"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nvSpPr>
        <p:spPr>
          <a:xfrm>
            <a:off x="5724128" y="2220226"/>
            <a:ext cx="1094297" cy="395345"/>
          </a:xfrm>
          <a:prstGeom prst="rect">
            <a:avLst/>
          </a:prstGeom>
          <a:noFill/>
          <a:ln w="9525">
            <a:noFill/>
          </a:ln>
        </p:spPr>
        <p:txBody>
          <a:bodyPr wrap="square" lIns="117202" tIns="58601" rIns="117202" bIns="58601" anchor="b" anchorCtr="1">
            <a:spAutoFit/>
          </a:bodyPr>
          <a:lstStyle/>
          <a:p>
            <a:pPr defTabSz="1171575"/>
            <a:r>
              <a:rPr lang="en-US"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too fast</a:t>
            </a:r>
            <a:endParaRPr lang="en-US" altLang="zh-CN"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207116" y="2890527"/>
            <a:ext cx="8936883" cy="2558758"/>
          </a:xfrm>
          <a:prstGeom prst="rect">
            <a:avLst/>
          </a:prstGeom>
          <a:noFill/>
          <a:ln w="9525">
            <a:noFill/>
          </a:ln>
        </p:spPr>
        <p:txBody>
          <a:bodyPr wrap="square" lIns="117202" tIns="58601" rIns="117202" bIns="58601">
            <a:spAutoFit/>
          </a:bodyPr>
          <a:lstStyle/>
          <a:p>
            <a:pPr algn="just" defTabSz="1171575">
              <a:lnSpc>
                <a:spcPct val="150000"/>
              </a:lnSpc>
            </a:pPr>
            <a:r>
              <a:rPr lang="en-US" altLang="zh-CN" b="1" dirty="0">
                <a:solidFill>
                  <a:srgbClr val="000000"/>
                </a:solidFill>
                <a:latin typeface="Times New Roman" panose="02020603050405020304" pitchFamily="18" charset="0"/>
                <a:cs typeface="Times New Roman" panose="02020603050405020304" pitchFamily="18" charset="0"/>
              </a:rPr>
              <a:t>        To tackle this problem, farmers use natural waste as (6) </a:t>
            </a:r>
            <a:r>
              <a:rPr lang="en-US" altLang="zh-CN" b="1" dirty="0">
                <a:solidFill>
                  <a:srgbClr val="000000"/>
                </a:solidFill>
                <a:latin typeface="宋体" panose="02010600030101010101" pitchFamily="2" charset="-122"/>
                <a:cs typeface="Times New Roman" panose="02020603050405020304" pitchFamily="18" charset="0"/>
              </a:rPr>
              <a:t>________</a:t>
            </a:r>
            <a:r>
              <a:rPr lang="en-US" altLang="zh-CN" b="1" dirty="0">
                <a:solidFill>
                  <a:srgbClr val="000000"/>
                </a:solidFill>
                <a:latin typeface="Times New Roman" panose="02020603050405020304" pitchFamily="18" charset="0"/>
                <a:cs typeface="Times New Roman" panose="02020603050405020304" pitchFamily="18" charset="0"/>
              </a:rPr>
              <a:t> and they often</a:t>
            </a:r>
            <a:endParaRPr lang="en-US" altLang="zh-CN" b="1" dirty="0">
              <a:solidFill>
                <a:srgbClr val="000000"/>
              </a:solidFill>
              <a:latin typeface="Times New Roman" panose="02020603050405020304" pitchFamily="18" charset="0"/>
              <a:cs typeface="Times New Roman" panose="02020603050405020304" pitchFamily="18" charset="0"/>
            </a:endParaRPr>
          </a:p>
          <a:p>
            <a:pPr algn="just" defTabSz="1171575">
              <a:lnSpc>
                <a:spcPct val="150000"/>
              </a:lnSpc>
            </a:pPr>
            <a:r>
              <a:rPr lang="en-US" altLang="zh-CN" b="1" dirty="0">
                <a:solidFill>
                  <a:srgbClr val="000000"/>
                </a:solidFill>
                <a:latin typeface="Times New Roman" panose="02020603050405020304" pitchFamily="18" charset="0"/>
                <a:cs typeface="Times New Roman" panose="02020603050405020304" pitchFamily="18" charset="0"/>
              </a:rPr>
              <a:t> change the kind of crop grown in each field every year and they also plant diverse</a:t>
            </a:r>
            <a:endParaRPr lang="en-US" altLang="zh-CN" b="1" dirty="0">
              <a:solidFill>
                <a:srgbClr val="000000"/>
              </a:solidFill>
              <a:latin typeface="Times New Roman" panose="02020603050405020304" pitchFamily="18" charset="0"/>
              <a:cs typeface="Times New Roman" panose="02020603050405020304" pitchFamily="18" charset="0"/>
            </a:endParaRPr>
          </a:p>
          <a:p>
            <a:pPr algn="just" defTabSz="1171575">
              <a:lnSpc>
                <a:spcPct val="150000"/>
              </a:lnSpc>
            </a:pPr>
            <a:r>
              <a:rPr lang="en-US" altLang="zh-CN" b="1" dirty="0">
                <a:solidFill>
                  <a:srgbClr val="000000"/>
                </a:solidFill>
                <a:latin typeface="Times New Roman" panose="02020603050405020304" pitchFamily="18" charset="0"/>
                <a:cs typeface="Times New Roman" panose="02020603050405020304" pitchFamily="18" charset="0"/>
              </a:rPr>
              <a:t> crops that use different (7)</a:t>
            </a:r>
            <a:r>
              <a:rPr lang="en-US" altLang="zh-CN" b="1" dirty="0">
                <a:solidFill>
                  <a:srgbClr val="000000"/>
                </a:solidFill>
                <a:latin typeface="宋体" panose="02010600030101010101" pitchFamily="2" charset="-122"/>
                <a:cs typeface="Times New Roman" panose="02020603050405020304" pitchFamily="18" charset="0"/>
              </a:rPr>
              <a:t>______</a:t>
            </a:r>
            <a:r>
              <a:rPr lang="en-US" altLang="zh-CN" b="1" dirty="0">
                <a:solidFill>
                  <a:srgbClr val="000000"/>
                </a:solidFill>
                <a:latin typeface="Times New Roman" panose="02020603050405020304" pitchFamily="18" charset="0"/>
                <a:cs typeface="Times New Roman" panose="02020603050405020304" pitchFamily="18" charset="0"/>
              </a:rPr>
              <a:t> of soil to help keep it rich. But organic farming is</a:t>
            </a:r>
            <a:endParaRPr lang="en-US" altLang="zh-CN" b="1" dirty="0">
              <a:solidFill>
                <a:srgbClr val="000000"/>
              </a:solidFill>
              <a:latin typeface="Times New Roman" panose="02020603050405020304" pitchFamily="18" charset="0"/>
              <a:cs typeface="Times New Roman" panose="02020603050405020304" pitchFamily="18" charset="0"/>
            </a:endParaRPr>
          </a:p>
          <a:p>
            <a:pPr algn="just" defTabSz="1171575">
              <a:lnSpc>
                <a:spcPct val="150000"/>
              </a:lnSpc>
            </a:pPr>
            <a:r>
              <a:rPr lang="en-US" altLang="zh-CN" b="1" dirty="0">
                <a:solidFill>
                  <a:srgbClr val="000000"/>
                </a:solidFill>
                <a:latin typeface="Times New Roman" panose="02020603050405020304" pitchFamily="18" charset="0"/>
                <a:cs typeface="Times New Roman" panose="02020603050405020304" pitchFamily="18" charset="0"/>
              </a:rPr>
              <a:t> nowhere near able to (8)</a:t>
            </a:r>
            <a:r>
              <a:rPr lang="en-US" altLang="zh-CN" b="1" dirty="0">
                <a:solidFill>
                  <a:srgbClr val="000000"/>
                </a:solidFill>
                <a:latin typeface="宋体" panose="02010600030101010101" pitchFamily="2" charset="-122"/>
                <a:cs typeface="Times New Roman" panose="02020603050405020304" pitchFamily="18" charset="0"/>
              </a:rPr>
              <a:t>_____</a:t>
            </a:r>
            <a:r>
              <a:rPr lang="en-US" altLang="zh-CN" b="1" dirty="0">
                <a:solidFill>
                  <a:srgbClr val="000000"/>
                </a:solidFill>
                <a:latin typeface="Times New Roman" panose="02020603050405020304" pitchFamily="18" charset="0"/>
                <a:cs typeface="Times New Roman" panose="02020603050405020304" pitchFamily="18" charset="0"/>
              </a:rPr>
              <a:t> the high demand for food. Therefore, there is still a</a:t>
            </a:r>
            <a:endParaRPr lang="en-US" altLang="zh-CN" b="1" dirty="0">
              <a:solidFill>
                <a:srgbClr val="000000"/>
              </a:solidFill>
              <a:latin typeface="Times New Roman" panose="02020603050405020304" pitchFamily="18" charset="0"/>
              <a:cs typeface="Times New Roman" panose="02020603050405020304" pitchFamily="18" charset="0"/>
            </a:endParaRPr>
          </a:p>
          <a:p>
            <a:pPr algn="just" defTabSz="1171575">
              <a:lnSpc>
                <a:spcPct val="150000"/>
              </a:lnSpc>
            </a:pPr>
            <a:r>
              <a:rPr lang="en-US" altLang="zh-CN" b="1" dirty="0">
                <a:solidFill>
                  <a:srgbClr val="000000"/>
                </a:solidFill>
                <a:latin typeface="Times New Roman" panose="02020603050405020304" pitchFamily="18" charset="0"/>
                <a:cs typeface="Times New Roman" panose="02020603050405020304" pitchFamily="18" charset="0"/>
              </a:rPr>
              <a:t> long way to find a (9)</a:t>
            </a:r>
            <a:r>
              <a:rPr lang="en-US" altLang="zh-CN" b="1" dirty="0">
                <a:solidFill>
                  <a:srgbClr val="000000"/>
                </a:solidFill>
                <a:latin typeface="宋体" panose="02010600030101010101" pitchFamily="2" charset="-122"/>
                <a:cs typeface="Times New Roman" panose="02020603050405020304" pitchFamily="18" charset="0"/>
              </a:rPr>
              <a:t>_______</a:t>
            </a:r>
            <a:r>
              <a:rPr lang="en-US" altLang="zh-CN" b="1" dirty="0">
                <a:solidFill>
                  <a:srgbClr val="000000"/>
                </a:solidFill>
                <a:latin typeface="Times New Roman" panose="02020603050405020304" pitchFamily="18" charset="0"/>
                <a:cs typeface="Times New Roman" panose="02020603050405020304" pitchFamily="18" charset="0"/>
              </a:rPr>
              <a:t> solution that puts sufficient food on the dinner table</a:t>
            </a:r>
            <a:endParaRPr lang="en-US" altLang="zh-CN" b="1" dirty="0">
              <a:solidFill>
                <a:srgbClr val="000000"/>
              </a:solidFill>
              <a:latin typeface="Times New Roman" panose="02020603050405020304" pitchFamily="18" charset="0"/>
              <a:cs typeface="Times New Roman" panose="02020603050405020304" pitchFamily="18" charset="0"/>
            </a:endParaRPr>
          </a:p>
          <a:p>
            <a:pPr algn="just" defTabSz="1171575">
              <a:lnSpc>
                <a:spcPct val="150000"/>
              </a:lnSpc>
            </a:pPr>
            <a:r>
              <a:rPr lang="en-US" altLang="zh-CN" b="1" dirty="0">
                <a:solidFill>
                  <a:srgbClr val="000000"/>
                </a:solidFill>
                <a:latin typeface="Times New Roman" panose="02020603050405020304" pitchFamily="18" charset="0"/>
                <a:cs typeface="Times New Roman" panose="02020603050405020304" pitchFamily="18" charset="0"/>
              </a:rPr>
              <a:t> while keeping people and the environment as (10)</a:t>
            </a:r>
            <a:r>
              <a:rPr lang="en-US" altLang="zh-CN" b="1" dirty="0">
                <a:solidFill>
                  <a:srgbClr val="000000"/>
                </a:solidFill>
                <a:latin typeface="宋体" panose="02010600030101010101" pitchFamily="2" charset="-122"/>
                <a:cs typeface="Times New Roman" panose="02020603050405020304" pitchFamily="18" charset="0"/>
              </a:rPr>
              <a:t>_______</a:t>
            </a:r>
            <a:r>
              <a:rPr lang="en-US" altLang="zh-CN" b="1" dirty="0">
                <a:solidFill>
                  <a:srgbClr val="000000"/>
                </a:solidFill>
                <a:latin typeface="Times New Roman" panose="02020603050405020304" pitchFamily="18" charset="0"/>
                <a:cs typeface="Times New Roman" panose="02020603050405020304" pitchFamily="18" charset="0"/>
              </a:rPr>
              <a:t> as possible. </a:t>
            </a:r>
            <a:endParaRPr lang="en-US" altLang="zh-CN" b="1" dirty="0">
              <a:solidFill>
                <a:srgbClr val="0000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6156176" y="2970445"/>
            <a:ext cx="1172847" cy="426123"/>
          </a:xfrm>
          <a:prstGeom prst="rect">
            <a:avLst/>
          </a:prstGeom>
          <a:noFill/>
          <a:ln w="9525">
            <a:noFill/>
          </a:ln>
        </p:spPr>
        <p:txBody>
          <a:bodyPr wrap="none" lIns="117202" tIns="58601" rIns="117202" bIns="58601" anchor="b" anchorCtr="1">
            <a:spAutoFit/>
          </a:bodyPr>
          <a:lstStyle/>
          <a:p>
            <a:pPr defTabSz="1171575"/>
            <a:r>
              <a:rPr lang="en-US" altLang="zh-CN" sz="2000" b="1" dirty="0" err="1">
                <a:solidFill>
                  <a:srgbClr val="FF0000"/>
                </a:solidFill>
                <a:latin typeface="Times New Roman" panose="02020603050405020304" pitchFamily="18" charset="0"/>
                <a:cs typeface="Times New Roman" panose="02020603050405020304" pitchFamily="18" charset="0"/>
              </a:rPr>
              <a:t>fertiliser</a:t>
            </a:r>
            <a:endParaRPr lang="en-US" altLang="zh-CN" sz="2000" b="1" dirty="0">
              <a:solidFill>
                <a:srgbClr val="FF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2868803" y="3731182"/>
            <a:ext cx="962854" cy="426123"/>
          </a:xfrm>
          <a:prstGeom prst="rect">
            <a:avLst/>
          </a:prstGeom>
          <a:noFill/>
          <a:ln w="9525">
            <a:noFill/>
          </a:ln>
        </p:spPr>
        <p:txBody>
          <a:bodyPr wrap="none" lIns="117202" tIns="58601" rIns="117202" bIns="58601" anchor="b" anchorCtr="1">
            <a:spAutoFit/>
          </a:bodyPr>
          <a:lstStyle/>
          <a:p>
            <a:pPr defTabSz="1171575"/>
            <a:r>
              <a:rPr lang="en-US" altLang="zh-CN" sz="2000" b="1" dirty="0">
                <a:solidFill>
                  <a:srgbClr val="FF0000"/>
                </a:solidFill>
                <a:latin typeface="Times New Roman" panose="02020603050405020304" pitchFamily="18" charset="0"/>
                <a:cs typeface="Times New Roman" panose="02020603050405020304" pitchFamily="18" charset="0"/>
              </a:rPr>
              <a:t>depths</a:t>
            </a:r>
            <a:endParaRPr lang="en-US" altLang="zh-CN" sz="2000" b="1" dirty="0">
              <a:solidFill>
                <a:srgbClr val="FF0000"/>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2651070" y="4166322"/>
            <a:ext cx="762478" cy="426123"/>
          </a:xfrm>
          <a:prstGeom prst="rect">
            <a:avLst/>
          </a:prstGeom>
          <a:noFill/>
          <a:ln w="9525">
            <a:noFill/>
          </a:ln>
        </p:spPr>
        <p:txBody>
          <a:bodyPr wrap="none" lIns="117202" tIns="58601" rIns="117202" bIns="58601" anchor="b" anchorCtr="1">
            <a:spAutoFit/>
          </a:bodyPr>
          <a:lstStyle/>
          <a:p>
            <a:pPr defTabSz="1171575"/>
            <a:r>
              <a:rPr lang="en-US" altLang="zh-CN" sz="2000" b="1">
                <a:solidFill>
                  <a:srgbClr val="FF0000"/>
                </a:solidFill>
                <a:latin typeface="Times New Roman" panose="02020603050405020304" pitchFamily="18" charset="0"/>
                <a:cs typeface="Times New Roman" panose="02020603050405020304" pitchFamily="18" charset="0"/>
              </a:rPr>
              <a:t>meet</a:t>
            </a:r>
            <a:endParaRPr lang="en-US" altLang="zh-CN" sz="2000" b="1">
              <a:solidFill>
                <a:srgbClr val="FF0000"/>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2334250" y="4600827"/>
            <a:ext cx="1089491" cy="426123"/>
          </a:xfrm>
          <a:prstGeom prst="rect">
            <a:avLst/>
          </a:prstGeom>
          <a:noFill/>
          <a:ln w="9525">
            <a:noFill/>
          </a:ln>
        </p:spPr>
        <p:txBody>
          <a:bodyPr wrap="none" lIns="117202" tIns="58601" rIns="117202" bIns="58601" anchor="b" anchorCtr="1">
            <a:spAutoFit/>
          </a:bodyPr>
          <a:lstStyle/>
          <a:p>
            <a:pPr defTabSz="1171575"/>
            <a:r>
              <a:rPr lang="en-US" altLang="zh-CN" sz="2000" b="1" dirty="0">
                <a:solidFill>
                  <a:srgbClr val="FF0000"/>
                </a:solidFill>
                <a:latin typeface="Times New Roman" panose="02020603050405020304" pitchFamily="18" charset="0"/>
                <a:cs typeface="Times New Roman" panose="02020603050405020304" pitchFamily="18" charset="0"/>
              </a:rPr>
              <a:t>suitable</a:t>
            </a:r>
            <a:endParaRPr lang="en-US" altLang="zh-CN" sz="2000" b="1" dirty="0">
              <a:solidFill>
                <a:srgbClr val="FF0000"/>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5108363" y="5023162"/>
            <a:ext cx="1047813" cy="426123"/>
          </a:xfrm>
          <a:prstGeom prst="rect">
            <a:avLst/>
          </a:prstGeom>
          <a:noFill/>
          <a:ln w="9525">
            <a:noFill/>
          </a:ln>
        </p:spPr>
        <p:txBody>
          <a:bodyPr wrap="none" lIns="117202" tIns="58601" rIns="117202" bIns="58601" anchor="b" anchorCtr="1">
            <a:spAutoFit/>
          </a:bodyPr>
          <a:lstStyle/>
          <a:p>
            <a:pPr defTabSz="1171575"/>
            <a:r>
              <a:rPr lang="en-US" altLang="zh-CN" sz="2000" b="1" dirty="0">
                <a:solidFill>
                  <a:srgbClr val="FF0000"/>
                </a:solidFill>
                <a:latin typeface="Times New Roman" panose="02020603050405020304" pitchFamily="18" charset="0"/>
                <a:cs typeface="Times New Roman" panose="02020603050405020304" pitchFamily="18" charset="0"/>
              </a:rPr>
              <a:t>healthy</a:t>
            </a:r>
            <a:endParaRPr lang="en-US" altLang="zh-CN" sz="2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spect="1"/>
          </p:cNvSpPr>
          <p:nvPr/>
        </p:nvSpPr>
        <p:spPr>
          <a:xfrm>
            <a:off x="508000" y="913284"/>
            <a:ext cx="8128000" cy="3709862"/>
          </a:xfrm>
          <a:prstGeom prst="rect">
            <a:avLst/>
          </a:prstGeom>
        </p:spPr>
        <p:txBody>
          <a:bodyPr>
            <a:spAutoFit/>
          </a:bodyPr>
          <a:lstStyle/>
          <a:p>
            <a:pPr>
              <a:lnSpc>
                <a:spcPct val="120000"/>
              </a:lnSpc>
              <a:spcAft>
                <a:spcPct val="0"/>
              </a:spcAft>
              <a:tabLst>
                <a:tab pos="1188085" algn="l"/>
                <a:tab pos="2163445" algn="l"/>
                <a:tab pos="3142615" algn="l"/>
                <a:tab pos="4190365" algn="l"/>
              </a:tabLst>
            </a:pPr>
            <a:r>
              <a:rPr lang="zh-CN" altLang="zh-CN" sz="2200" dirty="0">
                <a:solidFill>
                  <a:srgbClr val="000000"/>
                </a:solidFill>
                <a:latin typeface="NEU-BZ-S92"/>
                <a:cs typeface="宋体" panose="02010600030101010101" pitchFamily="2" charset="-122"/>
              </a:rPr>
              <a:t>Ⅱ</a:t>
            </a:r>
            <a:r>
              <a:rPr lang="en-US" altLang="zh-CN" sz="2200" dirty="0">
                <a:solidFill>
                  <a:srgbClr val="000000"/>
                </a:solidFill>
                <a:latin typeface="Times New Roman" panose="02020603050405020304" pitchFamily="18" charset="0"/>
                <a:cs typeface="Times New Roman" panose="02020603050405020304" pitchFamily="18" charset="0"/>
              </a:rPr>
              <a:t>.</a:t>
            </a:r>
            <a:r>
              <a:rPr lang="zh-CN" altLang="zh-CN" sz="2200" dirty="0">
                <a:solidFill>
                  <a:srgbClr val="000000"/>
                </a:solidFill>
                <a:latin typeface="Arial" panose="020B0604020202020204" pitchFamily="34" charset="0"/>
                <a:ea typeface="黑体" panose="02010609060101010101" pitchFamily="49" charset="-122"/>
                <a:cs typeface="Times New Roman" panose="02020603050405020304" pitchFamily="18" charset="0"/>
              </a:rPr>
              <a:t>概要写作</a:t>
            </a:r>
            <a:endParaRPr lang="zh-CN" altLang="zh-CN" sz="2200" dirty="0">
              <a:solidFill>
                <a:srgbClr val="000000"/>
              </a:solidFill>
              <a:latin typeface="NEU-BZ-S92"/>
              <a:ea typeface="方正书宋_GBK" panose="03000509000000000000" pitchFamily="65" charset="-122"/>
              <a:cs typeface="Times New Roman" panose="02020603050405020304" pitchFamily="18" charset="0"/>
            </a:endParaRPr>
          </a:p>
          <a:p>
            <a:pPr>
              <a:lnSpc>
                <a:spcPct val="120000"/>
              </a:lnSpc>
              <a:spcAft>
                <a:spcPct val="0"/>
              </a:spcAft>
              <a:tabLst>
                <a:tab pos="1188085" algn="l"/>
                <a:tab pos="2163445" algn="l"/>
                <a:tab pos="3142615" algn="l"/>
                <a:tab pos="4190365" algn="l"/>
              </a:tabLst>
            </a:pPr>
            <a:r>
              <a:rPr lang="en-US" altLang="zh-CN" sz="2200" dirty="0">
                <a:solidFill>
                  <a:srgbClr val="000000"/>
                </a:solidFill>
                <a:latin typeface="Times New Roman" panose="02020603050405020304" pitchFamily="18" charset="0"/>
                <a:cs typeface="Times New Roman" panose="02020603050405020304" pitchFamily="18" charset="0"/>
              </a:rPr>
              <a:t>(</a:t>
            </a:r>
            <a:r>
              <a:rPr lang="zh-CN" altLang="zh-CN" sz="2200" dirty="0">
                <a:solidFill>
                  <a:srgbClr val="000000"/>
                </a:solidFill>
                <a:latin typeface="Times New Roman" panose="02020603050405020304" pitchFamily="18" charset="0"/>
                <a:cs typeface="Times New Roman" panose="02020603050405020304" pitchFamily="18" charset="0"/>
              </a:rPr>
              <a:t>根据教材语篇内容写一篇</a:t>
            </a:r>
            <a:r>
              <a:rPr lang="en-US" altLang="zh-CN" sz="2200" dirty="0">
                <a:solidFill>
                  <a:srgbClr val="000000"/>
                </a:solidFill>
                <a:latin typeface="Times New Roman" panose="02020603050405020304" pitchFamily="18" charset="0"/>
                <a:cs typeface="Times New Roman" panose="02020603050405020304" pitchFamily="18" charset="0"/>
              </a:rPr>
              <a:t>60</a:t>
            </a:r>
            <a:r>
              <a:rPr lang="zh-CN" altLang="zh-CN" sz="2200" dirty="0">
                <a:solidFill>
                  <a:srgbClr val="000000"/>
                </a:solidFill>
                <a:latin typeface="Times New Roman" panose="02020603050405020304" pitchFamily="18" charset="0"/>
                <a:cs typeface="Times New Roman" panose="02020603050405020304" pitchFamily="18" charset="0"/>
              </a:rPr>
              <a:t>词左右的内容概要</a:t>
            </a:r>
            <a:r>
              <a:rPr lang="en-US" altLang="zh-CN" sz="2200" dirty="0">
                <a:solidFill>
                  <a:srgbClr val="000000"/>
                </a:solidFill>
                <a:latin typeface="Times New Roman" panose="02020603050405020304" pitchFamily="18" charset="0"/>
                <a:cs typeface="Times New Roman" panose="02020603050405020304" pitchFamily="18" charset="0"/>
              </a:rPr>
              <a:t>)</a:t>
            </a:r>
            <a:endParaRPr lang="zh-CN" altLang="zh-CN" sz="2200" dirty="0">
              <a:solidFill>
                <a:srgbClr val="000000"/>
              </a:solidFill>
              <a:latin typeface="NEU-BZ-S92"/>
              <a:ea typeface="方正书宋_GBK" panose="03000509000000000000" pitchFamily="65" charset="-122"/>
              <a:cs typeface="Times New Roman" panose="02020603050405020304" pitchFamily="18" charset="0"/>
            </a:endParaRPr>
          </a:p>
          <a:p>
            <a:pPr>
              <a:lnSpc>
                <a:spcPct val="120000"/>
              </a:lnSpc>
              <a:spcAft>
                <a:spcPct val="0"/>
              </a:spcAft>
              <a:tabLst>
                <a:tab pos="1188085" algn="l"/>
                <a:tab pos="2163445" algn="l"/>
                <a:tab pos="3142615" algn="l"/>
                <a:tab pos="4190365" algn="l"/>
              </a:tabLst>
            </a:pPr>
            <a:r>
              <a:rPr lang="zh-CN" altLang="zh-CN" sz="2200" dirty="0">
                <a:solidFill>
                  <a:srgbClr val="FF0000"/>
                </a:solidFill>
                <a:latin typeface="Arial" panose="020B0604020202020204" pitchFamily="34" charset="0"/>
                <a:ea typeface="黑体" panose="02010609060101010101" pitchFamily="49" charset="-122"/>
                <a:cs typeface="Times New Roman" panose="02020603050405020304" pitchFamily="18" charset="0"/>
              </a:rPr>
              <a:t>参考范文</a:t>
            </a:r>
            <a:endParaRPr lang="zh-CN" altLang="zh-CN" sz="2200" dirty="0">
              <a:solidFill>
                <a:srgbClr val="000000"/>
              </a:solidFill>
              <a:latin typeface="NEU-BZ-S92"/>
              <a:ea typeface="方正书宋_GBK" panose="03000509000000000000" pitchFamily="65" charset="-122"/>
              <a:cs typeface="Times New Roman" panose="02020603050405020304" pitchFamily="18" charset="0"/>
            </a:endParaRPr>
          </a:p>
          <a:p>
            <a:pPr>
              <a:lnSpc>
                <a:spcPct val="120000"/>
              </a:lnSpc>
              <a:spcAft>
                <a:spcPct val="0"/>
              </a:spcAft>
              <a:tabLst>
                <a:tab pos="1188085" algn="l"/>
                <a:tab pos="2163445" algn="l"/>
                <a:tab pos="3142615" algn="l"/>
                <a:tab pos="4190365" algn="l"/>
              </a:tabLst>
            </a:pPr>
            <a:r>
              <a:rPr lang="en-US" altLang="zh-CN" sz="2200" dirty="0">
                <a:solidFill>
                  <a:srgbClr val="000000"/>
                </a:solidFill>
                <a:latin typeface="Times New Roman" panose="02020603050405020304" pitchFamily="18" charset="0"/>
                <a:cs typeface="Times New Roman" panose="02020603050405020304" pitchFamily="18" charset="0"/>
              </a:rPr>
              <a:t>Though chemical pesticides and artificial </a:t>
            </a:r>
            <a:r>
              <a:rPr lang="en-US" altLang="zh-CN" sz="2200" dirty="0" err="1">
                <a:solidFill>
                  <a:srgbClr val="000000"/>
                </a:solidFill>
                <a:latin typeface="Times New Roman" panose="02020603050405020304" pitchFamily="18" charset="0"/>
                <a:cs typeface="Times New Roman" panose="02020603050405020304" pitchFamily="18" charset="0"/>
              </a:rPr>
              <a:t>fertilisers</a:t>
            </a:r>
            <a:r>
              <a:rPr lang="en-US" altLang="zh-CN" sz="2200" dirty="0">
                <a:solidFill>
                  <a:srgbClr val="000000"/>
                </a:solidFill>
                <a:latin typeface="Times New Roman" panose="02020603050405020304" pitchFamily="18" charset="0"/>
                <a:cs typeface="Times New Roman" panose="02020603050405020304" pitchFamily="18" charset="0"/>
              </a:rPr>
              <a:t> have been used widely in the world,(</a:t>
            </a:r>
            <a:r>
              <a:rPr lang="zh-CN" altLang="zh-CN" sz="2200" dirty="0">
                <a:solidFill>
                  <a:srgbClr val="000000"/>
                </a:solidFill>
                <a:latin typeface="Times New Roman" panose="02020603050405020304" pitchFamily="18" charset="0"/>
                <a:cs typeface="Times New Roman" panose="02020603050405020304" pitchFamily="18" charset="0"/>
              </a:rPr>
              <a:t>要点</a:t>
            </a:r>
            <a:r>
              <a:rPr lang="en-US" altLang="zh-CN" sz="2200" dirty="0">
                <a:solidFill>
                  <a:srgbClr val="000000"/>
                </a:solidFill>
                <a:latin typeface="Times New Roman" panose="02020603050405020304" pitchFamily="18" charset="0"/>
                <a:cs typeface="Times New Roman" panose="02020603050405020304" pitchFamily="18" charset="0"/>
              </a:rPr>
              <a:t>1)scientists found using them for long can harm the land and people</a:t>
            </a:r>
            <a:r>
              <a:rPr lang="en-US" altLang="zh-CN" sz="2200" dirty="0">
                <a:solidFill>
                  <a:srgbClr val="000000"/>
                </a:solidFill>
                <a:latin typeface="宋体" panose="02010600030101010101" pitchFamily="2" charset="-122"/>
                <a:ea typeface="方正书宋_GBK" panose="03000509000000000000" pitchFamily="65" charset="-122"/>
                <a:cs typeface="Times New Roman" panose="02020603050405020304" pitchFamily="18" charset="0"/>
              </a:rPr>
              <a:t>’</a:t>
            </a:r>
            <a:r>
              <a:rPr lang="en-US" altLang="zh-CN" sz="2200" dirty="0">
                <a:solidFill>
                  <a:srgbClr val="000000"/>
                </a:solidFill>
                <a:latin typeface="Times New Roman" panose="02020603050405020304" pitchFamily="18" charset="0"/>
                <a:cs typeface="Times New Roman" panose="02020603050405020304" pitchFamily="18" charset="0"/>
              </a:rPr>
              <a:t>s health as well.(</a:t>
            </a:r>
            <a:r>
              <a:rPr lang="zh-CN" altLang="zh-CN" sz="2200" dirty="0">
                <a:solidFill>
                  <a:srgbClr val="000000"/>
                </a:solidFill>
                <a:latin typeface="Times New Roman" panose="02020603050405020304" pitchFamily="18" charset="0"/>
                <a:cs typeface="Times New Roman" panose="02020603050405020304" pitchFamily="18" charset="0"/>
              </a:rPr>
              <a:t>要点</a:t>
            </a:r>
            <a:r>
              <a:rPr lang="en-US" altLang="zh-CN" sz="2200" dirty="0">
                <a:solidFill>
                  <a:srgbClr val="000000"/>
                </a:solidFill>
                <a:latin typeface="Times New Roman" panose="02020603050405020304" pitchFamily="18" charset="0"/>
                <a:cs typeface="Times New Roman" panose="02020603050405020304" pitchFamily="18" charset="0"/>
              </a:rPr>
              <a:t>2) To solve the </a:t>
            </a:r>
            <a:r>
              <a:rPr lang="en-US" altLang="zh-CN" sz="2200" dirty="0" err="1">
                <a:solidFill>
                  <a:srgbClr val="000000"/>
                </a:solidFill>
                <a:latin typeface="Times New Roman" panose="02020603050405020304" pitchFamily="18" charset="0"/>
                <a:cs typeface="Times New Roman" panose="02020603050405020304" pitchFamily="18" charset="0"/>
              </a:rPr>
              <a:t>problem,organic</a:t>
            </a:r>
            <a:r>
              <a:rPr lang="en-US" altLang="zh-CN" sz="2200" dirty="0">
                <a:solidFill>
                  <a:srgbClr val="000000"/>
                </a:solidFill>
                <a:latin typeface="Times New Roman" panose="02020603050405020304" pitchFamily="18" charset="0"/>
                <a:cs typeface="Times New Roman" panose="02020603050405020304" pitchFamily="18" charset="0"/>
              </a:rPr>
              <a:t> farming comes into being.(</a:t>
            </a:r>
            <a:r>
              <a:rPr lang="zh-CN" altLang="zh-CN" sz="2200" dirty="0">
                <a:solidFill>
                  <a:srgbClr val="000000"/>
                </a:solidFill>
                <a:latin typeface="Times New Roman" panose="02020603050405020304" pitchFamily="18" charset="0"/>
                <a:cs typeface="Times New Roman" panose="02020603050405020304" pitchFamily="18" charset="0"/>
              </a:rPr>
              <a:t>要点</a:t>
            </a:r>
            <a:r>
              <a:rPr lang="en-US" altLang="zh-CN" sz="2200" dirty="0">
                <a:solidFill>
                  <a:srgbClr val="000000"/>
                </a:solidFill>
                <a:latin typeface="Times New Roman" panose="02020603050405020304" pitchFamily="18" charset="0"/>
                <a:cs typeface="Times New Roman" panose="02020603050405020304" pitchFamily="18" charset="0"/>
              </a:rPr>
              <a:t>3) </a:t>
            </a:r>
            <a:r>
              <a:rPr lang="en-US" altLang="zh-CN" sz="2200" dirty="0" err="1">
                <a:solidFill>
                  <a:srgbClr val="000000"/>
                </a:solidFill>
                <a:latin typeface="Times New Roman" panose="02020603050405020304" pitchFamily="18" charset="0"/>
                <a:cs typeface="Times New Roman" panose="02020603050405020304" pitchFamily="18" charset="0"/>
              </a:rPr>
              <a:t>However,organic</a:t>
            </a:r>
            <a:r>
              <a:rPr lang="en-US" altLang="zh-CN" sz="2200" dirty="0">
                <a:solidFill>
                  <a:srgbClr val="000000"/>
                </a:solidFill>
                <a:latin typeface="Times New Roman" panose="02020603050405020304" pitchFamily="18" charset="0"/>
                <a:cs typeface="Times New Roman" panose="02020603050405020304" pitchFamily="18" charset="0"/>
              </a:rPr>
              <a:t> farming can</a:t>
            </a:r>
            <a:r>
              <a:rPr lang="en-US" altLang="zh-CN" sz="2200" dirty="0">
                <a:solidFill>
                  <a:srgbClr val="000000"/>
                </a:solidFill>
                <a:latin typeface="宋体" panose="02010600030101010101" pitchFamily="2" charset="-122"/>
                <a:ea typeface="方正书宋_GBK" panose="03000509000000000000" pitchFamily="65" charset="-122"/>
                <a:cs typeface="Times New Roman" panose="02020603050405020304" pitchFamily="18" charset="0"/>
              </a:rPr>
              <a:t>’</a:t>
            </a:r>
            <a:r>
              <a:rPr lang="en-US" altLang="zh-CN" sz="2200" dirty="0">
                <a:solidFill>
                  <a:srgbClr val="000000"/>
                </a:solidFill>
                <a:latin typeface="Times New Roman" panose="02020603050405020304" pitchFamily="18" charset="0"/>
                <a:cs typeface="Times New Roman" panose="02020603050405020304" pitchFamily="18" charset="0"/>
              </a:rPr>
              <a:t>t meet the high demand for food around the </a:t>
            </a:r>
            <a:r>
              <a:rPr lang="en-US" altLang="zh-CN" sz="2200" dirty="0" err="1">
                <a:solidFill>
                  <a:srgbClr val="000000"/>
                </a:solidFill>
                <a:latin typeface="Times New Roman" panose="02020603050405020304" pitchFamily="18" charset="0"/>
                <a:cs typeface="Times New Roman" panose="02020603050405020304" pitchFamily="18" charset="0"/>
              </a:rPr>
              <a:t>world,so</a:t>
            </a:r>
            <a:r>
              <a:rPr lang="en-US" altLang="zh-CN" sz="2200" dirty="0">
                <a:solidFill>
                  <a:srgbClr val="000000"/>
                </a:solidFill>
                <a:latin typeface="Times New Roman" panose="02020603050405020304" pitchFamily="18" charset="0"/>
                <a:cs typeface="Times New Roman" panose="02020603050405020304" pitchFamily="18" charset="0"/>
              </a:rPr>
              <a:t> a suitable solution will have to be found.(</a:t>
            </a:r>
            <a:r>
              <a:rPr lang="zh-CN" altLang="zh-CN" sz="2200" dirty="0">
                <a:solidFill>
                  <a:srgbClr val="000000"/>
                </a:solidFill>
                <a:latin typeface="Times New Roman" panose="02020603050405020304" pitchFamily="18" charset="0"/>
                <a:cs typeface="Times New Roman" panose="02020603050405020304" pitchFamily="18" charset="0"/>
              </a:rPr>
              <a:t>要点</a:t>
            </a:r>
            <a:r>
              <a:rPr lang="en-US" altLang="zh-CN" sz="2200" dirty="0">
                <a:solidFill>
                  <a:srgbClr val="000000"/>
                </a:solidFill>
                <a:latin typeface="Times New Roman" panose="02020603050405020304" pitchFamily="18" charset="0"/>
                <a:cs typeface="Times New Roman" panose="02020603050405020304" pitchFamily="18" charset="0"/>
              </a:rPr>
              <a:t>4)</a:t>
            </a:r>
            <a:endParaRPr lang="zh-CN" altLang="zh-CN" sz="2200" dirty="0">
              <a:solidFill>
                <a:srgbClr val="000000"/>
              </a:solidFill>
              <a:effectLst/>
              <a:latin typeface="NEU-BZ-S92"/>
              <a:ea typeface="方正书宋_GBK" panose="03000509000000000000" pitchFamily="65" charset="-122"/>
              <a:cs typeface="Times New Roman" panose="02020603050405020304" pitchFamily="18" charset="0"/>
            </a:endParaRPr>
          </a:p>
        </p:txBody>
      </p:sp>
      <p:grpSp>
        <p:nvGrpSpPr>
          <p:cNvPr id="2" name="组合 1"/>
          <p:cNvGrpSpPr/>
          <p:nvPr/>
        </p:nvGrpSpPr>
        <p:grpSpPr>
          <a:xfrm>
            <a:off x="1036891" y="76464"/>
            <a:ext cx="2935066" cy="553994"/>
            <a:chOff x="1036891" y="76464"/>
            <a:chExt cx="2935066" cy="553994"/>
          </a:xfrm>
        </p:grpSpPr>
        <p:sp>
          <p:nvSpPr>
            <p:cNvPr id="3" name="矩形 2"/>
            <p:cNvSpPr/>
            <p:nvPr/>
          </p:nvSpPr>
          <p:spPr>
            <a:xfrm>
              <a:off x="1566561" y="76464"/>
              <a:ext cx="2405396"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Post-reading: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5" name="组合 4"/>
            <p:cNvGrpSpPr/>
            <p:nvPr/>
          </p:nvGrpSpPr>
          <p:grpSpPr>
            <a:xfrm>
              <a:off x="1036891" y="83487"/>
              <a:ext cx="445481" cy="469613"/>
              <a:chOff x="2121873" y="1511588"/>
              <a:chExt cx="445481" cy="469613"/>
            </a:xfrm>
          </p:grpSpPr>
          <p:sp>
            <p:nvSpPr>
              <p:cNvPr id="6" name="矩形 5"/>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7" name="矩形 6"/>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3364" y="3684158"/>
            <a:ext cx="8950636" cy="1656159"/>
          </a:xfrm>
          <a:prstGeom prst="rect">
            <a:avLst/>
          </a:prstGeom>
          <a:solidFill>
            <a:srgbClr val="FFFFFF"/>
          </a:solidFill>
          <a:ln w="12700">
            <a:solidFill>
              <a:srgbClr val="808080"/>
            </a:solidFill>
          </a:ln>
        </p:spPr>
        <p:txBody>
          <a:bodyPr wrap="square" rtlCol="0">
            <a:spAutoFit/>
          </a:bodyPr>
          <a:lstStyle/>
          <a:p>
            <a:pPr marL="457200" marR="0" lvl="0" indent="-457200" defTabSz="914400" eaLnBrk="1" fontAlgn="base" latinLnBrk="0" hangingPunct="1">
              <a:lnSpc>
                <a:spcPts val="3100"/>
              </a:lnSpc>
              <a:spcBef>
                <a:spcPct val="0"/>
              </a:spcBef>
              <a:spcAft>
                <a:spcPct val="0"/>
              </a:spcAft>
              <a:buClrTx/>
              <a:buSzTx/>
              <a:buFont typeface="Wingdings" panose="05000000000000000000" charset="0"/>
              <a:buChar char="ü"/>
              <a:defRPr/>
            </a:pPr>
            <a:r>
              <a:rPr kumimoji="0" lang="zh-CN" altLang="en-US" sz="24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a:rPr>
              <a:t>发表议论就是通过议论或说理来表达作者的见解和主张，作者对某一问题持有一种看法，为了使读者同意自己的看法，提出若干理由，试图说服别人。</a:t>
            </a:r>
            <a:endParaRPr kumimoji="0" lang="zh-CN" altLang="en-US" sz="24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a:endParaRPr>
          </a:p>
          <a:p>
            <a:pPr marL="457200" marR="0" lvl="0" indent="-457200" defTabSz="914400" eaLnBrk="1" fontAlgn="base" latinLnBrk="0" hangingPunct="1">
              <a:lnSpc>
                <a:spcPts val="3100"/>
              </a:lnSpc>
              <a:spcBef>
                <a:spcPct val="0"/>
              </a:spcBef>
              <a:spcAft>
                <a:spcPct val="0"/>
              </a:spcAft>
              <a:buClrTx/>
              <a:buSzTx/>
              <a:buFont typeface="Wingdings" panose="05000000000000000000" charset="0"/>
              <a:buChar char="ü"/>
              <a:defRPr/>
            </a:pPr>
            <a:r>
              <a:rPr kumimoji="0" lang="zh-CN" altLang="en-US" sz="24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a:rPr>
              <a:t>发表议论时，我们要注意三个要素：论点、论据、论证。</a:t>
            </a:r>
            <a:endParaRPr kumimoji="0" lang="zh-CN"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1412166" y="1387237"/>
            <a:ext cx="2423270" cy="2373737"/>
          </a:xfrm>
          <a:prstGeom prst="rect">
            <a:avLst/>
          </a:prstGeom>
        </p:spPr>
      </p:pic>
      <p:pic>
        <p:nvPicPr>
          <p:cNvPr id="4" name="图片 3"/>
          <p:cNvPicPr>
            <a:picLocks noChangeAspect="1"/>
          </p:cNvPicPr>
          <p:nvPr/>
        </p:nvPicPr>
        <p:blipFill>
          <a:blip r:embed="rId2"/>
          <a:stretch>
            <a:fillRect/>
          </a:stretch>
        </p:blipFill>
        <p:spPr>
          <a:xfrm>
            <a:off x="5508104" y="1576303"/>
            <a:ext cx="2997901" cy="1918789"/>
          </a:xfrm>
          <a:prstGeom prst="rect">
            <a:avLst/>
          </a:prstGeom>
        </p:spPr>
      </p:pic>
      <p:pic>
        <p:nvPicPr>
          <p:cNvPr id="5" name="图片 4"/>
          <p:cNvPicPr>
            <a:picLocks noChangeAspect="1"/>
          </p:cNvPicPr>
          <p:nvPr/>
        </p:nvPicPr>
        <p:blipFill>
          <a:blip r:embed="rId3"/>
          <a:stretch>
            <a:fillRect/>
          </a:stretch>
        </p:blipFill>
        <p:spPr>
          <a:xfrm>
            <a:off x="3825328" y="1956814"/>
            <a:ext cx="1792437" cy="1253490"/>
          </a:xfrm>
          <a:prstGeom prst="rect">
            <a:avLst/>
          </a:prstGeom>
        </p:spPr>
      </p:pic>
      <p:sp>
        <p:nvSpPr>
          <p:cNvPr id="6" name="矩形 5"/>
          <p:cNvSpPr/>
          <p:nvPr/>
        </p:nvSpPr>
        <p:spPr>
          <a:xfrm>
            <a:off x="234454" y="516678"/>
            <a:ext cx="8675091" cy="870559"/>
          </a:xfrm>
          <a:prstGeom prst="rect">
            <a:avLst/>
          </a:prstGeom>
          <a:solidFill>
            <a:srgbClr val="0070C0"/>
          </a:solidFill>
        </p:spPr>
        <p:txBody>
          <a:bodyPr wrap="square">
            <a:spAutoFit/>
          </a:bodyPr>
          <a:lstStyle/>
          <a:p>
            <a:pPr fontAlgn="base">
              <a:lnSpc>
                <a:spcPts val="3200"/>
              </a:lnSpc>
              <a:spcBef>
                <a:spcPct val="0"/>
              </a:spcBef>
              <a:spcAft>
                <a:spcPct val="0"/>
              </a:spcAft>
              <a:buFont typeface="Wingdings" panose="05000000000000000000" charset="0"/>
              <a:buNone/>
            </a:pPr>
            <a:r>
              <a:rPr lang="en-US" altLang="zh-CN" sz="2000" b="1" dirty="0">
                <a:solidFill>
                  <a:srgbClr val="2D2D89"/>
                </a:solidFill>
                <a:latin typeface="Times New Roman" panose="02020603050405020304" pitchFamily="18" charset="0"/>
                <a:cs typeface="Times New Roman" panose="02020603050405020304" pitchFamily="18" charset="0"/>
              </a:rPr>
              <a:t>    </a:t>
            </a:r>
            <a:r>
              <a:rPr lang="en-US" altLang="zh-CN" sz="2000" b="1" dirty="0">
                <a:solidFill>
                  <a:srgbClr val="FFFFFF"/>
                </a:solidFill>
                <a:latin typeface="Times New Roman" panose="02020603050405020304" pitchFamily="18" charset="0"/>
                <a:cs typeface="Times New Roman" panose="02020603050405020304" pitchFamily="18" charset="0"/>
              </a:rPr>
              <a:t>Write an argumentative essay giving your opinion   on </a:t>
            </a:r>
            <a:r>
              <a:rPr lang="en-US" altLang="zh-CN" sz="2000" b="1" dirty="0">
                <a:solidFill>
                  <a:srgbClr val="FF0000"/>
                </a:solidFill>
                <a:latin typeface="Times New Roman" panose="02020603050405020304" pitchFamily="18" charset="0"/>
                <a:cs typeface="Times New Roman" panose="02020603050405020304" pitchFamily="18" charset="0"/>
              </a:rPr>
              <a:t>chemical or organic farming</a:t>
            </a:r>
            <a:r>
              <a:rPr lang="en-US" altLang="zh-CN" sz="2000" b="1" dirty="0">
                <a:solidFill>
                  <a:srgbClr val="FFFFFF"/>
                </a:solidFill>
                <a:latin typeface="Times New Roman" panose="02020603050405020304" pitchFamily="18" charset="0"/>
                <a:cs typeface="Times New Roman" panose="02020603050405020304" pitchFamily="18" charset="0"/>
              </a:rPr>
              <a:t>.</a:t>
            </a:r>
            <a:endParaRPr lang="en-US" altLang="zh-CN" sz="2000" b="1" dirty="0">
              <a:solidFill>
                <a:srgbClr val="FFFFFF"/>
              </a:solidFill>
              <a:latin typeface="Times New Roman" panose="02020603050405020304" pitchFamily="18" charset="0"/>
              <a:cs typeface="Times New Roman" panose="02020603050405020304" pitchFamily="18" charset="0"/>
            </a:endParaRPr>
          </a:p>
        </p:txBody>
      </p:sp>
      <p:sp>
        <p:nvSpPr>
          <p:cNvPr id="7" name="矩形 6"/>
          <p:cNvSpPr/>
          <p:nvPr/>
        </p:nvSpPr>
        <p:spPr>
          <a:xfrm>
            <a:off x="1496355" y="40042"/>
            <a:ext cx="1666412"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Writing: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8" name="组合 7"/>
          <p:cNvGrpSpPr/>
          <p:nvPr/>
        </p:nvGrpSpPr>
        <p:grpSpPr>
          <a:xfrm>
            <a:off x="966685" y="47065"/>
            <a:ext cx="445481" cy="469613"/>
            <a:chOff x="2121873" y="1511588"/>
            <a:chExt cx="445481" cy="469613"/>
          </a:xfrm>
        </p:grpSpPr>
        <p:sp>
          <p:nvSpPr>
            <p:cNvPr id="9" name="矩形 8"/>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10" name="矩形 9"/>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bg/>
                                          </p:spTgt>
                                        </p:tgtEl>
                                        <p:attrNameLst>
                                          <p:attrName>style.visibility</p:attrName>
                                        </p:attrNameLst>
                                      </p:cBhvr>
                                      <p:to>
                                        <p:strVal val="visible"/>
                                      </p:to>
                                    </p:set>
                                    <p:animEffect transition="in" filter="barn(inVertical)">
                                      <p:cBhvr>
                                        <p:cTn id="26" dur="500"/>
                                        <p:tgtEl>
                                          <p:spTgt spid="2">
                                            <p:bg/>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barn(inVertical)">
                                      <p:cBhvr>
                                        <p:cTn id="31" dur="500"/>
                                        <p:tgtEl>
                                          <p:spTgt spid="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barn(inVertical)">
                                      <p:cBhvr>
                                        <p:cTn id="3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build="p"/>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99592" y="114173"/>
            <a:ext cx="2196082" cy="553994"/>
            <a:chOff x="899592" y="114173"/>
            <a:chExt cx="2196082" cy="553994"/>
          </a:xfrm>
        </p:grpSpPr>
        <p:sp>
          <p:nvSpPr>
            <p:cNvPr id="7" name="矩形 6"/>
            <p:cNvSpPr/>
            <p:nvPr/>
          </p:nvSpPr>
          <p:spPr>
            <a:xfrm>
              <a:off x="1429262" y="114173"/>
              <a:ext cx="1666412"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Writing: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8" name="组合 7"/>
            <p:cNvGrpSpPr/>
            <p:nvPr/>
          </p:nvGrpSpPr>
          <p:grpSpPr>
            <a:xfrm>
              <a:off x="899592" y="121196"/>
              <a:ext cx="445481" cy="469613"/>
              <a:chOff x="2121873" y="1511588"/>
              <a:chExt cx="445481" cy="469613"/>
            </a:xfrm>
          </p:grpSpPr>
          <p:sp>
            <p:nvSpPr>
              <p:cNvPr id="9" name="矩形 8"/>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10" name="矩形 9"/>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grpSp>
      <p:pic>
        <p:nvPicPr>
          <p:cNvPr id="11" name="图片 10"/>
          <p:cNvPicPr>
            <a:picLocks noChangeAspect="1"/>
          </p:cNvPicPr>
          <p:nvPr/>
        </p:nvPicPr>
        <p:blipFill>
          <a:blip r:embed="rId1"/>
          <a:stretch>
            <a:fillRect/>
          </a:stretch>
        </p:blipFill>
        <p:spPr>
          <a:xfrm>
            <a:off x="3659445" y="4476027"/>
            <a:ext cx="648335" cy="891540"/>
          </a:xfrm>
          <a:prstGeom prst="rect">
            <a:avLst/>
          </a:prstGeom>
        </p:spPr>
      </p:pic>
      <p:sp>
        <p:nvSpPr>
          <p:cNvPr id="12" name="文本框 11"/>
          <p:cNvSpPr txBox="1"/>
          <p:nvPr/>
        </p:nvSpPr>
        <p:spPr>
          <a:xfrm>
            <a:off x="264536" y="1199663"/>
            <a:ext cx="3429635" cy="369332"/>
          </a:xfrm>
          <a:prstGeom prst="rect">
            <a:avLst/>
          </a:prstGeom>
          <a:noFill/>
          <a:ln>
            <a:solidFill>
              <a:schemeClr val="tx1"/>
            </a:solidFill>
          </a:ln>
        </p:spPr>
        <p:txBody>
          <a:bodyPr wrap="square" rtlCol="0">
            <a:spAutoFit/>
          </a:bodyPr>
          <a:lstStyle/>
          <a:p>
            <a:r>
              <a:rPr lang="en-US" altLang="zh-CN" b="1">
                <a:latin typeface="Arial Black" panose="020B0A04020102020204" charset="0"/>
                <a:cs typeface="Arial Black" panose="020B0A04020102020204" charset="0"/>
                <a:sym typeface="+mn-ea"/>
              </a:rPr>
              <a:t>  </a:t>
            </a:r>
            <a:r>
              <a:rPr lang="zh-CN" altLang="en-US" b="1">
                <a:latin typeface="Arial Black" panose="020B0A04020102020204" charset="0"/>
                <a:cs typeface="Arial Black" panose="020B0A04020102020204" charset="0"/>
                <a:sym typeface="+mn-ea"/>
              </a:rPr>
              <a:t>明确体裁话题</a:t>
            </a:r>
            <a:endParaRPr lang="en-US" altLang="zh-CN" b="1">
              <a:latin typeface="Arial Black" panose="020B0A04020102020204" charset="0"/>
              <a:cs typeface="Arial Black" panose="020B0A04020102020204" charset="0"/>
            </a:endParaRPr>
          </a:p>
        </p:txBody>
      </p:sp>
      <p:sp>
        <p:nvSpPr>
          <p:cNvPr id="13" name="文本框 12"/>
          <p:cNvSpPr txBox="1"/>
          <p:nvPr/>
        </p:nvSpPr>
        <p:spPr>
          <a:xfrm>
            <a:off x="251520" y="1824756"/>
            <a:ext cx="3429000" cy="369332"/>
          </a:xfrm>
          <a:prstGeom prst="rect">
            <a:avLst/>
          </a:prstGeom>
          <a:noFill/>
          <a:ln>
            <a:solidFill>
              <a:schemeClr val="tx1"/>
            </a:solidFill>
          </a:ln>
        </p:spPr>
        <p:txBody>
          <a:bodyPr wrap="square" rtlCol="0">
            <a:spAutoFit/>
          </a:bodyPr>
          <a:lstStyle/>
          <a:p>
            <a:pPr algn="ctr"/>
            <a:r>
              <a:rPr lang="zh-CN" altLang="en-US" b="1" dirty="0">
                <a:latin typeface="Arial Black" panose="020B0A04020102020204" charset="0"/>
                <a:cs typeface="Arial Black" panose="020B0A04020102020204" charset="0"/>
              </a:rPr>
              <a:t>确定时态人称</a:t>
            </a:r>
            <a:r>
              <a:rPr lang="en-US" altLang="zh-CN" b="1" dirty="0">
                <a:latin typeface="Arial Black" panose="020B0A04020102020204" charset="0"/>
                <a:cs typeface="Arial Black" panose="020B0A04020102020204" charset="0"/>
              </a:rPr>
              <a:t> </a:t>
            </a:r>
            <a:endParaRPr lang="en-US" altLang="zh-CN" b="1" dirty="0">
              <a:latin typeface="Arial Black" panose="020B0A04020102020204" charset="0"/>
              <a:cs typeface="Arial Black" panose="020B0A04020102020204" charset="0"/>
            </a:endParaRPr>
          </a:p>
        </p:txBody>
      </p:sp>
      <p:sp>
        <p:nvSpPr>
          <p:cNvPr id="14" name="文本框 13"/>
          <p:cNvSpPr txBox="1"/>
          <p:nvPr/>
        </p:nvSpPr>
        <p:spPr>
          <a:xfrm>
            <a:off x="264536" y="2957314"/>
            <a:ext cx="3429000" cy="369332"/>
          </a:xfrm>
          <a:prstGeom prst="rect">
            <a:avLst/>
          </a:prstGeom>
          <a:noFill/>
          <a:ln>
            <a:solidFill>
              <a:schemeClr val="tx1"/>
            </a:solidFill>
          </a:ln>
        </p:spPr>
        <p:txBody>
          <a:bodyPr wrap="square" rtlCol="0">
            <a:spAutoFit/>
          </a:bodyPr>
          <a:lstStyle/>
          <a:p>
            <a:pPr algn="ctr"/>
            <a:r>
              <a:rPr lang="zh-CN" altLang="en-US" b="1">
                <a:latin typeface="Arial Black" panose="020B0A04020102020204" charset="0"/>
                <a:cs typeface="Arial Black" panose="020B0A04020102020204" charset="0"/>
              </a:rPr>
              <a:t>布局文章架构</a:t>
            </a:r>
            <a:r>
              <a:rPr lang="en-US" altLang="zh-CN" b="1">
                <a:latin typeface="Arial Black" panose="020B0A04020102020204" charset="0"/>
                <a:cs typeface="Arial Black" panose="020B0A04020102020204" charset="0"/>
              </a:rPr>
              <a:t> </a:t>
            </a:r>
            <a:endParaRPr lang="en-US" altLang="zh-CN" b="1">
              <a:latin typeface="Arial Black" panose="020B0A04020102020204" charset="0"/>
              <a:cs typeface="Arial Black" panose="020B0A04020102020204" charset="0"/>
            </a:endParaRPr>
          </a:p>
        </p:txBody>
      </p:sp>
      <p:sp>
        <p:nvSpPr>
          <p:cNvPr id="15" name="文本框 14"/>
          <p:cNvSpPr txBox="1"/>
          <p:nvPr/>
        </p:nvSpPr>
        <p:spPr>
          <a:xfrm>
            <a:off x="230445" y="4673955"/>
            <a:ext cx="3429000" cy="369332"/>
          </a:xfrm>
          <a:prstGeom prst="rect">
            <a:avLst/>
          </a:prstGeom>
          <a:noFill/>
          <a:ln>
            <a:solidFill>
              <a:schemeClr val="tx1"/>
            </a:solidFill>
          </a:ln>
        </p:spPr>
        <p:txBody>
          <a:bodyPr wrap="square" rtlCol="0">
            <a:spAutoFit/>
          </a:bodyPr>
          <a:lstStyle/>
          <a:p>
            <a:pPr algn="ctr"/>
            <a:r>
              <a:rPr lang="zh-CN" altLang="en-US" b="1">
                <a:latin typeface="Arial Black" panose="020B0A04020102020204" charset="0"/>
                <a:cs typeface="Arial Black" panose="020B0A04020102020204" charset="0"/>
              </a:rPr>
              <a:t>列出核心要点</a:t>
            </a:r>
            <a:r>
              <a:rPr lang="en-US" altLang="zh-CN" b="1">
                <a:latin typeface="Arial Black" panose="020B0A04020102020204" charset="0"/>
                <a:cs typeface="Arial Black" panose="020B0A04020102020204" charset="0"/>
              </a:rPr>
              <a:t> </a:t>
            </a:r>
            <a:endParaRPr lang="en-US" altLang="zh-CN" b="1">
              <a:latin typeface="Arial Black" panose="020B0A04020102020204" charset="0"/>
              <a:cs typeface="Arial Black" panose="020B0A04020102020204" charset="0"/>
            </a:endParaRPr>
          </a:p>
        </p:txBody>
      </p:sp>
      <p:sp>
        <p:nvSpPr>
          <p:cNvPr id="16" name="下箭头 8"/>
          <p:cNvSpPr/>
          <p:nvPr/>
        </p:nvSpPr>
        <p:spPr>
          <a:xfrm>
            <a:off x="1539946" y="3528575"/>
            <a:ext cx="930910" cy="10896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335034" y="671713"/>
            <a:ext cx="4271645" cy="369332"/>
          </a:xfrm>
          <a:prstGeom prst="rect">
            <a:avLst/>
          </a:prstGeom>
          <a:solidFill>
            <a:srgbClr val="FFC000"/>
          </a:solidFill>
          <a:ln>
            <a:noFill/>
          </a:ln>
        </p:spPr>
        <p:txBody>
          <a:bodyPr wrap="square" rtlCol="0">
            <a:spAutoFit/>
          </a:bodyPr>
          <a:lstStyle/>
          <a:p>
            <a:pPr algn="l"/>
            <a:r>
              <a:rPr lang="en-US" altLang="zh-CN" b="1" dirty="0">
                <a:latin typeface="微软雅黑" panose="020B0503020204020204" charset="-122"/>
                <a:ea typeface="微软雅黑" panose="020B0503020204020204" charset="-122"/>
                <a:cs typeface="Aharoni" panose="02010803020104030203" charset="0"/>
              </a:rPr>
              <a:t> Write an argumentative essay.</a:t>
            </a:r>
            <a:endParaRPr lang="zh-CN" altLang="en-US" b="1" dirty="0">
              <a:latin typeface="微软雅黑" panose="020B0503020204020204" charset="-122"/>
              <a:ea typeface="微软雅黑" panose="020B0503020204020204" charset="-122"/>
              <a:cs typeface="Aharoni" panose="02010803020104030203" charset="0"/>
            </a:endParaRPr>
          </a:p>
        </p:txBody>
      </p:sp>
      <p:grpSp>
        <p:nvGrpSpPr>
          <p:cNvPr id="18" name="组合 17"/>
          <p:cNvGrpSpPr/>
          <p:nvPr/>
        </p:nvGrpSpPr>
        <p:grpSpPr>
          <a:xfrm>
            <a:off x="3680520" y="2466577"/>
            <a:ext cx="5370040" cy="1988820"/>
            <a:chOff x="6222" y="4811"/>
            <a:chExt cx="8166" cy="3132"/>
          </a:xfrm>
        </p:grpSpPr>
        <p:pic>
          <p:nvPicPr>
            <p:cNvPr id="19" name="图片 18"/>
            <p:cNvPicPr>
              <a:picLocks noChangeAspect="1"/>
            </p:cNvPicPr>
            <p:nvPr/>
          </p:nvPicPr>
          <p:blipFill>
            <a:blip r:embed="rId1"/>
            <a:stretch>
              <a:fillRect/>
            </a:stretch>
          </p:blipFill>
          <p:spPr>
            <a:xfrm>
              <a:off x="6222" y="4945"/>
              <a:ext cx="881" cy="2998"/>
            </a:xfrm>
            <a:prstGeom prst="rect">
              <a:avLst/>
            </a:prstGeom>
          </p:spPr>
        </p:pic>
        <p:sp>
          <p:nvSpPr>
            <p:cNvPr id="20" name="文本框 19"/>
            <p:cNvSpPr txBox="1"/>
            <p:nvPr/>
          </p:nvSpPr>
          <p:spPr>
            <a:xfrm>
              <a:off x="6842" y="4811"/>
              <a:ext cx="7546" cy="2630"/>
            </a:xfrm>
            <a:prstGeom prst="rect">
              <a:avLst/>
            </a:prstGeom>
            <a:noFill/>
            <a:ln>
              <a:noFill/>
            </a:ln>
            <a:extLst>
              <a:ext uri="{909E8E84-426E-40DD-AFC4-6F175D3DCCD1}">
                <a14:hiddenFill xmlns:a14="http://schemas.microsoft.com/office/drawing/2010/main">
                  <a:solidFill>
                    <a:schemeClr val="accent1">
                      <a:lumMod val="50000"/>
                    </a:schemeClr>
                  </a:solidFill>
                </a14:hiddenFill>
              </a:ext>
            </a:extLst>
          </p:spPr>
          <p:txBody>
            <a:bodyPr wrap="square" rtlCol="0">
              <a:spAutoFit/>
            </a:bodyPr>
            <a:lstStyle/>
            <a:p>
              <a:pPr>
                <a:lnSpc>
                  <a:spcPts val="3200"/>
                </a:lnSpc>
              </a:pPr>
              <a:r>
                <a:rPr lang="zh-CN" altLang="en-US" b="1" dirty="0">
                  <a:latin typeface="宋体" panose="02010600030101010101" pitchFamily="2" charset="-122"/>
                  <a:cs typeface="华文行楷" panose="02010800040101010101" pitchFamily="2" charset="-122"/>
                </a:rPr>
                <a:t>开头：介绍农业发展概况和有机农业的出现。</a:t>
              </a:r>
              <a:endParaRPr lang="zh-CN" altLang="en-US" b="1" dirty="0">
                <a:latin typeface="宋体" panose="02010600030101010101" pitchFamily="2" charset="-122"/>
                <a:cs typeface="华文行楷" panose="02010800040101010101" pitchFamily="2" charset="-122"/>
              </a:endParaRPr>
            </a:p>
            <a:p>
              <a:pPr>
                <a:lnSpc>
                  <a:spcPts val="3200"/>
                </a:lnSpc>
              </a:pPr>
              <a:r>
                <a:rPr lang="zh-CN" altLang="en-US" b="1" dirty="0">
                  <a:latin typeface="宋体" panose="02010600030101010101" pitchFamily="2" charset="-122"/>
                  <a:cs typeface="华文行楷" panose="02010800040101010101" pitchFamily="2" charset="-122"/>
                </a:rPr>
                <a:t>展开论述：</a:t>
              </a:r>
              <a:r>
                <a:rPr lang="zh-CN" b="1" dirty="0">
                  <a:latin typeface="宋体" panose="02010600030101010101" pitchFamily="2" charset="-122"/>
                  <a:cs typeface="华文行楷" panose="02010800040101010101" pitchFamily="2" charset="-122"/>
                </a:rPr>
                <a:t>分层次介绍化学农业和有机农业的区别，有机农业的优势</a:t>
              </a:r>
              <a:r>
                <a:rPr lang="zh-CN" altLang="en-US" b="1" dirty="0">
                  <a:latin typeface="宋体" panose="02010600030101010101" pitchFamily="2" charset="-122"/>
                  <a:cs typeface="华文行楷" panose="02010800040101010101" pitchFamily="2" charset="-122"/>
                </a:rPr>
                <a:t>。</a:t>
              </a:r>
              <a:endParaRPr lang="zh-CN" altLang="en-US" b="1" dirty="0">
                <a:latin typeface="宋体" panose="02010600030101010101" pitchFamily="2" charset="-122"/>
                <a:cs typeface="华文行楷" panose="02010800040101010101" pitchFamily="2" charset="-122"/>
              </a:endParaRPr>
            </a:p>
            <a:p>
              <a:pPr algn="l">
                <a:lnSpc>
                  <a:spcPts val="3200"/>
                </a:lnSpc>
                <a:buClrTx/>
                <a:buSzTx/>
                <a:buNone/>
              </a:pPr>
              <a:r>
                <a:rPr lang="zh-CN" altLang="en-US" b="1" dirty="0">
                  <a:latin typeface="宋体" panose="02010600030101010101" pitchFamily="2" charset="-122"/>
                  <a:cs typeface="华文行楷" panose="02010800040101010101" pitchFamily="2" charset="-122"/>
                </a:rPr>
                <a:t>结尾：总结观点，提出建议。</a:t>
              </a:r>
              <a:endParaRPr lang="zh-CN" altLang="en-US" b="1" dirty="0">
                <a:latin typeface="宋体" panose="02010600030101010101" pitchFamily="2" charset="-122"/>
                <a:cs typeface="华文行楷" panose="02010800040101010101" pitchFamily="2" charset="-122"/>
              </a:endParaRPr>
            </a:p>
          </p:txBody>
        </p:sp>
      </p:grpSp>
      <p:grpSp>
        <p:nvGrpSpPr>
          <p:cNvPr id="21" name="组合 20"/>
          <p:cNvGrpSpPr/>
          <p:nvPr/>
        </p:nvGrpSpPr>
        <p:grpSpPr>
          <a:xfrm>
            <a:off x="3885518" y="938889"/>
            <a:ext cx="2014220" cy="887730"/>
            <a:chOff x="6221" y="1259"/>
            <a:chExt cx="3172" cy="1398"/>
          </a:xfrm>
        </p:grpSpPr>
        <p:sp>
          <p:nvSpPr>
            <p:cNvPr id="22" name="右箭头 23"/>
            <p:cNvSpPr/>
            <p:nvPr/>
          </p:nvSpPr>
          <p:spPr>
            <a:xfrm>
              <a:off x="6221" y="1502"/>
              <a:ext cx="645" cy="1155"/>
            </a:xfrm>
            <a:prstGeom prst="rightArrow">
              <a:avLst/>
            </a:prstGeom>
            <a:solidFill>
              <a:srgbClr val="FFC000"/>
            </a:solidFill>
            <a:ln>
              <a:noFill/>
            </a:ln>
          </p:spPr>
          <p:txBody>
            <a:bodyPr wrap="square">
              <a:spAutoFit/>
            </a:bodyPr>
            <a:lstStyle/>
            <a:p>
              <a:pPr algn="ctr"/>
              <a:endParaRPr lang="zh-CN" altLang="en-US"/>
            </a:p>
          </p:txBody>
        </p:sp>
        <p:sp>
          <p:nvSpPr>
            <p:cNvPr id="23" name="文本框 22"/>
            <p:cNvSpPr txBox="1"/>
            <p:nvPr/>
          </p:nvSpPr>
          <p:spPr>
            <a:xfrm>
              <a:off x="6921" y="1259"/>
              <a:ext cx="2472" cy="1018"/>
            </a:xfrm>
            <a:prstGeom prst="rect">
              <a:avLst/>
            </a:prstGeom>
            <a:noFill/>
          </p:spPr>
          <p:txBody>
            <a:bodyPr wrap="none" rtlCol="0" anchor="t">
              <a:spAutoFit/>
            </a:bodyPr>
            <a:lstStyle/>
            <a:p>
              <a:pPr algn="l"/>
              <a:r>
                <a:rPr lang="zh-CN" u="sng">
                  <a:latin typeface="华文行楷" panose="02010800040101010101" pitchFamily="2" charset="-122"/>
                  <a:ea typeface="华文行楷" panose="02010800040101010101" pitchFamily="2" charset="-122"/>
                  <a:cs typeface="华文行楷" panose="02010800040101010101" pitchFamily="2" charset="-122"/>
                  <a:sym typeface="+mn-ea"/>
                </a:rPr>
                <a:t>支持有机农业</a:t>
              </a:r>
              <a:endParaRPr lang="zh-CN" altLang="en-US" u="sng">
                <a:latin typeface="华文行楷" panose="02010800040101010101" pitchFamily="2" charset="-122"/>
                <a:ea typeface="华文行楷" panose="02010800040101010101" pitchFamily="2" charset="-122"/>
                <a:cs typeface="华文行楷" panose="02010800040101010101" pitchFamily="2" charset="-122"/>
                <a:sym typeface="+mn-ea"/>
              </a:endParaRPr>
            </a:p>
            <a:p>
              <a:pPr algn="l"/>
              <a:r>
                <a:rPr lang="zh-CN" altLang="en-US" u="sng">
                  <a:latin typeface="华文行楷" panose="02010800040101010101" pitchFamily="2" charset="-122"/>
                  <a:ea typeface="华文行楷" panose="02010800040101010101" pitchFamily="2" charset="-122"/>
                  <a:cs typeface="华文行楷" panose="02010800040101010101" pitchFamily="2" charset="-122"/>
                  <a:sym typeface="+mn-ea"/>
                </a:rPr>
                <a:t>文体：议论</a:t>
              </a:r>
              <a:r>
                <a:rPr lang="zh-CN" u="sng">
                  <a:latin typeface="华文行楷" panose="02010800040101010101" pitchFamily="2" charset="-122"/>
                  <a:ea typeface="华文行楷" panose="02010800040101010101" pitchFamily="2" charset="-122"/>
                  <a:cs typeface="华文行楷" panose="02010800040101010101" pitchFamily="2" charset="-122"/>
                  <a:sym typeface="+mn-ea"/>
                </a:rPr>
                <a:t>文</a:t>
              </a:r>
              <a:endParaRPr lang="zh-CN" altLang="en-US" u="sng">
                <a:latin typeface="华文行楷" panose="02010800040101010101" pitchFamily="2" charset="-122"/>
                <a:ea typeface="华文行楷" panose="02010800040101010101" pitchFamily="2" charset="-122"/>
                <a:cs typeface="华文行楷" panose="02010800040101010101" pitchFamily="2" charset="-122"/>
                <a:sym typeface="+mn-ea"/>
              </a:endParaRPr>
            </a:p>
          </p:txBody>
        </p:sp>
      </p:grpSp>
      <p:grpSp>
        <p:nvGrpSpPr>
          <p:cNvPr id="24" name="组合 23"/>
          <p:cNvGrpSpPr/>
          <p:nvPr/>
        </p:nvGrpSpPr>
        <p:grpSpPr>
          <a:xfrm>
            <a:off x="3875980" y="1688231"/>
            <a:ext cx="5016500" cy="858520"/>
            <a:chOff x="6222" y="3001"/>
            <a:chExt cx="7900" cy="1352"/>
          </a:xfrm>
        </p:grpSpPr>
        <p:sp>
          <p:nvSpPr>
            <p:cNvPr id="25" name="右箭头 25"/>
            <p:cNvSpPr/>
            <p:nvPr/>
          </p:nvSpPr>
          <p:spPr>
            <a:xfrm>
              <a:off x="6222" y="3198"/>
              <a:ext cx="680" cy="1155"/>
            </a:xfrm>
            <a:prstGeom prst="rightArrow">
              <a:avLst/>
            </a:prstGeom>
            <a:solidFill>
              <a:srgbClr val="FFC000"/>
            </a:solidFill>
            <a:ln>
              <a:noFill/>
            </a:ln>
          </p:spPr>
          <p:txBody>
            <a:bodyPr wrap="square">
              <a:spAutoFit/>
            </a:bodyPr>
            <a:lstStyle/>
            <a:p>
              <a:pPr algn="ctr"/>
              <a:endParaRPr lang="zh-CN" altLang="en-US"/>
            </a:p>
          </p:txBody>
        </p:sp>
        <p:sp>
          <p:nvSpPr>
            <p:cNvPr id="26" name="文本框 25"/>
            <p:cNvSpPr txBox="1"/>
            <p:nvPr/>
          </p:nvSpPr>
          <p:spPr>
            <a:xfrm>
              <a:off x="6968" y="3001"/>
              <a:ext cx="7154" cy="1018"/>
            </a:xfrm>
            <a:prstGeom prst="rect">
              <a:avLst/>
            </a:prstGeom>
            <a:noFill/>
          </p:spPr>
          <p:txBody>
            <a:bodyPr wrap="square" rtlCol="0" anchor="t">
              <a:spAutoFit/>
            </a:bodyPr>
            <a:lstStyle/>
            <a:p>
              <a:r>
                <a:rPr lang="zh-CN" altLang="en-US" u="sng">
                  <a:latin typeface="华文行楷" panose="02010800040101010101" pitchFamily="2" charset="-122"/>
                  <a:ea typeface="华文行楷" panose="02010800040101010101" pitchFamily="2" charset="-122"/>
                  <a:cs typeface="华文行楷" panose="02010800040101010101" pitchFamily="2" charset="-122"/>
                  <a:sym typeface="+mn-ea"/>
                </a:rPr>
                <a:t>以现在时为主、兼顾过去时、将来时；第一、三人称</a:t>
              </a:r>
              <a:endParaRPr lang="zh-CN" altLang="en-US" u="sng">
                <a:latin typeface="华文行楷" panose="02010800040101010101" pitchFamily="2" charset="-122"/>
                <a:ea typeface="华文行楷" panose="02010800040101010101" pitchFamily="2" charset="-122"/>
                <a:cs typeface="华文行楷" panose="02010800040101010101" pitchFamily="2" charset="-122"/>
                <a:sym typeface="+mn-ea"/>
              </a:endParaRPr>
            </a:p>
          </p:txBody>
        </p:sp>
      </p:grpSp>
      <p:sp>
        <p:nvSpPr>
          <p:cNvPr id="27" name="文本框 26"/>
          <p:cNvSpPr txBox="1"/>
          <p:nvPr/>
        </p:nvSpPr>
        <p:spPr>
          <a:xfrm>
            <a:off x="4226025" y="4183092"/>
            <a:ext cx="4858385" cy="1259768"/>
          </a:xfrm>
          <a:prstGeom prst="rect">
            <a:avLst/>
          </a:prstGeom>
          <a:noFill/>
          <a:ln>
            <a:noFill/>
          </a:ln>
          <a:extLst>
            <a:ext uri="{909E8E84-426E-40DD-AFC4-6F175D3DCCD1}">
              <a14:hiddenFill xmlns:a14="http://schemas.microsoft.com/office/drawing/2010/main">
                <a:solidFill>
                  <a:schemeClr val="accent1">
                    <a:lumMod val="50000"/>
                  </a:schemeClr>
                </a:solidFill>
              </a14:hiddenFill>
            </a:ext>
          </a:extLst>
        </p:spPr>
        <p:txBody>
          <a:bodyPr wrap="square" rtlCol="0">
            <a:spAutoFit/>
          </a:bodyPr>
          <a:lstStyle/>
          <a:p>
            <a:pPr>
              <a:lnSpc>
                <a:spcPts val="3200"/>
              </a:lnSpc>
            </a:pPr>
            <a:r>
              <a:rPr lang="en-US" altLang="zh-CN" b="1" dirty="0">
                <a:latin typeface="宋体" panose="02010600030101010101" pitchFamily="2" charset="-122"/>
                <a:cs typeface="华文行楷" panose="02010800040101010101" pitchFamily="2" charset="-122"/>
              </a:rPr>
              <a:t>1.</a:t>
            </a:r>
            <a:r>
              <a:rPr lang="zh-CN" altLang="en-US" b="1" dirty="0">
                <a:latin typeface="宋体" panose="02010600030101010101" pitchFamily="2" charset="-122"/>
                <a:cs typeface="华文行楷" panose="02010800040101010101" pitchFamily="2" charset="-122"/>
              </a:rPr>
              <a:t>化学农业的缺点。</a:t>
            </a:r>
            <a:endParaRPr lang="zh-CN" altLang="en-US" b="1" dirty="0">
              <a:latin typeface="宋体" panose="02010600030101010101" pitchFamily="2" charset="-122"/>
              <a:cs typeface="华文行楷" panose="02010800040101010101" pitchFamily="2" charset="-122"/>
            </a:endParaRPr>
          </a:p>
          <a:p>
            <a:pPr>
              <a:lnSpc>
                <a:spcPts val="3200"/>
              </a:lnSpc>
            </a:pPr>
            <a:r>
              <a:rPr lang="en-US" altLang="zh-CN" b="1" dirty="0">
                <a:latin typeface="宋体" panose="02010600030101010101" pitchFamily="2" charset="-122"/>
                <a:cs typeface="华文行楷" panose="02010800040101010101" pitchFamily="2" charset="-122"/>
              </a:rPr>
              <a:t>2.</a:t>
            </a:r>
            <a:r>
              <a:rPr lang="zh-CN" altLang="en-US" b="1" dirty="0">
                <a:latin typeface="宋体" panose="02010600030101010101" pitchFamily="2" charset="-122"/>
                <a:cs typeface="华文行楷" panose="02010800040101010101" pitchFamily="2" charset="-122"/>
              </a:rPr>
              <a:t>有机农业的优点，人们对健康的重视和选择有机农业的理由。</a:t>
            </a:r>
            <a:endParaRPr lang="zh-CN" altLang="en-US" b="1" dirty="0">
              <a:latin typeface="宋体" panose="02010600030101010101" pitchFamily="2" charset="-122"/>
              <a:cs typeface="华文行楷" panose="02010800040101010101" pitchFamily="2" charset="-122"/>
            </a:endParaRPr>
          </a:p>
        </p:txBody>
      </p:sp>
      <p:sp>
        <p:nvSpPr>
          <p:cNvPr id="28" name="下箭头 9"/>
          <p:cNvSpPr/>
          <p:nvPr/>
        </p:nvSpPr>
        <p:spPr>
          <a:xfrm>
            <a:off x="1564064" y="2325329"/>
            <a:ext cx="829945" cy="5613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27" grpId="0"/>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9677" t="42916" r="11426" b="18801"/>
          <a:stretch>
            <a:fillRect/>
          </a:stretch>
        </p:blipFill>
        <p:spPr>
          <a:xfrm>
            <a:off x="6242123" y="3317458"/>
            <a:ext cx="2215210" cy="1672560"/>
          </a:xfrm>
          <a:prstGeom prst="roundRect">
            <a:avLst/>
          </a:prstGeom>
        </p:spPr>
      </p:pic>
      <p:pic>
        <p:nvPicPr>
          <p:cNvPr id="3" name="图片 2"/>
          <p:cNvPicPr>
            <a:picLocks noChangeAspect="1"/>
          </p:cNvPicPr>
          <p:nvPr/>
        </p:nvPicPr>
        <p:blipFill>
          <a:blip r:embed="rId2"/>
          <a:stretch>
            <a:fillRect/>
          </a:stretch>
        </p:blipFill>
        <p:spPr>
          <a:xfrm>
            <a:off x="384476" y="857243"/>
            <a:ext cx="2602888" cy="2052955"/>
          </a:xfrm>
          <a:prstGeom prst="roundRect">
            <a:avLst/>
          </a:prstGeom>
        </p:spPr>
      </p:pic>
      <p:pic>
        <p:nvPicPr>
          <p:cNvPr id="4" name="图片 3"/>
          <p:cNvPicPr>
            <a:picLocks noChangeAspect="1"/>
          </p:cNvPicPr>
          <p:nvPr/>
        </p:nvPicPr>
        <p:blipFill>
          <a:blip r:embed="rId3"/>
          <a:stretch>
            <a:fillRect/>
          </a:stretch>
        </p:blipFill>
        <p:spPr>
          <a:xfrm>
            <a:off x="395854" y="3122595"/>
            <a:ext cx="2402460" cy="1934142"/>
          </a:xfrm>
          <a:prstGeom prst="roundRect">
            <a:avLst/>
          </a:prstGeom>
        </p:spPr>
      </p:pic>
      <p:pic>
        <p:nvPicPr>
          <p:cNvPr id="5" name="图片 4"/>
          <p:cNvPicPr>
            <a:picLocks noChangeAspect="1"/>
          </p:cNvPicPr>
          <p:nvPr/>
        </p:nvPicPr>
        <p:blipFill>
          <a:blip r:embed="rId4"/>
          <a:stretch>
            <a:fillRect/>
          </a:stretch>
        </p:blipFill>
        <p:spPr>
          <a:xfrm>
            <a:off x="3302327" y="3317458"/>
            <a:ext cx="2438882" cy="1690880"/>
          </a:xfrm>
          <a:prstGeom prst="roundRect">
            <a:avLst/>
          </a:prstGeom>
        </p:spPr>
      </p:pic>
      <p:pic>
        <p:nvPicPr>
          <p:cNvPr id="6" name="图片 5"/>
          <p:cNvPicPr>
            <a:picLocks noChangeAspect="1"/>
          </p:cNvPicPr>
          <p:nvPr/>
        </p:nvPicPr>
        <p:blipFill>
          <a:blip r:embed="rId5"/>
          <a:stretch>
            <a:fillRect/>
          </a:stretch>
        </p:blipFill>
        <p:spPr>
          <a:xfrm>
            <a:off x="6126050" y="1103188"/>
            <a:ext cx="2447355" cy="1760249"/>
          </a:xfrm>
          <a:prstGeom prst="roundRect">
            <a:avLst/>
          </a:prstGeom>
        </p:spPr>
      </p:pic>
      <p:pic>
        <p:nvPicPr>
          <p:cNvPr id="7" name="图片 6"/>
          <p:cNvPicPr>
            <a:picLocks noChangeAspect="1"/>
          </p:cNvPicPr>
          <p:nvPr/>
        </p:nvPicPr>
        <p:blipFill>
          <a:blip r:embed="rId6"/>
          <a:stretch>
            <a:fillRect/>
          </a:stretch>
        </p:blipFill>
        <p:spPr>
          <a:xfrm>
            <a:off x="3194101" y="1009893"/>
            <a:ext cx="2527209" cy="1946841"/>
          </a:xfrm>
          <a:prstGeom prst="roundRect">
            <a:avLst/>
          </a:prstGeom>
        </p:spPr>
      </p:pic>
      <p:sp>
        <p:nvSpPr>
          <p:cNvPr id="8" name="文本框 7"/>
          <p:cNvSpPr txBox="1"/>
          <p:nvPr/>
        </p:nvSpPr>
        <p:spPr>
          <a:xfrm>
            <a:off x="594188" y="2754588"/>
            <a:ext cx="2402460" cy="398780"/>
          </a:xfrm>
          <a:prstGeom prst="rect">
            <a:avLst/>
          </a:prstGeom>
          <a:noFill/>
        </p:spPr>
        <p:txBody>
          <a:bodyPr wrap="square" rtlCol="0">
            <a:spAutoFit/>
          </a:bodyPr>
          <a:lstStyle/>
          <a:p>
            <a:r>
              <a:rPr lang="en-US" altLang="zh-CN" sz="2000" b="1" dirty="0"/>
              <a:t>organic farming</a:t>
            </a:r>
            <a:endParaRPr lang="en-US" altLang="zh-CN" sz="2000" b="1" dirty="0"/>
          </a:p>
        </p:txBody>
      </p:sp>
      <p:sp>
        <p:nvSpPr>
          <p:cNvPr id="9" name="文本框 8"/>
          <p:cNvSpPr txBox="1"/>
          <p:nvPr/>
        </p:nvSpPr>
        <p:spPr>
          <a:xfrm>
            <a:off x="3385654" y="2890640"/>
            <a:ext cx="2402460" cy="398780"/>
          </a:xfrm>
          <a:prstGeom prst="rect">
            <a:avLst/>
          </a:prstGeom>
          <a:noFill/>
        </p:spPr>
        <p:txBody>
          <a:bodyPr wrap="square" rtlCol="0">
            <a:spAutoFit/>
          </a:bodyPr>
          <a:lstStyle/>
          <a:p>
            <a:r>
              <a:rPr lang="en-US" altLang="zh-CN" sz="2000" b="1" dirty="0"/>
              <a:t>chemical farming</a:t>
            </a:r>
            <a:endParaRPr lang="en-US" altLang="zh-CN" sz="2000" b="1" dirty="0"/>
          </a:p>
        </p:txBody>
      </p:sp>
      <p:sp>
        <p:nvSpPr>
          <p:cNvPr id="10" name="文本框 9"/>
          <p:cNvSpPr txBox="1"/>
          <p:nvPr/>
        </p:nvSpPr>
        <p:spPr>
          <a:xfrm>
            <a:off x="6540043" y="2857500"/>
            <a:ext cx="1998433" cy="400110"/>
          </a:xfrm>
          <a:prstGeom prst="rect">
            <a:avLst/>
          </a:prstGeom>
          <a:noFill/>
        </p:spPr>
        <p:txBody>
          <a:bodyPr wrap="square" rtlCol="0">
            <a:spAutoFit/>
          </a:bodyPr>
          <a:lstStyle/>
          <a:p>
            <a:r>
              <a:rPr lang="en-US" altLang="zh-CN" sz="2000" b="1" dirty="0"/>
              <a:t>organic farming</a:t>
            </a:r>
            <a:endParaRPr lang="en-US" altLang="zh-CN" sz="2000" b="1" dirty="0"/>
          </a:p>
        </p:txBody>
      </p:sp>
      <p:sp>
        <p:nvSpPr>
          <p:cNvPr id="11" name="文本框 10"/>
          <p:cNvSpPr txBox="1"/>
          <p:nvPr/>
        </p:nvSpPr>
        <p:spPr>
          <a:xfrm>
            <a:off x="496318" y="4931038"/>
            <a:ext cx="2402460" cy="398780"/>
          </a:xfrm>
          <a:prstGeom prst="rect">
            <a:avLst/>
          </a:prstGeom>
          <a:noFill/>
        </p:spPr>
        <p:txBody>
          <a:bodyPr wrap="square" rtlCol="0">
            <a:spAutoFit/>
          </a:bodyPr>
          <a:lstStyle/>
          <a:p>
            <a:r>
              <a:rPr lang="en-US" altLang="zh-CN" sz="2000" b="1" dirty="0"/>
              <a:t>organic farming</a:t>
            </a:r>
            <a:endParaRPr lang="en-US" altLang="zh-CN" sz="2000" b="1" dirty="0"/>
          </a:p>
        </p:txBody>
      </p:sp>
      <p:sp>
        <p:nvSpPr>
          <p:cNvPr id="12" name="文本框 11"/>
          <p:cNvSpPr txBox="1"/>
          <p:nvPr/>
        </p:nvSpPr>
        <p:spPr>
          <a:xfrm>
            <a:off x="6349365" y="4931038"/>
            <a:ext cx="2402460" cy="398780"/>
          </a:xfrm>
          <a:prstGeom prst="rect">
            <a:avLst/>
          </a:prstGeom>
          <a:noFill/>
        </p:spPr>
        <p:txBody>
          <a:bodyPr wrap="square" rtlCol="0">
            <a:spAutoFit/>
          </a:bodyPr>
          <a:lstStyle/>
          <a:p>
            <a:r>
              <a:rPr lang="en-US" altLang="zh-CN" sz="2000" b="1" dirty="0"/>
              <a:t>chemical farming</a:t>
            </a:r>
            <a:endParaRPr lang="en-US" altLang="zh-CN" sz="2000" b="1" dirty="0"/>
          </a:p>
        </p:txBody>
      </p:sp>
      <p:sp>
        <p:nvSpPr>
          <p:cNvPr id="13" name="文本框 12"/>
          <p:cNvSpPr txBox="1"/>
          <p:nvPr/>
        </p:nvSpPr>
        <p:spPr>
          <a:xfrm>
            <a:off x="3570995" y="4990018"/>
            <a:ext cx="2402460" cy="398780"/>
          </a:xfrm>
          <a:prstGeom prst="rect">
            <a:avLst/>
          </a:prstGeom>
          <a:noFill/>
        </p:spPr>
        <p:txBody>
          <a:bodyPr wrap="square" rtlCol="0">
            <a:spAutoFit/>
          </a:bodyPr>
          <a:lstStyle/>
          <a:p>
            <a:r>
              <a:rPr lang="en-US" altLang="zh-CN" sz="2000" b="1" dirty="0"/>
              <a:t>organic farming</a:t>
            </a:r>
            <a:endParaRPr lang="en-US" altLang="zh-CN" sz="2000" b="1" dirty="0"/>
          </a:p>
        </p:txBody>
      </p:sp>
      <p:sp>
        <p:nvSpPr>
          <p:cNvPr id="14" name="文本框 13"/>
          <p:cNvSpPr txBox="1"/>
          <p:nvPr>
            <p:custDataLst>
              <p:tags r:id="rId7"/>
            </p:custDataLst>
          </p:nvPr>
        </p:nvSpPr>
        <p:spPr>
          <a:xfrm>
            <a:off x="384476" y="508806"/>
            <a:ext cx="8600815" cy="4140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eaLnBrk="0" hangingPunct="0"/>
            <a:r>
              <a:rPr lang="en-US" sz="2000" b="1" noProof="1">
                <a:solidFill>
                  <a:schemeClr val="bg1"/>
                </a:solidFill>
                <a:latin typeface="Times New Roman" panose="02020603050405020304" pitchFamily="18" charset="0"/>
                <a:ea typeface="微软雅黑" panose="020B0503020204020204" charset="-122"/>
                <a:cs typeface="Times New Roman" panose="02020603050405020304" pitchFamily="18" charset="0"/>
              </a:rPr>
              <a:t>Make a judgement: which is chemical farming and which is organic farming.</a:t>
            </a:r>
            <a:endParaRPr lang="en-US" sz="2000" b="1" noProof="1">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7" name="文本框 1"/>
          <p:cNvSpPr txBox="1"/>
          <p:nvPr>
            <p:custDataLst>
              <p:tags r:id="rId8"/>
            </p:custDataLst>
          </p:nvPr>
        </p:nvSpPr>
        <p:spPr>
          <a:xfrm>
            <a:off x="767075" y="25571"/>
            <a:ext cx="1837690" cy="483235"/>
          </a:xfrm>
          <a:prstGeom prst="rect">
            <a:avLst/>
          </a:prstGeom>
          <a:solidFill>
            <a:srgbClr val="002060"/>
          </a:solidFill>
          <a:ln w="9525">
            <a:noFill/>
          </a:ln>
        </p:spPr>
        <p:txBody>
          <a:bodyPr wrap="none" anchor="t">
            <a:spAutoFit/>
          </a:bodyPr>
          <a:lstStyle/>
          <a:p>
            <a:r>
              <a:rPr lang="en-US" altLang="zh-CN" sz="255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Pre-reading</a:t>
            </a:r>
            <a:endParaRPr lang="en-US" altLang="zh-CN" sz="255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ppt_y</p:attrName>
                                        </p:attrNameLst>
                                      </p:cBhvr>
                                      <p:tavLst>
                                        <p:tav tm="0">
                                          <p:val>
                                            <p:strVal val="#ppt_y+#ppt_h*1.125000"/>
                                          </p:val>
                                        </p:tav>
                                        <p:tav tm="100000">
                                          <p:val>
                                            <p:strVal val="#ppt_y"/>
                                          </p:val>
                                        </p:tav>
                                      </p:tavLst>
                                    </p:anim>
                                    <p:animEffect transition="in" filter="wipe(up)">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p:tgtEl>
                                          <p:spTgt spid="13"/>
                                        </p:tgtEl>
                                        <p:attrNameLst>
                                          <p:attrName>ppt_y</p:attrName>
                                        </p:attrNameLst>
                                      </p:cBhvr>
                                      <p:tavLst>
                                        <p:tav tm="0">
                                          <p:val>
                                            <p:strVal val="#ppt_y+#ppt_h*1.125000"/>
                                          </p:val>
                                        </p:tav>
                                        <p:tav tm="100000">
                                          <p:val>
                                            <p:strVal val="#ppt_y"/>
                                          </p:val>
                                        </p:tav>
                                      </p:tavLst>
                                    </p:anim>
                                    <p:animEffect transition="in" filter="wipe(up)">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p:tgtEl>
                                          <p:spTgt spid="12"/>
                                        </p:tgtEl>
                                        <p:attrNameLst>
                                          <p:attrName>ppt_y</p:attrName>
                                        </p:attrNameLst>
                                      </p:cBhvr>
                                      <p:tavLst>
                                        <p:tav tm="0">
                                          <p:val>
                                            <p:strVal val="#ppt_y+#ppt_h*1.125000"/>
                                          </p:val>
                                        </p:tav>
                                        <p:tav tm="100000">
                                          <p:val>
                                            <p:strVal val="#ppt_y"/>
                                          </p:val>
                                        </p:tav>
                                      </p:tavLst>
                                    </p:anim>
                                    <p:animEffect transition="in" filter="wipe(up)">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12" grpId="0"/>
      <p:bldP spid="12" grpId="1"/>
      <p:bldP spid="13" grpId="0"/>
      <p:bldP spid="13" grpId="1"/>
      <p:bldP spid="14"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21122" y="1181497"/>
            <a:ext cx="8654876" cy="4165564"/>
          </a:xfrm>
          <a:prstGeom prst="rect">
            <a:avLst/>
          </a:prstGeom>
          <a:solidFill>
            <a:srgbClr val="FFFFFF"/>
          </a:solidFill>
          <a:ln w="28575" cmpd="sng">
            <a:solidFill>
              <a:srgbClr val="CECEEF"/>
            </a:solidFill>
            <a:prstDash val="sysDot"/>
          </a:ln>
        </p:spPr>
        <p:txBody>
          <a:bodyPr wrap="square" rtlCol="0" anchor="t">
            <a:spAutoFit/>
          </a:bodyPr>
          <a:lstStyle/>
          <a:p>
            <a:pPr marL="0" marR="0" lvl="0" indent="0" defTabSz="914400" eaLnBrk="1" fontAlgn="base" latinLnBrk="0" hangingPunct="1">
              <a:lnSpc>
                <a:spcPts val="3200"/>
              </a:lnSpc>
              <a:spcBef>
                <a:spcPct val="0"/>
              </a:spcBef>
              <a:spcAft>
                <a:spcPct val="0"/>
              </a:spcAft>
              <a:buClrTx/>
              <a:buSzTx/>
              <a:buFontTx/>
              <a:buNone/>
              <a:defRPr/>
            </a:pPr>
            <a:r>
              <a:rPr kumimoji="0" lang="zh-CN"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Is the author of the passage for or against organic farming? How do you know?</a:t>
            </a:r>
            <a:endParaRPr kumimoji="0" lang="zh-CN"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ts val="3200"/>
              </a:lnSpc>
              <a:spcBef>
                <a:spcPct val="0"/>
              </a:spcBef>
              <a:spcAft>
                <a:spcPct val="0"/>
              </a:spcAft>
              <a:buClrTx/>
              <a:buSzTx/>
              <a:buFontTx/>
              <a:buNone/>
              <a:defRPr/>
            </a:pPr>
            <a:r>
              <a:rPr kumimoji="0" lang="zh-CN"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What other disadvantages of chemical farming did the author not list?</a:t>
            </a:r>
            <a:endParaRPr kumimoji="0" lang="zh-CN"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ts val="3200"/>
              </a:lnSpc>
              <a:spcBef>
                <a:spcPct val="0"/>
              </a:spcBef>
              <a:spcAft>
                <a:spcPct val="0"/>
              </a:spcAft>
              <a:buClrTx/>
              <a:buSzTx/>
              <a:buFontTx/>
              <a:buNone/>
              <a:defRPr/>
            </a:pPr>
            <a:r>
              <a:rPr kumimoji="0" lang="zh-CN"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How might the following items be problems and how important are they for organic farming?</a:t>
            </a:r>
            <a:endParaRPr kumimoji="0" lang="zh-CN"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ts val="3200"/>
              </a:lnSpc>
              <a:spcBef>
                <a:spcPct val="0"/>
              </a:spcBef>
              <a:spcAft>
                <a:spcPct val="0"/>
              </a:spcAft>
              <a:buClrTx/>
              <a:buSzTx/>
              <a:buFontTx/>
              <a:buNone/>
              <a:defRPr/>
            </a:pPr>
            <a:endParaRPr kumimoji="0" lang="zh-CN"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ts val="3200"/>
              </a:lnSpc>
              <a:spcBef>
                <a:spcPct val="0"/>
              </a:spcBef>
              <a:spcAft>
                <a:spcPct val="0"/>
              </a:spcAft>
              <a:buClrTx/>
              <a:buSzTx/>
              <a:buFontTx/>
              <a:buNone/>
              <a:defRPr/>
            </a:pPr>
            <a:endParaRPr kumimoji="0" lang="zh-CN"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ts val="3200"/>
              </a:lnSpc>
              <a:spcBef>
                <a:spcPct val="0"/>
              </a:spcBef>
              <a:spcAft>
                <a:spcPct val="0"/>
              </a:spcAft>
              <a:buClrTx/>
              <a:buSzTx/>
              <a:buFontTx/>
              <a:buNone/>
              <a:defRPr/>
            </a:pPr>
            <a:endParaRPr kumimoji="0" lang="zh-CN"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ts val="3200"/>
              </a:lnSpc>
              <a:spcBef>
                <a:spcPct val="0"/>
              </a:spcBef>
              <a:spcAft>
                <a:spcPct val="0"/>
              </a:spcAft>
              <a:buClrTx/>
              <a:buSzTx/>
              <a:buFontTx/>
              <a:buNone/>
              <a:defRPr/>
            </a:pPr>
            <a:r>
              <a:rPr kumimoji="0" lang="zh-CN"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What other disadvantages of organic farming can you think of ?</a:t>
            </a:r>
            <a:endParaRPr kumimoji="0" lang="zh-CN"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文本框 5"/>
          <p:cNvSpPr txBox="1"/>
          <p:nvPr/>
        </p:nvSpPr>
        <p:spPr>
          <a:xfrm>
            <a:off x="221122" y="697380"/>
            <a:ext cx="5832648" cy="461665"/>
          </a:xfrm>
          <a:prstGeom prst="rect">
            <a:avLst/>
          </a:prstGeom>
          <a:solidFill>
            <a:srgbClr val="2D2D89">
              <a:lumMod val="20000"/>
              <a:lumOff val="80000"/>
            </a:srgbClr>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defRPr/>
            </a:pPr>
            <a:r>
              <a:rPr kumimoji="0" lang="en-US" altLang="zh-CN" sz="2400" b="1" i="0" u="none" strike="noStrike" kern="0" cap="none" spc="0" normalizeH="0" baseline="0" noProof="0" dirty="0">
                <a:ln>
                  <a:noFill/>
                </a:ln>
                <a:solidFill>
                  <a:srgbClr val="000000"/>
                </a:solidFill>
                <a:effectLst/>
                <a:uLnTx/>
                <a:uFillTx/>
                <a:latin typeface="Comic Sans MS" panose="030F0702030302020204" pitchFamily="66" charset="0"/>
                <a:cs typeface="Comic Sans MS" panose="030F0702030302020204" pitchFamily="66" charset="0"/>
              </a:rPr>
              <a:t> 1. </a:t>
            </a:r>
            <a:r>
              <a:rPr kumimoji="0" lang="en-US" altLang="zh-CN" sz="2400" b="1" i="0" u="none" strike="noStrike" kern="0" cap="none" spc="0" normalizeH="0" baseline="0" noProof="0" dirty="0">
                <a:ln>
                  <a:noFill/>
                </a:ln>
                <a:solidFill>
                  <a:srgbClr val="2D2D89"/>
                </a:solidFill>
                <a:effectLst/>
                <a:uLnTx/>
                <a:uFillTx/>
                <a:latin typeface="Times New Roman" panose="02020603050405020304" pitchFamily="18" charset="0"/>
                <a:cs typeface="Times New Roman" panose="02020603050405020304" pitchFamily="18" charset="0"/>
              </a:rPr>
              <a:t>Discuss these questions in groups.</a:t>
            </a:r>
            <a:r>
              <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endPar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1"/>
          <a:srcRect r="17663" b="-219"/>
          <a:stretch>
            <a:fillRect/>
          </a:stretch>
        </p:blipFill>
        <p:spPr>
          <a:xfrm>
            <a:off x="539805" y="3793604"/>
            <a:ext cx="4008755" cy="1069340"/>
          </a:xfrm>
          <a:prstGeom prst="rect">
            <a:avLst/>
          </a:prstGeom>
          <a:effectLst>
            <a:outerShdw blurRad="50800" dist="38100" dir="18900000" algn="bl" rotWithShape="0">
              <a:prstClr val="black">
                <a:alpha val="40000"/>
              </a:prstClr>
            </a:outerShdw>
          </a:effectLst>
        </p:spPr>
      </p:pic>
      <p:grpSp>
        <p:nvGrpSpPr>
          <p:cNvPr id="12" name="组合 11"/>
          <p:cNvGrpSpPr/>
          <p:nvPr/>
        </p:nvGrpSpPr>
        <p:grpSpPr>
          <a:xfrm>
            <a:off x="899592" y="67629"/>
            <a:ext cx="2117677" cy="553994"/>
            <a:chOff x="899592" y="67629"/>
            <a:chExt cx="2117677" cy="553994"/>
          </a:xfrm>
        </p:grpSpPr>
        <p:sp>
          <p:nvSpPr>
            <p:cNvPr id="8" name="矩形 7"/>
            <p:cNvSpPr/>
            <p:nvPr/>
          </p:nvSpPr>
          <p:spPr>
            <a:xfrm>
              <a:off x="1443767" y="67629"/>
              <a:ext cx="1573502"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writing: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9" name="组合 8"/>
            <p:cNvGrpSpPr/>
            <p:nvPr/>
          </p:nvGrpSpPr>
          <p:grpSpPr>
            <a:xfrm>
              <a:off x="899592" y="121196"/>
              <a:ext cx="445481" cy="469613"/>
              <a:chOff x="2121873" y="1511588"/>
              <a:chExt cx="445481" cy="469613"/>
            </a:xfrm>
          </p:grpSpPr>
          <p:sp>
            <p:nvSpPr>
              <p:cNvPr id="10" name="矩形 9"/>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11" name="矩形 10"/>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animEffect transition="in" filter="blinds(horizontal)">
                                      <p:cBhvr>
                                        <p:cTn id="19" dur="500"/>
                                        <p:tgtEl>
                                          <p:spTgt spid="5">
                                            <p:bg/>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blinds(horizontal)">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blinds(horizontal)">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blinds(horizontal)">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blinds(horizontal)">
                                      <p:cBhvr>
                                        <p:cTn id="39" dur="500"/>
                                        <p:tgtEl>
                                          <p:spTgt spid="5">
                                            <p:txEl>
                                              <p:pRg st="6" end="6"/>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build="p"/>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443767" y="67629"/>
            <a:ext cx="1573502"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writing: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8" name="组合 7"/>
          <p:cNvGrpSpPr/>
          <p:nvPr/>
        </p:nvGrpSpPr>
        <p:grpSpPr>
          <a:xfrm>
            <a:off x="899592" y="121196"/>
            <a:ext cx="445481" cy="469613"/>
            <a:chOff x="2121873" y="1511588"/>
            <a:chExt cx="445481" cy="469613"/>
          </a:xfrm>
        </p:grpSpPr>
        <p:sp>
          <p:nvSpPr>
            <p:cNvPr id="9" name="矩形 8"/>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10" name="矩形 9"/>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sp>
        <p:nvSpPr>
          <p:cNvPr id="12" name="文本框 11"/>
          <p:cNvSpPr txBox="1"/>
          <p:nvPr/>
        </p:nvSpPr>
        <p:spPr>
          <a:xfrm>
            <a:off x="251520" y="750912"/>
            <a:ext cx="8640960" cy="489045"/>
          </a:xfrm>
          <a:prstGeom prst="rect">
            <a:avLst/>
          </a:prstGeom>
          <a:noFill/>
        </p:spPr>
        <p:txBody>
          <a:bodyPr wrap="square">
            <a:spAutoFit/>
          </a:bodyPr>
          <a:lstStyle/>
          <a:p>
            <a:pPr marL="0" marR="0" lvl="0" indent="0" defTabSz="914400" rtl="0" eaLnBrk="1" fontAlgn="base" latinLnBrk="0" hangingPunct="1">
              <a:lnSpc>
                <a:spcPts val="354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2D2D89"/>
                </a:solidFill>
                <a:effectLst/>
                <a:uLnTx/>
                <a:uFillTx/>
                <a:latin typeface="Times New Roman" panose="02020603050405020304" pitchFamily="18" charset="0"/>
                <a:ea typeface="宋体" panose="02010600030101010101" pitchFamily="2" charset="-122"/>
                <a:cs typeface="Times New Roman" panose="02020603050405020304" pitchFamily="18" charset="0"/>
              </a:rPr>
              <a:t>2. Decide whether your group supports </a:t>
            </a:r>
            <a:r>
              <a:rPr kumimoji="0" lang="en-US" altLang="zh-CN" sz="2000" b="1" i="0" u="none" strike="noStrike" kern="1200" cap="none" spc="0" normalizeH="0" baseline="0" noProof="0" dirty="0">
                <a:ln>
                  <a:noFill/>
                </a:ln>
                <a:solidFill>
                  <a:srgbClr val="2D2D89"/>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chemical</a:t>
            </a:r>
            <a:r>
              <a:rPr kumimoji="0" lang="en-US" altLang="zh-CN" sz="2000" b="1" i="0" u="none" strike="noStrike" kern="1200" cap="none" spc="0" normalizeH="0" baseline="0" noProof="0" dirty="0">
                <a:ln>
                  <a:noFill/>
                </a:ln>
                <a:solidFill>
                  <a:srgbClr val="2D2D89"/>
                </a:solidFill>
                <a:effectLst/>
                <a:uLnTx/>
                <a:uFillTx/>
                <a:latin typeface="Times New Roman" panose="02020603050405020304" pitchFamily="18" charset="0"/>
                <a:ea typeface="宋体" panose="02010600030101010101" pitchFamily="2" charset="-122"/>
                <a:cs typeface="Times New Roman" panose="02020603050405020304" pitchFamily="18" charset="0"/>
              </a:rPr>
              <a:t> farming or organic farming. </a:t>
            </a:r>
            <a:endParaRPr kumimoji="0" lang="en-US" altLang="zh-CN" sz="2000" b="1" i="0" u="none" strike="noStrike" kern="1200" cap="none" spc="0" normalizeH="0" baseline="0" noProof="0" dirty="0">
              <a:ln>
                <a:noFill/>
              </a:ln>
              <a:solidFill>
                <a:srgbClr val="2D2D89"/>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5" name="Picture 2" descr="I:\教育部录课\选择性必修1-U5\微信图片_20200817184328.jp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55576" y="1369246"/>
            <a:ext cx="7411383" cy="3918988"/>
          </a:xfrm>
          <a:prstGeom prst="rect">
            <a:avLst/>
          </a:prstGeom>
          <a:noFill/>
          <a:ln w="1905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16" name="TextBox 1"/>
          <p:cNvSpPr txBox="1"/>
          <p:nvPr/>
        </p:nvSpPr>
        <p:spPr>
          <a:xfrm>
            <a:off x="2230518" y="1364434"/>
            <a:ext cx="5806011" cy="615553"/>
          </a:xfrm>
          <a:prstGeom prst="rect">
            <a:avLst/>
          </a:prstGeom>
          <a:solidFill>
            <a:schemeClr val="bg1">
              <a:lumMod val="95000"/>
              <a:alpha val="90000"/>
            </a:schemeClr>
          </a:solidFill>
          <a:ln w="12700">
            <a:solidFill>
              <a:srgbClr val="C00000"/>
            </a:solidFill>
          </a:ln>
        </p:spPr>
        <p:txBody>
          <a:bodyPr wrap="square" lIns="121917" tIns="60958" rIns="121917" bIns="60958" rtlCol="0">
            <a:spAutoFit/>
          </a:bodyPr>
          <a:lstStyle/>
          <a:p>
            <a:pPr algn="ctr"/>
            <a:r>
              <a:rPr lang="en-US" altLang="zh-CN" sz="3200" b="1">
                <a:solidFill>
                  <a:srgbClr val="C00000"/>
                </a:solidFill>
                <a:latin typeface="Times New Roman" panose="02020603050405020304" pitchFamily="18" charset="0"/>
                <a:cs typeface="Times New Roman" panose="02020603050405020304" pitchFamily="18" charset="0"/>
              </a:rPr>
              <a:t>Opinion</a:t>
            </a:r>
            <a:endParaRPr lang="zh-CN" altLang="en-US" sz="3200" b="1">
              <a:solidFill>
                <a:srgbClr val="C00000"/>
              </a:solidFill>
              <a:latin typeface="Times New Roman" panose="02020603050405020304" pitchFamily="18" charset="0"/>
              <a:cs typeface="Times New Roman" panose="02020603050405020304" pitchFamily="18" charset="0"/>
            </a:endParaRPr>
          </a:p>
        </p:txBody>
      </p:sp>
      <p:sp>
        <p:nvSpPr>
          <p:cNvPr id="17" name="TextBox 6"/>
          <p:cNvSpPr txBox="1"/>
          <p:nvPr/>
        </p:nvSpPr>
        <p:spPr>
          <a:xfrm>
            <a:off x="2230520" y="2091764"/>
            <a:ext cx="5806009" cy="2462212"/>
          </a:xfrm>
          <a:prstGeom prst="rect">
            <a:avLst/>
          </a:prstGeom>
          <a:solidFill>
            <a:schemeClr val="bg1">
              <a:lumMod val="95000"/>
              <a:alpha val="90000"/>
            </a:schemeClr>
          </a:solidFill>
          <a:ln w="12700">
            <a:solidFill>
              <a:srgbClr val="C00000"/>
            </a:solidFill>
          </a:ln>
        </p:spPr>
        <p:txBody>
          <a:bodyPr wrap="square" lIns="121917" tIns="60958" rIns="121917" bIns="60958" rtlCol="0">
            <a:spAutoFit/>
          </a:bodyPr>
          <a:lstStyle/>
          <a:p>
            <a:endParaRPr lang="en-US" altLang="zh-CN" sz="2400" b="1" dirty="0">
              <a:solidFill>
                <a:srgbClr val="C00000"/>
              </a:solidFill>
            </a:endParaRPr>
          </a:p>
          <a:p>
            <a:pPr algn="ctr"/>
            <a:r>
              <a:rPr lang="en-US" altLang="zh-CN" sz="3200" b="1" dirty="0">
                <a:solidFill>
                  <a:srgbClr val="C00000"/>
                </a:solidFill>
                <a:latin typeface="Times New Roman" panose="02020603050405020304" pitchFamily="18" charset="0"/>
                <a:cs typeface="Times New Roman" panose="02020603050405020304" pitchFamily="18" charset="0"/>
              </a:rPr>
              <a:t>Body</a:t>
            </a:r>
            <a:endParaRPr lang="en-US" altLang="zh-CN" sz="3200" b="1" dirty="0">
              <a:solidFill>
                <a:srgbClr val="C00000"/>
              </a:solidFill>
              <a:latin typeface="Times New Roman" panose="02020603050405020304" pitchFamily="18" charset="0"/>
              <a:cs typeface="Times New Roman" panose="02020603050405020304" pitchFamily="18" charset="0"/>
            </a:endParaRPr>
          </a:p>
          <a:p>
            <a:r>
              <a:rPr lang="en-US" altLang="zh-CN" sz="2400" i="1" dirty="0">
                <a:solidFill>
                  <a:srgbClr val="C00000"/>
                </a:solidFill>
                <a:latin typeface="Times New Roman" panose="02020603050405020304" pitchFamily="18" charset="0"/>
                <a:cs typeface="Times New Roman" panose="02020603050405020304" pitchFamily="18" charset="0"/>
              </a:rPr>
              <a:t>                 * argument /topic sentence</a:t>
            </a:r>
            <a:endParaRPr lang="en-US" altLang="zh-CN" sz="2400" i="1" dirty="0">
              <a:solidFill>
                <a:srgbClr val="C00000"/>
              </a:solidFill>
              <a:latin typeface="Times New Roman" panose="02020603050405020304" pitchFamily="18" charset="0"/>
              <a:cs typeface="Times New Roman" panose="02020603050405020304" pitchFamily="18" charset="0"/>
            </a:endParaRPr>
          </a:p>
          <a:p>
            <a:r>
              <a:rPr lang="en-US" altLang="zh-CN" sz="2400" i="1" dirty="0">
                <a:solidFill>
                  <a:srgbClr val="C00000"/>
                </a:solidFill>
                <a:latin typeface="Times New Roman" panose="02020603050405020304" pitchFamily="18" charset="0"/>
                <a:cs typeface="Times New Roman" panose="02020603050405020304" pitchFamily="18" charset="0"/>
              </a:rPr>
              <a:t>                 * supporting details</a:t>
            </a:r>
            <a:endParaRPr lang="en-US" altLang="zh-CN" sz="2400" i="1" dirty="0">
              <a:solidFill>
                <a:srgbClr val="C00000"/>
              </a:solidFill>
              <a:latin typeface="Times New Roman" panose="02020603050405020304" pitchFamily="18" charset="0"/>
              <a:cs typeface="Times New Roman" panose="02020603050405020304" pitchFamily="18" charset="0"/>
            </a:endParaRPr>
          </a:p>
          <a:p>
            <a:endParaRPr lang="en-US" altLang="zh-CN" sz="2400" b="1" dirty="0">
              <a:solidFill>
                <a:srgbClr val="C00000"/>
              </a:solidFill>
            </a:endParaRPr>
          </a:p>
          <a:p>
            <a:endParaRPr lang="en-US" altLang="zh-CN" sz="2400" b="1" dirty="0">
              <a:solidFill>
                <a:srgbClr val="C00000"/>
              </a:solidFill>
            </a:endParaRPr>
          </a:p>
        </p:txBody>
      </p:sp>
      <p:sp>
        <p:nvSpPr>
          <p:cNvPr id="18" name="TextBox 8"/>
          <p:cNvSpPr txBox="1"/>
          <p:nvPr/>
        </p:nvSpPr>
        <p:spPr>
          <a:xfrm>
            <a:off x="2230517" y="4672681"/>
            <a:ext cx="5806011" cy="615553"/>
          </a:xfrm>
          <a:prstGeom prst="rect">
            <a:avLst/>
          </a:prstGeom>
          <a:solidFill>
            <a:schemeClr val="bg1">
              <a:lumMod val="95000"/>
              <a:alpha val="90000"/>
            </a:schemeClr>
          </a:solidFill>
          <a:ln w="12700">
            <a:solidFill>
              <a:srgbClr val="C00000"/>
            </a:solidFill>
          </a:ln>
        </p:spPr>
        <p:txBody>
          <a:bodyPr wrap="square" lIns="121917" tIns="60958" rIns="121917" bIns="60958" rtlCol="0">
            <a:spAutoFit/>
          </a:bodyPr>
          <a:lstStyle/>
          <a:p>
            <a:pPr algn="ctr"/>
            <a:r>
              <a:rPr lang="en-US" altLang="zh-CN" sz="3200" b="1">
                <a:solidFill>
                  <a:srgbClr val="C00000"/>
                </a:solidFill>
                <a:latin typeface="Times New Roman" panose="02020603050405020304" pitchFamily="18" charset="0"/>
                <a:cs typeface="Times New Roman" panose="02020603050405020304" pitchFamily="18" charset="0"/>
              </a:rPr>
              <a:t>Rephrase the opinion</a:t>
            </a:r>
            <a:endParaRPr lang="zh-CN" altLang="en-US" sz="32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755576" y="1880969"/>
            <a:ext cx="8279086" cy="1419106"/>
          </a:xfrm>
          <a:prstGeom prst="rect">
            <a:avLst/>
          </a:prstGeom>
          <a:noFill/>
        </p:spPr>
        <p:txBody>
          <a:bodyPr wrap="square">
            <a:spAutoFit/>
          </a:bodyPr>
          <a:lstStyle/>
          <a:p>
            <a:pPr>
              <a:lnSpc>
                <a:spcPts val="3540"/>
              </a:lnSpc>
            </a:pPr>
            <a:r>
              <a:rPr lang="en-US" altLang="zh-CN" sz="2800" b="1" dirty="0">
                <a:latin typeface="Times New Roman" panose="02020603050405020304" pitchFamily="18" charset="0"/>
                <a:cs typeface="Times New Roman" panose="02020603050405020304" pitchFamily="18" charset="0"/>
              </a:rPr>
              <a:t>1. Use your outline to write a short essay giving your opinion on the topic.</a:t>
            </a:r>
            <a:endParaRPr lang="en-US" altLang="zh-CN" sz="2800" b="1" dirty="0">
              <a:latin typeface="Times New Roman" panose="02020603050405020304" pitchFamily="18" charset="0"/>
              <a:cs typeface="Times New Roman" panose="02020603050405020304" pitchFamily="18" charset="0"/>
            </a:endParaRPr>
          </a:p>
          <a:p>
            <a:pPr>
              <a:lnSpc>
                <a:spcPts val="3540"/>
              </a:lnSpc>
            </a:pPr>
            <a:r>
              <a:rPr lang="en-US" altLang="zh-CN" sz="2800" b="1" dirty="0">
                <a:latin typeface="Times New Roman" panose="02020603050405020304" pitchFamily="18" charset="0"/>
                <a:cs typeface="Times New Roman" panose="02020603050405020304" pitchFamily="18" charset="0"/>
              </a:rPr>
              <a:t>2. </a:t>
            </a:r>
            <a:r>
              <a:rPr lang="zh-CN" altLang="en-US" sz="2800" b="1" dirty="0">
                <a:latin typeface="Times New Roman" panose="02020603050405020304" pitchFamily="18" charset="0"/>
                <a:cs typeface="Times New Roman" panose="02020603050405020304" pitchFamily="18" charset="0"/>
              </a:rPr>
              <a:t>Polish your drafts and share with your partners.</a:t>
            </a:r>
            <a:endParaRPr lang="zh-CN" altLang="en-US" sz="2800" b="1" dirty="0">
              <a:solidFill>
                <a:srgbClr val="0000FF"/>
              </a:solidFill>
            </a:endParaRPr>
          </a:p>
        </p:txBody>
      </p:sp>
      <p:sp>
        <p:nvSpPr>
          <p:cNvPr id="10" name="WordArt 3"/>
          <p:cNvSpPr/>
          <p:nvPr/>
        </p:nvSpPr>
        <p:spPr>
          <a:xfrm>
            <a:off x="1115617" y="193204"/>
            <a:ext cx="3240359" cy="1152128"/>
          </a:xfrm>
          <a:prstGeom prst="rect">
            <a:avLst/>
          </a:prstGeom>
        </p:spPr>
        <p:txBody>
          <a:bodyPr wrap="none" fromWordArt="1">
            <a:prstTxWarp prst="textSlantUp">
              <a:avLst>
                <a:gd name="adj" fmla="val 32056"/>
              </a:avLst>
            </a:prstTxWarp>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b="1" dirty="0">
                <a:ln w="9525" cap="flat" cmpd="sng">
                  <a:solidFill>
                    <a:srgbClr val="CC99FF"/>
                  </a:solidFill>
                  <a:prstDash val="solid"/>
                  <a:headEnd type="none" w="med" len="med"/>
                  <a:tailEnd type="none" w="med" len="med"/>
                </a:ln>
                <a:solidFill>
                  <a:srgbClr val="FF0000"/>
                </a:solidFill>
                <a:effectLst>
                  <a:outerShdw dist="53882" dir="2699999" algn="ctr" rotWithShape="0">
                    <a:srgbClr val="9999FF">
                      <a:alpha val="78000"/>
                    </a:srgbClr>
                  </a:outerShdw>
                </a:effectLst>
                <a:latin typeface="Arial Black" panose="020B0A04020102020204" charset="0"/>
                <a:ea typeface="Arial Black" panose="020B0A04020102020204" charset="0"/>
              </a:rPr>
              <a:t>Homework</a:t>
            </a:r>
            <a:endParaRPr lang="zh-CN" altLang="en-US" sz="3600" b="1" dirty="0">
              <a:ln w="9525" cap="flat" cmpd="sng">
                <a:solidFill>
                  <a:srgbClr val="CC99FF"/>
                </a:solidFill>
                <a:prstDash val="solid"/>
                <a:headEnd type="none" w="med" len="med"/>
                <a:tailEnd type="none" w="med" len="med"/>
              </a:ln>
              <a:solidFill>
                <a:srgbClr val="FF0000"/>
              </a:solidFill>
              <a:effectLst>
                <a:outerShdw dist="53882" dir="2699999" algn="ctr" rotWithShape="0">
                  <a:srgbClr val="9999FF">
                    <a:alpha val="78000"/>
                  </a:srgbClr>
                </a:outerShdw>
              </a:effectLst>
              <a:latin typeface="Arial Black" panose="020B0A04020102020204" charset="0"/>
              <a:ea typeface="Arial Black" panose="020B0A040201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10565" y="1777365"/>
            <a:ext cx="7722870" cy="2557780"/>
            <a:chOff x="0" y="1773188"/>
            <a:chExt cx="9253538" cy="3311624"/>
          </a:xfrm>
        </p:grpSpPr>
        <p:pic>
          <p:nvPicPr>
            <p:cNvPr id="3" name="Picture 4"/>
            <p:cNvPicPr>
              <a:picLocks noGrp="1" noChangeAspect="1" noChangeArrowheads="1"/>
            </p:cNvPicPr>
            <p:nvPr>
              <p:ph type="body" idx="1"/>
            </p:nvPr>
          </p:nvPicPr>
          <p:blipFill>
            <a:blip r:embed="rId1">
              <a:extLst>
                <a:ext uri="{28A0092B-C50C-407E-A947-70E740481C1C}">
                  <a14:useLocalDpi xmlns:a14="http://schemas.microsoft.com/office/drawing/2010/main" val="0"/>
                </a:ext>
              </a:extLst>
            </a:blip>
            <a:srcRect/>
            <a:stretch>
              <a:fillRect/>
            </a:stretch>
          </p:blipFill>
          <p:spPr>
            <a:xfrm>
              <a:off x="0" y="1773188"/>
              <a:ext cx="9253538" cy="33116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WordArt 5"/>
            <p:cNvSpPr>
              <a:spLocks noChangeArrowheads="1" noChangeShapeType="1" noTextEdit="1"/>
            </p:cNvSpPr>
            <p:nvPr/>
          </p:nvSpPr>
          <p:spPr bwMode="auto">
            <a:xfrm>
              <a:off x="1001713" y="2095658"/>
              <a:ext cx="7712075" cy="625528"/>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wrap="none" fromWordArt="1">
              <a:prstTxWarp prst="textPlain">
                <a:avLst>
                  <a:gd name="adj" fmla="val 50000"/>
                </a:avLst>
              </a:prstTxWarp>
            </a:bodyPr>
            <a:lstStyle/>
            <a:p>
              <a:pPr algn="ctr"/>
              <a:r>
                <a:rPr lang="en-US" altLang="zh-CN" sz="48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panose="030F0702030302020204" pitchFamily="66" charset="0"/>
                </a:rPr>
                <a:t>Thank you for attending!</a:t>
              </a:r>
              <a:endParaRPr lang="zh-CN" altLang="en-US" sz="48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panose="030F0702030302020204" pitchFamily="66" charset="0"/>
              </a:endParaRPr>
            </a:p>
          </p:txBody>
        </p:sp>
        <p:sp>
          <p:nvSpPr>
            <p:cNvPr id="5" name="WordArt 6"/>
            <p:cNvSpPr>
              <a:spLocks noChangeArrowheads="1" noChangeShapeType="1" noTextEdit="1"/>
            </p:cNvSpPr>
            <p:nvPr/>
          </p:nvSpPr>
          <p:spPr bwMode="auto">
            <a:xfrm>
              <a:off x="3702050" y="3867150"/>
              <a:ext cx="2495550" cy="857250"/>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wrap="none" fromWordArt="1">
              <a:prstTxWarp prst="textPlain">
                <a:avLst>
                  <a:gd name="adj" fmla="val 50000"/>
                </a:avLst>
              </a:prstTxWarp>
            </a:bodyPr>
            <a:lstStyle/>
            <a:p>
              <a:pPr algn="ctr"/>
              <a:r>
                <a:rPr lang="en-US" altLang="zh-CN" sz="48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panose="030F0702030302020204" pitchFamily="66" charset="0"/>
                </a:rPr>
                <a:t>Goodbye</a:t>
              </a:r>
              <a:endParaRPr lang="zh-CN" altLang="en-US" sz="48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panose="030F0702030302020204" pitchFamily="66"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61809" y="1274395"/>
            <a:ext cx="3073400" cy="645160"/>
          </a:xfrm>
          <a:prstGeom prst="rect">
            <a:avLst/>
          </a:prstGeom>
          <a:noFill/>
          <a:ln w="9525">
            <a:noFill/>
          </a:ln>
        </p:spPr>
        <p:txBody>
          <a:bodyPr wrap="square">
            <a:spAutoFit/>
          </a:bodyPr>
          <a:lstStyle/>
          <a:p>
            <a:pPr>
              <a:spcBef>
                <a:spcPct val="50000"/>
              </a:spcBef>
            </a:pPr>
            <a:r>
              <a:rPr lang="en-US" altLang="zh-CN" sz="3600" b="1" dirty="0">
                <a:solidFill>
                  <a:srgbClr val="C00000"/>
                </a:solidFill>
                <a:latin typeface="Times New Roman" panose="02020603050405020304" pitchFamily="18" charset="0"/>
              </a:rPr>
              <a:t>It is fertilizer.</a:t>
            </a:r>
            <a:r>
              <a:rPr lang="en-US" altLang="zh-CN" sz="3600" dirty="0">
                <a:solidFill>
                  <a:srgbClr val="C00000"/>
                </a:solidFill>
                <a:latin typeface="Arial" panose="020B0604020202020204" pitchFamily="34" charset="0"/>
              </a:rPr>
              <a:t> </a:t>
            </a:r>
            <a:endParaRPr lang="en-US" altLang="zh-CN" sz="3600" dirty="0">
              <a:solidFill>
                <a:srgbClr val="C00000"/>
              </a:solidFill>
              <a:latin typeface="Arial" panose="020B0604020202020204" pitchFamily="34" charset="0"/>
            </a:endParaRPr>
          </a:p>
        </p:txBody>
      </p:sp>
      <p:sp>
        <p:nvSpPr>
          <p:cNvPr id="5" name="Text Box 4"/>
          <p:cNvSpPr txBox="1"/>
          <p:nvPr/>
        </p:nvSpPr>
        <p:spPr>
          <a:xfrm>
            <a:off x="251520" y="481236"/>
            <a:ext cx="7488832" cy="384656"/>
          </a:xfrm>
          <a:prstGeom prst="rect">
            <a:avLst/>
          </a:prstGeom>
          <a:noFill/>
          <a:ln w="9525">
            <a:noFill/>
          </a:ln>
        </p:spPr>
        <p:txBody>
          <a:bodyPr wrap="none"/>
          <a:lstStyle/>
          <a:p>
            <a:pPr>
              <a:lnSpc>
                <a:spcPts val="3600"/>
              </a:lnSpc>
            </a:pPr>
            <a:r>
              <a:rPr lang="en-US" altLang="zh-CN" b="1" dirty="0">
                <a:solidFill>
                  <a:schemeClr val="tx1"/>
                </a:solidFill>
                <a:latin typeface="微软雅黑" panose="020B0503020204020204" charset="-122"/>
                <a:ea typeface="微软雅黑" panose="020B0503020204020204" charset="-122"/>
                <a:cs typeface="Times New Roman" panose="02020603050405020304" pitchFamily="18" charset="0"/>
              </a:rPr>
              <a:t>What is the substance we put on the soil to make crops grow?</a:t>
            </a:r>
            <a:endParaRPr lang="en-US" altLang="zh-CN" b="1" dirty="0">
              <a:solidFill>
                <a:schemeClr val="tx1"/>
              </a:solidFill>
              <a:latin typeface="微软雅黑" panose="020B0503020204020204" charset="-122"/>
              <a:ea typeface="微软雅黑" panose="020B0503020204020204" charset="-122"/>
              <a:cs typeface="Times New Roman" panose="02020603050405020304" pitchFamily="18" charset="0"/>
            </a:endParaRPr>
          </a:p>
        </p:txBody>
      </p:sp>
      <p:pic>
        <p:nvPicPr>
          <p:cNvPr id="6" name="图片 5" descr="1592437132_1980703021"/>
          <p:cNvPicPr>
            <a:picLocks noChangeAspect="1"/>
          </p:cNvPicPr>
          <p:nvPr/>
        </p:nvPicPr>
        <p:blipFill>
          <a:blip r:embed="rId1"/>
          <a:srcRect r="1380" b="8125"/>
          <a:stretch>
            <a:fillRect/>
          </a:stretch>
        </p:blipFill>
        <p:spPr>
          <a:xfrm>
            <a:off x="658649" y="855665"/>
            <a:ext cx="1907694" cy="1777380"/>
          </a:xfrm>
          <a:prstGeom prst="rect">
            <a:avLst/>
          </a:prstGeom>
          <a:noFill/>
          <a:ln w="9525">
            <a:noFill/>
          </a:ln>
          <a:effectLst>
            <a:softEdge rad="63500"/>
          </a:effectLst>
        </p:spPr>
      </p:pic>
      <p:grpSp>
        <p:nvGrpSpPr>
          <p:cNvPr id="14" name="组合 13"/>
          <p:cNvGrpSpPr/>
          <p:nvPr/>
        </p:nvGrpSpPr>
        <p:grpSpPr>
          <a:xfrm>
            <a:off x="329443" y="2425307"/>
            <a:ext cx="4983195" cy="566842"/>
            <a:chOff x="467544" y="2484933"/>
            <a:chExt cx="4983195" cy="566842"/>
          </a:xfrm>
        </p:grpSpPr>
        <p:sp>
          <p:nvSpPr>
            <p:cNvPr id="8" name="圆角矩形 7"/>
            <p:cNvSpPr/>
            <p:nvPr/>
          </p:nvSpPr>
          <p:spPr>
            <a:xfrm>
              <a:off x="467544" y="2682443"/>
              <a:ext cx="4983195" cy="36933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b="1">
                <a:solidFill>
                  <a:schemeClr val="accent2"/>
                </a:solidFill>
              </a:endParaRPr>
            </a:p>
          </p:txBody>
        </p:sp>
        <p:sp>
          <p:nvSpPr>
            <p:cNvPr id="9" name="Text Box 4"/>
            <p:cNvSpPr txBox="1"/>
            <p:nvPr/>
          </p:nvSpPr>
          <p:spPr>
            <a:xfrm>
              <a:off x="488977" y="2484933"/>
              <a:ext cx="3233336" cy="250312"/>
            </a:xfrm>
            <a:prstGeom prst="rect">
              <a:avLst/>
            </a:prstGeom>
            <a:noFill/>
            <a:ln w="9525">
              <a:noFill/>
            </a:ln>
          </p:spPr>
          <p:txBody>
            <a:bodyPr wrap="none"/>
            <a:lstStyle/>
            <a:p>
              <a:pPr algn="l">
                <a:lnSpc>
                  <a:spcPts val="4020"/>
                </a:lnSpc>
                <a:spcBef>
                  <a:spcPct val="0"/>
                </a:spcBef>
              </a:pPr>
              <a:r>
                <a:rPr lang="en-US" altLang="zh-CN" b="1" dirty="0">
                  <a:solidFill>
                    <a:schemeClr val="tx1"/>
                  </a:solidFill>
                  <a:latin typeface="Times New Roman" panose="02020603050405020304" pitchFamily="18" charset="0"/>
                  <a:cs typeface="Times New Roman" panose="02020603050405020304" pitchFamily="18" charset="0"/>
                  <a:sym typeface="+mn-ea"/>
                </a:rPr>
                <a:t>What kind of fertilizers do farmers use?</a:t>
              </a:r>
              <a:endParaRPr lang="en-US" altLang="zh-CN" b="1" dirty="0">
                <a:solidFill>
                  <a:schemeClr val="tx1"/>
                </a:solidFill>
                <a:latin typeface="Times New Roman" panose="02020603050405020304" pitchFamily="18" charset="0"/>
                <a:cs typeface="Times New Roman" panose="02020603050405020304" pitchFamily="18" charset="0"/>
                <a:sym typeface="+mn-ea"/>
              </a:endParaRPr>
            </a:p>
          </p:txBody>
        </p:sp>
      </p:grpSp>
      <p:pic>
        <p:nvPicPr>
          <p:cNvPr id="10" name="图片 9" descr="2009112210033905"/>
          <p:cNvPicPr>
            <a:picLocks noChangeAspect="1"/>
          </p:cNvPicPr>
          <p:nvPr/>
        </p:nvPicPr>
        <p:blipFill>
          <a:blip r:embed="rId2"/>
          <a:stretch>
            <a:fillRect/>
          </a:stretch>
        </p:blipFill>
        <p:spPr>
          <a:xfrm>
            <a:off x="5117172" y="3188439"/>
            <a:ext cx="2560168" cy="1687189"/>
          </a:xfrm>
          <a:prstGeom prst="rect">
            <a:avLst/>
          </a:prstGeom>
          <a:noFill/>
          <a:ln w="9525">
            <a:noFill/>
          </a:ln>
          <a:effectLst>
            <a:outerShdw blurRad="50800" dist="38100" dir="18900000" algn="bl" rotWithShape="0">
              <a:prstClr val="black">
                <a:alpha val="40000"/>
              </a:prstClr>
            </a:outerShdw>
          </a:effectLst>
        </p:spPr>
      </p:pic>
      <p:pic>
        <p:nvPicPr>
          <p:cNvPr id="11" name="图片 10" descr="17477511"/>
          <p:cNvPicPr>
            <a:picLocks noChangeAspect="1"/>
          </p:cNvPicPr>
          <p:nvPr/>
        </p:nvPicPr>
        <p:blipFill>
          <a:blip r:embed="rId3"/>
          <a:stretch>
            <a:fillRect/>
          </a:stretch>
        </p:blipFill>
        <p:spPr>
          <a:xfrm>
            <a:off x="779412" y="3089635"/>
            <a:ext cx="2376264" cy="1588054"/>
          </a:xfrm>
          <a:prstGeom prst="rect">
            <a:avLst/>
          </a:prstGeom>
          <a:noFill/>
          <a:ln w="9525">
            <a:noFill/>
          </a:ln>
          <a:effectLst>
            <a:outerShdw blurRad="50800" dist="38100" algn="l" rotWithShape="0">
              <a:prstClr val="black">
                <a:alpha val="40000"/>
              </a:prstClr>
            </a:outerShdw>
          </a:effectLst>
        </p:spPr>
      </p:pic>
      <p:sp>
        <p:nvSpPr>
          <p:cNvPr id="12" name="文本框 11"/>
          <p:cNvSpPr txBox="1"/>
          <p:nvPr/>
        </p:nvSpPr>
        <p:spPr>
          <a:xfrm>
            <a:off x="914431" y="4749074"/>
            <a:ext cx="2669781" cy="369332"/>
          </a:xfrm>
          <a:prstGeom prst="rect">
            <a:avLst/>
          </a:prstGeom>
          <a:noFill/>
        </p:spPr>
        <p:txBody>
          <a:bodyPr wrap="square" rtlCol="0" anchor="t">
            <a:spAutoFit/>
          </a:bodyPr>
          <a:lstStyle/>
          <a:p>
            <a:pPr>
              <a:spcBef>
                <a:spcPct val="30000"/>
              </a:spcBef>
            </a:pPr>
            <a:r>
              <a:rPr lang="en-US" altLang="zh-CN" b="1" dirty="0">
                <a:solidFill>
                  <a:srgbClr val="C00000"/>
                </a:solidFill>
                <a:latin typeface="Times New Roman" panose="02020603050405020304" pitchFamily="18" charset="0"/>
                <a:sym typeface="+mn-ea"/>
              </a:rPr>
              <a:t>chemical fertilizers                </a:t>
            </a:r>
            <a:endParaRPr lang="en-US" altLang="zh-CN" b="1" dirty="0">
              <a:solidFill>
                <a:srgbClr val="C00000"/>
              </a:solidFill>
              <a:latin typeface="Times New Roman" panose="02020603050405020304" pitchFamily="18" charset="0"/>
              <a:sym typeface="+mn-ea"/>
            </a:endParaRPr>
          </a:p>
        </p:txBody>
      </p:sp>
      <p:sp>
        <p:nvSpPr>
          <p:cNvPr id="13" name="文本框 12"/>
          <p:cNvSpPr txBox="1"/>
          <p:nvPr/>
        </p:nvSpPr>
        <p:spPr>
          <a:xfrm>
            <a:off x="5652120" y="2705815"/>
            <a:ext cx="2560168" cy="369332"/>
          </a:xfrm>
          <a:prstGeom prst="rect">
            <a:avLst/>
          </a:prstGeom>
          <a:noFill/>
        </p:spPr>
        <p:txBody>
          <a:bodyPr wrap="square" rtlCol="0" anchor="t">
            <a:spAutoFit/>
          </a:bodyPr>
          <a:lstStyle/>
          <a:p>
            <a:r>
              <a:rPr lang="en-US" altLang="zh-CN" b="1" dirty="0">
                <a:solidFill>
                  <a:srgbClr val="C00000"/>
                </a:solidFill>
                <a:latin typeface="Times New Roman" panose="02020603050405020304" pitchFamily="18" charset="0"/>
                <a:sym typeface="+mn-ea"/>
              </a:rPr>
              <a:t>natural fertilizers</a:t>
            </a:r>
            <a:endParaRPr lang="en-US" altLang="zh-CN" b="1" dirty="0">
              <a:solidFill>
                <a:srgbClr val="C00000"/>
              </a:solidFill>
              <a:latin typeface="Times New Roman" panose="02020603050405020304" pitchFamily="18" charset="0"/>
              <a:sym typeface="+mn-ea"/>
            </a:endParaRPr>
          </a:p>
        </p:txBody>
      </p:sp>
      <p:sp>
        <p:nvSpPr>
          <p:cNvPr id="15" name="文本框 1"/>
          <p:cNvSpPr txBox="1"/>
          <p:nvPr>
            <p:custDataLst>
              <p:tags r:id="rId4"/>
            </p:custDataLst>
          </p:nvPr>
        </p:nvSpPr>
        <p:spPr>
          <a:xfrm>
            <a:off x="704400" y="99968"/>
            <a:ext cx="1837690" cy="483235"/>
          </a:xfrm>
          <a:prstGeom prst="rect">
            <a:avLst/>
          </a:prstGeom>
          <a:solidFill>
            <a:srgbClr val="002060"/>
          </a:solidFill>
          <a:ln w="9525">
            <a:noFill/>
          </a:ln>
        </p:spPr>
        <p:txBody>
          <a:bodyPr wrap="none" anchor="t">
            <a:spAutoFit/>
          </a:bodyPr>
          <a:lstStyle/>
          <a:p>
            <a:r>
              <a:rPr lang="en-US" altLang="zh-CN" sz="255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Pre-reading</a:t>
            </a:r>
            <a:endParaRPr lang="en-US" altLang="zh-CN" sz="255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6" name="矩形 15"/>
          <p:cNvSpPr/>
          <p:nvPr>
            <p:custDataLst>
              <p:tags r:id="rId5"/>
            </p:custDataLst>
          </p:nvPr>
        </p:nvSpPr>
        <p:spPr>
          <a:xfrm>
            <a:off x="4283968" y="4886629"/>
            <a:ext cx="4595890" cy="369333"/>
          </a:xfrm>
          <a:prstGeom prst="rect">
            <a:avLst/>
          </a:prstGeom>
          <a:solidFill>
            <a:srgbClr val="0000FF"/>
          </a:solidFill>
          <a:ln w="9525">
            <a:noFill/>
          </a:ln>
        </p:spPr>
        <p:txBody>
          <a:bodyPr wrap="none" anchor="ctr"/>
          <a:lstStyle/>
          <a:p>
            <a:pPr algn="ctr"/>
            <a:r>
              <a:rPr lang="en-US" altLang="zh-CN" b="1" dirty="0">
                <a:solidFill>
                  <a:schemeClr val="bg1"/>
                </a:solidFill>
                <a:latin typeface="Times New Roman Regular" panose="02020503050405090304" charset="0"/>
                <a:ea typeface="华文新魏" pitchFamily="2" charset="-122"/>
                <a:cs typeface="Times New Roman Regular" panose="02020503050405090304" charset="0"/>
              </a:rPr>
              <a:t>Natural waste from animals and dead plants</a:t>
            </a:r>
            <a:endParaRPr lang="en-US" altLang="zh-CN" b="1" dirty="0">
              <a:solidFill>
                <a:schemeClr val="bg1"/>
              </a:solidFill>
              <a:latin typeface="Times New Roman Regular" panose="02020503050405090304" charset="0"/>
              <a:ea typeface="华文新魏" pitchFamily="2" charset="-122"/>
              <a:cs typeface="Times New Roman Regular" panose="0202050305040509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ox(i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ox(in)">
                                      <p:cBhvr>
                                        <p:cTn id="26" dur="500"/>
                                        <p:tgtEl>
                                          <p:spTgt spid="11"/>
                                        </p:tgtEl>
                                      </p:cBhvr>
                                    </p:animEffect>
                                  </p:childTnLst>
                                </p:cTn>
                              </p:par>
                            </p:childTnLst>
                          </p:cTn>
                        </p:par>
                        <p:par>
                          <p:cTn id="27" fill="hold">
                            <p:stCondLst>
                              <p:cond delay="500"/>
                            </p:stCondLst>
                            <p:childTnLst>
                              <p:par>
                                <p:cTn id="28" presetID="4" presetClass="entr" presetSubtype="16"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ox(i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linds(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3"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527369" y="1561356"/>
            <a:ext cx="1008380" cy="3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accent6"/>
              </a:solidFill>
              <a:latin typeface="Times New Roman" panose="02020603050405020304" pitchFamily="18" charset="0"/>
              <a:cs typeface="Times New Roman" panose="02020603050405020304" pitchFamily="18" charset="0"/>
            </a:endParaRPr>
          </a:p>
        </p:txBody>
      </p:sp>
      <p:sp>
        <p:nvSpPr>
          <p:cNvPr id="3" name="矩形 2"/>
          <p:cNvSpPr/>
          <p:nvPr/>
        </p:nvSpPr>
        <p:spPr>
          <a:xfrm>
            <a:off x="5303714" y="505887"/>
            <a:ext cx="720080"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accent6"/>
              </a:solidFill>
              <a:latin typeface="Times New Roman" panose="02020603050405020304" pitchFamily="18" charset="0"/>
              <a:cs typeface="Times New Roman" panose="02020603050405020304" pitchFamily="18" charset="0"/>
            </a:endParaRPr>
          </a:p>
        </p:txBody>
      </p:sp>
      <p:sp>
        <p:nvSpPr>
          <p:cNvPr id="4" name="矩形 3"/>
          <p:cNvSpPr/>
          <p:nvPr/>
        </p:nvSpPr>
        <p:spPr>
          <a:xfrm>
            <a:off x="5015682" y="793919"/>
            <a:ext cx="108012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accent6"/>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179512" y="705831"/>
            <a:ext cx="8653145" cy="1895712"/>
          </a:xfrm>
          <a:prstGeom prst="rect">
            <a:avLst/>
          </a:prstGeom>
          <a:noFill/>
        </p:spPr>
        <p:txBody>
          <a:bodyPr wrap="square" rtlCol="0">
            <a:spAutoFit/>
          </a:bodyPr>
          <a:lstStyle/>
          <a:p>
            <a:pPr marL="514350" indent="-514350" algn="l">
              <a:lnSpc>
                <a:spcPts val="3600"/>
              </a:lnSpc>
              <a:buFont typeface="+mj-ea"/>
              <a:buAutoNum type="circleNumDbPlain"/>
            </a:pPr>
            <a:r>
              <a:rPr lang="en-US" altLang="zh-CN" sz="2400" dirty="0">
                <a:solidFill>
                  <a:schemeClr val="tx1"/>
                </a:solidFill>
                <a:latin typeface="Times New Roman" panose="02020603050405020304" pitchFamily="18" charset="0"/>
                <a:cs typeface="Times New Roman" panose="02020603050405020304" pitchFamily="18" charset="0"/>
                <a:sym typeface="+mn-ea"/>
              </a:rPr>
              <a:t>What’re the advantages of organic farming?</a:t>
            </a:r>
            <a:endParaRPr lang="zh-CN" altLang="en-US" sz="2400" dirty="0">
              <a:solidFill>
                <a:schemeClr val="tx1"/>
              </a:solidFill>
              <a:latin typeface="Times New Roman" panose="02020603050405020304" pitchFamily="18" charset="0"/>
              <a:cs typeface="Times New Roman" panose="02020603050405020304" pitchFamily="18" charset="0"/>
              <a:sym typeface="+mn-ea"/>
            </a:endParaRPr>
          </a:p>
          <a:p>
            <a:pPr marL="514350" indent="-514350" algn="l">
              <a:lnSpc>
                <a:spcPts val="3600"/>
              </a:lnSpc>
              <a:buFont typeface="+mj-ea"/>
              <a:buAutoNum type="circleNumDbPlain"/>
            </a:pPr>
            <a:r>
              <a:rPr lang="en-US" altLang="zh-CN" sz="2400" dirty="0">
                <a:solidFill>
                  <a:schemeClr val="tx1"/>
                </a:solidFill>
                <a:latin typeface="Times New Roman" panose="02020603050405020304" pitchFamily="18" charset="0"/>
                <a:cs typeface="Times New Roman" panose="02020603050405020304" pitchFamily="18" charset="0"/>
                <a:sym typeface="+mn-ea"/>
              </a:rPr>
              <a:t>Do you usually eat organic food? Do you think organic food are more healthy?</a:t>
            </a:r>
            <a:endParaRPr lang="en-US" altLang="zh-CN" sz="2400" dirty="0">
              <a:solidFill>
                <a:schemeClr val="tx1"/>
              </a:solidFill>
              <a:latin typeface="Times New Roman" panose="02020603050405020304" pitchFamily="18" charset="0"/>
              <a:cs typeface="Times New Roman" panose="02020603050405020304" pitchFamily="18" charset="0"/>
              <a:sym typeface="+mn-ea"/>
            </a:endParaRPr>
          </a:p>
          <a:p>
            <a:pPr marL="514350" indent="-514350" algn="l">
              <a:lnSpc>
                <a:spcPts val="3600"/>
              </a:lnSpc>
              <a:buFont typeface="+mj-ea"/>
              <a:buAutoNum type="circleNumDbPlain"/>
            </a:pPr>
            <a:r>
              <a:rPr lang="en-US" altLang="zh-CN" sz="2400" dirty="0">
                <a:solidFill>
                  <a:schemeClr val="tx1"/>
                </a:solidFill>
                <a:latin typeface="Times New Roman" panose="02020603050405020304" pitchFamily="18" charset="0"/>
                <a:cs typeface="Times New Roman" panose="02020603050405020304" pitchFamily="18" charset="0"/>
                <a:sym typeface="+mn-ea"/>
              </a:rPr>
              <a:t>What are the disadvantages of using chemical  fertilizers?</a:t>
            </a:r>
            <a:endParaRPr lang="zh-CN" altLang="en-US" sz="2400" dirty="0">
              <a:solidFill>
                <a:schemeClr val="tx1"/>
              </a:solidFill>
              <a:latin typeface="Times New Roman" panose="02020603050405020304" pitchFamily="18" charset="0"/>
              <a:cs typeface="Times New Roman" panose="02020603050405020304" pitchFamily="18" charset="0"/>
              <a:sym typeface="+mn-ea"/>
            </a:endParaRPr>
          </a:p>
        </p:txBody>
      </p:sp>
      <p:grpSp>
        <p:nvGrpSpPr>
          <p:cNvPr id="7" name="组合 6"/>
          <p:cNvGrpSpPr/>
          <p:nvPr/>
        </p:nvGrpSpPr>
        <p:grpSpPr>
          <a:xfrm>
            <a:off x="545898" y="2508764"/>
            <a:ext cx="8286759" cy="2705124"/>
            <a:chOff x="0" y="5991"/>
            <a:chExt cx="13685" cy="4109"/>
          </a:xfrm>
        </p:grpSpPr>
        <p:pic>
          <p:nvPicPr>
            <p:cNvPr id="8" name="图片 7" descr="1533434437-0"/>
            <p:cNvPicPr>
              <a:picLocks noChangeAspect="1"/>
            </p:cNvPicPr>
            <p:nvPr/>
          </p:nvPicPr>
          <p:blipFill>
            <a:blip r:embed="rId1"/>
            <a:stretch>
              <a:fillRect/>
            </a:stretch>
          </p:blipFill>
          <p:spPr>
            <a:xfrm>
              <a:off x="0" y="5992"/>
              <a:ext cx="5978" cy="4108"/>
            </a:xfrm>
            <a:prstGeom prst="rect">
              <a:avLst/>
            </a:prstGeom>
            <a:noFill/>
            <a:ln w="9525">
              <a:noFill/>
            </a:ln>
            <a:effectLst/>
          </p:spPr>
        </p:pic>
        <p:pic>
          <p:nvPicPr>
            <p:cNvPr id="9" name="图片 8" descr="e92c272dd42a28343e32bcc95bb5c9ea17cebfd5"/>
            <p:cNvPicPr>
              <a:picLocks noChangeAspect="1"/>
            </p:cNvPicPr>
            <p:nvPr/>
          </p:nvPicPr>
          <p:blipFill>
            <a:blip r:embed="rId2"/>
            <a:stretch>
              <a:fillRect/>
            </a:stretch>
          </p:blipFill>
          <p:spPr>
            <a:xfrm>
              <a:off x="5978" y="5991"/>
              <a:ext cx="7707" cy="4108"/>
            </a:xfrm>
            <a:prstGeom prst="rect">
              <a:avLst/>
            </a:prstGeom>
            <a:noFill/>
            <a:ln w="9525">
              <a:noFill/>
            </a:ln>
            <a:effectLst/>
          </p:spPr>
        </p:pic>
      </p:grpSp>
      <p:sp>
        <p:nvSpPr>
          <p:cNvPr id="10" name="Rectangle 6"/>
          <p:cNvSpPr/>
          <p:nvPr/>
        </p:nvSpPr>
        <p:spPr>
          <a:xfrm>
            <a:off x="2915816" y="3785571"/>
            <a:ext cx="3713480" cy="645160"/>
          </a:xfrm>
          <a:prstGeom prst="rect">
            <a:avLst/>
          </a:prstGeom>
          <a:solidFill>
            <a:schemeClr val="bg1"/>
          </a:solidFill>
          <a:ln w="9525">
            <a:solidFill>
              <a:srgbClr val="1B4D02"/>
            </a:solidFill>
          </a:ln>
        </p:spPr>
        <p:txBody>
          <a:bodyPr wrap="none">
            <a:spAutoFit/>
          </a:bodyPr>
          <a:lstStyle/>
          <a:p>
            <a:r>
              <a:rPr lang="en-US" altLang="zh-CN" sz="3600" b="1" dirty="0">
                <a:solidFill>
                  <a:srgbClr val="C00000"/>
                </a:solidFill>
                <a:latin typeface="Times New Roman" panose="02020603050405020304" pitchFamily="18" charset="0"/>
              </a:rPr>
              <a:t>Organic  Farming</a:t>
            </a:r>
            <a:endParaRPr lang="en-US" altLang="zh-CN" sz="3600" b="1" dirty="0">
              <a:solidFill>
                <a:srgbClr val="C00000"/>
              </a:solidFill>
              <a:latin typeface="Times New Roman" panose="02020603050405020304" pitchFamily="18" charset="0"/>
            </a:endParaRPr>
          </a:p>
        </p:txBody>
      </p:sp>
      <p:grpSp>
        <p:nvGrpSpPr>
          <p:cNvPr id="12" name="组合 11"/>
          <p:cNvGrpSpPr/>
          <p:nvPr/>
        </p:nvGrpSpPr>
        <p:grpSpPr>
          <a:xfrm>
            <a:off x="800981" y="68738"/>
            <a:ext cx="4194016" cy="483235"/>
            <a:chOff x="755576" y="56543"/>
            <a:chExt cx="4194016" cy="483235"/>
          </a:xfrm>
        </p:grpSpPr>
        <p:sp>
          <p:nvSpPr>
            <p:cNvPr id="6" name="文本框 5"/>
            <p:cNvSpPr txBox="1"/>
            <p:nvPr/>
          </p:nvSpPr>
          <p:spPr>
            <a:xfrm>
              <a:off x="2730982" y="78113"/>
              <a:ext cx="2218610" cy="461665"/>
            </a:xfrm>
            <a:prstGeom prst="rect">
              <a:avLst/>
            </a:prstGeom>
            <a:noFill/>
          </p:spPr>
          <p:txBody>
            <a:bodyPr wrap="square" rtlCol="0" anchor="t">
              <a:spAutoFit/>
            </a:bodyPr>
            <a:lstStyle/>
            <a:p>
              <a:r>
                <a:rPr lang="en-US" altLang="zh-CN" sz="2400" b="1" dirty="0" err="1">
                  <a:solidFill>
                    <a:schemeClr val="accent6"/>
                  </a:solidFill>
                  <a:latin typeface="Times New Roman" panose="02020603050405020304" pitchFamily="18" charset="0"/>
                  <a:ea typeface="微软雅黑" panose="020B0503020204020204" charset="-122"/>
                  <a:cs typeface="Times New Roman" panose="02020603050405020304" pitchFamily="18" charset="0"/>
                  <a:sym typeface="+mn-ea"/>
                </a:rPr>
                <a:t>Think＆discuss</a:t>
              </a:r>
              <a:endParaRPr lang="en-US" altLang="zh-CN" sz="2400" b="1" dirty="0">
                <a:solidFill>
                  <a:schemeClr val="accent6"/>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1" name="文本框 1"/>
            <p:cNvSpPr txBox="1"/>
            <p:nvPr>
              <p:custDataLst>
                <p:tags r:id="rId3"/>
              </p:custDataLst>
            </p:nvPr>
          </p:nvSpPr>
          <p:spPr>
            <a:xfrm>
              <a:off x="755576" y="56543"/>
              <a:ext cx="1903398" cy="483235"/>
            </a:xfrm>
            <a:prstGeom prst="rect">
              <a:avLst/>
            </a:prstGeom>
            <a:solidFill>
              <a:srgbClr val="002060"/>
            </a:solidFill>
            <a:ln w="9525">
              <a:noFill/>
            </a:ln>
          </p:spPr>
          <p:txBody>
            <a:bodyPr wrap="square" anchor="t">
              <a:spAutoFit/>
            </a:bodyPr>
            <a:lstStyle/>
            <a:p>
              <a:r>
                <a:rPr lang="en-US" altLang="zh-CN" sz="255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Pre-reading:</a:t>
              </a:r>
              <a:endParaRPr lang="en-US" altLang="zh-CN" sz="255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827584" y="109424"/>
            <a:ext cx="3377516" cy="504247"/>
            <a:chOff x="827584" y="109424"/>
            <a:chExt cx="3377516" cy="504247"/>
          </a:xfrm>
        </p:grpSpPr>
        <p:sp>
          <p:nvSpPr>
            <p:cNvPr id="2" name="矩形 1"/>
            <p:cNvSpPr/>
            <p:nvPr/>
          </p:nvSpPr>
          <p:spPr>
            <a:xfrm>
              <a:off x="1390297" y="109424"/>
              <a:ext cx="2814803" cy="430883"/>
            </a:xfrm>
            <a:prstGeom prst="rect">
              <a:avLst/>
            </a:prstGeom>
          </p:spPr>
          <p:txBody>
            <a:bodyPr wrap="none" lIns="121917" tIns="60958" rIns="121917" bIns="60958">
              <a:spAutoFit/>
            </a:bodyPr>
            <a:lstStyle/>
            <a:p>
              <a:r>
                <a:rPr lang="en-US" altLang="zh-CN" sz="20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Pre-reading: prediction</a:t>
              </a:r>
              <a:endParaRPr lang="zh-CN" altLang="en-US" sz="20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3" name="组合 2"/>
            <p:cNvGrpSpPr/>
            <p:nvPr/>
          </p:nvGrpSpPr>
          <p:grpSpPr>
            <a:xfrm>
              <a:off x="827584" y="144058"/>
              <a:ext cx="445481" cy="469613"/>
              <a:chOff x="2121873" y="1511588"/>
              <a:chExt cx="445481" cy="469613"/>
            </a:xfrm>
          </p:grpSpPr>
          <p:sp>
            <p:nvSpPr>
              <p:cNvPr id="4" name="矩形 3"/>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5" name="矩形 4"/>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grpSp>
      </p:grpSp>
      <p:pic>
        <p:nvPicPr>
          <p:cNvPr id="6" name="Picture 2" descr="I:\教育部录课\选择性必修1-U5\微信图片_20200817184303.jp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539552" y="837101"/>
            <a:ext cx="3107425" cy="2967677"/>
          </a:xfrm>
          <a:prstGeom prst="rect">
            <a:avLst/>
          </a:prstGeom>
          <a:noFill/>
          <a:extLst>
            <a:ext uri="{909E8E84-426E-40DD-AFC4-6F175D3DCCD1}">
              <a14:hiddenFill xmlns:a14="http://schemas.microsoft.com/office/drawing/2010/main">
                <a:solidFill>
                  <a:srgbClr val="FFFFFF"/>
                </a:solidFill>
              </a14:hiddenFill>
            </a:ext>
          </a:extLst>
        </p:spPr>
      </p:pic>
      <p:sp>
        <p:nvSpPr>
          <p:cNvPr id="7" name="内容占位符 1"/>
          <p:cNvSpPr txBox="1"/>
          <p:nvPr/>
        </p:nvSpPr>
        <p:spPr bwMode="auto">
          <a:xfrm>
            <a:off x="3858095" y="1162646"/>
            <a:ext cx="4512345" cy="1178441"/>
          </a:xfrm>
          <a:prstGeom prst="rect">
            <a:avLst/>
          </a:prstGeom>
          <a:noFill/>
          <a:ln w="25400">
            <a:solidFill>
              <a:srgbClr val="AF0000"/>
            </a:solidFill>
            <a:miter lim="800000"/>
          </a:ln>
          <a:extLst>
            <a:ext uri="{909E8E84-426E-40DD-AFC4-6F175D3DCCD1}">
              <a14:hiddenFill xmlns:a14="http://schemas.microsoft.com/office/drawing/2010/main">
                <a:solidFill>
                  <a:srgbClr val="FFFFFF"/>
                </a:solidFill>
              </a14:hiddenFill>
            </a:ext>
          </a:extLst>
        </p:spPr>
        <p:txBody>
          <a:bodyPr lIns="121917" tIns="60958" rIns="121917" bIns="60958"/>
          <a:lstStyle>
            <a:lvl1pPr>
              <a:lnSpc>
                <a:spcPct val="120000"/>
              </a:lnSpc>
              <a:spcBef>
                <a:spcPct val="450000"/>
              </a:spcBef>
              <a:buSzPct val="50000"/>
              <a:buBlip>
                <a:blip r:embed="rId2"/>
              </a:buBlip>
              <a:defRPr sz="2900">
                <a:solidFill>
                  <a:srgbClr val="FFFFFF"/>
                </a:solidFill>
                <a:latin typeface="Hoefler Text"/>
                <a:ea typeface="Hoefler Text"/>
                <a:cs typeface="Hoefler Text"/>
                <a:sym typeface="Hoefler Text"/>
              </a:defRPr>
            </a:lvl1pPr>
            <a:lvl2pPr marL="742950" indent="-285750">
              <a:lnSpc>
                <a:spcPct val="120000"/>
              </a:lnSpc>
              <a:spcBef>
                <a:spcPct val="450000"/>
              </a:spcBef>
              <a:buSzPct val="50000"/>
              <a:buBlip>
                <a:blip r:embed="rId2"/>
              </a:buBlip>
              <a:defRPr sz="2900" i="1">
                <a:solidFill>
                  <a:srgbClr val="86837F"/>
                </a:solidFill>
                <a:latin typeface="Hoefler Text"/>
                <a:ea typeface="Hoefler Text"/>
                <a:cs typeface="Hoefler Text"/>
                <a:sym typeface="Hoefler Text"/>
              </a:defRPr>
            </a:lvl2pPr>
            <a:lvl3pPr marL="1143000" indent="-228600">
              <a:lnSpc>
                <a:spcPct val="150000"/>
              </a:lnSpc>
              <a:buSzPct val="50000"/>
              <a:buBlip>
                <a:blip r:embed="rId2"/>
              </a:buBlip>
              <a:defRPr sz="2900">
                <a:solidFill>
                  <a:srgbClr val="FFFFFF"/>
                </a:solidFill>
                <a:latin typeface="黑体" panose="02010609060101010101" pitchFamily="49" charset="-122"/>
                <a:ea typeface="黑体" panose="02010609060101010101" pitchFamily="49" charset="-122"/>
                <a:cs typeface="Hoefler Text"/>
                <a:sym typeface="Hoefler Text"/>
              </a:defRPr>
            </a:lvl3pPr>
            <a:lvl4pPr marL="1600200" indent="-228600">
              <a:lnSpc>
                <a:spcPct val="150000"/>
              </a:lnSpc>
              <a:buSzPct val="50000"/>
              <a:buBlip>
                <a:blip r:embed="rId2"/>
              </a:buBlip>
              <a:defRPr sz="2900">
                <a:solidFill>
                  <a:srgbClr val="FFFFFF"/>
                </a:solidFill>
                <a:latin typeface="黑体" panose="02010609060101010101" pitchFamily="49" charset="-122"/>
                <a:ea typeface="黑体" panose="02010609060101010101" pitchFamily="49" charset="-122"/>
                <a:cs typeface="Hoefler Text"/>
                <a:sym typeface="Hoefler Text"/>
              </a:defRPr>
            </a:lvl4pPr>
            <a:lvl5pPr marL="2057400" indent="-228600">
              <a:lnSpc>
                <a:spcPct val="150000"/>
              </a:lnSpc>
              <a:buSzPct val="50000"/>
              <a:buBlip>
                <a:blip r:embed="rId2"/>
              </a:buBlip>
              <a:defRPr sz="2900">
                <a:solidFill>
                  <a:srgbClr val="FFFFFF"/>
                </a:solidFill>
                <a:latin typeface="黑体" panose="02010609060101010101" pitchFamily="49" charset="-122"/>
                <a:ea typeface="黑体" panose="02010609060101010101" pitchFamily="49" charset="-122"/>
                <a:cs typeface="Hoefler Text"/>
                <a:sym typeface="Hoefler Text"/>
              </a:defRPr>
            </a:lvl5pPr>
            <a:lvl6pPr marL="2514600" indent="-228600" eaLnBrk="0" fontAlgn="base" hangingPunct="0">
              <a:lnSpc>
                <a:spcPct val="150000"/>
              </a:lnSpc>
              <a:spcBef>
                <a:spcPct val="0"/>
              </a:spcBef>
              <a:spcAft>
                <a:spcPct val="0"/>
              </a:spcAft>
              <a:buSzPct val="50000"/>
              <a:buBlip>
                <a:blip r:embed="rId2"/>
              </a:buBlip>
              <a:defRPr sz="2900">
                <a:solidFill>
                  <a:srgbClr val="FFFFFF"/>
                </a:solidFill>
                <a:latin typeface="黑体" panose="02010609060101010101" pitchFamily="49" charset="-122"/>
                <a:ea typeface="黑体" panose="02010609060101010101" pitchFamily="49" charset="-122"/>
                <a:cs typeface="Hoefler Text"/>
                <a:sym typeface="Hoefler Text"/>
              </a:defRPr>
            </a:lvl6pPr>
            <a:lvl7pPr marL="2971800" indent="-228600" eaLnBrk="0" fontAlgn="base" hangingPunct="0">
              <a:lnSpc>
                <a:spcPct val="150000"/>
              </a:lnSpc>
              <a:spcBef>
                <a:spcPct val="0"/>
              </a:spcBef>
              <a:spcAft>
                <a:spcPct val="0"/>
              </a:spcAft>
              <a:buSzPct val="50000"/>
              <a:buBlip>
                <a:blip r:embed="rId2"/>
              </a:buBlip>
              <a:defRPr sz="2900">
                <a:solidFill>
                  <a:srgbClr val="FFFFFF"/>
                </a:solidFill>
                <a:latin typeface="黑体" panose="02010609060101010101" pitchFamily="49" charset="-122"/>
                <a:ea typeface="黑体" panose="02010609060101010101" pitchFamily="49" charset="-122"/>
                <a:cs typeface="Hoefler Text"/>
                <a:sym typeface="Hoefler Text"/>
              </a:defRPr>
            </a:lvl7pPr>
            <a:lvl8pPr marL="3429000" indent="-228600" eaLnBrk="0" fontAlgn="base" hangingPunct="0">
              <a:lnSpc>
                <a:spcPct val="150000"/>
              </a:lnSpc>
              <a:spcBef>
                <a:spcPct val="0"/>
              </a:spcBef>
              <a:spcAft>
                <a:spcPct val="0"/>
              </a:spcAft>
              <a:buSzPct val="50000"/>
              <a:buBlip>
                <a:blip r:embed="rId2"/>
              </a:buBlip>
              <a:defRPr sz="2900">
                <a:solidFill>
                  <a:srgbClr val="FFFFFF"/>
                </a:solidFill>
                <a:latin typeface="黑体" panose="02010609060101010101" pitchFamily="49" charset="-122"/>
                <a:ea typeface="黑体" panose="02010609060101010101" pitchFamily="49" charset="-122"/>
                <a:cs typeface="Hoefler Text"/>
                <a:sym typeface="Hoefler Text"/>
              </a:defRPr>
            </a:lvl8pPr>
            <a:lvl9pPr marL="3886200" indent="-228600" eaLnBrk="0" fontAlgn="base" hangingPunct="0">
              <a:lnSpc>
                <a:spcPct val="150000"/>
              </a:lnSpc>
              <a:spcBef>
                <a:spcPct val="0"/>
              </a:spcBef>
              <a:spcAft>
                <a:spcPct val="0"/>
              </a:spcAft>
              <a:buSzPct val="50000"/>
              <a:buBlip>
                <a:blip r:embed="rId2"/>
              </a:buBlip>
              <a:defRPr sz="2900">
                <a:solidFill>
                  <a:srgbClr val="FFFFFF"/>
                </a:solidFill>
                <a:latin typeface="黑体" panose="02010609060101010101" pitchFamily="49" charset="-122"/>
                <a:ea typeface="黑体" panose="02010609060101010101" pitchFamily="49" charset="-122"/>
                <a:cs typeface="Hoefler Text"/>
                <a:sym typeface="Hoefler Text"/>
              </a:defRPr>
            </a:lvl9pPr>
          </a:lstStyle>
          <a:p>
            <a:pPr algn="ctr" defTabSz="1219200">
              <a:spcBef>
                <a:spcPct val="0"/>
              </a:spcBef>
              <a:buSzTx/>
              <a:buNone/>
            </a:pPr>
            <a:r>
              <a:rPr lang="en-US" altLang="zh-CN" sz="3200">
                <a:solidFill>
                  <a:schemeClr val="tx1"/>
                </a:solidFill>
                <a:latin typeface="Times New Roman" panose="02020603050405020304" pitchFamily="18" charset="0"/>
                <a:ea typeface="宋体" panose="02010600030101010101" pitchFamily="2" charset="-122"/>
                <a:cs typeface="Times New Roman" panose="02020603050405020304" pitchFamily="18" charset="0"/>
              </a:rPr>
              <a:t>CHEMICAL </a:t>
            </a:r>
            <a:r>
              <a:rPr lang="en-US" altLang="zh-CN" sz="3200">
                <a:solidFill>
                  <a:srgbClr val="0000EA"/>
                </a:solidFill>
                <a:latin typeface="Times New Roman" panose="02020603050405020304" pitchFamily="18" charset="0"/>
                <a:ea typeface="宋体" panose="02010600030101010101" pitchFamily="2" charset="-122"/>
                <a:cs typeface="Times New Roman" panose="02020603050405020304" pitchFamily="18" charset="0"/>
              </a:rPr>
              <a:t>VERSUS</a:t>
            </a:r>
            <a:r>
              <a:rPr lang="en-US" altLang="zh-CN" sz="32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320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gn="ctr" defTabSz="1219200">
              <a:spcBef>
                <a:spcPct val="0"/>
              </a:spcBef>
              <a:buSzTx/>
              <a:buNone/>
            </a:pPr>
            <a:r>
              <a:rPr lang="en-US" altLang="zh-CN" sz="3200">
                <a:solidFill>
                  <a:schemeClr val="tx1"/>
                </a:solidFill>
                <a:latin typeface="Times New Roman" panose="02020603050405020304" pitchFamily="18" charset="0"/>
                <a:ea typeface="宋体" panose="02010600030101010101" pitchFamily="2" charset="-122"/>
                <a:cs typeface="Times New Roman" panose="02020603050405020304" pitchFamily="18" charset="0"/>
              </a:rPr>
              <a:t>ORGANIC FARMING</a:t>
            </a:r>
            <a:endParaRPr lang="en-US" altLang="zh-CN" sz="320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defTabSz="1219200">
              <a:spcBef>
                <a:spcPct val="0"/>
              </a:spcBef>
              <a:buSzTx/>
              <a:buNone/>
            </a:pPr>
            <a:endParaRPr lang="en-US" altLang="zh-CN" sz="320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椭圆 7"/>
          <p:cNvSpPr/>
          <p:nvPr/>
        </p:nvSpPr>
        <p:spPr>
          <a:xfrm>
            <a:off x="726751" y="623985"/>
            <a:ext cx="2469551" cy="646780"/>
          </a:xfrm>
          <a:prstGeom prst="ellipse">
            <a:avLst/>
          </a:prstGeom>
          <a:noFill/>
          <a:ln w="25400" cap="flat">
            <a:solidFill>
              <a:srgbClr val="AF0000"/>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67732" tIns="67732" rIns="67732" bIns="67732" numCol="1" spcCol="50799" rtlCol="0" anchor="ctr">
            <a:spAutoFit/>
          </a:bodyPr>
          <a:lstStyle/>
          <a:p>
            <a:pPr algn="ctr" defTabSz="1100455" hangingPunct="0"/>
            <a:endParaRPr lang="zh-CN" altLang="en-US" sz="2100">
              <a:solidFill>
                <a:srgbClr val="F3F1DF"/>
              </a:solidFill>
              <a:sym typeface="Helvetica Neue" panose="02000503000000020004"/>
            </a:endParaRPr>
          </a:p>
        </p:txBody>
      </p:sp>
      <p:cxnSp>
        <p:nvCxnSpPr>
          <p:cNvPr id="9" name="直接箭头连接符 8"/>
          <p:cNvCxnSpPr/>
          <p:nvPr/>
        </p:nvCxnSpPr>
        <p:spPr>
          <a:xfrm>
            <a:off x="3169988" y="915597"/>
            <a:ext cx="673804" cy="494096"/>
          </a:xfrm>
          <a:prstGeom prst="straightConnector1">
            <a:avLst/>
          </a:prstGeom>
          <a:noFill/>
          <a:ln w="25400" cap="flat">
            <a:solidFill>
              <a:srgbClr val="AF0000"/>
            </a:solidFill>
            <a:prstDash val="solid"/>
            <a:miter lim="400000"/>
            <a:tailEnd type="triangle"/>
          </a:ln>
        </p:spPr>
        <p:style>
          <a:lnRef idx="0">
            <a:scrgbClr r="0" g="0" b="0"/>
          </a:lnRef>
          <a:fillRef idx="0">
            <a:scrgbClr r="0" g="0" b="0"/>
          </a:fillRef>
          <a:effectRef idx="0">
            <a:scrgbClr r="0" g="0" b="0"/>
          </a:effectRef>
          <a:fontRef idx="none"/>
        </p:style>
      </p:cxnSp>
      <p:sp>
        <p:nvSpPr>
          <p:cNvPr id="10" name="文本框 8"/>
          <p:cNvSpPr txBox="1"/>
          <p:nvPr/>
        </p:nvSpPr>
        <p:spPr>
          <a:xfrm>
            <a:off x="410786" y="3819163"/>
            <a:ext cx="8322428" cy="1466382"/>
          </a:xfrm>
          <a:prstGeom prst="rect">
            <a:avLst/>
          </a:prstGeom>
          <a:noFill/>
          <a:ln w="25400" cap="flat">
            <a:noFill/>
            <a:miter lim="400000"/>
          </a:ln>
          <a:effectLst/>
        </p:spPr>
        <p:txBody>
          <a:bodyPr rot="0" spcFirstLastPara="1" vertOverflow="overflow" horzOverflow="overflow" vert="horz" wrap="square" lIns="67732" tIns="67732" rIns="67732" bIns="67732" numCol="1" spcCol="50799" rtlCol="0" anchor="ctr">
            <a:spAutoFit/>
          </a:bodyPr>
          <a:lstStyle/>
          <a:p>
            <a:pPr marL="0" marR="0" lvl="0" indent="0" defTabSz="1100455" eaLnBrk="1" fontAlgn="auto" latinLnBrk="0" hangingPunct="0">
              <a:lnSpc>
                <a:spcPct val="12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Hoefler Text"/>
              </a:rPr>
              <a:t>Read the text, check your prediction and answer the questions:</a:t>
            </a:r>
            <a:endPar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Hoefler Text"/>
            </a:endParaRPr>
          </a:p>
          <a:p>
            <a:pPr marL="457200" marR="0" lvl="0" indent="-457200" defTabSz="1100455" eaLnBrk="1" fontAlgn="auto" latinLnBrk="0" hangingPunct="0">
              <a:lnSpc>
                <a:spcPct val="120000"/>
              </a:lnSpc>
              <a:spcBef>
                <a:spcPts val="0"/>
              </a:spcBef>
              <a:spcAft>
                <a:spcPts val="0"/>
              </a:spcAft>
              <a:buClrTx/>
              <a:buSzTx/>
              <a:buFont typeface="Wingdings" panose="05000000000000000000" pitchFamily="2" charset="2"/>
              <a:buChar char="ü"/>
              <a:defRPr/>
            </a:pPr>
            <a:r>
              <a:rPr kumimoji="0" lang="en-US" altLang="zh-CN" sz="2400" b="1" i="0" u="none" strike="noStrike" kern="0" cap="none" spc="0" normalizeH="0" baseline="0" noProof="0" dirty="0">
                <a:ln>
                  <a:noFill/>
                </a:ln>
                <a:solidFill>
                  <a:srgbClr val="0000EA"/>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Hoefler Text"/>
              </a:rPr>
              <a:t>What is chemical farming?</a:t>
            </a:r>
            <a:endParaRPr kumimoji="0" lang="en-US" altLang="zh-CN" sz="2400" b="1" i="0" u="none" strike="noStrike" kern="0" cap="none" spc="0" normalizeH="0" baseline="0" noProof="0" dirty="0">
              <a:ln>
                <a:noFill/>
              </a:ln>
              <a:solidFill>
                <a:srgbClr val="0000EA"/>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Hoefler Text"/>
            </a:endParaRPr>
          </a:p>
          <a:p>
            <a:pPr marL="457200" marR="0" lvl="0" indent="-457200" defTabSz="1100455" eaLnBrk="1" fontAlgn="auto" latinLnBrk="0" hangingPunct="0">
              <a:lnSpc>
                <a:spcPct val="120000"/>
              </a:lnSpc>
              <a:spcBef>
                <a:spcPts val="0"/>
              </a:spcBef>
              <a:spcAft>
                <a:spcPts val="0"/>
              </a:spcAft>
              <a:buClrTx/>
              <a:buSzTx/>
              <a:buFont typeface="Wingdings" panose="05000000000000000000" pitchFamily="2" charset="2"/>
              <a:buChar char="ü"/>
              <a:defRPr/>
            </a:pPr>
            <a:r>
              <a:rPr kumimoji="0" lang="en-US" altLang="zh-CN" sz="2400" b="1" i="0" u="none" strike="noStrike" kern="0" cap="none" spc="0" normalizeH="0" baseline="0" noProof="0" dirty="0">
                <a:ln>
                  <a:noFill/>
                </a:ln>
                <a:solidFill>
                  <a:srgbClr val="0000EA"/>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Hoefler Text"/>
              </a:rPr>
              <a:t>What is organic farming?</a:t>
            </a:r>
            <a:endParaRPr kumimoji="0" lang="zh-CN" altLang="en-US" sz="2400" b="1" i="0" u="none" strike="noStrike" kern="0" cap="none" spc="0" normalizeH="0" baseline="0" noProof="0" dirty="0">
              <a:ln>
                <a:noFill/>
              </a:ln>
              <a:solidFill>
                <a:srgbClr val="0000EA"/>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Hoefler Text"/>
            </a:endParaRPr>
          </a:p>
        </p:txBody>
      </p:sp>
      <p:pic>
        <p:nvPicPr>
          <p:cNvPr id="12" name="图片 11"/>
          <p:cNvPicPr/>
          <p:nvPr>
            <p:custDataLst>
              <p:tags r:id="rId3"/>
            </p:custDataLst>
          </p:nvPr>
        </p:nvPicPr>
        <p:blipFill>
          <a:blip r:embed="rId4"/>
          <a:stretch>
            <a:fillRect/>
          </a:stretch>
        </p:blipFill>
        <p:spPr>
          <a:xfrm>
            <a:off x="5148064" y="2453953"/>
            <a:ext cx="1811279" cy="128007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1000"/>
                                        <p:tgtEl>
                                          <p:spTgt spid="10">
                                            <p:txEl>
                                              <p:pRg st="0" end="0"/>
                                            </p:txEl>
                                          </p:spTgt>
                                        </p:tgtEl>
                                      </p:cBhvr>
                                    </p:animEffect>
                                    <p:anim calcmode="lin" valueType="num">
                                      <p:cBhvr>
                                        <p:cTn id="3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fade">
                                      <p:cBhvr>
                                        <p:cTn id="41" dur="1000"/>
                                        <p:tgtEl>
                                          <p:spTgt spid="10">
                                            <p:txEl>
                                              <p:pRg st="1" end="1"/>
                                            </p:txEl>
                                          </p:spTgt>
                                        </p:tgtEl>
                                      </p:cBhvr>
                                    </p:animEffect>
                                    <p:anim calcmode="lin" valueType="num">
                                      <p:cBhvr>
                                        <p:cTn id="4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fade">
                                      <p:cBhvr>
                                        <p:cTn id="48" dur="1000"/>
                                        <p:tgtEl>
                                          <p:spTgt spid="10">
                                            <p:txEl>
                                              <p:pRg st="2" end="2"/>
                                            </p:txEl>
                                          </p:spTgt>
                                        </p:tgtEl>
                                      </p:cBhvr>
                                    </p:animEffect>
                                    <p:anim calcmode="lin" valueType="num">
                                      <p:cBhvr>
                                        <p:cTn id="4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9777" y="769420"/>
            <a:ext cx="4176464" cy="516890"/>
          </a:xfrm>
          <a:prstGeom prst="rect">
            <a:avLst/>
          </a:prstGeom>
          <a:noFill/>
          <a:ln w="9525">
            <a:noFill/>
          </a:ln>
        </p:spPr>
        <p:txBody>
          <a:bodyPr wrap="square" lIns="117202" tIns="58601" rIns="117202" bIns="58601">
            <a:spAutoFit/>
          </a:bodyPr>
          <a:lstStyle/>
          <a:p>
            <a:pPr algn="just" defTabSz="1171575"/>
            <a:r>
              <a:rPr lang="zh-CN" altLang="en-US" sz="26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Task 1</a:t>
            </a:r>
            <a:r>
              <a:rPr lang="zh-CN" altLang="en-US" sz="26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6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整体理解</a:t>
            </a:r>
            <a:r>
              <a:rPr lang="en-US" altLang="zh-CN" sz="26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6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201yyxzxrj58.jpg"/>
          <p:cNvPicPr>
            <a:picLocks noChangeAspect="1"/>
          </p:cNvPicPr>
          <p:nvPr/>
        </p:nvPicPr>
        <p:blipFill>
          <a:blip r:embed="rId1"/>
          <a:stretch>
            <a:fillRect/>
          </a:stretch>
        </p:blipFill>
        <p:spPr>
          <a:xfrm>
            <a:off x="666905" y="1354044"/>
            <a:ext cx="7560840" cy="3235570"/>
          </a:xfrm>
          <a:prstGeom prst="rect">
            <a:avLst/>
          </a:prstGeom>
          <a:noFill/>
          <a:ln w="9525">
            <a:noFill/>
          </a:ln>
        </p:spPr>
      </p:pic>
      <p:pic>
        <p:nvPicPr>
          <p:cNvPr id="4" name="图片 3"/>
          <p:cNvPicPr/>
          <p:nvPr/>
        </p:nvPicPr>
        <p:blipFill>
          <a:blip r:embed="rId2"/>
          <a:stretch>
            <a:fillRect/>
          </a:stretch>
        </p:blipFill>
        <p:spPr>
          <a:xfrm>
            <a:off x="2511495" y="1350122"/>
            <a:ext cx="801465" cy="338977"/>
          </a:xfrm>
          <a:prstGeom prst="rect">
            <a:avLst/>
          </a:prstGeom>
          <a:noFill/>
          <a:ln w="9525">
            <a:noFill/>
          </a:ln>
        </p:spPr>
      </p:pic>
      <p:pic>
        <p:nvPicPr>
          <p:cNvPr id="5" name="图片 4"/>
          <p:cNvPicPr/>
          <p:nvPr/>
        </p:nvPicPr>
        <p:blipFill>
          <a:blip r:embed="rId2"/>
          <a:stretch>
            <a:fillRect/>
          </a:stretch>
        </p:blipFill>
        <p:spPr>
          <a:xfrm>
            <a:off x="7180321" y="1993404"/>
            <a:ext cx="801464" cy="330108"/>
          </a:xfrm>
          <a:prstGeom prst="rect">
            <a:avLst/>
          </a:prstGeom>
          <a:noFill/>
          <a:ln w="9525">
            <a:noFill/>
          </a:ln>
        </p:spPr>
      </p:pic>
      <p:pic>
        <p:nvPicPr>
          <p:cNvPr id="6" name="图片 5"/>
          <p:cNvPicPr/>
          <p:nvPr/>
        </p:nvPicPr>
        <p:blipFill>
          <a:blip r:embed="rId2"/>
          <a:stretch>
            <a:fillRect/>
          </a:stretch>
        </p:blipFill>
        <p:spPr>
          <a:xfrm>
            <a:off x="1212010" y="2941486"/>
            <a:ext cx="712589" cy="330108"/>
          </a:xfrm>
          <a:prstGeom prst="rect">
            <a:avLst/>
          </a:prstGeom>
          <a:noFill/>
          <a:ln w="9525">
            <a:noFill/>
          </a:ln>
        </p:spPr>
      </p:pic>
      <p:sp>
        <p:nvSpPr>
          <p:cNvPr id="7" name="矩形 6"/>
          <p:cNvSpPr/>
          <p:nvPr/>
        </p:nvSpPr>
        <p:spPr>
          <a:xfrm>
            <a:off x="1518939" y="69354"/>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8" name="组合 7"/>
          <p:cNvGrpSpPr/>
          <p:nvPr/>
        </p:nvGrpSpPr>
        <p:grpSpPr>
          <a:xfrm>
            <a:off x="989269" y="76377"/>
            <a:ext cx="445481" cy="469613"/>
            <a:chOff x="2121873" y="1511588"/>
            <a:chExt cx="445481" cy="469613"/>
          </a:xfrm>
        </p:grpSpPr>
        <p:sp>
          <p:nvSpPr>
            <p:cNvPr id="9" name="矩形 8"/>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10" name="矩形 9"/>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pic>
        <p:nvPicPr>
          <p:cNvPr id="11" name="图片 10"/>
          <p:cNvPicPr>
            <a:picLocks noChangeAspect="1"/>
          </p:cNvPicPr>
          <p:nvPr/>
        </p:nvPicPr>
        <p:blipFill>
          <a:blip r:embed="rId3"/>
          <a:stretch>
            <a:fillRect/>
          </a:stretch>
        </p:blipFill>
        <p:spPr>
          <a:xfrm>
            <a:off x="6804248" y="4357362"/>
            <a:ext cx="1697627" cy="12521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4355976" y="1814860"/>
            <a:ext cx="4910455" cy="2800767"/>
          </a:xfrm>
          <a:prstGeom prst="rect">
            <a:avLst/>
          </a:prstGeom>
          <a:noFill/>
        </p:spPr>
        <p:txBody>
          <a:bodyPr wrap="square" rtlCol="0" anchor="t">
            <a:spAutoFit/>
          </a:bodyPr>
          <a:lstStyle/>
          <a:p>
            <a:pPr>
              <a:lnSpc>
                <a:spcPct val="80000"/>
              </a:lnSpc>
            </a:pPr>
            <a:r>
              <a:rPr lang="zh-CN" altLang="en-US" sz="2200" b="1" dirty="0">
                <a:solidFill>
                  <a:schemeClr val="tx1"/>
                </a:solidFill>
                <a:latin typeface="Times New Roman Regular" panose="02020503050405090304" charset="0"/>
                <a:cs typeface="Times New Roman Regular" panose="02020503050405090304" charset="0"/>
              </a:rPr>
              <a:t>A. What organic farming is </a:t>
            </a:r>
            <a:endParaRPr lang="zh-CN" altLang="en-US" sz="2200" b="1" dirty="0">
              <a:solidFill>
                <a:schemeClr val="tx1"/>
              </a:solidFill>
              <a:latin typeface="Times New Roman Regular" panose="02020503050405090304" charset="0"/>
              <a:cs typeface="Times New Roman Regular" panose="02020503050405090304" charset="0"/>
            </a:endParaRPr>
          </a:p>
          <a:p>
            <a:pPr>
              <a:lnSpc>
                <a:spcPct val="80000"/>
              </a:lnSpc>
            </a:pPr>
            <a:endParaRPr lang="zh-CN" altLang="en-US" sz="2200" b="1" dirty="0">
              <a:solidFill>
                <a:schemeClr val="tx1"/>
              </a:solidFill>
              <a:latin typeface="Times New Roman Regular" panose="02020503050405090304" charset="0"/>
              <a:cs typeface="Times New Roman Regular" panose="02020503050405090304" charset="0"/>
            </a:endParaRPr>
          </a:p>
          <a:p>
            <a:pPr>
              <a:lnSpc>
                <a:spcPct val="80000"/>
              </a:lnSpc>
            </a:pPr>
            <a:r>
              <a:rPr lang="zh-CN" altLang="en-US" sz="2200" b="1" dirty="0">
                <a:solidFill>
                  <a:schemeClr val="tx1"/>
                </a:solidFill>
                <a:latin typeface="Times New Roman Regular" panose="02020503050405090304" charset="0"/>
                <a:cs typeface="Times New Roman Regular" panose="02020503050405090304" charset="0"/>
              </a:rPr>
              <a:t>B. </a:t>
            </a:r>
            <a:r>
              <a:rPr lang="en-US" altLang="zh-CN" sz="2200" b="1" dirty="0">
                <a:solidFill>
                  <a:schemeClr val="tx1"/>
                </a:solidFill>
                <a:latin typeface="Times New Roman Regular" panose="02020503050405090304" charset="0"/>
                <a:cs typeface="Times New Roman Regular" panose="02020503050405090304" charset="0"/>
                <a:sym typeface="+mn-ea"/>
              </a:rPr>
              <a:t>Why man-made chemical are still used in farming </a:t>
            </a:r>
            <a:endParaRPr lang="en-US" altLang="zh-CN" sz="2200" b="1" dirty="0">
              <a:solidFill>
                <a:schemeClr val="tx1"/>
              </a:solidFill>
              <a:latin typeface="Times New Roman Regular" panose="02020503050405090304" charset="0"/>
              <a:cs typeface="Times New Roman Regular" panose="02020503050405090304" charset="0"/>
            </a:endParaRPr>
          </a:p>
          <a:p>
            <a:pPr>
              <a:lnSpc>
                <a:spcPct val="80000"/>
              </a:lnSpc>
            </a:pPr>
            <a:endParaRPr lang="zh-CN" altLang="en-US" sz="2200" b="1" dirty="0">
              <a:solidFill>
                <a:schemeClr val="tx1"/>
              </a:solidFill>
              <a:latin typeface="Times New Roman Regular" panose="02020503050405090304" charset="0"/>
              <a:cs typeface="Times New Roman Regular" panose="02020503050405090304" charset="0"/>
            </a:endParaRPr>
          </a:p>
          <a:p>
            <a:pPr>
              <a:lnSpc>
                <a:spcPct val="80000"/>
              </a:lnSpc>
            </a:pPr>
            <a:r>
              <a:rPr lang="en-US" altLang="zh-CN" sz="2200" b="1" dirty="0">
                <a:solidFill>
                  <a:schemeClr val="tx1"/>
                </a:solidFill>
                <a:latin typeface="Times New Roman Regular" panose="02020503050405090304" charset="0"/>
                <a:cs typeface="Times New Roman Regular" panose="02020503050405090304" charset="0"/>
                <a:sym typeface="+mn-ea"/>
              </a:rPr>
              <a:t>C</a:t>
            </a:r>
            <a:r>
              <a:rPr lang="zh-CN" altLang="en-US" sz="2200" b="1" dirty="0">
                <a:solidFill>
                  <a:schemeClr val="tx1"/>
                </a:solidFill>
                <a:latin typeface="Times New Roman Regular" panose="02020503050405090304" charset="0"/>
                <a:cs typeface="Times New Roman Regular" panose="02020503050405090304" charset="0"/>
                <a:sym typeface="+mn-ea"/>
              </a:rPr>
              <a:t>. </a:t>
            </a:r>
            <a:r>
              <a:rPr lang="en-US" altLang="zh-CN" sz="2200" b="1" dirty="0">
                <a:solidFill>
                  <a:schemeClr val="tx1"/>
                </a:solidFill>
                <a:latin typeface="Times New Roman Regular" panose="02020503050405090304" charset="0"/>
                <a:cs typeface="Times New Roman Regular" panose="02020503050405090304" charset="0"/>
                <a:sym typeface="+mn-ea"/>
              </a:rPr>
              <a:t>Organic methods for producing rich soil</a:t>
            </a:r>
            <a:endParaRPr lang="en-US" altLang="zh-CN" sz="2200" b="1" dirty="0">
              <a:solidFill>
                <a:schemeClr val="tx1"/>
              </a:solidFill>
              <a:latin typeface="Times New Roman Regular" panose="02020503050405090304" charset="0"/>
              <a:cs typeface="Times New Roman Regular" panose="02020503050405090304" charset="0"/>
            </a:endParaRPr>
          </a:p>
          <a:p>
            <a:pPr>
              <a:lnSpc>
                <a:spcPct val="80000"/>
              </a:lnSpc>
            </a:pPr>
            <a:endParaRPr lang="en-US" altLang="zh-CN" sz="2200" b="1" dirty="0">
              <a:solidFill>
                <a:schemeClr val="tx1"/>
              </a:solidFill>
              <a:latin typeface="Times New Roman Regular" panose="02020503050405090304" charset="0"/>
              <a:cs typeface="Times New Roman Regular" panose="02020503050405090304" charset="0"/>
            </a:endParaRPr>
          </a:p>
          <a:p>
            <a:pPr algn="l">
              <a:lnSpc>
                <a:spcPct val="80000"/>
              </a:lnSpc>
            </a:pPr>
            <a:r>
              <a:rPr lang="en-US" altLang="zh-CN" sz="2200" b="1" dirty="0">
                <a:solidFill>
                  <a:schemeClr val="tx1"/>
                </a:solidFill>
                <a:latin typeface="Times New Roman Regular" panose="02020503050405090304" charset="0"/>
                <a:cs typeface="Times New Roman Regular" panose="02020503050405090304" charset="0"/>
              </a:rPr>
              <a:t>D. </a:t>
            </a:r>
            <a:r>
              <a:rPr lang="en-US" altLang="zh-CN" sz="2200" b="1" dirty="0">
                <a:solidFill>
                  <a:schemeClr val="tx1"/>
                </a:solidFill>
                <a:latin typeface="Times New Roman Regular" panose="02020503050405090304" charset="0"/>
                <a:cs typeface="Times New Roman Regular" panose="02020503050405090304" charset="0"/>
                <a:sym typeface="+mn-ea"/>
              </a:rPr>
              <a:t>The problems with chemical farming</a:t>
            </a:r>
            <a:endParaRPr lang="en-US" altLang="zh-CN" sz="2200" b="1" dirty="0">
              <a:solidFill>
                <a:schemeClr val="tx1"/>
              </a:solidFill>
              <a:latin typeface="Times New Roman Regular" panose="02020503050405090304" charset="0"/>
              <a:cs typeface="Times New Roman Regular" panose="02020503050405090304" charset="0"/>
            </a:endParaRPr>
          </a:p>
        </p:txBody>
      </p:sp>
      <p:sp>
        <p:nvSpPr>
          <p:cNvPr id="5" name="文本框 4"/>
          <p:cNvSpPr txBox="1"/>
          <p:nvPr>
            <p:custDataLst>
              <p:tags r:id="rId2"/>
            </p:custDataLst>
          </p:nvPr>
        </p:nvSpPr>
        <p:spPr>
          <a:xfrm>
            <a:off x="1259632" y="1777380"/>
            <a:ext cx="1788160" cy="3415030"/>
          </a:xfrm>
          <a:prstGeom prst="rect">
            <a:avLst/>
          </a:prstGeom>
          <a:noFill/>
        </p:spPr>
        <p:txBody>
          <a:bodyPr wrap="square" rtlCol="0" anchor="t">
            <a:spAutoFit/>
          </a:bodyPr>
          <a:lstStyle/>
          <a:p>
            <a:pPr algn="r">
              <a:lnSpc>
                <a:spcPct val="100000"/>
              </a:lnSpc>
            </a:pPr>
            <a:r>
              <a:rPr lang="zh-CN" altLang="en-US" sz="2400" b="1">
                <a:latin typeface="Times New Roman" panose="02020603050405020304" pitchFamily="18" charset="0"/>
                <a:cs typeface="Times New Roman" panose="02020603050405020304" pitchFamily="18" charset="0"/>
              </a:rPr>
              <a:t>Para.</a:t>
            </a:r>
            <a:r>
              <a:rPr lang="en-US" altLang="zh-CN" sz="2400" b="1">
                <a:latin typeface="Times New Roman" panose="02020603050405020304" pitchFamily="18" charset="0"/>
                <a:cs typeface="Times New Roman" panose="02020603050405020304" pitchFamily="18" charset="0"/>
              </a:rPr>
              <a:t> </a:t>
            </a:r>
            <a:r>
              <a:rPr lang="zh-CN" altLang="en-US" sz="2400" b="1">
                <a:latin typeface="Times New Roman" panose="02020603050405020304" pitchFamily="18" charset="0"/>
                <a:cs typeface="Times New Roman" panose="02020603050405020304" pitchFamily="18" charset="0"/>
              </a:rPr>
              <a:t>1</a:t>
            </a:r>
            <a:r>
              <a:rPr lang="en-US" altLang="zh-CN" sz="2400" b="1">
                <a:latin typeface="Times New Roman" panose="02020603050405020304" pitchFamily="18" charset="0"/>
                <a:cs typeface="Times New Roman" panose="02020603050405020304" pitchFamily="18" charset="0"/>
              </a:rPr>
              <a:t>-2</a:t>
            </a:r>
            <a:r>
              <a:rPr lang="zh-CN" altLang="en-US" sz="2400" b="1">
                <a:latin typeface="Times New Roman" panose="02020603050405020304" pitchFamily="18" charset="0"/>
                <a:cs typeface="Times New Roman" panose="02020603050405020304" pitchFamily="18" charset="0"/>
              </a:rPr>
              <a:t>  </a:t>
            </a:r>
            <a:endParaRPr lang="zh-CN" altLang="en-US" sz="2400" b="1">
              <a:latin typeface="Times New Roman" panose="02020603050405020304" pitchFamily="18" charset="0"/>
              <a:cs typeface="Times New Roman" panose="02020603050405020304" pitchFamily="18" charset="0"/>
            </a:endParaRPr>
          </a:p>
          <a:p>
            <a:pPr algn="r">
              <a:lnSpc>
                <a:spcPct val="100000"/>
              </a:lnSpc>
            </a:pPr>
            <a:r>
              <a:rPr lang="zh-CN" altLang="en-US" sz="2400" b="1">
                <a:latin typeface="Times New Roman" panose="02020603050405020304" pitchFamily="18" charset="0"/>
                <a:cs typeface="Times New Roman" panose="02020603050405020304" pitchFamily="18" charset="0"/>
              </a:rPr>
              <a:t>              </a:t>
            </a:r>
            <a:endParaRPr lang="zh-CN" altLang="en-US" sz="2400" b="1">
              <a:latin typeface="Times New Roman" panose="02020603050405020304" pitchFamily="18" charset="0"/>
              <a:cs typeface="Times New Roman" panose="02020603050405020304" pitchFamily="18" charset="0"/>
            </a:endParaRPr>
          </a:p>
          <a:p>
            <a:pPr algn="r">
              <a:lnSpc>
                <a:spcPct val="100000"/>
              </a:lnSpc>
            </a:pPr>
            <a:r>
              <a:rPr lang="zh-CN" altLang="en-US" sz="2400" b="1">
                <a:latin typeface="Times New Roman" panose="02020603050405020304" pitchFamily="18" charset="0"/>
                <a:cs typeface="Times New Roman" panose="02020603050405020304" pitchFamily="18" charset="0"/>
              </a:rPr>
              <a:t>Para.</a:t>
            </a:r>
            <a:r>
              <a:rPr lang="en-US" altLang="zh-CN" sz="2400" b="1">
                <a:latin typeface="Times New Roman" panose="02020603050405020304" pitchFamily="18" charset="0"/>
                <a:cs typeface="Times New Roman" panose="02020603050405020304" pitchFamily="18" charset="0"/>
              </a:rPr>
              <a:t> 3</a:t>
            </a:r>
            <a:r>
              <a:rPr lang="zh-CN" altLang="en-US" sz="2400" b="1">
                <a:latin typeface="Times New Roman" panose="02020603050405020304" pitchFamily="18" charset="0"/>
                <a:cs typeface="Times New Roman" panose="02020603050405020304" pitchFamily="18" charset="0"/>
              </a:rPr>
              <a:t>   </a:t>
            </a:r>
            <a:endParaRPr lang="zh-CN" altLang="en-US" sz="2400" b="1">
              <a:latin typeface="Times New Roman" panose="02020603050405020304" pitchFamily="18" charset="0"/>
              <a:cs typeface="Times New Roman" panose="02020603050405020304" pitchFamily="18" charset="0"/>
            </a:endParaRPr>
          </a:p>
          <a:p>
            <a:pPr algn="r">
              <a:lnSpc>
                <a:spcPct val="100000"/>
              </a:lnSpc>
            </a:pPr>
            <a:r>
              <a:rPr lang="zh-CN" altLang="en-US" sz="2400" b="1">
                <a:latin typeface="Times New Roman" panose="02020603050405020304" pitchFamily="18" charset="0"/>
                <a:cs typeface="Times New Roman" panose="02020603050405020304" pitchFamily="18" charset="0"/>
              </a:rPr>
              <a:t>                  </a:t>
            </a:r>
            <a:endParaRPr lang="zh-CN" altLang="en-US" sz="2400" b="1">
              <a:latin typeface="Times New Roman" panose="02020603050405020304" pitchFamily="18" charset="0"/>
              <a:cs typeface="Times New Roman" panose="02020603050405020304" pitchFamily="18" charset="0"/>
            </a:endParaRPr>
          </a:p>
          <a:p>
            <a:pPr algn="r">
              <a:lnSpc>
                <a:spcPct val="100000"/>
              </a:lnSpc>
            </a:pPr>
            <a:r>
              <a:rPr lang="zh-CN" altLang="en-US" sz="2400" b="1">
                <a:latin typeface="Times New Roman" panose="02020603050405020304" pitchFamily="18" charset="0"/>
                <a:cs typeface="Times New Roman" panose="02020603050405020304" pitchFamily="18" charset="0"/>
              </a:rPr>
              <a:t>Para.</a:t>
            </a:r>
            <a:r>
              <a:rPr lang="en-US" altLang="zh-CN" sz="2400" b="1">
                <a:latin typeface="Times New Roman" panose="02020603050405020304" pitchFamily="18" charset="0"/>
                <a:cs typeface="Times New Roman" panose="02020603050405020304" pitchFamily="18" charset="0"/>
              </a:rPr>
              <a:t> 4</a:t>
            </a:r>
            <a:r>
              <a:rPr lang="zh-CN" altLang="en-US" sz="2400" b="1">
                <a:latin typeface="Times New Roman" panose="02020603050405020304" pitchFamily="18" charset="0"/>
                <a:cs typeface="Times New Roman" panose="02020603050405020304" pitchFamily="18" charset="0"/>
              </a:rPr>
              <a:t>  </a:t>
            </a:r>
            <a:endParaRPr lang="zh-CN" altLang="en-US" sz="2400" b="1">
              <a:latin typeface="Times New Roman" panose="02020603050405020304" pitchFamily="18" charset="0"/>
              <a:cs typeface="Times New Roman" panose="02020603050405020304" pitchFamily="18" charset="0"/>
            </a:endParaRPr>
          </a:p>
          <a:p>
            <a:pPr algn="r">
              <a:lnSpc>
                <a:spcPct val="100000"/>
              </a:lnSpc>
            </a:pPr>
            <a:r>
              <a:rPr lang="zh-CN" altLang="en-US" sz="2400" b="1">
                <a:latin typeface="Times New Roman" panose="02020603050405020304" pitchFamily="18" charset="0"/>
                <a:cs typeface="Times New Roman" panose="02020603050405020304" pitchFamily="18" charset="0"/>
              </a:rPr>
              <a:t>                  </a:t>
            </a:r>
            <a:endParaRPr lang="zh-CN" altLang="en-US" sz="2400" b="1">
              <a:latin typeface="Times New Roman" panose="02020603050405020304" pitchFamily="18" charset="0"/>
              <a:cs typeface="Times New Roman" panose="02020603050405020304" pitchFamily="18" charset="0"/>
            </a:endParaRPr>
          </a:p>
          <a:p>
            <a:pPr algn="r">
              <a:lnSpc>
                <a:spcPct val="100000"/>
              </a:lnSpc>
            </a:pPr>
            <a:r>
              <a:rPr lang="zh-CN" altLang="en-US" sz="2400" b="1">
                <a:latin typeface="Times New Roman" panose="02020603050405020304" pitchFamily="18" charset="0"/>
                <a:cs typeface="Times New Roman" panose="02020603050405020304" pitchFamily="18" charset="0"/>
              </a:rPr>
              <a:t>Para.</a:t>
            </a:r>
            <a:r>
              <a:rPr lang="en-US" altLang="zh-CN" sz="2400" b="1">
                <a:latin typeface="Times New Roman" panose="02020603050405020304" pitchFamily="18" charset="0"/>
                <a:cs typeface="Times New Roman" panose="02020603050405020304" pitchFamily="18" charset="0"/>
              </a:rPr>
              <a:t> 5</a:t>
            </a:r>
            <a:endParaRPr lang="zh-CN" altLang="en-US" sz="2400" b="1">
              <a:latin typeface="Times New Roman" panose="02020603050405020304" pitchFamily="18" charset="0"/>
              <a:cs typeface="Times New Roman" panose="02020603050405020304" pitchFamily="18" charset="0"/>
            </a:endParaRPr>
          </a:p>
          <a:p>
            <a:pPr algn="r">
              <a:lnSpc>
                <a:spcPct val="100000"/>
              </a:lnSpc>
            </a:pPr>
            <a:r>
              <a:rPr lang="zh-CN" altLang="en-US" sz="2400" b="1">
                <a:latin typeface="Times New Roman" panose="02020603050405020304" pitchFamily="18" charset="0"/>
                <a:cs typeface="Times New Roman" panose="02020603050405020304" pitchFamily="18" charset="0"/>
              </a:rPr>
              <a:t>           </a:t>
            </a:r>
            <a:endParaRPr lang="zh-CN" altLang="en-US" sz="2400" b="1">
              <a:latin typeface="Times New Roman" panose="02020603050405020304" pitchFamily="18" charset="0"/>
              <a:cs typeface="Times New Roman" panose="02020603050405020304" pitchFamily="18" charset="0"/>
            </a:endParaRPr>
          </a:p>
          <a:p>
            <a:pPr algn="r">
              <a:lnSpc>
                <a:spcPct val="100000"/>
              </a:lnSpc>
            </a:pPr>
            <a:endParaRPr lang="zh-CN" altLang="en-US" sz="2400" b="1">
              <a:latin typeface="Times New Roman" panose="02020603050405020304" pitchFamily="18" charset="0"/>
              <a:cs typeface="Times New Roman" panose="02020603050405020304" pitchFamily="18" charset="0"/>
            </a:endParaRPr>
          </a:p>
        </p:txBody>
      </p:sp>
      <p:cxnSp>
        <p:nvCxnSpPr>
          <p:cNvPr id="6" name="直接连接符 5"/>
          <p:cNvCxnSpPr/>
          <p:nvPr>
            <p:custDataLst>
              <p:tags r:id="rId3"/>
            </p:custDataLst>
          </p:nvPr>
        </p:nvCxnSpPr>
        <p:spPr>
          <a:xfrm>
            <a:off x="2824064" y="2063035"/>
            <a:ext cx="1584325" cy="2304415"/>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4"/>
            </p:custDataLst>
          </p:nvPr>
        </p:nvCxnSpPr>
        <p:spPr>
          <a:xfrm flipV="1">
            <a:off x="2915796" y="2021749"/>
            <a:ext cx="1440180" cy="79248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flipV="1">
            <a:off x="3024848" y="3267634"/>
            <a:ext cx="1445895" cy="193675"/>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flipV="1">
            <a:off x="2970322" y="2588275"/>
            <a:ext cx="1445895" cy="1640205"/>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7"/>
            </p:custDataLst>
          </p:nvPr>
        </p:nvSpPr>
        <p:spPr>
          <a:xfrm>
            <a:off x="350060" y="958230"/>
            <a:ext cx="7755731" cy="41402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eaLnBrk="0" hangingPunct="0"/>
            <a:r>
              <a:rPr lang="en-US" sz="2100" b="1" noProof="1">
                <a:solidFill>
                  <a:schemeClr val="bg1"/>
                </a:solidFill>
                <a:latin typeface="Times New Roman" panose="02020603050405020304" pitchFamily="18" charset="0"/>
                <a:ea typeface="微软雅黑" panose="020B0503020204020204" charset="-122"/>
                <a:cs typeface="Times New Roman" panose="02020603050405020304" pitchFamily="18" charset="0"/>
              </a:rPr>
              <a:t>Read the text and then Match the main idea with each paragraph.</a:t>
            </a:r>
            <a:endParaRPr lang="en-US" sz="2100" b="1" noProof="1">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2" name="文本框 11"/>
          <p:cNvSpPr txBox="1"/>
          <p:nvPr>
            <p:custDataLst>
              <p:tags r:id="rId8"/>
            </p:custDataLst>
          </p:nvPr>
        </p:nvSpPr>
        <p:spPr>
          <a:xfrm>
            <a:off x="348407" y="1777380"/>
            <a:ext cx="1525905" cy="829945"/>
          </a:xfrm>
          <a:prstGeom prst="rect">
            <a:avLst/>
          </a:prstGeom>
          <a:noFill/>
          <a:ln>
            <a:solidFill>
              <a:srgbClr val="002060"/>
            </a:solidFill>
          </a:ln>
        </p:spPr>
        <p:txBody>
          <a:bodyPr wrap="square" rtlCol="0">
            <a:spAutoFit/>
          </a:bodyPr>
          <a:lstStyle/>
          <a:p>
            <a:r>
              <a:rPr lang="en-US" altLang="zh-CN" sz="2400" b="1">
                <a:solidFill>
                  <a:srgbClr val="C00000"/>
                </a:solidFill>
                <a:latin typeface="Times New Roman Bold" panose="02020503050405090304" charset="0"/>
                <a:cs typeface="Times New Roman Bold" panose="02020503050405090304" charset="0"/>
              </a:rPr>
              <a:t>Chemical farming</a:t>
            </a:r>
            <a:endParaRPr lang="en-US" altLang="zh-CN" sz="2400" b="1">
              <a:solidFill>
                <a:srgbClr val="C00000"/>
              </a:solidFill>
              <a:latin typeface="Times New Roman Bold" panose="02020503050405090304" charset="0"/>
              <a:cs typeface="Times New Roman Bold" panose="02020503050405090304" charset="0"/>
            </a:endParaRPr>
          </a:p>
        </p:txBody>
      </p:sp>
      <p:sp>
        <p:nvSpPr>
          <p:cNvPr id="13" name="文本框 12"/>
          <p:cNvSpPr txBox="1"/>
          <p:nvPr>
            <p:custDataLst>
              <p:tags r:id="rId9"/>
            </p:custDataLst>
          </p:nvPr>
        </p:nvSpPr>
        <p:spPr>
          <a:xfrm>
            <a:off x="491917" y="2835925"/>
            <a:ext cx="1383030" cy="829945"/>
          </a:xfrm>
          <a:prstGeom prst="rect">
            <a:avLst/>
          </a:prstGeom>
          <a:noFill/>
          <a:ln>
            <a:solidFill>
              <a:srgbClr val="002060"/>
            </a:solidFill>
          </a:ln>
        </p:spPr>
        <p:txBody>
          <a:bodyPr wrap="square" rtlCol="0">
            <a:spAutoFit/>
          </a:bodyPr>
          <a:lstStyle/>
          <a:p>
            <a:pPr lvl="0" algn="l"/>
            <a:r>
              <a:rPr lang="en-US" altLang="zh-CN" sz="2400" b="1">
                <a:solidFill>
                  <a:srgbClr val="C00000"/>
                </a:solidFill>
                <a:latin typeface="Times New Roman Bold" panose="02020503050405090304" charset="0"/>
                <a:cs typeface="Times New Roman Bold" panose="02020503050405090304" charset="0"/>
                <a:sym typeface="+mn-ea"/>
              </a:rPr>
              <a:t>Organic</a:t>
            </a:r>
            <a:endParaRPr lang="en-US" altLang="zh-CN" sz="2400" b="1">
              <a:solidFill>
                <a:srgbClr val="C00000"/>
              </a:solidFill>
              <a:latin typeface="Times New Roman Bold" panose="02020503050405090304" charset="0"/>
              <a:cs typeface="Times New Roman Bold" panose="02020503050405090304" charset="0"/>
              <a:sym typeface="+mn-ea"/>
            </a:endParaRPr>
          </a:p>
          <a:p>
            <a:pPr lvl="0" algn="l"/>
            <a:r>
              <a:rPr lang="en-US" altLang="zh-CN" sz="2400" b="1">
                <a:solidFill>
                  <a:srgbClr val="C00000"/>
                </a:solidFill>
                <a:latin typeface="Times New Roman Bold" panose="02020503050405090304" charset="0"/>
                <a:cs typeface="Times New Roman Bold" panose="02020503050405090304" charset="0"/>
                <a:sym typeface="+mn-ea"/>
              </a:rPr>
              <a:t>farming</a:t>
            </a:r>
            <a:endParaRPr lang="en-US" altLang="zh-CN" sz="2400" b="1">
              <a:solidFill>
                <a:srgbClr val="C00000"/>
              </a:solidFill>
              <a:latin typeface="Times New Roman Bold" panose="02020503050405090304" charset="0"/>
              <a:cs typeface="Times New Roman Bold" panose="02020503050405090304" charset="0"/>
              <a:sym typeface="+mn-ea"/>
            </a:endParaRPr>
          </a:p>
        </p:txBody>
      </p:sp>
      <p:sp>
        <p:nvSpPr>
          <p:cNvPr id="14" name="文本框 13"/>
          <p:cNvSpPr txBox="1"/>
          <p:nvPr>
            <p:custDataLst>
              <p:tags r:id="rId10"/>
            </p:custDataLst>
          </p:nvPr>
        </p:nvSpPr>
        <p:spPr>
          <a:xfrm>
            <a:off x="348407" y="3999880"/>
            <a:ext cx="1525905" cy="460375"/>
          </a:xfrm>
          <a:prstGeom prst="rect">
            <a:avLst/>
          </a:prstGeom>
          <a:noFill/>
          <a:ln>
            <a:solidFill>
              <a:srgbClr val="002060"/>
            </a:solidFill>
          </a:ln>
        </p:spPr>
        <p:txBody>
          <a:bodyPr wrap="square" rtlCol="0">
            <a:spAutoFit/>
          </a:bodyPr>
          <a:lstStyle/>
          <a:p>
            <a:pPr lvl="0" algn="l"/>
            <a:r>
              <a:rPr lang="en-US" altLang="zh-CN" sz="2400" b="1">
                <a:solidFill>
                  <a:srgbClr val="C00000"/>
                </a:solidFill>
                <a:latin typeface="Times New Roman Bold" panose="02020503050405090304" charset="0"/>
                <a:cs typeface="Times New Roman Bold" panose="02020503050405090304" charset="0"/>
                <a:sym typeface="+mn-ea"/>
              </a:rPr>
              <a:t>Thinking</a:t>
            </a:r>
            <a:endParaRPr lang="en-US" altLang="zh-CN" sz="2400" b="1">
              <a:solidFill>
                <a:srgbClr val="C00000"/>
              </a:solidFill>
              <a:latin typeface="Times New Roman Bold" panose="02020503050405090304" charset="0"/>
              <a:cs typeface="Times New Roman Bold" panose="02020503050405090304" charset="0"/>
              <a:sym typeface="+mn-ea"/>
            </a:endParaRPr>
          </a:p>
        </p:txBody>
      </p:sp>
      <p:grpSp>
        <p:nvGrpSpPr>
          <p:cNvPr id="19" name="组合 18"/>
          <p:cNvGrpSpPr/>
          <p:nvPr/>
        </p:nvGrpSpPr>
        <p:grpSpPr>
          <a:xfrm>
            <a:off x="1036891" y="76464"/>
            <a:ext cx="3093764" cy="553994"/>
            <a:chOff x="1036891" y="76464"/>
            <a:chExt cx="3093764" cy="553994"/>
          </a:xfrm>
        </p:grpSpPr>
        <p:sp>
          <p:nvSpPr>
            <p:cNvPr id="15" name="矩形 14"/>
            <p:cNvSpPr/>
            <p:nvPr/>
          </p:nvSpPr>
          <p:spPr>
            <a:xfrm>
              <a:off x="1566561" y="76464"/>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16" name="组合 15"/>
            <p:cNvGrpSpPr/>
            <p:nvPr/>
          </p:nvGrpSpPr>
          <p:grpSpPr>
            <a:xfrm>
              <a:off x="1036891" y="83487"/>
              <a:ext cx="445481" cy="469613"/>
              <a:chOff x="2121873" y="1511588"/>
              <a:chExt cx="445481" cy="469613"/>
            </a:xfrm>
          </p:grpSpPr>
          <p:sp>
            <p:nvSpPr>
              <p:cNvPr id="17" name="矩形 16"/>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18" name="矩形 17"/>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7544" y="776530"/>
            <a:ext cx="7622255" cy="4188594"/>
            <a:chOff x="6720" y="19649"/>
            <a:chExt cx="7815" cy="5055"/>
          </a:xfrm>
        </p:grpSpPr>
        <p:sp>
          <p:nvSpPr>
            <p:cNvPr id="3" name="文本框 2"/>
            <p:cNvSpPr txBox="1"/>
            <p:nvPr/>
          </p:nvSpPr>
          <p:spPr>
            <a:xfrm>
              <a:off x="6720" y="21290"/>
              <a:ext cx="1996" cy="1171"/>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r>
                <a:rPr lang="zh-CN" altLang="en-US" b="1" dirty="0">
                  <a:solidFill>
                    <a:prstClr val="black"/>
                  </a:solidFill>
                  <a:ea typeface="微软雅黑" panose="020B0503020204020204" charset="-122"/>
                </a:rPr>
                <a:t>Chemical farming</a:t>
              </a:r>
              <a:endParaRPr lang="zh-CN" altLang="en-US" b="1" dirty="0">
                <a:solidFill>
                  <a:prstClr val="black"/>
                </a:solidFill>
                <a:ea typeface="微软雅黑" panose="020B0503020204020204" charset="-122"/>
              </a:endParaRPr>
            </a:p>
            <a:p>
              <a:r>
                <a:rPr lang="zh-CN" altLang="en-US" b="1" dirty="0">
                  <a:solidFill>
                    <a:prstClr val="black"/>
                  </a:solidFill>
                  <a:ea typeface="微软雅黑" panose="020B0503020204020204" charset="-122"/>
                </a:rPr>
                <a:t>Vs</a:t>
              </a:r>
              <a:endParaRPr lang="zh-CN" altLang="en-US" b="1" dirty="0">
                <a:solidFill>
                  <a:prstClr val="black"/>
                </a:solidFill>
                <a:ea typeface="微软雅黑" panose="020B0503020204020204" charset="-122"/>
              </a:endParaRPr>
            </a:p>
            <a:p>
              <a:r>
                <a:rPr lang="zh-CN" altLang="en-US" b="1" dirty="0">
                  <a:solidFill>
                    <a:prstClr val="black"/>
                  </a:solidFill>
                  <a:ea typeface="微软雅黑" panose="020B0503020204020204" charset="-122"/>
                </a:rPr>
                <a:t>Organic farming</a:t>
              </a:r>
              <a:endParaRPr lang="zh-CN" altLang="en-US" b="1" dirty="0">
                <a:solidFill>
                  <a:prstClr val="black"/>
                </a:solidFill>
                <a:ea typeface="微软雅黑" panose="020B0503020204020204" charset="-122"/>
              </a:endParaRPr>
            </a:p>
            <a:p>
              <a:endParaRPr lang="zh-CN" altLang="en-US" b="1" dirty="0">
                <a:solidFill>
                  <a:prstClr val="black"/>
                </a:solidFill>
                <a:ea typeface="微软雅黑" panose="020B0503020204020204" charset="-122"/>
              </a:endParaRPr>
            </a:p>
          </p:txBody>
        </p:sp>
        <p:sp>
          <p:nvSpPr>
            <p:cNvPr id="4" name="直接连接符 3"/>
            <p:cNvSpPr/>
            <p:nvPr/>
          </p:nvSpPr>
          <p:spPr>
            <a:xfrm flipH="1">
              <a:off x="8745" y="20630"/>
              <a:ext cx="1350" cy="1305"/>
            </a:xfrm>
            <a:prstGeom prst="line">
              <a:avLst/>
            </a:prstGeom>
            <a:ln w="63500">
              <a:solidFill>
                <a:srgbClr val="0000FF"/>
              </a:solidFill>
              <a:headEnd type="none" w="med" len="med"/>
              <a:tailEnd type="none" w="med" len="med"/>
            </a:ln>
          </p:spPr>
          <p:style>
            <a:lnRef idx="3">
              <a:schemeClr val="accent6"/>
            </a:lnRef>
            <a:fillRef idx="0">
              <a:schemeClr val="accent6"/>
            </a:fillRef>
            <a:effectRef idx="2">
              <a:schemeClr val="accent6"/>
            </a:effectRef>
            <a:fontRef idx="minor">
              <a:schemeClr val="tx1"/>
            </a:fontRef>
          </p:style>
        </p:sp>
        <p:sp>
          <p:nvSpPr>
            <p:cNvPr id="5" name="直接连接符 4"/>
            <p:cNvSpPr/>
            <p:nvPr/>
          </p:nvSpPr>
          <p:spPr>
            <a:xfrm flipH="1" flipV="1">
              <a:off x="8745" y="21965"/>
              <a:ext cx="1289" cy="600"/>
            </a:xfrm>
            <a:prstGeom prst="line">
              <a:avLst/>
            </a:prstGeom>
            <a:ln w="63500">
              <a:solidFill>
                <a:srgbClr val="0000FF"/>
              </a:solidFill>
              <a:headEnd type="none" w="med" len="med"/>
              <a:tailEnd type="none" w="med" len="med"/>
            </a:ln>
          </p:spPr>
          <p:style>
            <a:lnRef idx="3">
              <a:schemeClr val="accent6"/>
            </a:lnRef>
            <a:fillRef idx="0">
              <a:schemeClr val="accent6"/>
            </a:fillRef>
            <a:effectRef idx="2">
              <a:schemeClr val="accent6"/>
            </a:effectRef>
            <a:fontRef idx="minor">
              <a:schemeClr val="tx1"/>
            </a:fontRef>
          </p:style>
        </p:sp>
        <p:sp>
          <p:nvSpPr>
            <p:cNvPr id="6" name="文本框 5"/>
            <p:cNvSpPr txBox="1"/>
            <p:nvPr/>
          </p:nvSpPr>
          <p:spPr>
            <a:xfrm>
              <a:off x="9975" y="20369"/>
              <a:ext cx="1920" cy="600"/>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r>
                <a:rPr lang="zh-CN" altLang="en-US" b="1" dirty="0">
                  <a:solidFill>
                    <a:prstClr val="black"/>
                  </a:solidFill>
                  <a:ea typeface="微软雅黑" panose="020B0503020204020204" charset="-122"/>
                </a:rPr>
                <a:t>Chemical farming</a:t>
              </a:r>
              <a:endParaRPr lang="zh-CN" altLang="en-US" b="1" dirty="0">
                <a:solidFill>
                  <a:prstClr val="black"/>
                </a:solidFill>
                <a:ea typeface="微软雅黑" panose="020B0503020204020204" charset="-122"/>
              </a:endParaRPr>
            </a:p>
            <a:p>
              <a:endParaRPr lang="zh-CN" altLang="en-US" b="1" dirty="0">
                <a:solidFill>
                  <a:prstClr val="black"/>
                </a:solidFill>
                <a:ea typeface="微软雅黑" panose="020B0503020204020204" charset="-122"/>
              </a:endParaRPr>
            </a:p>
          </p:txBody>
        </p:sp>
        <p:sp>
          <p:nvSpPr>
            <p:cNvPr id="7" name="文本框 6"/>
            <p:cNvSpPr txBox="1"/>
            <p:nvPr/>
          </p:nvSpPr>
          <p:spPr>
            <a:xfrm>
              <a:off x="10095" y="22349"/>
              <a:ext cx="1920" cy="600"/>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r>
                <a:rPr lang="zh-CN" altLang="en-US" b="1" dirty="0">
                  <a:solidFill>
                    <a:prstClr val="black"/>
                  </a:solidFill>
                  <a:ea typeface="微软雅黑" panose="020B0503020204020204" charset="-122"/>
                </a:rPr>
                <a:t>organic farming</a:t>
              </a:r>
              <a:endParaRPr lang="zh-CN" altLang="en-US" b="1" dirty="0">
                <a:solidFill>
                  <a:prstClr val="black"/>
                </a:solidFill>
                <a:ea typeface="微软雅黑" panose="020B0503020204020204" charset="-122"/>
              </a:endParaRPr>
            </a:p>
            <a:p>
              <a:endParaRPr lang="zh-CN" altLang="en-US" b="1" dirty="0">
                <a:solidFill>
                  <a:prstClr val="black"/>
                </a:solidFill>
                <a:ea typeface="微软雅黑" panose="020B0503020204020204" charset="-122"/>
              </a:endParaRPr>
            </a:p>
          </p:txBody>
        </p:sp>
        <p:sp>
          <p:nvSpPr>
            <p:cNvPr id="8" name="直接连接符 7"/>
            <p:cNvSpPr/>
            <p:nvPr/>
          </p:nvSpPr>
          <p:spPr>
            <a:xfrm flipH="1">
              <a:off x="11880" y="20014"/>
              <a:ext cx="690" cy="586"/>
            </a:xfrm>
            <a:prstGeom prst="line">
              <a:avLst/>
            </a:prstGeom>
            <a:ln w="63500">
              <a:solidFill>
                <a:srgbClr val="0000FF"/>
              </a:solidFill>
              <a:headEnd type="none" w="med" len="med"/>
              <a:tailEnd type="none" w="med" len="med"/>
            </a:ln>
          </p:spPr>
          <p:style>
            <a:lnRef idx="3">
              <a:schemeClr val="accent6"/>
            </a:lnRef>
            <a:fillRef idx="0">
              <a:schemeClr val="accent6"/>
            </a:fillRef>
            <a:effectRef idx="2">
              <a:schemeClr val="accent6"/>
            </a:effectRef>
            <a:fontRef idx="minor">
              <a:schemeClr val="tx1"/>
            </a:fontRef>
          </p:style>
        </p:sp>
        <p:sp>
          <p:nvSpPr>
            <p:cNvPr id="9" name="直接连接符 8"/>
            <p:cNvSpPr/>
            <p:nvPr/>
          </p:nvSpPr>
          <p:spPr>
            <a:xfrm flipH="1" flipV="1">
              <a:off x="11895" y="20645"/>
              <a:ext cx="630" cy="688"/>
            </a:xfrm>
            <a:prstGeom prst="line">
              <a:avLst/>
            </a:prstGeom>
            <a:ln w="63500">
              <a:solidFill>
                <a:srgbClr val="0000FF"/>
              </a:solidFill>
              <a:headEnd type="none" w="med" len="med"/>
              <a:tailEnd type="none" w="med" len="med"/>
            </a:ln>
          </p:spPr>
          <p:style>
            <a:lnRef idx="3">
              <a:schemeClr val="accent6"/>
            </a:lnRef>
            <a:fillRef idx="0">
              <a:schemeClr val="accent6"/>
            </a:fillRef>
            <a:effectRef idx="2">
              <a:schemeClr val="accent6"/>
            </a:effectRef>
            <a:fontRef idx="minor">
              <a:schemeClr val="tx1"/>
            </a:fontRef>
          </p:style>
        </p:sp>
        <p:sp>
          <p:nvSpPr>
            <p:cNvPr id="10" name="文本框 9"/>
            <p:cNvSpPr txBox="1"/>
            <p:nvPr/>
          </p:nvSpPr>
          <p:spPr>
            <a:xfrm>
              <a:off x="12540" y="19649"/>
              <a:ext cx="1920" cy="600"/>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r>
                <a:rPr lang="zh-CN" altLang="en-US" b="1">
                  <a:solidFill>
                    <a:prstClr val="black"/>
                  </a:solidFill>
                  <a:ea typeface="微软雅黑" panose="020B0503020204020204" charset="-122"/>
                </a:rPr>
                <a:t>advantage</a:t>
              </a:r>
              <a:endParaRPr lang="zh-CN" altLang="en-US" b="1">
                <a:solidFill>
                  <a:prstClr val="black"/>
                </a:solidFill>
                <a:ea typeface="微软雅黑" panose="020B0503020204020204" charset="-122"/>
              </a:endParaRPr>
            </a:p>
            <a:p>
              <a:endParaRPr lang="zh-CN" altLang="en-US" b="1">
                <a:solidFill>
                  <a:prstClr val="black"/>
                </a:solidFill>
                <a:ea typeface="微软雅黑" panose="020B0503020204020204" charset="-122"/>
              </a:endParaRPr>
            </a:p>
          </p:txBody>
        </p:sp>
        <p:sp>
          <p:nvSpPr>
            <p:cNvPr id="11" name="文本框 10"/>
            <p:cNvSpPr txBox="1"/>
            <p:nvPr/>
          </p:nvSpPr>
          <p:spPr>
            <a:xfrm>
              <a:off x="12510" y="20909"/>
              <a:ext cx="1920" cy="600"/>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r>
                <a:rPr lang="zh-CN" altLang="en-US" b="1" dirty="0">
                  <a:solidFill>
                    <a:prstClr val="black"/>
                  </a:solidFill>
                  <a:ea typeface="微软雅黑" panose="020B0503020204020204" charset="-122"/>
                </a:rPr>
                <a:t>disadvantages</a:t>
              </a:r>
              <a:endParaRPr lang="zh-CN" altLang="en-US" b="1" dirty="0">
                <a:solidFill>
                  <a:prstClr val="black"/>
                </a:solidFill>
                <a:ea typeface="微软雅黑" panose="020B0503020204020204" charset="-122"/>
              </a:endParaRPr>
            </a:p>
            <a:p>
              <a:endParaRPr lang="zh-CN" altLang="en-US" b="1" dirty="0">
                <a:solidFill>
                  <a:prstClr val="black"/>
                </a:solidFill>
                <a:ea typeface="微软雅黑" panose="020B0503020204020204" charset="-122"/>
              </a:endParaRPr>
            </a:p>
          </p:txBody>
        </p:sp>
        <p:sp>
          <p:nvSpPr>
            <p:cNvPr id="12" name="直接连接符 11"/>
            <p:cNvSpPr/>
            <p:nvPr/>
          </p:nvSpPr>
          <p:spPr>
            <a:xfrm flipH="1">
              <a:off x="11985" y="22039"/>
              <a:ext cx="690" cy="586"/>
            </a:xfrm>
            <a:prstGeom prst="line">
              <a:avLst/>
            </a:prstGeom>
            <a:ln w="63500">
              <a:solidFill>
                <a:srgbClr val="0000FF"/>
              </a:solidFill>
              <a:headEnd type="none" w="med" len="med"/>
              <a:tailEnd type="none" w="med" len="med"/>
            </a:ln>
          </p:spPr>
          <p:style>
            <a:lnRef idx="3">
              <a:schemeClr val="accent6"/>
            </a:lnRef>
            <a:fillRef idx="0">
              <a:schemeClr val="accent6"/>
            </a:fillRef>
            <a:effectRef idx="2">
              <a:schemeClr val="accent6"/>
            </a:effectRef>
            <a:fontRef idx="minor">
              <a:schemeClr val="tx1"/>
            </a:fontRef>
          </p:style>
        </p:sp>
        <p:sp>
          <p:nvSpPr>
            <p:cNvPr id="13" name="直接连接符 12"/>
            <p:cNvSpPr/>
            <p:nvPr/>
          </p:nvSpPr>
          <p:spPr>
            <a:xfrm flipH="1" flipV="1">
              <a:off x="12015" y="22655"/>
              <a:ext cx="495" cy="404"/>
            </a:xfrm>
            <a:prstGeom prst="line">
              <a:avLst/>
            </a:prstGeom>
            <a:ln w="63500">
              <a:solidFill>
                <a:srgbClr val="0000FF"/>
              </a:solidFill>
              <a:headEnd type="none" w="med" len="med"/>
              <a:tailEnd type="none" w="med" len="med"/>
            </a:ln>
          </p:spPr>
          <p:style>
            <a:lnRef idx="3">
              <a:schemeClr val="accent6"/>
            </a:lnRef>
            <a:fillRef idx="0">
              <a:schemeClr val="accent6"/>
            </a:fillRef>
            <a:effectRef idx="2">
              <a:schemeClr val="accent6"/>
            </a:effectRef>
            <a:fontRef idx="minor">
              <a:schemeClr val="tx1"/>
            </a:fontRef>
          </p:style>
        </p:sp>
        <p:sp>
          <p:nvSpPr>
            <p:cNvPr id="14" name="文本框 13"/>
            <p:cNvSpPr txBox="1"/>
            <p:nvPr/>
          </p:nvSpPr>
          <p:spPr>
            <a:xfrm>
              <a:off x="12615" y="21704"/>
              <a:ext cx="1920" cy="600"/>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r>
                <a:rPr lang="zh-CN" altLang="en-US" b="1">
                  <a:solidFill>
                    <a:prstClr val="black"/>
                  </a:solidFill>
                  <a:ea typeface="微软雅黑" panose="020B0503020204020204" charset="-122"/>
                </a:rPr>
                <a:t>advantages</a:t>
              </a:r>
              <a:endParaRPr lang="zh-CN" altLang="en-US" b="1">
                <a:solidFill>
                  <a:prstClr val="black"/>
                </a:solidFill>
                <a:ea typeface="微软雅黑" panose="020B0503020204020204" charset="-122"/>
              </a:endParaRPr>
            </a:p>
            <a:p>
              <a:endParaRPr lang="zh-CN" altLang="en-US" b="1">
                <a:solidFill>
                  <a:prstClr val="black"/>
                </a:solidFill>
                <a:ea typeface="微软雅黑" panose="020B0503020204020204" charset="-122"/>
              </a:endParaRPr>
            </a:p>
          </p:txBody>
        </p:sp>
        <p:sp>
          <p:nvSpPr>
            <p:cNvPr id="15" name="文本框 14"/>
            <p:cNvSpPr txBox="1"/>
            <p:nvPr/>
          </p:nvSpPr>
          <p:spPr>
            <a:xfrm>
              <a:off x="12555" y="22859"/>
              <a:ext cx="1920" cy="600"/>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r>
                <a:rPr lang="zh-CN" altLang="en-US" b="1">
                  <a:solidFill>
                    <a:prstClr val="black"/>
                  </a:solidFill>
                  <a:ea typeface="微软雅黑" panose="020B0503020204020204" charset="-122"/>
                </a:rPr>
                <a:t>disadvantage</a:t>
              </a:r>
              <a:endParaRPr lang="zh-CN" altLang="en-US" b="1">
                <a:solidFill>
                  <a:prstClr val="black"/>
                </a:solidFill>
                <a:ea typeface="微软雅黑" panose="020B0503020204020204" charset="-122"/>
              </a:endParaRPr>
            </a:p>
            <a:p>
              <a:endParaRPr lang="zh-CN" altLang="en-US" b="1">
                <a:solidFill>
                  <a:prstClr val="black"/>
                </a:solidFill>
                <a:ea typeface="微软雅黑" panose="020B0503020204020204" charset="-122"/>
              </a:endParaRPr>
            </a:p>
          </p:txBody>
        </p:sp>
        <p:sp>
          <p:nvSpPr>
            <p:cNvPr id="16" name="直接连接符 15"/>
            <p:cNvSpPr/>
            <p:nvPr/>
          </p:nvSpPr>
          <p:spPr>
            <a:xfrm flipH="1" flipV="1">
              <a:off x="8701" y="21995"/>
              <a:ext cx="1678" cy="2533"/>
            </a:xfrm>
            <a:prstGeom prst="line">
              <a:avLst/>
            </a:prstGeom>
            <a:ln w="63500">
              <a:solidFill>
                <a:srgbClr val="0000FF"/>
              </a:solidFill>
              <a:headEnd type="none" w="med" len="med"/>
              <a:tailEnd type="none" w="med" len="med"/>
            </a:ln>
          </p:spPr>
          <p:style>
            <a:lnRef idx="3">
              <a:schemeClr val="accent6"/>
            </a:lnRef>
            <a:fillRef idx="0">
              <a:schemeClr val="accent6"/>
            </a:fillRef>
            <a:effectRef idx="2">
              <a:schemeClr val="accent6"/>
            </a:effectRef>
            <a:fontRef idx="minor">
              <a:schemeClr val="tx1"/>
            </a:fontRef>
          </p:style>
        </p:sp>
        <p:sp>
          <p:nvSpPr>
            <p:cNvPr id="17" name="文本框 16"/>
            <p:cNvSpPr txBox="1"/>
            <p:nvPr/>
          </p:nvSpPr>
          <p:spPr>
            <a:xfrm>
              <a:off x="10350" y="24104"/>
              <a:ext cx="2340" cy="600"/>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r>
                <a:rPr lang="zh-CN" altLang="en-US" b="1">
                  <a:solidFill>
                    <a:prstClr val="black"/>
                  </a:solidFill>
                  <a:ea typeface="微软雅黑" panose="020B0503020204020204" charset="-122"/>
                </a:rPr>
                <a:t>My choice/attitude</a:t>
              </a:r>
              <a:endParaRPr lang="zh-CN" altLang="en-US" b="1">
                <a:solidFill>
                  <a:prstClr val="black"/>
                </a:solidFill>
                <a:ea typeface="微软雅黑" panose="020B0503020204020204" charset="-122"/>
              </a:endParaRPr>
            </a:p>
            <a:p>
              <a:endParaRPr lang="zh-CN" altLang="en-US" b="1">
                <a:solidFill>
                  <a:prstClr val="black"/>
                </a:solidFill>
                <a:ea typeface="微软雅黑" panose="020B0503020204020204" charset="-122"/>
              </a:endParaRPr>
            </a:p>
          </p:txBody>
        </p:sp>
      </p:grpSp>
      <p:sp>
        <p:nvSpPr>
          <p:cNvPr id="18" name="矩形 17"/>
          <p:cNvSpPr/>
          <p:nvPr/>
        </p:nvSpPr>
        <p:spPr>
          <a:xfrm>
            <a:off x="1566561" y="76464"/>
            <a:ext cx="2564094" cy="553994"/>
          </a:xfrm>
          <a:prstGeom prst="rect">
            <a:avLst/>
          </a:prstGeom>
        </p:spPr>
        <p:txBody>
          <a:bodyPr wrap="none" lIns="121917" tIns="60958" rIns="121917" bIns="60958">
            <a:spAutoFit/>
          </a:bodyPr>
          <a:lstStyle/>
          <a:p>
            <a:r>
              <a:rPr lang="en-US" altLang="zh-CN"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rPr>
              <a:t>while-reading: </a:t>
            </a:r>
            <a:endParaRPr lang="zh-CN" altLang="en-US" sz="28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sym typeface="Helvetica Neue" panose="02000503000000020004"/>
            </a:endParaRPr>
          </a:p>
        </p:txBody>
      </p:sp>
      <p:grpSp>
        <p:nvGrpSpPr>
          <p:cNvPr id="19" name="组合 18"/>
          <p:cNvGrpSpPr/>
          <p:nvPr/>
        </p:nvGrpSpPr>
        <p:grpSpPr>
          <a:xfrm>
            <a:off x="1036891" y="83487"/>
            <a:ext cx="445481" cy="469613"/>
            <a:chOff x="2121873" y="1511588"/>
            <a:chExt cx="445481" cy="469613"/>
          </a:xfrm>
        </p:grpSpPr>
        <p:sp>
          <p:nvSpPr>
            <p:cNvPr id="20" name="矩形 19"/>
            <p:cNvSpPr/>
            <p:nvPr/>
          </p:nvSpPr>
          <p:spPr>
            <a:xfrm>
              <a:off x="2121873" y="1511588"/>
              <a:ext cx="363415" cy="363415"/>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1" name="矩形 20"/>
            <p:cNvSpPr/>
            <p:nvPr/>
          </p:nvSpPr>
          <p:spPr>
            <a:xfrm>
              <a:off x="2321171" y="1735018"/>
              <a:ext cx="246183" cy="246183"/>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1216"/>
</p:tagLst>
</file>

<file path=ppt/tags/tag10.xml><?xml version="1.0" encoding="utf-8"?>
<p:tagLst xmlns:p="http://schemas.openxmlformats.org/presentationml/2006/main">
  <p:tag name="AS_UNIQUEID" val="88"/>
</p:tagLst>
</file>

<file path=ppt/tags/tag11.xml><?xml version="1.0" encoding="utf-8"?>
<p:tagLst xmlns:p="http://schemas.openxmlformats.org/presentationml/2006/main">
  <p:tag name="AS_UNIQUEID" val="1650"/>
</p:tagLst>
</file>

<file path=ppt/tags/tag12.xml><?xml version="1.0" encoding="utf-8"?>
<p:tagLst xmlns:p="http://schemas.openxmlformats.org/presentationml/2006/main">
  <p:tag name="AS_UNIQUEID" val="1651"/>
</p:tagLst>
</file>

<file path=ppt/tags/tag13.xml><?xml version="1.0" encoding="utf-8"?>
<p:tagLst xmlns:p="http://schemas.openxmlformats.org/presentationml/2006/main">
  <p:tag name="AS_UNIQUEID" val="1652"/>
</p:tagLst>
</file>

<file path=ppt/tags/tag14.xml><?xml version="1.0" encoding="utf-8"?>
<p:tagLst xmlns:p="http://schemas.openxmlformats.org/presentationml/2006/main">
  <p:tag name="AS_UNIQUEID" val="1653"/>
</p:tagLst>
</file>

<file path=ppt/tags/tag15.xml><?xml version="1.0" encoding="utf-8"?>
<p:tagLst xmlns:p="http://schemas.openxmlformats.org/presentationml/2006/main">
  <p:tag name="AS_UNIQUEID" val="1654"/>
</p:tagLst>
</file>

<file path=ppt/tags/tag16.xml><?xml version="1.0" encoding="utf-8"?>
<p:tagLst xmlns:p="http://schemas.openxmlformats.org/presentationml/2006/main">
  <p:tag name="AS_UNIQUEID" val="1655"/>
</p:tagLst>
</file>

<file path=ppt/tags/tag17.xml><?xml version="1.0" encoding="utf-8"?>
<p:tagLst xmlns:p="http://schemas.openxmlformats.org/presentationml/2006/main">
  <p:tag name="AS_UNIQUEID" val="1656"/>
</p:tagLst>
</file>

<file path=ppt/tags/tag18.xml><?xml version="1.0" encoding="utf-8"?>
<p:tagLst xmlns:p="http://schemas.openxmlformats.org/presentationml/2006/main">
  <p:tag name="AS_UNIQUEID" val="1658"/>
</p:tagLst>
</file>

<file path=ppt/tags/tag19.xml><?xml version="1.0" encoding="utf-8"?>
<p:tagLst xmlns:p="http://schemas.openxmlformats.org/presentationml/2006/main">
  <p:tag name="AS_UNIQUEID" val="1659"/>
</p:tagLst>
</file>

<file path=ppt/tags/tag2.xml><?xml version="1.0" encoding="utf-8"?>
<p:tagLst xmlns:p="http://schemas.openxmlformats.org/presentationml/2006/main">
  <p:tag name="AS_UNIQUEID" val="1301"/>
</p:tagLst>
</file>

<file path=ppt/tags/tag20.xml><?xml version="1.0" encoding="utf-8"?>
<p:tagLst xmlns:p="http://schemas.openxmlformats.org/presentationml/2006/main">
  <p:tag name="AS_UNIQUEID" val="1660"/>
</p:tagLst>
</file>

<file path=ppt/tags/tag21.xml><?xml version="1.0" encoding="utf-8"?>
<p:tagLst xmlns:p="http://schemas.openxmlformats.org/presentationml/2006/main">
  <p:tag name="AS_UNIQUEID" val="1663"/>
</p:tagLst>
</file>

<file path=ppt/tags/tag22.xml><?xml version="1.0" encoding="utf-8"?>
<p:tagLst xmlns:p="http://schemas.openxmlformats.org/presentationml/2006/main">
  <p:tag name="AS_UNIQUEID" val="1664"/>
  <p:tag name="KSO_WM_UNIT_TABLE_BEAUTIFY" val="smartTable{0c3c6cf7-7585-446d-8458-5f950224656d}"/>
</p:tagLst>
</file>

<file path=ppt/tags/tag23.xml><?xml version="1.0" encoding="utf-8"?>
<p:tagLst xmlns:p="http://schemas.openxmlformats.org/presentationml/2006/main">
  <p:tag name="AS_UNIQUEID" val="1665"/>
</p:tagLst>
</file>

<file path=ppt/tags/tag24.xml><?xml version="1.0" encoding="utf-8"?>
<p:tagLst xmlns:p="http://schemas.openxmlformats.org/presentationml/2006/main">
  <p:tag name="AS_UNIQUEID" val="1666"/>
</p:tagLst>
</file>

<file path=ppt/tags/tag25.xml><?xml version="1.0" encoding="utf-8"?>
<p:tagLst xmlns:p="http://schemas.openxmlformats.org/presentationml/2006/main">
  <p:tag name="AS_UNIQUEID" val="1667"/>
</p:tagLst>
</file>

<file path=ppt/tags/tag26.xml><?xml version="1.0" encoding="utf-8"?>
<p:tagLst xmlns:p="http://schemas.openxmlformats.org/presentationml/2006/main">
  <p:tag name="AS_UNIQUEID" val="1668"/>
</p:tagLst>
</file>

<file path=ppt/tags/tag27.xml><?xml version="1.0" encoding="utf-8"?>
<p:tagLst xmlns:p="http://schemas.openxmlformats.org/presentationml/2006/main">
  <p:tag name="AS_UNIQUEID" val="1669"/>
</p:tagLst>
</file>

<file path=ppt/tags/tag28.xml><?xml version="1.0" encoding="utf-8"?>
<p:tagLst xmlns:p="http://schemas.openxmlformats.org/presentationml/2006/main">
  <p:tag name="AS_UNIQUEID" val="1670"/>
</p:tagLst>
</file>

<file path=ppt/tags/tag29.xml><?xml version="1.0" encoding="utf-8"?>
<p:tagLst xmlns:p="http://schemas.openxmlformats.org/presentationml/2006/main">
  <p:tag name="AS_UNIQUEID" val="1671"/>
</p:tagLst>
</file>

<file path=ppt/tags/tag3.xml><?xml version="1.0" encoding="utf-8"?>
<p:tagLst xmlns:p="http://schemas.openxmlformats.org/presentationml/2006/main">
  <p:tag name="AS_UNIQUEID" val="1302"/>
</p:tagLst>
</file>

<file path=ppt/tags/tag30.xml><?xml version="1.0" encoding="utf-8"?>
<p:tagLst xmlns:p="http://schemas.openxmlformats.org/presentationml/2006/main">
  <p:tag name="AS_UNIQUEID" val="1662"/>
</p:tagLst>
</file>

<file path=ppt/tags/tag31.xml><?xml version="1.0" encoding="utf-8"?>
<p:tagLst xmlns:p="http://schemas.openxmlformats.org/presentationml/2006/main">
  <p:tag name="AS_UNIQUEID" val="1673"/>
</p:tagLst>
</file>

<file path=ppt/tags/tag32.xml><?xml version="1.0" encoding="utf-8"?>
<p:tagLst xmlns:p="http://schemas.openxmlformats.org/presentationml/2006/main">
  <p:tag name="AS_UNIQUEID" val="1674"/>
</p:tagLst>
</file>

<file path=ppt/tags/tag33.xml><?xml version="1.0" encoding="utf-8"?>
<p:tagLst xmlns:p="http://schemas.openxmlformats.org/presentationml/2006/main">
  <p:tag name="AS_UNIQUEID" val="1675"/>
</p:tagLst>
</file>

<file path=ppt/tags/tag34.xml><?xml version="1.0" encoding="utf-8"?>
<p:tagLst xmlns:p="http://schemas.openxmlformats.org/presentationml/2006/main">
  <p:tag name="AS_UNIQUEID" val="1676"/>
</p:tagLst>
</file>

<file path=ppt/tags/tag35.xml><?xml version="1.0" encoding="utf-8"?>
<p:tagLst xmlns:p="http://schemas.openxmlformats.org/presentationml/2006/main">
  <p:tag name="AS_UNIQUEID" val="1677"/>
</p:tagLst>
</file>

<file path=ppt/tags/tag36.xml><?xml version="1.0" encoding="utf-8"?>
<p:tagLst xmlns:p="http://schemas.openxmlformats.org/presentationml/2006/main">
  <p:tag name="AS_UNIQUEID" val="1678"/>
</p:tagLst>
</file>

<file path=ppt/tags/tag37.xml><?xml version="1.0" encoding="utf-8"?>
<p:tagLst xmlns:p="http://schemas.openxmlformats.org/presentationml/2006/main">
  <p:tag name="AS_UNIQUEID" val="1679"/>
</p:tagLst>
</file>

<file path=ppt/tags/tag38.xml><?xml version="1.0" encoding="utf-8"?>
<p:tagLst xmlns:p="http://schemas.openxmlformats.org/presentationml/2006/main">
  <p:tag name="AS_UNIQUEID" val="1681"/>
</p:tagLst>
</file>

<file path=ppt/tags/tag39.xml><?xml version="1.0" encoding="utf-8"?>
<p:tagLst xmlns:p="http://schemas.openxmlformats.org/presentationml/2006/main">
  <p:tag name="AS_UNIQUEID" val="1682"/>
</p:tagLst>
</file>

<file path=ppt/tags/tag4.xml><?xml version="1.0" encoding="utf-8"?>
<p:tagLst xmlns:p="http://schemas.openxmlformats.org/presentationml/2006/main">
  <p:tag name="AS_UNIQUEID" val="1513"/>
</p:tagLst>
</file>

<file path=ppt/tags/tag40.xml><?xml version="1.0" encoding="utf-8"?>
<p:tagLst xmlns:p="http://schemas.openxmlformats.org/presentationml/2006/main">
  <p:tag name="AS_UNIQUEID" val="1683"/>
</p:tagLst>
</file>

<file path=ppt/tags/tag41.xml><?xml version="1.0" encoding="utf-8"?>
<p:tagLst xmlns:p="http://schemas.openxmlformats.org/presentationml/2006/main">
  <p:tag name="AS_UNIQUEID" val="1684"/>
</p:tagLst>
</file>

<file path=ppt/tags/tag42.xml><?xml version="1.0" encoding="utf-8"?>
<p:tagLst xmlns:p="http://schemas.openxmlformats.org/presentationml/2006/main">
  <p:tag name="AS_UNIQUEID" val="1685"/>
</p:tagLst>
</file>

<file path=ppt/tags/tag43.xml><?xml version="1.0" encoding="utf-8"?>
<p:tagLst xmlns:p="http://schemas.openxmlformats.org/presentationml/2006/main">
  <p:tag name="AS_UNIQUEID" val="1687"/>
</p:tagLst>
</file>

<file path=ppt/tags/tag44.xml><?xml version="1.0" encoding="utf-8"?>
<p:tagLst xmlns:p="http://schemas.openxmlformats.org/presentationml/2006/main">
  <p:tag name="AS_UNIQUEID" val="1688"/>
</p:tagLst>
</file>

<file path=ppt/tags/tag45.xml><?xml version="1.0" encoding="utf-8"?>
<p:tagLst xmlns:p="http://schemas.openxmlformats.org/presentationml/2006/main">
  <p:tag name="AS_UNIQUEID" val="1689"/>
</p:tagLst>
</file>

<file path=ppt/tags/tag46.xml><?xml version="1.0" encoding="utf-8"?>
<p:tagLst xmlns:p="http://schemas.openxmlformats.org/presentationml/2006/main">
  <p:tag name="AS_UNIQUEID" val="1690"/>
</p:tagLst>
</file>

<file path=ppt/tags/tag47.xml><?xml version="1.0" encoding="utf-8"?>
<p:tagLst xmlns:p="http://schemas.openxmlformats.org/presentationml/2006/main">
  <p:tag name="AS_UNIQUEID" val="1691"/>
</p:tagLst>
</file>

<file path=ppt/tags/tag48.xml><?xml version="1.0" encoding="utf-8"?>
<p:tagLst xmlns:p="http://schemas.openxmlformats.org/presentationml/2006/main">
  <p:tag name="AS_UNIQUEID" val="1692"/>
</p:tagLst>
</file>

<file path=ppt/tags/tag49.xml><?xml version="1.0" encoding="utf-8"?>
<p:tagLst xmlns:p="http://schemas.openxmlformats.org/presentationml/2006/main">
  <p:tag name="AS_UNIQUEID" val="1693"/>
</p:tagLst>
</file>

<file path=ppt/tags/tag5.xml><?xml version="1.0" encoding="utf-8"?>
<p:tagLst xmlns:p="http://schemas.openxmlformats.org/presentationml/2006/main">
  <p:tag name="AS_UNIQUEID" val="1636"/>
</p:tagLst>
</file>

<file path=ppt/tags/tag50.xml><?xml version="1.0" encoding="utf-8"?>
<p:tagLst xmlns:p="http://schemas.openxmlformats.org/presentationml/2006/main">
  <p:tag name="AS_UNIQUEID" val="1694"/>
</p:tagLst>
</file>

<file path=ppt/tags/tag51.xml><?xml version="1.0" encoding="utf-8"?>
<p:tagLst xmlns:p="http://schemas.openxmlformats.org/presentationml/2006/main">
  <p:tag name="AS_UNIQUEID" val="1695"/>
</p:tagLst>
</file>

<file path=ppt/tags/tag52.xml><?xml version="1.0" encoding="utf-8"?>
<p:tagLst xmlns:p="http://schemas.openxmlformats.org/presentationml/2006/main">
  <p:tag name="AS_UNIQUEID" val="1696"/>
</p:tagLst>
</file>

<file path=ppt/tags/tag53.xml><?xml version="1.0" encoding="utf-8"?>
<p:tagLst xmlns:p="http://schemas.openxmlformats.org/presentationml/2006/main">
  <p:tag name="AS_UNIQUEID" val="1698"/>
</p:tagLst>
</file>

<file path=ppt/tags/tag54.xml><?xml version="1.0" encoding="utf-8"?>
<p:tagLst xmlns:p="http://schemas.openxmlformats.org/presentationml/2006/main">
  <p:tag name="AS_UNIQUEID" val="1699"/>
</p:tagLst>
</file>

<file path=ppt/tags/tag55.xml><?xml version="1.0" encoding="utf-8"?>
<p:tagLst xmlns:p="http://schemas.openxmlformats.org/presentationml/2006/main">
  <p:tag name="AS_UNIQUEID" val="1700"/>
</p:tagLst>
</file>

<file path=ppt/tags/tag56.xml><?xml version="1.0" encoding="utf-8"?>
<p:tagLst xmlns:p="http://schemas.openxmlformats.org/presentationml/2006/main">
  <p:tag name="AS_UNIQUEID" val="1701"/>
</p:tagLst>
</file>

<file path=ppt/tags/tag57.xml><?xml version="1.0" encoding="utf-8"?>
<p:tagLst xmlns:p="http://schemas.openxmlformats.org/presentationml/2006/main">
  <p:tag name="AS_UNIQUEID" val="1702"/>
</p:tagLst>
</file>

<file path=ppt/tags/tag58.xml><?xml version="1.0" encoding="utf-8"?>
<p:tagLst xmlns:p="http://schemas.openxmlformats.org/presentationml/2006/main">
  <p:tag name="AS_UNIQUEID" val="1704"/>
</p:tagLst>
</file>

<file path=ppt/tags/tag59.xml><?xml version="1.0" encoding="utf-8"?>
<p:tagLst xmlns:p="http://schemas.openxmlformats.org/presentationml/2006/main">
  <p:tag name="AS_UNIQUEID" val="1705"/>
  <p:tag name="KSO_WM_UNIT_PLACING_PICTURE_USER_VIEWPORT" val="{&quot;height&quot;:4946.4062992125982,&quot;width&quot;:8585.4771653543303}"/>
</p:tagLst>
</file>

<file path=ppt/tags/tag6.xml><?xml version="1.0" encoding="utf-8"?>
<p:tagLst xmlns:p="http://schemas.openxmlformats.org/presentationml/2006/main">
  <p:tag name="AS_UNIQUEID" val="1307"/>
</p:tagLst>
</file>

<file path=ppt/tags/tag60.xml><?xml version="1.0" encoding="utf-8"?>
<p:tagLst xmlns:p="http://schemas.openxmlformats.org/presentationml/2006/main">
  <p:tag name="AS_UNIQUEID" val="1706"/>
</p:tagLst>
</file>

<file path=ppt/tags/tag61.xml><?xml version="1.0" encoding="utf-8"?>
<p:tagLst xmlns:p="http://schemas.openxmlformats.org/presentationml/2006/main">
  <p:tag name="AS_UNIQUEID" val="1707"/>
</p:tagLst>
</file>

<file path=ppt/tags/tag62.xml><?xml version="1.0" encoding="utf-8"?>
<p:tagLst xmlns:p="http://schemas.openxmlformats.org/presentationml/2006/main">
  <p:tag name="AS_UNIQUEID" val="1709"/>
</p:tagLst>
</file>

<file path=ppt/tags/tag63.xml><?xml version="1.0" encoding="utf-8"?>
<p:tagLst xmlns:p="http://schemas.openxmlformats.org/presentationml/2006/main">
  <p:tag name="AS_UNIQUEID" val="1710"/>
  <p:tag name="KSO_WM_UNIT_TABLE_BEAUTIFY" val="smartTable{ec0f2ae7-e413-4935-a1d4-fff2de5107ff}"/>
</p:tagLst>
</file>

<file path=ppt/tags/tag64.xml><?xml version="1.0" encoding="utf-8"?>
<p:tagLst xmlns:p="http://schemas.openxmlformats.org/presentationml/2006/main">
  <p:tag name="AS_UNIQUEID" val="1711"/>
</p:tagLst>
</file>

<file path=ppt/tags/tag65.xml><?xml version="1.0" encoding="utf-8"?>
<p:tagLst xmlns:p="http://schemas.openxmlformats.org/presentationml/2006/main">
  <p:tag name="AS_UNIQUEID" val="1712"/>
</p:tagLst>
</file>

<file path=ppt/tags/tag66.xml><?xml version="1.0" encoding="utf-8"?>
<p:tagLst xmlns:p="http://schemas.openxmlformats.org/presentationml/2006/main">
  <p:tag name="AS_UNIQUEID" val="1713"/>
</p:tagLst>
</file>

<file path=ppt/tags/tag67.xml><?xml version="1.0" encoding="utf-8"?>
<p:tagLst xmlns:p="http://schemas.openxmlformats.org/presentationml/2006/main">
  <p:tag name="AS_UNIQUEID" val="1714"/>
</p:tagLst>
</file>

<file path=ppt/tags/tag68.xml><?xml version="1.0" encoding="utf-8"?>
<p:tagLst xmlns:p="http://schemas.openxmlformats.org/presentationml/2006/main">
  <p:tag name="AS_UNIQUEID" val="1715"/>
</p:tagLst>
</file>

<file path=ppt/tags/tag69.xml><?xml version="1.0" encoding="utf-8"?>
<p:tagLst xmlns:p="http://schemas.openxmlformats.org/presentationml/2006/main">
  <p:tag name="AS_UNIQUEID" val="1716"/>
</p:tagLst>
</file>

<file path=ppt/tags/tag7.xml><?xml version="1.0" encoding="utf-8"?>
<p:tagLst xmlns:p="http://schemas.openxmlformats.org/presentationml/2006/main">
  <p:tag name="AS_UNIQUEID" val="1307"/>
</p:tagLst>
</file>

<file path=ppt/tags/tag70.xml><?xml version="1.0" encoding="utf-8"?>
<p:tagLst xmlns:p="http://schemas.openxmlformats.org/presentationml/2006/main">
  <p:tag name="AS_UNIQUEID" val="1717"/>
</p:tagLst>
</file>

<file path=ppt/tags/tag8.xml><?xml version="1.0" encoding="utf-8"?>
<p:tagLst xmlns:p="http://schemas.openxmlformats.org/presentationml/2006/main">
  <p:tag name="AS_UNIQUEID" val="1627"/>
</p:tagLst>
</file>

<file path=ppt/tags/tag9.xml><?xml version="1.0" encoding="utf-8"?>
<p:tagLst xmlns:p="http://schemas.openxmlformats.org/presentationml/2006/main">
  <p:tag name="AS_UNIQUEID" val="13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10714</Words>
  <Application>WPS 演示</Application>
  <PresentationFormat>全屏显示(16:10)</PresentationFormat>
  <Paragraphs>524</Paragraphs>
  <Slides>33</Slides>
  <Notes>0</Notes>
  <HiddenSlides>0</HiddenSlides>
  <MMClips>0</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33</vt:i4>
      </vt:variant>
    </vt:vector>
  </HeadingPairs>
  <TitlesOfParts>
    <vt:vector size="65" baseType="lpstr">
      <vt:lpstr>Arial</vt:lpstr>
      <vt:lpstr>宋体</vt:lpstr>
      <vt:lpstr>Wingdings</vt:lpstr>
      <vt:lpstr>Times New Roman</vt:lpstr>
      <vt:lpstr>微软雅黑</vt:lpstr>
      <vt:lpstr>Arial Unicode MS</vt:lpstr>
      <vt:lpstr>华文行楷</vt:lpstr>
      <vt:lpstr>黑体</vt:lpstr>
      <vt:lpstr>Helvetica Neue</vt:lpstr>
      <vt:lpstr>华康俪金黑W8(P)</vt:lpstr>
      <vt:lpstr>Segoe UI</vt:lpstr>
      <vt:lpstr>Times New Roman Regular</vt:lpstr>
      <vt:lpstr>华文新魏</vt:lpstr>
      <vt:lpstr>Hoefler Text</vt:lpstr>
      <vt:lpstr>Times New Roman Bold</vt:lpstr>
      <vt:lpstr>Wingdings</vt:lpstr>
      <vt:lpstr>Arial</vt:lpstr>
      <vt:lpstr>Calibri</vt:lpstr>
      <vt:lpstr>Arial Unicode MS</vt:lpstr>
      <vt:lpstr>楷体_GB2312</vt:lpstr>
      <vt:lpstr>Microsoft YaHei UI</vt:lpstr>
      <vt:lpstr>Courier New</vt:lpstr>
      <vt:lpstr>Times New Roman</vt:lpstr>
      <vt:lpstr>NEU-BZ-S92</vt:lpstr>
      <vt:lpstr>Segoe Print</vt:lpstr>
      <vt:lpstr>方正书宋_GBK</vt:lpstr>
      <vt:lpstr>Arial Black</vt:lpstr>
      <vt:lpstr>Aharoni</vt:lpstr>
      <vt:lpstr>Comic Sans MS</vt:lpstr>
      <vt:lpstr>新宋体</vt:lpstr>
      <vt:lpstr>Yu Gothic UI Semibold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 What is one problem with the use of chemical fertilisers? (Para2) </vt:lpstr>
      <vt:lpstr>PowerPoint 演示文稿</vt:lpstr>
      <vt:lpstr>PowerPoint 演示文稿</vt:lpstr>
      <vt:lpstr>PowerPoint 演示文稿</vt:lpstr>
      <vt:lpstr>PowerPoint 演示文稿</vt:lpstr>
      <vt:lpstr>What's the goal of using different organic farming methods?</vt:lpstr>
      <vt:lpstr>PowerPoint 演示文稿</vt:lpstr>
      <vt:lpstr>PowerPoint 演示文稿</vt:lpstr>
      <vt:lpstr>Divide and summarize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Woodpecker</cp:lastModifiedBy>
  <cp:revision>47</cp:revision>
  <dcterms:created xsi:type="dcterms:W3CDTF">2021-05-17T04:20:00Z</dcterms:created>
  <dcterms:modified xsi:type="dcterms:W3CDTF">2021-11-15T10:50:19Z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8B99D339B375435FA3A5A79D5929A88C</vt:lpwstr>
  </property>
  <property fmtid="{D5CDD505-2E9C-101B-9397-08002B2CF9AE}" pid="3" name="KSOProductBuildVer">
    <vt:lpwstr>2052-11.1.0.11045</vt:lpwstr>
  </property>
</Properties>
</file>