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heme/theme4.xml" ContentType="application/vnd.openxmlformats-officedocument.them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0" r:id="rId3"/>
  </p:sldMasterIdLst>
  <p:notesMasterIdLst>
    <p:notesMasterId r:id="rId20"/>
  </p:notesMasterIdLst>
  <p:sldIdLst>
    <p:sldId id="313" r:id="rId4"/>
    <p:sldId id="261" r:id="rId5"/>
    <p:sldId id="267" r:id="rId6"/>
    <p:sldId id="269" r:id="rId7"/>
    <p:sldId id="271" r:id="rId8"/>
    <p:sldId id="302" r:id="rId9"/>
    <p:sldId id="291" r:id="rId10"/>
    <p:sldId id="270" r:id="rId11"/>
    <p:sldId id="304" r:id="rId12"/>
    <p:sldId id="305" r:id="rId13"/>
    <p:sldId id="306" r:id="rId14"/>
    <p:sldId id="281" r:id="rId15"/>
    <p:sldId id="285" r:id="rId16"/>
    <p:sldId id="282" r:id="rId17"/>
    <p:sldId id="283" r:id="rId18"/>
    <p:sldId id="287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0">
          <p15:clr>
            <a:srgbClr val="A4A3A4"/>
          </p15:clr>
        </p15:guide>
        <p15:guide id="2" pos="37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用户" initials="新" lastIdx="1" clrIdx="0"/>
  <p:cmAuthor id="2" name="何富军" initials="何" lastIdx="1" clrIdx="0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F2FC"/>
    <a:srgbClr val="A6D883"/>
    <a:srgbClr val="DBEFCB"/>
    <a:srgbClr val="1A356C"/>
    <a:srgbClr val="E4E5EA"/>
    <a:srgbClr val="969696"/>
    <a:srgbClr val="EAF3B0"/>
    <a:srgbClr val="53181A"/>
    <a:srgbClr val="910426"/>
    <a:srgbClr val="4D0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6" y="219"/>
      </p:cViewPr>
      <p:guideLst>
        <p:guide orient="horz" pos="2090"/>
        <p:guide pos="377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5" Type="http://schemas.openxmlformats.org/officeDocument/2006/relationships/tags" Target="../tags/tag72.xml"/><Relationship Id="rId10" Type="http://schemas.openxmlformats.org/officeDocument/2006/relationships/tags" Target="../tags/tag77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3.xml"/><Relationship Id="rId4" Type="http://schemas.openxmlformats.org/officeDocument/2006/relationships/tags" Target="../tags/tag1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7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9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49.xml"/><Relationship Id="rId9" Type="http://schemas.openxmlformats.org/officeDocument/2006/relationships/tags" Target="../tags/tag15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58.xml"/><Relationship Id="rId9" Type="http://schemas.openxmlformats.org/officeDocument/2006/relationships/tags" Target="../tags/tag16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9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75.xml"/><Relationship Id="rId9" Type="http://schemas.openxmlformats.org/officeDocument/2006/relationships/tags" Target="../tags/tag18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7.xml"/><Relationship Id="rId4" Type="http://schemas.openxmlformats.org/officeDocument/2006/relationships/tags" Target="../tags/tag19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02.xml"/><Relationship Id="rId4" Type="http://schemas.openxmlformats.org/officeDocument/2006/relationships/tags" Target="../tags/tag20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07.xml"/><Relationship Id="rId4" Type="http://schemas.openxmlformats.org/officeDocument/2006/relationships/tags" Target="../tags/tag20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9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2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4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39.xml"/><Relationship Id="rId4" Type="http://schemas.openxmlformats.org/officeDocument/2006/relationships/tags" Target="../tags/tag23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4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48.xml"/><Relationship Id="rId4" Type="http://schemas.openxmlformats.org/officeDocument/2006/relationships/tags" Target="../tags/tag24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274320" y="321260"/>
            <a:ext cx="11683455" cy="3930530"/>
          </a:xfrm>
          <a:prstGeom prst="rect">
            <a:avLst/>
          </a:prstGeom>
          <a:solidFill>
            <a:schemeClr val="tx2">
              <a:lumMod val="1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</a:endParaRPr>
          </a:p>
        </p:txBody>
      </p:sp>
      <p:sp>
        <p:nvSpPr>
          <p:cNvPr id="8" name="任意形状 8"/>
          <p:cNvSpPr/>
          <p:nvPr userDrawn="1">
            <p:custDataLst>
              <p:tags r:id="rId2"/>
            </p:custDataLst>
          </p:nvPr>
        </p:nvSpPr>
        <p:spPr>
          <a:xfrm>
            <a:off x="9490237" y="321259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</a:endParaRPr>
          </a:p>
        </p:txBody>
      </p:sp>
      <p:sp>
        <p:nvSpPr>
          <p:cNvPr id="9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261015" y="2411670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</a:endParaRPr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9471025" y="6254750"/>
            <a:ext cx="1800225" cy="76201"/>
          </a:xfrm>
          <a:prstGeom prst="rect">
            <a:avLst/>
          </a:prstGeom>
          <a:solidFill>
            <a:schemeClr val="bg2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bg2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矩形 11"/>
          <p:cNvSpPr/>
          <p:nvPr userDrawn="1">
            <p:custDataLst>
              <p:tags r:id="rId6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bg2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矩形 12"/>
          <p:cNvSpPr/>
          <p:nvPr userDrawn="1">
            <p:custDataLst>
              <p:tags r:id="rId7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bg2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883644" y="809127"/>
            <a:ext cx="9144000" cy="1896745"/>
          </a:xfrm>
        </p:spPr>
        <p:txBody>
          <a:bodyPr lIns="91440" tIns="45720" rIns="91440" bIns="0" anchor="b" anchorCtr="0">
            <a:normAutofit/>
          </a:bodyPr>
          <a:lstStyle>
            <a:lvl1pPr algn="l">
              <a:defRPr sz="6600" b="1" spc="600"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883643" y="3017520"/>
            <a:ext cx="9144000" cy="890270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883644" y="5050433"/>
            <a:ext cx="3365430" cy="579657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0" y="6474460"/>
            <a:ext cx="12192000" cy="383540"/>
          </a:xfrm>
          <a:prstGeom prst="rect">
            <a:avLst/>
          </a:prstGeom>
          <a:solidFill>
            <a:schemeClr val="tx2">
              <a:lumMod val="1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676775" y="2059757"/>
            <a:ext cx="6243774" cy="922021"/>
          </a:xfrm>
        </p:spPr>
        <p:txBody>
          <a:bodyPr lIns="91440" tIns="45720" rIns="91440" bIns="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676775" y="3102596"/>
            <a:ext cx="6243774" cy="1401006"/>
          </a:xfrm>
        </p:spPr>
        <p:txBody>
          <a:bodyPr lIns="91440" tIns="0" rIns="91440" bIns="4572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1"/>
            </p:custDataLst>
          </p:nvPr>
        </p:nvSpPr>
        <p:spPr>
          <a:xfrm>
            <a:off x="262255" y="318135"/>
            <a:ext cx="11683365" cy="5634990"/>
          </a:xfrm>
          <a:prstGeom prst="rect">
            <a:avLst/>
          </a:prstGeom>
          <a:solidFill>
            <a:schemeClr val="tx2">
              <a:lumMod val="10000"/>
              <a:alpha val="8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形状 8"/>
          <p:cNvSpPr/>
          <p:nvPr userDrawn="1">
            <p:custDataLst>
              <p:tags r:id="rId3"/>
            </p:custDataLst>
          </p:nvPr>
        </p:nvSpPr>
        <p:spPr>
          <a:xfrm>
            <a:off x="9480712" y="313004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261015" y="4113028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gradFill>
          <a:gsLst>
            <a:gs pos="0">
              <a:schemeClr val="tx2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gradFill>
          <a:gsLst>
            <a:gs pos="0">
              <a:schemeClr val="tx2"/>
            </a:gs>
            <a:gs pos="100000">
              <a:schemeClr val="bg2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lumMod val="10000"/>
              <a:alpha val="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2"/>
            </p:custDataLst>
          </p:nvPr>
        </p:nvSpPr>
        <p:spPr>
          <a:xfrm rot="16200000">
            <a:off x="-21591" y="21328"/>
            <a:ext cx="1741805" cy="169862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1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0" y="5905547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1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gradFill>
          <a:gsLst>
            <a:gs pos="0">
              <a:schemeClr val="tx2"/>
            </a:gs>
            <a:gs pos="100000">
              <a:schemeClr val="bg2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635" y="-10160"/>
            <a:ext cx="12192000" cy="2663825"/>
          </a:xfrm>
          <a:prstGeom prst="rect">
            <a:avLst/>
          </a:prstGeom>
          <a:solidFill>
            <a:schemeClr val="tx2">
              <a:lumMod val="10000"/>
              <a:alpha val="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2"/>
            </p:custDataLst>
          </p:nvPr>
        </p:nvSpPr>
        <p:spPr>
          <a:xfrm rot="16200000">
            <a:off x="-15208" y="5080"/>
            <a:ext cx="1243965" cy="121348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20000"/>
                </a:schemeClr>
              </a:gs>
              <a:gs pos="100000">
                <a:schemeClr val="bg2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>
            <a:off x="10349230" y="-9939"/>
            <a:ext cx="1847215" cy="180149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gradFill>
          <a:gsLst>
            <a:gs pos="0">
              <a:schemeClr val="tx2"/>
            </a:gs>
            <a:gs pos="100000">
              <a:schemeClr val="bg2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3810" y="5026661"/>
            <a:ext cx="12192000" cy="1828799"/>
          </a:xfrm>
          <a:prstGeom prst="rect">
            <a:avLst/>
          </a:prstGeom>
          <a:solidFill>
            <a:schemeClr val="tx2">
              <a:lumMod val="10000"/>
              <a:alpha val="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2"/>
            </p:custDataLst>
          </p:nvPr>
        </p:nvSpPr>
        <p:spPr>
          <a:xfrm rot="10800000">
            <a:off x="0" y="5902960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gradFill>
          <a:gsLst>
            <a:gs pos="0">
              <a:schemeClr val="tx2"/>
            </a:gs>
            <a:gs pos="100000">
              <a:schemeClr val="bg2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>
              <a:lumMod val="10000"/>
              <a:alpha val="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755" y="237490"/>
            <a:ext cx="11031220" cy="506730"/>
          </a:xfrm>
        </p:spPr>
        <p:txBody>
          <a:bodyPr wrap="none">
            <a:noAutofit/>
          </a:bodyPr>
          <a:lstStyle>
            <a:lvl1pPr algn="l">
              <a:defRPr sz="28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gradFill>
          <a:gsLst>
            <a:gs pos="0">
              <a:schemeClr val="tx2"/>
            </a:gs>
            <a:gs pos="100000">
              <a:schemeClr val="bg2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ags" Target="../tags/tag67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6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6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6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6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63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187.xml"/><Relationship Id="rId18" Type="http://schemas.openxmlformats.org/officeDocument/2006/relationships/tags" Target="../tags/tag19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7" Type="http://schemas.openxmlformats.org/officeDocument/2006/relationships/tags" Target="../tags/tag191.xml"/><Relationship Id="rId2" Type="http://schemas.openxmlformats.org/officeDocument/2006/relationships/slideLayout" Target="../slideLayouts/slideLayout32.xml"/><Relationship Id="rId16" Type="http://schemas.openxmlformats.org/officeDocument/2006/relationships/tags" Target="../tags/tag19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ags" Target="../tags/tag189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ags" Target="../tags/tag1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6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269.xml"/><Relationship Id="rId7" Type="http://schemas.openxmlformats.org/officeDocument/2006/relationships/image" Target="../media/image23.pn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slideLayout" Target="../slideLayouts/slideLayout37.xml"/><Relationship Id="rId5" Type="http://schemas.openxmlformats.org/officeDocument/2006/relationships/tags" Target="../tags/tag271.xml"/><Relationship Id="rId4" Type="http://schemas.openxmlformats.org/officeDocument/2006/relationships/tags" Target="../tags/tag2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5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5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5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9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0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3825" y="583565"/>
            <a:ext cx="10852150" cy="845185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Find out the sentences that show their emotions.</a:t>
            </a:r>
            <a:endParaRPr lang="en-US" altLang="en-US" b="1" strike="noStrike" noProof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2860" y="1122680"/>
            <a:ext cx="12203430" cy="53733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next day was clear and mild, and </a:t>
            </a: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they were pleased to see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</a:t>
            </a: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beautiful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mountains looking out over the city. Later, they </a:t>
            </a: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took a pleasant hike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in a forest just a short distance away.</a:t>
            </a:r>
          </a:p>
          <a:p>
            <a:pPr>
              <a:lnSpc>
                <a:spcPct val="100000"/>
              </a:lnSpc>
            </a:pP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...where the blue water literally </a:t>
            </a: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took their breath away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with its </a:t>
            </a: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exceptional beauty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Looking at the beautiful scenery, they both agreed that it was </a:t>
            </a: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most awesome journey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they had ever taken. In addition to seeing </a:t>
            </a: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spectacular mountain peaks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</a:p>
          <a:p>
            <a:pPr>
              <a:lnSpc>
                <a:spcPct val="100000"/>
              </a:lnSpc>
            </a:pP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However, they did not anticipate seeing such an open country, and </a:t>
            </a: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were truly amazed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Standing in the distance, </a:t>
            </a: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they were astonished to see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misty clouds rising from the great Niagara Falls,...</a:t>
            </a:r>
          </a:p>
          <a:p>
            <a:pPr>
              <a:lnSpc>
                <a:spcPct val="100000"/>
              </a:lnSpc>
            </a:pP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They were surprised to see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that all the signs and advertisements were in French and...</a:t>
            </a:r>
          </a:p>
          <a:p>
            <a:pPr>
              <a:lnSpc>
                <a:spcPct val="100000"/>
              </a:lnSpc>
            </a:pP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Overall, Montreal is a city </a:t>
            </a: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wonderful sights and sounds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There are</a:t>
            </a:r>
            <a:r>
              <a:rPr lang="en-US" altLang="en-US" sz="2300" b="1" noProof="1">
                <a:solidFill>
                  <a:srgbClr val="FF0000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fantastic restaurants and clubs</a:t>
            </a: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around, too.</a:t>
            </a:r>
          </a:p>
          <a:p>
            <a:pPr>
              <a:lnSpc>
                <a:spcPct val="100000"/>
              </a:lnSpc>
            </a:pPr>
            <a:r>
              <a:rPr lang="en-US" altLang="en-US" sz="230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-11430" y="0"/>
            <a:ext cx="12192000" cy="583565"/>
          </a:xfrm>
          <a:prstGeom prst="rect">
            <a:avLst/>
          </a:prstGeom>
          <a:gradFill>
            <a:gsLst>
              <a:gs pos="0">
                <a:srgbClr val="869B9C"/>
              </a:gs>
              <a:gs pos="100000">
                <a:srgbClr val="57625C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>
              <a:lnSpc>
                <a:spcPct val="100000"/>
              </a:lnSpc>
            </a:pPr>
            <a:r>
              <a:rPr lang="en-US" sz="3200" b="1" strike="noStrike" noProof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Did the girls enjoy the trip?</a:t>
            </a:r>
          </a:p>
        </p:txBody>
      </p:sp>
      <p:pic>
        <p:nvPicPr>
          <p:cNvPr id="4" name="图片 3" descr="train-travel-canada-and-usa"/>
          <p:cNvPicPr>
            <a:picLocks noChangeAspect="1"/>
          </p:cNvPicPr>
          <p:nvPr/>
        </p:nvPicPr>
        <p:blipFill>
          <a:blip r:embed="rId3"/>
          <a:srcRect l="20683" t="21990" r="18575"/>
          <a:stretch>
            <a:fillRect/>
          </a:stretch>
        </p:blipFill>
        <p:spPr>
          <a:xfrm>
            <a:off x="7552055" y="5129530"/>
            <a:ext cx="4628515" cy="1824990"/>
          </a:xfrm>
          <a:prstGeom prst="rect">
            <a:avLst/>
          </a:prstGeom>
          <a:effectLst>
            <a:softEdge rad="228600"/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文本框 129"/>
          <p:cNvSpPr txBox="1"/>
          <p:nvPr/>
        </p:nvSpPr>
        <p:spPr>
          <a:xfrm>
            <a:off x="6177915" y="5231130"/>
            <a:ext cx="48514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7964170" y="775970"/>
            <a:ext cx="4058920" cy="768350"/>
          </a:xfrm>
          <a:prstGeom prst="rect">
            <a:avLst/>
          </a:prstGeom>
          <a:gradFill>
            <a:gsLst>
              <a:gs pos="1000">
                <a:srgbClr val="E3DEB8"/>
              </a:gs>
              <a:gs pos="100000">
                <a:srgbClr val="5B5037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a travel journal</a:t>
            </a:r>
          </a:p>
        </p:txBody>
      </p:sp>
      <p:sp>
        <p:nvSpPr>
          <p:cNvPr id="361" name="文本框 360"/>
          <p:cNvSpPr txBox="1"/>
          <p:nvPr/>
        </p:nvSpPr>
        <p:spPr>
          <a:xfrm>
            <a:off x="0" y="12700"/>
            <a:ext cx="12192000" cy="583565"/>
          </a:xfrm>
          <a:prstGeom prst="rect">
            <a:avLst/>
          </a:prstGeom>
          <a:gradFill>
            <a:gsLst>
              <a:gs pos="17000">
                <a:srgbClr val="7B32B2"/>
              </a:gs>
              <a:gs pos="100000">
                <a:srgbClr val="401A5D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>
              <a:lnSpc>
                <a:spcPct val="100000"/>
              </a:lnSpc>
            </a:pPr>
            <a:r>
              <a:rPr lang="en-US" sz="3200" b="1" strike="noStrike" noProof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type of writing is it? How do you know?</a:t>
            </a:r>
          </a:p>
        </p:txBody>
      </p:sp>
      <p:sp>
        <p:nvSpPr>
          <p:cNvPr id="366" name="文本框 365"/>
          <p:cNvSpPr txBox="1"/>
          <p:nvPr/>
        </p:nvSpPr>
        <p:spPr>
          <a:xfrm>
            <a:off x="257810" y="1912620"/>
            <a:ext cx="6302375" cy="2306955"/>
          </a:xfrm>
          <a:prstGeom prst="rect">
            <a:avLst/>
          </a:prstGeom>
          <a:solidFill>
            <a:srgbClr val="EAF3B0"/>
          </a:solidFill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during their</a:t>
            </a:r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</a:rPr>
              <a:t> first day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; </a:t>
            </a:r>
          </a:p>
          <a:p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</a:rPr>
              <a:t>the next day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;</a:t>
            </a:r>
          </a:p>
          <a:p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</a:rPr>
              <a:t>after another day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on the train; </a:t>
            </a:r>
          </a:p>
          <a:p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</a:rPr>
              <a:t>night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came again; </a:t>
            </a: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when they woke up </a:t>
            </a:r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</a:rPr>
              <a:t>the next morning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; </a:t>
            </a:r>
          </a:p>
          <a:p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</a:rPr>
              <a:t>after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Li Daiyu and her cousin arrivedin Toronto...</a:t>
            </a:r>
          </a:p>
        </p:txBody>
      </p:sp>
      <p:sp>
        <p:nvSpPr>
          <p:cNvPr id="367" name="文本框 366"/>
          <p:cNvSpPr txBox="1"/>
          <p:nvPr/>
        </p:nvSpPr>
        <p:spPr>
          <a:xfrm>
            <a:off x="257810" y="4511040"/>
            <a:ext cx="11461750" cy="1938020"/>
          </a:xfrm>
          <a:prstGeom prst="rect">
            <a:avLst/>
          </a:prstGeom>
          <a:solidFill>
            <a:srgbClr val="E4E5EA"/>
          </a:solidFill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...the blue water literally took their breath away with its exceptiona beauty.</a:t>
            </a: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train thundered on, through the rolling hills.</a:t>
            </a: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bushes and maple trees outside their windows were red, gold, and orange, and their was frost on the ground, confirming that autumn has arrived in Canada.</a:t>
            </a: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That night the train was speeding along... towards... and down to... towards...</a:t>
            </a:r>
          </a:p>
        </p:txBody>
      </p:sp>
      <p:sp>
        <p:nvSpPr>
          <p:cNvPr id="362" name="文本框 361"/>
          <p:cNvSpPr txBox="1"/>
          <p:nvPr/>
        </p:nvSpPr>
        <p:spPr>
          <a:xfrm>
            <a:off x="7964170" y="1724025"/>
            <a:ext cx="4104640" cy="1198880"/>
          </a:xfrm>
          <a:prstGeom prst="rect">
            <a:avLst/>
          </a:prstGeom>
          <a:gradFill>
            <a:gsLst>
              <a:gs pos="0">
                <a:srgbClr val="23607C"/>
              </a:gs>
              <a:gs pos="100000">
                <a:srgbClr val="0C364F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who,when,where, what,how</a:t>
            </a:r>
          </a:p>
        </p:txBody>
      </p:sp>
      <p:sp>
        <p:nvSpPr>
          <p:cNvPr id="363" name="文本框 362"/>
          <p:cNvSpPr txBox="1"/>
          <p:nvPr/>
        </p:nvSpPr>
        <p:spPr>
          <a:xfrm>
            <a:off x="7964170" y="3117850"/>
            <a:ext cx="4058920" cy="1198880"/>
          </a:xfrm>
          <a:prstGeom prst="rect">
            <a:avLst/>
          </a:prstGeom>
          <a:gradFill>
            <a:gsLst>
              <a:gs pos="0">
                <a:srgbClr val="23607C"/>
              </a:gs>
              <a:gs pos="100000">
                <a:srgbClr val="0C364F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in chronological and spacial order</a:t>
            </a:r>
          </a:p>
        </p:txBody>
      </p:sp>
      <p:sp>
        <p:nvSpPr>
          <p:cNvPr id="364" name="文本框 363"/>
          <p:cNvSpPr txBox="1"/>
          <p:nvPr/>
        </p:nvSpPr>
        <p:spPr>
          <a:xfrm>
            <a:off x="7964170" y="5046345"/>
            <a:ext cx="4058920" cy="645160"/>
          </a:xfrm>
          <a:prstGeom prst="rect">
            <a:avLst/>
          </a:prstGeom>
          <a:gradFill>
            <a:gsLst>
              <a:gs pos="0">
                <a:srgbClr val="23607C"/>
              </a:gs>
              <a:gs pos="100000">
                <a:srgbClr val="0C364F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vivid descriptions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57810" y="791210"/>
            <a:ext cx="4066540" cy="82994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Seeing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true north via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rail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: 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Toronto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and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Montreal</a:t>
            </a:r>
          </a:p>
        </p:txBody>
      </p:sp>
      <p:sp>
        <p:nvSpPr>
          <p:cNvPr id="22" name="线形标注 1 21"/>
          <p:cNvSpPr/>
          <p:nvPr/>
        </p:nvSpPr>
        <p:spPr>
          <a:xfrm>
            <a:off x="4487545" y="671830"/>
            <a:ext cx="3313430" cy="1272540"/>
          </a:xfrm>
          <a:prstGeom prst="borderCallout1">
            <a:avLst>
              <a:gd name="adj1" fmla="val 46207"/>
              <a:gd name="adj2" fmla="val -7722"/>
              <a:gd name="adj3" fmla="val 67492"/>
              <a:gd name="adj4" fmla="val -26396"/>
            </a:avLst>
          </a:pr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002060"/>
                </a:solidFill>
              </a:rPr>
              <a:t>title:visiting places;</a:t>
            </a:r>
          </a:p>
          <a:p>
            <a:pPr algn="ctr"/>
            <a:r>
              <a:rPr lang="en-US" altLang="zh-CN" sz="2400" b="1">
                <a:solidFill>
                  <a:srgbClr val="002060"/>
                </a:solidFill>
              </a:rPr>
              <a:t>transptation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bldLvl="0" animBg="1"/>
      <p:bldP spid="130" grpId="1" animBg="1"/>
      <p:bldP spid="177" grpId="0" bldLvl="0" animBg="1"/>
      <p:bldP spid="177" grpId="1" animBg="1"/>
      <p:bldP spid="177" grpId="2" animBg="1"/>
      <p:bldP spid="361" grpId="0" bldLvl="0" animBg="1"/>
      <p:bldP spid="366" grpId="0" bldLvl="0" animBg="1"/>
      <p:bldP spid="366" grpId="1" animBg="1"/>
      <p:bldP spid="366" grpId="2" animBg="1"/>
      <p:bldP spid="367" grpId="0" bldLvl="0" animBg="1"/>
      <p:bldP spid="367" grpId="1" animBg="1"/>
      <p:bldP spid="367" grpId="2" animBg="1"/>
      <p:bldP spid="362" grpId="0" bldLvl="0" animBg="1"/>
      <p:bldP spid="362" grpId="1" animBg="1"/>
      <p:bldP spid="362" grpId="2" animBg="1"/>
      <p:bldP spid="363" grpId="0" bldLvl="0" animBg="1"/>
      <p:bldP spid="363" grpId="1" animBg="1"/>
      <p:bldP spid="363" grpId="2" animBg="1"/>
      <p:bldP spid="364" grpId="0" bldLvl="0" animBg="1"/>
      <p:bldP spid="364" grpId="1" animBg="1"/>
      <p:bldP spid="364" grpId="2" animBg="1"/>
      <p:bldP spid="12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0" y="0"/>
            <a:ext cx="12192000" cy="583565"/>
          </a:xfrm>
          <a:prstGeom prst="rect">
            <a:avLst/>
          </a:prstGeom>
          <a:gradFill>
            <a:gsLst>
              <a:gs pos="100000">
                <a:srgbClr val="545454"/>
              </a:gs>
              <a:gs pos="10000">
                <a:srgbClr val="E7E9E6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 fontAlgn="base">
              <a:lnSpc>
                <a:spcPct val="100000"/>
              </a:lnSpc>
            </a:pPr>
            <a:r>
              <a:rPr lang="en-US" sz="3200" b="1" strike="noStrike" noProof="1">
                <a:solidFill>
                  <a:srgbClr val="1A356C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Writing</a:t>
            </a:r>
            <a:r>
              <a:rPr lang="en-US" sz="3200" b="1" strike="noStrike" noProof="1">
                <a:solidFill>
                  <a:schemeClr val="bg1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strike="noStrike" noProof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</a:t>
            </a:r>
            <a:r>
              <a:rPr lang="en-US" sz="3200" b="1" strike="noStrike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Write an email to your parents</a:t>
            </a:r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234950" y="754380"/>
            <a:ext cx="11433175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FF2FC"/>
                </a:solidFill>
              </a14:hiddenFill>
            </a:ext>
          </a:extLst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3200" b="1">
                <a:solidFill>
                  <a:schemeClr val="bg1"/>
                </a:solidFill>
                <a:highlight>
                  <a:srgbClr val="800000"/>
                </a:highlight>
                <a:latin typeface="Times New Roman" panose="02020603050405020304" charset="0"/>
                <a:cs typeface="Times New Roman" panose="02020603050405020304" charset="0"/>
              </a:rPr>
              <a:t>Discuss: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If you were the girls’ parents, what would you most care about when your girls are travelling in Canada?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safety; Do they enjoy the trip? When will they come back?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Imagine that you are Li Daiyu. Use the map on P45 and your notes, write an email to your parents telling them about your trip.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61340" y="2962910"/>
            <a:ext cx="10780395" cy="433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Dear Mum and Dad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</a:t>
            </a:r>
          </a:p>
          <a:p>
            <a:r>
              <a:rPr lang="en-US" altLang="zh-CN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_____________________________________________________________________.</a:t>
            </a:r>
            <a:endParaRPr lang="zh-CN" altLang="en-US" sz="2400" b="1">
              <a:solidFill>
                <a:srgbClr val="00206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We started in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Vancouver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,_______________________________________________. Then,________________________________________________________________.</a:t>
            </a:r>
          </a:p>
          <a:p>
            <a:r>
              <a:rPr lang="en-US" altLang="zh-CN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From there, we________________________________________________________.</a:t>
            </a:r>
          </a:p>
          <a:p>
            <a:r>
              <a:rPr lang="en-US" altLang="zh-CN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_____________________________. Then after we__________________________, we went on to ________________________________________________________. </a:t>
            </a:r>
          </a:p>
          <a:p>
            <a:r>
              <a:rPr lang="en-US" altLang="zh-CN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Finally,___________________________________________________________.</a:t>
            </a:r>
          </a:p>
          <a:p>
            <a:endParaRPr lang="en-US" altLang="zh-CN"/>
          </a:p>
          <a:p>
            <a:r>
              <a:rPr lang="en-US" altLang="zh-CN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Love, </a:t>
            </a:r>
          </a:p>
          <a:p>
            <a:r>
              <a:rPr lang="en-US" altLang="zh-CN" sz="24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Daiyu</a:t>
            </a:r>
          </a:p>
          <a:p>
            <a:endParaRPr lang="en-US" altLang="zh-CN"/>
          </a:p>
        </p:txBody>
      </p:sp>
      <p:pic>
        <p:nvPicPr>
          <p:cNvPr id="2" name="图片 1" descr="emai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095" y="5275580"/>
            <a:ext cx="2668905" cy="1338580"/>
          </a:xfrm>
          <a:prstGeom prst="rect">
            <a:avLst/>
          </a:prstGeom>
          <a:effectLst>
            <a:softEdge rad="190500"/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0" y="28575"/>
            <a:ext cx="6690995" cy="5530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fontAlgn="base"/>
            <a:r>
              <a:rPr lang="en-US" altLang="zh-CN" sz="3000" b="1" strike="noStrike" noProof="1">
                <a:latin typeface="Arial Narrow" panose="020B0606020202030204" pitchFamily="34" charset="0"/>
                <a:cs typeface="Arial Narrow" panose="020B0606020202030204" pitchFamily="34" charset="0"/>
              </a:rPr>
              <a:t>Exchange your draft with a partner. </a:t>
            </a:r>
          </a:p>
        </p:txBody>
      </p:sp>
      <p:sp>
        <p:nvSpPr>
          <p:cNvPr id="24578" name="文本框 1"/>
          <p:cNvSpPr txBox="1"/>
          <p:nvPr/>
        </p:nvSpPr>
        <p:spPr>
          <a:xfrm>
            <a:off x="367665" y="697230"/>
            <a:ext cx="1113409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000" b="1">
                <a:solidFill>
                  <a:srgbClr val="002060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Use the checklist to help you assess your partner's draft. </a:t>
            </a:r>
          </a:p>
          <a:p>
            <a:r>
              <a:rPr lang="en-US" altLang="zh-CN" sz="3000" b="1">
                <a:solidFill>
                  <a:srgbClr val="002060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Then take your draft back and revise it according to your partner's comments.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0" y="2399030"/>
            <a:ext cx="9474835" cy="3797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solidFill>
                  <a:srgbClr val="FF0000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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 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Does the writer </a:t>
            </a:r>
            <a:r>
              <a:rPr lang="en-US" altLang="zh-CN" sz="3000" b="1" dirty="0">
                <a:solidFill>
                  <a:srgbClr val="3B00FF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start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the email </a:t>
            </a:r>
            <a:r>
              <a:rPr lang="en-US" altLang="zh-CN" sz="3000" b="1" dirty="0">
                <a:solidFill>
                  <a:srgbClr val="3B00FF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with an appropriate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3000" b="1" dirty="0">
                <a:solidFill>
                  <a:srgbClr val="3B00FF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greeting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?</a:t>
            </a:r>
          </a:p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solidFill>
                  <a:srgbClr val="7030A0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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 Is the email </a:t>
            </a:r>
            <a:r>
              <a:rPr lang="en-US" altLang="zh-CN" sz="3000" b="1" dirty="0">
                <a:solidFill>
                  <a:srgbClr val="3B00FF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well-organised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 and </a:t>
            </a:r>
            <a:r>
              <a:rPr lang="en-US" altLang="zh-CN" sz="3000" b="1" dirty="0">
                <a:solidFill>
                  <a:srgbClr val="3B00FF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coherent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?</a:t>
            </a:r>
          </a:p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solidFill>
                  <a:srgbClr val="CC00CC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</a:t>
            </a:r>
            <a:r>
              <a:rPr lang="en-US" altLang="zh-CN" sz="3000" b="1" dirty="0">
                <a:solidFill>
                  <a:srgbClr val="92D050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 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Does the writer </a:t>
            </a:r>
            <a:r>
              <a:rPr lang="en-US" altLang="zh-CN" sz="3000" b="1" dirty="0">
                <a:solidFill>
                  <a:srgbClr val="3B00FF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make use of discourse markers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 to express different relationships between ideas?</a:t>
            </a:r>
          </a:p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solidFill>
                  <a:srgbClr val="00B050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 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Are the </a:t>
            </a:r>
            <a:r>
              <a:rPr lang="en-US" altLang="zh-CN" sz="3000" b="1" dirty="0">
                <a:solidFill>
                  <a:srgbClr val="3B00FF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descriptions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 of people and places </a:t>
            </a:r>
            <a:r>
              <a:rPr lang="en-US" altLang="zh-CN" sz="3000" b="1" dirty="0">
                <a:solidFill>
                  <a:srgbClr val="3B00FF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interesting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?</a:t>
            </a:r>
          </a:p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solidFill>
                  <a:srgbClr val="0070C0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</a:t>
            </a:r>
            <a:r>
              <a:rPr lang="en-US" altLang="zh-CN" sz="3000" b="1" dirty="0">
                <a:solidFill>
                  <a:srgbClr val="00B050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 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Does the writer </a:t>
            </a:r>
            <a:r>
              <a:rPr lang="en-US" altLang="zh-CN" sz="3000" b="1" dirty="0">
                <a:solidFill>
                  <a:srgbClr val="3B00FF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end the email in a natural way</a:t>
            </a:r>
            <a:r>
              <a:rPr lang="en-US" altLang="zh-CN" sz="3000" b="1" dirty="0">
                <a:latin typeface="Arial Narrow" panose="020B0606020202030204" pitchFamily="34" charset="0"/>
                <a:ea typeface="宋体" panose="02010600030101010101" pitchFamily="2" charset="-122"/>
                <a:sym typeface="Wingdings 2" panose="05020102010507070707" charset="0"/>
              </a:rPr>
              <a:t>?</a:t>
            </a:r>
          </a:p>
        </p:txBody>
      </p:sp>
      <p:pic>
        <p:nvPicPr>
          <p:cNvPr id="2" name="图片 1" descr="checklis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90" y="4047490"/>
            <a:ext cx="2810510" cy="281051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8" grpId="1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t"/>
          <p:cNvPicPr>
            <a:picLocks noChangeAspect="1"/>
          </p:cNvPicPr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3507740" y="558165"/>
            <a:ext cx="6299835" cy="62998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7250" y="798195"/>
            <a:ext cx="10698480" cy="5692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Dear Mum and Dad</a:t>
            </a:r>
            <a:r>
              <a:rPr lang="en-US" altLang="zh-CN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,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Thank you so much for allowing me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to go on this journey! It has been 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such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a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wonderful trip so far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. Everything is going on well and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I am 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really enjoying the trip!</a:t>
            </a:r>
          </a:p>
          <a:p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We started in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Vancouver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,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where we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went shopping for gifts and then went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hiking. Unfortunately, it rained the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first day we were there, but then it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became clear after that. </a:t>
            </a:r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Then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we took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a train to Lake Louise in the Canadian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Rockies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,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and then a coach through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Rockies to Jasper. The scenery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was spectacular-massive forests and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mountains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,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beautiful blue lakes, and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all kinds of animals. We even saw a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grizzly bear! </a:t>
            </a:r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From there, we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took a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long-distance train to Toronto. We were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amazed by how empty and wide the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Canadian Prairie was. It just stretched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on and on, as far as the eye could see.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0" y="0"/>
            <a:ext cx="350774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>
              <a:lnSpc>
                <a:spcPct val="100000"/>
              </a:lnSpc>
            </a:pPr>
            <a:r>
              <a:rPr lang="en-US" sz="3200" b="1" strike="noStrike" noProof="1">
                <a:solidFill>
                  <a:srgbClr val="1A356C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Possible version </a:t>
            </a:r>
            <a:r>
              <a:rPr lang="en-US" sz="3200" b="1" strike="noStrike" noProof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t"/>
          <p:cNvPicPr>
            <a:picLocks noChangeAspect="1"/>
          </p:cNvPicPr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2946400" y="278765"/>
            <a:ext cx="6299835" cy="6299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8490" y="426085"/>
            <a:ext cx="10955655" cy="6167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But then after we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passed Winnipeg we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were in a land of lakes and hills. It was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all so beautiful. Toronto was amazing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We went to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the CN Tower and were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surprised because we could see cloud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s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rising from the Niagara Falls across the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lake. </a:t>
            </a:r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Then we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had dinner in Chinatown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with Lin Fei (she says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“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Hi!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”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)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.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From there we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travelled to Montreal where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we went shopping in the old town. </a:t>
            </a:r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Then we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stopped at a restaurant where we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met a cool guy named Jean-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P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hilippe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He's a photographer. He told us all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about Montreal and its culture. Did you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know that nearly everyone there speaks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French? Luckily, many of them speak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English as well. </a:t>
            </a:r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Finally,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we caught the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train to Halifax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</a:p>
          <a:p>
            <a:pPr>
              <a:lnSpc>
                <a:spcPct val="95000"/>
              </a:lnSpc>
            </a:pP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It has been a great trip, filling us with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so many happy memories. We plan on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spending about a week here gettin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g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rested up from our journey, and then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we'll fly home</a:t>
            </a:r>
            <a:r>
              <a:rPr lang="en-US" altLang="zh-CN" sz="27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.</a:t>
            </a: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Love,</a:t>
            </a: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Daiyu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45" y="1146175"/>
            <a:ext cx="6565900" cy="4565650"/>
          </a:xfrm>
          <a:prstGeom prst="rect">
            <a:avLst/>
          </a:prstGeom>
        </p:spPr>
      </p:pic>
      <p:pic>
        <p:nvPicPr>
          <p:cNvPr id="14" name="图片 13" descr="E:\Teaching materials\新教材高一课件\邱筠原创\选修2\选2Unit4 Reading and Writing（溯恩约稿）\big thanks.jpgbig thank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7855" b="7855"/>
          <a:stretch>
            <a:fillRect/>
          </a:stretch>
        </p:blipFill>
        <p:spPr>
          <a:xfrm>
            <a:off x="5170805" y="1307465"/>
            <a:ext cx="6267450" cy="35236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70" h="5549">
                <a:moveTo>
                  <a:pt x="0" y="136"/>
                </a:moveTo>
                <a:cubicBezTo>
                  <a:pt x="0" y="61"/>
                  <a:pt x="61" y="0"/>
                  <a:pt x="136" y="0"/>
                </a:cubicBezTo>
                <a:lnTo>
                  <a:pt x="9734" y="0"/>
                </a:lnTo>
                <a:cubicBezTo>
                  <a:pt x="9809" y="0"/>
                  <a:pt x="9870" y="61"/>
                  <a:pt x="9870" y="136"/>
                </a:cubicBezTo>
                <a:lnTo>
                  <a:pt x="9870" y="5413"/>
                </a:lnTo>
                <a:cubicBezTo>
                  <a:pt x="9870" y="5488"/>
                  <a:pt x="9809" y="5549"/>
                  <a:pt x="9734" y="5549"/>
                </a:cubicBezTo>
                <a:lnTo>
                  <a:pt x="136" y="5549"/>
                </a:lnTo>
                <a:cubicBezTo>
                  <a:pt x="61" y="5549"/>
                  <a:pt x="0" y="5488"/>
                  <a:pt x="0" y="5413"/>
                </a:cubicBezTo>
                <a:lnTo>
                  <a:pt x="0" y="136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631825" y="824865"/>
            <a:ext cx="4192905" cy="99695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>
            <a:defPPr>
              <a:defRPr lang="zh-CN"/>
            </a:defPPr>
            <a:lvl1pPr>
              <a:defRPr sz="36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6000">
                <a:latin typeface="Impact" panose="020B0806030902050204" charset="0"/>
                <a:ea typeface="华光彩云_CNKI" panose="02000500000000000000" charset="-122"/>
                <a:cs typeface="Impact" panose="020B0806030902050204" charset="0"/>
                <a:sym typeface="Arial" panose="020B0604020202020204" pitchFamily="34" charset="0"/>
              </a:rPr>
              <a:t>Homework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241935" y="2298700"/>
            <a:ext cx="4779010" cy="3316605"/>
          </a:xfrm>
          <a:prstGeom prst="rect">
            <a:avLst/>
          </a:prstGeom>
          <a:noFill/>
        </p:spPr>
        <p:txBody>
          <a:bodyPr wrap="square" rtlCol="0">
            <a:normAutofit fontScale="80000"/>
          </a:bodyPr>
          <a:lstStyle>
            <a:defPPr>
              <a:defRPr lang="zh-CN"/>
            </a:defPPr>
            <a:lvl1pPr indent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4800">
                <a:latin typeface="Impact" panose="020B0806030902050204" charset="0"/>
                <a:cs typeface="Impact" panose="020B0806030902050204" charset="0"/>
                <a:sym typeface="Arial" panose="020B0604020202020204" pitchFamily="34" charset="0"/>
              </a:rPr>
              <a:t>Explore more about  Canada and compare Chinese and Canadian culture.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rain trave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" y="0"/>
            <a:ext cx="12191365" cy="706691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35" y="192405"/>
            <a:ext cx="12191365" cy="942340"/>
          </a:xfrm>
          <a:noFill/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555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>
                    <a:alpha val="0"/>
                  </a:srgbClr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Unit4 </a:t>
            </a:r>
            <a:r>
              <a:rPr lang="en-US" altLang="zh-CN" sz="3555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>
                    <a:alpha val="0"/>
                  </a:srgbClr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Using Language</a:t>
            </a:r>
            <a:endParaRPr lang="en-US" altLang="zh-CN" sz="3555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0000">
                  <a:alpha val="0"/>
                </a:srgbClr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15" name="副标题 14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720975" y="2034540"/>
            <a:ext cx="7473315" cy="1602740"/>
          </a:xfrm>
          <a:gradFill>
            <a:gsLst>
              <a:gs pos="71000">
                <a:srgbClr val="007BD3"/>
              </a:gs>
              <a:gs pos="100000">
                <a:srgbClr val="034373"/>
              </a:gs>
            </a:gsLst>
            <a:path path="rect">
              <a:fillToRect l="50000" t="50000" r="50000" b="50000"/>
            </a:path>
            <a:tileRect/>
          </a:gradFill>
          <a:effectLst>
            <a:softEdge rad="381000"/>
          </a:effectLst>
        </p:spPr>
        <p:txBody>
          <a:bodyPr>
            <a:noAutofit/>
          </a:bodyPr>
          <a:lstStyle/>
          <a:p>
            <a:pPr algn="ctr"/>
            <a:r>
              <a:rPr lang="en-US" altLang="zh-CN" sz="4400" b="1" spc="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Write about a rail journey across Canada</a:t>
            </a:r>
            <a:endParaRPr lang="en-US" altLang="zh-CN" sz="4400" b="1" spc="60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ctr"/>
            <a:endParaRPr lang="en-US" altLang="zh-CN" sz="4400" b="1" spc="6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5578475" y="5393055"/>
            <a:ext cx="5673090" cy="1371600"/>
          </a:xfrm>
          <a:solidFill>
            <a:srgbClr val="0070C0"/>
          </a:solidFill>
          <a:effectLst>
            <a:softEdge rad="165100"/>
          </a:effectLst>
        </p:spPr>
        <p:txBody>
          <a:bodyPr>
            <a:no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zh-CN" altLang="zh-CN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浙江省龙游县第二高级中学</a:t>
            </a:r>
            <a:r>
              <a:rPr lang="en-US" altLang="zh-CN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zh-CN" altLang="zh-CN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邱筠</a:t>
            </a:r>
          </a:p>
          <a:p>
            <a:pPr algn="ctr"/>
            <a:r>
              <a:rPr lang="en-US" altLang="zh-CN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浙江省衢州第三中学</a:t>
            </a:r>
            <a:r>
              <a:rPr lang="en-US" altLang="zh-CN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邱赛仙</a:t>
            </a:r>
            <a:endParaRPr lang="zh-CN" altLang="zh-CN" b="1" dirty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algn="ctr"/>
            <a:endParaRPr lang="zh-CN" altLang="zh-CN" b="1" dirty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Trains-Across-Canada-with-Rockies-Map1"/>
          <p:cNvPicPr>
            <a:picLocks noGrp="1" noChangeAspect="1"/>
          </p:cNvPicPr>
          <p:nvPr>
            <p:ph idx="1"/>
          </p:nvPr>
        </p:nvPicPr>
        <p:blipFill>
          <a:blip r:embed="rId3"/>
          <a:srcRect b="5634"/>
          <a:stretch>
            <a:fillRect/>
          </a:stretch>
        </p:blipFill>
        <p:spPr>
          <a:xfrm>
            <a:off x="0" y="283210"/>
            <a:ext cx="12147550" cy="657479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 flipV="1">
            <a:off x="611505" y="3533140"/>
            <a:ext cx="1071880" cy="567055"/>
          </a:xfrm>
          <a:prstGeom prst="line">
            <a:avLst/>
          </a:prstGeom>
          <a:ln w="57150">
            <a:solidFill>
              <a:srgbClr val="DFE4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1616075" y="3298825"/>
            <a:ext cx="365125" cy="38354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155825" y="2846070"/>
            <a:ext cx="370840" cy="36830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854575" y="4323080"/>
            <a:ext cx="370840" cy="36830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 rot="1620000">
            <a:off x="2991485" y="3420110"/>
            <a:ext cx="2060575" cy="460375"/>
          </a:xfrm>
          <a:prstGeom prst="rect">
            <a:avLst/>
          </a:prstGeom>
          <a:solidFill>
            <a:srgbClr val="A0D27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the Prairie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224905" y="3357880"/>
            <a:ext cx="1013460" cy="368300"/>
          </a:xfrm>
          <a:prstGeom prst="rect">
            <a:avLst/>
          </a:prstGeom>
          <a:noFill/>
          <a:ln w="28575">
            <a:solidFill>
              <a:srgbClr val="EA0707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20650" y="5285740"/>
            <a:ext cx="7579995" cy="1076325"/>
          </a:xfrm>
          <a:prstGeom prst="rect">
            <a:avLst/>
          </a:prstGeom>
          <a:solidFill>
            <a:srgbClr val="BCDE94"/>
          </a:solidFill>
        </p:spPr>
        <p:txBody>
          <a:bodyPr wrap="square" rtlCol="0">
            <a:spAutoFit/>
          </a:bodyPr>
          <a:lstStyle/>
          <a:p>
            <a:endParaRPr lang="en-US" altLang="zh-CN" sz="3200" b="1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en-US" altLang="zh-CN" sz="3200" b="1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0" name="五角星 19"/>
          <p:cNvSpPr/>
          <p:nvPr/>
        </p:nvSpPr>
        <p:spPr>
          <a:xfrm>
            <a:off x="2199640" y="2915920"/>
            <a:ext cx="258445" cy="19939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五角星 20"/>
          <p:cNvSpPr/>
          <p:nvPr/>
        </p:nvSpPr>
        <p:spPr>
          <a:xfrm>
            <a:off x="4911090" y="4398645"/>
            <a:ext cx="258445" cy="19939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五角星 21"/>
          <p:cNvSpPr/>
          <p:nvPr/>
        </p:nvSpPr>
        <p:spPr>
          <a:xfrm>
            <a:off x="9128125" y="5018405"/>
            <a:ext cx="258445" cy="19939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19" name="文本框 6"/>
          <p:cNvSpPr txBox="1"/>
          <p:nvPr/>
        </p:nvSpPr>
        <p:spPr>
          <a:xfrm>
            <a:off x="-44450" y="88900"/>
            <a:ext cx="12192000" cy="2061210"/>
          </a:xfrm>
          <a:prstGeom prst="rect">
            <a:avLst/>
          </a:prstGeom>
          <a:solidFill>
            <a:srgbClr val="D3E8B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Seeing the true north via rail: Vancouver and the heart of Canada</a:t>
            </a:r>
            <a:endParaRPr lang="en-US" altLang="zh-CN" sz="3200" b="1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3200" b="1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Seeing the true north via rail: Toronto and Montreal</a:t>
            </a:r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What will the passage probably talk about?</a:t>
            </a:r>
          </a:p>
          <a:p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 rot="19560000">
            <a:off x="327660" y="3380740"/>
            <a:ext cx="1233170" cy="368300"/>
          </a:xfrm>
          <a:prstGeom prst="rect">
            <a:avLst/>
          </a:prstGeom>
          <a:solidFill>
            <a:srgbClr val="9BCF6D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40665" y="3867785"/>
            <a:ext cx="370840" cy="36830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312545" y="2901315"/>
            <a:ext cx="370840" cy="36830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1" name="直接连接符 130"/>
          <p:cNvCxnSpPr/>
          <p:nvPr/>
        </p:nvCxnSpPr>
        <p:spPr>
          <a:xfrm flipH="1" flipV="1">
            <a:off x="1571625" y="3152140"/>
            <a:ext cx="111760" cy="197485"/>
          </a:xfrm>
          <a:prstGeom prst="line">
            <a:avLst/>
          </a:prstGeom>
          <a:ln w="57150">
            <a:solidFill>
              <a:srgbClr val="DFE4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5875" y="1573530"/>
            <a:ext cx="12071350" cy="583565"/>
          </a:xfrm>
          <a:prstGeom prst="rect">
            <a:avLst/>
          </a:prstGeom>
          <a:solidFill>
            <a:srgbClr val="D3E8B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It will probably talk about the next </a:t>
            </a:r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</a:rPr>
              <a:t>leg</a:t>
            </a:r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of their trip.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25415" y="2150110"/>
            <a:ext cx="4811395" cy="521970"/>
          </a:xfrm>
          <a:prstGeom prst="rect">
            <a:avLst/>
          </a:prstGeom>
          <a:solidFill>
            <a:srgbClr val="9BCF6D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highlight>
                  <a:srgbClr val="808080"/>
                </a:highlight>
                <a:latin typeface="Times New Roman" panose="02020603050405020304" charset="0"/>
                <a:ea typeface="宋体" panose="02010600030101010101" pitchFamily="2" charset="-122"/>
              </a:rPr>
              <a:t>one part of a journey or race</a:t>
            </a:r>
            <a:r>
              <a:rPr lang="en-US" altLang="zh-CN" sz="2800" b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endParaRPr lang="en-US" altLang="zh-CN" sz="16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512175" y="5716905"/>
            <a:ext cx="370840" cy="36830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9415780" y="4720590"/>
            <a:ext cx="370840" cy="36830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1259185" y="4057015"/>
            <a:ext cx="370840" cy="36830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Canada train travel"/>
          <p:cNvPicPr>
            <a:picLocks noChangeAspect="1"/>
          </p:cNvPicPr>
          <p:nvPr/>
        </p:nvPicPr>
        <p:blipFill>
          <a:blip r:embed="rId4"/>
          <a:srcRect b="9950"/>
          <a:stretch>
            <a:fillRect/>
          </a:stretch>
        </p:blipFill>
        <p:spPr>
          <a:xfrm>
            <a:off x="-44450" y="4691380"/>
            <a:ext cx="5750560" cy="2275840"/>
          </a:xfrm>
          <a:prstGeom prst="rect">
            <a:avLst/>
          </a:prstGeom>
          <a:effectLst>
            <a:softEdge rad="381000"/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23" grpId="0" animBg="1"/>
      <p:bldP spid="23" grpId="1" animBg="1"/>
      <p:bldP spid="17" grpId="0" animBg="1"/>
      <p:bldP spid="17" grpId="1" animBg="1"/>
      <p:bldP spid="24" grpId="1" animBg="1"/>
      <p:bldP spid="10" grpId="0" animBg="1"/>
      <p:bldP spid="10" grpId="1" animBg="1"/>
      <p:bldP spid="8" grpId="0" animBg="1"/>
      <p:bldP spid="3" grpId="0" bldLvl="0" animBg="1"/>
      <p:bldP spid="4" grpId="0" bldLvl="0" animBg="1"/>
      <p:bldP spid="12" grpId="0" bldLvl="0" animBg="1"/>
      <p:bldP spid="12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0" y="0"/>
            <a:ext cx="12192000" cy="583565"/>
          </a:xfrm>
          <a:prstGeom prst="rect">
            <a:avLst/>
          </a:prstGeom>
          <a:gradFill>
            <a:gsLst>
              <a:gs pos="0">
                <a:srgbClr val="869B9C"/>
              </a:gs>
              <a:gs pos="100000">
                <a:srgbClr val="57625C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 fontAlgn="base">
              <a:lnSpc>
                <a:spcPct val="100000"/>
              </a:lnSpc>
            </a:pPr>
            <a:r>
              <a:rPr lang="en-US" sz="3200" b="1" strike="noStrike" noProof="1">
                <a:solidFill>
                  <a:srgbClr val="1A356C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Reading and understanding</a:t>
            </a:r>
            <a:r>
              <a:rPr lang="en-US" sz="3200" b="1" strike="noStrike" noProof="1">
                <a:solidFill>
                  <a:schemeClr val="bg1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strike="noStrike" noProof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Divide the passage into three parts</a:t>
            </a:r>
          </a:p>
        </p:txBody>
      </p:sp>
      <p:pic>
        <p:nvPicPr>
          <p:cNvPr id="14338" name="图片 1" descr="1"/>
          <p:cNvPicPr>
            <a:picLocks noChangeAspect="1"/>
          </p:cNvPicPr>
          <p:nvPr/>
        </p:nvPicPr>
        <p:blipFill>
          <a:blip r:embed="rId3">
            <a:lum bright="-6000"/>
          </a:blip>
          <a:srcRect l="2692" b="230"/>
          <a:stretch>
            <a:fillRect/>
          </a:stretch>
        </p:blipFill>
        <p:spPr>
          <a:xfrm>
            <a:off x="648335" y="583565"/>
            <a:ext cx="4959350" cy="629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图片 2" descr="2"/>
          <p:cNvPicPr>
            <a:picLocks noChangeAspect="1"/>
          </p:cNvPicPr>
          <p:nvPr/>
        </p:nvPicPr>
        <p:blipFill>
          <a:blip r:embed="rId4">
            <a:lum bright="-6000"/>
          </a:blip>
          <a:stretch>
            <a:fillRect/>
          </a:stretch>
        </p:blipFill>
        <p:spPr>
          <a:xfrm>
            <a:off x="5607685" y="672465"/>
            <a:ext cx="6228080" cy="1179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圆角矩形 9"/>
          <p:cNvSpPr/>
          <p:nvPr/>
        </p:nvSpPr>
        <p:spPr>
          <a:xfrm>
            <a:off x="648335" y="560070"/>
            <a:ext cx="4945380" cy="3093085"/>
          </a:xfrm>
          <a:prstGeom prst="roundRect">
            <a:avLst>
              <a:gd name="adj" fmla="val 4418"/>
            </a:avLst>
          </a:prstGeom>
          <a:noFill/>
          <a:ln w="28575">
            <a:solidFill>
              <a:srgbClr val="0C08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1" name="文本框 10"/>
          <p:cNvSpPr txBox="1"/>
          <p:nvPr/>
        </p:nvSpPr>
        <p:spPr>
          <a:xfrm>
            <a:off x="5904230" y="2159000"/>
            <a:ext cx="5634990" cy="953135"/>
          </a:xfrm>
          <a:prstGeom prst="rect">
            <a:avLst/>
          </a:prstGeom>
          <a:gradFill>
            <a:gsLst>
              <a:gs pos="50000">
                <a:srgbClr val="545459"/>
              </a:gs>
              <a:gs pos="0">
                <a:srgbClr val="8D8D90"/>
              </a:gs>
              <a:gs pos="100000">
                <a:srgbClr val="1B1B21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Paragraphs 1~4: Li Daiyu and </a:t>
            </a:r>
          </a:p>
          <a:p>
            <a:pPr algn="l"/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Liu Qian's experience in Toronto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47065" y="3653155"/>
            <a:ext cx="4946650" cy="3204845"/>
          </a:xfrm>
          <a:prstGeom prst="roundRect">
            <a:avLst>
              <a:gd name="adj" fmla="val 2203"/>
            </a:avLst>
          </a:prstGeom>
          <a:noFill/>
          <a:ln w="28575">
            <a:solidFill>
              <a:srgbClr val="D10D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" name="文本框 3"/>
          <p:cNvSpPr txBox="1"/>
          <p:nvPr/>
        </p:nvSpPr>
        <p:spPr>
          <a:xfrm>
            <a:off x="5904865" y="3762375"/>
            <a:ext cx="5634355" cy="953135"/>
          </a:xfrm>
          <a:prstGeom prst="rect">
            <a:avLst/>
          </a:prstGeom>
          <a:gradFill>
            <a:gsLst>
              <a:gs pos="50000">
                <a:srgbClr val="63786E"/>
              </a:gs>
              <a:gs pos="0">
                <a:srgbClr val="97A59E"/>
              </a:gs>
              <a:gs pos="100000">
                <a:srgbClr val="2E4B3D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Paragraphs 5~9: Li Daiyu and </a:t>
            </a:r>
          </a:p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Liu Qian's experience in Montreal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5685790" y="671830"/>
            <a:ext cx="3859530" cy="1179195"/>
          </a:xfrm>
          <a:prstGeom prst="roundRect">
            <a:avLst>
              <a:gd name="adj" fmla="val 7847"/>
            </a:avLst>
          </a:prstGeom>
          <a:noFill/>
          <a:ln w="28575">
            <a:solidFill>
              <a:srgbClr val="007E3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6" name="文本框 15"/>
          <p:cNvSpPr txBox="1"/>
          <p:nvPr/>
        </p:nvSpPr>
        <p:spPr>
          <a:xfrm>
            <a:off x="5904865" y="5365750"/>
            <a:ext cx="5634355" cy="953135"/>
          </a:xfrm>
          <a:prstGeom prst="rect">
            <a:avLst/>
          </a:prstGeom>
          <a:gradFill>
            <a:gsLst>
              <a:gs pos="50000">
                <a:srgbClr val="9F9967"/>
              </a:gs>
              <a:gs pos="0">
                <a:srgbClr val="BFBB9A"/>
              </a:gs>
              <a:gs pos="100000">
                <a:srgbClr val="7E7634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Paragraph10:Their time spent on the train towards Halifax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4" grpId="0" bldLvl="0" animBg="1"/>
      <p:bldP spid="14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-11430" y="0"/>
            <a:ext cx="12192000" cy="583565"/>
          </a:xfrm>
          <a:prstGeom prst="rect">
            <a:avLst/>
          </a:prstGeom>
          <a:gradFill>
            <a:gsLst>
              <a:gs pos="0">
                <a:srgbClr val="869B9C"/>
              </a:gs>
              <a:gs pos="100000">
                <a:srgbClr val="57625C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>
              <a:lnSpc>
                <a:spcPct val="100000"/>
              </a:lnSpc>
            </a:pPr>
            <a:r>
              <a:rPr lang="en-US" sz="3200" b="1" strike="noStrike" noProof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did the girls see or do in Toronto?</a:t>
            </a:r>
          </a:p>
        </p:txBody>
      </p:sp>
      <p:grpSp>
        <p:nvGrpSpPr>
          <p:cNvPr id="70" name="组合 69" descr="7b0a202020202274657874626f78223a20227b5c2263617465676f72795f69645c223a31303339392c5c2269645c223a32303334323131307d220a7d0a"/>
          <p:cNvGrpSpPr/>
          <p:nvPr/>
        </p:nvGrpSpPr>
        <p:grpSpPr>
          <a:xfrm>
            <a:off x="6866255" y="487045"/>
            <a:ext cx="5146040" cy="6370691"/>
            <a:chOff x="5868" y="3651"/>
            <a:chExt cx="7783" cy="3430"/>
          </a:xfrm>
        </p:grpSpPr>
        <p:grpSp>
          <p:nvGrpSpPr>
            <p:cNvPr id="71" name="图形 138"/>
            <p:cNvGrpSpPr/>
            <p:nvPr/>
          </p:nvGrpSpPr>
          <p:grpSpPr>
            <a:xfrm>
              <a:off x="5868" y="3651"/>
              <a:ext cx="7767" cy="3430"/>
              <a:chOff x="3726473" y="2318369"/>
              <a:chExt cx="4931910" cy="2177996"/>
            </a:xfrm>
          </p:grpSpPr>
          <p:grpSp>
            <p:nvGrpSpPr>
              <p:cNvPr id="72" name="图形 138"/>
              <p:cNvGrpSpPr/>
              <p:nvPr/>
            </p:nvGrpSpPr>
            <p:grpSpPr>
              <a:xfrm>
                <a:off x="3843343" y="2601912"/>
                <a:ext cx="4212631" cy="1828276"/>
                <a:chOff x="3843343" y="2601912"/>
                <a:chExt cx="4212631" cy="1828276"/>
              </a:xfrm>
            </p:grpSpPr>
            <p:sp>
              <p:nvSpPr>
                <p:cNvPr id="73" name="任意多边形: 形状 141"/>
                <p:cNvSpPr/>
                <p:nvPr/>
              </p:nvSpPr>
              <p:spPr>
                <a:xfrm>
                  <a:off x="3849696" y="2608068"/>
                  <a:ext cx="4076506" cy="1776293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4" name="任意多边形: 形状 142"/>
                <p:cNvSpPr/>
                <p:nvPr/>
              </p:nvSpPr>
              <p:spPr>
                <a:xfrm>
                  <a:off x="3843343" y="2601912"/>
                  <a:ext cx="4212631" cy="1828276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75" name="图形 138"/>
              <p:cNvGrpSpPr/>
              <p:nvPr/>
            </p:nvGrpSpPr>
            <p:grpSpPr>
              <a:xfrm>
                <a:off x="3798393" y="2556962"/>
                <a:ext cx="4859990" cy="1939403"/>
                <a:chOff x="3798393" y="2556962"/>
                <a:chExt cx="4859990" cy="1939403"/>
              </a:xfrm>
            </p:grpSpPr>
            <p:sp>
              <p:nvSpPr>
                <p:cNvPr id="76" name="任意多边形: 形状 144"/>
                <p:cNvSpPr/>
                <p:nvPr/>
              </p:nvSpPr>
              <p:spPr>
                <a:xfrm>
                  <a:off x="3804746" y="2563118"/>
                  <a:ext cx="425165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7" name="任意多边形: 形状 145"/>
                <p:cNvSpPr/>
                <p:nvPr/>
              </p:nvSpPr>
              <p:spPr>
                <a:xfrm>
                  <a:off x="3798393" y="2556962"/>
                  <a:ext cx="4859990" cy="1939403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78" name="图形 138"/>
              <p:cNvGrpSpPr/>
              <p:nvPr/>
            </p:nvGrpSpPr>
            <p:grpSpPr>
              <a:xfrm>
                <a:off x="3726473" y="2479904"/>
                <a:ext cx="4931888" cy="1964970"/>
                <a:chOff x="3726473" y="2479904"/>
                <a:chExt cx="4931888" cy="1964970"/>
              </a:xfrm>
            </p:grpSpPr>
            <p:sp>
              <p:nvSpPr>
                <p:cNvPr id="79" name="任意多边形: 形状 147"/>
                <p:cNvSpPr/>
                <p:nvPr/>
              </p:nvSpPr>
              <p:spPr>
                <a:xfrm>
                  <a:off x="3745073" y="2499236"/>
                  <a:ext cx="4913287" cy="1926670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0" name="任意多边形: 形状 148"/>
                <p:cNvSpPr/>
                <p:nvPr/>
              </p:nvSpPr>
              <p:spPr>
                <a:xfrm>
                  <a:off x="3726473" y="2479904"/>
                  <a:ext cx="4931888" cy="1964970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81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82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3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84" name="文本框 83"/>
            <p:cNvSpPr txBox="1"/>
            <p:nvPr/>
          </p:nvSpPr>
          <p:spPr>
            <a:xfrm>
              <a:off x="6062" y="3968"/>
              <a:ext cx="7589" cy="29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the </a:t>
              </a:r>
              <a:r>
                <a:rPr lang="en-US" altLang="zh-CN" sz="2800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largest and wealthiest</a:t>
              </a:r>
              <a:r>
                <a:rPr lang="en-US" altLang="zh-CN" sz="28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city in Canada;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went up the </a:t>
              </a:r>
              <a:r>
                <a:rPr lang="en-US" altLang="zh-CN" sz="2800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CN Tower</a:t>
              </a:r>
              <a:r>
                <a:rPr lang="en-US" altLang="zh-CN" sz="28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saw misty clouds rising from </a:t>
              </a:r>
              <a:r>
                <a:rPr lang="en-US" altLang="zh-CN" sz="2800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the Niagara Falls</a:t>
              </a:r>
              <a:r>
                <a:rPr lang="en-US" altLang="zh-CN" sz="28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</a:t>
              </a:r>
              <a:r>
                <a:rPr lang="en-US" altLang="zh-CN" sz="2800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skyscrapers</a:t>
              </a:r>
              <a:r>
                <a:rPr lang="en-US" altLang="zh-CN" sz="28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of glass and steel; 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</a:t>
              </a:r>
              <a:r>
                <a:rPr lang="en-US" altLang="zh-CN" sz="2800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old-fashioned</a:t>
              </a:r>
              <a:r>
                <a:rPr lang="en-US" altLang="zh-CN" sz="28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cars; 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met Lin Fei in </a:t>
              </a:r>
              <a:r>
                <a:rPr lang="en-US" altLang="zh-CN" sz="2800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Chinatown</a:t>
              </a:r>
              <a:endParaRPr lang="zh-CN" altLang="en-US" sz="2800" b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18" name="五角星 17"/>
          <p:cNvSpPr/>
          <p:nvPr/>
        </p:nvSpPr>
        <p:spPr>
          <a:xfrm>
            <a:off x="6934200" y="1223645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五角星 18"/>
          <p:cNvSpPr/>
          <p:nvPr/>
        </p:nvSpPr>
        <p:spPr>
          <a:xfrm>
            <a:off x="6950075" y="2429510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五角星 19"/>
          <p:cNvSpPr/>
          <p:nvPr/>
        </p:nvSpPr>
        <p:spPr>
          <a:xfrm>
            <a:off x="6981825" y="3027045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五角星 20"/>
          <p:cNvSpPr/>
          <p:nvPr/>
        </p:nvSpPr>
        <p:spPr>
          <a:xfrm>
            <a:off x="7037705" y="4181475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五角星 22"/>
          <p:cNvSpPr/>
          <p:nvPr/>
        </p:nvSpPr>
        <p:spPr>
          <a:xfrm>
            <a:off x="6965315" y="5335905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五角星 23"/>
          <p:cNvSpPr/>
          <p:nvPr/>
        </p:nvSpPr>
        <p:spPr>
          <a:xfrm>
            <a:off x="6947535" y="5933440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03835" y="697865"/>
            <a:ext cx="62871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Can  you find what has been mentioned about Toronto? </a:t>
            </a:r>
          </a:p>
        </p:txBody>
      </p:sp>
      <p:pic>
        <p:nvPicPr>
          <p:cNvPr id="26" name="图片 25" descr="Toront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07635"/>
            <a:ext cx="6865620" cy="163131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" name="文本框 1"/>
          <p:cNvSpPr txBox="1"/>
          <p:nvPr/>
        </p:nvSpPr>
        <p:spPr>
          <a:xfrm>
            <a:off x="7928610" y="1268730"/>
            <a:ext cx="390906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424670" y="2461260"/>
            <a:ext cx="18154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025130" y="3669665"/>
            <a:ext cx="308927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39660" y="4260850"/>
            <a:ext cx="20821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336155" y="5448300"/>
            <a:ext cx="235902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896475" y="6060440"/>
            <a:ext cx="194119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9" name="Toronto2">
            <a:hlinkClick r:id="" action="ppaction://media"/>
            <a:extLst>
              <a:ext uri="{FF2B5EF4-FFF2-40B4-BE49-F238E27FC236}">
                <a16:creationId xmlns:a16="http://schemas.microsoft.com/office/drawing/2014/main" id="{5302C59F-C312-4252-9D71-139DBB64094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3" y="1642325"/>
            <a:ext cx="6850614" cy="35653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文本框 2"/>
          <p:cNvSpPr txBox="1"/>
          <p:nvPr/>
        </p:nvSpPr>
        <p:spPr>
          <a:xfrm>
            <a:off x="603885" y="972820"/>
            <a:ext cx="1158811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What did the girls see when they went up the CN Tower?</a:t>
            </a:r>
          </a:p>
          <a:p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en-US" altLang="zh-CN" sz="28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Why was it possible to get all kinds of good Chinese food in Toronto?</a:t>
            </a:r>
          </a:p>
          <a:p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0" y="0"/>
            <a:ext cx="4195445" cy="583565"/>
          </a:xfrm>
          <a:prstGeom prst="rect">
            <a:avLst/>
          </a:prstGeom>
          <a:gradFill>
            <a:gsLst>
              <a:gs pos="100000">
                <a:srgbClr val="545454"/>
              </a:gs>
              <a:gs pos="1000">
                <a:srgbClr val="E7E9E6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 fontAlgn="base"/>
            <a:r>
              <a:rPr lang="en-US" sz="3200" b="1" strike="noStrike" noProof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r>
              <a:rPr sz="3200" b="1" strike="noStrike" noProof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nswer the questions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83920" y="1614805"/>
            <a:ext cx="96069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They saw misty clouds rising from the great Niagara Falls.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83603" y="2959100"/>
            <a:ext cx="8737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Because there are a lot of Chinese people there. </a:t>
            </a:r>
          </a:p>
        </p:txBody>
      </p:sp>
      <p:pic>
        <p:nvPicPr>
          <p:cNvPr id="2" name="图片 1" descr="CN T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5" y="3645535"/>
            <a:ext cx="5410200" cy="315849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softEdge rad="317500"/>
          </a:effectLst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6296660" y="3797935"/>
            <a:ext cx="5177790" cy="2853055"/>
          </a:xfrm>
          <a:prstGeom prst="rect">
            <a:avLst/>
          </a:prstGeom>
          <a:noFill/>
          <a:ln w="9525">
            <a:noFill/>
          </a:ln>
          <a:effectLst>
            <a:softEdge rad="190500"/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五角星 21"/>
          <p:cNvSpPr/>
          <p:nvPr/>
        </p:nvSpPr>
        <p:spPr>
          <a:xfrm>
            <a:off x="9128125" y="5018405"/>
            <a:ext cx="258445" cy="19939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8512175" y="5716905"/>
            <a:ext cx="370840" cy="36830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-11430" y="0"/>
            <a:ext cx="12192000" cy="583565"/>
          </a:xfrm>
          <a:prstGeom prst="rect">
            <a:avLst/>
          </a:prstGeom>
          <a:gradFill>
            <a:gsLst>
              <a:gs pos="0">
                <a:srgbClr val="869B9C"/>
              </a:gs>
              <a:gs pos="100000">
                <a:srgbClr val="57625C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>
              <a:lnSpc>
                <a:spcPct val="100000"/>
              </a:lnSpc>
            </a:pPr>
            <a:r>
              <a:rPr lang="en-US" sz="3200" b="1" strike="noStrike" noProof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did the girls see or do in Montreal?</a:t>
            </a:r>
          </a:p>
        </p:txBody>
      </p:sp>
      <p:grpSp>
        <p:nvGrpSpPr>
          <p:cNvPr id="132" name="组合 131" descr="7b0a202020202274657874626f78223a20227b5c2263617465676f72795f69645c223a31303339392c5c2269645c223a32303334323131307d220a7d0a"/>
          <p:cNvGrpSpPr/>
          <p:nvPr>
            <p:custDataLst>
              <p:tags r:id="rId2"/>
            </p:custDataLst>
          </p:nvPr>
        </p:nvGrpSpPr>
        <p:grpSpPr>
          <a:xfrm>
            <a:off x="6654800" y="583565"/>
            <a:ext cx="5381742" cy="6276531"/>
            <a:chOff x="5868" y="3651"/>
            <a:chExt cx="7841" cy="3430"/>
          </a:xfrm>
        </p:grpSpPr>
        <p:grpSp>
          <p:nvGrpSpPr>
            <p:cNvPr id="133" name="图形 138"/>
            <p:cNvGrpSpPr/>
            <p:nvPr/>
          </p:nvGrpSpPr>
          <p:grpSpPr>
            <a:xfrm>
              <a:off x="5868" y="3651"/>
              <a:ext cx="7814" cy="3430"/>
              <a:chOff x="3726473" y="2318369"/>
              <a:chExt cx="4961620" cy="2177996"/>
            </a:xfrm>
          </p:grpSpPr>
          <p:grpSp>
            <p:nvGrpSpPr>
              <p:cNvPr id="134" name="图形 138"/>
              <p:cNvGrpSpPr/>
              <p:nvPr/>
            </p:nvGrpSpPr>
            <p:grpSpPr>
              <a:xfrm>
                <a:off x="3843343" y="2601912"/>
                <a:ext cx="4212631" cy="1828276"/>
                <a:chOff x="3843343" y="2601912"/>
                <a:chExt cx="4212631" cy="1828276"/>
              </a:xfrm>
            </p:grpSpPr>
            <p:sp>
              <p:nvSpPr>
                <p:cNvPr id="135" name="任意多边形: 形状 141"/>
                <p:cNvSpPr/>
                <p:nvPr/>
              </p:nvSpPr>
              <p:spPr>
                <a:xfrm>
                  <a:off x="3849696" y="2608068"/>
                  <a:ext cx="4076506" cy="1776293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6" name="任意多边形: 形状 142"/>
                <p:cNvSpPr/>
                <p:nvPr/>
              </p:nvSpPr>
              <p:spPr>
                <a:xfrm>
                  <a:off x="3843343" y="2601912"/>
                  <a:ext cx="4212631" cy="1828276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37" name="图形 138"/>
              <p:cNvGrpSpPr/>
              <p:nvPr/>
            </p:nvGrpSpPr>
            <p:grpSpPr>
              <a:xfrm>
                <a:off x="3798393" y="2556962"/>
                <a:ext cx="4889700" cy="1939403"/>
                <a:chOff x="3798393" y="2556962"/>
                <a:chExt cx="4889700" cy="1939403"/>
              </a:xfrm>
            </p:grpSpPr>
            <p:sp>
              <p:nvSpPr>
                <p:cNvPr id="138" name="任意多边形: 形状 144"/>
                <p:cNvSpPr/>
                <p:nvPr/>
              </p:nvSpPr>
              <p:spPr>
                <a:xfrm>
                  <a:off x="3804746" y="2563118"/>
                  <a:ext cx="425165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9" name="任意多边形: 形状 145"/>
                <p:cNvSpPr/>
                <p:nvPr/>
              </p:nvSpPr>
              <p:spPr>
                <a:xfrm>
                  <a:off x="3798393" y="2556962"/>
                  <a:ext cx="4889700" cy="1939403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3" name="图形 138"/>
              <p:cNvGrpSpPr/>
              <p:nvPr/>
            </p:nvGrpSpPr>
            <p:grpSpPr>
              <a:xfrm>
                <a:off x="3726473" y="2479904"/>
                <a:ext cx="4931888" cy="1964970"/>
                <a:chOff x="3726473" y="2479904"/>
                <a:chExt cx="4931888" cy="1964970"/>
              </a:xfrm>
            </p:grpSpPr>
            <p:sp>
              <p:nvSpPr>
                <p:cNvPr id="154" name="任意多边形: 形状 147"/>
                <p:cNvSpPr/>
                <p:nvPr/>
              </p:nvSpPr>
              <p:spPr>
                <a:xfrm>
                  <a:off x="3745073" y="2499236"/>
                  <a:ext cx="4913287" cy="1926670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5" name="任意多边形: 形状 148"/>
                <p:cNvSpPr/>
                <p:nvPr/>
              </p:nvSpPr>
              <p:spPr>
                <a:xfrm>
                  <a:off x="3726473" y="2479904"/>
                  <a:ext cx="4931888" cy="1964970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6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157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8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59" name="文本框 158"/>
            <p:cNvSpPr txBox="1"/>
            <p:nvPr/>
          </p:nvSpPr>
          <p:spPr>
            <a:xfrm>
              <a:off x="5991" y="3844"/>
              <a:ext cx="7718" cy="31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signs and ads in </a:t>
              </a:r>
              <a:r>
                <a:rPr lang="en-US" altLang="zh-CN" sz="2400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French</a:t>
              </a: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people speak English with </a:t>
              </a:r>
              <a:r>
                <a:rPr lang="en-US" altLang="zh-CN" sz="2400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an accent</a:t>
              </a: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visited lovely shops;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visited </a:t>
              </a:r>
              <a:r>
                <a:rPr lang="en-US" altLang="zh-CN" sz="2400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artists in their   workplaces</a:t>
              </a: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along St Paul Street;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met Jean Philippe in a restaurant alongside </a:t>
              </a:r>
              <a:r>
                <a:rPr lang="en-US" altLang="zh-CN" sz="2400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the St Lawrence River</a:t>
              </a: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unique </a:t>
              </a:r>
              <a:r>
                <a:rPr lang="en-US" altLang="zh-CN" sz="2400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Quebec</a:t>
              </a: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culture and traditions</a:t>
              </a:r>
              <a:endParaRPr lang="zh-CN" altLang="en-US" sz="2400" b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18" name="五角星 17"/>
          <p:cNvSpPr/>
          <p:nvPr/>
        </p:nvSpPr>
        <p:spPr>
          <a:xfrm>
            <a:off x="6739255" y="1104900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五角星 18"/>
          <p:cNvSpPr/>
          <p:nvPr/>
        </p:nvSpPr>
        <p:spPr>
          <a:xfrm>
            <a:off x="6725920" y="1579245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五角星 19"/>
          <p:cNvSpPr/>
          <p:nvPr/>
        </p:nvSpPr>
        <p:spPr>
          <a:xfrm>
            <a:off x="6732270" y="2543810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五角星 20"/>
          <p:cNvSpPr/>
          <p:nvPr/>
        </p:nvSpPr>
        <p:spPr>
          <a:xfrm>
            <a:off x="6749415" y="3103880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五角星 22"/>
          <p:cNvSpPr/>
          <p:nvPr/>
        </p:nvSpPr>
        <p:spPr>
          <a:xfrm>
            <a:off x="6725920" y="4117340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五角星 23"/>
          <p:cNvSpPr/>
          <p:nvPr/>
        </p:nvSpPr>
        <p:spPr>
          <a:xfrm>
            <a:off x="6725920" y="5677535"/>
            <a:ext cx="401955" cy="4184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54000" y="599440"/>
            <a:ext cx="62871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Can  you find what has been mentioned about Montreal? </a:t>
            </a:r>
          </a:p>
        </p:txBody>
      </p:sp>
      <p:pic>
        <p:nvPicPr>
          <p:cNvPr id="26" name="图片 25" descr="Montrea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" y="5018405"/>
            <a:ext cx="6655435" cy="1823085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" name="文本框 1"/>
          <p:cNvSpPr txBox="1"/>
          <p:nvPr/>
        </p:nvSpPr>
        <p:spPr>
          <a:xfrm>
            <a:off x="9672955" y="1155065"/>
            <a:ext cx="105410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/>
          </a:p>
        </p:txBody>
      </p:sp>
      <p:sp>
        <p:nvSpPr>
          <p:cNvPr id="4" name="文本框 3"/>
          <p:cNvSpPr txBox="1"/>
          <p:nvPr/>
        </p:nvSpPr>
        <p:spPr>
          <a:xfrm>
            <a:off x="6757670" y="2178685"/>
            <a:ext cx="105410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8170545" y="3180080"/>
            <a:ext cx="232410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6749415" y="3699510"/>
            <a:ext cx="186309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10060940" y="4742815"/>
            <a:ext cx="105410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/>
          </a:p>
        </p:txBody>
      </p:sp>
      <p:sp>
        <p:nvSpPr>
          <p:cNvPr id="8" name="文本框 7"/>
          <p:cNvSpPr txBox="1"/>
          <p:nvPr/>
        </p:nvSpPr>
        <p:spPr>
          <a:xfrm>
            <a:off x="6832600" y="5235575"/>
            <a:ext cx="2418715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/>
          </a:p>
        </p:txBody>
      </p:sp>
      <p:sp>
        <p:nvSpPr>
          <p:cNvPr id="9" name="文本框 8"/>
          <p:cNvSpPr txBox="1"/>
          <p:nvPr/>
        </p:nvSpPr>
        <p:spPr>
          <a:xfrm>
            <a:off x="8170545" y="5755005"/>
            <a:ext cx="132334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/>
          </a:p>
        </p:txBody>
      </p:sp>
      <p:pic>
        <p:nvPicPr>
          <p:cNvPr id="10" name="Montreal2">
            <a:hlinkClick r:id="" action="ppaction://media"/>
            <a:extLst>
              <a:ext uri="{FF2B5EF4-FFF2-40B4-BE49-F238E27FC236}">
                <a16:creationId xmlns:a16="http://schemas.microsoft.com/office/drawing/2014/main" id="{DFAA32F5-3D88-4096-B3B6-94F380A197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05" y="1493932"/>
            <a:ext cx="6457627" cy="35831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0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1" animBg="1"/>
      <p:bldP spid="2" grpId="0" bldLvl="0" animBg="1"/>
      <p:bldP spid="2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五角星 21"/>
          <p:cNvSpPr/>
          <p:nvPr/>
        </p:nvSpPr>
        <p:spPr>
          <a:xfrm>
            <a:off x="9128125" y="5018405"/>
            <a:ext cx="258445" cy="19939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8512175" y="5716905"/>
            <a:ext cx="370840" cy="36830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-11430" y="0"/>
            <a:ext cx="12192000" cy="583565"/>
          </a:xfrm>
          <a:prstGeom prst="rect">
            <a:avLst/>
          </a:prstGeom>
          <a:gradFill>
            <a:gsLst>
              <a:gs pos="0">
                <a:srgbClr val="869B9C"/>
              </a:gs>
              <a:gs pos="100000">
                <a:srgbClr val="57625C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>
              <a:lnSpc>
                <a:spcPct val="100000"/>
              </a:lnSpc>
            </a:pPr>
            <a:r>
              <a:rPr lang="en-US" sz="3200" b="1" strike="noStrike" noProof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Make out their route and what they experienced at each place.</a:t>
            </a:r>
          </a:p>
        </p:txBody>
      </p:sp>
      <p:grpSp>
        <p:nvGrpSpPr>
          <p:cNvPr id="18" name="组合 17" descr="7b0a202020202274657874626f78223a20227b5c2263617465676f72795f69645c223a31303339392c5c2269645c223a32303334323131307d220a7d0a"/>
          <p:cNvGrpSpPr/>
          <p:nvPr/>
        </p:nvGrpSpPr>
        <p:grpSpPr>
          <a:xfrm>
            <a:off x="-44450" y="376555"/>
            <a:ext cx="3054350" cy="2008505"/>
            <a:chOff x="5783" y="3651"/>
            <a:chExt cx="6904" cy="3430"/>
          </a:xfrm>
        </p:grpSpPr>
        <p:grpSp>
          <p:nvGrpSpPr>
            <p:cNvPr id="140" name="图形 138"/>
            <p:cNvGrpSpPr/>
            <p:nvPr/>
          </p:nvGrpSpPr>
          <p:grpSpPr>
            <a:xfrm>
              <a:off x="5868" y="3651"/>
              <a:ext cx="6819" cy="3430"/>
              <a:chOff x="3726473" y="2318369"/>
              <a:chExt cx="4329927" cy="2177991"/>
            </a:xfrm>
          </p:grpSpPr>
          <p:grpSp>
            <p:nvGrpSpPr>
              <p:cNvPr id="141" name="图形 138"/>
              <p:cNvGrpSpPr/>
              <p:nvPr/>
            </p:nvGrpSpPr>
            <p:grpSpPr>
              <a:xfrm>
                <a:off x="3843343" y="2601912"/>
                <a:ext cx="4212631" cy="1828276"/>
                <a:chOff x="3843343" y="2601912"/>
                <a:chExt cx="4212631" cy="1828276"/>
              </a:xfrm>
            </p:grpSpPr>
            <p:sp>
              <p:nvSpPr>
                <p:cNvPr id="142" name="任意多边形: 形状 141"/>
                <p:cNvSpPr/>
                <p:nvPr/>
              </p:nvSpPr>
              <p:spPr>
                <a:xfrm>
                  <a:off x="3849696" y="2608068"/>
                  <a:ext cx="4076506" cy="1776293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3843343" y="2601912"/>
                  <a:ext cx="4212631" cy="1828276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4" name="图形 138"/>
              <p:cNvGrpSpPr/>
              <p:nvPr/>
            </p:nvGrpSpPr>
            <p:grpSpPr>
              <a:xfrm>
                <a:off x="3798393" y="2556962"/>
                <a:ext cx="4258007" cy="1939398"/>
                <a:chOff x="3798393" y="2556962"/>
                <a:chExt cx="4258007" cy="1939398"/>
              </a:xfrm>
            </p:grpSpPr>
            <p:sp>
              <p:nvSpPr>
                <p:cNvPr id="145" name="任意多边形: 形状 144"/>
                <p:cNvSpPr/>
                <p:nvPr/>
              </p:nvSpPr>
              <p:spPr>
                <a:xfrm>
                  <a:off x="3804746" y="2563118"/>
                  <a:ext cx="425165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3798393" y="2556962"/>
                  <a:ext cx="4257955" cy="193939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7" name="图形 138"/>
              <p:cNvGrpSpPr/>
              <p:nvPr/>
            </p:nvGrpSpPr>
            <p:grpSpPr>
              <a:xfrm>
                <a:off x="3726473" y="2479904"/>
                <a:ext cx="4329699" cy="1965072"/>
                <a:chOff x="3726473" y="2479904"/>
                <a:chExt cx="4329699" cy="1965072"/>
              </a:xfrm>
            </p:grpSpPr>
            <p:sp>
              <p:nvSpPr>
                <p:cNvPr id="148" name="任意多边形: 形状 147"/>
                <p:cNvSpPr/>
                <p:nvPr/>
              </p:nvSpPr>
              <p:spPr>
                <a:xfrm>
                  <a:off x="3745531" y="2499055"/>
                  <a:ext cx="430973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3726473" y="2479904"/>
                  <a:ext cx="4329699" cy="1965072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0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151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9" name="文本框 18"/>
            <p:cNvSpPr txBox="1"/>
            <p:nvPr/>
          </p:nvSpPr>
          <p:spPr>
            <a:xfrm>
              <a:off x="5783" y="3925"/>
              <a:ext cx="6761" cy="28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1.took a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boat ride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out into the bay; </a:t>
              </a:r>
            </a:p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visited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an island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 took a hike in a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forest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17575" y="1406525"/>
            <a:ext cx="1130935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5" name="组合 24" descr="7b0a202020202274657874626f78223a20227b5c2263617465676f72795f69645c223a31303339392c5c2269645c223a32303334323131307d220a7d0a"/>
          <p:cNvGrpSpPr/>
          <p:nvPr/>
        </p:nvGrpSpPr>
        <p:grpSpPr>
          <a:xfrm>
            <a:off x="-11430" y="2355850"/>
            <a:ext cx="3254375" cy="2403475"/>
            <a:chOff x="5868" y="3651"/>
            <a:chExt cx="7124" cy="3430"/>
          </a:xfrm>
        </p:grpSpPr>
        <p:grpSp>
          <p:nvGrpSpPr>
            <p:cNvPr id="26" name="图形 138"/>
            <p:cNvGrpSpPr/>
            <p:nvPr/>
          </p:nvGrpSpPr>
          <p:grpSpPr>
            <a:xfrm>
              <a:off x="5868" y="3651"/>
              <a:ext cx="6819" cy="3430"/>
              <a:chOff x="3726473" y="2318369"/>
              <a:chExt cx="4329927" cy="2177991"/>
            </a:xfrm>
          </p:grpSpPr>
          <p:grpSp>
            <p:nvGrpSpPr>
              <p:cNvPr id="16" name="图形 138"/>
              <p:cNvGrpSpPr/>
              <p:nvPr/>
            </p:nvGrpSpPr>
            <p:grpSpPr>
              <a:xfrm>
                <a:off x="3843343" y="2601912"/>
                <a:ext cx="4212631" cy="1828276"/>
                <a:chOff x="3843343" y="2601912"/>
                <a:chExt cx="4212631" cy="1828276"/>
              </a:xfrm>
            </p:grpSpPr>
            <p:sp>
              <p:nvSpPr>
                <p:cNvPr id="28" name="任意多边形: 形状 141"/>
                <p:cNvSpPr/>
                <p:nvPr/>
              </p:nvSpPr>
              <p:spPr>
                <a:xfrm>
                  <a:off x="3849696" y="2608068"/>
                  <a:ext cx="4076506" cy="1776293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任意多边形: 形状 142"/>
                <p:cNvSpPr/>
                <p:nvPr/>
              </p:nvSpPr>
              <p:spPr>
                <a:xfrm>
                  <a:off x="3843343" y="2601912"/>
                  <a:ext cx="4212631" cy="1828276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0" name="图形 138"/>
              <p:cNvGrpSpPr/>
              <p:nvPr/>
            </p:nvGrpSpPr>
            <p:grpSpPr>
              <a:xfrm>
                <a:off x="3798393" y="2556962"/>
                <a:ext cx="4258007" cy="1939398"/>
                <a:chOff x="3798393" y="2556962"/>
                <a:chExt cx="4258007" cy="1939398"/>
              </a:xfrm>
            </p:grpSpPr>
            <p:sp>
              <p:nvSpPr>
                <p:cNvPr id="31" name="任意多边形: 形状 144"/>
                <p:cNvSpPr/>
                <p:nvPr/>
              </p:nvSpPr>
              <p:spPr>
                <a:xfrm>
                  <a:off x="3804746" y="2563118"/>
                  <a:ext cx="425165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任意多边形: 形状 145"/>
                <p:cNvSpPr/>
                <p:nvPr/>
              </p:nvSpPr>
              <p:spPr>
                <a:xfrm>
                  <a:off x="3798393" y="2556962"/>
                  <a:ext cx="4257955" cy="193939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3" name="图形 138"/>
              <p:cNvGrpSpPr/>
              <p:nvPr/>
            </p:nvGrpSpPr>
            <p:grpSpPr>
              <a:xfrm>
                <a:off x="3726473" y="2479904"/>
                <a:ext cx="4329699" cy="1965072"/>
                <a:chOff x="3726473" y="2479904"/>
                <a:chExt cx="4329699" cy="1965072"/>
              </a:xfrm>
            </p:grpSpPr>
            <p:sp>
              <p:nvSpPr>
                <p:cNvPr id="34" name="任意多边形: 形状 147"/>
                <p:cNvSpPr/>
                <p:nvPr/>
              </p:nvSpPr>
              <p:spPr>
                <a:xfrm>
                  <a:off x="3745531" y="2499055"/>
                  <a:ext cx="430973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任意多边形: 形状 148"/>
                <p:cNvSpPr/>
                <p:nvPr/>
              </p:nvSpPr>
              <p:spPr>
                <a:xfrm>
                  <a:off x="3726473" y="2479904"/>
                  <a:ext cx="4329699" cy="1965072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6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37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8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39" name="文本框 38"/>
            <p:cNvSpPr txBox="1"/>
            <p:nvPr/>
          </p:nvSpPr>
          <p:spPr>
            <a:xfrm>
              <a:off x="5972" y="3947"/>
              <a:ext cx="7020" cy="289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2.took the train;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mountains and forests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looked massive;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blue water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took their breath away</a:t>
              </a:r>
              <a:endParaRPr lang="zh-CN" altLang="en-US" b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40" name="组合 39" descr="7b0a202020202274657874626f78223a20227b5c2263617465676f72795f69645c223a31303339392c5c2269645c223a32303334323131307d220a7d0a"/>
          <p:cNvGrpSpPr/>
          <p:nvPr/>
        </p:nvGrpSpPr>
        <p:grpSpPr>
          <a:xfrm>
            <a:off x="-11430" y="4807585"/>
            <a:ext cx="3185160" cy="1976755"/>
            <a:chOff x="5868" y="3651"/>
            <a:chExt cx="6819" cy="3430"/>
          </a:xfrm>
        </p:grpSpPr>
        <p:grpSp>
          <p:nvGrpSpPr>
            <p:cNvPr id="41" name="图形 138"/>
            <p:cNvGrpSpPr/>
            <p:nvPr/>
          </p:nvGrpSpPr>
          <p:grpSpPr>
            <a:xfrm>
              <a:off x="5868" y="3651"/>
              <a:ext cx="6819" cy="3430"/>
              <a:chOff x="3726473" y="2318369"/>
              <a:chExt cx="4329927" cy="2177991"/>
            </a:xfrm>
          </p:grpSpPr>
          <p:grpSp>
            <p:nvGrpSpPr>
              <p:cNvPr id="42" name="图形 138"/>
              <p:cNvGrpSpPr/>
              <p:nvPr/>
            </p:nvGrpSpPr>
            <p:grpSpPr>
              <a:xfrm>
                <a:off x="3843343" y="2601912"/>
                <a:ext cx="4212631" cy="1828276"/>
                <a:chOff x="3843343" y="2601912"/>
                <a:chExt cx="4212631" cy="1828276"/>
              </a:xfrm>
            </p:grpSpPr>
            <p:sp>
              <p:nvSpPr>
                <p:cNvPr id="43" name="任意多边形: 形状 141"/>
                <p:cNvSpPr/>
                <p:nvPr/>
              </p:nvSpPr>
              <p:spPr>
                <a:xfrm>
                  <a:off x="3849696" y="2608068"/>
                  <a:ext cx="4076506" cy="1776293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4" name="任意多边形: 形状 142"/>
                <p:cNvSpPr/>
                <p:nvPr/>
              </p:nvSpPr>
              <p:spPr>
                <a:xfrm>
                  <a:off x="3843343" y="2601912"/>
                  <a:ext cx="4212631" cy="1828276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45" name="图形 138"/>
              <p:cNvGrpSpPr/>
              <p:nvPr/>
            </p:nvGrpSpPr>
            <p:grpSpPr>
              <a:xfrm>
                <a:off x="3798393" y="2556962"/>
                <a:ext cx="4258007" cy="1939398"/>
                <a:chOff x="3798393" y="2556962"/>
                <a:chExt cx="4258007" cy="1939398"/>
              </a:xfrm>
            </p:grpSpPr>
            <p:sp>
              <p:nvSpPr>
                <p:cNvPr id="46" name="任意多边形: 形状 144"/>
                <p:cNvSpPr/>
                <p:nvPr/>
              </p:nvSpPr>
              <p:spPr>
                <a:xfrm>
                  <a:off x="3804746" y="2563118"/>
                  <a:ext cx="425165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7" name="任意多边形: 形状 145"/>
                <p:cNvSpPr/>
                <p:nvPr/>
              </p:nvSpPr>
              <p:spPr>
                <a:xfrm>
                  <a:off x="3798393" y="2556962"/>
                  <a:ext cx="4257955" cy="193939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48" name="图形 138"/>
              <p:cNvGrpSpPr/>
              <p:nvPr/>
            </p:nvGrpSpPr>
            <p:grpSpPr>
              <a:xfrm>
                <a:off x="3726473" y="2479904"/>
                <a:ext cx="4329699" cy="1965072"/>
                <a:chOff x="3726473" y="2479904"/>
                <a:chExt cx="4329699" cy="1965072"/>
              </a:xfrm>
            </p:grpSpPr>
            <p:sp>
              <p:nvSpPr>
                <p:cNvPr id="49" name="任意多边形: 形状 147"/>
                <p:cNvSpPr/>
                <p:nvPr/>
              </p:nvSpPr>
              <p:spPr>
                <a:xfrm>
                  <a:off x="3745531" y="2499055"/>
                  <a:ext cx="430973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0" name="任意多边形: 形状 148"/>
                <p:cNvSpPr/>
                <p:nvPr/>
              </p:nvSpPr>
              <p:spPr>
                <a:xfrm>
                  <a:off x="3726473" y="2479904"/>
                  <a:ext cx="4329699" cy="1965072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51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52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3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54" name="文本框 53"/>
            <p:cNvSpPr txBox="1"/>
            <p:nvPr/>
          </p:nvSpPr>
          <p:spPr>
            <a:xfrm>
              <a:off x="6017" y="3830"/>
              <a:ext cx="6509" cy="28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3.took a</a:t>
              </a:r>
              <a:r>
                <a:rPr lang="en-US" altLang="zh-CN" b="1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coach</a:t>
              </a:r>
              <a:r>
                <a:rPr lang="en-US" altLang="zh-CN" b="1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through the Canadian Rockies; spectacular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mountain peaks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 creatures</a:t>
              </a:r>
              <a:endParaRPr lang="zh-CN" altLang="en-US" b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55" name="组合 54" descr="7b0a202020202274657874626f78223a20227b5c2263617465676f72795f69645c223a31303339392c5c2269645c223a32303334323131307d220a7d0a"/>
          <p:cNvGrpSpPr/>
          <p:nvPr/>
        </p:nvGrpSpPr>
        <p:grpSpPr>
          <a:xfrm>
            <a:off x="3472815" y="4943475"/>
            <a:ext cx="3458845" cy="2028825"/>
            <a:chOff x="5868" y="3651"/>
            <a:chExt cx="6819" cy="3430"/>
          </a:xfrm>
        </p:grpSpPr>
        <p:grpSp>
          <p:nvGrpSpPr>
            <p:cNvPr id="56" name="图形 138"/>
            <p:cNvGrpSpPr/>
            <p:nvPr/>
          </p:nvGrpSpPr>
          <p:grpSpPr>
            <a:xfrm>
              <a:off x="5868" y="3651"/>
              <a:ext cx="6819" cy="3430"/>
              <a:chOff x="3726473" y="2318369"/>
              <a:chExt cx="4329927" cy="2177991"/>
            </a:xfrm>
          </p:grpSpPr>
          <p:grpSp>
            <p:nvGrpSpPr>
              <p:cNvPr id="57" name="图形 138"/>
              <p:cNvGrpSpPr/>
              <p:nvPr/>
            </p:nvGrpSpPr>
            <p:grpSpPr>
              <a:xfrm>
                <a:off x="3843343" y="2601912"/>
                <a:ext cx="4212631" cy="1828276"/>
                <a:chOff x="3843343" y="2601912"/>
                <a:chExt cx="4212631" cy="1828276"/>
              </a:xfrm>
            </p:grpSpPr>
            <p:sp>
              <p:nvSpPr>
                <p:cNvPr id="58" name="任意多边形: 形状 141"/>
                <p:cNvSpPr/>
                <p:nvPr/>
              </p:nvSpPr>
              <p:spPr>
                <a:xfrm>
                  <a:off x="3849696" y="2608068"/>
                  <a:ext cx="4076506" cy="1776293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9" name="任意多边形: 形状 142"/>
                <p:cNvSpPr/>
                <p:nvPr/>
              </p:nvSpPr>
              <p:spPr>
                <a:xfrm>
                  <a:off x="3843343" y="2601912"/>
                  <a:ext cx="4212631" cy="1828276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60" name="图形 138"/>
              <p:cNvGrpSpPr/>
              <p:nvPr/>
            </p:nvGrpSpPr>
            <p:grpSpPr>
              <a:xfrm>
                <a:off x="3798393" y="2556962"/>
                <a:ext cx="4258007" cy="1939398"/>
                <a:chOff x="3798393" y="2556962"/>
                <a:chExt cx="4258007" cy="1939398"/>
              </a:xfrm>
            </p:grpSpPr>
            <p:sp>
              <p:nvSpPr>
                <p:cNvPr id="61" name="任意多边形: 形状 144"/>
                <p:cNvSpPr/>
                <p:nvPr/>
              </p:nvSpPr>
              <p:spPr>
                <a:xfrm>
                  <a:off x="3804746" y="2563118"/>
                  <a:ext cx="425165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2" name="任意多边形: 形状 145"/>
                <p:cNvSpPr/>
                <p:nvPr/>
              </p:nvSpPr>
              <p:spPr>
                <a:xfrm>
                  <a:off x="3798393" y="2556962"/>
                  <a:ext cx="4257955" cy="193939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63" name="图形 138"/>
              <p:cNvGrpSpPr/>
              <p:nvPr/>
            </p:nvGrpSpPr>
            <p:grpSpPr>
              <a:xfrm>
                <a:off x="3726473" y="2479904"/>
                <a:ext cx="4329699" cy="1965072"/>
                <a:chOff x="3726473" y="2479904"/>
                <a:chExt cx="4329699" cy="1965072"/>
              </a:xfrm>
            </p:grpSpPr>
            <p:sp>
              <p:nvSpPr>
                <p:cNvPr id="64" name="任意多边形: 形状 147"/>
                <p:cNvSpPr/>
                <p:nvPr/>
              </p:nvSpPr>
              <p:spPr>
                <a:xfrm>
                  <a:off x="3745531" y="2499055"/>
                  <a:ext cx="430973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5" name="任意多边形: 形状 148"/>
                <p:cNvSpPr/>
                <p:nvPr/>
              </p:nvSpPr>
              <p:spPr>
                <a:xfrm>
                  <a:off x="3726473" y="2479904"/>
                  <a:ext cx="4329699" cy="1965072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66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67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8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69" name="文本框 68"/>
            <p:cNvSpPr txBox="1"/>
            <p:nvPr/>
          </p:nvSpPr>
          <p:spPr>
            <a:xfrm>
              <a:off x="5973" y="3964"/>
              <a:ext cx="6509" cy="277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4.center of Canada’s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oil and gas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drilling industry;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freezing cold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in winter; large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shopping malls</a:t>
              </a:r>
            </a:p>
          </p:txBody>
        </p:sp>
      </p:grpSp>
      <p:grpSp>
        <p:nvGrpSpPr>
          <p:cNvPr id="85" name="组合 84" descr="7b0a202020202274657874626f78223a20227b5c2263617465676f72795f69645c223a31303339392c5c2269645c223a32303334323131307d220a7d0a"/>
          <p:cNvGrpSpPr/>
          <p:nvPr/>
        </p:nvGrpSpPr>
        <p:grpSpPr>
          <a:xfrm>
            <a:off x="3331845" y="2989580"/>
            <a:ext cx="3711575" cy="1959610"/>
            <a:chOff x="5868" y="3651"/>
            <a:chExt cx="6819" cy="3430"/>
          </a:xfrm>
        </p:grpSpPr>
        <p:grpSp>
          <p:nvGrpSpPr>
            <p:cNvPr id="86" name="图形 138"/>
            <p:cNvGrpSpPr/>
            <p:nvPr/>
          </p:nvGrpSpPr>
          <p:grpSpPr>
            <a:xfrm>
              <a:off x="5868" y="3651"/>
              <a:ext cx="6819" cy="3430"/>
              <a:chOff x="3726473" y="2318369"/>
              <a:chExt cx="4329927" cy="2177991"/>
            </a:xfrm>
          </p:grpSpPr>
          <p:grpSp>
            <p:nvGrpSpPr>
              <p:cNvPr id="87" name="图形 138"/>
              <p:cNvGrpSpPr/>
              <p:nvPr/>
            </p:nvGrpSpPr>
            <p:grpSpPr>
              <a:xfrm>
                <a:off x="3843343" y="2601912"/>
                <a:ext cx="4212631" cy="1828276"/>
                <a:chOff x="3843343" y="2601912"/>
                <a:chExt cx="4212631" cy="1828276"/>
              </a:xfrm>
            </p:grpSpPr>
            <p:sp>
              <p:nvSpPr>
                <p:cNvPr id="88" name="任意多边形: 形状 141"/>
                <p:cNvSpPr/>
                <p:nvPr/>
              </p:nvSpPr>
              <p:spPr>
                <a:xfrm>
                  <a:off x="3849696" y="2608068"/>
                  <a:ext cx="4076506" cy="1776293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9" name="任意多边形: 形状 142"/>
                <p:cNvSpPr/>
                <p:nvPr/>
              </p:nvSpPr>
              <p:spPr>
                <a:xfrm>
                  <a:off x="3843343" y="2601912"/>
                  <a:ext cx="4212631" cy="1828276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90" name="图形 138"/>
              <p:cNvGrpSpPr/>
              <p:nvPr/>
            </p:nvGrpSpPr>
            <p:grpSpPr>
              <a:xfrm>
                <a:off x="3798393" y="2556962"/>
                <a:ext cx="4258007" cy="1939398"/>
                <a:chOff x="3798393" y="2556962"/>
                <a:chExt cx="4258007" cy="1939398"/>
              </a:xfrm>
            </p:grpSpPr>
            <p:sp>
              <p:nvSpPr>
                <p:cNvPr id="91" name="任意多边形: 形状 144"/>
                <p:cNvSpPr/>
                <p:nvPr/>
              </p:nvSpPr>
              <p:spPr>
                <a:xfrm>
                  <a:off x="3804746" y="2563118"/>
                  <a:ext cx="425165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2" name="任意多边形: 形状 145"/>
                <p:cNvSpPr/>
                <p:nvPr/>
              </p:nvSpPr>
              <p:spPr>
                <a:xfrm>
                  <a:off x="3798393" y="2556962"/>
                  <a:ext cx="4257955" cy="193939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93" name="图形 138"/>
              <p:cNvGrpSpPr/>
              <p:nvPr/>
            </p:nvGrpSpPr>
            <p:grpSpPr>
              <a:xfrm>
                <a:off x="3726473" y="2479904"/>
                <a:ext cx="4329699" cy="1965072"/>
                <a:chOff x="3726473" y="2479904"/>
                <a:chExt cx="4329699" cy="1965072"/>
              </a:xfrm>
            </p:grpSpPr>
            <p:sp>
              <p:nvSpPr>
                <p:cNvPr id="94" name="任意多边形: 形状 147"/>
                <p:cNvSpPr/>
                <p:nvPr/>
              </p:nvSpPr>
              <p:spPr>
                <a:xfrm>
                  <a:off x="3745531" y="2499055"/>
                  <a:ext cx="430973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5" name="任意多边形: 形状 148"/>
                <p:cNvSpPr/>
                <p:nvPr/>
              </p:nvSpPr>
              <p:spPr>
                <a:xfrm>
                  <a:off x="3726473" y="2479904"/>
                  <a:ext cx="4329699" cy="1965072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96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97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8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99" name="文本框 98"/>
            <p:cNvSpPr txBox="1"/>
            <p:nvPr/>
          </p:nvSpPr>
          <p:spPr>
            <a:xfrm>
              <a:off x="5898" y="3935"/>
              <a:ext cx="6509" cy="28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5.amazed by the open country; went through two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wheat-growing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provinces; a bunch of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farms</a:t>
              </a:r>
            </a:p>
          </p:txBody>
        </p:sp>
      </p:grpSp>
      <p:grpSp>
        <p:nvGrpSpPr>
          <p:cNvPr id="115" name="组合 114" descr="7b0a202020202274657874626f78223a20227b5c2263617465676f72795f69645c223a31303339392c5c2269645c223a32303334323131307d220a7d0a"/>
          <p:cNvGrpSpPr/>
          <p:nvPr/>
        </p:nvGrpSpPr>
        <p:grpSpPr>
          <a:xfrm>
            <a:off x="3175635" y="487045"/>
            <a:ext cx="3752850" cy="1898015"/>
            <a:chOff x="5868" y="3651"/>
            <a:chExt cx="6819" cy="3430"/>
          </a:xfrm>
        </p:grpSpPr>
        <p:grpSp>
          <p:nvGrpSpPr>
            <p:cNvPr id="116" name="图形 138"/>
            <p:cNvGrpSpPr/>
            <p:nvPr/>
          </p:nvGrpSpPr>
          <p:grpSpPr>
            <a:xfrm>
              <a:off x="5868" y="3651"/>
              <a:ext cx="6819" cy="3430"/>
              <a:chOff x="3726473" y="2318369"/>
              <a:chExt cx="4329927" cy="2177991"/>
            </a:xfrm>
          </p:grpSpPr>
          <p:grpSp>
            <p:nvGrpSpPr>
              <p:cNvPr id="117" name="图形 138"/>
              <p:cNvGrpSpPr/>
              <p:nvPr/>
            </p:nvGrpSpPr>
            <p:grpSpPr>
              <a:xfrm>
                <a:off x="3843343" y="2601912"/>
                <a:ext cx="4212631" cy="1828276"/>
                <a:chOff x="3843343" y="2601912"/>
                <a:chExt cx="4212631" cy="1828276"/>
              </a:xfrm>
            </p:grpSpPr>
            <p:sp>
              <p:nvSpPr>
                <p:cNvPr id="118" name="任意多边形: 形状 141"/>
                <p:cNvSpPr/>
                <p:nvPr/>
              </p:nvSpPr>
              <p:spPr>
                <a:xfrm>
                  <a:off x="3849696" y="2608068"/>
                  <a:ext cx="4076506" cy="1776293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9" name="任意多边形: 形状 142"/>
                <p:cNvSpPr/>
                <p:nvPr/>
              </p:nvSpPr>
              <p:spPr>
                <a:xfrm>
                  <a:off x="3843343" y="2601912"/>
                  <a:ext cx="4212631" cy="1828276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20" name="图形 138"/>
              <p:cNvGrpSpPr/>
              <p:nvPr/>
            </p:nvGrpSpPr>
            <p:grpSpPr>
              <a:xfrm>
                <a:off x="3798393" y="2556962"/>
                <a:ext cx="4258007" cy="1939398"/>
                <a:chOff x="3798393" y="2556962"/>
                <a:chExt cx="4258007" cy="1939398"/>
              </a:xfrm>
            </p:grpSpPr>
            <p:sp>
              <p:nvSpPr>
                <p:cNvPr id="121" name="任意多边形: 形状 144"/>
                <p:cNvSpPr/>
                <p:nvPr/>
              </p:nvSpPr>
              <p:spPr>
                <a:xfrm>
                  <a:off x="3804746" y="2563118"/>
                  <a:ext cx="425165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2" name="任意多边形: 形状 145"/>
                <p:cNvSpPr/>
                <p:nvPr/>
              </p:nvSpPr>
              <p:spPr>
                <a:xfrm>
                  <a:off x="3798393" y="2556962"/>
                  <a:ext cx="4257955" cy="193939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23" name="图形 138"/>
              <p:cNvGrpSpPr/>
              <p:nvPr/>
            </p:nvGrpSpPr>
            <p:grpSpPr>
              <a:xfrm>
                <a:off x="3726473" y="2479904"/>
                <a:ext cx="4329699" cy="1965072"/>
                <a:chOff x="3726473" y="2479904"/>
                <a:chExt cx="4329699" cy="1965072"/>
              </a:xfrm>
            </p:grpSpPr>
            <p:sp>
              <p:nvSpPr>
                <p:cNvPr id="124" name="任意多边形: 形状 147"/>
                <p:cNvSpPr/>
                <p:nvPr/>
              </p:nvSpPr>
              <p:spPr>
                <a:xfrm>
                  <a:off x="3745531" y="2499055"/>
                  <a:ext cx="430973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5" name="任意多边形: 形状 148"/>
                <p:cNvSpPr/>
                <p:nvPr/>
              </p:nvSpPr>
              <p:spPr>
                <a:xfrm>
                  <a:off x="3726473" y="2479904"/>
                  <a:ext cx="4329699" cy="1965072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26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127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8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29" name="文本框 128"/>
            <p:cNvSpPr txBox="1"/>
            <p:nvPr/>
          </p:nvSpPr>
          <p:spPr>
            <a:xfrm>
              <a:off x="5898" y="3845"/>
              <a:ext cx="6509" cy="29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7.a land of forests and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lakes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 rolling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hills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 bushes and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maple trees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 the wide stretch of Lake Huron</a:t>
              </a:r>
              <a:endParaRPr lang="zh-CN" altLang="en-US" b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100" name="组合 99" descr="7b0a202020202274657874626f78223a20227b5c2263617465676f72795f69645c223a31303339392c5c2269645c223a32303334323131307d220a7d0a"/>
          <p:cNvGrpSpPr/>
          <p:nvPr/>
        </p:nvGrpSpPr>
        <p:grpSpPr>
          <a:xfrm>
            <a:off x="3933825" y="2402205"/>
            <a:ext cx="2230120" cy="628650"/>
            <a:chOff x="5868" y="3651"/>
            <a:chExt cx="6819" cy="3430"/>
          </a:xfrm>
        </p:grpSpPr>
        <p:grpSp>
          <p:nvGrpSpPr>
            <p:cNvPr id="101" name="图形 138"/>
            <p:cNvGrpSpPr/>
            <p:nvPr/>
          </p:nvGrpSpPr>
          <p:grpSpPr>
            <a:xfrm>
              <a:off x="5868" y="3651"/>
              <a:ext cx="6819" cy="3430"/>
              <a:chOff x="3726473" y="2318369"/>
              <a:chExt cx="4329927" cy="2177991"/>
            </a:xfrm>
          </p:grpSpPr>
          <p:grpSp>
            <p:nvGrpSpPr>
              <p:cNvPr id="102" name="图形 138"/>
              <p:cNvGrpSpPr/>
              <p:nvPr/>
            </p:nvGrpSpPr>
            <p:grpSpPr>
              <a:xfrm>
                <a:off x="3843343" y="2601912"/>
                <a:ext cx="4212631" cy="1828276"/>
                <a:chOff x="3843343" y="2601912"/>
                <a:chExt cx="4212631" cy="1828276"/>
              </a:xfrm>
            </p:grpSpPr>
            <p:sp>
              <p:nvSpPr>
                <p:cNvPr id="103" name="任意多边形: 形状 141"/>
                <p:cNvSpPr/>
                <p:nvPr/>
              </p:nvSpPr>
              <p:spPr>
                <a:xfrm>
                  <a:off x="3849696" y="2608068"/>
                  <a:ext cx="4076506" cy="1776293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04" name="任意多边形: 形状 142"/>
                <p:cNvSpPr/>
                <p:nvPr/>
              </p:nvSpPr>
              <p:spPr>
                <a:xfrm>
                  <a:off x="3843343" y="2601912"/>
                  <a:ext cx="4212631" cy="1828276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05" name="图形 138"/>
              <p:cNvGrpSpPr/>
              <p:nvPr/>
            </p:nvGrpSpPr>
            <p:grpSpPr>
              <a:xfrm>
                <a:off x="3798393" y="2556962"/>
                <a:ext cx="4258007" cy="1939398"/>
                <a:chOff x="3798393" y="2556962"/>
                <a:chExt cx="4258007" cy="1939398"/>
              </a:xfrm>
            </p:grpSpPr>
            <p:sp>
              <p:nvSpPr>
                <p:cNvPr id="106" name="任意多边形: 形状 144"/>
                <p:cNvSpPr/>
                <p:nvPr/>
              </p:nvSpPr>
              <p:spPr>
                <a:xfrm>
                  <a:off x="3804746" y="2563118"/>
                  <a:ext cx="425165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07" name="任意多边形: 形状 145"/>
                <p:cNvSpPr/>
                <p:nvPr/>
              </p:nvSpPr>
              <p:spPr>
                <a:xfrm>
                  <a:off x="3798393" y="2556962"/>
                  <a:ext cx="4257955" cy="193939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08" name="图形 138"/>
              <p:cNvGrpSpPr/>
              <p:nvPr/>
            </p:nvGrpSpPr>
            <p:grpSpPr>
              <a:xfrm>
                <a:off x="3726473" y="2479904"/>
                <a:ext cx="4329699" cy="1965072"/>
                <a:chOff x="3726473" y="2479904"/>
                <a:chExt cx="4329699" cy="1965072"/>
              </a:xfrm>
            </p:grpSpPr>
            <p:sp>
              <p:nvSpPr>
                <p:cNvPr id="109" name="任意多边形: 形状 147"/>
                <p:cNvSpPr/>
                <p:nvPr/>
              </p:nvSpPr>
              <p:spPr>
                <a:xfrm>
                  <a:off x="3745531" y="2499055"/>
                  <a:ext cx="430973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0" name="任意多边形: 形状 148"/>
                <p:cNvSpPr/>
                <p:nvPr/>
              </p:nvSpPr>
              <p:spPr>
                <a:xfrm>
                  <a:off x="3726473" y="2479904"/>
                  <a:ext cx="4329699" cy="1965072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11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112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3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14" name="文本框 113"/>
            <p:cNvSpPr txBox="1"/>
            <p:nvPr/>
          </p:nvSpPr>
          <p:spPr>
            <a:xfrm>
              <a:off x="5898" y="3935"/>
              <a:ext cx="6509" cy="26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6.an </a:t>
              </a:r>
              <a:r>
                <a:rPr lang="en-US" altLang="zh-CN" b="1" u="sng" spc="200">
                  <a:solidFill>
                    <a:srgbClr val="FF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urban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area</a:t>
              </a:r>
              <a:endParaRPr lang="zh-CN" altLang="en-US" b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70" name="组合 69" descr="7b0a202020202274657874626f78223a20227b5c2263617465676f72795f69645c223a31303339392c5c2269645c223a32303334323131307d220a7d0a"/>
          <p:cNvGrpSpPr/>
          <p:nvPr/>
        </p:nvGrpSpPr>
        <p:grpSpPr>
          <a:xfrm>
            <a:off x="7362825" y="487045"/>
            <a:ext cx="4477385" cy="2822575"/>
            <a:chOff x="5868" y="3651"/>
            <a:chExt cx="7767" cy="3430"/>
          </a:xfrm>
        </p:grpSpPr>
        <p:grpSp>
          <p:nvGrpSpPr>
            <p:cNvPr id="71" name="图形 138"/>
            <p:cNvGrpSpPr/>
            <p:nvPr/>
          </p:nvGrpSpPr>
          <p:grpSpPr>
            <a:xfrm>
              <a:off x="5868" y="3651"/>
              <a:ext cx="7767" cy="3430"/>
              <a:chOff x="3726473" y="2318369"/>
              <a:chExt cx="4931910" cy="2177996"/>
            </a:xfrm>
          </p:grpSpPr>
          <p:grpSp>
            <p:nvGrpSpPr>
              <p:cNvPr id="72" name="图形 138"/>
              <p:cNvGrpSpPr/>
              <p:nvPr/>
            </p:nvGrpSpPr>
            <p:grpSpPr>
              <a:xfrm>
                <a:off x="3843343" y="2601912"/>
                <a:ext cx="4212631" cy="1828276"/>
                <a:chOff x="3843343" y="2601912"/>
                <a:chExt cx="4212631" cy="1828276"/>
              </a:xfrm>
            </p:grpSpPr>
            <p:sp>
              <p:nvSpPr>
                <p:cNvPr id="73" name="任意多边形: 形状 141"/>
                <p:cNvSpPr/>
                <p:nvPr/>
              </p:nvSpPr>
              <p:spPr>
                <a:xfrm>
                  <a:off x="3849696" y="2608068"/>
                  <a:ext cx="4076506" cy="1776293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4" name="任意多边形: 形状 142"/>
                <p:cNvSpPr/>
                <p:nvPr/>
              </p:nvSpPr>
              <p:spPr>
                <a:xfrm>
                  <a:off x="3843343" y="2601912"/>
                  <a:ext cx="4212631" cy="1828276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75" name="图形 138"/>
              <p:cNvGrpSpPr/>
              <p:nvPr/>
            </p:nvGrpSpPr>
            <p:grpSpPr>
              <a:xfrm>
                <a:off x="3798393" y="2556962"/>
                <a:ext cx="4859990" cy="1939403"/>
                <a:chOff x="3798393" y="2556962"/>
                <a:chExt cx="4859990" cy="1939403"/>
              </a:xfrm>
            </p:grpSpPr>
            <p:sp>
              <p:nvSpPr>
                <p:cNvPr id="76" name="任意多边形: 形状 144"/>
                <p:cNvSpPr/>
                <p:nvPr/>
              </p:nvSpPr>
              <p:spPr>
                <a:xfrm>
                  <a:off x="3804746" y="2563118"/>
                  <a:ext cx="425165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7" name="任意多边形: 形状 145"/>
                <p:cNvSpPr/>
                <p:nvPr/>
              </p:nvSpPr>
              <p:spPr>
                <a:xfrm>
                  <a:off x="3798393" y="2556962"/>
                  <a:ext cx="4859990" cy="1939403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78" name="图形 138"/>
              <p:cNvGrpSpPr/>
              <p:nvPr/>
            </p:nvGrpSpPr>
            <p:grpSpPr>
              <a:xfrm>
                <a:off x="3726473" y="2479904"/>
                <a:ext cx="4931888" cy="1964970"/>
                <a:chOff x="3726473" y="2479904"/>
                <a:chExt cx="4931888" cy="1964970"/>
              </a:xfrm>
            </p:grpSpPr>
            <p:sp>
              <p:nvSpPr>
                <p:cNvPr id="79" name="任意多边形: 形状 147"/>
                <p:cNvSpPr/>
                <p:nvPr/>
              </p:nvSpPr>
              <p:spPr>
                <a:xfrm>
                  <a:off x="3745073" y="2499236"/>
                  <a:ext cx="4913287" cy="1926670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0" name="任意多边形: 形状 148"/>
                <p:cNvSpPr/>
                <p:nvPr/>
              </p:nvSpPr>
              <p:spPr>
                <a:xfrm>
                  <a:off x="3726473" y="2479904"/>
                  <a:ext cx="4931888" cy="1964970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81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82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3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84" name="文本框 83"/>
            <p:cNvSpPr txBox="1"/>
            <p:nvPr/>
          </p:nvSpPr>
          <p:spPr>
            <a:xfrm>
              <a:off x="5898" y="3857"/>
              <a:ext cx="7737" cy="29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8.the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largest and wealthiest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city in Canada; went up the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CN Tower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 saw misty clouds rising from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the Niagara Falls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skyscrapers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of glass and steel;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old-fashioned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cars; met Lin Fei in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Chinatown</a:t>
              </a:r>
              <a:endParaRPr lang="zh-CN" altLang="en-US" b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132" name="组合 131" descr="7b0a202020202274657874626f78223a20227b5c2263617465676f72795f69645c223a31303339392c5c2269645c223a32303334323131307d220a7d0a"/>
          <p:cNvGrpSpPr/>
          <p:nvPr/>
        </p:nvGrpSpPr>
        <p:grpSpPr>
          <a:xfrm>
            <a:off x="7250430" y="3301365"/>
            <a:ext cx="4767580" cy="3559175"/>
            <a:chOff x="5868" y="3651"/>
            <a:chExt cx="7814" cy="3430"/>
          </a:xfrm>
        </p:grpSpPr>
        <p:grpSp>
          <p:nvGrpSpPr>
            <p:cNvPr id="133" name="图形 138"/>
            <p:cNvGrpSpPr/>
            <p:nvPr/>
          </p:nvGrpSpPr>
          <p:grpSpPr>
            <a:xfrm>
              <a:off x="5868" y="3651"/>
              <a:ext cx="7814" cy="3430"/>
              <a:chOff x="3726473" y="2318369"/>
              <a:chExt cx="4961620" cy="2177996"/>
            </a:xfrm>
          </p:grpSpPr>
          <p:grpSp>
            <p:nvGrpSpPr>
              <p:cNvPr id="134" name="图形 138"/>
              <p:cNvGrpSpPr/>
              <p:nvPr/>
            </p:nvGrpSpPr>
            <p:grpSpPr>
              <a:xfrm>
                <a:off x="3843343" y="2601912"/>
                <a:ext cx="4212631" cy="1828276"/>
                <a:chOff x="3843343" y="2601912"/>
                <a:chExt cx="4212631" cy="1828276"/>
              </a:xfrm>
            </p:grpSpPr>
            <p:sp>
              <p:nvSpPr>
                <p:cNvPr id="135" name="任意多边形: 形状 141"/>
                <p:cNvSpPr/>
                <p:nvPr/>
              </p:nvSpPr>
              <p:spPr>
                <a:xfrm>
                  <a:off x="3849696" y="2608068"/>
                  <a:ext cx="4076506" cy="1776293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6" name="任意多边形: 形状 142"/>
                <p:cNvSpPr/>
                <p:nvPr/>
              </p:nvSpPr>
              <p:spPr>
                <a:xfrm>
                  <a:off x="3843343" y="2601912"/>
                  <a:ext cx="4212631" cy="1828276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37" name="图形 138"/>
              <p:cNvGrpSpPr/>
              <p:nvPr/>
            </p:nvGrpSpPr>
            <p:grpSpPr>
              <a:xfrm>
                <a:off x="3798393" y="2556962"/>
                <a:ext cx="4889700" cy="1939403"/>
                <a:chOff x="3798393" y="2556962"/>
                <a:chExt cx="4889700" cy="1939403"/>
              </a:xfrm>
            </p:grpSpPr>
            <p:sp>
              <p:nvSpPr>
                <p:cNvPr id="138" name="任意多边形: 形状 144"/>
                <p:cNvSpPr/>
                <p:nvPr/>
              </p:nvSpPr>
              <p:spPr>
                <a:xfrm>
                  <a:off x="3804746" y="2563118"/>
                  <a:ext cx="4251654" cy="1926769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9" name="任意多边形: 形状 145"/>
                <p:cNvSpPr/>
                <p:nvPr/>
              </p:nvSpPr>
              <p:spPr>
                <a:xfrm>
                  <a:off x="3798393" y="2556962"/>
                  <a:ext cx="4889700" cy="1939403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3" name="图形 138"/>
              <p:cNvGrpSpPr/>
              <p:nvPr/>
            </p:nvGrpSpPr>
            <p:grpSpPr>
              <a:xfrm>
                <a:off x="3726473" y="2479904"/>
                <a:ext cx="4931888" cy="1964970"/>
                <a:chOff x="3726473" y="2479904"/>
                <a:chExt cx="4931888" cy="1964970"/>
              </a:xfrm>
            </p:grpSpPr>
            <p:sp>
              <p:nvSpPr>
                <p:cNvPr id="154" name="任意多边形: 形状 147"/>
                <p:cNvSpPr/>
                <p:nvPr/>
              </p:nvSpPr>
              <p:spPr>
                <a:xfrm>
                  <a:off x="3745073" y="2499236"/>
                  <a:ext cx="4913287" cy="1926670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5" name="任意多边形: 形状 148"/>
                <p:cNvSpPr/>
                <p:nvPr/>
              </p:nvSpPr>
              <p:spPr>
                <a:xfrm>
                  <a:off x="3726473" y="2479904"/>
                  <a:ext cx="4931888" cy="1964970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6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157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8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59" name="文本框 158"/>
            <p:cNvSpPr txBox="1"/>
            <p:nvPr/>
          </p:nvSpPr>
          <p:spPr>
            <a:xfrm>
              <a:off x="5898" y="3857"/>
              <a:ext cx="7737" cy="30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9.signs and ads in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French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 people speak English with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an accent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;visited lovely shops and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artists in their workplaces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along St Paul Street;met Jean Philippe in a restaurant alongside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the St Lawrence River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;unique </a:t>
              </a:r>
              <a:r>
                <a:rPr lang="en-US" altLang="zh-CN" b="1" u="sng" spc="200">
                  <a:solidFill>
                    <a:srgbClr val="C00000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Quebec</a:t>
              </a:r>
              <a:r>
                <a:rPr lang="en-US" altLang="zh-CN" b="1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culture and traditions</a:t>
              </a:r>
              <a:endParaRPr lang="zh-CN" altLang="en-US" b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275330" y="1085215"/>
            <a:ext cx="61341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4135" y="1802765"/>
            <a:ext cx="1130935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470" y="3049270"/>
            <a:ext cx="284226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2" name="椭圆 161"/>
          <p:cNvSpPr/>
          <p:nvPr/>
        </p:nvSpPr>
        <p:spPr>
          <a:xfrm>
            <a:off x="1365885" y="2947035"/>
            <a:ext cx="1916430" cy="1147445"/>
          </a:xfrm>
          <a:prstGeom prst="ellipse">
            <a:avLst/>
          </a:pr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/>
              <a:t>Lake Louise</a:t>
            </a:r>
          </a:p>
        </p:txBody>
      </p:sp>
      <p:sp>
        <p:nvSpPr>
          <p:cNvPr id="164" name="椭圆 163"/>
          <p:cNvSpPr/>
          <p:nvPr/>
        </p:nvSpPr>
        <p:spPr>
          <a:xfrm>
            <a:off x="1365885" y="5217795"/>
            <a:ext cx="1916430" cy="1147445"/>
          </a:xfrm>
          <a:prstGeom prst="ellipse">
            <a:avLst/>
          </a:pr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/>
              <a:t>Jasper</a:t>
            </a:r>
          </a:p>
        </p:txBody>
      </p:sp>
      <p:sp>
        <p:nvSpPr>
          <p:cNvPr id="169" name="椭圆 168"/>
          <p:cNvSpPr/>
          <p:nvPr/>
        </p:nvSpPr>
        <p:spPr>
          <a:xfrm>
            <a:off x="10275570" y="1179830"/>
            <a:ext cx="1916430" cy="1147445"/>
          </a:xfrm>
          <a:prstGeom prst="ellipse">
            <a:avLst/>
          </a:pr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/>
              <a:t>Toronto</a:t>
            </a:r>
          </a:p>
        </p:txBody>
      </p:sp>
      <p:sp>
        <p:nvSpPr>
          <p:cNvPr id="170" name="椭圆 169"/>
          <p:cNvSpPr/>
          <p:nvPr/>
        </p:nvSpPr>
        <p:spPr>
          <a:xfrm>
            <a:off x="10264140" y="4596765"/>
            <a:ext cx="1916430" cy="1147445"/>
          </a:xfrm>
          <a:prstGeom prst="ellipse">
            <a:avLst/>
          </a:pr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/>
              <a:t>Montreal</a:t>
            </a:r>
          </a:p>
        </p:txBody>
      </p:sp>
      <p:pic>
        <p:nvPicPr>
          <p:cNvPr id="171" name="图片 170" descr="32303139393334383b32303230303930393bc0b6b5d7b0d7c9abbcfdcdb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6900" y="1983740"/>
            <a:ext cx="914400" cy="914400"/>
          </a:xfrm>
          <a:prstGeom prst="rect">
            <a:avLst/>
          </a:prstGeom>
        </p:spPr>
      </p:pic>
      <p:pic>
        <p:nvPicPr>
          <p:cNvPr id="172" name="图片 171" descr="32303139393334383b32303230303930393bc0b6b5d7b0d7c9abbcfdcdb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6900" y="4214495"/>
            <a:ext cx="914400" cy="914400"/>
          </a:xfrm>
          <a:prstGeom prst="rect">
            <a:avLst/>
          </a:prstGeom>
        </p:spPr>
      </p:pic>
      <p:pic>
        <p:nvPicPr>
          <p:cNvPr id="174" name="图片 173" descr="32303139393334383b32303230303930393bc0b6b5d7b0d7c9abbcfdcdb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910580" y="4728210"/>
            <a:ext cx="763905" cy="763905"/>
          </a:xfrm>
          <a:prstGeom prst="rect">
            <a:avLst/>
          </a:prstGeom>
        </p:spPr>
      </p:pic>
      <p:sp>
        <p:nvSpPr>
          <p:cNvPr id="166" name="椭圆 165"/>
          <p:cNvSpPr/>
          <p:nvPr/>
        </p:nvSpPr>
        <p:spPr>
          <a:xfrm>
            <a:off x="5334000" y="3691255"/>
            <a:ext cx="1916430" cy="1147445"/>
          </a:xfrm>
          <a:prstGeom prst="ellipse">
            <a:avLst/>
          </a:pr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/>
              <a:t>The Prairie</a:t>
            </a:r>
          </a:p>
        </p:txBody>
      </p:sp>
      <p:pic>
        <p:nvPicPr>
          <p:cNvPr id="175" name="图片 174" descr="32303139393334383b32303230303930393bc0b6b5d7b0d7c9abbcfdcdb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909945" y="3134995"/>
            <a:ext cx="763905" cy="763905"/>
          </a:xfrm>
          <a:prstGeom prst="rect">
            <a:avLst/>
          </a:prstGeom>
        </p:spPr>
      </p:pic>
      <p:pic>
        <p:nvPicPr>
          <p:cNvPr id="178" name="图片 177" descr="32303139393334383b32303230303930393bc0b6b5d7b0d7c9abbcfdcdb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800000">
            <a:off x="8394700" y="914400"/>
            <a:ext cx="1198245" cy="1198245"/>
          </a:xfrm>
          <a:prstGeom prst="rect">
            <a:avLst/>
          </a:prstGeom>
        </p:spPr>
      </p:pic>
      <p:pic>
        <p:nvPicPr>
          <p:cNvPr id="179" name="图片 178" descr="32303139393334383b32303230303930393bc0b6b5d7b0d7c9abbcfdcdb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2110" y="2854960"/>
            <a:ext cx="1198245" cy="11982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52830" y="641350"/>
            <a:ext cx="119380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220" y="3818890"/>
            <a:ext cx="71247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79195" y="5018405"/>
            <a:ext cx="751205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085" y="6160770"/>
            <a:ext cx="77597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1" name="椭圆 160"/>
          <p:cNvSpPr/>
          <p:nvPr/>
        </p:nvSpPr>
        <p:spPr>
          <a:xfrm>
            <a:off x="1365885" y="862330"/>
            <a:ext cx="1951990" cy="1106805"/>
          </a:xfrm>
          <a:prstGeom prst="ellipse">
            <a:avLst/>
          </a:pr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/>
              <a:t>Vancouver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26330" y="1085215"/>
            <a:ext cx="61341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5334000" y="734060"/>
            <a:ext cx="1916430" cy="1147445"/>
          </a:xfrm>
          <a:prstGeom prst="ellipse">
            <a:avLst/>
          </a:pr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/>
              <a:t>Ontario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760470" y="1466215"/>
            <a:ext cx="1423035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76" name="图片 175" descr="32303139393334383b32303230303930393bc0b6b5d7b0d7c9abbcfdcdb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910580" y="1576070"/>
            <a:ext cx="763905" cy="7639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94860" y="2548255"/>
            <a:ext cx="945515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7" name="椭圆 166"/>
          <p:cNvSpPr/>
          <p:nvPr/>
        </p:nvSpPr>
        <p:spPr>
          <a:xfrm>
            <a:off x="5334000" y="2177415"/>
            <a:ext cx="1916430" cy="1147445"/>
          </a:xfrm>
          <a:prstGeom prst="ellipse">
            <a:avLst/>
          </a:pr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/>
              <a:t>Winnipeg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383280" y="4022725"/>
            <a:ext cx="193548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14215" y="4390390"/>
            <a:ext cx="80645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04260" y="5607685"/>
            <a:ext cx="61341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04260" y="5978525"/>
            <a:ext cx="157988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12920" y="6386830"/>
            <a:ext cx="1849755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73" name="图片 172" descr="32303139393334383b32303230303930393bc0b6b5d7b0d7c9abbcfdcdb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3744595" y="5552440"/>
            <a:ext cx="914400" cy="914400"/>
          </a:xfrm>
          <a:prstGeom prst="rect">
            <a:avLst/>
          </a:prstGeom>
        </p:spPr>
      </p:pic>
      <p:sp>
        <p:nvSpPr>
          <p:cNvPr id="165" name="椭圆 164"/>
          <p:cNvSpPr/>
          <p:nvPr/>
        </p:nvSpPr>
        <p:spPr>
          <a:xfrm>
            <a:off x="5334000" y="5403215"/>
            <a:ext cx="1916430" cy="1147445"/>
          </a:xfrm>
          <a:prstGeom prst="ellipse">
            <a:avLst/>
          </a:pr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/>
              <a:t>Edmonton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2" grpId="0" bldLvl="0" animBg="1"/>
      <p:bldP spid="2" grpId="1" animBg="1"/>
      <p:bldP spid="8" grpId="0" bldLvl="0" animBg="1"/>
      <p:bldP spid="8" grpId="1" animBg="1"/>
      <p:bldP spid="3" grpId="0" bldLvl="0" animBg="1"/>
      <p:bldP spid="3" grpId="1" animBg="1"/>
      <p:bldP spid="4" grpId="0" bldLvl="0" animBg="1"/>
      <p:bldP spid="4" grpId="1" animBg="1"/>
      <p:bldP spid="162" grpId="0" bldLvl="0" animBg="1"/>
      <p:bldP spid="162" grpId="1" animBg="1"/>
      <p:bldP spid="164" grpId="0" bldLvl="0" animBg="1"/>
      <p:bldP spid="164" grpId="1" animBg="1"/>
      <p:bldP spid="169" grpId="0" bldLvl="0" animBg="1"/>
      <p:bldP spid="169" grpId="1" animBg="1"/>
      <p:bldP spid="170" grpId="0" bldLvl="0" animBg="1"/>
      <p:bldP spid="170" grpId="1" animBg="1"/>
      <p:bldP spid="166" grpId="0" bldLvl="0" animBg="1"/>
      <p:bldP spid="166" grpId="1" animBg="1"/>
      <p:bldP spid="15" grpId="0" bldLvl="0" animBg="1"/>
      <p:bldP spid="15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161" grpId="0" bldLvl="0" animBg="1"/>
      <p:bldP spid="161" grpId="1" animBg="1"/>
      <p:bldP spid="9" grpId="0" bldLvl="0" animBg="1"/>
      <p:bldP spid="9" grpId="1" animBg="1"/>
      <p:bldP spid="168" grpId="0" bldLvl="0" animBg="1"/>
      <p:bldP spid="168" grpId="1" animBg="1"/>
      <p:bldP spid="10" grpId="0" bldLvl="0" animBg="1"/>
      <p:bldP spid="10" grpId="1" animBg="1"/>
      <p:bldP spid="11" grpId="0" bldLvl="0" animBg="1"/>
      <p:bldP spid="11" grpId="1" animBg="1"/>
      <p:bldP spid="167" grpId="0" bldLvl="0" animBg="1"/>
      <p:bldP spid="167" grpId="1" animBg="1"/>
      <p:bldP spid="13" grpId="0" bldLvl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20" grpId="0" bldLvl="0" animBg="1"/>
      <p:bldP spid="20" grpId="1" animBg="1"/>
      <p:bldP spid="21" grpId="0" bldLvl="0" animBg="1"/>
      <p:bldP spid="21" grpId="1" animBg="1"/>
      <p:bldP spid="165" grpId="0" bldLvl="0" animBg="1"/>
      <p:bldP spid="16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-11430" y="0"/>
            <a:ext cx="12192000" cy="583565"/>
          </a:xfrm>
          <a:prstGeom prst="rect">
            <a:avLst/>
          </a:prstGeom>
          <a:gradFill>
            <a:gsLst>
              <a:gs pos="0">
                <a:srgbClr val="869B9C"/>
              </a:gs>
              <a:gs pos="100000">
                <a:srgbClr val="57625C"/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>
              <a:lnSpc>
                <a:spcPct val="100000"/>
              </a:lnSpc>
            </a:pPr>
            <a:r>
              <a:rPr lang="en-US" sz="3200" b="1" strike="noStrike" noProof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do you know about Canada from their trip?</a:t>
            </a:r>
          </a:p>
        </p:txBody>
      </p:sp>
      <p:pic>
        <p:nvPicPr>
          <p:cNvPr id="6" name="内容占位符 5" descr="Canada mindmap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1430" y="709295"/>
            <a:ext cx="12191365" cy="6053455"/>
          </a:xfrm>
          <a:prstGeom prst="rect">
            <a:avLst/>
          </a:prstGeom>
        </p:spPr>
      </p:pic>
      <p:pic>
        <p:nvPicPr>
          <p:cNvPr id="2" name="图片 1" descr="OIP-C (1)"/>
          <p:cNvPicPr>
            <a:picLocks noChangeAspect="1"/>
          </p:cNvPicPr>
          <p:nvPr/>
        </p:nvPicPr>
        <p:blipFill>
          <a:blip r:embed="rId4"/>
          <a:srcRect t="13901" b="11752"/>
          <a:stretch>
            <a:fillRect/>
          </a:stretch>
        </p:blipFill>
        <p:spPr>
          <a:xfrm>
            <a:off x="5972810" y="3199130"/>
            <a:ext cx="2566670" cy="12649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6916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6916"/>
  <p:tag name="KSO_WM_SLIDE_LAYOUT" val="a_b_f"/>
  <p:tag name="KSO_WM_SLIDE_LAYOUT_CNT" val="1_1_1"/>
  <p:tag name="KSO_WM_TEMPLATE_MASTER_THUMB_INDEX" val="12"/>
  <p:tag name="KSO_WM_TEMPLATE_THUMBS_INDEX" val="1、4、7、8、10、11、12、13、15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6916_1*a*1"/>
  <p:tag name="KSO_WM_TEMPLATE_CATEGORY" val="custom"/>
  <p:tag name="KSO_WM_TEMPLATE_INDEX" val="20206916"/>
  <p:tag name="KSO_WM_UNIT_LAYERLEVEL" val="1"/>
  <p:tag name="KSO_WM_TAG_VERSION" val="1.0"/>
  <p:tag name="KSO_WM_BEAUTIFY_FLAG" val="#wm#"/>
  <p:tag name="KSO_WM_UNIT_PRESET_TEXT" val="空白演示经典风格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6916_1*b*1"/>
  <p:tag name="KSO_WM_TEMPLATE_CATEGORY" val="custom"/>
  <p:tag name="KSO_WM_TEMPLATE_INDEX" val="20206916"/>
  <p:tag name="KSO_WM_UNIT_LAYERLEVEL" val="1"/>
  <p:tag name="KSO_WM_TAG_VERSION" val="1.0"/>
  <p:tag name="KSO_WM_BEAUTIFY_FLAG" val="#wm#"/>
  <p:tag name="KSO_WM_UNIT_PRESET_TEXT" val="单击此处添加副标题"/>
  <p:tag name="KSO_WM_UNIT_TEXT_FILL_FORE_SCHEMECOLOR_INDEX_BRIGHTNESS" val="0.15"/>
  <p:tag name="KSO_WM_UNIT_TEXT_FILL_FORE_SCHEMECOLOR_INDEX" val="13"/>
  <p:tag name="KSO_WM_UNIT_TEXT_FILL_TYPE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6916_1*f*1"/>
  <p:tag name="KSO_WM_TEMPLATE_CATEGORY" val="custom"/>
  <p:tag name="KSO_WM_TEMPLATE_INDEX" val="20206916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演讲者："/>
  <p:tag name="KSO_WM_UNIT_SUBTYPE" val="b"/>
  <p:tag name="KSO_WM_UNIT_TEXT_FILL_FORE_SCHEMECOLOR_INDEX_BRIGHTNESS" val="0"/>
  <p:tag name="KSO_WM_UNIT_TEXT_FILL_FORE_SCHEMECOLOR_INDEX" val="5"/>
  <p:tag name="KSO_WM_UNIT_TEXT_FILL_TYPE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6916"/>
  <p:tag name="KSO_WM_SPECIAL_SOURCE" val="bdnull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6916"/>
  <p:tag name="KSO_WM_SPECIAL_SOURCE" val="bdnul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6916"/>
  <p:tag name="KSO_WM_SPECIAL_SOURCE" val="bdnull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6916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6916"/>
  <p:tag name="KSO_WM_SPECIAL_SOURCE" val="bdnull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6916"/>
  <p:tag name="KSO_WM_SPECIAL_SOURCE" val="bdnul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6916"/>
  <p:tag name="KSO_WM_SPECIAL_SOURCE" val="bdnull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6916"/>
  <p:tag name="KSO_WM_SPECIAL_SOURCE" val="bdnull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7"/>
  <p:tag name="KSO_WM_TEMPLATE_SUBCATEGORY" val="19"/>
  <p:tag name="KSO_WM_TEMPLATE_MASTER_TYPE" val="0"/>
  <p:tag name="KSO_WM_TEMPLATE_COLOR_TYPE" val="1"/>
  <p:tag name="KSO_WM_SLIDE_ITEM_CNT" val="0"/>
  <p:tag name="KSO_WM_SLIDE_INDEX" val="17"/>
  <p:tag name="KSO_WM_TAG_VERSION" val="1.0"/>
  <p:tag name="KSO_WM_BEAUTIFY_FLAG" val="#wm#"/>
  <p:tag name="KSO_WM_TEMPLATE_CATEGORY" val="custom"/>
  <p:tag name="KSO_WM_TEMPLATE_INDEX" val="20205176"/>
  <p:tag name="KSO_WM_SLIDE_LAYOUT" val="a_d_f"/>
  <p:tag name="KSO_WM_SLIDE_LAYOUT_CNT" val="1_1_1"/>
  <p:tag name="KSO_WM_SLIDE_TYPE" val="text"/>
  <p:tag name="KSO_WM_SLIDE_SUBTYPE" val="picTxt"/>
  <p:tag name="KSO_WM_SLIDE_SIZE" val="864*430"/>
  <p:tag name="KSO_WM_SLIDE_POSITION" val="48*61"/>
  <p:tag name="KSO_WM_UNIT_SHOW_EDIT_AREA_INDICATION" val="1"/>
  <p:tag name="KSO_WM_SPECIAL_SOURCE" val="bdnul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6_17*i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6_17*d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UNIT_TYPE" val="d"/>
  <p:tag name="KSO_WM_UNIT_INDEX" val="1"/>
  <p:tag name="KSO_WM_UNIT_VALUE" val="978*1740"/>
  <p:tag name="KSO_WM_UNIT_SUPPORT_UNIT_TYPE" val="[&quot;all&quot;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6_17*a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UNIT_ISCONTENTSTITLE" val="0"/>
  <p:tag name="KSO_WM_UNIT_PRESET_TEXT" val="单击此处&#10;添加标题内容"/>
  <p:tag name="KSO_WM_UNIT_NOCLEAR" val="0"/>
  <p:tag name="KSO_WM_UNIT_VALUE" val="27"/>
  <p:tag name="KSO_WM_UNIT_TYPE" val="a"/>
  <p:tag name="KSO_WM_UNIT_INDEX" val="1"/>
  <p:tag name="KSO_WM_UNIT_SHOW_EDIT_AREA_INDICATION" val="1"/>
  <p:tag name="KSO_WM_UNIT_ISNUMDGMTITLE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6_17*f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UNIT_PRESET_TEXT" val="单击此处添加正文"/>
  <p:tag name="KSO_WM_UNIT_NOCLEAR" val="0"/>
  <p:tag name="KSO_WM_UNIT_VALUE" val="180"/>
  <p:tag name="KSO_WM_UNIT_TYPE" val="f"/>
  <p:tag name="KSO_WM_UNIT_INDEX" val="1"/>
  <p:tag name="KSO_WM_UNIT_SHOW_EDIT_AREA_INDICATION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6916"/>
  <p:tag name="KSO_WM_TEMPLATE_MASTER_THUMB_INDEX" val="12"/>
  <p:tag name="KSO_WM_TEMPLATE_THUMBS_INDEX" val="1、4、7、8、10、11、12、13、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7"/>
  <p:tag name="KSO_WM_UNIT_LAYERLEVEL" val="1"/>
  <p:tag name="KSO_WM_TAG_VERSION" val="1.0"/>
  <p:tag name="KSO_WM_BEAUTIFY_FLAG" val="#wm#"/>
  <p:tag name="KSO_WM_UNIT_TYPE" val="y"/>
  <p:tag name="KSO_WM_UNIT_INDEX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UNIT_TYPE" val="y"/>
  <p:tag name="KSO_WM_UNIT_INDEX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5"/>
  <p:tag name="KSO_WM_UNIT_LAYERLEVEL" val="1"/>
  <p:tag name="KSO_WM_TAG_VERSION" val="1.0"/>
  <p:tag name="KSO_WM_BEAUTIFY_FLAG" val="#wm#"/>
  <p:tag name="KSO_WM_UNIT_TYPE" val="y"/>
  <p:tag name="KSO_WM_UNIT_INDEX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6"/>
  <p:tag name="KSO_WM_UNIT_LAYERLEVEL" val="1"/>
  <p:tag name="KSO_WM_TAG_VERSION" val="1.0"/>
  <p:tag name="KSO_WM_BEAUTIFY_FLAG" val="#wm#"/>
  <p:tag name="KSO_WM_UNIT_TYPE" val="y"/>
  <p:tag name="KSO_WM_UNIT_INDEX" val="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E8EEF2"/>
      </a:dk2>
      <a:lt2>
        <a:srgbClr val="F9FAFB"/>
      </a:lt2>
      <a:accent1>
        <a:srgbClr val="2B4663"/>
      </a:accent1>
      <a:accent2>
        <a:srgbClr val="5C7885"/>
      </a:accent2>
      <a:accent3>
        <a:srgbClr val="94ACBC"/>
      </a:accent3>
      <a:accent4>
        <a:srgbClr val="B9CAE1"/>
      </a:accent4>
      <a:accent5>
        <a:srgbClr val="97ABBD"/>
      </a:accent5>
      <a:accent6>
        <a:srgbClr val="3B606F"/>
      </a:accent6>
      <a:hlink>
        <a:srgbClr val="5FCBFB"/>
      </a:hlink>
      <a:folHlink>
        <a:srgbClr val="B759BC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1484</Words>
  <Application>Microsoft Office PowerPoint</Application>
  <PresentationFormat>宽屏</PresentationFormat>
  <Paragraphs>126</Paragraphs>
  <Slides>16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HelveticaNeue</vt:lpstr>
      <vt:lpstr>黑体</vt:lpstr>
      <vt:lpstr>华文新魏</vt:lpstr>
      <vt:lpstr>宋体</vt:lpstr>
      <vt:lpstr>Arial</vt:lpstr>
      <vt:lpstr>Arial Narrow</vt:lpstr>
      <vt:lpstr>Calibri</vt:lpstr>
      <vt:lpstr>Impact</vt:lpstr>
      <vt:lpstr>Times New Roman</vt:lpstr>
      <vt:lpstr>Wingdings</vt:lpstr>
      <vt:lpstr>Office 主题​​</vt:lpstr>
      <vt:lpstr>1_Office 主题​​</vt:lpstr>
      <vt:lpstr>2_Office 主题​​</vt:lpstr>
      <vt:lpstr>PowerPoint 演示文稿</vt:lpstr>
      <vt:lpstr>Unit4 Using Language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Find out the sentences that show their emotions.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陈 顺坤</cp:lastModifiedBy>
  <cp:revision>213</cp:revision>
  <dcterms:created xsi:type="dcterms:W3CDTF">2019-06-19T02:08:00Z</dcterms:created>
  <dcterms:modified xsi:type="dcterms:W3CDTF">2021-11-23T08:38:07Z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  <property fmtid="{D5CDD505-2E9C-101B-9397-08002B2CF9AE}" pid="3" name="ICV">
    <vt:lpwstr>50A457E703F048A0B73E3D40A9B6A17F</vt:lpwstr>
  </property>
</Properties>
</file>