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wdp" ContentType="image/vnd.ms-photo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6" r:id="rId4"/>
    <p:sldId id="258" r:id="rId5"/>
    <p:sldId id="263" r:id="rId6"/>
    <p:sldId id="262" r:id="rId7"/>
    <p:sldId id="283" r:id="rId8"/>
    <p:sldId id="284" r:id="rId9"/>
    <p:sldId id="285" r:id="rId10"/>
    <p:sldId id="287" r:id="rId11"/>
    <p:sldId id="260" r:id="rId12"/>
    <p:sldId id="259" r:id="rId13"/>
    <p:sldId id="291" r:id="rId14"/>
    <p:sldId id="288" r:id="rId15"/>
    <p:sldId id="290" r:id="rId16"/>
    <p:sldId id="281" r:id="rId17"/>
    <p:sldId id="28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默认节" id="{CE0FCD4E-52CF-4DBD-B0F1-E5D32292D943}">
          <p14:sldIdLst>
            <p14:sldId id="257"/>
            <p14:sldId id="256"/>
            <p14:sldId id="258"/>
            <p14:sldId id="263"/>
            <p14:sldId id="262"/>
            <p14:sldId id="283"/>
            <p14:sldId id="284"/>
            <p14:sldId id="285"/>
            <p14:sldId id="287"/>
            <p14:sldId id="260"/>
            <p14:sldId id="259"/>
            <p14:sldId id="291"/>
            <p14:sldId id="288"/>
            <p14:sldId id="290"/>
            <p14:sldId id="281"/>
            <p14:sldId id="282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B2403"/>
    <a:srgbClr val="5F9127"/>
    <a:srgbClr val="C55700"/>
    <a:srgbClr val="005EA4"/>
    <a:srgbClr val="B05000"/>
    <a:srgbClr val="A44A00"/>
    <a:srgbClr val="B525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4780" autoAdjust="0"/>
    <p:restoredTop sz="94660"/>
  </p:normalViewPr>
  <p:slideViewPr>
    <p:cSldViewPr snapToGrid="0">
      <p:cViewPr varScale="1">
        <p:scale>
          <a:sx n="68" d="100"/>
          <a:sy n="68" d="100"/>
        </p:scale>
        <p:origin x="-216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20" Type="http://schemas.openxmlformats.org/officeDocument/2006/relationships/viewProps" Target="viewProps.xml"/><Relationship Id="rId2" Type="http://schemas.openxmlformats.org/officeDocument/2006/relationships/theme" Target="theme/theme1.xml"/><Relationship Id="rId19" Type="http://schemas.openxmlformats.org/officeDocument/2006/relationships/presProps" Target="presProps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5" Type="http://schemas.microsoft.com/office/2007/relationships/hdphoto" Target="../media/image4.wdp"/><Relationship Id="rId4" Type="http://schemas.openxmlformats.org/officeDocument/2006/relationships/image" Target="../media/image3.png"/><Relationship Id="rId3" Type="http://schemas.microsoft.com/office/2007/relationships/hdphoto" Target="../media/image2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5" Type="http://schemas.microsoft.com/office/2007/relationships/hdphoto" Target="../media/image4.wdp"/><Relationship Id="rId4" Type="http://schemas.openxmlformats.org/officeDocument/2006/relationships/image" Target="../media/image3.png"/><Relationship Id="rId3" Type="http://schemas.microsoft.com/office/2007/relationships/hdphoto" Target="../media/image2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5" Type="http://schemas.microsoft.com/office/2007/relationships/hdphoto" Target="../media/image4.wdp"/><Relationship Id="rId4" Type="http://schemas.openxmlformats.org/officeDocument/2006/relationships/image" Target="../media/image5.png"/><Relationship Id="rId3" Type="http://schemas.microsoft.com/office/2007/relationships/hdphoto" Target="../media/image2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5" Type="http://schemas.microsoft.com/office/2007/relationships/hdphoto" Target="../media/image4.wdp"/><Relationship Id="rId4" Type="http://schemas.openxmlformats.org/officeDocument/2006/relationships/image" Target="../media/image5.png"/><Relationship Id="rId3" Type="http://schemas.microsoft.com/office/2007/relationships/hdphoto" Target="../media/image2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22589-9128-4DB6-A480-164305C6AF04}" type="datetimeFigureOut">
              <a:rPr lang="en-GB" smtClean="0"/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683463AF-2FA7-4691-9478-AB157F05F442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22589-9128-4DB6-A480-164305C6AF04}" type="datetimeFigureOut">
              <a:rPr lang="en-GB" smtClean="0"/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463AF-2FA7-4691-9478-AB157F05F442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22589-9128-4DB6-A480-164305C6AF04}" type="datetimeFigureOut">
              <a:rPr lang="en-GB" smtClean="0"/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463AF-2FA7-4691-9478-AB157F05F442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22589-9128-4DB6-A480-164305C6AF04}" type="datetimeFigureOut">
              <a:rPr lang="en-GB" smtClean="0"/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463AF-2FA7-4691-9478-AB157F05F442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BDB22589-9128-4DB6-A480-164305C6AF04}" type="datetimeFigureOut">
              <a:rPr lang="en-GB" smtClean="0"/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GB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683463AF-2FA7-4691-9478-AB157F05F442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22589-9128-4DB6-A480-164305C6AF04}" type="datetimeFigureOut">
              <a:rPr lang="en-GB" smtClean="0"/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463AF-2FA7-4691-9478-AB157F05F442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22589-9128-4DB6-A480-164305C6AF04}" type="datetimeFigureOut">
              <a:rPr lang="en-GB" smtClean="0"/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463AF-2FA7-4691-9478-AB157F05F442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22589-9128-4DB6-A480-164305C6AF04}" type="datetimeFigureOut">
              <a:rPr lang="en-GB" smtClean="0"/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463AF-2FA7-4691-9478-AB157F05F442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22589-9128-4DB6-A480-164305C6AF04}" type="datetimeFigureOut">
              <a:rPr lang="en-GB" smtClean="0"/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463AF-2FA7-4691-9478-AB157F05F442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22589-9128-4DB6-A480-164305C6AF04}" type="datetimeFigureOut">
              <a:rPr lang="en-GB" smtClean="0"/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brightnessContrast bright="-40000" contrast="20000"/>
                        </a14:imgEffect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463AF-2FA7-4691-9478-AB157F05F442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22589-9128-4DB6-A480-164305C6AF04}" type="datetimeFigureOut">
              <a:rPr lang="en-GB" smtClean="0"/>
            </a:fld>
            <a:endParaRPr lang="en-GB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brightnessContrast bright="-40000" contrast="20000"/>
                        </a14:imgEffect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463AF-2FA7-4691-9478-AB157F05F442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5" Type="http://schemas.openxmlformats.org/officeDocument/2006/relationships/theme" Target="../theme/theme1.xml"/><Relationship Id="rId14" Type="http://schemas.openxmlformats.org/officeDocument/2006/relationships/image" Target="../media/image3.png"/><Relationship Id="rId13" Type="http://schemas.microsoft.com/office/2007/relationships/hdphoto" Target="../media/image4.wdp"/><Relationship Id="rId12" Type="http://schemas.openxmlformats.org/officeDocument/2006/relationships/image" Target="../media/image5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BDB22589-9128-4DB6-A480-164305C6AF04}" type="datetimeFigureOut">
              <a:rPr lang="en-GB" smtClean="0"/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3">
                        <a14:imgEffect>
                          <a14:brightnessContrast bright="-40000" contrast="20000"/>
                        </a14:imgEffect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683463AF-2FA7-4691-9478-AB157F05F442}" type="slidenum">
              <a:rPr lang="en-GB" smtClean="0"/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89992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275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99995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9.png"/><Relationship Id="rId1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microsoft.com/office/2007/relationships/hdphoto" Target="../media/image11.wdp"/><Relationship Id="rId2" Type="http://schemas.openxmlformats.org/officeDocument/2006/relationships/image" Target="../media/image10.png"/><Relationship Id="rId1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microsoft.com/office/2007/relationships/hdphoto" Target="../media/image13.wdp"/><Relationship Id="rId2" Type="http://schemas.openxmlformats.org/officeDocument/2006/relationships/image" Target="../media/image12.png"/><Relationship Id="rId1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microsoft.com/office/2007/relationships/hdphoto" Target="../media/image13.wdp"/><Relationship Id="rId2" Type="http://schemas.openxmlformats.org/officeDocument/2006/relationships/image" Target="../media/image12.png"/><Relationship Id="rId1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848868" y="1255776"/>
            <a:ext cx="10494264" cy="3035808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en-US" altLang="zh-CN" sz="4800" b="1" dirty="0">
                <a:latin typeface="宋体" panose="02010600030101010101" pitchFamily="2" charset="-122"/>
                <a:ea typeface="宋体" panose="02010600030101010101" pitchFamily="2" charset="-122"/>
              </a:rPr>
              <a:t>2021</a:t>
            </a:r>
            <a:r>
              <a:rPr lang="zh-CN" altLang="en-US" sz="4800" b="1" dirty="0">
                <a:latin typeface="宋体" panose="02010600030101010101" pitchFamily="2" charset="-122"/>
                <a:ea typeface="宋体" panose="02010600030101010101" pitchFamily="2" charset="-122"/>
              </a:rPr>
              <a:t>年</a:t>
            </a:r>
            <a:r>
              <a:rPr lang="en-US" altLang="zh-CN" sz="4800" b="1" dirty="0">
                <a:latin typeface="宋体" panose="02010600030101010101" pitchFamily="2" charset="-122"/>
                <a:ea typeface="宋体" panose="02010600030101010101" pitchFamily="2" charset="-122"/>
              </a:rPr>
              <a:t>11</a:t>
            </a:r>
            <a:r>
              <a:rPr lang="zh-CN" altLang="en-US" sz="4800" b="1" dirty="0">
                <a:latin typeface="宋体" panose="02010600030101010101" pitchFamily="2" charset="-122"/>
                <a:ea typeface="宋体" panose="02010600030101010101" pitchFamily="2" charset="-122"/>
              </a:rPr>
              <a:t>月</a:t>
            </a:r>
            <a:br>
              <a:rPr lang="en-US" altLang="zh-CN" sz="8000" b="1" dirty="0">
                <a:latin typeface="宋体" panose="02010600030101010101" pitchFamily="2" charset="-122"/>
                <a:ea typeface="宋体" panose="02010600030101010101" pitchFamily="2" charset="-122"/>
              </a:rPr>
            </a:br>
            <a:r>
              <a:rPr lang="zh-CN" altLang="en-US" sz="6000" b="1" dirty="0">
                <a:latin typeface="宋体" panose="02010600030101010101" pitchFamily="2" charset="-122"/>
                <a:ea typeface="宋体" panose="02010600030101010101" pitchFamily="2" charset="-122"/>
              </a:rPr>
              <a:t>高三</a:t>
            </a:r>
            <a:r>
              <a:rPr lang="en-US" altLang="zh-CN" sz="6000" b="1" dirty="0">
                <a:latin typeface="宋体" panose="02010600030101010101" pitchFamily="2" charset="-122"/>
                <a:ea typeface="宋体" panose="02010600030101010101" pitchFamily="2" charset="-122"/>
              </a:rPr>
              <a:t>9+1</a:t>
            </a:r>
            <a:r>
              <a:rPr lang="zh-CN" altLang="en-US" sz="6000" b="1" dirty="0">
                <a:latin typeface="宋体" panose="02010600030101010101" pitchFamily="2" charset="-122"/>
                <a:ea typeface="宋体" panose="02010600030101010101" pitchFamily="2" charset="-122"/>
              </a:rPr>
              <a:t>联盟应用文讲评</a:t>
            </a:r>
            <a:endParaRPr lang="en-GB" sz="6600" b="1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960120" y="4401312"/>
            <a:ext cx="8311202" cy="1069848"/>
          </a:xfrm>
        </p:spPr>
        <p:txBody>
          <a:bodyPr>
            <a:normAutofit lnSpcReduction="10000"/>
          </a:bodyPr>
          <a:lstStyle/>
          <a:p>
            <a:r>
              <a:rPr lang="en-GB" sz="3200" b="1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Apology letter for a late return of books </a:t>
            </a:r>
            <a:endParaRPr lang="en-GB" sz="3200" b="1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zh-CN" altLang="en-US" sz="3200" b="1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浙江省慈溪中学 宋浩颖 李晓燕 </a:t>
            </a:r>
            <a:endParaRPr lang="en-GB" sz="3200" b="1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/>
        </p:nvSpPr>
        <p:spPr>
          <a:xfrm>
            <a:off x="947290" y="2397948"/>
            <a:ext cx="1056028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ea"/>
              <a:buAutoNum type="circleNumDbPlain"/>
            </a:pP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Please allow me to say sorry/apologize to/make an apology to you </a:t>
            </a:r>
            <a:r>
              <a:rPr lang="en-US" altLang="zh-CN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again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zh-CN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ea"/>
              <a:buAutoNum type="circleNumDbPlain"/>
            </a:pPr>
            <a:r>
              <a:rPr lang="en-US" altLang="zh-CN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Many apologies again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 do hope you will excuse me for …</a:t>
            </a:r>
            <a:endParaRPr lang="en-US" altLang="zh-C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ea"/>
              <a:buAutoNum type="circleNumDbPlain"/>
            </a:pPr>
            <a:r>
              <a:rPr lang="en-US" altLang="zh-CN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Once again, I'm truly sorry. 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Hope…</a:t>
            </a:r>
            <a:endParaRPr lang="en-US" altLang="zh-C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ea"/>
              <a:buAutoNum type="circleNumDbPlain"/>
            </a:pPr>
            <a:r>
              <a:rPr lang="en-US" altLang="zh-CN" sz="3200" dirty="0">
                <a:solidFill>
                  <a:srgbClr val="AB240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Sorry again for all the inconvenience 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caused.</a:t>
            </a:r>
            <a:endParaRPr lang="zh-CN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7082" y="586240"/>
            <a:ext cx="10680696" cy="1371473"/>
          </a:xfrm>
          <a:prstGeom prst="rect">
            <a:avLst/>
          </a:prstGeom>
        </p:spPr>
      </p:pic>
      <p:sp>
        <p:nvSpPr>
          <p:cNvPr id="7" name="标题 15"/>
          <p:cNvSpPr txBox="1"/>
          <p:nvPr/>
        </p:nvSpPr>
        <p:spPr>
          <a:xfrm>
            <a:off x="1157827" y="945767"/>
            <a:ext cx="10147091" cy="122029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 cap="all" baseline="0">
                <a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 b="1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GB" altLang="zh-CN" sz="3600" b="1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Request for </a:t>
            </a:r>
            <a:r>
              <a:rPr lang="en-GB" altLang="zh-CN" sz="4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forgiveness </a:t>
            </a:r>
            <a:r>
              <a:rPr lang="en-GB" altLang="zh-CN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zh-CN" alt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尾段再次道歉</a:t>
            </a:r>
            <a:r>
              <a:rPr lang="en-GB" altLang="zh-CN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GB" altLang="zh-CN" sz="36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489512" y="1364919"/>
            <a:ext cx="11212975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altLang="zh-CN" sz="28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Dear Alex,</a:t>
            </a:r>
            <a:endParaRPr lang="zh-CN" altLang="zh-CN" sz="2000" kern="100" dirty="0">
              <a:effectLst/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273050" algn="just"/>
            <a:r>
              <a:rPr lang="en-US" altLang="zh-CN" sz="28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I hope you had a safe journey home. I am writing to say that I’m sorry for not giving you back the book </a:t>
            </a:r>
            <a:r>
              <a:rPr lang="en-US" altLang="zh-CN" sz="2800" i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Contemporary American Literature,</a:t>
            </a:r>
            <a:r>
              <a:rPr lang="en-US" altLang="zh-CN" sz="28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 which I borrowed from you last term.</a:t>
            </a:r>
            <a:endParaRPr lang="zh-CN" altLang="zh-CN" sz="2000" kern="100" dirty="0">
              <a:effectLst/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273050" algn="just"/>
            <a:r>
              <a:rPr lang="en-US" altLang="zh-CN" sz="28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Interested in American literature as I have long been, the coming college entrance examination has left me no time to indulge my passion. To be honest, I barely finished the book several days ago. I will mail it to you tomorrow and hopefully, it will reach you next Friday.</a:t>
            </a:r>
            <a:endParaRPr lang="zh-CN" altLang="zh-CN" sz="2000" kern="100" dirty="0">
              <a:effectLst/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273050" algn="just"/>
            <a:r>
              <a:rPr lang="en-US" altLang="zh-CN" sz="28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Sorry again for all the trouble I have caused. Best wishes!</a:t>
            </a:r>
            <a:endParaRPr lang="zh-CN" altLang="zh-CN" sz="2000" kern="100" dirty="0">
              <a:effectLst/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273050" algn="r"/>
            <a:r>
              <a:rPr lang="en-US" altLang="zh-CN" sz="28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                                                               Yours,</a:t>
            </a:r>
            <a:endParaRPr lang="zh-CN" altLang="zh-CN" sz="2000" kern="100" dirty="0">
              <a:effectLst/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273050" algn="r"/>
            <a:r>
              <a:rPr lang="en-US" altLang="zh-CN" sz="28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                                                                   Li Hua</a:t>
            </a:r>
            <a:endParaRPr lang="zh-CN" altLang="zh-CN" sz="2000" kern="100" dirty="0">
              <a:effectLst/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520861" y="405114"/>
            <a:ext cx="557513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>
                <a:solidFill>
                  <a:schemeClr val="bg1"/>
                </a:solidFill>
                <a:highlight>
                  <a:srgbClr val="5F9127"/>
                </a:highlight>
              </a:rPr>
              <a:t>Possible version 1</a:t>
            </a:r>
            <a:endParaRPr lang="en-GB" sz="4000" dirty="0">
              <a:solidFill>
                <a:schemeClr val="bg1"/>
              </a:solidFill>
              <a:highlight>
                <a:srgbClr val="5F9127"/>
              </a:highligh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489512" y="1364919"/>
            <a:ext cx="11212975" cy="48815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2000"/>
              </a:lnSpc>
            </a:pPr>
            <a:r>
              <a:rPr lang="en-US" altLang="zh-CN" sz="28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Dear Alex,</a:t>
            </a:r>
            <a:endParaRPr lang="en-US" altLang="zh-CN" sz="2800" kern="100" dirty="0">
              <a:effectLst/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algn="just">
              <a:lnSpc>
                <a:spcPct val="112000"/>
              </a:lnSpc>
            </a:pPr>
            <a:r>
              <a:rPr lang="en-US" altLang="zh-CN" sz="28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	I am writing to apologize for not returning the book you lent me last term.</a:t>
            </a:r>
            <a:endParaRPr lang="en-US" altLang="zh-CN" sz="2800" kern="100" dirty="0">
              <a:effectLst/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algn="just">
              <a:lnSpc>
                <a:spcPct val="112000"/>
              </a:lnSpc>
            </a:pPr>
            <a:r>
              <a:rPr lang="en-US" altLang="zh-CN" sz="28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	The truth is, I accidentally left the book at my uncle’s and it was not until yesterday that I realized the mistake. I will fly to New York next month as an exchange student so perhaps I can bring it to you in person if it is convenient for you. If the book is urgently needed, I can send it to you by airmail.</a:t>
            </a:r>
            <a:endParaRPr lang="en-US" altLang="zh-CN" sz="2800" kern="100" dirty="0">
              <a:effectLst/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algn="just">
              <a:lnSpc>
                <a:spcPct val="112000"/>
              </a:lnSpc>
            </a:pPr>
            <a:r>
              <a:rPr lang="en-US" altLang="zh-CN" sz="28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	Sorry again for all the trouble I caused and looking forward to your reply.</a:t>
            </a:r>
            <a:endParaRPr lang="en-US" altLang="zh-CN" sz="2800" kern="100" dirty="0">
              <a:effectLst/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algn="r">
              <a:lnSpc>
                <a:spcPct val="112000"/>
              </a:lnSpc>
            </a:pPr>
            <a:r>
              <a:rPr lang="en-US" altLang="zh-CN" sz="28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	Yours,</a:t>
            </a:r>
            <a:endParaRPr lang="en-US" altLang="zh-CN" sz="2800" kern="100" dirty="0">
              <a:effectLst/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algn="r">
              <a:lnSpc>
                <a:spcPct val="112000"/>
              </a:lnSpc>
            </a:pPr>
            <a:r>
              <a:rPr lang="en-US" altLang="zh-CN" sz="28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	Li Hua</a:t>
            </a:r>
            <a:endParaRPr lang="en-US" altLang="zh-CN" sz="2800" kern="100" dirty="0">
              <a:effectLst/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algn="just">
              <a:lnSpc>
                <a:spcPct val="112000"/>
              </a:lnSpc>
            </a:pPr>
            <a:endParaRPr lang="en-US" altLang="zh-CN" sz="2800" kern="100" dirty="0">
              <a:effectLst/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520861" y="405114"/>
            <a:ext cx="557513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>
                <a:solidFill>
                  <a:schemeClr val="bg1"/>
                </a:solidFill>
                <a:highlight>
                  <a:srgbClr val="5F9127"/>
                </a:highlight>
              </a:rPr>
              <a:t>Possible version 2</a:t>
            </a:r>
            <a:endParaRPr lang="en-GB" sz="4000" dirty="0">
              <a:solidFill>
                <a:schemeClr val="bg1"/>
              </a:solidFill>
              <a:highlight>
                <a:srgbClr val="5F9127"/>
              </a:highligh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638537" y="1158359"/>
            <a:ext cx="10914925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	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假定你是李华，因故不能参加外教</a:t>
            </a: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Mr. Green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明天晚上开设的关于“中美文化差异”的讲座，请给他写一封信表示道歉，内容包括：</a:t>
            </a:r>
            <a:endParaRPr lang="en-US" altLang="zh-CN" sz="32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1257300" lvl="2" indent="-342900">
              <a:buAutoNum type="arabicPeriod"/>
            </a:pP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表达道歉</a:t>
            </a:r>
            <a:endParaRPr lang="en-US" altLang="zh-CN" sz="32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1257300" lvl="2" indent="-342900">
              <a:buAutoNum type="arabicPeriod"/>
            </a:pP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解释原因 </a:t>
            </a:r>
            <a:endParaRPr lang="en-US" altLang="zh-CN" sz="32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1257300" lvl="2" indent="-342900">
              <a:buAutoNum type="arabicPeriod"/>
            </a:pP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询问是否愿意提供相关资料</a:t>
            </a:r>
            <a:endParaRPr lang="en-US" altLang="zh-CN" sz="32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注意：</a:t>
            </a:r>
            <a:endParaRPr lang="en-US" altLang="zh-CN" sz="32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1257300" lvl="2" indent="-342900">
              <a:buAutoNum type="arabicPeriod"/>
            </a:pP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词数</a:t>
            </a: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80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左右</a:t>
            </a:r>
            <a:endParaRPr lang="en-US" altLang="zh-CN" sz="32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1257300" lvl="2" indent="-342900">
              <a:buAutoNum type="arabicPeriod"/>
            </a:pP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可适当增加细节，以使行文连贯</a:t>
            </a:r>
            <a:endParaRPr lang="en-US" altLang="zh-CN" sz="3200" b="1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3" name="标题 1"/>
          <p:cNvSpPr txBox="1"/>
          <p:nvPr/>
        </p:nvSpPr>
        <p:spPr>
          <a:xfrm>
            <a:off x="1066800" y="354965"/>
            <a:ext cx="10058400" cy="803275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 cap="all" baseline="0">
                <a:blipFill>
                  <a:blip r:embed="rId1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3790" b="1">
                <a:solidFill>
                  <a:schemeClr val="bg1"/>
                </a:solidFill>
                <a:highlight>
                  <a:srgbClr val="5F9127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由此及彼，举一反三</a:t>
            </a:r>
            <a:endParaRPr lang="zh-CN" altLang="en-US" sz="3790" b="1" dirty="0">
              <a:solidFill>
                <a:schemeClr val="bg1"/>
              </a:solidFill>
              <a:highlight>
                <a:srgbClr val="5F9127"/>
              </a:highlight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5926238" y="540255"/>
            <a:ext cx="6123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>
                <a:solidFill>
                  <a:srgbClr val="5F9127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衢州二中</a:t>
            </a:r>
            <a:r>
              <a:rPr lang="en-US" altLang="zh-CN" b="1" dirty="0">
                <a:solidFill>
                  <a:srgbClr val="5F9127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2022</a:t>
            </a:r>
            <a:r>
              <a:rPr lang="zh-CN" altLang="en-US" b="1" dirty="0">
                <a:solidFill>
                  <a:srgbClr val="5F9127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届高三英语第一次模拟考</a:t>
            </a:r>
            <a:endParaRPr lang="en-GB" b="1" dirty="0">
              <a:solidFill>
                <a:srgbClr val="5F9127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42390" y="-52086"/>
            <a:ext cx="10058400" cy="1609344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5F912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zh-CN" altLang="en-US" sz="4000" b="1" dirty="0">
                <a:solidFill>
                  <a:srgbClr val="5F912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4000" b="1" dirty="0">
                <a:solidFill>
                  <a:srgbClr val="5F912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your</a:t>
            </a:r>
            <a:r>
              <a:rPr lang="zh-CN" altLang="en-US" sz="4000" b="1" dirty="0">
                <a:solidFill>
                  <a:srgbClr val="5F912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4000" b="1" dirty="0">
                <a:solidFill>
                  <a:srgbClr val="5F912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reference</a:t>
            </a:r>
            <a:endParaRPr lang="en-GB" sz="4000" b="1" dirty="0">
              <a:solidFill>
                <a:srgbClr val="5F912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42" name="内容占位符 4"/>
          <p:cNvSpPr>
            <a:spLocks noGrp="1"/>
          </p:cNvSpPr>
          <p:nvPr>
            <p:ph idx="1"/>
          </p:nvPr>
        </p:nvSpPr>
        <p:spPr>
          <a:xfrm>
            <a:off x="544010" y="1435261"/>
            <a:ext cx="11105600" cy="500026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Dear Mr. Green,</a:t>
            </a: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I am deeply sorry that I have to miss your lecture on cultural differences between China and the United States tomorrow evening.</a:t>
            </a: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I will then be attending an extremely critical college-entrance interview, the result of which is to decide whether I will be admitted to my dream university. Therefore, enthusiastic as I am about what you will share with us, I’m afraid I can’t join others to attend your lecture. Still, I wonder if you will be so kind to share some relevant material so I can review it later on.</a:t>
            </a: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Many apologies again and wish the lecture a great success.</a:t>
            </a: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Yours,</a:t>
            </a: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 Hua</a:t>
            </a:r>
            <a:endParaRPr lang="zh-CN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545515"/>
          </a:xfrm>
        </p:spPr>
        <p:txBody>
          <a:bodyPr>
            <a:normAutofit fontScale="90000"/>
          </a:bodyPr>
          <a:lstStyle/>
          <a:p>
            <a:r>
              <a:rPr lang="zh-CN" altLang="en-US" b="1" dirty="0">
                <a:solidFill>
                  <a:schemeClr val="bg1"/>
                </a:solidFill>
                <a:highlight>
                  <a:srgbClr val="5F9127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由此及彼，举一反三</a:t>
            </a:r>
            <a:endParaRPr lang="en-GB" b="1" dirty="0">
              <a:solidFill>
                <a:schemeClr val="bg1"/>
              </a:solidFill>
              <a:highlight>
                <a:srgbClr val="5F9127"/>
              </a:highlight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9218" name="内容占位符 4"/>
          <p:cNvSpPr>
            <a:spLocks noGrp="1"/>
          </p:cNvSpPr>
          <p:nvPr>
            <p:ph idx="1"/>
          </p:nvPr>
        </p:nvSpPr>
        <p:spPr>
          <a:xfrm>
            <a:off x="1066800" y="1331089"/>
            <a:ext cx="10058400" cy="4817961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 </a:t>
            </a:r>
            <a:r>
              <a:rPr lang="en-US" altLang="zh-CN" sz="28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 </a:t>
            </a:r>
            <a:r>
              <a:rPr lang="en-US" altLang="zh-CN" sz="3200" b="1" dirty="0" err="1">
                <a:latin typeface="宋体" panose="02010600030101010101" pitchFamily="2" charset="-122"/>
                <a:ea typeface="宋体" panose="02010600030101010101" pitchFamily="2" charset="-122"/>
              </a:rPr>
              <a:t>假如你是李华</a:t>
            </a: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, </a:t>
            </a:r>
            <a:r>
              <a:rPr lang="en-US" altLang="zh-CN" sz="3200" b="1" dirty="0" err="1">
                <a:latin typeface="宋体" panose="02010600030101010101" pitchFamily="2" charset="-122"/>
                <a:ea typeface="宋体" panose="02010600030101010101" pitchFamily="2" charset="-122"/>
              </a:rPr>
              <a:t>你的朋友Tom</a:t>
            </a: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  <a:r>
              <a:rPr lang="en-US" altLang="zh-CN" sz="3200" b="1" dirty="0" err="1">
                <a:latin typeface="宋体" panose="02010600030101010101" pitchFamily="2" charset="-122"/>
                <a:ea typeface="宋体" panose="02010600030101010101" pitchFamily="2" charset="-122"/>
              </a:rPr>
              <a:t>邀请你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圣诞节</a:t>
            </a:r>
            <a:r>
              <a:rPr lang="en-US" altLang="zh-CN" sz="3200" b="1" dirty="0" err="1">
                <a:latin typeface="宋体" panose="02010600030101010101" pitchFamily="2" charset="-122"/>
                <a:ea typeface="宋体" panose="02010600030101010101" pitchFamily="2" charset="-122"/>
              </a:rPr>
              <a:t>去迪斯尼乐园游玩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  <a:r>
              <a:rPr lang="en-US" altLang="zh-CN" sz="3200" b="1" dirty="0" err="1">
                <a:latin typeface="宋体" panose="02010600030101010101" pitchFamily="2" charset="-122"/>
                <a:ea typeface="宋体" panose="02010600030101010101" pitchFamily="2" charset="-122"/>
              </a:rPr>
              <a:t>请你写信委婉拒绝，内容包括</a:t>
            </a: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:</a:t>
            </a:r>
            <a:endParaRPr lang="zh-CN" altLang="zh-CN" sz="32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548640" lvl="2" indent="0">
              <a:lnSpc>
                <a:spcPct val="100000"/>
              </a:lnSpc>
              <a:buNone/>
            </a:pP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1．表示歉意;</a:t>
            </a:r>
            <a:endParaRPr lang="zh-CN" altLang="zh-CN" sz="32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548640" lvl="2" indent="0">
              <a:lnSpc>
                <a:spcPct val="100000"/>
              </a:lnSpc>
              <a:buNone/>
            </a:pP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2．陈述理由；</a:t>
            </a:r>
            <a:endParaRPr lang="en-US" altLang="zh-CN" sz="32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548640" lvl="2" indent="0">
              <a:lnSpc>
                <a:spcPct val="100000"/>
              </a:lnSpc>
              <a:buNone/>
            </a:pP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3．另约时间。</a:t>
            </a:r>
            <a:endParaRPr lang="en-US" altLang="zh-CN" sz="32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注意：</a:t>
            </a:r>
            <a:endParaRPr lang="en-US" altLang="zh-CN" sz="32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548640" lvl="2" indent="0">
              <a:lnSpc>
                <a:spcPct val="100000"/>
              </a:lnSpc>
              <a:buNone/>
            </a:pP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．词数</a:t>
            </a: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80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左右；</a:t>
            </a:r>
            <a:endParaRPr lang="zh-CN" altLang="en-US" sz="32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548640" lvl="2" indent="0">
              <a:lnSpc>
                <a:spcPct val="100000"/>
              </a:lnSpc>
              <a:buNone/>
            </a:pP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．可适当增加细节，以使行文连贯。</a:t>
            </a:r>
            <a:endParaRPr lang="zh-CN" altLang="en-US" sz="32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>
              <a:buNone/>
            </a:pPr>
            <a:endParaRPr lang="zh-CN" altLang="zh-CN" sz="3200" b="1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zh-CN" altLang="en-US" sz="3200" b="1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42390" y="0"/>
            <a:ext cx="10058400" cy="1609344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5F912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zh-CN" altLang="en-US" sz="4000" b="1" dirty="0">
                <a:solidFill>
                  <a:srgbClr val="5F912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4000" b="1" dirty="0">
                <a:solidFill>
                  <a:srgbClr val="5F912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your</a:t>
            </a:r>
            <a:r>
              <a:rPr lang="zh-CN" altLang="en-US" sz="4000" b="1" dirty="0">
                <a:solidFill>
                  <a:srgbClr val="5F912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4000" b="1" dirty="0">
                <a:solidFill>
                  <a:srgbClr val="5F912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reference</a:t>
            </a:r>
            <a:endParaRPr lang="en-GB" sz="4000" b="1" dirty="0">
              <a:solidFill>
                <a:srgbClr val="5F912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42" name="内容占位符 4"/>
          <p:cNvSpPr>
            <a:spLocks noGrp="1"/>
          </p:cNvSpPr>
          <p:nvPr>
            <p:ph idx="1"/>
          </p:nvPr>
        </p:nvSpPr>
        <p:spPr>
          <a:xfrm>
            <a:off x="544010" y="1458410"/>
            <a:ext cx="11105600" cy="497711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Dear Tom, </a:t>
            </a:r>
            <a:endParaRPr lang="zh-CN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I’m writing to make an apology for not being able to join you in Disneyland this Labor's day. </a:t>
            </a:r>
            <a:endParaRPr lang="zh-CN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altLang="zh-CN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Desperate as I am to have some fun, I’m afraid 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I’ll probably have to bury myself in books then for the approaching mid-term examination. Moreover, owing to the still widespread coronavirus all over the world, it's of high risk to be in such a huge crowd. Therefore, perhaps it will be better to put off the travel to this summer vacation?</a:t>
            </a: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Once again, I'm truly sorry. Looking forward to your early reply.</a:t>
            </a:r>
            <a:endParaRPr lang="zh-CN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Yours,</a:t>
            </a: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Li Hua.</a:t>
            </a:r>
            <a:endParaRPr lang="zh-CN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图片 1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652" y="91283"/>
            <a:ext cx="10680696" cy="1371473"/>
          </a:xfrm>
          <a:prstGeom prst="rect">
            <a:avLst/>
          </a:prstGeom>
        </p:spPr>
      </p:pic>
      <p:sp>
        <p:nvSpPr>
          <p:cNvPr id="8" name="标题 7"/>
          <p:cNvSpPr>
            <a:spLocks noGrp="1"/>
          </p:cNvSpPr>
          <p:nvPr>
            <p:ph type="title"/>
          </p:nvPr>
        </p:nvSpPr>
        <p:spPr>
          <a:xfrm>
            <a:off x="932940" y="391447"/>
            <a:ext cx="10058400" cy="771144"/>
          </a:xfrm>
        </p:spPr>
        <p:txBody>
          <a:bodyPr>
            <a:normAutofit/>
          </a:bodyPr>
          <a:lstStyle/>
          <a:p>
            <a:pPr algn="ctr"/>
            <a:r>
              <a:rPr lang="zh-CN" altLang="en-US" sz="4000" b="1" dirty="0">
                <a:latin typeface="宋体" panose="02010600030101010101" pitchFamily="2" charset="-122"/>
                <a:ea typeface="宋体" panose="02010600030101010101" pitchFamily="2" charset="-122"/>
              </a:rPr>
              <a:t>原题呈现</a:t>
            </a:r>
            <a:endParaRPr lang="en-GB" sz="4000" b="1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9" name="内容占位符 8"/>
          <p:cNvSpPr>
            <a:spLocks noGrp="1"/>
          </p:cNvSpPr>
          <p:nvPr>
            <p:ph idx="1"/>
          </p:nvPr>
        </p:nvSpPr>
        <p:spPr>
          <a:xfrm>
            <a:off x="621792" y="1462755"/>
            <a:ext cx="10680696" cy="4849059"/>
          </a:xfrm>
        </p:spPr>
        <p:txBody>
          <a:bodyPr>
            <a:normAutofit/>
          </a:bodyPr>
          <a:lstStyle/>
          <a:p>
            <a:pPr indent="0" algn="just">
              <a:lnSpc>
                <a:spcPct val="100000"/>
              </a:lnSpc>
              <a:buNone/>
            </a:pPr>
            <a:r>
              <a:rPr lang="en-US" altLang="zh-CN" sz="32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	</a:t>
            </a:r>
            <a:r>
              <a:rPr lang="zh-CN" altLang="zh-CN" sz="32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假如你是李华，上学期你向外教</a:t>
            </a:r>
            <a:r>
              <a:rPr lang="en-US" altLang="zh-CN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Alex</a:t>
            </a:r>
            <a:r>
              <a:rPr lang="zh-CN" altLang="zh-CN" sz="32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借了一本书，</a:t>
            </a:r>
            <a:r>
              <a:rPr lang="zh-CN" altLang="en-US" sz="3200" kern="100" dirty="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未及时</a:t>
            </a:r>
            <a:r>
              <a:rPr lang="zh-CN" altLang="zh-CN" sz="32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归还。现在</a:t>
            </a:r>
            <a:r>
              <a:rPr lang="en-US" altLang="zh-CN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Alex</a:t>
            </a:r>
            <a:r>
              <a:rPr lang="zh-CN" altLang="zh-CN" sz="32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已经回到美国，请你给他写一封邮件表达歉意并告知归还事宜。邮件内容包括：</a:t>
            </a:r>
            <a:endParaRPr lang="zh-CN" altLang="zh-CN" sz="3200" kern="100" dirty="0"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indent="0" algn="just">
              <a:lnSpc>
                <a:spcPct val="75000"/>
              </a:lnSpc>
              <a:buNone/>
            </a:pPr>
            <a:r>
              <a:rPr lang="en-US" altLang="zh-CN" sz="3200" kern="100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	1.</a:t>
            </a:r>
            <a:r>
              <a:rPr lang="en-US" altLang="zh-CN" sz="3200" kern="100" dirty="0">
                <a:effectLst/>
                <a:latin typeface="宋体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zh-CN" altLang="zh-CN" sz="3200" kern="10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表达歉意；</a:t>
            </a:r>
            <a:endParaRPr lang="zh-CN" altLang="zh-CN" sz="32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indent="0" algn="just">
              <a:lnSpc>
                <a:spcPct val="75000"/>
              </a:lnSpc>
              <a:buNone/>
            </a:pPr>
            <a:r>
              <a:rPr lang="en-US" altLang="zh-CN" sz="3200" kern="100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	2.  </a:t>
            </a:r>
            <a:r>
              <a:rPr lang="zh-CN" altLang="zh-CN" sz="3200" kern="10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说明原因；</a:t>
            </a:r>
            <a:endParaRPr lang="zh-CN" altLang="zh-CN" sz="32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indent="0" algn="just">
              <a:lnSpc>
                <a:spcPct val="75000"/>
              </a:lnSpc>
              <a:buNone/>
            </a:pPr>
            <a:r>
              <a:rPr lang="en-US" altLang="zh-CN" sz="3200" kern="100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	3.</a:t>
            </a:r>
            <a:r>
              <a:rPr lang="en-US" altLang="zh-CN" sz="3200" kern="100" dirty="0">
                <a:effectLst/>
                <a:latin typeface="宋体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zh-CN" altLang="zh-CN" sz="3200" kern="10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告知归还事宜。</a:t>
            </a:r>
            <a:endParaRPr lang="en-US" altLang="zh-CN" sz="3200" kern="100" dirty="0">
              <a:effectLst/>
              <a:latin typeface="等线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indent="0" algn="just">
              <a:lnSpc>
                <a:spcPct val="75000"/>
              </a:lnSpc>
              <a:buNone/>
            </a:pPr>
            <a:r>
              <a:rPr lang="zh-CN" altLang="en-US" sz="3200" kern="1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注意：</a:t>
            </a:r>
            <a:endParaRPr lang="en-US" altLang="zh-CN" sz="3200" kern="1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indent="0" algn="just">
              <a:lnSpc>
                <a:spcPct val="75000"/>
              </a:lnSpc>
              <a:buNone/>
            </a:pPr>
            <a:r>
              <a:rPr lang="en-US" altLang="zh-CN" sz="3200" kern="1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	1. </a:t>
            </a:r>
            <a:r>
              <a:rPr lang="zh-CN" altLang="en-US" sz="3200" kern="1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词数</a:t>
            </a:r>
            <a:r>
              <a:rPr lang="en-US" altLang="zh-CN" sz="3200" kern="1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80</a:t>
            </a:r>
            <a:r>
              <a:rPr lang="zh-CN" altLang="en-US" sz="3200" kern="1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词左右；</a:t>
            </a:r>
            <a:endParaRPr lang="en-US" altLang="zh-CN" sz="3200" kern="1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indent="0" algn="just">
              <a:lnSpc>
                <a:spcPct val="75000"/>
              </a:lnSpc>
              <a:buNone/>
            </a:pPr>
            <a:r>
              <a:rPr lang="en-US" altLang="zh-CN" sz="3200" kern="1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	2. </a:t>
            </a:r>
            <a:r>
              <a:rPr lang="zh-CN" altLang="en-US" sz="3200" kern="1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可以适当增加细节，以使行文连贯。</a:t>
            </a:r>
            <a:endParaRPr lang="en-US" altLang="zh-CN" sz="3200" kern="1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93396" y="0"/>
            <a:ext cx="5698603" cy="6884843"/>
          </a:xfrm>
          <a:prstGeom prst="rect">
            <a:avLst/>
          </a:prstGeom>
        </p:spPr>
      </p:pic>
      <p:sp>
        <p:nvSpPr>
          <p:cNvPr id="4" name="标题 3"/>
          <p:cNvSpPr>
            <a:spLocks noGrp="1"/>
          </p:cNvSpPr>
          <p:nvPr>
            <p:ph type="title" idx="4294967295"/>
          </p:nvPr>
        </p:nvSpPr>
        <p:spPr>
          <a:xfrm>
            <a:off x="8688727" y="235533"/>
            <a:ext cx="1307940" cy="790575"/>
          </a:xfrm>
        </p:spPr>
        <p:txBody>
          <a:bodyPr>
            <a:noAutofit/>
          </a:bodyPr>
          <a:lstStyle/>
          <a:p>
            <a:r>
              <a:rPr lang="zh-CN" altLang="en-US" sz="4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审题</a:t>
            </a:r>
            <a:endParaRPr lang="en-GB" sz="4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文本占位符 5"/>
          <p:cNvSpPr>
            <a:spLocks noGrp="1"/>
          </p:cNvSpPr>
          <p:nvPr>
            <p:ph type="body" sz="half" idx="4294967295"/>
          </p:nvPr>
        </p:nvSpPr>
        <p:spPr>
          <a:xfrm>
            <a:off x="6663157" y="1224986"/>
            <a:ext cx="5220183" cy="5002193"/>
          </a:xfrm>
        </p:spPr>
        <p:txBody>
          <a:bodyPr>
            <a:normAutofit/>
          </a:bodyPr>
          <a:lstStyle/>
          <a:p>
            <a:pPr indent="0" algn="just">
              <a:lnSpc>
                <a:spcPct val="100000"/>
              </a:lnSpc>
              <a:buNone/>
            </a:pPr>
            <a:r>
              <a:rPr lang="en-US" altLang="zh-CN" sz="2800" kern="10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	</a:t>
            </a:r>
            <a:r>
              <a:rPr lang="zh-CN" altLang="zh-CN" sz="2800" kern="10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假如你是李华，</a:t>
            </a:r>
            <a:r>
              <a:rPr lang="zh-CN" altLang="zh-CN" sz="2800" b="1" kern="100" dirty="0">
                <a:solidFill>
                  <a:srgbClr val="B52503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上学期你向外教</a:t>
            </a:r>
            <a:r>
              <a:rPr lang="en-US" altLang="zh-CN" sz="2800" b="1" kern="100" dirty="0">
                <a:solidFill>
                  <a:srgbClr val="B52503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Alex</a:t>
            </a:r>
            <a:r>
              <a:rPr lang="zh-CN" altLang="zh-CN" sz="2800" b="1" kern="100" dirty="0">
                <a:solidFill>
                  <a:srgbClr val="B52503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借了一本书，</a:t>
            </a:r>
            <a:r>
              <a:rPr lang="zh-CN" altLang="en-US" sz="2800" b="1" kern="100" dirty="0">
                <a:solidFill>
                  <a:srgbClr val="B5250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未及时</a:t>
            </a:r>
            <a:r>
              <a:rPr lang="zh-CN" altLang="zh-CN" sz="2800" b="1" kern="100" dirty="0">
                <a:solidFill>
                  <a:srgbClr val="B52503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归还</a:t>
            </a:r>
            <a:r>
              <a:rPr lang="zh-CN" altLang="zh-CN" sz="2800" kern="10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。现在</a:t>
            </a:r>
            <a:r>
              <a:rPr lang="en-US" altLang="zh-CN" sz="2800" kern="10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Alex</a:t>
            </a:r>
            <a:r>
              <a:rPr lang="zh-CN" altLang="zh-CN" sz="2800" kern="10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已经回到美国，请你给他写一封邮件表达</a:t>
            </a:r>
            <a:r>
              <a:rPr lang="zh-CN" altLang="zh-CN" sz="2800" b="1" i="1" u="sng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歉意</a:t>
            </a:r>
            <a:r>
              <a:rPr lang="zh-CN" altLang="zh-CN" sz="2800" kern="10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并</a:t>
            </a:r>
            <a:r>
              <a:rPr lang="zh-CN" altLang="zh-CN" sz="2800" b="1" i="1" u="sng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告知</a:t>
            </a:r>
            <a:r>
              <a:rPr lang="zh-CN" altLang="zh-CN" sz="2800" kern="10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归还事宜。内容包括：</a:t>
            </a:r>
            <a:endParaRPr lang="zh-CN" altLang="zh-CN" sz="2800" kern="100" dirty="0"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indent="0" algn="just">
              <a:lnSpc>
                <a:spcPct val="75000"/>
              </a:lnSpc>
              <a:buNone/>
            </a:pPr>
            <a:r>
              <a:rPr lang="en-US" altLang="zh-CN" sz="28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	1. </a:t>
            </a:r>
            <a:r>
              <a:rPr lang="zh-CN" altLang="zh-CN" sz="28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表达</a:t>
            </a:r>
            <a:r>
              <a:rPr lang="zh-CN" altLang="zh-CN" sz="2800" b="1" kern="100" dirty="0">
                <a:solidFill>
                  <a:schemeClr val="bg1"/>
                </a:solidFill>
                <a:effectLst/>
                <a:highlight>
                  <a:srgbClr val="005EA4"/>
                </a:highlight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歉意</a:t>
            </a:r>
            <a:r>
              <a:rPr lang="zh-CN" altLang="zh-CN" sz="28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；</a:t>
            </a:r>
            <a:endParaRPr lang="zh-CN" altLang="zh-CN" sz="2800" kern="100" dirty="0"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indent="0" algn="just">
              <a:lnSpc>
                <a:spcPct val="75000"/>
              </a:lnSpc>
              <a:buNone/>
            </a:pPr>
            <a:r>
              <a:rPr lang="en-US" altLang="zh-CN" sz="28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	2. </a:t>
            </a:r>
            <a:r>
              <a:rPr lang="zh-CN" altLang="zh-CN" sz="28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说明</a:t>
            </a:r>
            <a:r>
              <a:rPr lang="zh-CN" altLang="zh-CN" sz="2800" b="1" kern="100" dirty="0">
                <a:solidFill>
                  <a:schemeClr val="bg1"/>
                </a:solidFill>
                <a:effectLst/>
                <a:highlight>
                  <a:srgbClr val="5F9127"/>
                </a:highlight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原因</a:t>
            </a:r>
            <a:r>
              <a:rPr lang="zh-CN" altLang="zh-CN" sz="28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；</a:t>
            </a:r>
            <a:endParaRPr lang="zh-CN" altLang="zh-CN" sz="2800" kern="100" dirty="0"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indent="0" algn="just">
              <a:lnSpc>
                <a:spcPct val="75000"/>
              </a:lnSpc>
              <a:buNone/>
            </a:pPr>
            <a:r>
              <a:rPr lang="en-US" altLang="zh-CN" sz="28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	3. </a:t>
            </a:r>
            <a:r>
              <a:rPr lang="zh-CN" altLang="zh-CN" sz="28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告知</a:t>
            </a:r>
            <a:r>
              <a:rPr lang="zh-CN" altLang="zh-CN" sz="2800" b="1" kern="100" dirty="0">
                <a:solidFill>
                  <a:schemeClr val="bg1"/>
                </a:solidFill>
                <a:effectLst/>
                <a:highlight>
                  <a:srgbClr val="808080"/>
                </a:highlight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归还事宜</a:t>
            </a:r>
            <a:r>
              <a:rPr lang="zh-CN" altLang="zh-CN" sz="28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。</a:t>
            </a:r>
            <a:endParaRPr lang="en-US" altLang="zh-CN" sz="2800" kern="100" dirty="0"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endParaRPr lang="en-GB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308660" y="1224986"/>
            <a:ext cx="6045838" cy="39973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文体：邮件（</a:t>
            </a:r>
            <a:r>
              <a:rPr lang="zh-CN" altLang="en-US" sz="2400" b="1" i="1" u="sng" dirty="0">
                <a:latin typeface="微软雅黑" panose="020B0503020204020204" pitchFamily="34" charset="-122"/>
                <a:ea typeface="微软雅黑" panose="020B0503020204020204" pitchFamily="34" charset="-122"/>
              </a:rPr>
              <a:t>道歉</a:t>
            </a:r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+</a:t>
            </a:r>
            <a:r>
              <a:rPr lang="zh-CN" altLang="en-US" sz="2400" b="1" i="1" u="sng" dirty="0">
                <a:latin typeface="微软雅黑" panose="020B0503020204020204" pitchFamily="34" charset="-122"/>
                <a:ea typeface="微软雅黑" panose="020B0503020204020204" pitchFamily="34" charset="-122"/>
              </a:rPr>
              <a:t>告知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endParaRPr lang="en-US" altLang="zh-CN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主题语境：人与自我（</a:t>
            </a:r>
            <a:r>
              <a:rPr lang="zh-CN" altLang="en-US" sz="2400" b="1" dirty="0">
                <a:solidFill>
                  <a:srgbClr val="B5250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生活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与学习）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框架结构：首段 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(</a:t>
            </a:r>
            <a:r>
              <a:rPr lang="zh-CN" altLang="en-US"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导语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+</a:t>
            </a:r>
            <a:r>
              <a:rPr lang="zh-CN" altLang="en-US" sz="2400" b="1" dirty="0">
                <a:solidFill>
                  <a:schemeClr val="bg1"/>
                </a:solidFill>
                <a:highlight>
                  <a:srgbClr val="005EA4"/>
                </a:highlight>
                <a:latin typeface="微软雅黑" panose="020B0503020204020204" pitchFamily="34" charset="-122"/>
                <a:ea typeface="微软雅黑" panose="020B0503020204020204" pitchFamily="34" charset="-122"/>
              </a:rPr>
              <a:t>要点</a:t>
            </a:r>
            <a:r>
              <a:rPr lang="en-US" altLang="zh-CN" sz="2400" b="1" dirty="0">
                <a:solidFill>
                  <a:schemeClr val="bg1"/>
                </a:solidFill>
                <a:highlight>
                  <a:srgbClr val="005EA4"/>
                </a:highlight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)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			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中段 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(</a:t>
            </a:r>
            <a:r>
              <a:rPr lang="zh-CN" altLang="en-US" sz="2400" b="1" kern="100" dirty="0">
                <a:solidFill>
                  <a:schemeClr val="bg1"/>
                </a:solidFill>
                <a:highlight>
                  <a:srgbClr val="5F9127"/>
                </a:highlight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要点</a:t>
            </a:r>
            <a:r>
              <a:rPr lang="en-US" altLang="zh-CN" sz="2400" b="1" kern="100" dirty="0">
                <a:solidFill>
                  <a:schemeClr val="bg1"/>
                </a:solidFill>
                <a:highlight>
                  <a:srgbClr val="5F9127"/>
                </a:highlight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2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+</a:t>
            </a:r>
            <a:r>
              <a:rPr lang="zh-CN" altLang="en-US" sz="2400" b="1" kern="100" dirty="0">
                <a:solidFill>
                  <a:schemeClr val="bg1"/>
                </a:solidFill>
                <a:highlight>
                  <a:srgbClr val="808080"/>
                </a:highlight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要点</a:t>
            </a:r>
            <a:r>
              <a:rPr lang="en-US" altLang="zh-CN" sz="2400" b="1" kern="100" dirty="0">
                <a:solidFill>
                  <a:schemeClr val="bg1"/>
                </a:solidFill>
                <a:highlight>
                  <a:srgbClr val="808080"/>
                </a:highlight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3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)						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尾段 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(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再次道歉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)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内容要点：表达歉意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+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说明原因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+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归还事宜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语言风格：真挚诚恳、清晰明白</a:t>
            </a:r>
            <a:endParaRPr lang="en-GB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652" y="603567"/>
            <a:ext cx="10680696" cy="1371473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6600" b="1" dirty="0">
                <a:solidFill>
                  <a:srgbClr val="C55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GB" sz="6600" b="1" dirty="0">
                <a:solidFill>
                  <a:srgbClr val="AB240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Components OF A GOOD APOLOGY</a:t>
            </a:r>
            <a:endParaRPr lang="en-GB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lnSpc>
                <a:spcPct val="85000"/>
              </a:lnSpc>
              <a:buFont typeface="+mj-lt"/>
              <a:buAutoNum type="arabicPeriod"/>
            </a:pPr>
            <a:r>
              <a:rPr lang="en-GB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Expression of regret</a:t>
            </a:r>
            <a:endParaRPr lang="en-GB" sz="3200" b="1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85000"/>
              </a:lnSpc>
              <a:buFont typeface="+mj-lt"/>
              <a:buAutoNum type="arabicPeriod"/>
            </a:pPr>
            <a:r>
              <a:rPr lang="en-GB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Explanation of what went wrong</a:t>
            </a:r>
            <a:endParaRPr lang="en-GB" sz="3200" b="1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85000"/>
              </a:lnSpc>
              <a:buFont typeface="+mj-lt"/>
              <a:buAutoNum type="arabicPeriod"/>
            </a:pPr>
            <a:r>
              <a:rPr lang="en-GB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Offer of repair</a:t>
            </a:r>
            <a:endParaRPr lang="en-GB" sz="3200" b="1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85000"/>
              </a:lnSpc>
              <a:buFont typeface="+mj-lt"/>
              <a:buAutoNum type="arabicPeriod"/>
            </a:pPr>
            <a:r>
              <a:rPr lang="en-GB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Request for forgiveness</a:t>
            </a:r>
            <a:endParaRPr lang="en-GB" sz="3200" b="1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4032" y="3492706"/>
            <a:ext cx="4797968" cy="2761727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图片 16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7082" y="586240"/>
            <a:ext cx="10680696" cy="1371473"/>
          </a:xfrm>
          <a:prstGeom prst="rect">
            <a:avLst/>
          </a:prstGeom>
        </p:spPr>
      </p:pic>
      <p:sp>
        <p:nvSpPr>
          <p:cNvPr id="11" name="内容占位符 10"/>
          <p:cNvSpPr>
            <a:spLocks noGrp="1"/>
          </p:cNvSpPr>
          <p:nvPr>
            <p:ph idx="1"/>
          </p:nvPr>
        </p:nvSpPr>
        <p:spPr>
          <a:xfrm>
            <a:off x="958770" y="2028843"/>
            <a:ext cx="10609008" cy="4050792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LcParenR"/>
            </a:pP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am writing to </a:t>
            </a:r>
            <a:r>
              <a:rPr lang="en-US" altLang="zh-CN" sz="3200" b="1" dirty="0">
                <a:solidFill>
                  <a:srgbClr val="AB240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apologize /make an apology to you for…</a:t>
            </a:r>
            <a:endParaRPr lang="en-US" altLang="zh-CN" sz="3200" b="1" dirty="0">
              <a:solidFill>
                <a:srgbClr val="AB240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lphaLcParenR"/>
            </a:pP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I’m writing to </a:t>
            </a:r>
            <a:r>
              <a:rPr lang="en-US" altLang="zh-CN" sz="3200" b="1" dirty="0">
                <a:solidFill>
                  <a:srgbClr val="AB240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express/extend/convey/show my deepest apology 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you for..…</a:t>
            </a:r>
            <a:endParaRPr lang="en-US" altLang="zh-C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lphaLcParenR"/>
            </a:pP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must beg your </a:t>
            </a:r>
            <a:r>
              <a:rPr lang="en-US" altLang="zh-CN" sz="3200" b="1" dirty="0">
                <a:solidFill>
                  <a:srgbClr val="AB240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forgiveness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/Please </a:t>
            </a:r>
            <a:r>
              <a:rPr lang="en-US" altLang="zh-CN" sz="3200" b="1" dirty="0">
                <a:solidFill>
                  <a:srgbClr val="AB240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forgive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 for …</a:t>
            </a:r>
            <a:endParaRPr lang="en-US" altLang="zh-C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lphaLcParenR"/>
            </a:pP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altLang="zh-CN" sz="3200" b="1" dirty="0">
                <a:solidFill>
                  <a:srgbClr val="AB240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feel terribly sorry 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for…</a:t>
            </a:r>
            <a:endParaRPr lang="en-US" altLang="zh-C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lphaLcParenR"/>
            </a:pPr>
            <a:endParaRPr lang="en-GB" sz="3200" dirty="0"/>
          </a:p>
        </p:txBody>
      </p:sp>
      <p:cxnSp>
        <p:nvCxnSpPr>
          <p:cNvPr id="13" name="直接连接符 12"/>
          <p:cNvCxnSpPr/>
          <p:nvPr/>
        </p:nvCxnSpPr>
        <p:spPr>
          <a:xfrm>
            <a:off x="7062891" y="997297"/>
            <a:ext cx="0" cy="585761"/>
          </a:xfrm>
          <a:prstGeom prst="line">
            <a:avLst/>
          </a:prstGeom>
          <a:ln w="57150">
            <a:solidFill>
              <a:srgbClr val="B05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/>
          <p:cNvSpPr txBox="1"/>
          <p:nvPr/>
        </p:nvSpPr>
        <p:spPr>
          <a:xfrm>
            <a:off x="7211028" y="810310"/>
            <a:ext cx="263212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GB" altLang="zh-CN" sz="5400" b="1" i="0" u="none" strike="noStrike" kern="1200" spc="0" normalizeH="0" baseline="0" noProof="0" dirty="0">
                <a:ln>
                  <a:noFill/>
                </a:ln>
                <a:solidFill>
                  <a:srgbClr val="B05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HOW</a:t>
            </a:r>
            <a:endParaRPr lang="en-GB" sz="2400" dirty="0">
              <a:solidFill>
                <a:srgbClr val="B05000"/>
              </a:solidFill>
            </a:endParaRPr>
          </a:p>
        </p:txBody>
      </p:sp>
      <p:sp>
        <p:nvSpPr>
          <p:cNvPr id="20" name="标题 15"/>
          <p:cNvSpPr>
            <a:spLocks noGrp="1"/>
          </p:cNvSpPr>
          <p:nvPr>
            <p:ph type="title"/>
          </p:nvPr>
        </p:nvSpPr>
        <p:spPr>
          <a:xfrm>
            <a:off x="1157827" y="737423"/>
            <a:ext cx="5979133" cy="1220290"/>
          </a:xfrm>
        </p:spPr>
        <p:txBody>
          <a:bodyPr>
            <a:normAutofit/>
          </a:bodyPr>
          <a:lstStyle/>
          <a:p>
            <a:r>
              <a:rPr lang="en-GB" sz="36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Expression</a:t>
            </a:r>
            <a:r>
              <a:rPr lang="en-GB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6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en-GB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regret</a:t>
            </a:r>
            <a:endParaRPr lang="en-GB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877" y="3827976"/>
            <a:ext cx="5504573" cy="437562"/>
          </a:xfrm>
          <a:prstGeom prst="rect">
            <a:avLst/>
          </a:prstGeom>
        </p:spPr>
      </p:pic>
      <p:pic>
        <p:nvPicPr>
          <p:cNvPr id="26" name="图片 25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824" y="573559"/>
            <a:ext cx="10680696" cy="1371473"/>
          </a:xfrm>
          <a:prstGeom prst="rect">
            <a:avLst/>
          </a:prstGeom>
        </p:spPr>
      </p:pic>
      <p:sp>
        <p:nvSpPr>
          <p:cNvPr id="16" name="标题 15"/>
          <p:cNvSpPr>
            <a:spLocks noGrp="1"/>
          </p:cNvSpPr>
          <p:nvPr>
            <p:ph type="title"/>
          </p:nvPr>
        </p:nvSpPr>
        <p:spPr>
          <a:xfrm>
            <a:off x="1162444" y="737423"/>
            <a:ext cx="10146022" cy="1043748"/>
          </a:xfrm>
        </p:spPr>
        <p:txBody>
          <a:bodyPr>
            <a:normAutofit fontScale="90000"/>
          </a:bodyPr>
          <a:lstStyle/>
          <a:p>
            <a:pPr>
              <a:lnSpc>
                <a:spcPct val="85000"/>
              </a:lnSpc>
            </a:pPr>
            <a:r>
              <a:rPr lang="en-GB" altLang="zh-CN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Explanation of </a:t>
            </a:r>
            <a:r>
              <a:rPr lang="en-GB" altLang="zh-CN" sz="4900" b="1" dirty="0">
                <a:solidFill>
                  <a:srgbClr val="B05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went wrong</a:t>
            </a:r>
            <a:endParaRPr lang="en-GB" altLang="zh-CN" sz="3200" b="1" dirty="0">
              <a:solidFill>
                <a:srgbClr val="B05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sz="2800" b="1" kern="100" dirty="0">
                <a:solidFill>
                  <a:srgbClr val="C55700"/>
                </a:solidFill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“</a:t>
            </a:r>
            <a:r>
              <a:rPr lang="zh-CN" altLang="zh-CN" sz="2800" b="1" kern="100" dirty="0">
                <a:solidFill>
                  <a:srgbClr val="C55700"/>
                </a:solidFill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上学期你向外教</a:t>
            </a:r>
            <a:r>
              <a:rPr lang="en-US" altLang="zh-CN" sz="2800" b="1" kern="100" dirty="0">
                <a:solidFill>
                  <a:srgbClr val="C55700"/>
                </a:solidFill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Alex</a:t>
            </a:r>
            <a:r>
              <a:rPr lang="zh-CN" altLang="zh-CN" sz="2800" b="1" kern="100" dirty="0">
                <a:solidFill>
                  <a:srgbClr val="C55700"/>
                </a:solidFill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借了一本书，</a:t>
            </a:r>
            <a:r>
              <a:rPr lang="zh-CN" altLang="en-US" sz="2800" b="1" kern="100" dirty="0">
                <a:solidFill>
                  <a:srgbClr val="C557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未及时</a:t>
            </a:r>
            <a:r>
              <a:rPr lang="zh-CN" altLang="zh-CN" sz="2800" b="1" kern="100" dirty="0">
                <a:solidFill>
                  <a:srgbClr val="C55700"/>
                </a:solidFill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归还</a:t>
            </a:r>
            <a:r>
              <a:rPr lang="en-US" altLang="zh-CN" sz="2800" b="1" kern="100" dirty="0">
                <a:solidFill>
                  <a:srgbClr val="C557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”</a:t>
            </a:r>
            <a:endParaRPr lang="en-US" altLang="zh-CN" sz="2800" b="1" kern="100" dirty="0">
              <a:solidFill>
                <a:srgbClr val="C5570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GB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E.g.</a:t>
            </a:r>
            <a:endParaRPr lang="en-GB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fail to </a:t>
            </a:r>
            <a:r>
              <a:rPr lang="en-GB" altLang="zh-CN" sz="3200" b="1" dirty="0">
                <a:solidFill>
                  <a:srgbClr val="C55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return</a:t>
            </a:r>
            <a:r>
              <a:rPr lang="en-GB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book before you went back to America</a:t>
            </a:r>
            <a:endParaRPr lang="en-GB" altLang="zh-C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GB" sz="3200" b="1" i="1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Also, you can add some details</a:t>
            </a:r>
            <a:endParaRPr lang="en-US" sz="3200" b="1" i="1" u="sng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didn’t </a:t>
            </a:r>
            <a:r>
              <a:rPr lang="en-US" sz="3200" b="1" dirty="0">
                <a:solidFill>
                  <a:srgbClr val="C55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give 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r>
              <a:rPr lang="en-US" altLang="zh-CN" sz="3200" b="1" dirty="0">
                <a:solidFill>
                  <a:srgbClr val="C55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back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book </a:t>
            </a:r>
            <a:r>
              <a:rPr lang="en-US" sz="32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Contemporary American Literature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which I borrowed from you last term.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图片 11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5985"/>
          <a:stretch>
            <a:fillRect/>
          </a:stretch>
        </p:blipFill>
        <p:spPr>
          <a:xfrm>
            <a:off x="10586561" y="5567145"/>
            <a:ext cx="1443809" cy="1106864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图片 25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801" y="0"/>
            <a:ext cx="10680696" cy="1371473"/>
          </a:xfrm>
          <a:prstGeom prst="rect">
            <a:avLst/>
          </a:prstGeom>
        </p:spPr>
      </p:pic>
      <p:sp>
        <p:nvSpPr>
          <p:cNvPr id="16" name="标题 15"/>
          <p:cNvSpPr>
            <a:spLocks noGrp="1"/>
          </p:cNvSpPr>
          <p:nvPr>
            <p:ph type="title"/>
          </p:nvPr>
        </p:nvSpPr>
        <p:spPr>
          <a:xfrm>
            <a:off x="1081421" y="163864"/>
            <a:ext cx="10146022" cy="1043748"/>
          </a:xfrm>
        </p:spPr>
        <p:txBody>
          <a:bodyPr>
            <a:normAutofit/>
          </a:bodyPr>
          <a:lstStyle/>
          <a:p>
            <a:pPr>
              <a:lnSpc>
                <a:spcPct val="85000"/>
              </a:lnSpc>
            </a:pPr>
            <a:r>
              <a:rPr lang="en-GB" altLang="zh-CN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GB" altLang="zh-CN" sz="4400" b="1" cap="none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further</a:t>
            </a:r>
            <a:r>
              <a:rPr lang="en-GB" altLang="zh-CN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zh-CN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explanation</a:t>
            </a:r>
            <a:endParaRPr lang="en-GB" altLang="zh-CN" sz="3200" b="1" dirty="0">
              <a:solidFill>
                <a:srgbClr val="B05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85777" y="1533389"/>
            <a:ext cx="10602720" cy="484426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Possible reasons: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3200" b="1" dirty="0">
                <a:solidFill>
                  <a:srgbClr val="C55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haven’t finished reading</a:t>
            </a:r>
            <a:endParaRPr lang="en-US" sz="3200" b="1" dirty="0">
              <a:solidFill>
                <a:srgbClr val="C557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e.g. I have been so occupied with recent study that I can barely find any time to enjoy reading.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altLang="zh-CN" sz="3200" b="1" dirty="0">
                <a:solidFill>
                  <a:srgbClr val="C55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accidentally left it somewhere else</a:t>
            </a:r>
            <a:endParaRPr lang="en-US" sz="3200" b="1" dirty="0">
              <a:solidFill>
                <a:srgbClr val="C557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e.g. The truth is, I accidentally left the book at my uncle’s and it was not until yesterday that I realized the mistake.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AutoNum type="alphaLcParenR"/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直接连接符 6"/>
          <p:cNvCxnSpPr/>
          <p:nvPr/>
        </p:nvCxnSpPr>
        <p:spPr>
          <a:xfrm>
            <a:off x="6248149" y="392855"/>
            <a:ext cx="0" cy="585761"/>
          </a:xfrm>
          <a:prstGeom prst="line">
            <a:avLst/>
          </a:prstGeom>
          <a:ln w="57150">
            <a:solidFill>
              <a:srgbClr val="B05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/>
          <p:cNvSpPr txBox="1"/>
          <p:nvPr/>
        </p:nvSpPr>
        <p:spPr>
          <a:xfrm>
            <a:off x="6358664" y="325781"/>
            <a:ext cx="490561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4000" b="1" dirty="0">
                <a:solidFill>
                  <a:srgbClr val="B05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说明原因 </a:t>
            </a:r>
            <a:r>
              <a:rPr lang="en-US" altLang="zh-CN" sz="4000" b="1" dirty="0">
                <a:solidFill>
                  <a:srgbClr val="B05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(</a:t>
            </a:r>
            <a:r>
              <a:rPr lang="zh-CN" altLang="en-US" sz="4000" b="1" dirty="0">
                <a:solidFill>
                  <a:srgbClr val="B05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要点二</a:t>
            </a:r>
            <a:r>
              <a:rPr lang="en-US" altLang="zh-CN" sz="4000" b="1" dirty="0">
                <a:solidFill>
                  <a:srgbClr val="B05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)</a:t>
            </a:r>
            <a:endParaRPr lang="en-GB" sz="1600" dirty="0">
              <a:solidFill>
                <a:srgbClr val="B05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图片 25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100" y="91429"/>
            <a:ext cx="10680696" cy="1371473"/>
          </a:xfrm>
          <a:prstGeom prst="rect">
            <a:avLst/>
          </a:prstGeom>
        </p:spPr>
      </p:pic>
      <p:sp>
        <p:nvSpPr>
          <p:cNvPr id="16" name="标题 15"/>
          <p:cNvSpPr>
            <a:spLocks noGrp="1"/>
          </p:cNvSpPr>
          <p:nvPr>
            <p:ph type="title"/>
          </p:nvPr>
        </p:nvSpPr>
        <p:spPr>
          <a:xfrm>
            <a:off x="1127720" y="255293"/>
            <a:ext cx="10146022" cy="1043748"/>
          </a:xfrm>
        </p:spPr>
        <p:txBody>
          <a:bodyPr>
            <a:normAutofit/>
          </a:bodyPr>
          <a:lstStyle/>
          <a:p>
            <a:pPr>
              <a:lnSpc>
                <a:spcPct val="85000"/>
              </a:lnSpc>
            </a:pPr>
            <a:r>
              <a:rPr lang="en-GB" altLang="zh-CN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GB" altLang="zh-CN" sz="4400" b="1" cap="none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Offer of Repair</a:t>
            </a:r>
            <a:endParaRPr lang="en-GB" altLang="zh-CN" sz="3200" b="1" dirty="0">
              <a:solidFill>
                <a:srgbClr val="B05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17448" y="1440959"/>
            <a:ext cx="10357104" cy="489820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CN" sz="3600" b="1" dirty="0">
                <a:solidFill>
                  <a:srgbClr val="C55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</a:t>
            </a:r>
            <a:r>
              <a:rPr lang="en-US" altLang="zh-C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return the book + </a:t>
            </a:r>
            <a:r>
              <a:rPr lang="en-US" sz="3600" b="1" dirty="0">
                <a:solidFill>
                  <a:srgbClr val="005E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return the book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will </a:t>
            </a:r>
            <a:r>
              <a:rPr lang="en-US" sz="3200" b="1" dirty="0">
                <a:solidFill>
                  <a:srgbClr val="C55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mail/post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to you early tomorrow morning.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will send it to you </a:t>
            </a:r>
            <a:r>
              <a:rPr lang="en-US" sz="3200" b="1" dirty="0">
                <a:solidFill>
                  <a:srgbClr val="C55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mail/post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tomorrow morning.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can also </a:t>
            </a:r>
            <a:r>
              <a:rPr lang="en-US" sz="3200" b="1" dirty="0">
                <a:solidFill>
                  <a:srgbClr val="C55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send a copy of it by email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it is urgently needed.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will fly to New York next month as an exchange student so perhaps I can </a:t>
            </a:r>
            <a:r>
              <a:rPr lang="en-US" sz="3200" b="1" dirty="0">
                <a:solidFill>
                  <a:srgbClr val="C55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bring it to you in person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it is convenient.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图片 11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5985"/>
          <a:stretch>
            <a:fillRect/>
          </a:stretch>
        </p:blipFill>
        <p:spPr>
          <a:xfrm>
            <a:off x="10934205" y="5802310"/>
            <a:ext cx="1257795" cy="964261"/>
          </a:xfrm>
          <a:prstGeom prst="rect">
            <a:avLst/>
          </a:prstGeom>
        </p:spPr>
      </p:pic>
      <p:cxnSp>
        <p:nvCxnSpPr>
          <p:cNvPr id="7" name="直接连接符 6"/>
          <p:cNvCxnSpPr/>
          <p:nvPr/>
        </p:nvCxnSpPr>
        <p:spPr>
          <a:xfrm>
            <a:off x="5453200" y="441594"/>
            <a:ext cx="0" cy="585761"/>
          </a:xfrm>
          <a:prstGeom prst="line">
            <a:avLst/>
          </a:prstGeom>
          <a:ln w="57150">
            <a:solidFill>
              <a:srgbClr val="005EA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/>
          <p:cNvSpPr txBox="1"/>
          <p:nvPr/>
        </p:nvSpPr>
        <p:spPr>
          <a:xfrm>
            <a:off x="5635187" y="376092"/>
            <a:ext cx="5456568" cy="70788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zh-CN" altLang="en-US" sz="4000" b="1" dirty="0">
                <a:solidFill>
                  <a:srgbClr val="005EA4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告知归还事宜</a:t>
            </a:r>
            <a:r>
              <a:rPr lang="en-US" altLang="zh-CN" sz="4000" b="1" dirty="0">
                <a:solidFill>
                  <a:srgbClr val="005EA4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(</a:t>
            </a:r>
            <a:r>
              <a:rPr lang="zh-CN" altLang="en-US" sz="4000" b="1" dirty="0">
                <a:solidFill>
                  <a:srgbClr val="005EA4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要点三</a:t>
            </a:r>
            <a:r>
              <a:rPr lang="en-US" altLang="zh-CN" sz="4000" b="1" dirty="0">
                <a:solidFill>
                  <a:srgbClr val="005EA4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)</a:t>
            </a:r>
            <a:endParaRPr lang="en-GB" sz="1600" dirty="0">
              <a:solidFill>
                <a:srgbClr val="005EA4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图片 25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100" y="91429"/>
            <a:ext cx="10680696" cy="1371473"/>
          </a:xfrm>
          <a:prstGeom prst="rect">
            <a:avLst/>
          </a:prstGeom>
        </p:spPr>
      </p:pic>
      <p:sp>
        <p:nvSpPr>
          <p:cNvPr id="16" name="标题 15"/>
          <p:cNvSpPr>
            <a:spLocks noGrp="1"/>
          </p:cNvSpPr>
          <p:nvPr>
            <p:ph type="title"/>
          </p:nvPr>
        </p:nvSpPr>
        <p:spPr>
          <a:xfrm>
            <a:off x="1127720" y="255293"/>
            <a:ext cx="10146022" cy="1043748"/>
          </a:xfrm>
        </p:spPr>
        <p:txBody>
          <a:bodyPr>
            <a:normAutofit/>
          </a:bodyPr>
          <a:lstStyle/>
          <a:p>
            <a:pPr>
              <a:lnSpc>
                <a:spcPct val="85000"/>
              </a:lnSpc>
            </a:pPr>
            <a:r>
              <a:rPr lang="en-GB" altLang="zh-CN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GB" altLang="zh-CN" sz="4400" b="1" cap="none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Offer of Repair</a:t>
            </a:r>
            <a:endParaRPr lang="en-GB" altLang="zh-CN" sz="3200" b="1" dirty="0">
              <a:solidFill>
                <a:srgbClr val="B05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17448" y="1868364"/>
            <a:ext cx="10357104" cy="48982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i="1" dirty="0">
                <a:solidFill>
                  <a:schemeClr val="bg1"/>
                </a:solidFill>
                <a:highlight>
                  <a:srgbClr val="5F9127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Other details:</a:t>
            </a:r>
            <a:endParaRPr lang="en-US" sz="3200" b="1" i="1" dirty="0">
              <a:solidFill>
                <a:schemeClr val="bg1"/>
              </a:solidFill>
              <a:highlight>
                <a:srgbClr val="5F9127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book will be well-packed…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all the inconvenience I caused, please accept the small gift I attached in the package.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wonder if you could write me your exact address so that…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图片 11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5985"/>
          <a:stretch>
            <a:fillRect/>
          </a:stretch>
        </p:blipFill>
        <p:spPr>
          <a:xfrm>
            <a:off x="10934205" y="5802310"/>
            <a:ext cx="1257795" cy="964261"/>
          </a:xfrm>
          <a:prstGeom prst="rect">
            <a:avLst/>
          </a:prstGeom>
        </p:spPr>
      </p:pic>
      <p:cxnSp>
        <p:nvCxnSpPr>
          <p:cNvPr id="7" name="直接连接符 6"/>
          <p:cNvCxnSpPr/>
          <p:nvPr/>
        </p:nvCxnSpPr>
        <p:spPr>
          <a:xfrm>
            <a:off x="5453200" y="441594"/>
            <a:ext cx="0" cy="585761"/>
          </a:xfrm>
          <a:prstGeom prst="line">
            <a:avLst/>
          </a:prstGeom>
          <a:ln w="57150">
            <a:solidFill>
              <a:srgbClr val="005EA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/>
          <p:cNvSpPr txBox="1"/>
          <p:nvPr/>
        </p:nvSpPr>
        <p:spPr>
          <a:xfrm>
            <a:off x="5635187" y="376092"/>
            <a:ext cx="5456568" cy="70788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zh-CN" altLang="en-US" sz="4000" b="1" dirty="0">
                <a:solidFill>
                  <a:srgbClr val="005EA4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告知归还事宜</a:t>
            </a:r>
            <a:r>
              <a:rPr lang="en-US" altLang="zh-CN" sz="4000" b="1" dirty="0">
                <a:solidFill>
                  <a:srgbClr val="005EA4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(</a:t>
            </a:r>
            <a:r>
              <a:rPr lang="zh-CN" altLang="en-US" sz="4000" b="1" dirty="0">
                <a:solidFill>
                  <a:srgbClr val="005EA4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要点三</a:t>
            </a:r>
            <a:r>
              <a:rPr lang="en-US" altLang="zh-CN" sz="4000" b="1" dirty="0">
                <a:solidFill>
                  <a:srgbClr val="005EA4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)</a:t>
            </a:r>
            <a:endParaRPr lang="en-GB" sz="1600" dirty="0">
              <a:solidFill>
                <a:srgbClr val="005EA4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jpeg"/></Relationships>
</file>

<file path=ppt/theme/theme1.xml><?xml version="1.0" encoding="utf-8"?>
<a:theme xmlns:a="http://schemas.openxmlformats.org/drawingml/2006/main" name="木材纹理">
  <a:themeElements>
    <a:clrScheme name="视点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木材纹理">
      <a:majorFont>
        <a:latin typeface="Rockwell Condensed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木材纹理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TM03090434[[fn=木材纹理]]</Template>
  <TotalTime>0</TotalTime>
  <Words>4841</Words>
  <Application>WPS 演示</Application>
  <PresentationFormat>自定义</PresentationFormat>
  <Paragraphs>155</Paragraphs>
  <Slides>16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9" baseType="lpstr">
      <vt:lpstr>Arial</vt:lpstr>
      <vt:lpstr>宋体</vt:lpstr>
      <vt:lpstr>Wingdings</vt:lpstr>
      <vt:lpstr>Times New Roman</vt:lpstr>
      <vt:lpstr>微软雅黑</vt:lpstr>
      <vt:lpstr>Calibri</vt:lpstr>
      <vt:lpstr>等线</vt:lpstr>
      <vt:lpstr>Arial Unicode MS</vt:lpstr>
      <vt:lpstr>Rockwell Condensed</vt:lpstr>
      <vt:lpstr>方正姚体</vt:lpstr>
      <vt:lpstr>Segoe Print</vt:lpstr>
      <vt:lpstr>Rockwell</vt:lpstr>
      <vt:lpstr>木材纹理</vt:lpstr>
      <vt:lpstr>2021年11月 高三9+1联盟应用文讲评</vt:lpstr>
      <vt:lpstr>原题呈现</vt:lpstr>
      <vt:lpstr>审题</vt:lpstr>
      <vt:lpstr>4 Components OF A GOOD APOLOGY</vt:lpstr>
      <vt:lpstr>1. Expression of regret</vt:lpstr>
      <vt:lpstr>2. Explanation of what went wrong</vt:lpstr>
      <vt:lpstr>2. further explanation</vt:lpstr>
      <vt:lpstr>3. Offer of Repair</vt:lpstr>
      <vt:lpstr>3. Offer of Repair</vt:lpstr>
      <vt:lpstr>PowerPoint 演示文稿</vt:lpstr>
      <vt:lpstr>PowerPoint 演示文稿</vt:lpstr>
      <vt:lpstr>PowerPoint 演示文稿</vt:lpstr>
      <vt:lpstr>PowerPoint 演示文稿</vt:lpstr>
      <vt:lpstr>For your reference</vt:lpstr>
      <vt:lpstr>由此及彼，举一反三</vt:lpstr>
      <vt:lpstr>For your reference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Song Irene</dc:creator>
  <cp:lastModifiedBy>Woodpecker</cp:lastModifiedBy>
  <cp:revision>107</cp:revision>
  <dcterms:created xsi:type="dcterms:W3CDTF">2021-10-11T01:23:00Z</dcterms:created>
  <dcterms:modified xsi:type="dcterms:W3CDTF">2021-11-24T01:42:37Z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B2A31B6FDDDC4228A3BE6F27CECED5FC</vt:lpwstr>
  </property>
  <property fmtid="{D5CDD505-2E9C-101B-9397-08002B2CF9AE}" pid="3" name="KSOProductBuildVer">
    <vt:lpwstr>2052-11.1.0.11115</vt:lpwstr>
  </property>
</Properties>
</file>