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88" r:id="rId3"/>
    <p:sldId id="387" r:id="rId4"/>
    <p:sldId id="371" r:id="rId5"/>
    <p:sldId id="373" r:id="rId6"/>
    <p:sldId id="389" r:id="rId7"/>
    <p:sldId id="390" r:id="rId8"/>
    <p:sldId id="403" r:id="rId9"/>
    <p:sldId id="391" r:id="rId10"/>
    <p:sldId id="392" r:id="rId11"/>
    <p:sldId id="393" r:id="rId12"/>
    <p:sldId id="378" r:id="rId13"/>
    <p:sldId id="375" r:id="rId14"/>
    <p:sldId id="394" r:id="rId15"/>
    <p:sldId id="395" r:id="rId16"/>
    <p:sldId id="397" r:id="rId17"/>
    <p:sldId id="38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ZXL" initials="H" lastIdx="3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DCE"/>
    <a:srgbClr val="FDCB69"/>
    <a:srgbClr val="B4D4DF"/>
    <a:srgbClr val="B5A999"/>
    <a:srgbClr val="A9363E"/>
    <a:srgbClr val="767D80"/>
    <a:srgbClr val="0BD7E0"/>
    <a:srgbClr val="96D293"/>
    <a:srgbClr val="96AA69"/>
    <a:srgbClr val="C1E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07B2-9096-4E24-B9A9-29D1C5D16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DD5-CDEE-4CF2-8BD4-365E56F225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07B2-9096-4E24-B9A9-29D1C5D16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DD5-CDEE-4CF2-8BD4-365E56F225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07B2-9096-4E24-B9A9-29D1C5D16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DD5-CDEE-4CF2-8BD4-365E56F225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07B2-9096-4E24-B9A9-29D1C5D16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DD5-CDEE-4CF2-8BD4-365E56F225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07B2-9096-4E24-B9A9-29D1C5D16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DD5-CDEE-4CF2-8BD4-365E56F225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07B2-9096-4E24-B9A9-29D1C5D16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DD5-CDEE-4CF2-8BD4-365E56F225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07B2-9096-4E24-B9A9-29D1C5D16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DD5-CDEE-4CF2-8BD4-365E56F225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07B2-9096-4E24-B9A9-29D1C5D16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DD5-CDEE-4CF2-8BD4-365E56F225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07B2-9096-4E24-B9A9-29D1C5D16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DD5-CDEE-4CF2-8BD4-365E56F225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07B2-9096-4E24-B9A9-29D1C5D16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DD5-CDEE-4CF2-8BD4-365E56F225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07B2-9096-4E24-B9A9-29D1C5D16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DD5-CDEE-4CF2-8BD4-365E56F225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307B2-9096-4E24-B9A9-29D1C5D16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3DD5-CDEE-4CF2-8BD4-365E56F225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2.png"/><Relationship Id="rId2" Type="http://schemas.microsoft.com/office/2007/relationships/media" Target="../media/media5.mp3"/><Relationship Id="rId1" Type="http://schemas.openxmlformats.org/officeDocument/2006/relationships/audio" Target="../media/media5.mp3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jpeg"/><Relationship Id="rId3" Type="http://schemas.openxmlformats.org/officeDocument/2006/relationships/image" Target="../media/image12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2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2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0" y="-147918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70826" y="1000253"/>
            <a:ext cx="9730574" cy="459342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941194" y="1067123"/>
            <a:ext cx="8668535" cy="3669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rot="1419036">
            <a:off x="10508755" y="3949312"/>
            <a:ext cx="0" cy="1894139"/>
          </a:xfrm>
          <a:prstGeom prst="line">
            <a:avLst/>
          </a:prstGeom>
          <a:ln>
            <a:solidFill>
              <a:srgbClr val="8EBD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014289" y="744354"/>
            <a:ext cx="189963" cy="2647822"/>
            <a:chOff x="8190315" y="358452"/>
            <a:chExt cx="189963" cy="2647822"/>
          </a:xfrm>
        </p:grpSpPr>
        <p:cxnSp>
          <p:nvCxnSpPr>
            <p:cNvPr id="20" name="直接连接符 19"/>
            <p:cNvCxnSpPr/>
            <p:nvPr/>
          </p:nvCxnSpPr>
          <p:spPr>
            <a:xfrm rot="1419036">
              <a:off x="8190315" y="514534"/>
              <a:ext cx="0" cy="2491740"/>
            </a:xfrm>
            <a:prstGeom prst="line">
              <a:avLst/>
            </a:prstGeom>
            <a:ln>
              <a:solidFill>
                <a:srgbClr val="8EBD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1419036">
              <a:off x="8380278" y="358452"/>
              <a:ext cx="0" cy="947070"/>
            </a:xfrm>
            <a:prstGeom prst="line">
              <a:avLst/>
            </a:prstGeom>
            <a:ln>
              <a:solidFill>
                <a:srgbClr val="8EBD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接连接符 29"/>
          <p:cNvCxnSpPr/>
          <p:nvPr/>
        </p:nvCxnSpPr>
        <p:spPr>
          <a:xfrm rot="1419036">
            <a:off x="9942831" y="5146602"/>
            <a:ext cx="0" cy="947070"/>
          </a:xfrm>
          <a:prstGeom prst="line">
            <a:avLst/>
          </a:prstGeom>
          <a:ln>
            <a:solidFill>
              <a:srgbClr val="8EBD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rigami-airplane_14785"/>
          <p:cNvSpPr>
            <a:spLocks noChangeAspect="1"/>
          </p:cNvSpPr>
          <p:nvPr/>
        </p:nvSpPr>
        <p:spPr bwMode="auto">
          <a:xfrm>
            <a:off x="1629576" y="4289518"/>
            <a:ext cx="1497493" cy="1132048"/>
          </a:xfrm>
          <a:custGeom>
            <a:avLst/>
            <a:gdLst>
              <a:gd name="connsiteX0" fmla="*/ 103153 w 607629"/>
              <a:gd name="connsiteY0" fmla="*/ 435212 h 459345"/>
              <a:gd name="connsiteX1" fmla="*/ 302913 w 607629"/>
              <a:gd name="connsiteY1" fmla="*/ 435212 h 459345"/>
              <a:gd name="connsiteX2" fmla="*/ 315020 w 607629"/>
              <a:gd name="connsiteY2" fmla="*/ 447279 h 459345"/>
              <a:gd name="connsiteX3" fmla="*/ 302913 w 607629"/>
              <a:gd name="connsiteY3" fmla="*/ 459345 h 459345"/>
              <a:gd name="connsiteX4" fmla="*/ 103153 w 607629"/>
              <a:gd name="connsiteY4" fmla="*/ 459345 h 459345"/>
              <a:gd name="connsiteX5" fmla="*/ 91046 w 607629"/>
              <a:gd name="connsiteY5" fmla="*/ 447279 h 459345"/>
              <a:gd name="connsiteX6" fmla="*/ 103153 w 607629"/>
              <a:gd name="connsiteY6" fmla="*/ 435212 h 459345"/>
              <a:gd name="connsiteX7" fmla="*/ 508057 w 607629"/>
              <a:gd name="connsiteY7" fmla="*/ 375443 h 459345"/>
              <a:gd name="connsiteX8" fmla="*/ 551587 w 607629"/>
              <a:gd name="connsiteY8" fmla="*/ 375443 h 459345"/>
              <a:gd name="connsiteX9" fmla="*/ 563693 w 607629"/>
              <a:gd name="connsiteY9" fmla="*/ 387545 h 459345"/>
              <a:gd name="connsiteX10" fmla="*/ 551587 w 607629"/>
              <a:gd name="connsiteY10" fmla="*/ 399647 h 459345"/>
              <a:gd name="connsiteX11" fmla="*/ 508057 w 607629"/>
              <a:gd name="connsiteY11" fmla="*/ 399647 h 459345"/>
              <a:gd name="connsiteX12" fmla="*/ 495950 w 607629"/>
              <a:gd name="connsiteY12" fmla="*/ 387545 h 459345"/>
              <a:gd name="connsiteX13" fmla="*/ 508057 w 607629"/>
              <a:gd name="connsiteY13" fmla="*/ 375443 h 459345"/>
              <a:gd name="connsiteX14" fmla="*/ 37947 w 607629"/>
              <a:gd name="connsiteY14" fmla="*/ 375443 h 459345"/>
              <a:gd name="connsiteX15" fmla="*/ 446871 w 607629"/>
              <a:gd name="connsiteY15" fmla="*/ 375443 h 459345"/>
              <a:gd name="connsiteX16" fmla="*/ 458974 w 607629"/>
              <a:gd name="connsiteY16" fmla="*/ 387545 h 459345"/>
              <a:gd name="connsiteX17" fmla="*/ 446871 w 607629"/>
              <a:gd name="connsiteY17" fmla="*/ 399647 h 459345"/>
              <a:gd name="connsiteX18" fmla="*/ 37947 w 607629"/>
              <a:gd name="connsiteY18" fmla="*/ 399647 h 459345"/>
              <a:gd name="connsiteX19" fmla="*/ 25844 w 607629"/>
              <a:gd name="connsiteY19" fmla="*/ 387545 h 459345"/>
              <a:gd name="connsiteX20" fmla="*/ 37947 w 607629"/>
              <a:gd name="connsiteY20" fmla="*/ 375443 h 459345"/>
              <a:gd name="connsiteX21" fmla="*/ 87670 w 607629"/>
              <a:gd name="connsiteY21" fmla="*/ 102322 h 459345"/>
              <a:gd name="connsiteX22" fmla="*/ 103514 w 607629"/>
              <a:gd name="connsiteY22" fmla="*/ 108903 h 459345"/>
              <a:gd name="connsiteX23" fmla="*/ 96838 w 607629"/>
              <a:gd name="connsiteY23" fmla="*/ 124733 h 459345"/>
              <a:gd name="connsiteX24" fmla="*/ 16641 w 607629"/>
              <a:gd name="connsiteY24" fmla="*/ 157282 h 459345"/>
              <a:gd name="connsiteX25" fmla="*/ 12102 w 607629"/>
              <a:gd name="connsiteY25" fmla="*/ 158171 h 459345"/>
              <a:gd name="connsiteX26" fmla="*/ 886 w 607629"/>
              <a:gd name="connsiteY26" fmla="*/ 150612 h 459345"/>
              <a:gd name="connsiteX27" fmla="*/ 7562 w 607629"/>
              <a:gd name="connsiteY27" fmla="*/ 134871 h 459345"/>
              <a:gd name="connsiteX28" fmla="*/ 169953 w 607629"/>
              <a:gd name="connsiteY28" fmla="*/ 47981 h 459345"/>
              <a:gd name="connsiteX29" fmla="*/ 129636 w 607629"/>
              <a:gd name="connsiteY29" fmla="*/ 66730 h 459345"/>
              <a:gd name="connsiteX30" fmla="*/ 270436 w 607629"/>
              <a:gd name="connsiteY30" fmla="*/ 173626 h 459345"/>
              <a:gd name="connsiteX31" fmla="*/ 282362 w 607629"/>
              <a:gd name="connsiteY31" fmla="*/ 168028 h 459345"/>
              <a:gd name="connsiteX32" fmla="*/ 250944 w 607629"/>
              <a:gd name="connsiteY32" fmla="*/ 144925 h 459345"/>
              <a:gd name="connsiteX33" fmla="*/ 248363 w 607629"/>
              <a:gd name="connsiteY33" fmla="*/ 128042 h 459345"/>
              <a:gd name="connsiteX34" fmla="*/ 265274 w 607629"/>
              <a:gd name="connsiteY34" fmla="*/ 125465 h 459345"/>
              <a:gd name="connsiteX35" fmla="*/ 307371 w 607629"/>
              <a:gd name="connsiteY35" fmla="*/ 156388 h 459345"/>
              <a:gd name="connsiteX36" fmla="*/ 341726 w 607629"/>
              <a:gd name="connsiteY36" fmla="*/ 140394 h 459345"/>
              <a:gd name="connsiteX37" fmla="*/ 523688 w 607629"/>
              <a:gd name="connsiteY37" fmla="*/ 25966 h 459345"/>
              <a:gd name="connsiteX38" fmla="*/ 481190 w 607629"/>
              <a:gd name="connsiteY38" fmla="*/ 40783 h 459345"/>
              <a:gd name="connsiteX39" fmla="*/ 345909 w 607629"/>
              <a:gd name="connsiteY39" fmla="*/ 115247 h 459345"/>
              <a:gd name="connsiteX40" fmla="*/ 374389 w 607629"/>
              <a:gd name="connsiteY40" fmla="*/ 130619 h 459345"/>
              <a:gd name="connsiteX41" fmla="*/ 380708 w 607629"/>
              <a:gd name="connsiteY41" fmla="*/ 141549 h 459345"/>
              <a:gd name="connsiteX42" fmla="*/ 373766 w 607629"/>
              <a:gd name="connsiteY42" fmla="*/ 152123 h 459345"/>
              <a:gd name="connsiteX43" fmla="*/ 273996 w 607629"/>
              <a:gd name="connsiteY43" fmla="*/ 198596 h 459345"/>
              <a:gd name="connsiteX44" fmla="*/ 268923 w 607629"/>
              <a:gd name="connsiteY44" fmla="*/ 199751 h 459345"/>
              <a:gd name="connsiteX45" fmla="*/ 261625 w 607629"/>
              <a:gd name="connsiteY45" fmla="*/ 197263 h 459345"/>
              <a:gd name="connsiteX46" fmla="*/ 234390 w 607629"/>
              <a:gd name="connsiteY46" fmla="*/ 176648 h 459345"/>
              <a:gd name="connsiteX47" fmla="*/ 121181 w 607629"/>
              <a:gd name="connsiteY47" fmla="*/ 238937 h 459345"/>
              <a:gd name="connsiteX48" fmla="*/ 109611 w 607629"/>
              <a:gd name="connsiteY48" fmla="*/ 239026 h 459345"/>
              <a:gd name="connsiteX49" fmla="*/ 58079 w 607629"/>
              <a:gd name="connsiteY49" fmla="*/ 211213 h 459345"/>
              <a:gd name="connsiteX50" fmla="*/ 38054 w 607629"/>
              <a:gd name="connsiteY50" fmla="*/ 220544 h 459345"/>
              <a:gd name="connsiteX51" fmla="*/ 115040 w 607629"/>
              <a:gd name="connsiteY51" fmla="*/ 279012 h 459345"/>
              <a:gd name="connsiteX52" fmla="*/ 140939 w 607629"/>
              <a:gd name="connsiteY52" fmla="*/ 281767 h 459345"/>
              <a:gd name="connsiteX53" fmla="*/ 188555 w 607629"/>
              <a:gd name="connsiteY53" fmla="*/ 259641 h 459345"/>
              <a:gd name="connsiteX54" fmla="*/ 568501 w 607629"/>
              <a:gd name="connsiteY54" fmla="*/ 78281 h 459345"/>
              <a:gd name="connsiteX55" fmla="*/ 581584 w 607629"/>
              <a:gd name="connsiteY55" fmla="*/ 51091 h 459345"/>
              <a:gd name="connsiteX56" fmla="*/ 578113 w 607629"/>
              <a:gd name="connsiteY56" fmla="*/ 43716 h 459345"/>
              <a:gd name="connsiteX57" fmla="*/ 577668 w 607629"/>
              <a:gd name="connsiteY57" fmla="*/ 42827 h 459345"/>
              <a:gd name="connsiteX58" fmla="*/ 523021 w 607629"/>
              <a:gd name="connsiteY58" fmla="*/ 70106 h 459345"/>
              <a:gd name="connsiteX59" fmla="*/ 517592 w 607629"/>
              <a:gd name="connsiteY59" fmla="*/ 71350 h 459345"/>
              <a:gd name="connsiteX60" fmla="*/ 506734 w 607629"/>
              <a:gd name="connsiteY60" fmla="*/ 64686 h 459345"/>
              <a:gd name="connsiteX61" fmla="*/ 512163 w 607629"/>
              <a:gd name="connsiteY61" fmla="*/ 48425 h 459345"/>
              <a:gd name="connsiteX62" fmla="*/ 556841 w 607629"/>
              <a:gd name="connsiteY62" fmla="*/ 26210 h 459345"/>
              <a:gd name="connsiteX63" fmla="*/ 523688 w 607629"/>
              <a:gd name="connsiteY63" fmla="*/ 25966 h 459345"/>
              <a:gd name="connsiteX64" fmla="*/ 524100 w 607629"/>
              <a:gd name="connsiteY64" fmla="*/ 1386 h 459345"/>
              <a:gd name="connsiteX65" fmla="*/ 567433 w 607629"/>
              <a:gd name="connsiteY65" fmla="*/ 4174 h 459345"/>
              <a:gd name="connsiteX66" fmla="*/ 600007 w 607629"/>
              <a:gd name="connsiteY66" fmla="*/ 33497 h 459345"/>
              <a:gd name="connsiteX67" fmla="*/ 603478 w 607629"/>
              <a:gd name="connsiteY67" fmla="*/ 40872 h 459345"/>
              <a:gd name="connsiteX68" fmla="*/ 603834 w 607629"/>
              <a:gd name="connsiteY68" fmla="*/ 76149 h 459345"/>
              <a:gd name="connsiteX69" fmla="*/ 578825 w 607629"/>
              <a:gd name="connsiteY69" fmla="*/ 100141 h 459345"/>
              <a:gd name="connsiteX70" fmla="*/ 198879 w 607629"/>
              <a:gd name="connsiteY70" fmla="*/ 281411 h 459345"/>
              <a:gd name="connsiteX71" fmla="*/ 151174 w 607629"/>
              <a:gd name="connsiteY71" fmla="*/ 303715 h 459345"/>
              <a:gd name="connsiteX72" fmla="*/ 130259 w 607629"/>
              <a:gd name="connsiteY72" fmla="*/ 308335 h 459345"/>
              <a:gd name="connsiteX73" fmla="*/ 100443 w 607629"/>
              <a:gd name="connsiteY73" fmla="*/ 298205 h 459345"/>
              <a:gd name="connsiteX74" fmla="*/ 7437 w 607629"/>
              <a:gd name="connsiteY74" fmla="*/ 227652 h 459345"/>
              <a:gd name="connsiteX75" fmla="*/ 2720 w 607629"/>
              <a:gd name="connsiteY75" fmla="*/ 216811 h 459345"/>
              <a:gd name="connsiteX76" fmla="*/ 9662 w 607629"/>
              <a:gd name="connsiteY76" fmla="*/ 207126 h 459345"/>
              <a:gd name="connsiteX77" fmla="*/ 53362 w 607629"/>
              <a:gd name="connsiteY77" fmla="*/ 186777 h 459345"/>
              <a:gd name="connsiteX78" fmla="*/ 64220 w 607629"/>
              <a:gd name="connsiteY78" fmla="*/ 187133 h 459345"/>
              <a:gd name="connsiteX79" fmla="*/ 115218 w 607629"/>
              <a:gd name="connsiteY79" fmla="*/ 214590 h 459345"/>
              <a:gd name="connsiteX80" fmla="*/ 213297 w 607629"/>
              <a:gd name="connsiteY80" fmla="*/ 160653 h 459345"/>
              <a:gd name="connsiteX81" fmla="*/ 99019 w 607629"/>
              <a:gd name="connsiteY81" fmla="*/ 73838 h 459345"/>
              <a:gd name="connsiteX82" fmla="*/ 94302 w 607629"/>
              <a:gd name="connsiteY82" fmla="*/ 62998 h 459345"/>
              <a:gd name="connsiteX83" fmla="*/ 101244 w 607629"/>
              <a:gd name="connsiteY83" fmla="*/ 53312 h 459345"/>
              <a:gd name="connsiteX84" fmla="*/ 165236 w 607629"/>
              <a:gd name="connsiteY84" fmla="*/ 23545 h 459345"/>
              <a:gd name="connsiteX85" fmla="*/ 176094 w 607629"/>
              <a:gd name="connsiteY85" fmla="*/ 23811 h 459345"/>
              <a:gd name="connsiteX86" fmla="*/ 320543 w 607629"/>
              <a:gd name="connsiteY86" fmla="*/ 101563 h 459345"/>
              <a:gd name="connsiteX87" fmla="*/ 469798 w 607629"/>
              <a:gd name="connsiteY87" fmla="*/ 19457 h 459345"/>
              <a:gd name="connsiteX88" fmla="*/ 470421 w 607629"/>
              <a:gd name="connsiteY88" fmla="*/ 19191 h 459345"/>
              <a:gd name="connsiteX89" fmla="*/ 524100 w 607629"/>
              <a:gd name="connsiteY89" fmla="*/ 1386 h 45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07629" h="459345">
                <a:moveTo>
                  <a:pt x="103153" y="435212"/>
                </a:moveTo>
                <a:lnTo>
                  <a:pt x="302913" y="435212"/>
                </a:lnTo>
                <a:cubicBezTo>
                  <a:pt x="309590" y="435212"/>
                  <a:pt x="315020" y="440624"/>
                  <a:pt x="315020" y="447279"/>
                </a:cubicBezTo>
                <a:cubicBezTo>
                  <a:pt x="315020" y="453933"/>
                  <a:pt x="309590" y="459345"/>
                  <a:pt x="302913" y="459345"/>
                </a:cubicBezTo>
                <a:lnTo>
                  <a:pt x="103153" y="459345"/>
                </a:lnTo>
                <a:cubicBezTo>
                  <a:pt x="96476" y="459345"/>
                  <a:pt x="91046" y="453933"/>
                  <a:pt x="91046" y="447279"/>
                </a:cubicBezTo>
                <a:cubicBezTo>
                  <a:pt x="91046" y="440624"/>
                  <a:pt x="96476" y="435212"/>
                  <a:pt x="103153" y="435212"/>
                </a:cubicBezTo>
                <a:close/>
                <a:moveTo>
                  <a:pt x="508057" y="375443"/>
                </a:moveTo>
                <a:lnTo>
                  <a:pt x="551587" y="375443"/>
                </a:lnTo>
                <a:cubicBezTo>
                  <a:pt x="558263" y="375443"/>
                  <a:pt x="563693" y="380871"/>
                  <a:pt x="563693" y="387545"/>
                </a:cubicBezTo>
                <a:cubicBezTo>
                  <a:pt x="563693" y="394219"/>
                  <a:pt x="558263" y="399647"/>
                  <a:pt x="551587" y="399647"/>
                </a:cubicBezTo>
                <a:lnTo>
                  <a:pt x="508057" y="399647"/>
                </a:lnTo>
                <a:cubicBezTo>
                  <a:pt x="501380" y="399647"/>
                  <a:pt x="495950" y="394219"/>
                  <a:pt x="495950" y="387545"/>
                </a:cubicBezTo>
                <a:cubicBezTo>
                  <a:pt x="495950" y="380871"/>
                  <a:pt x="501380" y="375443"/>
                  <a:pt x="508057" y="375443"/>
                </a:cubicBezTo>
                <a:close/>
                <a:moveTo>
                  <a:pt x="37947" y="375443"/>
                </a:moveTo>
                <a:lnTo>
                  <a:pt x="446871" y="375443"/>
                </a:lnTo>
                <a:cubicBezTo>
                  <a:pt x="453546" y="375443"/>
                  <a:pt x="458974" y="380871"/>
                  <a:pt x="458974" y="387545"/>
                </a:cubicBezTo>
                <a:cubicBezTo>
                  <a:pt x="458974" y="394219"/>
                  <a:pt x="453546" y="399647"/>
                  <a:pt x="446871" y="399647"/>
                </a:cubicBezTo>
                <a:lnTo>
                  <a:pt x="37947" y="399647"/>
                </a:lnTo>
                <a:cubicBezTo>
                  <a:pt x="31273" y="399647"/>
                  <a:pt x="25844" y="394219"/>
                  <a:pt x="25844" y="387545"/>
                </a:cubicBezTo>
                <a:cubicBezTo>
                  <a:pt x="25844" y="380871"/>
                  <a:pt x="31273" y="375443"/>
                  <a:pt x="37947" y="375443"/>
                </a:cubicBezTo>
                <a:close/>
                <a:moveTo>
                  <a:pt x="87670" y="102322"/>
                </a:moveTo>
                <a:cubicBezTo>
                  <a:pt x="93901" y="99743"/>
                  <a:pt x="100933" y="102767"/>
                  <a:pt x="103514" y="108903"/>
                </a:cubicBezTo>
                <a:cubicBezTo>
                  <a:pt x="106006" y="115128"/>
                  <a:pt x="103069" y="122154"/>
                  <a:pt x="96838" y="124733"/>
                </a:cubicBezTo>
                <a:lnTo>
                  <a:pt x="16641" y="157282"/>
                </a:lnTo>
                <a:cubicBezTo>
                  <a:pt x="15128" y="157904"/>
                  <a:pt x="13615" y="158171"/>
                  <a:pt x="12102" y="158171"/>
                </a:cubicBezTo>
                <a:cubicBezTo>
                  <a:pt x="7295" y="158171"/>
                  <a:pt x="2845" y="155325"/>
                  <a:pt x="886" y="150612"/>
                </a:cubicBezTo>
                <a:cubicBezTo>
                  <a:pt x="-1606" y="144476"/>
                  <a:pt x="1331" y="137361"/>
                  <a:pt x="7562" y="134871"/>
                </a:cubicBezTo>
                <a:close/>
                <a:moveTo>
                  <a:pt x="169953" y="47981"/>
                </a:moveTo>
                <a:lnTo>
                  <a:pt x="129636" y="66730"/>
                </a:lnTo>
                <a:lnTo>
                  <a:pt x="270436" y="173626"/>
                </a:lnTo>
                <a:lnTo>
                  <a:pt x="282362" y="168028"/>
                </a:lnTo>
                <a:lnTo>
                  <a:pt x="250944" y="144925"/>
                </a:lnTo>
                <a:cubicBezTo>
                  <a:pt x="245515" y="141016"/>
                  <a:pt x="244358" y="133463"/>
                  <a:pt x="248363" y="128042"/>
                </a:cubicBezTo>
                <a:cubicBezTo>
                  <a:pt x="252279" y="122711"/>
                  <a:pt x="259845" y="121556"/>
                  <a:pt x="265274" y="125465"/>
                </a:cubicBezTo>
                <a:lnTo>
                  <a:pt x="307371" y="156388"/>
                </a:lnTo>
                <a:lnTo>
                  <a:pt x="341726" y="140394"/>
                </a:lnTo>
                <a:close/>
                <a:moveTo>
                  <a:pt x="523688" y="25966"/>
                </a:moveTo>
                <a:cubicBezTo>
                  <a:pt x="510895" y="28432"/>
                  <a:pt x="496543" y="33408"/>
                  <a:pt x="481190" y="40783"/>
                </a:cubicBezTo>
                <a:lnTo>
                  <a:pt x="345909" y="115247"/>
                </a:lnTo>
                <a:lnTo>
                  <a:pt x="374389" y="130619"/>
                </a:lnTo>
                <a:cubicBezTo>
                  <a:pt x="378394" y="132752"/>
                  <a:pt x="380886" y="137017"/>
                  <a:pt x="380708" y="141549"/>
                </a:cubicBezTo>
                <a:cubicBezTo>
                  <a:pt x="380619" y="146169"/>
                  <a:pt x="377949" y="150257"/>
                  <a:pt x="373766" y="152123"/>
                </a:cubicBezTo>
                <a:lnTo>
                  <a:pt x="273996" y="198596"/>
                </a:lnTo>
                <a:cubicBezTo>
                  <a:pt x="272394" y="199395"/>
                  <a:pt x="270614" y="199751"/>
                  <a:pt x="268923" y="199751"/>
                </a:cubicBezTo>
                <a:cubicBezTo>
                  <a:pt x="266342" y="199751"/>
                  <a:pt x="263761" y="198862"/>
                  <a:pt x="261625" y="197263"/>
                </a:cubicBezTo>
                <a:lnTo>
                  <a:pt x="234390" y="176648"/>
                </a:lnTo>
                <a:lnTo>
                  <a:pt x="121181" y="238937"/>
                </a:lnTo>
                <a:cubicBezTo>
                  <a:pt x="117532" y="240892"/>
                  <a:pt x="113171" y="240981"/>
                  <a:pt x="109611" y="239026"/>
                </a:cubicBezTo>
                <a:lnTo>
                  <a:pt x="58079" y="211213"/>
                </a:lnTo>
                <a:lnTo>
                  <a:pt x="38054" y="220544"/>
                </a:lnTo>
                <a:lnTo>
                  <a:pt x="115040" y="279012"/>
                </a:lnTo>
                <a:cubicBezTo>
                  <a:pt x="122516" y="284699"/>
                  <a:pt x="132484" y="285765"/>
                  <a:pt x="140939" y="281767"/>
                </a:cubicBezTo>
                <a:lnTo>
                  <a:pt x="188555" y="259641"/>
                </a:lnTo>
                <a:lnTo>
                  <a:pt x="568501" y="78281"/>
                </a:lnTo>
                <a:cubicBezTo>
                  <a:pt x="578291" y="73661"/>
                  <a:pt x="587547" y="63886"/>
                  <a:pt x="581584" y="51091"/>
                </a:cubicBezTo>
                <a:lnTo>
                  <a:pt x="578113" y="43716"/>
                </a:lnTo>
                <a:cubicBezTo>
                  <a:pt x="577935" y="43360"/>
                  <a:pt x="577757" y="43094"/>
                  <a:pt x="577668" y="42827"/>
                </a:cubicBezTo>
                <a:lnTo>
                  <a:pt x="523021" y="70106"/>
                </a:lnTo>
                <a:cubicBezTo>
                  <a:pt x="521241" y="70906"/>
                  <a:pt x="519372" y="71350"/>
                  <a:pt x="517592" y="71350"/>
                </a:cubicBezTo>
                <a:cubicBezTo>
                  <a:pt x="513142" y="71350"/>
                  <a:pt x="508870" y="68862"/>
                  <a:pt x="506734" y="64686"/>
                </a:cubicBezTo>
                <a:cubicBezTo>
                  <a:pt x="503797" y="58733"/>
                  <a:pt x="506200" y="51446"/>
                  <a:pt x="512163" y="48425"/>
                </a:cubicBezTo>
                <a:lnTo>
                  <a:pt x="556841" y="26210"/>
                </a:lnTo>
                <a:cubicBezTo>
                  <a:pt x="547719" y="23545"/>
                  <a:pt x="536482" y="23500"/>
                  <a:pt x="523688" y="25966"/>
                </a:cubicBezTo>
                <a:close/>
                <a:moveTo>
                  <a:pt x="524100" y="1386"/>
                </a:moveTo>
                <a:cubicBezTo>
                  <a:pt x="540421" y="-1135"/>
                  <a:pt x="555017" y="-225"/>
                  <a:pt x="567433" y="4174"/>
                </a:cubicBezTo>
                <a:cubicBezTo>
                  <a:pt x="582296" y="9416"/>
                  <a:pt x="593510" y="19546"/>
                  <a:pt x="600007" y="33497"/>
                </a:cubicBezTo>
                <a:lnTo>
                  <a:pt x="603478" y="40872"/>
                </a:lnTo>
                <a:cubicBezTo>
                  <a:pt x="608907" y="52424"/>
                  <a:pt x="608996" y="65041"/>
                  <a:pt x="603834" y="76149"/>
                </a:cubicBezTo>
                <a:cubicBezTo>
                  <a:pt x="599117" y="86279"/>
                  <a:pt x="590217" y="94809"/>
                  <a:pt x="578825" y="100141"/>
                </a:cubicBezTo>
                <a:lnTo>
                  <a:pt x="198879" y="281411"/>
                </a:lnTo>
                <a:lnTo>
                  <a:pt x="151174" y="303715"/>
                </a:lnTo>
                <a:cubicBezTo>
                  <a:pt x="144499" y="306825"/>
                  <a:pt x="137379" y="308335"/>
                  <a:pt x="130259" y="308335"/>
                </a:cubicBezTo>
                <a:cubicBezTo>
                  <a:pt x="119668" y="308335"/>
                  <a:pt x="109166" y="304870"/>
                  <a:pt x="100443" y="298205"/>
                </a:cubicBezTo>
                <a:lnTo>
                  <a:pt x="7437" y="227652"/>
                </a:lnTo>
                <a:cubicBezTo>
                  <a:pt x="4055" y="225164"/>
                  <a:pt x="2275" y="220988"/>
                  <a:pt x="2720" y="216811"/>
                </a:cubicBezTo>
                <a:cubicBezTo>
                  <a:pt x="3165" y="212546"/>
                  <a:pt x="5835" y="208903"/>
                  <a:pt x="9662" y="207126"/>
                </a:cubicBezTo>
                <a:lnTo>
                  <a:pt x="53362" y="186777"/>
                </a:lnTo>
                <a:cubicBezTo>
                  <a:pt x="56833" y="185178"/>
                  <a:pt x="60838" y="185267"/>
                  <a:pt x="64220" y="187133"/>
                </a:cubicBezTo>
                <a:lnTo>
                  <a:pt x="115218" y="214590"/>
                </a:lnTo>
                <a:lnTo>
                  <a:pt x="213297" y="160653"/>
                </a:lnTo>
                <a:lnTo>
                  <a:pt x="99019" y="73838"/>
                </a:lnTo>
                <a:cubicBezTo>
                  <a:pt x="95637" y="71350"/>
                  <a:pt x="93857" y="67174"/>
                  <a:pt x="94302" y="62998"/>
                </a:cubicBezTo>
                <a:cubicBezTo>
                  <a:pt x="94747" y="58733"/>
                  <a:pt x="97417" y="55089"/>
                  <a:pt x="101244" y="53312"/>
                </a:cubicBezTo>
                <a:lnTo>
                  <a:pt x="165236" y="23545"/>
                </a:lnTo>
                <a:cubicBezTo>
                  <a:pt x="168707" y="21856"/>
                  <a:pt x="172712" y="22034"/>
                  <a:pt x="176094" y="23811"/>
                </a:cubicBezTo>
                <a:lnTo>
                  <a:pt x="320543" y="101563"/>
                </a:lnTo>
                <a:lnTo>
                  <a:pt x="469798" y="19457"/>
                </a:lnTo>
                <a:cubicBezTo>
                  <a:pt x="469976" y="19368"/>
                  <a:pt x="470154" y="19280"/>
                  <a:pt x="470421" y="19191"/>
                </a:cubicBezTo>
                <a:cubicBezTo>
                  <a:pt x="489735" y="9861"/>
                  <a:pt x="507780" y="3907"/>
                  <a:pt x="524100" y="1386"/>
                </a:cubicBezTo>
                <a:close/>
              </a:path>
            </a:pathLst>
          </a:custGeom>
          <a:solidFill>
            <a:srgbClr val="8EBDCE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95170" y="1483995"/>
            <a:ext cx="88042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smtClean="0">
                <a:latin typeface="Cooper Black" panose="0208090404030B020404" pitchFamily="18" charset="0"/>
              </a:rPr>
              <a:t>Unit 4 Journey Across A Vast Land</a:t>
            </a:r>
            <a:endParaRPr lang="en-US" altLang="zh-CN" sz="3600" smtClean="0">
              <a:latin typeface="Cooper Black" panose="0208090404030B0204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smtClean="0">
                <a:latin typeface="Cooper Black" panose="0208090404030B020404" pitchFamily="18" charset="0"/>
              </a:rPr>
              <a:t>Using Language (1)</a:t>
            </a:r>
            <a:endParaRPr lang="zh-CN" altLang="en-US" sz="3600">
              <a:latin typeface="Cooper Black" panose="0208090404030B0204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63" y="4084046"/>
            <a:ext cx="3388659" cy="12103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27950" y="3794052"/>
            <a:ext cx="425575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/>
              <a:t>龙游县第二高级中学   邹琦</a:t>
            </a:r>
            <a:endParaRPr lang="zh-CN" altLang="en-US" sz="2000" b="1" smtClean="0"/>
          </a:p>
          <a:p>
            <a:r>
              <a:rPr lang="zh-CN" altLang="en-US" sz="2000" b="1"/>
              <a:t>衢州第三中学</a:t>
            </a:r>
            <a:r>
              <a:rPr lang="en-US" altLang="zh-CN" sz="2000" b="1"/>
              <a:t>         </a:t>
            </a:r>
            <a:r>
              <a:rPr lang="zh-CN" altLang="en-US" sz="2000" b="1"/>
              <a:t>邱赛仙</a:t>
            </a:r>
            <a:endParaRPr lang="zh-CN" altLang="en-US"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5115" y="763529"/>
            <a:ext cx="12059390" cy="628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Anna:       … So is this your first long train journey?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Daiyu</a:t>
            </a:r>
            <a:r>
              <a:rPr lang="en-US" altLang="zh-CN" sz="2800" smtClean="0">
                <a:latin typeface="Imprint MT Shadow" panose="04020605060303030202" pitchFamily="82" charset="0"/>
              </a:rPr>
              <a:t>:      Oh,no. Last autumn, we travelled from Beijing to Moscow on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 </a:t>
            </a:r>
            <a:r>
              <a:rPr lang="en-US" altLang="zh-CN" sz="2800" smtClean="0">
                <a:latin typeface="Imprint MT Shadow" panose="04020605060303030202" pitchFamily="82" charset="0"/>
              </a:rPr>
              <a:t>                  the Trans-Siberian Railway through Mongolia.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Anna</a:t>
            </a:r>
            <a:r>
              <a:rPr lang="en-US" altLang="zh-CN" sz="2800" smtClean="0">
                <a:latin typeface="Imprint MT Shadow" panose="04020605060303030202" pitchFamily="82" charset="0"/>
              </a:rPr>
              <a:t>:         _______________________! _______________________?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Liu </a:t>
            </a:r>
            <a:r>
              <a:rPr lang="en-US" altLang="zh-CN" sz="2800">
                <a:latin typeface="Imprint MT Shadow" panose="04020605060303030202" pitchFamily="82" charset="0"/>
              </a:rPr>
              <a:t>Qian: </a:t>
            </a:r>
            <a:r>
              <a:rPr lang="en-US" altLang="zh-CN" sz="2800" smtClean="0">
                <a:latin typeface="Imprint MT Shadow" panose="04020605060303030202" pitchFamily="82" charset="0"/>
              </a:rPr>
              <a:t> Well, once you ___________________________, you pass through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 </a:t>
            </a:r>
            <a:r>
              <a:rPr lang="en-US" altLang="zh-CN" sz="2800" smtClean="0">
                <a:latin typeface="Imprint MT Shadow" panose="04020605060303030202" pitchFamily="82" charset="0"/>
              </a:rPr>
              <a:t>                   some _______________________________and then enter ______________________________________________________.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Anna</a:t>
            </a:r>
            <a:r>
              <a:rPr lang="en-US" altLang="zh-CN" sz="2800" smtClean="0">
                <a:latin typeface="Imprint MT Shadow" panose="04020605060303030202" pitchFamily="82" charset="0"/>
              </a:rPr>
              <a:t>:       Do a lot of people live in that area?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Daiyu:      Oh, not at all! There are a few small towns ____________________,     but            but the land is ____________________. Sometimes you might see ….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Anna:        Wow, that sounds __________________!</a:t>
            </a:r>
            <a:endParaRPr lang="en-US" altLang="zh-CN" sz="280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endParaRPr lang="en-US" altLang="zh-CN" sz="2800">
              <a:latin typeface="Imprint MT Shadow" panose="04020605060303030202" pitchFamily="8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49972" y="2277109"/>
            <a:ext cx="30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interesting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16349" y="2855745"/>
            <a:ext cx="443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 north from Beijing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69215" y="2328137"/>
            <a:ext cx="3319974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was it like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01573" y="3351074"/>
            <a:ext cx="2862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ow mountains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03576" y="3857603"/>
            <a:ext cx="7457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grasslands with its rolling hills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70849" y="4706456"/>
            <a:ext cx="272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long the way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16349" y="5366577"/>
            <a:ext cx="30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retty empty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85428" y="5913504"/>
            <a:ext cx="213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incredible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396795" y="245677"/>
            <a:ext cx="609600" cy="6096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329202" y="613531"/>
            <a:ext cx="3039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geography</a:t>
            </a:r>
            <a:endParaRPr lang="zh-CN" alt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103576" y="731095"/>
            <a:ext cx="6290461" cy="80576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234266" y="1831259"/>
            <a:ext cx="2975020" cy="54584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30835" y="57785"/>
            <a:ext cx="47048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ooper Black" panose="0208090404030B020404" pitchFamily="18" charset="0"/>
              </a:rPr>
              <a:t>listening and predicting</a:t>
            </a:r>
            <a:endParaRPr lang="en-US" altLang="zh-CN" sz="280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9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  <p:bldP spid="11" grpId="0"/>
      <p:bldP spid="9" grpId="0"/>
      <p:bldP spid="10" grpId="0"/>
      <p:bldP spid="13" grpId="0"/>
      <p:bldP spid="15" grpId="0"/>
      <p:bldP spid="16" grpId="0"/>
      <p:bldP spid="18" grpId="0"/>
      <p:bldP spid="3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91" y="2236763"/>
            <a:ext cx="4031565" cy="214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48" y="189051"/>
            <a:ext cx="4072853" cy="196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9" y="4633120"/>
            <a:ext cx="3246706" cy="20935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48" y="4466565"/>
            <a:ext cx="4017108" cy="2391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本框 13"/>
          <p:cNvSpPr txBox="1"/>
          <p:nvPr/>
        </p:nvSpPr>
        <p:spPr>
          <a:xfrm>
            <a:off x="0" y="816802"/>
            <a:ext cx="8117058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Anna:       I thought China  would be very crowded, 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                  given its large population.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Daiyu:      Well, contrary to what people believe,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 </a:t>
            </a:r>
            <a:r>
              <a:rPr lang="en-US" altLang="zh-CN" sz="2800" smtClean="0">
                <a:latin typeface="Imprint MT Shadow" panose="04020605060303030202" pitchFamily="82" charset="0"/>
              </a:rPr>
              <a:t>                 there are a lot of vast and empty spaces in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 </a:t>
            </a:r>
            <a:r>
              <a:rPr lang="en-US" altLang="zh-CN" sz="2800" smtClean="0">
                <a:latin typeface="Imprint MT Shadow" panose="04020605060303030202" pitchFamily="82" charset="0"/>
              </a:rPr>
              <a:t>                 China, actually. 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Anna</a:t>
            </a:r>
            <a:r>
              <a:rPr lang="en-US" altLang="zh-CN" sz="2800" smtClean="0">
                <a:latin typeface="Imprint MT Shadow" panose="04020605060303030202" pitchFamily="82" charset="0"/>
              </a:rPr>
              <a:t>:        That’s great! There must be amazing      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 </a:t>
            </a:r>
            <a:r>
              <a:rPr lang="en-US" altLang="zh-CN" sz="2800" smtClean="0">
                <a:latin typeface="Imprint MT Shadow" panose="04020605060303030202" pitchFamily="82" charset="0"/>
              </a:rPr>
              <a:t>                  scenery to see in China then!</a:t>
            </a:r>
            <a:endParaRPr lang="en-US" altLang="zh-CN" sz="2800" smtClean="0">
              <a:latin typeface="Imprint MT Shadow" panose="04020605060303030202" pitchFamily="82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79675" y="4466590"/>
            <a:ext cx="57664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smtClean="0">
                <a:latin typeface="Cooper Black" panose="0208090404030B020404" pitchFamily="18" charset="0"/>
              </a:rPr>
              <a:t>What will they talk about?</a:t>
            </a:r>
            <a:endParaRPr lang="zh-CN" altLang="en-US" sz="3200">
              <a:latin typeface="Cooper Black" panose="0208090404030B020404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029748" y="2600878"/>
            <a:ext cx="2666474" cy="48213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19311" y="4218715"/>
            <a:ext cx="1505244" cy="48213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74912" y="3629517"/>
            <a:ext cx="1709099" cy="48213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0835" y="57785"/>
            <a:ext cx="47048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ooper Black" panose="0208090404030B020404" pitchFamily="18" charset="0"/>
              </a:rPr>
              <a:t>listening and predicting</a:t>
            </a:r>
            <a:endParaRPr lang="en-US" altLang="zh-CN" sz="280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  <p:bldP spid="18" grpId="0" bldLvl="0" animBg="1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802"/>
            <a:ext cx="2841673" cy="39131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8" y="208744"/>
            <a:ext cx="3000420" cy="366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08" y="208744"/>
            <a:ext cx="2587722" cy="3032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8" y="4121895"/>
            <a:ext cx="4599247" cy="2643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95" y="3348154"/>
            <a:ext cx="4412424" cy="293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03" y="3375794"/>
            <a:ext cx="3160692" cy="2909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6" y="277746"/>
            <a:ext cx="3503052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0" y="576778"/>
            <a:ext cx="12458163" cy="665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400" smtClean="0">
                <a:latin typeface="Imprint MT Shadow" panose="04020605060303030202" pitchFamily="82" charset="0"/>
              </a:rPr>
              <a:t>LQ:  There is. My favorite trip was by train to Tibet. First, we travelled south across the</a:t>
            </a:r>
            <a:endParaRPr lang="en-US" altLang="zh-CN" sz="2400" smtClean="0">
              <a:latin typeface="Imprint MT Shadow" panose="04020605060303030202" pitchFamily="82" charset="0"/>
            </a:endParaRPr>
          </a:p>
          <a:p>
            <a:pPr>
              <a:lnSpc>
                <a:spcPts val="3400"/>
              </a:lnSpc>
            </a:pPr>
            <a:r>
              <a:rPr lang="en-US" altLang="zh-CN" sz="2400">
                <a:latin typeface="Imprint MT Shadow" panose="04020605060303030202" pitchFamily="82" charset="0"/>
              </a:rPr>
              <a:t> </a:t>
            </a:r>
            <a:r>
              <a:rPr lang="en-US" altLang="zh-CN" sz="2400" smtClean="0">
                <a:latin typeface="Imprint MT Shadow" panose="04020605060303030202" pitchFamily="82" charset="0"/>
              </a:rPr>
              <a:t>         Kunlun Mountains.</a:t>
            </a:r>
            <a:endParaRPr lang="en-US" altLang="zh-CN" sz="2400" smtClean="0">
              <a:latin typeface="Imprint MT Shadow" panose="04020605060303030202" pitchFamily="82" charset="0"/>
            </a:endParaRPr>
          </a:p>
          <a:p>
            <a:pPr>
              <a:lnSpc>
                <a:spcPts val="3400"/>
              </a:lnSpc>
            </a:pPr>
            <a:r>
              <a:rPr lang="en-US" altLang="zh-CN" sz="2400" smtClean="0">
                <a:latin typeface="Imprint MT Shadow" panose="04020605060303030202" pitchFamily="82" charset="0"/>
              </a:rPr>
              <a:t>D:     Even though it was summer, they were still covered in snow. It was so beautiful. </a:t>
            </a:r>
            <a:endParaRPr lang="en-US" altLang="zh-CN" sz="2400" smtClean="0">
              <a:latin typeface="Imprint MT Shadow" panose="04020605060303030202" pitchFamily="82" charset="0"/>
            </a:endParaRPr>
          </a:p>
          <a:p>
            <a:pPr>
              <a:lnSpc>
                <a:spcPts val="3400"/>
              </a:lnSpc>
            </a:pPr>
            <a:r>
              <a:rPr lang="en-US" altLang="zh-CN" sz="2400" smtClean="0">
                <a:latin typeface="Imprint MT Shadow" panose="04020605060303030202" pitchFamily="82" charset="0"/>
              </a:rPr>
              <a:t>LQ:  Then we entered the Tibetan Plateau</a:t>
            </a:r>
            <a:r>
              <a:rPr lang="zh-CN" altLang="en-US" sz="2400" smtClean="0">
                <a:latin typeface="Imprint MT Shadow" panose="04020605060303030202" pitchFamily="82" charset="0"/>
              </a:rPr>
              <a:t>（青藏高原）</a:t>
            </a:r>
            <a:r>
              <a:rPr lang="en-US" altLang="zh-CN" sz="2400" smtClean="0">
                <a:latin typeface="Imprint MT Shadow" panose="04020605060303030202" pitchFamily="82" charset="0"/>
              </a:rPr>
              <a:t>.</a:t>
            </a:r>
            <a:endParaRPr lang="en-US" altLang="zh-CN" sz="2400" smtClean="0">
              <a:latin typeface="Imprint MT Shadow" panose="04020605060303030202" pitchFamily="82" charset="0"/>
            </a:endParaRPr>
          </a:p>
          <a:p>
            <a:pPr>
              <a:lnSpc>
                <a:spcPts val="3400"/>
              </a:lnSpc>
            </a:pPr>
            <a:r>
              <a:rPr lang="en-US" altLang="zh-CN" sz="2400" smtClean="0">
                <a:latin typeface="Imprint MT Shadow" panose="04020605060303030202" pitchFamily="82" charset="0"/>
              </a:rPr>
              <a:t>D:     The  scenery there was simply fantastic. Green grass as far as the eye could see. And </a:t>
            </a:r>
            <a:endParaRPr lang="en-US" altLang="zh-CN" sz="2400" smtClean="0">
              <a:latin typeface="Imprint MT Shadow" panose="04020605060303030202" pitchFamily="82" charset="0"/>
            </a:endParaRPr>
          </a:p>
          <a:p>
            <a:pPr>
              <a:lnSpc>
                <a:spcPts val="3400"/>
              </a:lnSpc>
            </a:pPr>
            <a:r>
              <a:rPr lang="en-US" altLang="zh-CN" sz="2400">
                <a:latin typeface="Imprint MT Shadow" panose="04020605060303030202" pitchFamily="82" charset="0"/>
              </a:rPr>
              <a:t> </a:t>
            </a:r>
            <a:r>
              <a:rPr lang="en-US" altLang="zh-CN" sz="2400" smtClean="0">
                <a:latin typeface="Imprint MT Shadow" panose="04020605060303030202" pitchFamily="82" charset="0"/>
              </a:rPr>
              <a:t>         there were so many wild animals.</a:t>
            </a:r>
            <a:endParaRPr lang="en-US" altLang="zh-CN" sz="2400" smtClean="0">
              <a:latin typeface="Imprint MT Shadow" panose="04020605060303030202" pitchFamily="82" charset="0"/>
            </a:endParaRPr>
          </a:p>
          <a:p>
            <a:pPr>
              <a:lnSpc>
                <a:spcPts val="3400"/>
              </a:lnSpc>
            </a:pPr>
            <a:r>
              <a:rPr lang="en-US" altLang="zh-CN" sz="2400" smtClean="0">
                <a:latin typeface="Imprint MT Shadow" panose="04020605060303030202" pitchFamily="82" charset="0"/>
              </a:rPr>
              <a:t>LQ:   Yes! We saw a lot of antelopes, yaks, deer… and I think I even saw a snow leopard.</a:t>
            </a:r>
            <a:endParaRPr lang="en-US" altLang="zh-CN" sz="2400" smtClean="0">
              <a:latin typeface="Imprint MT Shadow" panose="04020605060303030202" pitchFamily="82" charset="0"/>
            </a:endParaRPr>
          </a:p>
          <a:p>
            <a:pPr>
              <a:lnSpc>
                <a:spcPts val="3400"/>
              </a:lnSpc>
            </a:pPr>
            <a:r>
              <a:rPr lang="en-US" altLang="zh-CN" sz="2400" smtClean="0">
                <a:latin typeface="Imprint MT Shadow" panose="04020605060303030202" pitchFamily="82" charset="0"/>
              </a:rPr>
              <a:t>A:      Good heavens! That’s one of the rarest animals on earth. </a:t>
            </a:r>
            <a:endParaRPr lang="en-US" altLang="zh-CN" sz="2400" smtClean="0">
              <a:latin typeface="Imprint MT Shadow" panose="04020605060303030202" pitchFamily="82" charset="0"/>
            </a:endParaRPr>
          </a:p>
          <a:p>
            <a:pPr>
              <a:lnSpc>
                <a:spcPts val="3400"/>
              </a:lnSpc>
            </a:pPr>
            <a:r>
              <a:rPr lang="en-US" altLang="zh-CN" sz="2400" smtClean="0">
                <a:latin typeface="Imprint MT Shadow" panose="04020605060303030202" pitchFamily="82" charset="0"/>
              </a:rPr>
              <a:t>LQ:   But you know what was really extraordinary about our trip?</a:t>
            </a:r>
            <a:endParaRPr lang="en-US" altLang="zh-CN" sz="2400" smtClean="0">
              <a:latin typeface="Imprint MT Shadow" panose="04020605060303030202" pitchFamily="82" charset="0"/>
            </a:endParaRPr>
          </a:p>
          <a:p>
            <a:pPr>
              <a:lnSpc>
                <a:spcPts val="3400"/>
              </a:lnSpc>
            </a:pPr>
            <a:r>
              <a:rPr lang="en-US" altLang="zh-CN" sz="2400" smtClean="0">
                <a:latin typeface="Imprint MT Shadow" panose="04020605060303030202" pitchFamily="82" charset="0"/>
              </a:rPr>
              <a:t>A:      No, what?</a:t>
            </a:r>
            <a:endParaRPr lang="en-US" altLang="zh-CN" sz="2400" smtClean="0">
              <a:latin typeface="Imprint MT Shadow" panose="04020605060303030202" pitchFamily="82" charset="0"/>
            </a:endParaRPr>
          </a:p>
          <a:p>
            <a:pPr>
              <a:lnSpc>
                <a:spcPts val="3400"/>
              </a:lnSpc>
            </a:pPr>
            <a:r>
              <a:rPr lang="en-US" altLang="zh-CN" sz="2400" smtClean="0">
                <a:latin typeface="Imprint MT Shadow" panose="04020605060303030202" pitchFamily="82" charset="0"/>
              </a:rPr>
              <a:t>LQ:   The railway is so high that the trains have a special oxygen supply for the passengers,</a:t>
            </a:r>
            <a:endParaRPr lang="en-US" altLang="zh-CN" sz="2400" smtClean="0">
              <a:latin typeface="Imprint MT Shadow" panose="04020605060303030202" pitchFamily="82" charset="0"/>
            </a:endParaRPr>
          </a:p>
          <a:p>
            <a:pPr>
              <a:lnSpc>
                <a:spcPts val="3400"/>
              </a:lnSpc>
            </a:pPr>
            <a:r>
              <a:rPr lang="en-US" altLang="zh-CN" sz="2400">
                <a:latin typeface="Imprint MT Shadow" panose="04020605060303030202" pitchFamily="82" charset="0"/>
              </a:rPr>
              <a:t> </a:t>
            </a:r>
            <a:r>
              <a:rPr lang="en-US" altLang="zh-CN" sz="2400" smtClean="0">
                <a:latin typeface="Imprint MT Shadow" panose="04020605060303030202" pitchFamily="82" charset="0"/>
              </a:rPr>
              <a:t>          kind of like you would find on an airplane, so that no one will become ill.</a:t>
            </a:r>
            <a:endParaRPr lang="en-US" altLang="zh-CN" sz="2400" smtClean="0">
              <a:latin typeface="Imprint MT Shadow" panose="04020605060303030202" pitchFamily="82" charset="0"/>
            </a:endParaRPr>
          </a:p>
          <a:p>
            <a:pPr>
              <a:lnSpc>
                <a:spcPts val="3400"/>
              </a:lnSpc>
            </a:pPr>
            <a:r>
              <a:rPr lang="en-US" altLang="zh-CN" sz="2400" smtClean="0">
                <a:latin typeface="Imprint MT Shadow" panose="04020605060303030202" pitchFamily="82" charset="0"/>
              </a:rPr>
              <a:t>A:       You’re kidding! Anyhow, the next station is my stop! Take care and enjoy the rest of</a:t>
            </a:r>
            <a:endParaRPr lang="en-US" altLang="zh-CN" sz="2400" smtClean="0">
              <a:latin typeface="Imprint MT Shadow" panose="04020605060303030202" pitchFamily="82" charset="0"/>
            </a:endParaRPr>
          </a:p>
          <a:p>
            <a:pPr>
              <a:lnSpc>
                <a:spcPts val="3400"/>
              </a:lnSpc>
            </a:pPr>
            <a:r>
              <a:rPr lang="en-US" altLang="zh-CN" sz="2400">
                <a:latin typeface="Imprint MT Shadow" panose="04020605060303030202" pitchFamily="82" charset="0"/>
              </a:rPr>
              <a:t> </a:t>
            </a:r>
            <a:r>
              <a:rPr lang="en-US" altLang="zh-CN" sz="2400" smtClean="0">
                <a:latin typeface="Imprint MT Shadow" panose="04020605060303030202" pitchFamily="82" charset="0"/>
              </a:rPr>
              <a:t>           your trip!</a:t>
            </a:r>
            <a:endParaRPr lang="en-US" altLang="zh-CN" sz="2400" smtClean="0">
              <a:latin typeface="Imprint MT Shadow" panose="04020605060303030202" pitchFamily="82" charset="0"/>
            </a:endParaRPr>
          </a:p>
          <a:p>
            <a:pPr>
              <a:lnSpc>
                <a:spcPts val="3600"/>
              </a:lnSpc>
            </a:pPr>
            <a:r>
              <a:rPr lang="en-US" altLang="zh-CN" sz="2400" smtClean="0">
                <a:latin typeface="Imprint MT Shadow" panose="04020605060303030202" pitchFamily="82" charset="0"/>
              </a:rPr>
              <a:t>……</a:t>
            </a:r>
            <a:endParaRPr lang="en-US" altLang="zh-CN" sz="2400">
              <a:latin typeface="Imprint MT Shadow" panose="04020605060303030202" pitchFamily="8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0559" y="-131560"/>
            <a:ext cx="1084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smtClean="0">
                <a:latin typeface="Cooper Black" panose="0208090404030B020404" pitchFamily="18" charset="0"/>
              </a:rPr>
              <a:t>Act out the sample in groups   </a:t>
            </a:r>
            <a:endParaRPr lang="zh-CN" altLang="en-US" sz="3200">
              <a:latin typeface="Cooper Black" panose="0208090404030B0204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81837" y="6120765"/>
            <a:ext cx="1249250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mtClean="0">
                <a:latin typeface="Cooper Black" panose="0208090404030B020404" pitchFamily="18" charset="0"/>
              </a:rPr>
              <a:t>How can we end our conversation naturally ?</a:t>
            </a:r>
            <a:endParaRPr lang="zh-CN" altLang="en-US" sz="2800">
              <a:latin typeface="Cooper Black" panose="0208090404030B0204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003351" y="6240142"/>
            <a:ext cx="8733182" cy="132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449">
            <a:off x="8641241" y="4302803"/>
            <a:ext cx="3226110" cy="2149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文本框 10"/>
          <p:cNvSpPr txBox="1"/>
          <p:nvPr/>
        </p:nvSpPr>
        <p:spPr>
          <a:xfrm>
            <a:off x="606968" y="1207150"/>
            <a:ext cx="898779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300"/>
              </a:lnSpc>
              <a:buFont typeface="Arial" panose="020B0604020202020204" pitchFamily="34" charset="0"/>
              <a:buChar char="•"/>
            </a:pPr>
            <a:r>
              <a:rPr lang="en-US" altLang="zh-CN" sz="2800" smtClean="0">
                <a:latin typeface="Imprint MT Shadow" panose="04020605060303030202" pitchFamily="82" charset="0"/>
              </a:rPr>
              <a:t>I have to run. Good talking to you.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457200" indent="-457200">
              <a:lnSpc>
                <a:spcPts val="4300"/>
              </a:lnSpc>
              <a:buFont typeface="Arial" panose="020B0604020202020204" pitchFamily="34" charset="0"/>
              <a:buChar char="•"/>
            </a:pPr>
            <a:r>
              <a:rPr lang="en-US" altLang="zh-CN" sz="2800" smtClean="0">
                <a:latin typeface="Imprint MT Shadow" panose="04020605060303030202" pitchFamily="82" charset="0"/>
              </a:rPr>
              <a:t>I’ll catch you later.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457200" indent="-457200">
              <a:lnSpc>
                <a:spcPts val="4300"/>
              </a:lnSpc>
              <a:buFont typeface="Arial" panose="020B0604020202020204" pitchFamily="34" charset="0"/>
              <a:buChar char="•"/>
            </a:pPr>
            <a:r>
              <a:rPr lang="en-US" altLang="zh-CN" sz="2800" smtClean="0">
                <a:latin typeface="Imprint MT Shadow" panose="04020605060303030202" pitchFamily="82" charset="0"/>
              </a:rPr>
              <a:t>It was good/nice meeting you.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457200" indent="-457200">
              <a:lnSpc>
                <a:spcPts val="4300"/>
              </a:lnSpc>
              <a:buFont typeface="Arial" panose="020B0604020202020204" pitchFamily="34" charset="0"/>
              <a:buChar char="•"/>
            </a:pPr>
            <a:r>
              <a:rPr lang="en-US" altLang="zh-CN" sz="2800" smtClean="0">
                <a:latin typeface="Imprint MT Shadow" panose="04020605060303030202" pitchFamily="82" charset="0"/>
              </a:rPr>
              <a:t>I’m sure you want to relax a bit. I’ll let you go.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457200" indent="-457200">
              <a:lnSpc>
                <a:spcPts val="4300"/>
              </a:lnSpc>
              <a:buFont typeface="Arial" panose="020B0604020202020204" pitchFamily="34" charset="0"/>
              <a:buChar char="•"/>
            </a:pPr>
            <a:r>
              <a:rPr lang="en-US" altLang="zh-CN" sz="2800" smtClean="0">
                <a:latin typeface="Imprint MT Shadow" panose="04020605060303030202" pitchFamily="82" charset="0"/>
              </a:rPr>
              <a:t>Sorry, I can’t talk longer. I’m actually on my way to…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457200" indent="-457200">
              <a:lnSpc>
                <a:spcPts val="4300"/>
              </a:lnSpc>
              <a:buFont typeface="Arial" panose="020B0604020202020204" pitchFamily="34" charset="0"/>
              <a:buChar char="•"/>
            </a:pPr>
            <a:r>
              <a:rPr lang="en-US" altLang="zh-CN" sz="2800" smtClean="0">
                <a:latin typeface="Imprint MT Shadow" panose="04020605060303030202" pitchFamily="82" charset="0"/>
              </a:rPr>
              <a:t>Well, I have to go. I’ll talk to you later.</a:t>
            </a:r>
            <a:endParaRPr lang="en-US" altLang="zh-CN" sz="2800" smtClean="0">
              <a:latin typeface="Imprint MT Shadow" panose="04020605060303030202" pitchFamily="82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6968" y="4816108"/>
            <a:ext cx="7547065" cy="74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smtClean="0">
                <a:latin typeface="Cooper Black" panose="0208090404030B020404" pitchFamily="18" charset="0"/>
              </a:rPr>
              <a:t>Make your own conversation.</a:t>
            </a:r>
            <a:endParaRPr lang="zh-CN" altLang="en-US" sz="3200">
              <a:latin typeface="Cooper Black" panose="0208090404030B0204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0684" y="518251"/>
            <a:ext cx="1249250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mtClean="0">
                <a:latin typeface="Cooper Black" panose="0208090404030B020404" pitchFamily="18" charset="0"/>
              </a:rPr>
              <a:t>How can we end our conversation naturally ?</a:t>
            </a:r>
            <a:endParaRPr lang="zh-CN" altLang="en-US" sz="2800">
              <a:latin typeface="Cooper Black" panose="0208090404030B0204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0835" y="57785"/>
            <a:ext cx="362297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ooper Black" panose="0208090404030B020404" pitchFamily="18" charset="0"/>
              </a:rPr>
              <a:t>language learning</a:t>
            </a:r>
            <a:endParaRPr lang="en-US" altLang="zh-CN" sz="280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19927" y="40556"/>
            <a:ext cx="5130083" cy="74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smtClean="0">
                <a:solidFill>
                  <a:srgbClr val="FF0000"/>
                </a:solidFill>
                <a:latin typeface="Cooper Black" panose="0208090404030B020404" pitchFamily="18" charset="0"/>
              </a:rPr>
              <a:t>Assignment </a:t>
            </a:r>
            <a:endParaRPr lang="zh-CN" altLang="en-US" sz="320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0156" y="824558"/>
            <a:ext cx="11084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smtClean="0">
                <a:latin typeface="Cooper Black" panose="0208090404030B020404" pitchFamily="18" charset="0"/>
              </a:rPr>
              <a:t>Make sentences with the idioms learnt today.</a:t>
            </a:r>
            <a:endParaRPr lang="en-US" altLang="zh-CN" sz="2800" smtClean="0">
              <a:latin typeface="Cooper Black" panose="0208090404030B0204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Cooper Black" panose="0208090404030B020404" pitchFamily="18" charset="0"/>
              </a:rPr>
              <a:t>2.  Build your word bank based on the following mindmap .</a:t>
            </a:r>
            <a:endParaRPr lang="zh-CN" altLang="en-US" sz="2800">
              <a:latin typeface="Cooper Black" panose="0208090404030B020404" pitchFamily="18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933266" y="2620502"/>
            <a:ext cx="1068947" cy="606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2447987" y="4715085"/>
            <a:ext cx="1287888" cy="559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277590" y="5193897"/>
            <a:ext cx="888642" cy="300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173353" y="2507074"/>
            <a:ext cx="1066500" cy="173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8327913" y="2136393"/>
            <a:ext cx="133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cities</a:t>
            </a:r>
            <a:endParaRPr lang="zh-CN" altLang="en-US" sz="36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903560" y="5388159"/>
            <a:ext cx="277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geography</a:t>
            </a:r>
            <a:endParaRPr lang="zh-CN" altLang="en-US" sz="36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-21104" y="3633657"/>
            <a:ext cx="172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scenery</a:t>
            </a:r>
            <a:endParaRPr lang="zh-CN" altLang="en-US" sz="36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043046" y="5496955"/>
            <a:ext cx="261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activities</a:t>
            </a:r>
            <a:endParaRPr lang="zh-CN" altLang="en-US" sz="36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5" name="左大括号 34"/>
          <p:cNvSpPr/>
          <p:nvPr/>
        </p:nvSpPr>
        <p:spPr>
          <a:xfrm>
            <a:off x="1773565" y="2620502"/>
            <a:ext cx="195743" cy="28647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大括号 35"/>
          <p:cNvSpPr/>
          <p:nvPr/>
        </p:nvSpPr>
        <p:spPr>
          <a:xfrm>
            <a:off x="9840654" y="2519892"/>
            <a:ext cx="394362" cy="26827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0235016" y="3238383"/>
            <a:ext cx="172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culture</a:t>
            </a:r>
            <a:endParaRPr lang="zh-CN" altLang="en-US" sz="36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040961" y="2100949"/>
            <a:ext cx="172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climate</a:t>
            </a:r>
            <a:endParaRPr lang="zh-CN" altLang="en-US" sz="36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66" y="2711015"/>
            <a:ext cx="4865487" cy="2491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2" grpId="0"/>
      <p:bldP spid="33" grpId="0"/>
      <p:bldP spid="34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-285750" y="139065"/>
            <a:ext cx="12192000" cy="6858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-285750" y="3013502"/>
            <a:ext cx="59245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US" altLang="zh-CN" sz="54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-THANK </a:t>
            </a:r>
            <a:r>
              <a:rPr lang="en-US" sz="54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YOU-</a:t>
            </a:r>
            <a:endParaRPr sz="54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" y="5409127"/>
            <a:ext cx="2653350" cy="144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810"/>
            <a:ext cx="2266682" cy="151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65" y="5022761"/>
            <a:ext cx="2082084" cy="1608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68" y="2181306"/>
            <a:ext cx="3369367" cy="261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05" y="99410"/>
            <a:ext cx="2983606" cy="177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直接连接符 8"/>
          <p:cNvCxnSpPr/>
          <p:nvPr/>
        </p:nvCxnSpPr>
        <p:spPr>
          <a:xfrm>
            <a:off x="3160221" y="2414773"/>
            <a:ext cx="1068947" cy="606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860748" y="3701618"/>
            <a:ext cx="1287888" cy="559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598535" y="3931339"/>
            <a:ext cx="888642" cy="300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6976356" y="2601532"/>
            <a:ext cx="1066500" cy="173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131555" y="2251452"/>
            <a:ext cx="133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cities</a:t>
            </a:r>
            <a:endParaRPr lang="zh-CN" altLang="en-US" sz="36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97781" y="4232207"/>
            <a:ext cx="277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geography</a:t>
            </a:r>
            <a:endParaRPr lang="zh-CN" altLang="en-US" sz="36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637" y="3021056"/>
            <a:ext cx="172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scenery</a:t>
            </a:r>
            <a:endParaRPr lang="zh-CN" altLang="en-US" sz="36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72590" y="4324085"/>
            <a:ext cx="261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activities</a:t>
            </a:r>
            <a:endParaRPr lang="zh-CN" altLang="en-US" sz="36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86417" y="1858140"/>
            <a:ext cx="172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climate</a:t>
            </a:r>
            <a:endParaRPr lang="zh-CN" altLang="en-US" sz="36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836717" y="2246877"/>
            <a:ext cx="242821" cy="22220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大括号 9"/>
          <p:cNvSpPr/>
          <p:nvPr/>
        </p:nvSpPr>
        <p:spPr>
          <a:xfrm>
            <a:off x="9829922" y="2536099"/>
            <a:ext cx="394362" cy="20509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235016" y="3238383"/>
            <a:ext cx="172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culture</a:t>
            </a:r>
            <a:endParaRPr lang="zh-CN" altLang="en-US" sz="36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66683" y="394594"/>
            <a:ext cx="774071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latin typeface="Cooper Black" panose="0208090404030B020404" pitchFamily="18" charset="0"/>
              </a:rPr>
              <a:t>What have Daiyu and Liu Qian learned about Canada?</a:t>
            </a:r>
            <a:endParaRPr lang="zh-CN" altLang="en-US" sz="360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3" grpId="0" animBg="1"/>
      <p:bldP spid="10" grpId="0" animBg="1"/>
      <p:bldP spid="21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38243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34472" y="979412"/>
            <a:ext cx="5822575" cy="23175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6723" y="979316"/>
            <a:ext cx="5418072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smtClean="0">
                <a:latin typeface="Cooper Black" panose="0208090404030B020404" pitchFamily="18" charset="0"/>
                <a:ea typeface="微软雅黑 Light" panose="020B0502040204020203" pitchFamily="34" charset="-122"/>
              </a:rPr>
              <a:t>Look at the pictures and </a:t>
            </a:r>
            <a:r>
              <a:rPr lang="en-US" altLang="zh-CN" sz="4000" b="1" smtClean="0">
                <a:solidFill>
                  <a:srgbClr val="FF0000"/>
                </a:solidFill>
                <a:latin typeface="Cooper Black" panose="0208090404030B020404" pitchFamily="18" charset="0"/>
                <a:ea typeface="微软雅黑 Light" panose="020B0502040204020203" pitchFamily="34" charset="-122"/>
              </a:rPr>
              <a:t>guess</a:t>
            </a:r>
            <a:r>
              <a:rPr lang="en-US" altLang="zh-CN" sz="3200" b="1" smtClean="0">
                <a:latin typeface="Cooper Black" panose="0208090404030B020404" pitchFamily="18" charset="0"/>
                <a:ea typeface="微软雅黑 Light" panose="020B0502040204020203" pitchFamily="34" charset="-122"/>
              </a:rPr>
              <a:t> what they will be talking about.</a:t>
            </a:r>
            <a:endParaRPr lang="zh-CN" altLang="en-US" sz="3200" b="1">
              <a:latin typeface="Cooper Black" panose="0208090404030B0204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82" y="400693"/>
            <a:ext cx="3424518" cy="259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756">
            <a:off x="8820086" y="3272930"/>
            <a:ext cx="3330072" cy="244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52" y="4996719"/>
            <a:ext cx="3413466" cy="213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>
            <a:off x="247650" y="3711575"/>
            <a:ext cx="6928485" cy="15684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smtClean="0">
                <a:latin typeface="Cooper Black" panose="0208090404030B020404" pitchFamily="18" charset="0"/>
                <a:ea typeface="微软雅黑 Light" panose="020B0502040204020203" pitchFamily="34" charset="-122"/>
              </a:rPr>
              <a:t>What else do you want to know? Raise your questions.</a:t>
            </a:r>
            <a:endParaRPr lang="zh-CN" altLang="en-US" sz="3200" b="1">
              <a:latin typeface="Cooper Black" panose="0208090404030B0204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7650" y="196215"/>
            <a:ext cx="44016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ooper Black" panose="0208090404030B020404" pitchFamily="18" charset="0"/>
              </a:rPr>
              <a:t>viewing and speaking</a:t>
            </a:r>
            <a:endParaRPr lang="en-US" altLang="zh-CN" sz="280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04" y="655914"/>
            <a:ext cx="1204174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900"/>
              </a:lnSpc>
              <a:buAutoNum type="arabicPeriod"/>
            </a:pPr>
            <a:r>
              <a:rPr lang="en-US" altLang="zh-CN" sz="2800" smtClean="0">
                <a:latin typeface="Imprint MT Shadow" panose="04020605060303030202" pitchFamily="82" charset="0"/>
              </a:rPr>
              <a:t>What do people do when Lake Louise freezes over in winter?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3900"/>
              </a:lnSpc>
            </a:pP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39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2.   What does Anna say about Canadian summers?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3900"/>
              </a:lnSpc>
              <a:buAutoNum type="arabicPeriod"/>
            </a:pPr>
            <a:endParaRPr lang="en-US" altLang="zh-CN" sz="2800">
              <a:latin typeface="Imprint MT Shadow" panose="04020605060303030202" pitchFamily="82" charset="0"/>
            </a:endParaRPr>
          </a:p>
          <a:p>
            <a:pPr>
              <a:lnSpc>
                <a:spcPts val="3900"/>
              </a:lnSpc>
            </a:pP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39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3.   How </a:t>
            </a:r>
            <a:r>
              <a:rPr lang="en-US" altLang="zh-CN" sz="2800">
                <a:latin typeface="Imprint MT Shadow" panose="04020605060303030202" pitchFamily="82" charset="0"/>
              </a:rPr>
              <a:t>far is it from Edmonton to Winnipeg?</a:t>
            </a:r>
            <a:endParaRPr lang="en-US" altLang="zh-CN" sz="280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3900"/>
              </a:lnSpc>
              <a:buAutoNum type="arabicPeriod"/>
            </a:pP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39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4. What kinds of things do people do in Winnipeg?</a:t>
            </a:r>
            <a:endParaRPr lang="en-US" altLang="zh-CN" sz="2800">
              <a:latin typeface="Imprint MT Shadow" panose="04020605060303030202" pitchFamily="82" charset="0"/>
            </a:endParaRPr>
          </a:p>
          <a:p>
            <a:pPr>
              <a:lnSpc>
                <a:spcPts val="3900"/>
              </a:lnSpc>
            </a:pP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3900"/>
              </a:lnSpc>
            </a:pP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39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5</a:t>
            </a:r>
            <a:r>
              <a:rPr lang="en-US" altLang="zh-CN" sz="2800">
                <a:latin typeface="Imprint MT Shadow" panose="04020605060303030202" pitchFamily="82" charset="0"/>
              </a:rPr>
              <a:t>. What other long rail journey have Li Daiyu and Liu Qian taken? </a:t>
            </a:r>
            <a:endParaRPr lang="en-US" altLang="zh-CN" sz="2800">
              <a:latin typeface="Imprint MT Shadow" panose="04020605060303030202" pitchFamily="82" charset="0"/>
            </a:endParaRPr>
          </a:p>
          <a:p>
            <a:pPr>
              <a:lnSpc>
                <a:spcPts val="3900"/>
              </a:lnSpc>
            </a:pPr>
            <a:endParaRPr lang="en-US" altLang="zh-CN" sz="2800" smtClean="0">
              <a:latin typeface="Imprint MT Shadow" panose="04020605060303030202" pitchFamily="8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9394" y="1071888"/>
            <a:ext cx="8216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like to go skating on the ice.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420" y="2079502"/>
            <a:ext cx="11797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Many places of Canada have cool summers. However, many areas of South Canada have very hot summers.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9393" y="3518003"/>
            <a:ext cx="8216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More than 1,300 kilometres.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268" y="4539905"/>
            <a:ext cx="12094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Skiing, hiking, camping, and city things like movies or restaurants on the weekends.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2148" y="5986763"/>
            <a:ext cx="12024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travelled from Beijing to Moscow on the Trans-Siberian Railway through Mongolia.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必修2Unit 4 P42 Using language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630486" y="268406"/>
            <a:ext cx="609600" cy="609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0836" y="57785"/>
            <a:ext cx="44601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ooper Black" panose="0208090404030B020404" pitchFamily="18" charset="0"/>
              </a:rPr>
              <a:t>listening and checking</a:t>
            </a:r>
            <a:endParaRPr lang="en-US" altLang="zh-CN" sz="280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785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2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3" y="5224576"/>
            <a:ext cx="11584470" cy="152499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8003" y="1257073"/>
            <a:ext cx="4494727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300"/>
              </a:lnSpc>
              <a:buAutoNum type="arabicPeriod"/>
            </a:pPr>
            <a:r>
              <a:rPr lang="en-US" altLang="zh-CN" sz="2800">
                <a:latin typeface="Imprint MT Shadow" panose="04020605060303030202" pitchFamily="82" charset="0"/>
              </a:rPr>
              <a:t>w</a:t>
            </a:r>
            <a:r>
              <a:rPr lang="en-US" altLang="zh-CN" sz="2800" smtClean="0">
                <a:latin typeface="Imprint MT Shadow" panose="04020605060303030202" pitchFamily="82" charset="0"/>
              </a:rPr>
              <a:t>ords fail me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4300"/>
              </a:lnSpc>
              <a:buAutoNum type="arabicPeriod"/>
            </a:pPr>
            <a:r>
              <a:rPr lang="en-US" altLang="zh-CN" sz="2800" smtClean="0">
                <a:latin typeface="Imprint MT Shadow" panose="04020605060303030202" pitchFamily="82" charset="0"/>
              </a:rPr>
              <a:t>as hot as an oven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3.   </a:t>
            </a:r>
            <a:r>
              <a:rPr lang="en-US" altLang="zh-CN" sz="2800">
                <a:latin typeface="Imprint MT Shadow" panose="04020605060303030202" pitchFamily="82" charset="0"/>
              </a:rPr>
              <a:t>a</a:t>
            </a:r>
            <a:r>
              <a:rPr lang="en-US" altLang="zh-CN" sz="2800" smtClean="0">
                <a:latin typeface="Imprint MT Shadow" panose="04020605060303030202" pitchFamily="82" charset="0"/>
              </a:rPr>
              <a:t>s plat as a pancake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4.   as far as the eye can see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4300"/>
              </a:lnSpc>
              <a:buAutoNum type="arabicPeriod" startAt="5"/>
            </a:pPr>
            <a:r>
              <a:rPr lang="en-US" altLang="zh-CN" sz="2800" smtClean="0">
                <a:latin typeface="Imprint MT Shadow" panose="04020605060303030202" pitchFamily="82" charset="0"/>
              </a:rPr>
              <a:t>dead centre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4300"/>
              </a:lnSpc>
              <a:buAutoNum type="arabicPeriod" startAt="5"/>
            </a:pPr>
            <a:r>
              <a:rPr lang="en-US" altLang="zh-CN" sz="2800">
                <a:latin typeface="Imprint MT Shadow" panose="04020605060303030202" pitchFamily="82" charset="0"/>
              </a:rPr>
              <a:t>k</a:t>
            </a:r>
            <a:r>
              <a:rPr lang="en-US" altLang="zh-CN" sz="2800" smtClean="0">
                <a:latin typeface="Imprint MT Shadow" panose="04020605060303030202" pitchFamily="82" charset="0"/>
              </a:rPr>
              <a:t>ill time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4300"/>
              </a:lnSpc>
              <a:buAutoNum type="arabicPeriod" startAt="5"/>
            </a:pPr>
            <a:r>
              <a:rPr lang="en-US" altLang="zh-CN" sz="2800">
                <a:latin typeface="Imprint MT Shadow" panose="04020605060303030202" pitchFamily="82" charset="0"/>
              </a:rPr>
              <a:t>y</a:t>
            </a:r>
            <a:r>
              <a:rPr lang="en-US" altLang="zh-CN" sz="2800" smtClean="0">
                <a:latin typeface="Imprint MT Shadow" panose="04020605060303030202" pitchFamily="82" charset="0"/>
              </a:rPr>
              <a:t>ou name it</a:t>
            </a:r>
            <a:endParaRPr lang="en-US" altLang="zh-CN" sz="2800" smtClean="0">
              <a:latin typeface="Imprint MT Shadow" panose="04020605060303030202" pitchFamily="8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68205" y="1015798"/>
            <a:ext cx="6123795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A.  with no mountains or hills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4300"/>
              </a:lnSpc>
              <a:buAutoNum type="alphaUcPeriod" startAt="2"/>
            </a:pPr>
            <a:r>
              <a:rPr lang="en-US" altLang="zh-CN" sz="2800" smtClean="0">
                <a:latin typeface="Imprint MT Shadow" panose="04020605060303030202" pitchFamily="82" charset="0"/>
              </a:rPr>
              <a:t>all kinds of things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4300"/>
              </a:lnSpc>
              <a:buAutoNum type="alphaUcPeriod" startAt="2"/>
            </a:pPr>
            <a:r>
              <a:rPr lang="en-US" altLang="zh-CN" sz="2800">
                <a:latin typeface="Imprint MT Shadow" panose="04020605060303030202" pitchFamily="82" charset="0"/>
              </a:rPr>
              <a:t>f</a:t>
            </a:r>
            <a:r>
              <a:rPr lang="en-US" altLang="zh-CN" sz="2800" smtClean="0">
                <a:latin typeface="Imprint MT Shadow" panose="04020605060303030202" pitchFamily="82" charset="0"/>
              </a:rPr>
              <a:t>or a long distance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4300"/>
              </a:lnSpc>
              <a:buAutoNum type="alphaUcPeriod" startAt="2"/>
            </a:pPr>
            <a:r>
              <a:rPr lang="en-US" altLang="zh-CN" sz="2800" smtClean="0">
                <a:latin typeface="Imprint MT Shadow" panose="04020605060303030202" pitchFamily="82" charset="0"/>
              </a:rPr>
              <a:t>I’m surprised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4300"/>
              </a:lnSpc>
              <a:buAutoNum type="alphaUcPeriod" startAt="2"/>
            </a:pPr>
            <a:r>
              <a:rPr lang="en-US" altLang="zh-CN" sz="2800">
                <a:latin typeface="Imprint MT Shadow" panose="04020605060303030202" pitchFamily="82" charset="0"/>
              </a:rPr>
              <a:t>s</a:t>
            </a:r>
            <a:r>
              <a:rPr lang="en-US" altLang="zh-CN" sz="2800" smtClean="0">
                <a:latin typeface="Imprint MT Shadow" panose="04020605060303030202" pitchFamily="82" charset="0"/>
              </a:rPr>
              <a:t>pend time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4300"/>
              </a:lnSpc>
              <a:buAutoNum type="alphaUcPeriod" startAt="2"/>
            </a:pPr>
            <a:r>
              <a:rPr lang="en-US" altLang="zh-CN" sz="2800">
                <a:latin typeface="Imprint MT Shadow" panose="04020605060303030202" pitchFamily="82" charset="0"/>
              </a:rPr>
              <a:t>v</a:t>
            </a:r>
            <a:r>
              <a:rPr lang="en-US" altLang="zh-CN" sz="2800" smtClean="0">
                <a:latin typeface="Imprint MT Shadow" panose="04020605060303030202" pitchFamily="82" charset="0"/>
              </a:rPr>
              <a:t>ery warm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4300"/>
              </a:lnSpc>
              <a:buAutoNum type="alphaUcPeriod" startAt="2"/>
            </a:pPr>
            <a:r>
              <a:rPr lang="en-US" altLang="zh-CN" sz="2800">
                <a:latin typeface="Imprint MT Shadow" panose="04020605060303030202" pitchFamily="82" charset="0"/>
              </a:rPr>
              <a:t>t</a:t>
            </a:r>
            <a:r>
              <a:rPr lang="en-US" altLang="zh-CN" sz="2800" smtClean="0">
                <a:latin typeface="Imprint MT Shadow" panose="04020605060303030202" pitchFamily="82" charset="0"/>
              </a:rPr>
              <a:t>he exact middle of something</a:t>
            </a:r>
            <a:endParaRPr lang="en-US" altLang="zh-CN" sz="2800" smtClean="0">
              <a:latin typeface="Imprint MT Shadow" panose="04020605060303030202" pitchFamily="82" charset="0"/>
            </a:endParaRPr>
          </a:p>
        </p:txBody>
      </p:sp>
      <p:cxnSp>
        <p:nvCxnSpPr>
          <p:cNvPr id="7" name="直接连接符 6"/>
          <p:cNvCxnSpPr>
            <a:endCxn id="4" idx="1"/>
          </p:cNvCxnSpPr>
          <p:nvPr/>
        </p:nvCxnSpPr>
        <p:spPr>
          <a:xfrm>
            <a:off x="2952750" y="1600200"/>
            <a:ext cx="3115455" cy="13917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141518" y="2125141"/>
            <a:ext cx="3087832" cy="19763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797602" y="1381588"/>
            <a:ext cx="3459371" cy="12332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113895" y="2433411"/>
            <a:ext cx="3115455" cy="81498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555366" y="3764998"/>
            <a:ext cx="3512839" cy="8297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2093215" y="3556664"/>
            <a:ext cx="4007023" cy="7060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555366" y="2026028"/>
            <a:ext cx="3544872" cy="28062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07975" y="168910"/>
            <a:ext cx="449475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ooper Black" panose="0208090404030B020404" pitchFamily="18" charset="0"/>
              </a:rPr>
              <a:t>learning and matching</a:t>
            </a:r>
            <a:endParaRPr lang="en-US" altLang="zh-CN" sz="280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8941" y="1115076"/>
            <a:ext cx="12200477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Daiyu:      Look there, Liu Qian!  What a beautiful lake!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Liu Qian:  Oh, ___________________! That must be Lake Louise! </a:t>
            </a:r>
            <a:r>
              <a:rPr lang="en-US" altLang="zh-CN" sz="2800">
                <a:latin typeface="Imprint MT Shadow" panose="04020605060303030202" pitchFamily="82" charset="0"/>
              </a:rPr>
              <a:t>It’s so </a:t>
            </a:r>
            <a:r>
              <a:rPr lang="en-US" altLang="zh-CN" sz="2800" smtClean="0">
                <a:latin typeface="Imprint MT Shadow" panose="04020605060303030202" pitchFamily="82" charset="0"/>
              </a:rPr>
              <a:t>  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                   beautiful!  ___________________.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Anna:        Yes, that’s Lake Louise.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Daiyu</a:t>
            </a:r>
            <a:r>
              <a:rPr lang="en-US" altLang="zh-CN" sz="2800" smtClean="0">
                <a:latin typeface="Imprint MT Shadow" panose="04020605060303030202" pitchFamily="82" charset="0"/>
              </a:rPr>
              <a:t>:       It’s pretty.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Anna</a:t>
            </a:r>
            <a:r>
              <a:rPr lang="en-US" altLang="zh-CN" sz="2800" smtClean="0">
                <a:latin typeface="Imprint MT Shadow" panose="04020605060303030202" pitchFamily="82" charset="0"/>
              </a:rPr>
              <a:t>:         It’s even prettier in winter, after the lake freezes over. 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 </a:t>
            </a:r>
            <a:r>
              <a:rPr lang="en-US" altLang="zh-CN" sz="2800" smtClean="0">
                <a:latin typeface="Imprint MT Shadow" panose="04020605060303030202" pitchFamily="82" charset="0"/>
              </a:rPr>
              <a:t>                  People like to go skating on the ice.</a:t>
            </a:r>
            <a:endParaRPr lang="en-US" altLang="zh-CN" sz="2800">
              <a:latin typeface="Imprint MT Shadow" panose="04020605060303030202" pitchFamily="8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21700" y="1677492"/>
            <a:ext cx="2550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 goodness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34067" y="2279301"/>
            <a:ext cx="2940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Words fail me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32199" y="2845100"/>
            <a:ext cx="2940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I’m surprised!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603606" y="423555"/>
            <a:ext cx="609600" cy="6096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824650" y="266434"/>
            <a:ext cx="2296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scenery</a:t>
            </a:r>
            <a:endParaRPr lang="zh-CN" alt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685" y="2403939"/>
            <a:ext cx="2400151" cy="1354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330835" y="57785"/>
            <a:ext cx="315912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ooper Black" panose="0208090404030B020404" pitchFamily="18" charset="0"/>
              </a:rPr>
              <a:t>listen for details</a:t>
            </a:r>
            <a:endParaRPr lang="en-US" altLang="zh-CN" sz="280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93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04495" y="2827958"/>
            <a:ext cx="5911403" cy="229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300"/>
              </a:lnSpc>
              <a:buFont typeface="Arial" panose="020B0604020202020204" pitchFamily="34" charset="0"/>
              <a:buChar char="•"/>
            </a:pPr>
            <a:r>
              <a:rPr lang="en-US" altLang="zh-CN" sz="2800" smtClean="0">
                <a:latin typeface="Imprint MT Shadow" panose="04020605060303030202" pitchFamily="82" charset="0"/>
              </a:rPr>
              <a:t>My goodness</a:t>
            </a:r>
            <a:r>
              <a:rPr lang="zh-CN" altLang="en-US" sz="2800" smtClean="0">
                <a:latin typeface="Imprint MT Shadow" panose="04020605060303030202" pitchFamily="82" charset="0"/>
              </a:rPr>
              <a:t>！</a:t>
            </a:r>
            <a:endParaRPr lang="zh-CN" altLang="en-US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4300"/>
              </a:lnSpc>
              <a:buFont typeface="Arial" panose="020B0604020202020204" pitchFamily="34" charset="0"/>
              <a:buChar char="•"/>
            </a:pPr>
            <a:r>
              <a:rPr lang="en-US" altLang="zh-CN" sz="2800" smtClean="0">
                <a:latin typeface="Imprint MT Shadow" panose="04020605060303030202" pitchFamily="82" charset="0"/>
              </a:rPr>
              <a:t>Words fail me!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4300"/>
              </a:lnSpc>
              <a:buFont typeface="Arial" panose="020B0604020202020204" pitchFamily="34" charset="0"/>
              <a:buChar char="•"/>
            </a:pPr>
            <a:r>
              <a:rPr lang="en-US" altLang="zh-CN" sz="2800" smtClean="0">
                <a:latin typeface="Imprint MT Shadow" panose="04020605060303030202" pitchFamily="82" charset="0"/>
              </a:rPr>
              <a:t>Good heavens!         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4300"/>
              </a:lnSpc>
              <a:buFont typeface="Arial" panose="020B0604020202020204" pitchFamily="34" charset="0"/>
              <a:buChar char="•"/>
            </a:pPr>
            <a:r>
              <a:rPr lang="en-US" altLang="zh-CN" sz="2800" smtClean="0">
                <a:latin typeface="Imprint MT Shadow" panose="04020605060303030202" pitchFamily="82" charset="0"/>
              </a:rPr>
              <a:t>Wow! How interesting/amazing!</a:t>
            </a:r>
            <a:endParaRPr lang="en-US" altLang="zh-CN" sz="2800" smtClean="0">
              <a:latin typeface="Imprint MT Shadow" panose="04020605060303030202" pitchFamily="8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41961" y="2609164"/>
            <a:ext cx="5950039" cy="229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300"/>
              </a:lnSpc>
              <a:buFont typeface="Arial" panose="020B0604020202020204" pitchFamily="34" charset="0"/>
              <a:buChar char="•"/>
            </a:pPr>
            <a:r>
              <a:rPr lang="en-US" altLang="zh-CN" sz="2800" smtClean="0">
                <a:latin typeface="Imprint MT Shadow" panose="04020605060303030202" pitchFamily="82" charset="0"/>
              </a:rPr>
              <a:t>I think it’s fantastic!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4300"/>
              </a:lnSpc>
              <a:buFont typeface="Arial" panose="020B0604020202020204" pitchFamily="34" charset="0"/>
              <a:buChar char="•"/>
            </a:pPr>
            <a:r>
              <a:rPr lang="en-US" altLang="zh-CN" sz="2800" smtClean="0">
                <a:latin typeface="Imprint MT Shadow" panose="04020605060303030202" pitchFamily="82" charset="0"/>
              </a:rPr>
              <a:t>What was it like?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4300"/>
              </a:lnSpc>
              <a:buFont typeface="Arial" panose="020B0604020202020204" pitchFamily="34" charset="0"/>
              <a:buChar char="•"/>
            </a:pPr>
            <a:r>
              <a:rPr lang="en-US" altLang="zh-CN" sz="2800" smtClean="0">
                <a:latin typeface="Imprint MT Shadow" panose="04020605060303030202" pitchFamily="82" charset="0"/>
              </a:rPr>
              <a:t>It can’t be true!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 marL="514350" indent="-514350">
              <a:lnSpc>
                <a:spcPts val="4300"/>
              </a:lnSpc>
              <a:buFont typeface="Arial" panose="020B0604020202020204" pitchFamily="34" charset="0"/>
              <a:buChar char="•"/>
            </a:pPr>
            <a:r>
              <a:rPr lang="en-US" altLang="zh-CN" sz="2800" smtClean="0">
                <a:latin typeface="Imprint MT Shadow" panose="04020605060303030202" pitchFamily="82" charset="0"/>
                <a:sym typeface="+mn-ea"/>
              </a:rPr>
              <a:t>What a surprise!</a:t>
            </a:r>
            <a:endParaRPr lang="en-US" altLang="zh-CN" sz="2800" smtClean="0">
              <a:latin typeface="Imprint MT Shadow" panose="04020605060303030202" pitchFamily="8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4495" y="1288983"/>
            <a:ext cx="980295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smtClean="0">
                <a:latin typeface="Cooper Black" panose="0208090404030B020404" pitchFamily="18" charset="0"/>
              </a:rPr>
              <a:t>      How can we express our surprise?</a:t>
            </a:r>
            <a:endParaRPr lang="zh-CN" altLang="en-US" sz="3200">
              <a:latin typeface="Cooper Black" panose="0208090404030B0204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835" y="57785"/>
            <a:ext cx="362297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ooper Black" panose="0208090404030B020404" pitchFamily="18" charset="0"/>
              </a:rPr>
              <a:t>language learning</a:t>
            </a:r>
            <a:endParaRPr lang="en-US" altLang="zh-CN" sz="280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8941" y="1033406"/>
            <a:ext cx="11256135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Liu Qian:  Does all of Canada get so cold in winter?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Anna:        A lot of it does.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Daiyu</a:t>
            </a:r>
            <a:r>
              <a:rPr lang="en-US" altLang="zh-CN" sz="2800" smtClean="0">
                <a:latin typeface="Imprint MT Shadow" panose="04020605060303030202" pitchFamily="82" charset="0"/>
              </a:rPr>
              <a:t>:       So then, Canada must have cool summers as well.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Anna</a:t>
            </a:r>
            <a:r>
              <a:rPr lang="en-US" altLang="zh-CN" sz="2800" smtClean="0">
                <a:latin typeface="Imprint MT Shadow" panose="04020605060303030202" pitchFamily="82" charset="0"/>
              </a:rPr>
              <a:t>:         That’s certainly true of many places. However, many places of 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 </a:t>
            </a:r>
            <a:r>
              <a:rPr lang="en-US" altLang="zh-CN" sz="2800" smtClean="0">
                <a:latin typeface="Imprint MT Shadow" panose="04020605060303030202" pitchFamily="82" charset="0"/>
              </a:rPr>
              <a:t>                  south Canada have a continental climate, with _____________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 </a:t>
            </a:r>
            <a:r>
              <a:rPr lang="en-US" altLang="zh-CN" sz="2800" smtClean="0">
                <a:latin typeface="Imprint MT Shadow" panose="04020605060303030202" pitchFamily="82" charset="0"/>
              </a:rPr>
              <a:t>                  summers and _____________________________winters, so some days it gets ___________________________. </a:t>
            </a:r>
            <a:endParaRPr lang="en-US" altLang="zh-CN" sz="2800">
              <a:latin typeface="Imprint MT Shadow" panose="04020605060303030202" pitchFamily="8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29856" y="3245807"/>
            <a:ext cx="2550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ery hot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81923" y="4405528"/>
            <a:ext cx="443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 hot as an oven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48887" y="3750427"/>
            <a:ext cx="2550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ery cold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29" y="4836626"/>
            <a:ext cx="1997684" cy="1997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0276" y="274087"/>
            <a:ext cx="609600" cy="6096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884379" y="266434"/>
            <a:ext cx="2176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climate</a:t>
            </a:r>
            <a:endParaRPr lang="zh-CN" alt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03668" y="5287945"/>
            <a:ext cx="246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reezing cold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7142682" y="4219760"/>
            <a:ext cx="321973" cy="112207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0835" y="57785"/>
            <a:ext cx="315912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ooper Black" panose="0208090404030B020404" pitchFamily="18" charset="0"/>
              </a:rPr>
              <a:t>listen for details</a:t>
            </a:r>
            <a:endParaRPr lang="en-US" altLang="zh-CN" sz="280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6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  <p:bldP spid="11" grpId="0"/>
      <p:bldP spid="9" grpId="0"/>
      <p:bldP spid="10" grpId="0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0835" y="57785"/>
            <a:ext cx="3131185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/>
              <a:t>listen for details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218941" y="951233"/>
            <a:ext cx="1186144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Liu Qian:  Is all of Canada full of mountains like here?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Anna:        Oh, no. In fact, by the time we get to Edmonton, we’ll be in the                   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 </a:t>
            </a:r>
            <a:r>
              <a:rPr lang="en-US" altLang="zh-CN" sz="2800" smtClean="0">
                <a:latin typeface="Imprint MT Shadow" panose="04020605060303030202" pitchFamily="82" charset="0"/>
              </a:rPr>
              <a:t>                 _______. This is ________________________ and stretches 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 </a:t>
            </a:r>
            <a:r>
              <a:rPr lang="en-US" altLang="zh-CN" sz="2800" smtClean="0">
                <a:latin typeface="Imprint MT Shadow" panose="04020605060303030202" pitchFamily="82" charset="0"/>
              </a:rPr>
              <a:t>                 __________________________ --- more than 1,300 kilometres---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 </a:t>
            </a:r>
            <a:r>
              <a:rPr lang="en-US" altLang="zh-CN" sz="2800" smtClean="0">
                <a:latin typeface="Imprint MT Shadow" panose="04020605060303030202" pitchFamily="82" charset="0"/>
              </a:rPr>
              <a:t>                 until we reach Winnipeg. After that, there are lakes and forests.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Daiyu</a:t>
            </a:r>
            <a:r>
              <a:rPr lang="en-US" altLang="zh-CN" sz="2800" smtClean="0">
                <a:latin typeface="Imprint MT Shadow" panose="04020605060303030202" pitchFamily="82" charset="0"/>
              </a:rPr>
              <a:t>:       What kind of places in Winnipeg?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Anna</a:t>
            </a:r>
            <a:r>
              <a:rPr lang="en-US" altLang="zh-CN" sz="2800" smtClean="0">
                <a:latin typeface="Imprint MT Shadow" panose="04020605060303030202" pitchFamily="82" charset="0"/>
              </a:rPr>
              <a:t>:        It’s a small city almost in the ______________________ of North America, ...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Liu Qian:</a:t>
            </a:r>
            <a:r>
              <a:rPr lang="en-US" altLang="zh-CN" sz="2800" smtClean="0">
                <a:latin typeface="Imprint MT Shadow" panose="04020605060303030202" pitchFamily="82" charset="0"/>
              </a:rPr>
              <a:t>  What do you do to  _________________ there? 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 smtClean="0">
                <a:latin typeface="Imprint MT Shadow" panose="04020605060303030202" pitchFamily="82" charset="0"/>
              </a:rPr>
              <a:t>Anna</a:t>
            </a:r>
            <a:r>
              <a:rPr lang="en-US" altLang="zh-CN" sz="2800">
                <a:latin typeface="Imprint MT Shadow" panose="04020605060303030202" pitchFamily="82" charset="0"/>
              </a:rPr>
              <a:t>: </a:t>
            </a:r>
            <a:r>
              <a:rPr lang="en-US" altLang="zh-CN" sz="2800" smtClean="0">
                <a:latin typeface="Imprint MT Shadow" panose="04020605060303030202" pitchFamily="82" charset="0"/>
              </a:rPr>
              <a:t>        Oh, _______________________... skiing, hiking, camping. But also city things:</a:t>
            </a:r>
            <a:endParaRPr lang="en-US" altLang="zh-CN" sz="2800" smtClean="0">
              <a:latin typeface="Imprint MT Shadow" panose="04020605060303030202" pitchFamily="82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>
                <a:latin typeface="Imprint MT Shadow" panose="04020605060303030202" pitchFamily="82" charset="0"/>
              </a:rPr>
              <a:t> </a:t>
            </a:r>
            <a:r>
              <a:rPr lang="en-US" altLang="zh-CN" sz="2800" smtClean="0">
                <a:latin typeface="Imprint MT Shadow" panose="04020605060303030202" pitchFamily="82" charset="0"/>
              </a:rPr>
              <a:t>                   …</a:t>
            </a:r>
            <a:endParaRPr lang="en-US" altLang="zh-CN" sz="2800">
              <a:latin typeface="Imprint MT Shadow" panose="04020605060303030202" pitchFamily="8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10930" y="2174545"/>
            <a:ext cx="4198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 flat as a pancake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22852" y="2696150"/>
            <a:ext cx="4919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 far as the eye can see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42585" y="4385064"/>
            <a:ext cx="219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ead centre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13310" y="5259920"/>
            <a:ext cx="219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ill time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92935" y="5929997"/>
            <a:ext cx="253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ou name it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22852" y="2212553"/>
            <a:ext cx="133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Prairie 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" y="78918"/>
            <a:ext cx="11655379" cy="21336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392623" y="1380056"/>
            <a:ext cx="2771804" cy="725657"/>
            <a:chOff x="2392623" y="1380056"/>
            <a:chExt cx="2771804" cy="725657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750657" y="1566534"/>
              <a:ext cx="2302127" cy="38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五角星 13"/>
            <p:cNvSpPr/>
            <p:nvPr/>
          </p:nvSpPr>
          <p:spPr>
            <a:xfrm>
              <a:off x="4860486" y="1863307"/>
              <a:ext cx="303941" cy="242406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2392623" y="1380056"/>
              <a:ext cx="303941" cy="242406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290891" y="985225"/>
            <a:ext cx="48711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ith no mountains or hills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00142" y="978039"/>
            <a:ext cx="28088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long distance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974827" y="3338792"/>
            <a:ext cx="356744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exact middle of something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042982" y="6085836"/>
            <a:ext cx="3593207" cy="48213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618303" y="6381659"/>
            <a:ext cx="33197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altLang="zh-CN" sz="2800" b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ll kinds of it</a:t>
            </a:r>
            <a:endParaRPr lang="zh-CN" altLang="en-US" sz="2800" b="1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0506" y="6085836"/>
            <a:ext cx="609600" cy="60960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8502724" y="61895"/>
            <a:ext cx="3039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geography</a:t>
            </a:r>
            <a:endParaRPr lang="zh-CN" alt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728715" y="4749315"/>
            <a:ext cx="2587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activities</a:t>
            </a:r>
            <a:endParaRPr lang="zh-CN" alt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864439" y="2704565"/>
            <a:ext cx="4423894" cy="48839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91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1" grpId="0"/>
      <p:bldP spid="9" grpId="0"/>
      <p:bldP spid="10" grpId="0"/>
      <p:bldP spid="12" grpId="0"/>
      <p:bldP spid="13" grpId="0"/>
      <p:bldP spid="19" grpId="0" animBg="1"/>
      <p:bldP spid="21" grpId="0" animBg="1"/>
      <p:bldP spid="23" grpId="0" animBg="1"/>
      <p:bldP spid="24" grpId="0" animBg="1"/>
      <p:bldP spid="25" grpId="0" animBg="1"/>
      <p:bldP spid="26" grpId="0"/>
      <p:bldP spid="27" grpId="0"/>
      <p:bldP spid="3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5971</Words>
  <Application>WPS 演示</Application>
  <PresentationFormat>宽屏</PresentationFormat>
  <Paragraphs>252</Paragraphs>
  <Slides>16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Cooper Black</vt:lpstr>
      <vt:lpstr>Segoe Print</vt:lpstr>
      <vt:lpstr>MV Boli</vt:lpstr>
      <vt:lpstr>微软雅黑 Light</vt:lpstr>
      <vt:lpstr>Imprint MT Shadow</vt:lpstr>
      <vt:lpstr>Gabriola</vt:lpstr>
      <vt:lpstr>黑体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风云办公</dc:creator>
  <cp:lastModifiedBy>Administrator</cp:lastModifiedBy>
  <cp:revision>234</cp:revision>
  <dcterms:created xsi:type="dcterms:W3CDTF">2018-07-04T02:54:00Z</dcterms:created>
  <dcterms:modified xsi:type="dcterms:W3CDTF">2021-11-24T08:44:39Z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7E3450D7023B4814948DFE7AFB1CF28B</vt:lpwstr>
  </property>
  <property fmtid="{D5CDD505-2E9C-101B-9397-08002B2CF9AE}" pid="3" name="KSOProductBuildVer">
    <vt:lpwstr>2052-11.1.0.11115</vt:lpwstr>
  </property>
</Properties>
</file>