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65" r:id="rId4"/>
  </p:sldMasterIdLst>
  <p:notesMasterIdLst>
    <p:notesMasterId r:id="rId17"/>
  </p:notesMasterIdLst>
  <p:handoutMasterIdLst>
    <p:handoutMasterId r:id="rId22"/>
  </p:handoutMasterIdLst>
  <p:sldIdLst>
    <p:sldId id="572" r:id="rId5"/>
    <p:sldId id="256" r:id="rId6"/>
    <p:sldId id="532" r:id="rId7"/>
    <p:sldId id="559" r:id="rId8"/>
    <p:sldId id="537" r:id="rId9"/>
    <p:sldId id="557" r:id="rId10"/>
    <p:sldId id="540" r:id="rId11"/>
    <p:sldId id="541" r:id="rId12"/>
    <p:sldId id="542" r:id="rId13"/>
    <p:sldId id="543" r:id="rId14"/>
    <p:sldId id="553" r:id="rId15"/>
    <p:sldId id="555" r:id="rId16"/>
    <p:sldId id="546" r:id="rId18"/>
    <p:sldId id="547" r:id="rId19"/>
    <p:sldId id="556" r:id="rId20"/>
    <p:sldId id="538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4472C4"/>
    <a:srgbClr val="3366CC"/>
    <a:srgbClr val="0070C0"/>
    <a:srgbClr val="FFF2CC"/>
    <a:srgbClr val="000000"/>
    <a:srgbClr val="E7E6E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28" y="24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91F7C-61F2-4247-903F-BB5833383B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5905F-3A01-40B9-B2F5-424494B12D6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0AB45-A78B-43B0-9A54-239C08946EE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E1810-E521-46B1-B1BF-28D4D8ABAA9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18F03C3-53C1-4F10-8DAF-D1F318E96C6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gradFill flip="none" rotWithShape="1">
          <a:gsLst>
            <a:gs pos="26000">
              <a:srgbClr val="EBECF0"/>
            </a:gs>
            <a:gs pos="0">
              <a:srgbClr val="D7D9E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原创设计师QQ598969553                 _1"/>
          <p:cNvSpPr txBox="1"/>
          <p:nvPr userDrawn="1"/>
        </p:nvSpPr>
        <p:spPr>
          <a:xfrm>
            <a:off x="4618673" y="356659"/>
            <a:ext cx="29546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spc="4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添加标题内容</a:t>
            </a:r>
            <a:endParaRPr lang="zh-CN" altLang="en-US" sz="2400" b="1" spc="4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7" name="组合 16"/>
          <p:cNvGrpSpPr/>
          <p:nvPr userDrawn="1"/>
        </p:nvGrpSpPr>
        <p:grpSpPr>
          <a:xfrm>
            <a:off x="2125663" y="1096096"/>
            <a:ext cx="7940676" cy="41909"/>
            <a:chOff x="3060700" y="4724400"/>
            <a:chExt cx="5955507" cy="31432"/>
          </a:xfrm>
        </p:grpSpPr>
        <p:cxnSp>
          <p:nvCxnSpPr>
            <p:cNvPr id="18" name="直接连接符 17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5" Type="http://schemas.openxmlformats.org/officeDocument/2006/relationships/theme" Target="../theme/theme2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5" Type="http://schemas.openxmlformats.org/officeDocument/2006/relationships/theme" Target="../theme/theme3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63BE7-F3B1-4CC8-B553-72EF30913BA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E3C47-3541-47FE-B315-F6C12B7F75C7}" type="slidenum">
              <a:rPr lang="zh-CN" altLang="en-US" smtClean="0"/>
            </a:fld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4472C4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254000" y="243840"/>
              <a:ext cx="11684000" cy="63804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1218565" rtl="0" eaLnBrk="1" latinLnBrk="0" hangingPunct="1">
        <a:lnSpc>
          <a:spcPct val="90000"/>
        </a:lnSpc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00" indent="-304800" algn="l" defTabSz="1218565" rtl="0" eaLnBrk="1" latinLnBrk="0" hangingPunct="1">
        <a:lnSpc>
          <a:spcPct val="90000"/>
        </a:lnSpc>
        <a:spcBef>
          <a:spcPts val="1335"/>
        </a:spcBef>
        <a:buFont typeface="Arial" panose="020B0604020202020204" pitchFamily="34" charset="0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l" defTabSz="1218565" rtl="0" eaLnBrk="1" latinLnBrk="0" hangingPunct="1">
        <a:lnSpc>
          <a:spcPct val="90000"/>
        </a:lnSpc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00" indent="-304800" algn="l" defTabSz="1218565" rtl="0" eaLnBrk="1" latinLnBrk="0" hangingPunct="1">
        <a:lnSpc>
          <a:spcPct val="90000"/>
        </a:lnSpc>
        <a:spcBef>
          <a:spcPts val="1335"/>
        </a:spcBef>
        <a:buFont typeface="Arial" panose="020B0604020202020204" pitchFamily="34" charset="0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框 17"/>
          <p:cNvSpPr txBox="1"/>
          <p:nvPr/>
        </p:nvSpPr>
        <p:spPr>
          <a:xfrm>
            <a:off x="316444" y="313662"/>
            <a:ext cx="11559112" cy="3785652"/>
          </a:xfrm>
          <a:prstGeom prst="rect">
            <a:avLst/>
          </a:prstGeom>
          <a:solidFill>
            <a:srgbClr val="FFF2CC">
              <a:alpha val="50196"/>
            </a:srgbClr>
          </a:solidFill>
          <a:ln w="3810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Paragraph 1: But I was determined to teach the little wild one a lesson.</a:t>
            </a:r>
            <a:endParaRPr lang="en-US" altLang="zh-CN" sz="2400" b="1" i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What might be the lesson? 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What did I do and say?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What was Lulu’s reaction?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Did it work?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b="1" i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Paragraph2: Lulu’s teeth were clicking repeatedly together because of cold, but she shook her head again.</a:t>
            </a:r>
            <a:endParaRPr lang="en-US" altLang="zh-CN" sz="2400" b="1" i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Why did Lulu’s shake her head?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What was my feeling and reaction? 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What was the ending and theme?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9046" y="4237628"/>
            <a:ext cx="553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was the weather like?</a:t>
            </a:r>
            <a:endParaRPr lang="en-US" altLang="zh-CN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9046" y="5958459"/>
            <a:ext cx="55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was Lulu’s reaction?</a:t>
            </a:r>
            <a:endParaRPr lang="en-US" altLang="zh-CN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970926" y="4320119"/>
            <a:ext cx="390463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 4: </a:t>
            </a:r>
            <a:endParaRPr lang="en-US" altLang="zh-CN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environment-to-character</a:t>
            </a:r>
            <a:endParaRPr lang="zh-CN" altLang="en-US" sz="24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293" y="403967"/>
            <a:ext cx="3390263" cy="3390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文本框 19"/>
          <p:cNvSpPr txBox="1"/>
          <p:nvPr/>
        </p:nvSpPr>
        <p:spPr>
          <a:xfrm>
            <a:off x="389046" y="5056056"/>
            <a:ext cx="3420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was my reaction?</a:t>
            </a:r>
            <a:endParaRPr lang="en-US" altLang="zh-CN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102139" y="5206013"/>
            <a:ext cx="3209428" cy="461665"/>
          </a:xfrm>
          <a:prstGeom prst="rect">
            <a:avLst/>
          </a:prstGeom>
          <a:solidFill>
            <a:srgbClr val="4472C4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Insisting determination</a:t>
            </a:r>
            <a:endParaRPr kumimoji="0" lang="en-US" altLang="zh-CN" sz="24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102139" y="5992368"/>
            <a:ext cx="5444663" cy="461665"/>
          </a:xfrm>
          <a:prstGeom prst="rect">
            <a:avLst/>
          </a:prstGeom>
          <a:solidFill>
            <a:srgbClr val="4472C4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Uncompromising</a:t>
            </a:r>
            <a:r>
              <a:rPr lang="zh-CN" alt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不妥协的</a:t>
            </a:r>
            <a:r>
              <a:rPr kumimoji="0" lang="en-US" altLang="zh-CN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stubbornness</a:t>
            </a:r>
            <a:endParaRPr kumimoji="0" lang="en-US" altLang="zh-CN" sz="24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4073564" y="4351171"/>
            <a:ext cx="2030374" cy="461665"/>
          </a:xfrm>
          <a:prstGeom prst="rect">
            <a:avLst/>
          </a:prstGeom>
          <a:solidFill>
            <a:srgbClr val="4472C4"/>
          </a:solidFill>
        </p:spPr>
        <p:txBody>
          <a:bodyPr wrap="square">
            <a:spAutoFit/>
          </a:bodyPr>
          <a:lstStyle/>
          <a:p>
            <a:r>
              <a:rPr kumimoji="0" lang="en-US" altLang="zh-CN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Freezing cold </a:t>
            </a:r>
            <a:endParaRPr lang="zh-CN" alt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20" grpId="0"/>
      <p:bldP spid="22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6361" y="309478"/>
            <a:ext cx="11464290" cy="1938992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Paragraph 1: But I was determined to teach the little wild one a lesson.</a:t>
            </a:r>
            <a:endParaRPr lang="en-US" altLang="zh-CN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Paragraph2: Lulu’s teeth were clicking repeatedly together because of cold, but she shook her head again.</a:t>
            </a:r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endParaRPr lang="zh-CN" altLang="en-US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09727" y="2479582"/>
            <a:ext cx="3765127" cy="523220"/>
          </a:xfrm>
          <a:prstGeom prst="rect">
            <a:avLst/>
          </a:prstGeom>
          <a:solidFill>
            <a:srgbClr val="4472C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 I care about Lulu?</a:t>
            </a:r>
            <a:endParaRPr lang="zh-CN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01465" y="4211402"/>
            <a:ext cx="4389735" cy="523220"/>
          </a:xfrm>
          <a:prstGeom prst="rect">
            <a:avLst/>
          </a:prstGeom>
          <a:solidFill>
            <a:srgbClr val="4472C4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might be the theme?</a:t>
            </a:r>
            <a:endParaRPr lang="zh-CN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2816" y="6013660"/>
            <a:ext cx="10468609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Love conquers everything!</a:t>
            </a:r>
            <a:endParaRPr lang="en-US" altLang="zh-CN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32816" y="5111789"/>
            <a:ext cx="10468609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Lulu is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 wild one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, but </a:t>
            </a:r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 love her and will always </a:t>
            </a:r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love her as an angel</a:t>
            </a:r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!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32817" y="5574261"/>
            <a:ext cx="10468608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Blood is thicker than water!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8868" y="3151037"/>
            <a:ext cx="115592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Excited about working together — with her brown curls, round eyes, and China doll face, Lulu was desperately </a:t>
            </a:r>
            <a:r>
              <a:rPr lang="en-US" altLang="zh-CN" sz="2400" i="1" u="sng" dirty="0">
                <a:latin typeface="Calibri" panose="020F0502020204030204" pitchFamily="34" charset="0"/>
                <a:cs typeface="Calibri" panose="020F0502020204030204" pitchFamily="34" charset="0"/>
              </a:rPr>
              <a:t>cute</a:t>
            </a:r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–</a:t>
            </a:r>
            <a:r>
              <a:rPr lang="en-US" altLang="zh-CN" sz="2400" i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I put her on the piano bench, on top of some comfortable pillows.</a:t>
            </a:r>
            <a:endParaRPr lang="zh-CN" altLang="en-US" sz="2400" i="1" dirty="0"/>
          </a:p>
        </p:txBody>
      </p:sp>
      <p:sp>
        <p:nvSpPr>
          <p:cNvPr id="6" name="文本框 5"/>
          <p:cNvSpPr txBox="1"/>
          <p:nvPr/>
        </p:nvSpPr>
        <p:spPr>
          <a:xfrm>
            <a:off x="6720614" y="2510360"/>
            <a:ext cx="421133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 5: </a:t>
            </a:r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emotion-to-emotion</a:t>
            </a:r>
            <a:endParaRPr lang="zh-CN" altLang="en-US" sz="24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10" grpId="0" animBg="1"/>
      <p:bldP spid="12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-21828" y="-12646"/>
            <a:ext cx="2241154" cy="6857624"/>
            <a:chOff x="-1687901" y="0"/>
            <a:chExt cx="6871401" cy="5143500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-1687901" y="0"/>
              <a:ext cx="4926406" cy="51435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13" tIns="60956" rIns="121913" bIns="60956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宋体" panose="02010600030101010101" pitchFamily="2" charset="-122"/>
                <a:cs typeface="+mn-cs"/>
              </a:endParaRP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-1687901" y="1419312"/>
              <a:ext cx="6871401" cy="2468020"/>
              <a:chOff x="-1687901" y="1440287"/>
              <a:chExt cx="6871401" cy="2052526"/>
            </a:xfrm>
          </p:grpSpPr>
          <p:sp>
            <p:nvSpPr>
              <p:cNvPr id="5" name="Rectangle 7"/>
              <p:cNvSpPr>
                <a:spLocks noChangeArrowheads="1"/>
              </p:cNvSpPr>
              <p:nvPr/>
            </p:nvSpPr>
            <p:spPr bwMode="auto">
              <a:xfrm>
                <a:off x="-1687901" y="1440287"/>
                <a:ext cx="6871401" cy="170147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1913" tIns="60956" rIns="121913" bIns="60956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" name="Freeform 8"/>
              <p:cNvSpPr/>
              <p:nvPr/>
            </p:nvSpPr>
            <p:spPr bwMode="auto">
              <a:xfrm>
                <a:off x="3238501" y="3141764"/>
                <a:ext cx="1944999" cy="351049"/>
              </a:xfrm>
              <a:custGeom>
                <a:avLst/>
                <a:gdLst>
                  <a:gd name="T0" fmla="*/ 0 w 615"/>
                  <a:gd name="T1" fmla="*/ 0 h 111"/>
                  <a:gd name="T2" fmla="*/ 615 w 615"/>
                  <a:gd name="T3" fmla="*/ 0 h 111"/>
                  <a:gd name="T4" fmla="*/ 0 w 615"/>
                  <a:gd name="T5" fmla="*/ 111 h 111"/>
                  <a:gd name="T6" fmla="*/ 0 w 615"/>
                  <a:gd name="T7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15" h="111">
                    <a:moveTo>
                      <a:pt x="0" y="0"/>
                    </a:moveTo>
                    <a:lnTo>
                      <a:pt x="615" y="0"/>
                    </a:lnTo>
                    <a:lnTo>
                      <a:pt x="0" y="1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121913" tIns="60956" rIns="121913" bIns="60956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10160979" y="104775"/>
            <a:ext cx="1797699" cy="1707139"/>
            <a:chOff x="1319382" y="150709"/>
            <a:chExt cx="1489821" cy="1728192"/>
          </a:xfrm>
          <a:effectLst>
            <a:outerShdw blurRad="317500" dist="1270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六边形 7"/>
            <p:cNvSpPr/>
            <p:nvPr/>
          </p:nvSpPr>
          <p:spPr>
            <a:xfrm rot="5400000">
              <a:off x="1200197" y="269894"/>
              <a:ext cx="1728192" cy="1489821"/>
            </a:xfrm>
            <a:prstGeom prst="hexagon">
              <a:avLst/>
            </a:prstGeom>
            <a:gradFill flip="none" rotWithShape="1">
              <a:gsLst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六边形 8"/>
            <p:cNvSpPr/>
            <p:nvPr/>
          </p:nvSpPr>
          <p:spPr>
            <a:xfrm rot="5400000">
              <a:off x="1300555" y="356409"/>
              <a:ext cx="1527476" cy="1316790"/>
            </a:xfrm>
            <a:prstGeom prst="hexagon">
              <a:avLst/>
            </a:prstGeom>
            <a:gradFill flip="none" rotWithShape="1">
              <a:gsLst>
                <a:gs pos="48000">
                  <a:schemeClr val="bg1"/>
                </a:gs>
                <a:gs pos="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" name="矩形 259"/>
            <p:cNvSpPr>
              <a:spLocks noChangeArrowheads="1"/>
            </p:cNvSpPr>
            <p:nvPr/>
          </p:nvSpPr>
          <p:spPr bwMode="auto">
            <a:xfrm>
              <a:off x="1457601" y="641371"/>
              <a:ext cx="1213382" cy="4362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marL="742950" marR="0" lvl="1" indent="-28575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b="1" i="0" u="none" strike="noStrike" kern="1200" cap="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  <a:sym typeface="Calibri" panose="020F0502020204030204" pitchFamily="34" charset="0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 flipH="1">
            <a:off x="10015840" y="625097"/>
            <a:ext cx="2087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rPr>
              <a:t>conflicts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文本框 92"/>
          <p:cNvSpPr txBox="1"/>
          <p:nvPr/>
        </p:nvSpPr>
        <p:spPr>
          <a:xfrm>
            <a:off x="4773516" y="1083638"/>
            <a:ext cx="425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rPr>
              <a:t>Personality-to-</a:t>
            </a:r>
            <a:r>
              <a:rPr kumimoji="0" lang="en-US" altLang="zh-CN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rPr>
              <a:t> personality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93"/>
          <p:cNvSpPr txBox="1"/>
          <p:nvPr/>
        </p:nvSpPr>
        <p:spPr>
          <a:xfrm>
            <a:off x="4774256" y="2106598"/>
            <a:ext cx="4824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微软雅黑" panose="020B0503020204020204" pitchFamily="34" charset="-122"/>
              </a:rPr>
              <a:t>Appearance</a:t>
            </a:r>
            <a:r>
              <a:rPr lang="en-US" altLang="zh-CN" sz="2800" b="1" dirty="0">
                <a:solidFill>
                  <a:srgbClr val="0000CC"/>
                </a:solidFill>
                <a:ea typeface="微软雅黑" panose="020B0503020204020204" pitchFamily="34" charset="-122"/>
              </a:rPr>
              <a:t>-to-personality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ea typeface="微软雅黑" panose="020B0503020204020204" pitchFamily="34" charset="-122"/>
            </a:endParaRPr>
          </a:p>
        </p:txBody>
      </p:sp>
      <p:sp>
        <p:nvSpPr>
          <p:cNvPr id="15" name="文本框 94"/>
          <p:cNvSpPr txBox="1"/>
          <p:nvPr/>
        </p:nvSpPr>
        <p:spPr>
          <a:xfrm>
            <a:off x="4773860" y="3189975"/>
            <a:ext cx="3938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rPr>
              <a:t>Character-to-character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6" name="文本框 95"/>
          <p:cNvSpPr txBox="1"/>
          <p:nvPr/>
        </p:nvSpPr>
        <p:spPr>
          <a:xfrm>
            <a:off x="4773516" y="4216065"/>
            <a:ext cx="3992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微软雅黑" panose="020B0503020204020204" pitchFamily="34" charset="-122"/>
              </a:rPr>
              <a:t>Environment</a:t>
            </a:r>
            <a:r>
              <a:rPr lang="en-US" altLang="zh-CN" sz="2800" b="1" dirty="0">
                <a:solidFill>
                  <a:srgbClr val="0000CC"/>
                </a:solidFill>
                <a:ea typeface="微软雅黑" panose="020B0503020204020204" pitchFamily="34" charset="-122"/>
              </a:rPr>
              <a:t>-to emotion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ea typeface="微软雅黑" panose="020B0503020204020204" pitchFamily="34" charset="-122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054284" y="1013413"/>
            <a:ext cx="5692355" cy="705747"/>
            <a:chOff x="4721209" y="1793328"/>
            <a:chExt cx="3246544" cy="705747"/>
          </a:xfrm>
        </p:grpSpPr>
        <p:grpSp>
          <p:nvGrpSpPr>
            <p:cNvPr id="24" name="Group 41"/>
            <p:cNvGrpSpPr>
              <a:grpSpLocks noChangeAspect="1"/>
            </p:cNvGrpSpPr>
            <p:nvPr/>
          </p:nvGrpSpPr>
          <p:grpSpPr bwMode="auto">
            <a:xfrm>
              <a:off x="5198711" y="2269583"/>
              <a:ext cx="122471" cy="56317"/>
              <a:chOff x="3791" y="2208"/>
              <a:chExt cx="50" cy="23"/>
            </a:xfrm>
            <a:solidFill>
              <a:schemeClr val="bg1"/>
            </a:solidFill>
            <a:effectLst/>
          </p:grpSpPr>
          <p:sp>
            <p:nvSpPr>
              <p:cNvPr id="29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30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7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8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61" name="组合 60"/>
          <p:cNvGrpSpPr/>
          <p:nvPr/>
        </p:nvGrpSpPr>
        <p:grpSpPr>
          <a:xfrm>
            <a:off x="4054284" y="4141424"/>
            <a:ext cx="5737492" cy="705747"/>
            <a:chOff x="4721209" y="4895918"/>
            <a:chExt cx="3246544" cy="705747"/>
          </a:xfrm>
        </p:grpSpPr>
        <p:sp>
          <p:nvSpPr>
            <p:cNvPr id="72" name="Freeform 73"/>
            <p:cNvSpPr/>
            <p:nvPr/>
          </p:nvSpPr>
          <p:spPr bwMode="auto">
            <a:xfrm>
              <a:off x="5427584" y="5139153"/>
              <a:ext cx="38686" cy="40947"/>
            </a:xfrm>
            <a:custGeom>
              <a:avLst/>
              <a:gdLst>
                <a:gd name="T0" fmla="*/ 1 w 7"/>
                <a:gd name="T1" fmla="*/ 5 h 7"/>
                <a:gd name="T2" fmla="*/ 4 w 7"/>
                <a:gd name="T3" fmla="*/ 7 h 7"/>
                <a:gd name="T4" fmla="*/ 6 w 7"/>
                <a:gd name="T5" fmla="*/ 4 h 7"/>
                <a:gd name="T6" fmla="*/ 7 w 7"/>
                <a:gd name="T7" fmla="*/ 3 h 7"/>
                <a:gd name="T8" fmla="*/ 6 w 7"/>
                <a:gd name="T9" fmla="*/ 3 h 7"/>
                <a:gd name="T10" fmla="*/ 4 w 7"/>
                <a:gd name="T11" fmla="*/ 0 h 7"/>
                <a:gd name="T12" fmla="*/ 1 w 7"/>
                <a:gd name="T13" fmla="*/ 3 h 7"/>
                <a:gd name="T14" fmla="*/ 0 w 7"/>
                <a:gd name="T15" fmla="*/ 3 h 7"/>
                <a:gd name="T16" fmla="*/ 1 w 7"/>
                <a:gd name="T17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7">
                  <a:moveTo>
                    <a:pt x="1" y="5"/>
                  </a:moveTo>
                  <a:cubicBezTo>
                    <a:pt x="1" y="6"/>
                    <a:pt x="2" y="7"/>
                    <a:pt x="4" y="7"/>
                  </a:cubicBezTo>
                  <a:cubicBezTo>
                    <a:pt x="5" y="7"/>
                    <a:pt x="6" y="6"/>
                    <a:pt x="6" y="4"/>
                  </a:cubicBezTo>
                  <a:cubicBezTo>
                    <a:pt x="7" y="4"/>
                    <a:pt x="7" y="4"/>
                    <a:pt x="7" y="3"/>
                  </a:cubicBezTo>
                  <a:cubicBezTo>
                    <a:pt x="7" y="3"/>
                    <a:pt x="7" y="3"/>
                    <a:pt x="6" y="3"/>
                  </a:cubicBezTo>
                  <a:cubicBezTo>
                    <a:pt x="6" y="1"/>
                    <a:pt x="5" y="0"/>
                    <a:pt x="4" y="0"/>
                  </a:cubicBezTo>
                  <a:cubicBezTo>
                    <a:pt x="2" y="0"/>
                    <a:pt x="1" y="1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1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64" name="组合 63"/>
            <p:cNvGrpSpPr/>
            <p:nvPr/>
          </p:nvGrpSpPr>
          <p:grpSpPr>
            <a:xfrm>
              <a:off x="4721209" y="4895918"/>
              <a:ext cx="3246544" cy="705747"/>
              <a:chOff x="6095999" y="2039788"/>
              <a:chExt cx="3246121" cy="705910"/>
            </a:xfrm>
          </p:grpSpPr>
          <p:sp>
            <p:nvSpPr>
              <p:cNvPr id="65" name="任意多边形 64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66" name="圆角矩形 65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67" name="圆角矩形 66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sp>
        <p:nvSpPr>
          <p:cNvPr id="75" name="文本框 95"/>
          <p:cNvSpPr txBox="1"/>
          <p:nvPr/>
        </p:nvSpPr>
        <p:spPr>
          <a:xfrm>
            <a:off x="4773860" y="5312886"/>
            <a:ext cx="3751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rPr>
              <a:t>Emotion-to-emotion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3" name="文本框 92"/>
          <p:cNvSpPr txBox="1"/>
          <p:nvPr/>
        </p:nvSpPr>
        <p:spPr>
          <a:xfrm>
            <a:off x="3847164" y="62696"/>
            <a:ext cx="7101838" cy="83099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latin typeface="Calibri" panose="020F0502020204030204" pitchFamily="34" charset="0"/>
                <a:cs typeface="Calibri" panose="020F0502020204030204" pitchFamily="34" charset="0"/>
              </a:rPr>
              <a:t>A Bittersweet Face-off </a:t>
            </a:r>
            <a:endParaRPr lang="zh-CN" alt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4" name="组合 103"/>
          <p:cNvGrpSpPr/>
          <p:nvPr/>
        </p:nvGrpSpPr>
        <p:grpSpPr>
          <a:xfrm>
            <a:off x="4035839" y="2047553"/>
            <a:ext cx="5737492" cy="705747"/>
            <a:chOff x="4721209" y="4895918"/>
            <a:chExt cx="3246544" cy="705747"/>
          </a:xfrm>
        </p:grpSpPr>
        <p:sp>
          <p:nvSpPr>
            <p:cNvPr id="110" name="Freeform 71"/>
            <p:cNvSpPr/>
            <p:nvPr/>
          </p:nvSpPr>
          <p:spPr bwMode="auto">
            <a:xfrm>
              <a:off x="5325179" y="5093692"/>
              <a:ext cx="38686" cy="45497"/>
            </a:xfrm>
            <a:custGeom>
              <a:avLst/>
              <a:gdLst>
                <a:gd name="T0" fmla="*/ 1 w 7"/>
                <a:gd name="T1" fmla="*/ 5 h 8"/>
                <a:gd name="T2" fmla="*/ 4 w 7"/>
                <a:gd name="T3" fmla="*/ 8 h 8"/>
                <a:gd name="T4" fmla="*/ 7 w 7"/>
                <a:gd name="T5" fmla="*/ 5 h 8"/>
                <a:gd name="T6" fmla="*/ 7 w 7"/>
                <a:gd name="T7" fmla="*/ 4 h 8"/>
                <a:gd name="T8" fmla="*/ 7 w 7"/>
                <a:gd name="T9" fmla="*/ 4 h 8"/>
                <a:gd name="T10" fmla="*/ 4 w 7"/>
                <a:gd name="T11" fmla="*/ 0 h 8"/>
                <a:gd name="T12" fmla="*/ 1 w 7"/>
                <a:gd name="T13" fmla="*/ 4 h 8"/>
                <a:gd name="T14" fmla="*/ 0 w 7"/>
                <a:gd name="T15" fmla="*/ 4 h 8"/>
                <a:gd name="T16" fmla="*/ 1 w 7"/>
                <a:gd name="T1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8">
                  <a:moveTo>
                    <a:pt x="1" y="5"/>
                  </a:moveTo>
                  <a:cubicBezTo>
                    <a:pt x="1" y="7"/>
                    <a:pt x="2" y="8"/>
                    <a:pt x="4" y="8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7" y="5"/>
                    <a:pt x="7" y="5"/>
                    <a:pt x="7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5" y="0"/>
                    <a:pt x="4" y="0"/>
                  </a:cubicBezTo>
                  <a:cubicBezTo>
                    <a:pt x="2" y="0"/>
                    <a:pt x="1" y="2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5"/>
                    <a:pt x="0" y="5"/>
                    <a:pt x="1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106" name="组合 105"/>
            <p:cNvGrpSpPr/>
            <p:nvPr/>
          </p:nvGrpSpPr>
          <p:grpSpPr>
            <a:xfrm>
              <a:off x="4721209" y="4895918"/>
              <a:ext cx="3246544" cy="705747"/>
              <a:chOff x="6095999" y="2039788"/>
              <a:chExt cx="3246121" cy="705910"/>
            </a:xfrm>
          </p:grpSpPr>
          <p:sp>
            <p:nvSpPr>
              <p:cNvPr id="107" name="任意多边形 64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08" name="圆角矩形 65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09" name="圆角矩形 66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112" name="组合 111"/>
          <p:cNvGrpSpPr/>
          <p:nvPr/>
        </p:nvGrpSpPr>
        <p:grpSpPr>
          <a:xfrm>
            <a:off x="4035839" y="3088453"/>
            <a:ext cx="5737492" cy="705747"/>
            <a:chOff x="4721209" y="4895918"/>
            <a:chExt cx="3246544" cy="705747"/>
          </a:xfrm>
        </p:grpSpPr>
        <p:grpSp>
          <p:nvGrpSpPr>
            <p:cNvPr id="113" name="Group 68"/>
            <p:cNvGrpSpPr>
              <a:grpSpLocks noChangeAspect="1"/>
            </p:cNvGrpSpPr>
            <p:nvPr/>
          </p:nvGrpSpPr>
          <p:grpSpPr bwMode="auto">
            <a:xfrm>
              <a:off x="5325234" y="5093675"/>
              <a:ext cx="141091" cy="86444"/>
              <a:chOff x="3830" y="2095"/>
              <a:chExt cx="62" cy="38"/>
            </a:xfrm>
            <a:solidFill>
              <a:schemeClr val="bg1"/>
            </a:solidFill>
            <a:effectLst/>
          </p:grpSpPr>
          <p:sp>
            <p:nvSpPr>
              <p:cNvPr id="118" name="Freeform 71"/>
              <p:cNvSpPr/>
              <p:nvPr/>
            </p:nvSpPr>
            <p:spPr bwMode="auto">
              <a:xfrm>
                <a:off x="3830" y="2095"/>
                <a:ext cx="17" cy="20"/>
              </a:xfrm>
              <a:custGeom>
                <a:avLst/>
                <a:gdLst>
                  <a:gd name="T0" fmla="*/ 1 w 7"/>
                  <a:gd name="T1" fmla="*/ 5 h 8"/>
                  <a:gd name="T2" fmla="*/ 4 w 7"/>
                  <a:gd name="T3" fmla="*/ 8 h 8"/>
                  <a:gd name="T4" fmla="*/ 7 w 7"/>
                  <a:gd name="T5" fmla="*/ 5 h 8"/>
                  <a:gd name="T6" fmla="*/ 7 w 7"/>
                  <a:gd name="T7" fmla="*/ 4 h 8"/>
                  <a:gd name="T8" fmla="*/ 7 w 7"/>
                  <a:gd name="T9" fmla="*/ 4 h 8"/>
                  <a:gd name="T10" fmla="*/ 4 w 7"/>
                  <a:gd name="T11" fmla="*/ 0 h 8"/>
                  <a:gd name="T12" fmla="*/ 1 w 7"/>
                  <a:gd name="T13" fmla="*/ 4 h 8"/>
                  <a:gd name="T14" fmla="*/ 0 w 7"/>
                  <a:gd name="T15" fmla="*/ 4 h 8"/>
                  <a:gd name="T16" fmla="*/ 1 w 7"/>
                  <a:gd name="T17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8">
                    <a:moveTo>
                      <a:pt x="1" y="5"/>
                    </a:moveTo>
                    <a:cubicBezTo>
                      <a:pt x="1" y="7"/>
                      <a:pt x="2" y="8"/>
                      <a:pt x="4" y="8"/>
                    </a:cubicBezTo>
                    <a:cubicBezTo>
                      <a:pt x="5" y="8"/>
                      <a:pt x="6" y="7"/>
                      <a:pt x="7" y="5"/>
                    </a:cubicBezTo>
                    <a:cubicBezTo>
                      <a:pt x="7" y="5"/>
                      <a:pt x="7" y="5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5" y="0"/>
                      <a:pt x="4" y="0"/>
                    </a:cubicBezTo>
                    <a:cubicBezTo>
                      <a:pt x="2" y="0"/>
                      <a:pt x="1" y="2"/>
                      <a:pt x="1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0" y="5"/>
                      <a:pt x="1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9" name="Freeform 73"/>
              <p:cNvSpPr/>
              <p:nvPr/>
            </p:nvSpPr>
            <p:spPr bwMode="auto">
              <a:xfrm>
                <a:off x="3875" y="2115"/>
                <a:ext cx="17" cy="18"/>
              </a:xfrm>
              <a:custGeom>
                <a:avLst/>
                <a:gdLst>
                  <a:gd name="T0" fmla="*/ 1 w 7"/>
                  <a:gd name="T1" fmla="*/ 5 h 7"/>
                  <a:gd name="T2" fmla="*/ 4 w 7"/>
                  <a:gd name="T3" fmla="*/ 7 h 7"/>
                  <a:gd name="T4" fmla="*/ 6 w 7"/>
                  <a:gd name="T5" fmla="*/ 4 h 7"/>
                  <a:gd name="T6" fmla="*/ 7 w 7"/>
                  <a:gd name="T7" fmla="*/ 3 h 7"/>
                  <a:gd name="T8" fmla="*/ 6 w 7"/>
                  <a:gd name="T9" fmla="*/ 3 h 7"/>
                  <a:gd name="T10" fmla="*/ 4 w 7"/>
                  <a:gd name="T11" fmla="*/ 0 h 7"/>
                  <a:gd name="T12" fmla="*/ 1 w 7"/>
                  <a:gd name="T13" fmla="*/ 3 h 7"/>
                  <a:gd name="T14" fmla="*/ 0 w 7"/>
                  <a:gd name="T15" fmla="*/ 3 h 7"/>
                  <a:gd name="T16" fmla="*/ 1 w 7"/>
                  <a:gd name="T17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7">
                    <a:moveTo>
                      <a:pt x="1" y="5"/>
                    </a:moveTo>
                    <a:cubicBezTo>
                      <a:pt x="1" y="6"/>
                      <a:pt x="2" y="7"/>
                      <a:pt x="4" y="7"/>
                    </a:cubicBezTo>
                    <a:cubicBezTo>
                      <a:pt x="5" y="7"/>
                      <a:pt x="6" y="6"/>
                      <a:pt x="6" y="4"/>
                    </a:cubicBezTo>
                    <a:cubicBezTo>
                      <a:pt x="7" y="4"/>
                      <a:pt x="7" y="4"/>
                      <a:pt x="7" y="3"/>
                    </a:cubicBezTo>
                    <a:cubicBezTo>
                      <a:pt x="7" y="3"/>
                      <a:pt x="7" y="3"/>
                      <a:pt x="6" y="3"/>
                    </a:cubicBezTo>
                    <a:cubicBezTo>
                      <a:pt x="6" y="1"/>
                      <a:pt x="5" y="0"/>
                      <a:pt x="4" y="0"/>
                    </a:cubicBezTo>
                    <a:cubicBezTo>
                      <a:pt x="2" y="0"/>
                      <a:pt x="1" y="1"/>
                      <a:pt x="1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1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114" name="组合 113"/>
            <p:cNvGrpSpPr/>
            <p:nvPr/>
          </p:nvGrpSpPr>
          <p:grpSpPr>
            <a:xfrm>
              <a:off x="4721209" y="4895918"/>
              <a:ext cx="3246544" cy="705747"/>
              <a:chOff x="6095999" y="2039788"/>
              <a:chExt cx="3246121" cy="705910"/>
            </a:xfrm>
          </p:grpSpPr>
          <p:sp>
            <p:nvSpPr>
              <p:cNvPr id="115" name="任意多边形 64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6" name="圆角矩形 65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7" name="圆角矩形 66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52" name="组合 51"/>
          <p:cNvGrpSpPr/>
          <p:nvPr/>
        </p:nvGrpSpPr>
        <p:grpSpPr>
          <a:xfrm>
            <a:off x="4035837" y="5261023"/>
            <a:ext cx="5737492" cy="705747"/>
            <a:chOff x="4721209" y="4895918"/>
            <a:chExt cx="3246544" cy="705747"/>
          </a:xfrm>
        </p:grpSpPr>
        <p:grpSp>
          <p:nvGrpSpPr>
            <p:cNvPr id="53" name="Group 68"/>
            <p:cNvGrpSpPr>
              <a:grpSpLocks noChangeAspect="1"/>
            </p:cNvGrpSpPr>
            <p:nvPr/>
          </p:nvGrpSpPr>
          <p:grpSpPr bwMode="auto">
            <a:xfrm>
              <a:off x="5325234" y="5093675"/>
              <a:ext cx="141091" cy="86444"/>
              <a:chOff x="3830" y="2095"/>
              <a:chExt cx="62" cy="38"/>
            </a:xfrm>
            <a:solidFill>
              <a:schemeClr val="bg1"/>
            </a:solidFill>
            <a:effectLst/>
          </p:grpSpPr>
          <p:sp>
            <p:nvSpPr>
              <p:cNvPr id="58" name="Freeform 71"/>
              <p:cNvSpPr/>
              <p:nvPr/>
            </p:nvSpPr>
            <p:spPr bwMode="auto">
              <a:xfrm>
                <a:off x="3830" y="2095"/>
                <a:ext cx="17" cy="20"/>
              </a:xfrm>
              <a:custGeom>
                <a:avLst/>
                <a:gdLst>
                  <a:gd name="T0" fmla="*/ 1 w 7"/>
                  <a:gd name="T1" fmla="*/ 5 h 8"/>
                  <a:gd name="T2" fmla="*/ 4 w 7"/>
                  <a:gd name="T3" fmla="*/ 8 h 8"/>
                  <a:gd name="T4" fmla="*/ 7 w 7"/>
                  <a:gd name="T5" fmla="*/ 5 h 8"/>
                  <a:gd name="T6" fmla="*/ 7 w 7"/>
                  <a:gd name="T7" fmla="*/ 4 h 8"/>
                  <a:gd name="T8" fmla="*/ 7 w 7"/>
                  <a:gd name="T9" fmla="*/ 4 h 8"/>
                  <a:gd name="T10" fmla="*/ 4 w 7"/>
                  <a:gd name="T11" fmla="*/ 0 h 8"/>
                  <a:gd name="T12" fmla="*/ 1 w 7"/>
                  <a:gd name="T13" fmla="*/ 4 h 8"/>
                  <a:gd name="T14" fmla="*/ 0 w 7"/>
                  <a:gd name="T15" fmla="*/ 4 h 8"/>
                  <a:gd name="T16" fmla="*/ 1 w 7"/>
                  <a:gd name="T17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8">
                    <a:moveTo>
                      <a:pt x="1" y="5"/>
                    </a:moveTo>
                    <a:cubicBezTo>
                      <a:pt x="1" y="7"/>
                      <a:pt x="2" y="8"/>
                      <a:pt x="4" y="8"/>
                    </a:cubicBezTo>
                    <a:cubicBezTo>
                      <a:pt x="5" y="8"/>
                      <a:pt x="6" y="7"/>
                      <a:pt x="7" y="5"/>
                    </a:cubicBezTo>
                    <a:cubicBezTo>
                      <a:pt x="7" y="5"/>
                      <a:pt x="7" y="5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2"/>
                      <a:pt x="5" y="0"/>
                      <a:pt x="4" y="0"/>
                    </a:cubicBezTo>
                    <a:cubicBezTo>
                      <a:pt x="2" y="0"/>
                      <a:pt x="1" y="2"/>
                      <a:pt x="1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0" y="5"/>
                      <a:pt x="1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9" name="Freeform 73"/>
              <p:cNvSpPr/>
              <p:nvPr/>
            </p:nvSpPr>
            <p:spPr bwMode="auto">
              <a:xfrm>
                <a:off x="3875" y="2115"/>
                <a:ext cx="17" cy="18"/>
              </a:xfrm>
              <a:custGeom>
                <a:avLst/>
                <a:gdLst>
                  <a:gd name="T0" fmla="*/ 1 w 7"/>
                  <a:gd name="T1" fmla="*/ 5 h 7"/>
                  <a:gd name="T2" fmla="*/ 4 w 7"/>
                  <a:gd name="T3" fmla="*/ 7 h 7"/>
                  <a:gd name="T4" fmla="*/ 6 w 7"/>
                  <a:gd name="T5" fmla="*/ 4 h 7"/>
                  <a:gd name="T6" fmla="*/ 7 w 7"/>
                  <a:gd name="T7" fmla="*/ 3 h 7"/>
                  <a:gd name="T8" fmla="*/ 6 w 7"/>
                  <a:gd name="T9" fmla="*/ 3 h 7"/>
                  <a:gd name="T10" fmla="*/ 4 w 7"/>
                  <a:gd name="T11" fmla="*/ 0 h 7"/>
                  <a:gd name="T12" fmla="*/ 1 w 7"/>
                  <a:gd name="T13" fmla="*/ 3 h 7"/>
                  <a:gd name="T14" fmla="*/ 0 w 7"/>
                  <a:gd name="T15" fmla="*/ 3 h 7"/>
                  <a:gd name="T16" fmla="*/ 1 w 7"/>
                  <a:gd name="T17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7">
                    <a:moveTo>
                      <a:pt x="1" y="5"/>
                    </a:moveTo>
                    <a:cubicBezTo>
                      <a:pt x="1" y="6"/>
                      <a:pt x="2" y="7"/>
                      <a:pt x="4" y="7"/>
                    </a:cubicBezTo>
                    <a:cubicBezTo>
                      <a:pt x="5" y="7"/>
                      <a:pt x="6" y="6"/>
                      <a:pt x="6" y="4"/>
                    </a:cubicBezTo>
                    <a:cubicBezTo>
                      <a:pt x="7" y="4"/>
                      <a:pt x="7" y="4"/>
                      <a:pt x="7" y="3"/>
                    </a:cubicBezTo>
                    <a:cubicBezTo>
                      <a:pt x="7" y="3"/>
                      <a:pt x="7" y="3"/>
                      <a:pt x="6" y="3"/>
                    </a:cubicBezTo>
                    <a:cubicBezTo>
                      <a:pt x="6" y="1"/>
                      <a:pt x="5" y="0"/>
                      <a:pt x="4" y="0"/>
                    </a:cubicBezTo>
                    <a:cubicBezTo>
                      <a:pt x="2" y="0"/>
                      <a:pt x="1" y="1"/>
                      <a:pt x="1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1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>
              <a:off x="4721209" y="4895918"/>
              <a:ext cx="3246544" cy="705747"/>
              <a:chOff x="6095999" y="2039788"/>
              <a:chExt cx="3246121" cy="705910"/>
            </a:xfrm>
          </p:grpSpPr>
          <p:sp>
            <p:nvSpPr>
              <p:cNvPr id="55" name="任意多边形 64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6" name="圆角矩形 65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57" name="圆角矩形 66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0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1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23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27" dur="10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8" dur="10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0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2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34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6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7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8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39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41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43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5" dur="1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6" dur="1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6000"/>
                                </p:stCondLst>
                                <p:childTnLst>
                                  <p:par>
                                    <p:cTn id="48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50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2" presetClass="entr" presetSubtype="2" accel="40000" fill="hold" nodeType="withEffect" p14:presetBounceEnd="40000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3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4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56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58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7000"/>
                                </p:stCondLst>
                                <p:childTnLst>
                                  <p:par>
                                    <p:cTn id="60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62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63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4" fill="hold">
                                <p:stCondLst>
                                  <p:cond delay="8000"/>
                                </p:stCondLst>
                                <p:childTnLst>
                                  <p:par>
                                    <p:cTn id="65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67" dur="5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" grpId="0"/>
          <p:bldP spid="13" grpId="0"/>
          <p:bldP spid="14" grpId="0"/>
          <p:bldP spid="15" grpId="0"/>
          <p:bldP spid="16" grpId="0"/>
          <p:bldP spid="75" grpId="0"/>
          <p:bldP spid="93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0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7" dur="1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1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1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up)">
                                          <p:cBhvr>
                                            <p:cTn id="23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0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0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32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34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8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39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41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43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1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1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6000"/>
                                </p:stCondLst>
                                <p:childTnLst>
                                  <p:par>
                                    <p:cTn id="48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50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2" presetClass="entr" presetSubtype="2" accel="4000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4" dur="10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56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58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7000"/>
                                </p:stCondLst>
                                <p:childTnLst>
                                  <p:par>
                                    <p:cTn id="60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2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3" dur="1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4" fill="hold">
                                <p:stCondLst>
                                  <p:cond delay="8000"/>
                                </p:stCondLst>
                                <p:childTnLst>
                                  <p:par>
                                    <p:cTn id="65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67" dur="5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" grpId="0"/>
          <p:bldP spid="13" grpId="0"/>
          <p:bldP spid="14" grpId="0"/>
          <p:bldP spid="15" grpId="0"/>
          <p:bldP spid="16" grpId="0"/>
          <p:bldP spid="75" grpId="0"/>
          <p:bldP spid="93" grpId="0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80975" y="848269"/>
            <a:ext cx="487205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character-to-character conflicts     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334224" y="1487589"/>
            <a:ext cx="4196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(Lulu)</a:t>
            </a:r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27147" y="2351442"/>
            <a:ext cx="54686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Instead of being obedient</a:t>
            </a:r>
            <a:r>
              <a:rPr lang="en-US" altLang="zh-CN" sz="2400" b="1" kern="100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, </a:t>
            </a:r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Lulu </a:t>
            </a:r>
            <a:r>
              <a:rPr lang="en-US" altLang="zh-CN" sz="2400" b="1" kern="100" dirty="0">
                <a:solidFill>
                  <a:srgbClr val="0000CC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shook</a:t>
            </a:r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her head fiercely and </a:t>
            </a:r>
            <a:r>
              <a:rPr lang="en-US" altLang="zh-CN" sz="2400" b="1" kern="100" dirty="0">
                <a:solidFill>
                  <a:srgbClr val="0000CC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stepped</a:t>
            </a:r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outside</a:t>
            </a:r>
            <a:r>
              <a:rPr lang="en-US" altLang="zh-CN" sz="2400" b="1" kern="100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,</a:t>
            </a:r>
            <a:r>
              <a:rPr lang="en-US" altLang="zh-CN" sz="2400" b="1" kern="100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ignoring </a:t>
            </a:r>
            <a:r>
              <a:rPr lang="en-US" altLang="zh-CN" sz="2400" b="1" kern="100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the chilly wind.</a:t>
            </a:r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80975" y="4589646"/>
            <a:ext cx="54626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environment-to-character conflicts</a:t>
            </a:r>
            <a:endParaRPr lang="zh-CN" altLang="en-US" sz="2800" b="1" dirty="0">
              <a:solidFill>
                <a:srgbClr val="0000CC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80975" y="5547062"/>
            <a:ext cx="590041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The frigid gusts of wind 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stung our faces and beat against the window. </a:t>
            </a:r>
            <a:endParaRPr lang="en-US" altLang="zh-CN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endParaRPr lang="en-US" altLang="zh-CN" sz="2400" b="1" kern="100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548590" y="5473271"/>
            <a:ext cx="5435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The little creature still stood still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, facing me in a challenging way. She would rather freeze to death than give in.</a:t>
            </a:r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02899" y="2278013"/>
            <a:ext cx="590041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Holding 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her collar, I </a:t>
            </a:r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clenched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my fist and </a:t>
            </a:r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threatened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her to stop crying, “I will  throw you out of house if you don’t listen to me”.</a:t>
            </a:r>
            <a:endParaRPr lang="en-US" altLang="zh-CN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I </a:t>
            </a:r>
            <a:r>
              <a:rPr lang="en-US" altLang="zh-CN" sz="2400" b="1" kern="100" dirty="0">
                <a:solidFill>
                  <a:srgbClr val="0000CC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dragged </a:t>
            </a:r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the little wild out of the back door, </a:t>
            </a:r>
            <a:r>
              <a:rPr lang="en-US" altLang="zh-CN" sz="2400" b="1" kern="100" dirty="0">
                <a:solidFill>
                  <a:srgbClr val="0000CC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slamming</a:t>
            </a:r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the door furiously behind her. </a:t>
            </a:r>
            <a:endParaRPr lang="en-US" altLang="zh-CN" sz="2400" b="1" kern="100" dirty="0">
              <a:effectLst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614813" y="1487589"/>
            <a:ext cx="12623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(”I”)</a:t>
            </a:r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132513" y="1581150"/>
            <a:ext cx="0" cy="2714625"/>
          </a:xfrm>
          <a:prstGeom prst="line">
            <a:avLst/>
          </a:prstGeom>
          <a:ln w="762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6132513" y="5177523"/>
            <a:ext cx="0" cy="1273889"/>
          </a:xfrm>
          <a:prstGeom prst="line">
            <a:avLst/>
          </a:prstGeom>
          <a:ln w="762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77180" y="1805685"/>
            <a:ext cx="5799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勃然大怒，言行激烈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427147" y="1949254"/>
            <a:ext cx="4819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桀骜不驯，无动于衷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02899" y="5112866"/>
            <a:ext cx="569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寒风冽凛，环境恶劣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739575" y="5011606"/>
            <a:ext cx="569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无惧寒风，绝不妥协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3393386" y="631171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7" grpId="0" animBg="1"/>
      <p:bldP spid="21" grpId="0"/>
      <p:bldP spid="22" grpId="0"/>
      <p:bldP spid="31" grpId="0"/>
      <p:bldP spid="5" grpId="0"/>
      <p:bldP spid="27" grpId="0"/>
      <p:bldP spid="28" grpId="0"/>
      <p:bldP spid="30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703" y="3076806"/>
            <a:ext cx="539078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appearance-to-personality conflict     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5639" y="4436321"/>
            <a:ext cx="587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kern="100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With her apple-like face and grape-like eyes, she </a:t>
            </a:r>
            <a:r>
              <a:rPr lang="en-US" altLang="zh-CN" sz="2400" b="1" kern="100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was desperately cute.</a:t>
            </a:r>
            <a:endParaRPr lang="zh-CN" altLang="en-US" sz="2400" b="1" kern="100" dirty="0">
              <a:solidFill>
                <a:srgbClr val="0000CC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82323" y="4414058"/>
            <a:ext cx="5548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kern="100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Rooted to the spot like a  wild horse, she </a:t>
            </a:r>
            <a:r>
              <a:rPr lang="en-US" altLang="zh-CN" sz="2400" b="1" kern="100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was reluctantly to </a:t>
            </a:r>
            <a:r>
              <a:rPr lang="en-US" altLang="zh-CN" sz="2400" b="1" kern="100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step in.</a:t>
            </a:r>
            <a:endParaRPr lang="zh-CN" altLang="en-US" sz="2400" b="1" kern="100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7703" y="404165"/>
            <a:ext cx="452056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emotion-to-emotion conflict     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7703" y="1587014"/>
            <a:ext cx="55873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Going back to my warm house, I </a:t>
            </a:r>
            <a:r>
              <a:rPr lang="en-US" altLang="zh-CN" sz="2400" b="1" kern="100" dirty="0">
                <a:solidFill>
                  <a:srgbClr val="0000CC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was immersed in a surge of triumph</a:t>
            </a:r>
            <a:r>
              <a:rPr lang="en-US" altLang="zh-CN" sz="2400" b="1" kern="10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, dipping a biscuit in a steaming cup of hot chocolate.</a:t>
            </a:r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83910" y="1479119"/>
            <a:ext cx="52222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 dull dread began seeping through my body- 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the little one was wearing only her sweater and tights, which made me feel </a:t>
            </a:r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exceedingly unsettled</a:t>
            </a:r>
            <a:r>
              <a:rPr lang="en-US" altLang="zh-CN" sz="24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.</a:t>
            </a:r>
            <a:endParaRPr lang="zh-CN" altLang="en-US" sz="2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2448" y="1062677"/>
            <a:ext cx="569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成就满满，舒适惬意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83910" y="1009224"/>
            <a:ext cx="3117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逐渐担忧，心绪不宁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2448" y="3889489"/>
            <a:ext cx="569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楚楚可爱，如同天使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283910" y="3911533"/>
            <a:ext cx="569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可恨可憎，神似恶魔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6132513" y="1087062"/>
            <a:ext cx="0" cy="1760913"/>
          </a:xfrm>
          <a:prstGeom prst="line">
            <a:avLst/>
          </a:prstGeom>
          <a:ln w="762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>
            <a:off x="6132513" y="3881977"/>
            <a:ext cx="1" cy="1652048"/>
          </a:xfrm>
          <a:prstGeom prst="line">
            <a:avLst/>
          </a:prstGeom>
          <a:ln w="762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 animBg="1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799" y="2009775"/>
            <a:ext cx="11582401" cy="4524315"/>
          </a:xfrm>
          <a:prstGeom prst="rect">
            <a:avLst/>
          </a:prstGeom>
          <a:noFill/>
          <a:ln w="57150">
            <a:solidFill>
              <a:srgbClr val="000000"/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      But I was determined to teach the little wild one a lesson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. “You can‘t stay in the house if you don’t listen to me,” I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said sternly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  <a:cs typeface="Calibri" panose="020F0502020204030204" pitchFamily="34" charset="0"/>
              </a:rPr>
              <a:t>严厉地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. Instead of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being obedient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Lulu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stepped outside, facing me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 a challenging way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 dull dread began seeping through my body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- the little one was wearing only her sweater and tights. "Okay, you've decided to behave," I said quickly.“ Come in now.“ However, Lulu shook her head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with a </a:t>
            </a:r>
            <a:r>
              <a:rPr lang="en-US" altLang="zh-CN" sz="2400" u="sng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stubborn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look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in her eyes. "Don't be silly, Lulu." I was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panicking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. "It’s freezing. You're going to get sick. Come in now.“</a:t>
            </a:r>
            <a:endParaRPr lang="en-US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Lulu‘s teeth were clicking repeatedly together because of cold, but she shook her head again.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It suddenly dawned on me that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 had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underestimated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Lulu.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She would rather </a:t>
            </a:r>
            <a:r>
              <a:rPr lang="en-US" altLang="zh-CN" sz="2400" u="sng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freeze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to death than give in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. My mind racing, I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changed tactics</a:t>
            </a:r>
            <a:r>
              <a:rPr lang="zh-CN" altLang="en-US" sz="2400" dirty="0">
                <a:highlight>
                  <a:srgbClr val="FFF2CC"/>
                </a:highlight>
                <a:latin typeface="楷体" panose="02010609060101010101" pitchFamily="49" charset="-122"/>
                <a:ea typeface="楷体" panose="02010609060101010101" pitchFamily="49" charset="-122"/>
                <a:cs typeface="Calibri" panose="020F0502020204030204" pitchFamily="34" charset="0"/>
              </a:rPr>
              <a:t>战术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immediately,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begging and bribing</a:t>
            </a:r>
            <a:r>
              <a:rPr lang="zh-CN" altLang="en-US" sz="2400" dirty="0">
                <a:highlight>
                  <a:srgbClr val="FFF2CC"/>
                </a:highlight>
                <a:latin typeface="楷体" panose="02010609060101010101" pitchFamily="49" charset="-122"/>
                <a:ea typeface="楷体" panose="02010609060101010101" pitchFamily="49" charset="-122"/>
                <a:cs typeface="Calibri" panose="020F0502020204030204" pitchFamily="34" charset="0"/>
              </a:rPr>
              <a:t>诱哄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Lulu to come back into the house. When </a:t>
            </a:r>
            <a:r>
              <a:rPr lang="en-US" altLang="zh-CN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Mum and Dad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arrived home, they found Lulu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contentedly soaking in a hot bath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dipping a biscuit in a steaming cup of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hot chocolate, </a:t>
            </a:r>
            <a:r>
              <a:rPr lang="en-US" altLang="zh-CN" sz="2400" dirty="0">
                <a:highlight>
                  <a:srgbClr val="FFF2CC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desperately cute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. Anyway, I love Lulu, a similar wild one with an angel's face.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4799" y="323910"/>
            <a:ext cx="1188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highlight>
                  <a:srgbClr val="0070C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Assignment</a:t>
            </a:r>
            <a:endParaRPr lang="en-US" altLang="zh-C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Apply “conflicts” to your previous writing </a:t>
            </a:r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polish it.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Appreciate the possible version and find out </a:t>
            </a:r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conflicts</a:t>
            </a:r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zh-CN" altLang="en-US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7"/>
          <a:stretch>
            <a:fillRect/>
          </a:stretch>
        </p:blipFill>
        <p:spPr>
          <a:xfrm>
            <a:off x="445770" y="501573"/>
            <a:ext cx="4783192" cy="58801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矩形 259"/>
          <p:cNvSpPr>
            <a:spLocks noChangeArrowheads="1"/>
          </p:cNvSpPr>
          <p:nvPr/>
        </p:nvSpPr>
        <p:spPr bwMode="auto">
          <a:xfrm>
            <a:off x="5497830" y="2422147"/>
            <a:ext cx="885083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8000" b="1" i="0" u="none" strike="noStrike" kern="1200" cap="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Thank  you! </a:t>
            </a:r>
            <a:endParaRPr kumimoji="0" lang="zh-CN" altLang="en-US" sz="8000" b="1" i="0" u="none" strike="noStrike" kern="1200" cap="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49"/>
                            </p:stCondLst>
                            <p:childTnLst>
                              <p:par>
                                <p:cTn id="1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53961" y="1347074"/>
            <a:ext cx="123156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基于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“矛盾冲突分析与设计”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的读后续写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微技能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培养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  ——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以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2021.11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绍兴市一模“读后续写”为例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48601" y="4569301"/>
            <a:ext cx="60299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Chunhui High School</a:t>
            </a:r>
            <a:endParaRPr lang="en-US" altLang="zh-CN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Xuan </a:t>
            </a:r>
            <a:r>
              <a:rPr lang="en-US" altLang="zh-CN" sz="32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Yefei</a:t>
            </a:r>
            <a:r>
              <a:rPr lang="en-US" altLang="zh-C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2021.11.25</a:t>
            </a:r>
            <a:endParaRPr lang="zh-CN" alt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95" y="2779439"/>
            <a:ext cx="4772966" cy="357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>
            <a:spLocks noChangeAspect="1"/>
          </p:cNvSpPr>
          <p:nvPr/>
        </p:nvSpPr>
        <p:spPr>
          <a:xfrm>
            <a:off x="355228" y="289200"/>
            <a:ext cx="526384" cy="526384"/>
          </a:xfrm>
          <a:prstGeom prst="ellipse">
            <a:avLst/>
          </a:prstGeom>
          <a:gradFill>
            <a:gsLst>
              <a:gs pos="0">
                <a:srgbClr val="CACACA"/>
              </a:gs>
              <a:gs pos="100000">
                <a:schemeClr val="bg1"/>
              </a:gs>
            </a:gsLst>
            <a:lin ang="5400000" scaled="1"/>
          </a:gradFill>
          <a:ln w="31750" cap="flat">
            <a:gradFill>
              <a:gsLst>
                <a:gs pos="0">
                  <a:schemeClr val="bg1"/>
                </a:gs>
                <a:gs pos="100000">
                  <a:srgbClr val="CDCDCD"/>
                </a:gs>
              </a:gsLst>
              <a:lin ang="5400000" scaled="1"/>
            </a:gradFill>
            <a:prstDash val="solid"/>
            <a:miter lim="800000"/>
          </a:ln>
          <a:effectLst>
            <a:outerShdw blurRad="279400" dist="25400" dir="5400000" sx="102000" sy="102000" algn="t" rotWithShape="0">
              <a:schemeClr val="tx1">
                <a:lumMod val="95000"/>
                <a:lumOff val="5000"/>
                <a:alpha val="28000"/>
              </a:schemeClr>
            </a:outerShdw>
          </a:effectLst>
        </p:spPr>
        <p:txBody>
          <a:bodyPr lIns="91440" tIns="45720" rIns="91440" bIns="4572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4" name="矩形 47"/>
          <p:cNvSpPr>
            <a:spLocks noChangeArrowheads="1"/>
          </p:cNvSpPr>
          <p:nvPr/>
        </p:nvSpPr>
        <p:spPr bwMode="auto">
          <a:xfrm>
            <a:off x="2346592" y="278033"/>
            <a:ext cx="916873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800" b="1" i="1" dirty="0">
                <a:solidFill>
                  <a:srgbClr val="0000CC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to be different, opposed, or contradictory: to fail to be in agreement or accord</a:t>
            </a:r>
            <a:endParaRPr kumimoji="0" lang="zh-CN" altLang="en-US" sz="2800" b="1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  <a:sym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09"/>
          <a:stretch>
            <a:fillRect/>
          </a:stretch>
        </p:blipFill>
        <p:spPr>
          <a:xfrm>
            <a:off x="6187851" y="4173103"/>
            <a:ext cx="4254007" cy="2406748"/>
          </a:xfrm>
          <a:prstGeom prst="rect">
            <a:avLst/>
          </a:prstGeom>
        </p:spPr>
      </p:pic>
      <p:sp>
        <p:nvSpPr>
          <p:cNvPr id="7" name="文本框 48"/>
          <p:cNvSpPr>
            <a:spLocks noChangeArrowheads="1"/>
          </p:cNvSpPr>
          <p:nvPr/>
        </p:nvSpPr>
        <p:spPr bwMode="auto">
          <a:xfrm>
            <a:off x="996285" y="288001"/>
            <a:ext cx="20163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  <a:sym typeface="宋体" panose="02010600030101010101" pitchFamily="2" charset="-122"/>
              </a:rPr>
              <a:t>Conflict: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  <a:sym typeface="宋体" panose="02010600030101010101" pitchFamily="2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472600" y="2370797"/>
            <a:ext cx="4842892" cy="705747"/>
            <a:chOff x="4721209" y="1793328"/>
            <a:chExt cx="3246544" cy="705747"/>
          </a:xfrm>
        </p:grpSpPr>
        <p:grpSp>
          <p:nvGrpSpPr>
            <p:cNvPr id="9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15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6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8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9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20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21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12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3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4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1" name="任意多边形 22"/>
            <p:cNvSpPr/>
            <p:nvPr/>
          </p:nvSpPr>
          <p:spPr>
            <a:xfrm>
              <a:off x="4831421" y="1892075"/>
              <a:ext cx="457957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72600" y="3240597"/>
            <a:ext cx="4842891" cy="705747"/>
            <a:chOff x="4721209" y="1793328"/>
            <a:chExt cx="3246544" cy="705747"/>
          </a:xfrm>
        </p:grpSpPr>
        <p:grpSp>
          <p:nvGrpSpPr>
            <p:cNvPr id="23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29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30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32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35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27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28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5" name="任意多边形 22"/>
            <p:cNvSpPr/>
            <p:nvPr/>
          </p:nvSpPr>
          <p:spPr>
            <a:xfrm>
              <a:off x="4831421" y="1892075"/>
              <a:ext cx="457957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472599" y="4142266"/>
            <a:ext cx="4842889" cy="705747"/>
            <a:chOff x="4721209" y="1793328"/>
            <a:chExt cx="3246544" cy="705747"/>
          </a:xfrm>
        </p:grpSpPr>
        <p:grpSp>
          <p:nvGrpSpPr>
            <p:cNvPr id="37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43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4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8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9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8" name="组合 37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40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1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42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39" name="任意多边形 22"/>
            <p:cNvSpPr/>
            <p:nvPr/>
          </p:nvSpPr>
          <p:spPr>
            <a:xfrm>
              <a:off x="4831421" y="1892075"/>
              <a:ext cx="457957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472599" y="5028545"/>
            <a:ext cx="4787339" cy="705747"/>
            <a:chOff x="4721209" y="1793328"/>
            <a:chExt cx="3246544" cy="705747"/>
          </a:xfrm>
        </p:grpSpPr>
        <p:grpSp>
          <p:nvGrpSpPr>
            <p:cNvPr id="51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57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58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59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60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61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62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63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52" name="组合 51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54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55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56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3" name="任意多边形 22"/>
            <p:cNvSpPr/>
            <p:nvPr/>
          </p:nvSpPr>
          <p:spPr>
            <a:xfrm>
              <a:off x="4831421" y="1892075"/>
              <a:ext cx="457957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72599" y="5882042"/>
            <a:ext cx="4842894" cy="705747"/>
            <a:chOff x="4721209" y="1793328"/>
            <a:chExt cx="3246544" cy="705747"/>
          </a:xfrm>
        </p:grpSpPr>
        <p:grpSp>
          <p:nvGrpSpPr>
            <p:cNvPr id="65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71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2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3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4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6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7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6" name="组合 65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68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69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70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67" name="任意多边形 22"/>
            <p:cNvSpPr/>
            <p:nvPr/>
          </p:nvSpPr>
          <p:spPr>
            <a:xfrm>
              <a:off x="4831421" y="1892075"/>
              <a:ext cx="457957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472600" y="1426913"/>
            <a:ext cx="4842890" cy="705747"/>
            <a:chOff x="4721209" y="1793328"/>
            <a:chExt cx="3246544" cy="705747"/>
          </a:xfrm>
        </p:grpSpPr>
        <p:grpSp>
          <p:nvGrpSpPr>
            <p:cNvPr id="79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85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86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89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91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80" name="组合 79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82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83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81" name="任意多边形 22"/>
            <p:cNvSpPr/>
            <p:nvPr/>
          </p:nvSpPr>
          <p:spPr>
            <a:xfrm>
              <a:off x="4831421" y="1892075"/>
              <a:ext cx="461804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sp>
        <p:nvSpPr>
          <p:cNvPr id="93" name="文本框 92"/>
          <p:cNvSpPr txBox="1"/>
          <p:nvPr/>
        </p:nvSpPr>
        <p:spPr>
          <a:xfrm>
            <a:off x="1405490" y="1538347"/>
            <a:ext cx="3135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life and death </a:t>
            </a:r>
            <a:r>
              <a:rPr lang="zh-CN" altLang="en-US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生死</a:t>
            </a:r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endParaRPr lang="en-US" altLang="zh-CN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1421178" y="2526750"/>
            <a:ext cx="3688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success and failure</a:t>
            </a:r>
            <a:r>
              <a:rPr lang="zh-CN" altLang="en-US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成败</a:t>
            </a:r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endParaRPr lang="en-US" altLang="zh-CN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24" name="文本框 123"/>
          <p:cNvSpPr txBox="1"/>
          <p:nvPr/>
        </p:nvSpPr>
        <p:spPr>
          <a:xfrm>
            <a:off x="1397937" y="3351315"/>
            <a:ext cx="33574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love and hatred </a:t>
            </a:r>
            <a:r>
              <a:rPr lang="zh-CN" altLang="en-US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爱恨</a:t>
            </a:r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endParaRPr lang="en-US" altLang="zh-CN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26" name="文本框 125"/>
          <p:cNvSpPr txBox="1"/>
          <p:nvPr/>
        </p:nvSpPr>
        <p:spPr>
          <a:xfrm>
            <a:off x="1414417" y="4229484"/>
            <a:ext cx="3635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loyalty </a:t>
            </a:r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and</a:t>
            </a:r>
            <a:r>
              <a:rPr lang="en-US" altLang="zh-CN" sz="28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crafty </a:t>
            </a:r>
            <a:r>
              <a:rPr lang="zh-CN" altLang="en-US" sz="28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忠奸</a:t>
            </a:r>
            <a:endParaRPr lang="en-US" altLang="zh-CN" sz="2800" b="1" i="0" dirty="0">
              <a:solidFill>
                <a:srgbClr val="333333"/>
              </a:solidFill>
              <a:effectLst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28" name="文本框 127"/>
          <p:cNvSpPr txBox="1"/>
          <p:nvPr/>
        </p:nvSpPr>
        <p:spPr>
          <a:xfrm>
            <a:off x="1418874" y="5145159"/>
            <a:ext cx="69443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honor and disgrace </a:t>
            </a:r>
            <a:r>
              <a:rPr lang="zh-CN" altLang="en-US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荣辱</a:t>
            </a:r>
            <a:endParaRPr lang="en-US" altLang="zh-CN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30" name="文本框 129"/>
          <p:cNvSpPr txBox="1"/>
          <p:nvPr/>
        </p:nvSpPr>
        <p:spPr>
          <a:xfrm>
            <a:off x="1469785" y="5955661"/>
            <a:ext cx="35247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333333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right and wrong </a:t>
            </a:r>
            <a:r>
              <a:rPr lang="zh-CN" altLang="en-US" sz="2800" b="1" dirty="0">
                <a:solidFill>
                  <a:srgbClr val="333333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是非</a:t>
            </a:r>
            <a:endParaRPr lang="en-US" altLang="zh-CN" sz="2800" b="1" dirty="0">
              <a:solidFill>
                <a:srgbClr val="333333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grpSp>
        <p:nvGrpSpPr>
          <p:cNvPr id="131" name="组合 130"/>
          <p:cNvGrpSpPr/>
          <p:nvPr/>
        </p:nvGrpSpPr>
        <p:grpSpPr>
          <a:xfrm>
            <a:off x="6132513" y="1450362"/>
            <a:ext cx="4628577" cy="705747"/>
            <a:chOff x="4721209" y="1793328"/>
            <a:chExt cx="3246544" cy="705747"/>
          </a:xfrm>
        </p:grpSpPr>
        <p:grpSp>
          <p:nvGrpSpPr>
            <p:cNvPr id="132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138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39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40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41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42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43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44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33" name="组合 132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135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36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37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34" name="任意多边形 22"/>
            <p:cNvSpPr/>
            <p:nvPr/>
          </p:nvSpPr>
          <p:spPr>
            <a:xfrm>
              <a:off x="4831421" y="1892075"/>
              <a:ext cx="426114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sp>
        <p:nvSpPr>
          <p:cNvPr id="146" name="文本框 145"/>
          <p:cNvSpPr txBox="1"/>
          <p:nvPr/>
        </p:nvSpPr>
        <p:spPr>
          <a:xfrm>
            <a:off x="6974228" y="1556746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i="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good and evil  </a:t>
            </a:r>
            <a:r>
              <a:rPr lang="zh-CN" altLang="en-US" sz="2800" b="1" i="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善恶</a:t>
            </a:r>
            <a:r>
              <a:rPr lang="en-US" altLang="zh-CN" sz="2800" b="1" i="0" dirty="0">
                <a:effectLst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endParaRPr lang="en-US" altLang="zh-CN" sz="2800" b="1" i="0" dirty="0">
              <a:effectLst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grpSp>
        <p:nvGrpSpPr>
          <p:cNvPr id="147" name="组合 146"/>
          <p:cNvGrpSpPr/>
          <p:nvPr/>
        </p:nvGrpSpPr>
        <p:grpSpPr>
          <a:xfrm>
            <a:off x="6132513" y="2431415"/>
            <a:ext cx="4628576" cy="705747"/>
            <a:chOff x="4721209" y="1793328"/>
            <a:chExt cx="3246544" cy="705747"/>
          </a:xfrm>
        </p:grpSpPr>
        <p:grpSp>
          <p:nvGrpSpPr>
            <p:cNvPr id="148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154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5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7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8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9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49" name="组合 148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151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2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53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50" name="任意多边形 22"/>
            <p:cNvSpPr/>
            <p:nvPr/>
          </p:nvSpPr>
          <p:spPr>
            <a:xfrm>
              <a:off x="4831421" y="1892075"/>
              <a:ext cx="426114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sp>
        <p:nvSpPr>
          <p:cNvPr id="162" name="文本框 161"/>
          <p:cNvSpPr txBox="1"/>
          <p:nvPr/>
        </p:nvSpPr>
        <p:spPr>
          <a:xfrm>
            <a:off x="7001696" y="2584122"/>
            <a:ext cx="32973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rise and fall </a:t>
            </a:r>
            <a:r>
              <a:rPr lang="zh-CN" altLang="en-US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兴衰</a:t>
            </a:r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endParaRPr lang="en-US" altLang="zh-CN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grpSp>
        <p:nvGrpSpPr>
          <p:cNvPr id="163" name="组合 162"/>
          <p:cNvGrpSpPr/>
          <p:nvPr/>
        </p:nvGrpSpPr>
        <p:grpSpPr>
          <a:xfrm>
            <a:off x="6160538" y="3304989"/>
            <a:ext cx="4600553" cy="705747"/>
            <a:chOff x="4721209" y="1793328"/>
            <a:chExt cx="3246544" cy="705747"/>
          </a:xfrm>
        </p:grpSpPr>
        <p:grpSp>
          <p:nvGrpSpPr>
            <p:cNvPr id="164" name="Group 41"/>
            <p:cNvGrpSpPr>
              <a:grpSpLocks noChangeAspect="1"/>
            </p:cNvGrpSpPr>
            <p:nvPr/>
          </p:nvGrpSpPr>
          <p:grpSpPr bwMode="auto">
            <a:xfrm>
              <a:off x="5179154" y="1978170"/>
              <a:ext cx="210651" cy="347694"/>
              <a:chOff x="3783" y="2089"/>
              <a:chExt cx="86" cy="142"/>
            </a:xfrm>
            <a:solidFill>
              <a:schemeClr val="bg1"/>
            </a:solidFill>
            <a:effectLst/>
          </p:grpSpPr>
          <p:sp>
            <p:nvSpPr>
              <p:cNvPr id="170" name="Freeform 42"/>
              <p:cNvSpPr/>
              <p:nvPr/>
            </p:nvSpPr>
            <p:spPr bwMode="auto">
              <a:xfrm>
                <a:off x="3791" y="2221"/>
                <a:ext cx="20" cy="10"/>
              </a:xfrm>
              <a:custGeom>
                <a:avLst/>
                <a:gdLst>
                  <a:gd name="T0" fmla="*/ 8 w 8"/>
                  <a:gd name="T1" fmla="*/ 0 h 4"/>
                  <a:gd name="T2" fmla="*/ 1 w 8"/>
                  <a:gd name="T3" fmla="*/ 0 h 4"/>
                  <a:gd name="T4" fmla="*/ 0 w 8"/>
                  <a:gd name="T5" fmla="*/ 0 h 4"/>
                  <a:gd name="T6" fmla="*/ 0 w 8"/>
                  <a:gd name="T7" fmla="*/ 4 h 4"/>
                  <a:gd name="T8" fmla="*/ 1 w 8"/>
                  <a:gd name="T9" fmla="*/ 4 h 4"/>
                  <a:gd name="T10" fmla="*/ 8 w 8"/>
                  <a:gd name="T11" fmla="*/ 4 h 4"/>
                  <a:gd name="T12" fmla="*/ 8 w 8"/>
                  <a:gd name="T13" fmla="*/ 4 h 4"/>
                  <a:gd name="T14" fmla="*/ 8 w 8"/>
                  <a:gd name="T15" fmla="*/ 0 h 4"/>
                  <a:gd name="T16" fmla="*/ 8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1" name="Freeform 43"/>
              <p:cNvSpPr/>
              <p:nvPr/>
            </p:nvSpPr>
            <p:spPr bwMode="auto">
              <a:xfrm>
                <a:off x="3818" y="2208"/>
                <a:ext cx="23" cy="23"/>
              </a:xfrm>
              <a:custGeom>
                <a:avLst/>
                <a:gdLst>
                  <a:gd name="T0" fmla="*/ 8 w 9"/>
                  <a:gd name="T1" fmla="*/ 0 h 9"/>
                  <a:gd name="T2" fmla="*/ 1 w 9"/>
                  <a:gd name="T3" fmla="*/ 0 h 9"/>
                  <a:gd name="T4" fmla="*/ 0 w 9"/>
                  <a:gd name="T5" fmla="*/ 1 h 9"/>
                  <a:gd name="T6" fmla="*/ 0 w 9"/>
                  <a:gd name="T7" fmla="*/ 9 h 9"/>
                  <a:gd name="T8" fmla="*/ 1 w 9"/>
                  <a:gd name="T9" fmla="*/ 9 h 9"/>
                  <a:gd name="T10" fmla="*/ 8 w 9"/>
                  <a:gd name="T11" fmla="*/ 9 h 9"/>
                  <a:gd name="T12" fmla="*/ 9 w 9"/>
                  <a:gd name="T13" fmla="*/ 9 h 9"/>
                  <a:gd name="T14" fmla="*/ 9 w 9"/>
                  <a:gd name="T15" fmla="*/ 1 h 9"/>
                  <a:gd name="T16" fmla="*/ 8 w 9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">
                    <a:moveTo>
                      <a:pt x="8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9" y="9"/>
                      <a:pt x="9" y="9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0"/>
                      <a:pt x="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2" name="Freeform 44"/>
              <p:cNvSpPr/>
              <p:nvPr/>
            </p:nvSpPr>
            <p:spPr bwMode="auto">
              <a:xfrm>
                <a:off x="3849" y="2184"/>
                <a:ext cx="20" cy="47"/>
              </a:xfrm>
              <a:custGeom>
                <a:avLst/>
                <a:gdLst>
                  <a:gd name="T0" fmla="*/ 7 w 8"/>
                  <a:gd name="T1" fmla="*/ 0 h 19"/>
                  <a:gd name="T2" fmla="*/ 0 w 8"/>
                  <a:gd name="T3" fmla="*/ 0 h 19"/>
                  <a:gd name="T4" fmla="*/ 0 w 8"/>
                  <a:gd name="T5" fmla="*/ 1 h 19"/>
                  <a:gd name="T6" fmla="*/ 0 w 8"/>
                  <a:gd name="T7" fmla="*/ 19 h 19"/>
                  <a:gd name="T8" fmla="*/ 0 w 8"/>
                  <a:gd name="T9" fmla="*/ 19 h 19"/>
                  <a:gd name="T10" fmla="*/ 7 w 8"/>
                  <a:gd name="T11" fmla="*/ 19 h 19"/>
                  <a:gd name="T12" fmla="*/ 8 w 8"/>
                  <a:gd name="T13" fmla="*/ 19 h 19"/>
                  <a:gd name="T14" fmla="*/ 8 w 8"/>
                  <a:gd name="T15" fmla="*/ 1 h 19"/>
                  <a:gd name="T16" fmla="*/ 7 w 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9">
                    <a:moveTo>
                      <a:pt x="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3" name="Freeform 46"/>
              <p:cNvSpPr/>
              <p:nvPr/>
            </p:nvSpPr>
            <p:spPr bwMode="auto">
              <a:xfrm>
                <a:off x="3821" y="2089"/>
                <a:ext cx="23" cy="27"/>
              </a:xfrm>
              <a:custGeom>
                <a:avLst/>
                <a:gdLst>
                  <a:gd name="T0" fmla="*/ 5 w 9"/>
                  <a:gd name="T1" fmla="*/ 10 h 11"/>
                  <a:gd name="T2" fmla="*/ 8 w 9"/>
                  <a:gd name="T3" fmla="*/ 4 h 11"/>
                  <a:gd name="T4" fmla="*/ 5 w 9"/>
                  <a:gd name="T5" fmla="*/ 0 h 11"/>
                  <a:gd name="T6" fmla="*/ 0 w 9"/>
                  <a:gd name="T7" fmla="*/ 4 h 11"/>
                  <a:gd name="T8" fmla="*/ 5 w 9"/>
                  <a:gd name="T9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">
                    <a:moveTo>
                      <a:pt x="5" y="10"/>
                    </a:moveTo>
                    <a:cubicBezTo>
                      <a:pt x="8" y="10"/>
                      <a:pt x="8" y="7"/>
                      <a:pt x="8" y="4"/>
                    </a:cubicBezTo>
                    <a:cubicBezTo>
                      <a:pt x="9" y="2"/>
                      <a:pt x="7" y="0"/>
                      <a:pt x="5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1" y="8"/>
                      <a:pt x="4" y="11"/>
                      <a:pt x="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4" name="Freeform 47"/>
              <p:cNvSpPr/>
              <p:nvPr/>
            </p:nvSpPr>
            <p:spPr bwMode="auto">
              <a:xfrm>
                <a:off x="3785" y="2164"/>
                <a:ext cx="36" cy="44"/>
              </a:xfrm>
              <a:custGeom>
                <a:avLst/>
                <a:gdLst>
                  <a:gd name="T0" fmla="*/ 12 w 14"/>
                  <a:gd name="T1" fmla="*/ 1 h 18"/>
                  <a:gd name="T2" fmla="*/ 10 w 14"/>
                  <a:gd name="T3" fmla="*/ 0 h 18"/>
                  <a:gd name="T4" fmla="*/ 8 w 14"/>
                  <a:gd name="T5" fmla="*/ 6 h 18"/>
                  <a:gd name="T6" fmla="*/ 1 w 14"/>
                  <a:gd name="T7" fmla="*/ 14 h 18"/>
                  <a:gd name="T8" fmla="*/ 1 w 14"/>
                  <a:gd name="T9" fmla="*/ 17 h 18"/>
                  <a:gd name="T10" fmla="*/ 4 w 14"/>
                  <a:gd name="T11" fmla="*/ 17 h 18"/>
                  <a:gd name="T12" fmla="*/ 12 w 14"/>
                  <a:gd name="T13" fmla="*/ 9 h 18"/>
                  <a:gd name="T14" fmla="*/ 13 w 14"/>
                  <a:gd name="T15" fmla="*/ 8 h 18"/>
                  <a:gd name="T16" fmla="*/ 14 w 14"/>
                  <a:gd name="T17" fmla="*/ 3 h 18"/>
                  <a:gd name="T18" fmla="*/ 12 w 14"/>
                  <a:gd name="T19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" h="18">
                    <a:moveTo>
                      <a:pt x="12" y="1"/>
                    </a:moveTo>
                    <a:cubicBezTo>
                      <a:pt x="11" y="1"/>
                      <a:pt x="10" y="0"/>
                      <a:pt x="10" y="0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1" y="17"/>
                    </a:cubicBezTo>
                    <a:cubicBezTo>
                      <a:pt x="2" y="18"/>
                      <a:pt x="4" y="18"/>
                      <a:pt x="4" y="17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9"/>
                      <a:pt x="13" y="8"/>
                      <a:pt x="13" y="8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5" name="Freeform 48"/>
              <p:cNvSpPr/>
              <p:nvPr/>
            </p:nvSpPr>
            <p:spPr bwMode="auto">
              <a:xfrm>
                <a:off x="3836" y="2116"/>
                <a:ext cx="33" cy="20"/>
              </a:xfrm>
              <a:custGeom>
                <a:avLst/>
                <a:gdLst>
                  <a:gd name="T0" fmla="*/ 6 w 13"/>
                  <a:gd name="T1" fmla="*/ 8 h 8"/>
                  <a:gd name="T2" fmla="*/ 12 w 13"/>
                  <a:gd name="T3" fmla="*/ 4 h 8"/>
                  <a:gd name="T4" fmla="*/ 12 w 13"/>
                  <a:gd name="T5" fmla="*/ 1 h 8"/>
                  <a:gd name="T6" fmla="*/ 10 w 13"/>
                  <a:gd name="T7" fmla="*/ 1 h 8"/>
                  <a:gd name="T8" fmla="*/ 5 w 13"/>
                  <a:gd name="T9" fmla="*/ 4 h 8"/>
                  <a:gd name="T10" fmla="*/ 1 w 13"/>
                  <a:gd name="T11" fmla="*/ 3 h 8"/>
                  <a:gd name="T12" fmla="*/ 1 w 13"/>
                  <a:gd name="T13" fmla="*/ 5 h 8"/>
                  <a:gd name="T14" fmla="*/ 0 w 13"/>
                  <a:gd name="T15" fmla="*/ 7 h 8"/>
                  <a:gd name="T16" fmla="*/ 5 w 13"/>
                  <a:gd name="T17" fmla="*/ 8 h 8"/>
                  <a:gd name="T18" fmla="*/ 6 w 13"/>
                  <a:gd name="T1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8">
                    <a:moveTo>
                      <a:pt x="6" y="8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3" y="3"/>
                      <a:pt x="13" y="2"/>
                      <a:pt x="12" y="1"/>
                    </a:cubicBezTo>
                    <a:cubicBezTo>
                      <a:pt x="12" y="1"/>
                      <a:pt x="11" y="0"/>
                      <a:pt x="1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76" name="Freeform 49"/>
              <p:cNvSpPr/>
              <p:nvPr/>
            </p:nvSpPr>
            <p:spPr bwMode="auto">
              <a:xfrm>
                <a:off x="3783" y="2116"/>
                <a:ext cx="58" cy="87"/>
              </a:xfrm>
              <a:custGeom>
                <a:avLst/>
                <a:gdLst>
                  <a:gd name="T0" fmla="*/ 18 w 23"/>
                  <a:gd name="T1" fmla="*/ 17 h 35"/>
                  <a:gd name="T2" fmla="*/ 21 w 23"/>
                  <a:gd name="T3" fmla="*/ 5 h 35"/>
                  <a:gd name="T4" fmla="*/ 21 w 23"/>
                  <a:gd name="T5" fmla="*/ 2 h 35"/>
                  <a:gd name="T6" fmla="*/ 20 w 23"/>
                  <a:gd name="T7" fmla="*/ 2 h 35"/>
                  <a:gd name="T8" fmla="*/ 19 w 23"/>
                  <a:gd name="T9" fmla="*/ 7 h 35"/>
                  <a:gd name="T10" fmla="*/ 20 w 23"/>
                  <a:gd name="T11" fmla="*/ 3 h 35"/>
                  <a:gd name="T12" fmla="*/ 20 w 23"/>
                  <a:gd name="T13" fmla="*/ 2 h 35"/>
                  <a:gd name="T14" fmla="*/ 20 w 23"/>
                  <a:gd name="T15" fmla="*/ 1 h 35"/>
                  <a:gd name="T16" fmla="*/ 19 w 23"/>
                  <a:gd name="T17" fmla="*/ 1 h 35"/>
                  <a:gd name="T18" fmla="*/ 18 w 23"/>
                  <a:gd name="T19" fmla="*/ 2 h 35"/>
                  <a:gd name="T20" fmla="*/ 19 w 23"/>
                  <a:gd name="T21" fmla="*/ 3 h 35"/>
                  <a:gd name="T22" fmla="*/ 18 w 23"/>
                  <a:gd name="T23" fmla="*/ 6 h 35"/>
                  <a:gd name="T24" fmla="*/ 17 w 23"/>
                  <a:gd name="T25" fmla="*/ 0 h 35"/>
                  <a:gd name="T26" fmla="*/ 17 w 23"/>
                  <a:gd name="T27" fmla="*/ 0 h 35"/>
                  <a:gd name="T28" fmla="*/ 17 w 23"/>
                  <a:gd name="T29" fmla="*/ 0 h 35"/>
                  <a:gd name="T30" fmla="*/ 15 w 23"/>
                  <a:gd name="T31" fmla="*/ 0 h 35"/>
                  <a:gd name="T32" fmla="*/ 8 w 23"/>
                  <a:gd name="T33" fmla="*/ 0 h 35"/>
                  <a:gd name="T34" fmla="*/ 1 w 23"/>
                  <a:gd name="T35" fmla="*/ 5 h 35"/>
                  <a:gd name="T36" fmla="*/ 1 w 23"/>
                  <a:gd name="T37" fmla="*/ 8 h 35"/>
                  <a:gd name="T38" fmla="*/ 4 w 23"/>
                  <a:gd name="T39" fmla="*/ 8 h 35"/>
                  <a:gd name="T40" fmla="*/ 4 w 23"/>
                  <a:gd name="T41" fmla="*/ 8 h 35"/>
                  <a:gd name="T42" fmla="*/ 9 w 23"/>
                  <a:gd name="T43" fmla="*/ 4 h 35"/>
                  <a:gd name="T44" fmla="*/ 13 w 23"/>
                  <a:gd name="T45" fmla="*/ 4 h 35"/>
                  <a:gd name="T46" fmla="*/ 12 w 23"/>
                  <a:gd name="T47" fmla="*/ 4 h 35"/>
                  <a:gd name="T48" fmla="*/ 9 w 23"/>
                  <a:gd name="T49" fmla="*/ 15 h 35"/>
                  <a:gd name="T50" fmla="*/ 10 w 23"/>
                  <a:gd name="T51" fmla="*/ 16 h 35"/>
                  <a:gd name="T52" fmla="*/ 14 w 23"/>
                  <a:gd name="T53" fmla="*/ 20 h 35"/>
                  <a:gd name="T54" fmla="*/ 18 w 23"/>
                  <a:gd name="T55" fmla="*/ 24 h 35"/>
                  <a:gd name="T56" fmla="*/ 17 w 23"/>
                  <a:gd name="T57" fmla="*/ 32 h 35"/>
                  <a:gd name="T58" fmla="*/ 19 w 23"/>
                  <a:gd name="T59" fmla="*/ 35 h 35"/>
                  <a:gd name="T60" fmla="*/ 22 w 23"/>
                  <a:gd name="T61" fmla="*/ 33 h 35"/>
                  <a:gd name="T62" fmla="*/ 23 w 23"/>
                  <a:gd name="T63" fmla="*/ 24 h 35"/>
                  <a:gd name="T64" fmla="*/ 23 w 23"/>
                  <a:gd name="T65" fmla="*/ 22 h 35"/>
                  <a:gd name="T66" fmla="*/ 18 w 23"/>
                  <a:gd name="T67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" h="35">
                    <a:moveTo>
                      <a:pt x="18" y="17"/>
                    </a:moveTo>
                    <a:cubicBezTo>
                      <a:pt x="19" y="10"/>
                      <a:pt x="21" y="6"/>
                      <a:pt x="21" y="5"/>
                    </a:cubicBezTo>
                    <a:cubicBezTo>
                      <a:pt x="21" y="3"/>
                      <a:pt x="21" y="2"/>
                      <a:pt x="21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5"/>
                      <a:pt x="19" y="7"/>
                      <a:pt x="19" y="7"/>
                    </a:cubicBezTo>
                    <a:cubicBezTo>
                      <a:pt x="19" y="7"/>
                      <a:pt x="20" y="4"/>
                      <a:pt x="20" y="3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9" y="3"/>
                    </a:cubicBezTo>
                    <a:cubicBezTo>
                      <a:pt x="19" y="3"/>
                      <a:pt x="18" y="4"/>
                      <a:pt x="18" y="6"/>
                    </a:cubicBezTo>
                    <a:cubicBezTo>
                      <a:pt x="18" y="1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3" y="0"/>
                      <a:pt x="11" y="0"/>
                      <a:pt x="8" y="0"/>
                    </a:cubicBezTo>
                    <a:cubicBezTo>
                      <a:pt x="8" y="0"/>
                      <a:pt x="1" y="5"/>
                      <a:pt x="1" y="5"/>
                    </a:cubicBezTo>
                    <a:cubicBezTo>
                      <a:pt x="0" y="6"/>
                      <a:pt x="0" y="7"/>
                      <a:pt x="1" y="8"/>
                    </a:cubicBezTo>
                    <a:cubicBezTo>
                      <a:pt x="2" y="8"/>
                      <a:pt x="3" y="9"/>
                      <a:pt x="4" y="8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4" y="8"/>
                      <a:pt x="9" y="4"/>
                      <a:pt x="9" y="4"/>
                    </a:cubicBezTo>
                    <a:cubicBezTo>
                      <a:pt x="9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7"/>
                      <a:pt x="9" y="13"/>
                      <a:pt x="9" y="15"/>
                    </a:cubicBezTo>
                    <a:cubicBezTo>
                      <a:pt x="9" y="15"/>
                      <a:pt x="10" y="15"/>
                      <a:pt x="10" y="16"/>
                    </a:cubicBezTo>
                    <a:cubicBezTo>
                      <a:pt x="10" y="16"/>
                      <a:pt x="11" y="18"/>
                      <a:pt x="14" y="20"/>
                    </a:cubicBezTo>
                    <a:cubicBezTo>
                      <a:pt x="14" y="20"/>
                      <a:pt x="18" y="24"/>
                      <a:pt x="18" y="24"/>
                    </a:cubicBezTo>
                    <a:cubicBezTo>
                      <a:pt x="18" y="24"/>
                      <a:pt x="17" y="32"/>
                      <a:pt x="17" y="32"/>
                    </a:cubicBezTo>
                    <a:cubicBezTo>
                      <a:pt x="17" y="34"/>
                      <a:pt x="18" y="35"/>
                      <a:pt x="19" y="35"/>
                    </a:cubicBezTo>
                    <a:cubicBezTo>
                      <a:pt x="20" y="35"/>
                      <a:pt x="21" y="35"/>
                      <a:pt x="22" y="33"/>
                    </a:cubicBezTo>
                    <a:cubicBezTo>
                      <a:pt x="22" y="33"/>
                      <a:pt x="23" y="24"/>
                      <a:pt x="23" y="24"/>
                    </a:cubicBezTo>
                    <a:cubicBezTo>
                      <a:pt x="23" y="23"/>
                      <a:pt x="23" y="22"/>
                      <a:pt x="23" y="22"/>
                    </a:cubicBezTo>
                    <a:cubicBezTo>
                      <a:pt x="22" y="21"/>
                      <a:pt x="18" y="17"/>
                      <a:pt x="18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5" name="组合 164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167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68" name="圆角矩形 26"/>
              <p:cNvSpPr/>
              <p:nvPr/>
            </p:nvSpPr>
            <p:spPr>
              <a:xfrm>
                <a:off x="6194875" y="2128394"/>
                <a:ext cx="3048369" cy="52869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  <p:sp>
            <p:nvSpPr>
              <p:cNvPr id="169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66" name="任意多边形 22"/>
            <p:cNvSpPr/>
            <p:nvPr/>
          </p:nvSpPr>
          <p:spPr>
            <a:xfrm>
              <a:off x="4831421" y="1892075"/>
              <a:ext cx="426114" cy="528576"/>
            </a:xfrm>
            <a:custGeom>
              <a:avLst/>
              <a:gdLst>
                <a:gd name="connsiteX0" fmla="*/ 264349 w 946333"/>
                <a:gd name="connsiteY0" fmla="*/ 0 h 528698"/>
                <a:gd name="connsiteX1" fmla="*/ 946333 w 946333"/>
                <a:gd name="connsiteY1" fmla="*/ 0 h 528698"/>
                <a:gd name="connsiteX2" fmla="*/ 946333 w 946333"/>
                <a:gd name="connsiteY2" fmla="*/ 528698 h 528698"/>
                <a:gd name="connsiteX3" fmla="*/ 264349 w 946333"/>
                <a:gd name="connsiteY3" fmla="*/ 528698 h 528698"/>
                <a:gd name="connsiteX4" fmla="*/ 0 w 946333"/>
                <a:gd name="connsiteY4" fmla="*/ 264349 h 528698"/>
                <a:gd name="connsiteX5" fmla="*/ 264349 w 946333"/>
                <a:gd name="connsiteY5" fmla="*/ 0 h 52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6333" h="528698">
                  <a:moveTo>
                    <a:pt x="264349" y="0"/>
                  </a:moveTo>
                  <a:lnTo>
                    <a:pt x="946333" y="0"/>
                  </a:lnTo>
                  <a:lnTo>
                    <a:pt x="946333" y="528698"/>
                  </a:lnTo>
                  <a:lnTo>
                    <a:pt x="264349" y="528698"/>
                  </a:lnTo>
                  <a:cubicBezTo>
                    <a:pt x="118353" y="528698"/>
                    <a:pt x="0" y="410345"/>
                    <a:pt x="0" y="264349"/>
                  </a:cubicBezTo>
                  <a:cubicBezTo>
                    <a:pt x="0" y="118353"/>
                    <a:pt x="118353" y="0"/>
                    <a:pt x="264349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sp>
        <p:nvSpPr>
          <p:cNvPr id="177" name="文本框 176"/>
          <p:cNvSpPr txBox="1"/>
          <p:nvPr/>
        </p:nvSpPr>
        <p:spPr>
          <a:xfrm>
            <a:off x="6987946" y="3452397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loss and gain </a:t>
            </a:r>
            <a:r>
              <a:rPr lang="zh-CN" altLang="en-US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得失</a:t>
            </a:r>
            <a:r>
              <a:rPr lang="en-US" altLang="zh-CN" sz="2800" b="1" dirty="0"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endParaRPr lang="en-US" altLang="zh-CN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78" name="文本框 177"/>
          <p:cNvSpPr txBox="1"/>
          <p:nvPr/>
        </p:nvSpPr>
        <p:spPr>
          <a:xfrm>
            <a:off x="7877748" y="3955777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333333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……</a:t>
            </a:r>
            <a:endParaRPr lang="en-US" altLang="zh-CN" sz="2800" b="1" dirty="0">
              <a:solidFill>
                <a:srgbClr val="333333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3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35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35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3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2" presetClass="entr" presetSubtype="2" accel="40000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28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9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3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3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7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8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40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6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4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1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3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4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56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1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61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62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3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6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6" dur="500"/>
                                            <p:tgtEl>
                                              <p:spTgt spid="1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6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0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72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4" dur="500" fill="hold"/>
                                            <p:tgtEl>
                                              <p:spTgt spid="1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5" dur="500" fill="hold"/>
                                            <p:tgtEl>
                                              <p:spTgt spid="1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8" dur="10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9" dur="10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8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3" dur="500"/>
                                            <p:tgtEl>
                                              <p:spTgt spid="1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4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6" dur="10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7" dur="10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8" fill="hold">
                                <p:stCondLst>
                                  <p:cond delay="5500"/>
                                </p:stCondLst>
                                <p:childTnLst>
                                  <p:par>
                                    <p:cTn id="8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16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2" presetID="2" presetClass="entr" presetSubtype="2" accel="40000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4" dur="1000" fill="hold"/>
                                            <p:tgtEl>
                                              <p:spTgt spid="1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5" dur="1000" fill="hold"/>
                                            <p:tgtEl>
                                              <p:spTgt spid="1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6" fill="hold">
                                <p:stCondLst>
                                  <p:cond delay="6000"/>
                                </p:stCondLst>
                                <p:childTnLst>
                                  <p:par>
                                    <p:cTn id="97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9" dur="500"/>
                                            <p:tgtEl>
                                              <p:spTgt spid="1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0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101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3" dur="500"/>
                                            <p:tgtEl>
                                              <p:spTgt spid="1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/>
          <p:bldP spid="7" grpId="0"/>
          <p:bldP spid="93" grpId="0"/>
          <p:bldP spid="94" grpId="0"/>
          <p:bldP spid="124" grpId="0"/>
          <p:bldP spid="126" grpId="0"/>
          <p:bldP spid="128" grpId="0"/>
          <p:bldP spid="130" grpId="0"/>
          <p:bldP spid="146" grpId="0"/>
          <p:bldP spid="162" grpId="0"/>
          <p:bldP spid="177" grpId="0"/>
          <p:bldP spid="178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3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35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35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3" dur="5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2" presetClass="entr" presetSubtype="2" accel="4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3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3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40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2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3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4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1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1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3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4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56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1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1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2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3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6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6" dur="500"/>
                                            <p:tgtEl>
                                              <p:spTgt spid="1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1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72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4" dur="500" fill="hold"/>
                                            <p:tgtEl>
                                              <p:spTgt spid="1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5" dur="500" fill="hold"/>
                                            <p:tgtEl>
                                              <p:spTgt spid="1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10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8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3" dur="500"/>
                                            <p:tgtEl>
                                              <p:spTgt spid="1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4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0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0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8" fill="hold">
                                <p:stCondLst>
                                  <p:cond delay="5500"/>
                                </p:stCondLst>
                                <p:childTnLst>
                                  <p:par>
                                    <p:cTn id="8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16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2" presetID="2" presetClass="entr" presetSubtype="2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4" dur="1000" fill="hold"/>
                                            <p:tgtEl>
                                              <p:spTgt spid="1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5" dur="1000" fill="hold"/>
                                            <p:tgtEl>
                                              <p:spTgt spid="1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6" fill="hold">
                                <p:stCondLst>
                                  <p:cond delay="6000"/>
                                </p:stCondLst>
                                <p:childTnLst>
                                  <p:par>
                                    <p:cTn id="97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9" dur="500"/>
                                            <p:tgtEl>
                                              <p:spTgt spid="1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0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101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3" dur="500"/>
                                            <p:tgtEl>
                                              <p:spTgt spid="17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/>
          <p:bldP spid="7" grpId="0"/>
          <p:bldP spid="93" grpId="0"/>
          <p:bldP spid="94" grpId="0"/>
          <p:bldP spid="124" grpId="0"/>
          <p:bldP spid="126" grpId="0"/>
          <p:bldP spid="128" grpId="0"/>
          <p:bldP spid="130" grpId="0"/>
          <p:bldP spid="146" grpId="0"/>
          <p:bldP spid="162" grpId="0"/>
          <p:bldP spid="177" grpId="0"/>
          <p:bldP spid="178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276155" y="2615506"/>
            <a:ext cx="756608" cy="756511"/>
            <a:chOff x="3570825" y="3196716"/>
            <a:chExt cx="756510" cy="756510"/>
          </a:xfrm>
          <a:solidFill>
            <a:srgbClr val="00B050"/>
          </a:solidFill>
          <a:effectLst/>
        </p:grpSpPr>
        <p:sp>
          <p:nvSpPr>
            <p:cNvPr id="3" name="泪滴形 2"/>
            <p:cNvSpPr/>
            <p:nvPr/>
          </p:nvSpPr>
          <p:spPr>
            <a:xfrm rot="5400000">
              <a:off x="3570825" y="3196716"/>
              <a:ext cx="756510" cy="756510"/>
            </a:xfrm>
            <a:prstGeom prst="teardrop">
              <a:avLst/>
            </a:prstGeom>
            <a:solidFill>
              <a:schemeClr val="accent1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  <p:sp>
          <p:nvSpPr>
            <p:cNvPr id="4" name="TextBox 34"/>
            <p:cNvSpPr txBox="1"/>
            <p:nvPr/>
          </p:nvSpPr>
          <p:spPr>
            <a:xfrm>
              <a:off x="3763796" y="3344140"/>
              <a:ext cx="370566" cy="461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rPr>
                <a:t>A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125425" y="2615506"/>
            <a:ext cx="756608" cy="756511"/>
            <a:chOff x="4419984" y="3196716"/>
            <a:chExt cx="756510" cy="756510"/>
          </a:xfrm>
          <a:solidFill>
            <a:srgbClr val="4472C4"/>
          </a:solidFill>
          <a:effectLst/>
        </p:grpSpPr>
        <p:sp>
          <p:nvSpPr>
            <p:cNvPr id="6" name="泪滴形 5"/>
            <p:cNvSpPr/>
            <p:nvPr/>
          </p:nvSpPr>
          <p:spPr>
            <a:xfrm rot="10800000">
              <a:off x="4419984" y="3196716"/>
              <a:ext cx="756510" cy="756510"/>
            </a:xfrm>
            <a:prstGeom prst="teardrop">
              <a:avLst/>
            </a:prstGeom>
            <a:grpFill/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  <p:sp>
          <p:nvSpPr>
            <p:cNvPr id="7" name="TextBox 37"/>
            <p:cNvSpPr txBox="1"/>
            <p:nvPr/>
          </p:nvSpPr>
          <p:spPr>
            <a:xfrm>
              <a:off x="4619366" y="3344141"/>
              <a:ext cx="357744" cy="461664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rPr>
                <a:t>B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5276155" y="3466390"/>
            <a:ext cx="756608" cy="756511"/>
            <a:chOff x="3570825" y="4047600"/>
            <a:chExt cx="756510" cy="756510"/>
          </a:xfrm>
          <a:solidFill>
            <a:srgbClr val="4472C4"/>
          </a:solidFill>
          <a:effectLst/>
        </p:grpSpPr>
        <p:sp>
          <p:nvSpPr>
            <p:cNvPr id="9" name="泪滴形 8"/>
            <p:cNvSpPr/>
            <p:nvPr/>
          </p:nvSpPr>
          <p:spPr>
            <a:xfrm>
              <a:off x="3570825" y="4047600"/>
              <a:ext cx="756510" cy="756510"/>
            </a:xfrm>
            <a:prstGeom prst="teardrop">
              <a:avLst/>
            </a:prstGeom>
            <a:grpFill/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  <p:sp>
          <p:nvSpPr>
            <p:cNvPr id="10" name="TextBox 40"/>
            <p:cNvSpPr txBox="1"/>
            <p:nvPr/>
          </p:nvSpPr>
          <p:spPr>
            <a:xfrm>
              <a:off x="3775016" y="4195023"/>
              <a:ext cx="348127" cy="461664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rPr>
                <a:t>C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6125425" y="3466390"/>
            <a:ext cx="756608" cy="756511"/>
            <a:chOff x="4419984" y="4047600"/>
            <a:chExt cx="756510" cy="756510"/>
          </a:xfrm>
          <a:solidFill>
            <a:srgbClr val="FFC000"/>
          </a:solidFill>
          <a:effectLst/>
        </p:grpSpPr>
        <p:sp>
          <p:nvSpPr>
            <p:cNvPr id="12" name="泪滴形 11"/>
            <p:cNvSpPr/>
            <p:nvPr/>
          </p:nvSpPr>
          <p:spPr>
            <a:xfrm rot="16200000">
              <a:off x="4419984" y="4047600"/>
              <a:ext cx="756510" cy="756510"/>
            </a:xfrm>
            <a:prstGeom prst="teardrop">
              <a:avLst/>
            </a:prstGeom>
            <a:solidFill>
              <a:schemeClr val="accent1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  <p:sp>
          <p:nvSpPr>
            <p:cNvPr id="13" name="TextBox 66"/>
            <p:cNvSpPr txBox="1"/>
            <p:nvPr/>
          </p:nvSpPr>
          <p:spPr>
            <a:xfrm>
              <a:off x="4608948" y="4195023"/>
              <a:ext cx="378581" cy="461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楷体" panose="02010609060101010101" pitchFamily="49" charset="-122"/>
                  <a:cs typeface="Calibri" panose="020F0502020204030204" pitchFamily="34" charset="0"/>
                </a:rPr>
                <a:t>D</a:t>
              </a:r>
              <a:endPara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endParaRPr>
            </a:p>
          </p:txBody>
        </p:sp>
      </p:grpSp>
      <p:sp>
        <p:nvSpPr>
          <p:cNvPr id="14" name="椭圆 13"/>
          <p:cNvSpPr/>
          <p:nvPr/>
        </p:nvSpPr>
        <p:spPr>
          <a:xfrm>
            <a:off x="4070444" y="1775160"/>
            <a:ext cx="1469957" cy="1469764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3683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人物与人物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6532408" y="1636494"/>
            <a:ext cx="1469957" cy="1469764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3683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环境与环境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4155835" y="3709485"/>
            <a:ext cx="1469957" cy="1469764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3683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人物与环境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6532408" y="3709485"/>
            <a:ext cx="1469957" cy="1469764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3683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20" rIns="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性格与</a:t>
            </a:r>
            <a:endParaRPr lang="en-US" altLang="zh-CN" sz="2400" b="1" dirty="0">
              <a:solidFill>
                <a:srgbClr val="0070C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情感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791765" y="753142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What are the main conflicts in a story?</a:t>
            </a:r>
            <a:endParaRPr lang="en-US" altLang="zh-CN" sz="2800" b="1" i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19184" y="5520866"/>
            <a:ext cx="11190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solidFill>
                  <a:srgbClr val="C00000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Why do authors use conflicts and how can we use conflicts in a story?</a:t>
            </a:r>
            <a:endParaRPr lang="en-US" altLang="zh-CN" sz="2800" b="1" i="1" dirty="0">
              <a:solidFill>
                <a:srgbClr val="C00000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6" presetClass="emph" presetSubtype="0" autoRev="1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5" dur="200" fill="hold"/>
                                        <p:tgtEl>
                                          <p:spTgt spid="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6" presetClass="emph" presetSubtype="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1" dur="200" fill="hold"/>
                                        <p:tgtEl>
                                          <p:spTgt spid="1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6" presetClass="emph" presetSubtype="0" autoRev="1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7" dur="2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6" presetClass="emph" presetSubtype="0" autoRev="1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3" dur="200" fill="hold"/>
                                        <p:tgtEl>
                                          <p:spTgt spid="1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07" y="862012"/>
            <a:ext cx="4036540" cy="51339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文本框 2"/>
          <p:cNvSpPr txBox="1"/>
          <p:nvPr/>
        </p:nvSpPr>
        <p:spPr>
          <a:xfrm>
            <a:off x="5406104" y="2634516"/>
            <a:ext cx="7101838" cy="83099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latin typeface="Calibri" panose="020F0502020204030204" pitchFamily="34" charset="0"/>
                <a:cs typeface="Calibri" panose="020F0502020204030204" pitchFamily="34" charset="0"/>
              </a:rPr>
              <a:t>“A Bittersweet Face-off” </a:t>
            </a:r>
            <a:endParaRPr lang="zh-CN" altLang="en-US" sz="4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046346" y="2425546"/>
            <a:ext cx="6809986" cy="1281811"/>
            <a:chOff x="4721209" y="1793328"/>
            <a:chExt cx="3246544" cy="705747"/>
          </a:xfrm>
        </p:grpSpPr>
        <p:sp>
          <p:nvSpPr>
            <p:cNvPr id="17" name="Freeform 46"/>
            <p:cNvSpPr/>
            <p:nvPr/>
          </p:nvSpPr>
          <p:spPr bwMode="auto">
            <a:xfrm>
              <a:off x="5272249" y="1978183"/>
              <a:ext cx="56337" cy="66111"/>
            </a:xfrm>
            <a:custGeom>
              <a:avLst/>
              <a:gdLst>
                <a:gd name="T0" fmla="*/ 5 w 9"/>
                <a:gd name="T1" fmla="*/ 10 h 11"/>
                <a:gd name="T2" fmla="*/ 8 w 9"/>
                <a:gd name="T3" fmla="*/ 4 h 11"/>
                <a:gd name="T4" fmla="*/ 5 w 9"/>
                <a:gd name="T5" fmla="*/ 0 h 11"/>
                <a:gd name="T6" fmla="*/ 0 w 9"/>
                <a:gd name="T7" fmla="*/ 4 h 11"/>
                <a:gd name="T8" fmla="*/ 5 w 9"/>
                <a:gd name="T9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1">
                  <a:moveTo>
                    <a:pt x="5" y="10"/>
                  </a:moveTo>
                  <a:cubicBezTo>
                    <a:pt x="8" y="10"/>
                    <a:pt x="8" y="7"/>
                    <a:pt x="8" y="4"/>
                  </a:cubicBezTo>
                  <a:cubicBezTo>
                    <a:pt x="9" y="2"/>
                    <a:pt x="7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1" y="8"/>
                    <a:pt x="4" y="11"/>
                    <a:pt x="5" y="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>
                    <a:lumMod val="65000"/>
                    <a:lumOff val="35000"/>
                  </a:prstClr>
                </a:solidFill>
                <a:ea typeface="微软雅黑" panose="020B0503020204020204" pitchFamily="34" charset="-122"/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4721209" y="1793328"/>
              <a:ext cx="3246544" cy="705747"/>
              <a:chOff x="6095999" y="2039788"/>
              <a:chExt cx="3246121" cy="705910"/>
            </a:xfrm>
          </p:grpSpPr>
          <p:sp>
            <p:nvSpPr>
              <p:cNvPr id="10" name="任意多边形 25"/>
              <p:cNvSpPr/>
              <p:nvPr/>
            </p:nvSpPr>
            <p:spPr>
              <a:xfrm>
                <a:off x="6096000" y="2039788"/>
                <a:ext cx="3246120" cy="705910"/>
              </a:xfrm>
              <a:custGeom>
                <a:avLst/>
                <a:gdLst>
                  <a:gd name="connsiteX0" fmla="*/ 368297 w 3246120"/>
                  <a:gd name="connsiteY0" fmla="*/ 88606 h 705910"/>
                  <a:gd name="connsiteX1" fmla="*/ 103948 w 3246120"/>
                  <a:gd name="connsiteY1" fmla="*/ 352955 h 705910"/>
                  <a:gd name="connsiteX2" fmla="*/ 368297 w 3246120"/>
                  <a:gd name="connsiteY2" fmla="*/ 617304 h 705910"/>
                  <a:gd name="connsiteX3" fmla="*/ 2887968 w 3246120"/>
                  <a:gd name="connsiteY3" fmla="*/ 617304 h 705910"/>
                  <a:gd name="connsiteX4" fmla="*/ 3152317 w 3246120"/>
                  <a:gd name="connsiteY4" fmla="*/ 352955 h 705910"/>
                  <a:gd name="connsiteX5" fmla="*/ 2887968 w 3246120"/>
                  <a:gd name="connsiteY5" fmla="*/ 88606 h 705910"/>
                  <a:gd name="connsiteX6" fmla="*/ 352955 w 3246120"/>
                  <a:gd name="connsiteY6" fmla="*/ 0 h 705910"/>
                  <a:gd name="connsiteX7" fmla="*/ 2893165 w 3246120"/>
                  <a:gd name="connsiteY7" fmla="*/ 0 h 705910"/>
                  <a:gd name="connsiteX8" fmla="*/ 3246120 w 3246120"/>
                  <a:gd name="connsiteY8" fmla="*/ 352955 h 705910"/>
                  <a:gd name="connsiteX9" fmla="*/ 2893165 w 3246120"/>
                  <a:gd name="connsiteY9" fmla="*/ 705910 h 705910"/>
                  <a:gd name="connsiteX10" fmla="*/ 352955 w 3246120"/>
                  <a:gd name="connsiteY10" fmla="*/ 705910 h 705910"/>
                  <a:gd name="connsiteX11" fmla="*/ 0 w 3246120"/>
                  <a:gd name="connsiteY11" fmla="*/ 352955 h 705910"/>
                  <a:gd name="connsiteX12" fmla="*/ 352955 w 3246120"/>
                  <a:gd name="connsiteY12" fmla="*/ 0 h 705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46120" h="705910">
                    <a:moveTo>
                      <a:pt x="368297" y="88606"/>
                    </a:moveTo>
                    <a:cubicBezTo>
                      <a:pt x="222301" y="88606"/>
                      <a:pt x="103948" y="206959"/>
                      <a:pt x="103948" y="352955"/>
                    </a:cubicBezTo>
                    <a:cubicBezTo>
                      <a:pt x="103948" y="498951"/>
                      <a:pt x="222301" y="617304"/>
                      <a:pt x="368297" y="617304"/>
                    </a:cubicBezTo>
                    <a:lnTo>
                      <a:pt x="2887968" y="617304"/>
                    </a:lnTo>
                    <a:cubicBezTo>
                      <a:pt x="3033964" y="617304"/>
                      <a:pt x="3152317" y="498951"/>
                      <a:pt x="3152317" y="352955"/>
                    </a:cubicBezTo>
                    <a:cubicBezTo>
                      <a:pt x="3152317" y="206959"/>
                      <a:pt x="3033964" y="88606"/>
                      <a:pt x="2887968" y="88606"/>
                    </a:cubicBezTo>
                    <a:close/>
                    <a:moveTo>
                      <a:pt x="352955" y="0"/>
                    </a:moveTo>
                    <a:lnTo>
                      <a:pt x="2893165" y="0"/>
                    </a:lnTo>
                    <a:cubicBezTo>
                      <a:pt x="3088097" y="0"/>
                      <a:pt x="3246120" y="158023"/>
                      <a:pt x="3246120" y="352955"/>
                    </a:cubicBezTo>
                    <a:cubicBezTo>
                      <a:pt x="3246120" y="547887"/>
                      <a:pt x="3088097" y="705910"/>
                      <a:pt x="2893165" y="705910"/>
                    </a:cubicBezTo>
                    <a:lnTo>
                      <a:pt x="352955" y="705910"/>
                    </a:lnTo>
                    <a:cubicBezTo>
                      <a:pt x="158023" y="705910"/>
                      <a:pt x="0" y="547887"/>
                      <a:pt x="0" y="352955"/>
                    </a:cubicBezTo>
                    <a:cubicBezTo>
                      <a:pt x="0" y="158023"/>
                      <a:pt x="158023" y="0"/>
                      <a:pt x="352955" y="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101600" dist="254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black">
                      <a:lumMod val="65000"/>
                      <a:lumOff val="35000"/>
                    </a:prstClr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1" name="圆角矩形 26"/>
              <p:cNvSpPr/>
              <p:nvPr/>
            </p:nvSpPr>
            <p:spPr>
              <a:xfrm>
                <a:off x="6194875" y="2128394"/>
                <a:ext cx="3097319" cy="617304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>
                        <a:lumMod val="75000"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black">
                      <a:lumMod val="65000"/>
                      <a:lumOff val="35000"/>
                    </a:prstClr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圆角矩形 27"/>
              <p:cNvSpPr/>
              <p:nvPr/>
            </p:nvSpPr>
            <p:spPr>
              <a:xfrm>
                <a:off x="6095999" y="2039788"/>
                <a:ext cx="3246120" cy="705910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2700000" scaled="1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black">
                      <a:lumMod val="65000"/>
                      <a:lumOff val="35000"/>
                    </a:prstClr>
                  </a:solidFill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21" name="文本框 20"/>
          <p:cNvSpPr txBox="1"/>
          <p:nvPr/>
        </p:nvSpPr>
        <p:spPr>
          <a:xfrm>
            <a:off x="6132513" y="2634516"/>
            <a:ext cx="5479384" cy="83099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Bittersweet</a:t>
            </a:r>
            <a:endParaRPr lang="zh-CN" altLang="en-US" sz="4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57310" y="1640981"/>
            <a:ext cx="7634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3366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Analyze and design conflicts based on </a:t>
            </a:r>
            <a:endParaRPr lang="zh-CN" altLang="en-US" sz="3600" b="1" dirty="0">
              <a:solidFill>
                <a:srgbClr val="3366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3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8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6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ircle(in)">
                                          <p:cBhvr>
                                            <p:cTn id="23" dur="2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21" grpId="0"/>
          <p:bldP spid="2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3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8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6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ircle(in)">
                                          <p:cBhvr>
                                            <p:cTn id="23" dur="20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21" grpId="0"/>
          <p:bldP spid="2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5588" y="685800"/>
            <a:ext cx="1180306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1) 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As a country music song goes, “She’s a wild one with an angel’s face.” That is my younger sister, Lulu. When I think of her, I think of trying to tame a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wild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horse.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2) 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It is hard to find words to describe my relationship with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Lulu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. “All-out nuclear warfare” could not interpret it quite exactly. The irony is that we are very much alike: we share the hot-tempered and fast-forgiving personality.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Speaking of personalities, the Chinese Zodiac ( </a:t>
            </a:r>
            <a:r>
              <a:rPr lang="zh-CN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属 相 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) describes Lulu and me perfectly. People born in the Pig Year are “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stubborn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” and “tough” and often “fly into anger,” although they “never harbour a grudge (</a:t>
            </a:r>
            <a:r>
              <a:rPr lang="zh-CN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记仇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)” as they are honest and warm-hearted. That is Lulu and I exactly, with an age gap of twelve years.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I had my first face-off with Lulu when she was about five. It was a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freezing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winter afternoon in New Haven, Connecticut.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Mum and Dad 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were at work. Babysitting Lulu at home, I decided that it would be the perfect time to introduce Lulu to the piano as I was in the learning process myself. Excited about working together — with her brown curls, round eyes, and China doll face, Lulu was desperately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cute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– I put her on the piano bench, on top of some comfortable pillows. I then demonstrated how to play a single note with a single finger, and asked her to do the same. A small request, but Lulu refused, preferring instead to smash at many notes at the same time with two open palms. When I asked her to stop, she smashed harder and faster. When I tried to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pull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her away from the piano, she began yelling, crying, and kicking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angrily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Fifteen minutes later, she was still yelling, crying, and kicking, and I had had it! Avoiding her blows, I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dragged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the screaming demon (</a:t>
            </a:r>
            <a:r>
              <a:rPr lang="zh-CN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恶魔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) to our </a:t>
            </a:r>
            <a:r>
              <a:rPr lang="en-US" altLang="zh-CN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back door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, and threw it open. The wind chill was six degrees below zero, and my own face hurt from just a few seconds’ exposure to the icy air.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右大括号 5"/>
          <p:cNvSpPr/>
          <p:nvPr/>
        </p:nvSpPr>
        <p:spPr>
          <a:xfrm>
            <a:off x="6012970" y="832460"/>
            <a:ext cx="559593" cy="1937121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右大括号 6"/>
          <p:cNvSpPr/>
          <p:nvPr/>
        </p:nvSpPr>
        <p:spPr>
          <a:xfrm>
            <a:off x="5978920" y="3019224"/>
            <a:ext cx="700088" cy="3152976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3238819" y="186515"/>
            <a:ext cx="710183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“A Bittersweet Face-off” 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935311" y="1318406"/>
            <a:ext cx="4009707" cy="954107"/>
          </a:xfrm>
          <a:prstGeom prst="rect">
            <a:avLst/>
          </a:prstGeom>
          <a:solidFill>
            <a:srgbClr val="4472C4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 1(para.1-3)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to the sisters</a:t>
            </a:r>
            <a:endParaRPr lang="zh-CN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040086" y="4118658"/>
            <a:ext cx="4115594" cy="954107"/>
          </a:xfrm>
          <a:prstGeom prst="rect">
            <a:avLst/>
          </a:prstGeom>
          <a:solidFill>
            <a:srgbClr val="4472C4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 2(para.4-5)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Description of the face-off</a:t>
            </a:r>
            <a:endParaRPr lang="zh-CN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33375" y="871343"/>
            <a:ext cx="11525249" cy="2554545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0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As a country music song goes, “She’s a wild one with an angel’s face.” That is my younger sister, Lulu. When I think of her, I think of trying to tame a </a:t>
            </a:r>
            <a:r>
              <a:rPr lang="en-US" altLang="zh-CN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wild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 horse.</a:t>
            </a:r>
            <a:endParaRPr lang="en-US" altLang="zh-CN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2) 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It is hard to find words to describe my relationship with </a:t>
            </a:r>
            <a:r>
              <a:rPr lang="en-US" altLang="zh-CN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Lulu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. “All-out nuclear warfare” could not interpret it quite exactly. The irony is that we are very much alike: we share the hot-tempered and fast-forgiving personality.</a:t>
            </a:r>
            <a:endParaRPr lang="en-US" altLang="zh-CN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Speaking of personalities, the Chinese Zodiac ( </a:t>
            </a:r>
            <a:r>
              <a:rPr lang="zh-CN" alt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属 相 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) describes Lulu and me perfectly. People born in the Pig Year are “</a:t>
            </a:r>
            <a:r>
              <a:rPr lang="en-US" altLang="zh-CN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stubborn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” and “tough” and often “fly into anger,” although they “never harbour a grudge (</a:t>
            </a:r>
            <a:r>
              <a:rPr lang="zh-CN" alt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记仇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)” as they are honest and warm-hearted. That is Lulu and I exactly, with an age gap of twelve years.</a:t>
            </a:r>
            <a:endParaRPr lang="en-US" altLang="zh-CN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3375" y="3697605"/>
            <a:ext cx="34751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wild side </a:t>
            </a:r>
            <a:endParaRPr lang="en-US" altLang="zh-C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hot-tempered 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stubborn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tough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easy to fly into anger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124825" y="3666954"/>
            <a:ext cx="4453887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mild side </a:t>
            </a:r>
            <a:endParaRPr lang="en-US" altLang="zh-C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fast forgiving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never harbour a grudge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honest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warm-hearted 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37481" y="3726960"/>
            <a:ext cx="4315540" cy="954107"/>
          </a:xfrm>
          <a:prstGeom prst="rect">
            <a:avLst/>
          </a:prstGeom>
          <a:solidFill>
            <a:srgbClr val="FFF2CC">
              <a:alpha val="58824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conflict1:</a:t>
            </a:r>
            <a:endParaRPr lang="en-US" altLang="zh-C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personality-to-personality               </a:t>
            </a:r>
            <a:endParaRPr lang="zh-CN" altLang="en-US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375" y="276860"/>
            <a:ext cx="5905500" cy="52322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are Lulu’s and my personalities? </a:t>
            </a:r>
            <a:endParaRPr lang="zh-CN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箭头: 左右 9"/>
          <p:cNvSpPr/>
          <p:nvPr/>
        </p:nvSpPr>
        <p:spPr>
          <a:xfrm>
            <a:off x="3337480" y="4760164"/>
            <a:ext cx="4159409" cy="358727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3808571" y="879177"/>
            <a:ext cx="4226719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CN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“She’s a wild one with an angel’s face.” 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70973" y="6002616"/>
            <a:ext cx="8783955" cy="523220"/>
          </a:xfrm>
          <a:prstGeom prst="rect">
            <a:avLst/>
          </a:prstGeom>
          <a:solidFill>
            <a:schemeClr val="accent4">
              <a:lumMod val="20000"/>
              <a:lumOff val="80000"/>
              <a:alpha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 conflicts by using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antonymous </a:t>
            </a:r>
            <a:r>
              <a:rPr lang="zh-CN" alt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反义的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adjectives</a:t>
            </a:r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9" grpId="0" animBg="1"/>
      <p:bldP spid="10" grpId="0" animBg="1"/>
      <p:bldP spid="12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2628" y="265284"/>
            <a:ext cx="4155547" cy="523220"/>
          </a:xfrm>
          <a:prstGeom prst="rect">
            <a:avLst/>
          </a:prstGeom>
          <a:solidFill>
            <a:srgbClr val="4472C4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Lulu’s appearance?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2628" y="4377996"/>
            <a:ext cx="7241646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 2: </a:t>
            </a:r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appearance-to-personality conflict </a:t>
            </a:r>
            <a:endParaRPr lang="zh-CN" altLang="en-US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2628" y="1540828"/>
            <a:ext cx="55928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External side</a:t>
            </a:r>
            <a:endParaRPr lang="en-US" altLang="zh-C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With her brown curls, round eyes, and China doll face, Lulu was desperately cute. </a:t>
            </a:r>
            <a:endParaRPr lang="en-US" altLang="zh-CN" sz="2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an angel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132513" y="1575081"/>
            <a:ext cx="4165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side </a:t>
            </a:r>
            <a:endParaRPr lang="en-US" altLang="zh-C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demon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wild horse </a:t>
            </a:r>
            <a:endParaRPr lang="en-US" altLang="zh-CN" sz="28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065" y="1655105"/>
            <a:ext cx="3477307" cy="23228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259" y="295756"/>
            <a:ext cx="11647805" cy="2308324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zh-CN" sz="1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zh-CN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CN" sz="1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I had my first face-off with Lulu when she was about five. It was a </a:t>
            </a:r>
            <a:r>
              <a:rPr lang="en-US" altLang="zh-CN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freezing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 winter afternoon in New Haven, Connecticut. </a:t>
            </a:r>
            <a:r>
              <a:rPr lang="en-US" altLang="zh-CN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Mum and Dad 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were at work. Babysitting Lulu at home, I decided that it would be the perfect time to introduce Lulu to the piano as I was in the learning process myself…… A small request, but Lulu refused, preferring instead to smash at many notes at the same time with two open palms. When I asked her to stop, she smashed harder and faster. When I tried to </a:t>
            </a:r>
            <a:r>
              <a:rPr lang="en-US" altLang="zh-CN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pull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 her away from the piano, she began yelling, crying, and kicking </a:t>
            </a:r>
            <a:r>
              <a:rPr lang="en-US" altLang="zh-CN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angrily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CN" sz="1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18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Fifteen minutes later, she was still yelling, crying, and kicking, and I had had it! Avoiding her blows, I </a:t>
            </a:r>
            <a:r>
              <a:rPr lang="en-US" altLang="zh-CN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dragged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 the screaming demon (</a:t>
            </a:r>
            <a:r>
              <a:rPr lang="zh-CN" alt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恶魔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) to our </a:t>
            </a:r>
            <a:r>
              <a:rPr lang="en-US" altLang="zh-CN" sz="1800" i="1" u="sng" dirty="0">
                <a:latin typeface="Calibri" panose="020F0502020204030204" pitchFamily="34" charset="0"/>
                <a:cs typeface="Calibri" panose="020F0502020204030204" pitchFamily="34" charset="0"/>
              </a:rPr>
              <a:t>back door</a:t>
            </a:r>
            <a:r>
              <a:rPr lang="en-US" altLang="zh-CN" sz="1800" i="1" dirty="0">
                <a:latin typeface="Calibri" panose="020F0502020204030204" pitchFamily="34" charset="0"/>
                <a:cs typeface="Calibri" panose="020F0502020204030204" pitchFamily="34" charset="0"/>
              </a:rPr>
              <a:t>, and threw it open. The wind chill was six degrees below zero, and my own face hurt from just a few seconds’ exposure to the icy air.</a:t>
            </a:r>
            <a:endParaRPr lang="en-US" altLang="zh-CN" sz="18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92340" y="2505419"/>
            <a:ext cx="1510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Face-off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3359" y="3448284"/>
            <a:ext cx="63372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Demonstrated how to play with a singer finger 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Asked her to stop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Tried to pull her away from the piano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Dragged her to the back door and threw it open 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78634" y="3418216"/>
            <a:ext cx="5455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Refused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Preferred to smash at many notes…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Smashed harder and harder  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i="1" dirty="0">
                <a:latin typeface="Calibri" panose="020F0502020204030204" pitchFamily="34" charset="0"/>
                <a:cs typeface="Calibri" panose="020F0502020204030204" pitchFamily="34" charset="0"/>
              </a:rPr>
              <a:t>Began yelling, crying and kicking angrily</a:t>
            </a:r>
            <a:endParaRPr lang="en-US" altLang="zh-CN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2259" y="5877575"/>
            <a:ext cx="541523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 3: </a:t>
            </a:r>
            <a:r>
              <a:rPr lang="en-US" altLang="zh-CN" sz="24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Character-to-character conflict </a:t>
            </a:r>
            <a:endParaRPr lang="zh-CN" altLang="en-US" sz="2400" b="1" dirty="0">
              <a:solidFill>
                <a:srgbClr val="0000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90373" y="5370270"/>
            <a:ext cx="3496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Stubborn and determined 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980350" y="5394896"/>
            <a:ext cx="6124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Rebellious </a:t>
            </a:r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叛逆的 </a:t>
            </a:r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untamable</a:t>
            </a:r>
            <a:r>
              <a:rPr lang="zh-CN" alt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不可驯服的</a:t>
            </a:r>
            <a:r>
              <a:rPr lang="en-US" altLang="zh-CN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zh-CN" altLang="en-US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箭头: 下 7"/>
          <p:cNvSpPr/>
          <p:nvPr/>
        </p:nvSpPr>
        <p:spPr>
          <a:xfrm>
            <a:off x="2571750" y="5015933"/>
            <a:ext cx="266700" cy="39426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箭头: 下 17"/>
          <p:cNvSpPr/>
          <p:nvPr/>
        </p:nvSpPr>
        <p:spPr>
          <a:xfrm>
            <a:off x="8909049" y="5025989"/>
            <a:ext cx="266700" cy="39426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2019300" y="277214"/>
            <a:ext cx="819150" cy="38179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: 圆角 19"/>
          <p:cNvSpPr/>
          <p:nvPr/>
        </p:nvSpPr>
        <p:spPr>
          <a:xfrm>
            <a:off x="272259" y="3506329"/>
            <a:ext cx="1851816" cy="331155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272259" y="2956551"/>
            <a:ext cx="2403953" cy="461665"/>
          </a:xfrm>
          <a:prstGeom prst="rect">
            <a:avLst/>
          </a:prstGeom>
          <a:solidFill>
            <a:srgbClr val="4472C4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What did “I” do?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682390" y="2972878"/>
            <a:ext cx="2794589" cy="461665"/>
          </a:xfrm>
          <a:prstGeom prst="rect">
            <a:avLst/>
          </a:prstGeom>
          <a:solidFill>
            <a:srgbClr val="4472C4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What did Lulu react?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6" name="矩形: 圆角 25"/>
          <p:cNvSpPr/>
          <p:nvPr/>
        </p:nvSpPr>
        <p:spPr>
          <a:xfrm>
            <a:off x="272259" y="3912811"/>
            <a:ext cx="787795" cy="313739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: 圆角 26"/>
          <p:cNvSpPr/>
          <p:nvPr/>
        </p:nvSpPr>
        <p:spPr>
          <a:xfrm>
            <a:off x="272259" y="4282143"/>
            <a:ext cx="1575591" cy="295237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: 圆角 27"/>
          <p:cNvSpPr/>
          <p:nvPr/>
        </p:nvSpPr>
        <p:spPr>
          <a:xfrm>
            <a:off x="272259" y="4649800"/>
            <a:ext cx="1213641" cy="327515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: 圆角 28"/>
          <p:cNvSpPr/>
          <p:nvPr/>
        </p:nvSpPr>
        <p:spPr>
          <a:xfrm>
            <a:off x="6930546" y="3475600"/>
            <a:ext cx="1213641" cy="327515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: 圆角 29"/>
          <p:cNvSpPr/>
          <p:nvPr/>
        </p:nvSpPr>
        <p:spPr>
          <a:xfrm>
            <a:off x="6930545" y="3875531"/>
            <a:ext cx="1213641" cy="327515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: 圆角 30"/>
          <p:cNvSpPr/>
          <p:nvPr/>
        </p:nvSpPr>
        <p:spPr>
          <a:xfrm>
            <a:off x="6930546" y="4248922"/>
            <a:ext cx="1213641" cy="327515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: 圆角 31"/>
          <p:cNvSpPr/>
          <p:nvPr/>
        </p:nvSpPr>
        <p:spPr>
          <a:xfrm>
            <a:off x="7828758" y="4595221"/>
            <a:ext cx="3182142" cy="339116"/>
          </a:xfrm>
          <a:prstGeom prst="roundRect">
            <a:avLst/>
          </a:prstGeom>
          <a:noFill/>
          <a:ln w="3810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6132513" y="5877575"/>
            <a:ext cx="574492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Creating conflicts with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 series of verbs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连动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H="1">
            <a:off x="2124075" y="652106"/>
            <a:ext cx="394702" cy="204548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2623552" y="2493561"/>
            <a:ext cx="3723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—the sharpest conflict</a:t>
            </a:r>
            <a:endParaRPr lang="zh-CN" altLang="en-US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1" grpId="0" animBg="1"/>
      <p:bldP spid="12" grpId="0"/>
      <p:bldP spid="13" grpId="0"/>
      <p:bldP spid="8" grpId="0" animBg="1"/>
      <p:bldP spid="18" grpId="0" animBg="1"/>
      <p:bldP spid="19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8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自定义 178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0070C0"/>
      </a:hlink>
      <a:folHlink>
        <a:srgbClr val="0070C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自定义 178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0070C0"/>
      </a:hlink>
      <a:folHlink>
        <a:srgbClr val="0070C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8983</Words>
  <Application>WPS 演示</Application>
  <PresentationFormat>宽屏</PresentationFormat>
  <Paragraphs>266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16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黑体</vt:lpstr>
      <vt:lpstr>Calibri</vt:lpstr>
      <vt:lpstr>楷体</vt:lpstr>
      <vt:lpstr>等线</vt:lpstr>
      <vt:lpstr>Calibri</vt:lpstr>
      <vt:lpstr>Arial Unicode MS</vt:lpstr>
      <vt:lpstr>等线 Light</vt:lpstr>
      <vt:lpstr>Times New Roman</vt:lpstr>
      <vt:lpstr>HelveticaNeue</vt:lpstr>
      <vt:lpstr>Corbel</vt:lpstr>
      <vt:lpstr>华文新魏</vt:lpstr>
      <vt:lpstr>Office 主题​​</vt:lpstr>
      <vt:lpstr>自定义设计方案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Magicbook</dc:creator>
  <cp:lastModifiedBy>南山有谷堆</cp:lastModifiedBy>
  <cp:revision>180</cp:revision>
  <dcterms:created xsi:type="dcterms:W3CDTF">2021-11-19T02:31:00Z</dcterms:created>
  <dcterms:modified xsi:type="dcterms:W3CDTF">2021-11-27T12:47:09Z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