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301" r:id="rId4"/>
    <p:sldId id="257" r:id="rId5"/>
    <p:sldId id="280" r:id="rId6"/>
    <p:sldId id="281" r:id="rId7"/>
    <p:sldId id="277" r:id="rId8"/>
    <p:sldId id="282" r:id="rId9"/>
    <p:sldId id="276" r:id="rId10"/>
    <p:sldId id="283" r:id="rId11"/>
    <p:sldId id="275" r:id="rId13"/>
    <p:sldId id="261" r:id="rId14"/>
    <p:sldId id="265" r:id="rId15"/>
    <p:sldId id="289" r:id="rId16"/>
    <p:sldId id="285" r:id="rId17"/>
    <p:sldId id="286" r:id="rId18"/>
    <p:sldId id="287" r:id="rId19"/>
    <p:sldId id="288" r:id="rId20"/>
    <p:sldId id="292" r:id="rId21"/>
    <p:sldId id="293" r:id="rId22"/>
    <p:sldId id="291" r:id="rId23"/>
    <p:sldId id="294" r:id="rId24"/>
    <p:sldId id="290" r:id="rId25"/>
    <p:sldId id="295" r:id="rId26"/>
    <p:sldId id="27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0" clrIdx="0"/>
  <p:cmAuthor id="2" name="admin" initials="a" lastIdx="0" clrIdx="0"/>
  <p:cmAuthor id="3" name="作者" initials="A" lastIdx="0" clrIdx="1"/>
  <p:cmAuthor id="4" name="fafa" initials="f" lastIdx="0" clrIdx="1"/>
  <p:cmAuthor id="5" name="王习习" initials="王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3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备注占位符 1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备注占位符 1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4526-AE6A-4AEA-844F-8AE8FE4D77B4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057A-3A0D-4079-A5BF-01CA1B2F122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92A2-F409-435B-BB84-EFB6EF777F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DBA-E70B-4CFF-95E3-8582E640D7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582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稻壳儿搜索;幻雨工作室_1"/>
          <p:cNvSpPr/>
          <p:nvPr userDrawn="1"/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06" name="稻壳儿搜索;幻雨工作室_2"/>
          <p:cNvSpPr/>
          <p:nvPr userDrawn="1"/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097157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5" y="-732"/>
            <a:ext cx="2858105" cy="1707439"/>
          </a:xfrm>
          <a:prstGeom prst="rect">
            <a:avLst/>
          </a:prstGeom>
        </p:spPr>
      </p:pic>
      <p:pic>
        <p:nvPicPr>
          <p:cNvPr id="2097158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1186" y="4769255"/>
            <a:ext cx="3080814" cy="2088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2EDA-B5C0-490C-A721-74A239036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6AF4C-EFCA-4D8B-A9A7-5FCA3D8A0C45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8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7018" y="1354955"/>
            <a:ext cx="5953645" cy="43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2704" y="2220288"/>
            <a:ext cx="1182266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1. </a:t>
            </a:r>
            <a:r>
              <a:rPr lang="en-US" altLang="zh-CN" sz="3200" u="sng" dirty="0" smtClean="0"/>
              <a:t>               </a:t>
            </a:r>
            <a:r>
              <a:rPr lang="en-US" altLang="zh-CN" sz="3200" dirty="0" smtClean="0"/>
              <a:t> from the top of the mountain, the scenery was really </a:t>
            </a:r>
            <a:endParaRPr lang="en-US" altLang="zh-CN" sz="3200" dirty="0" smtClean="0"/>
          </a:p>
          <a:p>
            <a:r>
              <a:rPr lang="en-US" altLang="zh-CN" sz="3200" dirty="0" smtClean="0"/>
              <a:t>fascinating.</a:t>
            </a:r>
            <a:endParaRPr lang="en-US" altLang="zh-CN" sz="3200" dirty="0" smtClean="0"/>
          </a:p>
          <a:p>
            <a:r>
              <a:rPr lang="en-US" altLang="zh-CN" sz="3200" dirty="0" smtClean="0"/>
              <a:t>    </a:t>
            </a:r>
            <a:r>
              <a:rPr lang="en-US" altLang="zh-CN" sz="3200" u="sng" dirty="0" smtClean="0"/>
              <a:t>               </a:t>
            </a:r>
            <a:r>
              <a:rPr lang="en-US" altLang="zh-CN" sz="3200" dirty="0" smtClean="0"/>
              <a:t> the scenery from the top of the mountain, I was fascinated</a:t>
            </a:r>
            <a:endParaRPr lang="en-US" altLang="zh-CN" sz="3200" dirty="0" smtClean="0"/>
          </a:p>
          <a:p>
            <a:r>
              <a:rPr lang="en-US" altLang="zh-CN" sz="3200" dirty="0" smtClean="0"/>
              <a:t> by the autumn colors.</a:t>
            </a:r>
            <a:endParaRPr lang="en-US" altLang="zh-CN" sz="3200" dirty="0" smtClean="0"/>
          </a:p>
          <a:p>
            <a:r>
              <a:rPr lang="en-US" altLang="zh-CN" sz="3200" dirty="0"/>
              <a:t>2</a:t>
            </a:r>
            <a:r>
              <a:rPr lang="en-US" altLang="zh-CN" sz="3200" dirty="0" smtClean="0"/>
              <a:t>. </a:t>
            </a:r>
            <a:r>
              <a:rPr lang="en-US" altLang="zh-CN" sz="3200" u="sng" dirty="0" smtClean="0"/>
              <a:t>                </a:t>
            </a:r>
            <a:r>
              <a:rPr lang="en-US" altLang="zh-CN" sz="3200" dirty="0" smtClean="0"/>
              <a:t> eastwards, you will pass the Canadian Rockies.</a:t>
            </a:r>
            <a:endParaRPr lang="en-US" altLang="zh-CN" sz="3200" dirty="0" smtClean="0"/>
          </a:p>
          <a:p>
            <a:r>
              <a:rPr lang="en-US" altLang="zh-CN" sz="3200" dirty="0"/>
              <a:t> </a:t>
            </a:r>
            <a:r>
              <a:rPr lang="en-US" altLang="zh-CN" sz="3200" dirty="0" smtClean="0"/>
              <a:t>  Finally, the company--</a:t>
            </a:r>
            <a:r>
              <a:rPr lang="en-US" altLang="zh-CN" sz="3200" u="sng" dirty="0" smtClean="0"/>
              <a:t>              </a:t>
            </a:r>
            <a:r>
              <a:rPr lang="en-US" altLang="zh-CN" sz="3200" dirty="0" smtClean="0"/>
              <a:t> by its new manager—started to </a:t>
            </a:r>
            <a:endParaRPr lang="en-US" altLang="zh-CN" sz="3200" dirty="0" smtClean="0"/>
          </a:p>
          <a:p>
            <a:r>
              <a:rPr lang="en-US" altLang="zh-CN" sz="3200" dirty="0" smtClean="0"/>
              <a:t>   make a profit.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2780145" y="1062567"/>
            <a:ext cx="587051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s</a:t>
            </a:r>
            <a:r>
              <a:rPr lang="en-US" altLang="zh-CN" sz="3200" dirty="0" smtClean="0"/>
              <a:t>ee     frighten     head     amaze</a:t>
            </a:r>
            <a:endParaRPr lang="zh-CN" altLang="en-US" sz="3200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32704" y="327687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9055" y="2220288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Seen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34785" y="3149402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Seeing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34785" y="4163715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Heading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31855" y="4655128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h</a:t>
            </a:r>
            <a:r>
              <a:rPr lang="en-US" altLang="zh-CN" sz="3200" dirty="0" smtClean="0">
                <a:solidFill>
                  <a:srgbClr val="C00000"/>
                </a:solidFill>
              </a:rPr>
              <a:t>eaded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45947" y="233997"/>
            <a:ext cx="646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Rewrite the sentences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using –</a:t>
            </a:r>
            <a:r>
              <a:rPr lang="en-US" altLang="zh-CN" sz="2800" dirty="0" err="1" smtClean="0"/>
              <a:t>ed</a:t>
            </a:r>
            <a:r>
              <a:rPr lang="en-US" altLang="zh-CN" sz="2800" dirty="0" smtClean="0"/>
              <a:t>/-</a:t>
            </a:r>
            <a:r>
              <a:rPr lang="en-US" altLang="zh-CN" sz="2800" dirty="0" err="1" smtClean="0"/>
              <a:t>ing</a:t>
            </a:r>
            <a:r>
              <a:rPr lang="en-US" altLang="zh-CN" sz="2800" dirty="0" smtClean="0"/>
              <a:t> form.</a:t>
            </a:r>
            <a:endParaRPr lang="zh-CN" altLang="en-US" sz="2800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674" y="25371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Practice2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7713" y="1067692"/>
            <a:ext cx="10817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Narrow" panose="020B0606020202030204" pitchFamily="34" charset="0"/>
              </a:rPr>
              <a:t>Example:  When people asked the man what the trip meant to him, he said it was </a:t>
            </a:r>
            <a:endParaRPr lang="en-US" altLang="zh-CN" sz="2800" dirty="0" smtClean="0">
              <a:latin typeface="Arial Narrow" panose="020B0606020202030204" pitchFamily="34" charset="0"/>
            </a:endParaRPr>
          </a:p>
          <a:p>
            <a:r>
              <a:rPr lang="en-US" altLang="zh-CN" sz="2800" dirty="0" smtClean="0">
                <a:latin typeface="Arial Narrow" panose="020B0606020202030204" pitchFamily="34" charset="0"/>
              </a:rPr>
              <a:t>“an experience of a lifetime”.</a:t>
            </a:r>
            <a:endParaRPr lang="en-US" altLang="zh-CN" sz="2800" dirty="0" smtClean="0">
              <a:latin typeface="Arial Narrow" panose="020B0606020202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4048" y="1957125"/>
            <a:ext cx="10080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When asked</a:t>
            </a:r>
            <a:r>
              <a:rPr lang="en-US" altLang="zh-CN" sz="2800" dirty="0" smtClean="0">
                <a:latin typeface="Arial Narrow" panose="020B0606020202030204" pitchFamily="34" charset="0"/>
              </a:rPr>
              <a:t> what the trip meant to him, </a:t>
            </a:r>
            <a:r>
              <a:rPr lang="en-US" altLang="zh-CN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the man </a:t>
            </a:r>
            <a:r>
              <a:rPr lang="en-US" altLang="zh-CN" sz="2800" dirty="0" smtClean="0">
                <a:latin typeface="Arial Narrow" panose="020B0606020202030204" pitchFamily="34" charset="0"/>
              </a:rPr>
              <a:t>said it was “an experience </a:t>
            </a:r>
            <a:endParaRPr lang="en-US" altLang="zh-CN" sz="2800" dirty="0" smtClean="0">
              <a:latin typeface="Arial Narrow" panose="020B0606020202030204" pitchFamily="34" charset="0"/>
            </a:endParaRPr>
          </a:p>
          <a:p>
            <a:r>
              <a:rPr lang="en-US" altLang="zh-CN" sz="2800" dirty="0" smtClean="0">
                <a:latin typeface="Arial Narrow" panose="020B0606020202030204" pitchFamily="34" charset="0"/>
              </a:rPr>
              <a:t>of a lifetime”.</a:t>
            </a:r>
            <a:endParaRPr lang="zh-CN" altLang="en-US" sz="2800" dirty="0">
              <a:latin typeface="Arial Narrow" panose="020B0606020202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3858" y="2911232"/>
            <a:ext cx="115629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</a:rPr>
              <a:t>1.Butchart Gardens was transformed from a quarry. It has now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become a famous destination for travelers.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2.If you compare Quebec City with other cities in Canada, it seems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more like a charming European village.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en-US" altLang="zh-CN" sz="2400" dirty="0" smtClean="0">
              <a:latin typeface="Arial Black" panose="020B0A04020102020204" pitchFamily="34" charset="0"/>
            </a:endParaRPr>
          </a:p>
        </p:txBody>
      </p:sp>
      <p:sp>
        <p:nvSpPr>
          <p:cNvPr id="20" name="燕尾形箭头 19"/>
          <p:cNvSpPr/>
          <p:nvPr/>
        </p:nvSpPr>
        <p:spPr>
          <a:xfrm>
            <a:off x="178600" y="2059495"/>
            <a:ext cx="387928" cy="420660"/>
          </a:xfrm>
          <a:prstGeom prst="notchedRightArrow">
            <a:avLst>
              <a:gd name="adj1" fmla="val 50000"/>
              <a:gd name="adj2" fmla="val 3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燕尾形箭头 20"/>
          <p:cNvSpPr/>
          <p:nvPr/>
        </p:nvSpPr>
        <p:spPr>
          <a:xfrm>
            <a:off x="103639" y="3794848"/>
            <a:ext cx="387928" cy="4206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燕尾形箭头 21"/>
          <p:cNvSpPr/>
          <p:nvPr/>
        </p:nvSpPr>
        <p:spPr>
          <a:xfrm>
            <a:off x="89785" y="5575256"/>
            <a:ext cx="387928" cy="4206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3858" y="3792501"/>
            <a:ext cx="10923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Transformed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from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a quarry,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Butchart</a:t>
            </a:r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Gardens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has now become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a famous destination for travelers.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3858" y="5554753"/>
            <a:ext cx="11765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Compared with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other cities in Canada, </a:t>
            </a:r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Quebec City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seems more like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a charming European village.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363" y="1323447"/>
            <a:ext cx="112683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3.They did not know where to start their sightseeing in Luoyang, so they went to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the </a:t>
            </a:r>
            <a:r>
              <a:rPr lang="en-US" altLang="zh-CN" sz="2400" dirty="0">
                <a:latin typeface="Arial Black" panose="020B0A04020102020204" pitchFamily="34" charset="0"/>
              </a:rPr>
              <a:t>Tourist Information Center</a:t>
            </a:r>
            <a:r>
              <a:rPr lang="en-US" altLang="zh-CN" sz="2400" dirty="0" smtClean="0">
                <a:latin typeface="Arial Black" panose="020B0A04020102020204" pitchFamily="34" charset="0"/>
              </a:rPr>
              <a:t>.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en-US" altLang="zh-CN" sz="2400" dirty="0">
              <a:latin typeface="Arial Black" panose="020B0A04020102020204" pitchFamily="34" charset="0"/>
            </a:endParaRPr>
          </a:p>
          <a:p>
            <a:endParaRPr lang="en-US" altLang="zh-CN" sz="2400" dirty="0">
              <a:latin typeface="Arial Black" panose="020B0A04020102020204" pitchFamily="34" charset="0"/>
            </a:endParaRPr>
          </a:p>
          <a:p>
            <a:endParaRPr lang="en-US" altLang="zh-CN" sz="2400" dirty="0">
              <a:latin typeface="Arial Black" panose="020B0A04020102020204" pitchFamily="34" charset="0"/>
            </a:endParaRPr>
          </a:p>
          <a:p>
            <a:r>
              <a:rPr lang="en-US" altLang="zh-CN" sz="2400" dirty="0">
                <a:latin typeface="Arial Black" panose="020B0A04020102020204" pitchFamily="34" charset="0"/>
              </a:rPr>
              <a:t>4.When they heard that the Sea-to-Sky Highway was Canada’s most scenic drive,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they </a:t>
            </a:r>
            <a:r>
              <a:rPr lang="en-US" altLang="zh-CN" sz="2400" dirty="0">
                <a:latin typeface="Arial Black" panose="020B0A04020102020204" pitchFamily="34" charset="0"/>
              </a:rPr>
              <a:t>made West Vancouver their first destination.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燕尾形箭头 2"/>
          <p:cNvSpPr/>
          <p:nvPr/>
        </p:nvSpPr>
        <p:spPr>
          <a:xfrm>
            <a:off x="169559" y="2083489"/>
            <a:ext cx="387928" cy="4206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燕尾形箭头 3"/>
          <p:cNvSpPr/>
          <p:nvPr/>
        </p:nvSpPr>
        <p:spPr>
          <a:xfrm>
            <a:off x="154392" y="4291446"/>
            <a:ext cx="387928" cy="4206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674" y="25371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Practice2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363" y="2083489"/>
            <a:ext cx="1071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Not knowing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where to start their sightseeing in Luoyang, </a:t>
            </a:r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they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went to the Tourist Information Center.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0363" y="4270943"/>
            <a:ext cx="11054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Hearing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that the Sea-to-Sky Highway was Canada’s most scenic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drive, </a:t>
            </a:r>
            <a:r>
              <a:rPr lang="en-US" altLang="zh-CN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they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made West Vancouver their first destination.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12" y="2417055"/>
            <a:ext cx="3503388" cy="44409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25363" y="910891"/>
            <a:ext cx="8371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.Caught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heavy rain in Vancouver, </a:t>
            </a:r>
            <a:r>
              <a:rPr lang="en-US" altLang="zh-CN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were all wet.</a:t>
            </a:r>
            <a:endParaRPr lang="en-US" altLang="zh-CN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9998" y="1301791"/>
            <a:ext cx="8482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Because they were </a:t>
            </a:r>
            <a:r>
              <a:rPr lang="en-US" altLang="zh-CN" sz="2800" dirty="0" smtClean="0"/>
              <a:t>caught in a heavy rain in Vancouver, …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3740726" y="3799854"/>
            <a:ext cx="730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Because they took </a:t>
            </a:r>
            <a:r>
              <a:rPr lang="en-US" altLang="zh-CN" sz="2800" dirty="0" smtClean="0"/>
              <a:t>a boat ride out into the bay, …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66870" y="5233631"/>
            <a:ext cx="82028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 smtClean="0">
                <a:latin typeface="Arial Black" panose="020B0A04020102020204" pitchFamily="34" charset="0"/>
              </a:rPr>
              <a:t>ed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和</a:t>
            </a:r>
            <a:r>
              <a:rPr lang="en-US" altLang="zh-CN" sz="28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 smtClean="0">
                <a:latin typeface="Arial Black" panose="020B0A04020102020204" pitchFamily="34" charset="0"/>
              </a:rPr>
              <a:t>ing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形式做状语时，可表示原因，</a:t>
            </a:r>
            <a:r>
              <a:rPr lang="en-US" altLang="zh-CN" sz="28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 smtClean="0">
                <a:latin typeface="Arial Black" panose="020B0A04020102020204" pitchFamily="34" charset="0"/>
              </a:rPr>
              <a:t>ed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形式与</a:t>
            </a:r>
            <a:endParaRPr lang="en-US" altLang="zh-CN" sz="2800" b="1" dirty="0" smtClean="0">
              <a:latin typeface="Arial Black" panose="020B0A04020102020204" pitchFamily="34" charset="0"/>
            </a:endParaRPr>
          </a:p>
          <a:p>
            <a:r>
              <a:rPr lang="zh-CN" altLang="en-US" sz="2800" b="1" dirty="0" smtClean="0">
                <a:latin typeface="Arial Black" panose="020B0A04020102020204" pitchFamily="34" charset="0"/>
              </a:rPr>
              <a:t>其逻辑主语之间时被动关系，而</a:t>
            </a:r>
            <a:r>
              <a:rPr lang="en-US" altLang="zh-CN" sz="28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 smtClean="0">
                <a:latin typeface="Arial Black" panose="020B0A04020102020204" pitchFamily="34" charset="0"/>
              </a:rPr>
              <a:t>ing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形式则表示</a:t>
            </a:r>
            <a:endParaRPr lang="en-US" altLang="zh-CN" sz="2800" b="1" dirty="0" smtClean="0">
              <a:latin typeface="Arial Black" panose="020B0A04020102020204" pitchFamily="34" charset="0"/>
            </a:endParaRPr>
          </a:p>
          <a:p>
            <a:r>
              <a:rPr lang="zh-CN" altLang="en-US" sz="2800" b="1" dirty="0" smtClean="0">
                <a:latin typeface="Arial Black" panose="020B0A04020102020204" pitchFamily="34" charset="0"/>
              </a:rPr>
              <a:t>主动关系。</a:t>
            </a:r>
            <a:endParaRPr lang="zh-CN" alt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5" y="719106"/>
            <a:ext cx="3416175" cy="45298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40727" y="2984030"/>
            <a:ext cx="7065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 boat ride out into the bay,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could see marvelous scenery.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6"/>
          <p:cNvSpPr/>
          <p:nvPr>
            <p:custDataLst>
              <p:tags r:id="rId3"/>
            </p:custDataLst>
          </p:nvPr>
        </p:nvSpPr>
        <p:spPr>
          <a:xfrm>
            <a:off x="28575" y="77470"/>
            <a:ext cx="5132705" cy="5067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 fontAlgn="auto">
              <a:lnSpc>
                <a:spcPts val="3240"/>
              </a:lnSpc>
              <a:buClrTx/>
              <a:buSzTx/>
              <a:buFontTx/>
              <a:tabLst>
                <a:tab pos="4248150" algn="l"/>
              </a:tabLst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Summarizing the usage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0484" y="4548165"/>
            <a:ext cx="1483995" cy="46037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dirty="0" smtClean="0">
                <a:sym typeface="+mn-ea"/>
              </a:rPr>
              <a:t>Vancouver</a:t>
            </a:r>
            <a:endParaRPr lang="en-US" altLang="zh-CN" sz="2400" dirty="0" smtClean="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30584" y="6349387"/>
            <a:ext cx="621030" cy="460375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400" dirty="0" smtClean="0">
                <a:sym typeface="+mn-ea"/>
              </a:rPr>
              <a:t>bay</a:t>
            </a:r>
            <a:endParaRPr lang="en-US" altLang="zh-CN" sz="2400" dirty="0" smtClean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 bldLvl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92158" y="223016"/>
            <a:ext cx="7178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3. When passing through </a:t>
            </a:r>
            <a:r>
              <a:rPr lang="en-US" altLang="zh-CN" sz="2800" dirty="0" smtClean="0"/>
              <a:t>the Canadian Rockies, </a:t>
            </a:r>
            <a:endParaRPr lang="en-US" altLang="zh-CN" sz="28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they</a:t>
            </a:r>
            <a:r>
              <a:rPr lang="en-US" altLang="zh-CN" sz="2800" dirty="0" smtClean="0"/>
              <a:t> saw beautiful mountains and forests.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4763908" y="1159050"/>
            <a:ext cx="7096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When they were </a:t>
            </a:r>
            <a:r>
              <a:rPr lang="en-US" altLang="zh-CN" sz="2800" dirty="0" smtClean="0"/>
              <a:t>passing through the Canadian </a:t>
            </a:r>
            <a:endParaRPr lang="en-US" altLang="zh-CN" sz="2800" dirty="0" smtClean="0"/>
          </a:p>
          <a:p>
            <a:r>
              <a:rPr lang="en-US" altLang="zh-CN" sz="2800" dirty="0" smtClean="0"/>
              <a:t>Rockies, …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4763907" y="4485306"/>
            <a:ext cx="631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When/If they are </a:t>
            </a:r>
            <a:r>
              <a:rPr lang="en-US" altLang="zh-CN" sz="2800" dirty="0" smtClean="0"/>
              <a:t>given another chance, …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904508" y="5298229"/>
            <a:ext cx="8395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</a:rPr>
              <a:t>-</a:t>
            </a:r>
            <a:r>
              <a:rPr lang="en-US" altLang="zh-CN" sz="2400" b="1" dirty="0" err="1">
                <a:latin typeface="Arial Black" panose="020B0A04020102020204" pitchFamily="34" charset="0"/>
              </a:rPr>
              <a:t>ed</a:t>
            </a:r>
            <a:r>
              <a:rPr lang="zh-CN" altLang="en-US" sz="2400" b="1" dirty="0">
                <a:latin typeface="Arial Black" panose="020B0A04020102020204" pitchFamily="34" charset="0"/>
              </a:rPr>
              <a:t>和</a:t>
            </a:r>
            <a:r>
              <a:rPr lang="en-US" altLang="zh-CN" sz="2400" b="1" dirty="0">
                <a:latin typeface="Arial Black" panose="020B0A04020102020204" pitchFamily="34" charset="0"/>
              </a:rPr>
              <a:t>-</a:t>
            </a:r>
            <a:r>
              <a:rPr lang="en-US" altLang="zh-CN" sz="2400" b="1" dirty="0" err="1">
                <a:latin typeface="Arial Black" panose="020B0A04020102020204" pitchFamily="34" charset="0"/>
              </a:rPr>
              <a:t>ing</a:t>
            </a:r>
            <a:r>
              <a:rPr lang="zh-CN" altLang="en-US" sz="2400" b="1" dirty="0">
                <a:latin typeface="Arial Black" panose="020B0A04020102020204" pitchFamily="34" charset="0"/>
              </a:rPr>
              <a:t>形式做状语时</a:t>
            </a:r>
            <a:r>
              <a:rPr lang="zh-CN" altLang="en-US" sz="2400" b="1" dirty="0" smtClean="0">
                <a:latin typeface="Arial Black" panose="020B0A04020102020204" pitchFamily="34" charset="0"/>
              </a:rPr>
              <a:t>，也可表示时间或条件，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400" b="1" dirty="0" err="1">
                <a:latin typeface="Arial Black" panose="020B0A04020102020204" pitchFamily="34" charset="0"/>
              </a:rPr>
              <a:t>ed</a:t>
            </a:r>
            <a:r>
              <a:rPr lang="zh-CN" altLang="en-US" sz="2400" b="1" dirty="0">
                <a:latin typeface="Arial Black" panose="020B0A04020102020204" pitchFamily="34" charset="0"/>
              </a:rPr>
              <a:t>形式与其逻辑主语之间时被动关系</a:t>
            </a:r>
            <a:r>
              <a:rPr lang="zh-CN" altLang="en-US" sz="2400" b="1" dirty="0" smtClean="0">
                <a:latin typeface="Arial Black" panose="020B0A04020102020204" pitchFamily="34" charset="0"/>
              </a:rPr>
              <a:t>，而</a:t>
            </a:r>
            <a:r>
              <a:rPr lang="en-US" altLang="zh-CN" sz="2400" b="1" dirty="0">
                <a:latin typeface="Arial Black" panose="020B0A04020102020204" pitchFamily="34" charset="0"/>
              </a:rPr>
              <a:t>-</a:t>
            </a:r>
            <a:r>
              <a:rPr lang="en-US" altLang="zh-CN" sz="2400" b="1" dirty="0" err="1">
                <a:latin typeface="Arial Black" panose="020B0A04020102020204" pitchFamily="34" charset="0"/>
              </a:rPr>
              <a:t>ing</a:t>
            </a:r>
            <a:r>
              <a:rPr lang="zh-CN" altLang="en-US" sz="2400" b="1" dirty="0" smtClean="0">
                <a:latin typeface="Arial Black" panose="020B0A04020102020204" pitchFamily="34" charset="0"/>
              </a:rPr>
              <a:t>形式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zh-CN" altLang="en-US" sz="2400" b="1" dirty="0" smtClean="0">
                <a:latin typeface="Arial Black" panose="020B0A04020102020204" pitchFamily="34" charset="0"/>
              </a:rPr>
              <a:t>则</a:t>
            </a:r>
            <a:r>
              <a:rPr lang="zh-CN" altLang="en-US" sz="2400" b="1" dirty="0">
                <a:latin typeface="Arial Black" panose="020B0A04020102020204" pitchFamily="34" charset="0"/>
              </a:rPr>
              <a:t>表示主动关系。</a:t>
            </a:r>
            <a:endParaRPr lang="zh-CN" alt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" y="60344"/>
            <a:ext cx="4590567" cy="32609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63907" y="3595438"/>
            <a:ext cx="7096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4. </a:t>
            </a:r>
            <a:r>
              <a:rPr lang="en-US" altLang="zh-CN" sz="2800" dirty="0" smtClean="0">
                <a:solidFill>
                  <a:srgbClr val="FF0000"/>
                </a:solidFill>
              </a:rPr>
              <a:t>When/If </a:t>
            </a:r>
            <a:r>
              <a:rPr lang="en-US" altLang="zh-CN" sz="2800" dirty="0">
                <a:solidFill>
                  <a:srgbClr val="FF0000"/>
                </a:solidFill>
              </a:rPr>
              <a:t>given </a:t>
            </a:r>
            <a:r>
              <a:rPr lang="en-US" altLang="zh-CN" sz="2800" dirty="0"/>
              <a:t>another chance, </a:t>
            </a:r>
            <a:r>
              <a:rPr lang="en-US" altLang="zh-CN" sz="2800" dirty="0" smtClean="0">
                <a:solidFill>
                  <a:srgbClr val="FF0000"/>
                </a:solidFill>
              </a:rPr>
              <a:t>they</a:t>
            </a:r>
            <a:r>
              <a:rPr lang="en-US" altLang="zh-CN" sz="2800" dirty="0" smtClean="0"/>
              <a:t> will </a:t>
            </a:r>
            <a:r>
              <a:rPr lang="en-US" altLang="zh-CN" sz="2800" dirty="0"/>
              <a:t>pay a visit to </a:t>
            </a:r>
            <a:r>
              <a:rPr lang="en-US" altLang="zh-CN" sz="2800" dirty="0" smtClean="0"/>
              <a:t>Vancouver </a:t>
            </a:r>
            <a:r>
              <a:rPr lang="en-US" altLang="zh-CN" sz="2800" dirty="0"/>
              <a:t>once more.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7" y="3489955"/>
            <a:ext cx="4549391" cy="3150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76" y="3687083"/>
            <a:ext cx="5897078" cy="32855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07423" y="52445"/>
            <a:ext cx="63250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5. A plane trip </a:t>
            </a:r>
            <a:r>
              <a:rPr lang="en-US" altLang="zh-CN" sz="2800" dirty="0" smtClean="0"/>
              <a:t>to Vancouver is thrilling for </a:t>
            </a:r>
            <a:endParaRPr lang="en-US" altLang="zh-CN" sz="2800" dirty="0" smtClean="0"/>
          </a:p>
          <a:p>
            <a:r>
              <a:rPr lang="en-US" altLang="zh-CN" sz="2800" dirty="0" smtClean="0"/>
              <a:t>Li </a:t>
            </a:r>
            <a:r>
              <a:rPr lang="en-US" altLang="zh-CN" sz="2800" dirty="0" err="1" smtClean="0"/>
              <a:t>Daiyu</a:t>
            </a:r>
            <a:r>
              <a:rPr lang="en-US" altLang="zh-CN" sz="2800" dirty="0" smtClean="0"/>
              <a:t>, </a:t>
            </a:r>
            <a:r>
              <a:rPr lang="en-US" altLang="zh-CN" sz="2800" dirty="0" smtClean="0">
                <a:solidFill>
                  <a:srgbClr val="FF0000"/>
                </a:solidFill>
              </a:rPr>
              <a:t>followed by </a:t>
            </a:r>
            <a:r>
              <a:rPr lang="en-US" altLang="zh-CN" sz="2800" dirty="0" smtClean="0"/>
              <a:t>a train one.</a:t>
            </a:r>
            <a:endParaRPr lang="en-US" altLang="zh-CN" sz="2800" dirty="0" smtClean="0"/>
          </a:p>
        </p:txBody>
      </p:sp>
      <p:sp>
        <p:nvSpPr>
          <p:cNvPr id="3" name="矩形 2"/>
          <p:cNvSpPr/>
          <p:nvPr/>
        </p:nvSpPr>
        <p:spPr>
          <a:xfrm>
            <a:off x="5507422" y="2235065"/>
            <a:ext cx="6577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>
                <a:latin typeface="Arial Black" panose="020B0A04020102020204" pitchFamily="34" charset="0"/>
              </a:rPr>
              <a:t>ed</a:t>
            </a:r>
            <a:r>
              <a:rPr lang="zh-CN" altLang="en-US" sz="2800" b="1" dirty="0">
                <a:latin typeface="Arial Black" panose="020B0A04020102020204" pitchFamily="34" charset="0"/>
              </a:rPr>
              <a:t>和</a:t>
            </a:r>
            <a:r>
              <a:rPr lang="en-US" altLang="zh-CN" sz="2800" b="1" dirty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>
                <a:latin typeface="Arial Black" panose="020B0A04020102020204" pitchFamily="34" charset="0"/>
              </a:rPr>
              <a:t>ing</a:t>
            </a:r>
            <a:r>
              <a:rPr lang="zh-CN" altLang="en-US" sz="2800" b="1" dirty="0">
                <a:latin typeface="Arial Black" panose="020B0A04020102020204" pitchFamily="34" charset="0"/>
              </a:rPr>
              <a:t>形式做状语时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，还可表示</a:t>
            </a:r>
            <a:r>
              <a:rPr lang="zh-CN" altLang="en-US" sz="2800" b="1" dirty="0">
                <a:latin typeface="Arial Black" panose="020B0A04020102020204" pitchFamily="34" charset="0"/>
              </a:rPr>
              <a:t>伴随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，</a:t>
            </a:r>
            <a:endParaRPr lang="en-US" altLang="zh-CN" sz="2800" b="1" dirty="0" smtClean="0">
              <a:latin typeface="Arial Black" panose="020B0A04020102020204" pitchFamily="34" charset="0"/>
            </a:endParaRPr>
          </a:p>
          <a:p>
            <a:r>
              <a:rPr lang="en-US" altLang="zh-CN" sz="2800" b="1" dirty="0" smtClean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>
                <a:latin typeface="Arial Black" panose="020B0A04020102020204" pitchFamily="34" charset="0"/>
              </a:rPr>
              <a:t>ed</a:t>
            </a:r>
            <a:r>
              <a:rPr lang="zh-CN" altLang="en-US" sz="2800" b="1" dirty="0">
                <a:latin typeface="Arial Black" panose="020B0A04020102020204" pitchFamily="34" charset="0"/>
              </a:rPr>
              <a:t>形式与其逻辑主语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之间是被动</a:t>
            </a:r>
            <a:r>
              <a:rPr lang="zh-CN" altLang="en-US" sz="2800" b="1" dirty="0">
                <a:latin typeface="Arial Black" panose="020B0A04020102020204" pitchFamily="34" charset="0"/>
              </a:rPr>
              <a:t>关系</a:t>
            </a:r>
            <a:r>
              <a:rPr lang="zh-CN" altLang="en-US" sz="2800" b="1" dirty="0" smtClean="0">
                <a:latin typeface="Arial Black" panose="020B0A04020102020204" pitchFamily="34" charset="0"/>
              </a:rPr>
              <a:t>，</a:t>
            </a:r>
            <a:endParaRPr lang="en-US" altLang="zh-CN" sz="2800" b="1" dirty="0" smtClean="0">
              <a:latin typeface="Arial Black" panose="020B0A04020102020204" pitchFamily="34" charset="0"/>
            </a:endParaRPr>
          </a:p>
          <a:p>
            <a:r>
              <a:rPr lang="zh-CN" altLang="en-US" sz="2800" b="1" dirty="0" smtClean="0">
                <a:latin typeface="Arial Black" panose="020B0A04020102020204" pitchFamily="34" charset="0"/>
              </a:rPr>
              <a:t>而</a:t>
            </a:r>
            <a:r>
              <a:rPr lang="en-US" altLang="zh-CN" sz="2800" b="1" dirty="0">
                <a:latin typeface="Arial Black" panose="020B0A04020102020204" pitchFamily="34" charset="0"/>
              </a:rPr>
              <a:t>-</a:t>
            </a:r>
            <a:r>
              <a:rPr lang="en-US" altLang="zh-CN" sz="2800" b="1" dirty="0" err="1">
                <a:latin typeface="Arial Black" panose="020B0A04020102020204" pitchFamily="34" charset="0"/>
              </a:rPr>
              <a:t>ing</a:t>
            </a:r>
            <a:r>
              <a:rPr lang="zh-CN" altLang="en-US" sz="2800" b="1" dirty="0">
                <a:latin typeface="Arial Black" panose="020B0A04020102020204" pitchFamily="34" charset="0"/>
              </a:rPr>
              <a:t>形式则表示主动关系。</a:t>
            </a:r>
            <a:endParaRPr lang="zh-CN" alt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" y="40183"/>
            <a:ext cx="5448932" cy="30624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3944845"/>
            <a:ext cx="65671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6.The </a:t>
            </a:r>
            <a:r>
              <a:rPr lang="en-US" altLang="zh-CN" sz="2800" dirty="0">
                <a:solidFill>
                  <a:srgbClr val="FF0000"/>
                </a:solidFill>
              </a:rPr>
              <a:t>two girls </a:t>
            </a:r>
            <a:r>
              <a:rPr lang="en-US" altLang="zh-CN" sz="2800" dirty="0"/>
              <a:t>arose early to take </a:t>
            </a:r>
            <a:r>
              <a:rPr lang="en-US" altLang="zh-CN" sz="2800" dirty="0" smtClean="0"/>
              <a:t>the train </a:t>
            </a:r>
            <a:r>
              <a:rPr lang="en-US" altLang="zh-CN" sz="2800" dirty="0"/>
              <a:t>to Lake Louise, </a:t>
            </a:r>
            <a:r>
              <a:rPr lang="en-US" altLang="zh-CN" sz="2800" dirty="0">
                <a:solidFill>
                  <a:srgbClr val="FF0000"/>
                </a:solidFill>
              </a:rPr>
              <a:t>passing through </a:t>
            </a:r>
            <a:r>
              <a:rPr lang="en-US" altLang="zh-CN" sz="2800" dirty="0" smtClean="0"/>
              <a:t>the </a:t>
            </a:r>
            <a:r>
              <a:rPr lang="en-US" altLang="zh-CN" sz="2800" dirty="0"/>
              <a:t>Canadian Rockies.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02" y="208577"/>
            <a:ext cx="2125244" cy="1362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875" y="3029206"/>
            <a:ext cx="2783802" cy="89479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22473" y="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07422" y="956173"/>
            <a:ext cx="6684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A plane trip </a:t>
            </a:r>
            <a:r>
              <a:rPr lang="en-US" altLang="zh-CN" sz="2800" dirty="0"/>
              <a:t>to Vancouver is thrilling for </a:t>
            </a:r>
            <a:endParaRPr lang="en-US" altLang="zh-CN" sz="2800" dirty="0"/>
          </a:p>
          <a:p>
            <a:r>
              <a:rPr lang="en-US" altLang="zh-CN" sz="2800" dirty="0"/>
              <a:t>Li </a:t>
            </a:r>
            <a:r>
              <a:rPr lang="en-US" altLang="zh-CN" sz="2800" dirty="0" err="1" smtClean="0"/>
              <a:t>Daiyu</a:t>
            </a:r>
            <a:r>
              <a:rPr lang="en-US" altLang="zh-CN" sz="2800" dirty="0" smtClean="0"/>
              <a:t> and then it is </a:t>
            </a:r>
            <a:r>
              <a:rPr lang="en-US" altLang="zh-CN" sz="2800" dirty="0" smtClean="0">
                <a:solidFill>
                  <a:srgbClr val="FF0000"/>
                </a:solidFill>
              </a:rPr>
              <a:t>followed </a:t>
            </a:r>
            <a:r>
              <a:rPr lang="en-US" altLang="zh-CN" sz="2800" dirty="0">
                <a:solidFill>
                  <a:srgbClr val="FF0000"/>
                </a:solidFill>
              </a:rPr>
              <a:t>by </a:t>
            </a:r>
            <a:r>
              <a:rPr lang="en-US" altLang="zh-CN" sz="2800" dirty="0"/>
              <a:t>a train </a:t>
            </a:r>
            <a:r>
              <a:rPr lang="en-US" altLang="zh-CN" sz="2800" dirty="0" smtClean="0"/>
              <a:t>one.</a:t>
            </a:r>
            <a:endParaRPr lang="en-US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-67599" y="5329840"/>
            <a:ext cx="6312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two girls </a:t>
            </a:r>
            <a:r>
              <a:rPr lang="en-US" altLang="zh-CN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arose early to take the train to Lake Louise </a:t>
            </a:r>
            <a:r>
              <a:rPr lang="en-US" altLang="zh-CN" sz="28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at the same time, they passed through </a:t>
            </a:r>
            <a:r>
              <a:rPr lang="en-US" altLang="zh-CN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the Canadian Rockies.</a:t>
            </a:r>
            <a:endParaRPr lang="zh-CN" altLang="zh-CN" sz="28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5636" y="258617"/>
            <a:ext cx="283378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Arial Black" panose="020B0A04020102020204" pitchFamily="34" charset="0"/>
              </a:rPr>
              <a:t>Summary</a:t>
            </a:r>
            <a:endParaRPr lang="zh-CN" altLang="en-US" sz="40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5710" y="1343355"/>
          <a:ext cx="11536216" cy="494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383"/>
                <a:gridCol w="4059129"/>
                <a:gridCol w="4640704"/>
              </a:tblGrid>
              <a:tr h="694978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-</a:t>
                      </a:r>
                      <a:r>
                        <a:rPr lang="en-US" altLang="zh-CN" sz="2800" dirty="0" err="1" smtClean="0"/>
                        <a:t>ed</a:t>
                      </a:r>
                      <a:r>
                        <a:rPr lang="en-US" altLang="zh-CN" sz="2800" dirty="0" smtClean="0"/>
                        <a:t> form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-</a:t>
                      </a:r>
                      <a:r>
                        <a:rPr lang="en-US" altLang="zh-CN" sz="2800" dirty="0" err="1" smtClean="0"/>
                        <a:t>ing</a:t>
                      </a:r>
                      <a:r>
                        <a:rPr lang="en-US" altLang="zh-CN" sz="2800" dirty="0" smtClean="0"/>
                        <a:t> form</a:t>
                      </a:r>
                      <a:endParaRPr lang="zh-CN" altLang="en-US" sz="2800" dirty="0"/>
                    </a:p>
                  </a:txBody>
                  <a:tcPr/>
                </a:tc>
              </a:tr>
              <a:tr h="1267313"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做状语</a:t>
                      </a:r>
                      <a:r>
                        <a:rPr lang="en-US" altLang="zh-CN" sz="2800" b="1" dirty="0" smtClean="0"/>
                        <a:t>(</a:t>
                      </a:r>
                      <a:r>
                        <a:rPr lang="zh-CN" altLang="en-US" sz="2800" b="1" dirty="0" smtClean="0"/>
                        <a:t>其逻辑主语是句子的主语</a:t>
                      </a:r>
                      <a:r>
                        <a:rPr lang="en-US" altLang="zh-CN" sz="2800" b="1" dirty="0" smtClean="0"/>
                        <a:t>)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b="1" dirty="0" smtClean="0">
                        <a:latin typeface="Arial Black" panose="020B0A04020102020204" pitchFamily="34" charset="0"/>
                        <a:ea typeface="楷体_GB2312" charset="-122"/>
                      </a:endParaRPr>
                    </a:p>
                    <a:p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/>
                </a:tc>
              </a:tr>
              <a:tr h="2984317"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做表语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800" b="1" dirty="0" smtClean="0">
                        <a:latin typeface="Arial Black" panose="020B0A04020102020204" pitchFamily="34" charset="0"/>
                      </a:endParaRPr>
                    </a:p>
                    <a:p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517280" y="2115325"/>
            <a:ext cx="34804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 Black" panose="020B0A04020102020204" pitchFamily="34" charset="0"/>
                <a:ea typeface="楷体_GB2312" charset="-122"/>
              </a:rPr>
              <a:t>与其逻辑主语间</a:t>
            </a:r>
            <a:r>
              <a:rPr lang="zh-CN" altLang="en-US" sz="3200" b="1" dirty="0" smtClean="0">
                <a:latin typeface="Arial Black" panose="020B0A04020102020204" pitchFamily="34" charset="0"/>
                <a:ea typeface="楷体_GB2312" charset="-122"/>
              </a:rPr>
              <a:t>是</a:t>
            </a:r>
            <a:endParaRPr lang="en-US" altLang="zh-CN" sz="3200" b="1" dirty="0" smtClean="0">
              <a:latin typeface="Arial Black" panose="020B0A04020102020204" pitchFamily="34" charset="0"/>
              <a:ea typeface="楷体_GB2312" charset="-122"/>
            </a:endParaRPr>
          </a:p>
          <a:p>
            <a:r>
              <a:rPr lang="zh-CN" altLang="en-US" sz="3200" b="1" dirty="0" smtClean="0">
                <a:latin typeface="Arial Black" panose="020B0A04020102020204" pitchFamily="34" charset="0"/>
                <a:ea typeface="楷体_GB2312" charset="-122"/>
              </a:rPr>
              <a:t>被动</a:t>
            </a:r>
            <a:r>
              <a:rPr lang="zh-CN" altLang="en-US" sz="3200" b="1" dirty="0">
                <a:latin typeface="Arial Black" panose="020B0A04020102020204" pitchFamily="34" charset="0"/>
                <a:ea typeface="楷体_GB2312" charset="-122"/>
              </a:rPr>
              <a:t>关系</a:t>
            </a:r>
            <a:endParaRPr lang="en-US" altLang="zh-CN" sz="3200" b="1" dirty="0">
              <a:latin typeface="Arial Black" panose="020B0A04020102020204" pitchFamily="34" charset="0"/>
              <a:ea typeface="楷体_GB231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2054" y="2115325"/>
            <a:ext cx="43043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  <a:ea typeface="楷体_GB2312" charset="-122"/>
              </a:rPr>
              <a:t>与其逻辑主语间是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楷体_GB2312" charset="-122"/>
              </a:rPr>
              <a:t>主动</a:t>
            </a:r>
            <a:endParaRPr lang="en-US" altLang="zh-CN" sz="3200" b="1" dirty="0" smtClean="0">
              <a:solidFill>
                <a:prstClr val="black"/>
              </a:solidFill>
              <a:latin typeface="Arial Black" panose="020B0A04020102020204" pitchFamily="34" charset="0"/>
              <a:ea typeface="楷体_GB2312" charset="-122"/>
            </a:endParaRPr>
          </a:p>
          <a:p>
            <a:pPr lvl="0"/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  <a:ea typeface="楷体_GB2312" charset="-122"/>
              </a:rPr>
              <a:t>关系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17280" y="3436388"/>
            <a:ext cx="3908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通常用于说明人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，</a:t>
            </a:r>
            <a:endParaRPr lang="en-US" altLang="zh-CN" sz="32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/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表示“</a:t>
            </a:r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某人感到</a:t>
            </a:r>
            <a:r>
              <a:rPr lang="en-US" altLang="zh-CN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…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”</a:t>
            </a:r>
            <a:endParaRPr lang="en-US" altLang="zh-CN" sz="32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/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之</a:t>
            </a:r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意</a:t>
            </a:r>
            <a:endParaRPr lang="en-US" altLang="zh-CN" sz="3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94500" y="3516610"/>
            <a:ext cx="4401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主要用于说明事物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，表示</a:t>
            </a:r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事物的性质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或特征</a:t>
            </a:r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，有“某物是令人</a:t>
            </a:r>
            <a:r>
              <a:rPr lang="en-US" altLang="zh-CN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…</a:t>
            </a:r>
            <a:r>
              <a:rPr lang="zh-CN" altLang="en-US" sz="3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”之</a:t>
            </a:r>
            <a:r>
              <a:rPr lang="zh-CN" alt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意；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39" y="868219"/>
            <a:ext cx="5678137" cy="43318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2" y="895926"/>
            <a:ext cx="5634182" cy="433185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2851" y="5495636"/>
            <a:ext cx="558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</a:rPr>
              <a:t>take a boat ride out into the bay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63409" y="5403273"/>
            <a:ext cx="5082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v</a:t>
            </a:r>
            <a:r>
              <a:rPr lang="en-US" altLang="zh-CN" sz="2400" dirty="0" smtClean="0">
                <a:latin typeface="Arial Black" panose="020B0A04020102020204" pitchFamily="34" charset="0"/>
              </a:rPr>
              <a:t>isit wonderful shops selling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crafts and antiques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312" y="269556"/>
            <a:ext cx="830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  <a:ea typeface="+mj-ea"/>
              </a:rPr>
              <a:t>What did Li </a:t>
            </a:r>
            <a:r>
              <a:rPr lang="en-US" altLang="zh-CN" sz="2400" b="1" dirty="0" err="1">
                <a:latin typeface="Arial Black" panose="020B0A04020102020204" pitchFamily="34" charset="0"/>
                <a:ea typeface="+mj-ea"/>
              </a:rPr>
              <a:t>Daiyu</a:t>
            </a:r>
            <a:r>
              <a:rPr lang="en-US" altLang="zh-CN" sz="2400" b="1" dirty="0">
                <a:latin typeface="Arial Black" panose="020B0A04020102020204" pitchFamily="34" charset="0"/>
                <a:ea typeface="+mj-ea"/>
              </a:rPr>
              <a:t> and Liu Qian do in Vancouver?</a:t>
            </a:r>
            <a:endParaRPr lang="zh-CN" altLang="en-US" sz="2400" b="1" dirty="0">
              <a:latin typeface="Arial Black" panose="020B0A04020102020204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4" y="923636"/>
            <a:ext cx="4944533" cy="3708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7" y="923636"/>
            <a:ext cx="5486400" cy="3657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0478" y="5006109"/>
            <a:ext cx="4987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s</a:t>
            </a:r>
            <a:r>
              <a:rPr lang="en-US" altLang="zh-CN" sz="2400" dirty="0" smtClean="0">
                <a:latin typeface="Arial Black" panose="020B0A04020102020204" pitchFamily="34" charset="0"/>
              </a:rPr>
              <a:t>ee the beautiful mountains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looking out over city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85528" y="5006109"/>
            <a:ext cx="5512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t</a:t>
            </a:r>
            <a:r>
              <a:rPr lang="en-US" altLang="zh-CN" sz="2400" dirty="0" smtClean="0">
                <a:latin typeface="Arial Black" panose="020B0A04020102020204" pitchFamily="34" charset="0"/>
              </a:rPr>
              <a:t>ake a pleasant hike in a forest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just a short distance away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077526" y="1829262"/>
            <a:ext cx="5962073" cy="4590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1837" y="1829263"/>
            <a:ext cx="5844090" cy="4590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1837" y="0"/>
            <a:ext cx="12060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Suppose you are Li </a:t>
            </a:r>
            <a:r>
              <a:rPr lang="en-US" altLang="zh-CN" sz="2800" dirty="0" err="1" smtClean="0">
                <a:latin typeface="Arial Black" panose="020B0A04020102020204" pitchFamily="34" charset="0"/>
              </a:rPr>
              <a:t>Daiyu</a:t>
            </a:r>
            <a:r>
              <a:rPr lang="en-US" altLang="zh-CN" sz="2800" dirty="0" smtClean="0">
                <a:latin typeface="Arial Black" panose="020B0A04020102020204" pitchFamily="34" charset="0"/>
              </a:rPr>
              <a:t>, write a paragraph about your feelings or experience in Vancouver using some words in their -</a:t>
            </a:r>
            <a:r>
              <a:rPr lang="en-US" altLang="zh-CN" sz="2800" dirty="0" err="1" smtClean="0">
                <a:latin typeface="Arial Black" panose="020B0A04020102020204" pitchFamily="34" charset="0"/>
              </a:rPr>
              <a:t>ed</a:t>
            </a:r>
            <a:r>
              <a:rPr lang="en-US" altLang="zh-CN" sz="2800" dirty="0" smtClean="0">
                <a:latin typeface="Arial Black" panose="020B0A04020102020204" pitchFamily="34" charset="0"/>
              </a:rPr>
              <a:t> or –</a:t>
            </a:r>
            <a:r>
              <a:rPr lang="en-US" altLang="zh-CN" sz="2800" dirty="0" err="1" smtClean="0">
                <a:latin typeface="Arial Black" panose="020B0A04020102020204" pitchFamily="34" charset="0"/>
              </a:rPr>
              <a:t>ing</a:t>
            </a:r>
            <a:r>
              <a:rPr lang="en-US" altLang="zh-CN" sz="2800" dirty="0" smtClean="0">
                <a:latin typeface="Arial Black" panose="020B0A04020102020204" pitchFamily="34" charset="0"/>
              </a:rPr>
              <a:t> forms. 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7162" y="1743215"/>
            <a:ext cx="5964838" cy="45243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For example:</a:t>
            </a:r>
            <a:endParaRPr lang="en-US" altLang="zh-CN" sz="2400" u="sng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Black" panose="020B0A04020102020204" pitchFamily="34" charset="0"/>
              </a:rPr>
              <a:t>Vancouver is the most </a:t>
            </a:r>
            <a:r>
              <a:rPr lang="en-US" altLang="zh-CN" sz="2400" u="sng" dirty="0" smtClean="0">
                <a:latin typeface="Arial Black" panose="020B0A04020102020204" pitchFamily="34" charset="0"/>
              </a:rPr>
              <a:t>       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Black" panose="020B0A04020102020204" pitchFamily="34" charset="0"/>
              </a:rPr>
              <a:t>city I have ever visited. Among all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Black" panose="020B0A04020102020204" pitchFamily="34" charset="0"/>
              </a:rPr>
              <a:t>that I did in the city, </a:t>
            </a:r>
            <a:r>
              <a:rPr lang="en-US" altLang="zh-CN" sz="2400" u="sng" dirty="0" smtClean="0">
                <a:latin typeface="Arial Black" panose="020B0A04020102020204" pitchFamily="34" charset="0"/>
              </a:rPr>
              <a:t>  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was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u="sng" dirty="0" smtClean="0">
                <a:latin typeface="Arial Black" panose="020B0A04020102020204" pitchFamily="34" charset="0"/>
              </a:rPr>
              <a:t>  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.</a:t>
            </a:r>
            <a:r>
              <a:rPr lang="en-US" altLang="zh-CN" sz="2400" dirty="0">
                <a:latin typeface="Arial Black" panose="020B0A04020102020204" pitchFamily="34" charset="0"/>
              </a:rPr>
              <a:t>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I was deeply impressed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Black" panose="020B0A04020102020204" pitchFamily="34" charset="0"/>
              </a:rPr>
              <a:t>by </a:t>
            </a:r>
            <a:r>
              <a:rPr lang="en-US" altLang="zh-CN" sz="2400" u="sng" dirty="0" smtClean="0">
                <a:latin typeface="Arial Black" panose="020B0A04020102020204" pitchFamily="34" charset="0"/>
              </a:rPr>
              <a:t>           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. When </a:t>
            </a:r>
            <a:r>
              <a:rPr lang="en-US" altLang="zh-CN" sz="2400" u="sng" dirty="0" smtClean="0">
                <a:latin typeface="Arial Black" panose="020B0A04020102020204" pitchFamily="34" charset="0"/>
              </a:rPr>
              <a:t>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, 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 Black" panose="020B0A04020102020204" pitchFamily="34" charset="0"/>
              </a:rPr>
              <a:t>I </a:t>
            </a:r>
            <a:r>
              <a:rPr lang="en-US" altLang="zh-CN" sz="2400" u="sng" dirty="0" smtClean="0">
                <a:latin typeface="Arial Black" panose="020B0A04020102020204" pitchFamily="34" charset="0"/>
              </a:rPr>
              <a:t>         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……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Arial Black" panose="020B0A040201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218" y="225367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3437" y="1558549"/>
            <a:ext cx="574249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What did I do in Vancouver?</a:t>
            </a:r>
            <a:endParaRPr lang="en-US" altLang="zh-CN" sz="2400" b="1" u="sng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altLang="zh-CN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∙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take </a:t>
            </a:r>
            <a:r>
              <a:rPr lang="en-US" altLang="zh-CN" sz="2400" dirty="0">
                <a:latin typeface="Arial Black" panose="020B0A04020102020204" pitchFamily="34" charset="0"/>
              </a:rPr>
              <a:t>a boat ride out into the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bay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zh-CN" altLang="en-US" sz="2400" dirty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∙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visit </a:t>
            </a:r>
            <a:r>
              <a:rPr lang="en-US" altLang="zh-CN" sz="2400" dirty="0">
                <a:latin typeface="Arial Black" panose="020B0A04020102020204" pitchFamily="34" charset="0"/>
              </a:rPr>
              <a:t>wonderful shops selling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     crafts and antiques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zh-CN" altLang="en-US" sz="2400" dirty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∙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see </a:t>
            </a:r>
            <a:r>
              <a:rPr lang="en-US" altLang="zh-CN" sz="2400" dirty="0">
                <a:latin typeface="Arial Black" panose="020B0A04020102020204" pitchFamily="34" charset="0"/>
              </a:rPr>
              <a:t>beautiful mountains </a:t>
            </a:r>
            <a:endParaRPr lang="en-US" altLang="zh-CN" sz="2400" dirty="0">
              <a:latin typeface="Arial Black" panose="020B0A04020102020204" pitchFamily="34" charset="0"/>
            </a:endParaRPr>
          </a:p>
          <a:p>
            <a:r>
              <a:rPr lang="en-US" altLang="zh-CN" sz="2400" dirty="0" smtClean="0">
                <a:latin typeface="Arial Black" panose="020B0A04020102020204" pitchFamily="34" charset="0"/>
              </a:rPr>
              <a:t>looking </a:t>
            </a:r>
            <a:r>
              <a:rPr lang="en-US" altLang="zh-CN" sz="2400" dirty="0">
                <a:latin typeface="Arial Black" panose="020B0A04020102020204" pitchFamily="34" charset="0"/>
              </a:rPr>
              <a:t>out over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city</a:t>
            </a:r>
            <a:endParaRPr lang="en-US" altLang="zh-CN" sz="2400" dirty="0" smtClean="0">
              <a:latin typeface="Arial Black" panose="020B0A04020102020204" pitchFamily="34" charset="0"/>
            </a:endParaRPr>
          </a:p>
          <a:p>
            <a:endParaRPr lang="zh-CN" altLang="en-US" sz="2400" dirty="0">
              <a:latin typeface="Arial Black" panose="020B0A04020102020204" pitchFamily="34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∙ </a:t>
            </a:r>
            <a:r>
              <a:rPr lang="en-US" altLang="zh-CN" sz="2400" dirty="0" smtClean="0">
                <a:latin typeface="Arial Black" panose="020B0A04020102020204" pitchFamily="34" charset="0"/>
              </a:rPr>
              <a:t>take </a:t>
            </a:r>
            <a:r>
              <a:rPr lang="en-US" altLang="zh-CN" sz="2400" dirty="0">
                <a:latin typeface="Arial Black" panose="020B0A04020102020204" pitchFamily="34" charset="0"/>
              </a:rPr>
              <a:t>a pleasant hike in a forest </a:t>
            </a:r>
            <a:endParaRPr lang="en-US" altLang="zh-CN" sz="2400" dirty="0">
              <a:latin typeface="Arial Black" panose="020B0A04020102020204" pitchFamily="34" charset="0"/>
            </a:endParaRPr>
          </a:p>
          <a:p>
            <a:r>
              <a:rPr lang="en-US" altLang="zh-CN" sz="2400" dirty="0">
                <a:latin typeface="Arial Black" panose="020B0A04020102020204" pitchFamily="34" charset="0"/>
              </a:rPr>
              <a:t>just a short distance away</a:t>
            </a:r>
            <a:endParaRPr lang="zh-CN" altLang="en-US" sz="2400" dirty="0">
              <a:latin typeface="Arial Black" panose="020B0A04020102020204" pitchFamily="34" charset="0"/>
            </a:endParaRP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标题 1"/>
          <p:cNvSpPr>
            <a:spLocks noGrp="1"/>
          </p:cNvSpPr>
          <p:nvPr>
            <p:ph type="ctrTitle" idx="4294967295"/>
          </p:nvPr>
        </p:nvSpPr>
        <p:spPr>
          <a:xfrm>
            <a:off x="730250" y="1893888"/>
            <a:ext cx="11461750" cy="2455862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2800"/>
              </a:lnSpc>
            </a:pPr>
            <a:r>
              <a:rPr lang="en-US" altLang="zh-CN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altLang="zh-CN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Unit 4 Journey across a vast land</a:t>
            </a:r>
            <a:br>
              <a:rPr lang="en-US" altLang="zh-CN" sz="5335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</a:br>
            <a:r>
              <a:rPr lang="en-US" altLang="zh-CN" sz="533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US" altLang="zh-CN" sz="5335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 </a:t>
            </a:r>
            <a:br>
              <a:rPr lang="en-US" altLang="zh-CN" sz="533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533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en-US" altLang="zh-CN" sz="5335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altLang="zh-CN" sz="5335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br>
              <a:rPr lang="en-US" altLang="zh-CN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US" altLang="zh-CN" sz="5335" dirty="0">
                <a:solidFill>
                  <a:srgbClr val="3B9C62"/>
                </a:solidFill>
                <a:latin typeface="Tw Cen MT Condensed Extra Bold" panose="020B0803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Discover useful structures</a:t>
            </a:r>
            <a:br>
              <a:rPr lang="en-US" altLang="zh-CN" sz="5335" dirty="0">
                <a:solidFill>
                  <a:srgbClr val="3B9C62"/>
                </a:solidFill>
                <a:latin typeface="Tw Cen MT Condensed Extra Bold" panose="020B0803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br>
              <a:rPr lang="en-US" altLang="zh-CN" sz="5335" dirty="0">
                <a:solidFill>
                  <a:srgbClr val="3B9C62"/>
                </a:solidFill>
                <a:latin typeface="Tw Cen MT Condensed Extra Bold" panose="020B0803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en-US" altLang="zh-CN" sz="4800" dirty="0">
                <a:solidFill>
                  <a:srgbClr val="3B9C62"/>
                </a:solidFill>
                <a:latin typeface="Tw Cen MT Condensed Extra Bold" panose="020B0803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       </a:t>
            </a:r>
            <a:br>
              <a:rPr lang="en-US" altLang="zh-CN" sz="4800" dirty="0">
                <a:solidFill>
                  <a:srgbClr val="3B9C62"/>
                </a:solidFill>
                <a:latin typeface="Tw Cen MT Condensed Extra Bold" panose="020B0803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en-US" altLang="zh-CN" sz="4000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s             </a:t>
            </a:r>
            <a:r>
              <a:rPr lang="en-US" altLang="zh-CN" sz="4000" dirty="0" smtClean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Pt </a:t>
            </a:r>
            <a:r>
              <a:rPr lang="en-US" altLang="zh-CN" sz="4000" dirty="0">
                <a:solidFill>
                  <a:schemeClr val="bg1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clause</a:t>
            </a:r>
            <a:br>
              <a:rPr lang="zh-CN" altLang="en-US" sz="4000" dirty="0">
                <a:latin typeface="Times New Roman" panose="02020603050405020304" charset="0"/>
                <a:ea typeface="宋体" panose="02010600030101010101" pitchFamily="2" charset="-122"/>
              </a:rPr>
            </a:br>
            <a:endParaRPr lang="en-US" altLang="zh-CN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</p:txBody>
      </p:sp>
      <p:sp>
        <p:nvSpPr>
          <p:cNvPr id="1048584" name="TextBox 3"/>
          <p:cNvSpPr txBox="1"/>
          <p:nvPr/>
        </p:nvSpPr>
        <p:spPr>
          <a:xfrm>
            <a:off x="7313295" y="797560"/>
            <a:ext cx="3371215" cy="3759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dirty="0">
                <a:sym typeface="+mn-ea"/>
              </a:rPr>
              <a:t>人教版 </a:t>
            </a:r>
            <a:r>
              <a:rPr lang="en-US" altLang="zh-CN" sz="2000" b="1" dirty="0" err="1">
                <a:sym typeface="+mn-ea"/>
              </a:rPr>
              <a:t>选择性必修</a:t>
            </a:r>
            <a:r>
              <a:rPr lang="en-US" altLang="zh-CN" sz="2000" b="1" dirty="0">
                <a:sym typeface="+mn-ea"/>
              </a:rPr>
              <a:t> </a:t>
            </a:r>
            <a:r>
              <a:rPr lang="en-US" altLang="zh-CN" sz="2000" b="1" dirty="0" smtClean="0">
                <a:sym typeface="+mn-ea"/>
              </a:rPr>
              <a:t>第</a:t>
            </a:r>
            <a:r>
              <a:rPr lang="zh-CN" altLang="en-US" sz="2000" b="1" dirty="0" smtClean="0">
                <a:sym typeface="+mn-ea"/>
              </a:rPr>
              <a:t>二</a:t>
            </a:r>
            <a:r>
              <a:rPr lang="en-US" altLang="zh-CN" sz="2000" b="1" dirty="0" smtClean="0">
                <a:sym typeface="+mn-ea"/>
              </a:rPr>
              <a:t>册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145309" y="4217674"/>
            <a:ext cx="8663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-</a:t>
            </a:r>
            <a:r>
              <a:rPr lang="en-US" altLang="zh-CN" sz="3200" b="1" dirty="0" err="1" smtClean="0"/>
              <a:t>ed</a:t>
            </a:r>
            <a:r>
              <a:rPr lang="en-US" altLang="zh-CN" sz="3200" b="1" dirty="0" smtClean="0"/>
              <a:t> </a:t>
            </a:r>
            <a:r>
              <a:rPr lang="en-US" altLang="zh-CN" sz="3200" b="1" dirty="0"/>
              <a:t>/</a:t>
            </a:r>
            <a:r>
              <a:rPr lang="en-US" altLang="zh-CN" sz="3200" b="1" dirty="0" smtClean="0"/>
              <a:t> –</a:t>
            </a:r>
            <a:r>
              <a:rPr lang="en-US" altLang="zh-CN" sz="3200" b="1" dirty="0" err="1" smtClean="0"/>
              <a:t>ing</a:t>
            </a:r>
            <a:r>
              <a:rPr lang="en-US" altLang="zh-CN" sz="3200" b="1" dirty="0" smtClean="0"/>
              <a:t> forms used as predicative and adverbial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7675188" y="5933960"/>
            <a:ext cx="383730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江山滨江高级中学    毛春蕾</a:t>
            </a:r>
            <a:endParaRPr lang="zh-CN" altLang="en-US" sz="2400" b="1" dirty="0" smtClean="0"/>
          </a:p>
          <a:p>
            <a:r>
              <a:rPr lang="zh-CN" altLang="en-US" sz="2400" b="1" dirty="0"/>
              <a:t>衢州第三中学</a:t>
            </a:r>
            <a:r>
              <a:rPr lang="en-US" altLang="zh-CN" sz="2400" b="1" dirty="0"/>
              <a:t>             </a:t>
            </a:r>
            <a:r>
              <a:rPr lang="zh-CN" altLang="en-US" sz="2400" b="1" dirty="0"/>
              <a:t>邱赛仙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80" y="1329258"/>
            <a:ext cx="121174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Vancouver is the most attractive city I have ever visited. Among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all that I have done in the city, taking a boat ride out into the bay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was the most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thrilling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I was deeply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impressed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by the magnificent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scenery out to the sea. When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visiting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 island that had wonderful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shop selling crafts and antiques, I was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amazed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at the exquisite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handicrafts and ancient works of art. The next day, it was clear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and mild.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Seen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from the top of the mountain, the city was far and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beautiful. I was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tired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coming down from the mountain while </a:t>
            </a:r>
            <a:endParaRPr lang="en-US" altLang="zh-CN" sz="32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taking a hike in a forest made me </a:t>
            </a:r>
            <a:r>
              <a:rPr lang="en-US" altLang="zh-CN" sz="3200" b="1" u="sng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refreshed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782" y="341746"/>
            <a:ext cx="445551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Arial Black" panose="020B0A04020102020204" pitchFamily="34" charset="0"/>
              </a:rPr>
              <a:t>Possible version: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44571"/>
            <a:ext cx="11887199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 Black" panose="020B0A04020102020204" pitchFamily="34" charset="0"/>
              </a:rPr>
              <a:t>Suppose </a:t>
            </a:r>
            <a:r>
              <a:rPr lang="en-US" altLang="zh-CN" sz="2800" dirty="0">
                <a:latin typeface="Arial Black" panose="020B0A04020102020204" pitchFamily="34" charset="0"/>
              </a:rPr>
              <a:t>you are Li </a:t>
            </a:r>
            <a:r>
              <a:rPr lang="en-US" altLang="zh-CN" sz="2800" dirty="0" err="1">
                <a:latin typeface="Arial Black" panose="020B0A04020102020204" pitchFamily="34" charset="0"/>
              </a:rPr>
              <a:t>Daiyu</a:t>
            </a:r>
            <a:r>
              <a:rPr lang="en-US" altLang="zh-CN" sz="2800" dirty="0" smtClean="0">
                <a:latin typeface="Arial Black" panose="020B0A04020102020204" pitchFamily="34" charset="0"/>
              </a:rPr>
              <a:t>,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latin typeface="Arial Black" panose="020B0A04020102020204" pitchFamily="34" charset="0"/>
              </a:rPr>
              <a:t>you </a:t>
            </a:r>
            <a:r>
              <a:rPr lang="en-US" altLang="zh-CN" sz="2800" dirty="0">
                <a:latin typeface="Arial Black" panose="020B0A04020102020204" pitchFamily="34" charset="0"/>
              </a:rPr>
              <a:t>are writing a diary on </a:t>
            </a:r>
            <a:r>
              <a:rPr lang="en-US" altLang="zh-CN" sz="2800" dirty="0" smtClean="0">
                <a:latin typeface="Arial Black" panose="020B0A04020102020204" pitchFamily="34" charset="0"/>
              </a:rPr>
              <a:t>the </a:t>
            </a:r>
            <a:r>
              <a:rPr lang="en-US" altLang="zh-CN" sz="2800" dirty="0">
                <a:latin typeface="Arial Black" panose="020B0A04020102020204" pitchFamily="34" charset="0"/>
              </a:rPr>
              <a:t>train to </a:t>
            </a:r>
            <a:r>
              <a:rPr lang="en-US" altLang="zh-CN" sz="2800" dirty="0" err="1">
                <a:latin typeface="Arial Black" panose="020B0A04020102020204" pitchFamily="34" charset="0"/>
              </a:rPr>
              <a:t>Totonto</a:t>
            </a:r>
            <a:r>
              <a:rPr lang="en-US" altLang="zh-CN" sz="2800" dirty="0">
                <a:latin typeface="Arial Black" panose="020B0A04020102020204" pitchFamily="34" charset="0"/>
              </a:rPr>
              <a:t>, reflecting the days in Canada mostly using –</a:t>
            </a:r>
            <a:r>
              <a:rPr lang="en-US" altLang="zh-CN" sz="2800" dirty="0" err="1">
                <a:latin typeface="Arial Black" panose="020B0A04020102020204" pitchFamily="34" charset="0"/>
              </a:rPr>
              <a:t>ed</a:t>
            </a:r>
            <a:r>
              <a:rPr lang="en-US" altLang="zh-CN" sz="2800" dirty="0">
                <a:latin typeface="Arial Black" panose="020B0A04020102020204" pitchFamily="34" charset="0"/>
              </a:rPr>
              <a:t> or –</a:t>
            </a:r>
            <a:r>
              <a:rPr lang="en-US" altLang="zh-CN" sz="2800" dirty="0" err="1">
                <a:latin typeface="Arial Black" panose="020B0A04020102020204" pitchFamily="34" charset="0"/>
              </a:rPr>
              <a:t>ing</a:t>
            </a:r>
            <a:r>
              <a:rPr lang="en-US" altLang="zh-CN" sz="2800" dirty="0">
                <a:latin typeface="Arial Black" panose="020B0A04020102020204" pitchFamily="34" charset="0"/>
              </a:rPr>
              <a:t> forms.</a:t>
            </a:r>
            <a:endParaRPr lang="zh-CN" altLang="zh-CN" sz="2800" dirty="0">
              <a:latin typeface="Arial Black" panose="020B0A04020102020204" pitchFamily="34" charset="0"/>
            </a:endParaRPr>
          </a:p>
          <a:p>
            <a:r>
              <a:rPr lang="en-US" altLang="zh-CN" sz="3200" dirty="0" smtClean="0">
                <a:latin typeface="Arial Black" panose="020B0A04020102020204" pitchFamily="34" charset="0"/>
              </a:rPr>
              <a:t> </a:t>
            </a:r>
            <a:endParaRPr lang="en-US" altLang="zh-CN" sz="3200" dirty="0" smtClean="0">
              <a:latin typeface="Arial Black" panose="020B0A040201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760" y="118571"/>
            <a:ext cx="3313728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 Black" panose="020B0A04020102020204" pitchFamily="34" charset="0"/>
              </a:rPr>
              <a:t>Assignment:</a:t>
            </a:r>
            <a:endParaRPr lang="en-US" altLang="zh-CN" sz="3600" dirty="0">
              <a:latin typeface="Arial Black" panose="020B0A040201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2" y="2517085"/>
            <a:ext cx="6363854" cy="412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774717"/>
            <a:ext cx="1242026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u="sng" dirty="0">
                <a:latin typeface="Arial Black" panose="020B0A04020102020204" pitchFamily="34" charset="0"/>
              </a:rPr>
              <a:t>S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itting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in the seat on the train to Toronto with a warm drink in my hand,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I reflected on the days – days of pure magic. It was the most fantastic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>
                <a:latin typeface="Arial Black" panose="020B0A04020102020204" pitchFamily="34" charset="0"/>
              </a:rPr>
              <a:t>t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hing I have ever experienced.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When first arriving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at Vancouver, I was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deeply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attracted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by its beauty and prosperity. Despite the rain, Liu Qian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and I were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thrilled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to explore the city.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Taking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</a:t>
            </a:r>
            <a:r>
              <a:rPr lang="en-US" altLang="zh-CN" sz="2400" b="1" smtClean="0">
                <a:latin typeface="Arial Black" panose="020B0A04020102020204" pitchFamily="34" charset="0"/>
              </a:rPr>
              <a:t>a boat ride 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out into the bay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and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visiting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the wonderful shops selling crafts and antiques made the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journey worthwhile. The next day, we took the Train to Lake Louise.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u="sng" dirty="0" smtClean="0">
                <a:latin typeface="Arial Black" panose="020B0A04020102020204" pitchFamily="34" charset="0"/>
              </a:rPr>
              <a:t>Looking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at the beautiful mountains and forests of Canada, I knew that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it was the most awesome journey I had ever taken. I was quite cheerful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to see mountain goats, deer, a grizzly bear and an eagle. </a:t>
            </a:r>
            <a:r>
              <a:rPr lang="en-US" altLang="zh-CN" sz="2400" b="1" dirty="0">
                <a:latin typeface="Arial Black" panose="020B0A04020102020204" pitchFamily="34" charset="0"/>
              </a:rPr>
              <a:t>T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hen I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changed the train to a taxi.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Seen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from the taxi, the blue water was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literally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breathtaking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with its exceptional beautiful. From Edmonton, I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was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astonished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 at such an open country when the train was heading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southeast across the great Canadian Prairie. With the train thundering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on through the rolling hills, I saw red, gold and orange bushes and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 smtClean="0">
                <a:latin typeface="Arial Black" panose="020B0A04020102020204" pitchFamily="34" charset="0"/>
              </a:rPr>
              <a:t>maples outside the windows, which were beautiful and </a:t>
            </a:r>
            <a:r>
              <a:rPr lang="en-US" altLang="zh-CN" sz="2400" b="1" u="sng" dirty="0" smtClean="0">
                <a:latin typeface="Arial Black" panose="020B0A04020102020204" pitchFamily="34" charset="0"/>
              </a:rPr>
              <a:t>fascinating</a:t>
            </a:r>
            <a:r>
              <a:rPr lang="en-US" altLang="zh-CN" sz="2400" b="1" dirty="0" smtClean="0">
                <a:latin typeface="Arial Black" panose="020B0A04020102020204" pitchFamily="34" charset="0"/>
              </a:rPr>
              <a:t>.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b="1" dirty="0">
                <a:latin typeface="Arial Black" panose="020B0A04020102020204" pitchFamily="34" charset="0"/>
              </a:rPr>
              <a:t> </a:t>
            </a:r>
            <a:endParaRPr lang="en-US" altLang="zh-CN" sz="2400" b="1" dirty="0" smtClean="0">
              <a:latin typeface="Arial Black" panose="020B0A04020102020204" pitchFamily="34" charset="0"/>
            </a:endParaRP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168102" y="128386"/>
            <a:ext cx="445551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Arial Black" panose="020B0A04020102020204" pitchFamily="34" charset="0"/>
              </a:rPr>
              <a:t>Possible version: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iew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516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33162" y="793649"/>
            <a:ext cx="5532582" cy="407853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/>
              <a:t>(Para 1)For both of them, the thought of crossing the whole country by trail was </a:t>
            </a:r>
            <a:r>
              <a:rPr lang="en-US" altLang="zh-CN" sz="3200" b="1" u="sng" dirty="0" smtClean="0"/>
              <a:t>exciting</a:t>
            </a:r>
            <a:r>
              <a:rPr lang="en-US" altLang="zh-CN" sz="3200" b="1" dirty="0" smtClean="0"/>
              <a:t>.</a:t>
            </a:r>
            <a:endParaRPr lang="en-US" altLang="zh-CN" sz="3200" b="1" dirty="0" smtClean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400" b="1" dirty="0" smtClean="0"/>
          </a:p>
        </p:txBody>
      </p:sp>
      <p:sp>
        <p:nvSpPr>
          <p:cNvPr id="3" name="内容占位符 2"/>
          <p:cNvSpPr txBox="1"/>
          <p:nvPr/>
        </p:nvSpPr>
        <p:spPr>
          <a:xfrm>
            <a:off x="5972623" y="793649"/>
            <a:ext cx="5305368" cy="407853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3300" b="1" dirty="0" smtClean="0"/>
              <a:t>(Para 2)They were </a:t>
            </a:r>
            <a:r>
              <a:rPr lang="en-US" altLang="zh-CN" sz="3300" b="1" u="sng" dirty="0" smtClean="0"/>
              <a:t>pleased</a:t>
            </a:r>
            <a:r>
              <a:rPr lang="en-US" altLang="zh-CN" sz="3300" b="1" dirty="0" smtClean="0"/>
              <a:t> to see the beautiful mountains looking out over the city.</a:t>
            </a:r>
            <a:endParaRPr lang="en-US" altLang="zh-CN" sz="3300" b="1" dirty="0" smtClean="0"/>
          </a:p>
          <a:p>
            <a:r>
              <a:rPr lang="en-US" altLang="zh-CN" sz="3300" b="1" dirty="0" smtClean="0"/>
              <a:t>(Para 5)However, they did not anticipate seeing such an open country, and were truly </a:t>
            </a:r>
            <a:r>
              <a:rPr lang="en-US" altLang="zh-CN" sz="3300" b="1" u="sng" dirty="0" smtClean="0"/>
              <a:t>amazed</a:t>
            </a:r>
            <a:r>
              <a:rPr lang="en-US" altLang="zh-CN" sz="3300" b="1" dirty="0" smtClean="0"/>
              <a:t>.</a:t>
            </a:r>
            <a:endParaRPr lang="en-US" altLang="zh-CN" sz="3300" b="1" dirty="0" smtClean="0"/>
          </a:p>
        </p:txBody>
      </p:sp>
      <p:sp>
        <p:nvSpPr>
          <p:cNvPr id="4" name="矩形 6"/>
          <p:cNvSpPr/>
          <p:nvPr>
            <p:custDataLst>
              <p:tags r:id="rId1"/>
            </p:custDataLst>
          </p:nvPr>
        </p:nvSpPr>
        <p:spPr>
          <a:xfrm>
            <a:off x="0" y="121285"/>
            <a:ext cx="5457190" cy="5067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 fontAlgn="auto">
              <a:lnSpc>
                <a:spcPts val="3240"/>
              </a:lnSpc>
              <a:buClrTx/>
              <a:buSzTx/>
              <a:buFontTx/>
              <a:tabLst>
                <a:tab pos="4248150" algn="l"/>
              </a:tabLst>
            </a:pPr>
            <a:r>
              <a:rPr lang="en-US" altLang="zh-CN" sz="32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Discovering the form</a:t>
            </a:r>
            <a:endParaRPr lang="en-US" altLang="zh-CN" sz="32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033" y="5108046"/>
            <a:ext cx="5264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b="1" dirty="0" smtClean="0"/>
              <a:t>What is –</a:t>
            </a:r>
            <a:r>
              <a:rPr lang="en-US" altLang="zh-CN" sz="2800" b="1" dirty="0" err="1" smtClean="0"/>
              <a:t>ing</a:t>
            </a:r>
            <a:r>
              <a:rPr lang="en-US" altLang="zh-CN" sz="2800" b="1" dirty="0" smtClean="0"/>
              <a:t>/-</a:t>
            </a:r>
            <a:r>
              <a:rPr lang="en-US" altLang="zh-CN" sz="2800" b="1" dirty="0" err="1" smtClean="0"/>
              <a:t>ed</a:t>
            </a:r>
            <a:r>
              <a:rPr lang="en-US" altLang="zh-CN" sz="2800" b="1" dirty="0" smtClean="0"/>
              <a:t> form used as? 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153713" y="1291122"/>
            <a:ext cx="5532582" cy="406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3712" y="1697522"/>
            <a:ext cx="2702949" cy="47105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070109" y="2389569"/>
            <a:ext cx="895927" cy="44334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333673" y="886012"/>
            <a:ext cx="988291" cy="497473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25992" y="799455"/>
            <a:ext cx="732213" cy="49166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5" grpId="0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53713" y="793648"/>
            <a:ext cx="5532582" cy="407853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/>
              <a:t>(Para 1)For both of them, the thought of crossing the whole country by trail was </a:t>
            </a:r>
            <a:r>
              <a:rPr lang="en-US" altLang="zh-CN" sz="3200" b="1" u="sng" dirty="0" smtClean="0"/>
              <a:t>exciting</a:t>
            </a:r>
            <a:r>
              <a:rPr lang="en-US" altLang="zh-CN" sz="3200" b="1" dirty="0" smtClean="0"/>
              <a:t>.</a:t>
            </a:r>
            <a:endParaRPr lang="en-US" altLang="zh-CN" sz="3200" b="1" dirty="0" smtClean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/>
              <a:t> </a:t>
            </a:r>
            <a:endParaRPr lang="en-US" altLang="zh-CN" sz="2400" b="1" dirty="0" smtClean="0"/>
          </a:p>
        </p:txBody>
      </p:sp>
      <p:sp>
        <p:nvSpPr>
          <p:cNvPr id="3" name="内容占位符 2"/>
          <p:cNvSpPr txBox="1"/>
          <p:nvPr/>
        </p:nvSpPr>
        <p:spPr>
          <a:xfrm>
            <a:off x="5972623" y="793649"/>
            <a:ext cx="5305368" cy="407853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3300" b="1" dirty="0" smtClean="0"/>
              <a:t>(Para 2)They were </a:t>
            </a:r>
            <a:r>
              <a:rPr lang="en-US" altLang="zh-CN" sz="3300" b="1" u="sng" dirty="0" smtClean="0"/>
              <a:t>pleased</a:t>
            </a:r>
            <a:r>
              <a:rPr lang="en-US" altLang="zh-CN" sz="3300" b="1" dirty="0" smtClean="0"/>
              <a:t> to see the beautiful mountains looking out over the city.</a:t>
            </a:r>
            <a:endParaRPr lang="en-US" altLang="zh-CN" sz="3300" b="1" dirty="0" smtClean="0"/>
          </a:p>
          <a:p>
            <a:r>
              <a:rPr lang="en-US" altLang="zh-CN" sz="3300" b="1" dirty="0" smtClean="0"/>
              <a:t>(Para 5)However, they did not anticipate seeing such an open country, and were truly </a:t>
            </a:r>
            <a:r>
              <a:rPr lang="en-US" altLang="zh-CN" sz="3300" b="1" u="sng" dirty="0" smtClean="0"/>
              <a:t>amazed</a:t>
            </a:r>
            <a:r>
              <a:rPr lang="en-US" altLang="zh-CN" sz="3300" b="1" dirty="0" smtClean="0"/>
              <a:t>.</a:t>
            </a:r>
            <a:endParaRPr lang="en-US" altLang="zh-CN" sz="3300" b="1" dirty="0" smtClean="0"/>
          </a:p>
        </p:txBody>
      </p:sp>
      <p:sp>
        <p:nvSpPr>
          <p:cNvPr id="4" name="矩形 6"/>
          <p:cNvSpPr/>
          <p:nvPr>
            <p:custDataLst>
              <p:tags r:id="rId1"/>
            </p:custDataLst>
          </p:nvPr>
        </p:nvSpPr>
        <p:spPr>
          <a:xfrm>
            <a:off x="141605" y="122555"/>
            <a:ext cx="4664075" cy="5067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 fontAlgn="auto">
              <a:lnSpc>
                <a:spcPts val="3240"/>
              </a:lnSpc>
              <a:buClrTx/>
              <a:buSzTx/>
              <a:buFontTx/>
              <a:tabLst>
                <a:tab pos="4248150" algn="l"/>
              </a:tabLst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Comparing the usage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909" y="1291122"/>
            <a:ext cx="5384800" cy="40640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0909" y="1697522"/>
            <a:ext cx="2613891" cy="47105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324438" y="905164"/>
            <a:ext cx="969818" cy="44069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87636" y="815381"/>
            <a:ext cx="698659" cy="47574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051636" y="2399419"/>
            <a:ext cx="900547" cy="45461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8587" y="5278582"/>
            <a:ext cx="10699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-</a:t>
            </a:r>
            <a:r>
              <a:rPr lang="en-US" altLang="zh-CN" sz="2800" b="1" dirty="0" err="1" smtClean="0"/>
              <a:t>ing</a:t>
            </a:r>
            <a:r>
              <a:rPr lang="en-US" altLang="zh-CN" sz="2800" b="1" dirty="0" smtClean="0"/>
              <a:t> form as a predicative is used to </a:t>
            </a:r>
            <a:r>
              <a:rPr lang="en-US" altLang="zh-CN" sz="2800" b="1" u="sng" dirty="0" smtClean="0"/>
              <a:t>                                                              </a:t>
            </a:r>
            <a:endParaRPr lang="en-US" altLang="zh-CN" sz="2800" b="1" dirty="0" smtClean="0"/>
          </a:p>
          <a:p>
            <a:r>
              <a:rPr lang="en-US" altLang="zh-CN" sz="2800" b="1" dirty="0"/>
              <a:t>w</a:t>
            </a:r>
            <a:r>
              <a:rPr lang="en-US" altLang="zh-CN" sz="2800" b="1" dirty="0" smtClean="0"/>
              <a:t>hile -</a:t>
            </a:r>
            <a:r>
              <a:rPr lang="en-US" altLang="zh-CN" sz="2800" b="1" dirty="0" err="1" smtClean="0"/>
              <a:t>ed</a:t>
            </a:r>
            <a:r>
              <a:rPr lang="en-US" altLang="zh-CN" sz="2800" b="1" dirty="0" smtClean="0"/>
              <a:t> form is to </a:t>
            </a:r>
            <a:r>
              <a:rPr lang="en-US" altLang="zh-CN" sz="2800" b="1" u="sng" dirty="0" smtClean="0"/>
              <a:t>                                                                  </a:t>
            </a:r>
            <a:r>
              <a:rPr lang="en-US" altLang="zh-CN" sz="2800" b="1" dirty="0" smtClean="0"/>
              <a:t> .</a:t>
            </a:r>
            <a:endParaRPr lang="en-US" altLang="zh-CN" sz="28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408216" y="20974"/>
          <a:ext cx="739832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164"/>
                <a:gridCol w="36991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Describe feelings 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Describe places, things, or people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7716" y="3487134"/>
            <a:ext cx="115379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1. A: Are you </a:t>
            </a:r>
            <a:r>
              <a:rPr lang="en-US" altLang="zh-CN" sz="2800" u="sng" dirty="0" smtClean="0"/>
              <a:t>                  </a:t>
            </a:r>
            <a:r>
              <a:rPr lang="en-US" altLang="zh-CN" sz="2800" dirty="0" smtClean="0"/>
              <a:t> in visiting the newly built museum downtown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en-US" altLang="zh-CN" sz="2800" dirty="0" smtClean="0"/>
              <a:t>    B: Not really. I’d rather go to the new theme park, which is more </a:t>
            </a:r>
            <a:r>
              <a:rPr lang="en-US" altLang="zh-CN" sz="2800" u="sng" dirty="0" smtClean="0"/>
              <a:t>                 </a:t>
            </a:r>
            <a:r>
              <a:rPr lang="en-US" altLang="zh-CN" sz="2800" dirty="0" smtClean="0"/>
              <a:t>.</a:t>
            </a:r>
            <a:endParaRPr lang="en-US" altLang="zh-CN" sz="2800" dirty="0" smtClean="0"/>
          </a:p>
          <a:p>
            <a:r>
              <a:rPr lang="en-US" altLang="zh-CN" sz="2800" dirty="0" smtClean="0"/>
              <a:t>2. A: Don’t you think that dog is </a:t>
            </a:r>
            <a:r>
              <a:rPr lang="en-US" altLang="zh-CN" sz="2800" u="sng" dirty="0" smtClean="0"/>
              <a:t>                   </a:t>
            </a:r>
            <a:r>
              <a:rPr lang="en-US" altLang="zh-CN" sz="2800" dirty="0" smtClean="0"/>
              <a:t> ? Better not get close to it.</a:t>
            </a:r>
            <a:endParaRPr lang="en-US" altLang="zh-CN" sz="2800" dirty="0" smtClean="0"/>
          </a:p>
          <a:p>
            <a:r>
              <a:rPr lang="en-US" altLang="zh-CN" sz="2800" dirty="0" smtClean="0"/>
              <a:t>    B: Actually, I think that the dog is just </a:t>
            </a:r>
            <a:r>
              <a:rPr lang="en-US" altLang="zh-CN" sz="2800" u="sng" dirty="0" smtClean="0"/>
              <a:t>                  </a:t>
            </a:r>
            <a:r>
              <a:rPr lang="en-US" altLang="zh-CN" sz="2800" dirty="0" smtClean="0"/>
              <a:t> because there are so many </a:t>
            </a:r>
            <a:endParaRPr lang="en-US" altLang="zh-CN" sz="2800" dirty="0" smtClean="0"/>
          </a:p>
          <a:p>
            <a:r>
              <a:rPr lang="en-US" altLang="zh-CN" sz="2800" dirty="0" smtClean="0"/>
              <a:t>    people around.</a:t>
            </a:r>
            <a:endParaRPr lang="en-US" altLang="zh-CN" sz="2800" dirty="0" smtClean="0"/>
          </a:p>
          <a:p>
            <a:r>
              <a:rPr lang="en-US" altLang="zh-CN" sz="2800" dirty="0" smtClean="0"/>
              <a:t>3. A: Do you feel </a:t>
            </a:r>
            <a:r>
              <a:rPr lang="en-US" altLang="zh-CN" sz="2800" u="sng" dirty="0" smtClean="0"/>
              <a:t>                 </a:t>
            </a:r>
            <a:r>
              <a:rPr lang="en-US" altLang="zh-CN" sz="2800" dirty="0" smtClean="0"/>
              <a:t> after a whole day’s hike along the river.</a:t>
            </a:r>
            <a:endParaRPr lang="en-US" altLang="zh-CN" sz="2800" dirty="0" smtClean="0"/>
          </a:p>
          <a:p>
            <a:r>
              <a:rPr lang="en-US" altLang="zh-CN" sz="2800" dirty="0" smtClean="0"/>
              <a:t>    B: Yes. It is so </a:t>
            </a:r>
            <a:r>
              <a:rPr lang="en-US" altLang="zh-CN" sz="2800" u="sng" dirty="0" smtClean="0"/>
              <a:t>                  </a:t>
            </a:r>
            <a:r>
              <a:rPr lang="en-US" altLang="zh-CN" sz="2800" dirty="0" smtClean="0"/>
              <a:t> that I’m almost worn out.</a:t>
            </a:r>
            <a:endParaRPr lang="zh-CN" altLang="en-US" sz="2800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17242" y="182311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27580" y="854409"/>
            <a:ext cx="145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interested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2127728" y="3525773"/>
            <a:ext cx="145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interested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68356" y="839930"/>
            <a:ext cx="1520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interesting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9667816" y="3987438"/>
            <a:ext cx="1520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interesting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6793" y="4348907"/>
            <a:ext cx="155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frightening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50259" y="2266718"/>
            <a:ext cx="155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frightening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592698" y="2225156"/>
            <a:ext cx="149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frightened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826699" y="4810572"/>
            <a:ext cx="149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frightened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16628" y="2690555"/>
            <a:ext cx="77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tired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807208" y="5669482"/>
            <a:ext cx="77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tired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50635" y="2708860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tiring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584152" y="1320259"/>
            <a:ext cx="1815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disappointed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7318005" y="1342389"/>
            <a:ext cx="1879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disappointing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3584152" y="1781924"/>
            <a:ext cx="1075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excited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7339821" y="1805053"/>
            <a:ext cx="1139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exciting</a:t>
            </a:r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2774731" y="6049135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tiring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44104" y="3155954"/>
            <a:ext cx="115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amazed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7339821" y="3139747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amazing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389745" y="387157"/>
          <a:ext cx="739832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164"/>
                <a:gridCol w="36991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Describe feelings 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Describe places, things, or people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interested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interesting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disappointed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disappointing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excited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exciting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frightened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frightening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tired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tiring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amazed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amazing</a:t>
                      </a:r>
                      <a:endParaRPr lang="zh-CN" altLang="en-US" sz="2400" dirty="0"/>
                    </a:p>
                  </a:txBody>
                  <a:tcPr>
                    <a:solidFill>
                      <a:srgbClr val="BDD030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7242" y="4207318"/>
            <a:ext cx="112868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4.The girls were </a:t>
            </a:r>
            <a:r>
              <a:rPr lang="en-US" altLang="zh-CN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see such an open country.</a:t>
            </a:r>
            <a:endParaRPr lang="en-US" altLang="zh-CN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The farms covered a very large area, which was </a:t>
            </a:r>
            <a:r>
              <a:rPr lang="en-US" altLang="zh-CN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zh-CN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5.Going into the wilderness alone can be </a:t>
            </a:r>
            <a:r>
              <a:rPr lang="en-US" altLang="zh-CN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Do you feel </a:t>
            </a:r>
            <a:r>
              <a:rPr lang="en-US" altLang="zh-CN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zh-C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when going into the wilderness alone?</a:t>
            </a:r>
            <a:endParaRPr lang="en-US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17242" y="182311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73067" y="4297280"/>
            <a:ext cx="115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amazed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70571" y="4776704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amazing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58723" y="5261537"/>
            <a:ext cx="149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frightened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43408" y="5723202"/>
            <a:ext cx="155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frightening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78909" y="941956"/>
            <a:ext cx="4737730" cy="503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8696" y="1526731"/>
            <a:ext cx="1220212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1.We became </a:t>
            </a:r>
            <a:r>
              <a:rPr lang="en-US" altLang="zh-CN" sz="3200" u="sng" dirty="0" smtClean="0"/>
              <a:t>               </a:t>
            </a:r>
            <a:r>
              <a:rPr lang="en-US" altLang="zh-CN" sz="3200" dirty="0" smtClean="0"/>
              <a:t> when thinking about those beautiful locations in </a:t>
            </a:r>
            <a:endParaRPr lang="en-US" altLang="zh-CN" sz="3200" dirty="0" smtClean="0"/>
          </a:p>
          <a:p>
            <a:r>
              <a:rPr lang="en-US" altLang="zh-CN" sz="3200" dirty="0" smtClean="0"/>
              <a:t>Finland. We expected to experience a lot of </a:t>
            </a:r>
            <a:r>
              <a:rPr lang="en-US" altLang="zh-CN" sz="3200" u="sng" dirty="0" smtClean="0"/>
              <a:t>                 </a:t>
            </a:r>
            <a:r>
              <a:rPr lang="en-US" altLang="zh-CN" sz="3200" dirty="0" smtClean="0"/>
              <a:t> things there.</a:t>
            </a:r>
            <a:endParaRPr lang="en-US" altLang="zh-CN" sz="3200" dirty="0" smtClean="0"/>
          </a:p>
          <a:p>
            <a:r>
              <a:rPr lang="en-US" altLang="zh-CN" sz="3200" dirty="0" smtClean="0"/>
              <a:t>2.We went to bed as soon as we arrived at the hotel because we were</a:t>
            </a:r>
            <a:endParaRPr lang="en-US" altLang="zh-CN" sz="3200" dirty="0" smtClean="0"/>
          </a:p>
          <a:p>
            <a:r>
              <a:rPr lang="en-US" altLang="zh-CN" sz="3200" dirty="0"/>
              <a:t>s</a:t>
            </a:r>
            <a:r>
              <a:rPr lang="en-US" altLang="zh-CN" sz="3200" dirty="0" smtClean="0"/>
              <a:t>o </a:t>
            </a:r>
            <a:r>
              <a:rPr lang="en-US" altLang="zh-CN" sz="3200" u="sng" dirty="0" smtClean="0"/>
              <a:t>              </a:t>
            </a:r>
            <a:r>
              <a:rPr lang="en-US" altLang="zh-CN" sz="3200" dirty="0" smtClean="0"/>
              <a:t>. The eight-hour train ride was quite</a:t>
            </a:r>
            <a:r>
              <a:rPr lang="en-US" altLang="zh-CN" sz="3200" u="sng" dirty="0" smtClean="0"/>
              <a:t>                  </a:t>
            </a:r>
            <a:r>
              <a:rPr lang="en-US" altLang="zh-CN" sz="3200" dirty="0" smtClean="0"/>
              <a:t>.</a:t>
            </a:r>
            <a:endParaRPr lang="en-US" altLang="zh-CN" sz="3200" dirty="0" smtClean="0"/>
          </a:p>
          <a:p>
            <a:r>
              <a:rPr lang="en-US" altLang="zh-CN" sz="3200" dirty="0" smtClean="0"/>
              <a:t>3.I was not </a:t>
            </a:r>
            <a:r>
              <a:rPr lang="en-US" altLang="zh-CN" sz="3200" u="sng" dirty="0" smtClean="0"/>
              <a:t>              </a:t>
            </a:r>
            <a:r>
              <a:rPr lang="en-US" altLang="zh-CN" sz="3200" dirty="0" smtClean="0"/>
              <a:t> with the hotel. It was not as clean as I had expected.</a:t>
            </a:r>
            <a:endParaRPr lang="en-US" altLang="zh-CN" sz="3200" dirty="0" smtClean="0"/>
          </a:p>
          <a:p>
            <a:r>
              <a:rPr lang="en-US" altLang="zh-CN" sz="3200" dirty="0" smtClean="0"/>
              <a:t>But we had a </a:t>
            </a:r>
            <a:r>
              <a:rPr lang="en-US" altLang="zh-CN" sz="3200" u="sng" dirty="0" smtClean="0"/>
              <a:t>                   </a:t>
            </a:r>
            <a:r>
              <a:rPr lang="en-US" altLang="zh-CN" sz="3200" dirty="0" smtClean="0"/>
              <a:t> meal at the hotel’s restaurant, so I felt a bit </a:t>
            </a:r>
            <a:endParaRPr lang="en-US" altLang="zh-CN" sz="3200" dirty="0" smtClean="0"/>
          </a:p>
          <a:p>
            <a:r>
              <a:rPr lang="en-US" altLang="zh-CN" sz="3200" dirty="0" smtClean="0"/>
              <a:t>Better later on.</a:t>
            </a:r>
            <a:endParaRPr lang="en-US" altLang="zh-CN" sz="3200" dirty="0" smtClean="0"/>
          </a:p>
          <a:p>
            <a:r>
              <a:rPr lang="en-US" altLang="zh-CN" sz="3200" dirty="0" smtClean="0"/>
              <a:t>4.It was raining hard the next day, so we just stayed in the hotel and </a:t>
            </a:r>
            <a:endParaRPr lang="en-US" altLang="zh-CN" sz="3200" dirty="0" smtClean="0"/>
          </a:p>
          <a:p>
            <a:r>
              <a:rPr lang="en-US" altLang="zh-CN" sz="3200" dirty="0"/>
              <a:t>w</a:t>
            </a:r>
            <a:r>
              <a:rPr lang="en-US" altLang="zh-CN" sz="3200" dirty="0" smtClean="0"/>
              <a:t>atched TV. Sadly, the TV </a:t>
            </a:r>
            <a:r>
              <a:rPr lang="en-US" altLang="zh-CN" sz="3200" dirty="0" err="1" smtClean="0"/>
              <a:t>programmes</a:t>
            </a:r>
            <a:r>
              <a:rPr lang="en-US" altLang="zh-CN" sz="3200" dirty="0" smtClean="0"/>
              <a:t> that day were really </a:t>
            </a:r>
            <a:r>
              <a:rPr lang="en-US" altLang="zh-CN" sz="3200" u="sng" dirty="0" smtClean="0"/>
              <a:t>                </a:t>
            </a:r>
            <a:r>
              <a:rPr lang="en-US" altLang="zh-CN" sz="3200" dirty="0" smtClean="0"/>
              <a:t> .</a:t>
            </a:r>
            <a:endParaRPr lang="en-US" altLang="zh-CN" sz="3200" dirty="0" smtClean="0"/>
          </a:p>
          <a:p>
            <a:r>
              <a:rPr lang="en-US" altLang="zh-CN" sz="3200" dirty="0" smtClean="0"/>
              <a:t>As we had nothing to do, we felt pretty </a:t>
            </a:r>
            <a:r>
              <a:rPr lang="en-US" altLang="zh-CN" sz="3200" u="sng" dirty="0" smtClean="0"/>
              <a:t>                   </a:t>
            </a:r>
            <a:r>
              <a:rPr lang="en-US" altLang="zh-CN" sz="3200" dirty="0" smtClean="0"/>
              <a:t> .</a:t>
            </a:r>
            <a:endParaRPr lang="en-US" altLang="zh-CN" sz="32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3343565" y="750423"/>
            <a:ext cx="4673074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ore   excite   tire   satisfy</a:t>
            </a:r>
            <a:endParaRPr lang="zh-CN" altLang="en-US" sz="3200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78696" y="161321"/>
            <a:ext cx="1943100" cy="982345"/>
          </a:xfrm>
          <a:prstGeom prst="flowChartAlternateProcess">
            <a:avLst/>
          </a:prstGeom>
          <a:solidFill>
            <a:srgbClr val="FFC000"/>
          </a:solidFill>
          <a:ln w="47625">
            <a:solidFill>
              <a:srgbClr val="1115AE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7639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Practice2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92984" y="1526731"/>
            <a:ext cx="1371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excited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46109" y="1982530"/>
            <a:ext cx="146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exciting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2800" y="2992582"/>
            <a:ext cx="974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tired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46472" y="2992581"/>
            <a:ext cx="1064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tiring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22763" y="3450335"/>
            <a:ext cx="1566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satisfied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30763" y="3934255"/>
            <a:ext cx="174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satisfying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16351" y="5442496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boring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37314" y="5878965"/>
            <a:ext cx="1174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bored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矩形 6"/>
          <p:cNvSpPr/>
          <p:nvPr>
            <p:custDataLst>
              <p:tags r:id="rId1"/>
            </p:custDataLst>
          </p:nvPr>
        </p:nvSpPr>
        <p:spPr>
          <a:xfrm>
            <a:off x="115570" y="117475"/>
            <a:ext cx="5394325" cy="5067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 fontAlgn="auto">
              <a:lnSpc>
                <a:spcPts val="3240"/>
              </a:lnSpc>
              <a:buClrTx/>
              <a:buSzTx/>
              <a:buFontTx/>
              <a:tabLst>
                <a:tab pos="4248150" algn="l"/>
              </a:tabLst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Summarizing the usage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24291" y="743335"/>
            <a:ext cx="5579736" cy="285884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/>
              <a:t>(Para3) </a:t>
            </a:r>
            <a:r>
              <a:rPr lang="en-US" altLang="zh-CN" sz="3200" b="1" u="sng" dirty="0" smtClean="0"/>
              <a:t>Looking</a:t>
            </a:r>
            <a:r>
              <a:rPr lang="en-US" altLang="zh-CN" sz="3200" b="1" dirty="0" smtClean="0"/>
              <a:t> at the beautiful scenery,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they</a:t>
            </a:r>
            <a:r>
              <a:rPr lang="en-US" altLang="zh-CN" sz="3200" b="1" dirty="0" smtClean="0"/>
              <a:t> both agreed that it was the most awesome journey they had ever taken.</a:t>
            </a:r>
            <a:endParaRPr lang="en-US" altLang="zh-CN" sz="3200" b="1" dirty="0" smtClean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400" b="1" dirty="0" smtClean="0"/>
          </a:p>
        </p:txBody>
      </p:sp>
      <p:sp>
        <p:nvSpPr>
          <p:cNvPr id="10" name="内容占位符 2"/>
          <p:cNvSpPr txBox="1"/>
          <p:nvPr/>
        </p:nvSpPr>
        <p:spPr>
          <a:xfrm>
            <a:off x="6304547" y="706389"/>
            <a:ext cx="5476774" cy="28957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3300" b="1" dirty="0" smtClean="0"/>
              <a:t>(Para3) </a:t>
            </a:r>
            <a:r>
              <a:rPr lang="en-US" altLang="zh-CN" sz="3300" b="1" u="sng" dirty="0" smtClean="0"/>
              <a:t>Seen</a:t>
            </a:r>
            <a:r>
              <a:rPr lang="en-US" altLang="zh-CN" sz="3300" b="1" dirty="0" smtClean="0"/>
              <a:t> from the train window, the mountains and forests of Canada looked massive.</a:t>
            </a:r>
            <a:endParaRPr lang="en-US" altLang="zh-CN" sz="33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1967346" y="1256145"/>
            <a:ext cx="905163" cy="37869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917703" y="1334463"/>
            <a:ext cx="3424552" cy="424872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04547" y="1785031"/>
            <a:ext cx="3126460" cy="38070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24470" y="4124230"/>
            <a:ext cx="53081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dirty="0"/>
              <a:t>What </a:t>
            </a:r>
            <a:r>
              <a:rPr lang="en-US" altLang="zh-CN" sz="2800" dirty="0" smtClean="0"/>
              <a:t>is </a:t>
            </a:r>
            <a:r>
              <a:rPr lang="en-US" altLang="zh-CN" sz="2800" dirty="0"/>
              <a:t>–</a:t>
            </a:r>
            <a:r>
              <a:rPr lang="en-US" altLang="zh-CN" sz="2800" dirty="0" err="1" smtClean="0"/>
              <a:t>ed</a:t>
            </a:r>
            <a:r>
              <a:rPr lang="en-US" altLang="zh-CN" sz="2800" dirty="0"/>
              <a:t>/</a:t>
            </a:r>
            <a:r>
              <a:rPr lang="en-US" altLang="zh-CN" sz="2800" dirty="0" smtClean="0"/>
              <a:t>–</a:t>
            </a:r>
            <a:r>
              <a:rPr lang="en-US" altLang="zh-CN" sz="2800" dirty="0" err="1" smtClean="0"/>
              <a:t>ing</a:t>
            </a:r>
            <a:r>
              <a:rPr lang="en-US" altLang="zh-CN" sz="2800" dirty="0" smtClean="0"/>
              <a:t> form </a:t>
            </a:r>
            <a:r>
              <a:rPr lang="en-US" altLang="zh-CN" sz="2800" dirty="0"/>
              <a:t>used as?</a:t>
            </a:r>
            <a:endParaRPr lang="en-US" altLang="zh-CN" sz="2800" dirty="0"/>
          </a:p>
          <a:p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矩形 6"/>
          <p:cNvSpPr/>
          <p:nvPr>
            <p:custDataLst>
              <p:tags r:id="rId1"/>
            </p:custDataLst>
          </p:nvPr>
        </p:nvSpPr>
        <p:spPr>
          <a:xfrm>
            <a:off x="200661" y="95250"/>
            <a:ext cx="5346700" cy="5067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just" fontAlgn="auto">
              <a:lnSpc>
                <a:spcPts val="3240"/>
              </a:lnSpc>
              <a:buClrTx/>
              <a:buSzTx/>
              <a:buFontTx/>
              <a:tabLst>
                <a:tab pos="4248150" algn="l"/>
              </a:tabLst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Discovering the function 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317634" y="734100"/>
            <a:ext cx="5579736" cy="285884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/>
              <a:t>(Para3) </a:t>
            </a:r>
            <a:r>
              <a:rPr lang="en-US" altLang="zh-CN" sz="3200" b="1" u="sng" dirty="0" smtClean="0"/>
              <a:t>Looking</a:t>
            </a:r>
            <a:r>
              <a:rPr lang="en-US" altLang="zh-CN" sz="3200" b="1" dirty="0" smtClean="0"/>
              <a:t> at the beautiful scenery,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they</a:t>
            </a:r>
            <a:r>
              <a:rPr lang="en-US" altLang="zh-CN" sz="3200" b="1" dirty="0" smtClean="0"/>
              <a:t> both agreed that it was the most awesome journey they had ever taken.</a:t>
            </a:r>
            <a:endParaRPr lang="en-US" altLang="zh-CN" sz="3200" b="1" dirty="0" smtClean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2400" b="1" dirty="0" smtClean="0"/>
          </a:p>
        </p:txBody>
      </p:sp>
      <p:sp>
        <p:nvSpPr>
          <p:cNvPr id="10" name="内容占位符 2"/>
          <p:cNvSpPr txBox="1"/>
          <p:nvPr/>
        </p:nvSpPr>
        <p:spPr>
          <a:xfrm>
            <a:off x="6189043" y="697155"/>
            <a:ext cx="5476774" cy="28957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3300" b="1" dirty="0" smtClean="0"/>
              <a:t>(Para3) </a:t>
            </a:r>
            <a:r>
              <a:rPr lang="en-US" altLang="zh-CN" sz="3300" b="1" u="sng" dirty="0" smtClean="0"/>
              <a:t>Seen</a:t>
            </a:r>
            <a:r>
              <a:rPr lang="en-US" altLang="zh-CN" sz="3300" b="1" dirty="0" smtClean="0"/>
              <a:t> from the train window, the mountains and forests of Canada looked massive.</a:t>
            </a:r>
            <a:endParaRPr lang="en-US" altLang="zh-CN" sz="33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1833369" y="1219202"/>
            <a:ext cx="905163" cy="37869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02199" y="1315311"/>
            <a:ext cx="3369133" cy="424872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89043" y="1810330"/>
            <a:ext cx="3144253" cy="406400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3345" y="4078050"/>
            <a:ext cx="1001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-</a:t>
            </a:r>
            <a:r>
              <a:rPr lang="en-US" altLang="zh-CN" sz="2800" dirty="0" err="1" smtClean="0"/>
              <a:t>ing</a:t>
            </a:r>
            <a:r>
              <a:rPr lang="en-US" altLang="zh-CN" sz="2800" dirty="0" smtClean="0"/>
              <a:t>/-</a:t>
            </a:r>
            <a:r>
              <a:rPr lang="en-US" altLang="zh-CN" sz="2800" dirty="0" err="1" smtClean="0"/>
              <a:t>ed</a:t>
            </a:r>
            <a:r>
              <a:rPr lang="en-US" altLang="zh-CN" sz="2800" dirty="0" smtClean="0"/>
              <a:t> as an adverbial is used to </a:t>
            </a:r>
            <a:r>
              <a:rPr lang="en-US" altLang="zh-CN" sz="2800" u="sng" dirty="0" smtClean="0"/>
              <a:t>                                                          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1243"/>
</p:tagLst>
</file>

<file path=ppt/tags/tag2.xml><?xml version="1.0" encoding="utf-8"?>
<p:tagLst xmlns:p="http://schemas.openxmlformats.org/presentationml/2006/main">
  <p:tag name="AS_UNIQUEID" val="1243"/>
</p:tagLst>
</file>

<file path=ppt/tags/tag3.xml><?xml version="1.0" encoding="utf-8"?>
<p:tagLst xmlns:p="http://schemas.openxmlformats.org/presentationml/2006/main">
  <p:tag name="AS_UNIQUEID" val="1243"/>
</p:tagLst>
</file>

<file path=ppt/tags/tag4.xml><?xml version="1.0" encoding="utf-8"?>
<p:tagLst xmlns:p="http://schemas.openxmlformats.org/presentationml/2006/main">
  <p:tag name="AS_UNIQUEID" val="1232"/>
</p:tagLst>
</file>

<file path=ppt/tags/tag5.xml><?xml version="1.0" encoding="utf-8"?>
<p:tagLst xmlns:p="http://schemas.openxmlformats.org/presentationml/2006/main">
  <p:tag name="AS_UNIQUEID" val="1243"/>
</p:tagLst>
</file>

<file path=ppt/tags/tag6.xml><?xml version="1.0" encoding="utf-8"?>
<p:tagLst xmlns:p="http://schemas.openxmlformats.org/presentationml/2006/main">
  <p:tag name="AS_UNIQUEID" val="1232"/>
</p:tagLst>
</file>

<file path=ppt/tags/tag7.xml><?xml version="1.0" encoding="utf-8"?>
<p:tagLst xmlns:p="http://schemas.openxmlformats.org/presentationml/2006/main">
  <p:tag name="KSO_WM_TEMPLATE_CATEGORY" val="custom"/>
  <p:tag name="KSO_WM_TEMPLATE_INDEX" val="60"/>
</p:tagLst>
</file>

<file path=ppt/tags/tag8.xml><?xml version="1.0" encoding="utf-8"?>
<p:tagLst xmlns:p="http://schemas.openxmlformats.org/presentationml/2006/main">
  <p:tag name="AS_UNIQUEID" val="124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9066</Words>
  <Application>WPS 演示</Application>
  <PresentationFormat>宽屏</PresentationFormat>
  <Paragraphs>388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9" baseType="lpstr">
      <vt:lpstr>Arial</vt:lpstr>
      <vt:lpstr>宋体</vt:lpstr>
      <vt:lpstr>Wingdings</vt:lpstr>
      <vt:lpstr>等线</vt:lpstr>
      <vt:lpstr>Verdana</vt:lpstr>
      <vt:lpstr>Tw Cen MT Condensed Extra Bold</vt:lpstr>
      <vt:lpstr>Yu Gothic UI Semibold</vt:lpstr>
      <vt:lpstr>Comic Sans MS</vt:lpstr>
      <vt:lpstr>Times New Roman</vt:lpstr>
      <vt:lpstr>微软雅黑</vt:lpstr>
      <vt:lpstr>David</vt:lpstr>
      <vt:lpstr>Segoe Print</vt:lpstr>
      <vt:lpstr>Calibri</vt:lpstr>
      <vt:lpstr>Arial Narrow</vt:lpstr>
      <vt:lpstr>Arial Black</vt:lpstr>
      <vt:lpstr>Arial Unicode MS</vt:lpstr>
      <vt:lpstr>等线 Light</vt:lpstr>
      <vt:lpstr>Calibri Light</vt:lpstr>
      <vt:lpstr>楷体_GB2312</vt:lpstr>
      <vt:lpstr>新宋体</vt:lpstr>
      <vt:lpstr>Arial Unicode MS</vt:lpstr>
      <vt:lpstr>HelveticaNeue</vt:lpstr>
      <vt:lpstr>Corbel</vt:lpstr>
      <vt:lpstr>华文新魏</vt:lpstr>
      <vt:lpstr>自定义设计方案</vt:lpstr>
      <vt:lpstr>Office Theme</vt:lpstr>
      <vt:lpstr>PowerPoint 演示文稿</vt:lpstr>
      <vt:lpstr>   Unit 4 Journey across a vast land                                       Discover useful structures                   s             Pt clause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Journey across a vast land                                       Discover useful structures                   s             Pt clause</dc:title>
  <dc:creator>rbm.xkw.com</dc:creator>
  <cp:lastModifiedBy>24147</cp:lastModifiedBy>
  <cp:revision>174</cp:revision>
  <dcterms:created xsi:type="dcterms:W3CDTF">2021-10-19T10:00:00Z</dcterms:created>
  <dcterms:modified xsi:type="dcterms:W3CDTF">2021-12-05T13:17:41Z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2052-11.8.2.8506</vt:lpwstr>
  </property>
  <property fmtid="{D5CDD505-2E9C-101B-9397-08002B2CF9AE}" pid="7" name="ICV">
    <vt:lpwstr>66BDD2D8740B4E15B35250F968305FF3</vt:lpwstr>
  </property>
</Properties>
</file>