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28"/>
  </p:handoutMasterIdLst>
  <p:sldIdLst>
    <p:sldId id="504" r:id="rId3"/>
    <p:sldId id="481" r:id="rId4"/>
    <p:sldId id="381" r:id="rId5"/>
    <p:sldId id="382" r:id="rId7"/>
    <p:sldId id="383" r:id="rId8"/>
    <p:sldId id="384" r:id="rId9"/>
    <p:sldId id="385" r:id="rId10"/>
    <p:sldId id="386" r:id="rId11"/>
    <p:sldId id="391" r:id="rId12"/>
    <p:sldId id="388" r:id="rId13"/>
    <p:sldId id="392" r:id="rId14"/>
    <p:sldId id="393" r:id="rId15"/>
    <p:sldId id="394" r:id="rId16"/>
    <p:sldId id="396" r:id="rId17"/>
    <p:sldId id="398" r:id="rId18"/>
    <p:sldId id="401" r:id="rId19"/>
    <p:sldId id="404" r:id="rId20"/>
    <p:sldId id="408" r:id="rId21"/>
    <p:sldId id="482" r:id="rId22"/>
    <p:sldId id="414" r:id="rId23"/>
    <p:sldId id="416" r:id="rId24"/>
    <p:sldId id="415" r:id="rId25"/>
    <p:sldId id="417" r:id="rId26"/>
    <p:sldId id="48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陆锡钦" initials="陆锡钦" lastIdx="0" clrIdx="0"/>
  <p:cmAuthor id="2" name="hp" initials="h"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626" autoAdjust="0"/>
    <p:restoredTop sz="88597" autoAdjust="0"/>
  </p:normalViewPr>
  <p:slideViewPr>
    <p:cSldViewPr snapToGrid="0">
      <p:cViewPr varScale="1">
        <p:scale>
          <a:sx n="66" d="100"/>
          <a:sy n="66" d="100"/>
        </p:scale>
        <p:origin x="60" y="32"/>
      </p:cViewPr>
      <p:guideLst>
        <p:guide orient="horz" pos="3748"/>
        <p:guide orient="horz" pos="550"/>
        <p:guide pos="688"/>
        <p:guide pos="7015"/>
      </p:guideLst>
    </p:cSldViewPr>
  </p:slideViewPr>
  <p:notesTextViewPr>
    <p:cViewPr>
      <p:scale>
        <a:sx n="1" d="1"/>
        <a:sy n="1" d="1"/>
      </p:scale>
      <p:origin x="0" y="0"/>
    </p:cViewPr>
  </p:notesTextViewPr>
  <p:sorterViewPr>
    <p:cViewPr>
      <p:scale>
        <a:sx n="150" d="100"/>
        <a:sy n="150" d="100"/>
      </p:scale>
      <p:origin x="0" y="-11104"/>
    </p:cViewPr>
  </p:sorterViewPr>
  <p:notesViewPr>
    <p:cSldViewPr snapToGrid="0">
      <p:cViewPr varScale="1">
        <p:scale>
          <a:sx n="57" d="100"/>
          <a:sy n="57" d="100"/>
        </p:scale>
        <p:origin x="2832" y="6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75FAC0-4E78-4B4A-9ADA-EE7413CBA2A2}"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38E8FE-40DA-41DC-AE77-8790382988AD}"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A302A-66E2-45C0-9113-4E5747328F9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40E3B-F9C0-48B6-A129-4D327DD3065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en-US" altLang="zh-CN" sz="1200" i="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en-US" altLang="zh-CN" sz="1200" i="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en-US" altLang="zh-CN" sz="1200" i="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en-US" altLang="zh-CN" sz="1200" i="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EA540E3B-F9C0-48B6-A129-4D327DD3065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7907DD-F320-4B20-809B-C21577833B2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7907DD-F320-4B20-809B-C21577833B2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7907DD-F320-4B20-809B-C21577833B2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7907DD-F320-4B20-809B-C21577833B2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7907DD-F320-4B20-809B-C21577833B28}"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7907DD-F320-4B20-809B-C21577833B28}"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7E7907DD-F320-4B20-809B-C21577833B28}"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7E7907DD-F320-4B20-809B-C21577833B28}"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E7907DD-F320-4B20-809B-C21577833B28}"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7907DD-F320-4B20-809B-C21577833B28}"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7907DD-F320-4B20-809B-C21577833B28}"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5.png"/><Relationship Id="rId16" Type="http://schemas.openxmlformats.org/officeDocument/2006/relationships/image" Target="../media/image4.png"/><Relationship Id="rId15" Type="http://schemas.openxmlformats.org/officeDocument/2006/relationships/image" Target="../media/image3.jpeg"/><Relationship Id="rId14" Type="http://schemas.openxmlformats.org/officeDocument/2006/relationships/image" Target="../media/image2.png"/><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DE5B7-6326-4B55-BC01-9A95B2FF0C5E}" type="slidenum">
              <a:rPr lang="zh-CN" altLang="en-US" smtClean="0">
                <a:solidFill>
                  <a:prstClr val="black">
                    <a:tint val="75000"/>
                  </a:prstClr>
                </a:solidFill>
              </a:rPr>
            </a:fld>
            <a:endParaRPr lang="zh-CN" altLang="en-US">
              <a:solidFill>
                <a:prstClr val="black">
                  <a:tint val="75000"/>
                </a:prstClr>
              </a:solidFill>
            </a:endParaRPr>
          </a:p>
        </p:txBody>
      </p:sp>
      <p:sp>
        <p:nvSpPr>
          <p:cNvPr id="9" name="灯片编号占位符 5"/>
          <p:cNvSpPr>
            <a:spLocks noGrp="1"/>
          </p:cNvSpPr>
          <p:nvPr userDrawn="1"/>
        </p:nvSpPr>
        <p:spPr>
          <a:xfrm>
            <a:off x="8610601"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8CAD37-D462-42E5-9FA6-DD456C48B446}" type="slidenum">
              <a:rPr lang="zh-CN" altLang="en-US" smtClean="0"/>
            </a:fld>
            <a:endParaRPr lang="zh-CN" altLang="en-US"/>
          </a:p>
        </p:txBody>
      </p:sp>
      <p:grpSp>
        <p:nvGrpSpPr>
          <p:cNvPr id="10" name="组合 9"/>
          <p:cNvGrpSpPr/>
          <p:nvPr userDrawn="1"/>
        </p:nvGrpSpPr>
        <p:grpSpPr>
          <a:xfrm>
            <a:off x="1" y="0"/>
            <a:ext cx="12250397" cy="6858000"/>
            <a:chOff x="24715" y="0"/>
            <a:chExt cx="12250397" cy="6858000"/>
          </a:xfrm>
        </p:grpSpPr>
        <p:sp>
          <p:nvSpPr>
            <p:cNvPr id="23" name="任意多边形: 形状 22"/>
            <p:cNvSpPr/>
            <p:nvPr userDrawn="1"/>
          </p:nvSpPr>
          <p:spPr>
            <a:xfrm rot="16200000" flipH="1">
              <a:off x="2691715" y="-2667000"/>
              <a:ext cx="6858000" cy="12192000"/>
            </a:xfrm>
            <a:custGeom>
              <a:avLst/>
              <a:gdLst>
                <a:gd name="connsiteX0" fmla="*/ 3485811 w 6858000"/>
                <a:gd name="connsiteY0" fmla="*/ 12192000 h 12192000"/>
                <a:gd name="connsiteX1" fmla="*/ 6858000 w 6858000"/>
                <a:gd name="connsiteY1" fmla="*/ 12191999 h 12192000"/>
                <a:gd name="connsiteX2" fmla="*/ 6858000 w 6858000"/>
                <a:gd name="connsiteY2" fmla="*/ 7499204 h 12192000"/>
                <a:gd name="connsiteX3" fmla="*/ 6712241 w 6858000"/>
                <a:gd name="connsiteY3" fmla="*/ 7655644 h 12192000"/>
                <a:gd name="connsiteX4" fmla="*/ 6109745 w 6858000"/>
                <a:gd name="connsiteY4" fmla="*/ 8637603 h 12192000"/>
                <a:gd name="connsiteX5" fmla="*/ 5599192 w 6858000"/>
                <a:gd name="connsiteY5" fmla="*/ 11103201 h 12192000"/>
                <a:gd name="connsiteX6" fmla="*/ 3606790 w 6858000"/>
                <a:gd name="connsiteY6" fmla="*/ 12099402 h 12192000"/>
                <a:gd name="connsiteX7" fmla="*/ 3525948 w 6858000"/>
                <a:gd name="connsiteY7" fmla="*/ 12156894 h 12192000"/>
                <a:gd name="connsiteX8" fmla="*/ 0 w 6858000"/>
                <a:gd name="connsiteY8" fmla="*/ 0 h 12192000"/>
                <a:gd name="connsiteX9" fmla="*/ 0 w 6858000"/>
                <a:gd name="connsiteY9" fmla="*/ 4265531 h 12192000"/>
                <a:gd name="connsiteX10" fmla="*/ 159606 w 6858000"/>
                <a:gd name="connsiteY10" fmla="*/ 4094229 h 12192000"/>
                <a:gd name="connsiteX11" fmla="*/ 762103 w 6858000"/>
                <a:gd name="connsiteY11" fmla="*/ 3112269 h 12192000"/>
                <a:gd name="connsiteX12" fmla="*/ 1272655 w 6858000"/>
                <a:gd name="connsiteY12" fmla="*/ 646672 h 12192000"/>
                <a:gd name="connsiteX13" fmla="*/ 2250955 w 6858000"/>
                <a:gd name="connsiteY13" fmla="*/ 43503 h 12192000"/>
                <a:gd name="connsiteX14" fmla="*/ 2377438 w 6858000"/>
                <a:gd name="connsiteY14"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8000" h="12192000">
                  <a:moveTo>
                    <a:pt x="3485811" y="12192000"/>
                  </a:moveTo>
                  <a:lnTo>
                    <a:pt x="6858000" y="12191999"/>
                  </a:lnTo>
                  <a:lnTo>
                    <a:pt x="6858000" y="7499204"/>
                  </a:lnTo>
                  <a:lnTo>
                    <a:pt x="6712241" y="7655644"/>
                  </a:lnTo>
                  <a:cubicBezTo>
                    <a:pt x="6483505" y="7916599"/>
                    <a:pt x="6271822" y="8218110"/>
                    <a:pt x="6109745" y="8637603"/>
                  </a:cubicBezTo>
                  <a:cubicBezTo>
                    <a:pt x="5862770" y="9276833"/>
                    <a:pt x="6016351" y="10526235"/>
                    <a:pt x="5599192" y="11103201"/>
                  </a:cubicBezTo>
                  <a:cubicBezTo>
                    <a:pt x="5182033" y="11680167"/>
                    <a:pt x="4071684" y="11802618"/>
                    <a:pt x="3606790" y="12099402"/>
                  </a:cubicBezTo>
                  <a:cubicBezTo>
                    <a:pt x="3577734" y="12117952"/>
                    <a:pt x="3550875" y="12137166"/>
                    <a:pt x="3525948" y="12156894"/>
                  </a:cubicBezTo>
                  <a:close/>
                  <a:moveTo>
                    <a:pt x="0" y="0"/>
                  </a:moveTo>
                  <a:lnTo>
                    <a:pt x="0" y="4265531"/>
                  </a:lnTo>
                  <a:lnTo>
                    <a:pt x="159606" y="4094229"/>
                  </a:lnTo>
                  <a:cubicBezTo>
                    <a:pt x="388342" y="3833274"/>
                    <a:pt x="600026" y="3531763"/>
                    <a:pt x="762103" y="3112269"/>
                  </a:cubicBezTo>
                  <a:cubicBezTo>
                    <a:pt x="1009078" y="2473040"/>
                    <a:pt x="855497" y="1223638"/>
                    <a:pt x="1272655" y="646672"/>
                  </a:cubicBezTo>
                  <a:cubicBezTo>
                    <a:pt x="1481235" y="358189"/>
                    <a:pt x="1863112" y="183335"/>
                    <a:pt x="2250955" y="43503"/>
                  </a:cubicBezTo>
                  <a:lnTo>
                    <a:pt x="2377438" y="0"/>
                  </a:lnTo>
                  <a:close/>
                </a:path>
              </a:pathLst>
            </a:custGeom>
            <a:solidFill>
              <a:srgbClr val="FFA200">
                <a:lumMod val="20000"/>
                <a:lumOff val="80000"/>
              </a:srgbClr>
            </a:solidFill>
            <a:ln w="12700" cap="flat" cmpd="sng" algn="ctr">
              <a:noFill/>
              <a:prstDash val="solid"/>
              <a:miter lim="800000"/>
            </a:ln>
            <a:effectLst/>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阿里巴巴普惠体"/>
                <a:cs typeface="Arial" panose="020B0604020202020204"/>
              </a:endParaRPr>
            </a:p>
          </p:txBody>
        </p:sp>
        <p:pic>
          <p:nvPicPr>
            <p:cNvPr id="24" name="图片 23"/>
            <p:cNvPicPr>
              <a:picLocks noChangeAspect="1"/>
            </p:cNvPicPr>
            <p:nvPr userDrawn="1"/>
          </p:nvPicPr>
          <p:blipFill>
            <a:blip r:embed="rId13"/>
            <a:srcRect l="9448" t="15517" r="12117" b="19751"/>
            <a:stretch>
              <a:fillRect/>
            </a:stretch>
          </p:blipFill>
          <p:spPr>
            <a:xfrm>
              <a:off x="11108125" y="5884136"/>
              <a:ext cx="1166987" cy="963102"/>
            </a:xfrm>
            <a:prstGeom prst="rect">
              <a:avLst/>
            </a:prstGeom>
          </p:spPr>
        </p:pic>
        <p:pic>
          <p:nvPicPr>
            <p:cNvPr id="25" name="图片 24"/>
            <p:cNvPicPr>
              <a:picLocks noChangeAspect="1"/>
            </p:cNvPicPr>
            <p:nvPr userDrawn="1"/>
          </p:nvPicPr>
          <p:blipFill>
            <a:blip r:embed="rId14"/>
            <a:stretch>
              <a:fillRect/>
            </a:stretch>
          </p:blipFill>
          <p:spPr>
            <a:xfrm>
              <a:off x="135620" y="190125"/>
              <a:ext cx="636540" cy="795560"/>
            </a:xfrm>
            <a:prstGeom prst="rect">
              <a:avLst/>
            </a:prstGeom>
          </p:spPr>
        </p:pic>
      </p:grpSp>
      <p:pic>
        <p:nvPicPr>
          <p:cNvPr id="11" name="Picture 13" descr="th (104)"/>
          <p:cNvPicPr>
            <a:picLocks noChangeAspect="1" noChangeArrowheads="1"/>
          </p:cNvPicPr>
          <p:nvPr userDrawn="1"/>
        </p:nvPicPr>
        <p:blipFill>
          <a:blip r:embed="rId15" cstate="print"/>
          <a:srcRect b="18507"/>
          <a:stretch>
            <a:fillRect/>
          </a:stretch>
        </p:blipFill>
        <p:spPr bwMode="auto">
          <a:xfrm>
            <a:off x="0" y="6043039"/>
            <a:ext cx="986829" cy="804199"/>
          </a:xfrm>
          <a:prstGeom prst="rect">
            <a:avLst/>
          </a:prstGeom>
          <a:noFill/>
        </p:spPr>
      </p:pic>
      <p:grpSp>
        <p:nvGrpSpPr>
          <p:cNvPr id="12" name="组合 11"/>
          <p:cNvGrpSpPr/>
          <p:nvPr userDrawn="1"/>
        </p:nvGrpSpPr>
        <p:grpSpPr>
          <a:xfrm>
            <a:off x="747446" y="0"/>
            <a:ext cx="7845425" cy="838248"/>
            <a:chOff x="747069" y="-20226"/>
            <a:chExt cx="7845425" cy="838248"/>
          </a:xfrm>
        </p:grpSpPr>
        <p:grpSp>
          <p:nvGrpSpPr>
            <p:cNvPr id="13" name="组合 12"/>
            <p:cNvGrpSpPr/>
            <p:nvPr userDrawn="1"/>
          </p:nvGrpSpPr>
          <p:grpSpPr bwMode="auto">
            <a:xfrm>
              <a:off x="747069" y="63960"/>
              <a:ext cx="7845425" cy="754062"/>
              <a:chOff x="829872" y="91219"/>
              <a:chExt cx="7845287" cy="960470"/>
            </a:xfrm>
          </p:grpSpPr>
          <p:sp>
            <p:nvSpPr>
              <p:cNvPr id="15" name="AutoShape 229"/>
              <p:cNvSpPr>
                <a:spLocks noChangeArrowheads="1"/>
              </p:cNvSpPr>
              <p:nvPr userDrawn="1"/>
            </p:nvSpPr>
            <p:spPr bwMode="auto">
              <a:xfrm>
                <a:off x="829872" y="91219"/>
                <a:ext cx="7542080" cy="960470"/>
              </a:xfrm>
              <a:prstGeom prst="roundRect">
                <a:avLst>
                  <a:gd name="adj" fmla="val 16667"/>
                </a:avLst>
              </a:prstGeom>
              <a:solidFill>
                <a:srgbClr val="FFFFFF"/>
              </a:solidFill>
              <a:ln w="47625" cap="rnd" algn="ctr">
                <a:solidFill>
                  <a:srgbClr val="00B050"/>
                </a:solidFill>
                <a:prstDash val="sysDot"/>
                <a:rou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15000"/>
                  </a:lnSpc>
                  <a:buClr>
                    <a:srgbClr val="FF0000"/>
                  </a:buClr>
                  <a:buFont typeface="Wingdings" panose="05000000000000000000" pitchFamily="2" charset="2"/>
                  <a:buChar char=""/>
                  <a:defRPr/>
                </a:pPr>
                <a:endParaRPr lang="en-US" altLang="zh-CN" sz="2800" b="1" u="sng" kern="100" dirty="0">
                  <a:latin typeface="Times New Roman" panose="02020603050405020304" pitchFamily="18" charset="0"/>
                  <a:ea typeface="宋体" panose="02010600030101010101" pitchFamily="2" charset="-122"/>
                  <a:cs typeface="Times New Roman" panose="02020603050405020304" pitchFamily="18" charset="0"/>
                </a:endParaRPr>
              </a:p>
              <a:p>
                <a:pPr algn="ctr">
                  <a:defRPr/>
                </a:pPr>
                <a:r>
                  <a:rPr lang="en-US" altLang="zh-CN" sz="2800" dirty="0">
                    <a:solidFill>
                      <a:prstClr val="black"/>
                    </a:solidFill>
                    <a:latin typeface="Calibri" panose="020F0502020204030204"/>
                    <a:ea typeface="宋体" panose="02010600030101010101" pitchFamily="2" charset="-122"/>
                  </a:rPr>
                  <a:t>		</a:t>
                </a:r>
                <a:endParaRPr lang="en-US" altLang="zh-CN" sz="2800" dirty="0">
                  <a:solidFill>
                    <a:prstClr val="black"/>
                  </a:solidFill>
                  <a:latin typeface="Calibri" panose="020F0502020204030204"/>
                  <a:ea typeface="宋体" panose="02010600030101010101" pitchFamily="2" charset="-122"/>
                </a:endParaRPr>
              </a:p>
            </p:txBody>
          </p:sp>
          <p:grpSp>
            <p:nvGrpSpPr>
              <p:cNvPr id="16" name="Group 230"/>
              <p:cNvGrpSpPr/>
              <p:nvPr userDrawn="1"/>
            </p:nvGrpSpPr>
            <p:grpSpPr bwMode="auto">
              <a:xfrm rot="-1705272">
                <a:off x="7709679" y="432284"/>
                <a:ext cx="965480" cy="607101"/>
                <a:chOff x="1270" y="1366"/>
                <a:chExt cx="284" cy="191"/>
              </a:xfrm>
            </p:grpSpPr>
            <p:grpSp>
              <p:nvGrpSpPr>
                <p:cNvPr id="17" name="Group 231"/>
                <p:cNvGrpSpPr/>
                <p:nvPr userDrawn="1"/>
              </p:nvGrpSpPr>
              <p:grpSpPr bwMode="auto">
                <a:xfrm rot="-3920841">
                  <a:off x="1292" y="1367"/>
                  <a:ext cx="148" cy="191"/>
                  <a:chOff x="2825" y="3007"/>
                  <a:chExt cx="229" cy="242"/>
                </a:xfrm>
              </p:grpSpPr>
              <p:sp>
                <p:nvSpPr>
                  <p:cNvPr id="21" name="Freeform 232"/>
                  <p:cNvSpPr/>
                  <p:nvPr userDrawn="1"/>
                </p:nvSpPr>
                <p:spPr bwMode="auto">
                  <a:xfrm>
                    <a:off x="2857" y="3007"/>
                    <a:ext cx="144" cy="242"/>
                  </a:xfrm>
                  <a:custGeom>
                    <a:avLst/>
                    <a:gdLst>
                      <a:gd name="T0" fmla="*/ 3 w 213"/>
                      <a:gd name="T1" fmla="*/ 1 h 343"/>
                      <a:gd name="T2" fmla="*/ 1 w 213"/>
                      <a:gd name="T3" fmla="*/ 2 h 343"/>
                      <a:gd name="T4" fmla="*/ 1 w 213"/>
                      <a:gd name="T5" fmla="*/ 7 h 343"/>
                      <a:gd name="T6" fmla="*/ 3 w 213"/>
                      <a:gd name="T7" fmla="*/ 1 h 343"/>
                      <a:gd name="T8" fmla="*/ 0 60000 65536"/>
                      <a:gd name="T9" fmla="*/ 0 60000 65536"/>
                      <a:gd name="T10" fmla="*/ 0 60000 65536"/>
                      <a:gd name="T11" fmla="*/ 0 60000 65536"/>
                      <a:gd name="T12" fmla="*/ 0 w 213"/>
                      <a:gd name="T13" fmla="*/ 0 h 343"/>
                      <a:gd name="T14" fmla="*/ 213 w 213"/>
                      <a:gd name="T15" fmla="*/ 343 h 343"/>
                    </a:gdLst>
                    <a:ahLst/>
                    <a:cxnLst>
                      <a:cxn ang="T8">
                        <a:pos x="T0" y="T1"/>
                      </a:cxn>
                      <a:cxn ang="T9">
                        <a:pos x="T2" y="T3"/>
                      </a:cxn>
                      <a:cxn ang="T10">
                        <a:pos x="T4" y="T5"/>
                      </a:cxn>
                      <a:cxn ang="T11">
                        <a:pos x="T6" y="T7"/>
                      </a:cxn>
                    </a:cxnLst>
                    <a:rect l="T12" t="T13" r="T14" b="T15"/>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rgbClr val="99CC00"/>
                  </a:soli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Freeform 233"/>
                  <p:cNvSpPr/>
                  <p:nvPr userDrawn="1"/>
                </p:nvSpPr>
                <p:spPr bwMode="auto">
                  <a:xfrm rot="3996341" flipH="1">
                    <a:off x="2853" y="3030"/>
                    <a:ext cx="174" cy="229"/>
                  </a:xfrm>
                  <a:custGeom>
                    <a:avLst/>
                    <a:gdLst>
                      <a:gd name="T0" fmla="*/ 22 w 213"/>
                      <a:gd name="T1" fmla="*/ 1 h 343"/>
                      <a:gd name="T2" fmla="*/ 7 w 213"/>
                      <a:gd name="T3" fmla="*/ 1 h 343"/>
                      <a:gd name="T4" fmla="*/ 2 w 213"/>
                      <a:gd name="T5" fmla="*/ 4 h 343"/>
                      <a:gd name="T6" fmla="*/ 22 w 213"/>
                      <a:gd name="T7" fmla="*/ 1 h 343"/>
                      <a:gd name="T8" fmla="*/ 0 60000 65536"/>
                      <a:gd name="T9" fmla="*/ 0 60000 65536"/>
                      <a:gd name="T10" fmla="*/ 0 60000 65536"/>
                      <a:gd name="T11" fmla="*/ 0 60000 65536"/>
                      <a:gd name="T12" fmla="*/ 0 w 213"/>
                      <a:gd name="T13" fmla="*/ 0 h 343"/>
                      <a:gd name="T14" fmla="*/ 213 w 213"/>
                      <a:gd name="T15" fmla="*/ 343 h 343"/>
                    </a:gdLst>
                    <a:ahLst/>
                    <a:cxnLst>
                      <a:cxn ang="T8">
                        <a:pos x="T0" y="T1"/>
                      </a:cxn>
                      <a:cxn ang="T9">
                        <a:pos x="T2" y="T3"/>
                      </a:cxn>
                      <a:cxn ang="T10">
                        <a:pos x="T4" y="T5"/>
                      </a:cxn>
                      <a:cxn ang="T11">
                        <a:pos x="T6" y="T7"/>
                      </a:cxn>
                    </a:cxnLst>
                    <a:rect l="T12" t="T13" r="T14" b="T15"/>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8" name="Group 234"/>
                <p:cNvGrpSpPr/>
                <p:nvPr userDrawn="1"/>
              </p:nvGrpSpPr>
              <p:grpSpPr bwMode="auto">
                <a:xfrm rot="-10500000">
                  <a:off x="1406" y="1366"/>
                  <a:ext cx="148" cy="191"/>
                  <a:chOff x="2825" y="3007"/>
                  <a:chExt cx="229" cy="242"/>
                </a:xfrm>
              </p:grpSpPr>
              <p:sp>
                <p:nvSpPr>
                  <p:cNvPr id="19" name="Freeform 235"/>
                  <p:cNvSpPr/>
                  <p:nvPr userDrawn="1"/>
                </p:nvSpPr>
                <p:spPr bwMode="auto">
                  <a:xfrm>
                    <a:off x="2857" y="3007"/>
                    <a:ext cx="144" cy="242"/>
                  </a:xfrm>
                  <a:custGeom>
                    <a:avLst/>
                    <a:gdLst>
                      <a:gd name="T0" fmla="*/ 3 w 213"/>
                      <a:gd name="T1" fmla="*/ 1 h 343"/>
                      <a:gd name="T2" fmla="*/ 1 w 213"/>
                      <a:gd name="T3" fmla="*/ 2 h 343"/>
                      <a:gd name="T4" fmla="*/ 1 w 213"/>
                      <a:gd name="T5" fmla="*/ 7 h 343"/>
                      <a:gd name="T6" fmla="*/ 3 w 213"/>
                      <a:gd name="T7" fmla="*/ 1 h 343"/>
                      <a:gd name="T8" fmla="*/ 0 60000 65536"/>
                      <a:gd name="T9" fmla="*/ 0 60000 65536"/>
                      <a:gd name="T10" fmla="*/ 0 60000 65536"/>
                      <a:gd name="T11" fmla="*/ 0 60000 65536"/>
                      <a:gd name="T12" fmla="*/ 0 w 213"/>
                      <a:gd name="T13" fmla="*/ 0 h 343"/>
                      <a:gd name="T14" fmla="*/ 213 w 213"/>
                      <a:gd name="T15" fmla="*/ 343 h 343"/>
                    </a:gdLst>
                    <a:ahLst/>
                    <a:cxnLst>
                      <a:cxn ang="T8">
                        <a:pos x="T0" y="T1"/>
                      </a:cxn>
                      <a:cxn ang="T9">
                        <a:pos x="T2" y="T3"/>
                      </a:cxn>
                      <a:cxn ang="T10">
                        <a:pos x="T4" y="T5"/>
                      </a:cxn>
                      <a:cxn ang="T11">
                        <a:pos x="T6" y="T7"/>
                      </a:cxn>
                    </a:cxnLst>
                    <a:rect l="T12" t="T13" r="T14" b="T15"/>
                    <a:pathLst>
                      <a:path w="213" h="343">
                        <a:moveTo>
                          <a:pt x="205" y="38"/>
                        </a:moveTo>
                        <a:cubicBezTo>
                          <a:pt x="213" y="0"/>
                          <a:pt x="99" y="57"/>
                          <a:pt x="69" y="106"/>
                        </a:cubicBezTo>
                        <a:cubicBezTo>
                          <a:pt x="39" y="155"/>
                          <a:pt x="0" y="343"/>
                          <a:pt x="23" y="332"/>
                        </a:cubicBezTo>
                        <a:cubicBezTo>
                          <a:pt x="46" y="321"/>
                          <a:pt x="197" y="76"/>
                          <a:pt x="205" y="38"/>
                        </a:cubicBezTo>
                        <a:close/>
                      </a:path>
                    </a:pathLst>
                  </a:custGeom>
                  <a:solidFill>
                    <a:srgbClr val="99CC00"/>
                  </a:solidFill>
                  <a:ln>
                    <a:noFill/>
                  </a:ln>
                  <a:extLst>
                    <a:ext uri="{91240B29-F687-4F45-9708-019B960494DF}">
                      <a14:hiddenLine xmlns:a14="http://schemas.microsoft.com/office/drawing/2010/main" w="9525">
                        <a:solidFill>
                          <a:srgbClr val="000000"/>
                        </a:solidFill>
                        <a:round/>
                      </a14:hiddenLine>
                    </a:ext>
                  </a:extLst>
                </p:spPr>
                <p:txBody>
                  <a:bodyPr rot="10800000"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Freeform 236"/>
                  <p:cNvSpPr/>
                  <p:nvPr userDrawn="1"/>
                </p:nvSpPr>
                <p:spPr bwMode="auto">
                  <a:xfrm rot="3996341" flipH="1">
                    <a:off x="2853" y="3030"/>
                    <a:ext cx="174" cy="229"/>
                  </a:xfrm>
                  <a:custGeom>
                    <a:avLst/>
                    <a:gdLst>
                      <a:gd name="T0" fmla="*/ 22 w 213"/>
                      <a:gd name="T1" fmla="*/ 1 h 343"/>
                      <a:gd name="T2" fmla="*/ 7 w 213"/>
                      <a:gd name="T3" fmla="*/ 1 h 343"/>
                      <a:gd name="T4" fmla="*/ 2 w 213"/>
                      <a:gd name="T5" fmla="*/ 4 h 343"/>
                      <a:gd name="T6" fmla="*/ 22 w 213"/>
                      <a:gd name="T7" fmla="*/ 1 h 343"/>
                      <a:gd name="T8" fmla="*/ 0 60000 65536"/>
                      <a:gd name="T9" fmla="*/ 0 60000 65536"/>
                      <a:gd name="T10" fmla="*/ 0 60000 65536"/>
                      <a:gd name="T11" fmla="*/ 0 60000 65536"/>
                      <a:gd name="T12" fmla="*/ 0 w 213"/>
                      <a:gd name="T13" fmla="*/ 0 h 343"/>
                      <a:gd name="T14" fmla="*/ 213 w 213"/>
                      <a:gd name="T15" fmla="*/ 343 h 343"/>
                    </a:gdLst>
                    <a:ahLst/>
                    <a:cxnLst>
                      <a:cxn ang="T8">
                        <a:pos x="T0" y="T1"/>
                      </a:cxn>
                      <a:cxn ang="T9">
                        <a:pos x="T2" y="T3"/>
                      </a:cxn>
                      <a:cxn ang="T10">
                        <a:pos x="T4" y="T5"/>
                      </a:cxn>
                      <a:cxn ang="T11">
                        <a:pos x="T6" y="T7"/>
                      </a:cxn>
                    </a:cxnLst>
                    <a:rect l="T12" t="T13" r="T14" b="T15"/>
                    <a:pathLst>
                      <a:path w="213" h="343">
                        <a:moveTo>
                          <a:pt x="205" y="38"/>
                        </a:moveTo>
                        <a:cubicBezTo>
                          <a:pt x="213" y="0"/>
                          <a:pt x="99" y="57"/>
                          <a:pt x="69" y="106"/>
                        </a:cubicBezTo>
                        <a:cubicBezTo>
                          <a:pt x="39" y="155"/>
                          <a:pt x="0" y="343"/>
                          <a:pt x="23" y="332"/>
                        </a:cubicBezTo>
                        <a:cubicBezTo>
                          <a:pt x="46" y="321"/>
                          <a:pt x="197" y="76"/>
                          <a:pt x="205" y="38"/>
                        </a:cubicBezTo>
                        <a:close/>
                      </a:path>
                    </a:pathLst>
                  </a:custGeom>
                  <a:gradFill rotWithShape="1">
                    <a:gsLst>
                      <a:gs pos="0">
                        <a:srgbClr val="008000"/>
                      </a:gs>
                      <a:gs pos="100000">
                        <a:srgbClr val="336600"/>
                      </a:gs>
                    </a:gsLst>
                    <a:lin ang="0" scaled="1"/>
                  </a:gradFill>
                  <a:ln>
                    <a:noFill/>
                  </a:ln>
                  <a:extLst>
                    <a:ext uri="{91240B29-F687-4F45-9708-019B960494DF}">
                      <a14:hiddenLine xmlns:a14="http://schemas.microsoft.com/office/drawing/2010/main" w="9525">
                        <a:solidFill>
                          <a:srgbClr val="000000"/>
                        </a:solidFill>
                        <a:round/>
                      </a14:hiddenLine>
                    </a:ext>
                  </a:extLst>
                </p:spPr>
                <p:txBody>
                  <a:bodyPr rot="10800000"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pic>
          <p:nvPicPr>
            <p:cNvPr id="14" name="图片 13"/>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77704" y="-20226"/>
              <a:ext cx="6959723" cy="83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图片 1" descr="水印"/>
          <p:cNvPicPr>
            <a:picLocks noChangeAspect="1"/>
          </p:cNvPicPr>
          <p:nvPr userDrawn="1"/>
        </p:nvPicPr>
        <p:blipFill>
          <a:blip r:embed="rId1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2.xml"/><Relationship Id="rId3" Type="http://schemas.openxmlformats.org/officeDocument/2006/relationships/image" Target="../media/image17.png"/><Relationship Id="rId2" Type="http://schemas.openxmlformats.org/officeDocument/2006/relationships/image" Target="../media/image1.sv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23.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0" Type="http://schemas.openxmlformats.org/officeDocument/2006/relationships/notesSlide" Target="../notesSlides/notesSlide9.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2.xml"/><Relationship Id="rId2" Type="http://schemas.openxmlformats.org/officeDocument/2006/relationships/image" Target="../media/image27.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11.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879201" y="871027"/>
            <a:ext cx="10630627" cy="954107"/>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Using the photos, try to predict the answers to the following questions.</a:t>
            </a:r>
            <a:endPar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 name="组合 1"/>
          <p:cNvGrpSpPr/>
          <p:nvPr/>
        </p:nvGrpSpPr>
        <p:grpSpPr>
          <a:xfrm>
            <a:off x="2499787" y="2061029"/>
            <a:ext cx="6248399" cy="3590029"/>
            <a:chOff x="590842" y="2316032"/>
            <a:chExt cx="7974596" cy="3349580"/>
          </a:xfrm>
        </p:grpSpPr>
        <p:sp>
          <p:nvSpPr>
            <p:cNvPr id="3" name="圆角矩形 2"/>
            <p:cNvSpPr/>
            <p:nvPr/>
          </p:nvSpPr>
          <p:spPr>
            <a:xfrm>
              <a:off x="590842" y="2392471"/>
              <a:ext cx="7974596" cy="3273141"/>
            </a:xfrm>
            <a:prstGeom prst="roundRect">
              <a:avLst/>
            </a:prstGeom>
            <a:solidFill>
              <a:schemeClr val="bg2"/>
            </a:solidFill>
            <a:ln>
              <a:solidFill>
                <a:schemeClr val="bg2">
                  <a:lumMod val="75000"/>
                </a:schemeClr>
              </a:solidFill>
            </a:ln>
            <a:effectLst>
              <a:outerShdw blurRad="50800" dist="38100" dir="336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tx1"/>
                  </a:solidFill>
                  <a:latin typeface="Times New Roman" panose="02020603050405020304" pitchFamily="18" charset="0"/>
                  <a:cs typeface="Times New Roman" panose="02020603050405020304" pitchFamily="18" charset="0"/>
                </a:rPr>
                <a:t>Predict by using pictures </a:t>
              </a:r>
              <a:endParaRPr kumimoji="1" lang="en-US" altLang="zh-CN" sz="2400" b="1" dirty="0">
                <a:solidFill>
                  <a:schemeClr val="tx1"/>
                </a:solidFill>
                <a:latin typeface="Times New Roman" panose="02020603050405020304" pitchFamily="18" charset="0"/>
                <a:cs typeface="Times New Roman" panose="02020603050405020304" pitchFamily="18" charset="0"/>
              </a:endParaRPr>
            </a:p>
            <a:p>
              <a:pPr algn="just"/>
              <a:r>
                <a:rPr kumimoji="1" lang="en-US" altLang="zh-CN" sz="2400" dirty="0">
                  <a:solidFill>
                    <a:schemeClr val="tx1"/>
                  </a:solidFill>
                  <a:latin typeface="Times New Roman" panose="02020603050405020304" pitchFamily="18" charset="0"/>
                  <a:cs typeface="Times New Roman" panose="02020603050405020304" pitchFamily="18" charset="0"/>
                </a:rPr>
                <a:t>One way to get more out of your listening is to predict what you will hear. Using the pictures provided and the knowledge you already have, you can guess the kinds of information you should listen for. At times, you may even be able to guess exactly what will be talked about. This will help you focus better when listening, making your listening more effective.   </a:t>
              </a:r>
              <a:endParaRPr kumimoji="1" lang="zh-CN" altLang="en-US" sz="2400" dirty="0">
                <a:solidFill>
                  <a:schemeClr val="tx1"/>
                </a:solidFill>
                <a:latin typeface="Times New Roman" panose="02020603050405020304" pitchFamily="18" charset="0"/>
                <a:cs typeface="Times New Roman" panose="02020603050405020304" pitchFamily="18" charset="0"/>
              </a:endParaRPr>
            </a:p>
          </p:txBody>
        </p:sp>
        <p:pic>
          <p:nvPicPr>
            <p:cNvPr id="6" name="图形 5" descr="曲别针"/>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256998">
              <a:off x="734860" y="2316032"/>
              <a:ext cx="680965" cy="680965"/>
            </a:xfrm>
            <a:prstGeom prst="rect">
              <a:avLst/>
            </a:prstGeom>
          </p:spPr>
        </p:pic>
      </p:grpSp>
      <p:pic>
        <p:nvPicPr>
          <p:cNvPr id="10" name="图片 9" descr="resource"/>
          <p:cNvPicPr>
            <a:picLocks noChangeAspect="1"/>
          </p:cNvPicPr>
          <p:nvPr/>
        </p:nvPicPr>
        <p:blipFill>
          <a:blip r:embed="rId3"/>
          <a:stretch>
            <a:fillRect/>
          </a:stretch>
        </p:blipFill>
        <p:spPr>
          <a:xfrm>
            <a:off x="1099636" y="2746027"/>
            <a:ext cx="914400" cy="914400"/>
          </a:xfrm>
          <a:prstGeom prst="rect">
            <a:avLst/>
          </a:prstGeom>
        </p:spPr>
      </p:pic>
      <p:sp>
        <p:nvSpPr>
          <p:cNvPr id="11" name="文本框 10"/>
          <p:cNvSpPr txBox="1"/>
          <p:nvPr/>
        </p:nvSpPr>
        <p:spPr>
          <a:xfrm>
            <a:off x="2014036" y="209499"/>
            <a:ext cx="2808977"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Pre-listening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746820" y="1546133"/>
            <a:ext cx="10584500" cy="461665"/>
          </a:xfrm>
          <a:prstGeom prst="rect">
            <a:avLst/>
          </a:prstGeom>
          <a:noFill/>
        </p:spPr>
        <p:txBody>
          <a:bodyPr wrap="square" rtlCol="0">
            <a:spAutoFit/>
          </a:bodyPr>
          <a:lstStyle/>
          <a:p>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Write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down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letters</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for</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photos</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order</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that</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you</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hear</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them.</a:t>
            </a:r>
            <a:endPar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文本框 5"/>
          <p:cNvSpPr txBox="1"/>
          <p:nvPr/>
        </p:nvSpPr>
        <p:spPr>
          <a:xfrm>
            <a:off x="2755963" y="5331232"/>
            <a:ext cx="8249641" cy="1200329"/>
          </a:xfrm>
          <a:prstGeom prst="rect">
            <a:avLst/>
          </a:prstGeom>
          <a:noFill/>
        </p:spPr>
        <p:txBody>
          <a:bodyPr wrap="square" rtlCol="0">
            <a:spAutoFit/>
          </a:bodyPr>
          <a:lstStyle/>
          <a:p>
            <a:r>
              <a:rPr kumimoji="1" lang="en-US" altLang="zh-CN" sz="3600" b="1" dirty="0">
                <a:latin typeface="Times New Roman" panose="02020603050405020304" pitchFamily="18" charset="0"/>
                <a:cs typeface="Times New Roman" panose="02020603050405020304" pitchFamily="18" charset="0"/>
              </a:rPr>
              <a:t>1</a:t>
            </a:r>
            <a:r>
              <a:rPr kumimoji="1" lang="zh-CN" altLang="en-US" sz="3600" b="1" dirty="0">
                <a:latin typeface="Times New Roman" panose="02020603050405020304" pitchFamily="18" charset="0"/>
                <a:cs typeface="Times New Roman" panose="02020603050405020304" pitchFamily="18" charset="0"/>
              </a:rPr>
              <a:t> </a:t>
            </a:r>
            <a:r>
              <a:rPr kumimoji="1" lang="en-US" altLang="zh-CN" sz="3600" b="1" dirty="0">
                <a:latin typeface="Times New Roman" panose="02020603050405020304" pitchFamily="18" charset="0"/>
                <a:cs typeface="Times New Roman" panose="02020603050405020304" pitchFamily="18" charset="0"/>
              </a:rPr>
              <a:t>________</a:t>
            </a:r>
            <a:r>
              <a:rPr kumimoji="1" lang="zh-CN" altLang="en-US" sz="3600" b="1" dirty="0">
                <a:latin typeface="Times New Roman" panose="02020603050405020304" pitchFamily="18" charset="0"/>
                <a:cs typeface="Times New Roman" panose="02020603050405020304" pitchFamily="18" charset="0"/>
              </a:rPr>
              <a:t> </a:t>
            </a:r>
            <a:r>
              <a:rPr kumimoji="1" lang="en-US" altLang="zh-CN" sz="3600" b="1" dirty="0">
                <a:latin typeface="Times New Roman" panose="02020603050405020304" pitchFamily="18" charset="0"/>
                <a:cs typeface="Times New Roman" panose="02020603050405020304" pitchFamily="18" charset="0"/>
              </a:rPr>
              <a:t>2</a:t>
            </a:r>
            <a:r>
              <a:rPr kumimoji="1" lang="zh-CN" altLang="en-US" sz="3600" b="1" dirty="0">
                <a:latin typeface="Times New Roman" panose="02020603050405020304" pitchFamily="18" charset="0"/>
                <a:cs typeface="Times New Roman" panose="02020603050405020304" pitchFamily="18" charset="0"/>
              </a:rPr>
              <a:t> </a:t>
            </a:r>
            <a:r>
              <a:rPr kumimoji="1" lang="en-US" altLang="zh-CN" sz="3600" b="1" dirty="0">
                <a:latin typeface="Times New Roman" panose="02020603050405020304" pitchFamily="18" charset="0"/>
                <a:cs typeface="Times New Roman" panose="02020603050405020304" pitchFamily="18" charset="0"/>
              </a:rPr>
              <a:t>________</a:t>
            </a:r>
            <a:r>
              <a:rPr kumimoji="1" lang="zh-CN" altLang="en-US" sz="3600" b="1" dirty="0">
                <a:latin typeface="Times New Roman" panose="02020603050405020304" pitchFamily="18" charset="0"/>
                <a:cs typeface="Times New Roman" panose="02020603050405020304" pitchFamily="18" charset="0"/>
              </a:rPr>
              <a:t> </a:t>
            </a:r>
            <a:r>
              <a:rPr kumimoji="1" lang="en-US" altLang="zh-CN" sz="3600" b="1" dirty="0">
                <a:latin typeface="Times New Roman" panose="02020603050405020304" pitchFamily="18" charset="0"/>
                <a:cs typeface="Times New Roman" panose="02020603050405020304" pitchFamily="18" charset="0"/>
              </a:rPr>
              <a:t>3</a:t>
            </a:r>
            <a:r>
              <a:rPr kumimoji="1" lang="zh-CN" altLang="en-US" sz="3600" b="1" dirty="0">
                <a:latin typeface="Times New Roman" panose="02020603050405020304" pitchFamily="18" charset="0"/>
                <a:cs typeface="Times New Roman" panose="02020603050405020304" pitchFamily="18" charset="0"/>
              </a:rPr>
              <a:t> </a:t>
            </a:r>
            <a:r>
              <a:rPr kumimoji="1" lang="en-US" altLang="zh-CN" sz="3600" b="1" dirty="0">
                <a:latin typeface="Times New Roman" panose="02020603050405020304" pitchFamily="18" charset="0"/>
                <a:cs typeface="Times New Roman" panose="02020603050405020304" pitchFamily="18" charset="0"/>
              </a:rPr>
              <a:t>________</a:t>
            </a:r>
            <a:r>
              <a:rPr kumimoji="1" lang="zh-CN" altLang="en-US" sz="3600" b="1" dirty="0">
                <a:latin typeface="Times New Roman" panose="02020603050405020304" pitchFamily="18" charset="0"/>
                <a:cs typeface="Times New Roman" panose="02020603050405020304" pitchFamily="18" charset="0"/>
              </a:rPr>
              <a:t> </a:t>
            </a:r>
            <a:endParaRPr kumimoji="1" lang="en-US" altLang="zh-CN" sz="3600" b="1" dirty="0">
              <a:latin typeface="Times New Roman" panose="02020603050405020304" pitchFamily="18" charset="0"/>
              <a:cs typeface="Times New Roman" panose="02020603050405020304" pitchFamily="18" charset="0"/>
            </a:endParaRPr>
          </a:p>
          <a:p>
            <a:r>
              <a:rPr kumimoji="1" lang="en-US" altLang="zh-CN" sz="3600" b="1" dirty="0">
                <a:latin typeface="Times New Roman" panose="02020603050405020304" pitchFamily="18" charset="0"/>
                <a:cs typeface="Times New Roman" panose="02020603050405020304" pitchFamily="18" charset="0"/>
              </a:rPr>
              <a:t>4</a:t>
            </a:r>
            <a:r>
              <a:rPr kumimoji="1" lang="zh-CN" altLang="en-US" sz="3600" b="1" dirty="0">
                <a:latin typeface="Times New Roman" panose="02020603050405020304" pitchFamily="18" charset="0"/>
                <a:cs typeface="Times New Roman" panose="02020603050405020304" pitchFamily="18" charset="0"/>
              </a:rPr>
              <a:t> </a:t>
            </a:r>
            <a:r>
              <a:rPr kumimoji="1" lang="en-US" altLang="zh-CN" sz="3600" b="1" dirty="0">
                <a:latin typeface="Times New Roman" panose="02020603050405020304" pitchFamily="18" charset="0"/>
                <a:cs typeface="Times New Roman" panose="02020603050405020304" pitchFamily="18" charset="0"/>
              </a:rPr>
              <a:t>________</a:t>
            </a:r>
            <a:r>
              <a:rPr kumimoji="1" lang="zh-CN" altLang="en-US" sz="3600" b="1" dirty="0">
                <a:latin typeface="Times New Roman" panose="02020603050405020304" pitchFamily="18" charset="0"/>
                <a:cs typeface="Times New Roman" panose="02020603050405020304" pitchFamily="18" charset="0"/>
              </a:rPr>
              <a:t> </a:t>
            </a:r>
            <a:r>
              <a:rPr kumimoji="1" lang="en-US" altLang="zh-CN" sz="3600" b="1" dirty="0">
                <a:latin typeface="Times New Roman" panose="02020603050405020304" pitchFamily="18" charset="0"/>
                <a:cs typeface="Times New Roman" panose="02020603050405020304" pitchFamily="18" charset="0"/>
              </a:rPr>
              <a:t>5</a:t>
            </a:r>
            <a:r>
              <a:rPr kumimoji="1" lang="zh-CN" altLang="en-US" sz="3600" b="1" dirty="0">
                <a:latin typeface="Times New Roman" panose="02020603050405020304" pitchFamily="18" charset="0"/>
                <a:cs typeface="Times New Roman" panose="02020603050405020304" pitchFamily="18" charset="0"/>
              </a:rPr>
              <a:t> </a:t>
            </a:r>
            <a:r>
              <a:rPr kumimoji="1" lang="en-US" altLang="zh-CN" sz="3600" b="1" dirty="0">
                <a:latin typeface="Times New Roman" panose="02020603050405020304" pitchFamily="18" charset="0"/>
                <a:cs typeface="Times New Roman" panose="02020603050405020304" pitchFamily="18" charset="0"/>
              </a:rPr>
              <a:t>________</a:t>
            </a:r>
            <a:endParaRPr kumimoji="1" lang="zh-CN" altLang="en-US" sz="3600" b="1" dirty="0">
              <a:latin typeface="Times New Roman" panose="02020603050405020304" pitchFamily="18" charset="0"/>
              <a:cs typeface="Times New Roman" panose="02020603050405020304" pitchFamily="18" charset="0"/>
            </a:endParaRPr>
          </a:p>
        </p:txBody>
      </p:sp>
      <p:grpSp>
        <p:nvGrpSpPr>
          <p:cNvPr id="2" name="组合 1"/>
          <p:cNvGrpSpPr/>
          <p:nvPr/>
        </p:nvGrpSpPr>
        <p:grpSpPr>
          <a:xfrm>
            <a:off x="2060038" y="1913888"/>
            <a:ext cx="7824190" cy="1707899"/>
            <a:chOff x="2060038" y="1913888"/>
            <a:chExt cx="7824190" cy="1707899"/>
          </a:xfrm>
        </p:grpSpPr>
        <p:pic>
          <p:nvPicPr>
            <p:cNvPr id="7" name="图片 6" descr="图片包含 人, 室内, 前, 用&#10;&#10;描述已自动生成"/>
            <p:cNvPicPr>
              <a:picLocks noChangeAspect="1"/>
            </p:cNvPicPr>
            <p:nvPr/>
          </p:nvPicPr>
          <p:blipFill>
            <a:blip r:embed="rId1">
              <a:extLst>
                <a:ext uri="{28A0092B-C50C-407E-A947-70E740481C1C}">
                  <a14:useLocalDpi xmlns:a14="http://schemas.microsoft.com/office/drawing/2010/main" val="0"/>
                </a:ext>
              </a:extLst>
            </a:blip>
            <a:srcRect l="584" r="1234"/>
            <a:stretch>
              <a:fillRect/>
            </a:stretch>
          </p:blipFill>
          <p:spPr>
            <a:xfrm>
              <a:off x="2504557" y="2294445"/>
              <a:ext cx="1842472" cy="1327342"/>
            </a:xfrm>
            <a:prstGeom prst="rect">
              <a:avLst/>
            </a:prstGeom>
          </p:spPr>
        </p:pic>
        <p:pic>
          <p:nvPicPr>
            <p:cNvPr id="8" name="图片 7" descr="图片包含 室内, 男人, 女人, 站&#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830" y="2294444"/>
              <a:ext cx="2051784" cy="1327342"/>
            </a:xfrm>
            <a:prstGeom prst="rect">
              <a:avLst/>
            </a:prstGeom>
          </p:spPr>
        </p:pic>
        <p:pic>
          <p:nvPicPr>
            <p:cNvPr id="10" name="图片 9" descr="图片包含 室内, 电脑, 监控, 看着&#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7037" y="2234158"/>
              <a:ext cx="1937191" cy="1387628"/>
            </a:xfrm>
            <a:prstGeom prst="rect">
              <a:avLst/>
            </a:prstGeom>
          </p:spPr>
        </p:pic>
        <p:sp>
          <p:nvSpPr>
            <p:cNvPr id="13" name="文本框 12"/>
            <p:cNvSpPr txBox="1"/>
            <p:nvPr/>
          </p:nvSpPr>
          <p:spPr>
            <a:xfrm>
              <a:off x="2060038" y="2118107"/>
              <a:ext cx="493776" cy="584775"/>
            </a:xfrm>
            <a:prstGeom prst="rect">
              <a:avLst/>
            </a:prstGeom>
            <a:noFill/>
          </p:spPr>
          <p:txBody>
            <a:bodyPr wrap="square" rtlCol="0">
              <a:spAutoFit/>
            </a:bodyPr>
            <a:lstStyle/>
            <a:p>
              <a:r>
                <a:rPr kumimoji="1" lang="en-US" altLang="zh-CN" sz="3200" b="1" dirty="0">
                  <a:latin typeface="Times New Roman" panose="02020603050405020304" pitchFamily="18" charset="0"/>
                  <a:cs typeface="Times New Roman" panose="02020603050405020304" pitchFamily="18" charset="0"/>
                </a:rPr>
                <a:t>A</a:t>
              </a:r>
              <a:endParaRPr kumimoji="1" lang="zh-CN" altLang="en-US" sz="3200" b="1"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4681383" y="2001105"/>
              <a:ext cx="493776" cy="584775"/>
            </a:xfrm>
            <a:prstGeom prst="rect">
              <a:avLst/>
            </a:prstGeom>
            <a:noFill/>
          </p:spPr>
          <p:txBody>
            <a:bodyPr wrap="square" rtlCol="0">
              <a:spAutoFit/>
            </a:bodyPr>
            <a:lstStyle>
              <a:defPPr>
                <a:defRPr lang="zh-CN"/>
              </a:defPPr>
              <a:lvl1pPr>
                <a:defRPr kumimoji="1" sz="3200" b="1">
                  <a:latin typeface="Times New Roman" panose="02020603050405020304" pitchFamily="18" charset="0"/>
                  <a:cs typeface="Times New Roman" panose="02020603050405020304" pitchFamily="18" charset="0"/>
                </a:defRPr>
              </a:lvl1pPr>
            </a:lstStyle>
            <a:p>
              <a:r>
                <a:rPr lang="en-US" altLang="zh-CN" dirty="0"/>
                <a:t>B</a:t>
              </a:r>
              <a:endParaRPr lang="zh-CN" altLang="en-US" dirty="0"/>
            </a:p>
          </p:txBody>
        </p:sp>
        <p:sp>
          <p:nvSpPr>
            <p:cNvPr id="15" name="文本框 14"/>
            <p:cNvSpPr txBox="1"/>
            <p:nvPr/>
          </p:nvSpPr>
          <p:spPr>
            <a:xfrm>
              <a:off x="7383755" y="1913888"/>
              <a:ext cx="493776" cy="584775"/>
            </a:xfrm>
            <a:prstGeom prst="rect">
              <a:avLst/>
            </a:prstGeom>
            <a:noFill/>
          </p:spPr>
          <p:txBody>
            <a:bodyPr wrap="square" rtlCol="0">
              <a:spAutoFit/>
            </a:bodyPr>
            <a:lstStyle>
              <a:defPPr>
                <a:defRPr lang="zh-CN"/>
              </a:defPPr>
              <a:lvl1pPr>
                <a:defRPr kumimoji="1" sz="3200" b="1">
                  <a:latin typeface="Times New Roman" panose="02020603050405020304" pitchFamily="18" charset="0"/>
                  <a:cs typeface="Times New Roman" panose="02020603050405020304" pitchFamily="18" charset="0"/>
                </a:defRPr>
              </a:lvl1pPr>
            </a:lstStyle>
            <a:p>
              <a:r>
                <a:rPr lang="en-US" altLang="zh-CN" dirty="0"/>
                <a:t>C</a:t>
              </a:r>
              <a:endParaRPr lang="zh-CN" altLang="en-US" dirty="0"/>
            </a:p>
          </p:txBody>
        </p:sp>
      </p:grpSp>
      <p:grpSp>
        <p:nvGrpSpPr>
          <p:cNvPr id="3" name="组合 2"/>
          <p:cNvGrpSpPr/>
          <p:nvPr/>
        </p:nvGrpSpPr>
        <p:grpSpPr>
          <a:xfrm>
            <a:off x="3065895" y="3644155"/>
            <a:ext cx="5837527" cy="1706399"/>
            <a:chOff x="3065895" y="3644155"/>
            <a:chExt cx="5837527" cy="1706399"/>
          </a:xfrm>
        </p:grpSpPr>
        <p:pic>
          <p:nvPicPr>
            <p:cNvPr id="9" name="图片 8" descr="图片包含 人, 运动, 院子, 球拍&#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2350" y="3910770"/>
              <a:ext cx="2071679" cy="1420461"/>
            </a:xfrm>
            <a:prstGeom prst="rect">
              <a:avLst/>
            </a:prstGeom>
          </p:spPr>
        </p:pic>
        <p:pic>
          <p:nvPicPr>
            <p:cNvPr id="11" name="图片 10" descr="图片包含 男人, 镜子, 桌子, 盘子&#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1639" y="3962927"/>
              <a:ext cx="2051783" cy="1387627"/>
            </a:xfrm>
            <a:prstGeom prst="rect">
              <a:avLst/>
            </a:prstGeom>
          </p:spPr>
        </p:pic>
        <p:sp>
          <p:nvSpPr>
            <p:cNvPr id="16" name="文本框 15"/>
            <p:cNvSpPr txBox="1"/>
            <p:nvPr/>
          </p:nvSpPr>
          <p:spPr>
            <a:xfrm>
              <a:off x="3065895" y="3659499"/>
              <a:ext cx="493776" cy="584775"/>
            </a:xfrm>
            <a:prstGeom prst="rect">
              <a:avLst/>
            </a:prstGeom>
            <a:noFill/>
          </p:spPr>
          <p:txBody>
            <a:bodyPr wrap="square" rtlCol="0">
              <a:spAutoFit/>
            </a:bodyPr>
            <a:lstStyle>
              <a:defPPr>
                <a:defRPr lang="zh-CN"/>
              </a:defPPr>
              <a:lvl1pPr>
                <a:defRPr kumimoji="1" sz="3200" b="1">
                  <a:latin typeface="Times New Roman" panose="02020603050405020304" pitchFamily="18" charset="0"/>
                  <a:cs typeface="Times New Roman" panose="02020603050405020304" pitchFamily="18" charset="0"/>
                </a:defRPr>
              </a:lvl1pPr>
            </a:lstStyle>
            <a:p>
              <a:r>
                <a:rPr lang="en-US" altLang="zh-CN" dirty="0"/>
                <a:t>D</a:t>
              </a:r>
              <a:endParaRPr lang="zh-CN" altLang="en-US" dirty="0"/>
            </a:p>
          </p:txBody>
        </p:sp>
        <p:sp>
          <p:nvSpPr>
            <p:cNvPr id="17" name="文本框 16"/>
            <p:cNvSpPr txBox="1"/>
            <p:nvPr/>
          </p:nvSpPr>
          <p:spPr>
            <a:xfrm>
              <a:off x="6388232" y="3644155"/>
              <a:ext cx="493776" cy="584775"/>
            </a:xfrm>
            <a:prstGeom prst="rect">
              <a:avLst/>
            </a:prstGeom>
            <a:noFill/>
          </p:spPr>
          <p:txBody>
            <a:bodyPr wrap="square" rtlCol="0">
              <a:spAutoFit/>
            </a:bodyPr>
            <a:lstStyle>
              <a:defPPr>
                <a:defRPr lang="zh-CN"/>
              </a:defPPr>
              <a:lvl1pPr>
                <a:defRPr kumimoji="1" sz="3200" b="1">
                  <a:latin typeface="Times New Roman" panose="02020603050405020304" pitchFamily="18" charset="0"/>
                  <a:cs typeface="Times New Roman" panose="02020603050405020304" pitchFamily="18" charset="0"/>
                </a:defRPr>
              </a:lvl1pPr>
            </a:lstStyle>
            <a:p>
              <a:r>
                <a:rPr lang="en-US" altLang="zh-CN" dirty="0"/>
                <a:t>E</a:t>
              </a:r>
              <a:endParaRPr lang="zh-CN" altLang="en-US" dirty="0"/>
            </a:p>
          </p:txBody>
        </p:sp>
      </p:grpSp>
      <p:sp>
        <p:nvSpPr>
          <p:cNvPr id="18" name="文本框 17"/>
          <p:cNvSpPr txBox="1"/>
          <p:nvPr/>
        </p:nvSpPr>
        <p:spPr>
          <a:xfrm>
            <a:off x="746820" y="1045781"/>
            <a:ext cx="11058799" cy="461665"/>
          </a:xfrm>
          <a:prstGeom prst="rect">
            <a:avLst/>
          </a:prstGeom>
          <a:noFill/>
        </p:spPr>
        <p:txBody>
          <a:bodyPr wrap="square" rtlCol="0">
            <a:spAutoFit/>
          </a:bodyPr>
          <a:lstStyle/>
          <a:p>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 3</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Listen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to</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conversation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to</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check</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your</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prediction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文本框 18"/>
          <p:cNvSpPr txBox="1"/>
          <p:nvPr/>
        </p:nvSpPr>
        <p:spPr>
          <a:xfrm>
            <a:off x="1918888" y="217839"/>
            <a:ext cx="2787790"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While-listening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1" name="02_3 Listen to the conversation and see if your answers for Activity 2 are correct..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9341139" y="4187475"/>
            <a:ext cx="1636545" cy="13254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6515" fill="hold"/>
                                        <p:tgtEl>
                                          <p:spTgt spid="21"/>
                                        </p:tgtEl>
                                      </p:cBhvr>
                                    </p:cmd>
                                  </p:childTnLst>
                                </p:cTn>
                              </p:par>
                            </p:childTnLst>
                          </p:cTn>
                        </p:par>
                      </p:childTnLst>
                    </p:cTn>
                  </p:par>
                </p:childTnLst>
              </p:cTn>
              <p:nextCondLst>
                <p:cond evt="onClick" delay="0">
                  <p:tgtEl>
                    <p:spTgt spid="21"/>
                  </p:tgtEl>
                </p:cond>
              </p:nextCondLst>
            </p:seq>
            <p:audio>
              <p:cMediaNode vol="80000">
                <p:cTn id="44" fill="hold" display="0">
                  <p:stCondLst>
                    <p:cond delay="indefinite"/>
                  </p:stCondLst>
                  <p:endCondLst>
                    <p:cond evt="onPrev" delay="0">
                      <p:tgtEl>
                        <p:sldTgt/>
                      </p:tgtEl>
                    </p:cond>
                    <p:cond evt="onStopAudio" delay="0">
                      <p:tgtEl>
                        <p:sldTgt/>
                      </p:tgtEl>
                    </p:cond>
                  </p:endCondLst>
                </p:cTn>
                <p:tgtEl>
                  <p:spTgt spid="21"/>
                </p:tgtEl>
              </p:cMediaNode>
            </p:audio>
          </p:childTnLst>
        </p:cTn>
      </p:par>
    </p:tnLst>
    <p:bldLst>
      <p:bldP spid="20" grpId="0"/>
      <p:bldP spid="6"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5237590" y="1731406"/>
            <a:ext cx="4279663" cy="1200329"/>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hall</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mirrors</a:t>
            </a:r>
            <a:endParaRPr kumimoji="1" lang="en-US" altLang="zh-CN"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2400" b="1" dirty="0">
                <a:latin typeface="Times New Roman" panose="02020603050405020304" pitchFamily="18" charset="0"/>
                <a:cs typeface="Times New Roman" panose="02020603050405020304" pitchFamily="18" charset="0"/>
              </a:rPr>
              <a:t>see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myself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reflected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thousands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times</a:t>
            </a:r>
            <a:endParaRPr kumimoji="1" lang="zh-CN" altLang="en-US" sz="2400" b="1" dirty="0">
              <a:latin typeface="Times New Roman" panose="02020603050405020304" pitchFamily="18" charset="0"/>
              <a:cs typeface="Times New Roman" panose="02020603050405020304" pitchFamily="18" charset="0"/>
            </a:endParaRPr>
          </a:p>
        </p:txBody>
      </p:sp>
      <p:pic>
        <p:nvPicPr>
          <p:cNvPr id="18" name="图片 17" descr="图片包含 人, 运动, 院子, 球拍&#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51877" y="1308991"/>
            <a:ext cx="2536161" cy="1688273"/>
          </a:xfrm>
          <a:prstGeom prst="rect">
            <a:avLst/>
          </a:prstGeom>
        </p:spPr>
      </p:pic>
      <p:pic>
        <p:nvPicPr>
          <p:cNvPr id="10" name="图片 9" descr="图片包含 室内, 电脑, 监控, 看着&#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877" y="3095192"/>
            <a:ext cx="2574239" cy="1690773"/>
          </a:xfrm>
          <a:prstGeom prst="rect">
            <a:avLst/>
          </a:prstGeom>
        </p:spPr>
      </p:pic>
      <p:sp>
        <p:nvSpPr>
          <p:cNvPr id="13" name="文本框 12"/>
          <p:cNvSpPr txBox="1"/>
          <p:nvPr/>
        </p:nvSpPr>
        <p:spPr>
          <a:xfrm>
            <a:off x="1993350" y="1399407"/>
            <a:ext cx="493776" cy="461665"/>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D</a:t>
            </a:r>
            <a:endParaRPr kumimoji="1" lang="zh-CN" altLang="en-US" sz="2400" b="1"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2184034" y="2952964"/>
            <a:ext cx="485514" cy="461665"/>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C</a:t>
            </a:r>
            <a:endParaRPr kumimoji="1" lang="zh-CN" altLang="en-US" sz="2400" b="1"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5242744" y="3296325"/>
            <a:ext cx="4237664" cy="1200329"/>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blue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screen</a:t>
            </a:r>
            <a:endParaRPr kumimoji="1" lang="en-US" altLang="zh-CN"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2400" b="1" dirty="0">
                <a:latin typeface="Times New Roman" panose="02020603050405020304" pitchFamily="18" charset="0"/>
                <a:cs typeface="Times New Roman" panose="02020603050405020304" pitchFamily="18" charset="0"/>
              </a:rPr>
              <a:t>tiny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bright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lights</a:t>
            </a:r>
            <a:endParaRPr kumimoji="1" lang="en-US" altLang="zh-CN"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2400" b="1" dirty="0">
                <a:latin typeface="Times New Roman" panose="02020603050405020304" pitchFamily="18" charset="0"/>
                <a:cs typeface="Times New Roman" panose="02020603050405020304" pitchFamily="18" charset="0"/>
              </a:rPr>
              <a:t>blood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cells</a:t>
            </a:r>
            <a:endParaRPr kumimoji="1" lang="zh-CN" altLang="en-US" sz="240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49619" y="896347"/>
            <a:ext cx="10758609" cy="461665"/>
          </a:xfrm>
          <a:prstGeom prst="rect">
            <a:avLst/>
          </a:prstGeom>
          <a:noFill/>
        </p:spPr>
        <p:txBody>
          <a:bodyPr wrap="square" rtlCol="0">
            <a:spAutoFit/>
          </a:bodyPr>
          <a:lstStyle/>
          <a:p>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Write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down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letters</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for</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photos</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order</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that</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you</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hear</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them.</a:t>
            </a:r>
            <a:endPar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a:xfrm>
            <a:off x="1659660" y="2058014"/>
            <a:ext cx="485514" cy="523220"/>
          </a:xfrm>
          <a:prstGeom prst="rect">
            <a:avLst/>
          </a:prstGeom>
          <a:noFill/>
        </p:spPr>
        <p:txBody>
          <a:bodyPr wrap="square" rtlCol="0">
            <a:spAutoFit/>
          </a:bodyPr>
          <a:lstStyle/>
          <a:p>
            <a:r>
              <a:rPr kumimoji="1" lang="en-US" altLang="zh-CN" sz="2800" b="1">
                <a:solidFill>
                  <a:srgbClr val="C00000"/>
                </a:solidFill>
                <a:latin typeface="Times New Roman" panose="02020603050405020304" pitchFamily="18" charset="0"/>
                <a:cs typeface="Times New Roman" panose="02020603050405020304" pitchFamily="18" charset="0"/>
              </a:rPr>
              <a:t>1</a:t>
            </a:r>
            <a:endParaRPr kumimoji="1" lang="zh-CN" altLang="en-US" sz="2800" b="1">
              <a:solidFill>
                <a:srgbClr val="C0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1676131" y="3429000"/>
            <a:ext cx="485514" cy="523220"/>
          </a:xfrm>
          <a:prstGeom prst="rect">
            <a:avLst/>
          </a:prstGeom>
          <a:noFill/>
        </p:spPr>
        <p:txBody>
          <a:bodyPr wrap="square" rtlCol="0">
            <a:spAutoFit/>
          </a:bodyPr>
          <a:lstStyle/>
          <a:p>
            <a:r>
              <a:rPr kumimoji="1" lang="en-US" altLang="zh-CN" sz="2800" b="1" dirty="0">
                <a:solidFill>
                  <a:srgbClr val="C00000"/>
                </a:solidFill>
                <a:latin typeface="Times New Roman" panose="02020603050405020304" pitchFamily="18" charset="0"/>
                <a:cs typeface="Times New Roman" panose="02020603050405020304" pitchFamily="18" charset="0"/>
              </a:rPr>
              <a:t>2</a:t>
            </a:r>
            <a:endParaRPr kumimoji="1"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1918888" y="217839"/>
            <a:ext cx="2787790"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While-listening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 name="组合 1"/>
          <p:cNvGrpSpPr/>
          <p:nvPr/>
        </p:nvGrpSpPr>
        <p:grpSpPr>
          <a:xfrm>
            <a:off x="2153436" y="4735856"/>
            <a:ext cx="2829652" cy="1786713"/>
            <a:chOff x="1985141" y="4934008"/>
            <a:chExt cx="2877804" cy="1696179"/>
          </a:xfrm>
        </p:grpSpPr>
        <p:pic>
          <p:nvPicPr>
            <p:cNvPr id="15" name="图片 14" descr="图片包含 男人, 镜子, 桌子, 盘子&#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015" y="5040674"/>
              <a:ext cx="2401930" cy="1589513"/>
            </a:xfrm>
            <a:prstGeom prst="rect">
              <a:avLst/>
            </a:prstGeom>
          </p:spPr>
        </p:pic>
        <p:sp>
          <p:nvSpPr>
            <p:cNvPr id="16" name="文本框 15"/>
            <p:cNvSpPr txBox="1"/>
            <p:nvPr/>
          </p:nvSpPr>
          <p:spPr>
            <a:xfrm>
              <a:off x="1985141" y="4934008"/>
              <a:ext cx="493776" cy="461665"/>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E</a:t>
              </a:r>
              <a:endParaRPr kumimoji="1" lang="zh-CN" altLang="en-US" sz="2400" b="1" dirty="0">
                <a:latin typeface="Times New Roman" panose="02020603050405020304" pitchFamily="18" charset="0"/>
                <a:cs typeface="Times New Roman" panose="02020603050405020304" pitchFamily="18" charset="0"/>
              </a:endParaRPr>
            </a:p>
          </p:txBody>
        </p:sp>
      </p:grpSp>
      <p:sp>
        <p:nvSpPr>
          <p:cNvPr id="17" name="文本框 16"/>
          <p:cNvSpPr txBox="1"/>
          <p:nvPr/>
        </p:nvSpPr>
        <p:spPr>
          <a:xfrm>
            <a:off x="5253056" y="5037113"/>
            <a:ext cx="4489200" cy="1200329"/>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white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light</a:t>
            </a:r>
            <a:endParaRPr kumimoji="1" lang="en-US" altLang="zh-CN"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2400" b="1" dirty="0">
                <a:solidFill>
                  <a:srgbClr val="AE0203"/>
                </a:solidFill>
                <a:latin typeface="Times New Roman" panose="02020603050405020304" pitchFamily="18" charset="0"/>
                <a:cs typeface="Times New Roman" panose="02020603050405020304" pitchFamily="18" charset="0"/>
              </a:rPr>
              <a:t>cast</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different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shadows</a:t>
            </a:r>
            <a:endParaRPr kumimoji="1" lang="en-US" altLang="zh-CN" sz="2400" b="1" dirty="0">
              <a:solidFill>
                <a:srgbClr val="AE0203"/>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2400" b="1" dirty="0">
                <a:latin typeface="Times New Roman" panose="02020603050405020304" pitchFamily="18" charset="0"/>
                <a:cs typeface="Times New Roman" panose="02020603050405020304" pitchFamily="18" charset="0"/>
              </a:rPr>
              <a:t>in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every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err="1">
                <a:latin typeface="Times New Roman" panose="02020603050405020304" pitchFamily="18" charset="0"/>
                <a:cs typeface="Times New Roman" panose="02020603050405020304" pitchFamily="18" charset="0"/>
              </a:rPr>
              <a:t>colour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rainbow</a:t>
            </a:r>
            <a:endParaRPr kumimoji="1" lang="zh-CN" altLang="en-US" sz="2400" b="1" dirty="0">
              <a:solidFill>
                <a:srgbClr val="AE0203"/>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1785471" y="5160549"/>
            <a:ext cx="485514" cy="523220"/>
          </a:xfrm>
          <a:prstGeom prst="rect">
            <a:avLst/>
          </a:prstGeom>
          <a:noFill/>
        </p:spPr>
        <p:txBody>
          <a:bodyPr wrap="square" rtlCol="0">
            <a:spAutoFit/>
          </a:bodyPr>
          <a:lstStyle/>
          <a:p>
            <a:r>
              <a:rPr kumimoji="1" lang="en-US" altLang="zh-CN" sz="2800" b="1" dirty="0">
                <a:solidFill>
                  <a:srgbClr val="C00000"/>
                </a:solidFill>
                <a:latin typeface="Times New Roman" panose="02020603050405020304" pitchFamily="18" charset="0"/>
                <a:cs typeface="Times New Roman" panose="02020603050405020304" pitchFamily="18" charset="0"/>
              </a:rPr>
              <a:t>3</a:t>
            </a:r>
            <a:endParaRPr kumimoji="1" lang="zh-CN" altLang="en-US" sz="28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1000"/>
                                        <p:tgtEl>
                                          <p:spTgt spid="20"/>
                                        </p:tgtEl>
                                      </p:cBhvr>
                                    </p:animEffect>
                                    <p:anim calcmode="lin" valueType="num">
                                      <p:cBhvr>
                                        <p:cTn id="60" dur="1000" fill="hold"/>
                                        <p:tgtEl>
                                          <p:spTgt spid="20"/>
                                        </p:tgtEl>
                                        <p:attrNameLst>
                                          <p:attrName>ppt_x</p:attrName>
                                        </p:attrNameLst>
                                      </p:cBhvr>
                                      <p:tavLst>
                                        <p:tav tm="0">
                                          <p:val>
                                            <p:strVal val="#ppt_x"/>
                                          </p:val>
                                        </p:tav>
                                        <p:tav tm="100000">
                                          <p:val>
                                            <p:strVal val="#ppt_x"/>
                                          </p:val>
                                        </p:tav>
                                      </p:tavLst>
                                    </p:anim>
                                    <p:anim calcmode="lin" valueType="num">
                                      <p:cBhvr>
                                        <p:cTn id="6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barn(inVertical)">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9" grpId="0"/>
      <p:bldP spid="11" grpId="0"/>
      <p:bldP spid="12" grpId="0"/>
      <p:bldP spid="14"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图片包含 室内, 男人, 女人, 站&#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99026" y="2037561"/>
            <a:ext cx="2407652" cy="1605101"/>
          </a:xfrm>
          <a:prstGeom prst="rect">
            <a:avLst/>
          </a:prstGeom>
        </p:spPr>
      </p:pic>
      <p:sp>
        <p:nvSpPr>
          <p:cNvPr id="21" name="文本框 20"/>
          <p:cNvSpPr txBox="1"/>
          <p:nvPr/>
        </p:nvSpPr>
        <p:spPr>
          <a:xfrm>
            <a:off x="1913249" y="1926006"/>
            <a:ext cx="493776" cy="461665"/>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B</a:t>
            </a:r>
            <a:endParaRPr kumimoji="1" lang="zh-CN" altLang="en-US" sz="2400" b="1"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5006353" y="2106395"/>
            <a:ext cx="5272398" cy="1200329"/>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giant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piano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keyboard</a:t>
            </a:r>
            <a:endParaRPr kumimoji="1" lang="en-US" altLang="zh-CN"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2400" b="1" dirty="0">
                <a:latin typeface="Times New Roman" panose="02020603050405020304" pitchFamily="18" charset="0"/>
                <a:cs typeface="Times New Roman" panose="02020603050405020304" pitchFamily="18" charset="0"/>
              </a:rPr>
              <a:t>use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your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feet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play</a:t>
            </a:r>
            <a:endParaRPr kumimoji="1" lang="en-US" altLang="zh-CN" sz="24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2400" b="1" dirty="0">
                <a:latin typeface="Times New Roman" panose="02020603050405020304" pitchFamily="18" charset="0"/>
                <a:cs typeface="Times New Roman" panose="02020603050405020304" pitchFamily="18" charset="0"/>
              </a:rPr>
              <a:t>play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voices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classical</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singers</a:t>
            </a:r>
            <a:endParaRPr kumimoji="1" lang="zh-CN" altLang="en-US" sz="240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987986" y="725737"/>
            <a:ext cx="10427575" cy="954107"/>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Write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down</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letters</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for</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photos</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order</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that</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you</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hear</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them.</a:t>
            </a:r>
            <a:endPar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文本框 11"/>
          <p:cNvSpPr txBox="1"/>
          <p:nvPr/>
        </p:nvSpPr>
        <p:spPr>
          <a:xfrm>
            <a:off x="1419473" y="2364192"/>
            <a:ext cx="493776" cy="523220"/>
          </a:xfrm>
          <a:prstGeom prst="rect">
            <a:avLst/>
          </a:prstGeom>
          <a:noFill/>
        </p:spPr>
        <p:txBody>
          <a:bodyPr wrap="square" rtlCol="0">
            <a:spAutoFit/>
          </a:bodyPr>
          <a:lstStyle/>
          <a:p>
            <a:r>
              <a:rPr kumimoji="1" lang="en-US" altLang="zh-CN" sz="2800" b="1">
                <a:solidFill>
                  <a:srgbClr val="C00000"/>
                </a:solidFill>
                <a:latin typeface="Times New Roman" panose="02020603050405020304" pitchFamily="18" charset="0"/>
                <a:cs typeface="Times New Roman" panose="02020603050405020304" pitchFamily="18" charset="0"/>
              </a:rPr>
              <a:t>4</a:t>
            </a:r>
            <a:endParaRPr kumimoji="1" lang="zh-CN" altLang="en-US" sz="2800" b="1">
              <a:solidFill>
                <a:srgbClr val="C0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1918888" y="217839"/>
            <a:ext cx="2787790"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While-listening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5" name="图片 14" descr="图片包含 人, 室内, 前, 用&#10;&#10;描述已自动生成"/>
          <p:cNvPicPr>
            <a:picLocks noChangeAspect="1"/>
          </p:cNvPicPr>
          <p:nvPr/>
        </p:nvPicPr>
        <p:blipFill>
          <a:blip r:embed="rId2">
            <a:extLst>
              <a:ext uri="{28A0092B-C50C-407E-A947-70E740481C1C}">
                <a14:useLocalDpi xmlns:a14="http://schemas.microsoft.com/office/drawing/2010/main" val="0"/>
              </a:ext>
            </a:extLst>
          </a:blip>
          <a:srcRect l="584" r="1234"/>
          <a:stretch>
            <a:fillRect/>
          </a:stretch>
        </p:blipFill>
        <p:spPr>
          <a:xfrm>
            <a:off x="2278772" y="4178488"/>
            <a:ext cx="2418955" cy="1634428"/>
          </a:xfrm>
          <a:prstGeom prst="rect">
            <a:avLst/>
          </a:prstGeom>
        </p:spPr>
      </p:pic>
      <p:sp>
        <p:nvSpPr>
          <p:cNvPr id="16" name="文本框 15"/>
          <p:cNvSpPr txBox="1"/>
          <p:nvPr/>
        </p:nvSpPr>
        <p:spPr>
          <a:xfrm>
            <a:off x="1904298" y="4087681"/>
            <a:ext cx="493776" cy="461665"/>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A</a:t>
            </a:r>
            <a:endParaRPr kumimoji="1" lang="zh-CN" altLang="en-US" sz="2400" b="1"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4997403" y="4237842"/>
            <a:ext cx="4309776" cy="1569660"/>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b="1">
                <a:latin typeface="Times New Roman" panose="02020603050405020304" pitchFamily="18" charset="0"/>
                <a:cs typeface="Times New Roman" panose="02020603050405020304" pitchFamily="18" charset="0"/>
              </a:rPr>
              <a:t>a</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giant</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dish</a:t>
            </a:r>
            <a:endParaRPr kumimoji="1" lang="en-US" altLang="zh-CN" sz="2400" b="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2400" b="1">
                <a:latin typeface="Times New Roman" panose="02020603050405020304" pitchFamily="18" charset="0"/>
                <a:cs typeface="Times New Roman" panose="02020603050405020304" pitchFamily="18" charset="0"/>
              </a:rPr>
              <a:t>reflect</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the</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sound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back</a:t>
            </a:r>
            <a:endParaRPr kumimoji="1" lang="en-US" altLang="zh-CN" sz="2400" b="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2400" b="1">
                <a:latin typeface="Times New Roman" panose="02020603050405020304" pitchFamily="18" charset="0"/>
                <a:cs typeface="Times New Roman" panose="02020603050405020304" pitchFamily="18" charset="0"/>
              </a:rPr>
              <a:t>speak</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in</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a</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whisper</a:t>
            </a:r>
            <a:endParaRPr kumimoji="1" lang="en-US" altLang="zh-CN" sz="2400" b="1">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2400" b="1">
                <a:latin typeface="Times New Roman" panose="02020603050405020304" pitchFamily="18" charset="0"/>
                <a:cs typeface="Times New Roman" panose="02020603050405020304" pitchFamily="18" charset="0"/>
              </a:rPr>
              <a:t>17</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metres</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away</a:t>
            </a:r>
            <a:endParaRPr kumimoji="1" lang="zh-CN" altLang="en-US" sz="2400" b="1">
              <a:latin typeface="Times New Roman" panose="02020603050405020304" pitchFamily="18" charset="0"/>
              <a:cs typeface="Times New Roman" panose="02020603050405020304" pitchFamily="18" charset="0"/>
            </a:endParaRPr>
          </a:p>
        </p:txBody>
      </p:sp>
      <p:sp>
        <p:nvSpPr>
          <p:cNvPr id="20" name="文本框 19"/>
          <p:cNvSpPr txBox="1"/>
          <p:nvPr/>
        </p:nvSpPr>
        <p:spPr>
          <a:xfrm>
            <a:off x="1419473" y="4691575"/>
            <a:ext cx="493776" cy="523220"/>
          </a:xfrm>
          <a:prstGeom prst="rect">
            <a:avLst/>
          </a:prstGeom>
          <a:noFill/>
        </p:spPr>
        <p:txBody>
          <a:bodyPr wrap="square" rtlCol="0">
            <a:spAutoFit/>
          </a:bodyPr>
          <a:lstStyle/>
          <a:p>
            <a:r>
              <a:rPr kumimoji="1" lang="en-US" altLang="zh-CN" sz="2800" b="1" dirty="0">
                <a:solidFill>
                  <a:srgbClr val="C00000"/>
                </a:solidFill>
                <a:latin typeface="Times New Roman" panose="02020603050405020304" pitchFamily="18" charset="0"/>
                <a:cs typeface="Times New Roman" panose="02020603050405020304" pitchFamily="18" charset="0"/>
              </a:rPr>
              <a:t>5</a:t>
            </a:r>
            <a:endParaRPr kumimoji="1" lang="zh-CN" altLang="en-US" sz="28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12" grpId="0"/>
      <p:bldP spid="14" grpId="0"/>
      <p:bldP spid="16"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1489025" y="903945"/>
            <a:ext cx="8118537" cy="1077218"/>
          </a:xfrm>
          <a:prstGeom prst="rect">
            <a:avLst/>
          </a:prstGeom>
          <a:noFill/>
        </p:spPr>
        <p:txBody>
          <a:bodyPr wrap="square" rtlCol="0">
            <a:spAutoFit/>
          </a:bodyPr>
          <a:lstStyle/>
          <a:p>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Write</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down</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letters</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(A-E)</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for</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photos</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order</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that</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you</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hear</a:t>
            </a:r>
            <a:r>
              <a:rPr lang="zh-CN" altLang="en-US"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them.</a:t>
            </a:r>
            <a:endParaRPr lang="en-US" altLang="zh-CN" sz="32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文本框 5"/>
          <p:cNvSpPr txBox="1"/>
          <p:nvPr/>
        </p:nvSpPr>
        <p:spPr>
          <a:xfrm>
            <a:off x="2636713" y="5285163"/>
            <a:ext cx="8249641" cy="954107"/>
          </a:xfrm>
          <a:prstGeom prst="rect">
            <a:avLst/>
          </a:prstGeom>
          <a:noFill/>
        </p:spPr>
        <p:txBody>
          <a:bodyPr wrap="square" rtlCol="0">
            <a:spAutoFit/>
          </a:bodyPr>
          <a:lstStyle/>
          <a:p>
            <a:r>
              <a:rPr kumimoji="1" lang="en-US" altLang="zh-CN" sz="2800" b="1" dirty="0">
                <a:latin typeface="Times New Roman" panose="02020603050405020304" pitchFamily="18" charset="0"/>
                <a:cs typeface="Times New Roman" panose="02020603050405020304" pitchFamily="18" charset="0"/>
              </a:rPr>
              <a:t>1</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________</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2</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________</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3</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________</a:t>
            </a:r>
            <a:r>
              <a:rPr kumimoji="1" lang="zh-CN" altLang="en-US" sz="2800" b="1" dirty="0">
                <a:latin typeface="Times New Roman" panose="02020603050405020304" pitchFamily="18" charset="0"/>
                <a:cs typeface="Times New Roman" panose="02020603050405020304" pitchFamily="18" charset="0"/>
              </a:rPr>
              <a:t> </a:t>
            </a:r>
            <a:endParaRPr kumimoji="1" lang="en-US" altLang="zh-CN" sz="2800" b="1" dirty="0">
              <a:latin typeface="Times New Roman" panose="02020603050405020304" pitchFamily="18" charset="0"/>
              <a:cs typeface="Times New Roman" panose="02020603050405020304" pitchFamily="18" charset="0"/>
            </a:endParaRPr>
          </a:p>
          <a:p>
            <a:r>
              <a:rPr kumimoji="1" lang="en-US" altLang="zh-CN" sz="2800" b="1" dirty="0">
                <a:latin typeface="Times New Roman" panose="02020603050405020304" pitchFamily="18" charset="0"/>
                <a:cs typeface="Times New Roman" panose="02020603050405020304" pitchFamily="18" charset="0"/>
              </a:rPr>
              <a:t>4</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________</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5</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________</a:t>
            </a:r>
            <a:endParaRPr kumimoji="1" lang="zh-CN" altLang="en-US" sz="2800" b="1" dirty="0">
              <a:latin typeface="Times New Roman" panose="02020603050405020304" pitchFamily="18" charset="0"/>
              <a:cs typeface="Times New Roman" panose="02020603050405020304" pitchFamily="18" charset="0"/>
            </a:endParaRPr>
          </a:p>
        </p:txBody>
      </p:sp>
      <p:grpSp>
        <p:nvGrpSpPr>
          <p:cNvPr id="3" name="组合 2"/>
          <p:cNvGrpSpPr/>
          <p:nvPr/>
        </p:nvGrpSpPr>
        <p:grpSpPr>
          <a:xfrm>
            <a:off x="1496205" y="1927303"/>
            <a:ext cx="8426338" cy="3464754"/>
            <a:chOff x="1496205" y="1927303"/>
            <a:chExt cx="8426338" cy="3464754"/>
          </a:xfrm>
        </p:grpSpPr>
        <p:pic>
          <p:nvPicPr>
            <p:cNvPr id="9" name="图片 8" descr="图片包含 人, 运动, 院子, 球拍&#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11859" y="3650715"/>
              <a:ext cx="2457408" cy="1734456"/>
            </a:xfrm>
            <a:prstGeom prst="rect">
              <a:avLst/>
            </a:prstGeom>
          </p:spPr>
        </p:pic>
        <p:pic>
          <p:nvPicPr>
            <p:cNvPr id="11" name="图片 10" descr="图片包含 男人, 镜子, 桌子, 盘子&#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3409" y="3657600"/>
              <a:ext cx="2350762" cy="1734457"/>
            </a:xfrm>
            <a:prstGeom prst="rect">
              <a:avLst/>
            </a:prstGeom>
          </p:spPr>
        </p:pic>
        <p:grpSp>
          <p:nvGrpSpPr>
            <p:cNvPr id="2" name="组合 1"/>
            <p:cNvGrpSpPr/>
            <p:nvPr/>
          </p:nvGrpSpPr>
          <p:grpSpPr>
            <a:xfrm>
              <a:off x="1496205" y="1927303"/>
              <a:ext cx="8426338" cy="1608133"/>
              <a:chOff x="1496205" y="1927303"/>
              <a:chExt cx="8426338" cy="1608133"/>
            </a:xfrm>
          </p:grpSpPr>
          <p:pic>
            <p:nvPicPr>
              <p:cNvPr id="7" name="图片 6" descr="图片包含 人, 室内, 前, 用&#10;&#10;描述已自动生成"/>
              <p:cNvPicPr>
                <a:picLocks noChangeAspect="1"/>
              </p:cNvPicPr>
              <p:nvPr/>
            </p:nvPicPr>
            <p:blipFill>
              <a:blip r:embed="rId3">
                <a:extLst>
                  <a:ext uri="{28A0092B-C50C-407E-A947-70E740481C1C}">
                    <a14:useLocalDpi xmlns:a14="http://schemas.microsoft.com/office/drawing/2010/main" val="0"/>
                  </a:ext>
                </a:extLst>
              </a:blip>
              <a:srcRect l="584" r="1234"/>
              <a:stretch>
                <a:fillRect/>
              </a:stretch>
            </p:blipFill>
            <p:spPr>
              <a:xfrm>
                <a:off x="1960590" y="2123798"/>
                <a:ext cx="2251984" cy="1318652"/>
              </a:xfrm>
              <a:prstGeom prst="rect">
                <a:avLst/>
              </a:prstGeom>
            </p:spPr>
          </p:pic>
          <p:pic>
            <p:nvPicPr>
              <p:cNvPr id="8" name="图片 7" descr="图片包含 室内, 男人, 女人, 站&#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024" y="2141058"/>
                <a:ext cx="2079172" cy="1372844"/>
              </a:xfrm>
              <a:prstGeom prst="rect">
                <a:avLst/>
              </a:prstGeom>
            </p:spPr>
          </p:pic>
          <p:pic>
            <p:nvPicPr>
              <p:cNvPr id="10" name="图片 9" descr="图片包含 室内, 电脑, 监控, 看着&#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3372" y="2141058"/>
                <a:ext cx="2079171" cy="1394378"/>
              </a:xfrm>
              <a:prstGeom prst="rect">
                <a:avLst/>
              </a:prstGeom>
            </p:spPr>
          </p:pic>
          <p:sp>
            <p:nvSpPr>
              <p:cNvPr id="13" name="文本框 12"/>
              <p:cNvSpPr txBox="1"/>
              <p:nvPr/>
            </p:nvSpPr>
            <p:spPr>
              <a:xfrm>
                <a:off x="1496205" y="1951594"/>
                <a:ext cx="493776" cy="584775"/>
              </a:xfrm>
              <a:prstGeom prst="rect">
                <a:avLst/>
              </a:prstGeom>
              <a:noFill/>
            </p:spPr>
            <p:txBody>
              <a:bodyPr wrap="square" rtlCol="0">
                <a:spAutoFit/>
              </a:bodyPr>
              <a:lstStyle/>
              <a:p>
                <a:r>
                  <a:rPr kumimoji="1" lang="en-US" altLang="zh-CN" sz="3200" b="1" dirty="0">
                    <a:latin typeface="Times New Roman" panose="02020603050405020304" pitchFamily="18" charset="0"/>
                    <a:cs typeface="Times New Roman" panose="02020603050405020304" pitchFamily="18" charset="0"/>
                  </a:rPr>
                  <a:t>A</a:t>
                </a:r>
                <a:endParaRPr kumimoji="1" lang="zh-CN" altLang="en-US" sz="3200" b="1"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4419311" y="1927303"/>
                <a:ext cx="493776" cy="584775"/>
              </a:xfrm>
              <a:prstGeom prst="rect">
                <a:avLst/>
              </a:prstGeom>
              <a:noFill/>
            </p:spPr>
            <p:txBody>
              <a:bodyPr wrap="square" rtlCol="0">
                <a:spAutoFit/>
              </a:bodyPr>
              <a:lstStyle>
                <a:defPPr>
                  <a:defRPr lang="zh-CN"/>
                </a:defPPr>
                <a:lvl1pPr>
                  <a:defRPr kumimoji="1" sz="3200" b="1">
                    <a:latin typeface="Times New Roman" panose="02020603050405020304" pitchFamily="18" charset="0"/>
                    <a:cs typeface="Times New Roman" panose="02020603050405020304" pitchFamily="18" charset="0"/>
                  </a:defRPr>
                </a:lvl1pPr>
              </a:lstStyle>
              <a:p>
                <a:r>
                  <a:rPr lang="en-US" altLang="zh-CN" dirty="0"/>
                  <a:t>B</a:t>
                </a:r>
                <a:endParaRPr lang="zh-CN" altLang="en-US" dirty="0"/>
              </a:p>
            </p:txBody>
          </p:sp>
          <p:sp>
            <p:nvSpPr>
              <p:cNvPr id="15" name="文本框 14"/>
              <p:cNvSpPr txBox="1"/>
              <p:nvPr/>
            </p:nvSpPr>
            <p:spPr>
              <a:xfrm>
                <a:off x="7374997" y="1927303"/>
                <a:ext cx="493776" cy="584775"/>
              </a:xfrm>
              <a:prstGeom prst="rect">
                <a:avLst/>
              </a:prstGeom>
              <a:noFill/>
            </p:spPr>
            <p:txBody>
              <a:bodyPr wrap="square" rtlCol="0">
                <a:spAutoFit/>
              </a:bodyPr>
              <a:lstStyle/>
              <a:p>
                <a:r>
                  <a:rPr kumimoji="1" lang="en-US" altLang="zh-CN" sz="3200" b="1" dirty="0">
                    <a:latin typeface="Times New Roman" panose="02020603050405020304" pitchFamily="18" charset="0"/>
                    <a:cs typeface="Times New Roman" panose="02020603050405020304" pitchFamily="18" charset="0"/>
                  </a:rPr>
                  <a:t>C</a:t>
                </a:r>
                <a:endParaRPr kumimoji="1" lang="zh-CN" altLang="en-US" sz="3200" b="1" dirty="0">
                  <a:latin typeface="Times New Roman" panose="02020603050405020304" pitchFamily="18" charset="0"/>
                  <a:cs typeface="Times New Roman" panose="02020603050405020304" pitchFamily="18" charset="0"/>
                </a:endParaRPr>
              </a:p>
            </p:txBody>
          </p:sp>
        </p:grpSp>
        <p:sp>
          <p:nvSpPr>
            <p:cNvPr id="16" name="文本框 15"/>
            <p:cNvSpPr txBox="1"/>
            <p:nvPr/>
          </p:nvSpPr>
          <p:spPr>
            <a:xfrm>
              <a:off x="2778664" y="3591333"/>
              <a:ext cx="493776" cy="584775"/>
            </a:xfrm>
            <a:prstGeom prst="rect">
              <a:avLst/>
            </a:prstGeom>
            <a:noFill/>
          </p:spPr>
          <p:txBody>
            <a:bodyPr wrap="square" rtlCol="0">
              <a:spAutoFit/>
            </a:bodyPr>
            <a:lstStyle/>
            <a:p>
              <a:r>
                <a:rPr kumimoji="1" lang="en-US" altLang="zh-CN" sz="3200" b="1" dirty="0">
                  <a:latin typeface="Times New Roman" panose="02020603050405020304" pitchFamily="18" charset="0"/>
                  <a:cs typeface="Times New Roman" panose="02020603050405020304" pitchFamily="18" charset="0"/>
                </a:rPr>
                <a:t>D</a:t>
              </a:r>
              <a:endParaRPr kumimoji="1" lang="zh-CN" altLang="en-US" sz="3200" b="1"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6219633" y="3580513"/>
              <a:ext cx="493776" cy="584775"/>
            </a:xfrm>
            <a:prstGeom prst="rect">
              <a:avLst/>
            </a:prstGeom>
            <a:noFill/>
          </p:spPr>
          <p:txBody>
            <a:bodyPr wrap="square" rtlCol="0">
              <a:spAutoFit/>
            </a:bodyPr>
            <a:lstStyle>
              <a:defPPr>
                <a:defRPr lang="zh-CN"/>
              </a:defPPr>
              <a:lvl1pPr>
                <a:defRPr kumimoji="1" sz="3200" b="1">
                  <a:latin typeface="Times New Roman" panose="02020603050405020304" pitchFamily="18" charset="0"/>
                  <a:cs typeface="Times New Roman" panose="02020603050405020304" pitchFamily="18" charset="0"/>
                </a:defRPr>
              </a:lvl1pPr>
            </a:lstStyle>
            <a:p>
              <a:r>
                <a:rPr lang="en-US" altLang="zh-CN" dirty="0"/>
                <a:t>E</a:t>
              </a:r>
              <a:endParaRPr lang="zh-CN" altLang="en-US" dirty="0"/>
            </a:p>
          </p:txBody>
        </p:sp>
      </p:grpSp>
      <p:sp>
        <p:nvSpPr>
          <p:cNvPr id="18" name="文本框 17"/>
          <p:cNvSpPr txBox="1"/>
          <p:nvPr/>
        </p:nvSpPr>
        <p:spPr>
          <a:xfrm>
            <a:off x="5175491" y="5756158"/>
            <a:ext cx="493776" cy="523220"/>
          </a:xfrm>
          <a:prstGeom prst="rect">
            <a:avLst/>
          </a:prstGeom>
          <a:noFill/>
        </p:spPr>
        <p:txBody>
          <a:bodyPr wrap="square" rtlCol="0">
            <a:spAutoFit/>
          </a:bodyPr>
          <a:lstStyle/>
          <a:p>
            <a:r>
              <a:rPr kumimoji="1" lang="en-US" altLang="zh-CN" sz="2800" b="1">
                <a:solidFill>
                  <a:srgbClr val="C00000"/>
                </a:solidFill>
                <a:latin typeface="Times New Roman" panose="02020603050405020304" pitchFamily="18" charset="0"/>
                <a:cs typeface="Times New Roman" panose="02020603050405020304" pitchFamily="18" charset="0"/>
              </a:rPr>
              <a:t>A</a:t>
            </a:r>
            <a:endParaRPr kumimoji="1" lang="zh-CN" altLang="en-US" sz="2800" b="1">
              <a:solidFill>
                <a:srgbClr val="C00000"/>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3424840" y="5288021"/>
            <a:ext cx="493776" cy="523220"/>
          </a:xfrm>
          <a:prstGeom prst="rect">
            <a:avLst/>
          </a:prstGeom>
          <a:noFill/>
        </p:spPr>
        <p:txBody>
          <a:bodyPr wrap="square" rtlCol="0">
            <a:spAutoFit/>
          </a:bodyPr>
          <a:lstStyle/>
          <a:p>
            <a:r>
              <a:rPr kumimoji="1" lang="en-US" altLang="zh-CN" sz="2800" b="1" dirty="0">
                <a:solidFill>
                  <a:srgbClr val="C00000"/>
                </a:solidFill>
                <a:latin typeface="Times New Roman" panose="02020603050405020304" pitchFamily="18" charset="0"/>
                <a:cs typeface="Times New Roman" panose="02020603050405020304" pitchFamily="18" charset="0"/>
              </a:rPr>
              <a:t>D</a:t>
            </a:r>
            <a:endParaRPr kumimoji="1"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flipH="1">
            <a:off x="5169680" y="5294582"/>
            <a:ext cx="683851" cy="523220"/>
          </a:xfrm>
          <a:prstGeom prst="rect">
            <a:avLst/>
          </a:prstGeom>
          <a:noFill/>
        </p:spPr>
        <p:txBody>
          <a:bodyPr wrap="square" rtlCol="0">
            <a:spAutoFit/>
          </a:bodyPr>
          <a:lstStyle/>
          <a:p>
            <a:r>
              <a:rPr kumimoji="1" lang="en-US" altLang="zh-CN" sz="2800" b="1">
                <a:solidFill>
                  <a:srgbClr val="C00000"/>
                </a:solidFill>
                <a:latin typeface="Times New Roman" panose="02020603050405020304" pitchFamily="18" charset="0"/>
                <a:cs typeface="Times New Roman" panose="02020603050405020304" pitchFamily="18" charset="0"/>
              </a:rPr>
              <a:t>C</a:t>
            </a:r>
            <a:endParaRPr kumimoji="1" lang="zh-CN" altLang="en-US" sz="2800" b="1">
              <a:solidFill>
                <a:srgbClr val="C00000"/>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flipH="1">
            <a:off x="6940579" y="5294582"/>
            <a:ext cx="683851" cy="523220"/>
          </a:xfrm>
          <a:prstGeom prst="rect">
            <a:avLst/>
          </a:prstGeom>
          <a:noFill/>
        </p:spPr>
        <p:txBody>
          <a:bodyPr wrap="square" rtlCol="0">
            <a:spAutoFit/>
          </a:bodyPr>
          <a:lstStyle/>
          <a:p>
            <a:r>
              <a:rPr kumimoji="1" lang="en-US" altLang="zh-CN" sz="2800" b="1">
                <a:solidFill>
                  <a:srgbClr val="C00000"/>
                </a:solidFill>
                <a:latin typeface="Times New Roman" panose="02020603050405020304" pitchFamily="18" charset="0"/>
                <a:cs typeface="Times New Roman" panose="02020603050405020304" pitchFamily="18" charset="0"/>
              </a:rPr>
              <a:t>E</a:t>
            </a:r>
            <a:endParaRPr kumimoji="1" lang="zh-CN" altLang="en-US" sz="2800" b="1">
              <a:solidFill>
                <a:srgbClr val="C00000"/>
              </a:solidFill>
              <a:latin typeface="Times New Roman" panose="02020603050405020304" pitchFamily="18" charset="0"/>
              <a:cs typeface="Times New Roman" panose="02020603050405020304" pitchFamily="18" charset="0"/>
            </a:endParaRPr>
          </a:p>
        </p:txBody>
      </p:sp>
      <p:sp>
        <p:nvSpPr>
          <p:cNvPr id="23" name="文本框 20"/>
          <p:cNvSpPr txBox="1"/>
          <p:nvPr/>
        </p:nvSpPr>
        <p:spPr>
          <a:xfrm flipH="1">
            <a:off x="3446943" y="5765075"/>
            <a:ext cx="683851"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800" b="1" dirty="0">
                <a:solidFill>
                  <a:srgbClr val="C00000"/>
                </a:solidFill>
                <a:latin typeface="Times New Roman" panose="02020603050405020304" pitchFamily="18" charset="0"/>
                <a:cs typeface="Times New Roman" panose="02020603050405020304" pitchFamily="18" charset="0"/>
              </a:rPr>
              <a:t>B</a:t>
            </a:r>
            <a:endParaRPr kumimoji="1"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2125297" y="210971"/>
            <a:ext cx="2787790"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While-listening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P spid="18" grpId="0"/>
      <p:bldP spid="19" grpId="0"/>
      <p:bldP spid="21" grpId="0"/>
      <p:bldP spid="22" grpId="0"/>
      <p:bldP spid="23"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583869" y="788720"/>
            <a:ext cx="10458598" cy="954107"/>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4:</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Listen</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again</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and</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complete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descriptions</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of</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photos</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about</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scientific</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experiences</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conversation.</a:t>
            </a:r>
            <a:endPar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6939545" y="1664632"/>
            <a:ext cx="1362270" cy="461665"/>
          </a:xfrm>
          <a:prstGeom prst="rect">
            <a:avLst/>
          </a:prstGeom>
          <a:noFill/>
        </p:spPr>
        <p:txBody>
          <a:bodyPr wrap="square" rtlCol="0">
            <a:spAutoFit/>
          </a:bodyPr>
          <a:lstStyle/>
          <a:p>
            <a:r>
              <a:rPr kumimoji="1" lang="en-US" altLang="zh-CN" sz="2400" b="1" dirty="0">
                <a:solidFill>
                  <a:srgbClr val="AE0203"/>
                </a:solidFill>
                <a:latin typeface="Times New Roman" panose="02020603050405020304" pitchFamily="18" charset="0"/>
                <a:cs typeface="Times New Roman" panose="02020603050405020304" pitchFamily="18" charset="0"/>
              </a:rPr>
              <a:t>reflects</a:t>
            </a:r>
            <a:endParaRPr kumimoji="1" lang="zh-CN" altLang="en-US" sz="2400" b="1" dirty="0">
              <a:solidFill>
                <a:srgbClr val="AE0203"/>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1959321" y="2101347"/>
            <a:ext cx="2431892" cy="461665"/>
          </a:xfrm>
          <a:prstGeom prst="rect">
            <a:avLst/>
          </a:prstGeom>
          <a:noFill/>
        </p:spPr>
        <p:txBody>
          <a:bodyPr wrap="square" rtlCol="0">
            <a:spAutoFit/>
          </a:bodyPr>
          <a:lstStyle/>
          <a:p>
            <a:r>
              <a:rPr kumimoji="1" lang="en-US" altLang="zh-CN" sz="2400" b="1" dirty="0">
                <a:solidFill>
                  <a:srgbClr val="AE0203"/>
                </a:solidFill>
                <a:latin typeface="Times New Roman" panose="02020603050405020304" pitchFamily="18" charset="0"/>
                <a:cs typeface="Times New Roman" panose="02020603050405020304" pitchFamily="18" charset="0"/>
              </a:rPr>
              <a:t>makes</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it</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louder</a:t>
            </a:r>
            <a:endParaRPr kumimoji="1" lang="zh-CN" altLang="en-US" sz="2400" b="1" dirty="0">
              <a:solidFill>
                <a:srgbClr val="AE0203"/>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8085176" y="2073630"/>
            <a:ext cx="1402702" cy="461665"/>
          </a:xfrm>
          <a:prstGeom prst="rect">
            <a:avLst/>
          </a:prstGeom>
          <a:noFill/>
        </p:spPr>
        <p:txBody>
          <a:bodyPr wrap="square" rtlCol="0">
            <a:spAutoFit/>
          </a:bodyPr>
          <a:lstStyle/>
          <a:p>
            <a:r>
              <a:rPr kumimoji="1" lang="en-US" altLang="zh-CN" sz="2400" b="1" dirty="0">
                <a:solidFill>
                  <a:srgbClr val="AE0203"/>
                </a:solidFill>
                <a:latin typeface="Times New Roman" panose="02020603050405020304" pitchFamily="18" charset="0"/>
                <a:cs typeface="Times New Roman" panose="02020603050405020304" pitchFamily="18" charset="0"/>
              </a:rPr>
              <a:t>whisper</a:t>
            </a:r>
            <a:endParaRPr kumimoji="1" lang="zh-CN" altLang="en-US" sz="2400" b="1" dirty="0">
              <a:solidFill>
                <a:srgbClr val="AE0203"/>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2910072" y="2843516"/>
            <a:ext cx="2282822" cy="461665"/>
          </a:xfrm>
          <a:prstGeom prst="rect">
            <a:avLst/>
          </a:prstGeom>
          <a:noFill/>
        </p:spPr>
        <p:txBody>
          <a:bodyPr wrap="square" rtlCol="0">
            <a:spAutoFit/>
          </a:bodyPr>
          <a:lstStyle/>
          <a:p>
            <a:r>
              <a:rPr kumimoji="1" lang="en-US" altLang="zh-CN" sz="2400" b="1" dirty="0">
                <a:solidFill>
                  <a:srgbClr val="AE0203"/>
                </a:solidFill>
                <a:latin typeface="Times New Roman" panose="02020603050405020304" pitchFamily="18" charset="0"/>
                <a:cs typeface="Times New Roman" panose="02020603050405020304" pitchFamily="18" charset="0"/>
              </a:rPr>
              <a:t>piano</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keyboard</a:t>
            </a:r>
            <a:endParaRPr kumimoji="1" lang="zh-CN" altLang="en-US" sz="2400" b="1" dirty="0">
              <a:solidFill>
                <a:srgbClr val="AE0203"/>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8660404" y="3217937"/>
            <a:ext cx="2282822" cy="461665"/>
          </a:xfrm>
          <a:prstGeom prst="rect">
            <a:avLst/>
          </a:prstGeom>
          <a:noFill/>
        </p:spPr>
        <p:txBody>
          <a:bodyPr wrap="square" rtlCol="0">
            <a:spAutoFit/>
          </a:bodyPr>
          <a:lstStyle/>
          <a:p>
            <a:r>
              <a:rPr kumimoji="1" lang="en-US" altLang="zh-CN" sz="2400" b="1" dirty="0">
                <a:solidFill>
                  <a:srgbClr val="AE0203"/>
                </a:solidFill>
                <a:latin typeface="Times New Roman" panose="02020603050405020304" pitchFamily="18" charset="0"/>
                <a:cs typeface="Times New Roman" panose="02020603050405020304" pitchFamily="18" charset="0"/>
              </a:rPr>
              <a:t>classical</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singers</a:t>
            </a:r>
            <a:endParaRPr kumimoji="1" lang="zh-CN" altLang="en-US" sz="2400" b="1" dirty="0">
              <a:solidFill>
                <a:srgbClr val="AE0203"/>
              </a:solidFill>
              <a:latin typeface="Times New Roman" panose="02020603050405020304" pitchFamily="18" charset="0"/>
              <a:cs typeface="Times New Roman" panose="02020603050405020304" pitchFamily="18" charset="0"/>
            </a:endParaRPr>
          </a:p>
        </p:txBody>
      </p:sp>
      <p:sp>
        <p:nvSpPr>
          <p:cNvPr id="14" name="文本框 8"/>
          <p:cNvSpPr txBox="1"/>
          <p:nvPr/>
        </p:nvSpPr>
        <p:spPr>
          <a:xfrm>
            <a:off x="2103017" y="4070008"/>
            <a:ext cx="273383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rgbClr val="AE0203"/>
                </a:solidFill>
                <a:latin typeface="Times New Roman" panose="02020603050405020304" pitchFamily="18" charset="0"/>
                <a:cs typeface="Times New Roman" panose="02020603050405020304" pitchFamily="18" charset="0"/>
              </a:rPr>
              <a:t>tiny</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bright</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lights</a:t>
            </a:r>
            <a:endParaRPr kumimoji="1" lang="zh-CN" altLang="en-US" sz="2400" b="1" dirty="0">
              <a:solidFill>
                <a:srgbClr val="AE0203"/>
              </a:solidFill>
              <a:latin typeface="Times New Roman" panose="02020603050405020304" pitchFamily="18" charset="0"/>
              <a:cs typeface="Times New Roman" panose="02020603050405020304" pitchFamily="18" charset="0"/>
            </a:endParaRPr>
          </a:p>
        </p:txBody>
      </p:sp>
      <p:sp>
        <p:nvSpPr>
          <p:cNvPr id="15" name="文本框 8"/>
          <p:cNvSpPr txBox="1"/>
          <p:nvPr/>
        </p:nvSpPr>
        <p:spPr>
          <a:xfrm>
            <a:off x="2203466" y="4445842"/>
            <a:ext cx="273383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rgbClr val="AE0203"/>
                </a:solidFill>
                <a:latin typeface="Times New Roman" panose="02020603050405020304" pitchFamily="18" charset="0"/>
                <a:cs typeface="Times New Roman" panose="02020603050405020304" pitchFamily="18" charset="0"/>
              </a:rPr>
              <a:t>own</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blood</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cells</a:t>
            </a:r>
            <a:endParaRPr kumimoji="1" lang="zh-CN" altLang="en-US" sz="2400" b="1" dirty="0">
              <a:solidFill>
                <a:srgbClr val="AE0203"/>
              </a:solidFill>
              <a:latin typeface="Times New Roman" panose="02020603050405020304" pitchFamily="18" charset="0"/>
              <a:cs typeface="Times New Roman" panose="02020603050405020304" pitchFamily="18" charset="0"/>
            </a:endParaRPr>
          </a:p>
        </p:txBody>
      </p:sp>
      <p:sp>
        <p:nvSpPr>
          <p:cNvPr id="16" name="文本框 8"/>
          <p:cNvSpPr txBox="1"/>
          <p:nvPr/>
        </p:nvSpPr>
        <p:spPr>
          <a:xfrm>
            <a:off x="2359801" y="5021169"/>
            <a:ext cx="273383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rgbClr val="AE0203"/>
                </a:solidFill>
                <a:latin typeface="Times New Roman" panose="02020603050405020304" pitchFamily="18" charset="0"/>
                <a:cs typeface="Times New Roman" panose="02020603050405020304" pitchFamily="18" charset="0"/>
              </a:rPr>
              <a:t>hall</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of</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mirrors</a:t>
            </a:r>
            <a:endParaRPr kumimoji="1" lang="zh-CN" altLang="en-US" sz="2400" b="1" dirty="0">
              <a:solidFill>
                <a:srgbClr val="AE0203"/>
              </a:solidFill>
              <a:latin typeface="Times New Roman" panose="02020603050405020304" pitchFamily="18" charset="0"/>
              <a:cs typeface="Times New Roman" panose="02020603050405020304" pitchFamily="18" charset="0"/>
            </a:endParaRPr>
          </a:p>
        </p:txBody>
      </p:sp>
      <p:grpSp>
        <p:nvGrpSpPr>
          <p:cNvPr id="23" name="组合 22"/>
          <p:cNvGrpSpPr/>
          <p:nvPr/>
        </p:nvGrpSpPr>
        <p:grpSpPr>
          <a:xfrm>
            <a:off x="497780" y="1707651"/>
            <a:ext cx="11367136" cy="5199510"/>
            <a:chOff x="497780" y="1707651"/>
            <a:chExt cx="11367136" cy="5199510"/>
          </a:xfrm>
        </p:grpSpPr>
        <p:sp>
          <p:nvSpPr>
            <p:cNvPr id="17" name="内容占位符 2"/>
            <p:cNvSpPr txBox="1"/>
            <p:nvPr/>
          </p:nvSpPr>
          <p:spPr>
            <a:xfrm>
              <a:off x="500148" y="5671604"/>
              <a:ext cx="8081689" cy="12355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2400" b="1" dirty="0">
                  <a:latin typeface="Times New Roman" panose="02020603050405020304" pitchFamily="18" charset="0"/>
                  <a:cs typeface="Times New Roman" panose="02020603050405020304" pitchFamily="18" charset="0"/>
                </a:rPr>
                <a:t>Photo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E:</a:t>
              </a:r>
              <a:endParaRPr kumimoji="1" lang="en-US" altLang="zh-CN" sz="2400" b="1" dirty="0">
                <a:latin typeface="Times New Roman" panose="02020603050405020304" pitchFamily="18" charset="0"/>
                <a:cs typeface="Times New Roman" panose="02020603050405020304" pitchFamily="18" charset="0"/>
              </a:endParaRPr>
            </a:p>
            <a:p>
              <a:pPr marL="0" indent="0">
                <a:buNone/>
              </a:pPr>
              <a:endParaRPr kumimoji="1" lang="en-US" altLang="zh-CN" sz="2400" b="1" dirty="0">
                <a:latin typeface="Times New Roman" panose="02020603050405020304" pitchFamily="18" charset="0"/>
                <a:cs typeface="Times New Roman" panose="02020603050405020304" pitchFamily="18" charset="0"/>
              </a:endParaRPr>
            </a:p>
            <a:p>
              <a:pPr marL="0" indent="0">
                <a:buNone/>
              </a:pPr>
              <a:endParaRPr kumimoji="1" lang="en-US" altLang="zh-CN" sz="2400" b="1" dirty="0">
                <a:latin typeface="Times New Roman" panose="02020603050405020304" pitchFamily="18" charset="0"/>
                <a:cs typeface="Times New Roman" panose="02020603050405020304" pitchFamily="18" charset="0"/>
              </a:endParaRPr>
            </a:p>
            <a:p>
              <a:pPr marL="0" indent="0">
                <a:buNone/>
              </a:pPr>
              <a:endParaRPr kumimoji="1" lang="en-US" altLang="zh-CN" sz="2400" b="1" dirty="0">
                <a:latin typeface="Times New Roman" panose="02020603050405020304" pitchFamily="18" charset="0"/>
                <a:cs typeface="Times New Roman" panose="02020603050405020304" pitchFamily="18" charset="0"/>
              </a:endParaRPr>
            </a:p>
          </p:txBody>
        </p:sp>
        <p:grpSp>
          <p:nvGrpSpPr>
            <p:cNvPr id="6" name="组合 5"/>
            <p:cNvGrpSpPr/>
            <p:nvPr/>
          </p:nvGrpSpPr>
          <p:grpSpPr>
            <a:xfrm>
              <a:off x="497780" y="1707651"/>
              <a:ext cx="11367136" cy="4800842"/>
              <a:chOff x="497780" y="1707651"/>
              <a:chExt cx="11367136" cy="4800842"/>
            </a:xfrm>
          </p:grpSpPr>
          <p:sp>
            <p:nvSpPr>
              <p:cNvPr id="3" name="内容占位符 2"/>
              <p:cNvSpPr txBox="1"/>
              <p:nvPr/>
            </p:nvSpPr>
            <p:spPr>
              <a:xfrm>
                <a:off x="497780" y="1831279"/>
                <a:ext cx="1431187" cy="11296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2400" b="1" dirty="0">
                    <a:latin typeface="Times New Roman" panose="02020603050405020304" pitchFamily="18" charset="0"/>
                    <a:cs typeface="Times New Roman" panose="02020603050405020304" pitchFamily="18" charset="0"/>
                  </a:rPr>
                  <a:t>Photo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a:t>
                </a:r>
                <a:endParaRPr kumimoji="1" lang="en-US" altLang="zh-CN" sz="2400" b="1" dirty="0">
                  <a:latin typeface="Times New Roman" panose="02020603050405020304" pitchFamily="18" charset="0"/>
                  <a:cs typeface="Times New Roman" panose="02020603050405020304" pitchFamily="18" charset="0"/>
                </a:endParaRPr>
              </a:p>
              <a:p>
                <a:pPr marL="0" indent="0">
                  <a:buNone/>
                </a:pPr>
                <a:endParaRPr kumimoji="1" lang="en-US" altLang="zh-CN" sz="2400" b="1" dirty="0">
                  <a:latin typeface="Times New Roman" panose="02020603050405020304" pitchFamily="18" charset="0"/>
                  <a:cs typeface="Times New Roman" panose="02020603050405020304" pitchFamily="18" charset="0"/>
                </a:endParaRPr>
              </a:p>
              <a:p>
                <a:pPr marL="0" indent="0">
                  <a:buNone/>
                </a:pPr>
                <a:r>
                  <a:rPr kumimoji="1" lang="en-US" altLang="zh-CN" sz="2400" b="1" dirty="0">
                    <a:latin typeface="Times New Roman" panose="02020603050405020304" pitchFamily="18" charset="0"/>
                    <a:cs typeface="Times New Roman" panose="02020603050405020304" pitchFamily="18" charset="0"/>
                  </a:rPr>
                  <a:t>Photo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B:</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	</a:t>
                </a:r>
                <a:endParaRPr kumimoji="1" lang="en-US" altLang="zh-CN" sz="2400" dirty="0">
                  <a:latin typeface="Times New Roman" panose="02020603050405020304" pitchFamily="18" charset="0"/>
                  <a:cs typeface="Times New Roman" panose="02020603050405020304" pitchFamily="18" charset="0"/>
                </a:endParaRPr>
              </a:p>
            </p:txBody>
          </p:sp>
          <p:sp>
            <p:nvSpPr>
              <p:cNvPr id="2" name="矩形 1"/>
              <p:cNvSpPr/>
              <p:nvPr/>
            </p:nvSpPr>
            <p:spPr>
              <a:xfrm>
                <a:off x="1842880" y="1707651"/>
                <a:ext cx="10022036" cy="1205893"/>
              </a:xfrm>
              <a:prstGeom prst="rect">
                <a:avLst/>
              </a:prstGeom>
            </p:spPr>
            <p:txBody>
              <a:bodyPr wrap="square">
                <a:spAutoFit/>
              </a:bodyPr>
              <a:lstStyle/>
              <a:p>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giant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dish;</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when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you</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speak</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into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sound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back</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and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You</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can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use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speak</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someone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17</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err="1">
                    <a:latin typeface="Times New Roman" panose="02020603050405020304" pitchFamily="18" charset="0"/>
                    <a:cs typeface="Times New Roman" panose="02020603050405020304" pitchFamily="18" charset="0"/>
                  </a:rPr>
                  <a:t>metres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away.</a:t>
                </a:r>
                <a:endParaRPr kumimoji="1" lang="en-US" altLang="zh-CN" sz="2400" b="1" dirty="0">
                  <a:latin typeface="Times New Roman" panose="02020603050405020304" pitchFamily="18" charset="0"/>
                  <a:cs typeface="Times New Roman" panose="02020603050405020304" pitchFamily="18" charset="0"/>
                </a:endParaRPr>
              </a:p>
            </p:txBody>
          </p:sp>
          <p:sp>
            <p:nvSpPr>
              <p:cNvPr id="5" name="矩形 4"/>
              <p:cNvSpPr/>
              <p:nvPr/>
            </p:nvSpPr>
            <p:spPr>
              <a:xfrm>
                <a:off x="1842879" y="2805087"/>
                <a:ext cx="9455205" cy="834849"/>
              </a:xfrm>
              <a:prstGeom prst="rect">
                <a:avLst/>
              </a:prstGeom>
            </p:spPr>
            <p:txBody>
              <a:bodyPr wrap="square">
                <a:spAutoFit/>
              </a:bodyPr>
              <a:lstStyle/>
              <a:p>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giant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that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you</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can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use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your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feet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play.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Instead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playing</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sounds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piano,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plays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voices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________________.</a:t>
                </a:r>
                <a:endParaRPr kumimoji="1" lang="en-US" altLang="zh-CN" sz="2400" b="1" dirty="0">
                  <a:latin typeface="Times New Roman" panose="02020603050405020304" pitchFamily="18" charset="0"/>
                  <a:cs typeface="Times New Roman" panose="02020603050405020304" pitchFamily="18" charset="0"/>
                </a:endParaRPr>
              </a:p>
            </p:txBody>
          </p:sp>
          <p:sp>
            <p:nvSpPr>
              <p:cNvPr id="11" name="内容占位符 2"/>
              <p:cNvSpPr txBox="1"/>
              <p:nvPr/>
            </p:nvSpPr>
            <p:spPr>
              <a:xfrm>
                <a:off x="500149" y="3679602"/>
                <a:ext cx="8081690" cy="2734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2400" b="1" dirty="0">
                    <a:latin typeface="Times New Roman" panose="02020603050405020304" pitchFamily="18" charset="0"/>
                    <a:cs typeface="Times New Roman" panose="02020603050405020304" pitchFamily="18" charset="0"/>
                  </a:rPr>
                  <a:t>Photo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a:t>
                </a:r>
                <a:endParaRPr kumimoji="1" lang="en-US" altLang="zh-CN" sz="2400" b="1" dirty="0">
                  <a:latin typeface="Times New Roman" panose="02020603050405020304" pitchFamily="18" charset="0"/>
                  <a:cs typeface="Times New Roman" panose="02020603050405020304" pitchFamily="18" charset="0"/>
                </a:endParaRPr>
              </a:p>
              <a:p>
                <a:pPr marL="0" indent="0">
                  <a:buNone/>
                </a:pPr>
                <a:endParaRPr kumimoji="1" lang="en-US" altLang="zh-CN" sz="2400" b="1" dirty="0">
                  <a:latin typeface="Times New Roman" panose="02020603050405020304" pitchFamily="18" charset="0"/>
                  <a:cs typeface="Times New Roman" panose="02020603050405020304" pitchFamily="18" charset="0"/>
                </a:endParaRPr>
              </a:p>
              <a:p>
                <a:pPr marL="0" indent="0">
                  <a:buNone/>
                </a:pPr>
                <a:endParaRPr kumimoji="1" lang="en-US" altLang="zh-CN" sz="2400" b="1" dirty="0">
                  <a:latin typeface="Times New Roman" panose="02020603050405020304" pitchFamily="18" charset="0"/>
                  <a:cs typeface="Times New Roman" panose="02020603050405020304" pitchFamily="18" charset="0"/>
                </a:endParaRPr>
              </a:p>
              <a:p>
                <a:pPr marL="0" indent="0">
                  <a:buNone/>
                </a:pPr>
                <a:r>
                  <a:rPr kumimoji="1" lang="en-US" altLang="zh-CN" sz="2400" b="1" dirty="0">
                    <a:latin typeface="Times New Roman" panose="02020603050405020304" pitchFamily="18" charset="0"/>
                    <a:cs typeface="Times New Roman" panose="02020603050405020304" pitchFamily="18" charset="0"/>
                  </a:rPr>
                  <a:t>Photo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	</a:t>
                </a:r>
                <a:endParaRPr kumimoji="1" lang="en-US" altLang="zh-CN" sz="2400" b="1" dirty="0">
                  <a:latin typeface="Times New Roman" panose="02020603050405020304" pitchFamily="18" charset="0"/>
                  <a:cs typeface="Times New Roman" panose="02020603050405020304" pitchFamily="18" charset="0"/>
                </a:endParaRPr>
              </a:p>
            </p:txBody>
          </p:sp>
          <p:sp>
            <p:nvSpPr>
              <p:cNvPr id="12" name="矩形 11"/>
              <p:cNvSpPr/>
              <p:nvPr/>
            </p:nvSpPr>
            <p:spPr>
              <a:xfrm>
                <a:off x="2002568" y="3667993"/>
                <a:ext cx="9295516" cy="1205893"/>
              </a:xfrm>
              <a:prstGeom prst="rect">
                <a:avLst/>
              </a:prstGeom>
            </p:spPr>
            <p:txBody>
              <a:bodyPr wrap="square">
                <a:spAutoFit/>
              </a:bodyPr>
              <a:lstStyle/>
              <a:p>
                <a:r>
                  <a:rPr kumimoji="1" lang="en-US" altLang="zh-CN" sz="2400" b="1" dirty="0">
                    <a:latin typeface="Times New Roman" panose="02020603050405020304" pitchFamily="18" charset="0"/>
                    <a:cs typeface="Times New Roman" panose="02020603050405020304" pitchFamily="18" charset="0"/>
                  </a:rPr>
                  <a:t>You</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look</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blue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screen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for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while,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and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suddenly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you</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can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see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moving</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around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These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are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our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_________________.</a:t>
                </a:r>
                <a:endParaRPr kumimoji="1" lang="en-US" altLang="zh-CN" sz="2400" b="1" dirty="0">
                  <a:latin typeface="Times New Roman" panose="02020603050405020304" pitchFamily="18" charset="0"/>
                  <a:cs typeface="Times New Roman" panose="02020603050405020304" pitchFamily="18" charset="0"/>
                </a:endParaRPr>
              </a:p>
            </p:txBody>
          </p:sp>
          <p:sp>
            <p:nvSpPr>
              <p:cNvPr id="13" name="矩形 12"/>
              <p:cNvSpPr/>
              <p:nvPr/>
            </p:nvSpPr>
            <p:spPr>
              <a:xfrm>
                <a:off x="2002567" y="5039072"/>
                <a:ext cx="9862348" cy="463805"/>
              </a:xfrm>
              <a:prstGeom prst="rect">
                <a:avLst/>
              </a:prstGeom>
            </p:spPr>
            <p:txBody>
              <a:bodyPr wrap="square">
                <a:spAutoFit/>
              </a:bodyPr>
              <a:lstStyle/>
              <a:p>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where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you</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can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see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yourself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reflected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thousands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times.</a:t>
                </a:r>
                <a:endParaRPr kumimoji="1" lang="en-US" altLang="zh-CN" sz="2400" b="1" dirty="0">
                  <a:latin typeface="Times New Roman" panose="02020603050405020304" pitchFamily="18" charset="0"/>
                  <a:cs typeface="Times New Roman" panose="02020603050405020304" pitchFamily="18" charset="0"/>
                </a:endParaRPr>
              </a:p>
            </p:txBody>
          </p:sp>
          <p:sp>
            <p:nvSpPr>
              <p:cNvPr id="18" name="矩形 17"/>
              <p:cNvSpPr/>
              <p:nvPr/>
            </p:nvSpPr>
            <p:spPr>
              <a:xfrm>
                <a:off x="2002566" y="5673644"/>
                <a:ext cx="8940659" cy="834849"/>
              </a:xfrm>
              <a:prstGeom prst="rect">
                <a:avLst/>
              </a:prstGeom>
            </p:spPr>
            <p:txBody>
              <a:bodyPr wrap="square">
                <a:spAutoFit/>
              </a:bodyPr>
              <a:lstStyle/>
              <a:p>
                <a:r>
                  <a:rPr kumimoji="1" lang="en-US" altLang="zh-CN" sz="2400" b="1" dirty="0">
                    <a:latin typeface="Times New Roman" panose="02020603050405020304" pitchFamily="18" charset="0"/>
                    <a:cs typeface="Times New Roman" panose="02020603050405020304" pitchFamily="18" charset="0"/>
                  </a:rPr>
                  <a:t>You</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stand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front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and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casts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different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shadows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you,</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rainbow</a:t>
                </a:r>
                <a:r>
                  <a:rPr kumimoji="1" lang="en-US" altLang="zh-CN" sz="2400" b="1" dirty="0">
                    <a:latin typeface="Times New Roman" panose="02020603050405020304" pitchFamily="18" charset="0"/>
                    <a:cs typeface="Times New Roman" panose="02020603050405020304" pitchFamily="18" charset="0"/>
                  </a:rPr>
                  <a:t>.</a:t>
                </a:r>
                <a:endParaRPr kumimoji="1" lang="en-US" altLang="zh-CN" sz="2400" b="1" dirty="0">
                  <a:latin typeface="Times New Roman" panose="02020603050405020304" pitchFamily="18" charset="0"/>
                  <a:cs typeface="Times New Roman" panose="02020603050405020304" pitchFamily="18" charset="0"/>
                </a:endParaRPr>
              </a:p>
            </p:txBody>
          </p:sp>
        </p:grpSp>
      </p:grpSp>
      <p:sp>
        <p:nvSpPr>
          <p:cNvPr id="19" name="文本框 8"/>
          <p:cNvSpPr txBox="1"/>
          <p:nvPr/>
        </p:nvSpPr>
        <p:spPr>
          <a:xfrm>
            <a:off x="4886846" y="5693048"/>
            <a:ext cx="2052700"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rgbClr val="AE0203"/>
                </a:solidFill>
                <a:latin typeface="Times New Roman" panose="02020603050405020304" pitchFamily="18" charset="0"/>
                <a:cs typeface="Times New Roman" panose="02020603050405020304" pitchFamily="18" charset="0"/>
              </a:rPr>
              <a:t>a</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white</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light</a:t>
            </a:r>
            <a:endParaRPr kumimoji="1" lang="zh-CN" altLang="en-US" sz="2400" b="1" dirty="0">
              <a:solidFill>
                <a:srgbClr val="AE0203"/>
              </a:solidFill>
              <a:latin typeface="Times New Roman" panose="02020603050405020304" pitchFamily="18" charset="0"/>
              <a:cs typeface="Times New Roman" panose="02020603050405020304" pitchFamily="18" charset="0"/>
            </a:endParaRPr>
          </a:p>
        </p:txBody>
      </p:sp>
      <p:sp>
        <p:nvSpPr>
          <p:cNvPr id="21" name="文本框 8"/>
          <p:cNvSpPr txBox="1"/>
          <p:nvPr/>
        </p:nvSpPr>
        <p:spPr>
          <a:xfrm>
            <a:off x="3519927" y="6027687"/>
            <a:ext cx="2284107"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rgbClr val="AE0203"/>
                </a:solidFill>
                <a:latin typeface="Times New Roman" panose="02020603050405020304" pitchFamily="18" charset="0"/>
                <a:cs typeface="Times New Roman" panose="02020603050405020304" pitchFamily="18" charset="0"/>
              </a:rPr>
              <a:t>every</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err="1">
                <a:solidFill>
                  <a:srgbClr val="AE0203"/>
                </a:solidFill>
                <a:latin typeface="Times New Roman" panose="02020603050405020304" pitchFamily="18" charset="0"/>
                <a:cs typeface="Times New Roman" panose="02020603050405020304" pitchFamily="18" charset="0"/>
              </a:rPr>
              <a:t>colour</a:t>
            </a:r>
            <a:r>
              <a:rPr kumimoji="1" lang="zh-CN" altLang="en-US" sz="2400" b="1" dirty="0">
                <a:solidFill>
                  <a:srgbClr val="AE0203"/>
                </a:solidFill>
                <a:latin typeface="Times New Roman" panose="02020603050405020304" pitchFamily="18" charset="0"/>
                <a:cs typeface="Times New Roman" panose="02020603050405020304" pitchFamily="18" charset="0"/>
              </a:rPr>
              <a:t> </a:t>
            </a:r>
            <a:r>
              <a:rPr kumimoji="1" lang="en-US" altLang="zh-CN" sz="2400" b="1" dirty="0">
                <a:solidFill>
                  <a:srgbClr val="AE0203"/>
                </a:solidFill>
                <a:latin typeface="Times New Roman" panose="02020603050405020304" pitchFamily="18" charset="0"/>
                <a:cs typeface="Times New Roman" panose="02020603050405020304" pitchFamily="18" charset="0"/>
              </a:rPr>
              <a:t>of</a:t>
            </a:r>
            <a:endParaRPr kumimoji="1" lang="zh-CN" altLang="en-US" sz="2400" b="1" dirty="0">
              <a:solidFill>
                <a:srgbClr val="AE0203"/>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2125297" y="210971"/>
            <a:ext cx="2787790"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While-listening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P spid="7" grpId="0"/>
      <p:bldP spid="8" grpId="0"/>
      <p:bldP spid="9" grpId="0"/>
      <p:bldP spid="10" grpId="0"/>
      <p:bldP spid="14" grpId="0"/>
      <p:bldP spid="15" grpId="0"/>
      <p:bldP spid="16" grpId="0"/>
      <p:bldP spid="19"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617509" y="911228"/>
            <a:ext cx="10956180" cy="830997"/>
          </a:xfrm>
          <a:prstGeom prst="rect">
            <a:avLst/>
          </a:prstGeom>
          <a:noFill/>
        </p:spPr>
        <p:txBody>
          <a:bodyPr wrap="square" rtlCol="0">
            <a:spAutoFit/>
          </a:bodyPr>
          <a:lstStyle/>
          <a:p>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5:</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Fill</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blanks</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with</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words</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and</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expressions</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box</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to</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finish</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summary</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of</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conversation.</a:t>
            </a:r>
            <a:endPar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圆角矩形 1"/>
          <p:cNvSpPr/>
          <p:nvPr/>
        </p:nvSpPr>
        <p:spPr>
          <a:xfrm>
            <a:off x="828827" y="1769068"/>
            <a:ext cx="10134154" cy="1911787"/>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a:solidFill>
                  <a:srgbClr val="0000FF"/>
                </a:solidFill>
                <a:latin typeface="Times New Roman" panose="02020603050405020304" pitchFamily="18" charset="0"/>
                <a:cs typeface="Times New Roman" panose="02020603050405020304" pitchFamily="18" charset="0"/>
              </a:rPr>
              <a:t>		</a:t>
            </a:r>
            <a:endParaRPr kumimoji="1" lang="en-US" altLang="zh-CN" sz="2400" b="1">
              <a:solidFill>
                <a:srgbClr val="0000FF"/>
              </a:solidFill>
              <a:latin typeface="Times New Roman" panose="02020603050405020304" pitchFamily="18" charset="0"/>
              <a:cs typeface="Times New Roman" panose="02020603050405020304" pitchFamily="18" charset="0"/>
            </a:endParaRPr>
          </a:p>
          <a:p>
            <a:pPr algn="ctr"/>
            <a:r>
              <a:rPr kumimoji="1" lang="en-US" altLang="zh-CN" sz="2400" b="1">
                <a:solidFill>
                  <a:srgbClr val="0000FF"/>
                </a:solidFill>
                <a:latin typeface="Times New Roman" panose="02020603050405020304" pitchFamily="18" charset="0"/>
                <a:cs typeface="Times New Roman" panose="02020603050405020304" pitchFamily="18" charset="0"/>
              </a:rPr>
              <a:t>						</a:t>
            </a:r>
            <a:r>
              <a:rPr kumimoji="1" lang="zh-CN" altLang="en-US" sz="2400" b="1">
                <a:solidFill>
                  <a:srgbClr val="0000FF"/>
                </a:solidFill>
                <a:latin typeface="Times New Roman" panose="02020603050405020304" pitchFamily="18" charset="0"/>
                <a:cs typeface="Times New Roman" panose="02020603050405020304" pitchFamily="18" charset="0"/>
              </a:rPr>
              <a:t> </a:t>
            </a:r>
            <a:r>
              <a:rPr kumimoji="1" lang="en-US" altLang="zh-CN" sz="2400" b="1">
                <a:solidFill>
                  <a:srgbClr val="0000FF"/>
                </a:solidFill>
                <a:latin typeface="Times New Roman" panose="02020603050405020304" pitchFamily="18" charset="0"/>
                <a:cs typeface="Times New Roman" panose="02020603050405020304" pitchFamily="18" charset="0"/>
              </a:rPr>
              <a:t>			</a:t>
            </a:r>
            <a:endParaRPr kumimoji="1" lang="zh-CN" altLang="en-US" sz="2400" b="1">
              <a:solidFill>
                <a:srgbClr val="0000FF"/>
              </a:solidFill>
              <a:latin typeface="Times New Roman" panose="02020603050405020304" pitchFamily="18" charset="0"/>
              <a:cs typeface="Times New Roman" panose="02020603050405020304" pitchFamily="18" charset="0"/>
            </a:endParaRPr>
          </a:p>
        </p:txBody>
      </p:sp>
      <p:graphicFrame>
        <p:nvGraphicFramePr>
          <p:cNvPr id="5" name="表格 5"/>
          <p:cNvGraphicFramePr>
            <a:graphicFrameLocks noGrp="1"/>
          </p:cNvGraphicFramePr>
          <p:nvPr/>
        </p:nvGraphicFramePr>
        <p:xfrm>
          <a:off x="1549400" y="1776675"/>
          <a:ext cx="9156700" cy="1992430"/>
        </p:xfrm>
        <a:graphic>
          <a:graphicData uri="http://schemas.openxmlformats.org/drawingml/2006/table">
            <a:tbl>
              <a:tblPr firstRow="1" bandRow="1">
                <a:tableStyleId>{2D5ABB26-0587-4C30-8999-92F81FD0307C}</a:tableStyleId>
              </a:tblPr>
              <a:tblGrid>
                <a:gridCol w="2433131"/>
                <a:gridCol w="2381265"/>
                <a:gridCol w="4342304"/>
              </a:tblGrid>
              <a:tr h="464050">
                <a:tc>
                  <a:txBody>
                    <a:bodyPr/>
                    <a:lstStyle/>
                    <a:p>
                      <a:r>
                        <a:rPr kumimoji="1" lang="en-US" altLang="zh-CN" sz="2400" b="1">
                          <a:latin typeface="Times New Roman" panose="02020603050405020304" pitchFamily="18" charset="0"/>
                          <a:cs typeface="Times New Roman" panose="02020603050405020304" pitchFamily="18" charset="0"/>
                        </a:rPr>
                        <a:t>piano</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keyboard</a:t>
                      </a:r>
                      <a:endParaRPr lang="zh-CN" altLang="en-US" sz="2400" b="1">
                        <a:latin typeface="Times New Roman" panose="02020603050405020304" pitchFamily="18" charset="0"/>
                        <a:cs typeface="Times New Roman" panose="02020603050405020304" pitchFamily="18" charset="0"/>
                      </a:endParaRPr>
                    </a:p>
                  </a:txBody>
                  <a:tcPr/>
                </a:tc>
                <a:tc>
                  <a:txBody>
                    <a:bodyPr/>
                    <a:lstStyle/>
                    <a:p>
                      <a:r>
                        <a:rPr kumimoji="1" lang="en-US" altLang="zh-CN" sz="2400" b="1">
                          <a:latin typeface="Times New Roman" panose="02020603050405020304" pitchFamily="18" charset="0"/>
                          <a:cs typeface="Times New Roman" panose="02020603050405020304" pitchFamily="18" charset="0"/>
                        </a:rPr>
                        <a:t>a</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hall</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of</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mirrors</a:t>
                      </a:r>
                      <a:endParaRPr lang="zh-CN" altLang="en-US" sz="2400" b="1">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latin typeface="Times New Roman" panose="02020603050405020304" pitchFamily="18" charset="0"/>
                          <a:cs typeface="Times New Roman" panose="02020603050405020304" pitchFamily="18" charset="0"/>
                        </a:rPr>
                        <a:t>whisper</a:t>
                      </a:r>
                      <a:endParaRPr lang="zh-CN" altLang="en-US" sz="2400" b="1" dirty="0">
                        <a:latin typeface="Times New Roman" panose="02020603050405020304" pitchFamily="18" charset="0"/>
                        <a:cs typeface="Times New Roman" panose="02020603050405020304" pitchFamily="18" charset="0"/>
                      </a:endParaRPr>
                    </a:p>
                  </a:txBody>
                  <a:tcPr/>
                </a:tc>
              </a:tr>
              <a:tr h="413845">
                <a:tc>
                  <a:txBody>
                    <a:bodyPr/>
                    <a:lstStyle/>
                    <a:p>
                      <a:r>
                        <a:rPr kumimoji="1" lang="en-US" altLang="zh-CN" sz="2400" b="1" dirty="0">
                          <a:latin typeface="Times New Roman" panose="02020603050405020304" pitchFamily="18" charset="0"/>
                          <a:cs typeface="Times New Roman" panose="02020603050405020304" pitchFamily="18" charset="0"/>
                        </a:rPr>
                        <a:t>blood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cells</a:t>
                      </a:r>
                      <a:endParaRPr lang="zh-CN" altLang="en-US" sz="2400" b="1" dirty="0">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latin typeface="Times New Roman" panose="02020603050405020304" pitchFamily="18" charset="0"/>
                          <a:cs typeface="Times New Roman" panose="02020603050405020304" pitchFamily="18" charset="0"/>
                        </a:rPr>
                        <a:t>sound</a:t>
                      </a:r>
                      <a:endParaRPr lang="zh-CN" altLang="en-US" sz="2400" b="1" dirty="0">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latin typeface="Times New Roman" panose="02020603050405020304" pitchFamily="18" charset="0"/>
                          <a:cs typeface="Times New Roman" panose="02020603050405020304" pitchFamily="18" charset="0"/>
                        </a:rPr>
                        <a:t>experimented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with</a:t>
                      </a:r>
                      <a:endParaRPr lang="zh-CN" altLang="en-US" sz="2400" b="1" dirty="0">
                        <a:latin typeface="Times New Roman" panose="02020603050405020304" pitchFamily="18" charset="0"/>
                        <a:cs typeface="Times New Roman" panose="02020603050405020304" pitchFamily="18" charset="0"/>
                      </a:endParaRPr>
                    </a:p>
                  </a:txBody>
                  <a:tcPr/>
                </a:tc>
              </a:tr>
              <a:tr h="413845">
                <a:tc>
                  <a:txBody>
                    <a:bodyPr/>
                    <a:lstStyle/>
                    <a:p>
                      <a:r>
                        <a:rPr kumimoji="1" lang="en-US" altLang="zh-CN" sz="2400" b="1">
                          <a:latin typeface="Times New Roman" panose="02020603050405020304" pitchFamily="18" charset="0"/>
                          <a:cs typeface="Times New Roman" panose="02020603050405020304" pitchFamily="18" charset="0"/>
                        </a:rPr>
                        <a:t>the</a:t>
                      </a:r>
                      <a:r>
                        <a:rPr kumimoji="1" lang="zh-CN" altLang="en-US" sz="2400" b="1">
                          <a:latin typeface="Times New Roman" panose="02020603050405020304" pitchFamily="18" charset="0"/>
                          <a:cs typeface="Times New Roman" panose="02020603050405020304" pitchFamily="18" charset="0"/>
                        </a:rPr>
                        <a:t> </a:t>
                      </a:r>
                      <a:r>
                        <a:rPr kumimoji="1" lang="en-US" altLang="zh-CN" sz="2400" b="1">
                          <a:solidFill>
                            <a:srgbClr val="C00000"/>
                          </a:solidFill>
                          <a:latin typeface="Times New Roman" panose="02020603050405020304" pitchFamily="18" charset="0"/>
                          <a:cs typeface="Times New Roman" panose="02020603050405020304" pitchFamily="18" charset="0"/>
                        </a:rPr>
                        <a:t>rainbow</a:t>
                      </a:r>
                      <a:endParaRPr lang="zh-CN" altLang="en-US" sz="2400" b="1">
                        <a:solidFill>
                          <a:srgbClr val="C00000"/>
                        </a:solidFill>
                        <a:latin typeface="Times New Roman" panose="02020603050405020304" pitchFamily="18" charset="0"/>
                        <a:cs typeface="Times New Roman" panose="02020603050405020304" pitchFamily="18" charset="0"/>
                      </a:endParaRPr>
                    </a:p>
                  </a:txBody>
                  <a:tcPr/>
                </a:tc>
                <a:tc>
                  <a:txBody>
                    <a:bodyPr/>
                    <a:lstStyle/>
                    <a:p>
                      <a:r>
                        <a:rPr kumimoji="1" lang="en-US" altLang="zh-CN" sz="2400" b="1">
                          <a:latin typeface="Times New Roman" panose="02020603050405020304" pitchFamily="18" charset="0"/>
                          <a:cs typeface="Times New Roman" panose="02020603050405020304" pitchFamily="18" charset="0"/>
                        </a:rPr>
                        <a:t>reflected</a:t>
                      </a:r>
                      <a:endParaRPr lang="zh-CN" altLang="en-US" sz="2400" b="1">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latin typeface="Times New Roman" panose="02020603050405020304" pitchFamily="18" charset="0"/>
                          <a:cs typeface="Times New Roman" panose="02020603050405020304" pitchFamily="18" charset="0"/>
                        </a:rPr>
                        <a:t>tiny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bright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lights</a:t>
                      </a:r>
                      <a:endParaRPr lang="zh-CN" altLang="en-US" sz="2400" b="1" dirty="0">
                        <a:latin typeface="Times New Roman" panose="02020603050405020304" pitchFamily="18" charset="0"/>
                        <a:cs typeface="Times New Roman" panose="02020603050405020304" pitchFamily="18" charset="0"/>
                      </a:endParaRPr>
                    </a:p>
                  </a:txBody>
                  <a:tcPr/>
                </a:tc>
              </a:tr>
              <a:tr h="613980">
                <a:tc>
                  <a:txBody>
                    <a:bodyPr/>
                    <a:lstStyle/>
                    <a:p>
                      <a:r>
                        <a:rPr kumimoji="1" lang="en-US" altLang="zh-CN" sz="2400" b="1">
                          <a:latin typeface="Times New Roman" panose="02020603050405020304" pitchFamily="18" charset="0"/>
                          <a:cs typeface="Times New Roman" panose="02020603050405020304" pitchFamily="18" charset="0"/>
                        </a:rPr>
                        <a:t>light</a:t>
                      </a:r>
                      <a:endParaRPr lang="zh-CN" altLang="en-US" sz="2400" b="1">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field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trip</a:t>
                      </a:r>
                      <a:endParaRPr lang="zh-CN" altLang="en-US" sz="2400" b="1" dirty="0">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cast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different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shadows</a:t>
                      </a:r>
                      <a:endParaRPr lang="zh-CN" altLang="en-US" sz="2400" b="1" dirty="0">
                        <a:solidFill>
                          <a:srgbClr val="C00000"/>
                        </a:solidFill>
                        <a:latin typeface="Times New Roman" panose="02020603050405020304" pitchFamily="18" charset="0"/>
                        <a:cs typeface="Times New Roman" panose="02020603050405020304" pitchFamily="18" charset="0"/>
                      </a:endParaRPr>
                    </a:p>
                  </a:txBody>
                  <a:tcPr/>
                </a:tc>
              </a:tr>
            </a:tbl>
          </a:graphicData>
        </a:graphic>
      </p:graphicFrame>
      <p:sp>
        <p:nvSpPr>
          <p:cNvPr id="6" name="文本框 5"/>
          <p:cNvSpPr txBox="1"/>
          <p:nvPr/>
        </p:nvSpPr>
        <p:spPr>
          <a:xfrm>
            <a:off x="1978959" y="178831"/>
            <a:ext cx="2781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Post-listening</a:t>
            </a:r>
            <a:endPar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内容占位符 2"/>
          <p:cNvSpPr txBox="1"/>
          <p:nvPr/>
        </p:nvSpPr>
        <p:spPr>
          <a:xfrm>
            <a:off x="523380" y="3795948"/>
            <a:ext cx="11144438" cy="11161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2400" b="1" dirty="0">
                <a:latin typeface="Times New Roman" panose="02020603050405020304" pitchFamily="18" charset="0"/>
                <a:cs typeface="Times New Roman" panose="02020603050405020304" pitchFamily="18" charset="0"/>
              </a:rPr>
              <a:t>Judy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had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science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museum</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with</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her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classmates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last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week.</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First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went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area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for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Judy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saw</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herself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reflected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thousands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times.</a:t>
            </a:r>
            <a:r>
              <a:rPr kumimoji="1" lang="zh-CN" altLang="en-US" sz="2400" b="1" dirty="0">
                <a:latin typeface="Times New Roman" panose="02020603050405020304" pitchFamily="18" charset="0"/>
                <a:cs typeface="Times New Roman" panose="02020603050405020304" pitchFamily="18" charset="0"/>
              </a:rPr>
              <a:t> </a:t>
            </a:r>
            <a:endParaRPr kumimoji="1" lang="en-US" altLang="zh-CN" sz="2400" b="1" dirty="0">
              <a:latin typeface="Times New Roman" panose="02020603050405020304" pitchFamily="18" charset="0"/>
              <a:cs typeface="Times New Roman" panose="02020603050405020304" pitchFamily="18" charset="0"/>
            </a:endParaRPr>
          </a:p>
        </p:txBody>
      </p:sp>
      <p:sp>
        <p:nvSpPr>
          <p:cNvPr id="8" name="矩形 7"/>
          <p:cNvSpPr/>
          <p:nvPr/>
        </p:nvSpPr>
        <p:spPr>
          <a:xfrm>
            <a:off x="3151462" y="4059978"/>
            <a:ext cx="782587" cy="461665"/>
          </a:xfrm>
          <a:prstGeom prst="rect">
            <a:avLst/>
          </a:prstGeom>
        </p:spPr>
        <p:txBody>
          <a:bodyPr wrap="none">
            <a:spAutoFit/>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light</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9" name="矩形 8"/>
          <p:cNvSpPr/>
          <p:nvPr/>
        </p:nvSpPr>
        <p:spPr>
          <a:xfrm>
            <a:off x="4564808" y="4150610"/>
            <a:ext cx="2339936" cy="46166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rgbClr val="C00000"/>
                </a:solidFill>
                <a:latin typeface="Times New Roman" panose="02020603050405020304" pitchFamily="18" charset="0"/>
                <a:cs typeface="Times New Roman" panose="02020603050405020304" pitchFamily="18" charset="0"/>
              </a:rPr>
              <a:t>a</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hall</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of</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mirrors</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0" name="矩形 9"/>
          <p:cNvSpPr/>
          <p:nvPr/>
        </p:nvSpPr>
        <p:spPr>
          <a:xfrm>
            <a:off x="1969596" y="3788256"/>
            <a:ext cx="1573160" cy="461665"/>
          </a:xfrm>
          <a:prstGeom prst="rect">
            <a:avLst/>
          </a:prstGeom>
        </p:spPr>
        <p:txBody>
          <a:bodyPr wrap="square">
            <a:spAutoFit/>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a</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field</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trip</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1" name="内容占位符 2"/>
          <p:cNvSpPr txBox="1"/>
          <p:nvPr/>
        </p:nvSpPr>
        <p:spPr>
          <a:xfrm>
            <a:off x="617509" y="5101462"/>
            <a:ext cx="10956180" cy="8881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2400" b="1" dirty="0">
                <a:latin typeface="Times New Roman" panose="02020603050405020304" pitchFamily="18" charset="0"/>
                <a:cs typeface="Times New Roman" panose="02020603050405020304" pitchFamily="18" charset="0"/>
              </a:rPr>
              <a:t>She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also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blue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screen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and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saw</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her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own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moving</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around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like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_______________.</a:t>
            </a:r>
            <a:r>
              <a:rPr kumimoji="1" lang="zh-CN" altLang="en-US" sz="2400" b="1" dirty="0">
                <a:latin typeface="Times New Roman" panose="02020603050405020304" pitchFamily="18" charset="0"/>
                <a:cs typeface="Times New Roman" panose="02020603050405020304" pitchFamily="18" charset="0"/>
              </a:rPr>
              <a:t> </a:t>
            </a:r>
            <a:endParaRPr kumimoji="1" lang="en-US" altLang="zh-CN" sz="2400" b="1" dirty="0">
              <a:latin typeface="Times New Roman" panose="02020603050405020304" pitchFamily="18" charset="0"/>
              <a:cs typeface="Times New Roman" panose="02020603050405020304" pitchFamily="18" charset="0"/>
            </a:endParaRPr>
          </a:p>
        </p:txBody>
      </p:sp>
      <p:sp>
        <p:nvSpPr>
          <p:cNvPr id="12" name="矩形 11"/>
          <p:cNvSpPr/>
          <p:nvPr/>
        </p:nvSpPr>
        <p:spPr>
          <a:xfrm>
            <a:off x="1734372" y="5096768"/>
            <a:ext cx="2637260" cy="46166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rgbClr val="C00000"/>
                </a:solidFill>
                <a:latin typeface="Times New Roman" panose="02020603050405020304" pitchFamily="18" charset="0"/>
                <a:cs typeface="Times New Roman" panose="02020603050405020304" pitchFamily="18" charset="0"/>
              </a:rPr>
              <a:t>experimented</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with</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3" name="矩形 12"/>
          <p:cNvSpPr/>
          <p:nvPr/>
        </p:nvSpPr>
        <p:spPr>
          <a:xfrm>
            <a:off x="8290871" y="4943743"/>
            <a:ext cx="1560042" cy="461665"/>
          </a:xfrm>
          <a:prstGeom prst="rect">
            <a:avLst/>
          </a:prstGeom>
        </p:spPr>
        <p:txBody>
          <a:bodyPr wrap="none">
            <a:spAutoFit/>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blood</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cells</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4" name="矩形 13"/>
          <p:cNvSpPr/>
          <p:nvPr/>
        </p:nvSpPr>
        <p:spPr>
          <a:xfrm>
            <a:off x="2256969" y="5386968"/>
            <a:ext cx="2416694" cy="461665"/>
          </a:xfrm>
          <a:prstGeom prst="rect">
            <a:avLst/>
          </a:prstGeom>
        </p:spPr>
        <p:txBody>
          <a:bodyPr wrap="square">
            <a:spAutoFit/>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tiny</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bright</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lights</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animBg="1"/>
      <p:bldP spid="6" grpId="0"/>
      <p:bldP spid="7" grpId="0"/>
      <p:bldP spid="8" grpId="0"/>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661052" y="3940629"/>
            <a:ext cx="10730221" cy="8309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2400" b="1" dirty="0">
                <a:latin typeface="Times New Roman" panose="02020603050405020304" pitchFamily="18" charset="0"/>
                <a:cs typeface="Times New Roman" panose="02020603050405020304" pitchFamily="18" charset="0"/>
              </a:rPr>
              <a:t>The thing Judy liked better was that a white light _____________ ____________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 Judy in every </a:t>
            </a:r>
            <a:r>
              <a:rPr kumimoji="1" lang="en-US" altLang="zh-CN" sz="2400" b="1" dirty="0" err="1">
                <a:latin typeface="Times New Roman" panose="02020603050405020304" pitchFamily="18" charset="0"/>
                <a:cs typeface="Times New Roman" panose="02020603050405020304" pitchFamily="18" charset="0"/>
              </a:rPr>
              <a:t>colour</a:t>
            </a:r>
            <a:r>
              <a:rPr kumimoji="1" lang="en-US" altLang="zh-CN" sz="2400" b="1" dirty="0">
                <a:latin typeface="Times New Roman" panose="02020603050405020304" pitchFamily="18" charset="0"/>
                <a:cs typeface="Times New Roman" panose="02020603050405020304" pitchFamily="18" charset="0"/>
              </a:rPr>
              <a:t> of ___________. Later Judy went to the area for ______.</a:t>
            </a:r>
            <a:endParaRPr kumimoji="1" lang="en-US" altLang="zh-CN" sz="2400" b="1" dirty="0">
              <a:latin typeface="Times New Roman" panose="02020603050405020304" pitchFamily="18" charset="0"/>
              <a:cs typeface="Times New Roman" panose="02020603050405020304" pitchFamily="18" charset="0"/>
            </a:endParaRPr>
          </a:p>
        </p:txBody>
      </p:sp>
      <p:sp>
        <p:nvSpPr>
          <p:cNvPr id="6" name="矩形 5"/>
          <p:cNvSpPr/>
          <p:nvPr/>
        </p:nvSpPr>
        <p:spPr>
          <a:xfrm>
            <a:off x="7355945" y="3881088"/>
            <a:ext cx="1913537" cy="461665"/>
          </a:xfrm>
          <a:prstGeom prst="rect">
            <a:avLst/>
          </a:prstGeom>
        </p:spPr>
        <p:txBody>
          <a:bodyPr wrap="none">
            <a:spAutoFit/>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cast</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different</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8" name="矩形 7"/>
          <p:cNvSpPr/>
          <p:nvPr/>
        </p:nvSpPr>
        <p:spPr>
          <a:xfrm>
            <a:off x="4152041" y="4235016"/>
            <a:ext cx="1766830" cy="461665"/>
          </a:xfrm>
          <a:prstGeom prst="rect">
            <a:avLst/>
          </a:prstGeom>
        </p:spPr>
        <p:txBody>
          <a:bodyPr wrap="none">
            <a:spAutoFit/>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the</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rainbow</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9" name="矩形 8"/>
          <p:cNvSpPr/>
          <p:nvPr/>
        </p:nvSpPr>
        <p:spPr>
          <a:xfrm>
            <a:off x="10086079" y="4235015"/>
            <a:ext cx="973343" cy="46166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rgbClr val="C00000"/>
                </a:solidFill>
                <a:latin typeface="Times New Roman" panose="02020603050405020304" pitchFamily="18" charset="0"/>
                <a:cs typeface="Times New Roman" panose="02020603050405020304" pitchFamily="18" charset="0"/>
              </a:rPr>
              <a:t>sound</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4" name="矩形 3"/>
          <p:cNvSpPr/>
          <p:nvPr/>
        </p:nvSpPr>
        <p:spPr>
          <a:xfrm>
            <a:off x="9476139" y="3881088"/>
            <a:ext cx="1298753" cy="461665"/>
          </a:xfrm>
          <a:prstGeom prst="rect">
            <a:avLst/>
          </a:prstGeom>
        </p:spPr>
        <p:txBody>
          <a:bodyPr wrap="none">
            <a:spAutoFit/>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shadows</a:t>
            </a:r>
            <a:endParaRPr lang="zh-CN" altLang="en-US" sz="2400" b="1" dirty="0"/>
          </a:p>
        </p:txBody>
      </p:sp>
      <p:sp>
        <p:nvSpPr>
          <p:cNvPr id="10" name="文本框 9"/>
          <p:cNvSpPr txBox="1"/>
          <p:nvPr/>
        </p:nvSpPr>
        <p:spPr>
          <a:xfrm>
            <a:off x="661052" y="853920"/>
            <a:ext cx="10956180" cy="830997"/>
          </a:xfrm>
          <a:prstGeom prst="rect">
            <a:avLst/>
          </a:prstGeom>
          <a:noFill/>
        </p:spPr>
        <p:txBody>
          <a:bodyPr wrap="square" rtlCol="0">
            <a:spAutoFit/>
          </a:bodyPr>
          <a:lstStyle/>
          <a:p>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5:</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Fill</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blanks</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with</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words</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and</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expressions</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box</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to</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finish</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summary</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of</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conversation.</a:t>
            </a:r>
            <a:endPar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圆角矩形 1"/>
          <p:cNvSpPr/>
          <p:nvPr/>
        </p:nvSpPr>
        <p:spPr>
          <a:xfrm>
            <a:off x="872370" y="1711760"/>
            <a:ext cx="10134154" cy="1911787"/>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a:solidFill>
                  <a:srgbClr val="0000FF"/>
                </a:solidFill>
                <a:latin typeface="Times New Roman" panose="02020603050405020304" pitchFamily="18" charset="0"/>
                <a:cs typeface="Times New Roman" panose="02020603050405020304" pitchFamily="18" charset="0"/>
              </a:rPr>
              <a:t>		</a:t>
            </a:r>
            <a:endParaRPr kumimoji="1" lang="en-US" altLang="zh-CN" sz="2400" b="1">
              <a:solidFill>
                <a:srgbClr val="0000FF"/>
              </a:solidFill>
              <a:latin typeface="Times New Roman" panose="02020603050405020304" pitchFamily="18" charset="0"/>
              <a:cs typeface="Times New Roman" panose="02020603050405020304" pitchFamily="18" charset="0"/>
            </a:endParaRPr>
          </a:p>
          <a:p>
            <a:pPr algn="ctr"/>
            <a:r>
              <a:rPr kumimoji="1" lang="en-US" altLang="zh-CN" sz="2400" b="1">
                <a:solidFill>
                  <a:srgbClr val="0000FF"/>
                </a:solidFill>
                <a:latin typeface="Times New Roman" panose="02020603050405020304" pitchFamily="18" charset="0"/>
                <a:cs typeface="Times New Roman" panose="02020603050405020304" pitchFamily="18" charset="0"/>
              </a:rPr>
              <a:t>						</a:t>
            </a:r>
            <a:r>
              <a:rPr kumimoji="1" lang="zh-CN" altLang="en-US" sz="2400" b="1">
                <a:solidFill>
                  <a:srgbClr val="0000FF"/>
                </a:solidFill>
                <a:latin typeface="Times New Roman" panose="02020603050405020304" pitchFamily="18" charset="0"/>
                <a:cs typeface="Times New Roman" panose="02020603050405020304" pitchFamily="18" charset="0"/>
              </a:rPr>
              <a:t> </a:t>
            </a:r>
            <a:r>
              <a:rPr kumimoji="1" lang="en-US" altLang="zh-CN" sz="2400" b="1">
                <a:solidFill>
                  <a:srgbClr val="0000FF"/>
                </a:solidFill>
                <a:latin typeface="Times New Roman" panose="02020603050405020304" pitchFamily="18" charset="0"/>
                <a:cs typeface="Times New Roman" panose="02020603050405020304" pitchFamily="18" charset="0"/>
              </a:rPr>
              <a:t>			</a:t>
            </a:r>
            <a:endParaRPr kumimoji="1" lang="zh-CN" altLang="en-US" sz="2400" b="1">
              <a:solidFill>
                <a:srgbClr val="0000FF"/>
              </a:solidFill>
              <a:latin typeface="Times New Roman" panose="02020603050405020304" pitchFamily="18" charset="0"/>
              <a:cs typeface="Times New Roman" panose="02020603050405020304" pitchFamily="18" charset="0"/>
            </a:endParaRPr>
          </a:p>
        </p:txBody>
      </p:sp>
      <p:graphicFrame>
        <p:nvGraphicFramePr>
          <p:cNvPr id="12" name="表格 5"/>
          <p:cNvGraphicFramePr>
            <a:graphicFrameLocks noGrp="1"/>
          </p:cNvGraphicFramePr>
          <p:nvPr/>
        </p:nvGraphicFramePr>
        <p:xfrm>
          <a:off x="1843229" y="1719367"/>
          <a:ext cx="9457763" cy="1858404"/>
        </p:xfrm>
        <a:graphic>
          <a:graphicData uri="http://schemas.openxmlformats.org/drawingml/2006/table">
            <a:tbl>
              <a:tblPr firstRow="1" bandRow="1">
                <a:tableStyleId>{2D5ABB26-0587-4C30-8999-92F81FD0307C}</a:tableStyleId>
              </a:tblPr>
              <a:tblGrid>
                <a:gridCol w="2333242"/>
                <a:gridCol w="2523269"/>
                <a:gridCol w="4601252"/>
              </a:tblGrid>
              <a:tr h="464050">
                <a:tc>
                  <a:txBody>
                    <a:bodyPr/>
                    <a:lstStyle/>
                    <a:p>
                      <a:r>
                        <a:rPr kumimoji="1" lang="en-US" altLang="zh-CN" sz="2400" b="1">
                          <a:latin typeface="Times New Roman" panose="02020603050405020304" pitchFamily="18" charset="0"/>
                          <a:cs typeface="Times New Roman" panose="02020603050405020304" pitchFamily="18" charset="0"/>
                        </a:rPr>
                        <a:t>piano</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keyboard</a:t>
                      </a:r>
                      <a:endParaRPr lang="zh-CN" altLang="en-US" sz="2400" b="1">
                        <a:latin typeface="Times New Roman" panose="02020603050405020304" pitchFamily="18" charset="0"/>
                        <a:cs typeface="Times New Roman" panose="02020603050405020304" pitchFamily="18" charset="0"/>
                      </a:endParaRPr>
                    </a:p>
                  </a:txBody>
                  <a:tcPr/>
                </a:tc>
                <a:tc>
                  <a:txBody>
                    <a:bodyPr/>
                    <a:lstStyle/>
                    <a:p>
                      <a:r>
                        <a:rPr kumimoji="1" lang="en-US" altLang="zh-CN" sz="2400" b="1">
                          <a:latin typeface="Times New Roman" panose="02020603050405020304" pitchFamily="18" charset="0"/>
                          <a:cs typeface="Times New Roman" panose="02020603050405020304" pitchFamily="18" charset="0"/>
                        </a:rPr>
                        <a:t>a</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hall</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of</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mirrors</a:t>
                      </a:r>
                      <a:endParaRPr lang="zh-CN" altLang="en-US" sz="2400" b="1">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latin typeface="Times New Roman" panose="02020603050405020304" pitchFamily="18" charset="0"/>
                          <a:cs typeface="Times New Roman" panose="02020603050405020304" pitchFamily="18" charset="0"/>
                        </a:rPr>
                        <a:t>whisper</a:t>
                      </a:r>
                      <a:endParaRPr lang="zh-CN" altLang="en-US" sz="2400" b="1" dirty="0">
                        <a:latin typeface="Times New Roman" panose="02020603050405020304" pitchFamily="18" charset="0"/>
                        <a:cs typeface="Times New Roman" panose="02020603050405020304" pitchFamily="18" charset="0"/>
                      </a:endParaRPr>
                    </a:p>
                  </a:txBody>
                  <a:tcPr/>
                </a:tc>
              </a:tr>
              <a:tr h="413845">
                <a:tc>
                  <a:txBody>
                    <a:bodyPr/>
                    <a:lstStyle/>
                    <a:p>
                      <a:r>
                        <a:rPr kumimoji="1" lang="en-US" altLang="zh-CN" sz="2400" b="1">
                          <a:latin typeface="Times New Roman" panose="02020603050405020304" pitchFamily="18" charset="0"/>
                          <a:cs typeface="Times New Roman" panose="02020603050405020304" pitchFamily="18" charset="0"/>
                        </a:rPr>
                        <a:t>blood</a:t>
                      </a:r>
                      <a:r>
                        <a:rPr kumimoji="1" lang="zh-CN" altLang="en-US" sz="2400" b="1">
                          <a:latin typeface="Times New Roman" panose="02020603050405020304" pitchFamily="18" charset="0"/>
                          <a:cs typeface="Times New Roman" panose="02020603050405020304" pitchFamily="18" charset="0"/>
                        </a:rPr>
                        <a:t> </a:t>
                      </a:r>
                      <a:r>
                        <a:rPr kumimoji="1" lang="en-US" altLang="zh-CN" sz="2400" b="1">
                          <a:latin typeface="Times New Roman" panose="02020603050405020304" pitchFamily="18" charset="0"/>
                          <a:cs typeface="Times New Roman" panose="02020603050405020304" pitchFamily="18" charset="0"/>
                        </a:rPr>
                        <a:t>cells</a:t>
                      </a:r>
                      <a:endParaRPr lang="zh-CN" altLang="en-US" sz="2400" b="1">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latin typeface="Times New Roman" panose="02020603050405020304" pitchFamily="18" charset="0"/>
                          <a:cs typeface="Times New Roman" panose="02020603050405020304" pitchFamily="18" charset="0"/>
                        </a:rPr>
                        <a:t>sound</a:t>
                      </a:r>
                      <a:endParaRPr lang="zh-CN" altLang="en-US" sz="2400" b="1" dirty="0">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latin typeface="Times New Roman" panose="02020603050405020304" pitchFamily="18" charset="0"/>
                          <a:cs typeface="Times New Roman" panose="02020603050405020304" pitchFamily="18" charset="0"/>
                        </a:rPr>
                        <a:t>experimented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with</a:t>
                      </a:r>
                      <a:endParaRPr lang="zh-CN" altLang="en-US" sz="2400" b="1" dirty="0">
                        <a:latin typeface="Times New Roman" panose="02020603050405020304" pitchFamily="18" charset="0"/>
                        <a:cs typeface="Times New Roman" panose="02020603050405020304" pitchFamily="18" charset="0"/>
                      </a:endParaRPr>
                    </a:p>
                  </a:txBody>
                  <a:tcPr/>
                </a:tc>
              </a:tr>
              <a:tr h="413845">
                <a:tc>
                  <a:txBody>
                    <a:bodyPr/>
                    <a:lstStyle/>
                    <a:p>
                      <a:r>
                        <a:rPr kumimoji="1" lang="en-US" altLang="zh-CN" sz="2400" b="1">
                          <a:latin typeface="Times New Roman" panose="02020603050405020304" pitchFamily="18" charset="0"/>
                          <a:cs typeface="Times New Roman" panose="02020603050405020304" pitchFamily="18" charset="0"/>
                        </a:rPr>
                        <a:t>the</a:t>
                      </a:r>
                      <a:r>
                        <a:rPr kumimoji="1" lang="zh-CN" altLang="en-US" sz="2400" b="1">
                          <a:latin typeface="Times New Roman" panose="02020603050405020304" pitchFamily="18" charset="0"/>
                          <a:cs typeface="Times New Roman" panose="02020603050405020304" pitchFamily="18" charset="0"/>
                        </a:rPr>
                        <a:t> </a:t>
                      </a:r>
                      <a:r>
                        <a:rPr kumimoji="1" lang="en-US" altLang="zh-CN" sz="2400" b="1">
                          <a:solidFill>
                            <a:srgbClr val="C00000"/>
                          </a:solidFill>
                          <a:latin typeface="Times New Roman" panose="02020603050405020304" pitchFamily="18" charset="0"/>
                          <a:cs typeface="Times New Roman" panose="02020603050405020304" pitchFamily="18" charset="0"/>
                        </a:rPr>
                        <a:t>rainbow</a:t>
                      </a:r>
                      <a:endParaRPr lang="zh-CN" altLang="en-US" sz="2400" b="1">
                        <a:solidFill>
                          <a:srgbClr val="C00000"/>
                        </a:solidFill>
                        <a:latin typeface="Times New Roman" panose="02020603050405020304" pitchFamily="18" charset="0"/>
                        <a:cs typeface="Times New Roman" panose="02020603050405020304" pitchFamily="18" charset="0"/>
                      </a:endParaRPr>
                    </a:p>
                  </a:txBody>
                  <a:tcPr/>
                </a:tc>
                <a:tc>
                  <a:txBody>
                    <a:bodyPr/>
                    <a:lstStyle/>
                    <a:p>
                      <a:r>
                        <a:rPr kumimoji="1" lang="en-US" altLang="zh-CN" sz="2400" b="1">
                          <a:latin typeface="Times New Roman" panose="02020603050405020304" pitchFamily="18" charset="0"/>
                          <a:cs typeface="Times New Roman" panose="02020603050405020304" pitchFamily="18" charset="0"/>
                        </a:rPr>
                        <a:t>reflected</a:t>
                      </a:r>
                      <a:endParaRPr lang="zh-CN" altLang="en-US" sz="2400" b="1">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latin typeface="Times New Roman" panose="02020603050405020304" pitchFamily="18" charset="0"/>
                          <a:cs typeface="Times New Roman" panose="02020603050405020304" pitchFamily="18" charset="0"/>
                        </a:rPr>
                        <a:t>tiny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bright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lights</a:t>
                      </a:r>
                      <a:endParaRPr lang="zh-CN" altLang="en-US" sz="2400" b="1" dirty="0">
                        <a:latin typeface="Times New Roman" panose="02020603050405020304" pitchFamily="18" charset="0"/>
                        <a:cs typeface="Times New Roman" panose="02020603050405020304" pitchFamily="18" charset="0"/>
                      </a:endParaRPr>
                    </a:p>
                  </a:txBody>
                  <a:tcPr/>
                </a:tc>
              </a:tr>
              <a:tr h="479954">
                <a:tc>
                  <a:txBody>
                    <a:bodyPr/>
                    <a:lstStyle/>
                    <a:p>
                      <a:r>
                        <a:rPr kumimoji="1" lang="en-US" altLang="zh-CN" sz="2400" b="1" dirty="0">
                          <a:latin typeface="Times New Roman" panose="02020603050405020304" pitchFamily="18" charset="0"/>
                          <a:cs typeface="Times New Roman" panose="02020603050405020304" pitchFamily="18" charset="0"/>
                        </a:rPr>
                        <a:t>light</a:t>
                      </a:r>
                      <a:endParaRPr lang="zh-CN" altLang="en-US" sz="2400" b="1" dirty="0">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field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trip</a:t>
                      </a:r>
                      <a:endParaRPr lang="zh-CN" altLang="en-US" sz="2400" b="1" dirty="0">
                        <a:latin typeface="Times New Roman" panose="02020603050405020304" pitchFamily="18" charset="0"/>
                        <a:cs typeface="Times New Roman" panose="02020603050405020304" pitchFamily="18" charset="0"/>
                      </a:endParaRPr>
                    </a:p>
                  </a:txBody>
                  <a:tcPr/>
                </a:tc>
                <a:tc>
                  <a:txBody>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cast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different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shadows</a:t>
                      </a:r>
                      <a:endParaRPr lang="zh-CN" altLang="en-US" sz="2400" b="1" dirty="0">
                        <a:solidFill>
                          <a:srgbClr val="C00000"/>
                        </a:solidFill>
                        <a:latin typeface="Times New Roman" panose="02020603050405020304" pitchFamily="18" charset="0"/>
                        <a:cs typeface="Times New Roman" panose="02020603050405020304" pitchFamily="18" charset="0"/>
                      </a:endParaRPr>
                    </a:p>
                  </a:txBody>
                  <a:tcPr/>
                </a:tc>
              </a:tr>
            </a:tbl>
          </a:graphicData>
        </a:graphic>
      </p:graphicFrame>
      <p:sp>
        <p:nvSpPr>
          <p:cNvPr id="13" name="文本框 12"/>
          <p:cNvSpPr txBox="1"/>
          <p:nvPr/>
        </p:nvSpPr>
        <p:spPr>
          <a:xfrm>
            <a:off x="2022502" y="121523"/>
            <a:ext cx="2781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Post-listening</a:t>
            </a:r>
            <a:endPar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内容占位符 2"/>
          <p:cNvSpPr txBox="1"/>
          <p:nvPr/>
        </p:nvSpPr>
        <p:spPr>
          <a:xfrm>
            <a:off x="661052" y="5014549"/>
            <a:ext cx="10271982" cy="130270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2400" b="1" dirty="0">
                <a:latin typeface="Times New Roman" panose="02020603050405020304" pitchFamily="18" charset="0"/>
                <a:cs typeface="Times New Roman" panose="02020603050405020304" pitchFamily="18" charset="0"/>
              </a:rPr>
              <a:t>Judy played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giant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______________</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with</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her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feet,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and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even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produced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voices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classical</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singers.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also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played a giant dish, which ________ the sound back and made it louder so that you could _________ to someone 17 </a:t>
            </a:r>
            <a:r>
              <a:rPr kumimoji="1" lang="en-US" altLang="zh-CN" sz="2400" b="1" dirty="0" err="1">
                <a:latin typeface="Times New Roman" panose="02020603050405020304" pitchFamily="18" charset="0"/>
                <a:cs typeface="Times New Roman" panose="02020603050405020304" pitchFamily="18" charset="0"/>
              </a:rPr>
              <a:t>metres</a:t>
            </a:r>
            <a:r>
              <a:rPr kumimoji="1" lang="en-US" altLang="zh-CN" sz="2400" b="1" dirty="0">
                <a:latin typeface="Times New Roman" panose="02020603050405020304" pitchFamily="18" charset="0"/>
                <a:cs typeface="Times New Roman" panose="02020603050405020304" pitchFamily="18" charset="0"/>
              </a:rPr>
              <a:t> away.</a:t>
            </a:r>
            <a:endParaRPr kumimoji="1" lang="en-US" altLang="zh-CN" sz="2400" b="1" dirty="0">
              <a:latin typeface="Times New Roman" panose="02020603050405020304" pitchFamily="18" charset="0"/>
              <a:cs typeface="Times New Roman" panose="02020603050405020304" pitchFamily="18" charset="0"/>
            </a:endParaRPr>
          </a:p>
        </p:txBody>
      </p:sp>
      <p:sp>
        <p:nvSpPr>
          <p:cNvPr id="15" name="矩形 14"/>
          <p:cNvSpPr/>
          <p:nvPr/>
        </p:nvSpPr>
        <p:spPr>
          <a:xfrm>
            <a:off x="3413152" y="4903651"/>
            <a:ext cx="2724642" cy="461665"/>
          </a:xfrm>
          <a:prstGeom prst="rect">
            <a:avLst/>
          </a:prstGeom>
        </p:spPr>
        <p:txBody>
          <a:bodyPr wrap="square">
            <a:spAutoFit/>
          </a:bodyPr>
          <a:lstStyle/>
          <a:p>
            <a:r>
              <a:rPr kumimoji="1" lang="en-US" altLang="zh-CN" sz="2400" b="1" dirty="0">
                <a:solidFill>
                  <a:srgbClr val="C00000"/>
                </a:solidFill>
                <a:latin typeface="Times New Roman" panose="02020603050405020304" pitchFamily="18" charset="0"/>
                <a:cs typeface="Times New Roman" panose="02020603050405020304" pitchFamily="18" charset="0"/>
              </a:rPr>
              <a:t>piano</a:t>
            </a:r>
            <a:r>
              <a:rPr kumimoji="1" lang="zh-CN" altLang="en-US" sz="2400" b="1" dirty="0">
                <a:solidFill>
                  <a:srgbClr val="C00000"/>
                </a:solidFill>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keyboard</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8655317" y="5228047"/>
            <a:ext cx="1641643"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rgbClr val="C00000"/>
                </a:solidFill>
                <a:latin typeface="Times New Roman" panose="02020603050405020304" pitchFamily="18" charset="0"/>
                <a:cs typeface="Times New Roman" panose="02020603050405020304" pitchFamily="18" charset="0"/>
              </a:rPr>
              <a:t>reflected</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17" name="矩形 16"/>
          <p:cNvSpPr/>
          <p:nvPr/>
        </p:nvSpPr>
        <p:spPr>
          <a:xfrm>
            <a:off x="7081303" y="5542415"/>
            <a:ext cx="1512018" cy="461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2400" b="1" dirty="0">
                <a:solidFill>
                  <a:srgbClr val="C00000"/>
                </a:solidFill>
                <a:latin typeface="Times New Roman" panose="02020603050405020304" pitchFamily="18" charset="0"/>
                <a:cs typeface="Times New Roman" panose="02020603050405020304" pitchFamily="18" charset="0"/>
              </a:rPr>
              <a:t>whisper</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4" grpId="0"/>
      <p:bldP spid="10" grpId="0"/>
      <p:bldP spid="11" grpId="0" animBg="1"/>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605562" y="750258"/>
            <a:ext cx="11120272" cy="461665"/>
          </a:xfrm>
          <a:prstGeom prst="rect">
            <a:avLst/>
          </a:prstGeom>
          <a:noFill/>
        </p:spPr>
        <p:txBody>
          <a:bodyPr wrap="square" rtlCol="0">
            <a:spAutoFit/>
          </a:bodyPr>
          <a:lstStyle/>
          <a:p>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6:</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Talk</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about</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something</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more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on</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scientific</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museum</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(Page</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7,</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5).</a:t>
            </a:r>
            <a:endPar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内容占位符 2"/>
          <p:cNvSpPr txBox="1"/>
          <p:nvPr/>
        </p:nvSpPr>
        <p:spPr>
          <a:xfrm>
            <a:off x="475574" y="1275668"/>
            <a:ext cx="11523683" cy="752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kumimoji="1" lang="en-US" altLang="zh-CN" sz="2400" b="1" dirty="0">
                <a:latin typeface="Times New Roman" panose="02020603050405020304" pitchFamily="18" charset="0"/>
                <a:cs typeface="Times New Roman" panose="02020603050405020304" pitchFamily="18" charset="0"/>
              </a:rPr>
              <a:t>The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conversation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about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City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Science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and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Industry,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museum</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Paris.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Would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you</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like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go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this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museum?</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Why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why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not?</a:t>
            </a:r>
            <a:endParaRPr kumimoji="1" lang="en-US" altLang="zh-CN" sz="2400" b="1" dirty="0">
              <a:latin typeface="Times New Roman" panose="02020603050405020304" pitchFamily="18" charset="0"/>
              <a:cs typeface="Times New Roman" panose="02020603050405020304" pitchFamily="18" charset="0"/>
            </a:endParaRPr>
          </a:p>
          <a:p>
            <a:pPr marL="0" indent="0">
              <a:buNone/>
            </a:pPr>
            <a:endPar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endPar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endPar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内容占位符 2"/>
          <p:cNvSpPr txBox="1"/>
          <p:nvPr/>
        </p:nvSpPr>
        <p:spPr>
          <a:xfrm>
            <a:off x="653821" y="5058897"/>
            <a:ext cx="11120272" cy="142795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kumimoji="1" lang="en-US" altLang="zh-CN" sz="2400" b="1" dirty="0">
                <a:latin typeface="Times New Roman" panose="02020603050405020304" pitchFamily="18" charset="0"/>
                <a:cs typeface="Times New Roman" panose="02020603050405020304" pitchFamily="18" charset="0"/>
              </a:rPr>
              <a:t>Are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there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any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museums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like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this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China?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What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other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interesting</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museums</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are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there?</a:t>
            </a:r>
            <a:r>
              <a:rPr kumimoji="1" lang="zh-CN" altLang="en-US" sz="2400" b="1" dirty="0">
                <a:latin typeface="Times New Roman" panose="02020603050405020304" pitchFamily="18" charset="0"/>
                <a:cs typeface="Times New Roman" panose="02020603050405020304" pitchFamily="18" charset="0"/>
              </a:rPr>
              <a:t> </a:t>
            </a:r>
            <a:endParaRPr kumimoji="1" lang="en-US" altLang="zh-CN" sz="2400" b="1" dirty="0">
              <a:latin typeface="Times New Roman" panose="02020603050405020304" pitchFamily="18" charset="0"/>
              <a:cs typeface="Times New Roman" panose="02020603050405020304" pitchFamily="18" charset="0"/>
            </a:endParaRPr>
          </a:p>
          <a:p>
            <a:pPr marL="0" indent="0" algn="just">
              <a:buNone/>
            </a:pP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Yes, there are, for example, the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China</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Science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and</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Technology</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Museum</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in</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Beijing</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and</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the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Shanghai</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Science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and</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Technology</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Museum.</a:t>
            </a:r>
            <a:endPar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内容占位符 2"/>
          <p:cNvSpPr txBox="1"/>
          <p:nvPr/>
        </p:nvSpPr>
        <p:spPr>
          <a:xfrm>
            <a:off x="686247" y="1889642"/>
            <a:ext cx="11138200" cy="17687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Yes.</a:t>
            </a:r>
            <a:endPar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I</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would</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like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to</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go</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to</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this</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museum</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to</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see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the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blue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screen.</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I</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am</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curious</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to</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know</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what</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on</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earth</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is</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going</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on</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there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and</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why</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I</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can</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see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my</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blood</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cells</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moving</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around</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like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tiny</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bright</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lights.</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I</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am</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sure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it</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will</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be</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a</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lot</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of</a:t>
            </a:r>
            <a:r>
              <a:rPr kumimoji="1" lang="zh-CN" altLang="en-US" sz="2400"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rPr>
              <a:t>fun.</a:t>
            </a:r>
            <a:endParaRPr kumimoji="1"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endParaRPr kumimoji="1" lang="en-US" altLang="zh-CN" sz="24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686247" y="3429000"/>
            <a:ext cx="1131301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No.</a:t>
            </a:r>
            <a:endPar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It</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is</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not</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convenient</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because</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it</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is</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too</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far</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from</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China</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and</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there</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is</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no</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need</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to</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go</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so</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far</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when</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we</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have</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so</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many</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interesting</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places</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at</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home.</a:t>
            </a:r>
            <a:endPar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We</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can’t</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speak</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French</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and</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will</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have</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trouble</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in</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understanding</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what</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to</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do</a:t>
            </a:r>
            <a:r>
              <a:rPr kumimoji="1" lang="zh-CN" altLang="en-US"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there.</a:t>
            </a:r>
            <a:endParaRPr lang="zh-CN" altLang="en-US" dirty="0"/>
          </a:p>
        </p:txBody>
      </p:sp>
      <p:sp>
        <p:nvSpPr>
          <p:cNvPr id="8" name="文本框 7"/>
          <p:cNvSpPr txBox="1"/>
          <p:nvPr/>
        </p:nvSpPr>
        <p:spPr>
          <a:xfrm>
            <a:off x="2037016" y="165483"/>
            <a:ext cx="2781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Post-listening</a:t>
            </a:r>
            <a:endPar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
                                            <p:txEl>
                                              <p:pRg st="1" end="1"/>
                                            </p:txEl>
                                          </p:spTgt>
                                        </p:tgtEl>
                                        <p:attrNameLst>
                                          <p:attrName>style.visibility</p:attrName>
                                        </p:attrNameLst>
                                      </p:cBhvr>
                                      <p:to>
                                        <p:strVal val="visible"/>
                                      </p:to>
                                    </p:set>
                                    <p:animEffect transition="in" filter="wipe(down)">
                                      <p:cBhvr>
                                        <p:cTn id="5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4"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98383" y="309441"/>
            <a:ext cx="2668982" cy="814469"/>
            <a:chOff x="11702" y="1043"/>
            <a:chExt cx="9777" cy="3505"/>
          </a:xfrm>
          <a:solidFill>
            <a:srgbClr val="00B0F0"/>
          </a:solidFill>
        </p:grpSpPr>
        <p:sp>
          <p:nvSpPr>
            <p:cNvPr id="3" name="矩形标注 10"/>
            <p:cNvSpPr/>
            <p:nvPr/>
          </p:nvSpPr>
          <p:spPr>
            <a:xfrm>
              <a:off x="12796" y="1943"/>
              <a:ext cx="8104" cy="2605"/>
            </a:xfrm>
            <a:prstGeom prst="wedgeRectCallout">
              <a:avLst>
                <a:gd name="adj1" fmla="val -50417"/>
                <a:gd name="adj2" fmla="val 84088"/>
              </a:avLst>
            </a:prstGeom>
            <a:grpFill/>
            <a:effectLst>
              <a:reflection blurRad="6350" stA="50000" endA="300" endPos="59000" dir="5400000" sy="-100000" algn="bl" rotWithShape="0"/>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 name="TextBox 5"/>
            <p:cNvSpPr txBox="1"/>
            <p:nvPr/>
          </p:nvSpPr>
          <p:spPr>
            <a:xfrm>
              <a:off x="11702" y="1043"/>
              <a:ext cx="9777" cy="3481"/>
            </a:xfrm>
            <a:prstGeom prst="rect">
              <a:avLst/>
            </a:prstGeom>
            <a:grpFill/>
          </p:spPr>
          <p:txBody>
            <a:bodyPr wrap="square" rtlCol="0" anchor="t">
              <a:spAutoFit/>
            </a:bodyPr>
            <a:lstStyle/>
            <a:p>
              <a:pPr lvl="0" algn="just">
                <a:buClrTx/>
                <a:buSzTx/>
                <a:buFontTx/>
              </a:pPr>
              <a:r>
                <a:rPr lang="en-US" altLang="zh-CN" sz="2000" b="1" dirty="0">
                  <a:latin typeface="Times New Roman" panose="02020603050405020304" pitchFamily="18" charset="0"/>
                  <a:cs typeface="Times New Roman" panose="02020603050405020304" pitchFamily="18" charset="0"/>
                  <a:sym typeface="+mn-ea"/>
                </a:rPr>
                <a:t>phenomenon  n.  </a:t>
              </a:r>
              <a:r>
                <a:rPr lang="zh-CN" altLang="en-US" sz="2000" dirty="0">
                  <a:latin typeface="黑体" panose="02010609060101010101" pitchFamily="49" charset="-122"/>
                  <a:ea typeface="黑体" panose="02010609060101010101" pitchFamily="49" charset="-122"/>
                  <a:cs typeface="Times New Roman" panose="02020603050405020304" pitchFamily="18" charset="0"/>
                  <a:sym typeface="+mn-ea"/>
                </a:rPr>
                <a:t>现象</a:t>
              </a:r>
              <a:r>
                <a:rPr lang="zh-CN" altLang="en-US" sz="2000" b="1" dirty="0">
                  <a:latin typeface="Times New Roman" panose="02020603050405020304" pitchFamily="18" charset="0"/>
                  <a:cs typeface="Times New Roman" panose="02020603050405020304" pitchFamily="18" charset="0"/>
                  <a:sym typeface="+mn-ea"/>
                </a:rPr>
                <a:t>      </a:t>
              </a:r>
              <a:endParaRPr lang="zh-CN" altLang="en-US" sz="2000" b="1" dirty="0">
                <a:latin typeface="Times New Roman" panose="02020603050405020304" pitchFamily="18" charset="0"/>
                <a:cs typeface="Times New Roman" panose="02020603050405020304" pitchFamily="18" charset="0"/>
                <a:sym typeface="+mn-ea"/>
              </a:endParaRPr>
            </a:p>
            <a:p>
              <a:pPr lvl="0" algn="just">
                <a:buClrTx/>
                <a:buSzTx/>
                <a:buFontTx/>
              </a:pPr>
              <a:r>
                <a:rPr lang="en-US" altLang="zh-CN" sz="2000" b="1" dirty="0">
                  <a:latin typeface="Times New Roman" panose="02020603050405020304" pitchFamily="18" charset="0"/>
                  <a:cs typeface="Times New Roman" panose="02020603050405020304" pitchFamily="18" charset="0"/>
                  <a:sym typeface="+mn-ea"/>
                </a:rPr>
                <a:t>( </a:t>
              </a:r>
              <a:r>
                <a:rPr lang="en-US" altLang="zh-CN" sz="2000" b="1" i="1" dirty="0">
                  <a:latin typeface="Times New Roman" panose="02020603050405020304" pitchFamily="18" charset="0"/>
                  <a:cs typeface="Times New Roman" panose="02020603050405020304" pitchFamily="18" charset="0"/>
                  <a:sym typeface="+mn-ea"/>
                </a:rPr>
                <a:t>pl.</a:t>
              </a:r>
              <a:r>
                <a:rPr lang="en-US" altLang="zh-CN" sz="2000" b="1" dirty="0">
                  <a:latin typeface="Times New Roman" panose="02020603050405020304" pitchFamily="18" charset="0"/>
                  <a:cs typeface="Times New Roman" panose="02020603050405020304" pitchFamily="18" charset="0"/>
                  <a:sym typeface="+mn-ea"/>
                </a:rPr>
                <a:t>  phenomena )</a:t>
              </a:r>
              <a:endParaRPr lang="en-US" altLang="zh-CN" sz="2000" b="1" dirty="0">
                <a:latin typeface="Times New Roman" panose="02020603050405020304" pitchFamily="18" charset="0"/>
                <a:cs typeface="Times New Roman" panose="02020603050405020304" pitchFamily="18" charset="0"/>
                <a:sym typeface="+mn-ea"/>
              </a:endParaRPr>
            </a:p>
          </p:txBody>
        </p:sp>
      </p:grpSp>
      <p:sp>
        <p:nvSpPr>
          <p:cNvPr id="5" name="TextBox 5"/>
          <p:cNvSpPr txBox="1"/>
          <p:nvPr/>
        </p:nvSpPr>
        <p:spPr>
          <a:xfrm>
            <a:off x="1051126" y="871254"/>
            <a:ext cx="6724918" cy="584775"/>
          </a:xfrm>
          <a:prstGeom prst="rect">
            <a:avLst/>
          </a:prstGeom>
          <a:noFill/>
          <a:ln w="9525">
            <a:noFill/>
          </a:ln>
        </p:spPr>
        <p:txBody>
          <a:bodyPr wrap="none" anchor="t">
            <a:spAutoFit/>
          </a:bodyPr>
          <a:lstStyle/>
          <a:p>
            <a:pPr algn="l"/>
            <a:r>
              <a:rPr lang="en-US" altLang="zh-CN" sz="3200" b="1" dirty="0">
                <a:solidFill>
                  <a:srgbClr val="002060"/>
                </a:solidFill>
                <a:latin typeface="Times New Roman" panose="02020603050405020304" pitchFamily="18" charset="0"/>
                <a:ea typeface="微软雅黑" panose="020B0503020204020204" pitchFamily="34" charset="-122"/>
              </a:rPr>
              <a:t>Let's talk about scientific phenomena</a:t>
            </a:r>
            <a:endParaRPr lang="en-US" altLang="zh-CN" sz="3200" b="1" dirty="0">
              <a:solidFill>
                <a:srgbClr val="002060"/>
              </a:solidFill>
              <a:latin typeface="Times New Roman" panose="02020603050405020304" pitchFamily="18" charset="0"/>
              <a:ea typeface="微软雅黑" panose="020B0503020204020204" pitchFamily="34" charset="-122"/>
            </a:endParaRPr>
          </a:p>
        </p:txBody>
      </p:sp>
      <p:sp>
        <p:nvSpPr>
          <p:cNvPr id="6" name="文本框 5"/>
          <p:cNvSpPr txBox="1"/>
          <p:nvPr/>
        </p:nvSpPr>
        <p:spPr>
          <a:xfrm>
            <a:off x="1173651" y="1546712"/>
            <a:ext cx="7788083" cy="4832092"/>
          </a:xfrm>
          <a:prstGeom prst="rect">
            <a:avLst/>
          </a:prstGeom>
          <a:noFill/>
        </p:spPr>
        <p:txBody>
          <a:bodyPr wrap="square" rtlCol="0" anchor="t">
            <a:spAutoFit/>
          </a:bodyPr>
          <a:lstStyle/>
          <a:p>
            <a:pPr algn="just"/>
            <a:r>
              <a:rPr lang="zh-CN" altLang="en-US" sz="2800" b="1" dirty="0">
                <a:latin typeface="Times New Roman" panose="02020603050405020304" pitchFamily="18" charset="0"/>
                <a:cs typeface="Times New Roman" panose="02020603050405020304" pitchFamily="18" charset="0"/>
              </a:rPr>
              <a:t>Today, I want to talk to you about </a:t>
            </a:r>
            <a:r>
              <a:rPr lang="zh-CN" altLang="en-US" sz="2800" b="1" u="sng" dirty="0">
                <a:solidFill>
                  <a:srgbClr val="007635"/>
                </a:solidFill>
                <a:latin typeface="Times New Roman" panose="02020603050405020304" pitchFamily="18" charset="0"/>
                <a:cs typeface="Times New Roman" panose="02020603050405020304" pitchFamily="18" charset="0"/>
              </a:rPr>
              <a:t>a very strange phenomenon called a non-Newtonian liquid</a:t>
            </a:r>
            <a:r>
              <a:rPr lang="zh-CN" altLang="en-US" sz="2800" b="1" dirty="0">
                <a:latin typeface="Times New Roman" panose="02020603050405020304" pitchFamily="18" charset="0"/>
                <a:cs typeface="Times New Roman" panose="02020603050405020304" pitchFamily="18" charset="0"/>
              </a:rPr>
              <a:t>. </a:t>
            </a:r>
            <a:r>
              <a:rPr lang="zh-CN" altLang="en-US" sz="2800" b="1" dirty="0">
                <a:solidFill>
                  <a:srgbClr val="002060"/>
                </a:solidFill>
                <a:latin typeface="Times New Roman" panose="02020603050405020304" pitchFamily="18" charset="0"/>
                <a:cs typeface="Times New Roman" panose="02020603050405020304" pitchFamily="18" charset="0"/>
              </a:rPr>
              <a:t>You can make it easily using equal parts of water and cornflour, like I have here. </a:t>
            </a:r>
            <a:r>
              <a:rPr lang="zh-CN" altLang="en-US" sz="2800" b="1" dirty="0">
                <a:solidFill>
                  <a:srgbClr val="FF33CC"/>
                </a:solidFill>
                <a:latin typeface="Times New Roman" panose="02020603050405020304" pitchFamily="18" charset="0"/>
                <a:cs typeface="Times New Roman" panose="02020603050405020304" pitchFamily="18" charset="0"/>
              </a:rPr>
              <a:t>A non-Newtonian fluid is strange because you can pour it like a liquid, but if you put any pressure on it, it suddenly becomes hard as concrete. In fact, it becomes hard enough t</a:t>
            </a:r>
            <a:r>
              <a:rPr lang="en-US" altLang="zh-CN" sz="2800" b="1" dirty="0">
                <a:solidFill>
                  <a:srgbClr val="FF33CC"/>
                </a:solidFill>
                <a:latin typeface="Times New Roman" panose="02020603050405020304" pitchFamily="18" charset="0"/>
                <a:cs typeface="Times New Roman" panose="02020603050405020304" pitchFamily="18" charset="0"/>
              </a:rPr>
              <a:t>o</a:t>
            </a:r>
            <a:r>
              <a:rPr lang="zh-CN" altLang="en-US" sz="2800" b="1" dirty="0">
                <a:solidFill>
                  <a:srgbClr val="FF33CC"/>
                </a:solidFill>
                <a:latin typeface="Times New Roman" panose="02020603050405020304" pitchFamily="18" charset="0"/>
                <a:cs typeface="Times New Roman" panose="02020603050405020304" pitchFamily="18" charset="0"/>
              </a:rPr>
              <a:t> stand on. Then, as soon as you take the pressure off, it becomes a liquid again.</a:t>
            </a:r>
            <a:r>
              <a:rPr lang="zh-CN" altLang="en-US" sz="2800" b="1" dirty="0">
                <a:latin typeface="Times New Roman" panose="02020603050405020304" pitchFamily="18" charset="0"/>
                <a:cs typeface="Times New Roman" panose="02020603050405020304" pitchFamily="18" charset="0"/>
              </a:rPr>
              <a:t>This show that it is possible that something can exist as a liquid and a solid at the same time.</a:t>
            </a:r>
            <a:endParaRPr lang="zh-CN" altLang="en-US" sz="2800" b="1" dirty="0">
              <a:latin typeface="Times New Roman" panose="02020603050405020304" pitchFamily="18" charset="0"/>
              <a:cs typeface="Times New Roman" panose="02020603050405020304" pitchFamily="18" charset="0"/>
            </a:endParaRPr>
          </a:p>
        </p:txBody>
      </p:sp>
      <p:grpSp>
        <p:nvGrpSpPr>
          <p:cNvPr id="7" name="组合 6"/>
          <p:cNvGrpSpPr/>
          <p:nvPr/>
        </p:nvGrpSpPr>
        <p:grpSpPr>
          <a:xfrm>
            <a:off x="8978470" y="1504988"/>
            <a:ext cx="3263385" cy="1130070"/>
            <a:chOff x="17328" y="5820"/>
            <a:chExt cx="7410" cy="2596"/>
          </a:xfrm>
        </p:grpSpPr>
        <p:sp>
          <p:nvSpPr>
            <p:cNvPr id="8" name="右大括号 7"/>
            <p:cNvSpPr/>
            <p:nvPr/>
          </p:nvSpPr>
          <p:spPr>
            <a:xfrm>
              <a:off x="17328" y="5820"/>
              <a:ext cx="398" cy="1871"/>
            </a:xfrm>
            <a:prstGeom prst="rightBrace">
              <a:avLst>
                <a:gd name="adj1" fmla="val 77078"/>
                <a:gd name="adj2" fmla="val 50000"/>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b="1">
                <a:solidFill>
                  <a:srgbClr val="00B050"/>
                </a:solidFill>
              </a:endParaRPr>
            </a:p>
          </p:txBody>
        </p:sp>
        <p:sp>
          <p:nvSpPr>
            <p:cNvPr id="9" name="TextBox 5"/>
            <p:cNvSpPr txBox="1"/>
            <p:nvPr/>
          </p:nvSpPr>
          <p:spPr>
            <a:xfrm>
              <a:off x="17802" y="6224"/>
              <a:ext cx="6936" cy="2192"/>
            </a:xfrm>
            <a:prstGeom prst="rect">
              <a:avLst/>
            </a:prstGeom>
            <a:noFill/>
          </p:spPr>
          <p:txBody>
            <a:bodyPr wrap="square" rtlCol="0" anchor="t">
              <a:spAutoFit/>
            </a:bodyPr>
            <a:lstStyle/>
            <a:p>
              <a:pPr lvl="0" algn="just">
                <a:buClrTx/>
                <a:buSzTx/>
                <a:buFontTx/>
              </a:pPr>
              <a:r>
                <a:rPr lang="en-US" altLang="zh-CN" sz="2800" b="1">
                  <a:solidFill>
                    <a:srgbClr val="007635"/>
                  </a:solidFill>
                  <a:latin typeface="Times New Roman" panose="02020603050405020304" pitchFamily="18" charset="0"/>
                  <a:cs typeface="Times New Roman" panose="02020603050405020304" pitchFamily="18" charset="0"/>
                  <a:sym typeface="+mn-ea"/>
                </a:rPr>
                <a:t>Definition / Term</a:t>
              </a:r>
              <a:endParaRPr lang="en-US" altLang="zh-CN" sz="2800" b="1">
                <a:solidFill>
                  <a:srgbClr val="007635"/>
                </a:solidFill>
                <a:latin typeface="Times New Roman" panose="02020603050405020304" pitchFamily="18" charset="0"/>
                <a:cs typeface="Times New Roman" panose="02020603050405020304" pitchFamily="18" charset="0"/>
                <a:sym typeface="+mn-ea"/>
              </a:endParaRPr>
            </a:p>
          </p:txBody>
        </p:sp>
      </p:grpSp>
      <p:grpSp>
        <p:nvGrpSpPr>
          <p:cNvPr id="10" name="组合 9"/>
          <p:cNvGrpSpPr/>
          <p:nvPr/>
        </p:nvGrpSpPr>
        <p:grpSpPr>
          <a:xfrm>
            <a:off x="8990315" y="2358448"/>
            <a:ext cx="1938195" cy="553219"/>
            <a:chOff x="17103" y="6562"/>
            <a:chExt cx="6290" cy="939"/>
          </a:xfrm>
        </p:grpSpPr>
        <p:sp>
          <p:nvSpPr>
            <p:cNvPr id="11" name="右大括号 10"/>
            <p:cNvSpPr/>
            <p:nvPr/>
          </p:nvSpPr>
          <p:spPr>
            <a:xfrm>
              <a:off x="17103" y="6562"/>
              <a:ext cx="371" cy="936"/>
            </a:xfrm>
            <a:prstGeom prst="rightBrace">
              <a:avLst>
                <a:gd name="adj1" fmla="val 77078"/>
                <a:gd name="adj2" fmla="val 50000"/>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2" name="TextBox 5"/>
            <p:cNvSpPr txBox="1"/>
            <p:nvPr/>
          </p:nvSpPr>
          <p:spPr>
            <a:xfrm>
              <a:off x="17819" y="6613"/>
              <a:ext cx="5574" cy="888"/>
            </a:xfrm>
            <a:prstGeom prst="rect">
              <a:avLst/>
            </a:prstGeom>
            <a:noFill/>
          </p:spPr>
          <p:txBody>
            <a:bodyPr wrap="square" rtlCol="0" anchor="t">
              <a:spAutoFit/>
            </a:bodyPr>
            <a:lstStyle/>
            <a:p>
              <a:pPr lvl="0" algn="just">
                <a:buClrTx/>
                <a:buSzTx/>
                <a:buFontTx/>
              </a:pPr>
              <a:r>
                <a:rPr lang="en-US" altLang="zh-CN" sz="2800" b="1" dirty="0">
                  <a:solidFill>
                    <a:srgbClr val="002060"/>
                  </a:solidFill>
                  <a:latin typeface="Times New Roman" panose="02020603050405020304" pitchFamily="18" charset="0"/>
                  <a:cs typeface="Times New Roman" panose="02020603050405020304" pitchFamily="18" charset="0"/>
                  <a:sym typeface="+mn-ea"/>
                </a:rPr>
                <a:t>Example</a:t>
              </a:r>
              <a:endParaRPr lang="en-US" altLang="zh-CN" sz="2800" b="1" dirty="0">
                <a:solidFill>
                  <a:srgbClr val="002060"/>
                </a:solidFill>
                <a:latin typeface="Times New Roman" panose="02020603050405020304" pitchFamily="18" charset="0"/>
                <a:cs typeface="Times New Roman" panose="02020603050405020304" pitchFamily="18" charset="0"/>
                <a:sym typeface="+mn-ea"/>
              </a:endParaRPr>
            </a:p>
          </p:txBody>
        </p:sp>
      </p:grpSp>
      <p:grpSp>
        <p:nvGrpSpPr>
          <p:cNvPr id="13" name="组合 12"/>
          <p:cNvGrpSpPr/>
          <p:nvPr/>
        </p:nvGrpSpPr>
        <p:grpSpPr>
          <a:xfrm>
            <a:off x="8990315" y="3158123"/>
            <a:ext cx="2635092" cy="1826068"/>
            <a:chOff x="17328" y="6172"/>
            <a:chExt cx="7410" cy="5406"/>
          </a:xfrm>
        </p:grpSpPr>
        <p:sp>
          <p:nvSpPr>
            <p:cNvPr id="14" name="右大括号 13"/>
            <p:cNvSpPr/>
            <p:nvPr/>
          </p:nvSpPr>
          <p:spPr>
            <a:xfrm>
              <a:off x="17328" y="6172"/>
              <a:ext cx="398" cy="5406"/>
            </a:xfrm>
            <a:prstGeom prst="rightBrace">
              <a:avLst>
                <a:gd name="adj1" fmla="val 77078"/>
                <a:gd name="adj2" fmla="val 50000"/>
              </a:avLst>
            </a:prstGeom>
            <a:ln w="38100">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800"/>
            </a:p>
          </p:txBody>
        </p:sp>
        <p:sp>
          <p:nvSpPr>
            <p:cNvPr id="15" name="TextBox 5"/>
            <p:cNvSpPr txBox="1"/>
            <p:nvPr/>
          </p:nvSpPr>
          <p:spPr>
            <a:xfrm>
              <a:off x="17802" y="8299"/>
              <a:ext cx="6936" cy="1549"/>
            </a:xfrm>
            <a:prstGeom prst="rect">
              <a:avLst/>
            </a:prstGeom>
            <a:noFill/>
          </p:spPr>
          <p:txBody>
            <a:bodyPr wrap="square" rtlCol="0" anchor="t">
              <a:spAutoFit/>
            </a:bodyPr>
            <a:lstStyle/>
            <a:p>
              <a:pPr lvl="0" algn="just">
                <a:buClrTx/>
                <a:buSzTx/>
                <a:buFontTx/>
              </a:pPr>
              <a:r>
                <a:rPr lang="en-US" altLang="zh-CN" sz="2800" b="1">
                  <a:solidFill>
                    <a:srgbClr val="FF33CC"/>
                  </a:solidFill>
                  <a:latin typeface="Times New Roman" panose="02020603050405020304" pitchFamily="18" charset="0"/>
                  <a:cs typeface="Times New Roman" panose="02020603050405020304" pitchFamily="18" charset="0"/>
                  <a:sym typeface="+mn-ea"/>
                </a:rPr>
                <a:t>Explanation</a:t>
              </a:r>
              <a:endParaRPr lang="en-US" altLang="zh-CN" sz="2800" b="1">
                <a:solidFill>
                  <a:srgbClr val="FF33CC"/>
                </a:solidFill>
                <a:latin typeface="Times New Roman" panose="02020603050405020304" pitchFamily="18" charset="0"/>
                <a:cs typeface="Times New Roman" panose="02020603050405020304" pitchFamily="18" charset="0"/>
                <a:sym typeface="+mn-ea"/>
              </a:endParaRPr>
            </a:p>
          </p:txBody>
        </p:sp>
      </p:grpSp>
      <p:grpSp>
        <p:nvGrpSpPr>
          <p:cNvPr id="16" name="组合 15"/>
          <p:cNvGrpSpPr/>
          <p:nvPr/>
        </p:nvGrpSpPr>
        <p:grpSpPr>
          <a:xfrm>
            <a:off x="9061082" y="5243663"/>
            <a:ext cx="2477519" cy="1102314"/>
            <a:chOff x="11931" y="7899"/>
            <a:chExt cx="4549" cy="1871"/>
          </a:xfrm>
        </p:grpSpPr>
        <p:sp>
          <p:nvSpPr>
            <p:cNvPr id="17" name="右大括号 16"/>
            <p:cNvSpPr/>
            <p:nvPr/>
          </p:nvSpPr>
          <p:spPr>
            <a:xfrm>
              <a:off x="11931" y="7899"/>
              <a:ext cx="398" cy="1871"/>
            </a:xfrm>
            <a:prstGeom prst="rightBrace">
              <a:avLst>
                <a:gd name="adj1" fmla="val 7707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8" name="TextBox 5"/>
            <p:cNvSpPr txBox="1"/>
            <p:nvPr/>
          </p:nvSpPr>
          <p:spPr>
            <a:xfrm>
              <a:off x="12085" y="8222"/>
              <a:ext cx="4395" cy="888"/>
            </a:xfrm>
            <a:prstGeom prst="rect">
              <a:avLst/>
            </a:prstGeom>
            <a:noFill/>
          </p:spPr>
          <p:txBody>
            <a:bodyPr wrap="square" rtlCol="0" anchor="t">
              <a:spAutoFit/>
            </a:bodyPr>
            <a:lstStyle/>
            <a:p>
              <a:pPr lvl="0" algn="just">
                <a:buClrTx/>
                <a:buSzTx/>
                <a:buFontTx/>
              </a:pPr>
              <a:r>
                <a:rPr lang="en-US" altLang="zh-CN" sz="2800" b="1" dirty="0">
                  <a:solidFill>
                    <a:schemeClr val="tx1"/>
                  </a:solidFill>
                  <a:latin typeface="Times New Roman" panose="02020603050405020304" pitchFamily="18" charset="0"/>
                  <a:cs typeface="Times New Roman" panose="02020603050405020304" pitchFamily="18" charset="0"/>
                  <a:sym typeface="+mn-ea"/>
                </a:rPr>
                <a:t>Conclusion</a:t>
              </a:r>
              <a:endParaRPr lang="en-US" altLang="zh-CN" sz="2800" b="1" dirty="0">
                <a:solidFill>
                  <a:schemeClr val="tx1"/>
                </a:solidFill>
                <a:latin typeface="Times New Roman" panose="02020603050405020304" pitchFamily="18" charset="0"/>
                <a:cs typeface="Times New Roman" panose="02020603050405020304" pitchFamily="18" charset="0"/>
                <a:sym typeface="+mn-ea"/>
              </a:endParaRPr>
            </a:p>
          </p:txBody>
        </p:sp>
      </p:grpSp>
      <p:sp>
        <p:nvSpPr>
          <p:cNvPr id="20" name="文本框 19"/>
          <p:cNvSpPr txBox="1"/>
          <p:nvPr/>
        </p:nvSpPr>
        <p:spPr>
          <a:xfrm>
            <a:off x="1833816" y="226189"/>
            <a:ext cx="4828241" cy="523220"/>
          </a:xfrm>
          <a:prstGeom prst="rect">
            <a:avLst/>
          </a:prstGeom>
          <a:noFill/>
        </p:spPr>
        <p:txBody>
          <a:bodyPr wrap="square">
            <a:spAutoFit/>
          </a:bodyPr>
          <a:lstStyle/>
          <a:p>
            <a:pPr>
              <a:defRPr/>
            </a:pPr>
            <a:r>
              <a:rPr kumimoji="0" lang="en-US" altLang="zh-CN" sz="28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Post-listening: </a:t>
            </a:r>
            <a:r>
              <a:rPr lang="en-US" altLang="zh-CN" sz="2800" b="1" dirty="0">
                <a:solidFill>
                  <a:srgbClr val="0000FF"/>
                </a:solidFill>
                <a:latin typeface="Times New Roman" panose="02020603050405020304" pitchFamily="18" charset="0"/>
                <a:ea typeface="隶书" panose="02010509060101010101" pitchFamily="49" charset="-122"/>
              </a:rPr>
              <a:t>Sample Study</a:t>
            </a:r>
            <a:endParaRPr lang="en-US" altLang="zh-CN" sz="2800" b="1" dirty="0">
              <a:solidFill>
                <a:srgbClr val="0000FF"/>
              </a:solidFill>
              <a:latin typeface="Times New Roman" panose="02020603050405020304" pitchFamily="18" charset="0"/>
              <a:ea typeface="隶书" panose="020105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5628" y="834571"/>
            <a:ext cx="10660743" cy="6023429"/>
          </a:xfrm>
          <a:prstGeom prst="rect">
            <a:avLst/>
          </a:prstGeom>
        </p:spPr>
      </p:pic>
      <p:sp>
        <p:nvSpPr>
          <p:cNvPr id="5" name="标题 1"/>
          <p:cNvSpPr txBox="1"/>
          <p:nvPr/>
        </p:nvSpPr>
        <p:spPr>
          <a:xfrm>
            <a:off x="1169991" y="1321398"/>
            <a:ext cx="10080625" cy="3119475"/>
          </a:xfrm>
          <a:prstGeom prst="rect">
            <a:avLst/>
          </a:prstGeom>
          <a:solidFill>
            <a:schemeClr val="accent3">
              <a:lumMod val="20000"/>
              <a:lumOff val="80000"/>
              <a:alpha val="53000"/>
            </a:schemeClr>
          </a:solidFill>
        </p:spPr>
        <p:txBody>
          <a:bodyPr vert="horz" lIns="91440" tIns="45720" rIns="91440" bIns="45720" rtlCol="0" anchor="ctr">
            <a:normAutofit fontScale="9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endParaRPr lang="en-US" altLang="zh-CN" sz="4800" b="1" dirty="0">
              <a:solidFill>
                <a:srgbClr val="70AD47">
                  <a:lumMod val="75000"/>
                </a:srgbClr>
              </a:solidFill>
              <a:latin typeface="黑体" panose="02010609060101010101" pitchFamily="49" charset="-122"/>
              <a:ea typeface="黑体" panose="02010609060101010101" pitchFamily="49" charset="-122"/>
            </a:endParaRPr>
          </a:p>
          <a:p>
            <a:pPr lvl="0" algn="ctr" eaLnBrk="0" fontAlgn="base" hangingPunct="0">
              <a:spcBef>
                <a:spcPct val="0"/>
              </a:spcBef>
              <a:spcAft>
                <a:spcPct val="0"/>
              </a:spcAft>
            </a:pPr>
            <a:r>
              <a:rPr lang="zh-CN" altLang="en-US" sz="4800" b="1" dirty="0">
                <a:solidFill>
                  <a:srgbClr val="70AD47">
                    <a:lumMod val="75000"/>
                  </a:srgbClr>
                </a:solidFill>
                <a:latin typeface="黑体" panose="02010609060101010101" pitchFamily="49" charset="-122"/>
                <a:ea typeface="黑体" panose="02010609060101010101" pitchFamily="49" charset="-122"/>
              </a:rPr>
              <a:t>选择性必修二</a:t>
            </a:r>
            <a:endParaRPr lang="en-US" altLang="zh-CN" sz="5400" b="1"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a:p>
            <a:pPr algn="ctr"/>
            <a:r>
              <a:rPr lang="en-US" altLang="zh-CN" sz="54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Unit 1 Science and Scientists</a:t>
            </a:r>
            <a:br>
              <a:rPr lang="en-US" altLang="zh-CN" sz="5400" b="1" dirty="0">
                <a:latin typeface="Times New Roman" panose="02020603050405020304" pitchFamily="18" charset="0"/>
                <a:ea typeface="微软雅黑" panose="020B0503020204020204" pitchFamily="34" charset="-122"/>
                <a:cs typeface="Times New Roman" panose="02020603050405020304" pitchFamily="18" charset="0"/>
              </a:rPr>
            </a:br>
            <a:r>
              <a:rPr lang="en-US" altLang="zh-CN" sz="49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Using</a:t>
            </a:r>
            <a:r>
              <a:rPr lang="zh-CN" altLang="en-US" sz="49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 </a:t>
            </a:r>
            <a:r>
              <a:rPr lang="en-US" altLang="zh-CN" sz="49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Language</a:t>
            </a:r>
            <a:r>
              <a:rPr lang="zh-CN" altLang="en-US" sz="49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 </a:t>
            </a:r>
            <a:r>
              <a:rPr lang="en-US" altLang="zh-CN" sz="49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(1)</a:t>
            </a:r>
            <a:endParaRPr lang="en-US" altLang="zh-CN" sz="4900" b="1"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a:p>
            <a:pPr algn="ctr"/>
            <a:r>
              <a:rPr lang="en-US" altLang="zh-CN" sz="5400" b="1" dirty="0">
                <a:solidFill>
                  <a:srgbClr val="FFC000"/>
                </a:solidFill>
                <a:latin typeface="Times New Roman" panose="02020603050405020304" pitchFamily="18" charset="0"/>
                <a:ea typeface="微软雅黑" panose="020B0503020204020204" pitchFamily="34" charset="-122"/>
              </a:rPr>
              <a:t>Talk about scientific experiences</a:t>
            </a:r>
            <a:endParaRPr lang="en-US" altLang="zh-CN" sz="5400" b="1" dirty="0">
              <a:solidFill>
                <a:srgbClr val="FFC000"/>
              </a:solidFill>
              <a:latin typeface="Times New Roman" panose="02020603050405020304" pitchFamily="18" charset="0"/>
              <a:ea typeface="微软雅黑" panose="020B0503020204020204" pitchFamily="34" charset="-122"/>
            </a:endParaRPr>
          </a:p>
          <a:p>
            <a:pPr algn="ctr"/>
            <a:endParaRPr lang="zh-CN" altLang="en-US" sz="4900" b="1"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6" name="文本框 5"/>
          <p:cNvSpPr txBox="1"/>
          <p:nvPr/>
        </p:nvSpPr>
        <p:spPr>
          <a:xfrm>
            <a:off x="4085273" y="4440873"/>
            <a:ext cx="3721100" cy="368300"/>
          </a:xfrm>
          <a:prstGeom prst="rect">
            <a:avLst/>
          </a:prstGeom>
          <a:solidFill>
            <a:schemeClr val="bg2">
              <a:alpha val="90000"/>
            </a:schemeClr>
          </a:solidFill>
        </p:spPr>
        <p:txBody>
          <a:bodyPr>
            <a:spAutoFit/>
          </a:bodyPr>
          <a:lstStyle/>
          <a:p>
            <a:pPr algn="ctr">
              <a:defRPr/>
            </a:pPr>
            <a:r>
              <a:rPr lang="zh-CN" altLang="en-US" b="1" dirty="0">
                <a:solidFill>
                  <a:srgbClr val="0000FF"/>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cs typeface="+mn-ea"/>
                <a:sym typeface="+mn-ea"/>
              </a:rPr>
              <a:t>杭州二中许丽君</a:t>
            </a:r>
            <a:endParaRPr lang="zh-CN" altLang="en-US" b="1" dirty="0">
              <a:solidFill>
                <a:srgbClr val="0000FF"/>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516013" y="1965411"/>
            <a:ext cx="11451772"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Brainstorm a</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scientific research or experiment</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(Page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7,</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6 &amp; 7).</a:t>
            </a:r>
            <a:endPar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内容占位符 2"/>
          <p:cNvSpPr txBox="1"/>
          <p:nvPr/>
        </p:nvSpPr>
        <p:spPr>
          <a:xfrm>
            <a:off x="1005844" y="2675386"/>
            <a:ext cx="9986207" cy="36536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i="1" dirty="0">
                <a:latin typeface="Times New Roman" panose="02020603050405020304" pitchFamily="18" charset="0"/>
                <a:cs typeface="Times New Roman" panose="02020603050405020304" pitchFamily="18" charset="0"/>
              </a:rPr>
              <a:t>1.</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What</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scientific</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phenomenon</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is</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the</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example</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about?</a:t>
            </a:r>
            <a:endParaRPr kumimoji="1" lang="en-US" altLang="zh-CN" i="1" dirty="0">
              <a:latin typeface="Times New Roman" panose="02020603050405020304" pitchFamily="18" charset="0"/>
              <a:cs typeface="Times New Roman" panose="02020603050405020304" pitchFamily="18" charset="0"/>
            </a:endParaRPr>
          </a:p>
          <a:p>
            <a:pPr marL="0" indent="0">
              <a:buNone/>
            </a:pP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A non-Newtonian fluid.</a:t>
            </a:r>
            <a:endParaRPr kumimoji="1" lang="en-US" altLang="zh-CN"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r>
              <a:rPr kumimoji="1" lang="en-US" altLang="zh-CN" i="1" dirty="0">
                <a:latin typeface="Times New Roman" panose="02020603050405020304" pitchFamily="18" charset="0"/>
                <a:cs typeface="Times New Roman" panose="02020603050405020304" pitchFamily="18" charset="0"/>
              </a:rPr>
              <a:t>2.</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Do</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you</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know</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the</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phenomenon?</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Where</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did</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you</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know</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it?</a:t>
            </a:r>
            <a:endParaRPr kumimoji="1" lang="en-US" altLang="zh-CN" i="1" dirty="0">
              <a:latin typeface="Times New Roman" panose="02020603050405020304" pitchFamily="18" charset="0"/>
              <a:cs typeface="Times New Roman" panose="02020603050405020304" pitchFamily="18" charset="0"/>
            </a:endParaRPr>
          </a:p>
          <a:p>
            <a:pPr marL="0" indent="0">
              <a:buNone/>
            </a:pP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Yes. In TV programs or books.</a:t>
            </a:r>
            <a:endParaRPr kumimoji="1" lang="en-US" altLang="zh-CN"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r>
              <a:rPr kumimoji="1" lang="en-US" altLang="zh-CN" i="1" dirty="0">
                <a:latin typeface="Times New Roman" panose="02020603050405020304" pitchFamily="18" charset="0"/>
                <a:cs typeface="Times New Roman" panose="02020603050405020304" pitchFamily="18" charset="0"/>
              </a:rPr>
              <a:t>3.</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What</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other</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scientific</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research/experiments</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have</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you</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ever</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done</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or</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read</a:t>
            </a:r>
            <a:r>
              <a:rPr kumimoji="1" lang="zh-CN" altLang="en-US" i="1" dirty="0">
                <a:latin typeface="Times New Roman" panose="02020603050405020304" pitchFamily="18" charset="0"/>
                <a:cs typeface="Times New Roman" panose="02020603050405020304" pitchFamily="18" charset="0"/>
              </a:rPr>
              <a:t> </a:t>
            </a:r>
            <a:r>
              <a:rPr kumimoji="1" lang="en-US" altLang="zh-CN" i="1" dirty="0">
                <a:latin typeface="Times New Roman" panose="02020603050405020304" pitchFamily="18" charset="0"/>
                <a:cs typeface="Times New Roman" panose="02020603050405020304" pitchFamily="18" charset="0"/>
              </a:rPr>
              <a:t>about?</a:t>
            </a:r>
            <a:endParaRPr kumimoji="1" lang="en-US" altLang="zh-CN" i="1" dirty="0">
              <a:latin typeface="Times New Roman" panose="02020603050405020304" pitchFamily="18" charset="0"/>
              <a:cs typeface="Times New Roman" panose="02020603050405020304" pitchFamily="18" charset="0"/>
            </a:endParaRPr>
          </a:p>
          <a:p>
            <a:pPr marL="0" indent="0">
              <a:buNone/>
            </a:pP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For</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example:</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the</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positive</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and</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negative</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charges</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of</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rgbClr val="C00000"/>
                </a:solidFill>
                <a:latin typeface="Times New Roman" panose="02020603050405020304" pitchFamily="18" charset="0"/>
                <a:cs typeface="Times New Roman" panose="02020603050405020304" pitchFamily="18" charset="0"/>
              </a:rPr>
              <a:t>molecules</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a:t>
            </a:r>
            <a:endParaRPr kumimoji="1" lang="en-US" altLang="zh-CN"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线形标注 2 4"/>
          <p:cNvSpPr/>
          <p:nvPr/>
        </p:nvSpPr>
        <p:spPr>
          <a:xfrm flipH="1">
            <a:off x="7883092" y="6254149"/>
            <a:ext cx="1453413" cy="523220"/>
          </a:xfrm>
          <a:prstGeom prst="borderCallout2">
            <a:avLst>
              <a:gd name="adj1" fmla="val 22749"/>
              <a:gd name="adj2" fmla="val -3639"/>
              <a:gd name="adj3" fmla="val -37193"/>
              <a:gd name="adj4" fmla="val -31690"/>
              <a:gd name="adj5" fmla="val -57946"/>
              <a:gd name="adj6" fmla="val -31529"/>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zh-CN" sz="2400" b="1" dirty="0">
                <a:latin typeface="Times New Roman" panose="02020603050405020304" pitchFamily="18" charset="0"/>
                <a:cs typeface="Times New Roman" panose="02020603050405020304" pitchFamily="18" charset="0"/>
              </a:rPr>
              <a:t>n.</a:t>
            </a:r>
            <a:r>
              <a:rPr kumimoji="1" lang="zh-CN" altLang="en-US" sz="2400" b="1" dirty="0">
                <a:latin typeface="Times New Roman" panose="02020603050405020304" pitchFamily="18" charset="0"/>
                <a:cs typeface="Times New Roman" panose="02020603050405020304" pitchFamily="18" charset="0"/>
              </a:rPr>
              <a:t> 分子</a:t>
            </a:r>
            <a:r>
              <a:rPr kumimoji="1" lang="en-US" altLang="zh-CN" sz="2400" b="1" dirty="0">
                <a:latin typeface="Times New Roman" panose="02020603050405020304" pitchFamily="18" charset="0"/>
                <a:cs typeface="Times New Roman" panose="02020603050405020304" pitchFamily="18" charset="0"/>
              </a:rPr>
              <a:t>/</a:t>
            </a:r>
            <a:r>
              <a:rPr kumimoji="1" lang="zh-CN" altLang="en-US" sz="2400" b="1" dirty="0">
                <a:latin typeface="Times New Roman" panose="02020603050405020304" pitchFamily="18" charset="0"/>
                <a:cs typeface="Times New Roman" panose="02020603050405020304" pitchFamily="18" charset="0"/>
              </a:rPr>
              <a:t>微粒</a:t>
            </a:r>
            <a:endParaRPr kumimoji="1" lang="zh-CN" altLang="en-US" sz="2400" b="1"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766929" y="824549"/>
            <a:ext cx="10949941" cy="954107"/>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7:</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Talk</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about</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scientific</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research</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or</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experiment</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that</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you</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are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interested</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in.</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文本框 6"/>
          <p:cNvSpPr txBox="1"/>
          <p:nvPr/>
        </p:nvSpPr>
        <p:spPr>
          <a:xfrm>
            <a:off x="1526877" y="146396"/>
            <a:ext cx="8348644" cy="584775"/>
          </a:xfrm>
          <a:prstGeom prst="rect">
            <a:avLst/>
          </a:prstGeom>
          <a:noFill/>
        </p:spPr>
        <p:txBody>
          <a:bodyPr wrap="square">
            <a:spAutoFit/>
          </a:bodyPr>
          <a:lstStyle/>
          <a:p>
            <a:pPr lvl="0">
              <a:defRPr/>
            </a:pPr>
            <a:r>
              <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Post-listening:</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talk</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about</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scientific</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phenomena</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endPar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down)">
                                      <p:cBhvr>
                                        <p:cTn id="26" dur="500"/>
                                        <p:tgtEl>
                                          <p:spTgt spid="3">
                                            <p:txEl>
                                              <p:pRg st="0" end="0"/>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barn(inVertical)">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wipe(down)">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734182" y="890044"/>
            <a:ext cx="10723636" cy="523220"/>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Read</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the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expressions</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to</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talk</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about</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scientific</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phenomena</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(Page</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7).</a:t>
            </a:r>
            <a:endPar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descr="手机屏幕截图&#10;&#10;描述已自动生成"/>
          <p:cNvPicPr>
            <a:picLocks noChangeAspect="1"/>
          </p:cNvPicPr>
          <p:nvPr/>
        </p:nvPicPr>
        <p:blipFill>
          <a:blip r:embed="rId1">
            <a:extLst>
              <a:ext uri="{28A0092B-C50C-407E-A947-70E740481C1C}">
                <a14:useLocalDpi xmlns:a14="http://schemas.microsoft.com/office/drawing/2010/main" val="0"/>
              </a:ext>
            </a:extLst>
          </a:blip>
          <a:srcRect t="21422"/>
          <a:stretch>
            <a:fillRect/>
          </a:stretch>
        </p:blipFill>
        <p:spPr>
          <a:xfrm>
            <a:off x="1326516" y="3616853"/>
            <a:ext cx="9242872" cy="2709730"/>
          </a:xfrm>
          <a:prstGeom prst="rect">
            <a:avLst/>
          </a:prstGeom>
        </p:spPr>
      </p:pic>
      <p:sp>
        <p:nvSpPr>
          <p:cNvPr id="5" name="内容占位符 2"/>
          <p:cNvSpPr txBox="1"/>
          <p:nvPr/>
        </p:nvSpPr>
        <p:spPr>
          <a:xfrm>
            <a:off x="1255486" y="1578705"/>
            <a:ext cx="8152719" cy="187270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2400" b="1" dirty="0">
                <a:latin typeface="Times New Roman" panose="02020603050405020304" pitchFamily="18" charset="0"/>
                <a:cs typeface="Times New Roman" panose="02020603050405020304" pitchFamily="18" charset="0"/>
              </a:rPr>
              <a:t>EXAMPLE</a:t>
            </a:r>
            <a:endParaRPr kumimoji="1" lang="en-US" altLang="zh-CN" sz="2400" b="1" dirty="0">
              <a:latin typeface="Times New Roman" panose="02020603050405020304" pitchFamily="18" charset="0"/>
              <a:cs typeface="Times New Roman" panose="02020603050405020304" pitchFamily="18" charset="0"/>
            </a:endParaRPr>
          </a:p>
          <a:p>
            <a:pPr marL="0" indent="0">
              <a:buNone/>
            </a:pPr>
            <a:r>
              <a:rPr kumimoji="1" lang="en-US" altLang="zh-CN" sz="2400" b="1" dirty="0">
                <a:latin typeface="Times New Roman" panose="02020603050405020304" pitchFamily="18" charset="0"/>
                <a:cs typeface="Times New Roman" panose="02020603050405020304" pitchFamily="18" charset="0"/>
              </a:rPr>
              <a:t>Today,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want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talk</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to</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you</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about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very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strange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phenomenon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called…</a:t>
            </a:r>
            <a:r>
              <a:rPr kumimoji="1" lang="zh-CN" altLang="en-US" sz="2400" b="1" dirty="0">
                <a:latin typeface="Times New Roman" panose="02020603050405020304" pitchFamily="18" charset="0"/>
                <a:cs typeface="Times New Roman" panose="02020603050405020304" pitchFamily="18" charset="0"/>
              </a:rPr>
              <a:t> </a:t>
            </a:r>
            <a:endParaRPr kumimoji="1" lang="en-US" altLang="zh-CN" sz="2400" b="1" dirty="0">
              <a:latin typeface="Times New Roman" panose="02020603050405020304" pitchFamily="18" charset="0"/>
              <a:cs typeface="Times New Roman" panose="02020603050405020304" pitchFamily="18" charset="0"/>
            </a:endParaRPr>
          </a:p>
          <a:p>
            <a:pPr marL="0" indent="0">
              <a:buNone/>
            </a:pPr>
            <a:r>
              <a:rPr kumimoji="1" lang="en-US" altLang="zh-CN" sz="2400" b="1" dirty="0">
                <a:latin typeface="Times New Roman" panose="02020603050405020304" pitchFamily="18" charset="0"/>
                <a:cs typeface="Times New Roman" panose="02020603050405020304" pitchFamily="18" charset="0"/>
              </a:rPr>
              <a:t>You</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can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make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it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easily</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using</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a:t>
            </a:r>
            <a:r>
              <a:rPr kumimoji="1" lang="zh-CN" altLang="en-US" sz="2400" b="1" dirty="0">
                <a:latin typeface="Times New Roman" panose="02020603050405020304" pitchFamily="18" charset="0"/>
                <a:cs typeface="Times New Roman" panose="02020603050405020304" pitchFamily="18" charset="0"/>
              </a:rPr>
              <a:t> </a:t>
            </a:r>
            <a:endParaRPr kumimoji="1" lang="en-US" altLang="zh-CN" sz="2400" b="1" dirty="0">
              <a:latin typeface="Times New Roman" panose="02020603050405020304" pitchFamily="18" charset="0"/>
              <a:cs typeface="Times New Roman" panose="02020603050405020304" pitchFamily="18" charset="0"/>
            </a:endParaRPr>
          </a:p>
          <a:p>
            <a:pPr marL="0" indent="0">
              <a:buNone/>
            </a:pPr>
            <a:r>
              <a:rPr kumimoji="1" lang="en-US" altLang="zh-CN" sz="2400" b="1" dirty="0">
                <a:latin typeface="Times New Roman" panose="02020603050405020304" pitchFamily="18" charset="0"/>
                <a:cs typeface="Times New Roman" panose="02020603050405020304" pitchFamily="18" charset="0"/>
              </a:rPr>
              <a:t>This shows that…</a:t>
            </a:r>
            <a:endParaRPr kumimoji="1" lang="en-US" altLang="zh-CN" sz="2400" b="1"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1326516" y="239029"/>
            <a:ext cx="8290892" cy="584775"/>
          </a:xfrm>
          <a:prstGeom prst="rect">
            <a:avLst/>
          </a:prstGeom>
          <a:noFill/>
        </p:spPr>
        <p:txBody>
          <a:bodyPr wrap="square">
            <a:spAutoFit/>
          </a:bodyPr>
          <a:lstStyle/>
          <a:p>
            <a:pPr lvl="0">
              <a:defRPr/>
            </a:pPr>
            <a:r>
              <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Post-listening:</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talk</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about</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scientific</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phenomena</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endPar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5"/>
          <p:cNvSpPr txBox="1"/>
          <p:nvPr/>
        </p:nvSpPr>
        <p:spPr>
          <a:xfrm>
            <a:off x="917891" y="1479771"/>
            <a:ext cx="10516922" cy="4362764"/>
          </a:xfrm>
          <a:prstGeom prst="rect">
            <a:avLst/>
          </a:prstGeom>
          <a:ln w="38100" cap="flat" cmpd="sng" algn="ctr">
            <a:solidFill>
              <a:schemeClr val="tx1"/>
            </a:solidFill>
            <a:prstDash val="solid"/>
            <a:miter lim="800000"/>
          </a:ln>
        </p:spPr>
        <p:style>
          <a:lnRef idx="2">
            <a:schemeClr val="accent5"/>
          </a:lnRef>
          <a:fillRef idx="1">
            <a:schemeClr val="lt1"/>
          </a:fillRef>
          <a:effectRef idx="0">
            <a:schemeClr val="accent5"/>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sz="2400" dirty="0">
                <a:solidFill>
                  <a:schemeClr val="tx1"/>
                </a:solidFill>
                <a:latin typeface="Times New Roman" panose="02020603050405020304" pitchFamily="18" charset="0"/>
                <a:cs typeface="Times New Roman" panose="02020603050405020304" pitchFamily="18" charset="0"/>
              </a:rPr>
              <a:t>Today, I want to talk to you about the positive and negative charges of molecules. We can demonstrate how these interact through a simple experiment using milk, dish soap, and food coloring. First, cover the bottom of a shallow plate with milk. Now add two or three drops of different liquid food coloring to the center of the milk. They should form one large dark puddle in the middle of the milk. Now, dip a cotton swab into dish soap, and it into the middle of the food place coloring. You will see the colors quickly move to escape from the soap, making interesting and beautiful patterns. This happens because the dish soap molecules have a strong negative charge, and the milk molecules have a strong positive charge. Like magnets, these molecules are attracted to each other, and so they appear to move around on the plate, taking the food coloring with them, making it look like the colors are quickly moving to escape from the soap.</a:t>
            </a:r>
            <a:endParaRPr lang="zh-CN" altLang="en-US" sz="2400" dirty="0">
              <a:solidFill>
                <a:schemeClr val="tx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1395663" y="165483"/>
            <a:ext cx="8518358" cy="584775"/>
          </a:xfrm>
          <a:prstGeom prst="rect">
            <a:avLst/>
          </a:prstGeom>
          <a:noFill/>
        </p:spPr>
        <p:txBody>
          <a:bodyPr wrap="square">
            <a:spAutoFit/>
          </a:bodyPr>
          <a:lstStyle/>
          <a:p>
            <a:pPr lvl="0">
              <a:defRPr/>
            </a:pPr>
            <a:r>
              <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Post-listening:</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talk</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about</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scientific</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phenomena</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endParaRPr kumimoji="0" lang="en-US" altLang="zh-CN" sz="3200" b="1" i="1"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104156" y="256092"/>
            <a:ext cx="3114615" cy="528134"/>
          </a:xfrm>
          <a:prstGeom prst="rect">
            <a:avLst/>
          </a:prstGeom>
        </p:spPr>
        <p:txBody>
          <a:bodyPr>
            <a:normAutofit fontScale="90000"/>
          </a:bodyPr>
          <a:lstStyle/>
          <a:p>
            <a:r>
              <a:rPr kumimoji="1" lang="en-US" altLang="zh-CN" sz="3200" b="1" dirty="0">
                <a:solidFill>
                  <a:srgbClr val="0000FF"/>
                </a:solidFill>
                <a:latin typeface="Times New Roman" panose="02020603050405020304" pitchFamily="18" charset="0"/>
                <a:cs typeface="Times New Roman" panose="02020603050405020304" pitchFamily="18" charset="0"/>
              </a:rPr>
              <a:t>Homework</a:t>
            </a:r>
            <a:endParaRPr kumimoji="1" lang="zh-CN" altLang="en-US" sz="3200" b="1" dirty="0">
              <a:solidFill>
                <a:srgbClr val="0000FF"/>
              </a:solidFill>
              <a:latin typeface="Times New Roman" panose="02020603050405020304" pitchFamily="18" charset="0"/>
              <a:cs typeface="Times New Roman" panose="02020603050405020304" pitchFamily="18" charset="0"/>
            </a:endParaRPr>
          </a:p>
        </p:txBody>
      </p:sp>
      <p:sp>
        <p:nvSpPr>
          <p:cNvPr id="3" name="内容占位符 2"/>
          <p:cNvSpPr>
            <a:spLocks noGrp="1"/>
          </p:cNvSpPr>
          <p:nvPr>
            <p:ph idx="4294967295"/>
          </p:nvPr>
        </p:nvSpPr>
        <p:spPr>
          <a:xfrm>
            <a:off x="1513760" y="2044041"/>
            <a:ext cx="9164479" cy="2933186"/>
          </a:xfrm>
          <a:prstGeom prst="rect">
            <a:avLst/>
          </a:prstGeom>
        </p:spPr>
        <p:txBody>
          <a:bodyPr>
            <a:normAutofit/>
          </a:bodyPr>
          <a:lstStyle/>
          <a:p>
            <a:pPr marL="0" indent="0">
              <a:lnSpc>
                <a:spcPct val="150000"/>
              </a:lnSpc>
              <a:buNone/>
            </a:pPr>
            <a:r>
              <a:rPr kumimoji="1" lang="en-US" altLang="zh-CN" b="1" dirty="0">
                <a:latin typeface="Times New Roman" panose="02020603050405020304" pitchFamily="18" charset="0"/>
                <a:cs typeface="Times New Roman" panose="02020603050405020304" pitchFamily="18" charset="0"/>
              </a:rPr>
              <a:t>1. Make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a</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short</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presentation</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about</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the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scientific</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research</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or</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experiment.</a:t>
            </a:r>
            <a:r>
              <a:rPr kumimoji="1" lang="zh-CN" altLang="en-US" b="1" dirty="0">
                <a:latin typeface="Times New Roman" panose="02020603050405020304" pitchFamily="18" charset="0"/>
                <a:cs typeface="Times New Roman" panose="02020603050405020304" pitchFamily="18" charset="0"/>
              </a:rPr>
              <a:t> </a:t>
            </a:r>
            <a:endParaRPr kumimoji="1" lang="en-US" altLang="zh-CN" b="1" dirty="0">
              <a:latin typeface="Times New Roman" panose="02020603050405020304" pitchFamily="18" charset="0"/>
              <a:cs typeface="Times New Roman" panose="02020603050405020304" pitchFamily="18" charset="0"/>
            </a:endParaRPr>
          </a:p>
          <a:p>
            <a:pPr marL="0" indent="0">
              <a:lnSpc>
                <a:spcPct val="150000"/>
              </a:lnSpc>
              <a:buNone/>
            </a:pPr>
            <a:r>
              <a:rPr kumimoji="1" lang="en-US" altLang="zh-CN" b="1" dirty="0">
                <a:latin typeface="Times New Roman" panose="02020603050405020304" pitchFamily="18" charset="0"/>
                <a:cs typeface="Times New Roman" panose="02020603050405020304" pitchFamily="18" charset="0"/>
              </a:rPr>
              <a:t>2. Use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the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example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and</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useful</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expressions in</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Activity</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7</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on</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page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7</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to</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help</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you.</a:t>
            </a:r>
            <a:endParaRPr kumimoji="1" lang="en-US" altLang="zh-CN" b="1" dirty="0">
              <a:latin typeface="Times New Roman" panose="02020603050405020304" pitchFamily="18" charset="0"/>
              <a:cs typeface="Times New Roman" panose="02020603050405020304" pitchFamily="18" charset="0"/>
            </a:endParaRPr>
          </a:p>
        </p:txBody>
      </p:sp>
      <p:pic>
        <p:nvPicPr>
          <p:cNvPr id="4" name="New picture"/>
          <p:cNvPicPr/>
          <p:nvPr/>
        </p:nvPicPr>
        <p:blipFill>
          <a:blip r:embed="rId1"/>
          <a:stretch>
            <a:fillRect/>
          </a:stretch>
        </p:blipFill>
        <p:spPr>
          <a:xfrm>
            <a:off x="10909300" y="10299700"/>
            <a:ext cx="304800" cy="2159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5417106"/>
            <a:ext cx="12192000" cy="1440894"/>
            <a:chOff x="-460228" y="4964882"/>
            <a:chExt cx="16582544" cy="1921192"/>
          </a:xfrm>
        </p:grpSpPr>
        <p:sp>
          <p:nvSpPr>
            <p:cNvPr id="3"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Calibri" panose="020F0502020204030204"/>
                <a:ea typeface="微软雅黑" panose="020B0503020204020204" pitchFamily="34" charset="-122"/>
                <a:cs typeface="Arial" panose="020B0604020202020204"/>
              </a:endParaRPr>
            </a:p>
          </p:txBody>
        </p:sp>
        <p:sp>
          <p:nvSpPr>
            <p:cNvPr id="4"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Calibri" panose="020F0502020204030204"/>
                <a:ea typeface="微软雅黑" panose="020B0503020204020204" pitchFamily="34" charset="-122"/>
                <a:cs typeface="Arial" panose="020B0604020202020204"/>
              </a:endParaRPr>
            </a:p>
          </p:txBody>
        </p:sp>
        <p:sp>
          <p:nvSpPr>
            <p:cNvPr id="5"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Calibri" panose="020F0502020204030204"/>
                <a:ea typeface="微软雅黑" panose="020B0503020204020204" pitchFamily="34" charset="-122"/>
                <a:cs typeface="Arial" panose="020B0604020202020204"/>
              </a:endParaRPr>
            </a:p>
          </p:txBody>
        </p:sp>
        <p:sp>
          <p:nvSpPr>
            <p:cNvPr id="6"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Calibri" panose="020F0502020204030204"/>
                <a:ea typeface="微软雅黑" panose="020B0503020204020204" pitchFamily="34" charset="-122"/>
                <a:cs typeface="Arial" panose="020B0604020202020204"/>
              </a:endParaRPr>
            </a:p>
          </p:txBody>
        </p:sp>
        <p:sp>
          <p:nvSpPr>
            <p:cNvPr id="7"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Calibri" panose="020F0502020204030204"/>
                <a:ea typeface="微软雅黑" panose="020B0503020204020204" pitchFamily="34" charset="-122"/>
                <a:cs typeface="Arial" panose="020B0604020202020204"/>
              </a:endParaRPr>
            </a:p>
          </p:txBody>
        </p:sp>
      </p:grpSp>
      <p:sp>
        <p:nvSpPr>
          <p:cNvPr id="8" name="文本框 7"/>
          <p:cNvSpPr txBox="1"/>
          <p:nvPr/>
        </p:nvSpPr>
        <p:spPr>
          <a:xfrm>
            <a:off x="2696321" y="2782669"/>
            <a:ext cx="7243762" cy="646331"/>
          </a:xfrm>
          <a:prstGeom prst="rect">
            <a:avLst/>
          </a:prstGeom>
          <a:noFill/>
        </p:spPr>
        <p:txBody>
          <a:bodyPr wrap="square" rtlCol="0">
            <a:spAutoFit/>
          </a:bodyPr>
          <a:lstStyle/>
          <a:p>
            <a:pPr algn="ctr"/>
            <a:r>
              <a:rPr kumimoji="1" lang="en-US" altLang="zh-CN" sz="3600" dirty="0">
                <a:solidFill>
                  <a:srgbClr val="0000FF"/>
                </a:solidFill>
                <a:latin typeface="叶根友毛笔行书" panose="02010601030101010101" pitchFamily="2" charset="-122"/>
                <a:ea typeface="叶根友毛笔行书" panose="02010601030101010101" pitchFamily="2" charset="-122"/>
              </a:rPr>
              <a:t>Thank You for your attention</a:t>
            </a:r>
            <a:r>
              <a:rPr kumimoji="1" lang="zh-CN" altLang="en-US" sz="3600" dirty="0">
                <a:solidFill>
                  <a:srgbClr val="0000FF"/>
                </a:solidFill>
                <a:latin typeface="叶根友毛笔行书" panose="02010601030101010101" pitchFamily="2" charset="-122"/>
                <a:ea typeface="叶根友毛笔行书" panose="02010601030101010101" pitchFamily="2" charset="-122"/>
              </a:rPr>
              <a:t>！</a:t>
            </a:r>
            <a:endParaRPr kumimoji="1" lang="zh-CN" altLang="en-US" sz="3600" dirty="0">
              <a:solidFill>
                <a:srgbClr val="0000FF"/>
              </a:solidFill>
              <a:latin typeface="叶根友毛笔行书" panose="02010601030101010101" pitchFamily="2" charset="-122"/>
              <a:ea typeface="叶根友毛笔行书" panose="02010601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27"/>
          <p:cNvSpPr>
            <a:spLocks noGrp="1"/>
          </p:cNvSpPr>
          <p:nvPr>
            <p:ph type="title" idx="4294967295"/>
          </p:nvPr>
        </p:nvSpPr>
        <p:spPr>
          <a:xfrm>
            <a:off x="1973765" y="293262"/>
            <a:ext cx="4337825" cy="465022"/>
          </a:xfrm>
          <a:prstGeom prst="rect">
            <a:avLst/>
          </a:prstGeom>
        </p:spPr>
        <p:txBody>
          <a:bodyPr>
            <a:normAutofit fontScale="90000"/>
          </a:bodyPr>
          <a:lstStyle/>
          <a:p>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Learning</a:t>
            </a:r>
            <a:r>
              <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objectives</a:t>
            </a:r>
            <a:endParaRPr lang="zh-CN" altLang="en-US" sz="32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 name="内容占位符 2"/>
          <p:cNvSpPr txBox="1"/>
          <p:nvPr/>
        </p:nvSpPr>
        <p:spPr>
          <a:xfrm>
            <a:off x="920043" y="1746512"/>
            <a:ext cx="9896002" cy="294151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b="1" dirty="0">
                <a:latin typeface="Times New Roman" panose="02020603050405020304" pitchFamily="18" charset="0"/>
                <a:cs typeface="Times New Roman" panose="02020603050405020304" pitchFamily="18" charset="0"/>
              </a:rPr>
              <a:t>In</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this</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class,</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students</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will</a:t>
            </a:r>
            <a:endParaRPr kumimoji="1" lang="en-US" altLang="zh-CN" b="1" dirty="0">
              <a:latin typeface="Times New Roman" panose="02020603050405020304" pitchFamily="18" charset="0"/>
              <a:cs typeface="Times New Roman" panose="02020603050405020304" pitchFamily="18" charset="0"/>
            </a:endParaRPr>
          </a:p>
          <a:p>
            <a:pPr marL="514350" indent="-514350">
              <a:lnSpc>
                <a:spcPct val="140000"/>
              </a:lnSpc>
              <a:buFont typeface="+mj-lt"/>
              <a:buAutoNum type="arabicPeriod"/>
            </a:pPr>
            <a:r>
              <a:rPr kumimoji="1" lang="en-US" altLang="zh-CN" b="1" dirty="0">
                <a:latin typeface="Times New Roman" panose="02020603050405020304" pitchFamily="18" charset="0"/>
                <a:cs typeface="Times New Roman" panose="02020603050405020304" pitchFamily="18" charset="0"/>
              </a:rPr>
              <a:t>get</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information</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about</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Judy’s</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experience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in</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the</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scientific</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museum;</a:t>
            </a:r>
            <a:endParaRPr kumimoji="1" lang="en-US" altLang="zh-CN" b="1" dirty="0">
              <a:latin typeface="Times New Roman" panose="02020603050405020304" pitchFamily="18" charset="0"/>
              <a:cs typeface="Times New Roman" panose="02020603050405020304" pitchFamily="18" charset="0"/>
            </a:endParaRPr>
          </a:p>
          <a:p>
            <a:pPr marL="514350" indent="-514350">
              <a:lnSpc>
                <a:spcPct val="140000"/>
              </a:lnSpc>
              <a:buFont typeface="+mj-lt"/>
              <a:buAutoNum type="arabicPeriod"/>
            </a:pPr>
            <a:r>
              <a:rPr kumimoji="1" lang="en-US" altLang="zh-CN" b="1" dirty="0">
                <a:latin typeface="Times New Roman" panose="02020603050405020304" pitchFamily="18" charset="0"/>
                <a:cs typeface="Times New Roman" panose="02020603050405020304" pitchFamily="18" charset="0"/>
              </a:rPr>
              <a:t>talk</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about</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different</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scientific</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experiences.</a:t>
            </a:r>
            <a:endParaRPr kumimoji="1" lang="en-US" altLang="zh-CN" b="1" dirty="0">
              <a:latin typeface="Times New Roman" panose="02020603050405020304" pitchFamily="18" charset="0"/>
              <a:cs typeface="Times New Roman" panose="02020603050405020304" pitchFamily="18" charset="0"/>
            </a:endParaRPr>
          </a:p>
          <a:p>
            <a:pPr marL="514350" indent="-514350">
              <a:lnSpc>
                <a:spcPct val="140000"/>
              </a:lnSpc>
              <a:buFont typeface="+mj-lt"/>
              <a:buAutoNum type="arabicPeriod"/>
            </a:pPr>
            <a:r>
              <a:rPr kumimoji="1" lang="en-US" altLang="zh-CN" b="1" dirty="0">
                <a:latin typeface="Times New Roman" panose="02020603050405020304" pitchFamily="18" charset="0"/>
                <a:cs typeface="Times New Roman" panose="02020603050405020304" pitchFamily="18" charset="0"/>
              </a:rPr>
              <a:t>Brainstorm scientific research and experiment</a:t>
            </a:r>
            <a:endParaRPr kumimoji="1" lang="en-US" altLang="zh-CN" b="1" dirty="0">
              <a:latin typeface="Times New Roman" panose="02020603050405020304" pitchFamily="18" charset="0"/>
              <a:cs typeface="Times New Roman" panose="02020603050405020304" pitchFamily="18" charset="0"/>
            </a:endParaRPr>
          </a:p>
        </p:txBody>
      </p:sp>
      <p:pic>
        <p:nvPicPr>
          <p:cNvPr id="4" name="图片 3" descr="resource"/>
          <p:cNvPicPr>
            <a:picLocks noChangeAspect="1"/>
          </p:cNvPicPr>
          <p:nvPr/>
        </p:nvPicPr>
        <p:blipFill>
          <a:blip r:embed="rId1"/>
          <a:stretch>
            <a:fillRect/>
          </a:stretch>
        </p:blipFill>
        <p:spPr>
          <a:xfrm>
            <a:off x="8187872" y="3009084"/>
            <a:ext cx="3357880" cy="33578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1971179" y="169787"/>
            <a:ext cx="2808977"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Pre-listening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文本框 1"/>
          <p:cNvSpPr txBox="1"/>
          <p:nvPr/>
        </p:nvSpPr>
        <p:spPr>
          <a:xfrm>
            <a:off x="883781" y="4938308"/>
            <a:ext cx="6622334" cy="1569660"/>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3200" i="1" dirty="0">
                <a:latin typeface="Times New Roman" panose="02020603050405020304" pitchFamily="18" charset="0"/>
                <a:cs typeface="Times New Roman" panose="02020603050405020304" pitchFamily="18" charset="0"/>
              </a:rPr>
              <a:t>What</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can</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you</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see</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in</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the</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picture?</a:t>
            </a:r>
            <a:endParaRPr kumimoji="1" lang="en-US" altLang="zh-CN" sz="3200"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3200" i="1" dirty="0">
                <a:latin typeface="Times New Roman" panose="02020603050405020304" pitchFamily="18" charset="0"/>
                <a:cs typeface="Times New Roman" panose="02020603050405020304" pitchFamily="18" charset="0"/>
              </a:rPr>
              <a:t>What</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is</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he/she</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doing?</a:t>
            </a:r>
            <a:endParaRPr kumimoji="1" lang="en-US" altLang="zh-CN" sz="3200"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kumimoji="1" lang="en-US" altLang="zh-CN" sz="3200" i="1" dirty="0">
                <a:latin typeface="Times New Roman" panose="02020603050405020304" pitchFamily="18" charset="0"/>
                <a:cs typeface="Times New Roman" panose="02020603050405020304" pitchFamily="18" charset="0"/>
              </a:rPr>
              <a:t>Why</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is</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he/she</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doing</a:t>
            </a:r>
            <a:r>
              <a:rPr kumimoji="1" lang="zh-CN" altLang="en-US" sz="3200" i="1" dirty="0">
                <a:latin typeface="Times New Roman" panose="02020603050405020304" pitchFamily="18" charset="0"/>
                <a:cs typeface="Times New Roman" panose="02020603050405020304" pitchFamily="18" charset="0"/>
              </a:rPr>
              <a:t> </a:t>
            </a:r>
            <a:r>
              <a:rPr kumimoji="1" lang="en-US" altLang="zh-CN" sz="3200" i="1" dirty="0">
                <a:latin typeface="Times New Roman" panose="02020603050405020304" pitchFamily="18" charset="0"/>
                <a:cs typeface="Times New Roman" panose="02020603050405020304" pitchFamily="18" charset="0"/>
              </a:rPr>
              <a:t>that?</a:t>
            </a:r>
            <a:endParaRPr kumimoji="1" lang="zh-CN" altLang="en-US" sz="3200" i="1" dirty="0">
              <a:latin typeface="Times New Roman" panose="02020603050405020304" pitchFamily="18" charset="0"/>
              <a:cs typeface="Times New Roman" panose="02020603050405020304" pitchFamily="18" charset="0"/>
            </a:endParaRPr>
          </a:p>
        </p:txBody>
      </p:sp>
      <p:pic>
        <p:nvPicPr>
          <p:cNvPr id="7" name="图片 6" descr="图片包含 照片, 人, 室内, 食物&#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3427" y="2093609"/>
            <a:ext cx="6279883" cy="2766258"/>
          </a:xfrm>
          <a:prstGeom prst="rect">
            <a:avLst/>
          </a:prstGeom>
        </p:spPr>
      </p:pic>
      <p:sp>
        <p:nvSpPr>
          <p:cNvPr id="5" name="文本框 4"/>
          <p:cNvSpPr txBox="1"/>
          <p:nvPr/>
        </p:nvSpPr>
        <p:spPr>
          <a:xfrm>
            <a:off x="729602" y="947032"/>
            <a:ext cx="8249641" cy="954107"/>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Look at the photos and talk</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about what these activities have to do with science.</a:t>
            </a:r>
            <a:endPar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文本框 5"/>
          <p:cNvSpPr txBox="1"/>
          <p:nvPr/>
        </p:nvSpPr>
        <p:spPr>
          <a:xfrm>
            <a:off x="7289357" y="2933671"/>
            <a:ext cx="1689886" cy="461665"/>
          </a:xfrm>
          <a:prstGeom prst="rect">
            <a:avLst/>
          </a:prstGeom>
          <a:noFill/>
        </p:spPr>
        <p:txBody>
          <a:bodyPr wrap="none" rtlCol="0" anchor="t">
            <a:spAutoFit/>
          </a:bodyPr>
          <a:lstStyle/>
          <a:p>
            <a:pPr fontAlgn="base">
              <a:spcBef>
                <a:spcPct val="0"/>
              </a:spcBef>
              <a:spcAft>
                <a:spcPct val="0"/>
              </a:spcAft>
            </a:pPr>
            <a:r>
              <a:rPr lang="en-US" altLang="zh-CN" sz="2400" b="1" dirty="0">
                <a:solidFill>
                  <a:srgbClr val="000000"/>
                </a:solidFill>
                <a:latin typeface="Times New Roman" panose="02020603050405020304" pitchFamily="18" charset="0"/>
                <a:cs typeface="Times New Roman" panose="02020603050405020304" pitchFamily="18" charset="0"/>
                <a:sym typeface="+mn-ea"/>
              </a:rPr>
              <a:t>At a party?</a:t>
            </a:r>
            <a:endParaRPr lang="en-US" altLang="zh-CN" sz="2400" b="1" dirty="0">
              <a:solidFill>
                <a:srgbClr val="FF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7289357" y="3701765"/>
            <a:ext cx="2317494" cy="461665"/>
          </a:xfrm>
          <a:prstGeom prst="rect">
            <a:avLst/>
          </a:prstGeom>
          <a:noFill/>
        </p:spPr>
        <p:txBody>
          <a:bodyPr wrap="none" rtlCol="0" anchor="t">
            <a:spAutoFit/>
          </a:bodyPr>
          <a:lstStyle/>
          <a:p>
            <a:pPr fontAlgn="base">
              <a:spcBef>
                <a:spcPct val="0"/>
              </a:spcBef>
              <a:spcAft>
                <a:spcPct val="0"/>
              </a:spcAft>
            </a:pPr>
            <a:r>
              <a:rPr lang="en-US" altLang="zh-CN" sz="2400" b="1" dirty="0">
                <a:solidFill>
                  <a:srgbClr val="000000"/>
                </a:solidFill>
                <a:latin typeface="Times New Roman" panose="02020603050405020304" pitchFamily="18" charset="0"/>
                <a:cs typeface="Times New Roman" panose="02020603050405020304" pitchFamily="18" charset="0"/>
                <a:sym typeface="+mn-ea"/>
              </a:rPr>
              <a:t>In a restaurant?</a:t>
            </a:r>
            <a:endParaRPr lang="en-US" altLang="zh-CN" sz="2400" b="1" dirty="0">
              <a:solidFill>
                <a:srgbClr val="000000"/>
              </a:solidFill>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9465570" y="2879229"/>
            <a:ext cx="1999265" cy="461665"/>
          </a:xfrm>
          <a:prstGeom prst="rect">
            <a:avLst/>
          </a:prstGeom>
          <a:noFill/>
        </p:spPr>
        <p:txBody>
          <a:bodyPr wrap="none" rtlCol="0" anchor="t">
            <a:spAutoFit/>
          </a:bodyPr>
          <a:lstStyle/>
          <a:p>
            <a:pPr fontAlgn="base">
              <a:spcBef>
                <a:spcPct val="0"/>
              </a:spcBef>
              <a:spcAft>
                <a:spcPct val="0"/>
              </a:spcAft>
            </a:pPr>
            <a:r>
              <a:rPr lang="en-US" altLang="zh-CN" sz="2400" b="1" dirty="0">
                <a:solidFill>
                  <a:srgbClr val="000000"/>
                </a:solidFill>
                <a:latin typeface="Times New Roman" panose="02020603050405020304" pitchFamily="18" charset="0"/>
                <a:cs typeface="Times New Roman" panose="02020603050405020304" pitchFamily="18" charset="0"/>
                <a:sym typeface="+mn-ea"/>
              </a:rPr>
              <a:t>In a stadium?</a:t>
            </a:r>
            <a:endParaRPr lang="en-US" altLang="zh-CN" sz="2400" b="1" dirty="0">
              <a:solidFill>
                <a:srgbClr val="000000"/>
              </a:solidFill>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9436360" y="3671709"/>
            <a:ext cx="2050561" cy="461665"/>
          </a:xfrm>
          <a:prstGeom prst="rect">
            <a:avLst/>
          </a:prstGeom>
          <a:noFill/>
        </p:spPr>
        <p:txBody>
          <a:bodyPr wrap="none" rtlCol="0" anchor="t">
            <a:spAutoFit/>
          </a:bodyPr>
          <a:lstStyle/>
          <a:p>
            <a:pPr fontAlgn="base">
              <a:spcBef>
                <a:spcPct val="0"/>
              </a:spcBef>
              <a:spcAft>
                <a:spcPct val="0"/>
              </a:spcAft>
            </a:pPr>
            <a:r>
              <a:rPr lang="en-US" altLang="zh-CN" sz="2400" b="1" dirty="0">
                <a:solidFill>
                  <a:srgbClr val="000000"/>
                </a:solidFill>
                <a:latin typeface="Times New Roman" panose="02020603050405020304" pitchFamily="18" charset="0"/>
                <a:cs typeface="Times New Roman" panose="02020603050405020304" pitchFamily="18" charset="0"/>
                <a:sym typeface="+mn-ea"/>
              </a:rPr>
              <a:t>In a museum?</a:t>
            </a:r>
            <a:endParaRPr lang="en-US" altLang="zh-CN" sz="2400" b="1" dirty="0">
              <a:solidFill>
                <a:srgbClr val="00000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7289357" y="4518631"/>
            <a:ext cx="1561646" cy="461665"/>
          </a:xfrm>
          <a:prstGeom prst="rect">
            <a:avLst/>
          </a:prstGeom>
          <a:noFill/>
        </p:spPr>
        <p:txBody>
          <a:bodyPr wrap="none" rtlCol="0" anchor="t">
            <a:spAutoFit/>
          </a:bodyPr>
          <a:lstStyle/>
          <a:p>
            <a:pPr fontAlgn="base">
              <a:spcBef>
                <a:spcPct val="0"/>
              </a:spcBef>
              <a:spcAft>
                <a:spcPct val="0"/>
              </a:spcAft>
            </a:pPr>
            <a:r>
              <a:rPr lang="en-US" altLang="zh-CN" sz="2400" b="1">
                <a:solidFill>
                  <a:srgbClr val="000000"/>
                </a:solidFill>
                <a:latin typeface="Times New Roman" panose="02020603050405020304" pitchFamily="18" charset="0"/>
                <a:cs typeface="Times New Roman" panose="02020603050405020304" pitchFamily="18" charset="0"/>
                <a:sym typeface="+mn-ea"/>
              </a:rPr>
              <a:t>At school?</a:t>
            </a:r>
            <a:endParaRPr lang="en-US" altLang="zh-CN" sz="2400" b="1">
              <a:solidFill>
                <a:srgbClr val="000000"/>
              </a:solidFill>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9436360" y="4464189"/>
            <a:ext cx="1871859" cy="461665"/>
          </a:xfrm>
          <a:prstGeom prst="rect">
            <a:avLst/>
          </a:prstGeom>
          <a:noFill/>
        </p:spPr>
        <p:txBody>
          <a:bodyPr wrap="none" rtlCol="0" anchor="t">
            <a:spAutoFit/>
          </a:bodyPr>
          <a:lstStyle/>
          <a:p>
            <a:pPr fontAlgn="base">
              <a:spcBef>
                <a:spcPct val="0"/>
              </a:spcBef>
              <a:spcAft>
                <a:spcPct val="0"/>
              </a:spcAft>
            </a:pPr>
            <a:r>
              <a:rPr lang="en-US" altLang="zh-CN" sz="2400" b="1">
                <a:solidFill>
                  <a:srgbClr val="000000"/>
                </a:solidFill>
                <a:latin typeface="Times New Roman" panose="02020603050405020304" pitchFamily="18" charset="0"/>
                <a:cs typeface="Times New Roman" panose="02020603050405020304" pitchFamily="18" charset="0"/>
                <a:sym typeface="+mn-ea"/>
              </a:rPr>
              <a:t>In a theatre?</a:t>
            </a:r>
            <a:endParaRPr lang="en-US" altLang="zh-CN" sz="2400" b="1">
              <a:solidFill>
                <a:srgbClr val="000000"/>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11351761" y="3760025"/>
            <a:ext cx="420308" cy="461665"/>
          </a:xfrm>
          <a:prstGeom prst="rect">
            <a:avLst/>
          </a:prstGeom>
          <a:noFill/>
        </p:spPr>
        <p:txBody>
          <a:bodyPr wrap="none" rtlCol="0" anchor="t">
            <a:spAutoFit/>
          </a:bodyPr>
          <a:lstStyle/>
          <a:p>
            <a:pPr fontAlgn="base">
              <a:spcBef>
                <a:spcPct val="0"/>
              </a:spcBef>
              <a:spcAft>
                <a:spcPct val="0"/>
              </a:spcAft>
            </a:pPr>
            <a:r>
              <a:rPr lang="zh-CN" altLang="en-US" sz="2400" b="1">
                <a:solidFill>
                  <a:srgbClr val="FF0000"/>
                </a:solidFill>
                <a:latin typeface="Arial" panose="020B0604020202020204" pitchFamily="34" charset="0"/>
                <a:sym typeface="Wingdings 2" panose="05020102010507070707" charset="0"/>
              </a:rPr>
              <a:t></a:t>
            </a:r>
            <a:endParaRPr lang="zh-CN" altLang="en-US" sz="2400" b="1">
              <a:solidFill>
                <a:srgbClr val="FF0000"/>
              </a:solidFill>
              <a:latin typeface="Arial" panose="020B0604020202020204" pitchFamily="34" charset="0"/>
              <a:sym typeface="Wingdings 2" panose="05020102010507070707" charset="0"/>
            </a:endParaRPr>
          </a:p>
        </p:txBody>
      </p:sp>
      <p:sp>
        <p:nvSpPr>
          <p:cNvPr id="14" name="文本框 13"/>
          <p:cNvSpPr txBox="1"/>
          <p:nvPr/>
        </p:nvSpPr>
        <p:spPr>
          <a:xfrm>
            <a:off x="7215373" y="1979580"/>
            <a:ext cx="4346542" cy="954107"/>
          </a:xfrm>
          <a:prstGeom prst="rect">
            <a:avLst/>
          </a:prstGeom>
          <a:noFill/>
        </p:spPr>
        <p:txBody>
          <a:bodyPr wrap="square">
            <a:spAutoFit/>
          </a:bodyPr>
          <a:lstStyle/>
          <a:p>
            <a:pPr lvl="0"/>
            <a:r>
              <a:rPr lang="en-US" altLang="zh-CN" sz="2800" b="1" dirty="0">
                <a:solidFill>
                  <a:srgbClr val="FF0000"/>
                </a:solidFill>
                <a:latin typeface="Times New Roman" panose="02020603050405020304" pitchFamily="18" charset="0"/>
                <a:cs typeface="Times New Roman" panose="02020603050405020304" pitchFamily="18" charset="0"/>
                <a:sym typeface="+mn-ea"/>
              </a:rPr>
              <a:t>Where are they? Why do you think so?</a:t>
            </a:r>
            <a:endParaRPr lang="en-US" altLang="en-US" sz="2800" b="1" dirty="0">
              <a:solidFill>
                <a:srgbClr val="FF0000"/>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6" grpId="0"/>
      <p:bldP spid="8" grpId="0"/>
      <p:bldP spid="9"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645242" y="852142"/>
            <a:ext cx="11241958" cy="830997"/>
          </a:xfrm>
          <a:prstGeom prst="rect">
            <a:avLst/>
          </a:prstGeom>
          <a:noFill/>
        </p:spPr>
        <p:txBody>
          <a:bodyPr wrap="square" rtlCol="0">
            <a:spAutoFit/>
          </a:bodyPr>
          <a:lstStyle/>
          <a:p>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Look at the photos and talk</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about what these activities have to do with science.</a:t>
            </a:r>
            <a:endPar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7" name="组合 6"/>
          <p:cNvGrpSpPr/>
          <p:nvPr/>
        </p:nvGrpSpPr>
        <p:grpSpPr>
          <a:xfrm>
            <a:off x="971388" y="4074280"/>
            <a:ext cx="2968031" cy="2762575"/>
            <a:chOff x="971388" y="4074280"/>
            <a:chExt cx="2968031" cy="2762575"/>
          </a:xfrm>
        </p:grpSpPr>
        <p:pic>
          <p:nvPicPr>
            <p:cNvPr id="6" name="图片 5" descr="图片包含 室内, 男人, 女人, 站&#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388" y="4074280"/>
              <a:ext cx="2913498" cy="1942332"/>
            </a:xfrm>
            <a:prstGeom prst="rect">
              <a:avLst/>
            </a:prstGeom>
          </p:spPr>
        </p:pic>
        <p:sp>
          <p:nvSpPr>
            <p:cNvPr id="8" name="文本框 7"/>
            <p:cNvSpPr txBox="1"/>
            <p:nvPr/>
          </p:nvSpPr>
          <p:spPr>
            <a:xfrm>
              <a:off x="1001540" y="6061459"/>
              <a:ext cx="493776" cy="461665"/>
            </a:xfrm>
            <a:prstGeom prst="rect">
              <a:avLst/>
            </a:prstGeom>
            <a:noFill/>
          </p:spPr>
          <p:txBody>
            <a:bodyPr wrap="square" rtlCol="0">
              <a:spAutoFit/>
            </a:bodyPr>
            <a:lstStyle/>
            <a:p>
              <a:r>
                <a:rPr kumimoji="1" lang="en-US" altLang="zh-CN" sz="2400">
                  <a:latin typeface="Times New Roman" panose="02020603050405020304" pitchFamily="18" charset="0"/>
                  <a:cs typeface="Times New Roman" panose="02020603050405020304" pitchFamily="18" charset="0"/>
                </a:rPr>
                <a:t>B</a:t>
              </a:r>
              <a:endParaRPr kumimoji="1" lang="zh-CN" altLang="en-US" sz="2400">
                <a:latin typeface="Times New Roman" panose="02020603050405020304" pitchFamily="18" charset="0"/>
                <a:cs typeface="Times New Roman" panose="02020603050405020304" pitchFamily="18" charset="0"/>
              </a:endParaRPr>
            </a:p>
          </p:txBody>
        </p:sp>
        <p:sp>
          <p:nvSpPr>
            <p:cNvPr id="9" name="文本框 8"/>
            <p:cNvSpPr txBox="1"/>
            <p:nvPr/>
          </p:nvSpPr>
          <p:spPr>
            <a:xfrm>
              <a:off x="1556841" y="6005858"/>
              <a:ext cx="2382578" cy="830997"/>
            </a:xfrm>
            <a:prstGeom prst="rect">
              <a:avLst/>
            </a:prstGeom>
            <a:noFill/>
          </p:spPr>
          <p:txBody>
            <a:bodyPr wrap="square" rtlCol="0">
              <a:spAutoFit/>
            </a:bodyPr>
            <a:lstStyle/>
            <a:p>
              <a:r>
                <a:rPr kumimoji="1" lang="en-US" altLang="zh-CN" sz="2400" dirty="0">
                  <a:latin typeface="Times New Roman" panose="02020603050405020304" pitchFamily="18" charset="0"/>
                  <a:cs typeface="Times New Roman" panose="02020603050405020304" pitchFamily="18" charset="0"/>
                </a:rPr>
                <a:t>a</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piano</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keyboard</a:t>
              </a:r>
              <a:endParaRPr kumimoji="1" lang="en-US" altLang="zh-CN" sz="2400" dirty="0">
                <a:latin typeface="Times New Roman" panose="02020603050405020304" pitchFamily="18" charset="0"/>
                <a:cs typeface="Times New Roman" panose="02020603050405020304" pitchFamily="18" charset="0"/>
              </a:endParaRPr>
            </a:p>
            <a:p>
              <a:r>
                <a:rPr kumimoji="1" lang="en-US" altLang="zh-CN" sz="2400" dirty="0">
                  <a:latin typeface="Times New Roman" panose="02020603050405020304" pitchFamily="18" charset="0"/>
                  <a:cs typeface="Times New Roman" panose="02020603050405020304" pitchFamily="18" charset="0"/>
                </a:rPr>
                <a:t>play</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with</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feet</a:t>
              </a:r>
              <a:endParaRPr kumimoji="1" lang="zh-CN" altLang="en-US" sz="2400" dirty="0">
                <a:latin typeface="Times New Roman" panose="02020603050405020304" pitchFamily="18" charset="0"/>
                <a:cs typeface="Times New Roman" panose="02020603050405020304" pitchFamily="18" charset="0"/>
              </a:endParaRPr>
            </a:p>
          </p:txBody>
        </p:sp>
      </p:grpSp>
      <p:grpSp>
        <p:nvGrpSpPr>
          <p:cNvPr id="3" name="组合 2"/>
          <p:cNvGrpSpPr/>
          <p:nvPr/>
        </p:nvGrpSpPr>
        <p:grpSpPr>
          <a:xfrm>
            <a:off x="932542" y="1607530"/>
            <a:ext cx="3684878" cy="2403997"/>
            <a:chOff x="932542" y="1607530"/>
            <a:chExt cx="3684878" cy="2403997"/>
          </a:xfrm>
        </p:grpSpPr>
        <p:sp>
          <p:nvSpPr>
            <p:cNvPr id="4" name="文本框 3"/>
            <p:cNvSpPr txBox="1"/>
            <p:nvPr/>
          </p:nvSpPr>
          <p:spPr>
            <a:xfrm>
              <a:off x="932542" y="3549862"/>
              <a:ext cx="493776" cy="461665"/>
            </a:xfrm>
            <a:prstGeom prst="rect">
              <a:avLst/>
            </a:prstGeom>
            <a:noFill/>
          </p:spPr>
          <p:txBody>
            <a:bodyPr wrap="square" rtlCol="0">
              <a:spAutoFit/>
            </a:bodyPr>
            <a:lstStyle/>
            <a:p>
              <a:r>
                <a:rPr kumimoji="1" lang="en-US" altLang="zh-CN" sz="2400" dirty="0">
                  <a:latin typeface="Times New Roman" panose="02020603050405020304" pitchFamily="18" charset="0"/>
                  <a:cs typeface="Times New Roman" panose="02020603050405020304" pitchFamily="18" charset="0"/>
                </a:rPr>
                <a:t>A</a:t>
              </a:r>
              <a:endParaRPr kumimoji="1" lang="zh-CN" altLang="en-US" sz="2400" dirty="0">
                <a:latin typeface="Times New Roman" panose="02020603050405020304" pitchFamily="18" charset="0"/>
                <a:cs typeface="Times New Roman" panose="02020603050405020304" pitchFamily="18" charset="0"/>
              </a:endParaRPr>
            </a:p>
          </p:txBody>
        </p:sp>
        <p:grpSp>
          <p:nvGrpSpPr>
            <p:cNvPr id="2" name="组合 1"/>
            <p:cNvGrpSpPr/>
            <p:nvPr/>
          </p:nvGrpSpPr>
          <p:grpSpPr>
            <a:xfrm>
              <a:off x="971388" y="1607530"/>
              <a:ext cx="3646032" cy="2359150"/>
              <a:chOff x="971388" y="1607530"/>
              <a:chExt cx="3646032" cy="2359150"/>
            </a:xfrm>
          </p:grpSpPr>
          <p:pic>
            <p:nvPicPr>
              <p:cNvPr id="5" name="图片 4" descr="图片包含 人, 室内, 前, 用&#10;&#10;描述已自动生成"/>
              <p:cNvPicPr>
                <a:picLocks noChangeAspect="1"/>
              </p:cNvPicPr>
              <p:nvPr/>
            </p:nvPicPr>
            <p:blipFill>
              <a:blip r:embed="rId2">
                <a:extLst>
                  <a:ext uri="{28A0092B-C50C-407E-A947-70E740481C1C}">
                    <a14:useLocalDpi xmlns:a14="http://schemas.microsoft.com/office/drawing/2010/main" val="0"/>
                  </a:ext>
                </a:extLst>
              </a:blip>
              <a:srcRect l="584" r="1234"/>
              <a:stretch>
                <a:fillRect/>
              </a:stretch>
            </p:blipFill>
            <p:spPr>
              <a:xfrm>
                <a:off x="971388" y="1607530"/>
                <a:ext cx="2874652" cy="1942332"/>
              </a:xfrm>
              <a:prstGeom prst="rect">
                <a:avLst/>
              </a:prstGeom>
            </p:spPr>
          </p:pic>
          <p:sp>
            <p:nvSpPr>
              <p:cNvPr id="10" name="文本框 9"/>
              <p:cNvSpPr txBox="1"/>
              <p:nvPr/>
            </p:nvSpPr>
            <p:spPr>
              <a:xfrm>
                <a:off x="1347964" y="3505015"/>
                <a:ext cx="3269456" cy="461665"/>
              </a:xfrm>
              <a:prstGeom prst="rect">
                <a:avLst/>
              </a:prstGeom>
              <a:noFill/>
            </p:spPr>
            <p:txBody>
              <a:bodyPr wrap="square" rtlCol="0">
                <a:spAutoFit/>
              </a:bodyPr>
              <a:lstStyle/>
              <a:p>
                <a:r>
                  <a:rPr kumimoji="1" lang="en-US" altLang="zh-CN" sz="2400" dirty="0">
                    <a:latin typeface="Times New Roman" panose="02020603050405020304" pitchFamily="18" charset="0"/>
                    <a:cs typeface="Times New Roman" panose="02020603050405020304" pitchFamily="18" charset="0"/>
                  </a:rPr>
                  <a:t>a</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giant</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dish whisper</a:t>
                </a:r>
                <a:endParaRPr kumimoji="1" lang="zh-CN" altLang="en-US" sz="2400" dirty="0">
                  <a:latin typeface="Times New Roman" panose="02020603050405020304" pitchFamily="18" charset="0"/>
                  <a:cs typeface="Times New Roman" panose="02020603050405020304" pitchFamily="18" charset="0"/>
                </a:endParaRPr>
              </a:p>
            </p:txBody>
          </p:sp>
        </p:grpSp>
      </p:grpSp>
      <p:sp>
        <p:nvSpPr>
          <p:cNvPr id="11" name="文本框 10"/>
          <p:cNvSpPr txBox="1"/>
          <p:nvPr/>
        </p:nvSpPr>
        <p:spPr>
          <a:xfrm>
            <a:off x="4439255" y="1780719"/>
            <a:ext cx="7164916" cy="1815882"/>
          </a:xfrm>
          <a:prstGeom prst="rect">
            <a:avLst/>
          </a:prstGeom>
          <a:noFill/>
        </p:spPr>
        <p:txBody>
          <a:bodyPr wrap="square">
            <a:spAutoFit/>
          </a:bodyPr>
          <a:lstStyle/>
          <a:p>
            <a:r>
              <a:rPr lang="en-US" altLang="zh-CN" sz="2800" b="1" dirty="0">
                <a:solidFill>
                  <a:srgbClr val="C00000"/>
                </a:solidFill>
                <a:latin typeface="Times New Roman" panose="02020603050405020304" pitchFamily="18" charset="0"/>
                <a:cs typeface="Times New Roman" panose="02020603050405020304" pitchFamily="18" charset="0"/>
              </a:rPr>
              <a:t>A</a:t>
            </a:r>
            <a:r>
              <a:rPr lang="zh-CN" altLang="en-US" sz="2800" b="1" dirty="0">
                <a:solidFill>
                  <a:srgbClr val="C00000"/>
                </a:solidFill>
                <a:latin typeface="Times New Roman" panose="02020603050405020304" pitchFamily="18" charset="0"/>
                <a:cs typeface="Times New Roman" panose="02020603050405020304" pitchFamily="18" charset="0"/>
              </a:rPr>
              <a:t> </a:t>
            </a:r>
            <a:r>
              <a:rPr lang="en-US" altLang="zh-CN" sz="2800" b="1" dirty="0">
                <a:solidFill>
                  <a:srgbClr val="C00000"/>
                </a:solidFill>
                <a:latin typeface="Times New Roman" panose="02020603050405020304" pitchFamily="18" charset="0"/>
                <a:cs typeface="Times New Roman" panose="02020603050405020304" pitchFamily="18" charset="0"/>
              </a:rPr>
              <a:t>. I think the dish in this exhibition is related to sound. Maybe the boy is whispering into the smaller circle and the dish can make his voice louder.</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12" name="Rectangle 3"/>
          <p:cNvSpPr>
            <a:spLocks noChangeArrowheads="1"/>
          </p:cNvSpPr>
          <p:nvPr/>
        </p:nvSpPr>
        <p:spPr bwMode="auto">
          <a:xfrm>
            <a:off x="4345810" y="4195073"/>
            <a:ext cx="7734681" cy="954107"/>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lang="en-US" altLang="zh-CN" sz="2800" b="1" dirty="0">
                <a:solidFill>
                  <a:srgbClr val="C00000"/>
                </a:solidFill>
                <a:latin typeface="Times New Roman" panose="02020603050405020304" pitchFamily="18" charset="0"/>
                <a:cs typeface="Times New Roman" panose="02020603050405020304" pitchFamily="18" charset="0"/>
              </a:rPr>
              <a:t>B. This looks like a piano you play with your feet.</a:t>
            </a:r>
            <a:endParaRPr lang="en-US" altLang="zh-CN" sz="2800" b="1" dirty="0">
              <a:solidFill>
                <a:srgbClr val="C00000"/>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pPr>
            <a:r>
              <a:rPr lang="en-US" altLang="zh-CN" sz="2800" b="1" dirty="0">
                <a:solidFill>
                  <a:srgbClr val="C00000"/>
                </a:solidFill>
                <a:latin typeface="Times New Roman" panose="02020603050405020304" pitchFamily="18" charset="0"/>
                <a:cs typeface="Times New Roman" panose="02020603050405020304" pitchFamily="18" charset="0"/>
              </a:rPr>
              <a:t> Maybe it shows how sound works.</a:t>
            </a:r>
            <a:endParaRPr lang="en-US" altLang="zh-CN" sz="2800" b="1" dirty="0">
              <a:solidFill>
                <a:srgbClr val="C0000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1971179" y="169787"/>
            <a:ext cx="2808977"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Pre-listening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nodeType="clickEffect">
                                  <p:stCondLst>
                                    <p:cond delay="0"/>
                                  </p:stCondLst>
                                  <p:iterate type="lt">
                                    <p:tmPct val="10000"/>
                                  </p:iterate>
                                  <p:childTnLst>
                                    <p:set>
                                      <p:cBhvr>
                                        <p:cTn id="33" dur="1" fill="hold">
                                          <p:stCondLst>
                                            <p:cond delay="0"/>
                                          </p:stCondLst>
                                        </p:cTn>
                                        <p:tgtEl>
                                          <p:spTgt spid="12">
                                            <p:txEl>
                                              <p:pRg st="0" end="0"/>
                                            </p:txEl>
                                          </p:spTgt>
                                        </p:tgtEl>
                                        <p:attrNameLst>
                                          <p:attrName>style.visibility</p:attrName>
                                        </p:attrNameLst>
                                      </p:cBhvr>
                                      <p:to>
                                        <p:strVal val="visible"/>
                                      </p:to>
                                    </p:set>
                                    <p:anim calcmode="lin" valueType="num">
                                      <p:cBhvr>
                                        <p:cTn id="34"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2">
                                            <p:txEl>
                                              <p:pRg st="0" end="0"/>
                                            </p:txEl>
                                          </p:spTgt>
                                        </p:tgtEl>
                                      </p:cBhvr>
                                    </p:animEffect>
                                  </p:childTnLst>
                                </p:cTn>
                              </p:par>
                              <p:par>
                                <p:cTn id="39" presetID="41" presetClass="entr" presetSubtype="0" fill="hold" nodeType="withEffect">
                                  <p:stCondLst>
                                    <p:cond delay="0"/>
                                  </p:stCondLst>
                                  <p:iterate type="lt">
                                    <p:tmPct val="10000"/>
                                  </p:iterate>
                                  <p:childTnLst>
                                    <p:set>
                                      <p:cBhvr>
                                        <p:cTn id="40" dur="1" fill="hold">
                                          <p:stCondLst>
                                            <p:cond delay="0"/>
                                          </p:stCondLst>
                                        </p:cTn>
                                        <p:tgtEl>
                                          <p:spTgt spid="12">
                                            <p:txEl>
                                              <p:pRg st="1" end="1"/>
                                            </p:txEl>
                                          </p:spTgt>
                                        </p:tgtEl>
                                        <p:attrNameLst>
                                          <p:attrName>style.visibility</p:attrName>
                                        </p:attrNameLst>
                                      </p:cBhvr>
                                      <p:to>
                                        <p:strVal val="visible"/>
                                      </p:to>
                                    </p:set>
                                    <p:anim calcmode="lin" valueType="num">
                                      <p:cBhvr>
                                        <p:cTn id="41" dur="500" fill="hold"/>
                                        <p:tgtEl>
                                          <p:spTgt spid="1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2">
                                            <p:txEl>
                                              <p:pRg st="1" end="1"/>
                                            </p:txEl>
                                          </p:spTgt>
                                        </p:tgtEl>
                                        <p:attrNameLst>
                                          <p:attrName>ppt_y</p:attrName>
                                        </p:attrNameLst>
                                      </p:cBhvr>
                                      <p:tavLst>
                                        <p:tav tm="0">
                                          <p:val>
                                            <p:strVal val="#ppt_y"/>
                                          </p:val>
                                        </p:tav>
                                        <p:tav tm="100000">
                                          <p:val>
                                            <p:strVal val="#ppt_y"/>
                                          </p:val>
                                        </p:tav>
                                      </p:tavLst>
                                    </p:anim>
                                    <p:anim calcmode="lin" valueType="num">
                                      <p:cBhvr>
                                        <p:cTn id="43" dur="500" fill="hold"/>
                                        <p:tgtEl>
                                          <p:spTgt spid="1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836346" y="810947"/>
            <a:ext cx="10954091" cy="954107"/>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Look at the photos and talk</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about what these activities have to do with science.</a:t>
            </a:r>
            <a:endPar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 name="组合 1"/>
          <p:cNvGrpSpPr/>
          <p:nvPr/>
        </p:nvGrpSpPr>
        <p:grpSpPr>
          <a:xfrm>
            <a:off x="1179769" y="1818402"/>
            <a:ext cx="2957244" cy="2298555"/>
            <a:chOff x="1179769" y="1818402"/>
            <a:chExt cx="2957244" cy="2298555"/>
          </a:xfrm>
        </p:grpSpPr>
        <p:pic>
          <p:nvPicPr>
            <p:cNvPr id="3" name="图片 2" descr="图片包含 室内, 电脑, 监控, 看着&#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79769" y="1818402"/>
              <a:ext cx="2957244" cy="1942332"/>
            </a:xfrm>
            <a:prstGeom prst="rect">
              <a:avLst/>
            </a:prstGeom>
          </p:spPr>
        </p:pic>
        <p:sp>
          <p:nvSpPr>
            <p:cNvPr id="9" name="文本框 8"/>
            <p:cNvSpPr txBox="1"/>
            <p:nvPr/>
          </p:nvSpPr>
          <p:spPr>
            <a:xfrm>
              <a:off x="2321527" y="3655292"/>
              <a:ext cx="493776" cy="461665"/>
            </a:xfrm>
            <a:prstGeom prst="rect">
              <a:avLst/>
            </a:prstGeom>
            <a:noFill/>
          </p:spPr>
          <p:txBody>
            <a:bodyPr wrap="square" rtlCol="0">
              <a:spAutoFit/>
            </a:bodyPr>
            <a:lstStyle/>
            <a:p>
              <a:r>
                <a:rPr kumimoji="1" lang="en-US" altLang="zh-CN" sz="2400" dirty="0">
                  <a:latin typeface="Times New Roman" panose="02020603050405020304" pitchFamily="18" charset="0"/>
                  <a:cs typeface="Times New Roman" panose="02020603050405020304" pitchFamily="18" charset="0"/>
                </a:rPr>
                <a:t>C</a:t>
              </a:r>
              <a:endParaRPr kumimoji="1" lang="zh-CN" altLang="en-US" sz="2400" dirty="0">
                <a:latin typeface="Times New Roman" panose="02020603050405020304" pitchFamily="18" charset="0"/>
                <a:cs typeface="Times New Roman" panose="02020603050405020304" pitchFamily="18" charset="0"/>
              </a:endParaRPr>
            </a:p>
          </p:txBody>
        </p:sp>
      </p:grpSp>
      <p:grpSp>
        <p:nvGrpSpPr>
          <p:cNvPr id="4" name="组合 3"/>
          <p:cNvGrpSpPr/>
          <p:nvPr/>
        </p:nvGrpSpPr>
        <p:grpSpPr>
          <a:xfrm>
            <a:off x="1199484" y="4011515"/>
            <a:ext cx="2917814" cy="2403997"/>
            <a:chOff x="1199484" y="4011515"/>
            <a:chExt cx="2917814" cy="2403997"/>
          </a:xfrm>
        </p:grpSpPr>
        <p:pic>
          <p:nvPicPr>
            <p:cNvPr id="7" name="图片 6" descr="图片包含 人, 运动, 院子, 球拍&#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84" y="4011515"/>
              <a:ext cx="2917814" cy="1942332"/>
            </a:xfrm>
            <a:prstGeom prst="rect">
              <a:avLst/>
            </a:prstGeom>
          </p:spPr>
        </p:pic>
        <p:sp>
          <p:nvSpPr>
            <p:cNvPr id="10" name="文本框 9"/>
            <p:cNvSpPr txBox="1"/>
            <p:nvPr/>
          </p:nvSpPr>
          <p:spPr>
            <a:xfrm>
              <a:off x="2321527" y="5953847"/>
              <a:ext cx="493776" cy="461665"/>
            </a:xfrm>
            <a:prstGeom prst="rect">
              <a:avLst/>
            </a:prstGeom>
            <a:noFill/>
          </p:spPr>
          <p:txBody>
            <a:bodyPr wrap="square" rtlCol="0">
              <a:spAutoFit/>
            </a:bodyPr>
            <a:lstStyle/>
            <a:p>
              <a:r>
                <a:rPr kumimoji="1" lang="en-US" altLang="zh-CN" sz="2400" dirty="0">
                  <a:latin typeface="Times New Roman" panose="02020603050405020304" pitchFamily="18" charset="0"/>
                  <a:cs typeface="Times New Roman" panose="02020603050405020304" pitchFamily="18" charset="0"/>
                </a:rPr>
                <a:t>D</a:t>
              </a:r>
              <a:endParaRPr kumimoji="1" lang="zh-CN" altLang="en-US" sz="2400" dirty="0">
                <a:latin typeface="Times New Roman" panose="02020603050405020304" pitchFamily="18" charset="0"/>
                <a:cs typeface="Times New Roman" panose="02020603050405020304" pitchFamily="18" charset="0"/>
              </a:endParaRPr>
            </a:p>
          </p:txBody>
        </p:sp>
      </p:grpSp>
      <p:sp>
        <p:nvSpPr>
          <p:cNvPr id="11" name="文本框 10"/>
          <p:cNvSpPr txBox="1"/>
          <p:nvPr/>
        </p:nvSpPr>
        <p:spPr>
          <a:xfrm>
            <a:off x="4470400" y="4342607"/>
            <a:ext cx="4255264" cy="523220"/>
          </a:xfrm>
          <a:prstGeom prst="rect">
            <a:avLst/>
          </a:prstGeom>
          <a:noFill/>
        </p:spPr>
        <p:txBody>
          <a:bodyPr wrap="square" rtlCol="0">
            <a:spAutoFit/>
          </a:bodyPr>
          <a:lstStyle/>
          <a:p>
            <a:r>
              <a:rPr kumimoji="1" lang="en-US" altLang="zh-CN" sz="2800" b="1" dirty="0">
                <a:latin typeface="Times New Roman" panose="02020603050405020304" pitchFamily="18" charset="0"/>
                <a:cs typeface="Times New Roman" panose="02020603050405020304" pitchFamily="18" charset="0"/>
              </a:rPr>
              <a:t>a</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hall</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of</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mirrors reflect</a:t>
            </a:r>
            <a:endParaRPr kumimoji="1" lang="zh-CN" altLang="en-US" sz="2800" b="1"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4470400" y="1869624"/>
            <a:ext cx="4255264" cy="523220"/>
          </a:xfrm>
          <a:prstGeom prst="rect">
            <a:avLst/>
          </a:prstGeom>
          <a:noFill/>
        </p:spPr>
        <p:txBody>
          <a:bodyPr wrap="square" rtlCol="0">
            <a:spAutoFit/>
          </a:bodyPr>
          <a:lstStyle/>
          <a:p>
            <a:r>
              <a:rPr kumimoji="1" lang="en-US" altLang="zh-CN" sz="2800" b="1" dirty="0">
                <a:latin typeface="Times New Roman" panose="02020603050405020304" pitchFamily="18" charset="0"/>
                <a:cs typeface="Times New Roman" panose="02020603050405020304" pitchFamily="18" charset="0"/>
              </a:rPr>
              <a:t>a</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blue</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screen bright</a:t>
            </a:r>
            <a:r>
              <a:rPr kumimoji="1" lang="zh-CN" altLang="en-US" sz="2800" b="1" dirty="0">
                <a:latin typeface="Times New Roman" panose="02020603050405020304" pitchFamily="18" charset="0"/>
                <a:cs typeface="Times New Roman" panose="02020603050405020304" pitchFamily="18" charset="0"/>
              </a:rPr>
              <a:t> </a:t>
            </a:r>
            <a:r>
              <a:rPr kumimoji="1" lang="en-US" altLang="zh-CN" sz="2800" b="1" dirty="0">
                <a:latin typeface="Times New Roman" panose="02020603050405020304" pitchFamily="18" charset="0"/>
                <a:cs typeface="Times New Roman" panose="02020603050405020304" pitchFamily="18" charset="0"/>
              </a:rPr>
              <a:t>lights</a:t>
            </a:r>
            <a:endParaRPr kumimoji="1" lang="zh-CN" altLang="en-US" sz="2800" b="1" dirty="0">
              <a:latin typeface="Times New Roman" panose="02020603050405020304" pitchFamily="18" charset="0"/>
              <a:cs typeface="Times New Roman" panose="02020603050405020304" pitchFamily="18" charset="0"/>
            </a:endParaRPr>
          </a:p>
        </p:txBody>
      </p:sp>
      <p:sp>
        <p:nvSpPr>
          <p:cNvPr id="13" name="Rectangle 2"/>
          <p:cNvSpPr>
            <a:spLocks noChangeArrowheads="1"/>
          </p:cNvSpPr>
          <p:nvPr/>
        </p:nvSpPr>
        <p:spPr bwMode="auto">
          <a:xfrm>
            <a:off x="4470400" y="2567226"/>
            <a:ext cx="7272120" cy="892552"/>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26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 I'm not sure what this one shows, but it must be about light or eyesight.</a:t>
            </a:r>
            <a:endParaRPr kumimoji="0" lang="en-US" altLang="zh-CN" sz="2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 name="矩形 13"/>
          <p:cNvSpPr/>
          <p:nvPr/>
        </p:nvSpPr>
        <p:spPr>
          <a:xfrm>
            <a:off x="4470400" y="4982681"/>
            <a:ext cx="7627594" cy="892552"/>
          </a:xfrm>
          <a:prstGeom prst="rect">
            <a:avLst/>
          </a:prstGeom>
        </p:spPr>
        <p:txBody>
          <a:bodyPr wrap="square">
            <a:spAutoFit/>
          </a:bodyPr>
          <a:lstStyle/>
          <a:p>
            <a:pPr lvl="0" defTabSz="914400" eaLnBrk="0" fontAlgn="base" hangingPunct="0">
              <a:spcBef>
                <a:spcPct val="0"/>
              </a:spcBef>
              <a:spcAft>
                <a:spcPct val="0"/>
              </a:spcAft>
            </a:pPr>
            <a:r>
              <a:rPr lang="en-US" altLang="zh-CN" sz="26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 It is a hall of mirrors. Maybe it has to do with the principles of reflection.</a:t>
            </a:r>
            <a:endParaRPr lang="en-US" altLang="zh-CN" sz="2600" b="1" dirty="0">
              <a:latin typeface="Arial" panose="020B0604020202020204" pitchFamily="34" charset="0"/>
              <a:ea typeface="宋体" panose="02010600030101010101" pitchFamily="2" charset="-122"/>
              <a:cs typeface="宋体" panose="02010600030101010101" pitchFamily="2" charset="-122"/>
            </a:endParaRPr>
          </a:p>
        </p:txBody>
      </p:sp>
      <p:sp>
        <p:nvSpPr>
          <p:cNvPr id="15" name="文本框 14"/>
          <p:cNvSpPr txBox="1"/>
          <p:nvPr/>
        </p:nvSpPr>
        <p:spPr>
          <a:xfrm>
            <a:off x="1954246" y="244712"/>
            <a:ext cx="2808977"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Pre-listening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3"/>
                                        </p:tgtEl>
                                        <p:attrNameLst>
                                          <p:attrName>ppt_y</p:attrName>
                                        </p:attrNameLst>
                                      </p:cBhvr>
                                      <p:tavLst>
                                        <p:tav tm="0">
                                          <p:val>
                                            <p:strVal val="#ppt_y"/>
                                          </p:val>
                                        </p:tav>
                                        <p:tav tm="100000">
                                          <p:val>
                                            <p:strVal val="#ppt_y"/>
                                          </p:val>
                                        </p:tav>
                                      </p:tavLst>
                                    </p:anim>
                                    <p:anim calcmode="lin" valueType="num">
                                      <p:cBhvr>
                                        <p:cTn id="3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5" presetClass="entr" presetSubtype="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p:cTn id="46"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1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701687" y="932573"/>
            <a:ext cx="10245712" cy="954107"/>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Look at the photos and talk</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about what these activities have to do with science.</a:t>
            </a:r>
            <a:endPar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 name="组合 1"/>
          <p:cNvGrpSpPr/>
          <p:nvPr/>
        </p:nvGrpSpPr>
        <p:grpSpPr>
          <a:xfrm>
            <a:off x="1469714" y="2064691"/>
            <a:ext cx="2957244" cy="2423844"/>
            <a:chOff x="1469714" y="2064691"/>
            <a:chExt cx="2957244" cy="2423844"/>
          </a:xfrm>
        </p:grpSpPr>
        <p:pic>
          <p:nvPicPr>
            <p:cNvPr id="4" name="图片 3" descr="图片包含 男人, 镜子, 桌子, 盘子&#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69714" y="2064691"/>
              <a:ext cx="2957244" cy="1957000"/>
            </a:xfrm>
            <a:prstGeom prst="rect">
              <a:avLst/>
            </a:prstGeom>
          </p:spPr>
        </p:pic>
        <p:sp>
          <p:nvSpPr>
            <p:cNvPr id="8" name="文本框 7"/>
            <p:cNvSpPr txBox="1"/>
            <p:nvPr/>
          </p:nvSpPr>
          <p:spPr>
            <a:xfrm>
              <a:off x="2681732" y="4026870"/>
              <a:ext cx="493776" cy="461665"/>
            </a:xfrm>
            <a:prstGeom prst="rect">
              <a:avLst/>
            </a:prstGeom>
            <a:noFill/>
          </p:spPr>
          <p:txBody>
            <a:bodyPr wrap="square" rtlCol="0">
              <a:spAutoFit/>
            </a:bodyPr>
            <a:lstStyle/>
            <a:p>
              <a:r>
                <a:rPr kumimoji="1" lang="en-US" altLang="zh-CN" sz="2400">
                  <a:latin typeface="Times New Roman" panose="02020603050405020304" pitchFamily="18" charset="0"/>
                  <a:cs typeface="Times New Roman" panose="02020603050405020304" pitchFamily="18" charset="0"/>
                </a:rPr>
                <a:t>E</a:t>
              </a:r>
              <a:endParaRPr kumimoji="1" lang="zh-CN" altLang="en-US" sz="2400">
                <a:latin typeface="Times New Roman" panose="02020603050405020304" pitchFamily="18" charset="0"/>
                <a:cs typeface="Times New Roman" panose="02020603050405020304" pitchFamily="18" charset="0"/>
              </a:endParaRPr>
            </a:p>
          </p:txBody>
        </p:sp>
      </p:grpSp>
      <p:sp>
        <p:nvSpPr>
          <p:cNvPr id="5" name="文本框 4"/>
          <p:cNvSpPr txBox="1"/>
          <p:nvPr/>
        </p:nvSpPr>
        <p:spPr>
          <a:xfrm>
            <a:off x="1469714" y="4410512"/>
            <a:ext cx="4211232" cy="1200329"/>
          </a:xfrm>
          <a:prstGeom prst="rect">
            <a:avLst/>
          </a:prstGeom>
          <a:noFill/>
        </p:spPr>
        <p:txBody>
          <a:bodyPr wrap="square" rtlCol="0">
            <a:spAutoFit/>
          </a:bodyPr>
          <a:lstStyle/>
          <a:p>
            <a:r>
              <a:rPr kumimoji="1" lang="en-US" altLang="zh-CN" sz="2400" b="1" dirty="0">
                <a:latin typeface="Times New Roman" panose="02020603050405020304" pitchFamily="18" charset="0"/>
                <a:cs typeface="Times New Roman" panose="02020603050405020304" pitchFamily="18" charset="0"/>
              </a:rPr>
              <a:t>a</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white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light</a:t>
            </a:r>
            <a:endParaRPr kumimoji="1" lang="en-US" altLang="zh-CN" sz="2400" b="1" dirty="0">
              <a:latin typeface="Times New Roman" panose="02020603050405020304" pitchFamily="18" charset="0"/>
              <a:cs typeface="Times New Roman" panose="02020603050405020304" pitchFamily="18" charset="0"/>
            </a:endParaRPr>
          </a:p>
          <a:p>
            <a:r>
              <a:rPr kumimoji="1" lang="en-US" altLang="zh-CN" sz="2400" b="1" dirty="0">
                <a:solidFill>
                  <a:srgbClr val="C00000"/>
                </a:solidFill>
                <a:latin typeface="Times New Roman" panose="02020603050405020304" pitchFamily="18" charset="0"/>
                <a:cs typeface="Times New Roman" panose="02020603050405020304" pitchFamily="18" charset="0"/>
              </a:rPr>
              <a:t>cast</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shadows</a:t>
            </a:r>
            <a:endParaRPr kumimoji="1" lang="en-US" altLang="zh-CN" sz="2400" b="1" dirty="0">
              <a:solidFill>
                <a:srgbClr val="C00000"/>
              </a:solidFill>
              <a:latin typeface="Times New Roman" panose="02020603050405020304" pitchFamily="18" charset="0"/>
              <a:cs typeface="Times New Roman" panose="02020603050405020304" pitchFamily="18" charset="0"/>
            </a:endParaRPr>
          </a:p>
          <a:p>
            <a:r>
              <a:rPr kumimoji="1" lang="en-US" altLang="zh-CN" sz="2400" b="1" dirty="0">
                <a:latin typeface="Times New Roman" panose="02020603050405020304" pitchFamily="18" charset="0"/>
                <a:cs typeface="Times New Roman" panose="02020603050405020304" pitchFamily="18" charset="0"/>
              </a:rPr>
              <a:t>in</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err="1">
                <a:latin typeface="Times New Roman" panose="02020603050405020304" pitchFamily="18" charset="0"/>
                <a:cs typeface="Times New Roman" panose="02020603050405020304" pitchFamily="18" charset="0"/>
              </a:rPr>
              <a:t>colour</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of</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the</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solidFill>
                  <a:srgbClr val="C00000"/>
                </a:solidFill>
                <a:latin typeface="Times New Roman" panose="02020603050405020304" pitchFamily="18" charset="0"/>
                <a:cs typeface="Times New Roman" panose="02020603050405020304" pitchFamily="18" charset="0"/>
              </a:rPr>
              <a:t>rainbow</a:t>
            </a:r>
            <a:endParaRPr kumimoji="1"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9" name="线形标注 2 8"/>
          <p:cNvSpPr/>
          <p:nvPr/>
        </p:nvSpPr>
        <p:spPr>
          <a:xfrm>
            <a:off x="5344905" y="4983237"/>
            <a:ext cx="1162803" cy="489858"/>
          </a:xfrm>
          <a:prstGeom prst="borderCallout2">
            <a:avLst>
              <a:gd name="adj1" fmla="val 40244"/>
              <a:gd name="adj2" fmla="val -11783"/>
              <a:gd name="adj3" fmla="val 68779"/>
              <a:gd name="adj4" fmla="val -28204"/>
              <a:gd name="adj5" fmla="val 100177"/>
              <a:gd name="adj6" fmla="val -40698"/>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zh-CN" sz="2400" b="1">
                <a:latin typeface="Times New Roman" panose="02020603050405020304" pitchFamily="18" charset="0"/>
                <a:cs typeface="Times New Roman" panose="02020603050405020304" pitchFamily="18" charset="0"/>
              </a:rPr>
              <a:t>n.</a:t>
            </a:r>
            <a:r>
              <a:rPr kumimoji="1" lang="zh-CN" altLang="en-US" sz="2400" b="1">
                <a:latin typeface="Times New Roman" panose="02020603050405020304" pitchFamily="18" charset="0"/>
                <a:cs typeface="Times New Roman" panose="02020603050405020304" pitchFamily="18" charset="0"/>
              </a:rPr>
              <a:t> 彩虹</a:t>
            </a:r>
            <a:endParaRPr kumimoji="1" lang="zh-CN" altLang="en-US" sz="2400" b="1">
              <a:latin typeface="Times New Roman" panose="02020603050405020304" pitchFamily="18" charset="0"/>
              <a:cs typeface="Times New Roman" panose="02020603050405020304" pitchFamily="18" charset="0"/>
            </a:endParaRPr>
          </a:p>
        </p:txBody>
      </p:sp>
      <p:sp>
        <p:nvSpPr>
          <p:cNvPr id="10" name="线形标注 2 9"/>
          <p:cNvSpPr/>
          <p:nvPr/>
        </p:nvSpPr>
        <p:spPr>
          <a:xfrm>
            <a:off x="3575330" y="4405333"/>
            <a:ext cx="1162803" cy="489858"/>
          </a:xfrm>
          <a:prstGeom prst="borderCallout2">
            <a:avLst>
              <a:gd name="adj1" fmla="val 18750"/>
              <a:gd name="adj2" fmla="val -8333"/>
              <a:gd name="adj3" fmla="val 18750"/>
              <a:gd name="adj4" fmla="val -16667"/>
              <a:gd name="adj5" fmla="val 96730"/>
              <a:gd name="adj6" fmla="val -41463"/>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zh-CN" sz="2400" b="1">
                <a:latin typeface="Times New Roman" panose="02020603050405020304" pitchFamily="18" charset="0"/>
                <a:cs typeface="Times New Roman" panose="02020603050405020304" pitchFamily="18" charset="0"/>
              </a:rPr>
              <a:t>n.</a:t>
            </a:r>
            <a:r>
              <a:rPr kumimoji="1" lang="zh-CN" altLang="en-US" sz="2400" b="1">
                <a:latin typeface="Times New Roman" panose="02020603050405020304" pitchFamily="18" charset="0"/>
                <a:cs typeface="Times New Roman" panose="02020603050405020304" pitchFamily="18" charset="0"/>
              </a:rPr>
              <a:t> 阴影</a:t>
            </a:r>
            <a:endParaRPr kumimoji="1" lang="zh-CN" altLang="en-US" sz="2400" b="1">
              <a:latin typeface="Times New Roman" panose="02020603050405020304" pitchFamily="18" charset="0"/>
              <a:cs typeface="Times New Roman" panose="02020603050405020304" pitchFamily="18" charset="0"/>
            </a:endParaRPr>
          </a:p>
        </p:txBody>
      </p:sp>
      <p:sp>
        <p:nvSpPr>
          <p:cNvPr id="11" name="线形标注 2 10"/>
          <p:cNvSpPr/>
          <p:nvPr/>
        </p:nvSpPr>
        <p:spPr>
          <a:xfrm>
            <a:off x="197016" y="4560508"/>
            <a:ext cx="1162803" cy="489858"/>
          </a:xfrm>
          <a:prstGeom prst="borderCallout2">
            <a:avLst>
              <a:gd name="adj1" fmla="val 33589"/>
              <a:gd name="adj2" fmla="val 100608"/>
              <a:gd name="adj3" fmla="val 44824"/>
              <a:gd name="adj4" fmla="val 113748"/>
              <a:gd name="adj5" fmla="val 103226"/>
              <a:gd name="adj6" fmla="val 118614"/>
            </a:avLst>
          </a:prstGeom>
          <a:solidFill>
            <a:schemeClr val="accent6">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sz="2400" b="1">
                <a:latin typeface="Times New Roman" panose="02020603050405020304" pitchFamily="18" charset="0"/>
                <a:cs typeface="Times New Roman" panose="02020603050405020304" pitchFamily="18" charset="0"/>
              </a:rPr>
              <a:t>v.</a:t>
            </a:r>
            <a:r>
              <a:rPr kumimoji="1" lang="zh-CN" altLang="en-US" sz="2400" b="1">
                <a:latin typeface="Times New Roman" panose="02020603050405020304" pitchFamily="18" charset="0"/>
                <a:cs typeface="Times New Roman" panose="02020603050405020304" pitchFamily="18" charset="0"/>
              </a:rPr>
              <a:t> 投射</a:t>
            </a:r>
            <a:endParaRPr kumimoji="1" lang="zh-CN" altLang="en-US" sz="2400" b="1">
              <a:latin typeface="Times New Roman" panose="02020603050405020304" pitchFamily="18" charset="0"/>
              <a:cs typeface="Times New Roman" panose="02020603050405020304" pitchFamily="18" charset="0"/>
            </a:endParaRPr>
          </a:p>
        </p:txBody>
      </p:sp>
      <p:sp>
        <p:nvSpPr>
          <p:cNvPr id="12" name="文本框 11"/>
          <p:cNvSpPr txBox="1"/>
          <p:nvPr/>
        </p:nvSpPr>
        <p:spPr>
          <a:xfrm>
            <a:off x="2067823" y="216923"/>
            <a:ext cx="2808977"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Pre-listening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Rectangle 3"/>
          <p:cNvSpPr>
            <a:spLocks noChangeArrowheads="1"/>
          </p:cNvSpPr>
          <p:nvPr/>
        </p:nvSpPr>
        <p:spPr bwMode="auto">
          <a:xfrm>
            <a:off x="4876800" y="2385933"/>
            <a:ext cx="6376784" cy="1077218"/>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3200" b="1"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E. This is probably an experiment involving the composition of light.</a:t>
            </a:r>
            <a:endParaRPr kumimoji="0" lang="en-US" altLang="zh-CN" sz="32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 grpId="0" animBg="1"/>
      <p:bldP spid="10" grpId="0" animBg="1"/>
      <p:bldP spid="11" grpId="0"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549287" y="860475"/>
            <a:ext cx="11431046" cy="954107"/>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Using the photos, try to predict the answers to the following questions.</a:t>
            </a:r>
            <a:endPar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内容占位符 2"/>
          <p:cNvSpPr txBox="1"/>
          <p:nvPr/>
        </p:nvSpPr>
        <p:spPr>
          <a:xfrm>
            <a:off x="549287" y="1883932"/>
            <a:ext cx="10330381" cy="20494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b="1" dirty="0">
                <a:latin typeface="Times New Roman" panose="02020603050405020304" pitchFamily="18" charset="0"/>
                <a:cs typeface="Times New Roman" panose="02020603050405020304" pitchFamily="18" charset="0"/>
              </a:rPr>
              <a:t>1.</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Where are the people in the conversation going to go?</a:t>
            </a:r>
            <a:endParaRPr kumimoji="1" lang="en-US" altLang="zh-CN" b="1" dirty="0">
              <a:latin typeface="Times New Roman" panose="02020603050405020304" pitchFamily="18" charset="0"/>
              <a:cs typeface="Times New Roman" panose="02020603050405020304" pitchFamily="18" charset="0"/>
            </a:endParaRPr>
          </a:p>
          <a:p>
            <a:pPr marL="0" indent="0">
              <a:buNone/>
            </a:pPr>
            <a:endParaRPr kumimoji="1" lang="en-US" altLang="zh-CN" b="1" dirty="0">
              <a:latin typeface="Times New Roman" panose="02020603050405020304" pitchFamily="18" charset="0"/>
              <a:cs typeface="Times New Roman" panose="02020603050405020304" pitchFamily="18" charset="0"/>
            </a:endParaRPr>
          </a:p>
          <a:p>
            <a:pPr marL="0" indent="0">
              <a:buNone/>
            </a:pPr>
            <a:endParaRPr kumimoji="1" lang="en-US" altLang="zh-CN" b="1" dirty="0">
              <a:latin typeface="Times New Roman" panose="02020603050405020304" pitchFamily="18" charset="0"/>
              <a:cs typeface="Times New Roman" panose="02020603050405020304" pitchFamily="18" charset="0"/>
            </a:endParaRPr>
          </a:p>
          <a:p>
            <a:pPr marL="0" indent="0">
              <a:buNone/>
            </a:pPr>
            <a:r>
              <a:rPr kumimoji="1" lang="en-US" altLang="zh-CN" b="1" dirty="0">
                <a:latin typeface="Times New Roman" panose="02020603050405020304" pitchFamily="18" charset="0"/>
                <a:cs typeface="Times New Roman" panose="02020603050405020304" pitchFamily="18" charset="0"/>
              </a:rPr>
              <a:t>2.</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What kind of place is it, and what does it focus on?</a:t>
            </a:r>
            <a:endParaRPr kumimoji="1" lang="en-US" altLang="zh-CN" b="1" dirty="0">
              <a:latin typeface="Times New Roman" panose="02020603050405020304" pitchFamily="18" charset="0"/>
              <a:cs typeface="Times New Roman" panose="02020603050405020304" pitchFamily="18" charset="0"/>
            </a:endParaRPr>
          </a:p>
          <a:p>
            <a:pPr marL="0" indent="0">
              <a:buNone/>
            </a:pPr>
            <a:endParaRPr kumimoji="1" lang="en-US" altLang="zh-CN" b="1" dirty="0">
              <a:latin typeface="Times New Roman" panose="02020603050405020304" pitchFamily="18" charset="0"/>
              <a:cs typeface="Times New Roman" panose="02020603050405020304" pitchFamily="18" charset="0"/>
            </a:endParaRPr>
          </a:p>
          <a:p>
            <a:pPr marL="0" indent="0">
              <a:buNone/>
            </a:pPr>
            <a:endParaRPr kumimoji="1" lang="en-US" altLang="zh-CN" b="1"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821267" y="2491479"/>
            <a:ext cx="10330380" cy="523220"/>
          </a:xfrm>
          <a:prstGeom prst="rect">
            <a:avLst/>
          </a:prstGeom>
          <a:noFill/>
        </p:spPr>
        <p:txBody>
          <a:bodyPr wrap="square" rtlCol="0">
            <a:spAutoFit/>
          </a:bodyPr>
          <a:lstStyle/>
          <a:p>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They are going to a science museum.</a:t>
            </a:r>
            <a:endPar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821267" y="4106450"/>
            <a:ext cx="1041150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a:t>
            </a: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place</a:t>
            </a: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for</a:t>
            </a: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delight,</a:t>
            </a: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education</a:t>
            </a: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and</a:t>
            </a: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inspiration.</a:t>
            </a:r>
            <a:endPar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Scientific</a:t>
            </a: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phenomena/discoveries</a:t>
            </a: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on</a:t>
            </a: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sound</a:t>
            </a: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and</a:t>
            </a:r>
            <a:r>
              <a:rPr kumimoji="1" lang="zh-CN" altLang="en-US"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light.</a:t>
            </a:r>
            <a:endPar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宋体" panose="02010600030101010101" pitchFamily="2" charset="-122"/>
                <a:cs typeface="Times New Roman" panose="02020603050405020304" pitchFamily="18" charset="0"/>
              </a:rPr>
              <a:t>It is a science museum that focuses on letting visitors experience science through interactive learning exhibitions.</a:t>
            </a:r>
            <a:endParaRPr lang="zh-CN" altLang="en-US" sz="2800" dirty="0"/>
          </a:p>
        </p:txBody>
      </p:sp>
      <p:sp>
        <p:nvSpPr>
          <p:cNvPr id="12" name="文本框 11"/>
          <p:cNvSpPr txBox="1"/>
          <p:nvPr/>
        </p:nvSpPr>
        <p:spPr>
          <a:xfrm>
            <a:off x="2067823" y="216923"/>
            <a:ext cx="2808977"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Pre-listening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2"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647350" y="2157741"/>
            <a:ext cx="11165094" cy="35149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b="1" dirty="0">
                <a:latin typeface="Times New Roman" panose="02020603050405020304" pitchFamily="18" charset="0"/>
                <a:cs typeface="Times New Roman" panose="02020603050405020304" pitchFamily="18" charset="0"/>
              </a:rPr>
              <a:t>3.</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What kinds of things can you do there?</a:t>
            </a:r>
            <a:endParaRPr kumimoji="1" lang="en-US" altLang="zh-CN" b="1" dirty="0">
              <a:latin typeface="Times New Roman" panose="02020603050405020304" pitchFamily="18" charset="0"/>
              <a:cs typeface="Times New Roman" panose="02020603050405020304" pitchFamily="18" charset="0"/>
            </a:endParaRPr>
          </a:p>
          <a:p>
            <a:pPr marL="0" indent="0">
              <a:buNone/>
            </a:pPr>
            <a:r>
              <a:rPr kumimoji="1" lang="en-US" altLang="zh-CN" b="1" dirty="0">
                <a:solidFill>
                  <a:srgbClr val="70AD47">
                    <a:lumMod val="75000"/>
                  </a:srgbClr>
                </a:solidFill>
                <a:latin typeface="Times New Roman" panose="02020603050405020304" pitchFamily="18" charset="0"/>
                <a:ea typeface="宋体" panose="02010600030101010101" pitchFamily="2" charset="-122"/>
                <a:cs typeface="Times New Roman" panose="02020603050405020304" pitchFamily="18" charset="0"/>
              </a:rPr>
              <a:t>Interactive</a:t>
            </a:r>
            <a:r>
              <a:rPr kumimoji="1" lang="zh-CN" altLang="en-US" b="1" dirty="0">
                <a:solidFill>
                  <a:srgbClr val="70AD47">
                    <a:lumMod val="75000"/>
                  </a:srgbClr>
                </a:solidFill>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b="1" dirty="0">
                <a:solidFill>
                  <a:srgbClr val="70AD47">
                    <a:lumMod val="75000"/>
                  </a:srgbClr>
                </a:solidFill>
                <a:latin typeface="Times New Roman" panose="02020603050405020304" pitchFamily="18" charset="0"/>
                <a:ea typeface="宋体" panose="02010600030101010101" pitchFamily="2" charset="-122"/>
                <a:cs typeface="Times New Roman" panose="02020603050405020304" pitchFamily="18" charset="0"/>
              </a:rPr>
              <a:t>activities</a:t>
            </a:r>
            <a:r>
              <a:rPr kumimoji="1" lang="zh-CN" altLang="en-US" b="1" dirty="0">
                <a:solidFill>
                  <a:srgbClr val="70AD47">
                    <a:lumMod val="75000"/>
                  </a:srgbClr>
                </a:solidFill>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b="1" dirty="0">
                <a:solidFill>
                  <a:srgbClr val="70AD47">
                    <a:lumMod val="75000"/>
                  </a:srgbClr>
                </a:solidFill>
                <a:latin typeface="Times New Roman" panose="02020603050405020304" pitchFamily="18" charset="0"/>
                <a:ea typeface="宋体" panose="02010600030101010101" pitchFamily="2" charset="-122"/>
                <a:cs typeface="Times New Roman" panose="02020603050405020304" pitchFamily="18" charset="0"/>
              </a:rPr>
              <a:t>to</a:t>
            </a:r>
            <a:r>
              <a:rPr kumimoji="1" lang="zh-CN" altLang="en-US" b="1" dirty="0">
                <a:solidFill>
                  <a:srgbClr val="70AD47">
                    <a:lumMod val="75000"/>
                  </a:srgbClr>
                </a:solidFill>
                <a:latin typeface="Times New Roman" panose="02020603050405020304" pitchFamily="18" charset="0"/>
                <a:ea typeface="宋体" panose="02010600030101010101" pitchFamily="2" charset="-122"/>
                <a:cs typeface="Times New Roman" panose="02020603050405020304" pitchFamily="18" charset="0"/>
              </a:rPr>
              <a:t> </a:t>
            </a:r>
            <a:r>
              <a:rPr kumimoji="1" lang="en-US" altLang="zh-CN" b="1" dirty="0">
                <a:solidFill>
                  <a:srgbClr val="70AD47">
                    <a:lumMod val="75000"/>
                  </a:srgbClr>
                </a:solidFill>
                <a:latin typeface="Times New Roman" panose="02020603050405020304" pitchFamily="18" charset="0"/>
                <a:ea typeface="宋体" panose="02010600030101010101" pitchFamily="2" charset="-122"/>
                <a:cs typeface="Times New Roman" panose="02020603050405020304" pitchFamily="18" charset="0"/>
              </a:rPr>
              <a:t>experience/experiment/explore.</a:t>
            </a:r>
            <a:endParaRPr lang="zh-CN" altLang="en-US" dirty="0"/>
          </a:p>
          <a:p>
            <a:pPr marL="0" indent="0">
              <a:buNone/>
            </a:pP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You</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can</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probably</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try</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different</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activities</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to</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learn</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about</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sound,</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light,</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reflection,</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and</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so</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on.</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endParaRPr kumimoji="1" lang="en-US" altLang="zh-CN" b="1" dirty="0">
              <a:solidFill>
                <a:schemeClr val="accent6">
                  <a:lumMod val="75000"/>
                </a:schemeClr>
              </a:solidFill>
              <a:latin typeface="Times New Roman" panose="02020603050405020304" pitchFamily="18" charset="0"/>
              <a:cs typeface="Times New Roman" panose="02020603050405020304" pitchFamily="18" charset="0"/>
            </a:endParaRPr>
          </a:p>
          <a:p>
            <a:pPr marL="0" indent="0">
              <a:buNone/>
            </a:pP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For</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example,</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you</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can</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go</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to</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a</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room</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with</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many</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mirrors</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facing</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each</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other</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so</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it</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looks</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like</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there</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are</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many</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copies</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of</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you!</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Or</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you</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can</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play</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with</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a</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big</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piano</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on</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the</a:t>
            </a:r>
            <a:r>
              <a:rPr kumimoji="1" lang="zh-CN" altLang="en-US" b="1" dirty="0">
                <a:solidFill>
                  <a:schemeClr val="accent6">
                    <a:lumMod val="75000"/>
                  </a:schemeClr>
                </a:solidFill>
                <a:latin typeface="Times New Roman" panose="02020603050405020304" pitchFamily="18" charset="0"/>
                <a:cs typeface="Times New Roman" panose="02020603050405020304" pitchFamily="18" charset="0"/>
              </a:rPr>
              <a:t> </a:t>
            </a:r>
            <a:r>
              <a:rPr kumimoji="1" lang="en-US" altLang="zh-CN" b="1" dirty="0">
                <a:solidFill>
                  <a:schemeClr val="accent6">
                    <a:lumMod val="75000"/>
                  </a:schemeClr>
                </a:solidFill>
                <a:latin typeface="Times New Roman" panose="02020603050405020304" pitchFamily="18" charset="0"/>
                <a:cs typeface="Times New Roman" panose="02020603050405020304" pitchFamily="18" charset="0"/>
              </a:rPr>
              <a:t>floor.</a:t>
            </a:r>
            <a:endParaRPr kumimoji="1" lang="en-US" altLang="zh-CN"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647350" y="998954"/>
            <a:ext cx="11431046" cy="954107"/>
          </a:xfrm>
          <a:prstGeom prst="rect">
            <a:avLst/>
          </a:prstGeom>
          <a:noFill/>
        </p:spPr>
        <p:txBody>
          <a:bodyPr wrap="square" rtlCol="0">
            <a:spAutoFit/>
          </a:bodyPr>
          <a:lstStyle/>
          <a:p>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Activity</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Using the photos, try to predict the answers to the following questions.</a:t>
            </a:r>
            <a:endPar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7" name="图片 6" descr="图片包含 照片, 人, 室内, 食物&#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884883" y="4944470"/>
            <a:ext cx="5043590" cy="1682759"/>
          </a:xfrm>
          <a:prstGeom prst="rect">
            <a:avLst/>
          </a:prstGeom>
        </p:spPr>
      </p:pic>
      <p:sp>
        <p:nvSpPr>
          <p:cNvPr id="8" name="文本框 7"/>
          <p:cNvSpPr txBox="1"/>
          <p:nvPr/>
        </p:nvSpPr>
        <p:spPr>
          <a:xfrm>
            <a:off x="2014036" y="209499"/>
            <a:ext cx="2808977" cy="584775"/>
          </a:xfrm>
          <a:prstGeom prst="rect">
            <a:avLst/>
          </a:prstGeom>
          <a:noFill/>
        </p:spPr>
        <p:txBody>
          <a:bodyPr wrap="square" rtlCol="0">
            <a:spAutoFit/>
          </a:bodyPr>
          <a:lstStyle/>
          <a:p>
            <a:r>
              <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Pre-listening</a:t>
            </a:r>
            <a:endParaRPr lang="en-US" altLang="zh-CN" sz="3200" b="1" i="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9737</Words>
  <Application>WPS 演示</Application>
  <PresentationFormat>宽屏</PresentationFormat>
  <Paragraphs>440</Paragraphs>
  <Slides>24</Slides>
  <Notes>20</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24</vt:i4>
      </vt:variant>
    </vt:vector>
  </HeadingPairs>
  <TitlesOfParts>
    <vt:vector size="45" baseType="lpstr">
      <vt:lpstr>Arial</vt:lpstr>
      <vt:lpstr>宋体</vt:lpstr>
      <vt:lpstr>Wingdings</vt:lpstr>
      <vt:lpstr>阿里巴巴普惠体</vt:lpstr>
      <vt:lpstr>Arial</vt:lpstr>
      <vt:lpstr>Times New Roman</vt:lpstr>
      <vt:lpstr>Calibri</vt:lpstr>
      <vt:lpstr>黑体</vt:lpstr>
      <vt:lpstr>微软雅黑</vt:lpstr>
      <vt:lpstr>华文行楷</vt:lpstr>
      <vt:lpstr>华文楷体</vt:lpstr>
      <vt:lpstr>Wingdings 2</vt:lpstr>
      <vt:lpstr>Arial Unicode MS</vt:lpstr>
      <vt:lpstr>Segoe Print</vt:lpstr>
      <vt:lpstr>Calibri Light</vt:lpstr>
      <vt:lpstr>隶书</vt:lpstr>
      <vt:lpstr>叶根友毛笔行书</vt:lpstr>
      <vt:lpstr>HelveticaNeue</vt:lpstr>
      <vt:lpstr>Corbel</vt:lpstr>
      <vt:lpstr>华文新魏</vt:lpstr>
      <vt:lpstr>2_Office 主题</vt:lpstr>
      <vt:lpstr>PowerPoint 演示文稿</vt:lpstr>
      <vt:lpstr>PowerPoint 演示文稿</vt:lpstr>
      <vt:lpstr>Learning objectives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Homework</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24147</cp:lastModifiedBy>
  <cp:revision>18</cp:revision>
  <cp:lastPrinted>2021-02-01T13:55:00Z</cp:lastPrinted>
  <dcterms:created xsi:type="dcterms:W3CDTF">2021-02-01T13:55:00Z</dcterms:created>
  <dcterms:modified xsi:type="dcterms:W3CDTF">2021-12-07T11:24:02Z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F70DDD7759EC4B3A8E818BCEDCFC1BB1</vt:lpwstr>
  </property>
  <property fmtid="{D5CDD505-2E9C-101B-9397-08002B2CF9AE}" pid="7" name="KSOProductBuildVer">
    <vt:lpwstr>2052-11.8.2.8411</vt:lpwstr>
  </property>
</Properties>
</file>