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7"/>
  </p:notesMasterIdLst>
  <p:sldIdLst>
    <p:sldId id="340" r:id="rId5"/>
    <p:sldId id="317" r:id="rId6"/>
    <p:sldId id="275" r:id="rId8"/>
    <p:sldId id="277" r:id="rId9"/>
    <p:sldId id="276" r:id="rId10"/>
    <p:sldId id="299" r:id="rId11"/>
    <p:sldId id="279" r:id="rId12"/>
    <p:sldId id="318" r:id="rId13"/>
    <p:sldId id="319" r:id="rId14"/>
    <p:sldId id="320" r:id="rId15"/>
    <p:sldId id="321" r:id="rId16"/>
    <p:sldId id="289" r:id="rId17"/>
    <p:sldId id="290" r:id="rId18"/>
    <p:sldId id="291" r:id="rId19"/>
    <p:sldId id="292" r:id="rId20"/>
    <p:sldId id="293" r:id="rId21"/>
    <p:sldId id="272" r:id="rId22"/>
    <p:sldId id="269" r:id="rId23"/>
    <p:sldId id="268" r:id="rId24"/>
    <p:sldId id="297" r:id="rId25"/>
    <p:sldId id="302" r:id="rId26"/>
    <p:sldId id="294" r:id="rId27"/>
    <p:sldId id="322" r:id="rId28"/>
    <p:sldId id="26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57209"/>
    <a:srgbClr val="FFFFFF"/>
    <a:srgbClr val="3366FF"/>
    <a:srgbClr val="CC00CC"/>
    <a:srgbClr val="FF66FF"/>
    <a:srgbClr val="FFCCFF"/>
    <a:srgbClr val="33CCFF"/>
    <a:srgbClr val="99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0" autoAdjust="0"/>
  </p:normalViewPr>
  <p:slideViewPr>
    <p:cSldViewPr snapToGrid="0">
      <p:cViewPr>
        <p:scale>
          <a:sx n="92" d="100"/>
          <a:sy n="92" d="100"/>
        </p:scale>
        <p:origin x="84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234B05-3F73-4ABD-919F-36F22F1DFA2A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8CF9F07C-19E9-4589-B0E1-AA31F64B9985}" type="pres">
      <dgm:prSet presAssocID="{2A234B05-3F73-4ABD-919F-36F22F1DFA2A}" presName="Name0" presStyleCnt="0">
        <dgm:presLayoutVars>
          <dgm:chMax val="21"/>
          <dgm:chPref val="21"/>
        </dgm:presLayoutVars>
      </dgm:prSet>
      <dgm:spPr/>
    </dgm:pt>
  </dgm:ptLst>
  <dgm:cxnLst>
    <dgm:cxn modelId="{13C68BB9-02D6-4A18-AFE7-8742AADFABEB}" type="presOf" srcId="{2A234B05-3F73-4ABD-919F-36F22F1DFA2A}" destId="{8CF9F07C-19E9-4589-B0E1-AA31F64B998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379B14-1026-4222-A7B0-2DC21142EC9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54EC58F4-B4BC-4877-A7A9-834D44C72B6F}">
      <dgm:prSet phldrT="[文本]"/>
      <dgm:spPr/>
      <dgm:t>
        <a:bodyPr/>
        <a:lstStyle/>
        <a:p>
          <a:r>
            <a:rPr lang="en-US" altLang="zh-CN" dirty="0"/>
            <a:t>Culture and cuisines</a:t>
          </a:r>
          <a:endParaRPr lang="zh-CN" altLang="en-US" dirty="0"/>
        </a:p>
      </dgm:t>
    </dgm:pt>
    <dgm:pt modelId="{2DB48A6D-1E9C-481C-A3AA-EB0622C8BA4C}" cxnId="{E3F1FD11-F1C3-457C-BA8F-5B688F7BB4CF}" type="sibTrans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effectLst>
          <a:glow rad="139700">
            <a:schemeClr val="accent2">
              <a:satMod val="175000"/>
              <a:alpha val="40000"/>
            </a:schemeClr>
          </a:glow>
          <a:reflection blurRad="6350" stA="50000" endA="275" endPos="40000" dist="101600" dir="5400000" sy="-100000" algn="bl" rotWithShape="0"/>
        </a:effectLst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zh-CN" altLang="en-US"/>
        </a:p>
      </dgm:t>
    </dgm:pt>
    <dgm:pt modelId="{99D7C057-7872-402C-9B38-447309A22EFE}" cxnId="{E3F1FD11-F1C3-457C-BA8F-5B688F7BB4CF}" type="parTrans">
      <dgm:prSet/>
      <dgm:spPr/>
      <dgm:t>
        <a:bodyPr/>
        <a:lstStyle/>
        <a:p>
          <a:endParaRPr lang="zh-CN" altLang="en-US"/>
        </a:p>
      </dgm:t>
    </dgm:pt>
    <dgm:pt modelId="{21A06D3B-ACDE-4542-A01C-4D807FF70D7B}" type="pres">
      <dgm:prSet presAssocID="{C1379B14-1026-4222-A7B0-2DC21142EC90}" presName="Name0" presStyleCnt="0">
        <dgm:presLayoutVars>
          <dgm:chMax val="21"/>
          <dgm:chPref val="21"/>
        </dgm:presLayoutVars>
      </dgm:prSet>
      <dgm:spPr/>
    </dgm:pt>
    <dgm:pt modelId="{F6A86F42-2F73-41BC-B5C8-B1C70592F6D6}" type="pres">
      <dgm:prSet presAssocID="{54EC58F4-B4BC-4877-A7A9-834D44C72B6F}" presName="text1" presStyleCnt="0"/>
      <dgm:spPr/>
    </dgm:pt>
    <dgm:pt modelId="{3A271CE9-7178-4444-852B-778214DB96C1}" type="pres">
      <dgm:prSet presAssocID="{54EC58F4-B4BC-4877-A7A9-834D44C72B6F}" presName="textRepeatNode" presStyleLbl="alignNode1" presStyleIdx="0" presStyleCnt="1" custAng="0" custFlipVert="0" custScaleX="77754" custScaleY="59719" custLinFactNeighborX="30517" custLinFactNeighborY="6764">
        <dgm:presLayoutVars>
          <dgm:chMax val="0"/>
          <dgm:chPref val="0"/>
          <dgm:bulletEnabled val="1"/>
        </dgm:presLayoutVars>
      </dgm:prSet>
      <dgm:spPr/>
    </dgm:pt>
    <dgm:pt modelId="{04F5A09B-C6F5-4FB4-920D-8AA8CD5C0D1C}" type="pres">
      <dgm:prSet presAssocID="{54EC58F4-B4BC-4877-A7A9-834D44C72B6F}" presName="textaccent1" presStyleCnt="0"/>
      <dgm:spPr/>
    </dgm:pt>
    <dgm:pt modelId="{8ECC5887-8AEE-427B-902E-D5211A5FCEDB}" type="pres">
      <dgm:prSet presAssocID="{54EC58F4-B4BC-4877-A7A9-834D44C72B6F}" presName="accentRepeatNode" presStyleLbl="solidAlignAcc1" presStyleIdx="0" presStyleCnt="2"/>
      <dgm:spPr/>
    </dgm:pt>
    <dgm:pt modelId="{17D56207-260F-483F-91D3-9303FF94BECF}" type="pres">
      <dgm:prSet presAssocID="{2DB48A6D-1E9C-481C-A3AA-EB0622C8BA4C}" presName="image1" presStyleCnt="0"/>
      <dgm:spPr/>
    </dgm:pt>
    <dgm:pt modelId="{8F9C8CB4-F24B-4C06-B6BB-60BB625B146B}" type="pres">
      <dgm:prSet presAssocID="{2DB48A6D-1E9C-481C-A3AA-EB0622C8BA4C}" presName="imageRepeatNode" presStyleLbl="alignAcc1" presStyleIdx="0" presStyleCnt="1" custScaleX="165923" custScaleY="154710" custLinFactNeighborX="-3959" custLinFactNeighborY="-15337"/>
      <dgm:spPr/>
    </dgm:pt>
    <dgm:pt modelId="{7CE73028-9316-4940-A8EA-6EAF42616E67}" type="pres">
      <dgm:prSet presAssocID="{2DB48A6D-1E9C-481C-A3AA-EB0622C8BA4C}" presName="imageaccent1" presStyleCnt="0"/>
      <dgm:spPr/>
    </dgm:pt>
    <dgm:pt modelId="{8B7258CB-8CC2-40EC-A37D-ED79BA00FBC0}" type="pres">
      <dgm:prSet presAssocID="{2DB48A6D-1E9C-481C-A3AA-EB0622C8BA4C}" presName="accentRepeatNode" presStyleLbl="solidAlignAcc1" presStyleIdx="1" presStyleCnt="2"/>
      <dgm:spPr/>
    </dgm:pt>
  </dgm:ptLst>
  <dgm:cxnLst>
    <dgm:cxn modelId="{E3F1FD11-F1C3-457C-BA8F-5B688F7BB4CF}" srcId="{C1379B14-1026-4222-A7B0-2DC21142EC90}" destId="{54EC58F4-B4BC-4877-A7A9-834D44C72B6F}" srcOrd="0" destOrd="0" parTransId="{99D7C057-7872-402C-9B38-447309A22EFE}" sibTransId="{2DB48A6D-1E9C-481C-A3AA-EB0622C8BA4C}"/>
    <dgm:cxn modelId="{D5C8195A-D63E-49EB-801B-9A351640ADCF}" type="presOf" srcId="{2DB48A6D-1E9C-481C-A3AA-EB0622C8BA4C}" destId="{8F9C8CB4-F24B-4C06-B6BB-60BB625B146B}" srcOrd="0" destOrd="0" presId="urn:microsoft.com/office/officeart/2008/layout/HexagonCluster"/>
    <dgm:cxn modelId="{DEF43284-CAC7-47A8-8A65-F3B538A07A2D}" type="presOf" srcId="{54EC58F4-B4BC-4877-A7A9-834D44C72B6F}" destId="{3A271CE9-7178-4444-852B-778214DB96C1}" srcOrd="0" destOrd="0" presId="urn:microsoft.com/office/officeart/2008/layout/HexagonCluster"/>
    <dgm:cxn modelId="{20991ED8-BB48-4535-81A3-D7F86CCF74CC}" type="presOf" srcId="{C1379B14-1026-4222-A7B0-2DC21142EC90}" destId="{21A06D3B-ACDE-4542-A01C-4D807FF70D7B}" srcOrd="0" destOrd="0" presId="urn:microsoft.com/office/officeart/2008/layout/HexagonCluster"/>
    <dgm:cxn modelId="{2A13DD37-1393-41E1-B0A7-F3477313EA4D}" type="presParOf" srcId="{21A06D3B-ACDE-4542-A01C-4D807FF70D7B}" destId="{F6A86F42-2F73-41BC-B5C8-B1C70592F6D6}" srcOrd="0" destOrd="0" presId="urn:microsoft.com/office/officeart/2008/layout/HexagonCluster"/>
    <dgm:cxn modelId="{2411B556-E854-4262-B504-03C16841A65A}" type="presParOf" srcId="{F6A86F42-2F73-41BC-B5C8-B1C70592F6D6}" destId="{3A271CE9-7178-4444-852B-778214DB96C1}" srcOrd="0" destOrd="0" presId="urn:microsoft.com/office/officeart/2008/layout/HexagonCluster"/>
    <dgm:cxn modelId="{12AB07A9-B4C7-4AB2-9AC8-6115563FB1FE}" type="presParOf" srcId="{21A06D3B-ACDE-4542-A01C-4D807FF70D7B}" destId="{04F5A09B-C6F5-4FB4-920D-8AA8CD5C0D1C}" srcOrd="1" destOrd="0" presId="urn:microsoft.com/office/officeart/2008/layout/HexagonCluster"/>
    <dgm:cxn modelId="{4D37E865-E9A4-4FB3-8FD0-2D790BDB280F}" type="presParOf" srcId="{04F5A09B-C6F5-4FB4-920D-8AA8CD5C0D1C}" destId="{8ECC5887-8AEE-427B-902E-D5211A5FCEDB}" srcOrd="0" destOrd="0" presId="urn:microsoft.com/office/officeart/2008/layout/HexagonCluster"/>
    <dgm:cxn modelId="{492F5812-D5C2-4197-ABB9-76685A90CEB6}" type="presParOf" srcId="{21A06D3B-ACDE-4542-A01C-4D807FF70D7B}" destId="{17D56207-260F-483F-91D3-9303FF94BECF}" srcOrd="2" destOrd="0" presId="urn:microsoft.com/office/officeart/2008/layout/HexagonCluster"/>
    <dgm:cxn modelId="{38E40E5D-A933-4420-9415-FD87CF3571C7}" type="presParOf" srcId="{17D56207-260F-483F-91D3-9303FF94BECF}" destId="{8F9C8CB4-F24B-4C06-B6BB-60BB625B146B}" srcOrd="0" destOrd="0" presId="urn:microsoft.com/office/officeart/2008/layout/HexagonCluster"/>
    <dgm:cxn modelId="{CAC686CB-E621-4E3C-89D5-ECF9607548E9}" type="presParOf" srcId="{21A06D3B-ACDE-4542-A01C-4D807FF70D7B}" destId="{7CE73028-9316-4940-A8EA-6EAF42616E67}" srcOrd="3" destOrd="0" presId="urn:microsoft.com/office/officeart/2008/layout/HexagonCluster"/>
    <dgm:cxn modelId="{571B8760-F721-4B3C-8FF7-47004440DDE8}" type="presParOf" srcId="{7CE73028-9316-4940-A8EA-6EAF42616E67}" destId="{8B7258CB-8CC2-40EC-A37D-ED79BA00FBC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71CE9-7178-4444-852B-778214DB96C1}">
      <dsp:nvSpPr>
        <dsp:cNvPr id="0" name=""/>
        <dsp:cNvSpPr/>
      </dsp:nvSpPr>
      <dsp:spPr>
        <a:xfrm>
          <a:off x="3219869" y="2324381"/>
          <a:ext cx="2162122" cy="143006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Culture and cuisines</a:t>
          </a:r>
          <a:endParaRPr lang="zh-CN" altLang="en-US" sz="2400" kern="1200" dirty="0"/>
        </a:p>
      </dsp:txBody>
      <dsp:txXfrm>
        <a:off x="3519218" y="2522376"/>
        <a:ext cx="1563424" cy="1034075"/>
      </dsp:txXfrm>
    </dsp:sp>
    <dsp:sp modelId="{8ECC5887-8AEE-427B-902E-D5211A5FCEDB}">
      <dsp:nvSpPr>
        <dsp:cNvPr id="0" name=""/>
        <dsp:cNvSpPr/>
      </dsp:nvSpPr>
      <dsp:spPr>
        <a:xfrm>
          <a:off x="2975072" y="2899542"/>
          <a:ext cx="324544" cy="280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C8CB4-F24B-4C06-B6BB-60BB625B146B}">
      <dsp:nvSpPr>
        <dsp:cNvPr id="0" name=""/>
        <dsp:cNvSpPr/>
      </dsp:nvSpPr>
      <dsp:spPr>
        <a:xfrm>
          <a:off x="-303048" y="-79671"/>
          <a:ext cx="4607958" cy="37036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2">
              <a:satMod val="175000"/>
              <a:alpha val="40000"/>
            </a:schemeClr>
          </a:glow>
          <a:reflection blurRad="6350" stA="50000" endA="275" endPos="40000" dist="101600" dir="5400000" sy="-100000" algn="bl" rotWithShape="0"/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7258CB-8CC2-40EC-A37D-ED79BA00FBC0}">
      <dsp:nvSpPr>
        <dsp:cNvPr id="0" name=""/>
        <dsp:cNvSpPr/>
      </dsp:nvSpPr>
      <dsp:spPr>
        <a:xfrm>
          <a:off x="2492572" y="2637741"/>
          <a:ext cx="324544" cy="280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DA9A1-2B15-4B43-AB53-419B2F6145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BA601-7FAE-4DAB-852F-6DA821225B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6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19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2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file:///C:\Users\D69LXP2\Desktop\400px_tools/pic_temp/whole_pic.png" TargetMode="External"/><Relationship Id="rId3" Type="http://schemas.openxmlformats.org/officeDocument/2006/relationships/image" Target="../media/image4.jpeg"/><Relationship Id="rId2" Type="http://schemas.openxmlformats.org/officeDocument/2006/relationships/tags" Target="../tags/tag37.xml"/><Relationship Id="rId10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47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55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80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D69LXP2\Desktop\400px_tools/pic_temp/0_pic_quater_left_up.png" TargetMode="External"/><Relationship Id="rId8" Type="http://schemas.openxmlformats.org/officeDocument/2006/relationships/image" Target="../media/image5.png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8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D69LXP2\Desktop\400px_tools/pic_temp/0_pic_quater_left_up.png" TargetMode="External"/><Relationship Id="rId8" Type="http://schemas.openxmlformats.org/officeDocument/2006/relationships/image" Target="../media/image5.png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97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image" Target="file:///C:\Users\D69LXP2\Desktop\400px_tools/pic_temp/1_pic_quater_right_up.png" TargetMode="External"/><Relationship Id="rId11" Type="http://schemas.openxmlformats.org/officeDocument/2006/relationships/image" Target="../media/image6.png"/><Relationship Id="rId10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D69LXP2\Desktop\400px_tools/pic_temp/0_pic_quater_left_up.png" TargetMode="External"/><Relationship Id="rId8" Type="http://schemas.openxmlformats.org/officeDocument/2006/relationships/image" Target="../media/image5.png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108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image" Target="file:///C:\Users\D69LXP2\Desktop\400px_tools/pic_temp/1_pic_quater_right_up.png" TargetMode="External"/><Relationship Id="rId11" Type="http://schemas.openxmlformats.org/officeDocument/2006/relationships/image" Target="../media/image6.png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D69LXP2\Desktop\400px_tools/pic_temp/0_pic_quater_left_up.png" TargetMode="External"/><Relationship Id="rId8" Type="http://schemas.openxmlformats.org/officeDocument/2006/relationships/image" Target="../media/image5.png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0" Type="http://schemas.openxmlformats.org/officeDocument/2006/relationships/tags" Target="../tags/tag131.xml"/><Relationship Id="rId2" Type="http://schemas.openxmlformats.org/officeDocument/2006/relationships/tags" Target="../tags/tag119.xml"/><Relationship Id="rId19" Type="http://schemas.openxmlformats.org/officeDocument/2006/relationships/tags" Target="../tags/tag130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file:///C:\Users\D69LXP2\Desktop\400px_tools/pic_temp/1_pic_quater_right_up.png" TargetMode="External"/><Relationship Id="rId11" Type="http://schemas.openxmlformats.org/officeDocument/2006/relationships/image" Target="../media/image6.png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image" Target="file:///C:\Users\D69LXP2\Desktop\400px_tools/pic_temp/0_pic_quater_right_up.png" TargetMode="External"/><Relationship Id="rId7" Type="http://schemas.openxmlformats.org/officeDocument/2006/relationships/image" Target="../media/image7.png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image" Target="file:///C:\Users\D69LXP2\Desktop\400px_tools/pic_temp/pic_sup.png" TargetMode="External"/><Relationship Id="rId3" Type="http://schemas.openxmlformats.org/officeDocument/2006/relationships/image" Target="../media/image3.jpeg"/><Relationship Id="rId2" Type="http://schemas.openxmlformats.org/officeDocument/2006/relationships/tags" Target="../tags/tag132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image" Target="file:///C:\Users\D69LXP2\Desktop\400px_tools/pic_temp/1_pic_quater_left_down.png" TargetMode="External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5"/>
            </p:custDataLst>
          </p:nvPr>
        </p:nvSpPr>
        <p:spPr>
          <a:xfrm>
            <a:off x="2921000" y="4012407"/>
            <a:ext cx="6350000" cy="458948"/>
          </a:xfrm>
        </p:spPr>
        <p:txBody>
          <a:bodyPr vert="horz" wrap="square" lIns="91440" tIns="0" rIns="91440" bIns="4572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bg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2921000" y="2507933"/>
            <a:ext cx="6350000" cy="1398905"/>
          </a:xfrm>
        </p:spPr>
        <p:txBody>
          <a:bodyPr vert="horz" wrap="square" lIns="91440" tIns="45720" rIns="91440" bIns="0" anchor="b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7200"/>
              <a:buNone/>
              <a:defRPr sz="7200" b="0" spc="0">
                <a:solidFill>
                  <a:schemeClr val="bg1"/>
                </a:solidFill>
                <a:latin typeface="汉仪阿尔茨海默病体" panose="00020600040101010101" charset="-122"/>
                <a:ea typeface="汉仪阿尔茨海默病体" panose="00020600040101010101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0" y="1141343"/>
            <a:ext cx="12192000" cy="57103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759960" y="3396298"/>
            <a:ext cx="4880610" cy="1081405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400" b="0" spc="500">
                <a:solidFill>
                  <a:schemeClr val="tx1">
                    <a:lumMod val="85000"/>
                    <a:lumOff val="15000"/>
                  </a:schemeClr>
                </a:solidFill>
                <a:latin typeface="汉仪阿尔茨海默病体" panose="00020600040101010101" charset="-122"/>
                <a:ea typeface="汉仪阿尔茨海默病体" panose="00020600040101010101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6" name="矩形 5"/>
          <p:cNvSpPr/>
          <p:nvPr userDrawn="1">
            <p:custDataLst>
              <p:tags r:id="rId6"/>
            </p:custDataLst>
          </p:nvPr>
        </p:nvSpPr>
        <p:spPr>
          <a:xfrm>
            <a:off x="4320540" y="0"/>
            <a:ext cx="7866984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汉仪书宋二简" panose="02020600000000000000" charset="-122"/>
                <a:ea typeface="汉仪书宋二简" panose="02020600000000000000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>
              <a:defRPr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picture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3200400" y="3531235"/>
            <a:ext cx="5790565" cy="449580"/>
          </a:xfrm>
        </p:spPr>
        <p:txBody>
          <a:bodyPr vert="horz" wrap="square" lIns="91440" tIns="0" rIns="91440" bIns="45720" anchor="t" anchorCtr="0">
            <a:normAutofit/>
          </a:bodyPr>
          <a:lstStyle>
            <a:lvl1pPr marL="0" marR="0" indent="0" algn="ctr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200" b="0" spc="300">
                <a:solidFill>
                  <a:schemeClr val="bg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pPr marL="34290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3201035" y="2041525"/>
            <a:ext cx="5789930" cy="1398905"/>
          </a:xfrm>
        </p:spPr>
        <p:txBody>
          <a:bodyPr vert="horz" wrap="square" lIns="91440" tIns="45720" rIns="91440" bIns="0" anchor="b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8000"/>
              <a:buNone/>
              <a:defRPr sz="8000" b="0" spc="1000">
                <a:solidFill>
                  <a:schemeClr val="bg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/>
          <p:nvPr userDrawn="1">
            <p:custDataLst>
              <p:tags r:id="rId7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11471910" y="0"/>
            <a:ext cx="720090" cy="6772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7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0"/>
            <a:ext cx="720090" cy="67725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10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11471910" y="0"/>
            <a:ext cx="720090" cy="7259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7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8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0" y="302438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7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0"/>
            <a:ext cx="720090" cy="67725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10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11471910" y="0"/>
            <a:ext cx="720090" cy="7259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7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8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54921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2" name="图片 11"/>
          <p:cNvPicPr/>
          <p:nvPr userDrawn="1">
            <p:custDataLst>
              <p:tags r:id="rId7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11471910" y="6180741"/>
            <a:ext cx="720090" cy="67725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10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0" y="6132007"/>
            <a:ext cx="720090" cy="7259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7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8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  <a:lvl2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2pPr>
            <a:lvl3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3pPr>
            <a:lvl4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4pPr>
            <a:lvl5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9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20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0571797" y="0"/>
            <a:ext cx="1620202" cy="152383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9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0" y="5224517"/>
            <a:ext cx="1620202" cy="16334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lIns="91440" tIns="45720" rIns="91440" bIns="45720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6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 lIns="91440" tIns="45720" rIns="91440" bIns="45720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image" Target="../media/image1.png"/><Relationship Id="rId24" Type="http://schemas.openxmlformats.org/officeDocument/2006/relationships/tags" Target="../tags/tag146.xml"/><Relationship Id="rId23" Type="http://schemas.openxmlformats.org/officeDocument/2006/relationships/tags" Target="../tags/tag145.xml"/><Relationship Id="rId22" Type="http://schemas.openxmlformats.org/officeDocument/2006/relationships/tags" Target="../tags/tag144.xml"/><Relationship Id="rId21" Type="http://schemas.openxmlformats.org/officeDocument/2006/relationships/tags" Target="../tags/tag143.xml"/><Relationship Id="rId20" Type="http://schemas.openxmlformats.org/officeDocument/2006/relationships/tags" Target="../tags/tag14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41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FD982-F7F8-4F92-B007-31AB94511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45FD9-7817-47F0-A251-3A523FF68455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书宋二简" panose="02020600000000000000" charset="-122"/>
                <a:ea typeface="汉仪书宋二简" panose="0202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汉仪书宋二简" panose="02020600000000000000" charset="-122"/>
          <a:ea typeface="汉仪书宋二简" panose="020206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汉仪书宋二简" panose="02020600000000000000" charset="-122"/>
          <a:ea typeface="汉仪书宋二简" panose="020206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汉仪书宋二简" panose="02020600000000000000" charset="-122"/>
          <a:ea typeface="汉仪书宋二简" panose="020206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汉仪书宋二简" panose="02020600000000000000" charset="-122"/>
          <a:ea typeface="汉仪书宋二简" panose="020206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汉仪书宋二简" panose="02020600000000000000" charset="-122"/>
          <a:ea typeface="汉仪书宋二简" panose="020206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汉仪书宋二简" panose="02020600000000000000" charset="-122"/>
          <a:ea typeface="汉仪书宋二简" panose="020206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tags" Target="../tags/tag148.xml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40.jpeg"/><Relationship Id="rId2" Type="http://schemas.openxmlformats.org/officeDocument/2006/relationships/tags" Target="../tags/tag149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5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tags" Target="../tags/tag15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8" Type="http://schemas.openxmlformats.org/officeDocument/2006/relationships/diagramLayout" Target="../diagrams/layout2.xml"/><Relationship Id="rId7" Type="http://schemas.openxmlformats.org/officeDocument/2006/relationships/diagramData" Target="../diagrams/data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2" Type="http://schemas.openxmlformats.org/officeDocument/2006/relationships/slideLayout" Target="../slideLayouts/slideLayout18.xml"/><Relationship Id="rId11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1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16.jpe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62230" y="-387985"/>
            <a:ext cx="3000375" cy="990600"/>
            <a:chOff x="183878" y="-237221"/>
            <a:chExt cx="1420432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420432" cy="990355"/>
              <a:chOff x="7791566" y="-316714"/>
              <a:chExt cx="2027380" cy="119952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791566" y="562938"/>
                <a:ext cx="2027380" cy="31987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42" y="-316714"/>
                <a:ext cx="1286577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90888" y="106864"/>
              <a:ext cx="925408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1"/>
                    <a:stretch>
                      <a:fillRect/>
                    </a:stretch>
                  </a:blipFill>
                  <a:cs typeface="+mn-ea"/>
                  <a:sym typeface="+mn-lt"/>
                </a:rPr>
                <a:t>Para 2</a:t>
              </a:r>
              <a:endParaRPr lang="en-US" altLang="zh-CN" sz="3600" b="1" dirty="0">
                <a:blipFill>
                  <a:blip r:embed="rId1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4" y="740903"/>
            <a:ext cx="12079061" cy="3486150"/>
          </a:xfrm>
          <a:prstGeom prst="rect">
            <a:avLst/>
          </a:prstGeom>
        </p:spPr>
      </p:pic>
      <p:sp>
        <p:nvSpPr>
          <p:cNvPr id="7" name="圆角矩形 3"/>
          <p:cNvSpPr/>
          <p:nvPr/>
        </p:nvSpPr>
        <p:spPr>
          <a:xfrm>
            <a:off x="4934007" y="1494172"/>
            <a:ext cx="7037285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11" name="圆角矩形 3"/>
          <p:cNvSpPr/>
          <p:nvPr/>
        </p:nvSpPr>
        <p:spPr>
          <a:xfrm>
            <a:off x="9313295" y="1938008"/>
            <a:ext cx="2657997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1716675" y="3760523"/>
            <a:ext cx="7062926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2333259" y="4161116"/>
            <a:ext cx="5916841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3"/>
          <p:cNvSpPr/>
          <p:nvPr/>
        </p:nvSpPr>
        <p:spPr>
          <a:xfrm>
            <a:off x="5992857" y="2681598"/>
            <a:ext cx="3570514" cy="430900"/>
          </a:xfrm>
          <a:prstGeom prst="round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451520" y="3223063"/>
            <a:ext cx="1611085" cy="1029715"/>
          </a:xfrm>
          <a:prstGeom prst="ellipse">
            <a:avLst/>
          </a:prstGeom>
          <a:noFill/>
          <a:ln w="76200" cap="flat" cmpd="sng" algn="ctr">
            <a:solidFill>
              <a:srgbClr val="FF66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nar Bangla"/>
              <a:ea typeface="红豆幼黑体"/>
              <a:cs typeface="Arial" panose="020B0604020202020204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28972" y="3439985"/>
            <a:ext cx="23400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Bodoni MT Black" panose="02070A03080606020203" pitchFamily="18" charset="0"/>
              </a:rPr>
              <a:t> </a:t>
            </a:r>
            <a:r>
              <a:rPr lang="en-US" altLang="zh-CN" sz="2800" b="1" dirty="0">
                <a:solidFill>
                  <a:srgbClr val="FF66FF"/>
                </a:solidFill>
                <a:latin typeface="Arial Black" panose="020B0A04020102020204" pitchFamily="34" charset="0"/>
              </a:rPr>
              <a:t>repetition </a:t>
            </a:r>
            <a:endParaRPr lang="zh-CN" altLang="en-US" sz="2800" b="1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029592" y="2572559"/>
            <a:ext cx="904415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This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cxnSp>
        <p:nvCxnSpPr>
          <p:cNvPr id="40" name="直接箭头连接符 39"/>
          <p:cNvCxnSpPr/>
          <p:nvPr/>
        </p:nvCxnSpPr>
        <p:spPr>
          <a:xfrm>
            <a:off x="3256368" y="2603485"/>
            <a:ext cx="8695256" cy="0"/>
          </a:xfrm>
          <a:prstGeom prst="straightConnector1">
            <a:avLst/>
          </a:prstGeom>
          <a:ln w="508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8882241" y="2264405"/>
            <a:ext cx="3198044" cy="0"/>
          </a:xfrm>
          <a:prstGeom prst="straightConnector1">
            <a:avLst/>
          </a:prstGeom>
          <a:ln w="508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8957186" y="2931553"/>
            <a:ext cx="1356311" cy="639157"/>
          </a:xfrm>
          <a:prstGeom prst="ellipse">
            <a:avLst/>
          </a:prstGeom>
          <a:noFill/>
          <a:ln w="76200" cap="flat" cmpd="sng" algn="ctr">
            <a:solidFill>
              <a:srgbClr val="FF66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nar Bangla"/>
              <a:ea typeface="红豆幼黑体"/>
              <a:cs typeface="Arial" panose="020B0604020202020204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0574531" y="2536525"/>
            <a:ext cx="1356311" cy="639157"/>
          </a:xfrm>
          <a:prstGeom prst="ellipse">
            <a:avLst/>
          </a:prstGeom>
          <a:noFill/>
          <a:ln w="76200" cap="flat" cmpd="sng" algn="ctr">
            <a:solidFill>
              <a:srgbClr val="FF66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nar Bangla"/>
              <a:ea typeface="红豆幼黑体"/>
              <a:cs typeface="Arial" panose="020B0604020202020204"/>
            </a:endParaRPr>
          </a:p>
        </p:txBody>
      </p:sp>
      <p:graphicFrame>
        <p:nvGraphicFramePr>
          <p:cNvPr id="15" name="表格 2"/>
          <p:cNvGraphicFramePr>
            <a:graphicFrameLocks noGrp="1"/>
          </p:cNvGraphicFramePr>
          <p:nvPr/>
        </p:nvGraphicFramePr>
        <p:xfrm>
          <a:off x="61858" y="4268379"/>
          <a:ext cx="12084422" cy="2525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505"/>
                <a:gridCol w="3573536"/>
                <a:gridCol w="2882997"/>
                <a:gridCol w="3858384"/>
              </a:tblGrid>
              <a:tr h="106742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58057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Arial Black" panose="020B0A04020102020204" pitchFamily="34" charset="0"/>
                        </a:rPr>
                        <a:t>America</a:t>
                      </a:r>
                      <a:r>
                        <a:rPr lang="en-US" altLang="zh-CN" dirty="0"/>
                        <a:t> </a:t>
                      </a:r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125639" y="4438227"/>
            <a:ext cx="1611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Where</a:t>
            </a:r>
            <a:endParaRPr lang="zh-CN" altLang="en-US" sz="28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608701" y="4399830"/>
            <a:ext cx="37185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What Chinese cuisine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dish</a:t>
            </a:r>
            <a:r>
              <a:rPr lang="zh-CN" altLang="en-US" sz="28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64529" y="4433490"/>
            <a:ext cx="2887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My comments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69342" y="4458448"/>
            <a:ext cx="2887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people/ culture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09068" y="5500777"/>
            <a:ext cx="3431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food changed to </a:t>
            </a:r>
            <a:endParaRPr lang="en-US" altLang="zh-CN" sz="2400" b="1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 American tastes</a:t>
            </a:r>
            <a:r>
              <a:rPr lang="en-US" altLang="zh-CN" b="1" dirty="0">
                <a:solidFill>
                  <a:srgbClr val="3366FF"/>
                </a:solidFill>
              </a:rPr>
              <a:t> </a:t>
            </a:r>
            <a:endParaRPr lang="en-US" altLang="zh-CN" b="1" dirty="0">
              <a:solidFill>
                <a:srgbClr val="3366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150405" y="5442855"/>
            <a:ext cx="3991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Americans are brave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confident and dare to try.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 flipH="1">
            <a:off x="3445835" y="82384"/>
            <a:ext cx="2934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refers  to</a:t>
            </a:r>
            <a:endParaRPr lang="zh-CN" altLang="en-US" sz="2800" dirty="0"/>
          </a:p>
        </p:txBody>
      </p:sp>
      <p:sp>
        <p:nvSpPr>
          <p:cNvPr id="45" name="文本框 44"/>
          <p:cNvSpPr txBox="1"/>
          <p:nvPr/>
        </p:nvSpPr>
        <p:spPr>
          <a:xfrm>
            <a:off x="5982996" y="82384"/>
            <a:ext cx="6158930" cy="523220"/>
          </a:xfrm>
          <a:prstGeom prst="rect">
            <a:avLst/>
          </a:prstGeom>
          <a:solidFill>
            <a:schemeClr val="accent2"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fried chicken covered in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recipe.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435780" y="5637154"/>
            <a:ext cx="2246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not authentic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" y="5420357"/>
            <a:ext cx="1570354" cy="106863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63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bldLvl="0" animBg="1"/>
      <p:bldP spid="11" grpId="0" animBg="1"/>
      <p:bldP spid="11" grpId="1" bldLvl="0" animBg="1"/>
      <p:bldP spid="25" grpId="0" animBg="1"/>
      <p:bldP spid="25" grpId="1" animBg="1"/>
      <p:bldP spid="12" grpId="0" animBg="1"/>
      <p:bldP spid="12" grpId="1" bldLvl="0" animBg="1"/>
      <p:bldP spid="36" grpId="0" bldLvl="0" animBg="1"/>
      <p:bldP spid="37" grpId="0" bldLvl="0" animBg="1"/>
      <p:bldP spid="27" grpId="0" animBg="1"/>
      <p:bldP spid="27" grpId="1" bldLvl="0" animBg="1"/>
      <p:bldP spid="28" grpId="0" animBg="1"/>
      <p:bldP spid="28" grpId="1" bldLvl="0" animBg="1"/>
      <p:bldP spid="26" grpId="0"/>
      <p:bldP spid="33" grpId="0"/>
      <p:bldP spid="38" grpId="0"/>
      <p:bldP spid="45" grpId="0" bldLvl="0" animBg="1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62230" y="-387985"/>
            <a:ext cx="3468370" cy="990600"/>
            <a:chOff x="183878" y="-237221"/>
            <a:chExt cx="1420432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420432" cy="990355"/>
              <a:chOff x="7791566" y="-316714"/>
              <a:chExt cx="2027380" cy="119952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791566" y="562938"/>
                <a:ext cx="2027380" cy="31987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42" y="-316714"/>
                <a:ext cx="1286577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67743" y="108134"/>
              <a:ext cx="925408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1"/>
                    <a:stretch>
                      <a:fillRect/>
                    </a:stretch>
                  </a:blipFill>
                  <a:cs typeface="+mn-ea"/>
                  <a:sym typeface="+mn-lt"/>
                </a:rPr>
                <a:t>Para 3-6</a:t>
              </a:r>
              <a:endParaRPr lang="en-US" altLang="zh-CN" sz="3600" b="1" dirty="0">
                <a:blipFill>
                  <a:blip r:embed="rId1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  <p:graphicFrame>
        <p:nvGraphicFramePr>
          <p:cNvPr id="4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321" y="1858879"/>
          <a:ext cx="11895909" cy="4603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527"/>
                <a:gridCol w="3552700"/>
                <a:gridCol w="3112085"/>
                <a:gridCol w="3528597"/>
              </a:tblGrid>
              <a:tr h="634302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rgbClr val="33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Chinese cuisine</a:t>
                      </a:r>
                      <a:endParaRPr lang="en-US" altLang="zh-CN" sz="2800" dirty="0">
                        <a:solidFill>
                          <a:srgbClr val="3366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CN" altLang="en-US" sz="2800" dirty="0">
                          <a:solidFill>
                            <a:srgbClr val="33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800" dirty="0">
                          <a:solidFill>
                            <a:srgbClr val="33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typical dish</a:t>
                      </a:r>
                      <a:r>
                        <a:rPr lang="zh-CN" altLang="en-US" sz="2800" dirty="0">
                          <a:solidFill>
                            <a:srgbClr val="33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2800" dirty="0">
                        <a:solidFill>
                          <a:srgbClr val="3366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comments </a:t>
                      </a:r>
                      <a:endParaRPr lang="zh-CN" alt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2346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33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Chinese food changed to </a:t>
                      </a:r>
                      <a:endParaRPr lang="en-US" altLang="zh-CN" sz="2400" b="1" dirty="0">
                        <a:solidFill>
                          <a:srgbClr val="3366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2400" b="1" dirty="0">
                          <a:solidFill>
                            <a:srgbClr val="3366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suit American tastes</a:t>
                      </a:r>
                      <a:r>
                        <a:rPr lang="en-US" altLang="zh-CN" sz="2400" b="1" dirty="0">
                          <a:solidFill>
                            <a:srgbClr val="3366FF"/>
                          </a:solidFill>
                        </a:rPr>
                        <a:t> </a:t>
                      </a:r>
                      <a:endParaRPr lang="en-US" altLang="zh-CN" sz="2400" b="1" dirty="0">
                        <a:solidFill>
                          <a:srgbClr val="3366FF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General Tso’s chicken</a:t>
                      </a:r>
                      <a:endParaRPr lang="zh-CN" altLang="en-US" sz="2400" b="1" i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not authentic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82346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8234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8234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58858" y="1264000"/>
            <a:ext cx="10419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My  different experiences with Chinese cuisines(Para.2--6) 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321" y="711860"/>
            <a:ext cx="963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 and fill out the rest parts of the chart . 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229" y="2980334"/>
            <a:ext cx="1778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America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619" y="4121461"/>
            <a:ext cx="1857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Beijing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710" y="4789170"/>
            <a:ext cx="200596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Shandong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province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048" y="5618960"/>
            <a:ext cx="2146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northen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Xinjiang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379" y="607924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rial Black" panose="020B0A04020102020204" pitchFamily="34" charset="0"/>
              </a:rPr>
              <a:t>…</a:t>
            </a:r>
            <a:endParaRPr lang="zh-CN" altLang="en-US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37356" y="2038441"/>
            <a:ext cx="2887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people/ culture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68" y="504272"/>
            <a:ext cx="12192000" cy="3393349"/>
          </a:xfrm>
          <a:prstGeom prst="rect">
            <a:avLst/>
          </a:prstGeom>
        </p:spPr>
      </p:pic>
      <p:graphicFrame>
        <p:nvGraphicFramePr>
          <p:cNvPr id="5" name="表格 2"/>
          <p:cNvGraphicFramePr>
            <a:graphicFrameLocks noGrp="1"/>
          </p:cNvGraphicFramePr>
          <p:nvPr/>
        </p:nvGraphicFramePr>
        <p:xfrm>
          <a:off x="47895" y="4320418"/>
          <a:ext cx="11974285" cy="2549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377"/>
                <a:gridCol w="3540967"/>
                <a:gridCol w="3584047"/>
                <a:gridCol w="3095894"/>
              </a:tblGrid>
              <a:tr h="36713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What Chinese cuisine</a:t>
                      </a:r>
                      <a:endParaRPr kumimoji="0" lang="en-US" altLang="zh-C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(typical dish)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</a:t>
                      </a:r>
                      <a:r>
                        <a:rPr lang="zh-CN" alt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zh-CN" alt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0477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69819" y="4450632"/>
            <a:ext cx="1611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Where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82018" y="4376324"/>
            <a:ext cx="3892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People/ culture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圆角矩形 3"/>
          <p:cNvSpPr/>
          <p:nvPr/>
        </p:nvSpPr>
        <p:spPr>
          <a:xfrm>
            <a:off x="8005989" y="1094709"/>
            <a:ext cx="3422469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18" name="圆角矩形 3"/>
          <p:cNvSpPr/>
          <p:nvPr/>
        </p:nvSpPr>
        <p:spPr>
          <a:xfrm>
            <a:off x="4244875" y="631472"/>
            <a:ext cx="1149238" cy="430900"/>
          </a:xfrm>
          <a:prstGeom prst="round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3543" y="5397000"/>
            <a:ext cx="1598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Beijing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1461224" y="2603125"/>
            <a:ext cx="9610182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5096708" y="3649527"/>
            <a:ext cx="7018519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3"/>
          <p:cNvSpPr/>
          <p:nvPr/>
        </p:nvSpPr>
        <p:spPr>
          <a:xfrm>
            <a:off x="9386401" y="2762340"/>
            <a:ext cx="2605934" cy="394065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80086" y="5182552"/>
            <a:ext cx="337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Sichuan cuisine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811565" y="5844276"/>
            <a:ext cx="3217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Sichuan peppercorns</a:t>
            </a:r>
            <a:r>
              <a:rPr kumimoji="0" lang="en-US" altLang="zh-CN" sz="2400" b="1" i="1" u="none" strike="noStrike" kern="1200" cap="none" spc="0" normalizeH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982018" y="5567223"/>
            <a:ext cx="3066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 are friendly.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圆角矩形 3"/>
          <p:cNvSpPr/>
          <p:nvPr/>
        </p:nvSpPr>
        <p:spPr>
          <a:xfrm>
            <a:off x="9422120" y="2172225"/>
            <a:ext cx="1649286" cy="430900"/>
          </a:xfrm>
          <a:prstGeom prst="round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8" name="圆角矩形 3"/>
          <p:cNvSpPr/>
          <p:nvPr/>
        </p:nvSpPr>
        <p:spPr>
          <a:xfrm>
            <a:off x="6924936" y="2769707"/>
            <a:ext cx="2378735" cy="430900"/>
          </a:xfrm>
          <a:prstGeom prst="round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253310" y="5135152"/>
            <a:ext cx="42106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authentic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best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 entirely new taste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Wonderful and different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117310" y="2617724"/>
            <a:ext cx="866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this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396740" y="3764499"/>
            <a:ext cx="6435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refers  to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869065" y="3807892"/>
            <a:ext cx="782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fact that the chef served us </a:t>
            </a:r>
            <a:r>
              <a:rPr lang="en-US" altLang="zh-CN" sz="2800" b="1" dirty="0">
                <a:solidFill>
                  <a:prstClr val="black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best food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52" y="4332541"/>
            <a:ext cx="2756630" cy="2224184"/>
          </a:xfrm>
          <a:prstGeom prst="rect">
            <a:avLst/>
          </a:prstGeom>
          <a:effectLst>
            <a:glow rad="101600">
              <a:schemeClr val="bg1">
                <a:alpha val="24000"/>
              </a:schemeClr>
            </a:glow>
            <a:outerShdw blurRad="101600" dist="88900" dir="5400000" algn="ctr" rotWithShape="0">
              <a:schemeClr val="tx2"/>
            </a:outerShdw>
            <a:reflection blurRad="50800" stA="60000" endPos="35000" dir="5400000" sy="-100000" algn="bl" rotWithShape="0"/>
            <a:softEdge rad="63500"/>
          </a:effectLst>
        </p:spPr>
      </p:pic>
      <p:sp>
        <p:nvSpPr>
          <p:cNvPr id="23" name="圆角矩形 3"/>
          <p:cNvSpPr/>
          <p:nvPr/>
        </p:nvSpPr>
        <p:spPr>
          <a:xfrm>
            <a:off x="1850240" y="3240098"/>
            <a:ext cx="2694631" cy="430900"/>
          </a:xfrm>
          <a:prstGeom prst="round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62230" y="-387985"/>
            <a:ext cx="3000375" cy="990600"/>
            <a:chOff x="183878" y="-237221"/>
            <a:chExt cx="1420432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420432" cy="990355"/>
              <a:chOff x="7791566" y="-316714"/>
              <a:chExt cx="2027380" cy="1199525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7791566" y="562938"/>
                <a:ext cx="2027380" cy="31987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42" y="-316714"/>
                <a:ext cx="1286577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90888" y="106864"/>
              <a:ext cx="925408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3"/>
                    <a:stretch>
                      <a:fillRect/>
                    </a:stretch>
                  </a:blipFill>
                  <a:cs typeface="+mn-ea"/>
                  <a:sym typeface="+mn-lt"/>
                </a:rPr>
                <a:t>Para 3</a:t>
              </a:r>
              <a:endParaRPr lang="en-US" altLang="zh-CN" sz="3600" b="1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bldLvl="0" animBg="1"/>
      <p:bldP spid="18" grpId="0" animBg="1"/>
      <p:bldP spid="18" grpId="1" bldLvl="0" animBg="1"/>
      <p:bldP spid="25" grpId="0" animBg="1"/>
      <p:bldP spid="25" grpId="1" bldLvl="0" animBg="1"/>
      <p:bldP spid="31" grpId="0"/>
      <p:bldP spid="33" grpId="0"/>
      <p:bldP spid="27" grpId="0" animBg="1"/>
      <p:bldP spid="27" grpId="1" bldLvl="0" animBg="1"/>
      <p:bldP spid="28" grpId="0" animBg="1"/>
      <p:bldP spid="28" grpId="1" bldLvl="0" animBg="1"/>
      <p:bldP spid="32" grpId="0"/>
      <p:bldP spid="35" grpId="0"/>
      <p:bldP spid="37" grpId="0"/>
      <p:bldP spid="23" grpId="0" animBg="1"/>
      <p:bldP spid="2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7349" y="415651"/>
            <a:ext cx="12052663" cy="3254284"/>
          </a:xfrm>
          <a:prstGeom prst="rect">
            <a:avLst/>
          </a:prstGeom>
        </p:spPr>
      </p:pic>
      <p:graphicFrame>
        <p:nvGraphicFramePr>
          <p:cNvPr id="5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2658" y="4144668"/>
          <a:ext cx="12052663" cy="287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854"/>
                <a:gridCol w="4788347"/>
                <a:gridCol w="2207991"/>
                <a:gridCol w="3291471"/>
              </a:tblGrid>
              <a:tr h="106458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What Chinese cuisine</a:t>
                      </a:r>
                      <a:endParaRPr kumimoji="0" lang="en-US" altLang="zh-C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(typical dish)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  </a:t>
                      </a:r>
                      <a:r>
                        <a:rPr lang="en-US" altLang="zh-CN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</a:t>
                      </a:r>
                      <a:r>
                        <a:rPr lang="zh-CN" alt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zh-CN" alt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0809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17715" y="4262378"/>
            <a:ext cx="1611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Where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71858" y="4180748"/>
            <a:ext cx="3892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People/ culture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圆角矩形 3"/>
          <p:cNvSpPr/>
          <p:nvPr/>
        </p:nvSpPr>
        <p:spPr>
          <a:xfrm>
            <a:off x="287384" y="1216385"/>
            <a:ext cx="4595454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18" name="圆角矩形 3"/>
          <p:cNvSpPr/>
          <p:nvPr/>
        </p:nvSpPr>
        <p:spPr>
          <a:xfrm>
            <a:off x="2463025" y="582464"/>
            <a:ext cx="2259716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4224" y="5565296"/>
            <a:ext cx="1719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Shandong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8093751" y="2279637"/>
            <a:ext cx="3425265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269830" y="1631527"/>
            <a:ext cx="5034528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828616" y="5158109"/>
            <a:ext cx="337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Shandong cuisine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868146" y="5695605"/>
            <a:ext cx="5015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boiled dumplings served with vinegar;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i="1" dirty="0">
                <a:solidFill>
                  <a:srgbClr val="3366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Pancake rolls stuffed with sliced Chinese green onions </a:t>
            </a:r>
            <a:r>
              <a:rPr kumimoji="0" lang="en-US" altLang="zh-CN" sz="2400" b="1" i="1" u="none" strike="noStrike" kern="1200" cap="none" spc="0" normalizeH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966476" y="5627337"/>
            <a:ext cx="3261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 think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highly of family.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圆角矩形 3"/>
          <p:cNvSpPr/>
          <p:nvPr/>
        </p:nvSpPr>
        <p:spPr>
          <a:xfrm>
            <a:off x="8787094" y="596228"/>
            <a:ext cx="1545633" cy="430900"/>
          </a:xfrm>
          <a:prstGeom prst="round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653349" y="5668740"/>
            <a:ext cx="2133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favorite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1003279" y="1213564"/>
            <a:ext cx="1031473" cy="52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It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82746" y="3625100"/>
            <a:ext cx="6435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solidFill>
                  <a:prstClr val="black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refers  to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738327" y="3640144"/>
            <a:ext cx="7820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my favorite dish.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351138" y="2804209"/>
            <a:ext cx="9701403" cy="84379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3"/>
          <p:cNvSpPr/>
          <p:nvPr/>
        </p:nvSpPr>
        <p:spPr>
          <a:xfrm>
            <a:off x="3243936" y="3027326"/>
            <a:ext cx="7820303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00" y="4226388"/>
            <a:ext cx="3036034" cy="2651861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 w="139700" h="139700" prst="divot"/>
            <a:bevelB prst="slope"/>
          </a:sp3d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9" y="4219249"/>
            <a:ext cx="2957841" cy="2694508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 w="139700" h="139700" prst="divot"/>
            <a:bevelB prst="slope"/>
          </a:sp3d>
        </p:spPr>
      </p:pic>
      <p:grpSp>
        <p:nvGrpSpPr>
          <p:cNvPr id="50" name="组合 49"/>
          <p:cNvGrpSpPr/>
          <p:nvPr/>
        </p:nvGrpSpPr>
        <p:grpSpPr>
          <a:xfrm>
            <a:off x="62230" y="-387985"/>
            <a:ext cx="3000375" cy="990600"/>
            <a:chOff x="183878" y="-237221"/>
            <a:chExt cx="1420432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420432" cy="990355"/>
              <a:chOff x="7791566" y="-316714"/>
              <a:chExt cx="2027380" cy="119952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791566" y="562938"/>
                <a:ext cx="2027380" cy="31987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42" y="-316714"/>
                <a:ext cx="1286577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90888" y="106864"/>
              <a:ext cx="925408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5"/>
                    <a:stretch>
                      <a:fillRect/>
                    </a:stretch>
                  </a:blipFill>
                  <a:cs typeface="+mn-ea"/>
                  <a:sym typeface="+mn-lt"/>
                </a:rPr>
                <a:t>Para 4</a:t>
              </a:r>
              <a:endParaRPr lang="en-US" altLang="zh-CN" sz="3600" b="1" dirty="0">
                <a:blipFill>
                  <a:blip r:embed="rId5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bldLvl="0" animBg="1"/>
      <p:bldP spid="18" grpId="0" animBg="1"/>
      <p:bldP spid="18" grpId="1" bldLvl="0" animBg="1"/>
      <p:bldP spid="26" grpId="0"/>
      <p:bldP spid="31" grpId="0"/>
      <p:bldP spid="33" grpId="0"/>
      <p:bldP spid="27" grpId="0" animBg="1"/>
      <p:bldP spid="27" grpId="1" bldLvl="0" animBg="1"/>
      <p:bldP spid="30" grpId="0"/>
      <p:bldP spid="32" grpId="0"/>
      <p:bldP spid="35" grpId="0"/>
      <p:bldP spid="37" grpId="0"/>
      <p:bldP spid="21" grpId="0" animBg="1"/>
      <p:bldP spid="2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0" y="1234534"/>
            <a:ext cx="12192000" cy="2168109"/>
          </a:xfrm>
          <a:prstGeom prst="rect">
            <a:avLst/>
          </a:prstGeom>
        </p:spPr>
      </p:pic>
      <p:graphicFrame>
        <p:nvGraphicFramePr>
          <p:cNvPr id="5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4663" y="3968889"/>
          <a:ext cx="12192000" cy="2525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257"/>
                <a:gridCol w="4458789"/>
                <a:gridCol w="1854925"/>
                <a:gridCol w="4093029"/>
              </a:tblGrid>
              <a:tr h="106742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5805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11897" y="4170467"/>
            <a:ext cx="1611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Where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15737" y="4010067"/>
            <a:ext cx="37185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What Chinese cuisine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(typical dish)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57714" y="4075445"/>
            <a:ext cx="17629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My comment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99269" y="4170467"/>
            <a:ext cx="38927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 /culture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圆角矩形 3"/>
          <p:cNvSpPr/>
          <p:nvPr/>
        </p:nvSpPr>
        <p:spPr>
          <a:xfrm>
            <a:off x="7908785" y="2916319"/>
            <a:ext cx="1722825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8994" y="5639183"/>
            <a:ext cx="1796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Northern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Xinjiang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399050" y="2711684"/>
            <a:ext cx="6109337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3"/>
          <p:cNvSpPr/>
          <p:nvPr/>
        </p:nvSpPr>
        <p:spPr>
          <a:xfrm>
            <a:off x="3484832" y="2890215"/>
            <a:ext cx="3570514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759366" y="5149407"/>
            <a:ext cx="461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Xinjiang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&amp; Inner Mongolian food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790272" y="6097499"/>
            <a:ext cx="2460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lamb kebab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088201" y="5109379"/>
            <a:ext cx="46153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 are simple,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direct </a:t>
            </a:r>
            <a:endParaRPr kumimoji="0" lang="en-US" altLang="zh-CN" sz="2800" b="1" i="0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broad-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minded 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&amp; enthusiastic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451132" y="5280898"/>
            <a:ext cx="12518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790272" y="5623453"/>
            <a:ext cx="3526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boiled or roasted meat</a:t>
            </a:r>
            <a:endParaRPr lang="zh-CN" altLang="en-US" b="1" dirty="0">
              <a:solidFill>
                <a:srgbClr val="3366FF"/>
              </a:solidFill>
            </a:endParaRPr>
          </a:p>
        </p:txBody>
      </p:sp>
      <p:sp>
        <p:nvSpPr>
          <p:cNvPr id="30" name="圆角矩形 3"/>
          <p:cNvSpPr/>
          <p:nvPr/>
        </p:nvSpPr>
        <p:spPr>
          <a:xfrm>
            <a:off x="9042581" y="1625361"/>
            <a:ext cx="2063932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32" name="圆角矩形 3"/>
          <p:cNvSpPr/>
          <p:nvPr/>
        </p:nvSpPr>
        <p:spPr>
          <a:xfrm>
            <a:off x="2560931" y="1589826"/>
            <a:ext cx="2136073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414925" y="3339652"/>
            <a:ext cx="3244217" cy="7567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8005991" y="2711684"/>
            <a:ext cx="3771082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44" y="4164725"/>
            <a:ext cx="3127067" cy="213314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grpSp>
        <p:nvGrpSpPr>
          <p:cNvPr id="50" name="组合 49"/>
          <p:cNvGrpSpPr/>
          <p:nvPr/>
        </p:nvGrpSpPr>
        <p:grpSpPr>
          <a:xfrm>
            <a:off x="62230" y="-387985"/>
            <a:ext cx="3000375" cy="990600"/>
            <a:chOff x="183878" y="-237221"/>
            <a:chExt cx="1420432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420432" cy="990355"/>
              <a:chOff x="7791566" y="-316714"/>
              <a:chExt cx="2027380" cy="1199525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7791566" y="562938"/>
                <a:ext cx="2027380" cy="31987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42" y="-316714"/>
                <a:ext cx="1286577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390888" y="106864"/>
              <a:ext cx="925408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4"/>
                    <a:stretch>
                      <a:fillRect/>
                    </a:stretch>
                  </a:blipFill>
                  <a:cs typeface="+mn-ea"/>
                  <a:sym typeface="+mn-lt"/>
                </a:rPr>
                <a:t>Para 5</a:t>
              </a:r>
              <a:endParaRPr lang="en-US" altLang="zh-CN" sz="36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bldLvl="0" animBg="1"/>
      <p:bldP spid="25" grpId="0" animBg="1"/>
      <p:bldP spid="25" grpId="1" bldLvl="0" animBg="1"/>
      <p:bldP spid="26" grpId="0"/>
      <p:bldP spid="31" grpId="0"/>
      <p:bldP spid="33" grpId="0"/>
      <p:bldP spid="29" grpId="0"/>
      <p:bldP spid="30" grpId="0" animBg="1"/>
      <p:bldP spid="30" grpId="1" bldLvl="0" animBg="1"/>
      <p:bldP spid="32" grpId="0" animBg="1"/>
      <p:bldP spid="32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4" y="553380"/>
            <a:ext cx="12192000" cy="3265914"/>
          </a:xfrm>
          <a:prstGeom prst="rect">
            <a:avLst/>
          </a:prstGeom>
        </p:spPr>
      </p:pic>
      <p:graphicFrame>
        <p:nvGraphicFramePr>
          <p:cNvPr id="5" name="表格 2"/>
          <p:cNvGraphicFramePr>
            <a:graphicFrameLocks noGrp="1"/>
          </p:cNvGraphicFramePr>
          <p:nvPr/>
        </p:nvGraphicFramePr>
        <p:xfrm>
          <a:off x="66257" y="3714083"/>
          <a:ext cx="12059486" cy="303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853"/>
                <a:gridCol w="3943766"/>
                <a:gridCol w="3231945"/>
                <a:gridCol w="3117922"/>
              </a:tblGrid>
              <a:tr h="69224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What Chinese cuisine</a:t>
                      </a:r>
                      <a:endParaRPr kumimoji="0" lang="en-US" altLang="zh-C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(typical dish)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</a:t>
                      </a:r>
                      <a:r>
                        <a:rPr lang="zh-CN" alt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zh-CN" altLang="en-US" sz="2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1405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47769" y="4129143"/>
            <a:ext cx="1611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Where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89556" y="3666248"/>
            <a:ext cx="3892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 or culture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圆角矩形 3"/>
          <p:cNvSpPr/>
          <p:nvPr/>
        </p:nvSpPr>
        <p:spPr>
          <a:xfrm>
            <a:off x="6929356" y="855371"/>
            <a:ext cx="1856998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18" name="圆角矩形 3"/>
          <p:cNvSpPr/>
          <p:nvPr/>
        </p:nvSpPr>
        <p:spPr>
          <a:xfrm>
            <a:off x="3449581" y="855371"/>
            <a:ext cx="1676971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0" y="5083103"/>
            <a:ext cx="2106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South China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6120239" y="2971969"/>
            <a:ext cx="5538635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268157" y="3570515"/>
            <a:ext cx="2692757" cy="0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3"/>
          <p:cNvSpPr/>
          <p:nvPr/>
        </p:nvSpPr>
        <p:spPr>
          <a:xfrm>
            <a:off x="3021875" y="2004323"/>
            <a:ext cx="1676971" cy="393085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46856" y="5019509"/>
            <a:ext cx="349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Guangdong  cuisine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043081" y="5383478"/>
            <a:ext cx="3217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dim sum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015467" y="4994508"/>
            <a:ext cx="30667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 are friendly and kind.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圆角矩形 3"/>
          <p:cNvSpPr/>
          <p:nvPr/>
        </p:nvSpPr>
        <p:spPr>
          <a:xfrm>
            <a:off x="5126552" y="1391296"/>
            <a:ext cx="3659802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28" name="圆角矩形 3"/>
          <p:cNvSpPr/>
          <p:nvPr/>
        </p:nvSpPr>
        <p:spPr>
          <a:xfrm>
            <a:off x="4604948" y="1974369"/>
            <a:ext cx="3030583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48160" y="4885160"/>
            <a:ext cx="31413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wonderful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elegant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small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exceptional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-73145" y="6083965"/>
            <a:ext cx="2385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central China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063063" y="5957872"/>
            <a:ext cx="2110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Henan  cuisine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012775" y="6314797"/>
            <a:ext cx="2206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Stewed noodles 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8" name="圆角矩形 3"/>
          <p:cNvSpPr/>
          <p:nvPr/>
        </p:nvSpPr>
        <p:spPr>
          <a:xfrm>
            <a:off x="1658981" y="1373913"/>
            <a:ext cx="1362894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39" name="圆角矩形 3"/>
          <p:cNvSpPr/>
          <p:nvPr/>
        </p:nvSpPr>
        <p:spPr>
          <a:xfrm>
            <a:off x="8786354" y="1457549"/>
            <a:ext cx="914995" cy="430900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35" y="3921271"/>
            <a:ext cx="2852425" cy="213468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63500"/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1" y="3789767"/>
            <a:ext cx="2782883" cy="213863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63500"/>
          </a:effectLst>
        </p:spPr>
      </p:pic>
      <p:grpSp>
        <p:nvGrpSpPr>
          <p:cNvPr id="50" name="组合 49"/>
          <p:cNvGrpSpPr/>
          <p:nvPr/>
        </p:nvGrpSpPr>
        <p:grpSpPr>
          <a:xfrm>
            <a:off x="62230" y="-387985"/>
            <a:ext cx="3000375" cy="990600"/>
            <a:chOff x="183878" y="-237221"/>
            <a:chExt cx="1420432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420432" cy="990355"/>
              <a:chOff x="7791566" y="-316714"/>
              <a:chExt cx="2027380" cy="119952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791566" y="562938"/>
                <a:ext cx="2027380" cy="31987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42" y="-316714"/>
                <a:ext cx="1286577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90888" y="106864"/>
              <a:ext cx="925408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4"/>
                    <a:stretch>
                      <a:fillRect/>
                    </a:stretch>
                  </a:blipFill>
                  <a:cs typeface="+mn-ea"/>
                  <a:sym typeface="+mn-lt"/>
                </a:rPr>
                <a:t>Para 6</a:t>
              </a:r>
              <a:endParaRPr lang="en-US" altLang="zh-CN" sz="36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bldLvl="0" animBg="1"/>
      <p:bldP spid="18" grpId="0" animBg="1"/>
      <p:bldP spid="18" grpId="1" bldLvl="0" animBg="1"/>
      <p:bldP spid="25" grpId="0" animBg="1"/>
      <p:bldP spid="25" grpId="1" bldLvl="0" animBg="1"/>
      <p:bldP spid="26" grpId="0"/>
      <p:bldP spid="31" grpId="0"/>
      <p:bldP spid="33" grpId="0"/>
      <p:bldP spid="27" grpId="0" animBg="1"/>
      <p:bldP spid="27" grpId="1" bldLvl="0" animBg="1"/>
      <p:bldP spid="28" grpId="0" animBg="1"/>
      <p:bldP spid="28" grpId="1" bldLvl="0" animBg="1"/>
      <p:bldP spid="30" grpId="0"/>
      <p:bldP spid="34" grpId="0"/>
      <p:bldP spid="36" grpId="0"/>
      <p:bldP spid="38" grpId="0" animBg="1"/>
      <p:bldP spid="38" grpId="1" bldLvl="0" animBg="1"/>
      <p:bldP spid="39" grpId="0" animBg="1"/>
      <p:bldP spid="39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" y="701014"/>
            <a:ext cx="12000412" cy="314091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61154" y="3101712"/>
            <a:ext cx="862149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one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12255" y="3101975"/>
            <a:ext cx="1844675" cy="52197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the other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等线" panose="0201060003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" name="圆角矩形 3"/>
          <p:cNvSpPr/>
          <p:nvPr/>
        </p:nvSpPr>
        <p:spPr>
          <a:xfrm>
            <a:off x="7190509" y="2074419"/>
            <a:ext cx="4114800" cy="393085"/>
          </a:xfrm>
          <a:prstGeom prst="roundRect">
            <a:avLst/>
          </a:prstGeom>
          <a:noFill/>
          <a:ln w="57150" cmpd="sng">
            <a:solidFill>
              <a:srgbClr val="0066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03417" y="3934443"/>
            <a:ext cx="3505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culture and cuisine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3319660" y="3456222"/>
            <a:ext cx="256903" cy="697419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7007803" y="3493217"/>
            <a:ext cx="461308" cy="697419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3492228" y="2937404"/>
            <a:ext cx="8508381" cy="35804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5405" y="5149169"/>
            <a:ext cx="1075166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2. The author’s purpose 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lang="zh-CN" altLang="en-US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write the passage is to </a:t>
            </a:r>
            <a:endParaRPr lang="en-US" altLang="zh-CN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__________________________________________________ 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21840" y="5687778"/>
            <a:ext cx="121658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share with us </a:t>
            </a:r>
            <a:r>
              <a:rPr lang="en-US" altLang="zh-CN" sz="3200" b="1" dirty="0">
                <a:solidFill>
                  <a:srgbClr val="3366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his viewpoint </a:t>
            </a:r>
            <a:r>
              <a:rPr lang="en-US" altLang="zh-CN" sz="3200" b="1" i="1" dirty="0">
                <a:solidFill>
                  <a:schemeClr val="accent5">
                    <a:lumMod val="75000"/>
                  </a:schemeClr>
                </a:solidFill>
                <a:highlight>
                  <a:srgbClr val="FFCCFF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that culture and cuisine go hand in hand</a:t>
            </a:r>
            <a:endParaRPr lang="en-US" altLang="zh-CN" sz="3200" b="1" i="1" dirty="0">
              <a:solidFill>
                <a:schemeClr val="accent5">
                  <a:lumMod val="75000"/>
                </a:schemeClr>
              </a:solidFill>
              <a:highlight>
                <a:srgbClr val="FFCCFF"/>
              </a:highligh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 b="1" u="sng" dirty="0">
                <a:solidFill>
                  <a:srgbClr val="3366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by his own experiences.</a:t>
            </a:r>
            <a:endParaRPr lang="zh-CN" altLang="en-US" b="1" u="sng" dirty="0">
              <a:solidFill>
                <a:srgbClr val="3366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314" y="4542979"/>
            <a:ext cx="8900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Aharoni" panose="02010803020104030203" pitchFamily="2" charset="-79"/>
              </a:rPr>
              <a:t>1. 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What does 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one… the other 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等线" panose="02010600030101010101" pitchFamily="2" charset="-122"/>
                <a:cs typeface="Aharoni" panose="02010803020104030203" pitchFamily="2" charset="-79"/>
              </a:rPr>
              <a:t>refer to?  </a:t>
            </a:r>
            <a:endParaRPr lang="zh-CN" altLang="en-US" dirty="0"/>
          </a:p>
        </p:txBody>
      </p:sp>
      <p:grpSp>
        <p:nvGrpSpPr>
          <p:cNvPr id="50" name="组合 49"/>
          <p:cNvGrpSpPr/>
          <p:nvPr/>
        </p:nvGrpSpPr>
        <p:grpSpPr>
          <a:xfrm>
            <a:off x="62230" y="-387985"/>
            <a:ext cx="3000375" cy="990600"/>
            <a:chOff x="183878" y="-237221"/>
            <a:chExt cx="1420432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420432" cy="990355"/>
              <a:chOff x="7791566" y="-316714"/>
              <a:chExt cx="2027380" cy="119952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7791566" y="562938"/>
                <a:ext cx="2027380" cy="31987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42" y="-316714"/>
                <a:ext cx="1286577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390888" y="106864"/>
              <a:ext cx="925408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2"/>
                    <a:stretch>
                      <a:fillRect/>
                    </a:stretch>
                  </a:blipFill>
                  <a:cs typeface="+mn-ea"/>
                  <a:sym typeface="+mn-lt"/>
                </a:rPr>
                <a:t>Para 7</a:t>
              </a:r>
              <a:endParaRPr lang="en-US" altLang="zh-CN" sz="3600" b="1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 animBg="1"/>
      <p:bldP spid="10" grpId="1" bldLvl="0" animBg="1"/>
      <p:bldP spid="11" grpId="0"/>
      <p:bldP spid="25" grpId="0" bldLvl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3"/>
            <a:ext cx="5360125" cy="52750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46" y="5295012"/>
            <a:ext cx="5432367" cy="1683370"/>
          </a:xfrm>
          <a:prstGeom prst="rect">
            <a:avLst/>
          </a:prstGeom>
        </p:spPr>
      </p:pic>
      <p:sp>
        <p:nvSpPr>
          <p:cNvPr id="6" name="矩形: 圆顶角 5"/>
          <p:cNvSpPr/>
          <p:nvPr/>
        </p:nvSpPr>
        <p:spPr>
          <a:xfrm>
            <a:off x="235131" y="318018"/>
            <a:ext cx="5046618" cy="609600"/>
          </a:xfrm>
          <a:prstGeom prst="round2Same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Topic : you are what  you eat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7" name="矩形: 圆顶角 6"/>
          <p:cNvSpPr/>
          <p:nvPr/>
        </p:nvSpPr>
        <p:spPr>
          <a:xfrm>
            <a:off x="235128" y="5460846"/>
            <a:ext cx="5124993" cy="569568"/>
          </a:xfrm>
          <a:prstGeom prst="round2SameRect">
            <a:avLst/>
          </a:prstGeom>
          <a:solidFill>
            <a:srgbClr val="99CCF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Chinese food in Guangdong and Henan 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sp>
        <p:nvSpPr>
          <p:cNvPr id="8" name="矩形: 圆顶角 7"/>
          <p:cNvSpPr/>
          <p:nvPr/>
        </p:nvSpPr>
        <p:spPr>
          <a:xfrm>
            <a:off x="235129" y="4686683"/>
            <a:ext cx="5124993" cy="609600"/>
          </a:xfrm>
          <a:prstGeom prst="round2SameRect">
            <a:avLst/>
          </a:prstGeom>
          <a:solidFill>
            <a:srgbClr val="99CCF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Chinese food in Xinjiang  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9" name="矩形: 圆顶角 8"/>
          <p:cNvSpPr/>
          <p:nvPr/>
        </p:nvSpPr>
        <p:spPr>
          <a:xfrm>
            <a:off x="195944" y="3853874"/>
            <a:ext cx="5124992" cy="609600"/>
          </a:xfrm>
          <a:prstGeom prst="round2SameRect">
            <a:avLst/>
          </a:prstGeom>
          <a:solidFill>
            <a:srgbClr val="99CCF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Chinese food in Shandong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10" name="矩形: 圆顶角 9"/>
          <p:cNvSpPr/>
          <p:nvPr/>
        </p:nvSpPr>
        <p:spPr>
          <a:xfrm>
            <a:off x="235131" y="2803617"/>
            <a:ext cx="5124993" cy="609600"/>
          </a:xfrm>
          <a:prstGeom prst="round2SameRect">
            <a:avLst/>
          </a:prstGeom>
          <a:solidFill>
            <a:srgbClr val="99CCF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Chinese food in Beijing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11" name="矩形: 圆顶角 10"/>
          <p:cNvSpPr/>
          <p:nvPr/>
        </p:nvSpPr>
        <p:spPr>
          <a:xfrm>
            <a:off x="235131" y="1409355"/>
            <a:ext cx="5046618" cy="609600"/>
          </a:xfrm>
          <a:prstGeom prst="round2SameRect">
            <a:avLst/>
          </a:prstGeom>
          <a:solidFill>
            <a:srgbClr val="99CCF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Chinese food in America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12" name="矩形: 圆顶角 11"/>
          <p:cNvSpPr/>
          <p:nvPr/>
        </p:nvSpPr>
        <p:spPr>
          <a:xfrm>
            <a:off x="130629" y="6187386"/>
            <a:ext cx="5229493" cy="687821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Conclusion  : culture and cuisine go hand in hand</a:t>
            </a:r>
            <a:endParaRPr lang="en-US" altLang="zh-CN" sz="2400" b="1" dirty="0">
              <a:solidFill>
                <a:schemeClr val="tx1"/>
              </a:solidFill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5329641" y="920015"/>
            <a:ext cx="1267102" cy="0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5360121" y="6349899"/>
            <a:ext cx="1128221" cy="6408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右大括号 46"/>
          <p:cNvSpPr/>
          <p:nvPr/>
        </p:nvSpPr>
        <p:spPr>
          <a:xfrm>
            <a:off x="5407529" y="1458367"/>
            <a:ext cx="820380" cy="4423956"/>
          </a:xfrm>
          <a:prstGeom prst="rightBrace">
            <a:avLst>
              <a:gd name="adj1" fmla="val 8333"/>
              <a:gd name="adj2" fmla="val 48099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6457862" y="632323"/>
            <a:ext cx="4075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what you eat.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309350" y="3186202"/>
            <a:ext cx="54123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kinds of food,</a:t>
            </a:r>
            <a:endParaRPr lang="en-US" altLang="zh-C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cultures 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432064" y="5745630"/>
            <a:ext cx="41314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Culture and cuisine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go hand in hand.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9849394" y="4171087"/>
            <a:ext cx="14369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effect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FF"/>
              </a:highligh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9849394" y="2654909"/>
            <a:ext cx="1428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cause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00345" y="2331517"/>
            <a:ext cx="5948520" cy="27392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different places and eat different kinds of food,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C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they share different cultures.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597015" y="-327660"/>
            <a:ext cx="5454650" cy="990600"/>
            <a:chOff x="183878" y="-237221"/>
            <a:chExt cx="1872532" cy="990355"/>
          </a:xfrm>
        </p:grpSpPr>
        <p:grpSp>
          <p:nvGrpSpPr>
            <p:cNvPr id="17" name="组合 16"/>
            <p:cNvGrpSpPr/>
            <p:nvPr/>
          </p:nvGrpSpPr>
          <p:grpSpPr>
            <a:xfrm>
              <a:off x="183878" y="-237221"/>
              <a:ext cx="1872532" cy="990355"/>
              <a:chOff x="7791566" y="-316714"/>
              <a:chExt cx="2672662" cy="1199525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7791566" y="502961"/>
                <a:ext cx="2672662" cy="378312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19" name="椭圆 18"/>
              <p:cNvSpPr/>
              <p:nvPr/>
            </p:nvSpPr>
            <p:spPr>
              <a:xfrm>
                <a:off x="8053966" y="-316714"/>
                <a:ext cx="2067724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85028" y="106864"/>
              <a:ext cx="1537863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3"/>
                    <a:stretch>
                      <a:fillRect/>
                    </a:stretch>
                  </a:blipFill>
                  <a:cs typeface="+mn-ea"/>
                  <a:sym typeface="+mn-lt"/>
                </a:rPr>
                <a:t>Read for language</a:t>
              </a:r>
              <a:endParaRPr lang="en-US" altLang="zh-CN" sz="3600" b="1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51" grpId="0"/>
      <p:bldP spid="55" grpId="0"/>
      <p:bldP spid="57" grpId="0"/>
      <p:bldP spid="60" grpId="0"/>
      <p:bldP spid="62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7036" y="2228036"/>
            <a:ext cx="118179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</a:rPr>
              <a:t>Sometimes two ideas are related to each other by </a:t>
            </a:r>
            <a:r>
              <a:rPr lang="en-US" altLang="zh-CN" sz="2800" dirty="0">
                <a:solidFill>
                  <a:schemeClr val="bg1"/>
                </a:solidFill>
                <a:effectLst/>
                <a:highlight>
                  <a:srgbClr val="33CCFF"/>
                </a:highlight>
                <a:latin typeface="Times New Roman" panose="02020603050405020304" pitchFamily="18" charset="0"/>
              </a:rPr>
              <a:t>cause</a:t>
            </a:r>
            <a:r>
              <a:rPr lang="en-US" altLang="zh-CN" sz="2800" dirty="0">
                <a:effectLst/>
                <a:highlight>
                  <a:srgbClr val="33CC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zh-CN" sz="2800" dirty="0">
                <a:effectLst/>
                <a:latin typeface="Times New Roman" panose="02020603050405020304" pitchFamily="18" charset="0"/>
              </a:rPr>
              <a:t>and </a:t>
            </a:r>
            <a:r>
              <a:rPr lang="en-US" altLang="zh-CN" sz="2800" dirty="0">
                <a:effectLst/>
                <a:highlight>
                  <a:srgbClr val="FFCCFF"/>
                </a:highlight>
                <a:latin typeface="Times New Roman" panose="02020603050405020304" pitchFamily="18" charset="0"/>
              </a:rPr>
              <a:t>effect</a:t>
            </a:r>
            <a:r>
              <a:rPr lang="en-US" altLang="zh-CN" sz="2800" dirty="0">
                <a:solidFill>
                  <a:schemeClr val="bg1"/>
                </a:solidFill>
                <a:effectLst/>
                <a:highlight>
                  <a:srgbClr val="FFCCFF"/>
                </a:highlight>
                <a:latin typeface="Times New Roman" panose="02020603050405020304" pitchFamily="18" charset="0"/>
              </a:rPr>
              <a:t>. </a:t>
            </a:r>
            <a:r>
              <a:rPr lang="en-US" altLang="zh-CN" sz="2800" dirty="0">
                <a:effectLst/>
                <a:latin typeface="Times New Roman" panose="02020603050405020304" pitchFamily="18" charset="0"/>
              </a:rPr>
              <a:t>That is, one thing causes something else to happen. </a:t>
            </a:r>
            <a:endParaRPr lang="en-US" altLang="zh-CN" sz="2800" dirty="0">
              <a:effectLst/>
              <a:latin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Cause-and-effect relationships can be direct. </a:t>
            </a:r>
            <a:endParaRPr lang="en-US" altLang="zh-CN" sz="2800" b="1" dirty="0">
              <a:effectLst/>
              <a:latin typeface="Times New Roman" panose="02020603050405020304" pitchFamily="18" charset="0"/>
            </a:endParaRPr>
          </a:p>
          <a:p>
            <a:r>
              <a:rPr lang="en-US" altLang="zh-CN" sz="2800" i="1" dirty="0">
                <a:effectLst/>
                <a:latin typeface="Times New Roman" panose="02020603050405020304" pitchFamily="18" charset="0"/>
              </a:rPr>
              <a:t> It was raining, </a:t>
            </a:r>
            <a:r>
              <a:rPr lang="en-US" altLang="zh-CN" sz="2800" i="1" dirty="0">
                <a:effectLst/>
                <a:highlight>
                  <a:srgbClr val="FFCCFF"/>
                </a:highlight>
                <a:latin typeface="Times New Roman" panose="02020603050405020304" pitchFamily="18" charset="0"/>
              </a:rPr>
              <a:t>so</a:t>
            </a:r>
            <a:r>
              <a:rPr lang="en-US" altLang="zh-CN" sz="2800" i="1" dirty="0">
                <a:effectLst/>
                <a:latin typeface="Times New Roman" panose="02020603050405020304" pitchFamily="18" charset="0"/>
              </a:rPr>
              <a:t> I took my umbrella.</a:t>
            </a:r>
            <a:r>
              <a:rPr lang="en-US" altLang="zh-CN" sz="2800" i="1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endParaRPr lang="en-US" altLang="zh-CN" sz="2800" i="1" dirty="0"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altLang="zh-CN" sz="2800" b="1" i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However, some cause-and-effect relationships </a:t>
            </a:r>
            <a:r>
              <a:rPr lang="en-US" altLang="zh-CN" sz="2800" b="1" dirty="0"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are not direct</a:t>
            </a:r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, and some may also have </a:t>
            </a:r>
            <a:r>
              <a:rPr lang="en-US" altLang="zh-CN" sz="2800" b="1" dirty="0">
                <a:effectLst/>
                <a:highlight>
                  <a:srgbClr val="C0C0C0"/>
                </a:highlight>
                <a:latin typeface="Times New Roman" panose="02020603050405020304" pitchFamily="18" charset="0"/>
              </a:rPr>
              <a:t>more than one cause or effect.  </a:t>
            </a:r>
            <a:endParaRPr lang="en-US" altLang="zh-CN" sz="2800" dirty="0">
              <a:highlight>
                <a:srgbClr val="C0C0C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620255"/>
            <a:ext cx="62573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Times New Roman" panose="02020603050405020304" pitchFamily="18" charset="0"/>
              </a:rPr>
              <a:t>Understand</a:t>
            </a:r>
            <a:r>
              <a:rPr lang="en-US" altLang="zh-CN" sz="4000" b="1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effectLst/>
                <a:highlight>
                  <a:srgbClr val="33CCFF"/>
                </a:highlight>
                <a:latin typeface="Times New Roman" panose="02020603050405020304" pitchFamily="18" charset="0"/>
              </a:rPr>
              <a:t>cause</a:t>
            </a:r>
            <a:r>
              <a:rPr lang="en-US" altLang="zh-CN" sz="4000" b="1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Times New Roman" panose="02020603050405020304" pitchFamily="18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Times New Roman" panose="02020603050405020304" pitchFamily="18" charset="0"/>
              </a:rPr>
              <a:t>and</a:t>
            </a:r>
            <a:r>
              <a:rPr lang="en-US" altLang="zh-CN" sz="4000" b="1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effectLst/>
                <a:highlight>
                  <a:srgbClr val="FFCCFF"/>
                </a:highlight>
                <a:latin typeface="Times New Roman" panose="02020603050405020304" pitchFamily="18" charset="0"/>
              </a:rPr>
              <a:t>effect</a:t>
            </a:r>
            <a:endParaRPr lang="en-US" altLang="zh-CN" sz="4000" dirty="0">
              <a:solidFill>
                <a:schemeClr val="bg1"/>
              </a:solidFill>
              <a:highlight>
                <a:srgbClr val="FFCCFF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14" y="0"/>
            <a:ext cx="6154885" cy="172429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491" y="1777747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</a:rPr>
              <a:t>1. The </a:t>
            </a:r>
            <a:r>
              <a:rPr lang="en-US" altLang="zh-CN" sz="2800" dirty="0" err="1">
                <a:effectLst/>
                <a:latin typeface="Times New Roman" panose="02020603050405020304" pitchFamily="18" charset="0"/>
              </a:rPr>
              <a:t>flavour</a:t>
            </a:r>
            <a:r>
              <a:rPr lang="en-US" altLang="zh-CN" sz="2800" dirty="0">
                <a:effectLst/>
                <a:latin typeface="Times New Roman" panose="02020603050405020304" pitchFamily="18" charset="0"/>
              </a:rPr>
              <a:t> preferences of Americans often differ from </a:t>
            </a:r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those</a:t>
            </a:r>
            <a:r>
              <a:rPr lang="en-US" altLang="zh-CN" sz="2800" dirty="0">
                <a:effectLst/>
                <a:latin typeface="Times New Roman" panose="02020603050405020304" pitchFamily="18" charset="0"/>
              </a:rPr>
              <a:t> of the Chinese.</a:t>
            </a:r>
            <a:endParaRPr lang="en-US" altLang="zh-CN" sz="2800" dirty="0"/>
          </a:p>
          <a:p>
            <a:endParaRPr lang="en-US" altLang="zh-CN" sz="2800" dirty="0">
              <a:effectLst/>
              <a:latin typeface="Times New Roman" panose="02020603050405020304" pitchFamily="18" charset="0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</a:rPr>
              <a:t>2. We had no idea how to order food.</a:t>
            </a:r>
            <a:endParaRPr lang="en-US" altLang="zh-CN" sz="2800" dirty="0"/>
          </a:p>
          <a:p>
            <a:endParaRPr lang="en-US" altLang="zh-CN" sz="2800" dirty="0">
              <a:effectLst/>
              <a:latin typeface="Times New Roman" panose="02020603050405020304" pitchFamily="18" charset="0"/>
            </a:endParaRPr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</a:rPr>
              <a:t>3. These groups traditionally wandered the open range on horses.</a:t>
            </a:r>
            <a:endParaRPr lang="en-US" altLang="zh-CN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6144491" y="1563002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>
                <a:effectLst/>
                <a:latin typeface="Times New Roman" panose="02020603050405020304" pitchFamily="18" charset="0"/>
              </a:rPr>
              <a:t>The chef just began filling our table with the best food we had ever eaten.</a:t>
            </a:r>
            <a:endParaRPr lang="en-US" altLang="zh-CN" sz="2800" dirty="0">
              <a:effectLst/>
              <a:latin typeface="Times New Roman" panose="02020603050405020304" pitchFamily="18" charset="0"/>
            </a:endParaRPr>
          </a:p>
          <a:p>
            <a:endParaRPr lang="en-US" altLang="zh-CN" sz="2800" dirty="0"/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</a:rPr>
              <a:t>B. Their traditional foods are what you can cook over an open fire.</a:t>
            </a:r>
            <a:endParaRPr lang="en-US" altLang="zh-CN" sz="2800" dirty="0">
              <a:effectLst/>
              <a:latin typeface="Times New Roman" panose="02020603050405020304" pitchFamily="18" charset="0"/>
            </a:endParaRPr>
          </a:p>
          <a:p>
            <a:endParaRPr lang="en-US" altLang="zh-CN" sz="2800" dirty="0"/>
          </a:p>
          <a:p>
            <a:r>
              <a:rPr lang="en-US" altLang="zh-CN" sz="2800" dirty="0">
                <a:effectLst/>
                <a:latin typeface="Times New Roman" panose="02020603050405020304" pitchFamily="18" charset="0"/>
              </a:rPr>
              <a:t>C. Chinese food in America is changed to suit American tastes.</a:t>
            </a:r>
            <a:endParaRPr lang="en-US" altLang="zh-CN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76950" y="310646"/>
            <a:ext cx="5420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 the causes and effects below.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6395" y="934380"/>
            <a:ext cx="1525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33CC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cause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33CCFF"/>
              </a:highligh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6031" y="978227"/>
            <a:ext cx="1324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CCFF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effect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CCFF"/>
              </a:highligh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5153891" y="2621972"/>
            <a:ext cx="1454728" cy="1703655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4835236" y="1981200"/>
            <a:ext cx="1773383" cy="1281545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5056909" y="3206748"/>
            <a:ext cx="1319646" cy="1011961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15a0920e5502105153c38c1098e8c9a"/>
          <p:cNvPicPr>
            <a:picLocks noChangeAspect="1"/>
          </p:cNvPicPr>
          <p:nvPr/>
        </p:nvPicPr>
        <p:blipFill>
          <a:blip r:embed="rId1"/>
          <a:srcRect t="6335" b="5700"/>
          <a:stretch>
            <a:fillRect/>
          </a:stretch>
        </p:blipFill>
        <p:spPr>
          <a:xfrm>
            <a:off x="270080" y="1181100"/>
            <a:ext cx="4965087" cy="43678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03215" y="1986280"/>
            <a:ext cx="702246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6600" b="1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Unit3 </a:t>
            </a:r>
            <a:endParaRPr lang="en-US" altLang="zh-CN" sz="6600" b="1" dirty="0">
              <a:blipFill>
                <a:blip r:embed="rId2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l"/>
            <a:r>
              <a:rPr lang="en-US" altLang="zh-CN" sz="6600" b="1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Food and Culture</a:t>
            </a:r>
            <a:endParaRPr lang="en-US" altLang="zh-CN" sz="6600" b="1" dirty="0">
              <a:blipFill>
                <a:blip r:embed="rId2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4113" y="1333515"/>
            <a:ext cx="5648778" cy="3997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19478" y="1269150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(Para.2)</a:t>
            </a:r>
            <a:endParaRPr lang="zh-CN" altLang="en-US" sz="24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03" y="1327160"/>
            <a:ext cx="1797617" cy="3693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68" y="2099424"/>
            <a:ext cx="3358720" cy="5157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588" y="2124017"/>
            <a:ext cx="2259140" cy="48264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-19478" y="2161014"/>
            <a:ext cx="1532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(Para.2)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161" y="3088209"/>
            <a:ext cx="4615678" cy="48264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-17418" y="3072395"/>
            <a:ext cx="13237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(Para.3)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61771" y="2190418"/>
            <a:ext cx="2440460" cy="369332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/>
              <a:t>_______________________.</a:t>
            </a:r>
            <a:endParaRPr lang="zh-CN" altLang="en-US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1190233" y="3154623"/>
            <a:ext cx="2510624" cy="369332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_______________________, </a:t>
            </a:r>
            <a:endParaRPr lang="zh-CN" altLang="en-US" b="1" dirty="0"/>
          </a:p>
        </p:txBody>
      </p:sp>
      <p:sp>
        <p:nvSpPr>
          <p:cNvPr id="25" name="文本框 24"/>
          <p:cNvSpPr txBox="1"/>
          <p:nvPr/>
        </p:nvSpPr>
        <p:spPr>
          <a:xfrm>
            <a:off x="1190233" y="1293563"/>
            <a:ext cx="2324675" cy="369332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_____________________, </a:t>
            </a:r>
            <a:endParaRPr lang="zh-CN" altLang="en-US" b="1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68" y="4054851"/>
            <a:ext cx="6327889" cy="515709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684037" y="4112097"/>
            <a:ext cx="2510624" cy="369332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_______________________. </a:t>
            </a:r>
            <a:endParaRPr lang="zh-CN" altLang="en-US" b="1" dirty="0"/>
          </a:p>
        </p:txBody>
      </p:sp>
      <p:sp>
        <p:nvSpPr>
          <p:cNvPr id="30" name="文本框 29"/>
          <p:cNvSpPr txBox="1"/>
          <p:nvPr/>
        </p:nvSpPr>
        <p:spPr>
          <a:xfrm>
            <a:off x="18630" y="4091605"/>
            <a:ext cx="6143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(Para.4)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5810" y="5139449"/>
            <a:ext cx="5249338" cy="50674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7527" y="5139449"/>
            <a:ext cx="3314268" cy="5142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0" y="5106472"/>
            <a:ext cx="1291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(Para.5)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90233" y="5208154"/>
            <a:ext cx="2036135" cy="369332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__________________, </a:t>
            </a:r>
            <a:endParaRPr lang="zh-CN" altLang="en-US" b="1" dirty="0"/>
          </a:p>
        </p:txBody>
      </p:sp>
      <p:sp>
        <p:nvSpPr>
          <p:cNvPr id="43" name="文本框 42"/>
          <p:cNvSpPr txBox="1"/>
          <p:nvPr/>
        </p:nvSpPr>
        <p:spPr>
          <a:xfrm>
            <a:off x="219508" y="303371"/>
            <a:ext cx="6152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More examples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from the text: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64" y="26126"/>
            <a:ext cx="5087652" cy="52750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66" y="5207794"/>
            <a:ext cx="5070634" cy="1683370"/>
          </a:xfrm>
          <a:prstGeom prst="rect">
            <a:avLst/>
          </a:prstGeom>
        </p:spPr>
      </p:pic>
      <p:sp>
        <p:nvSpPr>
          <p:cNvPr id="47" name="右大括号 46"/>
          <p:cNvSpPr/>
          <p:nvPr/>
        </p:nvSpPr>
        <p:spPr>
          <a:xfrm rot="5400000">
            <a:off x="2191945" y="880207"/>
            <a:ext cx="673813" cy="2553588"/>
          </a:xfrm>
          <a:prstGeom prst="rightBrace">
            <a:avLst>
              <a:gd name="adj1" fmla="val 8333"/>
              <a:gd name="adj2" fmla="val 48099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圆角矩形 3"/>
          <p:cNvSpPr/>
          <p:nvPr/>
        </p:nvSpPr>
        <p:spPr>
          <a:xfrm>
            <a:off x="8507332" y="26126"/>
            <a:ext cx="2009208" cy="48768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5" y="1151235"/>
            <a:ext cx="5134596" cy="831474"/>
          </a:xfrm>
          <a:prstGeom prst="rect">
            <a:avLst/>
          </a:prstGeom>
        </p:spPr>
      </p:pic>
      <p:sp>
        <p:nvSpPr>
          <p:cNvPr id="13" name="箭头: 左 12"/>
          <p:cNvSpPr/>
          <p:nvPr/>
        </p:nvSpPr>
        <p:spPr>
          <a:xfrm>
            <a:off x="7058297" y="517466"/>
            <a:ext cx="1644902" cy="360464"/>
          </a:xfrm>
          <a:prstGeom prst="leftArrow">
            <a:avLst>
              <a:gd name="adj1" fmla="val 5678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418711" y="4798824"/>
            <a:ext cx="32178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C00CC"/>
                </a:solidFill>
                <a:latin typeface="Californian FB" panose="0207040306080B030204" pitchFamily="18" charset="0"/>
              </a:rPr>
              <a:t>Pr</a:t>
            </a:r>
            <a:r>
              <a:rPr lang="en-US" altLang="zh-CN" sz="2800" b="1" dirty="0">
                <a:latin typeface="Californian FB" panose="0207040306080B030204" pitchFamily="18" charset="0"/>
              </a:rPr>
              <a:t>ide and </a:t>
            </a:r>
            <a:r>
              <a:rPr lang="en-US" altLang="zh-CN" sz="2800" b="1" dirty="0">
                <a:solidFill>
                  <a:srgbClr val="CC00CC"/>
                </a:solidFill>
                <a:latin typeface="Californian FB" panose="0207040306080B030204" pitchFamily="18" charset="0"/>
              </a:rPr>
              <a:t>Pr</a:t>
            </a:r>
            <a:r>
              <a:rPr lang="en-US" altLang="zh-CN" sz="2800" b="1" dirty="0">
                <a:latin typeface="Californian FB" panose="0207040306080B030204" pitchFamily="18" charset="0"/>
              </a:rPr>
              <a:t>ejudice</a:t>
            </a:r>
            <a:endParaRPr lang="en-US" altLang="zh-CN" sz="2800" b="1" dirty="0">
              <a:latin typeface="Californian FB" panose="0207040306080B030204" pitchFamily="18" charset="0"/>
            </a:endParaRPr>
          </a:p>
          <a:p>
            <a:r>
              <a:rPr lang="en-US" altLang="zh-CN" sz="2800" b="1" dirty="0">
                <a:solidFill>
                  <a:srgbClr val="CC00CC"/>
                </a:solidFill>
                <a:latin typeface="Californian FB" panose="0207040306080B030204" pitchFamily="18" charset="0"/>
              </a:rPr>
              <a:t>f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Californian FB" panose="0207040306080B030204" pitchFamily="18" charset="0"/>
              </a:rPr>
              <a:t>orgive and </a:t>
            </a:r>
            <a:r>
              <a:rPr lang="en-US" altLang="zh-CN" sz="2800" b="1" i="0" dirty="0">
                <a:solidFill>
                  <a:srgbClr val="CC00CC"/>
                </a:solidFill>
                <a:effectLst/>
                <a:latin typeface="Californian FB" panose="0207040306080B030204" pitchFamily="18" charset="0"/>
              </a:rPr>
              <a:t>f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Californian FB" panose="0207040306080B030204" pitchFamily="18" charset="0"/>
              </a:rPr>
              <a:t>orget   </a:t>
            </a:r>
            <a:endParaRPr lang="en-US" altLang="zh-CN" sz="2800" b="1" i="0" dirty="0">
              <a:solidFill>
                <a:srgbClr val="333333"/>
              </a:solidFill>
              <a:effectLst/>
              <a:latin typeface="Californian FB" panose="0207040306080B030204" pitchFamily="18" charset="0"/>
            </a:endParaRPr>
          </a:p>
          <a:p>
            <a:r>
              <a:rPr lang="en-US" altLang="zh-CN" sz="2800" b="1" i="0" dirty="0">
                <a:solidFill>
                  <a:srgbClr val="CC00CC"/>
                </a:solidFill>
                <a:effectLst/>
                <a:latin typeface="Californian FB" panose="0207040306080B030204" pitchFamily="18" charset="0"/>
              </a:rPr>
              <a:t>l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Californian FB" panose="0207040306080B030204" pitchFamily="18" charset="0"/>
              </a:rPr>
              <a:t>ive and </a:t>
            </a:r>
            <a:r>
              <a:rPr lang="en-US" altLang="zh-CN" sz="2800" b="1" i="0" dirty="0">
                <a:solidFill>
                  <a:srgbClr val="CC00CC"/>
                </a:solidFill>
                <a:effectLst/>
                <a:latin typeface="Californian FB" panose="0207040306080B030204" pitchFamily="18" charset="0"/>
              </a:rPr>
              <a:t>l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Californian FB" panose="0207040306080B030204" pitchFamily="18" charset="0"/>
              </a:rPr>
              <a:t>earn  </a:t>
            </a:r>
            <a:endParaRPr lang="en-US" altLang="zh-CN" sz="2400" b="1" i="0" dirty="0">
              <a:solidFill>
                <a:srgbClr val="333333"/>
              </a:solidFill>
              <a:effectLst/>
              <a:latin typeface="Californian FB" panose="0207040306080B030204" pitchFamily="18" charset="0"/>
            </a:endParaRPr>
          </a:p>
          <a:p>
            <a:r>
              <a:rPr lang="en-US" altLang="zh-CN" sz="2800" b="1" i="0" dirty="0">
                <a:solidFill>
                  <a:srgbClr val="CC00CC"/>
                </a:solidFill>
                <a:effectLst/>
                <a:latin typeface="Californian FB" panose="0207040306080B030204" pitchFamily="18" charset="0"/>
              </a:rPr>
              <a:t>s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Californian FB" panose="0207040306080B030204" pitchFamily="18" charset="0"/>
              </a:rPr>
              <a:t>weet and </a:t>
            </a:r>
            <a:r>
              <a:rPr lang="en-US" altLang="zh-CN" sz="2800" b="1" i="0" dirty="0">
                <a:solidFill>
                  <a:srgbClr val="CC00CC"/>
                </a:solidFill>
                <a:effectLst/>
                <a:latin typeface="Californian FB" panose="0207040306080B030204" pitchFamily="18" charset="0"/>
              </a:rPr>
              <a:t>s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Californian FB" panose="0207040306080B030204" pitchFamily="18" charset="0"/>
              </a:rPr>
              <a:t>our  </a:t>
            </a:r>
            <a:endParaRPr lang="zh-CN" altLang="en-US" sz="2400" b="1" dirty="0">
              <a:latin typeface="Californian FB" panose="0207040306080B030204" pitchFamily="18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139414" y="2345382"/>
            <a:ext cx="3151794" cy="1040731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nar Bangla"/>
              <a:ea typeface="红豆幼黑体"/>
              <a:cs typeface="Arial" panose="020B060402020202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30169" y="706131"/>
            <a:ext cx="7276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1.Why does the author use it as the title?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14589" y="1058582"/>
            <a:ext cx="61427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</a:t>
            </a:r>
            <a:endParaRPr lang="en-US" altLang="zh-CN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383141" y="1032680"/>
            <a:ext cx="748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</a:t>
            </a:r>
            <a:endParaRPr kumimoji="0" lang="en-US" altLang="zh-CN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61556" y="2759280"/>
            <a:ext cx="56835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b="1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catchy</a:t>
            </a:r>
            <a:endParaRPr lang="zh-CN" altLang="en-US" sz="3200" b="1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condense the theme</a:t>
            </a:r>
            <a:endParaRPr lang="en-US" altLang="zh-CN" sz="3200" b="1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beauty to the language</a:t>
            </a:r>
            <a:endParaRPr lang="en-US" altLang="zh-CN" sz="3200" b="1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右大括号 35"/>
          <p:cNvSpPr/>
          <p:nvPr/>
        </p:nvSpPr>
        <p:spPr>
          <a:xfrm rot="5400000">
            <a:off x="2191945" y="880208"/>
            <a:ext cx="673813" cy="2553588"/>
          </a:xfrm>
          <a:prstGeom prst="rightBrace">
            <a:avLst>
              <a:gd name="adj1" fmla="val 8333"/>
              <a:gd name="adj2" fmla="val 47474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1581922" y="2608953"/>
            <a:ext cx="237941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b="1" i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initial rhyme</a:t>
            </a:r>
            <a:endParaRPr lang="en-US" altLang="zh-CN" sz="2800" b="1" i="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038" y="5379521"/>
            <a:ext cx="318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Arial Black" panose="020B0A04020102020204" pitchFamily="34" charset="0"/>
              </a:rPr>
              <a:t>more examples</a:t>
            </a:r>
            <a:endParaRPr lang="zh-CN" altLang="en-US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左大括号 23"/>
          <p:cNvSpPr/>
          <p:nvPr/>
        </p:nvSpPr>
        <p:spPr>
          <a:xfrm>
            <a:off x="3152503" y="5007429"/>
            <a:ext cx="230638" cy="140208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184150" y="-237490"/>
            <a:ext cx="4114799" cy="990600"/>
            <a:chOff x="183878" y="-237221"/>
            <a:chExt cx="1553203" cy="990355"/>
          </a:xfrm>
        </p:grpSpPr>
        <p:grpSp>
          <p:nvGrpSpPr>
            <p:cNvPr id="5" name="组合 4"/>
            <p:cNvGrpSpPr/>
            <p:nvPr/>
          </p:nvGrpSpPr>
          <p:grpSpPr>
            <a:xfrm>
              <a:off x="183878" y="-237221"/>
              <a:ext cx="1553203" cy="990355"/>
              <a:chOff x="7791566" y="-316714"/>
              <a:chExt cx="2216884" cy="1199525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7791566" y="447599"/>
                <a:ext cx="2216884" cy="433674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66" y="-316714"/>
                <a:ext cx="1336631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90972" y="106864"/>
              <a:ext cx="940551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4"/>
                    <a:stretch>
                      <a:fillRect/>
                    </a:stretch>
                  </a:blipFill>
                  <a:cs typeface="+mn-ea"/>
                  <a:sym typeface="+mn-lt"/>
                </a:rPr>
                <a:t>Thinking</a:t>
              </a:r>
              <a:endParaRPr lang="en-US" altLang="zh-CN" sz="36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2" grpId="0" animBg="1"/>
      <p:bldP spid="22" grpId="1" animBg="1"/>
      <p:bldP spid="13" grpId="0" animBg="1"/>
      <p:bldP spid="26" grpId="0"/>
      <p:bldP spid="29" grpId="0" animBg="1"/>
      <p:bldP spid="29" grpId="1" animBg="1"/>
      <p:bldP spid="16" grpId="0"/>
      <p:bldP spid="17" grpId="0"/>
      <p:bldP spid="35" grpId="0"/>
      <p:bldP spid="36" grpId="0" animBg="1"/>
      <p:bldP spid="37" grpId="0" animBg="1"/>
      <p:bldP spid="20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 flipV="1">
            <a:off x="318166" y="1050822"/>
            <a:ext cx="7851285" cy="45719"/>
          </a:xfrm>
          <a:prstGeom prst="roundRect">
            <a:avLst>
              <a:gd name="adj" fmla="val 50000"/>
            </a:avLst>
          </a:prstGeom>
          <a:solidFill>
            <a:srgbClr val="F57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602" y="50878"/>
            <a:ext cx="1140169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2.Thinking: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 the impact of globalization, do you think food can still reflect different cultures? Why (not)?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许多不同颜色的食物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82" y="1471749"/>
            <a:ext cx="4236918" cy="2849625"/>
          </a:xfrm>
          <a:prstGeom prst="rect">
            <a:avLst/>
          </a:prstGeom>
        </p:spPr>
      </p:pic>
      <p:pic>
        <p:nvPicPr>
          <p:cNvPr id="8" name="图片 7" descr="一些人在厨房里烹饪食物&#10;&#10;低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45" y="4191979"/>
            <a:ext cx="3544688" cy="2554244"/>
          </a:xfrm>
          <a:prstGeom prst="rect">
            <a:avLst/>
          </a:prstGeom>
        </p:spPr>
      </p:pic>
      <p:pic>
        <p:nvPicPr>
          <p:cNvPr id="11" name="图片 10" descr="桌子上的盘子里摆着许多食物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>
            <a:fillRect/>
          </a:stretch>
        </p:blipFill>
        <p:spPr>
          <a:xfrm>
            <a:off x="76201" y="1621923"/>
            <a:ext cx="4042953" cy="2562150"/>
          </a:xfrm>
          <a:prstGeom prst="rect">
            <a:avLst/>
          </a:prstGeom>
        </p:spPr>
      </p:pic>
      <p:pic>
        <p:nvPicPr>
          <p:cNvPr id="13" name="图片 12" descr="一群人在厨房里制作食物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02" y="4184073"/>
            <a:ext cx="3440140" cy="2562150"/>
          </a:xfrm>
          <a:prstGeom prst="rect">
            <a:avLst/>
          </a:prstGeom>
        </p:spPr>
      </p:pic>
      <p:sp>
        <p:nvSpPr>
          <p:cNvPr id="16" name="箭头: 十字 15"/>
          <p:cNvSpPr/>
          <p:nvPr/>
        </p:nvSpPr>
        <p:spPr>
          <a:xfrm>
            <a:off x="4520818" y="1902867"/>
            <a:ext cx="2904741" cy="1526133"/>
          </a:xfrm>
          <a:prstGeom prst="quadArrow">
            <a:avLst>
              <a:gd name="adj1" fmla="val 24566"/>
              <a:gd name="adj2" fmla="val 25649"/>
              <a:gd name="adj3" fmla="val 11445"/>
            </a:avLst>
          </a:prstGeom>
          <a:solidFill>
            <a:srgbClr val="F57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269342" y="4458448"/>
            <a:ext cx="2887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people/ culture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2230" y="-387985"/>
            <a:ext cx="5287645" cy="990600"/>
            <a:chOff x="183878" y="-237221"/>
            <a:chExt cx="1995914" cy="990355"/>
          </a:xfrm>
        </p:grpSpPr>
        <p:grpSp>
          <p:nvGrpSpPr>
            <p:cNvPr id="3" name="组合 2"/>
            <p:cNvGrpSpPr/>
            <p:nvPr/>
          </p:nvGrpSpPr>
          <p:grpSpPr>
            <a:xfrm>
              <a:off x="183878" y="-237221"/>
              <a:ext cx="1995914" cy="990355"/>
              <a:chOff x="7791566" y="-316714"/>
              <a:chExt cx="2848765" cy="119952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7791566" y="542945"/>
                <a:ext cx="2848765" cy="338328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6" name="椭圆 5"/>
              <p:cNvSpPr/>
              <p:nvPr/>
            </p:nvSpPr>
            <p:spPr>
              <a:xfrm>
                <a:off x="8053966" y="-316714"/>
                <a:ext cx="2067724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390964" y="106864"/>
              <a:ext cx="1431919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1"/>
                    <a:stretch>
                      <a:fillRect/>
                    </a:stretch>
                  </a:blipFill>
                  <a:cs typeface="+mn-ea"/>
                  <a:sym typeface="+mn-lt"/>
                </a:rPr>
                <a:t>Homework</a:t>
              </a:r>
              <a:endParaRPr lang="en-US" altLang="zh-CN" sz="3600" b="1" dirty="0">
                <a:blipFill>
                  <a:blip r:embed="rId1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132866" y="1040125"/>
            <a:ext cx="10687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</a:rPr>
              <a:t>Write a</a:t>
            </a:r>
            <a:r>
              <a:rPr lang="zh-CN" altLang="en-US" sz="2800" dirty="0">
                <a:latin typeface="Arial Black" panose="020B0A04020102020204" pitchFamily="34" charset="0"/>
              </a:rPr>
              <a:t> </a:t>
            </a:r>
            <a:r>
              <a:rPr lang="en-US" altLang="zh-CN" sz="2800" dirty="0">
                <a:latin typeface="Arial Black" panose="020B0A04020102020204" pitchFamily="34" charset="0"/>
              </a:rPr>
              <a:t>short</a:t>
            </a:r>
            <a:r>
              <a:rPr lang="zh-CN" altLang="en-US" sz="2800" dirty="0">
                <a:latin typeface="Arial Black" panose="020B0A04020102020204" pitchFamily="34" charset="0"/>
              </a:rPr>
              <a:t> </a:t>
            </a:r>
            <a:r>
              <a:rPr lang="en-US" altLang="zh-CN" sz="2800" dirty="0">
                <a:latin typeface="Arial Black" panose="020B0A04020102020204" pitchFamily="34" charset="0"/>
              </a:rPr>
              <a:t>passage to share your own experiences with culture and cuisines. </a:t>
            </a:r>
            <a:endParaRPr lang="zh-CN" altLang="en-U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15" name="图示 14"/>
          <p:cNvGraphicFramePr/>
          <p:nvPr/>
        </p:nvGraphicFramePr>
        <p:xfrm>
          <a:off x="2309091" y="2324061"/>
          <a:ext cx="4895273" cy="325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图示 23"/>
          <p:cNvGraphicFramePr/>
          <p:nvPr/>
        </p:nvGraphicFramePr>
        <p:xfrm>
          <a:off x="2761470" y="2324061"/>
          <a:ext cx="5078944" cy="367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4" y="-65314"/>
            <a:ext cx="5205394" cy="6923314"/>
          </a:xfrm>
          <a:prstGeom prst="rect">
            <a:avLst/>
          </a:prstGeom>
        </p:spPr>
      </p:pic>
      <p:sp>
        <p:nvSpPr>
          <p:cNvPr id="24578" name="Text Box 4"/>
          <p:cNvSpPr txBox="1"/>
          <p:nvPr/>
        </p:nvSpPr>
        <p:spPr>
          <a:xfrm>
            <a:off x="210548" y="5034992"/>
            <a:ext cx="8889908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0" lang="en-US" altLang="zh-CN" sz="8800" b="0" i="0" u="none" strike="noStrike" kern="1200" cap="none" spc="100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汉仪旗黑-85S" panose="00020600040101010101" pitchFamily="18" charset="-122"/>
                <a:cs typeface="Arial Black" panose="020B0A04020102020204" pitchFamily="34" charset="0"/>
              </a:rPr>
              <a:t>Thank You!</a:t>
            </a:r>
            <a:endParaRPr lang="zh-CN" altLang="en-US" sz="8800" dirty="0"/>
          </a:p>
        </p:txBody>
      </p:sp>
      <p:sp>
        <p:nvSpPr>
          <p:cNvPr id="4" name="矩形 3"/>
          <p:cNvSpPr/>
          <p:nvPr/>
        </p:nvSpPr>
        <p:spPr>
          <a:xfrm>
            <a:off x="-584466" y="1739426"/>
            <a:ext cx="78125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Enjoy your cuisine, </a:t>
            </a:r>
            <a:endParaRPr lang="en-US" altLang="zh-C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</a:t>
            </a:r>
            <a:endParaRPr lang="en-US" altLang="zh-C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</a:t>
            </a:r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and enjoy your life.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0"/>
          <a:stretch>
            <a:fillRect/>
          </a:stretch>
        </p:blipFill>
        <p:spPr>
          <a:xfrm>
            <a:off x="1" y="781013"/>
            <a:ext cx="5029200" cy="6048103"/>
          </a:xfrm>
          <a:prstGeom prst="rect">
            <a:avLst/>
          </a:prstGeom>
          <a:effectLst>
            <a:outerShdw blurRad="254000" dir="3180000" algn="ctr" rotWithShape="0">
              <a:srgbClr val="000000">
                <a:alpha val="87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" name="文本框 1"/>
          <p:cNvSpPr txBox="1"/>
          <p:nvPr/>
        </p:nvSpPr>
        <p:spPr>
          <a:xfrm>
            <a:off x="4925267" y="332211"/>
            <a:ext cx="7266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1.What impresses you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in this picture?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79324" y="994120"/>
            <a:ext cx="6646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Hundreds of people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Hundreds of  hot pots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Hundreds of on long tables like a dragon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73797" y="2650713"/>
            <a:ext cx="69236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2.When and where do you think it was taken?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45729" y="3805065"/>
            <a:ext cx="6546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building and lanterns show it was taken in an ethnic area during a festival. 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45729" y="5172010"/>
            <a:ext cx="65462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It is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1,000-person-Long-Table Banquet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Miao Stockade Village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Leishan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Guizhou.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0" y="-362585"/>
            <a:ext cx="4944109" cy="989330"/>
            <a:chOff x="183878" y="-237221"/>
            <a:chExt cx="1866240" cy="989085"/>
          </a:xfrm>
        </p:grpSpPr>
        <p:grpSp>
          <p:nvGrpSpPr>
            <p:cNvPr id="8" name="组合 7"/>
            <p:cNvGrpSpPr/>
            <p:nvPr/>
          </p:nvGrpSpPr>
          <p:grpSpPr>
            <a:xfrm>
              <a:off x="183878" y="-237221"/>
              <a:ext cx="1866240" cy="989085"/>
              <a:chOff x="7791566" y="-316714"/>
              <a:chExt cx="2663682" cy="1197987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037"/>
                <a:ext cx="2663682" cy="375236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332051" y="106728"/>
              <a:ext cx="1113146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2"/>
                    <a:stretch>
                      <a:fillRect/>
                    </a:stretch>
                  </a:blipFill>
                  <a:cs typeface="+mn-ea"/>
                  <a:sym typeface="+mn-lt"/>
                </a:rPr>
                <a:t>Warming up</a:t>
              </a:r>
              <a:endParaRPr lang="en-US" altLang="zh-CN" sz="3600" b="1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321"/>
          <a:stretch>
            <a:fillRect/>
          </a:stretch>
        </p:blipFill>
        <p:spPr>
          <a:xfrm>
            <a:off x="294900" y="1161437"/>
            <a:ext cx="5226136" cy="35293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3"/>
          <a:stretch>
            <a:fillRect/>
          </a:stretch>
        </p:blipFill>
        <p:spPr>
          <a:xfrm>
            <a:off x="5694219" y="1156742"/>
            <a:ext cx="5971309" cy="35293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0" name="文本框 9"/>
          <p:cNvSpPr txBox="1"/>
          <p:nvPr/>
        </p:nvSpPr>
        <p:spPr>
          <a:xfrm>
            <a:off x="-220223" y="4796626"/>
            <a:ext cx="1161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It is also popular in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ethnic minority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in Guangxi, Yunnan, Hunan, etc.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7679" y="5516863"/>
            <a:ext cx="8052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you  experienced such kind of banquet before ?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7679" y="6145962"/>
            <a:ext cx="1137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good chance to enjoy_____ and then to know about the local ______.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64692" y="6190576"/>
            <a:ext cx="1206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food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95395" y="6176739"/>
            <a:ext cx="1471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culture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84150" y="-237490"/>
            <a:ext cx="4944109" cy="989330"/>
            <a:chOff x="183878" y="-237221"/>
            <a:chExt cx="1866240" cy="989085"/>
          </a:xfrm>
        </p:grpSpPr>
        <p:grpSp>
          <p:nvGrpSpPr>
            <p:cNvPr id="6" name="组合 5"/>
            <p:cNvGrpSpPr/>
            <p:nvPr/>
          </p:nvGrpSpPr>
          <p:grpSpPr>
            <a:xfrm>
              <a:off x="183878" y="-237221"/>
              <a:ext cx="1866240" cy="989085"/>
              <a:chOff x="7791566" y="-316714"/>
              <a:chExt cx="2663682" cy="119798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7791566" y="506037"/>
                <a:ext cx="2663682" cy="375236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332051" y="106728"/>
              <a:ext cx="1113146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4"/>
                    <a:stretch>
                      <a:fillRect/>
                    </a:stretch>
                  </a:blipFill>
                  <a:cs typeface="+mn-ea"/>
                  <a:sym typeface="+mn-lt"/>
                </a:rPr>
                <a:t>Warming up</a:t>
              </a:r>
              <a:endParaRPr lang="en-US" altLang="zh-CN" sz="36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5364460" y="-621030"/>
            <a:ext cx="3205480" cy="47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kinds of levels?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62929"/>
          <a:stretch>
            <a:fillRect/>
          </a:stretch>
        </p:blipFill>
        <p:spPr>
          <a:xfrm>
            <a:off x="-70971" y="-15240"/>
            <a:ext cx="8396365" cy="353470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2149475"/>
            <a:ext cx="8325485" cy="1383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brings people together on many </a:t>
            </a:r>
            <a:r>
              <a:rPr lang="en-US" altLang="zh-C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different levels. </a:t>
            </a:r>
            <a:endParaRPr lang="en-US" altLang="zh-CN" sz="28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nourishment of the soul and body; it’s truly love.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---Giada De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Laurentiis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9245" y="3636645"/>
            <a:ext cx="556768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 nourishes </a:t>
            </a:r>
            <a:r>
              <a:rPr lang="en-US" altLang="zh-CN" sz="3200" b="1" dirty="0"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highlight>
                  <a:srgbClr val="FFFF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our body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8770" y="5268595"/>
            <a:ext cx="660590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Food 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provides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chance 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for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people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       to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show and receive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99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love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8770" y="4484370"/>
            <a:ext cx="55581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Food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nourishes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99"/>
                </a:highligh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our heart/soul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右大括号 2"/>
          <p:cNvSpPr/>
          <p:nvPr/>
        </p:nvSpPr>
        <p:spPr>
          <a:xfrm>
            <a:off x="7372985" y="3358515"/>
            <a:ext cx="497840" cy="2860675"/>
          </a:xfrm>
          <a:prstGeom prst="rightBrace">
            <a:avLst/>
          </a:prstGeom>
          <a:ln w="603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679180" y="4385310"/>
            <a:ext cx="2974340" cy="583565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accent2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different  levels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508251" y="1683487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kinds of levels?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箭头: 下 8"/>
          <p:cNvSpPr/>
          <p:nvPr/>
        </p:nvSpPr>
        <p:spPr>
          <a:xfrm>
            <a:off x="9923479" y="2602899"/>
            <a:ext cx="484632" cy="1501514"/>
          </a:xfrm>
          <a:prstGeom prst="down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圆角矩形标注 42"/>
          <p:cNvSpPr/>
          <p:nvPr/>
        </p:nvSpPr>
        <p:spPr>
          <a:xfrm>
            <a:off x="8476615" y="1443990"/>
            <a:ext cx="3589020" cy="940435"/>
          </a:xfrm>
          <a:prstGeom prst="wedgeRoundRectCallout">
            <a:avLst>
              <a:gd name="adj1" fmla="val -55449"/>
              <a:gd name="adj2" fmla="val 77143"/>
              <a:gd name="adj3" fmla="val 16667"/>
            </a:avLst>
          </a:prstGeom>
          <a:noFill/>
          <a:ln w="4445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25" grpId="0"/>
      <p:bldP spid="20" grpId="0"/>
      <p:bldP spid="3" grpId="0" animBg="1"/>
      <p:bldP spid="3" grpId="1" animBg="1"/>
      <p:bldP spid="35" grpId="0" bldLvl="0" animBg="1"/>
      <p:bldP spid="38" grpId="0"/>
      <p:bldP spid="39" grpId="0" bldLvl="0" animBg="1"/>
      <p:bldP spid="43" grpId="0" bldLvl="0" animBg="1"/>
      <p:bldP spid="4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94" y="70688"/>
            <a:ext cx="8448705" cy="3628413"/>
          </a:xfrm>
          <a:prstGeom prst="rect">
            <a:avLst/>
          </a:prstGeom>
        </p:spPr>
      </p:pic>
      <p:sp>
        <p:nvSpPr>
          <p:cNvPr id="8" name="思想气泡: 云 7"/>
          <p:cNvSpPr/>
          <p:nvPr/>
        </p:nvSpPr>
        <p:spPr>
          <a:xfrm flipH="1" flipV="1">
            <a:off x="6662057" y="2043544"/>
            <a:ext cx="5574802" cy="2641665"/>
          </a:xfrm>
          <a:prstGeom prst="cloudCallout">
            <a:avLst>
              <a:gd name="adj1" fmla="val 70696"/>
              <a:gd name="adj2" fmla="val 117868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>
            <a:off x="5034276" y="-37390"/>
            <a:ext cx="1720733" cy="1186794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nar Bangla"/>
              <a:ea typeface="红豆幼黑体"/>
              <a:cs typeface="Arial" panose="020B0604020202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85196" y="2825767"/>
            <a:ext cx="5151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opinion about the relationship between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and culture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59519" y="202420"/>
            <a:ext cx="23830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FOOD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59519" y="964711"/>
            <a:ext cx="36828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CULTURE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8290" y="3807179"/>
            <a:ext cx="111632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is one of the forms of culture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changes with culture.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mirrors/reflects culture.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experience the local food, you can enjoy know about  people and  culture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animBg="1"/>
      <p:bldP spid="10" grpId="1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31" y="0"/>
            <a:ext cx="1198473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7918"/>
          <a:stretch>
            <a:fillRect/>
          </a:stretch>
        </p:blipFill>
        <p:spPr>
          <a:xfrm>
            <a:off x="108296" y="1"/>
            <a:ext cx="12083341" cy="65889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409" y="1616836"/>
            <a:ext cx="1304925" cy="15623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93" y="1922416"/>
            <a:ext cx="1323975" cy="1676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298" y="3500846"/>
            <a:ext cx="1323975" cy="15623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4334" y="5182433"/>
            <a:ext cx="1314450" cy="13249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8339" y="5503818"/>
            <a:ext cx="1276350" cy="12409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6994" y="4979126"/>
            <a:ext cx="1247775" cy="13415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3302" y="2516777"/>
            <a:ext cx="1343025" cy="14949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7809" y="2803744"/>
            <a:ext cx="1343025" cy="139420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3569" y="274464"/>
            <a:ext cx="11588750" cy="5835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CN" sz="3200" b="1"/>
              <a:t>In China</a:t>
            </a:r>
            <a:r>
              <a:rPr lang="zh-CN" altLang="en-US" sz="3200" b="1"/>
              <a:t>，</a:t>
            </a:r>
            <a:r>
              <a:rPr lang="en-US" altLang="zh-CN" sz="3200" b="1"/>
              <a:t>people in different cultures enjoy different cuisines.</a:t>
            </a:r>
            <a:endParaRPr lang="en-US" altLang="zh-CN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184150" y="-237490"/>
            <a:ext cx="5287645" cy="990600"/>
            <a:chOff x="183878" y="-237221"/>
            <a:chExt cx="1995914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995914" cy="990355"/>
              <a:chOff x="7791566" y="-316714"/>
              <a:chExt cx="2848765" cy="119952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791566" y="542945"/>
                <a:ext cx="2848765" cy="338328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66" y="-316714"/>
                <a:ext cx="2067724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90964" y="106864"/>
              <a:ext cx="1431919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1"/>
                    <a:stretch>
                      <a:fillRect/>
                    </a:stretch>
                  </a:blipFill>
                  <a:cs typeface="+mn-ea"/>
                  <a:sym typeface="+mn-lt"/>
                </a:rPr>
                <a:t>Read for sturcure</a:t>
              </a:r>
              <a:endParaRPr lang="en-US" altLang="zh-CN" sz="3600" b="1" dirty="0">
                <a:blipFill>
                  <a:blip r:embed="rId1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0" y="-218"/>
            <a:ext cx="6388428" cy="51537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265" y="5173567"/>
            <a:ext cx="6388428" cy="168337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7000"/>
              </a:srgbClr>
            </a:outerShdw>
          </a:effectLst>
        </p:spPr>
      </p:pic>
      <p:sp>
        <p:nvSpPr>
          <p:cNvPr id="56" name="圆角矩形 7"/>
          <p:cNvSpPr/>
          <p:nvPr/>
        </p:nvSpPr>
        <p:spPr>
          <a:xfrm>
            <a:off x="5747505" y="293807"/>
            <a:ext cx="6287587" cy="822960"/>
          </a:xfrm>
          <a:prstGeom prst="roundRect">
            <a:avLst/>
          </a:prstGeom>
          <a:noFill/>
          <a:ln w="7620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圆角矩形 12"/>
          <p:cNvSpPr/>
          <p:nvPr/>
        </p:nvSpPr>
        <p:spPr>
          <a:xfrm>
            <a:off x="5726685" y="6036574"/>
            <a:ext cx="6384038" cy="805815"/>
          </a:xfrm>
          <a:prstGeom prst="roundRect">
            <a:avLst/>
          </a:prstGeom>
          <a:noFill/>
          <a:ln w="76200" cap="flat" cmpd="sng" algn="ctr">
            <a:solidFill>
              <a:srgbClr val="ED7D3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圆角矩形 10"/>
          <p:cNvSpPr/>
          <p:nvPr/>
        </p:nvSpPr>
        <p:spPr>
          <a:xfrm>
            <a:off x="5697085" y="1156814"/>
            <a:ext cx="6388428" cy="4879760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8870479" y="653437"/>
            <a:ext cx="1194906" cy="0"/>
          </a:xfrm>
          <a:prstGeom prst="line">
            <a:avLst/>
          </a:prstGeom>
          <a:ln w="571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圆角矩形 3"/>
          <p:cNvSpPr/>
          <p:nvPr/>
        </p:nvSpPr>
        <p:spPr>
          <a:xfrm>
            <a:off x="7154840" y="1380278"/>
            <a:ext cx="872739" cy="18151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10215953" y="840425"/>
            <a:ext cx="1660815" cy="0"/>
          </a:xfrm>
          <a:prstGeom prst="line">
            <a:avLst/>
          </a:prstGeom>
          <a:ln w="571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5831187" y="1038568"/>
            <a:ext cx="837855" cy="0"/>
          </a:xfrm>
          <a:prstGeom prst="line">
            <a:avLst/>
          </a:prstGeom>
          <a:ln w="571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圆角矩形 3"/>
          <p:cNvSpPr/>
          <p:nvPr/>
        </p:nvSpPr>
        <p:spPr>
          <a:xfrm>
            <a:off x="9629015" y="2819822"/>
            <a:ext cx="872739" cy="18151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64" name="圆角矩形 3"/>
          <p:cNvSpPr/>
          <p:nvPr/>
        </p:nvSpPr>
        <p:spPr>
          <a:xfrm>
            <a:off x="7028566" y="3719725"/>
            <a:ext cx="1234145" cy="18151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65" name="圆角矩形 3"/>
          <p:cNvSpPr/>
          <p:nvPr/>
        </p:nvSpPr>
        <p:spPr>
          <a:xfrm>
            <a:off x="7028566" y="4641348"/>
            <a:ext cx="1234145" cy="181509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66" name="圆角矩形 3"/>
          <p:cNvSpPr/>
          <p:nvPr/>
        </p:nvSpPr>
        <p:spPr>
          <a:xfrm>
            <a:off x="7524954" y="5260093"/>
            <a:ext cx="872739" cy="18151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67" name="圆角矩形 3"/>
          <p:cNvSpPr/>
          <p:nvPr/>
        </p:nvSpPr>
        <p:spPr>
          <a:xfrm>
            <a:off x="9343214" y="5294452"/>
            <a:ext cx="957302" cy="147151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 flipV="1">
            <a:off x="3954852" y="1036427"/>
            <a:ext cx="1517124" cy="2686"/>
          </a:xfrm>
          <a:prstGeom prst="straightConnector1">
            <a:avLst/>
          </a:prstGeom>
          <a:noFill/>
          <a:ln w="63500" cap="flat" cmpd="sng" algn="ctr">
            <a:solidFill>
              <a:srgbClr val="7030A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69" name="直接箭头连接符 68"/>
          <p:cNvCxnSpPr/>
          <p:nvPr/>
        </p:nvCxnSpPr>
        <p:spPr>
          <a:xfrm>
            <a:off x="4032578" y="6196985"/>
            <a:ext cx="1601661" cy="0"/>
          </a:xfrm>
          <a:prstGeom prst="straightConnector1">
            <a:avLst/>
          </a:prstGeom>
          <a:noFill/>
          <a:ln w="63500" cap="flat" cmpd="sng" algn="ctr">
            <a:solidFill>
              <a:srgbClr val="ED7D31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70" name="直接箭头连接符 69"/>
          <p:cNvCxnSpPr/>
          <p:nvPr/>
        </p:nvCxnSpPr>
        <p:spPr>
          <a:xfrm>
            <a:off x="4033057" y="3596277"/>
            <a:ext cx="1487806" cy="0"/>
          </a:xfrm>
          <a:prstGeom prst="straightConnector1">
            <a:avLst/>
          </a:prstGeom>
          <a:noFill/>
          <a:ln w="63500" cap="flat" cmpd="sng" algn="ctr">
            <a:solidFill>
              <a:srgbClr val="C0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71" name="文本框 70"/>
          <p:cNvSpPr txBox="1"/>
          <p:nvPr/>
        </p:nvSpPr>
        <p:spPr>
          <a:xfrm>
            <a:off x="671195" y="777875"/>
            <a:ext cx="3261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listo MT" panose="02040603050505030304" pitchFamily="18" charset="0"/>
              </a:rPr>
              <a:t>Topic</a:t>
            </a:r>
            <a:r>
              <a:rPr lang="zh-CN" altLang="en-US" sz="3200" b="1" dirty="0">
                <a:latin typeface="Calisto MT" panose="02040603050505030304" pitchFamily="18" charset="0"/>
              </a:rPr>
              <a:t>（</a:t>
            </a:r>
            <a:r>
              <a:rPr lang="en-US" altLang="zh-CN" sz="3200" b="1" dirty="0">
                <a:solidFill>
                  <a:srgbClr val="7030A0"/>
                </a:solidFill>
                <a:latin typeface="Calisto MT" panose="02040603050505030304" pitchFamily="18" charset="0"/>
              </a:rPr>
              <a:t>Para.1</a:t>
            </a:r>
            <a:r>
              <a:rPr lang="zh-CN" altLang="en-US" sz="3200" b="1" dirty="0">
                <a:latin typeface="Calisto MT" panose="02040603050505030304" pitchFamily="18" charset="0"/>
              </a:rPr>
              <a:t>）</a:t>
            </a:r>
            <a:r>
              <a:rPr lang="en-US" altLang="zh-CN" b="1" dirty="0"/>
              <a:t> </a:t>
            </a:r>
            <a:endParaRPr lang="zh-CN" altLang="en-US" b="1" dirty="0"/>
          </a:p>
        </p:txBody>
      </p:sp>
      <p:sp>
        <p:nvSpPr>
          <p:cNvPr id="72" name="文本框 71"/>
          <p:cNvSpPr txBox="1"/>
          <p:nvPr/>
        </p:nvSpPr>
        <p:spPr>
          <a:xfrm>
            <a:off x="728316" y="1387536"/>
            <a:ext cx="3334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zh-CN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zh-CN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00405" y="2919095"/>
            <a:ext cx="47713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Body(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Para.2-Para. 6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728345" y="5452745"/>
            <a:ext cx="416687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Conclusion(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Para.7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)</a:t>
            </a:r>
            <a:endParaRPr lang="zh-CN" altLang="en-US" b="1" dirty="0"/>
          </a:p>
        </p:txBody>
      </p:sp>
      <p:sp>
        <p:nvSpPr>
          <p:cNvPr id="75" name="文本框 74"/>
          <p:cNvSpPr txBox="1"/>
          <p:nvPr/>
        </p:nvSpPr>
        <p:spPr>
          <a:xfrm>
            <a:off x="811530" y="3691890"/>
            <a:ext cx="44107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_________________ with Chinese food.</a:t>
            </a:r>
            <a:endParaRPr lang="zh-CN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1368624" y="3689212"/>
            <a:ext cx="33375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experiences </a:t>
            </a:r>
            <a:endParaRPr lang="en-US" altLang="zh-CN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90805" y="6238875"/>
            <a:ext cx="5606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Culture and cuisine go hand in hand.</a:t>
            </a:r>
            <a:endParaRPr lang="en-US" altLang="zh-CN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56" grpId="1" animBg="1"/>
      <p:bldP spid="57" grpId="0" bldLvl="0" animBg="1"/>
      <p:bldP spid="58" grpId="0" bldLvl="0" animBg="1"/>
      <p:bldP spid="60" grpId="0" animBg="1"/>
      <p:bldP spid="60" grpId="1" bldLvl="0" animBg="1"/>
      <p:bldP spid="63" grpId="0" animBg="1"/>
      <p:bldP spid="63" grpId="1" bldLvl="0" animBg="1"/>
      <p:bldP spid="64" grpId="0" animBg="1"/>
      <p:bldP spid="64" grpId="1" bldLvl="0" animBg="1"/>
      <p:bldP spid="65" grpId="0" animBg="1"/>
      <p:bldP spid="65" grpId="1" bldLvl="0" animBg="1"/>
      <p:bldP spid="66" grpId="0" animBg="1"/>
      <p:bldP spid="66" grpId="1" bldLvl="0" animBg="1"/>
      <p:bldP spid="67" grpId="0" animBg="1"/>
      <p:bldP spid="67" grpId="1" bldLvl="0" animBg="1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62230" y="-387985"/>
            <a:ext cx="5287645" cy="990600"/>
            <a:chOff x="183878" y="-237221"/>
            <a:chExt cx="1995914" cy="990355"/>
          </a:xfrm>
        </p:grpSpPr>
        <p:grpSp>
          <p:nvGrpSpPr>
            <p:cNvPr id="2" name="组合 1"/>
            <p:cNvGrpSpPr/>
            <p:nvPr/>
          </p:nvGrpSpPr>
          <p:grpSpPr>
            <a:xfrm>
              <a:off x="183878" y="-237221"/>
              <a:ext cx="1995914" cy="990355"/>
              <a:chOff x="7791566" y="-316714"/>
              <a:chExt cx="2848765" cy="119952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791566" y="542945"/>
                <a:ext cx="2848765" cy="338328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8" name="椭圆 7"/>
              <p:cNvSpPr/>
              <p:nvPr/>
            </p:nvSpPr>
            <p:spPr>
              <a:xfrm>
                <a:off x="8053966" y="-316714"/>
                <a:ext cx="2067724" cy="11995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90964" y="106864"/>
              <a:ext cx="1431919" cy="6450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600" b="1" dirty="0">
                  <a:blipFill>
                    <a:blip r:embed="rId1"/>
                    <a:stretch>
                      <a:fillRect/>
                    </a:stretch>
                  </a:blipFill>
                  <a:cs typeface="+mn-ea"/>
                  <a:sym typeface="+mn-lt"/>
                </a:rPr>
                <a:t>Read for details</a:t>
              </a:r>
              <a:endParaRPr lang="en-US" altLang="zh-CN" sz="3600" b="1" dirty="0">
                <a:blipFill>
                  <a:blip r:embed="rId1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800" y="649710"/>
            <a:ext cx="12123284" cy="3323415"/>
          </a:xfrm>
          <a:prstGeom prst="rect">
            <a:avLst/>
          </a:prstGeom>
          <a:solidFill>
            <a:schemeClr val="accent2">
              <a:alpha val="84000"/>
            </a:schemeClr>
          </a:solidFill>
          <a:effectLst>
            <a:outerShdw blurRad="50800" dist="50800" dir="5400000" algn="ctr" rotWithShape="0">
              <a:srgbClr val="000000">
                <a:alpha val="4000"/>
              </a:srgbClr>
            </a:outerShdw>
          </a:effectLst>
        </p:spPr>
      </p:pic>
      <p:sp>
        <p:nvSpPr>
          <p:cNvPr id="4" name="圆角矩形 3"/>
          <p:cNvSpPr/>
          <p:nvPr/>
        </p:nvSpPr>
        <p:spPr>
          <a:xfrm>
            <a:off x="162059" y="1722849"/>
            <a:ext cx="11649597" cy="1013055"/>
          </a:xfrm>
          <a:prstGeom prst="roundRect">
            <a:avLst/>
          </a:prstGeom>
          <a:noFill/>
          <a:ln w="57150" cmpd="sng">
            <a:solidFill>
              <a:srgbClr val="ED7D3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505" y="4061631"/>
            <a:ext cx="1197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1.Why does the author quote Jean’s words at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beginning?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5742917" y="2825215"/>
            <a:ext cx="2586446" cy="0"/>
          </a:xfrm>
          <a:prstGeom prst="straightConnector1">
            <a:avLst/>
          </a:prstGeom>
          <a:ln w="508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7340203" y="3339735"/>
            <a:ext cx="4471852" cy="0"/>
          </a:xfrm>
          <a:prstGeom prst="straightConnector1">
            <a:avLst/>
          </a:prstGeom>
          <a:ln w="508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162197" y="3339196"/>
            <a:ext cx="1395254" cy="0"/>
          </a:xfrm>
          <a:prstGeom prst="straightConnector1">
            <a:avLst/>
          </a:prstGeom>
          <a:ln w="508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32435" y="458650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introduce the topic of the passage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454906" y="1726642"/>
            <a:ext cx="27374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Arial Black" panose="020B0A040201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2"/>
                </a:solidFill>
                <a:latin typeface="Arial Black" panose="020B0A040201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quote n. </a:t>
            </a:r>
            <a:r>
              <a:rPr lang="en-US" altLang="zh-CN" sz="3200" b="1" dirty="0" err="1">
                <a:solidFill>
                  <a:schemeClr val="accent2"/>
                </a:solidFill>
                <a:latin typeface="Arial Black" panose="020B0A040201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vt.</a:t>
            </a:r>
            <a:endParaRPr lang="en-US" altLang="zh-CN" sz="3200" b="1" dirty="0" err="1">
              <a:solidFill>
                <a:schemeClr val="accent2"/>
              </a:solidFill>
              <a:latin typeface="Arial Black" panose="020B0A040201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82212" y="5806923"/>
            <a:ext cx="122616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The food we eat can  tell something about our personality, character and culture.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2760" y="5196577"/>
            <a:ext cx="5947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2. What does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quote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mean ?</a:t>
            </a:r>
            <a:endParaRPr lang="zh-CN" alt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bldLvl="0" animBg="1"/>
      <p:bldP spid="10" grpId="0"/>
      <p:bldP spid="30" grpId="0"/>
      <p:bldP spid="32" grpId="0" bldLvl="0" animBg="1"/>
      <p:bldP spid="13" grpId="0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BK_DARK_LIGHT" val="2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56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56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5356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18、19、20、21、24、27、32、37、38、39、40"/>
</p:tagLst>
</file>

<file path=ppt/tags/tag147.xml><?xml version="1.0" encoding="utf-8"?>
<p:tagLst xmlns:p="http://schemas.openxmlformats.org/presentationml/2006/main">
  <p:tag name="KSO_WM_UNIT_TABLE_BEAUTIFY" val="smartTable{873b55c2-eb80-4b1a-8ce8-8694abca0453}"/>
</p:tagLst>
</file>

<file path=ppt/tags/tag148.xml><?xml version="1.0" encoding="utf-8"?>
<p:tagLst xmlns:p="http://schemas.openxmlformats.org/presentationml/2006/main">
  <p:tag name="KSO_WM_UNIT_TABLE_BEAUTIFY" val="smartTable{82fd8407-9ea2-4513-98a1-27dd0c7d0afa}"/>
</p:tagLst>
</file>

<file path=ppt/tags/tag149.xml><?xml version="1.0" encoding="utf-8"?>
<p:tagLst xmlns:p="http://schemas.openxmlformats.org/presentationml/2006/main">
  <p:tag name="KSO_WM_UNIT_TABLE_BEAUTIFY" val="smartTable{40876fc5-99f7-4d33-bdec-bed89865c229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h_i"/>
  <p:tag name="KSO_WM_UNIT_INDEX" val="1_1"/>
  <p:tag name="KSO_WM_UNIT_LAYERLEVEL" val="1_1"/>
  <p:tag name="KSO_WM_TAG_VERSION" val="1.0"/>
  <p:tag name="KSO_WM_BEAUTIFY_FLAG" val="#wm#"/>
  <p:tag name="KSO_WM_TEMPLATE_CATEGORY" val="custom"/>
  <p:tag name="KSO_WM_TEMPLATE_INDEX" val="20205356"/>
  <p:tag name="KSO_WM_UNIT_ID" val="custom20205356_39*h_i*1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TEMPLATE_SUBCATEGORY" val="6"/>
  <p:tag name="KSO_WM_SLIDE_TYPE" val="text"/>
  <p:tag name="KSO_WM_SLIDE_SUBTYPE" val="picTxt"/>
  <p:tag name="KSO_WM_SLIDE_ITEM_CNT" val="1"/>
  <p:tag name="KSO_WM_SLIDE_INDEX" val="39"/>
  <p:tag name="KSO_WM_SLIDE_SIZE" val="827.15*333.831"/>
  <p:tag name="KSO_WM_SLIDE_POSITION" val="63.3*128.4"/>
  <p:tag name="KSO_WM_DIAGRAM_GROUP_CODE" val="ζ1-1"/>
  <p:tag name="KSO_WM_SLIDE_DIAGTYPE" val="ζ"/>
  <p:tag name="KSO_WM_TAG_VERSION" val="1.0"/>
  <p:tag name="KSO_WM_BEAUTIFY_FLAG" val="#wm#"/>
  <p:tag name="KSO_WM_SLIDE_LAYOUT" val="a_d_h_ζ"/>
  <p:tag name="KSO_WM_SLIDE_LAYOUT_CNT" val="1_1_1_1"/>
  <p:tag name="KSO_WM_TEMPLATE_MASTER_TYPE" val="1"/>
  <p:tag name="KSO_WM_TEMPLATE_COLOR_TYPE" val="1"/>
  <p:tag name="KSO_WM_TEMPLATE_CATEGORY" val="custom"/>
  <p:tag name="KSO_WM_TEMPLATE_INDEX" val="20205356"/>
  <p:tag name="KSO_WM_SLIDE_ID" val="custom20205356_3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IS_BACKGROUND_MASK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TYPE" val="i"/>
  <p:tag name="KSO_WM_UNIT_SUBTYPE" val="h"/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2*i*1"/>
  <p:tag name="KSO_WM_UNIT_BK_DARK_LIGHT" val="2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BK_DARK_LIGHT" val="2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BK_DARK_LIGHT" val="2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3">
      <a:dk1>
        <a:sysClr val="windowText" lastClr="000000"/>
      </a:dk1>
      <a:lt1>
        <a:sysClr val="window" lastClr="FFFFFF"/>
      </a:lt1>
      <a:dk2>
        <a:srgbClr val="EBEFEA"/>
      </a:dk2>
      <a:lt2>
        <a:srgbClr val="FFFFFF"/>
      </a:lt2>
      <a:accent1>
        <a:srgbClr val="186F05"/>
      </a:accent1>
      <a:accent2>
        <a:srgbClr val="056F1C"/>
      </a:accent2>
      <a:accent3>
        <a:srgbClr val="056F47"/>
      </a:accent3>
      <a:accent4>
        <a:srgbClr val="056D6F"/>
      </a:accent4>
      <a:accent5>
        <a:srgbClr val="05426F"/>
      </a:accent5>
      <a:accent6>
        <a:srgbClr val="05186F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5444</Words>
  <Application>WPS 演示</Application>
  <PresentationFormat>宽屏</PresentationFormat>
  <Paragraphs>409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52" baseType="lpstr">
      <vt:lpstr>Arial</vt:lpstr>
      <vt:lpstr>宋体</vt:lpstr>
      <vt:lpstr>Wingdings</vt:lpstr>
      <vt:lpstr>汉仪书宋二简</vt:lpstr>
      <vt:lpstr>微软雅黑</vt:lpstr>
      <vt:lpstr>汉仪阿尔茨海默病体</vt:lpstr>
      <vt:lpstr>Times New Roman</vt:lpstr>
      <vt:lpstr>等线</vt:lpstr>
      <vt:lpstr>Shonar Bangla</vt:lpstr>
      <vt:lpstr>红豆幼黑体</vt:lpstr>
      <vt:lpstr>Arial</vt:lpstr>
      <vt:lpstr>Calisto MT</vt:lpstr>
      <vt:lpstr>Arial Black</vt:lpstr>
      <vt:lpstr>Bodoni MT Black</vt:lpstr>
      <vt:lpstr>Aharoni</vt:lpstr>
      <vt:lpstr>Yu Gothic UI Semibold</vt:lpstr>
      <vt:lpstr>Arial Unicode MS</vt:lpstr>
      <vt:lpstr>等线 Light</vt:lpstr>
      <vt:lpstr>Californian FB</vt:lpstr>
      <vt:lpstr>汉仪旗黑-85S</vt:lpstr>
      <vt:lpstr>黑体</vt:lpstr>
      <vt:lpstr>Segoe Print</vt:lpstr>
      <vt:lpstr>HelveticaNeue</vt:lpstr>
      <vt:lpstr>Corbel</vt:lpstr>
      <vt:lpstr>华文新魏</vt:lpstr>
      <vt:lpstr>Office 主题​​</vt:lpstr>
      <vt:lpstr>2_Office 主题​​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Tiramisu</dc:creator>
  <cp:lastModifiedBy>24147</cp:lastModifiedBy>
  <cp:revision>95</cp:revision>
  <dcterms:created xsi:type="dcterms:W3CDTF">2021-11-27T07:01:00Z</dcterms:created>
  <dcterms:modified xsi:type="dcterms:W3CDTF">2021-12-09T07:57:21Z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59783D23E6864F68B35D15448DC0CAC9</vt:lpwstr>
  </property>
  <property fmtid="{D5CDD505-2E9C-101B-9397-08002B2CF9AE}" pid="3" name="KSOProductBuildVer">
    <vt:lpwstr>2052-11.8.2.8411</vt:lpwstr>
  </property>
</Properties>
</file>