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411" r:id="rId3"/>
    <p:sldId id="256" r:id="rId4"/>
    <p:sldId id="389" r:id="rId6"/>
    <p:sldId id="307" r:id="rId7"/>
    <p:sldId id="308" r:id="rId8"/>
    <p:sldId id="370" r:id="rId9"/>
    <p:sldId id="309" r:id="rId10"/>
    <p:sldId id="326" r:id="rId11"/>
    <p:sldId id="313" r:id="rId12"/>
    <p:sldId id="314" r:id="rId13"/>
    <p:sldId id="315" r:id="rId14"/>
    <p:sldId id="316" r:id="rId15"/>
    <p:sldId id="396" r:id="rId16"/>
    <p:sldId id="364" r:id="rId17"/>
    <p:sldId id="371" r:id="rId18"/>
    <p:sldId id="366" r:id="rId19"/>
    <p:sldId id="388" r:id="rId20"/>
    <p:sldId id="346" r:id="rId21"/>
    <p:sldId id="390" r:id="rId22"/>
    <p:sldId id="391" r:id="rId23"/>
    <p:sldId id="392" r:id="rId24"/>
    <p:sldId id="369" r:id="rId25"/>
    <p:sldId id="394" r:id="rId26"/>
    <p:sldId id="393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94" autoAdjust="0"/>
  </p:normalViewPr>
  <p:slideViewPr>
    <p:cSldViewPr snapToGrid="0">
      <p:cViewPr varScale="1">
        <p:scale>
          <a:sx n="121" d="100"/>
          <a:sy n="121" d="100"/>
        </p:scale>
        <p:origin x="88" y="148"/>
      </p:cViewPr>
      <p:guideLst>
        <p:guide orient="horz" pos="973"/>
        <p:guide pos="25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88"/>
    </p:cViewPr>
  </p:sorterViewPr>
  <p:notesViewPr>
    <p:cSldViewPr snapToGrid="0">
      <p:cViewPr varScale="1">
        <p:scale>
          <a:sx n="84" d="100"/>
          <a:sy n="84" d="100"/>
        </p:scale>
        <p:origin x="-3888" y="-72"/>
      </p:cViewPr>
      <p:guideLst>
        <p:guide orient="horz" pos="260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zuser;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5.png"/><Relationship Id="rId18" Type="http://schemas.openxmlformats.org/officeDocument/2006/relationships/image" Target="../media/image4.png"/><Relationship Id="rId17" Type="http://schemas.openxmlformats.org/officeDocument/2006/relationships/image" Target="../media/image3.png"/><Relationship Id="rId16" Type="http://schemas.openxmlformats.org/officeDocument/2006/relationships/tags" Target="../tags/tag4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image" Target="../media/image2.png"/><Relationship Id="rId12" Type="http://schemas.openxmlformats.org/officeDocument/2006/relationships/tags" Target="../tags/tag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529667"/>
            <a:ext cx="9144000" cy="67325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6417" y="4267200"/>
            <a:ext cx="866762" cy="835604"/>
          </a:xfrm>
          <a:prstGeom prst="rect">
            <a:avLst/>
          </a:prstGeom>
        </p:spPr>
      </p:pic>
      <p:sp>
        <p:nvSpPr>
          <p:cNvPr id="10" name="矩形: 圆角 9"/>
          <p:cNvSpPr/>
          <p:nvPr userDrawn="1">
            <p:custDataLst>
              <p:tags r:id="rId14"/>
            </p:custDataLst>
          </p:nvPr>
        </p:nvSpPr>
        <p:spPr>
          <a:xfrm>
            <a:off x="39771" y="0"/>
            <a:ext cx="8957733" cy="5143500"/>
          </a:xfrm>
          <a:prstGeom prst="roundRect">
            <a:avLst>
              <a:gd name="adj" fmla="val 997"/>
            </a:avLst>
          </a:prstGeom>
          <a:noFill/>
          <a:ln w="31750">
            <a:solidFill>
              <a:srgbClr val="DE6F00"/>
            </a:solidFill>
          </a:ln>
          <a:effectLst>
            <a:outerShdw blurRad="50800" dist="38100" dir="8100000" algn="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>
            <p:custDataLst>
              <p:tags r:id="rId15"/>
            </p:custDataLst>
          </p:nvPr>
        </p:nvSpPr>
        <p:spPr>
          <a:xfrm>
            <a:off x="186267" y="0"/>
            <a:ext cx="8957733" cy="5143500"/>
          </a:xfrm>
          <a:prstGeom prst="roundRect">
            <a:avLst>
              <a:gd name="adj" fmla="val 997"/>
            </a:avLst>
          </a:prstGeom>
          <a:noFill/>
          <a:ln w="47625">
            <a:solidFill>
              <a:srgbClr val="FF7E00"/>
            </a:solidFill>
          </a:ln>
          <a:effectLst>
            <a:outerShdw blurRad="50800" dist="38100" dir="8100000" algn="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v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20323" r="8682" b="14371"/>
          <a:stretch>
            <a:fillRect/>
          </a:stretch>
        </p:blipFill>
        <p:spPr>
          <a:xfrm>
            <a:off x="7218032" y="3716074"/>
            <a:ext cx="2030243" cy="1325033"/>
          </a:xfrm>
          <a:prstGeom prst="rect">
            <a:avLst/>
          </a:prstGeom>
        </p:spPr>
      </p:pic>
      <p:pic>
        <p:nvPicPr>
          <p:cNvPr id="13" name="图片 1" descr="组48325同意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0"/>
            <a:ext cx="4318000" cy="4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.xml"/><Relationship Id="rId7" Type="http://schemas.openxmlformats.org/officeDocument/2006/relationships/image" Target="../media/image3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5.xml"/><Relationship Id="rId3" Type="http://schemas.openxmlformats.org/officeDocument/2006/relationships/slide" Target="slide24.xml"/><Relationship Id="rId2" Type="http://schemas.openxmlformats.org/officeDocument/2006/relationships/tags" Target="../tags/tag24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30.png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2.svg"/><Relationship Id="rId6" Type="http://schemas.openxmlformats.org/officeDocument/2006/relationships/image" Target="../media/image11.png"/><Relationship Id="rId5" Type="http://schemas.openxmlformats.org/officeDocument/2006/relationships/tags" Target="../tags/tag22.xml"/><Relationship Id="rId4" Type="http://schemas.openxmlformats.org/officeDocument/2006/relationships/image" Target="../media/image1.svg"/><Relationship Id="rId3" Type="http://schemas.openxmlformats.org/officeDocument/2006/relationships/image" Target="../media/image10.png"/><Relationship Id="rId2" Type="http://schemas.openxmlformats.org/officeDocument/2006/relationships/tags" Target="../tags/tag21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3.xml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sv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5875" y="391795"/>
            <a:ext cx="873823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Tapescript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Hello, this is the ambulance.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Hi, it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my grandfather…his breathing has gotten really bad.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an ambulance!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OK. Could you tell me your address?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West Highgate.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your phone number?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it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s…it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655-212.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lease hurry! I think he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dying!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Now calm down and tell me what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 wrong.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His face looks funny... [Screaming. ] Granddad! Granddad! Keep breathing! Help, please!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Right. How old is he?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He's 68.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57545" y="1592580"/>
            <a:ext cx="2569210" cy="977265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location and phone number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96915" y="3774440"/>
            <a:ext cx="2569210" cy="977265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information about the patient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5145" y="-45660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233" y="380031"/>
            <a:ext cx="900430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are you with him now?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Yes. Me and my mother.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I'll tell you what to do. First, is he on his back?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Yes, I just moved him on his back.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Next, remove any pillows.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OK. What next?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Now look in his mouth. Any food there?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No. Oh, he's started to breathe again.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So, </a:t>
            </a:r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he's breathing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Yes, but his lips are blue! He's making strange noises! Can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 hurry!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ambulance is on the way. Is he conscious now?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No. [Boy starts crying.] He's not breathing again!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75300" y="284480"/>
            <a:ext cx="3120390" cy="534035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what’s happening now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5905" y="1340485"/>
            <a:ext cx="1869440" cy="534035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instructions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5145" y="-45660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9120" y="525479"/>
            <a:ext cx="889889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Listen to me! Next, tell your mum to put her hand in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middle of his chest, and press Down.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Mum, put your hand in the middle of his chest and push down.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You need to do this quickly… twice per second.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Twice a second, Mum! Hurry! Oh, he's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breathing anymore!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Just be calm and do what I tell you. The ambulance is on the way. Press the chest twice a second. Keep doing it.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Keep doing it, Mum!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 know it's very tiring. If your mother needs a break,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 should change places.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Please hurry up!... Oh, the ambulance is here! [Sound of 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siren in the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background.]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Operator: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 can hear them. I can hear them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Boy: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Oh, thank you so much!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80970" y="2304414"/>
            <a:ext cx="4107180" cy="534035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the boy calm or panic?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5145" y="-45660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098" y="338084"/>
            <a:ext cx="747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FF"/>
                </a:solidFill>
                <a:ea typeface="黑体" panose="02010609060101010101" charset="-122"/>
                <a:cs typeface="Times New Roman" panose="02020603050405020304" pitchFamily="18" charset="0"/>
              </a:rPr>
              <a:t>5. In groups, discuss the following questions.</a:t>
            </a:r>
            <a:endParaRPr lang="en-US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8651" y="693051"/>
            <a:ext cx="8766810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00">
              <a:buFontTx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the operator keep the boy calm?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telling him to calm down and calmly asking him questions.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What did the operator do to make this call a success?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asked only the questions necessary to clearly find out the problem, and then she provided short and clear instructions as to what to do.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330" lvl="0" indent="-354330" defTabSz="914400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do you think happened after the ambulance arrived?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330" lvl="0" indent="-354330" defTabSz="914400"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doctors continued to provide CPR, took some blood pressure tests and temperature checking, while they transported him to hospital.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defTabSz="914400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5145" y="-45660"/>
            <a:ext cx="343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6877" y="689966"/>
            <a:ext cx="406463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facts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(from World Health Organization)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Drowning is the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3rd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leading cause of unintentional injury death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（意外伤害死亡）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worldwide, accounting for 7% of all injury-related deaths.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0565" y="1138555"/>
            <a:ext cx="4297680" cy="28657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7825" y="3645535"/>
            <a:ext cx="40646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There are an estimated 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236 000 annual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drowning deaths worldwide.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11773" y="-8455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3834"/>
          <a:stretch>
            <a:fillRect/>
          </a:stretch>
        </p:blipFill>
        <p:spPr>
          <a:xfrm>
            <a:off x="573715" y="1359528"/>
            <a:ext cx="3858260" cy="278369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2000" y="414930"/>
            <a:ext cx="3242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 a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assist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24133" y="2219004"/>
            <a:ext cx="3858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are 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unable to swim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dive into the water and get close to the victim with a life buoy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2000" y="3887325"/>
            <a:ext cx="4416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situation is 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 into the water immediately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90" y="619118"/>
            <a:ext cx="740410" cy="7404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5" y="645117"/>
            <a:ext cx="731520" cy="7315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572000" y="964805"/>
            <a:ext cx="3746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emergency medical services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immediately to get help with the situation.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590" y="211661"/>
            <a:ext cx="740410" cy="7404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590" y="1134802"/>
            <a:ext cx="740410" cy="7404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590" y="2659745"/>
            <a:ext cx="731520" cy="731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3877114"/>
            <a:ext cx="731520" cy="7315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624380" y="2620587"/>
            <a:ext cx="4183620" cy="1168077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try and get the attention of someone who can or find a lifeline that you can throw to the person.</a:t>
            </a:r>
            <a:endParaRPr lang="en-US" altLang="zh-CN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6675" y="-8072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  <p:bldP spid="1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4860"/>
          <a:stretch>
            <a:fillRect/>
          </a:stretch>
        </p:blipFill>
        <p:spPr>
          <a:xfrm>
            <a:off x="4234248" y="938530"/>
            <a:ext cx="4577715" cy="32664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921" y="997053"/>
            <a:ext cx="3242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best to approach the victim from 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front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5921" y="1941740"/>
            <a:ext cx="394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to </a:t>
            </a:r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with the person and let them know you are there.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5921" y="3190908"/>
            <a:ext cx="3631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contact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panicky swimmer, if at all possible.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78" y="455454"/>
            <a:ext cx="740410" cy="740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35" y="459899"/>
            <a:ext cx="731520" cy="7315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82" y="2682875"/>
            <a:ext cx="740410" cy="7404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82" y="3943264"/>
            <a:ext cx="740410" cy="7404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27" y="1210220"/>
            <a:ext cx="731520" cy="7315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23069" y="1354550"/>
            <a:ext cx="1091685" cy="496867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behind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60084" y="3991864"/>
            <a:ext cx="6112012" cy="798745"/>
          </a:xfrm>
          <a:prstGeom prst="rect">
            <a:avLst/>
          </a:prstGeom>
          <a:solidFill>
            <a:srgbClr val="2D4F6A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panicked swimmer may grab at anything that floats, including you.</a:t>
            </a:r>
            <a:endParaRPr lang="en-US" altLang="zh-CN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1023" y="-10380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5445" y="559713"/>
            <a:ext cx="8528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is going on in each picture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pictures with the steps</a:t>
            </a:r>
            <a:r>
              <a:rPr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3440" y="1120775"/>
            <a:ext cx="5114925" cy="3415030"/>
          </a:xfrm>
          <a:prstGeom prst="rect">
            <a:avLst/>
          </a:prstGeom>
          <a:solidFill>
            <a:srgbClr val="F5EDE7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 the victim on his back                                     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lphaU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 his shoulders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for response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to see if he is breathing                                 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lphaU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for an ambulance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chin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remove any grass or sand from his mouth             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perform CPR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perform mouth-to-mouth rescue breathing            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cover his mouth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blow air in                                          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90000"/>
              </a:lnSpc>
              <a:buFont typeface="+mj-lt"/>
              <a:buAutoNum type="alphaU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push down on the centre of his chest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78765" y="1120775"/>
            <a:ext cx="8589010" cy="3651250"/>
            <a:chOff x="278765" y="1120775"/>
            <a:chExt cx="8589010" cy="36512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rcRect r="66176"/>
            <a:stretch>
              <a:fillRect/>
            </a:stretch>
          </p:blipFill>
          <p:spPr>
            <a:xfrm>
              <a:off x="278765" y="1166495"/>
              <a:ext cx="1443990" cy="112585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t="1974" r="65906"/>
            <a:stretch>
              <a:fillRect/>
            </a:stretch>
          </p:blipFill>
          <p:spPr>
            <a:xfrm>
              <a:off x="7386955" y="1120775"/>
              <a:ext cx="1480820" cy="110363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l="33680" r="33472"/>
            <a:stretch>
              <a:fillRect/>
            </a:stretch>
          </p:blipFill>
          <p:spPr>
            <a:xfrm>
              <a:off x="278765" y="2447290"/>
              <a:ext cx="1403350" cy="112903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rcRect l="66127" t="4218" r="1323"/>
            <a:stretch>
              <a:fillRect/>
            </a:stretch>
          </p:blipFill>
          <p:spPr>
            <a:xfrm>
              <a:off x="278765" y="3690620"/>
              <a:ext cx="1390650" cy="108140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rcRect l="33713" r="34123"/>
            <a:stretch>
              <a:fillRect/>
            </a:stretch>
          </p:blipFill>
          <p:spPr>
            <a:xfrm>
              <a:off x="7470775" y="2370455"/>
              <a:ext cx="1397000" cy="112903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rcRect l="66433" t="6524" r="702"/>
            <a:stretch>
              <a:fillRect/>
            </a:stretch>
          </p:blipFill>
          <p:spPr>
            <a:xfrm>
              <a:off x="7431405" y="3690620"/>
              <a:ext cx="1427480" cy="1055370"/>
            </a:xfrm>
            <a:prstGeom prst="rect">
              <a:avLst/>
            </a:prstGeom>
          </p:spPr>
        </p:pic>
      </p:grpSp>
      <p:cxnSp>
        <p:nvCxnSpPr>
          <p:cNvPr id="22" name="直接连接符 21"/>
          <p:cNvCxnSpPr/>
          <p:nvPr/>
        </p:nvCxnSpPr>
        <p:spPr>
          <a:xfrm flipH="1">
            <a:off x="1624965" y="1323975"/>
            <a:ext cx="565150" cy="35623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1651000" y="1584325"/>
            <a:ext cx="539115" cy="8699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1642110" y="1671320"/>
            <a:ext cx="592455" cy="14478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14" idx="3"/>
          </p:cNvCxnSpPr>
          <p:nvPr/>
        </p:nvCxnSpPr>
        <p:spPr>
          <a:xfrm flipH="1">
            <a:off x="1669415" y="2114550"/>
            <a:ext cx="537845" cy="211709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endCxn id="2" idx="3"/>
          </p:cNvCxnSpPr>
          <p:nvPr/>
        </p:nvCxnSpPr>
        <p:spPr>
          <a:xfrm flipH="1">
            <a:off x="1682115" y="2389505"/>
            <a:ext cx="565150" cy="6223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4219575" y="1549400"/>
            <a:ext cx="3159125" cy="114744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6922770" y="1536700"/>
            <a:ext cx="460375" cy="139954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6944360" y="3054350"/>
            <a:ext cx="487045" cy="50292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4514850" y="3054350"/>
            <a:ext cx="2916555" cy="73342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4649470" y="3054350"/>
            <a:ext cx="2781935" cy="102489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 flipV="1">
            <a:off x="4189095" y="3192145"/>
            <a:ext cx="3197860" cy="95313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6483350" y="4145280"/>
            <a:ext cx="895350" cy="18161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31023" y="-10380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80035" y="687096"/>
            <a:ext cx="8528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given below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describe the process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10820" y="2476500"/>
            <a:ext cx="4246245" cy="1411605"/>
            <a:chOff x="736" y="4433"/>
            <a:chExt cx="6728" cy="2223"/>
          </a:xfrm>
          <a:solidFill>
            <a:schemeClr val="accent4"/>
          </a:solidFill>
        </p:grpSpPr>
        <p:sp>
          <p:nvSpPr>
            <p:cNvPr id="13" name="圆角矩形标注 12"/>
            <p:cNvSpPr/>
            <p:nvPr/>
          </p:nvSpPr>
          <p:spPr>
            <a:xfrm flipV="1">
              <a:off x="736" y="4433"/>
              <a:ext cx="6728" cy="2223"/>
            </a:xfrm>
            <a:prstGeom prst="wedgeRoundRectCallout">
              <a:avLst>
                <a:gd name="adj1" fmla="val -35434"/>
                <a:gd name="adj2" fmla="val 60256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465" name="文本框 2"/>
            <p:cNvSpPr txBox="1"/>
            <p:nvPr/>
          </p:nvSpPr>
          <p:spPr>
            <a:xfrm>
              <a:off x="966" y="4455"/>
              <a:ext cx="6212" cy="208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Lay the victim on his back. </a:t>
              </a:r>
              <a:endPara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Check for a response by patting his shoulders and talking loudly into each ear.</a:t>
              </a:r>
              <a:endPara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2895" y="1191895"/>
            <a:ext cx="8559165" cy="1137920"/>
            <a:chOff x="477" y="1877"/>
            <a:chExt cx="13479" cy="1792"/>
          </a:xfrm>
        </p:grpSpPr>
        <p:pic>
          <p:nvPicPr>
            <p:cNvPr id="4" name="图片 3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7" y="1877"/>
              <a:ext cx="6723" cy="1773"/>
            </a:xfrm>
            <a:prstGeom prst="rect">
              <a:avLst/>
            </a:prstGeom>
          </p:spPr>
        </p:pic>
        <p:pic>
          <p:nvPicPr>
            <p:cNvPr id="5" name="图片 4" descr="6273699802272243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6" y="1896"/>
              <a:ext cx="6840" cy="1773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376722" y="2439035"/>
            <a:ext cx="5095833" cy="762251"/>
            <a:chOff x="932" y="4433"/>
            <a:chExt cx="6344" cy="1339"/>
          </a:xfrm>
          <a:solidFill>
            <a:srgbClr val="2D4F6A"/>
          </a:solidFill>
        </p:grpSpPr>
        <p:sp>
          <p:nvSpPr>
            <p:cNvPr id="10" name="圆角矩形标注 9"/>
            <p:cNvSpPr/>
            <p:nvPr/>
          </p:nvSpPr>
          <p:spPr>
            <a:xfrm flipV="1">
              <a:off x="932" y="4433"/>
              <a:ext cx="6344" cy="1339"/>
            </a:xfrm>
            <a:prstGeom prst="wedgeRoundRectCallout">
              <a:avLst>
                <a:gd name="adj1" fmla="val -35434"/>
                <a:gd name="adj2" fmla="val 60256"/>
                <a:gd name="adj3" fmla="val 16667"/>
              </a:avLst>
            </a:prstGeom>
            <a:grpFill/>
            <a:ln>
              <a:solidFill>
                <a:srgbClr val="333399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文本框 2"/>
            <p:cNvSpPr txBox="1"/>
            <p:nvPr/>
          </p:nvSpPr>
          <p:spPr>
            <a:xfrm>
              <a:off x="1231" y="4433"/>
              <a:ext cx="5852" cy="124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If he does not respond, call for an ambulance or have someone else do so.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028357" y="2461895"/>
            <a:ext cx="5334399" cy="762251"/>
            <a:chOff x="932" y="4433"/>
            <a:chExt cx="6641" cy="1339"/>
          </a:xfrm>
          <a:solidFill>
            <a:srgbClr val="2D4F6A"/>
          </a:solidFill>
        </p:grpSpPr>
        <p:sp>
          <p:nvSpPr>
            <p:cNvPr id="27" name="圆角矩形标注 26"/>
            <p:cNvSpPr/>
            <p:nvPr/>
          </p:nvSpPr>
          <p:spPr>
            <a:xfrm flipV="1">
              <a:off x="932" y="4433"/>
              <a:ext cx="6641" cy="1339"/>
            </a:xfrm>
            <a:prstGeom prst="wedgeRoundRectCallout">
              <a:avLst>
                <a:gd name="adj1" fmla="val -35434"/>
                <a:gd name="adj2" fmla="val 60256"/>
                <a:gd name="adj3" fmla="val 16667"/>
              </a:avLst>
            </a:prstGeom>
            <a:grpFill/>
            <a:ln>
              <a:solidFill>
                <a:srgbClr val="333399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1231" y="4433"/>
              <a:ext cx="6187" cy="124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Observe the victim's chest for 5-10 seconds to check to see if he is breathing.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28151" y="2490737"/>
            <a:ext cx="5017918" cy="1761318"/>
            <a:chOff x="927" y="4342"/>
            <a:chExt cx="6247" cy="30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1" name="圆角矩形标注 30"/>
            <p:cNvSpPr/>
            <p:nvPr/>
          </p:nvSpPr>
          <p:spPr>
            <a:xfrm flipV="1">
              <a:off x="927" y="4342"/>
              <a:ext cx="6247" cy="3094"/>
            </a:xfrm>
            <a:prstGeom prst="wedgeRoundRectCallout">
              <a:avLst>
                <a:gd name="adj1" fmla="val -5123"/>
                <a:gd name="adj2" fmla="val 61263"/>
                <a:gd name="adj3" fmla="val 16667"/>
              </a:avLst>
            </a:prstGeom>
            <a:grpFill/>
            <a:ln>
              <a:solidFill>
                <a:srgbClr val="333399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文本框 2"/>
            <p:cNvSpPr txBox="1"/>
            <p:nvPr/>
          </p:nvSpPr>
          <p:spPr>
            <a:xfrm>
              <a:off x="1231" y="4433"/>
              <a:ext cx="5625" cy="286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If the victim has breathing difficulties, check inside his mouth and remove any grass or sand. Then open his airway by gently lifting up his chin.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910965" y="2512060"/>
            <a:ext cx="4848225" cy="1822450"/>
            <a:chOff x="927" y="4342"/>
            <a:chExt cx="6247" cy="372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4" name="圆角矩形标注 33"/>
            <p:cNvSpPr/>
            <p:nvPr/>
          </p:nvSpPr>
          <p:spPr>
            <a:xfrm flipV="1">
              <a:off x="927" y="4342"/>
              <a:ext cx="6247" cy="3727"/>
            </a:xfrm>
            <a:prstGeom prst="wedgeRoundRectCallout">
              <a:avLst>
                <a:gd name="adj1" fmla="val -5123"/>
                <a:gd name="adj2" fmla="val 61263"/>
                <a:gd name="adj3" fmla="val 16667"/>
              </a:avLst>
            </a:prstGeom>
            <a:grpFill/>
            <a:ln>
              <a:solidFill>
                <a:srgbClr val="333399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文本框 2"/>
            <p:cNvSpPr txBox="1"/>
            <p:nvPr/>
          </p:nvSpPr>
          <p:spPr>
            <a:xfrm>
              <a:off x="1231" y="4433"/>
              <a:ext cx="5625" cy="3334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Perform mouth-to-mouth rescue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indent="0" algn="l">
                <a:buFont typeface="Arial" panose="020B0604020202020204" pitchFamily="34" charset="0"/>
                <a:buNone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breathing twice. Pinch his nose and cover his mouth with your mouth, and then blow air in for one second each time so that their chest rises slightly.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206240" y="2490470"/>
            <a:ext cx="4380045" cy="2118995"/>
            <a:chOff x="736" y="4351"/>
            <a:chExt cx="6940" cy="3337"/>
          </a:xfrm>
          <a:solidFill>
            <a:schemeClr val="accent1">
              <a:lumMod val="75000"/>
            </a:schemeClr>
          </a:solidFill>
        </p:grpSpPr>
        <p:sp>
          <p:nvSpPr>
            <p:cNvPr id="37" name="圆角矩形标注 36"/>
            <p:cNvSpPr/>
            <p:nvPr/>
          </p:nvSpPr>
          <p:spPr>
            <a:xfrm flipV="1">
              <a:off x="736" y="4351"/>
              <a:ext cx="6940" cy="3337"/>
            </a:xfrm>
            <a:prstGeom prst="wedgeRoundRectCallout">
              <a:avLst>
                <a:gd name="adj1" fmla="val 35709"/>
                <a:gd name="adj2" fmla="val 58840"/>
                <a:gd name="adj3" fmla="val 16667"/>
              </a:avLst>
            </a:prstGeom>
            <a:grpFill/>
            <a:ln>
              <a:solidFill>
                <a:srgbClr val="333399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文本框 2"/>
            <p:cNvSpPr txBox="1"/>
            <p:nvPr/>
          </p:nvSpPr>
          <p:spPr>
            <a:xfrm>
              <a:off x="966" y="4455"/>
              <a:ext cx="6394" cy="305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Perform CPR by clasping your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indent="0" algn="l">
                <a:buFont typeface="Arial" panose="020B0604020202020204" pitchFamily="34" charset="0"/>
                <a:buNone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hands together and pushing down on the centre of his chest thirty times, followed by two more rescue breaths. Continue the process until help arrives.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25145" y="21779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567274" y="-86279"/>
            <a:ext cx="3290260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Group Discussion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7699" y="387018"/>
            <a:ext cx="5589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need the ambulance service: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59943" y="883536"/>
            <a:ext cx="8620762" cy="438785"/>
            <a:chOff x="35302" y="-432"/>
            <a:chExt cx="14758" cy="69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rcRect l="75665" t="9566" b="77332"/>
            <a:stretch>
              <a:fillRect/>
            </a:stretch>
          </p:blipFill>
          <p:spPr>
            <a:xfrm>
              <a:off x="35302" y="-420"/>
              <a:ext cx="2059" cy="67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7541" y="-432"/>
              <a:ext cx="1251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STEP 1 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Dial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the emergency  number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and ask for an ambulance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59943" y="1401242"/>
            <a:ext cx="7970333" cy="488315"/>
            <a:chOff x="35302" y="1235"/>
            <a:chExt cx="12480" cy="76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rcRect l="75665" t="24032" b="61789"/>
            <a:stretch>
              <a:fillRect/>
            </a:stretch>
          </p:blipFill>
          <p:spPr>
            <a:xfrm>
              <a:off x="35302" y="1325"/>
              <a:ext cx="1883" cy="67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7350" y="1235"/>
              <a:ext cx="1043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STEP 2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Do not panic.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eep calm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and take a deep breath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9943" y="1989782"/>
            <a:ext cx="8620760" cy="708025"/>
            <a:chOff x="35302" y="3396"/>
            <a:chExt cx="13576" cy="111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rcRect l="75665" t="38426" b="48337"/>
            <a:stretch>
              <a:fillRect/>
            </a:stretch>
          </p:blipFill>
          <p:spPr>
            <a:xfrm>
              <a:off x="35302" y="3526"/>
              <a:ext cx="1894" cy="82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7362" y="3396"/>
              <a:ext cx="11516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STEP 3 The call operator 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will now ask you some important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uestions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--- Listen carefully and  a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nswer all the questions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simply and directly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9943" y="2810018"/>
            <a:ext cx="8612584" cy="474980"/>
            <a:chOff x="35302" y="-489"/>
            <a:chExt cx="14744" cy="74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rcRect l="75665" t="9566" b="77332"/>
            <a:stretch>
              <a:fillRect/>
            </a:stretch>
          </p:blipFill>
          <p:spPr>
            <a:xfrm>
              <a:off x="35302" y="-489"/>
              <a:ext cx="2059" cy="74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7527" y="-413"/>
              <a:ext cx="1251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STEP 4 They may give you important instructions! Follow the order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1543" y="3418608"/>
            <a:ext cx="7970333" cy="580390"/>
            <a:chOff x="35302" y="1235"/>
            <a:chExt cx="12480" cy="91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/>
            <a:srcRect l="75665" t="24032" b="61789"/>
            <a:stretch>
              <a:fillRect/>
            </a:stretch>
          </p:blipFill>
          <p:spPr>
            <a:xfrm>
              <a:off x="35302" y="1325"/>
              <a:ext cx="1883" cy="82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37350" y="1235"/>
              <a:ext cx="1043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STEP 5 Don’t hang up the phone!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1543" y="4110426"/>
            <a:ext cx="8629015" cy="558165"/>
            <a:chOff x="35302" y="3471"/>
            <a:chExt cx="13589" cy="87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/>
            <a:srcRect l="75665" t="38426" b="48337"/>
            <a:stretch>
              <a:fillRect/>
            </a:stretch>
          </p:blipFill>
          <p:spPr>
            <a:xfrm>
              <a:off x="35302" y="3526"/>
              <a:ext cx="1894" cy="8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37375" y="3471"/>
              <a:ext cx="11516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STEP 6 Stay with the poorly person until the ambulance arrives.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>
            <p:custDataLst>
              <p:tags r:id="rId1"/>
            </p:custDataLst>
          </p:nvPr>
        </p:nvSpPr>
        <p:spPr>
          <a:xfrm>
            <a:off x="290437" y="32204"/>
            <a:ext cx="8507658" cy="4586432"/>
          </a:xfrm>
          <a:prstGeom prst="roundRect">
            <a:avLst>
              <a:gd name="adj" fmla="val 997"/>
            </a:avLst>
          </a:prstGeom>
          <a:solidFill>
            <a:schemeClr val="bg1"/>
          </a:solidFill>
          <a:ln w="47625">
            <a:solidFill>
              <a:srgbClr val="FF7E00"/>
            </a:solidFill>
          </a:ln>
          <a:effectLst>
            <a:outerShdw blurRad="50800" dist="38100" dir="8100000" algn="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-矩形 2"/>
          <p:cNvSpPr/>
          <p:nvPr>
            <p:custDataLst>
              <p:tags r:id="rId2"/>
            </p:custDataLst>
          </p:nvPr>
        </p:nvSpPr>
        <p:spPr>
          <a:xfrm>
            <a:off x="1512452" y="980152"/>
            <a:ext cx="6266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b="1" dirty="0">
                <a:ln w="104775">
                  <a:solidFill>
                    <a:srgbClr val="FF7E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Unit 5 First Aid</a:t>
            </a:r>
            <a:endParaRPr lang="en-US" altLang="zh-CN" sz="3200" b="1" dirty="0">
              <a:ln w="104775">
                <a:solidFill>
                  <a:srgbClr val="FF7E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7" name="PA-矩形 2"/>
          <p:cNvSpPr/>
          <p:nvPr>
            <p:custDataLst>
              <p:tags r:id="rId3"/>
            </p:custDataLst>
          </p:nvPr>
        </p:nvSpPr>
        <p:spPr>
          <a:xfrm>
            <a:off x="1512453" y="960638"/>
            <a:ext cx="6266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Unit 5 First Aid</a:t>
            </a:r>
            <a:endParaRPr lang="en-US" altLang="zh-CN" sz="3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1636598" y="2742791"/>
            <a:ext cx="6987540" cy="0"/>
          </a:xfrm>
          <a:prstGeom prst="line">
            <a:avLst/>
          </a:prstGeom>
          <a:ln w="9525">
            <a:solidFill>
              <a:srgbClr val="FF7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5750" t="6018" r="6183" b="11046"/>
          <a:stretch>
            <a:fillRect/>
          </a:stretch>
        </p:blipFill>
        <p:spPr>
          <a:xfrm>
            <a:off x="465433" y="3165504"/>
            <a:ext cx="1501731" cy="14531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20323" r="8682" b="14371"/>
          <a:stretch>
            <a:fillRect/>
          </a:stretch>
        </p:blipFill>
        <p:spPr>
          <a:xfrm>
            <a:off x="2013090" y="1318884"/>
            <a:ext cx="6494066" cy="2816737"/>
          </a:xfrm>
          <a:prstGeom prst="rect">
            <a:avLst/>
          </a:prstGeom>
        </p:spPr>
      </p:pic>
      <p:sp>
        <p:nvSpPr>
          <p:cNvPr id="15" name="标题 1"/>
          <p:cNvSpPr txBox="1"/>
          <p:nvPr>
            <p:custDataLst>
              <p:tags r:id="rId8"/>
            </p:custDataLst>
          </p:nvPr>
        </p:nvSpPr>
        <p:spPr>
          <a:xfrm>
            <a:off x="1828492" y="2063200"/>
            <a:ext cx="6050859" cy="1328106"/>
          </a:xfrm>
          <a:prstGeom prst="rect">
            <a:avLst/>
          </a:prstGeom>
          <a:solidFill>
            <a:srgbClr val="CCFFFF">
              <a:alpha val="70000"/>
            </a:srgb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2D4F6A"/>
                </a:solidFill>
              </a:rPr>
              <a:t>		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Using Language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Learn to call emergency services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70211" y="4205249"/>
            <a:ext cx="372139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ea"/>
              </a:rPr>
              <a:t>杭州二中许丽君</a:t>
            </a:r>
            <a:endParaRPr lang="zh-CN" altLang="en-US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3404144" y="4046417"/>
            <a:ext cx="3006281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Today's lesson</a:t>
            </a:r>
            <a:endParaRPr lang="en-US" altLang="zh-CN" sz="3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线形标注 1(带边框和强调线) 1"/>
          <p:cNvSpPr/>
          <p:nvPr/>
        </p:nvSpPr>
        <p:spPr>
          <a:xfrm>
            <a:off x="5911272" y="711017"/>
            <a:ext cx="2634048" cy="1357934"/>
          </a:xfrm>
          <a:prstGeom prst="accentBorderCallout1">
            <a:avLst>
              <a:gd name="adj1" fmla="val 18767"/>
              <a:gd name="adj2" fmla="val -6366"/>
              <a:gd name="adj3" fmla="val 103753"/>
              <a:gd name="adj4" fmla="val -31462"/>
            </a:avLst>
          </a:prstGeom>
          <a:solidFill>
            <a:srgbClr val="92D05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Getting familiar with the emergency numbers.</a:t>
            </a:r>
            <a:endParaRPr kumimoji="0" lang="en-US" altLang="zh-CN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线形标注 1(带边框和强调线) 3"/>
          <p:cNvSpPr/>
          <p:nvPr/>
        </p:nvSpPr>
        <p:spPr>
          <a:xfrm>
            <a:off x="6277277" y="3074550"/>
            <a:ext cx="2464874" cy="908000"/>
          </a:xfrm>
          <a:prstGeom prst="accentBorderCallout1">
            <a:avLst>
              <a:gd name="adj1" fmla="val 81163"/>
              <a:gd name="adj2" fmla="val -6350"/>
              <a:gd name="adj3" fmla="val -5027"/>
              <a:gd name="adj4" fmla="val -38325"/>
            </a:avLst>
          </a:prstGeom>
          <a:solidFill>
            <a:srgbClr val="00B0F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Steps we should take before the ambulance comes.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线形标注 1(带边框和强调线) 4"/>
          <p:cNvSpPr/>
          <p:nvPr/>
        </p:nvSpPr>
        <p:spPr>
          <a:xfrm>
            <a:off x="678216" y="871187"/>
            <a:ext cx="2634048" cy="1357934"/>
          </a:xfrm>
          <a:prstGeom prst="accentBorderCallout1">
            <a:avLst>
              <a:gd name="adj1" fmla="val 27674"/>
              <a:gd name="adj2" fmla="val 105484"/>
              <a:gd name="adj3" fmla="val 104098"/>
              <a:gd name="adj4" fmla="val 126785"/>
            </a:avLst>
          </a:prstGeom>
          <a:solidFill>
            <a:srgbClr val="00B0F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Symptoms of common emergency health problems.</a:t>
            </a:r>
            <a:endParaRPr kumimoji="0" lang="en-US" altLang="zh-C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线形标注 1(带边框和强调线) 5"/>
          <p:cNvSpPr/>
          <p:nvPr/>
        </p:nvSpPr>
        <p:spPr>
          <a:xfrm>
            <a:off x="573265" y="3167379"/>
            <a:ext cx="2464874" cy="908000"/>
          </a:xfrm>
          <a:prstGeom prst="accentBorderCallout1">
            <a:avLst>
              <a:gd name="adj1" fmla="val 70532"/>
              <a:gd name="adj2" fmla="val 106478"/>
              <a:gd name="adj3" fmla="val -1136"/>
              <a:gd name="adj4" fmla="val 131911"/>
            </a:avLst>
          </a:prstGeom>
          <a:solidFill>
            <a:srgbClr val="92D05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to make an emergency phone call.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5352" y="1389984"/>
            <a:ext cx="2505920" cy="250592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99897" y="-43474"/>
            <a:ext cx="3290260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Group Discussion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7" y="0"/>
            <a:ext cx="2175309" cy="5380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1557" y="536468"/>
            <a:ext cx="6104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Role-play an emergency call </a:t>
            </a:r>
            <a:endParaRPr lang="zh-CN" altLang="en-US" dirty="0"/>
          </a:p>
        </p:txBody>
      </p:sp>
      <p:sp>
        <p:nvSpPr>
          <p:cNvPr id="6" name="文本框 1"/>
          <p:cNvSpPr/>
          <p:nvPr>
            <p:custDataLst>
              <p:tags r:id="rId2"/>
            </p:custDataLst>
          </p:nvPr>
        </p:nvSpPr>
        <p:spPr>
          <a:xfrm>
            <a:off x="441557" y="1121243"/>
            <a:ext cx="6429676" cy="169277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will be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friend 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drowning victim, and the other will be </a:t>
            </a:r>
            <a:r>
              <a:rPr lang="en-US" altLang="zh-C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telephone operator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giving first-aid instructions. Use the pictures and useful expressions above to help you.</a:t>
            </a:r>
            <a:endParaRPr lang="en-US" altLang="zh-C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597794" y="2953239"/>
            <a:ext cx="5663898" cy="159480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400" b="1" dirty="0">
                <a:latin typeface="Times New Roman" panose="02020603050405020304" pitchFamily="18" charset="0"/>
              </a:rPr>
              <a:t>Your tone</a:t>
            </a:r>
            <a:r>
              <a:rPr lang="zh-CN" altLang="en-US" sz="2400" b="1" dirty="0">
                <a:latin typeface="Times New Roman" panose="02020603050405020304" pitchFamily="18" charset="0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语调</a:t>
            </a:r>
            <a:r>
              <a:rPr lang="zh-CN" altLang="en-US" sz="2400" b="1" dirty="0">
                <a:latin typeface="Times New Roman" panose="02020603050405020304" pitchFamily="18" charset="0"/>
              </a:rPr>
              <a:t>）</a:t>
            </a:r>
            <a:r>
              <a:rPr lang="en-US" altLang="zh-CN" sz="2400" b="1" dirty="0">
                <a:latin typeface="Times New Roman" panose="02020603050405020304" pitchFamily="18" charset="0"/>
              </a:rPr>
              <a:t>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anxious but serious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marR="0" lvl="0" indent="0"/>
            <a:r>
              <a:rPr lang="en-US" altLang="zh-CN" sz="2400" b="1" dirty="0">
                <a:latin typeface="Times New Roman" panose="02020603050405020304" pitchFamily="18" charset="0"/>
              </a:rPr>
              <a:t>Questions: necessary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marL="0" marR="0" lvl="0" indent="0"/>
            <a:r>
              <a:rPr lang="en-US" altLang="zh-CN" sz="2400" b="1" dirty="0">
                <a:latin typeface="Times New Roman" panose="02020603050405020304" pitchFamily="18" charset="0"/>
              </a:rPr>
              <a:t>Reporter’s Instructions: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short and clear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95" y="786063"/>
            <a:ext cx="7886700" cy="1239322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“How could I justify sitting there and doing nothing? We are all humans and we all have a responsibility to look after one another’s welfare.”</a:t>
            </a:r>
            <a:endParaRPr lang="zh-CN" altLang="en-US" sz="2800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57396" y="2116275"/>
            <a:ext cx="7886700" cy="5232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Help the person within your capability.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489" y="-67649"/>
            <a:ext cx="1971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10350500" y="12369800"/>
            <a:ext cx="342900" cy="254000"/>
          </a:xfrm>
          <a:prstGeom prst="cube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1005539" y="3274723"/>
            <a:ext cx="2064084" cy="4603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Keep calm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1005539" y="359463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Your safety is also important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0394" y="2695499"/>
            <a:ext cx="852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want to rescue a person from drowning...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46966" y="1732204"/>
            <a:ext cx="76725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Review situations requiring first aid.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Choose one emergency and collect its first-aid measures. </a:t>
            </a:r>
            <a:endParaRPr lang="zh-CN" altLang="en-US" sz="32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" y="131530"/>
            <a:ext cx="3390500" cy="9123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r="25891"/>
          <a:stretch>
            <a:fillRect/>
          </a:stretch>
        </p:blipFill>
        <p:spPr>
          <a:xfrm>
            <a:off x="1064867" y="616018"/>
            <a:ext cx="1545083" cy="41283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7000"/>
              </a:prstClr>
            </a:outerShdw>
          </a:effectLst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2603834" y="2124174"/>
            <a:ext cx="4701742" cy="895151"/>
            <a:chOff x="2782987" y="1534152"/>
            <a:chExt cx="7023939" cy="4179691"/>
          </a:xfrm>
        </p:grpSpPr>
        <p:sp>
          <p:nvSpPr>
            <p:cNvPr id="5" name="PA-矩形 2"/>
            <p:cNvSpPr/>
            <p:nvPr>
              <p:custDataLst>
                <p:tags r:id="rId4"/>
              </p:custDataLst>
            </p:nvPr>
          </p:nvSpPr>
          <p:spPr>
            <a:xfrm>
              <a:off x="2782987" y="1534158"/>
              <a:ext cx="7005666" cy="4179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6500" b="1">
                  <a:ln w="104775">
                    <a:solidFill>
                      <a:srgbClr val="FF7E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Thank you!</a:t>
              </a:r>
              <a:endParaRPr lang="en-US" altLang="zh-CN" sz="6500" b="1">
                <a:ln w="104775">
                  <a:solidFill>
                    <a:srgbClr val="FF7E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" name="PA-矩形 2"/>
            <p:cNvSpPr/>
            <p:nvPr>
              <p:custDataLst>
                <p:tags r:id="rId5"/>
              </p:custDataLst>
            </p:nvPr>
          </p:nvSpPr>
          <p:spPr>
            <a:xfrm>
              <a:off x="2801260" y="1534152"/>
              <a:ext cx="7005666" cy="4179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65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Thank you!</a:t>
              </a:r>
              <a:endParaRPr lang="zh-CN" altLang="en-US" sz="65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 rot="5400000">
            <a:off x="9291378" y="143632"/>
            <a:ext cx="2585890" cy="786233"/>
            <a:chOff x="-85198" y="5174820"/>
            <a:chExt cx="2585890" cy="786233"/>
          </a:xfrm>
        </p:grpSpPr>
        <p:grpSp>
          <p:nvGrpSpPr>
            <p:cNvPr id="18" name="组合 17"/>
            <p:cNvGrpSpPr/>
            <p:nvPr>
              <p:custDataLst>
                <p:tags r:id="rId2"/>
              </p:custDataLst>
            </p:nvPr>
          </p:nvGrpSpPr>
          <p:grpSpPr>
            <a:xfrm>
              <a:off x="-85198" y="5174820"/>
              <a:ext cx="1290630" cy="786233"/>
              <a:chOff x="1377430" y="4963771"/>
              <a:chExt cx="1290630" cy="786233"/>
            </a:xfrm>
          </p:grpSpPr>
          <p:sp>
            <p:nvSpPr>
              <p:cNvPr id="23" name="文本框 2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77430" y="4963771"/>
                <a:ext cx="12906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.....</a:t>
                </a:r>
                <a:endParaRPr lang="zh-CN" altLang="en-US"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377430" y="5141445"/>
                <a:ext cx="12906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.....</a:t>
                </a:r>
                <a:endParaRPr lang="zh-CN" altLang="en-US"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377430" y="5319117"/>
                <a:ext cx="12906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.....</a:t>
                </a:r>
                <a:endParaRPr lang="zh-CN" altLang="en-US"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>
              <a:off x="1210062" y="5174820"/>
              <a:ext cx="1290630" cy="786233"/>
              <a:chOff x="1377430" y="4963771"/>
              <a:chExt cx="1290630" cy="786233"/>
            </a:xfrm>
          </p:grpSpPr>
          <p:sp>
            <p:nvSpPr>
              <p:cNvPr id="20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377430" y="4963771"/>
                <a:ext cx="12906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.....</a:t>
                </a:r>
                <a:endParaRPr lang="zh-CN" altLang="en-US"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377430" y="5141445"/>
                <a:ext cx="12906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.....</a:t>
                </a:r>
                <a:endParaRPr lang="zh-CN" altLang="en-US"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377430" y="5319117"/>
                <a:ext cx="12906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.....</a:t>
                </a:r>
                <a:endParaRPr lang="zh-CN" altLang="en-US"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0" name="文本框 39"/>
          <p:cNvSpPr txBox="1"/>
          <p:nvPr/>
        </p:nvSpPr>
        <p:spPr>
          <a:xfrm>
            <a:off x="469231" y="-208077"/>
            <a:ext cx="5539338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Learning objectives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97708" y="442361"/>
            <a:ext cx="8409809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By the end of the class, students will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learn to describe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emergency situations.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	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raise the awareness of helping others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 identify different kinds of medical emergencies;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practise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listening for the instructions with an emergency phone call in the UK;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 study language features of instructions, commands and procedures;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9220" y="1221740"/>
            <a:ext cx="46133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Australia______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Canada______                               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China______                                 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Japan______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Most European countries______              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New Zealand______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South Korea______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UK____________                            the US______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81818" y="1221740"/>
            <a:ext cx="695960" cy="3192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119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112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120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000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911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999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8991" y="699770"/>
            <a:ext cx="83460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countries with the emergency numbers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9985" y="1195070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1360" y="2310765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34540" y="1939290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05759" y="3046206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9005" y="1563370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93437" y="3783515"/>
            <a:ext cx="1643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&amp; 112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79044" y="4176395"/>
            <a:ext cx="79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44998" y="3422544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37950" y="2699712"/>
            <a:ext cx="64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云形标注 14"/>
          <p:cNvSpPr/>
          <p:nvPr/>
        </p:nvSpPr>
        <p:spPr>
          <a:xfrm>
            <a:off x="4930987" y="1170949"/>
            <a:ext cx="3507105" cy="174244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emergency numbers are very short?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2065" y="2806065"/>
            <a:ext cx="3630930" cy="20427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53175" y="-90891"/>
            <a:ext cx="301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in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3370" t="3994" r="3105" b="5107"/>
          <a:stretch>
            <a:fillRect/>
          </a:stretch>
        </p:blipFill>
        <p:spPr>
          <a:xfrm rot="16200000">
            <a:off x="2794000" y="-358774"/>
            <a:ext cx="3556000" cy="7176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1634" y="567046"/>
            <a:ext cx="857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pictures below with the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emergencies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3385" y="955800"/>
            <a:ext cx="8206740" cy="82994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heart attack       drowning        sprained ankle             poisoning      bad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cut/bleeding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07085" y="4672966"/>
            <a:ext cx="2446020" cy="334645"/>
          </a:xfrm>
          <a:prstGeom prst="roundRect">
            <a:avLst/>
          </a:prstGeom>
          <a:solidFill>
            <a:srgbClr val="F5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 cut/bleeding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55950" y="2912110"/>
            <a:ext cx="2446020" cy="334645"/>
          </a:xfrm>
          <a:prstGeom prst="roundRect">
            <a:avLst/>
          </a:prstGeom>
          <a:solidFill>
            <a:srgbClr val="F5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sprained ankle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436937" y="4621290"/>
            <a:ext cx="1513205" cy="334645"/>
          </a:xfrm>
          <a:prstGeom prst="roundRect">
            <a:avLst/>
          </a:prstGeom>
          <a:solidFill>
            <a:srgbClr val="F5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poisoning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982335" y="2912110"/>
            <a:ext cx="1859280" cy="334645"/>
          </a:xfrm>
          <a:prstGeom prst="roundRect">
            <a:avLst/>
          </a:prstGeom>
          <a:solidFill>
            <a:srgbClr val="F5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 attack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156325" y="4554220"/>
            <a:ext cx="1634490" cy="334645"/>
          </a:xfrm>
          <a:prstGeom prst="roundRect">
            <a:avLst/>
          </a:prstGeom>
          <a:solidFill>
            <a:srgbClr val="F5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drowning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5136" y="1095641"/>
            <a:ext cx="8206740" cy="52197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For which medical emergencies will you call 120?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4147" y="-18446"/>
            <a:ext cx="306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in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73397" y="590826"/>
            <a:ext cx="4232910" cy="63840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 fontScale="92500"/>
          </a:bodyPr>
          <a:lstStyle/>
          <a:p>
            <a:pPr lvl="0" algn="l">
              <a:lnSpc>
                <a:spcPct val="90000"/>
              </a:lnSpc>
            </a:pPr>
            <a:r>
              <a:rPr lang="zh-CN" altLang="en-US" sz="2800" b="1" dirty="0">
                <a:solidFill>
                  <a:srgbClr val="2D4F6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When to call an ambulance</a:t>
            </a:r>
            <a:endParaRPr lang="zh-CN" altLang="en-US" sz="2800" b="1" dirty="0">
              <a:solidFill>
                <a:srgbClr val="2D4F6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5066234" y="938539"/>
            <a:ext cx="12700" cy="3559175"/>
          </a:xfrm>
          <a:prstGeom prst="line">
            <a:avLst/>
          </a:prstGeom>
          <a:ln w="38100">
            <a:solidFill>
              <a:srgbClr val="2D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74955" y="1072515"/>
            <a:ext cx="4451350" cy="4090035"/>
            <a:chOff x="433" y="1689"/>
            <a:chExt cx="7010" cy="6441"/>
          </a:xfrm>
        </p:grpSpPr>
        <p:sp>
          <p:nvSpPr>
            <p:cNvPr id="5" name="矩形 4"/>
            <p:cNvSpPr/>
            <p:nvPr>
              <p:custDataLst>
                <p:tags r:id="rId2"/>
              </p:custDataLst>
            </p:nvPr>
          </p:nvSpPr>
          <p:spPr>
            <a:xfrm>
              <a:off x="433" y="2048"/>
              <a:ext cx="7010" cy="6082"/>
            </a:xfrm>
            <a:prstGeom prst="rect">
              <a:avLst/>
            </a:prstGeom>
          </p:spPr>
          <p:txBody>
            <a:bodyPr vert="horz" wrap="square" lIns="68580" tIns="34290" rIns="68580" bIns="34290" rtlCol="0" anchor="t"/>
            <a:lstStyle/>
            <a:p>
              <a:pPr lvl="0" indent="0" algn="l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rPr>
                <a:t>When to call</a:t>
              </a:r>
              <a:endPara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endParaRPr>
            </a:p>
            <a:p>
              <a:pPr marL="285750" lvl="0" indent="-285750" algn="l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endParaRPr>
            </a:p>
          </p:txBody>
        </p:sp>
        <p:pic>
          <p:nvPicPr>
            <p:cNvPr id="3" name="图片 2" descr="303b32313536363634363bc2ccb9b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72" y="1689"/>
              <a:ext cx="1166" cy="116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5040630" y="869950"/>
            <a:ext cx="3886200" cy="3776980"/>
            <a:chOff x="7938" y="1370"/>
            <a:chExt cx="6120" cy="5948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7938" y="1536"/>
              <a:ext cx="6120" cy="5782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rmAutofit/>
            </a:bodyPr>
            <a:lstStyle/>
            <a:p>
              <a:pPr lvl="0" indent="0" algn="l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rPr>
                <a:t>When </a:t>
              </a:r>
              <a:r>
                <a:rPr lang="en-US" altLang="zh-CN" sz="20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rPr>
                <a:t>not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rPr>
                <a:t> to call</a:t>
              </a:r>
              <a:endPara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endParaRPr>
            </a:p>
          </p:txBody>
        </p:sp>
        <p:pic>
          <p:nvPicPr>
            <p:cNvPr id="8" name="图片 7" descr="303b32313536363633383bbaecb2e6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93" y="1370"/>
              <a:ext cx="1152" cy="115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30858" t="2443" r="35942" b="51086"/>
          <a:stretch>
            <a:fillRect/>
          </a:stretch>
        </p:blipFill>
        <p:spPr>
          <a:xfrm>
            <a:off x="5094183" y="1587529"/>
            <a:ext cx="1664179" cy="11528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528" y="1306108"/>
            <a:ext cx="993159" cy="13242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68" y="2338276"/>
            <a:ext cx="1478473" cy="1108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l="64166" b="50000"/>
          <a:stretch>
            <a:fillRect/>
          </a:stretch>
        </p:blipFill>
        <p:spPr>
          <a:xfrm>
            <a:off x="3398013" y="2991995"/>
            <a:ext cx="1659533" cy="11460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253" y="4020756"/>
            <a:ext cx="1644901" cy="92834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715819" y="2643374"/>
            <a:ext cx="2899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Fainting or dizziness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6041" y="3526942"/>
            <a:ext cx="317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Symptoms of a heart attack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03204" y="4155915"/>
            <a:ext cx="2354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or persistent vomiting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708806" y="1671011"/>
            <a:ext cx="2496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 breathing or unable to breathe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58362" y="1690484"/>
            <a:ext cx="2151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For a sprained or twisted ankle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081" y="2571750"/>
            <a:ext cx="1355988" cy="204400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535535" y="3344573"/>
            <a:ext cx="1718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a scraped knee bandaged 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7136" y="2971331"/>
            <a:ext cx="4564790" cy="94006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Serious medical emergencies that you believe are </a:t>
            </a:r>
            <a:r>
              <a:rPr lang="en-US" altLang="zh-CN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life threatening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25660" y="2852852"/>
            <a:ext cx="3029648" cy="75713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Whenever the injury is </a:t>
            </a:r>
            <a:r>
              <a:rPr lang="en-US" altLang="zh-CN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not life threatening</a:t>
            </a:r>
            <a:endParaRPr lang="en-US" altLang="zh-CN" sz="2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6922" y="-128763"/>
            <a:ext cx="306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in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3" grpId="0"/>
      <p:bldP spid="26" grpId="0"/>
      <p:bldP spid="28" grpId="0"/>
      <p:bldP spid="31" grpId="0"/>
      <p:bldP spid="32" grpId="2" animBg="1"/>
      <p:bldP spid="3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3175" y="585153"/>
            <a:ext cx="9147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a 999 call in England and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answers.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9076" y="1012825"/>
            <a:ext cx="883158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the boy call 999?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grandfather’s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breathing </a:t>
            </a:r>
            <a:r>
              <a:rPr lang="zh-CN" altLang="en-US" sz="24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gotten really bad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 </a:t>
            </a:r>
            <a:r>
              <a:rPr lang="zh-CN" altLang="en-US" sz="24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ambulance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else was in the room with the boy and his grandfather?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The boy’s mother	B The boy’s grandmother	C The boy’s father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emergency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the boy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grandfather suffered from?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bleeding 		B heart attack 			C choking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2420" y="2905125"/>
            <a:ext cx="554990" cy="554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31897" y="4280852"/>
            <a:ext cx="554990" cy="5549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9849" y="-2849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5938" y="479267"/>
            <a:ext cx="8551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a 999 call in England and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answers.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9419" y="1310312"/>
            <a:ext cx="7684981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the boy describe the old man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condition?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his lips are blue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breathing has gotten really bad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face looks funny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think he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dying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 not breathing again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started to breathe again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 not breathing anymore!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making strange noises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4307" y="205867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4307" y="2788285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4307" y="243586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4307" y="168148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4307" y="351790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4307" y="429387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4307" y="317627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14307" y="3916680"/>
            <a:ext cx="297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9849" y="378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" grpId="0"/>
      <p:bldP spid="3" grpId="0"/>
      <p:bldP spid="4" grpId="0"/>
      <p:bldP spid="6" grpId="0"/>
      <p:bldP spid="5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8041" y="539115"/>
            <a:ext cx="8528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again. Number the following instructions the operator gave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5145" y="1528445"/>
            <a:ext cx="8093075" cy="2526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 Press down, twice a second.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 Check to see if there is food in his mouth.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indent="-1257300"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 If your mother needs a break, change places.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 Put him on his back.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 Remove any pillows.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indent="-1257300"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 Tell your mum to put her hand in the middle of his chest.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0" y="1565275"/>
            <a:ext cx="30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0750" y="1974850"/>
            <a:ext cx="30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0750" y="2364105"/>
            <a:ext cx="30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0750" y="2766695"/>
            <a:ext cx="30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0750" y="3162300"/>
            <a:ext cx="30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0750" y="3558540"/>
            <a:ext cx="301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2439036" y="2025650"/>
            <a:ext cx="6340052" cy="2803683"/>
          </a:xfrm>
          <a:prstGeom prst="wedgeRectCallout">
            <a:avLst>
              <a:gd name="adj1" fmla="val -54088"/>
              <a:gd name="adj2" fmla="val -57683"/>
            </a:avLst>
          </a:prstGeom>
          <a:solidFill>
            <a:srgbClr val="F5E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defTabSz="914400">
              <a:lnSpc>
                <a:spcPct val="90000"/>
              </a:lnSpc>
              <a:buClrTx/>
              <a:buSzTx/>
              <a:buFontTx/>
              <a:defRPr/>
            </a:pPr>
            <a:r>
              <a:rPr lang="en-US" altLang="zh-CN" sz="2000" b="1" dirty="0">
                <a:solidFill>
                  <a:srgbClr val="2D4F6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Follow instructions</a:t>
            </a:r>
            <a:endParaRPr lang="en-US" altLang="zh-CN" sz="2000" b="1" dirty="0">
              <a:solidFill>
                <a:srgbClr val="2D4F6A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defTabSz="914400">
              <a:lnSpc>
                <a:spcPct val="90000"/>
              </a:lnSpc>
              <a:buClrTx/>
              <a:buSzTx/>
              <a:buFontTx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When 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giving commands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 people usually use the 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imperative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 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lt's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simple and</a:t>
            </a:r>
            <a:endParaRPr kumimoji="0" lang="en-US" altLang="zh-CN" sz="2000" b="1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90000"/>
              </a:lnSpc>
              <a:buClrTx/>
              <a:buSzTx/>
              <a:buFontTx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clear. To help the listeners follow what to do next, they use words such as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zh-CN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first,next</a:t>
            </a:r>
            <a:r>
              <a:rPr lang="en-US" altLang="zh-CN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 then, after that, 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and </a:t>
            </a:r>
            <a:r>
              <a:rPr lang="en-US" altLang="zh-CN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finally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When listening to instructions in English, you should</a:t>
            </a:r>
            <a:endParaRPr kumimoji="0" lang="en-US" altLang="zh-CN" sz="2000" b="1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listen carefully and 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don't panic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kumimoji="0" lang="en-US" altLang="zh-CN" sz="2000" b="1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follow the order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 of the instructions given to you.</a:t>
            </a:r>
            <a:endParaRPr kumimoji="0" lang="en-US" altLang="zh-CN" sz="2000" b="1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answer any questions 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simply and directly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 when asked.</a:t>
            </a:r>
            <a:r>
              <a:rPr lang="en-US" altLang="zh-CN" sz="2000" b="1" dirty="0"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  <a:cs typeface="Arial Narrow" panose="020B0606020202030204" pitchFamily="34" charset="0"/>
                <a:sym typeface="+mn-ea"/>
              </a:rPr>
              <a:t> </a:t>
            </a:r>
            <a:endParaRPr lang="en-US" altLang="zh-CN" sz="2000" b="1" dirty="0">
              <a:solidFill>
                <a:schemeClr val="tx1"/>
              </a:solidFill>
              <a:latin typeface="Arial Narrow" panose="020B0606020202030204" pitchFamily="34" charset="0"/>
              <a:ea typeface="宋体" panose="02010600030101010101" pitchFamily="2" charset="-122"/>
              <a:cs typeface="Arial Narrow" panose="020B060602020203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5145" y="-45660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Listening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" grpId="0"/>
      <p:bldP spid="3" grpId="0"/>
      <p:bldP spid="4" grpId="0"/>
      <p:bldP spid="5" grpId="0"/>
      <p:bldP spid="6" grpId="0"/>
      <p:bldP spid="8" grpId="0"/>
      <p:bldP spid="15" grpId="0" animBg="1"/>
      <p:bldP spid="11" grpId="0"/>
    </p:bldLst>
  </p:timing>
</p:sld>
</file>

<file path=ppt/tags/tag1.xml><?xml version="1.0" encoding="utf-8"?>
<p:tagLst xmlns:p="http://schemas.openxmlformats.org/presentationml/2006/main">
  <p:tag name="AS_UNIQUEID" val="260"/>
</p:tagLst>
</file>

<file path=ppt/tags/tag10.xml><?xml version="1.0" encoding="utf-8"?>
<p:tagLst xmlns:p="http://schemas.openxmlformats.org/presentationml/2006/main">
  <p:tag name="AS_UNIQUEID" val="261"/>
</p:tagLst>
</file>

<file path=ppt/tags/tag11.xml><?xml version="1.0" encoding="utf-8"?>
<p:tagLst xmlns:p="http://schemas.openxmlformats.org/presentationml/2006/main">
  <p:tag name="AS_UNIQUEID" val="241"/>
</p:tagLst>
</file>

<file path=ppt/tags/tag12.xml><?xml version="1.0" encoding="utf-8"?>
<p:tagLst xmlns:p="http://schemas.openxmlformats.org/presentationml/2006/main">
  <p:tag name="AS_UNIQUEID" val="242"/>
</p:tagLst>
</file>

<file path=ppt/tags/tag13.xml><?xml version="1.0" encoding="utf-8"?>
<p:tagLst xmlns:p="http://schemas.openxmlformats.org/presentationml/2006/main">
  <p:tag name="AS_UNIQUEID" val="243"/>
</p:tagLst>
</file>

<file path=ppt/tags/tag14.xml><?xml version="1.0" encoding="utf-8"?>
<p:tagLst xmlns:p="http://schemas.openxmlformats.org/presentationml/2006/main">
  <p:tag name="AS_UNIQUEID" val="244"/>
</p:tagLst>
</file>

<file path=ppt/tags/tag15.xml><?xml version="1.0" encoding="utf-8"?>
<p:tagLst xmlns:p="http://schemas.openxmlformats.org/presentationml/2006/main">
  <p:tag name="AS_UNIQUEID" val="245"/>
</p:tagLst>
</file>

<file path=ppt/tags/tag16.xml><?xml version="1.0" encoding="utf-8"?>
<p:tagLst xmlns:p="http://schemas.openxmlformats.org/presentationml/2006/main">
  <p:tag name="AS_UNIQUEID" val="246"/>
</p:tagLst>
</file>

<file path=ppt/tags/tag17.xml><?xml version="1.0" encoding="utf-8"?>
<p:tagLst xmlns:p="http://schemas.openxmlformats.org/presentationml/2006/main">
  <p:tag name="AS_UNIQUEID" val="247"/>
</p:tagLst>
</file>

<file path=ppt/tags/tag18.xml><?xml version="1.0" encoding="utf-8"?>
<p:tagLst xmlns:p="http://schemas.openxmlformats.org/presentationml/2006/main">
  <p:tag name="AS_UNIQUEID" val="248"/>
</p:tagLst>
</file>

<file path=ppt/tags/tag19.xml><?xml version="1.0" encoding="utf-8"?>
<p:tagLst xmlns:p="http://schemas.openxmlformats.org/presentationml/2006/main">
  <p:tag name="AS_UNIQUEID" val="249"/>
</p:tagLst>
</file>

<file path=ppt/tags/tag2.xml><?xml version="1.0" encoding="utf-8"?>
<p:tagLst xmlns:p="http://schemas.openxmlformats.org/presentationml/2006/main">
  <p:tag name="AS_UNIQUEID" val="236"/>
</p:tagLst>
</file>

<file path=ppt/tags/tag20.xml><?xml version="1.0" encoding="utf-8"?>
<p:tagLst xmlns:p="http://schemas.openxmlformats.org/presentationml/2006/main">
  <p:tag name="DEFAULT" val="default"/>
  <p:tag name="KSO_WM_BEAUTIFY_FLAG" val="#wm#"/>
  <p:tag name="KSO_WM_TAG_VERSION" val="1.0"/>
  <p:tag name="KSO_WM_TEMPLATE_CATEGORY" val="diagram"/>
  <p:tag name="KSO_WM_TEMPLATE_INDEX" val="160999"/>
  <p:tag name="KSO_WM_UNIT_CLEAR" val="1"/>
  <p:tag name="KSO_WM_UNIT_COMPATIBLE" val="0"/>
  <p:tag name="KSO_WM_UNIT_HIGHLIGHT" val="0"/>
  <p:tag name="KSO_WM_UNIT_ID" val="diagram160999_2*a*1"/>
  <p:tag name="KSO_WM_UNIT_INDEX" val="1"/>
  <p:tag name="KSO_WM_UNIT_ISCONTENTSTITLE" val="0"/>
  <p:tag name="KSO_WM_UNIT_LAYERLEVEL" val="1"/>
  <p:tag name="KSO_WM_UNIT_PRESET_TEXT_INDEX" val="0"/>
  <p:tag name="KSO_WM_UNIT_PRESET_TEXT_LEN" val="9"/>
  <p:tag name="KSO_WM_UNIT_TYPE" val="a"/>
  <p:tag name="KSO_WM_UNIT_VALUE" val="40"/>
</p:tagLst>
</file>

<file path=ppt/tags/tag21.xml><?xml version="1.0" encoding="utf-8"?>
<p:tagLst xmlns:p="http://schemas.openxmlformats.org/presentationml/2006/main">
  <p:tag name="DEFAULT" val="default"/>
  <p:tag name="KSO_WM_BEAUTIFY_FLAG" val="#wm#"/>
  <p:tag name="KSO_WM_TAG_VERSION" val="1.0"/>
  <p:tag name="KSO_WM_TEMPLATE_CATEGORY" val="diagram"/>
  <p:tag name="KSO_WM_TEMPLATE_INDEX" val="160999"/>
  <p:tag name="KSO_WM_UNIT_CLEAR" val="1"/>
  <p:tag name="KSO_WM_UNIT_COMPATIBLE" val="0"/>
  <p:tag name="KSO_WM_UNIT_HIGHLIGHT" val="0"/>
  <p:tag name="KSO_WM_UNIT_ID" val="diagram160999_2*f*1"/>
  <p:tag name="KSO_WM_UNIT_INDEX" val="1"/>
  <p:tag name="KSO_WM_UNIT_LAYERLEVEL" val="1"/>
  <p:tag name="KSO_WM_UNIT_PRESET_TEXT_INDEX" val="2"/>
  <p:tag name="KSO_WM_UNIT_PRESET_TEXT_LEN" val="10"/>
  <p:tag name="KSO_WM_UNIT_TYPE" val="f"/>
  <p:tag name="KSO_WM_UNIT_VALUE" val="154"/>
</p:tagLst>
</file>

<file path=ppt/tags/tag22.xml><?xml version="1.0" encoding="utf-8"?>
<p:tagLst xmlns:p="http://schemas.openxmlformats.org/presentationml/2006/main">
  <p:tag name="DEFAULT" val="default"/>
  <p:tag name="KSO_WM_BEAUTIFY_FLAG" val="#wm#"/>
  <p:tag name="KSO_WM_TAG_VERSION" val="1.0"/>
  <p:tag name="KSO_WM_TEMPLATE_CATEGORY" val="diagram"/>
  <p:tag name="KSO_WM_TEMPLATE_INDEX" val="160999"/>
  <p:tag name="KSO_WM_UNIT_CLEAR" val="1"/>
  <p:tag name="KSO_WM_UNIT_COMPATIBLE" val="0"/>
  <p:tag name="KSO_WM_UNIT_HIGHLIGHT" val="0"/>
  <p:tag name="KSO_WM_UNIT_ID" val="diagram160999_2*f*2"/>
  <p:tag name="KSO_WM_UNIT_INDEX" val="2"/>
  <p:tag name="KSO_WM_UNIT_LAYERLEVEL" val="1"/>
  <p:tag name="KSO_WM_UNIT_PRESET_TEXT_INDEX" val="2"/>
  <p:tag name="KSO_WM_UNIT_PRESET_TEXT_LEN" val="10"/>
  <p:tag name="KSO_WM_UNIT_TYPE" val="f"/>
  <p:tag name="KSO_WM_UNIT_VALUE" val="154"/>
</p:tagLst>
</file>

<file path=ppt/tags/tag23.xml><?xml version="1.0" encoding="utf-8"?>
<p:tagLst xmlns:p="http://schemas.openxmlformats.org/presentationml/2006/main">
  <p:tag name="KSO_WM_BEAUTIFY_FLAG" val="#wm#"/>
  <p:tag name="KSO_WM_SLIDE_ID" val="diagram160999_2"/>
  <p:tag name="KSO_WM_SLIDE_INDEX" val="2"/>
  <p:tag name="KSO_WM_SLIDE_ITEM_CNT" val="2"/>
  <p:tag name="KSO_WM_SLIDE_LAYOUT" val="a_f"/>
  <p:tag name="KSO_WM_SLIDE_LAYOUT_CNT" val="1_2"/>
  <p:tag name="KSO_WM_SLIDE_POSITION" val="66*144"/>
  <p:tag name="KSO_WM_SLIDE_SIZE" val="828*343"/>
  <p:tag name="KSO_WM_SLIDE_TYPE" val="text"/>
  <p:tag name="KSO_WM_TAG_VERSION" val="1.0"/>
  <p:tag name="KSO_WM_TEMPLATE_CATEGORY" val="diagram"/>
  <p:tag name="KSO_WM_TEMPLATE_INDEX" val="160999"/>
</p:tagLst>
</file>

<file path=ppt/tags/tag24.xml><?xml version="1.0" encoding="utf-8"?>
<p:tagLst xmlns:p="http://schemas.openxmlformats.org/presentationml/2006/main">
  <p:tag name="AS_UNIQUEID" val="488"/>
</p:tagLst>
</file>

<file path=ppt/tags/tag25.xml><?xml version="1.0" encoding="utf-8"?>
<p:tagLst xmlns:p="http://schemas.openxmlformats.org/presentationml/2006/main">
  <p:tag name="AS_UNIQUEID" val="489"/>
</p:tagLst>
</file>

<file path=ppt/tags/tag26.xml><?xml version="1.0" encoding="utf-8"?>
<p:tagLst xmlns:p="http://schemas.openxmlformats.org/presentationml/2006/main">
  <p:tag name="AS_UNIQUEID" val="63"/>
</p:tagLst>
</file>

<file path=ppt/tags/tag27.xml><?xml version="1.0" encoding="utf-8"?>
<p:tagLst xmlns:p="http://schemas.openxmlformats.org/presentationml/2006/main">
  <p:tag name="AS_UNIQUEID" val="59"/>
</p:tagLst>
</file>

<file path=ppt/tags/tag28.xml><?xml version="1.0" encoding="utf-8"?>
<p:tagLst xmlns:p="http://schemas.openxmlformats.org/presentationml/2006/main">
  <p:tag name="AS_UNIQUEID" val="60"/>
  <p:tag name="PA" val="v5.2.10"/>
  <p:tag name="RESOURCELIBID_ANIM" val="443"/>
</p:tagLst>
</file>

<file path=ppt/tags/tag29.xml><?xml version="1.0" encoding="utf-8"?>
<p:tagLst xmlns:p="http://schemas.openxmlformats.org/presentationml/2006/main">
  <p:tag name="AS_UNIQUEID" val="61"/>
  <p:tag name="PA" val="v5.2.10"/>
  <p:tag name="RESOURCELIBID_ANIM" val="443"/>
</p:tagLst>
</file>

<file path=ppt/tags/tag3.xml><?xml version="1.0" encoding="utf-8"?>
<p:tagLst xmlns:p="http://schemas.openxmlformats.org/presentationml/2006/main">
  <p:tag name="AS_UNIQUEID" val="237"/>
</p:tagLst>
</file>

<file path=ppt/tags/tag4.xml><?xml version="1.0" encoding="utf-8"?>
<p:tagLst xmlns:p="http://schemas.openxmlformats.org/presentationml/2006/main">
  <p:tag name="AS_UNIQUEID" val="259"/>
</p:tagLst>
</file>

<file path=ppt/tags/tag5.xml><?xml version="1.0" encoding="utf-8"?>
<p:tagLst xmlns:p="http://schemas.openxmlformats.org/presentationml/2006/main">
  <p:tag name="AS_UNIQUEID" val="239"/>
</p:tagLst>
</file>

<file path=ppt/tags/tag6.xml><?xml version="1.0" encoding="utf-8"?>
<p:tagLst xmlns:p="http://schemas.openxmlformats.org/presentationml/2006/main">
  <p:tag name="AS_UNIQUEID" val="250"/>
  <p:tag name="PA" val="v5.2.10"/>
  <p:tag name="RESOURCELIBID_ANIM" val="443"/>
</p:tagLst>
</file>

<file path=ppt/tags/tag7.xml><?xml version="1.0" encoding="utf-8"?>
<p:tagLst xmlns:p="http://schemas.openxmlformats.org/presentationml/2006/main">
  <p:tag name="AS_UNIQUEID" val="251"/>
  <p:tag name="PA" val="v5.2.10"/>
  <p:tag name="RESOURCELIBID_ANIM" val="443"/>
</p:tagLst>
</file>

<file path=ppt/tags/tag8.xml><?xml version="1.0" encoding="utf-8"?>
<p:tagLst xmlns:p="http://schemas.openxmlformats.org/presentationml/2006/main">
  <p:tag name="AS_UNIQUEID" val="258"/>
</p:tagLst>
</file>

<file path=ppt/tags/tag9.xml><?xml version="1.0" encoding="utf-8"?>
<p:tagLst xmlns:p="http://schemas.openxmlformats.org/presentationml/2006/main">
  <p:tag name="AS_UNIQUEID" val="259"/>
</p:tagLst>
</file>

<file path=ppt/theme/theme1.xml><?xml version="1.0" encoding="utf-8"?>
<a:theme xmlns:a="http://schemas.openxmlformats.org/drawingml/2006/main" name="Qzus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9153</Words>
  <Application>WPS 演示</Application>
  <PresentationFormat>全屏显示(16:9)</PresentationFormat>
  <Paragraphs>382</Paragraphs>
  <Slides>24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思源黑体 CN Bold</vt:lpstr>
      <vt:lpstr>黑体</vt:lpstr>
      <vt:lpstr>Times New Roman</vt:lpstr>
      <vt:lpstr>微软雅黑</vt:lpstr>
      <vt:lpstr>华文行楷</vt:lpstr>
      <vt:lpstr>等线</vt:lpstr>
      <vt:lpstr>Arial Narrow</vt:lpstr>
      <vt:lpstr>Arial Unicode MS</vt:lpstr>
      <vt:lpstr>Calibri</vt:lpstr>
      <vt:lpstr>HelveticaNeue</vt:lpstr>
      <vt:lpstr>Corbel</vt:lpstr>
      <vt:lpstr>华文新魏</vt:lpstr>
      <vt:lpstr>Qzuser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“How could I justify sitting there and doing nothing? We are all humans and we all have a responsibility to look after one another’s welfare.”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15</cp:revision>
  <cp:lastPrinted>2021-10-26T21:11:00Z</cp:lastPrinted>
  <dcterms:created xsi:type="dcterms:W3CDTF">2021-10-26T21:11:00Z</dcterms:created>
  <dcterms:modified xsi:type="dcterms:W3CDTF">2021-12-14T09:07:16Z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B80E0BF041F4414A8F484F82821DFE9A</vt:lpwstr>
  </property>
  <property fmtid="{D5CDD505-2E9C-101B-9397-08002B2CF9AE}" pid="7" name="KSOProductBuildVer">
    <vt:lpwstr>2052-11.8.2.8411</vt:lpwstr>
  </property>
</Properties>
</file>