
<file path=[Content_Types].xml><?xml version="1.0" encoding="utf-8"?>
<Types xmlns="http://schemas.openxmlformats.org/package/2006/content-types">
  <Default Extension="jpeg" ContentType="image/jpeg"/>
  <Default Extension="png" ContentType="image/png"/>
  <Default Extension="mp4" ContentType="video/mp4"/>
  <Default Extension="m4a" ContentType="audi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348" r:id="rId3"/>
    <p:sldId id="327" r:id="rId4"/>
    <p:sldId id="270" r:id="rId5"/>
    <p:sldId id="298" r:id="rId7"/>
    <p:sldId id="268" r:id="rId8"/>
    <p:sldId id="272" r:id="rId9"/>
    <p:sldId id="297" r:id="rId10"/>
    <p:sldId id="320" r:id="rId11"/>
    <p:sldId id="316" r:id="rId12"/>
    <p:sldId id="317" r:id="rId13"/>
    <p:sldId id="318" r:id="rId14"/>
    <p:sldId id="328" r:id="rId15"/>
    <p:sldId id="329" r:id="rId16"/>
    <p:sldId id="330" r:id="rId17"/>
    <p:sldId id="331" r:id="rId18"/>
    <p:sldId id="332" r:id="rId19"/>
    <p:sldId id="333" r:id="rId20"/>
    <p:sldId id="334" r:id="rId21"/>
    <p:sldId id="335" r:id="rId22"/>
    <p:sldId id="257" r:id="rId23"/>
    <p:sldId id="258" r:id="rId24"/>
    <p:sldId id="321"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5" d="100"/>
          <a:sy n="105" d="100"/>
        </p:scale>
        <p:origin x="78"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microsoft.com/office/2007/relationships/media" Target="../media/media1.mp4"/><Relationship Id="rId1" Type="http://schemas.openxmlformats.org/officeDocument/2006/relationships/video" Target="../media/media1.mp4"/></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png"/><Relationship Id="rId2" Type="http://schemas.microsoft.com/office/2007/relationships/media" Target="../media/media2.m4a"/><Relationship Id="rId1" Type="http://schemas.openxmlformats.org/officeDocument/2006/relationships/audio" Target="../media/media2.m4a"/></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5720" y="654685"/>
            <a:ext cx="12099925" cy="6089015"/>
          </a:xfrm>
          <a:prstGeom prst="rect">
            <a:avLst/>
          </a:prstGeom>
          <a:noFill/>
        </p:spPr>
        <p:txBody>
          <a:bodyPr wrap="square" rtlCol="0">
            <a:spAutoFit/>
          </a:bodyPr>
          <a:lstStyle/>
          <a:p>
            <a:pPr>
              <a:lnSpc>
                <a:spcPct val="90000"/>
              </a:lnSpc>
              <a:spcBef>
                <a:spcPts val="1000"/>
              </a:spcBef>
            </a:pPr>
            <a:r>
              <a:rPr lang="en-US" altLang="zh-CN" sz="2800" dirty="0">
                <a:latin typeface="Times New Roman" panose="02020603050405020304" charset="0"/>
                <a:cs typeface="Times New Roman" panose="02020603050405020304" charset="0"/>
              </a:rPr>
              <a:t>1. </a:t>
            </a:r>
            <a:r>
              <a:rPr lang="en-US" altLang="zh-CN" sz="2800" dirty="0">
                <a:solidFill>
                  <a:srgbClr val="3333FF"/>
                </a:solidFill>
                <a:latin typeface="Times New Roman" panose="02020603050405020304" charset="0"/>
                <a:cs typeface="Times New Roman" panose="02020603050405020304" charset="0"/>
              </a:rPr>
              <a:t>determine</a:t>
            </a:r>
            <a:r>
              <a:rPr lang="en-US" altLang="zh-CN" sz="2800" dirty="0">
                <a:latin typeface="Times New Roman" panose="02020603050405020304" charset="0"/>
                <a:cs typeface="Times New Roman" panose="02020603050405020304" charset="0"/>
              </a:rPr>
              <a:t>: to discover the facts about </a:t>
            </a:r>
            <a:r>
              <a:rPr lang="en-US" altLang="zh-CN" sz="2800" dirty="0" err="1">
                <a:latin typeface="Times New Roman" panose="02020603050405020304" charset="0"/>
                <a:cs typeface="Times New Roman" panose="02020603050405020304" charset="0"/>
              </a:rPr>
              <a:t>sth</a:t>
            </a:r>
            <a:r>
              <a:rPr lang="en-US" altLang="zh-CN" sz="2800" dirty="0">
                <a:latin typeface="Times New Roman" panose="02020603050405020304" charset="0"/>
                <a:cs typeface="Times New Roman" panose="02020603050405020304" charset="0"/>
              </a:rPr>
              <a:t>; to calculate </a:t>
            </a:r>
            <a:r>
              <a:rPr lang="en-US" altLang="zh-CN" sz="2800" dirty="0" err="1">
                <a:latin typeface="Times New Roman" panose="02020603050405020304" charset="0"/>
                <a:cs typeface="Times New Roman" panose="02020603050405020304" charset="0"/>
              </a:rPr>
              <a:t>sth</a:t>
            </a:r>
            <a:r>
              <a:rPr lang="en-US" altLang="zh-CN" sz="2800" dirty="0">
                <a:latin typeface="Times New Roman" panose="02020603050405020304" charset="0"/>
                <a:cs typeface="Times New Roman" panose="02020603050405020304" charset="0"/>
              </a:rPr>
              <a:t> exactly </a:t>
            </a:r>
            <a:r>
              <a:rPr lang="zh-CN" altLang="en-US" sz="2800" dirty="0">
                <a:latin typeface="华文中宋" panose="02010600040101010101" charset="-122"/>
                <a:ea typeface="华文中宋" panose="02010600040101010101" charset="-122"/>
                <a:cs typeface="Times New Roman" panose="02020603050405020304" charset="0"/>
              </a:rPr>
              <a:t>查明；测定；准确算出</a:t>
            </a:r>
            <a:endParaRPr lang="en-US" altLang="zh-CN" sz="2800" dirty="0">
              <a:latin typeface="华文中宋" panose="02010600040101010101" charset="-122"/>
              <a:ea typeface="华文中宋" panose="02010600040101010101" charset="-122"/>
              <a:cs typeface="Times New Roman" panose="02020603050405020304" charset="0"/>
            </a:endParaRPr>
          </a:p>
          <a:p>
            <a:pPr marL="457200" indent="-457200">
              <a:lnSpc>
                <a:spcPct val="90000"/>
              </a:lnSpc>
              <a:spcBef>
                <a:spcPts val="1000"/>
              </a:spcBef>
              <a:buFont typeface="Wingdings" panose="05000000000000000000" charset="0"/>
              <a:buChar char="ü"/>
            </a:pPr>
            <a:r>
              <a:rPr lang="en-US" altLang="zh-CN" sz="2800" dirty="0">
                <a:latin typeface="Times New Roman" panose="02020603050405020304" charset="0"/>
                <a:cs typeface="Times New Roman" panose="02020603050405020304" charset="0"/>
              </a:rPr>
              <a:t>An inquiry was set up to determine the cause of the accident. </a:t>
            </a:r>
            <a:endParaRPr lang="en-US" altLang="zh-CN" sz="2800" dirty="0">
              <a:latin typeface="Times New Roman" panose="02020603050405020304" charset="0"/>
              <a:cs typeface="Times New Roman" panose="02020603050405020304" charset="0"/>
            </a:endParaRPr>
          </a:p>
          <a:p>
            <a:pPr>
              <a:lnSpc>
                <a:spcPct val="90000"/>
              </a:lnSpc>
              <a:spcBef>
                <a:spcPts val="1000"/>
              </a:spcBef>
            </a:pPr>
            <a:r>
              <a:rPr lang="en-US" altLang="zh-CN" sz="2800" dirty="0">
                <a:latin typeface="华文中宋" panose="02010600040101010101" charset="-122"/>
                <a:ea typeface="华文中宋" panose="02010600040101010101" charset="-122"/>
                <a:cs typeface="华文中宋" panose="02010600040101010101" charset="-122"/>
              </a:rPr>
              <a:t> </a:t>
            </a:r>
            <a:r>
              <a:rPr lang="zh-CN" altLang="en-US" sz="2800" dirty="0">
                <a:latin typeface="华文中宋" panose="02010600040101010101" charset="-122"/>
                <a:ea typeface="华文中宋" panose="02010600040101010101" charset="-122"/>
                <a:cs typeface="华文中宋" panose="02010600040101010101" charset="-122"/>
              </a:rPr>
              <a:t>已展开调查以确定事故原因。</a:t>
            </a:r>
            <a:endParaRPr lang="en-US" altLang="zh-CN" sz="2800" dirty="0">
              <a:latin typeface="华文中宋" panose="02010600040101010101" charset="-122"/>
              <a:ea typeface="华文中宋" panose="02010600040101010101" charset="-122"/>
              <a:cs typeface="华文中宋" panose="02010600040101010101" charset="-122"/>
            </a:endParaRPr>
          </a:p>
          <a:p>
            <a:pPr>
              <a:lnSpc>
                <a:spcPct val="90000"/>
              </a:lnSpc>
              <a:spcBef>
                <a:spcPts val="1000"/>
              </a:spcBef>
              <a:buFont typeface="Arial" panose="020B0604020202020204" pitchFamily="34" charset="0"/>
            </a:pPr>
            <a:r>
              <a:rPr lang="en-US" altLang="zh-CN" sz="3000" dirty="0">
                <a:latin typeface="Times New Roman" panose="02020603050405020304" charset="0"/>
                <a:cs typeface="Times New Roman" panose="02020603050405020304" charset="0"/>
              </a:rPr>
              <a:t>                      </a:t>
            </a:r>
            <a:r>
              <a:rPr lang="en-US" altLang="zh-CN" sz="2800" dirty="0">
                <a:latin typeface="华文中宋" panose="02010600040101010101" charset="-122"/>
                <a:ea typeface="华文中宋" panose="02010600040101010101" charset="-122"/>
                <a:cs typeface="华文中宋" panose="02010600040101010101" charset="-122"/>
              </a:rPr>
              <a:t>我们着手查明那天晚上发生的事情。</a:t>
            </a:r>
            <a:endParaRPr lang="zh-CN" altLang="en-US" sz="3000" dirty="0">
              <a:latin typeface="宋体" panose="02010600030101010101" pitchFamily="2" charset="-122"/>
              <a:ea typeface="宋体" panose="02010600030101010101" pitchFamily="2" charset="-122"/>
              <a:cs typeface="Times New Roman" panose="02020603050405020304" charset="0"/>
            </a:endParaRPr>
          </a:p>
          <a:p>
            <a:pPr indent="0" algn="l">
              <a:lnSpc>
                <a:spcPct val="90000"/>
              </a:lnSpc>
              <a:spcBef>
                <a:spcPts val="1000"/>
              </a:spcBef>
              <a:buClrTx/>
              <a:buSzTx/>
              <a:buFont typeface="Arial" panose="020B0604020202020204" pitchFamily="34" charset="0"/>
              <a:buNone/>
            </a:pPr>
            <a:r>
              <a:rPr lang="en-US" altLang="zh-CN" sz="3200" dirty="0">
                <a:latin typeface="Times New Roman" panose="02020603050405020304" charset="0"/>
                <a:cs typeface="Times New Roman" panose="02020603050405020304" charset="0"/>
              </a:rPr>
              <a:t>______________________________________________</a:t>
            </a:r>
            <a:endParaRPr lang="en-US" altLang="zh-CN" sz="3200" dirty="0">
              <a:latin typeface="Times New Roman" panose="02020603050405020304" charset="0"/>
              <a:cs typeface="Times New Roman" panose="02020603050405020304" charset="0"/>
            </a:endParaRPr>
          </a:p>
          <a:p>
            <a:pPr>
              <a:lnSpc>
                <a:spcPct val="90000"/>
              </a:lnSpc>
              <a:spcBef>
                <a:spcPts val="1000"/>
              </a:spcBef>
            </a:pPr>
            <a:r>
              <a:rPr lang="en-US" altLang="zh-CN" sz="3200" dirty="0">
                <a:latin typeface="Times New Roman" panose="02020603050405020304" charset="0"/>
                <a:cs typeface="Times New Roman" panose="02020603050405020304" charset="0"/>
              </a:rPr>
              <a:t>2. </a:t>
            </a:r>
            <a:r>
              <a:rPr lang="en-US" altLang="zh-CN" sz="2800" dirty="0">
                <a:solidFill>
                  <a:srgbClr val="3333FF"/>
                </a:solidFill>
                <a:latin typeface="Times New Roman" panose="02020603050405020304" charset="0"/>
                <a:cs typeface="Times New Roman" panose="02020603050405020304" charset="0"/>
              </a:rPr>
              <a:t>trump</a:t>
            </a:r>
            <a:r>
              <a:rPr lang="en-US" altLang="zh-CN" sz="2800" dirty="0">
                <a:latin typeface="Times New Roman" panose="02020603050405020304" charset="0"/>
                <a:cs typeface="Times New Roman" panose="02020603050405020304" charset="0"/>
              </a:rPr>
              <a:t>: to beat </a:t>
            </a:r>
            <a:r>
              <a:rPr lang="en-US" altLang="zh-CN" sz="2800" dirty="0" err="1">
                <a:latin typeface="Times New Roman" panose="02020603050405020304" charset="0"/>
                <a:cs typeface="Times New Roman" panose="02020603050405020304" charset="0"/>
              </a:rPr>
              <a:t>sth</a:t>
            </a:r>
            <a:r>
              <a:rPr lang="en-US" altLang="zh-CN" sz="2800" dirty="0">
                <a:latin typeface="Times New Roman" panose="02020603050405020304" charset="0"/>
                <a:cs typeface="Times New Roman" panose="02020603050405020304" charset="0"/>
              </a:rPr>
              <a:t>. by saying or doing something else that seems better. </a:t>
            </a:r>
            <a:r>
              <a:rPr lang="en-US" altLang="zh-CN" sz="2800" dirty="0">
                <a:latin typeface="华文中宋" panose="02010600040101010101" charset="-122"/>
                <a:ea typeface="华文中宋" panose="02010600040101010101" charset="-122"/>
                <a:cs typeface="华文中宋" panose="02010600040101010101" charset="-122"/>
              </a:rPr>
              <a:t>(因说或做得更好而) 胜过</a:t>
            </a:r>
            <a:endParaRPr lang="en-US" altLang="zh-CN" sz="2800" dirty="0">
              <a:latin typeface="华文中宋" panose="02010600040101010101" charset="-122"/>
              <a:ea typeface="华文中宋" panose="02010600040101010101" charset="-122"/>
              <a:cs typeface="华文中宋" panose="02010600040101010101" charset="-122"/>
            </a:endParaRPr>
          </a:p>
          <a:p>
            <a:pPr marL="457200" indent="-457200">
              <a:lnSpc>
                <a:spcPct val="90000"/>
              </a:lnSpc>
              <a:spcBef>
                <a:spcPts val="1000"/>
              </a:spcBef>
              <a:buFont typeface="Wingdings" panose="05000000000000000000" charset="0"/>
              <a:buChar char="ü"/>
            </a:pPr>
            <a:r>
              <a:rPr lang="en-US" sz="2800" dirty="0">
                <a:latin typeface="Times New Roman" panose="02020603050405020304" charset="0"/>
                <a:cs typeface="Times New Roman" panose="02020603050405020304" charset="0"/>
              </a:rPr>
              <a:t>The Republicans tried to trump this election campaign with their slogan. </a:t>
            </a:r>
            <a:endParaRPr lang="en-US" sz="2800" dirty="0">
              <a:latin typeface="Times New Roman" panose="02020603050405020304" charset="0"/>
              <a:cs typeface="Times New Roman" panose="02020603050405020304" charset="0"/>
            </a:endParaRPr>
          </a:p>
          <a:p>
            <a:pPr algn="l">
              <a:lnSpc>
                <a:spcPct val="90000"/>
              </a:lnSpc>
              <a:spcBef>
                <a:spcPts val="1000"/>
              </a:spcBef>
              <a:buClrTx/>
              <a:buSzTx/>
              <a:buFontTx/>
            </a:pPr>
            <a:r>
              <a:rPr lang="en-US" altLang="zh-CN" sz="2800" dirty="0">
                <a:latin typeface="华文中宋" panose="02010600040101010101" charset="-122"/>
                <a:ea typeface="华文中宋" panose="02010600040101010101" charset="-122"/>
                <a:cs typeface="华文中宋" panose="02010600040101010101" charset="-122"/>
              </a:rPr>
              <a:t>共和党人试图用他们的口号来胜出竞选。</a:t>
            </a:r>
            <a:endParaRPr lang="en-US" altLang="zh-CN" sz="2800" dirty="0">
              <a:latin typeface="华文中宋" panose="02010600040101010101" charset="-122"/>
              <a:ea typeface="华文中宋" panose="02010600040101010101" charset="-122"/>
              <a:cs typeface="华文中宋" panose="02010600040101010101" charset="-122"/>
            </a:endParaRPr>
          </a:p>
          <a:p>
            <a:pPr algn="l">
              <a:lnSpc>
                <a:spcPct val="90000"/>
              </a:lnSpc>
              <a:spcBef>
                <a:spcPts val="1000"/>
              </a:spcBef>
              <a:buClrTx/>
              <a:buSzTx/>
              <a:buFontTx/>
            </a:pPr>
            <a:r>
              <a:rPr lang="zh-CN" altLang="en-US" sz="3000" dirty="0">
                <a:latin typeface="宋体" panose="02010600030101010101" pitchFamily="2" charset="-122"/>
                <a:ea typeface="宋体" panose="02010600030101010101" pitchFamily="2" charset="-122"/>
                <a:cs typeface="Times New Roman" panose="02020603050405020304" charset="0"/>
              </a:rPr>
              <a:t> </a:t>
            </a:r>
            <a:r>
              <a:rPr lang="en-US" altLang="zh-CN" sz="3000" dirty="0">
                <a:latin typeface="宋体" panose="02010600030101010101" pitchFamily="2" charset="-122"/>
                <a:ea typeface="宋体" panose="02010600030101010101" pitchFamily="2" charset="-122"/>
                <a:cs typeface="Times New Roman" panose="02020603050405020304" charset="0"/>
              </a:rPr>
              <a:t>          </a:t>
            </a:r>
            <a:r>
              <a:rPr lang="en-US" altLang="zh-CN" sz="2800" dirty="0">
                <a:latin typeface="华文中宋" panose="02010600040101010101" charset="-122"/>
                <a:ea typeface="华文中宋" panose="02010600040101010101" charset="-122"/>
                <a:cs typeface="华文中宋" panose="02010600040101010101" charset="-122"/>
              </a:rPr>
              <a:t>李磊通过他精湛的表演在本次比赛中胜出。</a:t>
            </a:r>
            <a:endParaRPr lang="en-US" altLang="zh-CN" sz="2800" dirty="0">
              <a:latin typeface="华文中宋" panose="02010600040101010101" charset="-122"/>
              <a:ea typeface="华文中宋" panose="02010600040101010101" charset="-122"/>
              <a:cs typeface="华文中宋" panose="02010600040101010101" charset="-122"/>
            </a:endParaRPr>
          </a:p>
          <a:p>
            <a:pPr algn="l">
              <a:lnSpc>
                <a:spcPct val="90000"/>
              </a:lnSpc>
              <a:spcBef>
                <a:spcPts val="1000"/>
              </a:spcBef>
              <a:buClrTx/>
              <a:buSzTx/>
              <a:buFont typeface="Arial" panose="020B0604020202020204" pitchFamily="34" charset="0"/>
              <a:buNone/>
            </a:pPr>
            <a:r>
              <a:rPr lang="en-US" altLang="zh-CN" sz="3000" dirty="0">
                <a:latin typeface="宋体" panose="02010600030101010101" pitchFamily="2" charset="-122"/>
                <a:ea typeface="宋体" panose="02010600030101010101" pitchFamily="2" charset="-122"/>
                <a:cs typeface="Times New Roman" panose="02020603050405020304" charset="0"/>
              </a:rPr>
              <a:t>__________________________________________________</a:t>
            </a:r>
            <a:endParaRPr lang="en-US" altLang="zh-CN" dirty="0"/>
          </a:p>
        </p:txBody>
      </p:sp>
      <p:sp>
        <p:nvSpPr>
          <p:cNvPr id="17" name="文本框 16"/>
          <p:cNvSpPr txBox="1"/>
          <p:nvPr/>
        </p:nvSpPr>
        <p:spPr>
          <a:xfrm>
            <a:off x="0" y="0"/>
            <a:ext cx="2438400" cy="521970"/>
          </a:xfrm>
          <a:prstGeom prst="rect">
            <a:avLst/>
          </a:prstGeom>
          <a:solidFill>
            <a:schemeClr val="accent6"/>
          </a:solidFill>
        </p:spPr>
        <p:txBody>
          <a:bodyPr wrap="square" rtlCol="0">
            <a:spAutoFit/>
          </a:bodyPr>
          <a:lstStyle/>
          <a:p>
            <a:pPr lvl="0" algn="l">
              <a:buClrTx/>
              <a:buSzTx/>
              <a:buFontTx/>
            </a:pPr>
            <a:r>
              <a:rPr kumimoji="1" lang="zh-CN" sz="2800" b="1" dirty="0">
                <a:solidFill>
                  <a:schemeClr val="lt1"/>
                </a:solidFill>
                <a:sym typeface="+mn-ea"/>
              </a:rPr>
              <a:t>熟词生义讲解</a:t>
            </a:r>
            <a:endParaRPr kumimoji="1" lang="zh-CN" sz="2800" b="1" dirty="0">
              <a:solidFill>
                <a:schemeClr val="lt1"/>
              </a:solidFill>
              <a:sym typeface="+mn-ea"/>
            </a:endParaRPr>
          </a:p>
        </p:txBody>
      </p:sp>
      <p:sp>
        <p:nvSpPr>
          <p:cNvPr id="2" name="文本框 1"/>
          <p:cNvSpPr txBox="1"/>
          <p:nvPr/>
        </p:nvSpPr>
        <p:spPr>
          <a:xfrm>
            <a:off x="224155" y="2611755"/>
            <a:ext cx="1626870" cy="521970"/>
          </a:xfrm>
          <a:prstGeom prst="rect">
            <a:avLst/>
          </a:prstGeom>
          <a:solidFill>
            <a:srgbClr val="0070C0"/>
          </a:solidFill>
        </p:spPr>
        <p:txBody>
          <a:bodyPr wrap="square" rtlCol="0">
            <a:spAutoFit/>
          </a:bodyPr>
          <a:lstStyle/>
          <a:p>
            <a:r>
              <a:rPr kumimoji="1" lang="zh-CN" sz="2800" b="1" dirty="0">
                <a:solidFill>
                  <a:schemeClr val="lt1"/>
                </a:solidFill>
              </a:rPr>
              <a:t>翻译句子</a:t>
            </a:r>
            <a:endParaRPr kumimoji="1" lang="zh-CN" sz="2800" b="1" dirty="0">
              <a:solidFill>
                <a:schemeClr val="lt1"/>
              </a:solidFill>
            </a:endParaRPr>
          </a:p>
        </p:txBody>
      </p:sp>
      <p:sp>
        <p:nvSpPr>
          <p:cNvPr id="3" name="文本框 2"/>
          <p:cNvSpPr txBox="1"/>
          <p:nvPr/>
        </p:nvSpPr>
        <p:spPr>
          <a:xfrm>
            <a:off x="224155" y="3133716"/>
            <a:ext cx="12145645" cy="553998"/>
          </a:xfrm>
          <a:prstGeom prst="rect">
            <a:avLst/>
          </a:prstGeom>
          <a:noFill/>
        </p:spPr>
        <p:txBody>
          <a:bodyPr wrap="square" rtlCol="0">
            <a:spAutoFit/>
          </a:bodyPr>
          <a:lstStyle/>
          <a:p>
            <a:r>
              <a:rPr lang="en-US" altLang="zh-CN" sz="3000" dirty="0">
                <a:solidFill>
                  <a:srgbClr val="FF0000"/>
                </a:solidFill>
              </a:rPr>
              <a:t>We set out to determine exactly what happened that night.</a:t>
            </a:r>
            <a:r>
              <a:rPr lang="zh-CN" altLang="en-US" sz="3000" dirty="0">
                <a:solidFill>
                  <a:srgbClr val="FF0000"/>
                </a:solidFill>
              </a:rPr>
              <a:t> </a:t>
            </a:r>
            <a:endParaRPr lang="zh-CN" altLang="en-US" sz="3000" dirty="0">
              <a:solidFill>
                <a:srgbClr val="FF0000"/>
              </a:solidFill>
            </a:endParaRPr>
          </a:p>
        </p:txBody>
      </p:sp>
      <p:sp>
        <p:nvSpPr>
          <p:cNvPr id="5" name="文本框 4"/>
          <p:cNvSpPr txBox="1"/>
          <p:nvPr/>
        </p:nvSpPr>
        <p:spPr>
          <a:xfrm>
            <a:off x="224155" y="5592436"/>
            <a:ext cx="1626870" cy="521970"/>
          </a:xfrm>
          <a:prstGeom prst="rect">
            <a:avLst/>
          </a:prstGeom>
          <a:solidFill>
            <a:srgbClr val="0070C0"/>
          </a:solidFill>
        </p:spPr>
        <p:txBody>
          <a:bodyPr wrap="square" rtlCol="0">
            <a:spAutoFit/>
          </a:bodyPr>
          <a:lstStyle/>
          <a:p>
            <a:r>
              <a:rPr kumimoji="1" lang="zh-CN" sz="2800" b="1" dirty="0">
                <a:solidFill>
                  <a:schemeClr val="lt1"/>
                </a:solidFill>
              </a:rPr>
              <a:t>翻译句子</a:t>
            </a:r>
            <a:endParaRPr kumimoji="1" lang="zh-CN" sz="2800" b="1" dirty="0">
              <a:solidFill>
                <a:schemeClr val="lt1"/>
              </a:solidFill>
            </a:endParaRPr>
          </a:p>
        </p:txBody>
      </p:sp>
      <p:sp>
        <p:nvSpPr>
          <p:cNvPr id="6" name="文本框 5"/>
          <p:cNvSpPr txBox="1"/>
          <p:nvPr/>
        </p:nvSpPr>
        <p:spPr>
          <a:xfrm>
            <a:off x="187960" y="6114406"/>
            <a:ext cx="10403205" cy="553998"/>
          </a:xfrm>
          <a:prstGeom prst="rect">
            <a:avLst/>
          </a:prstGeom>
          <a:noFill/>
        </p:spPr>
        <p:txBody>
          <a:bodyPr wrap="square" rtlCol="0">
            <a:spAutoFit/>
          </a:bodyPr>
          <a:lstStyle/>
          <a:p>
            <a:r>
              <a:rPr lang="en-US" altLang="zh-CN" sz="3000" dirty="0">
                <a:solidFill>
                  <a:srgbClr val="FF0000"/>
                </a:solidFill>
                <a:sym typeface="+mn-ea"/>
              </a:rPr>
              <a:t>Li Lei has trumped the contest with his superb performance</a:t>
            </a:r>
            <a:r>
              <a:rPr lang="en-US" altLang="zh-CN" sz="3000" dirty="0">
                <a:solidFill>
                  <a:srgbClr val="FF0000"/>
                </a:solidFill>
              </a:rPr>
              <a:t>.</a:t>
            </a:r>
            <a:endParaRPr lang="en-US" altLang="zh-CN" sz="3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linds(horizontal)">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par>
                                <p:cTn id="16" presetID="3" presetClass="entr" presetSubtype="1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linds(horizontal)">
                                      <p:cBhvr>
                                        <p:cTn id="18" dur="500"/>
                                        <p:tgtEl>
                                          <p:spTgt spid="4">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blinds(horizontal)">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linds(horizontal)">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blinds(horizontal)">
                                      <p:cBhvr>
                                        <p:cTn id="31" dur="500"/>
                                        <p:tgtEl>
                                          <p:spTgt spid="4">
                                            <p:txEl>
                                              <p:pRg st="6" end="6"/>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blinds(horizontal)">
                                      <p:cBhvr>
                                        <p:cTn id="34" dur="500"/>
                                        <p:tgtEl>
                                          <p:spTgt spid="4">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linds(horizontal)">
                                      <p:cBhvr>
                                        <p:cTn id="39" dur="500"/>
                                        <p:tgtEl>
                                          <p:spTgt spid="5"/>
                                        </p:tgtEl>
                                      </p:cBhvr>
                                    </p:animEffect>
                                  </p:childTnLst>
                                </p:cTn>
                              </p:par>
                              <p:par>
                                <p:cTn id="40" presetID="3" presetClass="entr" presetSubtype="10" fill="hold" nodeType="with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blinds(horizontal)">
                                      <p:cBhvr>
                                        <p:cTn id="42" dur="500"/>
                                        <p:tgtEl>
                                          <p:spTgt spid="4">
                                            <p:txEl>
                                              <p:pRg st="8" end="8"/>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4">
                                            <p:txEl>
                                              <p:pRg st="9" end="9"/>
                                            </p:txEl>
                                          </p:spTgt>
                                        </p:tgtEl>
                                        <p:attrNameLst>
                                          <p:attrName>style.visibility</p:attrName>
                                        </p:attrNameLst>
                                      </p:cBhvr>
                                      <p:to>
                                        <p:strVal val="visible"/>
                                      </p:to>
                                    </p:set>
                                    <p:animEffect transition="in" filter="blinds(horizontal)">
                                      <p:cBhvr>
                                        <p:cTn id="45" dur="500"/>
                                        <p:tgtEl>
                                          <p:spTgt spid="4">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blinds(horizontal)">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5" grpId="0" bldLvl="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0" y="0"/>
            <a:ext cx="2003425" cy="521970"/>
          </a:xfrm>
          <a:prstGeom prst="rect">
            <a:avLst/>
          </a:prstGeom>
          <a:solidFill>
            <a:schemeClr val="accent6"/>
          </a:solidFill>
        </p:spPr>
        <p:txBody>
          <a:bodyPr wrap="square" rtlCol="0">
            <a:spAutoFit/>
          </a:bodyPr>
          <a:lstStyle/>
          <a:p>
            <a:pPr lvl="0" algn="l">
              <a:buClrTx/>
              <a:buSzTx/>
              <a:buFontTx/>
            </a:pPr>
            <a:r>
              <a:rPr kumimoji="1" lang="zh-CN" sz="2800" b="1" dirty="0">
                <a:solidFill>
                  <a:schemeClr val="lt1"/>
                </a:solidFill>
                <a:sym typeface="+mn-ea"/>
              </a:rPr>
              <a:t>长难句分析</a:t>
            </a:r>
            <a:endParaRPr kumimoji="1" lang="zh-CN" sz="2800" b="1" dirty="0">
              <a:solidFill>
                <a:schemeClr val="lt1"/>
              </a:solidFill>
              <a:sym typeface="+mn-ea"/>
            </a:endParaRPr>
          </a:p>
        </p:txBody>
      </p:sp>
      <p:sp>
        <p:nvSpPr>
          <p:cNvPr id="7" name="圆角矩形 6"/>
          <p:cNvSpPr/>
          <p:nvPr/>
        </p:nvSpPr>
        <p:spPr>
          <a:xfrm>
            <a:off x="208915" y="617220"/>
            <a:ext cx="11790045" cy="3391535"/>
          </a:xfrm>
          <a:prstGeom prst="roundRect">
            <a:avLst>
              <a:gd name="adj" fmla="val 16667"/>
            </a:avLst>
          </a:prstGeom>
          <a:noFill/>
          <a:ln w="63500" cap="flat" cmpd="sng">
            <a:solidFill>
              <a:schemeClr val="accent6"/>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文本框 8"/>
          <p:cNvSpPr txBox="1"/>
          <p:nvPr/>
        </p:nvSpPr>
        <p:spPr>
          <a:xfrm>
            <a:off x="406400" y="735965"/>
            <a:ext cx="11507470" cy="3153410"/>
          </a:xfrm>
          <a:prstGeom prst="rect">
            <a:avLst/>
          </a:prstGeom>
          <a:noFill/>
        </p:spPr>
        <p:txBody>
          <a:bodyPr wrap="square">
            <a:spAutoFit/>
          </a:bodyPr>
          <a:lstStyle/>
          <a:p>
            <a:r>
              <a:rPr lang="en-US" altLang="zh-CN" sz="2800" dirty="0">
                <a:sym typeface="+mn-ea"/>
              </a:rPr>
              <a:t>Research conducted during the first wave of lockdowns worldwide found that video calls and messaging apps had a bad effect on mental health when we were unable to meet in person. </a:t>
            </a:r>
            <a:endParaRPr lang="en-US" altLang="zh-CN" sz="2800" dirty="0">
              <a:sym typeface="+mn-ea"/>
            </a:endParaRPr>
          </a:p>
          <a:p>
            <a:r>
              <a:rPr lang="en-US" altLang="zh-CN" sz="2800" b="0" i="0" dirty="0" err="1">
                <a:effectLst/>
                <a:latin typeface="Times New Roman" panose="02020603050405020304" charset="0"/>
                <a:ea typeface="华文中宋" panose="02010600040101010101" charset="-122"/>
                <a:cs typeface="Times New Roman" panose="02020603050405020304" charset="0"/>
              </a:rPr>
              <a:t>分析：本句是一个</a:t>
            </a:r>
            <a:r>
              <a:rPr lang="zh-CN" altLang="en-US" sz="2800" b="0" i="0" dirty="0">
                <a:effectLst/>
                <a:latin typeface="Times New Roman" panose="02020603050405020304" charset="0"/>
                <a:ea typeface="华文中宋" panose="02010600040101010101" charset="-122"/>
                <a:cs typeface="Times New Roman" panose="02020603050405020304" charset="0"/>
              </a:rPr>
              <a:t>宾语从句加一个时间状语从句，谓语动词分别是</a:t>
            </a:r>
            <a:r>
              <a:rPr lang="en-US" altLang="zh-CN" sz="2800" b="0" i="0" dirty="0">
                <a:effectLst/>
                <a:latin typeface="Times New Roman" panose="02020603050405020304" charset="0"/>
                <a:ea typeface="华文中宋" panose="02010600040101010101" charset="-122"/>
                <a:cs typeface="Times New Roman" panose="02020603050405020304" charset="0"/>
              </a:rPr>
              <a:t>_____</a:t>
            </a:r>
            <a:r>
              <a:rPr lang="zh-CN" altLang="en-US" sz="2800" dirty="0">
                <a:latin typeface="Times New Roman" panose="02020603050405020304" charset="0"/>
                <a:ea typeface="华文中宋" panose="02010600040101010101" charset="-122"/>
                <a:cs typeface="Times New Roman" panose="02020603050405020304" charset="0"/>
              </a:rPr>
              <a:t>，</a:t>
            </a:r>
            <a:r>
              <a:rPr lang="en-US" altLang="zh-CN" sz="2800" dirty="0">
                <a:latin typeface="Times New Roman" panose="02020603050405020304" charset="0"/>
                <a:ea typeface="华文中宋" panose="02010600040101010101" charset="-122"/>
                <a:cs typeface="Times New Roman" panose="02020603050405020304" charset="0"/>
              </a:rPr>
              <a:t>_____</a:t>
            </a:r>
            <a:r>
              <a:rPr lang="zh-CN" altLang="en-US" sz="2800" b="0" i="0" dirty="0">
                <a:effectLst/>
                <a:latin typeface="Times New Roman" panose="02020603050405020304" charset="0"/>
                <a:ea typeface="华文中宋" panose="02010600040101010101" charset="-122"/>
                <a:cs typeface="Times New Roman" panose="02020603050405020304" charset="0"/>
              </a:rPr>
              <a:t>和</a:t>
            </a:r>
            <a:r>
              <a:rPr lang="en-US" altLang="zh-CN" sz="2800" b="0" i="0" dirty="0">
                <a:effectLst/>
                <a:latin typeface="Times New Roman" panose="02020603050405020304" charset="0"/>
                <a:ea typeface="华文中宋" panose="02010600040101010101" charset="-122"/>
                <a:cs typeface="Times New Roman" panose="02020603050405020304" charset="0"/>
              </a:rPr>
              <a:t>_____</a:t>
            </a:r>
            <a:r>
              <a:rPr lang="zh-CN" altLang="en-US" sz="2800" b="0" i="0" dirty="0">
                <a:effectLst/>
                <a:latin typeface="Times New Roman" panose="02020603050405020304" charset="0"/>
                <a:ea typeface="华文中宋" panose="02010600040101010101" charset="-122"/>
                <a:cs typeface="Times New Roman" panose="02020603050405020304" charset="0"/>
              </a:rPr>
              <a:t>，</a:t>
            </a:r>
            <a:r>
              <a:rPr lang="en-US" altLang="zh-CN" sz="2800" b="0" i="0" dirty="0">
                <a:effectLst/>
                <a:latin typeface="Times New Roman" panose="02020603050405020304" charset="0"/>
                <a:ea typeface="华文中宋" panose="02010600040101010101" charset="-122"/>
                <a:cs typeface="Times New Roman" panose="02020603050405020304" charset="0"/>
              </a:rPr>
              <a:t>“</a:t>
            </a:r>
            <a:r>
              <a:rPr lang="en-US" altLang="zh-CN" sz="2900" dirty="0">
                <a:latin typeface="Times New Roman" panose="02020603050405020304" charset="0"/>
                <a:ea typeface="华文中宋" panose="02010600040101010101" charset="-122"/>
                <a:cs typeface="Times New Roman" panose="02020603050405020304" charset="0"/>
              </a:rPr>
              <a:t>Research</a:t>
            </a:r>
            <a:r>
              <a:rPr lang="en-US" altLang="zh-CN" sz="2800" b="0" i="0" dirty="0">
                <a:effectLst/>
                <a:latin typeface="Times New Roman" panose="02020603050405020304" charset="0"/>
                <a:ea typeface="华文中宋" panose="02010600040101010101" charset="-122"/>
                <a:cs typeface="Times New Roman" panose="02020603050405020304" charset="0"/>
              </a:rPr>
              <a:t>”</a:t>
            </a:r>
            <a:r>
              <a:rPr lang="zh-CN" altLang="en-US" sz="2800" b="0" i="0" dirty="0">
                <a:effectLst/>
                <a:latin typeface="Times New Roman" panose="02020603050405020304" charset="0"/>
                <a:ea typeface="华文中宋" panose="02010600040101010101" charset="-122"/>
                <a:cs typeface="Times New Roman" panose="02020603050405020304" charset="0"/>
              </a:rPr>
              <a:t>后</a:t>
            </a:r>
            <a:r>
              <a:rPr lang="en-US" altLang="zh-CN" sz="2800" b="0" i="0" dirty="0">
                <a:effectLst/>
                <a:latin typeface="Times New Roman" panose="02020603050405020304" charset="0"/>
                <a:ea typeface="华文中宋" panose="02010600040101010101" charset="-122"/>
                <a:cs typeface="Times New Roman" panose="02020603050405020304" charset="0"/>
              </a:rPr>
              <a:t>“</a:t>
            </a:r>
            <a:r>
              <a:rPr lang="en-US" altLang="zh-CN" sz="2800" dirty="0">
                <a:solidFill>
                  <a:prstClr val="black"/>
                </a:solidFill>
                <a:latin typeface="Times New Roman" panose="02020603050405020304" charset="0"/>
                <a:ea typeface="华文中宋" panose="02010600040101010101" charset="-122"/>
                <a:cs typeface="Times New Roman" panose="02020603050405020304" charset="0"/>
                <a:sym typeface="+mn-ea"/>
              </a:rPr>
              <a:t>conducted during</a:t>
            </a:r>
            <a:r>
              <a:rPr lang="en-US" altLang="zh-CN" sz="2800" dirty="0">
                <a:latin typeface="Times New Roman" panose="02020603050405020304" charset="0"/>
                <a:ea typeface="华文中宋" panose="02010600040101010101" charset="-122"/>
                <a:cs typeface="Times New Roman" panose="02020603050405020304" charset="0"/>
                <a:sym typeface="+mn-ea"/>
              </a:rPr>
              <a:t>... </a:t>
            </a:r>
            <a:r>
              <a:rPr lang="en-US" altLang="zh-CN" sz="2800" dirty="0">
                <a:solidFill>
                  <a:prstClr val="black"/>
                </a:solidFill>
                <a:latin typeface="Times New Roman" panose="02020603050405020304" charset="0"/>
                <a:ea typeface="华文中宋" panose="02010600040101010101" charset="-122"/>
                <a:cs typeface="Times New Roman" panose="02020603050405020304" charset="0"/>
                <a:sym typeface="+mn-ea"/>
              </a:rPr>
              <a:t>worldwide</a:t>
            </a:r>
            <a:r>
              <a:rPr lang="en-US" altLang="zh-CN" sz="2800" dirty="0">
                <a:effectLst/>
                <a:latin typeface="Times New Roman" panose="02020603050405020304" charset="0"/>
                <a:ea typeface="华文中宋" panose="02010600040101010101" charset="-122"/>
                <a:cs typeface="Times New Roman" panose="02020603050405020304" charset="0"/>
                <a:sym typeface="+mn-ea"/>
              </a:rPr>
              <a:t>”</a:t>
            </a:r>
            <a:r>
              <a:rPr lang="zh-CN" altLang="en-US" sz="2800" b="0" i="0" dirty="0">
                <a:effectLst/>
                <a:latin typeface="Times New Roman" panose="02020603050405020304" charset="0"/>
                <a:ea typeface="华文中宋" panose="02010600040101010101" charset="-122"/>
                <a:cs typeface="Times New Roman" panose="02020603050405020304" charset="0"/>
              </a:rPr>
              <a:t>是</a:t>
            </a:r>
            <a:r>
              <a:rPr lang="zh-CN" altLang="en-US" sz="2900" dirty="0">
                <a:solidFill>
                  <a:prstClr val="black"/>
                </a:solidFill>
                <a:latin typeface="Times New Roman" panose="02020603050405020304" charset="0"/>
                <a:ea typeface="华文中宋" panose="02010600040101010101" charset="-122"/>
                <a:cs typeface="Times New Roman" panose="02020603050405020304" charset="0"/>
              </a:rPr>
              <a:t>过去分词结构作</a:t>
            </a:r>
            <a:r>
              <a:rPr lang="en-US" altLang="zh-CN" sz="2900" dirty="0">
                <a:solidFill>
                  <a:prstClr val="black"/>
                </a:solidFill>
                <a:latin typeface="Times New Roman" panose="02020603050405020304" charset="0"/>
                <a:ea typeface="华文中宋" panose="02010600040101010101" charset="-122"/>
                <a:cs typeface="Times New Roman" panose="02020603050405020304" charset="0"/>
              </a:rPr>
              <a:t>______________</a:t>
            </a:r>
            <a:r>
              <a:rPr lang="zh-CN" altLang="en-US" sz="2800" b="0" i="0" dirty="0">
                <a:effectLst/>
                <a:latin typeface="Times New Roman" panose="02020603050405020304" charset="0"/>
                <a:ea typeface="华文中宋" panose="02010600040101010101" charset="-122"/>
                <a:cs typeface="Times New Roman" panose="02020603050405020304" charset="0"/>
              </a:rPr>
              <a:t>；</a:t>
            </a:r>
            <a:r>
              <a:rPr lang="en-US" altLang="zh-CN" sz="2800" dirty="0">
                <a:solidFill>
                  <a:prstClr val="black"/>
                </a:solidFill>
                <a:latin typeface="Times New Roman" panose="02020603050405020304" charset="0"/>
                <a:ea typeface="华文中宋" panose="02010600040101010101" charset="-122"/>
                <a:cs typeface="Times New Roman" panose="02020603050405020304" charset="0"/>
              </a:rPr>
              <a:t>“</a:t>
            </a:r>
            <a:r>
              <a:rPr lang="en-US" altLang="zh-CN" sz="2900" dirty="0">
                <a:solidFill>
                  <a:prstClr val="black"/>
                </a:solidFill>
                <a:latin typeface="Times New Roman" panose="02020603050405020304" charset="0"/>
                <a:ea typeface="华文中宋" panose="02010600040101010101" charset="-122"/>
                <a:cs typeface="Times New Roman" panose="02020603050405020304" charset="0"/>
              </a:rPr>
              <a:t>found</a:t>
            </a:r>
            <a:r>
              <a:rPr lang="en-US" altLang="zh-CN" sz="2800" dirty="0">
                <a:solidFill>
                  <a:prstClr val="black"/>
                </a:solidFill>
                <a:latin typeface="Times New Roman" panose="02020603050405020304" charset="0"/>
                <a:ea typeface="华文中宋" panose="02010600040101010101" charset="-122"/>
                <a:cs typeface="Times New Roman" panose="02020603050405020304" charset="0"/>
              </a:rPr>
              <a:t>”</a:t>
            </a:r>
            <a:r>
              <a:rPr lang="zh-CN" altLang="en-US" sz="2800" dirty="0">
                <a:solidFill>
                  <a:prstClr val="black"/>
                </a:solidFill>
                <a:latin typeface="Times New Roman" panose="02020603050405020304" charset="0"/>
                <a:ea typeface="华文中宋" panose="02010600040101010101" charset="-122"/>
                <a:cs typeface="Times New Roman" panose="02020603050405020304" charset="0"/>
              </a:rPr>
              <a:t>后</a:t>
            </a:r>
            <a:r>
              <a:rPr lang="en-US" altLang="zh-CN" sz="2800" b="0" i="0" dirty="0">
                <a:effectLst/>
                <a:latin typeface="Times New Roman" panose="02020603050405020304" charset="0"/>
                <a:ea typeface="华文中宋" panose="02010600040101010101" charset="-122"/>
                <a:cs typeface="Times New Roman" panose="02020603050405020304" charset="0"/>
              </a:rPr>
              <a:t>“</a:t>
            </a:r>
            <a:r>
              <a:rPr lang="en-US" altLang="zh-CN" sz="2800" dirty="0">
                <a:solidFill>
                  <a:prstClr val="black"/>
                </a:solidFill>
                <a:latin typeface="Times New Roman" panose="02020603050405020304" charset="0"/>
                <a:ea typeface="华文中宋" panose="02010600040101010101" charset="-122"/>
                <a:cs typeface="Times New Roman" panose="02020603050405020304" charset="0"/>
                <a:sym typeface="+mn-ea"/>
              </a:rPr>
              <a:t>that video calls </a:t>
            </a:r>
            <a:r>
              <a:rPr lang="en-US" altLang="zh-CN" sz="2900" b="0" i="0" dirty="0">
                <a:latin typeface="Times New Roman" panose="02020603050405020304" charset="0"/>
                <a:ea typeface="华文中宋" panose="02010600040101010101" charset="-122"/>
                <a:cs typeface="Times New Roman" panose="02020603050405020304" charset="0"/>
              </a:rPr>
              <a:t>... </a:t>
            </a:r>
            <a:r>
              <a:rPr lang="en-US" altLang="zh-CN" sz="2800" dirty="0">
                <a:solidFill>
                  <a:prstClr val="black"/>
                </a:solidFill>
                <a:latin typeface="Times New Roman" panose="02020603050405020304" charset="0"/>
                <a:ea typeface="华文中宋" panose="02010600040101010101" charset="-122"/>
                <a:cs typeface="Times New Roman" panose="02020603050405020304" charset="0"/>
                <a:sym typeface="+mn-ea"/>
              </a:rPr>
              <a:t>person</a:t>
            </a:r>
            <a:r>
              <a:rPr lang="en-US" altLang="zh-CN" sz="2900" b="0" i="0" dirty="0">
                <a:latin typeface="Times New Roman" panose="02020603050405020304" charset="0"/>
                <a:ea typeface="华文中宋" panose="02010600040101010101" charset="-122"/>
                <a:cs typeface="Times New Roman" panose="02020603050405020304" charset="0"/>
              </a:rPr>
              <a:t>”</a:t>
            </a:r>
            <a:r>
              <a:rPr lang="zh-CN" altLang="en-US" sz="2900" b="0" i="0" dirty="0">
                <a:latin typeface="Times New Roman" panose="02020603050405020304" charset="0"/>
                <a:ea typeface="华文中宋" panose="02010600040101010101" charset="-122"/>
                <a:cs typeface="Times New Roman" panose="02020603050405020304" charset="0"/>
              </a:rPr>
              <a:t>是</a:t>
            </a:r>
            <a:r>
              <a:rPr lang="en-US" altLang="zh-CN" sz="2900" b="0" i="0" dirty="0">
                <a:latin typeface="Times New Roman" panose="02020603050405020304" charset="0"/>
                <a:ea typeface="华文中宋" panose="02010600040101010101" charset="-122"/>
                <a:cs typeface="Times New Roman" panose="02020603050405020304" charset="0"/>
              </a:rPr>
              <a:t>________</a:t>
            </a:r>
            <a:r>
              <a:rPr lang="zh-CN" altLang="en-US" sz="2900" b="0" i="0" dirty="0">
                <a:latin typeface="Times New Roman" panose="02020603050405020304" charset="0"/>
                <a:ea typeface="华文中宋" panose="02010600040101010101" charset="-122"/>
                <a:cs typeface="Times New Roman" panose="02020603050405020304" charset="0"/>
              </a:rPr>
              <a:t>，</a:t>
            </a:r>
            <a:r>
              <a:rPr lang="en-US" altLang="zh-CN" sz="2900" b="0" i="0" dirty="0">
                <a:latin typeface="Times New Roman" panose="02020603050405020304" charset="0"/>
                <a:ea typeface="华文中宋" panose="02010600040101010101" charset="-122"/>
                <a:cs typeface="Times New Roman" panose="02020603050405020304" charset="0"/>
              </a:rPr>
              <a:t>“</a:t>
            </a:r>
            <a:r>
              <a:rPr lang="en-US" altLang="zh-CN" sz="2800" dirty="0">
                <a:solidFill>
                  <a:prstClr val="black"/>
                </a:solidFill>
                <a:latin typeface="Times New Roman" panose="02020603050405020304" charset="0"/>
                <a:ea typeface="华文中宋" panose="02010600040101010101" charset="-122"/>
                <a:cs typeface="Times New Roman" panose="02020603050405020304" charset="0"/>
                <a:sym typeface="+mn-ea"/>
              </a:rPr>
              <a:t>when</a:t>
            </a:r>
            <a:r>
              <a:rPr lang="en-US" altLang="zh-CN" sz="2900" b="0" i="0" dirty="0">
                <a:latin typeface="Times New Roman" panose="02020603050405020304" charset="0"/>
                <a:ea typeface="华文中宋" panose="02010600040101010101" charset="-122"/>
                <a:cs typeface="Times New Roman" panose="02020603050405020304" charset="0"/>
              </a:rPr>
              <a:t>... </a:t>
            </a:r>
            <a:r>
              <a:rPr lang="en-US" altLang="zh-CN" sz="2800" dirty="0">
                <a:solidFill>
                  <a:prstClr val="black"/>
                </a:solidFill>
                <a:latin typeface="Times New Roman" panose="02020603050405020304" charset="0"/>
                <a:ea typeface="华文中宋" panose="02010600040101010101" charset="-122"/>
                <a:cs typeface="Times New Roman" panose="02020603050405020304" charset="0"/>
                <a:sym typeface="+mn-ea"/>
              </a:rPr>
              <a:t>person</a:t>
            </a:r>
            <a:r>
              <a:rPr lang="en-US" altLang="zh-CN" sz="2900" b="0" i="0" dirty="0">
                <a:latin typeface="Times New Roman" panose="02020603050405020304" charset="0"/>
                <a:ea typeface="华文中宋" panose="02010600040101010101" charset="-122"/>
                <a:cs typeface="Times New Roman" panose="02020603050405020304" charset="0"/>
              </a:rPr>
              <a:t>”</a:t>
            </a:r>
            <a:r>
              <a:rPr lang="zh-CN" altLang="en-US" sz="2900" b="0" i="0" dirty="0">
                <a:latin typeface="Times New Roman" panose="02020603050405020304" charset="0"/>
                <a:ea typeface="华文中宋" panose="02010600040101010101" charset="-122"/>
                <a:cs typeface="Times New Roman" panose="02020603050405020304" charset="0"/>
              </a:rPr>
              <a:t>是</a:t>
            </a:r>
            <a:r>
              <a:rPr lang="en-US" altLang="zh-CN" sz="2900" b="0" i="0" dirty="0">
                <a:latin typeface="Times New Roman" panose="02020603050405020304" charset="0"/>
                <a:ea typeface="华文中宋" panose="02010600040101010101" charset="-122"/>
                <a:cs typeface="Times New Roman" panose="02020603050405020304" charset="0"/>
              </a:rPr>
              <a:t>when</a:t>
            </a:r>
            <a:r>
              <a:rPr lang="zh-CN" altLang="en-US" sz="2900" b="0" i="0" dirty="0">
                <a:latin typeface="Times New Roman" panose="02020603050405020304" charset="0"/>
                <a:ea typeface="华文中宋" panose="02010600040101010101" charset="-122"/>
                <a:cs typeface="Times New Roman" panose="02020603050405020304" charset="0"/>
              </a:rPr>
              <a:t>引导</a:t>
            </a:r>
            <a:r>
              <a:rPr lang="en-US" altLang="zh-CN" sz="2900" b="0" i="0" dirty="0">
                <a:latin typeface="Times New Roman" panose="02020603050405020304" charset="0"/>
                <a:ea typeface="华文中宋" panose="02010600040101010101" charset="-122"/>
                <a:cs typeface="Times New Roman" panose="02020603050405020304" charset="0"/>
              </a:rPr>
              <a:t>____________</a:t>
            </a:r>
            <a:r>
              <a:rPr lang="zh-CN" altLang="en-US" sz="2900" b="0" i="0" dirty="0">
                <a:latin typeface="Times New Roman" panose="02020603050405020304" charset="0"/>
                <a:ea typeface="华文中宋" panose="02010600040101010101" charset="-122"/>
                <a:cs typeface="Times New Roman" panose="02020603050405020304" charset="0"/>
              </a:rPr>
              <a:t>。</a:t>
            </a:r>
            <a:endParaRPr lang="zh-CN" altLang="en-US" sz="2900" b="0" i="0" dirty="0">
              <a:latin typeface="Times New Roman" panose="02020603050405020304" charset="0"/>
              <a:ea typeface="华文中宋" panose="02010600040101010101" charset="-122"/>
              <a:cs typeface="Times New Roman" panose="02020603050405020304" charset="0"/>
            </a:endParaRPr>
          </a:p>
        </p:txBody>
      </p:sp>
      <p:sp>
        <p:nvSpPr>
          <p:cNvPr id="4" name="文本框 3"/>
          <p:cNvSpPr txBox="1"/>
          <p:nvPr/>
        </p:nvSpPr>
        <p:spPr>
          <a:xfrm>
            <a:off x="208915" y="4299585"/>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翻译</a:t>
            </a:r>
            <a:endParaRPr kumimoji="1" lang="zh-CN" altLang="en-US" sz="2800" b="1" dirty="0">
              <a:solidFill>
                <a:schemeClr val="lt1"/>
              </a:solidFill>
            </a:endParaRPr>
          </a:p>
        </p:txBody>
      </p:sp>
      <p:sp>
        <p:nvSpPr>
          <p:cNvPr id="5" name="文本框 4"/>
          <p:cNvSpPr txBox="1"/>
          <p:nvPr/>
        </p:nvSpPr>
        <p:spPr>
          <a:xfrm>
            <a:off x="208915" y="5209540"/>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仿写</a:t>
            </a:r>
            <a:endParaRPr kumimoji="1" lang="zh-CN" altLang="en-US" sz="2800" b="1" dirty="0">
              <a:solidFill>
                <a:schemeClr val="lt1"/>
              </a:solidFill>
            </a:endParaRPr>
          </a:p>
        </p:txBody>
      </p:sp>
      <p:sp>
        <p:nvSpPr>
          <p:cNvPr id="2" name="文本框 1"/>
          <p:cNvSpPr txBox="1"/>
          <p:nvPr/>
        </p:nvSpPr>
        <p:spPr>
          <a:xfrm>
            <a:off x="10724197" y="1991092"/>
            <a:ext cx="1152525" cy="537210"/>
          </a:xfrm>
          <a:prstGeom prst="rect">
            <a:avLst/>
          </a:prstGeom>
          <a:noFill/>
        </p:spPr>
        <p:txBody>
          <a:bodyPr wrap="square" rtlCol="0">
            <a:spAutoFit/>
          </a:bodyPr>
          <a:lstStyle/>
          <a:p>
            <a:r>
              <a:rPr lang="en-US" altLang="zh-CN" sz="2900" dirty="0">
                <a:solidFill>
                  <a:srgbClr val="FF0000"/>
                </a:solidFill>
                <a:latin typeface="Calibri" panose="020F0502020204030204" charset="0"/>
                <a:ea typeface="华文中宋" panose="02010600040101010101" charset="-122"/>
                <a:cs typeface="Calibri" panose="020F0502020204030204" charset="0"/>
              </a:rPr>
              <a:t>found</a:t>
            </a:r>
            <a:endParaRPr lang="en-US" altLang="zh-CN" sz="2900" dirty="0">
              <a:solidFill>
                <a:srgbClr val="FF0000"/>
              </a:solidFill>
              <a:latin typeface="Calibri" panose="020F0502020204030204" charset="0"/>
              <a:ea typeface="华文中宋" panose="02010600040101010101" charset="-122"/>
              <a:cs typeface="Calibri" panose="020F0502020204030204" charset="0"/>
            </a:endParaRPr>
          </a:p>
        </p:txBody>
      </p:sp>
      <p:sp>
        <p:nvSpPr>
          <p:cNvPr id="3" name="文本框 2"/>
          <p:cNvSpPr txBox="1"/>
          <p:nvPr/>
        </p:nvSpPr>
        <p:spPr>
          <a:xfrm>
            <a:off x="584827" y="2434691"/>
            <a:ext cx="1056005" cy="537210"/>
          </a:xfrm>
          <a:prstGeom prst="rect">
            <a:avLst/>
          </a:prstGeom>
          <a:noFill/>
        </p:spPr>
        <p:txBody>
          <a:bodyPr wrap="square" rtlCol="0">
            <a:spAutoFit/>
          </a:bodyPr>
          <a:lstStyle/>
          <a:p>
            <a:r>
              <a:rPr lang="en-US" altLang="zh-CN" sz="2900" dirty="0">
                <a:solidFill>
                  <a:srgbClr val="FF0000"/>
                </a:solidFill>
                <a:latin typeface="Calibri" panose="020F0502020204030204" charset="0"/>
                <a:ea typeface="华文中宋" panose="02010600040101010101" charset="-122"/>
                <a:cs typeface="Calibri" panose="020F0502020204030204" charset="0"/>
              </a:rPr>
              <a:t>had</a:t>
            </a:r>
            <a:endParaRPr lang="en-US" altLang="zh-CN" sz="2900" dirty="0">
              <a:solidFill>
                <a:srgbClr val="FF0000"/>
              </a:solidFill>
              <a:latin typeface="Calibri" panose="020F0502020204030204" charset="0"/>
              <a:ea typeface="华文中宋" panose="02010600040101010101" charset="-122"/>
              <a:cs typeface="Calibri" panose="020F0502020204030204" charset="0"/>
            </a:endParaRPr>
          </a:p>
        </p:txBody>
      </p:sp>
      <p:sp>
        <p:nvSpPr>
          <p:cNvPr id="6" name="文本框 5"/>
          <p:cNvSpPr txBox="1"/>
          <p:nvPr/>
        </p:nvSpPr>
        <p:spPr>
          <a:xfrm>
            <a:off x="1513674" y="2869640"/>
            <a:ext cx="2876112" cy="521970"/>
          </a:xfrm>
          <a:prstGeom prst="rect">
            <a:avLst/>
          </a:prstGeom>
          <a:noFill/>
        </p:spPr>
        <p:txBody>
          <a:bodyPr wrap="square" rtlCol="0">
            <a:spAutoFit/>
          </a:bodyPr>
          <a:lstStyle/>
          <a:p>
            <a:r>
              <a:rPr lang="zh-CN" altLang="en-US" sz="2800" dirty="0">
                <a:solidFill>
                  <a:srgbClr val="FF0000"/>
                </a:solidFill>
                <a:latin typeface="Calibri" panose="020F0502020204030204" charset="0"/>
                <a:ea typeface="华文中宋" panose="02010600040101010101" charset="-122"/>
              </a:rPr>
              <a:t>后置定语表被动</a:t>
            </a:r>
            <a:endParaRPr lang="zh-CN" altLang="en-US" sz="2800" dirty="0">
              <a:solidFill>
                <a:srgbClr val="FF0000"/>
              </a:solidFill>
              <a:latin typeface="Calibri" panose="020F0502020204030204" charset="0"/>
              <a:ea typeface="华文中宋" panose="02010600040101010101" charset="-122"/>
            </a:endParaRPr>
          </a:p>
        </p:txBody>
      </p:sp>
      <p:sp>
        <p:nvSpPr>
          <p:cNvPr id="8" name="文本框 7"/>
          <p:cNvSpPr txBox="1"/>
          <p:nvPr/>
        </p:nvSpPr>
        <p:spPr>
          <a:xfrm>
            <a:off x="1750318" y="2429596"/>
            <a:ext cx="1056005" cy="537210"/>
          </a:xfrm>
          <a:prstGeom prst="rect">
            <a:avLst/>
          </a:prstGeom>
          <a:noFill/>
        </p:spPr>
        <p:txBody>
          <a:bodyPr wrap="square" rtlCol="0">
            <a:spAutoFit/>
          </a:bodyPr>
          <a:lstStyle/>
          <a:p>
            <a:r>
              <a:rPr lang="en-US" altLang="zh-CN" sz="2900" dirty="0">
                <a:solidFill>
                  <a:srgbClr val="FF0000"/>
                </a:solidFill>
                <a:latin typeface="Calibri" panose="020F0502020204030204" charset="0"/>
                <a:ea typeface="华文中宋" panose="02010600040101010101" charset="-122"/>
                <a:cs typeface="Calibri" panose="020F0502020204030204" charset="0"/>
              </a:rPr>
              <a:t>were</a:t>
            </a:r>
            <a:endParaRPr lang="en-US" altLang="zh-CN" sz="2900" dirty="0">
              <a:solidFill>
                <a:srgbClr val="FF0000"/>
              </a:solidFill>
              <a:latin typeface="Calibri" panose="020F0502020204030204" charset="0"/>
              <a:ea typeface="华文中宋" panose="02010600040101010101" charset="-122"/>
              <a:cs typeface="Calibri" panose="020F0502020204030204" charset="0"/>
            </a:endParaRPr>
          </a:p>
        </p:txBody>
      </p:sp>
      <p:sp>
        <p:nvSpPr>
          <p:cNvPr id="10" name="文本框 9"/>
          <p:cNvSpPr txBox="1"/>
          <p:nvPr/>
        </p:nvSpPr>
        <p:spPr>
          <a:xfrm>
            <a:off x="1361440" y="4239260"/>
            <a:ext cx="10417175" cy="860425"/>
          </a:xfrm>
          <a:prstGeom prst="rect">
            <a:avLst/>
          </a:prstGeom>
          <a:noFill/>
        </p:spPr>
        <p:txBody>
          <a:bodyPr wrap="square" rtlCol="0">
            <a:spAutoFit/>
          </a:bodyPr>
          <a:lstStyle/>
          <a:p>
            <a:r>
              <a:rPr lang="zh-CN" altLang="en-US" sz="2500" dirty="0">
                <a:latin typeface="华文中宋" panose="02010600040101010101" charset="-122"/>
                <a:ea typeface="华文中宋" panose="02010600040101010101" charset="-122"/>
                <a:cs typeface="宋体" panose="02010600030101010101" pitchFamily="2" charset="-122"/>
              </a:rPr>
              <a:t>在全球第一波封锁期间进行的研究发现，当我们无法亲自见面时，视频通话和消息传递应用程序会对心理健康产生不良影响。</a:t>
            </a:r>
            <a:endParaRPr lang="en-US" altLang="zh-CN" sz="2500" dirty="0">
              <a:effectLst/>
              <a:latin typeface="华文中宋" panose="02010600040101010101" charset="-122"/>
              <a:ea typeface="华文中宋" panose="02010600040101010101" charset="-122"/>
              <a:cs typeface="宋体" panose="02010600030101010101" pitchFamily="2" charset="-122"/>
            </a:endParaRPr>
          </a:p>
        </p:txBody>
      </p:sp>
      <p:sp>
        <p:nvSpPr>
          <p:cNvPr id="11" name="文本框 10"/>
          <p:cNvSpPr txBox="1"/>
          <p:nvPr/>
        </p:nvSpPr>
        <p:spPr>
          <a:xfrm>
            <a:off x="1405255" y="5100955"/>
            <a:ext cx="10373360" cy="860425"/>
          </a:xfrm>
          <a:prstGeom prst="rect">
            <a:avLst/>
          </a:prstGeom>
          <a:noFill/>
        </p:spPr>
        <p:txBody>
          <a:bodyPr wrap="square" rtlCol="0">
            <a:spAutoFit/>
          </a:bodyPr>
          <a:lstStyle/>
          <a:p>
            <a:pPr algn="l">
              <a:buClrTx/>
              <a:buSzTx/>
              <a:buFontTx/>
            </a:pPr>
            <a:r>
              <a:rPr lang="zh-CN" altLang="en-US" sz="2500" dirty="0">
                <a:latin typeface="Times New Roman" panose="02020603050405020304" charset="0"/>
                <a:ea typeface="华文中宋" panose="02010600040101010101" charset="-122"/>
                <a:cs typeface="Times New Roman" panose="02020603050405020304" charset="0"/>
              </a:rPr>
              <a:t>美国有线电视新闻网(CNN)报道说，当观众没有秩序拥挤到舞台前面时，在休斯敦举行的音乐节成为了一个严重的事故</a:t>
            </a:r>
            <a:r>
              <a:rPr lang="zh-CN" altLang="en-US" sz="2500" dirty="0">
                <a:latin typeface="Times New Roman" panose="02020603050405020304" charset="0"/>
                <a:ea typeface="华文中宋" panose="02010600040101010101" charset="-122"/>
                <a:cs typeface="Times New Roman" panose="02020603050405020304" charset="0"/>
                <a:sym typeface="+mn-ea"/>
              </a:rPr>
              <a:t>。</a:t>
            </a:r>
            <a:endParaRPr lang="zh-CN" altLang="en-US" sz="2500" dirty="0">
              <a:latin typeface="Times New Roman" panose="02020603050405020304" charset="0"/>
              <a:ea typeface="华文中宋" panose="02010600040101010101" charset="-122"/>
              <a:cs typeface="Times New Roman" panose="02020603050405020304" charset="0"/>
              <a:sym typeface="+mn-ea"/>
            </a:endParaRPr>
          </a:p>
        </p:txBody>
      </p:sp>
      <p:sp>
        <p:nvSpPr>
          <p:cNvPr id="12" name="文本框 11"/>
          <p:cNvSpPr txBox="1"/>
          <p:nvPr/>
        </p:nvSpPr>
        <p:spPr>
          <a:xfrm>
            <a:off x="1405255" y="5928995"/>
            <a:ext cx="10373360" cy="861774"/>
          </a:xfrm>
          <a:prstGeom prst="rect">
            <a:avLst/>
          </a:prstGeom>
          <a:noFill/>
        </p:spPr>
        <p:txBody>
          <a:bodyPr wrap="square" rtlCol="0">
            <a:spAutoFit/>
          </a:bodyPr>
          <a:lstStyle/>
          <a:p>
            <a:r>
              <a:rPr lang="en-US" altLang="zh-CN" sz="2500" dirty="0">
                <a:solidFill>
                  <a:srgbClr val="FF0000"/>
                </a:solidFill>
                <a:sym typeface="+mn-ea"/>
              </a:rPr>
              <a:t>CNN reported that the music festival held in Houston became a serious accident when the audience was crowded to the front of the stage in disorder. </a:t>
            </a:r>
            <a:endParaRPr lang="en-US" altLang="zh-CN" sz="2500" dirty="0">
              <a:solidFill>
                <a:srgbClr val="FF0000"/>
              </a:solidFill>
              <a:sym typeface="+mn-ea"/>
            </a:endParaRPr>
          </a:p>
        </p:txBody>
      </p:sp>
      <p:sp>
        <p:nvSpPr>
          <p:cNvPr id="13" name="文本框 12"/>
          <p:cNvSpPr txBox="1"/>
          <p:nvPr/>
        </p:nvSpPr>
        <p:spPr>
          <a:xfrm>
            <a:off x="10191115" y="2862580"/>
            <a:ext cx="1675130" cy="521970"/>
          </a:xfrm>
          <a:prstGeom prst="rect">
            <a:avLst/>
          </a:prstGeom>
          <a:noFill/>
        </p:spPr>
        <p:txBody>
          <a:bodyPr wrap="square" rtlCol="0">
            <a:spAutoFit/>
          </a:bodyPr>
          <a:lstStyle/>
          <a:p>
            <a:r>
              <a:rPr lang="zh-CN" altLang="en-US" sz="2800" dirty="0">
                <a:solidFill>
                  <a:srgbClr val="FF0000"/>
                </a:solidFill>
                <a:latin typeface="Calibri" panose="020F0502020204030204" charset="0"/>
                <a:ea typeface="华文中宋" panose="02010600040101010101" charset="-122"/>
              </a:rPr>
              <a:t>宾语从句</a:t>
            </a:r>
            <a:endParaRPr lang="zh-CN" altLang="en-US" sz="2800" dirty="0">
              <a:solidFill>
                <a:srgbClr val="FF0000"/>
              </a:solidFill>
              <a:latin typeface="Calibri" panose="020F0502020204030204" charset="0"/>
              <a:ea typeface="华文中宋" panose="02010600040101010101" charset="-122"/>
            </a:endParaRPr>
          </a:p>
        </p:txBody>
      </p:sp>
      <p:sp>
        <p:nvSpPr>
          <p:cNvPr id="18" name="文本框 17"/>
          <p:cNvSpPr txBox="1"/>
          <p:nvPr/>
        </p:nvSpPr>
        <p:spPr>
          <a:xfrm>
            <a:off x="4746423" y="3303031"/>
            <a:ext cx="2431098" cy="521970"/>
          </a:xfrm>
          <a:prstGeom prst="rect">
            <a:avLst/>
          </a:prstGeom>
          <a:noFill/>
        </p:spPr>
        <p:txBody>
          <a:bodyPr wrap="square" rtlCol="0">
            <a:spAutoFit/>
          </a:bodyPr>
          <a:lstStyle/>
          <a:p>
            <a:r>
              <a:rPr lang="zh-CN" altLang="en-US" sz="2800" dirty="0">
                <a:solidFill>
                  <a:srgbClr val="FF0000"/>
                </a:solidFill>
                <a:latin typeface="Calibri" panose="020F0502020204030204" charset="0"/>
                <a:ea typeface="华文中宋" panose="02010600040101010101" charset="-122"/>
              </a:rPr>
              <a:t>时间状语从句</a:t>
            </a:r>
            <a:endParaRPr lang="zh-CN" altLang="en-US" sz="2800" dirty="0">
              <a:solidFill>
                <a:srgbClr val="FF0000"/>
              </a:solidFill>
              <a:latin typeface="Calibri" panose="020F0502020204030204" charset="0"/>
              <a:ea typeface="华文中宋" panose="0201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blinds(horizontal)">
                                      <p:cBhvr>
                                        <p:cTn id="42" dur="500"/>
                                        <p:tgtEl>
                                          <p:spTgt spid="1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blinds(horizontal)">
                                      <p:cBhvr>
                                        <p:cTn id="4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8" grpId="0"/>
      <p:bldP spid="10" grpId="0"/>
      <p:bldP spid="13"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758950" y="244475"/>
            <a:ext cx="8674735" cy="583565"/>
          </a:xfrm>
          <a:prstGeom prst="rect">
            <a:avLst/>
          </a:prstGeom>
          <a:noFill/>
        </p:spPr>
        <p:txBody>
          <a:bodyPr wrap="square" rtlCol="0">
            <a:spAutoFit/>
          </a:bodyPr>
          <a:lstStyle/>
          <a:p>
            <a:pPr algn="r"/>
            <a:r>
              <a:rPr lang="en-US" sz="2600" b="1">
                <a:latin typeface="+mj-ea"/>
                <a:ea typeface="+mj-ea"/>
                <a:cs typeface="Arial" panose="020B0604020202020204" pitchFamily="34" charset="0"/>
              </a:rPr>
              <a:t>3. South Africa’s Leader is Infected  </a:t>
            </a:r>
            <a:r>
              <a:rPr lang="zh-CN" altLang="en-US" sz="2600" b="1">
                <a:solidFill>
                  <a:schemeClr val="accent2"/>
                </a:solidFill>
                <a:latin typeface="+mj-ea"/>
                <a:ea typeface="+mj-ea"/>
                <a:cs typeface="Arial" panose="020B0604020202020204" pitchFamily="34" charset="0"/>
              </a:rPr>
              <a:t>南非总统感染新冠</a:t>
            </a:r>
            <a:r>
              <a:rPr lang="en-US" altLang="zh-CN" sz="3200" b="1">
                <a:solidFill>
                  <a:srgbClr val="FF0000"/>
                </a:solidFill>
                <a:latin typeface="+mj-ea"/>
                <a:ea typeface="+mj-ea"/>
                <a:cs typeface="Arial" panose="020B0604020202020204" pitchFamily="34" charset="0"/>
              </a:rPr>
              <a:t> </a:t>
            </a:r>
            <a:endParaRPr lang="en-US" altLang="zh-CN" sz="3200" b="1">
              <a:solidFill>
                <a:srgbClr val="FF0000"/>
              </a:solidFill>
              <a:latin typeface="+mj-ea"/>
              <a:ea typeface="+mj-ea"/>
              <a:cs typeface="Arial" panose="020B0604020202020204" pitchFamily="34" charset="0"/>
            </a:endParaRPr>
          </a:p>
        </p:txBody>
      </p:sp>
      <p:pic>
        <p:nvPicPr>
          <p:cNvPr id="2" name="图片 1"/>
          <p:cNvPicPr>
            <a:picLocks noChangeAspect="1"/>
          </p:cNvPicPr>
          <p:nvPr>
            <p:custDataLst>
              <p:tags r:id="rId1"/>
            </p:custDataLst>
          </p:nvPr>
        </p:nvPicPr>
        <p:blipFill>
          <a:blip r:embed="rId2"/>
          <a:stretch>
            <a:fillRect/>
          </a:stretch>
        </p:blipFill>
        <p:spPr>
          <a:xfrm>
            <a:off x="1834066" y="828040"/>
            <a:ext cx="8523868" cy="5760000"/>
          </a:xfrm>
          <a:prstGeom prst="rect">
            <a:avLst/>
          </a:prstGeom>
        </p:spPr>
      </p:pic>
      <p:sp>
        <p:nvSpPr>
          <p:cNvPr id="3" name="文本框 2"/>
          <p:cNvSpPr txBox="1"/>
          <p:nvPr/>
        </p:nvSpPr>
        <p:spPr>
          <a:xfrm>
            <a:off x="7529195" y="1115695"/>
            <a:ext cx="2651760" cy="521970"/>
          </a:xfrm>
          <a:prstGeom prst="rect">
            <a:avLst/>
          </a:prstGeom>
          <a:solidFill>
            <a:schemeClr val="bg1"/>
          </a:solidFill>
        </p:spPr>
        <p:txBody>
          <a:bodyPr wrap="none" rtlCol="0" anchor="t">
            <a:spAutoFit/>
          </a:bodyPr>
          <a:lstStyle/>
          <a:p>
            <a:r>
              <a:rPr sz="2800" b="1">
                <a:sym typeface="+mn-ea"/>
              </a:rPr>
              <a:t>Cyril Ramaphosa</a:t>
            </a:r>
            <a:endParaRPr lang="zh-CN" altLang="en-US" sz="2800" b="1">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0" y="589915"/>
            <a:ext cx="12334875" cy="6123940"/>
          </a:xfrm>
          <a:prstGeom prst="rect">
            <a:avLst/>
          </a:prstGeom>
          <a:noFill/>
        </p:spPr>
        <p:txBody>
          <a:bodyPr wrap="square" rtlCol="0" anchor="t">
            <a:spAutoFit/>
          </a:bodyPr>
          <a:lstStyle/>
          <a:p>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President Cyril Ramaphosa of South Africa is receiving ________</a:t>
            </a:r>
            <a:r>
              <a:rPr lang="en-US" altLang="zh-CN" sz="2800">
                <a:latin typeface="Times New Roman" panose="02020603050405020304" charset="0"/>
                <a:cs typeface="Times New Roman" panose="02020603050405020304" charset="0"/>
              </a:rPr>
              <a:t> (treat) </a:t>
            </a:r>
            <a:r>
              <a:rPr lang="zh-CN" altLang="en-US" sz="2800">
                <a:latin typeface="Times New Roman" panose="02020603050405020304" charset="0"/>
                <a:cs typeface="Times New Roman" panose="02020603050405020304" charset="0"/>
              </a:rPr>
              <a:t>for </a:t>
            </a:r>
            <a:r>
              <a:rPr lang="zh-CN" altLang="en-US" sz="2800">
                <a:solidFill>
                  <a:srgbClr val="3333FF"/>
                </a:solidFill>
                <a:latin typeface="Times New Roman" panose="02020603050405020304" charset="0"/>
                <a:cs typeface="Times New Roman" panose="02020603050405020304" charset="0"/>
              </a:rPr>
              <a:t>mild COVID-19</a:t>
            </a:r>
            <a:r>
              <a:rPr lang="zh-CN" altLang="en-US" sz="2800">
                <a:latin typeface="Times New Roman" panose="02020603050405020304" charset="0"/>
                <a:cs typeface="Times New Roman" panose="02020603050405020304" charset="0"/>
              </a:rPr>
              <a:t> _________ (symptom) after </a:t>
            </a:r>
            <a:r>
              <a:rPr lang="zh-CN" altLang="en-US" sz="2800">
                <a:solidFill>
                  <a:srgbClr val="3333FF"/>
                </a:solidFill>
                <a:latin typeface="Times New Roman" panose="02020603050405020304" charset="0"/>
                <a:cs typeface="Times New Roman" panose="02020603050405020304" charset="0"/>
              </a:rPr>
              <a:t>test</a:t>
            </a:r>
            <a:r>
              <a:rPr lang="zh-CN" altLang="en-US" sz="2800">
                <a:solidFill>
                  <a:schemeClr val="tx1"/>
                </a:solidFill>
                <a:latin typeface="Times New Roman" panose="02020603050405020304" charset="0"/>
                <a:cs typeface="Times New Roman" panose="02020603050405020304" charset="0"/>
              </a:rPr>
              <a:t>ing</a:t>
            </a:r>
            <a:r>
              <a:rPr lang="zh-CN" altLang="en-US" sz="2800">
                <a:solidFill>
                  <a:srgbClr val="3333FF"/>
                </a:solidFill>
                <a:latin typeface="Times New Roman" panose="02020603050405020304" charset="0"/>
                <a:cs typeface="Times New Roman" panose="02020603050405020304" charset="0"/>
              </a:rPr>
              <a:t> positive</a:t>
            </a:r>
            <a:r>
              <a:rPr lang="zh-CN" altLang="en-US" sz="2800">
                <a:latin typeface="Times New Roman" panose="02020603050405020304" charset="0"/>
                <a:cs typeface="Times New Roman" panose="02020603050405020304" charset="0"/>
              </a:rPr>
              <a:t> for the disease Sunday. He</a:t>
            </a:r>
            <a:r>
              <a:rPr lang="en-US" altLang="zh-CN" sz="2800">
                <a:latin typeface="Times New Roman" panose="02020603050405020304" charset="0"/>
                <a:cs typeface="Times New Roman" panose="02020603050405020304" charset="0"/>
              </a:rPr>
              <a:t>’s</a:t>
            </a:r>
            <a:r>
              <a:rPr lang="zh-CN" altLang="en-US" sz="2800">
                <a:latin typeface="Times New Roman" panose="02020603050405020304" charset="0"/>
                <a:cs typeface="Times New Roman" panose="02020603050405020304" charset="0"/>
              </a:rPr>
              <a:t> self-isolating</a:t>
            </a:r>
            <a:r>
              <a:rPr lang="en-US" altLang="zh-CN" sz="28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自我隔离</a:t>
            </a:r>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 in Cape Town and is being monitored by the South African Military Health Service, __statement from the president</a:t>
            </a:r>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s office announced. He has </a:t>
            </a:r>
            <a:r>
              <a:rPr lang="zh-CN" altLang="en-US" sz="2800">
                <a:solidFill>
                  <a:srgbClr val="3333FF"/>
                </a:solidFill>
                <a:latin typeface="Times New Roman" panose="02020603050405020304" charset="0"/>
                <a:cs typeface="Times New Roman" panose="02020603050405020304" charset="0"/>
              </a:rPr>
              <a:t>delegate</a:t>
            </a:r>
            <a:r>
              <a:rPr lang="zh-CN" altLang="en-US" sz="2800">
                <a:latin typeface="Times New Roman" panose="02020603050405020304" charset="0"/>
                <a:cs typeface="Times New Roman" panose="02020603050405020304" charset="0"/>
              </a:rPr>
              <a:t>d all responsibilities to Deputy President David Mabuza for the next week.</a:t>
            </a:r>
            <a:endParaRPr lang="zh-CN" altLang="en-US" sz="2800">
              <a:latin typeface="Times New Roman" panose="02020603050405020304" charset="0"/>
              <a:cs typeface="Times New Roman" panose="02020603050405020304" charset="0"/>
            </a:endParaRPr>
          </a:p>
          <a:p>
            <a:r>
              <a:rPr lang="zh-CN" altLang="en-US" sz="2800">
                <a:latin typeface="Times New Roman" panose="02020603050405020304" charset="0"/>
                <a:cs typeface="Times New Roman" panose="02020603050405020304" charset="0"/>
              </a:rPr>
              <a:t> </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Ramaphosa, 69, is ____</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(full) </a:t>
            </a:r>
            <a:r>
              <a:rPr lang="zh-CN" altLang="en-US" sz="2800">
                <a:solidFill>
                  <a:srgbClr val="3333FF"/>
                </a:solidFill>
                <a:latin typeface="Times New Roman" panose="02020603050405020304" charset="0"/>
                <a:cs typeface="Times New Roman" panose="02020603050405020304" charset="0"/>
              </a:rPr>
              <a:t>vaccinate</a:t>
            </a:r>
            <a:r>
              <a:rPr lang="zh-CN" altLang="en-US" sz="2800">
                <a:latin typeface="Times New Roman" panose="02020603050405020304" charset="0"/>
                <a:cs typeface="Times New Roman" panose="02020603050405020304" charset="0"/>
              </a:rPr>
              <a:t>d. The statement didn</a:t>
            </a:r>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t say </a:t>
            </a:r>
            <a:r>
              <a:rPr lang="en-US" altLang="zh-CN" sz="2800">
                <a:latin typeface="Times New Roman" panose="02020603050405020304" charset="0"/>
                <a:cs typeface="Times New Roman" panose="02020603050405020304" charset="0"/>
              </a:rPr>
              <a:t>_</a:t>
            </a:r>
            <a:r>
              <a:rPr lang="zh-CN" altLang="en-US" sz="2800">
                <a:latin typeface="Times New Roman" panose="02020603050405020304" charset="0"/>
                <a:cs typeface="Times New Roman" panose="02020603050405020304" charset="0"/>
              </a:rPr>
              <a:t>_________ he had been infected with the </a:t>
            </a:r>
            <a:r>
              <a:rPr lang="zh-CN" altLang="en-US" sz="2800">
                <a:solidFill>
                  <a:srgbClr val="3333FF"/>
                </a:solidFill>
                <a:latin typeface="Times New Roman" panose="02020603050405020304" charset="0"/>
                <a:cs typeface="Times New Roman" panose="02020603050405020304" charset="0"/>
              </a:rPr>
              <a:t>Omicron variant</a:t>
            </a:r>
            <a:r>
              <a:rPr lang="zh-CN" altLang="en-US" sz="2800">
                <a:latin typeface="Times New Roman" panose="02020603050405020304" charset="0"/>
                <a:cs typeface="Times New Roman" panose="02020603050405020304" charset="0"/>
              </a:rPr>
              <a:t> of the </a:t>
            </a:r>
            <a:r>
              <a:rPr lang="zh-CN" altLang="en-US" sz="2800">
                <a:solidFill>
                  <a:srgbClr val="3333FF"/>
                </a:solidFill>
                <a:latin typeface="Times New Roman" panose="02020603050405020304" charset="0"/>
                <a:cs typeface="Times New Roman" panose="02020603050405020304" charset="0"/>
              </a:rPr>
              <a:t>coronavirus</a:t>
            </a:r>
            <a:r>
              <a:rPr lang="zh-CN" altLang="en-US" sz="2800">
                <a:latin typeface="Times New Roman" panose="02020603050405020304" charset="0"/>
                <a:cs typeface="Times New Roman" panose="02020603050405020304" charset="0"/>
              </a:rPr>
              <a:t>, which </a:t>
            </a:r>
            <a:r>
              <a:rPr lang="en-US" altLang="zh-CN" sz="2800">
                <a:latin typeface="Times New Roman" panose="02020603050405020304" charset="0"/>
                <a:cs typeface="Times New Roman" panose="02020603050405020304" charset="0"/>
              </a:rPr>
              <a:t>was first </a:t>
            </a:r>
            <a:r>
              <a:rPr lang="zh-CN" altLang="en-US" sz="2800">
                <a:latin typeface="Times New Roman" panose="02020603050405020304" charset="0"/>
                <a:cs typeface="Times New Roman" panose="02020603050405020304" charset="0"/>
              </a:rPr>
              <a:t>_______ (detect) in South Africa.  In the statement, Ramaphosa said his infection serves ___ a caution to all people in South Africa to be </a:t>
            </a:r>
            <a:r>
              <a:rPr lang="zh-CN" altLang="en-US" sz="2800">
                <a:solidFill>
                  <a:srgbClr val="3333FF"/>
                </a:solidFill>
                <a:latin typeface="Times New Roman" panose="02020603050405020304" charset="0"/>
                <a:cs typeface="Times New Roman" panose="02020603050405020304" charset="0"/>
              </a:rPr>
              <a:t>vaccinate</a:t>
            </a:r>
            <a:r>
              <a:rPr lang="zh-CN" altLang="en-US" sz="2800">
                <a:latin typeface="Times New Roman" panose="02020603050405020304" charset="0"/>
                <a:cs typeface="Times New Roman" panose="02020603050405020304" charset="0"/>
              </a:rPr>
              <a:t>d.   </a:t>
            </a:r>
            <a:endParaRPr lang="zh-CN" altLang="en-US"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South Africa is battling a rapid </a:t>
            </a:r>
            <a:r>
              <a:rPr lang="zh-CN" altLang="en-US" sz="2800">
                <a:solidFill>
                  <a:srgbClr val="3333FF"/>
                </a:solidFill>
                <a:latin typeface="Times New Roman" panose="02020603050405020304" charset="0"/>
                <a:cs typeface="Times New Roman" panose="02020603050405020304" charset="0"/>
              </a:rPr>
              <a:t>coronavirus </a:t>
            </a:r>
            <a:r>
              <a:rPr lang="zh-CN" altLang="en-US" sz="2800">
                <a:latin typeface="Times New Roman" panose="02020603050405020304" charset="0"/>
                <a:cs typeface="Times New Roman" panose="02020603050405020304" charset="0"/>
              </a:rPr>
              <a:t>resurgence</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复苏</a:t>
            </a:r>
            <a:r>
              <a:rPr lang="zh-CN" altLang="en-US" sz="2800">
                <a:latin typeface="Times New Roman" panose="02020603050405020304" charset="0"/>
                <a:cs typeface="Times New Roman" panose="02020603050405020304" charset="0"/>
              </a:rPr>
              <a:t>) </a:t>
            </a:r>
            <a:r>
              <a:rPr lang="en-US" altLang="zh-CN" sz="2800">
                <a:latin typeface="Times New Roman" panose="02020603050405020304" charset="0"/>
                <a:cs typeface="Times New Roman" panose="02020603050405020304" charset="0"/>
              </a:rPr>
              <a:t>_</a:t>
            </a:r>
            <a:r>
              <a:rPr lang="zh-CN" altLang="en-US" sz="2800">
                <a:latin typeface="Times New Roman" panose="02020603050405020304" charset="0"/>
                <a:cs typeface="Times New Roman" panose="02020603050405020304" charset="0"/>
              </a:rPr>
              <a:t>_____ (drive)</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by </a:t>
            </a:r>
            <a:r>
              <a:rPr lang="zh-CN" altLang="en-US" sz="2800">
                <a:solidFill>
                  <a:srgbClr val="3333FF"/>
                </a:solidFill>
                <a:latin typeface="Times New Roman" panose="02020603050405020304" charset="0"/>
                <a:cs typeface="Times New Roman" panose="02020603050405020304" charset="0"/>
              </a:rPr>
              <a:t>Omicron</a:t>
            </a:r>
            <a:r>
              <a:rPr lang="zh-CN" altLang="en-US" sz="2800">
                <a:latin typeface="Times New Roman" panose="02020603050405020304" charset="0"/>
                <a:cs typeface="Times New Roman" panose="02020603050405020304" charset="0"/>
              </a:rPr>
              <a:t>. The country </a:t>
            </a:r>
            <a:r>
              <a:rPr lang="zh-CN" altLang="en-US" sz="2800">
                <a:solidFill>
                  <a:srgbClr val="3333FF"/>
                </a:solidFill>
                <a:latin typeface="Times New Roman" panose="02020603050405020304" charset="0"/>
                <a:cs typeface="Times New Roman" panose="02020603050405020304" charset="0"/>
              </a:rPr>
              <a:t>confirm</a:t>
            </a:r>
            <a:r>
              <a:rPr lang="zh-CN" altLang="en-US" sz="2800">
                <a:latin typeface="Times New Roman" panose="02020603050405020304" charset="0"/>
                <a:cs typeface="Times New Roman" panose="02020603050405020304" charset="0"/>
              </a:rPr>
              <a:t>ed more than 18, 000 new </a:t>
            </a:r>
            <a:r>
              <a:rPr lang="zh-CN" altLang="en-US" sz="2800">
                <a:solidFill>
                  <a:srgbClr val="3333FF"/>
                </a:solidFill>
                <a:latin typeface="Times New Roman" panose="02020603050405020304" charset="0"/>
                <a:cs typeface="Times New Roman" panose="02020603050405020304" charset="0"/>
              </a:rPr>
              <a:t>case</a:t>
            </a:r>
            <a:r>
              <a:rPr lang="zh-CN" altLang="en-US" sz="2800">
                <a:latin typeface="Times New Roman" panose="02020603050405020304" charset="0"/>
                <a:cs typeface="Times New Roman" panose="02020603050405020304" charset="0"/>
              </a:rPr>
              <a:t>s Sunday night. More than 70% of the </a:t>
            </a:r>
            <a:r>
              <a:rPr lang="zh-CN" altLang="en-US" sz="2800">
                <a:solidFill>
                  <a:srgbClr val="3333FF"/>
                </a:solidFill>
                <a:latin typeface="Times New Roman" panose="02020603050405020304" charset="0"/>
                <a:cs typeface="Times New Roman" panose="02020603050405020304" charset="0"/>
              </a:rPr>
              <a:t>case</a:t>
            </a:r>
            <a:r>
              <a:rPr lang="zh-CN" altLang="en-US" sz="2800">
                <a:latin typeface="Times New Roman" panose="02020603050405020304" charset="0"/>
                <a:cs typeface="Times New Roman" panose="02020603050405020304" charset="0"/>
              </a:rPr>
              <a:t>s are </a:t>
            </a:r>
            <a:r>
              <a:rPr lang="zh-CN" altLang="en-US" sz="2800">
                <a:solidFill>
                  <a:srgbClr val="3333FF"/>
                </a:solidFill>
                <a:latin typeface="Times New Roman" panose="02020603050405020304" charset="0"/>
                <a:cs typeface="Times New Roman" panose="02020603050405020304" charset="0"/>
              </a:rPr>
              <a:t>estimate</a:t>
            </a:r>
            <a:r>
              <a:rPr lang="zh-CN" altLang="en-US" sz="2800">
                <a:solidFill>
                  <a:schemeClr val="tx1"/>
                </a:solidFill>
                <a:latin typeface="Times New Roman" panose="02020603050405020304" charset="0"/>
                <a:cs typeface="Times New Roman" panose="02020603050405020304" charset="0"/>
              </a:rPr>
              <a:t>d</a:t>
            </a:r>
            <a:r>
              <a:rPr lang="zh-CN" altLang="en-US" sz="2800">
                <a:solidFill>
                  <a:srgbClr val="3333FF"/>
                </a:solidFill>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to be </a:t>
            </a:r>
            <a:r>
              <a:rPr lang="zh-CN" altLang="en-US" sz="2800">
                <a:solidFill>
                  <a:srgbClr val="3333FF"/>
                </a:solidFill>
                <a:latin typeface="Times New Roman" panose="02020603050405020304" charset="0"/>
                <a:cs typeface="Times New Roman" panose="02020603050405020304" charset="0"/>
              </a:rPr>
              <a:t>Omicron</a:t>
            </a:r>
            <a:r>
              <a:rPr lang="zh-CN" altLang="en-US" sz="2800">
                <a:latin typeface="Times New Roman" panose="02020603050405020304" charset="0"/>
                <a:cs typeface="Times New Roman" panose="02020603050405020304" charset="0"/>
              </a:rPr>
              <a:t>. So far, the majority of </a:t>
            </a:r>
            <a:r>
              <a:rPr lang="zh-CN" altLang="en-US" sz="2800">
                <a:solidFill>
                  <a:srgbClr val="3333FF"/>
                </a:solidFill>
                <a:latin typeface="Times New Roman" panose="02020603050405020304" charset="0"/>
                <a:cs typeface="Times New Roman" panose="02020603050405020304" charset="0"/>
              </a:rPr>
              <a:t>case</a:t>
            </a:r>
            <a:r>
              <a:rPr lang="zh-CN" altLang="en-US" sz="2800">
                <a:latin typeface="Times New Roman" panose="02020603050405020304" charset="0"/>
                <a:cs typeface="Times New Roman" panose="02020603050405020304" charset="0"/>
              </a:rPr>
              <a:t>s _________</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(be) relatively </a:t>
            </a:r>
            <a:r>
              <a:rPr lang="zh-CN" altLang="en-US" sz="2800">
                <a:solidFill>
                  <a:srgbClr val="3333FF"/>
                </a:solidFill>
                <a:latin typeface="Times New Roman" panose="02020603050405020304" charset="0"/>
                <a:cs typeface="Times New Roman" panose="02020603050405020304" charset="0"/>
              </a:rPr>
              <a:t>mild</a:t>
            </a:r>
            <a:r>
              <a:rPr lang="zh-CN" altLang="en-US" sz="2800">
                <a:latin typeface="Times New Roman" panose="02020603050405020304" charset="0"/>
                <a:cs typeface="Times New Roman" panose="02020603050405020304" charset="0"/>
              </a:rPr>
              <a:t>, and the percentage of </a:t>
            </a:r>
            <a:r>
              <a:rPr lang="zh-CN" altLang="en-US" sz="2800">
                <a:solidFill>
                  <a:srgbClr val="3333FF"/>
                </a:solidFill>
                <a:latin typeface="Times New Roman" panose="02020603050405020304" charset="0"/>
                <a:cs typeface="Times New Roman" panose="02020603050405020304" charset="0"/>
              </a:rPr>
              <a:t>severe case</a:t>
            </a:r>
            <a:r>
              <a:rPr lang="zh-CN" altLang="en-US" sz="2800">
                <a:latin typeface="Times New Roman" panose="02020603050405020304" charset="0"/>
                <a:cs typeface="Times New Roman" panose="02020603050405020304" charset="0"/>
              </a:rPr>
              <a:t>s ______ patients require oxygen has been low.</a:t>
            </a:r>
            <a:endParaRPr lang="zh-CN" altLang="en-US" sz="2800">
              <a:latin typeface="Times New Roman" panose="02020603050405020304" charset="0"/>
              <a:cs typeface="Times New Roman" panose="02020603050405020304" charset="0"/>
            </a:endParaRPr>
          </a:p>
        </p:txBody>
      </p:sp>
      <p:sp>
        <p:nvSpPr>
          <p:cNvPr id="5" name="文本框 4"/>
          <p:cNvSpPr txBox="1"/>
          <p:nvPr/>
        </p:nvSpPr>
        <p:spPr>
          <a:xfrm>
            <a:off x="1796415" y="0"/>
            <a:ext cx="7557770" cy="521970"/>
          </a:xfrm>
          <a:prstGeom prst="rect">
            <a:avLst/>
          </a:prstGeom>
          <a:noFill/>
        </p:spPr>
        <p:txBody>
          <a:bodyPr wrap="square" rtlCol="0">
            <a:spAutoFit/>
          </a:bodyPr>
          <a:lstStyle/>
          <a:p>
            <a:r>
              <a:rPr lang="zh-CN" altLang="en-US" sz="2800" b="1">
                <a:solidFill>
                  <a:schemeClr val="accent2"/>
                </a:solidFill>
                <a:latin typeface="+mj-ea"/>
                <a:ea typeface="+mj-ea"/>
                <a:cs typeface="Arial" panose="020B0604020202020204" pitchFamily="34" charset="0"/>
              </a:rPr>
              <a:t>（《洛杉矶时报》</a:t>
            </a:r>
            <a:r>
              <a:rPr lang="en-US" altLang="zh-CN" sz="2800" b="1">
                <a:solidFill>
                  <a:schemeClr val="accent2"/>
                </a:solidFill>
                <a:latin typeface="+mj-ea"/>
                <a:ea typeface="+mj-ea"/>
                <a:cs typeface="Arial" panose="020B0604020202020204" pitchFamily="34" charset="0"/>
              </a:rPr>
              <a:t>2021</a:t>
            </a:r>
            <a:r>
              <a:rPr lang="zh-CN" altLang="en-US" sz="2800" b="1">
                <a:solidFill>
                  <a:schemeClr val="accent2"/>
                </a:solidFill>
                <a:latin typeface="+mj-ea"/>
                <a:ea typeface="+mj-ea"/>
                <a:cs typeface="Arial" panose="020B0604020202020204" pitchFamily="34" charset="0"/>
              </a:rPr>
              <a:t>年</a:t>
            </a:r>
            <a:r>
              <a:rPr lang="en-US" altLang="zh-CN" sz="2800" b="1">
                <a:solidFill>
                  <a:schemeClr val="accent2"/>
                </a:solidFill>
                <a:latin typeface="+mj-ea"/>
                <a:ea typeface="+mj-ea"/>
                <a:cs typeface="Arial" panose="020B0604020202020204" pitchFamily="34" charset="0"/>
              </a:rPr>
              <a:t>12</a:t>
            </a:r>
            <a:r>
              <a:rPr lang="zh-CN" altLang="en-US" sz="2800" b="1">
                <a:solidFill>
                  <a:schemeClr val="accent2"/>
                </a:solidFill>
                <a:latin typeface="+mj-ea"/>
                <a:ea typeface="+mj-ea"/>
                <a:cs typeface="Arial" panose="020B0604020202020204" pitchFamily="34" charset="0"/>
              </a:rPr>
              <a:t>月</a:t>
            </a:r>
            <a:r>
              <a:rPr lang="en-US" altLang="zh-CN" sz="2800" b="1">
                <a:solidFill>
                  <a:schemeClr val="accent2"/>
                </a:solidFill>
                <a:latin typeface="+mj-ea"/>
                <a:ea typeface="+mj-ea"/>
                <a:cs typeface="Arial" panose="020B0604020202020204" pitchFamily="34" charset="0"/>
              </a:rPr>
              <a:t>14</a:t>
            </a:r>
            <a:r>
              <a:rPr lang="zh-CN" altLang="en-US" sz="2800" b="1">
                <a:solidFill>
                  <a:schemeClr val="accent2"/>
                </a:solidFill>
                <a:latin typeface="+mj-ea"/>
                <a:ea typeface="+mj-ea"/>
                <a:cs typeface="Arial" panose="020B0604020202020204" pitchFamily="34" charset="0"/>
              </a:rPr>
              <a:t>日</a:t>
            </a:r>
            <a:r>
              <a:rPr lang="en-US" altLang="zh-CN" sz="2800" b="1">
                <a:solidFill>
                  <a:schemeClr val="accent2"/>
                </a:solidFill>
                <a:latin typeface="+mj-ea"/>
                <a:ea typeface="+mj-ea"/>
                <a:cs typeface="Arial" panose="020B0604020202020204" pitchFamily="34" charset="0"/>
              </a:rPr>
              <a:t> A3</a:t>
            </a:r>
            <a:r>
              <a:rPr lang="zh-CN" altLang="en-US" sz="2800" b="1">
                <a:solidFill>
                  <a:schemeClr val="accent2"/>
                </a:solidFill>
                <a:latin typeface="+mj-ea"/>
                <a:ea typeface="+mj-ea"/>
                <a:cs typeface="Arial" panose="020B0604020202020204" pitchFamily="34" charset="0"/>
              </a:rPr>
              <a:t>版面）</a:t>
            </a:r>
            <a:endParaRPr lang="zh-CN" altLang="en-US" sz="2800" b="1">
              <a:solidFill>
                <a:schemeClr val="accent2"/>
              </a:solidFill>
              <a:latin typeface="+mj-ea"/>
              <a:ea typeface="+mj-ea"/>
              <a:cs typeface="Arial" panose="020B0604020202020204" pitchFamily="34" charset="0"/>
            </a:endParaRPr>
          </a:p>
        </p:txBody>
      </p:sp>
      <p:sp>
        <p:nvSpPr>
          <p:cNvPr id="17" name="文本框 16"/>
          <p:cNvSpPr txBox="1"/>
          <p:nvPr/>
        </p:nvSpPr>
        <p:spPr>
          <a:xfrm>
            <a:off x="0" y="0"/>
            <a:ext cx="1626870" cy="521970"/>
          </a:xfrm>
          <a:prstGeom prst="rect">
            <a:avLst/>
          </a:prstGeom>
          <a:solidFill>
            <a:schemeClr val="accent6"/>
          </a:solidFill>
        </p:spPr>
        <p:txBody>
          <a:bodyPr wrap="square" rtlCol="0">
            <a:spAutoFit/>
          </a:bodyPr>
          <a:lstStyle/>
          <a:p>
            <a:r>
              <a:rPr kumimoji="1" lang="zh-CN" sz="2800" b="1" dirty="0">
                <a:solidFill>
                  <a:schemeClr val="lt1"/>
                </a:solidFill>
              </a:rPr>
              <a:t>语篇填空</a:t>
            </a:r>
            <a:endParaRPr kumimoji="1" lang="zh-CN" sz="2800" b="1" dirty="0">
              <a:solidFill>
                <a:schemeClr val="bg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 name="文本框 1"/>
          <p:cNvSpPr txBox="1"/>
          <p:nvPr/>
        </p:nvSpPr>
        <p:spPr>
          <a:xfrm>
            <a:off x="8399145" y="589915"/>
            <a:ext cx="1616075" cy="521970"/>
          </a:xfrm>
          <a:prstGeom prst="rect">
            <a:avLst/>
          </a:prstGeom>
          <a:noFill/>
        </p:spPr>
        <p:txBody>
          <a:bodyPr wrap="none" rtlCol="0" anchor="t">
            <a:spAutoFit/>
          </a:bodyPr>
          <a:lstStyle/>
          <a:p>
            <a:r>
              <a:rPr sz="2800">
                <a:solidFill>
                  <a:srgbClr val="FF0000"/>
                </a:solidFill>
                <a:latin typeface="Times New Roman" panose="02020603050405020304" charset="0"/>
                <a:cs typeface="Times New Roman" panose="02020603050405020304" charset="0"/>
                <a:sym typeface="+mn-ea"/>
              </a:rPr>
              <a:t>treatment </a:t>
            </a:r>
            <a:endParaRPr lang="zh-CN" altLang="en-US" sz="2800">
              <a:solidFill>
                <a:srgbClr val="FF0000"/>
              </a:solidFill>
              <a:latin typeface="Times New Roman" panose="02020603050405020304" charset="0"/>
              <a:cs typeface="Times New Roman" panose="02020603050405020304" charset="0"/>
              <a:sym typeface="+mn-ea"/>
            </a:endParaRPr>
          </a:p>
        </p:txBody>
      </p:sp>
      <p:sp>
        <p:nvSpPr>
          <p:cNvPr id="3" name="文本框 2"/>
          <p:cNvSpPr txBox="1"/>
          <p:nvPr/>
        </p:nvSpPr>
        <p:spPr>
          <a:xfrm>
            <a:off x="1727835" y="1019175"/>
            <a:ext cx="1670050" cy="521970"/>
          </a:xfrm>
          <a:prstGeom prst="rect">
            <a:avLst/>
          </a:prstGeom>
          <a:noFill/>
        </p:spPr>
        <p:txBody>
          <a:bodyPr wrap="none" rtlCol="0" anchor="t">
            <a:spAutoFit/>
          </a:bodyPr>
          <a:lstStyle/>
          <a:p>
            <a:pPr algn="l"/>
            <a:r>
              <a:rPr sz="2800">
                <a:solidFill>
                  <a:srgbClr val="FF0000"/>
                </a:solidFill>
                <a:latin typeface="Times New Roman" panose="02020603050405020304" charset="0"/>
                <a:cs typeface="Times New Roman" panose="02020603050405020304" charset="0"/>
                <a:sym typeface="+mn-ea"/>
              </a:rPr>
              <a:t>symptom</a:t>
            </a:r>
            <a:r>
              <a:rPr lang="en-US" sz="2800">
                <a:solidFill>
                  <a:srgbClr val="FF0000"/>
                </a:solidFill>
                <a:latin typeface="Times New Roman" panose="02020603050405020304" charset="0"/>
                <a:cs typeface="Times New Roman" panose="02020603050405020304" charset="0"/>
                <a:sym typeface="+mn-ea"/>
              </a:rPr>
              <a:t>s</a:t>
            </a:r>
            <a:endParaRPr lang="en-US" sz="2800">
              <a:solidFill>
                <a:srgbClr val="FF0000"/>
              </a:solidFill>
              <a:latin typeface="Times New Roman" panose="02020603050405020304" charset="0"/>
              <a:cs typeface="Times New Roman" panose="02020603050405020304" charset="0"/>
              <a:sym typeface="+mn-ea"/>
            </a:endParaRPr>
          </a:p>
        </p:txBody>
      </p:sp>
      <p:sp>
        <p:nvSpPr>
          <p:cNvPr id="6" name="文本框 5"/>
          <p:cNvSpPr txBox="1"/>
          <p:nvPr/>
        </p:nvSpPr>
        <p:spPr>
          <a:xfrm>
            <a:off x="3600450" y="1869440"/>
            <a:ext cx="353060" cy="521970"/>
          </a:xfrm>
          <a:prstGeom prst="rect">
            <a:avLst/>
          </a:prstGeom>
          <a:noFill/>
        </p:spPr>
        <p:txBody>
          <a:bodyPr wrap="none" rtlCol="0" anchor="t">
            <a:spAutoFit/>
          </a:bodyPr>
          <a:lstStyle/>
          <a:p>
            <a:pPr algn="l"/>
            <a:r>
              <a:rPr lang="en-US" sz="2800">
                <a:solidFill>
                  <a:srgbClr val="FF0000"/>
                </a:solidFill>
                <a:latin typeface="Times New Roman" panose="02020603050405020304" charset="0"/>
                <a:cs typeface="Times New Roman" panose="02020603050405020304" charset="0"/>
                <a:sym typeface="+mn-ea"/>
              </a:rPr>
              <a:t>a</a:t>
            </a:r>
            <a:endParaRPr lang="en-US" sz="2800">
              <a:solidFill>
                <a:srgbClr val="FF0000"/>
              </a:solidFill>
              <a:latin typeface="Times New Roman" panose="02020603050405020304" charset="0"/>
              <a:cs typeface="Times New Roman" panose="02020603050405020304" charset="0"/>
              <a:sym typeface="+mn-ea"/>
            </a:endParaRPr>
          </a:p>
        </p:txBody>
      </p:sp>
      <p:sp>
        <p:nvSpPr>
          <p:cNvPr id="9" name="文本框 8"/>
          <p:cNvSpPr txBox="1"/>
          <p:nvPr/>
        </p:nvSpPr>
        <p:spPr>
          <a:xfrm>
            <a:off x="3074670" y="2717165"/>
            <a:ext cx="802640" cy="521970"/>
          </a:xfrm>
          <a:prstGeom prst="rect">
            <a:avLst/>
          </a:prstGeom>
          <a:noFill/>
        </p:spPr>
        <p:txBody>
          <a:bodyPr wrap="none" rtlCol="0" anchor="t">
            <a:spAutoFit/>
          </a:bodyPr>
          <a:lstStyle/>
          <a:p>
            <a:pPr algn="l"/>
            <a:r>
              <a:rPr lang="en-US" sz="2800">
                <a:solidFill>
                  <a:srgbClr val="FF0000"/>
                </a:solidFill>
                <a:latin typeface="Times New Roman" panose="02020603050405020304" charset="0"/>
                <a:cs typeface="Times New Roman" panose="02020603050405020304" charset="0"/>
                <a:sym typeface="+mn-ea"/>
              </a:rPr>
              <a:t>fully</a:t>
            </a:r>
            <a:endParaRPr lang="en-US" sz="2800">
              <a:solidFill>
                <a:srgbClr val="FF0000"/>
              </a:solidFill>
              <a:latin typeface="Times New Roman" panose="02020603050405020304" charset="0"/>
              <a:cs typeface="Times New Roman" panose="02020603050405020304" charset="0"/>
              <a:sym typeface="+mn-ea"/>
            </a:endParaRPr>
          </a:p>
        </p:txBody>
      </p:sp>
      <p:sp>
        <p:nvSpPr>
          <p:cNvPr id="7" name="文本框 6"/>
          <p:cNvSpPr txBox="1"/>
          <p:nvPr/>
        </p:nvSpPr>
        <p:spPr>
          <a:xfrm>
            <a:off x="1102360" y="4006850"/>
            <a:ext cx="492125" cy="521970"/>
          </a:xfrm>
          <a:prstGeom prst="rect">
            <a:avLst/>
          </a:prstGeom>
          <a:noFill/>
        </p:spPr>
        <p:txBody>
          <a:bodyPr wrap="none" rtlCol="0" anchor="t">
            <a:spAutoFit/>
          </a:bodyPr>
          <a:lstStyle/>
          <a:p>
            <a:pPr algn="l"/>
            <a:r>
              <a:rPr lang="en-US" sz="2800">
                <a:solidFill>
                  <a:srgbClr val="FF0000"/>
                </a:solidFill>
                <a:latin typeface="Times New Roman" panose="02020603050405020304" charset="0"/>
                <a:cs typeface="Times New Roman" panose="02020603050405020304" charset="0"/>
                <a:sym typeface="+mn-ea"/>
              </a:rPr>
              <a:t>as</a:t>
            </a:r>
            <a:endParaRPr lang="en-US" sz="2800">
              <a:solidFill>
                <a:srgbClr val="FF0000"/>
              </a:solidFill>
              <a:latin typeface="Times New Roman" panose="02020603050405020304" charset="0"/>
              <a:cs typeface="Times New Roman" panose="02020603050405020304" charset="0"/>
              <a:sym typeface="+mn-ea"/>
            </a:endParaRPr>
          </a:p>
        </p:txBody>
      </p:sp>
      <p:sp>
        <p:nvSpPr>
          <p:cNvPr id="8" name="文本框 7"/>
          <p:cNvSpPr txBox="1"/>
          <p:nvPr/>
        </p:nvSpPr>
        <p:spPr>
          <a:xfrm>
            <a:off x="52070" y="3581400"/>
            <a:ext cx="1369060" cy="521970"/>
          </a:xfrm>
          <a:prstGeom prst="rect">
            <a:avLst/>
          </a:prstGeom>
          <a:noFill/>
        </p:spPr>
        <p:txBody>
          <a:bodyPr wrap="none" rtlCol="0" anchor="t">
            <a:spAutoFit/>
          </a:bodyPr>
          <a:lstStyle/>
          <a:p>
            <a:pPr algn="l"/>
            <a:r>
              <a:rPr lang="en-US" sz="2800">
                <a:solidFill>
                  <a:srgbClr val="FF0000"/>
                </a:solidFill>
                <a:latin typeface="Times New Roman" panose="02020603050405020304" charset="0"/>
                <a:cs typeface="Times New Roman" panose="02020603050405020304" charset="0"/>
                <a:sym typeface="+mn-ea"/>
              </a:rPr>
              <a:t>detected</a:t>
            </a:r>
            <a:endParaRPr lang="en-US" sz="2800">
              <a:solidFill>
                <a:srgbClr val="FF0000"/>
              </a:solidFill>
              <a:latin typeface="Times New Roman" panose="02020603050405020304" charset="0"/>
              <a:cs typeface="Times New Roman" panose="02020603050405020304" charset="0"/>
              <a:sym typeface="+mn-ea"/>
            </a:endParaRPr>
          </a:p>
        </p:txBody>
      </p:sp>
      <p:sp>
        <p:nvSpPr>
          <p:cNvPr id="10" name="文本框 9"/>
          <p:cNvSpPr txBox="1"/>
          <p:nvPr/>
        </p:nvSpPr>
        <p:spPr>
          <a:xfrm>
            <a:off x="9201785" y="4441190"/>
            <a:ext cx="1096010" cy="521970"/>
          </a:xfrm>
          <a:prstGeom prst="rect">
            <a:avLst/>
          </a:prstGeom>
          <a:noFill/>
        </p:spPr>
        <p:txBody>
          <a:bodyPr wrap="none" rtlCol="0" anchor="t">
            <a:spAutoFit/>
          </a:bodyPr>
          <a:lstStyle/>
          <a:p>
            <a:pPr algn="l"/>
            <a:r>
              <a:rPr lang="en-US" sz="2800">
                <a:solidFill>
                  <a:srgbClr val="FF0000"/>
                </a:solidFill>
                <a:latin typeface="Times New Roman" panose="02020603050405020304" charset="0"/>
                <a:cs typeface="Times New Roman" panose="02020603050405020304" charset="0"/>
                <a:sym typeface="+mn-ea"/>
              </a:rPr>
              <a:t>driven</a:t>
            </a:r>
            <a:endParaRPr lang="en-US" sz="2800">
              <a:solidFill>
                <a:srgbClr val="FF0000"/>
              </a:solidFill>
              <a:latin typeface="Times New Roman" panose="02020603050405020304" charset="0"/>
              <a:cs typeface="Times New Roman" panose="02020603050405020304" charset="0"/>
              <a:sym typeface="+mn-ea"/>
            </a:endParaRPr>
          </a:p>
        </p:txBody>
      </p:sp>
      <p:sp>
        <p:nvSpPr>
          <p:cNvPr id="11" name="文本框 10"/>
          <p:cNvSpPr txBox="1"/>
          <p:nvPr/>
        </p:nvSpPr>
        <p:spPr>
          <a:xfrm>
            <a:off x="10031730" y="2727960"/>
            <a:ext cx="1822450" cy="521970"/>
          </a:xfrm>
          <a:prstGeom prst="rect">
            <a:avLst/>
          </a:prstGeom>
          <a:noFill/>
        </p:spPr>
        <p:txBody>
          <a:bodyPr wrap="none" rtlCol="0" anchor="t">
            <a:spAutoFit/>
          </a:bodyPr>
          <a:lstStyle/>
          <a:p>
            <a:r>
              <a:rPr lang="en-US" sz="2800">
                <a:solidFill>
                  <a:srgbClr val="FF0000"/>
                </a:solidFill>
                <a:latin typeface="Times New Roman" panose="02020603050405020304" charset="0"/>
                <a:cs typeface="Times New Roman" panose="02020603050405020304" charset="0"/>
                <a:sym typeface="+mn-ea"/>
              </a:rPr>
              <a:t>whether / </a:t>
            </a:r>
            <a:r>
              <a:rPr lang="en-US" altLang="zh-CN" sz="2800">
                <a:solidFill>
                  <a:srgbClr val="FF0000"/>
                </a:solidFill>
                <a:latin typeface="Times New Roman" panose="02020603050405020304" charset="0"/>
                <a:cs typeface="Times New Roman" panose="02020603050405020304" charset="0"/>
                <a:sym typeface="+mn-ea"/>
              </a:rPr>
              <a:t>if</a:t>
            </a:r>
            <a:endParaRPr lang="en-US" altLang="zh-CN" sz="2800">
              <a:solidFill>
                <a:srgbClr val="FF0000"/>
              </a:solidFill>
              <a:latin typeface="Times New Roman" panose="02020603050405020304" charset="0"/>
              <a:cs typeface="Times New Roman" panose="02020603050405020304" charset="0"/>
              <a:sym typeface="+mn-ea"/>
            </a:endParaRPr>
          </a:p>
        </p:txBody>
      </p:sp>
      <p:sp>
        <p:nvSpPr>
          <p:cNvPr id="12" name="文本框 11"/>
          <p:cNvSpPr txBox="1"/>
          <p:nvPr/>
        </p:nvSpPr>
        <p:spPr>
          <a:xfrm>
            <a:off x="124460" y="5716905"/>
            <a:ext cx="1675765" cy="521970"/>
          </a:xfrm>
          <a:prstGeom prst="rect">
            <a:avLst/>
          </a:prstGeom>
          <a:noFill/>
        </p:spPr>
        <p:txBody>
          <a:bodyPr wrap="none" rtlCol="0" anchor="t">
            <a:spAutoFit/>
          </a:bodyPr>
          <a:lstStyle/>
          <a:p>
            <a:pPr algn="l"/>
            <a:r>
              <a:rPr lang="en-US" sz="2800">
                <a:solidFill>
                  <a:srgbClr val="FF0000"/>
                </a:solidFill>
                <a:latin typeface="Times New Roman" panose="02020603050405020304" charset="0"/>
                <a:cs typeface="Times New Roman" panose="02020603050405020304" charset="0"/>
                <a:sym typeface="+mn-ea"/>
              </a:rPr>
              <a:t>have been</a:t>
            </a:r>
            <a:endParaRPr lang="en-US" sz="2800">
              <a:solidFill>
                <a:srgbClr val="FF0000"/>
              </a:solidFill>
              <a:latin typeface="Times New Roman" panose="02020603050405020304" charset="0"/>
              <a:cs typeface="Times New Roman" panose="02020603050405020304" charset="0"/>
              <a:sym typeface="+mn-ea"/>
            </a:endParaRPr>
          </a:p>
        </p:txBody>
      </p:sp>
      <p:sp>
        <p:nvSpPr>
          <p:cNvPr id="15" name="文本框 14"/>
          <p:cNvSpPr txBox="1"/>
          <p:nvPr/>
        </p:nvSpPr>
        <p:spPr>
          <a:xfrm>
            <a:off x="9671685" y="5697855"/>
            <a:ext cx="1096645" cy="521970"/>
          </a:xfrm>
          <a:prstGeom prst="rect">
            <a:avLst/>
          </a:prstGeom>
          <a:noFill/>
        </p:spPr>
        <p:txBody>
          <a:bodyPr wrap="none" rtlCol="0" anchor="t">
            <a:spAutoFit/>
          </a:bodyPr>
          <a:lstStyle/>
          <a:p>
            <a:pPr algn="l"/>
            <a:r>
              <a:rPr lang="en-US" sz="2800">
                <a:solidFill>
                  <a:srgbClr val="FF0000"/>
                </a:solidFill>
                <a:latin typeface="Times New Roman" panose="02020603050405020304" charset="0"/>
                <a:cs typeface="Times New Roman" panose="02020603050405020304" charset="0"/>
                <a:sym typeface="+mn-ea"/>
              </a:rPr>
              <a:t>where</a:t>
            </a:r>
            <a:endParaRPr lang="en-US" sz="2800">
              <a:solidFill>
                <a:srgbClr val="FF0000"/>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6" grpId="0"/>
      <p:bldP spid="6" grpId="1"/>
      <p:bldP spid="9" grpId="0"/>
      <p:bldP spid="9" grpId="1"/>
      <p:bldP spid="7" grpId="0"/>
      <p:bldP spid="7" grpId="1"/>
      <p:bldP spid="8" grpId="0"/>
      <p:bldP spid="8" grpId="1"/>
      <p:bldP spid="10" grpId="0"/>
      <p:bldP spid="10" grpId="1"/>
      <p:bldP spid="11" grpId="0"/>
      <p:bldP spid="11" grpId="1"/>
      <p:bldP spid="12" grpId="0"/>
      <p:bldP spid="12" grpId="1"/>
      <p:bldP spid="15" grpId="0"/>
      <p:bldP spid="1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5720" y="654685"/>
            <a:ext cx="11973560" cy="4569460"/>
          </a:xfrm>
          <a:prstGeom prst="rect">
            <a:avLst/>
          </a:prstGeom>
          <a:noFill/>
        </p:spPr>
        <p:txBody>
          <a:bodyPr wrap="square" rtlCol="0">
            <a:spAutoFit/>
          </a:bodyPr>
          <a:lstStyle/>
          <a:p>
            <a:pPr indent="0" algn="l">
              <a:lnSpc>
                <a:spcPct val="90000"/>
              </a:lnSpc>
              <a:spcBef>
                <a:spcPts val="1000"/>
              </a:spcBef>
              <a:buClrTx/>
              <a:buSzTx/>
              <a:buFont typeface="Arial" panose="020B0604020202020204" pitchFamily="34" charset="0"/>
              <a:buNone/>
            </a:pPr>
            <a:r>
              <a:rPr lang="zh-CN" altLang="en-US" sz="2800">
                <a:latin typeface="Times New Roman" panose="02020603050405020304" charset="0"/>
                <a:ea typeface="华文中宋" panose="02010600040101010101" charset="-122"/>
                <a:cs typeface="Times New Roman" panose="02020603050405020304" charset="0"/>
              </a:rPr>
              <a:t>1. </a:t>
            </a:r>
            <a:r>
              <a:rPr sz="2800">
                <a:solidFill>
                  <a:srgbClr val="3333FF"/>
                </a:solidFill>
                <a:latin typeface="Times New Roman" panose="02020603050405020304" charset="0"/>
                <a:ea typeface="华文中宋" panose="02010600040101010101" charset="-122"/>
                <a:cs typeface="Times New Roman" panose="02020603050405020304" charset="0"/>
                <a:sym typeface="+mn-ea"/>
              </a:rPr>
              <a:t>delegate</a:t>
            </a:r>
            <a:r>
              <a:rPr lang="en-US" altLang="zh-CN" sz="2800">
                <a:latin typeface="Times New Roman" panose="02020603050405020304" charset="0"/>
                <a:ea typeface="华文中宋" panose="02010600040101010101" charset="-122"/>
                <a:cs typeface="Times New Roman" panose="02020603050405020304" charset="0"/>
              </a:rPr>
              <a:t>: to give part of your work, power or authority to sb in a lower position than you  </a:t>
            </a:r>
            <a:r>
              <a:rPr lang="zh-CN" altLang="en-US" sz="2800">
                <a:latin typeface="Times New Roman" panose="02020603050405020304" charset="0"/>
                <a:ea typeface="华文中宋" panose="02010600040101010101" charset="-122"/>
                <a:cs typeface="Times New Roman" panose="02020603050405020304" charset="0"/>
              </a:rPr>
              <a:t>委托；授权</a:t>
            </a:r>
            <a:endParaRPr lang="en-US" altLang="zh-CN" sz="2800">
              <a:latin typeface="Times New Roman" panose="02020603050405020304" charset="0"/>
              <a:ea typeface="华文中宋" panose="02010600040101010101" charset="-122"/>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ea typeface="华文中宋" panose="02010600040101010101" charset="-122"/>
                <a:cs typeface="Times New Roman" panose="02020603050405020304" charset="0"/>
              </a:rPr>
              <a:t>Some managers find it difficult to delegate. 有些经理认为难以做到知人善任。</a:t>
            </a: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r>
              <a:rPr lang="en-US" altLang="zh-CN" sz="3200">
                <a:latin typeface="Times New Roman" panose="02020603050405020304" charset="0"/>
                <a:cs typeface="Times New Roman" panose="02020603050405020304" charset="0"/>
              </a:rPr>
              <a:t>2. </a:t>
            </a:r>
            <a:r>
              <a:rPr lang="en-US" sz="3000">
                <a:solidFill>
                  <a:srgbClr val="3333FF"/>
                </a:solidFill>
                <a:latin typeface="Times New Roman" panose="02020603050405020304" charset="0"/>
                <a:cs typeface="Times New Roman" panose="02020603050405020304" charset="0"/>
                <a:sym typeface="+mn-ea"/>
              </a:rPr>
              <a:t>estimate</a:t>
            </a:r>
            <a:r>
              <a:rPr lang="en-US" altLang="zh-CN" sz="3000">
                <a:latin typeface="Times New Roman" panose="02020603050405020304" charset="0"/>
                <a:cs typeface="Times New Roman" panose="02020603050405020304" charset="0"/>
              </a:rPr>
              <a:t>: </a:t>
            </a:r>
            <a:r>
              <a:rPr lang="en-US" altLang="zh-CN" sz="2800">
                <a:latin typeface="Times New Roman" panose="02020603050405020304" charset="0"/>
                <a:ea typeface="华文中宋" panose="02010600040101010101" charset="-122"/>
                <a:cs typeface="Times New Roman" panose="02020603050405020304" charset="0"/>
              </a:rPr>
              <a:t>to judge the value, size, speed, cost etc of something, without calculating it exactly </a:t>
            </a:r>
            <a:r>
              <a:rPr lang="zh-CN" altLang="en-US" sz="2800">
                <a:latin typeface="Times New Roman" panose="02020603050405020304" charset="0"/>
                <a:ea typeface="华文中宋" panose="02010600040101010101" charset="-122"/>
                <a:cs typeface="Times New Roman" panose="02020603050405020304" charset="0"/>
              </a:rPr>
              <a:t>估价；估算；估计</a:t>
            </a:r>
            <a:endParaRPr>
              <a:latin typeface="Times New Roman" panose="02020603050405020304" charset="0"/>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r>
              <a:rPr lang="en-US" sz="2800">
                <a:latin typeface="Times New Roman" panose="02020603050405020304" charset="0"/>
                <a:ea typeface="华文中宋" panose="02010600040101010101" charset="-122"/>
                <a:cs typeface="Times New Roman" panose="02020603050405020304" charset="0"/>
              </a:rPr>
              <a:t>The deal is estimated to be worth $1.5 million. 这笔交易估计价值150万元</a:t>
            </a:r>
            <a:r>
              <a:rPr lang="zh-CN" altLang="en-US" sz="2800">
                <a:latin typeface="Times New Roman" panose="02020603050405020304" charset="0"/>
                <a:ea typeface="华文中宋" panose="02010600040101010101" charset="-122"/>
                <a:cs typeface="Times New Roman" panose="02020603050405020304" charset="0"/>
              </a:rPr>
              <a:t>。</a:t>
            </a:r>
            <a:endParaRPr lang="zh-CN" altLang="en-US" sz="2800">
              <a:latin typeface="Times New Roman" panose="02020603050405020304" charset="0"/>
              <a:ea typeface="华文中宋" panose="02010600040101010101" charset="-122"/>
              <a:cs typeface="Times New Roman" panose="02020603050405020304" charset="0"/>
            </a:endParaRPr>
          </a:p>
        </p:txBody>
      </p:sp>
      <p:sp>
        <p:nvSpPr>
          <p:cNvPr id="17" name="文本框 16"/>
          <p:cNvSpPr txBox="1"/>
          <p:nvPr/>
        </p:nvSpPr>
        <p:spPr>
          <a:xfrm>
            <a:off x="0" y="0"/>
            <a:ext cx="1626870" cy="521970"/>
          </a:xfrm>
          <a:prstGeom prst="rect">
            <a:avLst/>
          </a:prstGeom>
          <a:solidFill>
            <a:schemeClr val="accent6"/>
          </a:solidFill>
        </p:spPr>
        <p:txBody>
          <a:bodyPr wrap="square" rtlCol="0">
            <a:spAutoFit/>
          </a:bodyPr>
          <a:lstStyle/>
          <a:p>
            <a:pPr lvl="0" algn="l">
              <a:buClrTx/>
              <a:buSzTx/>
              <a:buFontTx/>
            </a:pPr>
            <a:r>
              <a:rPr kumimoji="1" lang="zh-CN" sz="2800" b="1" dirty="0">
                <a:solidFill>
                  <a:schemeClr val="lt1"/>
                </a:solidFill>
                <a:sym typeface="+mn-ea"/>
              </a:rPr>
              <a:t>词语讲解</a:t>
            </a:r>
            <a:endParaRPr kumimoji="1" lang="zh-CN" sz="2800" b="1" dirty="0">
              <a:solidFill>
                <a:schemeClr val="lt1"/>
              </a:solidFill>
              <a:sym typeface="+mn-ea"/>
            </a:endParaRPr>
          </a:p>
        </p:txBody>
      </p:sp>
      <p:sp>
        <p:nvSpPr>
          <p:cNvPr id="2" name="文本框 1"/>
          <p:cNvSpPr txBox="1"/>
          <p:nvPr/>
        </p:nvSpPr>
        <p:spPr>
          <a:xfrm>
            <a:off x="137795" y="2065020"/>
            <a:ext cx="1626870" cy="521970"/>
          </a:xfrm>
          <a:prstGeom prst="rect">
            <a:avLst/>
          </a:prstGeom>
          <a:solidFill>
            <a:srgbClr val="0070C0"/>
          </a:solidFill>
        </p:spPr>
        <p:txBody>
          <a:bodyPr wrap="square" rtlCol="0">
            <a:spAutoFit/>
          </a:bodyPr>
          <a:lstStyle/>
          <a:p>
            <a:r>
              <a:rPr kumimoji="1" lang="zh-CN" sz="2800" b="1" dirty="0">
                <a:solidFill>
                  <a:schemeClr val="lt1"/>
                </a:solidFill>
              </a:rPr>
              <a:t>翻译句子</a:t>
            </a:r>
            <a:endParaRPr kumimoji="1" lang="zh-CN" sz="2800" b="1" dirty="0">
              <a:solidFill>
                <a:schemeClr val="lt1"/>
              </a:solidFill>
            </a:endParaRPr>
          </a:p>
        </p:txBody>
      </p:sp>
      <p:sp>
        <p:nvSpPr>
          <p:cNvPr id="3" name="文本框 2"/>
          <p:cNvSpPr txBox="1"/>
          <p:nvPr/>
        </p:nvSpPr>
        <p:spPr>
          <a:xfrm>
            <a:off x="137795" y="2613025"/>
            <a:ext cx="6807835" cy="553085"/>
          </a:xfrm>
          <a:prstGeom prst="rect">
            <a:avLst/>
          </a:prstGeom>
          <a:noFill/>
        </p:spPr>
        <p:txBody>
          <a:bodyPr wrap="square" rtlCol="0">
            <a:spAutoFit/>
          </a:bodyPr>
          <a:lstStyle/>
          <a:p>
            <a:r>
              <a:rPr lang="en-US" altLang="zh-CN" sz="3000">
                <a:solidFill>
                  <a:srgbClr val="FF0000"/>
                </a:solidFill>
                <a:latin typeface="Times New Roman" panose="02020603050405020304" charset="0"/>
                <a:ea typeface="华文中宋" panose="02010600040101010101" charset="-122"/>
                <a:cs typeface="Times New Roman" panose="02020603050405020304" charset="0"/>
                <a:sym typeface="+mn-ea"/>
              </a:rPr>
              <a:t>The job had to be delegated to an assistant.  </a:t>
            </a:r>
            <a:endParaRPr lang="en-US" altLang="zh-CN" sz="3000">
              <a:solidFill>
                <a:srgbClr val="FF0000"/>
              </a:solidFill>
              <a:latin typeface="Times New Roman" panose="02020603050405020304" charset="0"/>
              <a:ea typeface="华文中宋" panose="02010600040101010101" charset="-122"/>
              <a:cs typeface="Times New Roman" panose="02020603050405020304" charset="0"/>
              <a:sym typeface="+mn-ea"/>
            </a:endParaRPr>
          </a:p>
        </p:txBody>
      </p:sp>
      <p:sp>
        <p:nvSpPr>
          <p:cNvPr id="5" name="文本框 4"/>
          <p:cNvSpPr txBox="1"/>
          <p:nvPr/>
        </p:nvSpPr>
        <p:spPr>
          <a:xfrm>
            <a:off x="137795" y="5185410"/>
            <a:ext cx="1626870" cy="521970"/>
          </a:xfrm>
          <a:prstGeom prst="rect">
            <a:avLst/>
          </a:prstGeom>
          <a:solidFill>
            <a:srgbClr val="0070C0"/>
          </a:solidFill>
        </p:spPr>
        <p:txBody>
          <a:bodyPr wrap="square" rtlCol="0">
            <a:spAutoFit/>
          </a:bodyPr>
          <a:lstStyle/>
          <a:p>
            <a:r>
              <a:rPr kumimoji="1" lang="zh-CN" sz="2800" b="1" dirty="0">
                <a:solidFill>
                  <a:schemeClr val="lt1"/>
                </a:solidFill>
              </a:rPr>
              <a:t>翻译句子</a:t>
            </a:r>
            <a:endParaRPr kumimoji="1" lang="zh-CN" sz="2800" b="1" dirty="0">
              <a:solidFill>
                <a:schemeClr val="lt1"/>
              </a:solidFill>
            </a:endParaRPr>
          </a:p>
        </p:txBody>
      </p:sp>
      <p:sp>
        <p:nvSpPr>
          <p:cNvPr id="6" name="文本框 5"/>
          <p:cNvSpPr txBox="1"/>
          <p:nvPr/>
        </p:nvSpPr>
        <p:spPr>
          <a:xfrm>
            <a:off x="137795" y="5756275"/>
            <a:ext cx="9805670" cy="553085"/>
          </a:xfrm>
          <a:prstGeom prst="rect">
            <a:avLst/>
          </a:prstGeom>
          <a:noFill/>
        </p:spPr>
        <p:txBody>
          <a:bodyPr wrap="square" rtlCol="0">
            <a:spAutoFit/>
          </a:bodyPr>
          <a:lstStyle/>
          <a:p>
            <a:r>
              <a:rPr sz="3000">
                <a:solidFill>
                  <a:srgbClr val="FF0000"/>
                </a:solidFill>
                <a:latin typeface="Times New Roman" panose="02020603050405020304" charset="0"/>
                <a:cs typeface="Times New Roman" panose="02020603050405020304" charset="0"/>
              </a:rPr>
              <a:t>It is not easy to estimate how many people have the disease.</a:t>
            </a:r>
            <a:endParaRPr lang="en-US" sz="3000">
              <a:solidFill>
                <a:srgbClr val="FF0000"/>
              </a:solidFill>
              <a:latin typeface="Times New Roman" panose="02020603050405020304" charset="0"/>
              <a:cs typeface="Times New Roman" panose="02020603050405020304" charset="0"/>
            </a:endParaRPr>
          </a:p>
        </p:txBody>
      </p:sp>
      <p:sp>
        <p:nvSpPr>
          <p:cNvPr id="8" name="文本框 7"/>
          <p:cNvSpPr txBox="1"/>
          <p:nvPr/>
        </p:nvSpPr>
        <p:spPr>
          <a:xfrm>
            <a:off x="1764665" y="2091055"/>
            <a:ext cx="4580890" cy="521970"/>
          </a:xfrm>
          <a:prstGeom prst="rect">
            <a:avLst/>
          </a:prstGeom>
          <a:noFill/>
        </p:spPr>
        <p:txBody>
          <a:bodyPr wrap="square" rtlCol="0" anchor="t">
            <a:spAutoFit/>
          </a:bodyPr>
          <a:lstStyle/>
          <a:p>
            <a:r>
              <a:rPr lang="zh-CN" altLang="en-US" sz="2800">
                <a:latin typeface="华文中宋" panose="02010600040101010101" charset="-122"/>
                <a:ea typeface="华文中宋" panose="02010600040101010101" charset="-122"/>
              </a:rPr>
              <a:t>这工作得委托给助手负责。</a:t>
            </a:r>
            <a:endParaRPr lang="zh-CN" altLang="en-US" sz="2800">
              <a:latin typeface="华文中宋" panose="02010600040101010101" charset="-122"/>
              <a:ea typeface="华文中宋" panose="02010600040101010101" charset="-122"/>
            </a:endParaRPr>
          </a:p>
        </p:txBody>
      </p:sp>
      <p:cxnSp>
        <p:nvCxnSpPr>
          <p:cNvPr id="9" name="直接连接符 8"/>
          <p:cNvCxnSpPr/>
          <p:nvPr/>
        </p:nvCxnSpPr>
        <p:spPr>
          <a:xfrm>
            <a:off x="180000" y="3136265"/>
            <a:ext cx="6652260" cy="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764665" y="5185410"/>
            <a:ext cx="6583680" cy="521970"/>
          </a:xfrm>
          <a:prstGeom prst="rect">
            <a:avLst/>
          </a:prstGeom>
          <a:noFill/>
        </p:spPr>
        <p:txBody>
          <a:bodyPr wrap="none" rtlCol="0">
            <a:spAutoFit/>
          </a:bodyPr>
          <a:lstStyle/>
          <a:p>
            <a:pPr algn="l"/>
            <a:r>
              <a:rPr lang="zh-CN" altLang="en-US" sz="2800">
                <a:latin typeface="华文中宋" panose="02010600040101010101" charset="-122"/>
                <a:ea typeface="华文中宋" panose="02010600040101010101" charset="-122"/>
                <a:sym typeface="+mn-ea"/>
              </a:rPr>
              <a:t>有多少人患有这种疾病是不容易估计的。</a:t>
            </a:r>
            <a:endParaRPr lang="zh-CN" altLang="en-US" sz="2800">
              <a:latin typeface="华文中宋" panose="02010600040101010101" charset="-122"/>
              <a:ea typeface="华文中宋" panose="02010600040101010101" charset="-122"/>
              <a:cs typeface="Times New Roman" panose="02020603050405020304" charset="0"/>
              <a:sym typeface="+mn-ea"/>
            </a:endParaRPr>
          </a:p>
        </p:txBody>
      </p:sp>
      <p:cxnSp>
        <p:nvCxnSpPr>
          <p:cNvPr id="12" name="直接连接符 11"/>
          <p:cNvCxnSpPr/>
          <p:nvPr/>
        </p:nvCxnSpPr>
        <p:spPr>
          <a:xfrm flipV="1">
            <a:off x="215900" y="6271895"/>
            <a:ext cx="9195435" cy="18415"/>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wipe(down)">
                                      <p:cBhvr>
                                        <p:cTn id="28" dur="500"/>
                                        <p:tgtEl>
                                          <p:spTgt spid="4">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linds(horizontal)">
                                      <p:cBhvr>
                                        <p:cTn id="33" dur="500"/>
                                        <p:tgtEl>
                                          <p:spTgt spid="11"/>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linds(horizontal)">
                                      <p:cBhvr>
                                        <p:cTn id="36" dur="500"/>
                                        <p:tgtEl>
                                          <p:spTgt spid="5"/>
                                        </p:tgtEl>
                                      </p:cBhvr>
                                    </p:animEffect>
                                  </p:childTnLst>
                                </p:cTn>
                              </p:par>
                              <p:par>
                                <p:cTn id="37" presetID="22" presetClass="entr" presetSubtype="4"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blinds(horizontal)">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3" grpId="1"/>
      <p:bldP spid="5" grpId="0" bldLvl="0" animBg="1"/>
      <p:bldP spid="5" grpId="1" animBg="1"/>
      <p:bldP spid="6" grpId="0"/>
      <p:bldP spid="6" grpId="1"/>
      <p:bldP spid="8" grpId="0"/>
      <p:bldP spid="11" grpId="0"/>
      <p:bldP spid="1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8265" y="887095"/>
            <a:ext cx="6307455" cy="5633720"/>
          </a:xfrm>
          <a:prstGeom prst="rect">
            <a:avLst/>
          </a:prstGeom>
          <a:noFill/>
          <a:ln w="28575" cmpd="sng">
            <a:solidFill>
              <a:schemeClr val="accent6"/>
            </a:solidFill>
            <a:prstDash val="dash"/>
          </a:ln>
        </p:spPr>
        <p:txBody>
          <a:bodyPr wrap="square" rtlCol="0">
            <a:spAutoFit/>
          </a:bodyPr>
          <a:lstStyle/>
          <a:p>
            <a:pPr indent="0">
              <a:lnSpc>
                <a:spcPct val="90000"/>
              </a:lnSpc>
              <a:spcBef>
                <a:spcPts val="1000"/>
              </a:spcBef>
              <a:buClrTx/>
              <a:buSzTx/>
              <a:buFont typeface="Arial" panose="020B0604020202020204" pitchFamily="34" charset="0"/>
              <a:buNone/>
            </a:pPr>
            <a:r>
              <a:rPr lang="en-US" sz="2800">
                <a:latin typeface="Times New Roman" panose="02020603050405020304" charset="0"/>
                <a:ea typeface="华文中宋" panose="02010600040101010101" charset="-122"/>
                <a:cs typeface="Times New Roman" panose="02020603050405020304" charset="0"/>
                <a:sym typeface="+mn-ea"/>
              </a:rPr>
              <a:t>novel </a:t>
            </a:r>
            <a:r>
              <a:rPr lang="en-US" sz="2800">
                <a:solidFill>
                  <a:srgbClr val="3333FF"/>
                </a:solidFill>
                <a:latin typeface="Times New Roman" panose="02020603050405020304" charset="0"/>
                <a:ea typeface="华文中宋" panose="02010600040101010101" charset="-122"/>
                <a:cs typeface="Times New Roman" panose="02020603050405020304" charset="0"/>
                <a:sym typeface="+mn-ea"/>
              </a:rPr>
              <a:t>coronavirus </a:t>
            </a:r>
            <a:r>
              <a:rPr lang="zh-CN" sz="2800">
                <a:latin typeface="Times New Roman" panose="02020603050405020304" charset="0"/>
                <a:ea typeface="华文中宋" panose="02010600040101010101" charset="-122"/>
                <a:cs typeface="Times New Roman" panose="02020603050405020304" charset="0"/>
                <a:sym typeface="+mn-ea"/>
              </a:rPr>
              <a:t>新型冠状病毒</a:t>
            </a:r>
            <a:endParaRPr lang="zh-CN" sz="2800">
              <a:latin typeface="Times New Roman" panose="02020603050405020304" charset="0"/>
              <a:ea typeface="华文中宋" panose="02010600040101010101" charset="-122"/>
              <a:cs typeface="Times New Roman" panose="02020603050405020304" charset="0"/>
              <a:sym typeface="+mn-ea"/>
            </a:endParaRPr>
          </a:p>
          <a:p>
            <a:pPr indent="0">
              <a:lnSpc>
                <a:spcPct val="90000"/>
              </a:lnSpc>
              <a:spcBef>
                <a:spcPts val="1000"/>
              </a:spcBef>
              <a:buClrTx/>
              <a:buSzTx/>
              <a:buFont typeface="Arial" panose="020B0604020202020204" pitchFamily="34" charset="0"/>
              <a:buNone/>
            </a:pPr>
            <a:r>
              <a:rPr lang="en-US" altLang="zh-CN" sz="2800">
                <a:latin typeface="Times New Roman" panose="02020603050405020304" charset="0"/>
                <a:ea typeface="华文中宋" panose="02010600040101010101" charset="-122"/>
                <a:cs typeface="Times New Roman" panose="02020603050405020304" charset="0"/>
                <a:sym typeface="+mn-ea"/>
              </a:rPr>
              <a:t>epidemic n.</a:t>
            </a:r>
            <a:r>
              <a:rPr lang="zh-CN" altLang="en-US" sz="2800">
                <a:latin typeface="Times New Roman" panose="02020603050405020304" charset="0"/>
                <a:ea typeface="华文中宋" panose="02010600040101010101" charset="-122"/>
                <a:cs typeface="Times New Roman" panose="02020603050405020304" charset="0"/>
                <a:sym typeface="+mn-ea"/>
              </a:rPr>
              <a:t>流行病</a:t>
            </a:r>
            <a:endParaRPr lang="zh-CN" altLang="en-US" sz="2800">
              <a:latin typeface="Times New Roman" panose="02020603050405020304" charset="0"/>
              <a:ea typeface="华文中宋" panose="02010600040101010101" charset="-122"/>
              <a:cs typeface="Times New Roman" panose="02020603050405020304" charset="0"/>
              <a:sym typeface="+mn-ea"/>
            </a:endParaRPr>
          </a:p>
          <a:p>
            <a:pPr indent="0">
              <a:lnSpc>
                <a:spcPct val="90000"/>
              </a:lnSpc>
              <a:spcBef>
                <a:spcPts val="1000"/>
              </a:spcBef>
              <a:buClrTx/>
              <a:buSzTx/>
              <a:buFont typeface="Arial" panose="020B0604020202020204" pitchFamily="34" charset="0"/>
              <a:buNone/>
            </a:pPr>
            <a:r>
              <a:rPr lang="en-US" altLang="zh-CN" sz="2800">
                <a:latin typeface="Times New Roman" panose="02020603050405020304" charset="0"/>
                <a:ea typeface="华文中宋" panose="02010600040101010101" charset="-122"/>
                <a:cs typeface="Times New Roman" panose="02020603050405020304" charset="0"/>
                <a:sym typeface="+mn-ea"/>
              </a:rPr>
              <a:t>transmission  n.传播</a:t>
            </a:r>
            <a:endParaRPr lang="en-US" altLang="zh-CN" sz="2800">
              <a:latin typeface="Times New Roman" panose="02020603050405020304" charset="0"/>
              <a:ea typeface="华文中宋" panose="02010600040101010101" charset="-122"/>
              <a:cs typeface="Times New Roman" panose="02020603050405020304" charset="0"/>
              <a:sym typeface="+mn-ea"/>
            </a:endParaRPr>
          </a:p>
          <a:p>
            <a:pPr indent="0">
              <a:lnSpc>
                <a:spcPct val="90000"/>
              </a:lnSpc>
              <a:spcBef>
                <a:spcPts val="1000"/>
              </a:spcBef>
              <a:buClrTx/>
              <a:buSzTx/>
              <a:buFont typeface="Arial" panose="020B0604020202020204" pitchFamily="34" charset="0"/>
              <a:buNone/>
            </a:pPr>
            <a:r>
              <a:rPr lang="en-US" altLang="zh-CN" sz="2800">
                <a:latin typeface="Times New Roman" panose="02020603050405020304" charset="0"/>
                <a:ea typeface="华文中宋" panose="02010600040101010101" charset="-122"/>
                <a:cs typeface="Times New Roman" panose="02020603050405020304" charset="0"/>
                <a:sym typeface="+mn-ea"/>
              </a:rPr>
              <a:t>virus carrier </a:t>
            </a:r>
            <a:r>
              <a:rPr lang="zh-CN" altLang="en-US" sz="2800">
                <a:latin typeface="Times New Roman" panose="02020603050405020304" charset="0"/>
                <a:ea typeface="华文中宋" panose="02010600040101010101" charset="-122"/>
                <a:cs typeface="Times New Roman" panose="02020603050405020304" charset="0"/>
                <a:sym typeface="+mn-ea"/>
              </a:rPr>
              <a:t>病毒携带者</a:t>
            </a:r>
            <a:endParaRPr lang="zh-CN" altLang="en-US" sz="2800">
              <a:latin typeface="Times New Roman" panose="02020603050405020304" charset="0"/>
              <a:ea typeface="华文中宋" panose="02010600040101010101" charset="-122"/>
              <a:cs typeface="Times New Roman" panose="02020603050405020304" charset="0"/>
              <a:sym typeface="+mn-ea"/>
            </a:endParaRPr>
          </a:p>
          <a:p>
            <a:pPr indent="0">
              <a:lnSpc>
                <a:spcPct val="90000"/>
              </a:lnSpc>
              <a:spcBef>
                <a:spcPts val="1000"/>
              </a:spcBef>
              <a:buClrTx/>
              <a:buSzTx/>
              <a:buFont typeface="Arial" panose="020B0604020202020204" pitchFamily="34" charset="0"/>
              <a:buNone/>
            </a:pPr>
            <a:r>
              <a:rPr lang="en-US" altLang="zh-CN" sz="2800">
                <a:latin typeface="Times New Roman" panose="02020603050405020304" charset="0"/>
                <a:ea typeface="华文中宋" panose="02010600040101010101" charset="-122"/>
                <a:cs typeface="Times New Roman" panose="02020603050405020304" charset="0"/>
                <a:sym typeface="+mn-ea"/>
              </a:rPr>
              <a:t>close contact </a:t>
            </a:r>
            <a:r>
              <a:rPr lang="zh-CN" altLang="en-US" sz="2800">
                <a:latin typeface="Times New Roman" panose="02020603050405020304" charset="0"/>
                <a:ea typeface="华文中宋" panose="02010600040101010101" charset="-122"/>
                <a:cs typeface="Times New Roman" panose="02020603050405020304" charset="0"/>
                <a:sym typeface="+mn-ea"/>
              </a:rPr>
              <a:t>密切接触者</a:t>
            </a:r>
            <a:endParaRPr lang="en-US" altLang="zh-CN" sz="2800">
              <a:latin typeface="Times New Roman" panose="02020603050405020304" charset="0"/>
              <a:ea typeface="华文中宋" panose="02010600040101010101" charset="-122"/>
              <a:cs typeface="Times New Roman" panose="02020603050405020304" charset="0"/>
              <a:sym typeface="+mn-ea"/>
            </a:endParaRPr>
          </a:p>
          <a:p>
            <a:pPr indent="0">
              <a:lnSpc>
                <a:spcPct val="90000"/>
              </a:lnSpc>
              <a:spcBef>
                <a:spcPts val="1000"/>
              </a:spcBef>
              <a:buClrTx/>
              <a:buSzTx/>
              <a:buFont typeface="Arial" panose="020B0604020202020204" pitchFamily="34" charset="0"/>
              <a:buNone/>
            </a:pPr>
            <a:r>
              <a:rPr lang="en-US" altLang="zh-CN" sz="2800">
                <a:latin typeface="Times New Roman" panose="02020603050405020304" charset="0"/>
                <a:ea typeface="华文中宋" panose="02010600040101010101" charset="-122"/>
                <a:cs typeface="Times New Roman" panose="02020603050405020304" charset="0"/>
                <a:sym typeface="+mn-ea"/>
              </a:rPr>
              <a:t>confirmed/suspected case </a:t>
            </a:r>
            <a:r>
              <a:rPr lang="zh-CN" altLang="en-US" sz="2800">
                <a:latin typeface="Times New Roman" panose="02020603050405020304" charset="0"/>
                <a:ea typeface="华文中宋" panose="02010600040101010101" charset="-122"/>
                <a:cs typeface="Times New Roman" panose="02020603050405020304" charset="0"/>
                <a:sym typeface="+mn-ea"/>
              </a:rPr>
              <a:t>确诊</a:t>
            </a:r>
            <a:r>
              <a:rPr lang="en-US" altLang="zh-CN" sz="2800">
                <a:latin typeface="Times New Roman" panose="02020603050405020304" charset="0"/>
                <a:ea typeface="华文中宋" panose="02010600040101010101" charset="-122"/>
                <a:cs typeface="Times New Roman" panose="02020603050405020304" charset="0"/>
                <a:sym typeface="+mn-ea"/>
              </a:rPr>
              <a:t>/</a:t>
            </a:r>
            <a:r>
              <a:rPr lang="zh-CN" altLang="en-US" sz="2800">
                <a:latin typeface="Times New Roman" panose="02020603050405020304" charset="0"/>
                <a:ea typeface="华文中宋" panose="02010600040101010101" charset="-122"/>
                <a:cs typeface="Times New Roman" panose="02020603050405020304" charset="0"/>
                <a:sym typeface="+mn-ea"/>
              </a:rPr>
              <a:t>疑似病例</a:t>
            </a:r>
            <a:endParaRPr lang="en-US" sz="2800">
              <a:solidFill>
                <a:schemeClr val="tx1"/>
              </a:solidFill>
              <a:latin typeface="Times New Roman" panose="02020603050405020304" charset="0"/>
              <a:ea typeface="华文中宋" panose="02010600040101010101" charset="-122"/>
              <a:cs typeface="Times New Roman" panose="02020603050405020304" charset="0"/>
              <a:sym typeface="+mn-ea"/>
            </a:endParaRPr>
          </a:p>
          <a:p>
            <a:pPr indent="0">
              <a:lnSpc>
                <a:spcPct val="90000"/>
              </a:lnSpc>
              <a:spcBef>
                <a:spcPts val="1000"/>
              </a:spcBef>
              <a:buClrTx/>
              <a:buSzTx/>
              <a:buFont typeface="Arial" panose="020B0604020202020204" pitchFamily="34" charset="0"/>
              <a:buNone/>
            </a:pPr>
            <a:r>
              <a:rPr sz="2800">
                <a:solidFill>
                  <a:srgbClr val="3333FF"/>
                </a:solidFill>
                <a:latin typeface="Times New Roman" panose="02020603050405020304" charset="0"/>
                <a:ea typeface="华文中宋" panose="02010600040101010101" charset="-122"/>
                <a:cs typeface="Times New Roman" panose="02020603050405020304" charset="0"/>
                <a:sym typeface="+mn-ea"/>
              </a:rPr>
              <a:t>mild</a:t>
            </a:r>
            <a:r>
              <a:rPr lang="en-US" sz="2800">
                <a:solidFill>
                  <a:srgbClr val="3333FF"/>
                </a:solidFill>
                <a:latin typeface="Times New Roman" panose="02020603050405020304" charset="0"/>
                <a:ea typeface="华文中宋" panose="02010600040101010101" charset="-122"/>
                <a:cs typeface="Times New Roman" panose="02020603050405020304" charset="0"/>
                <a:sym typeface="+mn-ea"/>
              </a:rPr>
              <a:t>/severe case </a:t>
            </a:r>
            <a:r>
              <a:rPr lang="zh-CN" altLang="en-US" sz="2800">
                <a:solidFill>
                  <a:srgbClr val="3333FF"/>
                </a:solidFill>
                <a:latin typeface="Times New Roman" panose="02020603050405020304" charset="0"/>
                <a:ea typeface="华文中宋" panose="02010600040101010101" charset="-122"/>
                <a:cs typeface="Times New Roman" panose="02020603050405020304" charset="0"/>
                <a:sym typeface="+mn-ea"/>
              </a:rPr>
              <a:t>轻</a:t>
            </a:r>
            <a:r>
              <a:rPr lang="en-US" altLang="zh-CN" sz="2800">
                <a:solidFill>
                  <a:srgbClr val="3333FF"/>
                </a:solidFill>
                <a:latin typeface="Times New Roman" panose="02020603050405020304" charset="0"/>
                <a:ea typeface="华文中宋" panose="02010600040101010101" charset="-122"/>
                <a:cs typeface="Times New Roman" panose="02020603050405020304" charset="0"/>
                <a:sym typeface="+mn-ea"/>
              </a:rPr>
              <a:t>/</a:t>
            </a:r>
            <a:r>
              <a:rPr lang="zh-CN" altLang="en-US" sz="2800">
                <a:solidFill>
                  <a:srgbClr val="3333FF"/>
                </a:solidFill>
                <a:latin typeface="Times New Roman" panose="02020603050405020304" charset="0"/>
                <a:ea typeface="华文中宋" panose="02010600040101010101" charset="-122"/>
                <a:cs typeface="Times New Roman" panose="02020603050405020304" charset="0"/>
                <a:sym typeface="+mn-ea"/>
              </a:rPr>
              <a:t>重症</a:t>
            </a:r>
            <a:endParaRPr lang="zh-CN" altLang="en-US" sz="2800">
              <a:solidFill>
                <a:srgbClr val="3333FF"/>
              </a:solidFill>
              <a:latin typeface="Times New Roman" panose="02020603050405020304" charset="0"/>
              <a:ea typeface="华文中宋" panose="02010600040101010101" charset="-122"/>
              <a:cs typeface="Times New Roman" panose="02020603050405020304" charset="0"/>
              <a:sym typeface="+mn-ea"/>
            </a:endParaRPr>
          </a:p>
          <a:p>
            <a:pPr indent="0">
              <a:lnSpc>
                <a:spcPct val="90000"/>
              </a:lnSpc>
              <a:spcBef>
                <a:spcPts val="1000"/>
              </a:spcBef>
              <a:buClrTx/>
              <a:buSzTx/>
              <a:buFont typeface="Arial" panose="020B0604020202020204" pitchFamily="34" charset="0"/>
              <a:buNone/>
            </a:pPr>
            <a:r>
              <a:rPr lang="en-US" altLang="zh-CN" sz="2800">
                <a:solidFill>
                  <a:srgbClr val="3333FF"/>
                </a:solidFill>
                <a:latin typeface="Times New Roman" panose="02020603050405020304" charset="0"/>
                <a:ea typeface="华文中宋" panose="02010600040101010101" charset="-122"/>
                <a:cs typeface="Times New Roman" panose="02020603050405020304" charset="0"/>
                <a:sym typeface="+mn-ea"/>
              </a:rPr>
              <a:t>test positive/negative 检测呈阳性/</a:t>
            </a:r>
            <a:r>
              <a:rPr lang="zh-CN" altLang="en-US" sz="2800">
                <a:solidFill>
                  <a:srgbClr val="3333FF"/>
                </a:solidFill>
                <a:latin typeface="Times New Roman" panose="02020603050405020304" charset="0"/>
                <a:ea typeface="华文中宋" panose="02010600040101010101" charset="-122"/>
                <a:cs typeface="Times New Roman" panose="02020603050405020304" charset="0"/>
                <a:sym typeface="+mn-ea"/>
              </a:rPr>
              <a:t>阴性</a:t>
            </a:r>
            <a:endParaRPr lang="zh-CN" altLang="en-US" sz="2800">
              <a:solidFill>
                <a:srgbClr val="3333FF"/>
              </a:solidFill>
              <a:latin typeface="Times New Roman" panose="02020603050405020304" charset="0"/>
              <a:ea typeface="华文中宋" panose="02010600040101010101" charset="-122"/>
              <a:cs typeface="Times New Roman" panose="02020603050405020304" charset="0"/>
              <a:sym typeface="+mn-ea"/>
            </a:endParaRPr>
          </a:p>
          <a:p>
            <a:pPr indent="0">
              <a:lnSpc>
                <a:spcPct val="90000"/>
              </a:lnSpc>
              <a:spcBef>
                <a:spcPts val="1000"/>
              </a:spcBef>
              <a:buClrTx/>
              <a:buSzTx/>
              <a:buFont typeface="Arial" panose="020B0604020202020204" pitchFamily="34" charset="0"/>
              <a:buNone/>
            </a:pPr>
            <a:r>
              <a:rPr lang="en-US" sz="2800">
                <a:latin typeface="Times New Roman" panose="02020603050405020304" charset="0"/>
                <a:ea typeface="华文中宋" panose="02010600040101010101" charset="-122"/>
                <a:cs typeface="Times New Roman" panose="02020603050405020304" charset="0"/>
                <a:sym typeface="+mn-ea"/>
              </a:rPr>
              <a:t>vaccine n.</a:t>
            </a:r>
            <a:r>
              <a:rPr lang="zh-CN" altLang="en-US" sz="2800">
                <a:latin typeface="Times New Roman" panose="02020603050405020304" charset="0"/>
                <a:ea typeface="华文中宋" panose="02010600040101010101" charset="-122"/>
                <a:cs typeface="Times New Roman" panose="02020603050405020304" charset="0"/>
                <a:sym typeface="+mn-ea"/>
              </a:rPr>
              <a:t>疫苗</a:t>
            </a:r>
            <a:endParaRPr lang="en-US" sz="2800">
              <a:solidFill>
                <a:schemeClr val="tx1"/>
              </a:solidFill>
              <a:latin typeface="Times New Roman" panose="02020603050405020304" charset="0"/>
              <a:ea typeface="华文中宋" panose="02010600040101010101" charset="-122"/>
              <a:cs typeface="Times New Roman" panose="02020603050405020304" charset="0"/>
              <a:sym typeface="+mn-ea"/>
            </a:endParaRPr>
          </a:p>
          <a:p>
            <a:pPr indent="0">
              <a:lnSpc>
                <a:spcPct val="90000"/>
              </a:lnSpc>
              <a:spcBef>
                <a:spcPts val="1000"/>
              </a:spcBef>
              <a:buClrTx/>
              <a:buSzTx/>
              <a:buFont typeface="Arial" panose="020B0604020202020204" pitchFamily="34" charset="0"/>
              <a:buNone/>
            </a:pPr>
            <a:r>
              <a:rPr lang="en-US" sz="2800">
                <a:solidFill>
                  <a:srgbClr val="3333FF"/>
                </a:solidFill>
                <a:latin typeface="Times New Roman" panose="02020603050405020304" charset="0"/>
                <a:ea typeface="华文中宋" panose="02010600040101010101" charset="-122"/>
                <a:cs typeface="Times New Roman" panose="02020603050405020304" charset="0"/>
                <a:sym typeface="+mn-ea"/>
              </a:rPr>
              <a:t>vaccinate v.给……接种疫苗</a:t>
            </a:r>
            <a:endParaRPr lang="en-US" sz="2800">
              <a:solidFill>
                <a:srgbClr val="3333FF"/>
              </a:solidFill>
              <a:latin typeface="Times New Roman" panose="02020603050405020304" charset="0"/>
              <a:ea typeface="华文中宋" panose="02010600040101010101" charset="-122"/>
              <a:cs typeface="Times New Roman" panose="02020603050405020304" charset="0"/>
              <a:sym typeface="+mn-ea"/>
            </a:endParaRPr>
          </a:p>
          <a:p>
            <a:pPr indent="0">
              <a:lnSpc>
                <a:spcPct val="90000"/>
              </a:lnSpc>
              <a:spcBef>
                <a:spcPts val="1000"/>
              </a:spcBef>
              <a:buClrTx/>
              <a:buSzTx/>
              <a:buFont typeface="Arial" panose="020B0604020202020204" pitchFamily="34" charset="0"/>
              <a:buNone/>
            </a:pPr>
            <a:r>
              <a:rPr lang="en-US" sz="2800">
                <a:solidFill>
                  <a:srgbClr val="3333FF"/>
                </a:solidFill>
                <a:latin typeface="Times New Roman" panose="02020603050405020304" charset="0"/>
                <a:ea typeface="华文中宋" panose="02010600040101010101" charset="-122"/>
                <a:cs typeface="Times New Roman" panose="02020603050405020304" charset="0"/>
                <a:sym typeface="+mn-ea"/>
              </a:rPr>
              <a:t>vaccination n. 接种疫苗</a:t>
            </a:r>
            <a:endParaRPr lang="en-US" altLang="en-US" sz="2800">
              <a:solidFill>
                <a:srgbClr val="3333FF"/>
              </a:solidFill>
              <a:latin typeface="Times New Roman" panose="02020603050405020304" charset="0"/>
              <a:ea typeface="华文中宋" panose="02010600040101010101" charset="-122"/>
              <a:cs typeface="Times New Roman" panose="02020603050405020304" charset="0"/>
              <a:sym typeface="+mn-ea"/>
            </a:endParaRPr>
          </a:p>
        </p:txBody>
      </p:sp>
      <p:sp>
        <p:nvSpPr>
          <p:cNvPr id="17" name="文本框 16"/>
          <p:cNvSpPr txBox="1"/>
          <p:nvPr/>
        </p:nvSpPr>
        <p:spPr>
          <a:xfrm>
            <a:off x="0" y="0"/>
            <a:ext cx="3150870" cy="521970"/>
          </a:xfrm>
          <a:prstGeom prst="rect">
            <a:avLst/>
          </a:prstGeom>
          <a:solidFill>
            <a:schemeClr val="accent6"/>
          </a:solidFill>
        </p:spPr>
        <p:txBody>
          <a:bodyPr wrap="square" rtlCol="0">
            <a:spAutoFit/>
          </a:bodyPr>
          <a:lstStyle/>
          <a:p>
            <a:pPr lvl="0" algn="l">
              <a:buClrTx/>
              <a:buSzTx/>
              <a:buFontTx/>
            </a:pPr>
            <a:r>
              <a:rPr kumimoji="1" lang="zh-CN" sz="2800" b="1" dirty="0">
                <a:solidFill>
                  <a:schemeClr val="lt1"/>
                </a:solidFill>
                <a:sym typeface="+mn-ea"/>
              </a:rPr>
              <a:t>新冠疫情相关词汇</a:t>
            </a:r>
            <a:endParaRPr kumimoji="1" lang="zh-CN" sz="2800" b="1" dirty="0">
              <a:solidFill>
                <a:schemeClr val="lt1"/>
              </a:solidFill>
              <a:sym typeface="+mn-ea"/>
            </a:endParaRPr>
          </a:p>
        </p:txBody>
      </p:sp>
      <p:pic>
        <p:nvPicPr>
          <p:cNvPr id="100" name="图片 99"/>
          <p:cNvPicPr>
            <a:picLocks noChangeAspect="1"/>
          </p:cNvPicPr>
          <p:nvPr/>
        </p:nvPicPr>
        <p:blipFill>
          <a:blip r:embed="rId1"/>
          <a:srcRect t="5766" b="5791"/>
          <a:stretch>
            <a:fillRect/>
          </a:stretch>
        </p:blipFill>
        <p:spPr>
          <a:xfrm>
            <a:off x="8376285" y="3834130"/>
            <a:ext cx="3815715" cy="2249805"/>
          </a:xfrm>
          <a:prstGeom prst="rect">
            <a:avLst/>
          </a:prstGeom>
          <a:noFill/>
          <a:ln w="9525">
            <a:noFill/>
          </a:ln>
        </p:spPr>
      </p:pic>
      <p:pic>
        <p:nvPicPr>
          <p:cNvPr id="101" name="图片 100"/>
          <p:cNvPicPr>
            <a:picLocks noChangeAspect="1"/>
          </p:cNvPicPr>
          <p:nvPr/>
        </p:nvPicPr>
        <p:blipFill>
          <a:blip r:embed="rId2"/>
          <a:srcRect l="4786"/>
          <a:stretch>
            <a:fillRect/>
          </a:stretch>
        </p:blipFill>
        <p:spPr>
          <a:xfrm>
            <a:off x="8376920" y="828040"/>
            <a:ext cx="3816000" cy="2256646"/>
          </a:xfrm>
          <a:prstGeom prst="rect">
            <a:avLst/>
          </a:prstGeom>
          <a:noFill/>
          <a:ln w="9525">
            <a:noFill/>
          </a:ln>
        </p:spPr>
      </p:pic>
      <p:sp>
        <p:nvSpPr>
          <p:cNvPr id="7" name="文本框 6"/>
          <p:cNvSpPr txBox="1"/>
          <p:nvPr/>
        </p:nvSpPr>
        <p:spPr>
          <a:xfrm>
            <a:off x="8411845" y="3084830"/>
            <a:ext cx="3745865" cy="368300"/>
          </a:xfrm>
          <a:prstGeom prst="rect">
            <a:avLst/>
          </a:prstGeom>
          <a:noFill/>
        </p:spPr>
        <p:txBody>
          <a:bodyPr wrap="square" rtlCol="0">
            <a:spAutoFit/>
          </a:bodyPr>
          <a:lstStyle/>
          <a:p>
            <a:pPr indent="0" algn="ctr">
              <a:lnSpc>
                <a:spcPct val="90000"/>
              </a:lnSpc>
              <a:spcBef>
                <a:spcPts val="1000"/>
              </a:spcBef>
              <a:buClrTx/>
              <a:buSzTx/>
              <a:buFont typeface="Arial" panose="020B0604020202020204" pitchFamily="34" charset="0"/>
              <a:buNone/>
            </a:pPr>
            <a:r>
              <a:rPr lang="zh-CN" altLang="en-US" sz="2000" b="1">
                <a:latin typeface="Times New Roman" panose="02020603050405020304" charset="0"/>
                <a:cs typeface="Times New Roman" panose="02020603050405020304" charset="0"/>
                <a:sym typeface="+mn-ea"/>
              </a:rPr>
              <a:t>Omicron variant</a:t>
            </a:r>
            <a:r>
              <a:rPr lang="en-US" altLang="zh-CN" sz="2000" b="1">
                <a:latin typeface="Times New Roman" panose="02020603050405020304" charset="0"/>
                <a:cs typeface="Times New Roman" panose="02020603050405020304" charset="0"/>
                <a:sym typeface="+mn-ea"/>
              </a:rPr>
              <a:t> </a:t>
            </a:r>
            <a:r>
              <a:rPr lang="zh-CN" altLang="en-US" sz="2000" b="1">
                <a:latin typeface="Times New Roman" panose="02020603050405020304" charset="0"/>
                <a:cs typeface="Times New Roman" panose="02020603050405020304" charset="0"/>
                <a:sym typeface="+mn-ea"/>
              </a:rPr>
              <a:t>奥密克戎变种</a:t>
            </a:r>
            <a:r>
              <a:rPr lang="en-US" altLang="zh-CN">
                <a:latin typeface="Times New Roman" panose="02020603050405020304" charset="0"/>
                <a:cs typeface="Times New Roman" panose="02020603050405020304" charset="0"/>
                <a:sym typeface="+mn-ea"/>
              </a:rPr>
              <a:t> </a:t>
            </a:r>
            <a:endParaRPr lang="en-US" altLang="zh-CN">
              <a:latin typeface="Times New Roman" panose="02020603050405020304" charset="0"/>
              <a:cs typeface="Times New Roman" panose="02020603050405020304" charset="0"/>
            </a:endParaRPr>
          </a:p>
        </p:txBody>
      </p:sp>
      <p:sp>
        <p:nvSpPr>
          <p:cNvPr id="8" name="文本框 7"/>
          <p:cNvSpPr txBox="1"/>
          <p:nvPr/>
        </p:nvSpPr>
        <p:spPr>
          <a:xfrm>
            <a:off x="8681720" y="6083935"/>
            <a:ext cx="3333115" cy="368300"/>
          </a:xfrm>
          <a:prstGeom prst="rect">
            <a:avLst/>
          </a:prstGeom>
          <a:noFill/>
        </p:spPr>
        <p:txBody>
          <a:bodyPr wrap="square" rtlCol="0">
            <a:spAutoFit/>
          </a:bodyPr>
          <a:lstStyle/>
          <a:p>
            <a:pPr indent="0" algn="l">
              <a:lnSpc>
                <a:spcPct val="90000"/>
              </a:lnSpc>
              <a:spcBef>
                <a:spcPts val="1000"/>
              </a:spcBef>
              <a:buClrTx/>
              <a:buSzTx/>
              <a:buFont typeface="Arial" panose="020B0604020202020204" pitchFamily="34" charset="0"/>
              <a:buNone/>
            </a:pPr>
            <a:r>
              <a:rPr lang="en-US" altLang="zh-CN" sz="2000" b="1">
                <a:latin typeface="Times New Roman" panose="02020603050405020304" charset="0"/>
                <a:ea typeface="华文中宋" panose="02010600040101010101" charset="-122"/>
                <a:cs typeface="Times New Roman" panose="02020603050405020304" charset="0"/>
                <a:sym typeface="+mn-ea"/>
              </a:rPr>
              <a:t>Delta</a:t>
            </a:r>
            <a:r>
              <a:rPr lang="zh-CN" altLang="en-US" sz="2000" b="1">
                <a:latin typeface="Times New Roman" panose="02020603050405020304" charset="0"/>
                <a:ea typeface="华文中宋" panose="02010600040101010101" charset="-122"/>
                <a:cs typeface="Times New Roman" panose="02020603050405020304" charset="0"/>
                <a:sym typeface="+mn-ea"/>
              </a:rPr>
              <a:t> variant</a:t>
            </a:r>
            <a:r>
              <a:rPr lang="en-US" altLang="zh-CN" sz="2000" b="1">
                <a:latin typeface="Times New Roman" panose="02020603050405020304" charset="0"/>
                <a:ea typeface="华文中宋" panose="02010600040101010101" charset="-122"/>
                <a:cs typeface="Times New Roman" panose="02020603050405020304" charset="0"/>
                <a:sym typeface="+mn-ea"/>
              </a:rPr>
              <a:t> </a:t>
            </a:r>
            <a:r>
              <a:rPr lang="zh-CN" altLang="en-US" sz="2000" b="1">
                <a:latin typeface="Times New Roman" panose="02020603050405020304" charset="0"/>
                <a:ea typeface="华文中宋" panose="02010600040101010101" charset="-122"/>
                <a:cs typeface="Times New Roman" panose="02020603050405020304" charset="0"/>
                <a:sym typeface="+mn-ea"/>
              </a:rPr>
              <a:t>奥密克戎变种</a:t>
            </a:r>
            <a:r>
              <a:rPr lang="en-US" altLang="zh-CN" b="1">
                <a:latin typeface="Times New Roman" panose="02020603050405020304" charset="0"/>
                <a:ea typeface="华文中宋" panose="02010600040101010101" charset="-122"/>
                <a:cs typeface="Times New Roman" panose="02020603050405020304" charset="0"/>
                <a:sym typeface="+mn-ea"/>
              </a:rPr>
              <a:t> </a:t>
            </a:r>
            <a:endParaRPr lang="en-US" altLang="zh-CN" b="1">
              <a:latin typeface="Times New Roman" panose="02020603050405020304" charset="0"/>
              <a:ea typeface="华文中宋" panose="02010600040101010101" charset="-122"/>
              <a:cs typeface="Times New Roman" panose="02020603050405020304" charset="0"/>
            </a:endParaRPr>
          </a:p>
        </p:txBody>
      </p:sp>
      <p:sp>
        <p:nvSpPr>
          <p:cNvPr id="10" name="文本框 9"/>
          <p:cNvSpPr txBox="1"/>
          <p:nvPr/>
        </p:nvSpPr>
        <p:spPr>
          <a:xfrm>
            <a:off x="10255885" y="3903980"/>
            <a:ext cx="354965" cy="398780"/>
          </a:xfrm>
          <a:prstGeom prst="rect">
            <a:avLst/>
          </a:prstGeom>
          <a:solidFill>
            <a:schemeClr val="bg1"/>
          </a:solidFill>
        </p:spPr>
        <p:txBody>
          <a:bodyPr wrap="none" rtlCol="0">
            <a:spAutoFit/>
          </a:bodyPr>
          <a:lstStyle/>
          <a:p>
            <a:pPr algn="l"/>
            <a:r>
              <a:rPr lang="zh-CN" altLang="en-US" sz="2000" b="1">
                <a:sym typeface="+mn-ea"/>
              </a:rPr>
              <a:t>Ο</a:t>
            </a:r>
            <a:endParaRPr lang="zh-CN" altLang="en-US" sz="2000" b="1">
              <a:sym typeface="+mn-ea"/>
            </a:endParaRPr>
          </a:p>
        </p:txBody>
      </p:sp>
      <p:sp>
        <p:nvSpPr>
          <p:cNvPr id="11" name="文本框 10"/>
          <p:cNvSpPr txBox="1"/>
          <p:nvPr/>
        </p:nvSpPr>
        <p:spPr>
          <a:xfrm>
            <a:off x="10255885" y="887095"/>
            <a:ext cx="329565" cy="398780"/>
          </a:xfrm>
          <a:prstGeom prst="rect">
            <a:avLst/>
          </a:prstGeom>
          <a:solidFill>
            <a:schemeClr val="bg1"/>
          </a:solidFill>
        </p:spPr>
        <p:txBody>
          <a:bodyPr wrap="none" rtlCol="0">
            <a:spAutoFit/>
          </a:bodyPr>
          <a:lstStyle/>
          <a:p>
            <a:pPr algn="l"/>
            <a:r>
              <a:rPr lang="zh-CN" altLang="en-US" sz="2000" b="1">
                <a:sym typeface="+mn-ea"/>
              </a:rPr>
              <a:t>Δ</a:t>
            </a:r>
            <a:endParaRPr lang="zh-CN" altLang="en-US" sz="2000" b="1">
              <a:sym typeface="+mn-ea"/>
            </a:endParaRPr>
          </a:p>
        </p:txBody>
      </p:sp>
      <p:sp>
        <p:nvSpPr>
          <p:cNvPr id="2" name="文本框 1"/>
          <p:cNvSpPr txBox="1"/>
          <p:nvPr/>
        </p:nvSpPr>
        <p:spPr>
          <a:xfrm>
            <a:off x="3418840" y="36830"/>
            <a:ext cx="4957445" cy="485140"/>
          </a:xfrm>
          <a:prstGeom prst="rect">
            <a:avLst/>
          </a:prstGeom>
          <a:solidFill>
            <a:schemeClr val="accent3">
              <a:lumMod val="20000"/>
              <a:lumOff val="80000"/>
            </a:schemeClr>
          </a:solidFill>
        </p:spPr>
        <p:txBody>
          <a:bodyPr vert="horz" wrap="none" rtlCol="0">
            <a:spAutoFit/>
          </a:bodyPr>
          <a:lstStyle/>
          <a:p>
            <a:pPr indent="0" algn="l" fontAlgn="ctr">
              <a:lnSpc>
                <a:spcPct val="80000"/>
              </a:lnSpc>
              <a:spcBef>
                <a:spcPts val="1000"/>
              </a:spcBef>
              <a:buClrTx/>
              <a:buSzTx/>
              <a:buFont typeface="Arial" panose="020B0604020202020204" pitchFamily="34" charset="0"/>
              <a:buNone/>
            </a:pPr>
            <a:r>
              <a:rPr sz="3200">
                <a:solidFill>
                  <a:srgbClr val="3333FF"/>
                </a:solidFill>
                <a:latin typeface="Times New Roman" panose="02020603050405020304" charset="0"/>
                <a:cs typeface="Times New Roman" panose="02020603050405020304" charset="0"/>
                <a:sym typeface="+mn-ea"/>
              </a:rPr>
              <a:t>COVID-19</a:t>
            </a:r>
            <a:r>
              <a:rPr lang="en-US" sz="3200">
                <a:latin typeface="Times New Roman" panose="02020603050405020304" charset="0"/>
                <a:cs typeface="Times New Roman" panose="02020603050405020304" charset="0"/>
                <a:sym typeface="+mn-ea"/>
              </a:rPr>
              <a:t> </a:t>
            </a:r>
            <a:r>
              <a:rPr lang="en-US" sz="3200">
                <a:latin typeface="Times New Roman" panose="02020603050405020304" charset="0"/>
                <a:ea typeface="华文中宋" panose="02010600040101010101" charset="-122"/>
                <a:cs typeface="Times New Roman" panose="02020603050405020304" charset="0"/>
                <a:sym typeface="+mn-ea"/>
              </a:rPr>
              <a:t>2019</a:t>
            </a:r>
            <a:r>
              <a:rPr lang="zh-CN" altLang="en-US" sz="3200">
                <a:latin typeface="Times New Roman" panose="02020603050405020304" charset="0"/>
                <a:ea typeface="华文中宋" panose="02010600040101010101" charset="-122"/>
                <a:cs typeface="Times New Roman" panose="02020603050405020304" charset="0"/>
                <a:sym typeface="+mn-ea"/>
              </a:rPr>
              <a:t>冠状病毒病</a:t>
            </a:r>
            <a:endParaRPr lang="zh-CN" altLang="en-US" sz="3200">
              <a:solidFill>
                <a:schemeClr val="tx1"/>
              </a:solidFill>
              <a:latin typeface="Times New Roman" panose="02020603050405020304" charset="0"/>
              <a:ea typeface="华文中宋" panose="02010600040101010101" charset="-122"/>
              <a:cs typeface="Times New Roman" panose="02020603050405020304" charset="0"/>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0" y="0"/>
            <a:ext cx="2003425" cy="521970"/>
          </a:xfrm>
          <a:prstGeom prst="rect">
            <a:avLst/>
          </a:prstGeom>
          <a:solidFill>
            <a:schemeClr val="accent6"/>
          </a:solidFill>
        </p:spPr>
        <p:txBody>
          <a:bodyPr wrap="square" rtlCol="0">
            <a:spAutoFit/>
          </a:bodyPr>
          <a:lstStyle/>
          <a:p>
            <a:r>
              <a:rPr kumimoji="1" lang="zh-CN" sz="2800" b="1" dirty="0">
                <a:solidFill>
                  <a:schemeClr val="lt1"/>
                </a:solidFill>
              </a:rPr>
              <a:t>长难句分析</a:t>
            </a:r>
            <a:endParaRPr kumimoji="1" lang="zh-CN" sz="2800" b="1" dirty="0">
              <a:solidFill>
                <a:schemeClr val="lt1"/>
              </a:solidFill>
            </a:endParaRPr>
          </a:p>
        </p:txBody>
      </p:sp>
      <p:sp>
        <p:nvSpPr>
          <p:cNvPr id="7" name="圆角矩形 6"/>
          <p:cNvSpPr/>
          <p:nvPr/>
        </p:nvSpPr>
        <p:spPr>
          <a:xfrm>
            <a:off x="208915" y="705485"/>
            <a:ext cx="11790045" cy="2386330"/>
          </a:xfrm>
          <a:prstGeom prst="roundRect">
            <a:avLst>
              <a:gd name="adj" fmla="val 16667"/>
            </a:avLst>
          </a:prstGeom>
          <a:noFill/>
          <a:ln w="63500" cap="flat" cmpd="sng">
            <a:solidFill>
              <a:schemeClr val="accent6"/>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文本框 8"/>
          <p:cNvSpPr txBox="1"/>
          <p:nvPr/>
        </p:nvSpPr>
        <p:spPr>
          <a:xfrm>
            <a:off x="537845" y="789305"/>
            <a:ext cx="11132185" cy="2245360"/>
          </a:xfrm>
          <a:prstGeom prst="rect">
            <a:avLst/>
          </a:prstGeom>
          <a:noFill/>
        </p:spPr>
        <p:txBody>
          <a:bodyPr wrap="square">
            <a:spAutoFit/>
          </a:bodyPr>
          <a:lstStyle/>
          <a:p>
            <a:pPr algn="l"/>
            <a:r>
              <a:rPr sz="2800">
                <a:cs typeface="+mn-lt"/>
                <a:sym typeface="+mn-ea"/>
              </a:rPr>
              <a:t>The statement didn</a:t>
            </a:r>
            <a:r>
              <a:rPr lang="en-US" sz="2800">
                <a:cs typeface="+mn-lt"/>
                <a:sym typeface="+mn-ea"/>
              </a:rPr>
              <a:t>’</a:t>
            </a:r>
            <a:r>
              <a:rPr sz="2800">
                <a:cs typeface="+mn-lt"/>
                <a:sym typeface="+mn-ea"/>
              </a:rPr>
              <a:t>t say </a:t>
            </a:r>
            <a:r>
              <a:rPr sz="2800">
                <a:solidFill>
                  <a:srgbClr val="3333FF"/>
                </a:solidFill>
                <a:cs typeface="+mn-lt"/>
                <a:sym typeface="+mn-ea"/>
              </a:rPr>
              <a:t>whether he had been infected with the Omicron variant of the coronavirus</a:t>
            </a:r>
            <a:r>
              <a:rPr sz="2800">
                <a:cs typeface="+mn-lt"/>
                <a:sym typeface="+mn-ea"/>
              </a:rPr>
              <a:t>, </a:t>
            </a:r>
            <a:r>
              <a:rPr sz="2800">
                <a:highlight>
                  <a:srgbClr val="C0C0C0"/>
                </a:highlight>
                <a:cs typeface="+mn-lt"/>
                <a:sym typeface="+mn-ea"/>
              </a:rPr>
              <a:t>which first was detected in South Africa.</a:t>
            </a:r>
            <a:r>
              <a:rPr sz="2800" b="1">
                <a:highlight>
                  <a:srgbClr val="C0C0C0"/>
                </a:highlight>
                <a:cs typeface="+mn-lt"/>
                <a:sym typeface="+mn-ea"/>
              </a:rPr>
              <a:t> </a:t>
            </a:r>
            <a:endParaRPr sz="2800" b="1">
              <a:highlight>
                <a:srgbClr val="C0C0C0"/>
              </a:highlight>
              <a:cs typeface="+mn-lt"/>
              <a:sym typeface="+mn-ea"/>
            </a:endParaRPr>
          </a:p>
          <a:p>
            <a:pPr algn="l"/>
            <a:endParaRPr lang="en-US" altLang="zh-CN" sz="2800" b="0" i="0" dirty="0">
              <a:effectLst/>
              <a:latin typeface="华文中宋" panose="02010600040101010101" charset="-122"/>
              <a:ea typeface="华文中宋" panose="02010600040101010101" charset="-122"/>
              <a:cs typeface="宋体" panose="02010600030101010101" pitchFamily="2" charset="-122"/>
            </a:endParaRPr>
          </a:p>
          <a:p>
            <a:pPr algn="l"/>
            <a:r>
              <a:rPr lang="en-US" altLang="zh-CN" sz="2800" b="0" i="0" dirty="0">
                <a:effectLst/>
                <a:latin typeface="华文中宋" panose="02010600040101010101" charset="-122"/>
                <a:ea typeface="华文中宋" panose="02010600040101010101" charset="-122"/>
                <a:cs typeface="宋体" panose="02010600030101010101" pitchFamily="2" charset="-122"/>
              </a:rPr>
              <a:t>分析：本句是一个</a:t>
            </a:r>
            <a:r>
              <a:rPr lang="zh-CN" altLang="en-US" sz="2800" b="0" i="0" dirty="0">
                <a:effectLst/>
                <a:latin typeface="华文中宋" panose="02010600040101010101" charset="-122"/>
                <a:ea typeface="华文中宋" panose="02010600040101010101" charset="-122"/>
                <a:cs typeface="宋体" panose="02010600030101010101" pitchFamily="2" charset="-122"/>
              </a:rPr>
              <a:t>复合句，整体是一个</a:t>
            </a:r>
            <a:r>
              <a:rPr lang="en-US" altLang="zh-CN" sz="2800" b="0" i="0" dirty="0">
                <a:effectLst/>
                <a:latin typeface="华文中宋" panose="02010600040101010101" charset="-122"/>
                <a:ea typeface="华文中宋" panose="02010600040101010101" charset="-122"/>
                <a:cs typeface="宋体" panose="02010600030101010101" pitchFamily="2" charset="-122"/>
              </a:rPr>
              <a:t>_____ </a:t>
            </a:r>
            <a:r>
              <a:rPr lang="zh-CN" altLang="en-US" sz="2800" b="0" i="0" dirty="0">
                <a:effectLst/>
                <a:latin typeface="华文中宋" panose="02010600040101010101" charset="-122"/>
                <a:ea typeface="华文中宋" panose="02010600040101010101" charset="-122"/>
                <a:cs typeface="宋体" panose="02010600030101010101" pitchFamily="2" charset="-122"/>
              </a:rPr>
              <a:t>从句，该从句中又包含一个</a:t>
            </a:r>
            <a:r>
              <a:rPr lang="en-US" altLang="zh-CN" sz="2800" b="0" i="0" dirty="0">
                <a:effectLst/>
                <a:latin typeface="华文中宋" panose="02010600040101010101" charset="-122"/>
                <a:ea typeface="华文中宋" panose="02010600040101010101" charset="-122"/>
                <a:cs typeface="宋体" panose="02010600030101010101" pitchFamily="2" charset="-122"/>
              </a:rPr>
              <a:t>_____________</a:t>
            </a:r>
            <a:r>
              <a:rPr lang="zh-CN" altLang="en-US" sz="2800" b="0" i="0" dirty="0">
                <a:effectLst/>
                <a:latin typeface="华文中宋" panose="02010600040101010101" charset="-122"/>
                <a:ea typeface="华文中宋" panose="02010600040101010101" charset="-122"/>
                <a:cs typeface="宋体" panose="02010600030101010101" pitchFamily="2" charset="-122"/>
              </a:rPr>
              <a:t>从句。</a:t>
            </a:r>
            <a:endParaRPr lang="zh-CN" altLang="en-US" sz="2900" b="0" i="0">
              <a:latin typeface="华文中宋" panose="02010600040101010101" charset="-122"/>
              <a:ea typeface="华文中宋" panose="02010600040101010101" charset="-122"/>
            </a:endParaRPr>
          </a:p>
        </p:txBody>
      </p:sp>
      <p:sp>
        <p:nvSpPr>
          <p:cNvPr id="4" name="文本框 3"/>
          <p:cNvSpPr txBox="1"/>
          <p:nvPr/>
        </p:nvSpPr>
        <p:spPr>
          <a:xfrm>
            <a:off x="275590" y="3521710"/>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翻译</a:t>
            </a:r>
            <a:endParaRPr kumimoji="1" lang="zh-CN" altLang="en-US" sz="2800" b="1" dirty="0">
              <a:solidFill>
                <a:schemeClr val="lt1"/>
              </a:solidFill>
            </a:endParaRPr>
          </a:p>
        </p:txBody>
      </p:sp>
      <p:sp>
        <p:nvSpPr>
          <p:cNvPr id="5" name="文本框 4"/>
          <p:cNvSpPr txBox="1"/>
          <p:nvPr/>
        </p:nvSpPr>
        <p:spPr>
          <a:xfrm>
            <a:off x="275590" y="5114290"/>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仿写</a:t>
            </a:r>
            <a:endParaRPr kumimoji="1" lang="zh-CN" altLang="en-US" sz="2800" b="1" dirty="0">
              <a:solidFill>
                <a:schemeClr val="lt1"/>
              </a:solidFill>
            </a:endParaRPr>
          </a:p>
        </p:txBody>
      </p:sp>
      <p:sp>
        <p:nvSpPr>
          <p:cNvPr id="10" name="文本框 9"/>
          <p:cNvSpPr txBox="1"/>
          <p:nvPr/>
        </p:nvSpPr>
        <p:spPr>
          <a:xfrm>
            <a:off x="1383665" y="3363595"/>
            <a:ext cx="10417175" cy="953135"/>
          </a:xfrm>
          <a:prstGeom prst="rect">
            <a:avLst/>
          </a:prstGeom>
          <a:noFill/>
        </p:spPr>
        <p:txBody>
          <a:bodyPr wrap="square" rtlCol="0">
            <a:spAutoFit/>
          </a:bodyPr>
          <a:lstStyle/>
          <a:p>
            <a:pPr algn="l">
              <a:buClrTx/>
              <a:buSzTx/>
              <a:buFontTx/>
            </a:pPr>
            <a:r>
              <a:rPr lang="en-US" altLang="zh-CN" sz="2800" dirty="0">
                <a:effectLst/>
                <a:latin typeface="华文中宋" panose="02010600040101010101" charset="-122"/>
                <a:ea typeface="华文中宋" panose="02010600040101010101" charset="-122"/>
                <a:cs typeface="宋体" panose="02010600030101010101" pitchFamily="2" charset="-122"/>
              </a:rPr>
              <a:t>该声明没有说明他是否感染了冠状病毒的</a:t>
            </a:r>
            <a:r>
              <a:rPr lang="zh-CN" altLang="en-US" sz="2800">
                <a:latin typeface="华文中宋" panose="02010600040101010101" charset="-122"/>
                <a:ea typeface="华文中宋" panose="02010600040101010101" charset="-122"/>
                <a:cs typeface="Times New Roman" panose="02020603050405020304" charset="0"/>
                <a:sym typeface="+mn-ea"/>
              </a:rPr>
              <a:t>奥密克戎</a:t>
            </a:r>
            <a:r>
              <a:rPr lang="en-US" altLang="zh-CN" sz="2800" dirty="0">
                <a:effectLst/>
                <a:latin typeface="华文中宋" panose="02010600040101010101" charset="-122"/>
                <a:ea typeface="华文中宋" panose="02010600040101010101" charset="-122"/>
                <a:cs typeface="宋体" panose="02010600030101010101" pitchFamily="2" charset="-122"/>
              </a:rPr>
              <a:t>变种，这种病毒最早是在南非</a:t>
            </a:r>
            <a:r>
              <a:rPr lang="zh-CN" altLang="en-US" sz="2800" dirty="0">
                <a:effectLst/>
                <a:latin typeface="华文中宋" panose="02010600040101010101" charset="-122"/>
                <a:ea typeface="华文中宋" panose="02010600040101010101" charset="-122"/>
                <a:cs typeface="宋体" panose="02010600030101010101" pitchFamily="2" charset="-122"/>
              </a:rPr>
              <a:t>被</a:t>
            </a:r>
            <a:r>
              <a:rPr lang="en-US" altLang="zh-CN" sz="2800" dirty="0">
                <a:effectLst/>
                <a:latin typeface="华文中宋" panose="02010600040101010101" charset="-122"/>
                <a:ea typeface="华文中宋" panose="02010600040101010101" charset="-122"/>
                <a:cs typeface="宋体" panose="02010600030101010101" pitchFamily="2" charset="-122"/>
              </a:rPr>
              <a:t>发现的</a:t>
            </a:r>
            <a:r>
              <a:rPr lang="zh-CN" altLang="en-US" sz="2800" dirty="0">
                <a:effectLst/>
                <a:latin typeface="华文中宋" panose="02010600040101010101" charset="-122"/>
                <a:ea typeface="华文中宋" panose="02010600040101010101" charset="-122"/>
                <a:cs typeface="宋体" panose="02010600030101010101" pitchFamily="2" charset="-122"/>
              </a:rPr>
              <a:t>。</a:t>
            </a:r>
            <a:endParaRPr lang="zh-CN" altLang="en-US" sz="2800" dirty="0">
              <a:effectLst/>
              <a:latin typeface="华文中宋" panose="02010600040101010101" charset="-122"/>
              <a:ea typeface="华文中宋" panose="02010600040101010101" charset="-122"/>
              <a:cs typeface="宋体" panose="02010600030101010101" pitchFamily="2" charset="-122"/>
            </a:endParaRPr>
          </a:p>
        </p:txBody>
      </p:sp>
      <p:sp>
        <p:nvSpPr>
          <p:cNvPr id="12" name="文本框 11"/>
          <p:cNvSpPr txBox="1"/>
          <p:nvPr/>
        </p:nvSpPr>
        <p:spPr>
          <a:xfrm>
            <a:off x="275590" y="5735320"/>
            <a:ext cx="11525250" cy="521970"/>
          </a:xfrm>
          <a:prstGeom prst="rect">
            <a:avLst/>
          </a:prstGeom>
          <a:noFill/>
        </p:spPr>
        <p:txBody>
          <a:bodyPr wrap="square" rtlCol="0">
            <a:spAutoFit/>
          </a:bodyPr>
          <a:lstStyle/>
          <a:p>
            <a:r>
              <a:rPr lang="en-US" sz="2800">
                <a:solidFill>
                  <a:srgbClr val="3333FF"/>
                </a:solidFill>
                <a:sym typeface="+mn-ea"/>
              </a:rPr>
              <a:t>He said he visited a temple last year, which dates back to Tang Dynasty.</a:t>
            </a:r>
            <a:endParaRPr lang="en-US" sz="2800">
              <a:solidFill>
                <a:srgbClr val="3333FF"/>
              </a:solidFill>
              <a:sym typeface="+mn-ea"/>
            </a:endParaRPr>
          </a:p>
        </p:txBody>
      </p:sp>
      <p:sp>
        <p:nvSpPr>
          <p:cNvPr id="14" name="文本框 13"/>
          <p:cNvSpPr txBox="1"/>
          <p:nvPr/>
        </p:nvSpPr>
        <p:spPr>
          <a:xfrm>
            <a:off x="1383665" y="5114290"/>
            <a:ext cx="10417175" cy="521970"/>
          </a:xfrm>
          <a:prstGeom prst="rect">
            <a:avLst/>
          </a:prstGeom>
          <a:noFill/>
        </p:spPr>
        <p:txBody>
          <a:bodyPr wrap="square" rtlCol="0">
            <a:spAutoFit/>
          </a:bodyPr>
          <a:lstStyle/>
          <a:p>
            <a:pPr algn="l">
              <a:buClrTx/>
              <a:buSzTx/>
              <a:buFontTx/>
            </a:pPr>
            <a:r>
              <a:rPr sz="2800" dirty="0">
                <a:effectLst/>
                <a:latin typeface="华文中宋" panose="02010600040101010101" charset="-122"/>
                <a:ea typeface="华文中宋" panose="02010600040101010101" charset="-122"/>
                <a:cs typeface="宋体" panose="02010600030101010101" pitchFamily="2" charset="-122"/>
              </a:rPr>
              <a:t>他说他去年参观了一座</a:t>
            </a:r>
            <a:r>
              <a:rPr sz="2800" dirty="0">
                <a:effectLst/>
                <a:latin typeface="华文中宋" panose="02010600040101010101" charset="-122"/>
                <a:ea typeface="华文中宋" panose="02010600040101010101" charset="-122"/>
                <a:cs typeface="宋体" panose="02010600030101010101" pitchFamily="2" charset="-122"/>
                <a:sym typeface="+mn-ea"/>
              </a:rPr>
              <a:t>寺庙</a:t>
            </a:r>
            <a:r>
              <a:rPr lang="zh-CN" sz="2800" dirty="0">
                <a:effectLst/>
                <a:latin typeface="华文中宋" panose="02010600040101010101" charset="-122"/>
                <a:ea typeface="华文中宋" panose="02010600040101010101" charset="-122"/>
                <a:cs typeface="宋体" panose="02010600030101010101" pitchFamily="2" charset="-122"/>
                <a:sym typeface="+mn-ea"/>
              </a:rPr>
              <a:t>，这座寺庙</a:t>
            </a:r>
            <a:r>
              <a:rPr sz="2800" dirty="0">
                <a:effectLst/>
                <a:latin typeface="华文中宋" panose="02010600040101010101" charset="-122"/>
                <a:ea typeface="华文中宋" panose="02010600040101010101" charset="-122"/>
                <a:cs typeface="宋体" panose="02010600030101010101" pitchFamily="2" charset="-122"/>
              </a:rPr>
              <a:t>可以追溯到唐朝。</a:t>
            </a:r>
            <a:endParaRPr sz="2800" dirty="0">
              <a:effectLst/>
              <a:latin typeface="华文中宋" panose="02010600040101010101" charset="-122"/>
              <a:ea typeface="华文中宋" panose="02010600040101010101" charset="-122"/>
              <a:cs typeface="宋体" panose="02010600030101010101" pitchFamily="2" charset="-122"/>
            </a:endParaRPr>
          </a:p>
        </p:txBody>
      </p:sp>
      <p:sp>
        <p:nvSpPr>
          <p:cNvPr id="2" name="文本框 1"/>
          <p:cNvSpPr txBox="1"/>
          <p:nvPr/>
        </p:nvSpPr>
        <p:spPr>
          <a:xfrm>
            <a:off x="6728460" y="2019300"/>
            <a:ext cx="894080" cy="521970"/>
          </a:xfrm>
          <a:prstGeom prst="rect">
            <a:avLst/>
          </a:prstGeom>
          <a:noFill/>
        </p:spPr>
        <p:txBody>
          <a:bodyPr wrap="none" rtlCol="0" anchor="t">
            <a:spAutoFit/>
          </a:bodyPr>
          <a:lstStyle/>
          <a:p>
            <a:r>
              <a:rPr lang="zh-CN" altLang="en-US" sz="2800" dirty="0">
                <a:solidFill>
                  <a:srgbClr val="FF0000"/>
                </a:solidFill>
                <a:effectLst/>
                <a:latin typeface="华文中宋" panose="02010600040101010101" charset="-122"/>
                <a:ea typeface="华文中宋" panose="02010600040101010101" charset="-122"/>
                <a:cs typeface="宋体" panose="02010600030101010101" pitchFamily="2" charset="-122"/>
                <a:sym typeface="+mn-ea"/>
              </a:rPr>
              <a:t>宾语</a:t>
            </a:r>
            <a:endParaRPr lang="zh-CN" altLang="en-US" sz="2800" dirty="0">
              <a:solidFill>
                <a:srgbClr val="FF0000"/>
              </a:solidFill>
              <a:effectLst/>
              <a:latin typeface="华文中宋" panose="02010600040101010101" charset="-122"/>
              <a:ea typeface="华文中宋" panose="02010600040101010101" charset="-122"/>
              <a:cs typeface="宋体" panose="02010600030101010101" pitchFamily="2" charset="-122"/>
              <a:sym typeface="+mn-ea"/>
            </a:endParaRPr>
          </a:p>
        </p:txBody>
      </p:sp>
      <p:sp>
        <p:nvSpPr>
          <p:cNvPr id="3" name="文本框 2"/>
          <p:cNvSpPr txBox="1"/>
          <p:nvPr/>
        </p:nvSpPr>
        <p:spPr>
          <a:xfrm>
            <a:off x="1313815" y="2442210"/>
            <a:ext cx="2316480" cy="521970"/>
          </a:xfrm>
          <a:prstGeom prst="rect">
            <a:avLst/>
          </a:prstGeom>
          <a:noFill/>
        </p:spPr>
        <p:txBody>
          <a:bodyPr wrap="none" rtlCol="0" anchor="t">
            <a:spAutoFit/>
          </a:bodyPr>
          <a:lstStyle/>
          <a:p>
            <a:r>
              <a:rPr lang="zh-CN" altLang="en-US" sz="2800" dirty="0">
                <a:solidFill>
                  <a:srgbClr val="FF0000"/>
                </a:solidFill>
                <a:effectLst/>
                <a:latin typeface="华文中宋" panose="02010600040101010101" charset="-122"/>
                <a:ea typeface="华文中宋" panose="02010600040101010101" charset="-122"/>
                <a:cs typeface="宋体" panose="02010600030101010101" pitchFamily="2" charset="-122"/>
                <a:sym typeface="+mn-ea"/>
              </a:rPr>
              <a:t>非限制性定语</a:t>
            </a:r>
            <a:endParaRPr lang="zh-CN" altLang="en-US" sz="2800" dirty="0">
              <a:solidFill>
                <a:srgbClr val="FF0000"/>
              </a:solidFill>
              <a:effectLst/>
              <a:latin typeface="华文中宋" panose="02010600040101010101" charset="-122"/>
              <a:ea typeface="华文中宋" panose="02010600040101010101" charset="-122"/>
              <a:cs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blinds(horizontal)">
                                      <p:cBhvr>
                                        <p:cTn id="2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5" grpId="1" animBg="1"/>
      <p:bldP spid="10" grpId="0"/>
      <p:bldP spid="14" grpId="0"/>
      <p:bldP spid="2" grpId="0"/>
      <p:bldP spid="2" grpId="1"/>
      <p:bldP spid="3" grpId="0"/>
      <p:bldP spid="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8745" y="92075"/>
            <a:ext cx="12045950" cy="906780"/>
          </a:xfrm>
          <a:prstGeom prst="rect">
            <a:avLst/>
          </a:prstGeom>
          <a:noFill/>
        </p:spPr>
        <p:txBody>
          <a:bodyPr wrap="square" rtlCol="0">
            <a:spAutoFit/>
          </a:bodyPr>
          <a:lstStyle/>
          <a:p>
            <a:pPr>
              <a:buClrTx/>
              <a:buSzTx/>
              <a:buFontTx/>
            </a:pPr>
            <a:r>
              <a:rPr lang="en-US" sz="2400" dirty="0">
                <a:latin typeface="+mj-ea"/>
                <a:ea typeface="+mj-ea"/>
                <a:cs typeface="Arial" panose="020B0604020202020204" pitchFamily="34" charset="0"/>
              </a:rPr>
              <a:t>4. The U.N.’s Recent Summit Focused on Fossil Fuel as a Driver for Climate Change </a:t>
            </a:r>
            <a:endParaRPr sz="2400" dirty="0">
              <a:latin typeface="+mj-ea"/>
              <a:ea typeface="+mj-ea"/>
              <a:cs typeface="Arial" panose="020B0604020202020204" pitchFamily="34" charset="0"/>
            </a:endParaRPr>
          </a:p>
          <a:p>
            <a:pPr>
              <a:buClrTx/>
              <a:buSzTx/>
              <a:buFontTx/>
            </a:pPr>
            <a:r>
              <a:rPr lang="en-US" sz="2900" dirty="0">
                <a:latin typeface="+mj-ea"/>
                <a:ea typeface="+mj-ea"/>
                <a:cs typeface="Arial" panose="020B0604020202020204" pitchFamily="34" charset="0"/>
              </a:rPr>
              <a:t>    </a:t>
            </a:r>
            <a:r>
              <a:rPr lang="en-US" altLang="zh-CN" sz="2400" dirty="0" err="1">
                <a:solidFill>
                  <a:schemeClr val="accent2"/>
                </a:solidFill>
                <a:latin typeface="+mj-ea"/>
                <a:ea typeface="+mj-ea"/>
                <a:cs typeface="Arial" panose="020B0604020202020204" pitchFamily="34" charset="0"/>
              </a:rPr>
              <a:t>联合国气候变化公约第26次缔约方大会将化石燃料作为气候变化的驱动因素</a:t>
            </a:r>
            <a:endParaRPr lang="en-US" altLang="zh-CN" sz="2400" dirty="0" err="1">
              <a:solidFill>
                <a:schemeClr val="accent2"/>
              </a:solidFill>
              <a:latin typeface="+mj-ea"/>
              <a:ea typeface="+mj-ea"/>
              <a:cs typeface="Arial" panose="020B0604020202020204" pitchFamily="34" charset="0"/>
            </a:endParaRPr>
          </a:p>
        </p:txBody>
      </p:sp>
      <p:pic>
        <p:nvPicPr>
          <p:cNvPr id="100" name="图片 99"/>
          <p:cNvPicPr/>
          <p:nvPr/>
        </p:nvPicPr>
        <p:blipFill>
          <a:blip r:embed="rId1"/>
          <a:stretch>
            <a:fillRect/>
          </a:stretch>
        </p:blipFill>
        <p:spPr>
          <a:xfrm>
            <a:off x="1548130" y="1074420"/>
            <a:ext cx="8538845" cy="4784725"/>
          </a:xfrm>
          <a:prstGeom prst="rect">
            <a:avLst/>
          </a:prstGeom>
          <a:noFill/>
          <a:ln w="9525">
            <a:noFill/>
          </a:ln>
        </p:spPr>
      </p:pic>
      <p:sp>
        <p:nvSpPr>
          <p:cNvPr id="2" name="文本框 1"/>
          <p:cNvSpPr txBox="1"/>
          <p:nvPr/>
        </p:nvSpPr>
        <p:spPr>
          <a:xfrm>
            <a:off x="1548765" y="5993765"/>
            <a:ext cx="8537575" cy="475615"/>
          </a:xfrm>
          <a:prstGeom prst="rect">
            <a:avLst/>
          </a:prstGeom>
          <a:solidFill>
            <a:schemeClr val="bg2">
              <a:alpha val="87000"/>
            </a:schemeClr>
          </a:solidFill>
        </p:spPr>
        <p:txBody>
          <a:bodyPr wrap="square" rtlCol="0">
            <a:spAutoFit/>
          </a:bodyPr>
          <a:lstStyle/>
          <a:p>
            <a:pPr algn="ctr">
              <a:buClrTx/>
              <a:buSzTx/>
              <a:buFontTx/>
            </a:pPr>
            <a:r>
              <a:rPr lang="en-US" sz="2500">
                <a:latin typeface="Times New Roman" panose="02020603050405020304" charset="0"/>
                <a:ea typeface="+mj-ea"/>
                <a:cs typeface="Times New Roman" panose="02020603050405020304" charset="0"/>
              </a:rPr>
              <a:t>26th UN Climate Change Conference of the Parties</a:t>
            </a:r>
            <a:endParaRPr lang="en-US" sz="2500">
              <a:latin typeface="Times New Roman" panose="02020603050405020304" charset="0"/>
              <a:ea typeface="+mj-ea"/>
              <a:cs typeface="Times New Roman" panose="0202060305040502030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0" y="503555"/>
            <a:ext cx="12117070" cy="5968365"/>
          </a:xfrm>
          <a:prstGeom prst="rect">
            <a:avLst/>
          </a:prstGeom>
          <a:noFill/>
        </p:spPr>
        <p:txBody>
          <a:bodyPr wrap="square" rtlCol="0">
            <a:spAutoFit/>
          </a:bodyPr>
          <a:lstStyle/>
          <a:p>
            <a:pPr>
              <a:lnSpc>
                <a:spcPct val="90000"/>
              </a:lnSpc>
              <a:spcBef>
                <a:spcPts val="1000"/>
              </a:spcBef>
            </a:pPr>
            <a:r>
              <a:rPr lang="en-US" altLang="zh-CN" sz="2800" dirty="0">
                <a:latin typeface="Times New Roman" panose="02020603050405020304" charset="0"/>
                <a:cs typeface="Times New Roman" panose="02020603050405020304" charset="0"/>
              </a:rPr>
              <a:t>       </a:t>
            </a:r>
            <a:r>
              <a:rPr lang="en-US" altLang="zh-CN" sz="2700" dirty="0">
                <a:latin typeface="Times New Roman" panose="02020603050405020304" charset="0"/>
                <a:cs typeface="Times New Roman" panose="02020603050405020304" charset="0"/>
              </a:rPr>
              <a:t>Human activity is causing the earth's atmosphere to heat up much more quickly than any changes __________ might happen naturally, leaving many ecosystems at their ________ (break) points.</a:t>
            </a:r>
            <a:endParaRPr lang="en-US" altLang="zh-CN" sz="2700" dirty="0">
              <a:latin typeface="Times New Roman" panose="02020603050405020304" charset="0"/>
              <a:cs typeface="Times New Roman" panose="02020603050405020304" charset="0"/>
            </a:endParaRPr>
          </a:p>
          <a:p>
            <a:pPr>
              <a:lnSpc>
                <a:spcPct val="90000"/>
              </a:lnSpc>
              <a:spcBef>
                <a:spcPts val="1000"/>
              </a:spcBef>
            </a:pPr>
            <a:r>
              <a:rPr lang="en-US" altLang="zh-CN" sz="2700" dirty="0">
                <a:latin typeface="Times New Roman" panose="02020603050405020304" charset="0"/>
                <a:cs typeface="Times New Roman" panose="02020603050405020304" charset="0"/>
              </a:rPr>
              <a:t>      November's United Nations COP26 climate summit in Glasgow was the first time a global climate deal clearly _________ (identify) fossil fuel consumption as a major driver of climate change. While climate experts regarded that as a step forward, many also warned the Glasgow _________ (attend) have not done enough to limit mean global warming to "well below"2 degrees Celsius ________ (compare) to pre-industrial levels—a key goal of the 2015 Paris Agreement.</a:t>
            </a:r>
            <a:endParaRPr lang="en-US" altLang="zh-CN" sz="2700" dirty="0">
              <a:latin typeface="Times New Roman" panose="02020603050405020304" charset="0"/>
              <a:cs typeface="Times New Roman" panose="02020603050405020304" charset="0"/>
            </a:endParaRPr>
          </a:p>
          <a:p>
            <a:pPr>
              <a:lnSpc>
                <a:spcPct val="90000"/>
              </a:lnSpc>
              <a:spcBef>
                <a:spcPts val="1000"/>
              </a:spcBef>
            </a:pPr>
            <a:r>
              <a:rPr lang="en-US" altLang="zh-CN" sz="2700" dirty="0">
                <a:latin typeface="Times New Roman" panose="02020603050405020304" charset="0"/>
                <a:cs typeface="Times New Roman" panose="02020603050405020304" charset="0"/>
              </a:rPr>
              <a:t>      Climate Action Tracker is ____ international group of nonprofit institutes founded in 2009 that studies climate change science and ______ (track) the goals and policies of the 40 countries that produce 85 percent of global greenhouse gas emissions. ___ a statement, Bill Hare, CEO of Climate Analytics, said, "It's all well for leaders to claim they have a net zero target, but if they have no plans as to _____ to get there, and _______ (frank), these net zero targets are just lip service to real climate action."</a:t>
            </a:r>
            <a:endParaRPr lang="en-US" altLang="zh-CN" sz="2700" dirty="0">
              <a:latin typeface="Times New Roman" panose="02020603050405020304" charset="0"/>
              <a:cs typeface="Times New Roman" panose="02020603050405020304" charset="0"/>
            </a:endParaRPr>
          </a:p>
        </p:txBody>
      </p:sp>
      <p:sp>
        <p:nvSpPr>
          <p:cNvPr id="17" name="文本框 16"/>
          <p:cNvSpPr txBox="1"/>
          <p:nvPr/>
        </p:nvSpPr>
        <p:spPr>
          <a:xfrm>
            <a:off x="0" y="7620"/>
            <a:ext cx="1626870" cy="521970"/>
          </a:xfrm>
          <a:prstGeom prst="rect">
            <a:avLst/>
          </a:prstGeom>
          <a:solidFill>
            <a:schemeClr val="accent6"/>
          </a:solidFill>
        </p:spPr>
        <p:txBody>
          <a:bodyPr wrap="square" rtlCol="0">
            <a:spAutoFit/>
          </a:bodyPr>
          <a:lstStyle/>
          <a:p>
            <a:pPr lvl="0" algn="l">
              <a:buClrTx/>
              <a:buSzTx/>
              <a:buFontTx/>
            </a:pPr>
            <a:r>
              <a:rPr kumimoji="1" lang="zh-CN" sz="2800" b="1" dirty="0">
                <a:solidFill>
                  <a:schemeClr val="lt1"/>
                </a:solidFill>
                <a:sym typeface="+mn-ea"/>
              </a:rPr>
              <a:t>语篇填空</a:t>
            </a:r>
            <a:endParaRPr kumimoji="1" lang="zh-CN" sz="2800" b="1" dirty="0">
              <a:solidFill>
                <a:schemeClr val="lt1"/>
              </a:solidFill>
              <a:sym typeface="+mn-ea"/>
            </a:endParaRPr>
          </a:p>
        </p:txBody>
      </p:sp>
      <p:sp>
        <p:nvSpPr>
          <p:cNvPr id="5" name="文本框 4"/>
          <p:cNvSpPr txBox="1"/>
          <p:nvPr/>
        </p:nvSpPr>
        <p:spPr>
          <a:xfrm>
            <a:off x="1796415" y="43180"/>
            <a:ext cx="9311005" cy="460375"/>
          </a:xfrm>
          <a:prstGeom prst="rect">
            <a:avLst/>
          </a:prstGeom>
          <a:noFill/>
        </p:spPr>
        <p:txBody>
          <a:bodyPr wrap="square" rtlCol="0">
            <a:spAutoFit/>
          </a:bodyPr>
          <a:lstStyle/>
          <a:p>
            <a:r>
              <a:rPr lang="zh-CN" altLang="en-US" sz="2400" b="1" dirty="0">
                <a:solidFill>
                  <a:schemeClr val="accent2"/>
                </a:solidFill>
                <a:latin typeface="+mj-ea"/>
                <a:ea typeface="+mj-ea"/>
                <a:cs typeface="Arial" panose="020B0604020202020204" pitchFamily="34" charset="0"/>
              </a:rPr>
              <a:t>（《新闻周刊》</a:t>
            </a:r>
            <a:r>
              <a:rPr lang="en-US" altLang="zh-CN" sz="2400" b="1" dirty="0">
                <a:solidFill>
                  <a:schemeClr val="accent2"/>
                </a:solidFill>
                <a:latin typeface="+mj-ea"/>
                <a:ea typeface="+mj-ea"/>
                <a:cs typeface="Arial" panose="020B0604020202020204" pitchFamily="34" charset="0"/>
              </a:rPr>
              <a:t>2021</a:t>
            </a:r>
            <a:r>
              <a:rPr lang="zh-CN" altLang="en-US" sz="2400" b="1" dirty="0">
                <a:solidFill>
                  <a:schemeClr val="accent2"/>
                </a:solidFill>
                <a:latin typeface="+mj-ea"/>
                <a:ea typeface="+mj-ea"/>
                <a:cs typeface="Arial" panose="020B0604020202020204" pitchFamily="34" charset="0"/>
              </a:rPr>
              <a:t>年</a:t>
            </a:r>
            <a:r>
              <a:rPr lang="en-US" altLang="zh-CN" sz="2400" b="1" dirty="0">
                <a:solidFill>
                  <a:schemeClr val="accent2"/>
                </a:solidFill>
                <a:latin typeface="+mj-ea"/>
                <a:ea typeface="+mj-ea"/>
                <a:cs typeface="Arial" panose="020B0604020202020204" pitchFamily="34" charset="0"/>
              </a:rPr>
              <a:t>12</a:t>
            </a:r>
            <a:r>
              <a:rPr lang="zh-CN" altLang="en-US" sz="2400" b="1" dirty="0">
                <a:solidFill>
                  <a:schemeClr val="accent2"/>
                </a:solidFill>
                <a:latin typeface="+mj-ea"/>
                <a:ea typeface="+mj-ea"/>
                <a:cs typeface="Arial" panose="020B0604020202020204" pitchFamily="34" charset="0"/>
              </a:rPr>
              <a:t>月</a:t>
            </a:r>
            <a:r>
              <a:rPr lang="en-US" altLang="zh-CN" sz="2400" b="1" dirty="0">
                <a:solidFill>
                  <a:schemeClr val="accent2"/>
                </a:solidFill>
                <a:latin typeface="+mj-ea"/>
                <a:ea typeface="+mj-ea"/>
                <a:cs typeface="Arial" panose="020B0604020202020204" pitchFamily="34" charset="0"/>
              </a:rPr>
              <a:t>17日 10页）</a:t>
            </a:r>
            <a:endParaRPr lang="zh-CN" altLang="en-US" sz="2400" b="1" dirty="0">
              <a:solidFill>
                <a:schemeClr val="accent2"/>
              </a:solidFill>
              <a:latin typeface="+mj-ea"/>
              <a:ea typeface="+mj-ea"/>
              <a:cs typeface="Arial" panose="020B0604020202020204" pitchFamily="34" charset="0"/>
            </a:endParaRPr>
          </a:p>
        </p:txBody>
      </p:sp>
      <p:sp>
        <p:nvSpPr>
          <p:cNvPr id="13" name="文本框 12"/>
          <p:cNvSpPr txBox="1"/>
          <p:nvPr/>
        </p:nvSpPr>
        <p:spPr>
          <a:xfrm>
            <a:off x="2472055" y="875030"/>
            <a:ext cx="2153920" cy="506730"/>
          </a:xfrm>
          <a:prstGeom prst="rect">
            <a:avLst/>
          </a:prstGeom>
          <a:noFill/>
        </p:spPr>
        <p:txBody>
          <a:bodyPr wrap="square" rtlCol="0">
            <a:spAutoFit/>
          </a:bodyPr>
          <a:lstStyle/>
          <a:p>
            <a:r>
              <a:rPr lang="en-US" altLang="zh-CN" sz="2700" dirty="0">
                <a:solidFill>
                  <a:srgbClr val="FF0000"/>
                </a:solidFill>
                <a:latin typeface="Times New Roman" panose="02020603050405020304" charset="0"/>
                <a:cs typeface="Times New Roman" panose="02020603050405020304" charset="0"/>
                <a:sym typeface="+mn-ea"/>
              </a:rPr>
              <a:t>which / that</a:t>
            </a:r>
            <a:endParaRPr lang="en-US" altLang="zh-CN" sz="2700" dirty="0">
              <a:solidFill>
                <a:srgbClr val="FF0000"/>
              </a:solidFill>
              <a:latin typeface="Times New Roman" panose="02020603050405020304" charset="0"/>
              <a:cs typeface="Times New Roman" panose="02020603050405020304" charset="0"/>
              <a:sym typeface="+mn-ea"/>
            </a:endParaRPr>
          </a:p>
        </p:txBody>
      </p:sp>
      <p:sp>
        <p:nvSpPr>
          <p:cNvPr id="7" name="文本框 6"/>
          <p:cNvSpPr txBox="1"/>
          <p:nvPr/>
        </p:nvSpPr>
        <p:spPr>
          <a:xfrm>
            <a:off x="775401" y="1247118"/>
            <a:ext cx="1815465" cy="507831"/>
          </a:xfrm>
          <a:prstGeom prst="rect">
            <a:avLst/>
          </a:prstGeom>
          <a:noFill/>
        </p:spPr>
        <p:txBody>
          <a:bodyPr wrap="square" rtlCol="0">
            <a:spAutoFit/>
          </a:bodyPr>
          <a:lstStyle/>
          <a:p>
            <a:r>
              <a:rPr lang="en-US" altLang="zh-CN" sz="2700" dirty="0">
                <a:solidFill>
                  <a:srgbClr val="FF0000"/>
                </a:solidFill>
                <a:latin typeface="Times New Roman" panose="02020603050405020304" charset="0"/>
                <a:cs typeface="Times New Roman" panose="02020603050405020304" charset="0"/>
                <a:sym typeface="+mn-ea"/>
              </a:rPr>
              <a:t>breaking</a:t>
            </a:r>
            <a:endParaRPr lang="en-US" altLang="zh-CN" sz="2700" dirty="0">
              <a:solidFill>
                <a:srgbClr val="FF0000"/>
              </a:solidFill>
              <a:latin typeface="Times New Roman" panose="02020603050405020304" charset="0"/>
              <a:cs typeface="Times New Roman" panose="02020603050405020304" charset="0"/>
              <a:sym typeface="+mn-ea"/>
            </a:endParaRPr>
          </a:p>
        </p:txBody>
      </p:sp>
      <p:sp>
        <p:nvSpPr>
          <p:cNvPr id="8" name="文本框 7"/>
          <p:cNvSpPr txBox="1"/>
          <p:nvPr/>
        </p:nvSpPr>
        <p:spPr>
          <a:xfrm>
            <a:off x="4060299" y="2140819"/>
            <a:ext cx="1815465" cy="507831"/>
          </a:xfrm>
          <a:prstGeom prst="rect">
            <a:avLst/>
          </a:prstGeom>
          <a:noFill/>
        </p:spPr>
        <p:txBody>
          <a:bodyPr wrap="square" rtlCol="0">
            <a:spAutoFit/>
          </a:bodyPr>
          <a:lstStyle/>
          <a:p>
            <a:r>
              <a:rPr lang="en-US" altLang="zh-CN" sz="2700" dirty="0">
                <a:solidFill>
                  <a:srgbClr val="FF0000"/>
                </a:solidFill>
                <a:latin typeface="Times New Roman" panose="02020603050405020304" charset="0"/>
                <a:cs typeface="Times New Roman" panose="02020603050405020304" charset="0"/>
                <a:sym typeface="+mn-ea"/>
              </a:rPr>
              <a:t>identified</a:t>
            </a:r>
            <a:endParaRPr lang="en-US" altLang="zh-CN" sz="2700" dirty="0">
              <a:solidFill>
                <a:srgbClr val="FF0000"/>
              </a:solidFill>
              <a:latin typeface="Times New Roman" panose="02020603050405020304" charset="0"/>
              <a:cs typeface="Times New Roman" panose="02020603050405020304" charset="0"/>
              <a:sym typeface="+mn-ea"/>
            </a:endParaRPr>
          </a:p>
        </p:txBody>
      </p:sp>
      <p:sp>
        <p:nvSpPr>
          <p:cNvPr id="9" name="文本框 8"/>
          <p:cNvSpPr txBox="1"/>
          <p:nvPr/>
        </p:nvSpPr>
        <p:spPr>
          <a:xfrm>
            <a:off x="3682314" y="2878838"/>
            <a:ext cx="1815465" cy="507831"/>
          </a:xfrm>
          <a:prstGeom prst="rect">
            <a:avLst/>
          </a:prstGeom>
          <a:noFill/>
        </p:spPr>
        <p:txBody>
          <a:bodyPr wrap="square" rtlCol="0">
            <a:spAutoFit/>
          </a:bodyPr>
          <a:lstStyle/>
          <a:p>
            <a:r>
              <a:rPr lang="en-US" altLang="zh-CN" sz="2700" dirty="0">
                <a:solidFill>
                  <a:srgbClr val="FF0000"/>
                </a:solidFill>
                <a:latin typeface="Times New Roman" panose="02020603050405020304" charset="0"/>
                <a:cs typeface="Times New Roman" panose="02020603050405020304" charset="0"/>
                <a:sym typeface="+mn-ea"/>
              </a:rPr>
              <a:t>attendees</a:t>
            </a:r>
            <a:endParaRPr lang="en-US" altLang="zh-CN" sz="2700" dirty="0">
              <a:solidFill>
                <a:srgbClr val="FF0000"/>
              </a:solidFill>
              <a:latin typeface="Times New Roman" panose="02020603050405020304" charset="0"/>
              <a:cs typeface="Times New Roman" panose="02020603050405020304" charset="0"/>
              <a:sym typeface="+mn-ea"/>
            </a:endParaRPr>
          </a:p>
        </p:txBody>
      </p:sp>
      <p:sp>
        <p:nvSpPr>
          <p:cNvPr id="10" name="文本框 9"/>
          <p:cNvSpPr txBox="1"/>
          <p:nvPr/>
        </p:nvSpPr>
        <p:spPr>
          <a:xfrm>
            <a:off x="4313750" y="4101487"/>
            <a:ext cx="654282" cy="507831"/>
          </a:xfrm>
          <a:prstGeom prst="rect">
            <a:avLst/>
          </a:prstGeom>
          <a:noFill/>
        </p:spPr>
        <p:txBody>
          <a:bodyPr wrap="square" rtlCol="0">
            <a:spAutoFit/>
          </a:bodyPr>
          <a:lstStyle/>
          <a:p>
            <a:r>
              <a:rPr lang="en-US" altLang="zh-CN" sz="2700" dirty="0">
                <a:solidFill>
                  <a:srgbClr val="FF0000"/>
                </a:solidFill>
                <a:latin typeface="Times New Roman" panose="02020603050405020304" charset="0"/>
                <a:cs typeface="Times New Roman" panose="02020603050405020304" charset="0"/>
                <a:sym typeface="+mn-ea"/>
              </a:rPr>
              <a:t>an</a:t>
            </a:r>
            <a:endParaRPr lang="en-US" altLang="zh-CN" sz="2700" dirty="0">
              <a:solidFill>
                <a:srgbClr val="FF0000"/>
              </a:solidFill>
              <a:latin typeface="Times New Roman" panose="02020603050405020304" charset="0"/>
              <a:cs typeface="Times New Roman" panose="02020603050405020304" charset="0"/>
              <a:sym typeface="+mn-ea"/>
            </a:endParaRPr>
          </a:p>
        </p:txBody>
      </p:sp>
      <p:sp>
        <p:nvSpPr>
          <p:cNvPr id="11" name="文本框 10"/>
          <p:cNvSpPr txBox="1"/>
          <p:nvPr/>
        </p:nvSpPr>
        <p:spPr>
          <a:xfrm>
            <a:off x="6763092" y="4472456"/>
            <a:ext cx="1227610" cy="507831"/>
          </a:xfrm>
          <a:prstGeom prst="rect">
            <a:avLst/>
          </a:prstGeom>
          <a:noFill/>
        </p:spPr>
        <p:txBody>
          <a:bodyPr wrap="square" rtlCol="0">
            <a:spAutoFit/>
          </a:bodyPr>
          <a:lstStyle/>
          <a:p>
            <a:r>
              <a:rPr lang="en-US" altLang="zh-CN" sz="2700" dirty="0">
                <a:solidFill>
                  <a:srgbClr val="FF0000"/>
                </a:solidFill>
                <a:latin typeface="Times New Roman" panose="02020603050405020304" charset="0"/>
                <a:cs typeface="Times New Roman" panose="02020603050405020304" charset="0"/>
                <a:sym typeface="+mn-ea"/>
              </a:rPr>
              <a:t>tracks</a:t>
            </a:r>
            <a:endParaRPr lang="en-US" altLang="zh-CN" sz="2700" dirty="0">
              <a:solidFill>
                <a:srgbClr val="FF0000"/>
              </a:solidFill>
              <a:latin typeface="Times New Roman" panose="02020603050405020304" charset="0"/>
              <a:cs typeface="Times New Roman" panose="02020603050405020304" charset="0"/>
              <a:sym typeface="+mn-ea"/>
            </a:endParaRPr>
          </a:p>
        </p:txBody>
      </p:sp>
      <p:sp>
        <p:nvSpPr>
          <p:cNvPr id="12" name="文本框 11"/>
          <p:cNvSpPr txBox="1"/>
          <p:nvPr/>
        </p:nvSpPr>
        <p:spPr>
          <a:xfrm>
            <a:off x="11107420" y="4830050"/>
            <a:ext cx="532645" cy="507831"/>
          </a:xfrm>
          <a:prstGeom prst="rect">
            <a:avLst/>
          </a:prstGeom>
          <a:noFill/>
        </p:spPr>
        <p:txBody>
          <a:bodyPr wrap="square" rtlCol="0">
            <a:spAutoFit/>
          </a:bodyPr>
          <a:lstStyle/>
          <a:p>
            <a:r>
              <a:rPr lang="en-US" altLang="zh-CN" sz="2700" dirty="0">
                <a:solidFill>
                  <a:srgbClr val="FF0000"/>
                </a:solidFill>
                <a:latin typeface="Times New Roman" panose="02020603050405020304" charset="0"/>
                <a:cs typeface="Times New Roman" panose="02020603050405020304" charset="0"/>
                <a:sym typeface="+mn-ea"/>
              </a:rPr>
              <a:t>In</a:t>
            </a:r>
            <a:endParaRPr lang="en-US" altLang="zh-CN" sz="2700" dirty="0">
              <a:solidFill>
                <a:srgbClr val="FF0000"/>
              </a:solidFill>
              <a:latin typeface="Times New Roman" panose="02020603050405020304" charset="0"/>
              <a:cs typeface="Times New Roman" panose="02020603050405020304" charset="0"/>
              <a:sym typeface="+mn-ea"/>
            </a:endParaRPr>
          </a:p>
        </p:txBody>
      </p:sp>
      <p:sp>
        <p:nvSpPr>
          <p:cNvPr id="14" name="文本框 13"/>
          <p:cNvSpPr txBox="1"/>
          <p:nvPr/>
        </p:nvSpPr>
        <p:spPr>
          <a:xfrm>
            <a:off x="8078846" y="5565507"/>
            <a:ext cx="895985" cy="506730"/>
          </a:xfrm>
          <a:prstGeom prst="rect">
            <a:avLst/>
          </a:prstGeom>
          <a:noFill/>
        </p:spPr>
        <p:txBody>
          <a:bodyPr wrap="square" rtlCol="0">
            <a:spAutoFit/>
          </a:bodyPr>
          <a:lstStyle/>
          <a:p>
            <a:r>
              <a:rPr lang="en-US" altLang="zh-CN" sz="2700" dirty="0">
                <a:solidFill>
                  <a:srgbClr val="FF0000"/>
                </a:solidFill>
                <a:latin typeface="Times New Roman" panose="02020603050405020304" charset="0"/>
                <a:cs typeface="Times New Roman" panose="02020603050405020304" charset="0"/>
                <a:sym typeface="+mn-ea"/>
              </a:rPr>
              <a:t>how</a:t>
            </a:r>
            <a:endParaRPr lang="en-US" altLang="zh-CN" sz="2700" dirty="0">
              <a:solidFill>
                <a:srgbClr val="FF0000"/>
              </a:solidFill>
              <a:latin typeface="Times New Roman" panose="02020603050405020304" charset="0"/>
              <a:cs typeface="Times New Roman" panose="02020603050405020304" charset="0"/>
              <a:sym typeface="+mn-ea"/>
            </a:endParaRPr>
          </a:p>
        </p:txBody>
      </p:sp>
      <p:sp>
        <p:nvSpPr>
          <p:cNvPr id="15" name="文本框 14"/>
          <p:cNvSpPr txBox="1"/>
          <p:nvPr/>
        </p:nvSpPr>
        <p:spPr>
          <a:xfrm>
            <a:off x="128758" y="5967615"/>
            <a:ext cx="1175590" cy="507831"/>
          </a:xfrm>
          <a:prstGeom prst="rect">
            <a:avLst/>
          </a:prstGeom>
          <a:noFill/>
        </p:spPr>
        <p:txBody>
          <a:bodyPr wrap="square" rtlCol="0">
            <a:spAutoFit/>
          </a:bodyPr>
          <a:lstStyle/>
          <a:p>
            <a:r>
              <a:rPr lang="en-US" altLang="zh-CN" sz="2700" dirty="0">
                <a:solidFill>
                  <a:srgbClr val="FF0000"/>
                </a:solidFill>
                <a:latin typeface="Times New Roman" panose="02020603050405020304" charset="0"/>
                <a:cs typeface="Times New Roman" panose="02020603050405020304" charset="0"/>
                <a:sym typeface="+mn-ea"/>
              </a:rPr>
              <a:t>frankly</a:t>
            </a:r>
            <a:endParaRPr lang="en-US" altLang="zh-CN" sz="2700" dirty="0">
              <a:solidFill>
                <a:srgbClr val="FF0000"/>
              </a:solidFill>
              <a:latin typeface="Times New Roman" panose="02020603050405020304" charset="0"/>
              <a:cs typeface="Times New Roman" panose="02020603050405020304" charset="0"/>
              <a:sym typeface="+mn-ea"/>
            </a:endParaRPr>
          </a:p>
        </p:txBody>
      </p:sp>
      <p:sp>
        <p:nvSpPr>
          <p:cNvPr id="16" name="文本框 15"/>
          <p:cNvSpPr txBox="1"/>
          <p:nvPr/>
        </p:nvSpPr>
        <p:spPr>
          <a:xfrm>
            <a:off x="6892099" y="3235584"/>
            <a:ext cx="1585578" cy="506730"/>
          </a:xfrm>
          <a:prstGeom prst="rect">
            <a:avLst/>
          </a:prstGeom>
          <a:noFill/>
        </p:spPr>
        <p:txBody>
          <a:bodyPr wrap="square" rtlCol="0">
            <a:spAutoFit/>
          </a:bodyPr>
          <a:lstStyle/>
          <a:p>
            <a:r>
              <a:rPr lang="en-US" altLang="zh-CN" sz="2700" dirty="0">
                <a:solidFill>
                  <a:srgbClr val="FF0000"/>
                </a:solidFill>
                <a:latin typeface="Times New Roman" panose="02020603050405020304" charset="0"/>
                <a:cs typeface="Times New Roman" panose="02020603050405020304" charset="0"/>
                <a:sym typeface="+mn-ea"/>
              </a:rPr>
              <a:t>compared</a:t>
            </a:r>
            <a:endParaRPr lang="en-US" altLang="zh-CN" sz="2700" dirty="0">
              <a:solidFill>
                <a:srgbClr val="FF0000"/>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P spid="8" grpId="0"/>
      <p:bldP spid="9" grpId="0"/>
      <p:bldP spid="10" grpId="0"/>
      <p:bldP spid="11" grpId="0"/>
      <p:bldP spid="12" grpId="0"/>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0" y="0"/>
            <a:ext cx="1626870" cy="521970"/>
          </a:xfrm>
          <a:prstGeom prst="rect">
            <a:avLst/>
          </a:prstGeom>
          <a:solidFill>
            <a:schemeClr val="accent6"/>
          </a:solidFill>
        </p:spPr>
        <p:txBody>
          <a:bodyPr wrap="square" rtlCol="0">
            <a:spAutoFit/>
          </a:bodyPr>
          <a:lstStyle/>
          <a:p>
            <a:pPr lvl="0" algn="l">
              <a:buClrTx/>
              <a:buSzTx/>
              <a:buFontTx/>
            </a:pPr>
            <a:r>
              <a:rPr kumimoji="1" lang="zh-CN" sz="2800" b="1" dirty="0">
                <a:solidFill>
                  <a:schemeClr val="lt1"/>
                </a:solidFill>
                <a:sym typeface="+mn-ea"/>
              </a:rPr>
              <a:t>选词填空</a:t>
            </a:r>
            <a:endParaRPr kumimoji="1" lang="zh-CN" sz="2800" b="1" dirty="0">
              <a:solidFill>
                <a:schemeClr val="lt1"/>
              </a:solidFill>
              <a:sym typeface="+mn-ea"/>
            </a:endParaRPr>
          </a:p>
        </p:txBody>
      </p:sp>
      <p:sp>
        <p:nvSpPr>
          <p:cNvPr id="100" name="矩形 99"/>
          <p:cNvSpPr/>
          <p:nvPr/>
        </p:nvSpPr>
        <p:spPr>
          <a:xfrm>
            <a:off x="160655" y="574675"/>
            <a:ext cx="11870055" cy="6228000"/>
          </a:xfrm>
          <a:prstGeom prst="rect">
            <a:avLst/>
          </a:prstGeom>
          <a:ln w="34925" cmpd="sng">
            <a:solidFill>
              <a:schemeClr val="accent1">
                <a:shade val="50000"/>
              </a:schemeClr>
            </a:solidFill>
            <a:prstDash val="sysDash"/>
          </a:ln>
        </p:spPr>
        <p:txBody>
          <a:bodyPr wrap="square">
            <a:spAutoFit/>
          </a:bodyPr>
          <a:lstStyle/>
          <a:p>
            <a:pPr algn="just" fontAlgn="auto">
              <a:lnSpc>
                <a:spcPts val="4400"/>
              </a:lnSpc>
            </a:pPr>
            <a:r>
              <a:rPr sz="2800" b="0" i="0" dirty="0">
                <a:effectLst/>
                <a:latin typeface="华文中宋" panose="02010600040101010101" charset="-122"/>
                <a:ea typeface="华文中宋" panose="02010600040101010101" charset="-122"/>
              </a:rPr>
              <a:t>用以下词（组）的适当形式完成句子。</a:t>
            </a:r>
            <a:endParaRPr sz="2800" b="0" i="0" dirty="0">
              <a:effectLst/>
              <a:latin typeface="华文中宋" panose="02010600040101010101" charset="-122"/>
              <a:ea typeface="华文中宋" panose="02010600040101010101" charset="-122"/>
            </a:endParaRPr>
          </a:p>
          <a:p>
            <a:pPr algn="just" fontAlgn="auto">
              <a:lnSpc>
                <a:spcPts val="4400"/>
              </a:lnSpc>
            </a:pPr>
            <a:endParaRPr sz="2800" b="0" i="0" dirty="0">
              <a:effectLst/>
              <a:latin typeface="Times New Roman" panose="02020603050405020304" charset="0"/>
            </a:endParaRPr>
          </a:p>
          <a:p>
            <a:pPr algn="just" fontAlgn="auto">
              <a:lnSpc>
                <a:spcPts val="4400"/>
              </a:lnSpc>
            </a:pPr>
            <a:endParaRPr sz="2800" b="0" i="0" dirty="0">
              <a:effectLst/>
              <a:latin typeface="Times New Roman" panose="02020603050405020304" charset="0"/>
            </a:endParaRPr>
          </a:p>
          <a:p>
            <a:pPr algn="just" fontAlgn="auto">
              <a:lnSpc>
                <a:spcPts val="4400"/>
              </a:lnSpc>
            </a:pPr>
            <a:r>
              <a:rPr sz="2800" b="0" i="0" dirty="0">
                <a:effectLst/>
                <a:latin typeface="Times New Roman" panose="02020603050405020304" charset="0"/>
              </a:rPr>
              <a:t>1.</a:t>
            </a:r>
            <a:r>
              <a:rPr lang="en-US" sz="2800" b="0" i="0" dirty="0">
                <a:effectLst/>
                <a:latin typeface="Times New Roman" panose="02020603050405020304" charset="0"/>
              </a:rPr>
              <a:t> </a:t>
            </a:r>
            <a:r>
              <a:rPr lang="en-US" sz="2800" dirty="0">
                <a:latin typeface="Times New Roman" panose="02020603050405020304" charset="0"/>
              </a:rPr>
              <a:t>The company _______ to have a 40% worldwide market</a:t>
            </a:r>
            <a:r>
              <a:rPr sz="2800" b="0" i="0" dirty="0">
                <a:effectLst/>
                <a:latin typeface="Times New Roman" panose="02020603050405020304" charset="0"/>
              </a:rPr>
              <a:t>.</a:t>
            </a:r>
            <a:endParaRPr sz="2800" b="0" i="0" dirty="0">
              <a:effectLst/>
              <a:latin typeface="Times New Roman" panose="02020603050405020304" charset="0"/>
            </a:endParaRPr>
          </a:p>
          <a:p>
            <a:pPr algn="just" fontAlgn="auto">
              <a:lnSpc>
                <a:spcPts val="4400"/>
              </a:lnSpc>
            </a:pPr>
            <a:r>
              <a:rPr sz="2800" b="0" i="0" dirty="0">
                <a:effectLst/>
                <a:latin typeface="Times New Roman" panose="02020603050405020304" charset="0"/>
              </a:rPr>
              <a:t>2.</a:t>
            </a:r>
            <a:r>
              <a:rPr lang="en-US" sz="2800" b="0" i="0" dirty="0">
                <a:effectLst/>
                <a:latin typeface="Times New Roman" panose="02020603050405020304" charset="0"/>
              </a:rPr>
              <a:t> China is playing a greater role </a:t>
            </a:r>
            <a:r>
              <a:rPr lang="en-US" sz="2800" dirty="0">
                <a:latin typeface="Times New Roman" panose="02020603050405020304" charset="0"/>
              </a:rPr>
              <a:t>in _______ </a:t>
            </a:r>
            <a:r>
              <a:rPr lang="en-US" sz="2800" b="0" i="0" dirty="0">
                <a:effectLst/>
                <a:latin typeface="Times New Roman" panose="02020603050405020304" charset="0"/>
              </a:rPr>
              <a:t>affairs</a:t>
            </a:r>
            <a:r>
              <a:rPr sz="2800" b="0" i="0" dirty="0">
                <a:effectLst/>
                <a:latin typeface="Times New Roman" panose="02020603050405020304" charset="0"/>
              </a:rPr>
              <a:t>.</a:t>
            </a:r>
            <a:endParaRPr sz="2800" b="0" i="0" dirty="0">
              <a:effectLst/>
              <a:latin typeface="Times New Roman" panose="02020603050405020304" charset="0"/>
            </a:endParaRPr>
          </a:p>
          <a:p>
            <a:pPr algn="just" fontAlgn="auto">
              <a:lnSpc>
                <a:spcPts val="4400"/>
              </a:lnSpc>
            </a:pPr>
            <a:r>
              <a:rPr sz="2800" b="0" i="0" dirty="0">
                <a:effectLst/>
                <a:latin typeface="Times New Roman" panose="02020603050405020304" charset="0"/>
              </a:rPr>
              <a:t>3.</a:t>
            </a:r>
            <a:r>
              <a:rPr lang="en-US" sz="2800" b="0" i="0" dirty="0">
                <a:effectLst/>
                <a:latin typeface="Times New Roman" panose="02020603050405020304" charset="0"/>
              </a:rPr>
              <a:t> </a:t>
            </a:r>
            <a:r>
              <a:rPr lang="en-US" sz="2800" dirty="0">
                <a:latin typeface="Times New Roman" panose="02020603050405020304" charset="0"/>
              </a:rPr>
              <a:t>_________ of these “greenhouse” gases contributes to global warming</a:t>
            </a:r>
            <a:r>
              <a:rPr sz="2800" b="0" i="0" dirty="0">
                <a:effectLst/>
                <a:latin typeface="Times New Roman" panose="02020603050405020304" charset="0"/>
              </a:rPr>
              <a:t>. </a:t>
            </a:r>
            <a:endParaRPr sz="2800" b="0" i="0" dirty="0">
              <a:effectLst/>
              <a:latin typeface="Times New Roman" panose="02020603050405020304" charset="0"/>
            </a:endParaRPr>
          </a:p>
          <a:p>
            <a:pPr algn="just" fontAlgn="auto">
              <a:lnSpc>
                <a:spcPts val="4400"/>
              </a:lnSpc>
            </a:pPr>
            <a:r>
              <a:rPr sz="2800" b="0" i="0" dirty="0">
                <a:effectLst/>
                <a:latin typeface="Times New Roman" panose="02020603050405020304" charset="0"/>
              </a:rPr>
              <a:t>4.</a:t>
            </a:r>
            <a:r>
              <a:rPr lang="en-US" sz="2800" b="0" i="0" dirty="0">
                <a:effectLst/>
                <a:latin typeface="Times New Roman" panose="02020603050405020304" charset="0"/>
              </a:rPr>
              <a:t> </a:t>
            </a:r>
            <a:r>
              <a:rPr lang="en-US" sz="2800" dirty="0">
                <a:latin typeface="Times New Roman" panose="02020603050405020304" charset="0"/>
              </a:rPr>
              <a:t>The new technique has been used _________ the faces of suspects.</a:t>
            </a:r>
            <a:r>
              <a:rPr sz="2800" b="0" i="0" dirty="0">
                <a:effectLst/>
                <a:latin typeface="Times New Roman" panose="02020603050405020304" charset="0"/>
              </a:rPr>
              <a:t> </a:t>
            </a:r>
            <a:endParaRPr lang="en-US" sz="2800" b="0" i="0" dirty="0">
              <a:effectLst/>
              <a:latin typeface="Times New Roman" panose="02020603050405020304" charset="0"/>
            </a:endParaRPr>
          </a:p>
          <a:p>
            <a:pPr algn="just" fontAlgn="auto">
              <a:lnSpc>
                <a:spcPts val="4400"/>
              </a:lnSpc>
            </a:pPr>
            <a:r>
              <a:rPr sz="2800" b="0" i="0" dirty="0">
                <a:effectLst/>
                <a:latin typeface="Times New Roman" panose="02020603050405020304" charset="0"/>
              </a:rPr>
              <a:t>5.</a:t>
            </a:r>
            <a:r>
              <a:rPr lang="en-US" sz="2800" b="0" i="0" dirty="0">
                <a:effectLst/>
                <a:latin typeface="Times New Roman" panose="02020603050405020304" charset="0"/>
              </a:rPr>
              <a:t> He likes </a:t>
            </a:r>
            <a:r>
              <a:rPr lang="en-US" sz="2800" dirty="0">
                <a:latin typeface="Times New Roman" panose="02020603050405020304" charset="0"/>
              </a:rPr>
              <a:t>reading newspapers every day to keep _____ of current events.</a:t>
            </a:r>
            <a:endParaRPr sz="2800" b="0" i="0" dirty="0">
              <a:effectLst/>
              <a:latin typeface="Times New Roman" panose="02020603050405020304" charset="0"/>
            </a:endParaRPr>
          </a:p>
          <a:p>
            <a:pPr algn="just" fontAlgn="auto">
              <a:lnSpc>
                <a:spcPts val="4400"/>
              </a:lnSpc>
            </a:pPr>
            <a:r>
              <a:rPr sz="2800" b="0" i="0" dirty="0">
                <a:effectLst/>
                <a:latin typeface="Times New Roman" panose="02020603050405020304" charset="0"/>
              </a:rPr>
              <a:t>6.</a:t>
            </a:r>
            <a:r>
              <a:rPr lang="en-US" sz="2800" b="0" i="0" dirty="0">
                <a:effectLst/>
                <a:latin typeface="Times New Roman" panose="02020603050405020304" charset="0"/>
              </a:rPr>
              <a:t> </a:t>
            </a:r>
            <a:r>
              <a:rPr lang="en-US" sz="2800" dirty="0">
                <a:latin typeface="Times New Roman" panose="02020603050405020304" charset="0"/>
              </a:rPr>
              <a:t>The bullets missed their intended _______.</a:t>
            </a:r>
            <a:endParaRPr sz="2800" b="0" i="0" dirty="0">
              <a:effectLst/>
              <a:latin typeface="Times New Roman" panose="02020603050405020304" charset="0"/>
            </a:endParaRPr>
          </a:p>
          <a:p>
            <a:pPr algn="just" fontAlgn="auto">
              <a:lnSpc>
                <a:spcPts val="4400"/>
              </a:lnSpc>
            </a:pPr>
            <a:r>
              <a:rPr lang="en-US" sz="2800" b="0" i="0" dirty="0">
                <a:effectLst/>
                <a:latin typeface="Times New Roman" panose="02020603050405020304" charset="0"/>
              </a:rPr>
              <a:t>7. The </a:t>
            </a:r>
            <a:r>
              <a:rPr lang="en-US" sz="2800" dirty="0">
                <a:latin typeface="Times New Roman" panose="02020603050405020304" charset="0"/>
              </a:rPr>
              <a:t>___________ in the meeting was getting more and more tense.</a:t>
            </a:r>
            <a:endParaRPr sz="2800" b="0" i="0" dirty="0">
              <a:effectLst/>
              <a:latin typeface="Times New Roman" panose="02020603050405020304" charset="0"/>
            </a:endParaRPr>
          </a:p>
          <a:p>
            <a:pPr algn="just" fontAlgn="auto">
              <a:lnSpc>
                <a:spcPts val="4400"/>
              </a:lnSpc>
            </a:pPr>
            <a:r>
              <a:rPr lang="en-US" sz="2800" b="0" i="0" dirty="0">
                <a:effectLst/>
                <a:latin typeface="Times New Roman" panose="02020603050405020304" charset="0"/>
              </a:rPr>
              <a:t>8. </a:t>
            </a:r>
            <a:r>
              <a:rPr lang="en-US" sz="2800" dirty="0">
                <a:latin typeface="Times New Roman" panose="02020603050405020304" charset="0"/>
              </a:rPr>
              <a:t>Our children _____________ the same school in the past three years. </a:t>
            </a:r>
            <a:endParaRPr lang="en-US" sz="2800" b="0" i="0" dirty="0">
              <a:effectLst/>
              <a:latin typeface="Times New Roman" panose="02020603050405020304" charset="0"/>
            </a:endParaRPr>
          </a:p>
        </p:txBody>
      </p:sp>
      <p:sp>
        <p:nvSpPr>
          <p:cNvPr id="5" name="文本框 4"/>
          <p:cNvSpPr txBox="1"/>
          <p:nvPr/>
        </p:nvSpPr>
        <p:spPr>
          <a:xfrm>
            <a:off x="1906492" y="1259127"/>
            <a:ext cx="8093186" cy="1060807"/>
          </a:xfrm>
          <a:prstGeom prst="roundRect">
            <a:avLst/>
          </a:prstGeom>
          <a:solidFill>
            <a:srgbClr val="0070C0"/>
          </a:solidFill>
        </p:spPr>
        <p:txBody>
          <a:bodyPr wrap="square" rtlCol="0" anchor="t">
            <a:spAutoFit/>
          </a:bodyPr>
          <a:lstStyle/>
          <a:p>
            <a:pPr lvl="0">
              <a:buClrTx/>
              <a:buSzTx/>
              <a:buFontTx/>
            </a:pPr>
            <a:r>
              <a:rPr kumimoji="1" lang="en-US" altLang="zh-CN" sz="2800" b="1" dirty="0">
                <a:solidFill>
                  <a:schemeClr val="lt1"/>
                </a:solidFill>
                <a:sym typeface="+mn-ea"/>
              </a:rPr>
              <a:t>atmosphere        global                identify           attend                                  track</a:t>
            </a:r>
            <a:r>
              <a:rPr kumimoji="1" lang="zh-CN" sz="2800" b="1" dirty="0">
                <a:solidFill>
                  <a:schemeClr val="lt1"/>
                </a:solidFill>
                <a:sym typeface="+mn-ea"/>
              </a:rPr>
              <a:t>	</a:t>
            </a:r>
            <a:r>
              <a:rPr kumimoji="1" lang="en-US" altLang="zh-CN" sz="2800" b="1" dirty="0">
                <a:solidFill>
                  <a:schemeClr val="lt1"/>
                </a:solidFill>
                <a:sym typeface="+mn-ea"/>
              </a:rPr>
              <a:t>                  emission            target              claim </a:t>
            </a:r>
            <a:endParaRPr kumimoji="1" lang="zh-CN" sz="2800" b="1" dirty="0">
              <a:solidFill>
                <a:schemeClr val="lt1"/>
              </a:solidFill>
              <a:sym typeface="+mn-ea"/>
            </a:endParaRPr>
          </a:p>
        </p:txBody>
      </p:sp>
      <p:sp>
        <p:nvSpPr>
          <p:cNvPr id="7" name="文本框 6"/>
          <p:cNvSpPr txBox="1"/>
          <p:nvPr/>
        </p:nvSpPr>
        <p:spPr>
          <a:xfrm>
            <a:off x="2663859" y="2335496"/>
            <a:ext cx="1123487" cy="521970"/>
          </a:xfrm>
          <a:prstGeom prst="rect">
            <a:avLst/>
          </a:prstGeom>
          <a:noFill/>
        </p:spPr>
        <p:txBody>
          <a:bodyPr wrap="square" rtlCol="0">
            <a:spAutoFit/>
          </a:bodyPr>
          <a:lstStyle/>
          <a:p>
            <a:r>
              <a:rPr lang="en-US" altLang="zh-CN" sz="2800" dirty="0">
                <a:solidFill>
                  <a:srgbClr val="FF0000"/>
                </a:solidFill>
                <a:latin typeface="Times New Roman" panose="02020603050405020304" charset="0"/>
                <a:cs typeface="Times New Roman" panose="02020603050405020304" charset="0"/>
                <a:sym typeface="+mn-ea"/>
              </a:rPr>
              <a:t>claims</a:t>
            </a:r>
            <a:endParaRPr lang="en-US" altLang="zh-CN" sz="2800" dirty="0">
              <a:solidFill>
                <a:srgbClr val="FF0000"/>
              </a:solidFill>
              <a:latin typeface="Times New Roman" panose="02020603050405020304" charset="0"/>
              <a:cs typeface="Times New Roman" panose="02020603050405020304" charset="0"/>
              <a:sym typeface="+mn-ea"/>
            </a:endParaRPr>
          </a:p>
        </p:txBody>
      </p:sp>
      <p:sp>
        <p:nvSpPr>
          <p:cNvPr id="4" name="文本框 3"/>
          <p:cNvSpPr txBox="1"/>
          <p:nvPr/>
        </p:nvSpPr>
        <p:spPr>
          <a:xfrm>
            <a:off x="5403492" y="2894252"/>
            <a:ext cx="1099185" cy="521970"/>
          </a:xfrm>
          <a:prstGeom prst="rect">
            <a:avLst/>
          </a:prstGeom>
          <a:noFill/>
        </p:spPr>
        <p:txBody>
          <a:bodyPr wrap="square" rtlCol="0">
            <a:spAutoFit/>
          </a:bodyPr>
          <a:lstStyle/>
          <a:p>
            <a:r>
              <a:rPr lang="en-US" altLang="zh-CN" sz="2800" dirty="0">
                <a:solidFill>
                  <a:srgbClr val="FF0000"/>
                </a:solidFill>
                <a:latin typeface="Times New Roman" panose="02020603050405020304" charset="0"/>
                <a:cs typeface="Times New Roman" panose="02020603050405020304" charset="0"/>
                <a:sym typeface="+mn-ea"/>
              </a:rPr>
              <a:t>global</a:t>
            </a:r>
            <a:endParaRPr lang="en-US" altLang="zh-CN" sz="2800" dirty="0">
              <a:solidFill>
                <a:srgbClr val="FF0000"/>
              </a:solidFill>
              <a:latin typeface="Times New Roman" panose="02020603050405020304" charset="0"/>
              <a:cs typeface="Times New Roman" panose="02020603050405020304" charset="0"/>
              <a:sym typeface="+mn-ea"/>
            </a:endParaRPr>
          </a:p>
        </p:txBody>
      </p:sp>
      <p:sp>
        <p:nvSpPr>
          <p:cNvPr id="6" name="文本框 5"/>
          <p:cNvSpPr txBox="1"/>
          <p:nvPr/>
        </p:nvSpPr>
        <p:spPr>
          <a:xfrm>
            <a:off x="636220" y="3433425"/>
            <a:ext cx="1594183" cy="521970"/>
          </a:xfrm>
          <a:prstGeom prst="rect">
            <a:avLst/>
          </a:prstGeom>
          <a:noFill/>
        </p:spPr>
        <p:txBody>
          <a:bodyPr wrap="square" rtlCol="0">
            <a:spAutoFit/>
          </a:bodyPr>
          <a:lstStyle/>
          <a:p>
            <a:r>
              <a:rPr lang="en-US" altLang="zh-CN" sz="2800" dirty="0">
                <a:solidFill>
                  <a:srgbClr val="FF0000"/>
                </a:solidFill>
                <a:latin typeface="Times New Roman" panose="02020603050405020304" charset="0"/>
                <a:cs typeface="Times New Roman" panose="02020603050405020304" charset="0"/>
                <a:sym typeface="+mn-ea"/>
              </a:rPr>
              <a:t>Emission</a:t>
            </a:r>
            <a:endParaRPr lang="en-US" altLang="zh-CN" sz="2800" dirty="0">
              <a:solidFill>
                <a:srgbClr val="FF0000"/>
              </a:solidFill>
              <a:latin typeface="Times New Roman" panose="02020603050405020304" charset="0"/>
              <a:cs typeface="Times New Roman" panose="02020603050405020304" charset="0"/>
              <a:sym typeface="+mn-ea"/>
            </a:endParaRPr>
          </a:p>
        </p:txBody>
      </p:sp>
      <p:sp>
        <p:nvSpPr>
          <p:cNvPr id="8" name="文本框 7"/>
          <p:cNvSpPr txBox="1"/>
          <p:nvPr/>
        </p:nvSpPr>
        <p:spPr>
          <a:xfrm>
            <a:off x="5403492" y="3990032"/>
            <a:ext cx="1763395" cy="523220"/>
          </a:xfrm>
          <a:prstGeom prst="rect">
            <a:avLst/>
          </a:prstGeom>
          <a:noFill/>
        </p:spPr>
        <p:txBody>
          <a:bodyPr wrap="square" rtlCol="0">
            <a:spAutoFit/>
          </a:bodyPr>
          <a:lstStyle/>
          <a:p>
            <a:r>
              <a:rPr lang="en-US" altLang="zh-CN" sz="2800" dirty="0">
                <a:solidFill>
                  <a:srgbClr val="FF0000"/>
                </a:solidFill>
                <a:latin typeface="Times New Roman" panose="02020603050405020304" charset="0"/>
                <a:cs typeface="Times New Roman" panose="02020603050405020304" charset="0"/>
                <a:sym typeface="+mn-ea"/>
              </a:rPr>
              <a:t>to identify</a:t>
            </a:r>
            <a:endParaRPr lang="en-US" altLang="zh-CN" sz="2800" dirty="0">
              <a:solidFill>
                <a:srgbClr val="FF0000"/>
              </a:solidFill>
              <a:latin typeface="Times New Roman" panose="02020603050405020304" charset="0"/>
              <a:cs typeface="Times New Roman" panose="02020603050405020304" charset="0"/>
              <a:sym typeface="+mn-ea"/>
            </a:endParaRPr>
          </a:p>
        </p:txBody>
      </p:sp>
      <p:sp>
        <p:nvSpPr>
          <p:cNvPr id="9" name="文本框 8"/>
          <p:cNvSpPr txBox="1"/>
          <p:nvPr/>
        </p:nvSpPr>
        <p:spPr>
          <a:xfrm>
            <a:off x="7357952" y="4592955"/>
            <a:ext cx="981298" cy="521970"/>
          </a:xfrm>
          <a:prstGeom prst="rect">
            <a:avLst/>
          </a:prstGeom>
          <a:noFill/>
        </p:spPr>
        <p:txBody>
          <a:bodyPr wrap="square" rtlCol="0">
            <a:spAutoFit/>
          </a:bodyPr>
          <a:lstStyle/>
          <a:p>
            <a:r>
              <a:rPr lang="en-US" altLang="zh-CN" sz="2800" dirty="0">
                <a:solidFill>
                  <a:srgbClr val="FF0000"/>
                </a:solidFill>
                <a:latin typeface="Times New Roman" panose="02020603050405020304" charset="0"/>
                <a:cs typeface="Times New Roman" panose="02020603050405020304" charset="0"/>
                <a:sym typeface="+mn-ea"/>
              </a:rPr>
              <a:t>track</a:t>
            </a:r>
            <a:endParaRPr lang="en-US" altLang="zh-CN" sz="2800" dirty="0">
              <a:solidFill>
                <a:srgbClr val="FF0000"/>
              </a:solidFill>
              <a:latin typeface="Times New Roman" panose="02020603050405020304" charset="0"/>
              <a:cs typeface="Times New Roman" panose="02020603050405020304" charset="0"/>
              <a:sym typeface="+mn-ea"/>
            </a:endParaRPr>
          </a:p>
        </p:txBody>
      </p:sp>
      <p:sp>
        <p:nvSpPr>
          <p:cNvPr id="10" name="文本框 9"/>
          <p:cNvSpPr txBox="1"/>
          <p:nvPr/>
        </p:nvSpPr>
        <p:spPr>
          <a:xfrm>
            <a:off x="5252085" y="5156200"/>
            <a:ext cx="1612900" cy="521970"/>
          </a:xfrm>
          <a:prstGeom prst="rect">
            <a:avLst/>
          </a:prstGeom>
          <a:noFill/>
        </p:spPr>
        <p:txBody>
          <a:bodyPr wrap="square" rtlCol="0">
            <a:spAutoFit/>
          </a:bodyPr>
          <a:lstStyle/>
          <a:p>
            <a:r>
              <a:rPr lang="en-US" altLang="zh-CN" sz="2800" dirty="0">
                <a:solidFill>
                  <a:srgbClr val="FF0000"/>
                </a:solidFill>
                <a:latin typeface="Times New Roman" panose="02020603050405020304" charset="0"/>
                <a:cs typeface="Times New Roman" panose="02020603050405020304" charset="0"/>
                <a:sym typeface="+mn-ea"/>
              </a:rPr>
              <a:t> target(s)</a:t>
            </a:r>
            <a:endParaRPr lang="en-US" altLang="zh-CN" sz="2800" dirty="0">
              <a:solidFill>
                <a:srgbClr val="FF0000"/>
              </a:solidFill>
              <a:latin typeface="Times New Roman" panose="02020603050405020304" charset="0"/>
              <a:cs typeface="Times New Roman" panose="02020603050405020304" charset="0"/>
              <a:sym typeface="+mn-ea"/>
            </a:endParaRPr>
          </a:p>
        </p:txBody>
      </p:sp>
      <p:sp>
        <p:nvSpPr>
          <p:cNvPr id="11" name="文本框 10"/>
          <p:cNvSpPr txBox="1"/>
          <p:nvPr/>
        </p:nvSpPr>
        <p:spPr>
          <a:xfrm>
            <a:off x="1297477" y="5677996"/>
            <a:ext cx="1865853" cy="521970"/>
          </a:xfrm>
          <a:prstGeom prst="rect">
            <a:avLst/>
          </a:prstGeom>
          <a:noFill/>
        </p:spPr>
        <p:txBody>
          <a:bodyPr wrap="square" rtlCol="0">
            <a:spAutoFit/>
          </a:bodyPr>
          <a:lstStyle/>
          <a:p>
            <a:r>
              <a:rPr lang="en-US" altLang="zh-CN" sz="2800" dirty="0">
                <a:solidFill>
                  <a:srgbClr val="FF0000"/>
                </a:solidFill>
                <a:latin typeface="Times New Roman" panose="02020603050405020304" charset="0"/>
                <a:cs typeface="Times New Roman" panose="02020603050405020304" charset="0"/>
                <a:sym typeface="+mn-ea"/>
              </a:rPr>
              <a:t>atmosphere</a:t>
            </a:r>
            <a:endParaRPr lang="en-US" altLang="zh-CN" sz="2800" dirty="0">
              <a:solidFill>
                <a:srgbClr val="FF0000"/>
              </a:solidFill>
              <a:latin typeface="Times New Roman" panose="02020603050405020304" charset="0"/>
              <a:cs typeface="Times New Roman" panose="02020603050405020304" charset="0"/>
              <a:sym typeface="+mn-ea"/>
            </a:endParaRPr>
          </a:p>
        </p:txBody>
      </p:sp>
      <p:sp>
        <p:nvSpPr>
          <p:cNvPr id="12" name="文本框 11"/>
          <p:cNvSpPr txBox="1"/>
          <p:nvPr/>
        </p:nvSpPr>
        <p:spPr>
          <a:xfrm>
            <a:off x="2579034" y="6260368"/>
            <a:ext cx="2247987" cy="523220"/>
          </a:xfrm>
          <a:prstGeom prst="rect">
            <a:avLst/>
          </a:prstGeom>
          <a:noFill/>
        </p:spPr>
        <p:txBody>
          <a:bodyPr wrap="square" rtlCol="0">
            <a:spAutoFit/>
          </a:bodyPr>
          <a:lstStyle/>
          <a:p>
            <a:r>
              <a:rPr lang="en-US" altLang="zh-CN" sz="2800" dirty="0">
                <a:solidFill>
                  <a:srgbClr val="FF0000"/>
                </a:solidFill>
                <a:latin typeface="Times New Roman" panose="02020603050405020304" charset="0"/>
                <a:cs typeface="Times New Roman" panose="02020603050405020304" charset="0"/>
                <a:sym typeface="+mn-ea"/>
              </a:rPr>
              <a:t>have attended</a:t>
            </a:r>
            <a:endParaRPr lang="en-US" altLang="zh-CN" sz="2800" dirty="0">
              <a:solidFill>
                <a:srgbClr val="FF0000"/>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6" grpId="0"/>
      <p:bldP spid="8" grpId="0"/>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9050" y="635"/>
            <a:ext cx="12214225" cy="6856730"/>
            <a:chOff x="-30" y="1"/>
            <a:chExt cx="19235" cy="10798"/>
          </a:xfrm>
        </p:grpSpPr>
        <p:pic>
          <p:nvPicPr>
            <p:cNvPr id="102" name="图片 101"/>
            <p:cNvPicPr/>
            <p:nvPr/>
          </p:nvPicPr>
          <p:blipFill>
            <a:blip r:embed="rId1"/>
            <a:stretch>
              <a:fillRect/>
            </a:stretch>
          </p:blipFill>
          <p:spPr>
            <a:xfrm>
              <a:off x="760" y="1"/>
              <a:ext cx="17682" cy="10799"/>
            </a:xfrm>
            <a:prstGeom prst="rect">
              <a:avLst/>
            </a:prstGeom>
            <a:noFill/>
            <a:ln w="9525">
              <a:noFill/>
            </a:ln>
          </p:spPr>
        </p:pic>
        <p:sp>
          <p:nvSpPr>
            <p:cNvPr id="3" name="矩形 2"/>
            <p:cNvSpPr/>
            <p:nvPr/>
          </p:nvSpPr>
          <p:spPr>
            <a:xfrm>
              <a:off x="-30" y="1"/>
              <a:ext cx="810" cy="10799"/>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8395" y="1"/>
              <a:ext cx="810" cy="10799"/>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3096578" y="4919980"/>
            <a:ext cx="5998845" cy="1938020"/>
          </a:xfrm>
          <a:prstGeom prst="rect">
            <a:avLst/>
          </a:prstGeom>
          <a:noFill/>
        </p:spPr>
        <p:txBody>
          <a:bodyPr wrap="square" rtlCol="0" anchor="t">
            <a:spAutoFit/>
          </a:bodyPr>
          <a:lstStyle/>
          <a:p>
            <a:pPr algn="ctr"/>
            <a:r>
              <a:rPr kumimoji="1" lang="en-US" sz="8000" b="1" i="1" dirty="0">
                <a:solidFill>
                  <a:srgbClr val="7030A0"/>
                </a:solidFill>
                <a:latin typeface="Trebuchet MS" panose="020B0603020202020204" charset="0"/>
                <a:cs typeface="Trebuchet MS" panose="020B0603020202020204" charset="0"/>
                <a:sym typeface="+mn-ea"/>
              </a:rPr>
              <a:t>The Week</a:t>
            </a:r>
            <a:endParaRPr kumimoji="1" lang="zh-CN" altLang="en-US" sz="4000" b="1" i="1" dirty="0">
              <a:solidFill>
                <a:srgbClr val="7030A0"/>
              </a:solidFill>
              <a:latin typeface="Trebuchet MS" panose="020B0603020202020204" charset="0"/>
              <a:cs typeface="Trebuchet MS" panose="020B0603020202020204" charset="0"/>
              <a:sym typeface="+mn-ea"/>
            </a:endParaRPr>
          </a:p>
          <a:p>
            <a:pPr algn="ctr">
              <a:buClrTx/>
              <a:buSzTx/>
              <a:buFontTx/>
            </a:pPr>
            <a:r>
              <a:rPr kumimoji="1" lang="en-US" sz="4000" b="1" i="1" dirty="0">
                <a:solidFill>
                  <a:srgbClr val="7030A0"/>
                </a:solidFill>
                <a:latin typeface="Trebuchet MS" panose="020B0603020202020204" charset="0"/>
                <a:cs typeface="Trebuchet MS" panose="020B0603020202020204" charset="0"/>
                <a:sym typeface="+mn-ea"/>
              </a:rPr>
              <a:t>Dec 11th-17th, 2021</a:t>
            </a:r>
            <a:endParaRPr kumimoji="1" lang="en-US" altLang="en-US" sz="4000" b="1" i="1" dirty="0">
              <a:solidFill>
                <a:srgbClr val="7030A0"/>
              </a:solidFill>
              <a:latin typeface="Trebuchet MS" panose="020B0603020202020204" charset="0"/>
              <a:cs typeface="Trebuchet MS" panose="020B0603020202020204" charset="0"/>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4273" y="52705"/>
            <a:ext cx="9863455" cy="524510"/>
          </a:xfrm>
        </p:spPr>
        <p:txBody>
          <a:bodyPr>
            <a:normAutofit fontScale="90000"/>
          </a:bodyPr>
          <a:lstStyle/>
          <a:p>
            <a:pPr algn="ctr"/>
            <a:r>
              <a:rPr lang="en-US" altLang="zh-CN" sz="3500">
                <a:latin typeface="Times New Roman" panose="02020603050405020304" charset="0"/>
                <a:cs typeface="Times New Roman" panose="02020603050405020304" charset="0"/>
              </a:rPr>
              <a:t>5. </a:t>
            </a:r>
            <a:r>
              <a:rPr lang="en-US" altLang="zh-CN" sz="3500" b="1">
                <a:latin typeface="Times New Roman" panose="02020603050405020304" charset="0"/>
                <a:cs typeface="Times New Roman" panose="02020603050405020304" charset="0"/>
              </a:rPr>
              <a:t>BBC</a:t>
            </a:r>
            <a:r>
              <a:rPr lang="zh-CN" altLang="en-US" sz="3500" b="1">
                <a:latin typeface="Times New Roman" panose="02020603050405020304" charset="0"/>
                <a:cs typeface="Times New Roman" panose="02020603050405020304" charset="0"/>
              </a:rPr>
              <a:t>一分钟新闻听写填空</a:t>
            </a:r>
            <a:r>
              <a:rPr lang="en-US" altLang="zh-CN" sz="3500">
                <a:latin typeface="Times New Roman" panose="02020603050405020304" charset="0"/>
                <a:cs typeface="Times New Roman" panose="02020603050405020304" charset="0"/>
              </a:rPr>
              <a:t> </a:t>
            </a:r>
            <a:r>
              <a:rPr lang="zh-CN" altLang="en-US" sz="3500">
                <a:latin typeface="Times New Roman" panose="02020603050405020304" charset="0"/>
                <a:cs typeface="Times New Roman" panose="02020603050405020304" charset="0"/>
              </a:rPr>
              <a:t>One-minute World 12</a:t>
            </a:r>
            <a:r>
              <a:rPr lang="en-US" altLang="zh-CN" sz="3500">
                <a:latin typeface="Times New Roman" panose="02020603050405020304" charset="0"/>
                <a:cs typeface="Times New Roman" panose="02020603050405020304" charset="0"/>
              </a:rPr>
              <a:t>/15/</a:t>
            </a:r>
            <a:r>
              <a:rPr lang="zh-CN" altLang="en-US" sz="3500">
                <a:latin typeface="Times New Roman" panose="02020603050405020304" charset="0"/>
                <a:cs typeface="Times New Roman" panose="02020603050405020304" charset="0"/>
              </a:rPr>
              <a:t>21</a:t>
            </a:r>
            <a:endParaRPr lang="zh-CN" altLang="en-US" sz="3500">
              <a:latin typeface="Times New Roman" panose="02020603050405020304" charset="0"/>
              <a:cs typeface="Times New Roman" panose="02020603050405020304" charset="0"/>
            </a:endParaRPr>
          </a:p>
        </p:txBody>
      </p:sp>
      <p:pic>
        <p:nvPicPr>
          <p:cNvPr id="9" name="One-minute World 12.15.211">
            <a:hlinkClick r:id="" action="ppaction://media"/>
          </p:cNvPr>
          <p:cNvPicPr>
            <a:picLocks noGrp="1" noChangeAspect="1"/>
          </p:cNvPicPr>
          <p:nvPr>
            <p:ph idx="1"/>
            <a:videoFile r:link="rId1"/>
            <p:extLst>
              <p:ext uri="{DAA4B4D4-6D71-4841-9C94-3DE7FCFB9230}">
                <p14:media xmlns:p14="http://schemas.microsoft.com/office/powerpoint/2010/main" r:embed="rId2"/>
              </p:ext>
            </p:extLst>
          </p:nvPr>
        </p:nvPicPr>
        <p:blipFill>
          <a:blip r:embed="rId3"/>
          <a:stretch>
            <a:fillRect/>
          </a:stretch>
        </p:blipFill>
        <p:spPr>
          <a:xfrm>
            <a:off x="786736" y="577215"/>
            <a:ext cx="10950339" cy="615942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13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691515"/>
            <a:ext cx="12194540" cy="5705475"/>
          </a:xfrm>
        </p:spPr>
        <p:txBody>
          <a:bodyPr>
            <a:noAutofit/>
          </a:bodyPr>
          <a:lstStyle/>
          <a:p>
            <a:r>
              <a:rPr sz="3200">
                <a:latin typeface="Times New Roman" panose="02020603050405020304" charset="0"/>
                <a:cs typeface="Times New Roman" panose="02020603050405020304" charset="0"/>
              </a:rPr>
              <a:t>This is BBC world news, the headlines. </a:t>
            </a:r>
            <a:endParaRPr sz="3200">
              <a:latin typeface="Times New Roman" panose="02020603050405020304" charset="0"/>
              <a:cs typeface="Times New Roman" panose="02020603050405020304" charset="0"/>
            </a:endParaRPr>
          </a:p>
          <a:p>
            <a:r>
              <a:rPr sz="3200">
                <a:latin typeface="Times New Roman" panose="02020603050405020304" charset="0"/>
                <a:cs typeface="Times New Roman" panose="02020603050405020304" charset="0"/>
              </a:rPr>
              <a:t>A U.S congressional committee has voted to hold Donald Trump</a:t>
            </a:r>
            <a:r>
              <a:rPr lang="en-US" sz="3200">
                <a:latin typeface="Times New Roman" panose="02020603050405020304" charset="0"/>
                <a:cs typeface="Times New Roman" panose="02020603050405020304" charset="0"/>
              </a:rPr>
              <a:t>’</a:t>
            </a:r>
            <a:r>
              <a:rPr sz="3200">
                <a:latin typeface="Times New Roman" panose="02020603050405020304" charset="0"/>
                <a:cs typeface="Times New Roman" panose="02020603050405020304" charset="0"/>
              </a:rPr>
              <a:t>s </a:t>
            </a:r>
            <a:r>
              <a:rPr lang="en-US" sz="3200">
                <a:latin typeface="Times New Roman" panose="02020603050405020304" charset="0"/>
                <a:cs typeface="Times New Roman" panose="02020603050405020304" charset="0"/>
              </a:rPr>
              <a:t>_______ </a:t>
            </a:r>
            <a:r>
              <a:rPr sz="3200">
                <a:latin typeface="Times New Roman" panose="02020603050405020304" charset="0"/>
                <a:cs typeface="Times New Roman" panose="02020603050405020304" charset="0"/>
              </a:rPr>
              <a:t>White House Chief of Staff Mark Meadows in contempt</a:t>
            </a:r>
            <a:r>
              <a:rPr lang="en-US" sz="3200">
                <a:latin typeface="Times New Roman" panose="02020603050405020304" charset="0"/>
                <a:cs typeface="Times New Roman" panose="02020603050405020304" charset="0"/>
              </a:rPr>
              <a:t> (</a:t>
            </a:r>
            <a:r>
              <a:rPr lang="zh-CN" altLang="en-US" sz="2600">
                <a:latin typeface="宋体" panose="02010600030101010101" pitchFamily="2" charset="-122"/>
                <a:ea typeface="宋体" panose="02010600030101010101" pitchFamily="2" charset="-122"/>
                <a:cs typeface="Times New Roman" panose="02020603050405020304" charset="0"/>
              </a:rPr>
              <a:t>藐视法庭</a:t>
            </a:r>
            <a:r>
              <a:rPr lang="en-US" sz="3200">
                <a:latin typeface="Times New Roman" panose="02020603050405020304" charset="0"/>
                <a:cs typeface="Times New Roman" panose="02020603050405020304" charset="0"/>
              </a:rPr>
              <a:t>) </a:t>
            </a:r>
            <a:r>
              <a:rPr sz="3200">
                <a:latin typeface="Times New Roman" panose="02020603050405020304" charset="0"/>
                <a:cs typeface="Times New Roman" panose="02020603050405020304" charset="0"/>
              </a:rPr>
              <a:t>for </a:t>
            </a:r>
            <a:r>
              <a:rPr lang="en-US" sz="3200">
                <a:latin typeface="Times New Roman" panose="02020603050405020304" charset="0"/>
                <a:cs typeface="Times New Roman" panose="02020603050405020304" charset="0"/>
              </a:rPr>
              <a:t>_______ </a:t>
            </a:r>
            <a:r>
              <a:rPr sz="3200">
                <a:latin typeface="Times New Roman" panose="02020603050405020304" charset="0"/>
                <a:cs typeface="Times New Roman" panose="02020603050405020304" charset="0"/>
              </a:rPr>
              <a:t>to testify about the assault on the Capitol in January.</a:t>
            </a:r>
            <a:endParaRPr sz="3200">
              <a:latin typeface="Times New Roman" panose="02020603050405020304" charset="0"/>
              <a:cs typeface="Times New Roman" panose="02020603050405020304" charset="0"/>
            </a:endParaRPr>
          </a:p>
          <a:p>
            <a:r>
              <a:rPr sz="3200">
                <a:latin typeface="Times New Roman" panose="02020603050405020304" charset="0"/>
                <a:cs typeface="Times New Roman" panose="02020603050405020304" charset="0"/>
              </a:rPr>
              <a:t>Hundreds of U.S National Guard Troops have joined the search for </a:t>
            </a:r>
            <a:r>
              <a:rPr lang="en-US" sz="3200">
                <a:latin typeface="Times New Roman" panose="02020603050405020304" charset="0"/>
                <a:cs typeface="Times New Roman" panose="02020603050405020304" charset="0"/>
              </a:rPr>
              <a:t>_________ </a:t>
            </a:r>
            <a:r>
              <a:rPr sz="3200">
                <a:latin typeface="Times New Roman" panose="02020603050405020304" charset="0"/>
                <a:cs typeface="Times New Roman" panose="02020603050405020304" charset="0"/>
              </a:rPr>
              <a:t>of the devastating tornadoes as Kentucky's governor says 100 people are</a:t>
            </a:r>
            <a:r>
              <a:rPr lang="en-US" sz="3200">
                <a:latin typeface="Times New Roman" panose="02020603050405020304" charset="0"/>
                <a:cs typeface="Times New Roman" panose="02020603050405020304" charset="0"/>
              </a:rPr>
              <a:t> _______</a:t>
            </a:r>
            <a:r>
              <a:rPr sz="3200">
                <a:latin typeface="Times New Roman" panose="02020603050405020304" charset="0"/>
                <a:cs typeface="Times New Roman" panose="02020603050405020304" charset="0"/>
              </a:rPr>
              <a:t> there. President Biden will head there on Wednesday to see the _</a:t>
            </a:r>
            <a:r>
              <a:rPr lang="en-US" sz="3200">
                <a:latin typeface="Times New Roman" panose="02020603050405020304" charset="0"/>
                <a:cs typeface="Times New Roman" panose="02020603050405020304" charset="0"/>
              </a:rPr>
              <a:t>______</a:t>
            </a:r>
            <a:r>
              <a:rPr sz="3200">
                <a:latin typeface="Times New Roman" panose="02020603050405020304" charset="0"/>
                <a:cs typeface="Times New Roman" panose="02020603050405020304" charset="0"/>
              </a:rPr>
              <a:t> of the disaster.</a:t>
            </a:r>
            <a:endParaRPr sz="3200">
              <a:latin typeface="Times New Roman" panose="02020603050405020304" charset="0"/>
              <a:cs typeface="Times New Roman" panose="02020603050405020304" charset="0"/>
            </a:endParaRPr>
          </a:p>
          <a:p>
            <a:r>
              <a:rPr sz="3200">
                <a:latin typeface="Times New Roman" panose="02020603050405020304" charset="0"/>
                <a:cs typeface="Times New Roman" panose="02020603050405020304" charset="0"/>
              </a:rPr>
              <a:t>Scientists are </a:t>
            </a:r>
            <a:r>
              <a:rPr lang="en-US" sz="3200">
                <a:latin typeface="Times New Roman" panose="02020603050405020304" charset="0"/>
                <a:cs typeface="Times New Roman" panose="02020603050405020304" charset="0"/>
              </a:rPr>
              <a:t>________ </a:t>
            </a:r>
            <a:r>
              <a:rPr sz="3200">
                <a:latin typeface="Times New Roman" panose="02020603050405020304" charset="0"/>
                <a:cs typeface="Times New Roman" panose="02020603050405020304" charset="0"/>
              </a:rPr>
              <a:t>that one of the biggest glaciers in Antarctica could shatter like a windscreen within 10 years due to </a:t>
            </a:r>
            <a:r>
              <a:rPr lang="en-US" sz="3200">
                <a:latin typeface="Times New Roman" panose="02020603050405020304" charset="0"/>
                <a:cs typeface="Times New Roman" panose="02020603050405020304" charset="0"/>
              </a:rPr>
              <a:t>_____________</a:t>
            </a:r>
            <a:r>
              <a:rPr sz="3200">
                <a:latin typeface="Times New Roman" panose="02020603050405020304" charset="0"/>
                <a:cs typeface="Times New Roman" panose="02020603050405020304" charset="0"/>
              </a:rPr>
              <a:t>. Thwaites glacier is </a:t>
            </a:r>
            <a:r>
              <a:rPr lang="en-US" sz="3200">
                <a:latin typeface="Times New Roman" panose="02020603050405020304" charset="0"/>
                <a:cs typeface="Times New Roman" panose="02020603050405020304" charset="0"/>
              </a:rPr>
              <a:t>________ </a:t>
            </a:r>
            <a:r>
              <a:rPr sz="3200">
                <a:latin typeface="Times New Roman" panose="02020603050405020304" charset="0"/>
                <a:cs typeface="Times New Roman" panose="02020603050405020304" charset="0"/>
              </a:rPr>
              <a:t>50 billion tons of ice into the ocean each year.</a:t>
            </a:r>
            <a:endParaRPr sz="3200">
              <a:latin typeface="Times New Roman" panose="02020603050405020304" charset="0"/>
              <a:cs typeface="Times New Roman" panose="02020603050405020304" charset="0"/>
            </a:endParaRPr>
          </a:p>
        </p:txBody>
      </p:sp>
      <p:sp>
        <p:nvSpPr>
          <p:cNvPr id="17" name="文本框 16"/>
          <p:cNvSpPr txBox="1"/>
          <p:nvPr/>
        </p:nvSpPr>
        <p:spPr>
          <a:xfrm>
            <a:off x="0" y="0"/>
            <a:ext cx="886460" cy="460375"/>
          </a:xfrm>
          <a:prstGeom prst="rect">
            <a:avLst/>
          </a:prstGeom>
          <a:solidFill>
            <a:srgbClr val="0070C0"/>
          </a:solidFill>
        </p:spPr>
        <p:txBody>
          <a:bodyPr wrap="square" rtlCol="0">
            <a:spAutoFit/>
          </a:bodyPr>
          <a:lstStyle/>
          <a:p>
            <a:r>
              <a:rPr kumimoji="1" lang="zh-CN" sz="2400" b="1" dirty="0">
                <a:solidFill>
                  <a:schemeClr val="lt1"/>
                </a:solidFill>
              </a:rPr>
              <a:t>听写</a:t>
            </a:r>
            <a:endParaRPr kumimoji="1" lang="zh-CN" sz="2400" b="1" dirty="0">
              <a:solidFill>
                <a:schemeClr val="lt1"/>
              </a:solidFill>
            </a:endParaRPr>
          </a:p>
        </p:txBody>
      </p:sp>
      <p:pic>
        <p:nvPicPr>
          <p:cNvPr id="14" name="One-minute World 12.15.21">
            <a:hlinkClick r:id="" action="ppaction://media"/>
          </p:cNvPr>
          <p:cNvPicPr/>
          <p:nvPr>
            <a:audioFile r:link="rId1"/>
            <p:extLst>
              <p:ext uri="{DAA4B4D4-6D71-4841-9C94-3DE7FCFB9230}">
                <p14:media xmlns:p14="http://schemas.microsoft.com/office/powerpoint/2010/main" r:embed="rId2"/>
              </p:ext>
            </p:extLst>
          </p:nvPr>
        </p:nvPicPr>
        <p:blipFill>
          <a:blip r:embed="rId3"/>
          <a:stretch>
            <a:fillRect/>
          </a:stretch>
        </p:blipFill>
        <p:spPr>
          <a:xfrm>
            <a:off x="11191875" y="6098540"/>
            <a:ext cx="619125" cy="619125"/>
          </a:xfrm>
          <a:prstGeom prst="rect">
            <a:avLst/>
          </a:prstGeom>
        </p:spPr>
      </p:pic>
      <p:sp>
        <p:nvSpPr>
          <p:cNvPr id="15" name="文本框 14"/>
          <p:cNvSpPr txBox="1"/>
          <p:nvPr/>
        </p:nvSpPr>
        <p:spPr>
          <a:xfrm>
            <a:off x="0" y="0"/>
            <a:ext cx="1064895" cy="521970"/>
          </a:xfrm>
          <a:prstGeom prst="rect">
            <a:avLst/>
          </a:prstGeom>
          <a:solidFill>
            <a:schemeClr val="accent6"/>
          </a:solidFill>
        </p:spPr>
        <p:txBody>
          <a:bodyPr wrap="square" rtlCol="0">
            <a:spAutoFit/>
          </a:bodyPr>
          <a:lstStyle/>
          <a:p>
            <a:pPr lvl="0" algn="ctr">
              <a:buClrTx/>
              <a:buSzTx/>
              <a:buFontTx/>
            </a:pPr>
            <a:r>
              <a:rPr kumimoji="1" lang="zh-CN" sz="2800" b="1" dirty="0">
                <a:solidFill>
                  <a:schemeClr val="lt1"/>
                </a:solidFill>
                <a:sym typeface="+mn-ea"/>
              </a:rPr>
              <a:t>听写</a:t>
            </a:r>
            <a:endParaRPr kumimoji="1" lang="zh-CN" sz="2800" b="1" dirty="0">
              <a:solidFill>
                <a:schemeClr val="lt1"/>
              </a:solidFill>
              <a:sym typeface="+mn-ea"/>
            </a:endParaRPr>
          </a:p>
        </p:txBody>
      </p:sp>
      <p:sp>
        <p:nvSpPr>
          <p:cNvPr id="16" name="文本框 15"/>
          <p:cNvSpPr txBox="1"/>
          <p:nvPr/>
        </p:nvSpPr>
        <p:spPr>
          <a:xfrm>
            <a:off x="408305" y="1684020"/>
            <a:ext cx="1588135" cy="583565"/>
          </a:xfrm>
          <a:prstGeom prst="rect">
            <a:avLst/>
          </a:prstGeom>
          <a:noFill/>
        </p:spPr>
        <p:txBody>
          <a:bodyPr wrap="square" rtlCol="0">
            <a:spAutoFit/>
          </a:bodyPr>
          <a:lstStyle/>
          <a:p>
            <a:r>
              <a:rPr lang="en-US" altLang="zh-CN" sz="3200">
                <a:solidFill>
                  <a:srgbClr val="FF0000"/>
                </a:solidFill>
                <a:latin typeface="Times New Roman" panose="02020603050405020304" charset="0"/>
                <a:cs typeface="Times New Roman" panose="02020603050405020304" charset="0"/>
              </a:rPr>
              <a:t>former</a:t>
            </a:r>
            <a:endParaRPr lang="en-US" altLang="zh-CN" sz="3200">
              <a:solidFill>
                <a:srgbClr val="FF0000"/>
              </a:solidFill>
              <a:latin typeface="Times New Roman" panose="02020603050405020304" charset="0"/>
              <a:cs typeface="Times New Roman" panose="02020603050405020304" charset="0"/>
            </a:endParaRPr>
          </a:p>
        </p:txBody>
      </p:sp>
      <p:sp>
        <p:nvSpPr>
          <p:cNvPr id="18" name="文本框 17"/>
          <p:cNvSpPr txBox="1"/>
          <p:nvPr/>
        </p:nvSpPr>
        <p:spPr>
          <a:xfrm>
            <a:off x="1725295" y="2105025"/>
            <a:ext cx="1588135" cy="583565"/>
          </a:xfrm>
          <a:prstGeom prst="rect">
            <a:avLst/>
          </a:prstGeom>
          <a:noFill/>
        </p:spPr>
        <p:txBody>
          <a:bodyPr wrap="square" rtlCol="0">
            <a:spAutoFit/>
          </a:bodyPr>
          <a:lstStyle/>
          <a:p>
            <a:r>
              <a:rPr lang="en-US" altLang="zh-CN" sz="3200">
                <a:solidFill>
                  <a:srgbClr val="FF0000"/>
                </a:solidFill>
                <a:latin typeface="Times New Roman" panose="02020603050405020304" charset="0"/>
                <a:cs typeface="Times New Roman" panose="02020603050405020304" charset="0"/>
              </a:rPr>
              <a:t>refusing</a:t>
            </a:r>
            <a:endParaRPr lang="en-US" altLang="zh-CN" sz="3200">
              <a:solidFill>
                <a:srgbClr val="FF0000"/>
              </a:solidFill>
              <a:latin typeface="Times New Roman" panose="02020603050405020304" charset="0"/>
              <a:cs typeface="Times New Roman" panose="02020603050405020304" charset="0"/>
            </a:endParaRPr>
          </a:p>
        </p:txBody>
      </p:sp>
      <p:sp>
        <p:nvSpPr>
          <p:cNvPr id="19" name="文本框 18"/>
          <p:cNvSpPr txBox="1"/>
          <p:nvPr/>
        </p:nvSpPr>
        <p:spPr>
          <a:xfrm>
            <a:off x="421005" y="3111500"/>
            <a:ext cx="2071370" cy="583565"/>
          </a:xfrm>
          <a:prstGeom prst="rect">
            <a:avLst/>
          </a:prstGeom>
          <a:noFill/>
        </p:spPr>
        <p:txBody>
          <a:bodyPr wrap="square" rtlCol="0">
            <a:spAutoFit/>
          </a:bodyPr>
          <a:lstStyle/>
          <a:p>
            <a:r>
              <a:rPr lang="en-US" altLang="zh-CN" sz="3200">
                <a:solidFill>
                  <a:srgbClr val="FF0000"/>
                </a:solidFill>
                <a:latin typeface="Times New Roman" panose="02020603050405020304" charset="0"/>
                <a:cs typeface="Times New Roman" panose="02020603050405020304" charset="0"/>
              </a:rPr>
              <a:t>survivors</a:t>
            </a:r>
            <a:endParaRPr lang="en-US" altLang="zh-CN" sz="3200">
              <a:solidFill>
                <a:srgbClr val="FF0000"/>
              </a:solidFill>
              <a:latin typeface="Times New Roman" panose="02020603050405020304" charset="0"/>
              <a:cs typeface="Times New Roman" panose="02020603050405020304" charset="0"/>
            </a:endParaRPr>
          </a:p>
        </p:txBody>
      </p:sp>
      <p:sp>
        <p:nvSpPr>
          <p:cNvPr id="21" name="文本框 20"/>
          <p:cNvSpPr txBox="1"/>
          <p:nvPr/>
        </p:nvSpPr>
        <p:spPr>
          <a:xfrm>
            <a:off x="2809875" y="3560445"/>
            <a:ext cx="2071370" cy="583565"/>
          </a:xfrm>
          <a:prstGeom prst="rect">
            <a:avLst/>
          </a:prstGeom>
          <a:noFill/>
        </p:spPr>
        <p:txBody>
          <a:bodyPr wrap="square" rtlCol="0">
            <a:spAutoFit/>
          </a:bodyPr>
          <a:lstStyle/>
          <a:p>
            <a:r>
              <a:rPr lang="en-US" altLang="zh-CN" sz="3200">
                <a:solidFill>
                  <a:srgbClr val="FF0000"/>
                </a:solidFill>
                <a:latin typeface="Times New Roman" panose="02020603050405020304" charset="0"/>
                <a:cs typeface="Times New Roman" panose="02020603050405020304" charset="0"/>
              </a:rPr>
              <a:t>missing</a:t>
            </a:r>
            <a:endParaRPr lang="en-US" altLang="zh-CN" sz="3200">
              <a:solidFill>
                <a:srgbClr val="FF0000"/>
              </a:solidFill>
              <a:latin typeface="Times New Roman" panose="02020603050405020304" charset="0"/>
              <a:cs typeface="Times New Roman" panose="02020603050405020304" charset="0"/>
            </a:endParaRPr>
          </a:p>
        </p:txBody>
      </p:sp>
      <p:sp>
        <p:nvSpPr>
          <p:cNvPr id="22" name="文本框 21"/>
          <p:cNvSpPr txBox="1"/>
          <p:nvPr/>
        </p:nvSpPr>
        <p:spPr>
          <a:xfrm>
            <a:off x="3987165" y="3931920"/>
            <a:ext cx="2071370" cy="583565"/>
          </a:xfrm>
          <a:prstGeom prst="rect">
            <a:avLst/>
          </a:prstGeom>
          <a:noFill/>
        </p:spPr>
        <p:txBody>
          <a:bodyPr wrap="square" rtlCol="0">
            <a:spAutoFit/>
          </a:bodyPr>
          <a:lstStyle/>
          <a:p>
            <a:r>
              <a:rPr lang="en-US" altLang="zh-CN" sz="3200">
                <a:solidFill>
                  <a:srgbClr val="FF0000"/>
                </a:solidFill>
                <a:latin typeface="Times New Roman" panose="02020603050405020304" charset="0"/>
                <a:cs typeface="Times New Roman" panose="02020603050405020304" charset="0"/>
              </a:rPr>
              <a:t>impact</a:t>
            </a:r>
            <a:endParaRPr lang="en-US" altLang="zh-CN" sz="3200">
              <a:solidFill>
                <a:srgbClr val="FF0000"/>
              </a:solidFill>
              <a:latin typeface="Times New Roman" panose="02020603050405020304" charset="0"/>
              <a:cs typeface="Times New Roman" panose="02020603050405020304" charset="0"/>
            </a:endParaRPr>
          </a:p>
        </p:txBody>
      </p:sp>
      <p:sp>
        <p:nvSpPr>
          <p:cNvPr id="23" name="文本框 22"/>
          <p:cNvSpPr txBox="1"/>
          <p:nvPr/>
        </p:nvSpPr>
        <p:spPr>
          <a:xfrm>
            <a:off x="2622550" y="4515485"/>
            <a:ext cx="2071370" cy="583565"/>
          </a:xfrm>
          <a:prstGeom prst="rect">
            <a:avLst/>
          </a:prstGeom>
          <a:noFill/>
        </p:spPr>
        <p:txBody>
          <a:bodyPr wrap="square" rtlCol="0">
            <a:spAutoFit/>
          </a:bodyPr>
          <a:lstStyle/>
          <a:p>
            <a:r>
              <a:rPr lang="en-US" altLang="zh-CN" sz="3200">
                <a:solidFill>
                  <a:srgbClr val="FF0000"/>
                </a:solidFill>
                <a:latin typeface="Times New Roman" panose="02020603050405020304" charset="0"/>
                <a:cs typeface="Times New Roman" panose="02020603050405020304" charset="0"/>
              </a:rPr>
              <a:t>warning</a:t>
            </a:r>
            <a:endParaRPr lang="en-US" altLang="zh-CN" sz="3200">
              <a:solidFill>
                <a:srgbClr val="FF0000"/>
              </a:solidFill>
              <a:latin typeface="Times New Roman" panose="02020603050405020304" charset="0"/>
              <a:cs typeface="Times New Roman" panose="02020603050405020304" charset="0"/>
            </a:endParaRPr>
          </a:p>
        </p:txBody>
      </p:sp>
      <p:sp>
        <p:nvSpPr>
          <p:cNvPr id="24" name="文本框 23"/>
          <p:cNvSpPr txBox="1"/>
          <p:nvPr/>
        </p:nvSpPr>
        <p:spPr>
          <a:xfrm>
            <a:off x="9118600" y="4991735"/>
            <a:ext cx="2963545" cy="583565"/>
          </a:xfrm>
          <a:prstGeom prst="rect">
            <a:avLst/>
          </a:prstGeom>
          <a:noFill/>
        </p:spPr>
        <p:txBody>
          <a:bodyPr wrap="square" rtlCol="0">
            <a:spAutoFit/>
          </a:bodyPr>
          <a:lstStyle/>
          <a:p>
            <a:r>
              <a:rPr lang="en-US" altLang="zh-CN" sz="3200">
                <a:solidFill>
                  <a:srgbClr val="FF0000"/>
                </a:solidFill>
                <a:latin typeface="Times New Roman" panose="02020603050405020304" charset="0"/>
                <a:cs typeface="Times New Roman" panose="02020603050405020304" charset="0"/>
              </a:rPr>
              <a:t>climate change</a:t>
            </a:r>
            <a:endParaRPr lang="en-US" altLang="zh-CN" sz="3200">
              <a:solidFill>
                <a:srgbClr val="FF0000"/>
              </a:solidFill>
              <a:latin typeface="Times New Roman" panose="02020603050405020304" charset="0"/>
              <a:cs typeface="Times New Roman" panose="02020603050405020304" charset="0"/>
            </a:endParaRPr>
          </a:p>
        </p:txBody>
      </p:sp>
      <p:sp>
        <p:nvSpPr>
          <p:cNvPr id="25" name="文本框 24"/>
          <p:cNvSpPr txBox="1"/>
          <p:nvPr/>
        </p:nvSpPr>
        <p:spPr>
          <a:xfrm>
            <a:off x="3485515" y="5419725"/>
            <a:ext cx="2071370" cy="583565"/>
          </a:xfrm>
          <a:prstGeom prst="rect">
            <a:avLst/>
          </a:prstGeom>
          <a:noFill/>
        </p:spPr>
        <p:txBody>
          <a:bodyPr wrap="square" rtlCol="0">
            <a:spAutoFit/>
          </a:bodyPr>
          <a:lstStyle/>
          <a:p>
            <a:r>
              <a:rPr lang="en-US" altLang="zh-CN" sz="3200">
                <a:solidFill>
                  <a:srgbClr val="FF0000"/>
                </a:solidFill>
                <a:latin typeface="Times New Roman" panose="02020603050405020304" charset="0"/>
                <a:cs typeface="Times New Roman" panose="02020603050405020304" charset="0"/>
              </a:rPr>
              <a:t>dumping</a:t>
            </a:r>
            <a:endParaRPr lang="en-US" altLang="zh-CN" sz="3200">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linds(horizontal)">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43" fill="hold" display="1">
                  <p:stCondLst>
                    <p:cond delay="indefinite"/>
                  </p:stCondLst>
                  <p:endCondLst>
                    <p:cond evt="onStopAudio" delay="0">
                      <p:tgtEl>
                        <p:sldTgt/>
                      </p:tgtEl>
                    </p:cond>
                  </p:endCondLst>
                </p:cTn>
                <p:tgtEl>
                  <p:spTgt spid="14"/>
                </p:tgtEl>
              </p:cMediaNode>
            </p:audio>
          </p:childTnLst>
        </p:cTn>
      </p:par>
    </p:tnLst>
    <p:bldLst>
      <p:bldP spid="16" grpId="0"/>
      <p:bldP spid="18" grpId="0"/>
      <p:bldP spid="19" grpId="0"/>
      <p:bldP spid="21" grpId="0"/>
      <p:bldP spid="22" grpId="0"/>
      <p:bldP spid="23" grpId="0"/>
      <p:bldP spid="2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96570" y="687705"/>
            <a:ext cx="11694795" cy="5962650"/>
          </a:xfrm>
          <a:prstGeom prst="rect">
            <a:avLst/>
          </a:prstGeom>
          <a:noFill/>
        </p:spPr>
        <p:txBody>
          <a:bodyPr wrap="square" rtlCol="0">
            <a:spAutoFit/>
          </a:bodyPr>
          <a:lstStyle/>
          <a:p>
            <a:pPr indent="0" algn="l">
              <a:lnSpc>
                <a:spcPct val="90000"/>
              </a:lnSpc>
              <a:spcBef>
                <a:spcPts val="1000"/>
              </a:spcBef>
              <a:buClrTx/>
              <a:buSzTx/>
              <a:buFont typeface="Arial" panose="020B0604020202020204" pitchFamily="34" charset="0"/>
              <a:buNone/>
            </a:pPr>
            <a:r>
              <a:rPr sz="2600">
                <a:latin typeface="Times New Roman" panose="02020603050405020304" charset="0"/>
                <a:cs typeface="Times New Roman" panose="02020603050405020304" charset="0"/>
              </a:rPr>
              <a:t>A U.S congressional committee has voted to hold Donald Trump's former White House Chief of Staff Mark Meadows in contempt for refusing to testify about the assault on the Capitol in January.</a:t>
            </a:r>
            <a:endParaRPr sz="2600">
              <a:latin typeface="Times New Roman" panose="02020603050405020304" charset="0"/>
              <a:cs typeface="Times New Roman" panose="02020603050405020304" charset="0"/>
            </a:endParaRPr>
          </a:p>
          <a:p>
            <a:pPr algn="l">
              <a:lnSpc>
                <a:spcPct val="90000"/>
              </a:lnSpc>
              <a:spcBef>
                <a:spcPts val="1000"/>
              </a:spcBef>
              <a:buClrTx/>
              <a:buSzTx/>
              <a:buFont typeface="Arial" panose="020B0604020202020204" pitchFamily="34" charset="0"/>
              <a:buNone/>
            </a:pPr>
            <a:r>
              <a:rPr sz="2400">
                <a:solidFill>
                  <a:srgbClr val="FF0000"/>
                </a:solidFill>
                <a:latin typeface="华文中宋" panose="02010600040101010101" charset="-122"/>
                <a:ea typeface="华文中宋" panose="02010600040101010101" charset="-122"/>
                <a:cs typeface="华文中宋" panose="02010600040101010101" charset="-122"/>
              </a:rPr>
              <a:t>美国国会一个委员会投票认定唐纳德·特朗普的前白宫办公厅主任马克·梅多斯蔑视法庭，因其拒绝就 1 月国会大厦袭击事件作证。</a:t>
            </a:r>
            <a:endParaRPr sz="2400">
              <a:solidFill>
                <a:srgbClr val="FF0000"/>
              </a:solidFill>
              <a:latin typeface="华文中宋" panose="02010600040101010101" charset="-122"/>
              <a:ea typeface="华文中宋" panose="02010600040101010101" charset="-122"/>
              <a:cs typeface="华文中宋" panose="02010600040101010101" charset="-122"/>
            </a:endParaRPr>
          </a:p>
          <a:p>
            <a:pPr indent="0" algn="l">
              <a:lnSpc>
                <a:spcPct val="90000"/>
              </a:lnSpc>
              <a:spcBef>
                <a:spcPts val="1000"/>
              </a:spcBef>
              <a:buClrTx/>
              <a:buSzTx/>
              <a:buFont typeface="Arial" panose="020B0604020202020204" pitchFamily="34" charset="0"/>
              <a:buNone/>
            </a:pPr>
            <a:r>
              <a:rPr sz="2600">
                <a:latin typeface="Times New Roman" panose="02020603050405020304" charset="0"/>
                <a:cs typeface="Times New Roman" panose="02020603050405020304" charset="0"/>
              </a:rPr>
              <a:t>Hundreds of U.S National Guard Troops have joined the search for survivors of the devastating tornadoes as Kentucky's governor says 100 people are missing there. President Biden will head there on Wednesday to see the impact of the disaster.</a:t>
            </a:r>
            <a:endParaRPr sz="2600">
              <a:latin typeface="Times New Roman" panose="02020603050405020304" charset="0"/>
              <a:cs typeface="Times New Roman" panose="02020603050405020304" charset="0"/>
            </a:endParaRPr>
          </a:p>
          <a:p>
            <a:pPr algn="l">
              <a:lnSpc>
                <a:spcPct val="90000"/>
              </a:lnSpc>
              <a:spcBef>
                <a:spcPts val="1000"/>
              </a:spcBef>
              <a:buClrTx/>
              <a:buSzTx/>
              <a:buFont typeface="Arial" panose="020B0604020202020204" pitchFamily="34" charset="0"/>
              <a:buNone/>
            </a:pPr>
            <a:r>
              <a:rPr sz="2400">
                <a:solidFill>
                  <a:srgbClr val="FF0000"/>
                </a:solidFill>
                <a:latin typeface="华文中宋" panose="02010600040101010101" charset="-122"/>
                <a:ea typeface="华文中宋" panose="02010600040101010101" charset="-122"/>
                <a:cs typeface="华文中宋" panose="02010600040101010101" charset="-122"/>
              </a:rPr>
              <a:t>数百名美国国民警卫队人员加入了搜寻毁灭性龙卷风幸存者的行列，肯塔基州州长表示那里有 100 人失踪。 拜登总统将于周三前往查看这场灾难的影响。</a:t>
            </a:r>
            <a:endParaRPr sz="2400">
              <a:solidFill>
                <a:srgbClr val="FF0000"/>
              </a:solidFill>
              <a:latin typeface="华文中宋" panose="02010600040101010101" charset="-122"/>
              <a:ea typeface="华文中宋" panose="02010600040101010101" charset="-122"/>
              <a:cs typeface="华文中宋" panose="02010600040101010101" charset="-122"/>
            </a:endParaRPr>
          </a:p>
          <a:p>
            <a:pPr indent="0" algn="l">
              <a:lnSpc>
                <a:spcPct val="90000"/>
              </a:lnSpc>
              <a:spcBef>
                <a:spcPts val="1000"/>
              </a:spcBef>
              <a:buClrTx/>
              <a:buSzTx/>
              <a:buFont typeface="Arial" panose="020B0604020202020204" pitchFamily="34" charset="0"/>
              <a:buNone/>
            </a:pPr>
            <a:r>
              <a:rPr sz="2600">
                <a:latin typeface="Times New Roman" panose="02020603050405020304" charset="0"/>
                <a:cs typeface="Times New Roman" panose="02020603050405020304" charset="0"/>
              </a:rPr>
              <a:t>Scientists are warning that one of the biggest glaciers in Antarctica could shatter like a windscreen within 10 years due to climate change. Thwaites glacier is dumping 50 billion tons of ice into the ocean each year.</a:t>
            </a:r>
            <a:endParaRPr sz="2600">
              <a:latin typeface="Times New Roman" panose="02020603050405020304" charset="0"/>
              <a:cs typeface="Times New Roman" panose="02020603050405020304" charset="0"/>
            </a:endParaRPr>
          </a:p>
          <a:p>
            <a:pPr algn="l">
              <a:lnSpc>
                <a:spcPct val="90000"/>
              </a:lnSpc>
              <a:spcBef>
                <a:spcPts val="1000"/>
              </a:spcBef>
              <a:buClrTx/>
              <a:buSzTx/>
              <a:buFont typeface="Arial" panose="020B0604020202020204" pitchFamily="34" charset="0"/>
              <a:buNone/>
            </a:pPr>
            <a:r>
              <a:rPr sz="2400">
                <a:solidFill>
                  <a:srgbClr val="FF0000"/>
                </a:solidFill>
                <a:latin typeface="华文中宋" panose="02010600040101010101" charset="-122"/>
                <a:ea typeface="华文中宋" panose="02010600040101010101" charset="-122"/>
                <a:cs typeface="华文中宋" panose="02010600040101010101" charset="-122"/>
              </a:rPr>
              <a:t>科学家警告说，由于气候变化，南极洲最大的冰川之一可能会在 10 年内像挡风玻璃一样破碎。思韦茨冰川每年向海洋倾倒 500 亿吨冰。</a:t>
            </a:r>
            <a:endParaRPr sz="240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15" name="文本框 14"/>
          <p:cNvSpPr txBox="1"/>
          <p:nvPr/>
        </p:nvSpPr>
        <p:spPr>
          <a:xfrm>
            <a:off x="0" y="0"/>
            <a:ext cx="1064895" cy="521970"/>
          </a:xfrm>
          <a:prstGeom prst="rect">
            <a:avLst/>
          </a:prstGeom>
          <a:solidFill>
            <a:schemeClr val="accent6"/>
          </a:solidFill>
        </p:spPr>
        <p:txBody>
          <a:bodyPr wrap="square" rtlCol="0">
            <a:spAutoFit/>
          </a:bodyPr>
          <a:lstStyle/>
          <a:p>
            <a:pPr lvl="0" algn="ctr">
              <a:buClrTx/>
              <a:buSzTx/>
              <a:buFontTx/>
            </a:pPr>
            <a:r>
              <a:rPr kumimoji="1" lang="zh-CN" sz="2800" b="1" dirty="0">
                <a:solidFill>
                  <a:schemeClr val="lt1"/>
                </a:solidFill>
                <a:sym typeface="+mn-ea"/>
              </a:rPr>
              <a:t>译文</a:t>
            </a:r>
            <a:endParaRPr kumimoji="1" lang="zh-CN" sz="2800" b="1" dirty="0">
              <a:solidFill>
                <a:schemeClr val="lt1"/>
              </a:solidFill>
              <a:sym typeface="+mn-ea"/>
            </a:endParaRPr>
          </a:p>
        </p:txBody>
      </p:sp>
      <p:sp>
        <p:nvSpPr>
          <p:cNvPr id="10" name="圆角矩形 9"/>
          <p:cNvSpPr/>
          <p:nvPr/>
        </p:nvSpPr>
        <p:spPr>
          <a:xfrm>
            <a:off x="125095" y="645795"/>
            <a:ext cx="11931015" cy="6004560"/>
          </a:xfrm>
          <a:prstGeom prst="roundRect">
            <a:avLst>
              <a:gd name="adj" fmla="val 16667"/>
            </a:avLst>
          </a:prstGeom>
          <a:noFill/>
          <a:ln w="63500" cap="flat" cmpd="sng">
            <a:solidFill>
              <a:schemeClr val="accent6"/>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91845" y="121920"/>
            <a:ext cx="10608310" cy="491490"/>
          </a:xfrm>
          <a:prstGeom prst="rect">
            <a:avLst/>
          </a:prstGeom>
          <a:noFill/>
        </p:spPr>
        <p:txBody>
          <a:bodyPr wrap="square" rtlCol="0">
            <a:spAutoFit/>
          </a:bodyPr>
          <a:lstStyle/>
          <a:p>
            <a:pPr lvl="0" algn="r">
              <a:buClrTx/>
              <a:buSzTx/>
              <a:buFontTx/>
            </a:pPr>
            <a:r>
              <a:rPr lang="en-US" sz="2600" b="1">
                <a:latin typeface="+mj-ea"/>
                <a:ea typeface="+mj-ea"/>
                <a:cs typeface="Arial" panose="020B0604020202020204" pitchFamily="34" charset="0"/>
                <a:sym typeface="+mn-ea"/>
              </a:rPr>
              <a:t>1. Deadly Tornadoes Tear Through Midwest </a:t>
            </a:r>
            <a:r>
              <a:rPr lang="zh-CN" altLang="en-US" sz="2600" b="1">
                <a:solidFill>
                  <a:schemeClr val="accent2"/>
                </a:solidFill>
                <a:latin typeface="+mj-ea"/>
                <a:ea typeface="+mj-ea"/>
                <a:cs typeface="Arial" panose="020B0604020202020204" pitchFamily="34" charset="0"/>
                <a:sym typeface="+mn-ea"/>
              </a:rPr>
              <a:t>龙卷风横扫美国中西部 </a:t>
            </a:r>
            <a:endParaRPr lang="en-US" sz="2600" b="1">
              <a:solidFill>
                <a:schemeClr val="accent2"/>
              </a:solidFill>
              <a:latin typeface="+mn-ea"/>
              <a:cs typeface="+mn-ea"/>
              <a:sym typeface="+mn-ea"/>
            </a:endParaRPr>
          </a:p>
        </p:txBody>
      </p:sp>
      <p:pic>
        <p:nvPicPr>
          <p:cNvPr id="3" name="图片 2"/>
          <p:cNvPicPr>
            <a:picLocks noChangeAspect="1"/>
          </p:cNvPicPr>
          <p:nvPr>
            <p:custDataLst>
              <p:tags r:id="rId1"/>
            </p:custDataLst>
          </p:nvPr>
        </p:nvPicPr>
        <p:blipFill>
          <a:blip r:embed="rId2"/>
          <a:stretch>
            <a:fillRect/>
          </a:stretch>
        </p:blipFill>
        <p:spPr>
          <a:xfrm>
            <a:off x="853863" y="670560"/>
            <a:ext cx="10484273" cy="6012000"/>
          </a:xfrm>
          <a:prstGeom prst="rect">
            <a:avLst/>
          </a:prstGeom>
        </p:spPr>
      </p:pic>
      <p:sp>
        <p:nvSpPr>
          <p:cNvPr id="4" name="文本框 3"/>
          <p:cNvSpPr txBox="1"/>
          <p:nvPr/>
        </p:nvSpPr>
        <p:spPr>
          <a:xfrm>
            <a:off x="791845" y="5909945"/>
            <a:ext cx="10608945" cy="829945"/>
          </a:xfrm>
          <a:prstGeom prst="rect">
            <a:avLst/>
          </a:prstGeom>
          <a:solidFill>
            <a:schemeClr val="bg1">
              <a:alpha val="87000"/>
            </a:schemeClr>
          </a:solidFill>
          <a:ln>
            <a:noFill/>
          </a:ln>
        </p:spPr>
        <p:txBody>
          <a:bodyPr wrap="square" rtlCol="0">
            <a:spAutoFit/>
          </a:bodyPr>
          <a:lstStyle/>
          <a:p>
            <a:pPr algn="ctr">
              <a:buClrTx/>
              <a:buSzTx/>
              <a:buFontTx/>
            </a:pPr>
            <a:r>
              <a:rPr lang="en-US" sz="2400" b="1">
                <a:solidFill>
                  <a:srgbClr val="7030A0"/>
                </a:solidFill>
                <a:latin typeface="Times New Roman" panose="02020603050405020304" charset="0"/>
                <a:ea typeface="+mj-ea"/>
                <a:cs typeface="Times New Roman" panose="02020603050405020304" charset="0"/>
              </a:rPr>
              <a:t>Parts of Mayfield, Ky., were destroyed. Even the buildings that were left standing had their windows blown out and their window frames left dangling.</a:t>
            </a:r>
            <a:endParaRPr lang="en-US" sz="2400" b="1">
              <a:solidFill>
                <a:srgbClr val="7030A0"/>
              </a:solidFill>
              <a:latin typeface="Times New Roman" panose="02020603050405020304" charset="0"/>
              <a:ea typeface="+mj-ea"/>
              <a:cs typeface="Times New Roman" panose="020206030504050203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1671638" y="193675"/>
            <a:ext cx="8848725" cy="5667375"/>
          </a:xfrm>
          <a:prstGeom prst="rect">
            <a:avLst/>
          </a:prstGeom>
        </p:spPr>
      </p:pic>
      <p:sp>
        <p:nvSpPr>
          <p:cNvPr id="5" name="文本框 4"/>
          <p:cNvSpPr txBox="1"/>
          <p:nvPr/>
        </p:nvSpPr>
        <p:spPr>
          <a:xfrm>
            <a:off x="548005" y="5939790"/>
            <a:ext cx="11010265" cy="860425"/>
          </a:xfrm>
          <a:prstGeom prst="rect">
            <a:avLst/>
          </a:prstGeom>
          <a:solidFill>
            <a:schemeClr val="bg2">
              <a:alpha val="87000"/>
            </a:schemeClr>
          </a:solidFill>
        </p:spPr>
        <p:txBody>
          <a:bodyPr wrap="square" rtlCol="0">
            <a:spAutoFit/>
          </a:bodyPr>
          <a:lstStyle/>
          <a:p>
            <a:pPr algn="ctr">
              <a:buClrTx/>
              <a:buSzTx/>
              <a:buFontTx/>
            </a:pPr>
            <a:r>
              <a:rPr lang="en-US" sz="2500">
                <a:latin typeface="Times New Roman" panose="02020603050405020304" charset="0"/>
                <a:ea typeface="+mj-ea"/>
                <a:cs typeface="Times New Roman" panose="02020603050405020304" charset="0"/>
              </a:rPr>
              <a:t>An aerial view of the damage to a candle factory in Mayfield, Ky., on Saturday. More than 100 people were inside Friday night when a tornado flattened the building.</a:t>
            </a:r>
            <a:endParaRPr lang="en-US" sz="2500">
              <a:latin typeface="Times New Roman" panose="02020603050405020304" charset="0"/>
              <a:ea typeface="+mj-ea"/>
              <a:cs typeface="Times New Roman" panose="020206030504050203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985" y="491490"/>
            <a:ext cx="12004675" cy="6369685"/>
          </a:xfrm>
          <a:prstGeom prst="rect">
            <a:avLst/>
          </a:prstGeom>
          <a:noFill/>
        </p:spPr>
        <p:txBody>
          <a:bodyPr wrap="square" rtlCol="0">
            <a:spAutoFit/>
          </a:bodyPr>
          <a:lstStyle/>
          <a:p>
            <a:r>
              <a:rPr lang="en-US" altLang="zh-CN" sz="3000"/>
              <a:t>     </a:t>
            </a:r>
            <a:r>
              <a:rPr lang="en-US" altLang="zh-CN" sz="2800"/>
              <a:t> </a:t>
            </a:r>
            <a:r>
              <a:rPr sz="2700"/>
              <a:t>More than 30 separate tornadoes moved with devastating power and speed through</a:t>
            </a:r>
            <a:r>
              <a:rPr lang="en-US" sz="2700"/>
              <a:t> ____ </a:t>
            </a:r>
            <a:r>
              <a:rPr sz="2700"/>
              <a:t>area stretching from Mississippi in the south </a:t>
            </a:r>
            <a:r>
              <a:rPr lang="en-US" sz="2700"/>
              <a:t>____ </a:t>
            </a:r>
            <a:r>
              <a:rPr sz="2700"/>
              <a:t>Illinois in the north. As they swept through the region over several hours, the twisters killed </a:t>
            </a:r>
            <a:r>
              <a:rPr lang="en-US" sz="2700"/>
              <a:t>_______ (</a:t>
            </a:r>
            <a:r>
              <a:rPr sz="2700"/>
              <a:t>dozen</a:t>
            </a:r>
            <a:r>
              <a:rPr lang="en-US" sz="2700"/>
              <a:t>)</a:t>
            </a:r>
            <a:r>
              <a:rPr sz="2700"/>
              <a:t>.</a:t>
            </a:r>
            <a:endParaRPr sz="2700"/>
          </a:p>
          <a:p>
            <a:r>
              <a:rPr sz="2700"/>
              <a:t> </a:t>
            </a:r>
            <a:r>
              <a:rPr lang="en-US" sz="2700"/>
              <a:t>    </a:t>
            </a:r>
            <a:r>
              <a:rPr sz="2700"/>
              <a:t>The tornadoes that </a:t>
            </a:r>
            <a:r>
              <a:rPr lang="en-US" sz="2700"/>
              <a:t>______ (sweep) </a:t>
            </a:r>
            <a:r>
              <a:rPr sz="2700"/>
              <a:t>through parts of the Midwest and Tennessee River Valley on Friday night and into early Saturday likely may be recorded </a:t>
            </a:r>
            <a:r>
              <a:rPr lang="en-US" sz="2700"/>
              <a:t>____ </a:t>
            </a:r>
            <a:r>
              <a:rPr sz="2700"/>
              <a:t>the worst on record in the United States during December. Peak tornado season in the region is </a:t>
            </a:r>
            <a:r>
              <a:rPr lang="en-US" sz="2700"/>
              <a:t>_______ (</a:t>
            </a:r>
            <a:r>
              <a:rPr sz="2700"/>
              <a:t>usual</a:t>
            </a:r>
            <a:r>
              <a:rPr lang="en-US" sz="2700"/>
              <a:t>)</a:t>
            </a:r>
            <a:r>
              <a:rPr sz="2700"/>
              <a:t> late spring through early summer. The tornadoes </a:t>
            </a:r>
            <a:r>
              <a:rPr lang="en-US" sz="2700"/>
              <a:t>______________ (trigger)</a:t>
            </a:r>
            <a:r>
              <a:rPr sz="2700"/>
              <a:t> by a powerful low-pressure system, </a:t>
            </a:r>
            <a:r>
              <a:rPr lang="en-US" sz="2700"/>
              <a:t>_______ </a:t>
            </a:r>
            <a:r>
              <a:rPr sz="2700"/>
              <a:t>lifted from the Southern Great Plains into the Great Lakes. The low-pressure intensified as the polar jet stream</a:t>
            </a:r>
            <a:r>
              <a:rPr lang="en-US" sz="2700"/>
              <a:t> (</a:t>
            </a:r>
            <a:r>
              <a:rPr lang="en-US" sz="2700">
                <a:latin typeface="宋体" panose="02010600030101010101" pitchFamily="2" charset="-122"/>
                <a:ea typeface="宋体" panose="02010600030101010101" pitchFamily="2" charset="-122"/>
              </a:rPr>
              <a:t>急流</a:t>
            </a:r>
            <a:r>
              <a:rPr lang="en-US" sz="2700"/>
              <a:t>) </a:t>
            </a:r>
            <a:r>
              <a:rPr sz="2700"/>
              <a:t>plunged into the central United States ahead of a blast of record-setting warm air. The unusual </a:t>
            </a:r>
            <a:r>
              <a:rPr lang="en-US" sz="2700"/>
              <a:t>____________ (</a:t>
            </a:r>
            <a:r>
              <a:rPr sz="2700"/>
              <a:t>combin</a:t>
            </a:r>
            <a:r>
              <a:rPr lang="en-US" sz="2700"/>
              <a:t>e)</a:t>
            </a:r>
            <a:r>
              <a:rPr sz="2700"/>
              <a:t> — the polar cold </a:t>
            </a:r>
            <a:r>
              <a:rPr lang="en-US" sz="2700"/>
              <a:t>________ (</a:t>
            </a:r>
            <a:r>
              <a:rPr sz="2700"/>
              <a:t>meet</a:t>
            </a:r>
            <a:r>
              <a:rPr lang="en-US" sz="2700"/>
              <a:t>)</a:t>
            </a:r>
            <a:r>
              <a:rPr sz="2700"/>
              <a:t> the unseasonably hot—created unstable air over Arkansas Friday evening that generated numerous thunderstorms. Those rotating storm systems eventually evolved into tornadoes.</a:t>
            </a:r>
            <a:endParaRPr sz="2700"/>
          </a:p>
        </p:txBody>
      </p:sp>
      <p:sp>
        <p:nvSpPr>
          <p:cNvPr id="5" name="文本框 4"/>
          <p:cNvSpPr txBox="1"/>
          <p:nvPr/>
        </p:nvSpPr>
        <p:spPr>
          <a:xfrm>
            <a:off x="1808480" y="43180"/>
            <a:ext cx="9311005" cy="460375"/>
          </a:xfrm>
          <a:prstGeom prst="rect">
            <a:avLst/>
          </a:prstGeom>
          <a:noFill/>
        </p:spPr>
        <p:txBody>
          <a:bodyPr wrap="square" rtlCol="0">
            <a:spAutoFit/>
          </a:bodyPr>
          <a:lstStyle/>
          <a:p>
            <a:r>
              <a:rPr lang="zh-CN" altLang="en-US" sz="2400" b="1">
                <a:solidFill>
                  <a:schemeClr val="accent2"/>
                </a:solidFill>
                <a:latin typeface="+mj-ea"/>
                <a:ea typeface="+mj-ea"/>
                <a:cs typeface="Arial" panose="020B0604020202020204" pitchFamily="34" charset="0"/>
              </a:rPr>
              <a:t>（</a:t>
            </a:r>
            <a:r>
              <a:rPr lang="en-US" altLang="zh-CN" sz="2400" b="1">
                <a:solidFill>
                  <a:schemeClr val="accent2"/>
                </a:solidFill>
                <a:latin typeface="+mj-ea"/>
                <a:ea typeface="+mj-ea"/>
                <a:cs typeface="Arial" panose="020B0604020202020204" pitchFamily="34" charset="0"/>
              </a:rPr>
              <a:t>《华盛顿邮报》2021年12月12日 A1&amp;A17版面）</a:t>
            </a:r>
            <a:endParaRPr lang="zh-CN" altLang="en-US" sz="2400" b="1">
              <a:solidFill>
                <a:schemeClr val="accent2"/>
              </a:solidFill>
              <a:latin typeface="+mj-ea"/>
              <a:ea typeface="+mj-ea"/>
              <a:cs typeface="Arial" panose="020B0604020202020204" pitchFamily="34" charset="0"/>
            </a:endParaRPr>
          </a:p>
        </p:txBody>
      </p:sp>
      <p:sp>
        <p:nvSpPr>
          <p:cNvPr id="17" name="文本框 16"/>
          <p:cNvSpPr txBox="1"/>
          <p:nvPr/>
        </p:nvSpPr>
        <p:spPr>
          <a:xfrm>
            <a:off x="0" y="0"/>
            <a:ext cx="1626870" cy="521970"/>
          </a:xfrm>
          <a:prstGeom prst="rect">
            <a:avLst/>
          </a:prstGeom>
          <a:solidFill>
            <a:schemeClr val="accent6"/>
          </a:solidFill>
        </p:spPr>
        <p:txBody>
          <a:bodyPr wrap="square" rtlCol="0">
            <a:spAutoFit/>
          </a:bodyPr>
          <a:lstStyle/>
          <a:p>
            <a:pPr lvl="0" algn="l">
              <a:buClrTx/>
              <a:buSzTx/>
              <a:buFontTx/>
            </a:pPr>
            <a:r>
              <a:rPr kumimoji="1" lang="zh-CN" sz="2800" b="1" dirty="0">
                <a:solidFill>
                  <a:schemeClr val="lt1"/>
                </a:solidFill>
                <a:sym typeface="+mn-ea"/>
              </a:rPr>
              <a:t>语篇填空</a:t>
            </a:r>
            <a:endParaRPr kumimoji="1" lang="zh-CN" sz="2800" b="1" dirty="0">
              <a:solidFill>
                <a:schemeClr val="lt1"/>
              </a:solidFill>
              <a:sym typeface="+mn-ea"/>
            </a:endParaRPr>
          </a:p>
        </p:txBody>
      </p:sp>
      <p:sp>
        <p:nvSpPr>
          <p:cNvPr id="2" name="文本框 1"/>
          <p:cNvSpPr txBox="1"/>
          <p:nvPr/>
        </p:nvSpPr>
        <p:spPr>
          <a:xfrm>
            <a:off x="1371600" y="929640"/>
            <a:ext cx="631190" cy="537210"/>
          </a:xfrm>
          <a:prstGeom prst="rect">
            <a:avLst/>
          </a:prstGeom>
          <a:noFill/>
        </p:spPr>
        <p:txBody>
          <a:bodyPr wrap="square" rtlCol="0">
            <a:spAutoFit/>
          </a:bodyPr>
          <a:lstStyle/>
          <a:p>
            <a:r>
              <a:rPr lang="en-US" altLang="zh-CN" sz="2900">
                <a:solidFill>
                  <a:srgbClr val="FF0000"/>
                </a:solidFill>
              </a:rPr>
              <a:t>an</a:t>
            </a:r>
            <a:endParaRPr lang="en-US" altLang="zh-CN" sz="2900">
              <a:solidFill>
                <a:srgbClr val="FF0000"/>
              </a:solidFill>
            </a:endParaRPr>
          </a:p>
        </p:txBody>
      </p:sp>
      <p:sp>
        <p:nvSpPr>
          <p:cNvPr id="3" name="文本框 2"/>
          <p:cNvSpPr txBox="1"/>
          <p:nvPr/>
        </p:nvSpPr>
        <p:spPr>
          <a:xfrm>
            <a:off x="8400415" y="929640"/>
            <a:ext cx="631190" cy="537210"/>
          </a:xfrm>
          <a:prstGeom prst="rect">
            <a:avLst/>
          </a:prstGeom>
          <a:noFill/>
        </p:spPr>
        <p:txBody>
          <a:bodyPr wrap="square" rtlCol="0">
            <a:spAutoFit/>
          </a:bodyPr>
          <a:lstStyle/>
          <a:p>
            <a:r>
              <a:rPr lang="en-US" altLang="zh-CN" sz="2900">
                <a:solidFill>
                  <a:srgbClr val="FF0000"/>
                </a:solidFill>
              </a:rPr>
              <a:t>to</a:t>
            </a:r>
            <a:endParaRPr lang="en-US" altLang="zh-CN" sz="2900">
              <a:solidFill>
                <a:srgbClr val="FF0000"/>
              </a:solidFill>
            </a:endParaRPr>
          </a:p>
        </p:txBody>
      </p:sp>
      <p:sp>
        <p:nvSpPr>
          <p:cNvPr id="6" name="文本框 5"/>
          <p:cNvSpPr txBox="1"/>
          <p:nvPr/>
        </p:nvSpPr>
        <p:spPr>
          <a:xfrm>
            <a:off x="10051415" y="1320800"/>
            <a:ext cx="1535430" cy="537210"/>
          </a:xfrm>
          <a:prstGeom prst="rect">
            <a:avLst/>
          </a:prstGeom>
          <a:noFill/>
        </p:spPr>
        <p:txBody>
          <a:bodyPr wrap="square" rtlCol="0">
            <a:spAutoFit/>
          </a:bodyPr>
          <a:lstStyle/>
          <a:p>
            <a:r>
              <a:rPr lang="en-US" altLang="zh-CN" sz="2900">
                <a:solidFill>
                  <a:srgbClr val="FF0000"/>
                </a:solidFill>
              </a:rPr>
              <a:t>dozens</a:t>
            </a:r>
            <a:endParaRPr lang="en-US" altLang="zh-CN" sz="2900">
              <a:solidFill>
                <a:srgbClr val="FF0000"/>
              </a:solidFill>
            </a:endParaRPr>
          </a:p>
        </p:txBody>
      </p:sp>
      <p:sp>
        <p:nvSpPr>
          <p:cNvPr id="18" name="文本框 17"/>
          <p:cNvSpPr txBox="1"/>
          <p:nvPr/>
        </p:nvSpPr>
        <p:spPr>
          <a:xfrm>
            <a:off x="3239135" y="2167255"/>
            <a:ext cx="1430655" cy="537210"/>
          </a:xfrm>
          <a:prstGeom prst="rect">
            <a:avLst/>
          </a:prstGeom>
          <a:noFill/>
        </p:spPr>
        <p:txBody>
          <a:bodyPr wrap="square" rtlCol="0">
            <a:spAutoFit/>
          </a:bodyPr>
          <a:lstStyle/>
          <a:p>
            <a:r>
              <a:rPr lang="en-US" altLang="zh-CN" sz="2900">
                <a:solidFill>
                  <a:srgbClr val="FF0000"/>
                </a:solidFill>
              </a:rPr>
              <a:t>swept</a:t>
            </a:r>
            <a:endParaRPr lang="en-US" altLang="zh-CN" sz="2900">
              <a:solidFill>
                <a:srgbClr val="FF0000"/>
              </a:solidFill>
            </a:endParaRPr>
          </a:p>
        </p:txBody>
      </p:sp>
      <p:sp>
        <p:nvSpPr>
          <p:cNvPr id="19" name="文本框 18"/>
          <p:cNvSpPr txBox="1"/>
          <p:nvPr/>
        </p:nvSpPr>
        <p:spPr>
          <a:xfrm>
            <a:off x="10488295" y="2562860"/>
            <a:ext cx="631190" cy="537210"/>
          </a:xfrm>
          <a:prstGeom prst="rect">
            <a:avLst/>
          </a:prstGeom>
          <a:noFill/>
        </p:spPr>
        <p:txBody>
          <a:bodyPr wrap="square" rtlCol="0">
            <a:spAutoFit/>
          </a:bodyPr>
          <a:lstStyle/>
          <a:p>
            <a:r>
              <a:rPr lang="en-US" altLang="zh-CN" sz="2900">
                <a:solidFill>
                  <a:srgbClr val="FF0000"/>
                </a:solidFill>
              </a:rPr>
              <a:t>as</a:t>
            </a:r>
            <a:endParaRPr lang="en-US" altLang="zh-CN" sz="2900">
              <a:solidFill>
                <a:srgbClr val="FF0000"/>
              </a:solidFill>
            </a:endParaRPr>
          </a:p>
        </p:txBody>
      </p:sp>
      <p:sp>
        <p:nvSpPr>
          <p:cNvPr id="20" name="文本框 19"/>
          <p:cNvSpPr txBox="1"/>
          <p:nvPr/>
        </p:nvSpPr>
        <p:spPr>
          <a:xfrm>
            <a:off x="1359535" y="3401695"/>
            <a:ext cx="1541780" cy="537210"/>
          </a:xfrm>
          <a:prstGeom prst="rect">
            <a:avLst/>
          </a:prstGeom>
          <a:noFill/>
        </p:spPr>
        <p:txBody>
          <a:bodyPr wrap="square" rtlCol="0">
            <a:spAutoFit/>
          </a:bodyPr>
          <a:lstStyle/>
          <a:p>
            <a:r>
              <a:rPr lang="en-US" altLang="zh-CN" sz="2900">
                <a:solidFill>
                  <a:srgbClr val="FF0000"/>
                </a:solidFill>
              </a:rPr>
              <a:t>usually</a:t>
            </a:r>
            <a:endParaRPr lang="en-US" altLang="zh-CN" sz="2900">
              <a:solidFill>
                <a:srgbClr val="FF0000"/>
              </a:solidFill>
            </a:endParaRPr>
          </a:p>
        </p:txBody>
      </p:sp>
      <p:sp>
        <p:nvSpPr>
          <p:cNvPr id="21" name="文本框 20"/>
          <p:cNvSpPr txBox="1"/>
          <p:nvPr/>
        </p:nvSpPr>
        <p:spPr>
          <a:xfrm>
            <a:off x="157480" y="3804285"/>
            <a:ext cx="3527425" cy="537210"/>
          </a:xfrm>
          <a:prstGeom prst="rect">
            <a:avLst/>
          </a:prstGeom>
          <a:noFill/>
        </p:spPr>
        <p:txBody>
          <a:bodyPr wrap="square" rtlCol="0">
            <a:spAutoFit/>
          </a:bodyPr>
          <a:lstStyle/>
          <a:p>
            <a:r>
              <a:rPr lang="en-US" altLang="zh-CN" sz="2900">
                <a:solidFill>
                  <a:srgbClr val="FF0000"/>
                </a:solidFill>
              </a:rPr>
              <a:t>were triggered</a:t>
            </a:r>
            <a:endParaRPr lang="en-US" altLang="zh-CN" sz="2900">
              <a:solidFill>
                <a:srgbClr val="FF0000"/>
              </a:solidFill>
            </a:endParaRPr>
          </a:p>
        </p:txBody>
      </p:sp>
      <p:sp>
        <p:nvSpPr>
          <p:cNvPr id="22" name="文本框 21"/>
          <p:cNvSpPr txBox="1"/>
          <p:nvPr/>
        </p:nvSpPr>
        <p:spPr>
          <a:xfrm>
            <a:off x="8846185" y="3804285"/>
            <a:ext cx="1541780" cy="537210"/>
          </a:xfrm>
          <a:prstGeom prst="rect">
            <a:avLst/>
          </a:prstGeom>
          <a:noFill/>
        </p:spPr>
        <p:txBody>
          <a:bodyPr wrap="square" rtlCol="0">
            <a:spAutoFit/>
          </a:bodyPr>
          <a:lstStyle/>
          <a:p>
            <a:r>
              <a:rPr lang="en-US" altLang="zh-CN" sz="2900">
                <a:solidFill>
                  <a:srgbClr val="FF0000"/>
                </a:solidFill>
              </a:rPr>
              <a:t>which</a:t>
            </a:r>
            <a:endParaRPr lang="en-US" altLang="zh-CN" sz="2900">
              <a:solidFill>
                <a:srgbClr val="FF0000"/>
              </a:solidFill>
            </a:endParaRPr>
          </a:p>
        </p:txBody>
      </p:sp>
      <p:sp>
        <p:nvSpPr>
          <p:cNvPr id="23" name="文本框 22"/>
          <p:cNvSpPr txBox="1"/>
          <p:nvPr/>
        </p:nvSpPr>
        <p:spPr>
          <a:xfrm>
            <a:off x="5243830" y="5039995"/>
            <a:ext cx="3527425" cy="537210"/>
          </a:xfrm>
          <a:prstGeom prst="rect">
            <a:avLst/>
          </a:prstGeom>
          <a:noFill/>
        </p:spPr>
        <p:txBody>
          <a:bodyPr wrap="square" rtlCol="0">
            <a:spAutoFit/>
          </a:bodyPr>
          <a:lstStyle/>
          <a:p>
            <a:r>
              <a:rPr lang="en-US" altLang="zh-CN" sz="2900">
                <a:solidFill>
                  <a:srgbClr val="FF0000"/>
                </a:solidFill>
              </a:rPr>
              <a:t>combination</a:t>
            </a:r>
            <a:endParaRPr lang="en-US" altLang="zh-CN" sz="2900">
              <a:solidFill>
                <a:srgbClr val="FF0000"/>
              </a:solidFill>
            </a:endParaRPr>
          </a:p>
        </p:txBody>
      </p:sp>
      <p:sp>
        <p:nvSpPr>
          <p:cNvPr id="24" name="文本框 23"/>
          <p:cNvSpPr txBox="1"/>
          <p:nvPr/>
        </p:nvSpPr>
        <p:spPr>
          <a:xfrm>
            <a:off x="67310" y="5453380"/>
            <a:ext cx="2603500" cy="537210"/>
          </a:xfrm>
          <a:prstGeom prst="rect">
            <a:avLst/>
          </a:prstGeom>
          <a:noFill/>
        </p:spPr>
        <p:txBody>
          <a:bodyPr wrap="square" rtlCol="0">
            <a:spAutoFit/>
          </a:bodyPr>
          <a:lstStyle/>
          <a:p>
            <a:r>
              <a:rPr lang="en-US" altLang="zh-CN" sz="2900">
                <a:solidFill>
                  <a:srgbClr val="FF0000"/>
                </a:solidFill>
              </a:rPr>
              <a:t>meeting</a:t>
            </a:r>
            <a:endParaRPr lang="en-US" altLang="zh-CN" sz="29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linds(horizont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linds(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linds(horizontal)">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linds(horizontal)">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18" grpId="0"/>
      <p:bldP spid="19" grpId="0"/>
      <p:bldP spid="20" grpId="0"/>
      <p:bldP spid="21" grpId="0"/>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355" y="622935"/>
            <a:ext cx="12099925" cy="5758180"/>
          </a:xfrm>
          <a:prstGeom prst="rect">
            <a:avLst/>
          </a:prstGeom>
          <a:noFill/>
        </p:spPr>
        <p:txBody>
          <a:bodyPr wrap="square" rtlCol="0">
            <a:spAutoFit/>
          </a:bodyPr>
          <a:lstStyle/>
          <a:p>
            <a:pPr indent="0" algn="l">
              <a:lnSpc>
                <a:spcPct val="90000"/>
              </a:lnSpc>
              <a:spcBef>
                <a:spcPts val="1000"/>
              </a:spcBef>
              <a:buClrTx/>
              <a:buSzTx/>
              <a:buFont typeface="Arial" panose="020B0604020202020204" pitchFamily="34" charset="0"/>
              <a:buNone/>
            </a:pPr>
            <a:r>
              <a:rPr lang="zh-CN" altLang="en-US" sz="2800">
                <a:latin typeface="Times New Roman" panose="02020603050405020304" charset="0"/>
                <a:cs typeface="Times New Roman" panose="02020603050405020304" charset="0"/>
              </a:rPr>
              <a:t>1. </a:t>
            </a:r>
            <a:r>
              <a:rPr lang="en-US" altLang="zh-CN" sz="2800">
                <a:solidFill>
                  <a:srgbClr val="3333FF"/>
                </a:solidFill>
                <a:latin typeface="Times New Roman" panose="02020603050405020304" charset="0"/>
                <a:cs typeface="Times New Roman" panose="02020603050405020304" charset="0"/>
              </a:rPr>
              <a:t>devastate</a:t>
            </a:r>
            <a:r>
              <a:rPr lang="en-US" altLang="zh-CN" sz="2800">
                <a:latin typeface="Times New Roman" panose="02020603050405020304" charset="0"/>
                <a:cs typeface="Times New Roman" panose="02020603050405020304" charset="0"/>
              </a:rPr>
              <a:t>: to completely destroy a place or an area  </a:t>
            </a:r>
            <a:r>
              <a:rPr lang="zh-CN" altLang="en-US" sz="2800">
                <a:latin typeface="华文中宋" panose="02010600040101010101" charset="-122"/>
                <a:ea typeface="华文中宋" panose="02010600040101010101" charset="-122"/>
                <a:cs typeface="Times New Roman" panose="02020603050405020304" charset="0"/>
              </a:rPr>
              <a:t>彻底破坏；摧毁；毁灭</a:t>
            </a:r>
            <a:endParaRPr lang="en-US" altLang="zh-CN" sz="2800">
              <a:latin typeface="华文中宋" panose="02010600040101010101" charset="-122"/>
              <a:ea typeface="华文中宋" panose="02010600040101010101" charset="-122"/>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cs typeface="Times New Roman" panose="02020603050405020304" charset="0"/>
              </a:rPr>
              <a:t>A few days before, a fire had devastated large parts of Windsor Castle.</a:t>
            </a:r>
            <a:endParaRPr lang="en-US" altLang="zh-CN" sz="2800">
              <a:latin typeface="Times New Roman" panose="02020603050405020304" charset="0"/>
              <a:cs typeface="Times New Roman" panose="02020603050405020304" charset="0"/>
            </a:endParaRPr>
          </a:p>
          <a:p>
            <a:pPr algn="l">
              <a:lnSpc>
                <a:spcPct val="90000"/>
              </a:lnSpc>
              <a:spcBef>
                <a:spcPts val="1000"/>
              </a:spcBef>
              <a:buClrTx/>
              <a:buSzTx/>
              <a:buFont typeface="Arial" panose="020B0604020202020204" pitchFamily="34" charset="0"/>
              <a:buNone/>
            </a:pPr>
            <a:r>
              <a:rPr lang="zh-CN" altLang="en-US" sz="2800">
                <a:latin typeface="华文中宋" panose="02010600040101010101" charset="-122"/>
                <a:ea typeface="华文中宋" panose="02010600040101010101" charset="-122"/>
                <a:cs typeface="华文中宋" panose="02010600040101010101" charset="-122"/>
              </a:rPr>
              <a:t>几天前，</a:t>
            </a:r>
            <a:r>
              <a:rPr lang="zh-CN" altLang="en-US" sz="2800">
                <a:latin typeface="华文中宋" panose="02010600040101010101" charset="-122"/>
                <a:ea typeface="华文中宋" panose="02010600040101010101" charset="-122"/>
                <a:cs typeface="华文中宋" panose="02010600040101010101" charset="-122"/>
                <a:sym typeface="+mn-ea"/>
              </a:rPr>
              <a:t>一场大火烧毁了</a:t>
            </a:r>
            <a:r>
              <a:rPr lang="zh-CN" altLang="en-US" sz="2800">
                <a:latin typeface="华文中宋" panose="02010600040101010101" charset="-122"/>
                <a:ea typeface="华文中宋" panose="02010600040101010101" charset="-122"/>
                <a:cs typeface="华文中宋" panose="02010600040101010101" charset="-122"/>
              </a:rPr>
              <a:t>温莎城堡的大部分。</a:t>
            </a:r>
            <a:endParaRPr lang="en-US" altLang="zh-CN" sz="2800">
              <a:latin typeface="华文中宋" panose="02010600040101010101" charset="-122"/>
              <a:ea typeface="华文中宋" panose="02010600040101010101" charset="-122"/>
              <a:cs typeface="华文中宋" panose="02010600040101010101" charset="-122"/>
            </a:endParaRPr>
          </a:p>
          <a:p>
            <a:pPr algn="l">
              <a:lnSpc>
                <a:spcPct val="90000"/>
              </a:lnSpc>
              <a:spcBef>
                <a:spcPts val="1000"/>
              </a:spcBef>
              <a:buClrTx/>
              <a:buSzTx/>
              <a:buFont typeface="Arial" panose="020B0604020202020204" pitchFamily="34" charset="0"/>
            </a:pPr>
            <a:r>
              <a:rPr lang="en-US" altLang="zh-CN" sz="3000">
                <a:latin typeface="华文中宋" panose="02010600040101010101" charset="-122"/>
                <a:ea typeface="华文中宋" panose="02010600040101010101" charset="-122"/>
                <a:cs typeface="华文中宋" panose="02010600040101010101" charset="-122"/>
              </a:rPr>
              <a:t>               </a:t>
            </a:r>
            <a:r>
              <a:rPr lang="zh-CN" altLang="en-US" sz="2800">
                <a:latin typeface="华文中宋" panose="02010600040101010101" charset="-122"/>
                <a:ea typeface="华文中宋" panose="02010600040101010101" charset="-122"/>
                <a:cs typeface="华文中宋" panose="02010600040101010101" charset="-122"/>
              </a:rPr>
              <a:t>这颗炸弹炸毁了城市的一大片地方。</a:t>
            </a:r>
            <a:endParaRPr lang="zh-CN" altLang="en-US" sz="3000">
              <a:latin typeface="华文中宋" panose="02010600040101010101" charset="-122"/>
              <a:ea typeface="华文中宋" panose="02010600040101010101" charset="-122"/>
              <a:cs typeface="华文中宋" panose="02010600040101010101" charset="-122"/>
            </a:endParaRPr>
          </a:p>
          <a:p>
            <a:pPr indent="0" algn="l">
              <a:lnSpc>
                <a:spcPct val="90000"/>
              </a:lnSpc>
              <a:spcBef>
                <a:spcPts val="1000"/>
              </a:spcBef>
              <a:buClrTx/>
              <a:buSzTx/>
              <a:buFont typeface="Arial" panose="020B0604020202020204" pitchFamily="34" charset="0"/>
              <a:buNone/>
            </a:pPr>
            <a:r>
              <a:rPr lang="en-US" altLang="zh-CN" sz="3200">
                <a:latin typeface="Times New Roman" panose="02020603050405020304" charset="0"/>
                <a:cs typeface="Times New Roman" panose="02020603050405020304" charset="0"/>
              </a:rPr>
              <a:t>______________________________</a:t>
            </a: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r>
              <a:rPr lang="en-US" altLang="zh-CN" sz="3200">
                <a:latin typeface="Times New Roman" panose="02020603050405020304" charset="0"/>
                <a:cs typeface="Times New Roman" panose="02020603050405020304" charset="0"/>
              </a:rPr>
              <a:t>2. </a:t>
            </a:r>
            <a:r>
              <a:rPr lang="en-US" altLang="zh-CN" sz="3000">
                <a:solidFill>
                  <a:srgbClr val="3333FF"/>
                </a:solidFill>
                <a:latin typeface="Times New Roman" panose="02020603050405020304" charset="0"/>
                <a:cs typeface="Times New Roman" panose="02020603050405020304" charset="0"/>
              </a:rPr>
              <a:t>intensify</a:t>
            </a:r>
            <a:r>
              <a:rPr lang="en-US" altLang="zh-CN" sz="3000">
                <a:latin typeface="Times New Roman" panose="02020603050405020304" charset="0"/>
                <a:cs typeface="Times New Roman" panose="02020603050405020304" charset="0"/>
              </a:rPr>
              <a:t>: to increase in degree or strength; to make sth increase in degree of strength  </a:t>
            </a:r>
            <a:r>
              <a:rPr lang="zh-CN" altLang="en-US" sz="2800">
                <a:solidFill>
                  <a:schemeClr val="tx1"/>
                </a:solidFill>
                <a:latin typeface="华文中宋" panose="02010600040101010101" charset="-122"/>
                <a:ea typeface="华文中宋" panose="02010600040101010101" charset="-122"/>
                <a:cs typeface="Times New Roman" panose="02020603050405020304" charset="0"/>
              </a:rPr>
              <a:t>（使）加强，增强，加剧</a:t>
            </a:r>
            <a:endParaRPr lang="en-US" altLang="zh-CN" sz="3000">
              <a:latin typeface="Times New Roman" panose="02020603050405020304" charset="0"/>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r>
              <a:rPr lang="en-US" sz="3000">
                <a:latin typeface="Times New Roman" panose="02020603050405020304" charset="0"/>
                <a:cs typeface="Times New Roman" panose="02020603050405020304" charset="0"/>
              </a:rPr>
              <a:t>Britain is intensifying its efforts to secure the release of the hostages.</a:t>
            </a:r>
            <a:endParaRPr lang="en-US" sz="3000">
              <a:latin typeface="Times New Roman" panose="02020603050405020304" charset="0"/>
              <a:cs typeface="Times New Roman" panose="02020603050405020304" charset="0"/>
            </a:endParaRPr>
          </a:p>
          <a:p>
            <a:pPr algn="l">
              <a:lnSpc>
                <a:spcPct val="90000"/>
              </a:lnSpc>
              <a:spcBef>
                <a:spcPts val="1000"/>
              </a:spcBef>
              <a:buClrTx/>
              <a:buSzTx/>
              <a:buFont typeface="Arial" panose="020B0604020202020204" pitchFamily="34" charset="0"/>
              <a:buNone/>
            </a:pPr>
            <a:r>
              <a:rPr lang="zh-CN" altLang="en-US" sz="2800">
                <a:latin typeface="华文中宋" panose="02010600040101010101" charset="-122"/>
                <a:ea typeface="华文中宋" panose="02010600040101010101" charset="-122"/>
                <a:cs typeface="华文中宋" panose="02010600040101010101" charset="-122"/>
              </a:rPr>
              <a:t>英国正加紧努力确保人质的获释。</a:t>
            </a:r>
            <a:endParaRPr lang="zh-CN" altLang="en-US" sz="2800">
              <a:latin typeface="华文中宋" panose="02010600040101010101" charset="-122"/>
              <a:ea typeface="华文中宋" panose="02010600040101010101" charset="-122"/>
              <a:cs typeface="华文中宋" panose="02010600040101010101" charset="-122"/>
            </a:endParaRPr>
          </a:p>
          <a:p>
            <a:pPr algn="l">
              <a:lnSpc>
                <a:spcPct val="90000"/>
              </a:lnSpc>
              <a:spcBef>
                <a:spcPts val="1000"/>
              </a:spcBef>
              <a:buClrTx/>
              <a:buSzTx/>
              <a:buFont typeface="Arial" panose="020B0604020202020204" pitchFamily="34" charset="0"/>
              <a:buNone/>
            </a:pPr>
            <a:r>
              <a:rPr lang="zh-CN" altLang="en-US" sz="3000">
                <a:latin typeface="华文中宋" panose="02010600040101010101" charset="-122"/>
                <a:ea typeface="华文中宋" panose="02010600040101010101" charset="-122"/>
                <a:cs typeface="华文中宋" panose="02010600040101010101" charset="-122"/>
              </a:rPr>
              <a:t> </a:t>
            </a:r>
            <a:r>
              <a:rPr lang="en-US" altLang="zh-CN" sz="3000">
                <a:latin typeface="华文中宋" panose="02010600040101010101" charset="-122"/>
                <a:ea typeface="华文中宋" panose="02010600040101010101" charset="-122"/>
                <a:cs typeface="华文中宋" panose="02010600040101010101" charset="-122"/>
              </a:rPr>
              <a:t>              </a:t>
            </a:r>
            <a:r>
              <a:rPr lang="zh-CN" altLang="en-US" sz="3000">
                <a:latin typeface="华文中宋" panose="02010600040101010101" charset="-122"/>
                <a:ea typeface="华文中宋" panose="02010600040101010101" charset="-122"/>
                <a:cs typeface="华文中宋" panose="02010600040101010101" charset="-122"/>
              </a:rPr>
              <a:t>他们加强了对敌人的攻击</a:t>
            </a:r>
            <a:r>
              <a:rPr lang="en-US" altLang="zh-CN" sz="3000">
                <a:latin typeface="华文中宋" panose="02010600040101010101" charset="-122"/>
                <a:ea typeface="华文中宋" panose="02010600040101010101" charset="-122"/>
                <a:cs typeface="华文中宋" panose="02010600040101010101" charset="-122"/>
              </a:rPr>
              <a:t>。</a:t>
            </a:r>
            <a:endParaRPr lang="en-US" altLang="zh-CN" sz="3000">
              <a:latin typeface="华文中宋" panose="02010600040101010101" charset="-122"/>
              <a:ea typeface="华文中宋" panose="02010600040101010101" charset="-122"/>
              <a:cs typeface="华文中宋" panose="02010600040101010101" charset="-122"/>
            </a:endParaRPr>
          </a:p>
          <a:p>
            <a:pPr algn="l">
              <a:lnSpc>
                <a:spcPct val="90000"/>
              </a:lnSpc>
              <a:spcBef>
                <a:spcPts val="1000"/>
              </a:spcBef>
              <a:buClrTx/>
              <a:buSzTx/>
              <a:buFont typeface="Arial" panose="020B0604020202020204" pitchFamily="34" charset="0"/>
              <a:buNone/>
            </a:pPr>
            <a:r>
              <a:rPr lang="en-US" altLang="zh-CN" sz="3000">
                <a:latin typeface="宋体" panose="02010600030101010101" pitchFamily="2" charset="-122"/>
                <a:ea typeface="宋体" panose="02010600030101010101" pitchFamily="2" charset="-122"/>
                <a:cs typeface="Times New Roman" panose="02020603050405020304" charset="0"/>
              </a:rPr>
              <a:t>_________________________________________</a:t>
            </a:r>
            <a:endParaRPr lang="en-US" altLang="zh-CN"/>
          </a:p>
        </p:txBody>
      </p:sp>
      <p:sp>
        <p:nvSpPr>
          <p:cNvPr id="17" name="文本框 16"/>
          <p:cNvSpPr txBox="1"/>
          <p:nvPr/>
        </p:nvSpPr>
        <p:spPr>
          <a:xfrm>
            <a:off x="0" y="0"/>
            <a:ext cx="1626870" cy="521970"/>
          </a:xfrm>
          <a:prstGeom prst="rect">
            <a:avLst/>
          </a:prstGeom>
          <a:solidFill>
            <a:schemeClr val="accent6"/>
          </a:solidFill>
        </p:spPr>
        <p:txBody>
          <a:bodyPr wrap="square" rtlCol="0">
            <a:spAutoFit/>
          </a:bodyPr>
          <a:lstStyle/>
          <a:p>
            <a:pPr lvl="0" algn="l">
              <a:buClrTx/>
              <a:buSzTx/>
              <a:buFontTx/>
            </a:pPr>
            <a:r>
              <a:rPr kumimoji="1" lang="zh-CN" sz="2800" b="1" dirty="0">
                <a:solidFill>
                  <a:schemeClr val="lt1"/>
                </a:solidFill>
                <a:sym typeface="+mn-ea"/>
              </a:rPr>
              <a:t>词语讲解</a:t>
            </a:r>
            <a:endParaRPr kumimoji="1" lang="zh-CN" sz="2800" b="1" dirty="0">
              <a:solidFill>
                <a:schemeClr val="lt1"/>
              </a:solidFill>
              <a:sym typeface="+mn-ea"/>
            </a:endParaRPr>
          </a:p>
        </p:txBody>
      </p:sp>
      <p:sp>
        <p:nvSpPr>
          <p:cNvPr id="2" name="文本框 1"/>
          <p:cNvSpPr txBox="1"/>
          <p:nvPr/>
        </p:nvSpPr>
        <p:spPr>
          <a:xfrm>
            <a:off x="224155" y="2125345"/>
            <a:ext cx="1626870" cy="521970"/>
          </a:xfrm>
          <a:prstGeom prst="rect">
            <a:avLst/>
          </a:prstGeom>
          <a:solidFill>
            <a:srgbClr val="0070C0"/>
          </a:solidFill>
        </p:spPr>
        <p:txBody>
          <a:bodyPr wrap="square" rtlCol="0">
            <a:spAutoFit/>
          </a:bodyPr>
          <a:lstStyle/>
          <a:p>
            <a:r>
              <a:rPr kumimoji="1" lang="zh-CN" sz="2800" b="1" dirty="0">
                <a:solidFill>
                  <a:schemeClr val="lt1"/>
                </a:solidFill>
              </a:rPr>
              <a:t>翻译句子</a:t>
            </a:r>
            <a:endParaRPr kumimoji="1" lang="zh-CN" sz="2800" b="1" dirty="0">
              <a:solidFill>
                <a:schemeClr val="lt1"/>
              </a:solidFill>
            </a:endParaRPr>
          </a:p>
        </p:txBody>
      </p:sp>
      <p:sp>
        <p:nvSpPr>
          <p:cNvPr id="3" name="文本框 2"/>
          <p:cNvSpPr txBox="1"/>
          <p:nvPr/>
        </p:nvSpPr>
        <p:spPr>
          <a:xfrm>
            <a:off x="59055" y="2671445"/>
            <a:ext cx="12145645" cy="553085"/>
          </a:xfrm>
          <a:prstGeom prst="rect">
            <a:avLst/>
          </a:prstGeom>
          <a:noFill/>
        </p:spPr>
        <p:txBody>
          <a:bodyPr wrap="square" rtlCol="0">
            <a:spAutoFit/>
          </a:bodyPr>
          <a:lstStyle/>
          <a:p>
            <a:r>
              <a:rPr lang="en-US" sz="3000">
                <a:solidFill>
                  <a:srgbClr val="FF0000"/>
                </a:solidFill>
              </a:rPr>
              <a:t>The bomb devastated much of the city.</a:t>
            </a:r>
            <a:endParaRPr lang="en-US" sz="3000">
              <a:solidFill>
                <a:srgbClr val="FF0000"/>
              </a:solidFill>
            </a:endParaRPr>
          </a:p>
        </p:txBody>
      </p:sp>
      <p:sp>
        <p:nvSpPr>
          <p:cNvPr id="5" name="文本框 4"/>
          <p:cNvSpPr txBox="1"/>
          <p:nvPr/>
        </p:nvSpPr>
        <p:spPr>
          <a:xfrm>
            <a:off x="224155" y="5253355"/>
            <a:ext cx="1626870" cy="521970"/>
          </a:xfrm>
          <a:prstGeom prst="rect">
            <a:avLst/>
          </a:prstGeom>
          <a:solidFill>
            <a:srgbClr val="0070C0"/>
          </a:solidFill>
        </p:spPr>
        <p:txBody>
          <a:bodyPr wrap="square" rtlCol="0">
            <a:spAutoFit/>
          </a:bodyPr>
          <a:lstStyle/>
          <a:p>
            <a:r>
              <a:rPr kumimoji="1" lang="zh-CN" sz="2800" b="1" dirty="0">
                <a:solidFill>
                  <a:schemeClr val="lt1"/>
                </a:solidFill>
              </a:rPr>
              <a:t>翻译句子</a:t>
            </a:r>
            <a:endParaRPr kumimoji="1" lang="zh-CN" sz="2800" b="1" dirty="0">
              <a:solidFill>
                <a:schemeClr val="lt1"/>
              </a:solidFill>
            </a:endParaRPr>
          </a:p>
        </p:txBody>
      </p:sp>
      <p:sp>
        <p:nvSpPr>
          <p:cNvPr id="6" name="文本框 5"/>
          <p:cNvSpPr txBox="1"/>
          <p:nvPr/>
        </p:nvSpPr>
        <p:spPr>
          <a:xfrm>
            <a:off x="163830" y="5775325"/>
            <a:ext cx="10403205" cy="553085"/>
          </a:xfrm>
          <a:prstGeom prst="rect">
            <a:avLst/>
          </a:prstGeom>
          <a:noFill/>
        </p:spPr>
        <p:txBody>
          <a:bodyPr wrap="square" rtlCol="0">
            <a:spAutoFit/>
          </a:bodyPr>
          <a:lstStyle/>
          <a:p>
            <a:r>
              <a:rPr lang="en-US" sz="3000">
                <a:solidFill>
                  <a:srgbClr val="FF0000"/>
                </a:solidFill>
                <a:sym typeface="+mn-ea"/>
              </a:rPr>
              <a:t>They has intensified their attacks on their enemy</a:t>
            </a:r>
            <a:r>
              <a:rPr lang="en-US" altLang="zh-CN" sz="3000">
                <a:solidFill>
                  <a:srgbClr val="FF0000"/>
                </a:solidFill>
              </a:rPr>
              <a:t>.</a:t>
            </a:r>
            <a:endParaRPr lang="en-US" altLang="zh-CN" sz="30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linds(horizontal)">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par>
                                <p:cTn id="16" presetID="3" presetClass="entr" presetSubtype="1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linds(horizontal)">
                                      <p:cBhvr>
                                        <p:cTn id="18" dur="500"/>
                                        <p:tgtEl>
                                          <p:spTgt spid="4">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blinds(horizontal)">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linds(horizontal)">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blinds(horizontal)">
                                      <p:cBhvr>
                                        <p:cTn id="31" dur="500"/>
                                        <p:tgtEl>
                                          <p:spTgt spid="4">
                                            <p:txEl>
                                              <p:pRg st="6" end="6"/>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blinds(horizontal)">
                                      <p:cBhvr>
                                        <p:cTn id="34" dur="500"/>
                                        <p:tgtEl>
                                          <p:spTgt spid="4">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linds(horizontal)">
                                      <p:cBhvr>
                                        <p:cTn id="39" dur="500"/>
                                        <p:tgtEl>
                                          <p:spTgt spid="5"/>
                                        </p:tgtEl>
                                      </p:cBhvr>
                                    </p:animEffect>
                                  </p:childTnLst>
                                </p:cTn>
                              </p:par>
                              <p:par>
                                <p:cTn id="40" presetID="3" presetClass="entr" presetSubtype="10" fill="hold" nodeType="with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blinds(horizontal)">
                                      <p:cBhvr>
                                        <p:cTn id="42" dur="500"/>
                                        <p:tgtEl>
                                          <p:spTgt spid="4">
                                            <p:txEl>
                                              <p:pRg st="8" end="8"/>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4">
                                            <p:txEl>
                                              <p:pRg st="9" end="9"/>
                                            </p:txEl>
                                          </p:spTgt>
                                        </p:tgtEl>
                                        <p:attrNameLst>
                                          <p:attrName>style.visibility</p:attrName>
                                        </p:attrNameLst>
                                      </p:cBhvr>
                                      <p:to>
                                        <p:strVal val="visible"/>
                                      </p:to>
                                    </p:set>
                                    <p:animEffect transition="in" filter="blinds(horizontal)">
                                      <p:cBhvr>
                                        <p:cTn id="45" dur="500"/>
                                        <p:tgtEl>
                                          <p:spTgt spid="4">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blinds(horizontal)">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5" grpId="0" bldLvl="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0" y="7620"/>
            <a:ext cx="1626870" cy="521970"/>
          </a:xfrm>
          <a:prstGeom prst="rect">
            <a:avLst/>
          </a:prstGeom>
          <a:solidFill>
            <a:schemeClr val="accent6"/>
          </a:solidFill>
        </p:spPr>
        <p:txBody>
          <a:bodyPr wrap="square" rtlCol="0">
            <a:spAutoFit/>
          </a:bodyPr>
          <a:lstStyle/>
          <a:p>
            <a:pPr lvl="0" algn="l">
              <a:buClrTx/>
              <a:buSzTx/>
              <a:buFontTx/>
            </a:pPr>
            <a:r>
              <a:rPr kumimoji="1" lang="zh-CN" sz="2800" b="1" dirty="0">
                <a:solidFill>
                  <a:schemeClr val="lt1"/>
                </a:solidFill>
                <a:sym typeface="+mn-ea"/>
              </a:rPr>
              <a:t>翻译句子</a:t>
            </a:r>
            <a:endParaRPr kumimoji="1" lang="zh-CN" sz="2800" b="1" dirty="0">
              <a:solidFill>
                <a:schemeClr val="lt1"/>
              </a:solidFill>
              <a:sym typeface="+mn-ea"/>
            </a:endParaRPr>
          </a:p>
        </p:txBody>
      </p:sp>
      <p:sp>
        <p:nvSpPr>
          <p:cNvPr id="5" name="文本框 4"/>
          <p:cNvSpPr txBox="1"/>
          <p:nvPr/>
        </p:nvSpPr>
        <p:spPr>
          <a:xfrm>
            <a:off x="226060" y="669290"/>
            <a:ext cx="11725910" cy="2091690"/>
          </a:xfrm>
          <a:prstGeom prst="rect">
            <a:avLst/>
          </a:prstGeom>
          <a:noFill/>
        </p:spPr>
        <p:txBody>
          <a:bodyPr wrap="square" rtlCol="0">
            <a:spAutoFit/>
          </a:bodyPr>
          <a:lstStyle/>
          <a:p>
            <a:r>
              <a:rPr sz="2600">
                <a:latin typeface="Times New Roman" panose="02020603050405020304" charset="0"/>
                <a:cs typeface="Times New Roman" panose="02020603050405020304" charset="0"/>
                <a:sym typeface="+mn-ea"/>
              </a:rPr>
              <a:t>More than 30 separate tornadoes moved with devastating power and speed through an area stretching from Mississippi in the south to Illinois in the north.</a:t>
            </a:r>
            <a:endParaRPr lang="zh-CN" altLang="en-US" sz="2600">
              <a:latin typeface="Times New Roman" panose="02020603050405020304" charset="0"/>
              <a:cs typeface="Times New Roman" panose="02020603050405020304" charset="0"/>
              <a:sym typeface="+mn-ea"/>
            </a:endParaRPr>
          </a:p>
          <a:p>
            <a:r>
              <a:rPr lang="zh-CN" altLang="en-US" sz="2600">
                <a:solidFill>
                  <a:schemeClr val="tx1"/>
                </a:solidFill>
                <a:latin typeface="华文中宋" panose="02010600040101010101" charset="-122"/>
                <a:ea typeface="华文中宋" panose="02010600040101010101" charset="-122"/>
                <a:cs typeface="华文中宋" panose="02010600040101010101" charset="-122"/>
              </a:rPr>
              <a:t>超过30场独立的龙卷风以毁灭性的力量和速度穿过从南部的密西西比州到北部的伊利诺伊州的地区。</a:t>
            </a:r>
            <a:endParaRPr lang="zh-CN" altLang="en-US" sz="2600">
              <a:solidFill>
                <a:schemeClr val="tx1"/>
              </a:solidFill>
              <a:latin typeface="华文中宋" panose="02010600040101010101" charset="-122"/>
              <a:ea typeface="华文中宋" panose="02010600040101010101" charset="-122"/>
              <a:cs typeface="华文中宋" panose="02010600040101010101" charset="-122"/>
            </a:endParaRPr>
          </a:p>
          <a:p>
            <a:endParaRPr lang="zh-CN" altLang="en-US" sz="2600">
              <a:solidFill>
                <a:schemeClr val="tx1"/>
              </a:solidFill>
              <a:latin typeface="华文中宋" panose="02010600040101010101" charset="-122"/>
              <a:ea typeface="华文中宋" panose="02010600040101010101" charset="-122"/>
              <a:cs typeface="华文中宋" panose="02010600040101010101" charset="-122"/>
            </a:endParaRPr>
          </a:p>
        </p:txBody>
      </p:sp>
      <p:sp>
        <p:nvSpPr>
          <p:cNvPr id="7" name="圆角矩形 6"/>
          <p:cNvSpPr/>
          <p:nvPr/>
        </p:nvSpPr>
        <p:spPr>
          <a:xfrm>
            <a:off x="154305" y="669290"/>
            <a:ext cx="11798300" cy="1766570"/>
          </a:xfrm>
          <a:prstGeom prst="roundRect">
            <a:avLst>
              <a:gd name="adj" fmla="val 16667"/>
            </a:avLst>
          </a:prstGeom>
          <a:noFill/>
          <a:ln w="63500" cap="flat" cmpd="sng">
            <a:solidFill>
              <a:schemeClr val="accent6"/>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文本框 5"/>
          <p:cNvSpPr txBox="1"/>
          <p:nvPr/>
        </p:nvSpPr>
        <p:spPr>
          <a:xfrm>
            <a:off x="215900" y="4879340"/>
            <a:ext cx="11846560" cy="1660525"/>
          </a:xfrm>
          <a:prstGeom prst="rect">
            <a:avLst/>
          </a:prstGeom>
          <a:noFill/>
        </p:spPr>
        <p:txBody>
          <a:bodyPr wrap="square" rtlCol="0" anchor="t">
            <a:spAutoFit/>
          </a:bodyPr>
          <a:lstStyle/>
          <a:p>
            <a:pPr algn="l">
              <a:buClrTx/>
              <a:buSzTx/>
              <a:buFontTx/>
            </a:pPr>
            <a:r>
              <a:rPr lang="zh-CN" altLang="en-US" sz="2500">
                <a:latin typeface="Times New Roman" panose="02020603050405020304" charset="0"/>
                <a:cs typeface="Times New Roman" panose="02020603050405020304" charset="0"/>
                <a:sym typeface="+mn-ea"/>
              </a:rPr>
              <a:t>The unusual combination—the polar cold meeting the unseasonably hot—created unstable air over Arkansas Friday evening that generated numerous thunderstorms. </a:t>
            </a:r>
            <a:endParaRPr lang="zh-CN" altLang="en-US" sz="2500">
              <a:latin typeface="Times New Roman" panose="02020603050405020304" charset="0"/>
              <a:cs typeface="Times New Roman" panose="02020603050405020304" charset="0"/>
              <a:sym typeface="+mn-ea"/>
            </a:endParaRPr>
          </a:p>
          <a:p>
            <a:pPr algn="l">
              <a:buClrTx/>
              <a:buSzTx/>
              <a:buFontTx/>
            </a:pPr>
            <a:r>
              <a:rPr lang="zh-CN" altLang="en-US" sz="2600">
                <a:solidFill>
                  <a:schemeClr val="tx1"/>
                </a:solidFill>
                <a:latin typeface="华文中宋" panose="02010600040101010101" charset="-122"/>
                <a:ea typeface="华文中宋" panose="02010600040101010101" charset="-122"/>
                <a:cs typeface="华文中宋" panose="02010600040101010101" charset="-122"/>
              </a:rPr>
              <a:t>这种不寻常的组合——极地寒冷与不合时宜的炎热相遇——于周五晚上在阿肯色州上空造成了不稳定的空气，从而产生了无数的雷暴。</a:t>
            </a:r>
            <a:endParaRPr lang="zh-CN" altLang="en-US" sz="2600">
              <a:solidFill>
                <a:schemeClr val="tx1"/>
              </a:solidFill>
              <a:latin typeface="华文中宋" panose="02010600040101010101" charset="-122"/>
              <a:ea typeface="华文中宋" panose="02010600040101010101" charset="-122"/>
              <a:cs typeface="华文中宋" panose="02010600040101010101" charset="-122"/>
            </a:endParaRPr>
          </a:p>
        </p:txBody>
      </p:sp>
      <p:sp>
        <p:nvSpPr>
          <p:cNvPr id="8" name="圆角矩形 7"/>
          <p:cNvSpPr/>
          <p:nvPr/>
        </p:nvSpPr>
        <p:spPr>
          <a:xfrm>
            <a:off x="154305" y="4815205"/>
            <a:ext cx="11846560" cy="1788160"/>
          </a:xfrm>
          <a:prstGeom prst="roundRect">
            <a:avLst>
              <a:gd name="adj" fmla="val 16667"/>
            </a:avLst>
          </a:prstGeom>
          <a:noFill/>
          <a:ln w="63500" cap="flat" cmpd="sng">
            <a:solidFill>
              <a:schemeClr val="accent5"/>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文本框 8"/>
          <p:cNvSpPr txBox="1"/>
          <p:nvPr/>
        </p:nvSpPr>
        <p:spPr>
          <a:xfrm>
            <a:off x="215900" y="2575560"/>
            <a:ext cx="11875135" cy="2430145"/>
          </a:xfrm>
          <a:prstGeom prst="rect">
            <a:avLst/>
          </a:prstGeom>
          <a:noFill/>
        </p:spPr>
        <p:txBody>
          <a:bodyPr wrap="square" rtlCol="0">
            <a:spAutoFit/>
          </a:bodyPr>
          <a:lstStyle/>
          <a:p>
            <a:pPr algn="l">
              <a:buClrTx/>
              <a:buSzTx/>
              <a:buFontTx/>
            </a:pPr>
            <a:r>
              <a:rPr sz="2500">
                <a:latin typeface="Times New Roman" panose="02020603050405020304" charset="0"/>
                <a:cs typeface="Times New Roman" panose="02020603050405020304" charset="0"/>
              </a:rPr>
              <a:t>The tornadoes that swept through parts of the Midwest and Tennessee River Valley on Friday night and into early Saturday likely may be recorded as the worst on record in the United States during December.</a:t>
            </a:r>
            <a:endParaRPr sz="2500">
              <a:latin typeface="Times New Roman" panose="02020603050405020304" charset="0"/>
              <a:cs typeface="Times New Roman" panose="02020603050405020304" charset="0"/>
            </a:endParaRPr>
          </a:p>
          <a:p>
            <a:pPr algn="l">
              <a:buClrTx/>
              <a:buSzTx/>
              <a:buFontTx/>
            </a:pPr>
            <a:r>
              <a:rPr lang="zh-CN" altLang="en-US" sz="2600">
                <a:latin typeface="华文中宋" panose="02010600040101010101" charset="-122"/>
                <a:ea typeface="华文中宋" panose="02010600040101010101" charset="-122"/>
                <a:cs typeface="华文中宋" panose="02010600040101010101" charset="-122"/>
              </a:rPr>
              <a:t>周五晚上和周六早些时候席卷中西部和田纳西河谷部分地区的龙卷风可能会成为美国有记录以来</a:t>
            </a:r>
            <a:r>
              <a:rPr lang="zh-CN" altLang="en-US" sz="2600">
                <a:latin typeface="华文中宋" panose="02010600040101010101" charset="-122"/>
                <a:ea typeface="华文中宋" panose="02010600040101010101" charset="-122"/>
                <a:cs typeface="华文中宋" panose="02010600040101010101" charset="-122"/>
                <a:sym typeface="+mn-ea"/>
              </a:rPr>
              <a:t>12月份</a:t>
            </a:r>
            <a:r>
              <a:rPr lang="zh-CN" altLang="en-US" sz="2600">
                <a:latin typeface="华文中宋" panose="02010600040101010101" charset="-122"/>
                <a:ea typeface="华文中宋" panose="02010600040101010101" charset="-122"/>
                <a:cs typeface="华文中宋" panose="02010600040101010101" charset="-122"/>
              </a:rPr>
              <a:t>最严重的龙卷风。</a:t>
            </a:r>
            <a:endParaRPr lang="zh-CN" altLang="en-US" sz="2600">
              <a:latin typeface="华文中宋" panose="02010600040101010101" charset="-122"/>
              <a:ea typeface="华文中宋" panose="02010600040101010101" charset="-122"/>
              <a:cs typeface="华文中宋" panose="02010600040101010101" charset="-122"/>
            </a:endParaRPr>
          </a:p>
          <a:p>
            <a:pPr algn="l">
              <a:buClrTx/>
              <a:buSzTx/>
              <a:buFontTx/>
            </a:pPr>
            <a:endParaRPr lang="zh-CN" altLang="en-US" sz="2500">
              <a:latin typeface="华文中宋" panose="02010600040101010101" charset="-122"/>
              <a:ea typeface="华文中宋" panose="02010600040101010101" charset="-122"/>
              <a:cs typeface="华文中宋" panose="02010600040101010101" charset="-122"/>
            </a:endParaRPr>
          </a:p>
        </p:txBody>
      </p:sp>
      <p:sp>
        <p:nvSpPr>
          <p:cNvPr id="10" name="圆角矩形 9"/>
          <p:cNvSpPr/>
          <p:nvPr/>
        </p:nvSpPr>
        <p:spPr>
          <a:xfrm>
            <a:off x="153670" y="2575560"/>
            <a:ext cx="11798300" cy="2099945"/>
          </a:xfrm>
          <a:prstGeom prst="roundRect">
            <a:avLst>
              <a:gd name="adj" fmla="val 16667"/>
            </a:avLst>
          </a:prstGeom>
          <a:noFill/>
          <a:ln w="63500" cap="flat" cmpd="sng">
            <a:solidFill>
              <a:schemeClr val="accent2"/>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58445" y="92075"/>
            <a:ext cx="11649710" cy="983615"/>
          </a:xfrm>
          <a:prstGeom prst="rect">
            <a:avLst/>
          </a:prstGeom>
          <a:noFill/>
        </p:spPr>
        <p:txBody>
          <a:bodyPr wrap="square" rtlCol="0">
            <a:spAutoFit/>
          </a:bodyPr>
          <a:lstStyle/>
          <a:p>
            <a:pPr algn="ctr"/>
            <a:r>
              <a:rPr lang="en-US" sz="2600" b="1">
                <a:solidFill>
                  <a:schemeClr val="tx1"/>
                </a:solidFill>
                <a:latin typeface="+mj-ea"/>
                <a:ea typeface="+mj-ea"/>
                <a:cs typeface="Arial" panose="020B0604020202020204" pitchFamily="34" charset="0"/>
              </a:rPr>
              <a:t>2. Video Calls Bad for Your Mental Health </a:t>
            </a:r>
            <a:r>
              <a:rPr lang="en-US" sz="2600">
                <a:latin typeface="+mj-ea"/>
                <a:ea typeface="+mj-ea"/>
                <a:cs typeface="Arial" panose="020B0604020202020204" pitchFamily="34" charset="0"/>
              </a:rPr>
              <a:t>  </a:t>
            </a:r>
            <a:endParaRPr lang="en-US" sz="2600">
              <a:latin typeface="+mj-ea"/>
              <a:ea typeface="+mj-ea"/>
              <a:cs typeface="Arial" panose="020B0604020202020204" pitchFamily="34" charset="0"/>
            </a:endParaRPr>
          </a:p>
          <a:p>
            <a:pPr algn="ctr"/>
            <a:r>
              <a:rPr lang="en-US" altLang="zh-CN" sz="2400" b="1">
                <a:solidFill>
                  <a:schemeClr val="accent2"/>
                </a:solidFill>
                <a:latin typeface="+mj-ea"/>
                <a:ea typeface="+mj-ea"/>
                <a:cs typeface="Arial" panose="020B0604020202020204" pitchFamily="34" charset="0"/>
              </a:rPr>
              <a:t>    视频通话不利于心理健康?</a:t>
            </a:r>
            <a:r>
              <a:rPr lang="zh-CN" altLang="en-US" sz="3200" b="1">
                <a:solidFill>
                  <a:schemeClr val="accent2"/>
                </a:solidFill>
                <a:latin typeface="+mj-ea"/>
                <a:ea typeface="+mj-ea"/>
                <a:cs typeface="Arial" panose="020B0604020202020204" pitchFamily="34" charset="0"/>
              </a:rPr>
              <a:t> </a:t>
            </a:r>
            <a:r>
              <a:rPr lang="en-US" altLang="zh-CN" sz="3200" b="1">
                <a:solidFill>
                  <a:srgbClr val="FF0000"/>
                </a:solidFill>
                <a:latin typeface="+mj-ea"/>
                <a:ea typeface="+mj-ea"/>
                <a:cs typeface="Arial" panose="020B0604020202020204" pitchFamily="34" charset="0"/>
              </a:rPr>
              <a:t> </a:t>
            </a:r>
            <a:endParaRPr lang="en-US" altLang="zh-CN" sz="3200" b="1">
              <a:solidFill>
                <a:srgbClr val="FF0000"/>
              </a:solidFill>
              <a:latin typeface="+mj-ea"/>
              <a:ea typeface="+mj-ea"/>
              <a:cs typeface="Arial" panose="020B0604020202020204" pitchFamily="34" charset="0"/>
            </a:endParaRPr>
          </a:p>
        </p:txBody>
      </p:sp>
      <p:pic>
        <p:nvPicPr>
          <p:cNvPr id="100" name="图片 99"/>
          <p:cNvPicPr/>
          <p:nvPr/>
        </p:nvPicPr>
        <p:blipFill>
          <a:blip r:embed="rId1"/>
          <a:stretch>
            <a:fillRect/>
          </a:stretch>
        </p:blipFill>
        <p:spPr>
          <a:xfrm>
            <a:off x="2303780" y="1075055"/>
            <a:ext cx="7585075" cy="5782945"/>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0" y="480695"/>
            <a:ext cx="12066905" cy="6692900"/>
          </a:xfrm>
          <a:prstGeom prst="rect">
            <a:avLst/>
          </a:prstGeom>
          <a:noFill/>
        </p:spPr>
        <p:txBody>
          <a:bodyPr wrap="square" rtlCol="0">
            <a:spAutoFit/>
          </a:bodyPr>
          <a:lstStyle/>
          <a:p>
            <a:r>
              <a:rPr lang="en-US" altLang="zh-CN" sz="2500" dirty="0"/>
              <a:t>       </a:t>
            </a:r>
            <a:r>
              <a:rPr sz="2700"/>
              <a:t>They may have kept us afloat in lockdown but ____ international study has concluded that video calls have been bad for our wellbeing over the pandemic. </a:t>
            </a:r>
            <a:endParaRPr sz="2700"/>
          </a:p>
          <a:p>
            <a:r>
              <a:rPr sz="2700"/>
              <a:t>      Research </a:t>
            </a:r>
            <a:r>
              <a:rPr lang="en-US" sz="2700"/>
              <a:t>_</a:t>
            </a:r>
            <a:r>
              <a:rPr sz="2700"/>
              <a:t>_________ (conduct) during the first wave of lockdowns worldwide found that video calls and messaging ______(app) had a bad effect on mental health when we were unable to meet ____ person. This was __________ (particular) the case for younger people.</a:t>
            </a:r>
            <a:endParaRPr sz="2700"/>
          </a:p>
          <a:p>
            <a:r>
              <a:rPr sz="2700"/>
              <a:t>      The study, by two universities, wanted to find ____________ digital contact could replace face-to-face interactions and foster the same feeling of meaningful social connection. However, the research, _______ analysed the responses of 6,675 people across 115 countries, </a:t>
            </a:r>
            <a:r>
              <a:rPr lang="en-US" sz="2700"/>
              <a:t>_</a:t>
            </a:r>
            <a:r>
              <a:rPr sz="2700"/>
              <a:t>__________ (determine) that text messages are no match for real-life meetings.</a:t>
            </a:r>
            <a:endParaRPr sz="2700"/>
          </a:p>
          <a:p>
            <a:pPr lvl="0"/>
            <a:r>
              <a:rPr sz="2700"/>
              <a:t>    “We are a ______ (society) species,”</a:t>
            </a:r>
            <a:r>
              <a:rPr lang="en-US" sz="2700"/>
              <a:t> </a:t>
            </a:r>
            <a:r>
              <a:rPr sz="2700"/>
              <a:t>Dr Martha Newson, a cognitive anthropologist said.</a:t>
            </a:r>
            <a:r>
              <a:rPr lang="en-US" sz="2700"/>
              <a:t> </a:t>
            </a:r>
            <a:r>
              <a:rPr sz="2700"/>
              <a:t>“We don’t groom each other any more but we laugh and we joke and we hug. While we try and do these things online, nothing trumps face to face contact.”</a:t>
            </a:r>
            <a:r>
              <a:rPr lang="en-US" sz="2700"/>
              <a:t> </a:t>
            </a:r>
            <a:r>
              <a:rPr sz="2700"/>
              <a:t>The results _______________ (publish) in the journal New Media &amp; Society.</a:t>
            </a:r>
            <a:endParaRPr sz="2700"/>
          </a:p>
          <a:p>
            <a:endParaRPr lang="zh-CN" altLang="en-US" sz="2400" dirty="0">
              <a:latin typeface="+mn-ea"/>
            </a:endParaRPr>
          </a:p>
        </p:txBody>
      </p:sp>
      <p:sp>
        <p:nvSpPr>
          <p:cNvPr id="5" name="文本框 4"/>
          <p:cNvSpPr txBox="1"/>
          <p:nvPr/>
        </p:nvSpPr>
        <p:spPr>
          <a:xfrm>
            <a:off x="1796415" y="43180"/>
            <a:ext cx="9311005" cy="460375"/>
          </a:xfrm>
          <a:prstGeom prst="rect">
            <a:avLst/>
          </a:prstGeom>
          <a:noFill/>
        </p:spPr>
        <p:txBody>
          <a:bodyPr wrap="square" rtlCol="0">
            <a:spAutoFit/>
          </a:bodyPr>
          <a:lstStyle/>
          <a:p>
            <a:r>
              <a:rPr lang="zh-CN" altLang="en-US" sz="2400" b="1" dirty="0">
                <a:solidFill>
                  <a:schemeClr val="accent2"/>
                </a:solidFill>
                <a:latin typeface="+mj-ea"/>
                <a:ea typeface="+mj-ea"/>
                <a:cs typeface="Arial" panose="020B0604020202020204" pitchFamily="34" charset="0"/>
              </a:rPr>
              <a:t>（</a:t>
            </a:r>
            <a:r>
              <a:rPr lang="en-US" altLang="zh-CN" sz="2400" b="1" dirty="0">
                <a:solidFill>
                  <a:schemeClr val="accent2"/>
                </a:solidFill>
                <a:latin typeface="+mj-ea"/>
                <a:ea typeface="+mj-ea"/>
                <a:cs typeface="Arial" panose="020B0604020202020204" pitchFamily="34" charset="0"/>
              </a:rPr>
              <a:t>《</a:t>
            </a:r>
            <a:r>
              <a:rPr lang="zh-CN" altLang="en-US" sz="2400" b="1" dirty="0">
                <a:solidFill>
                  <a:schemeClr val="accent2"/>
                </a:solidFill>
                <a:latin typeface="+mj-ea"/>
                <a:ea typeface="+mj-ea"/>
                <a:cs typeface="Arial" panose="020B0604020202020204" pitchFamily="34" charset="0"/>
              </a:rPr>
              <a:t>泰晤士报</a:t>
            </a:r>
            <a:r>
              <a:rPr lang="en-US" altLang="zh-CN" sz="2400" b="1" dirty="0">
                <a:solidFill>
                  <a:schemeClr val="accent2"/>
                </a:solidFill>
                <a:latin typeface="+mj-ea"/>
                <a:ea typeface="+mj-ea"/>
                <a:cs typeface="Arial" panose="020B0604020202020204" pitchFamily="34" charset="0"/>
              </a:rPr>
              <a:t>》2021</a:t>
            </a:r>
            <a:r>
              <a:rPr lang="zh-CN" altLang="en-US" sz="2400" b="1" dirty="0">
                <a:solidFill>
                  <a:schemeClr val="accent2"/>
                </a:solidFill>
                <a:latin typeface="+mj-ea"/>
                <a:ea typeface="+mj-ea"/>
                <a:cs typeface="Arial" panose="020B0604020202020204" pitchFamily="34" charset="0"/>
              </a:rPr>
              <a:t>年</a:t>
            </a:r>
            <a:r>
              <a:rPr lang="en-US" altLang="zh-CN" sz="2400" b="1" dirty="0">
                <a:solidFill>
                  <a:schemeClr val="accent2"/>
                </a:solidFill>
                <a:latin typeface="+mj-ea"/>
                <a:ea typeface="+mj-ea"/>
                <a:cs typeface="Arial" panose="020B0604020202020204" pitchFamily="34" charset="0"/>
              </a:rPr>
              <a:t>12</a:t>
            </a:r>
            <a:r>
              <a:rPr lang="zh-CN" altLang="en-US" sz="2400" b="1" dirty="0">
                <a:solidFill>
                  <a:schemeClr val="accent2"/>
                </a:solidFill>
                <a:latin typeface="+mj-ea"/>
                <a:ea typeface="+mj-ea"/>
                <a:cs typeface="Arial" panose="020B0604020202020204" pitchFamily="34" charset="0"/>
              </a:rPr>
              <a:t>月</a:t>
            </a:r>
            <a:r>
              <a:rPr lang="en-US" altLang="zh-CN" sz="2400" b="1" dirty="0">
                <a:solidFill>
                  <a:schemeClr val="accent2"/>
                </a:solidFill>
                <a:latin typeface="+mj-ea"/>
                <a:ea typeface="+mj-ea"/>
                <a:cs typeface="Arial" panose="020B0604020202020204" pitchFamily="34" charset="0"/>
              </a:rPr>
              <a:t>13</a:t>
            </a:r>
            <a:r>
              <a:rPr lang="zh-CN" altLang="en-US" sz="2400" b="1" dirty="0">
                <a:solidFill>
                  <a:schemeClr val="accent2"/>
                </a:solidFill>
                <a:latin typeface="+mj-ea"/>
                <a:ea typeface="+mj-ea"/>
                <a:cs typeface="Arial" panose="020B0604020202020204" pitchFamily="34" charset="0"/>
              </a:rPr>
              <a:t>日</a:t>
            </a:r>
            <a:r>
              <a:rPr lang="en-US" altLang="zh-CN" sz="2400" b="1" dirty="0">
                <a:solidFill>
                  <a:schemeClr val="accent2"/>
                </a:solidFill>
                <a:latin typeface="+mj-ea"/>
                <a:ea typeface="+mj-ea"/>
                <a:cs typeface="Arial" panose="020B0604020202020204" pitchFamily="34" charset="0"/>
              </a:rPr>
              <a:t> 14</a:t>
            </a:r>
            <a:r>
              <a:rPr lang="zh-CN" altLang="en-US" sz="2400" b="1" dirty="0">
                <a:solidFill>
                  <a:schemeClr val="accent2"/>
                </a:solidFill>
                <a:latin typeface="+mj-ea"/>
                <a:ea typeface="+mj-ea"/>
                <a:cs typeface="Arial" panose="020B0604020202020204" pitchFamily="34" charset="0"/>
              </a:rPr>
              <a:t>页）</a:t>
            </a:r>
            <a:endParaRPr lang="zh-CN" altLang="en-US" sz="2400" b="1" dirty="0">
              <a:solidFill>
                <a:schemeClr val="accent2"/>
              </a:solidFill>
              <a:latin typeface="+mj-ea"/>
              <a:ea typeface="+mj-ea"/>
              <a:cs typeface="Arial" panose="020B0604020202020204" pitchFamily="34" charset="0"/>
            </a:endParaRPr>
          </a:p>
        </p:txBody>
      </p:sp>
      <p:sp>
        <p:nvSpPr>
          <p:cNvPr id="9" name="文本框 8"/>
          <p:cNvSpPr txBox="1"/>
          <p:nvPr/>
        </p:nvSpPr>
        <p:spPr>
          <a:xfrm>
            <a:off x="7081215" y="445157"/>
            <a:ext cx="726019" cy="537210"/>
          </a:xfrm>
          <a:prstGeom prst="rect">
            <a:avLst/>
          </a:prstGeom>
          <a:noFill/>
        </p:spPr>
        <p:txBody>
          <a:bodyPr wrap="square" rtlCol="0">
            <a:spAutoFit/>
          </a:bodyPr>
          <a:lstStyle/>
          <a:p>
            <a:r>
              <a:rPr lang="en-US" altLang="zh-CN" sz="2900" dirty="0">
                <a:solidFill>
                  <a:srgbClr val="FF0000"/>
                </a:solidFill>
                <a:sym typeface="+mn-ea"/>
              </a:rPr>
              <a:t>an</a:t>
            </a:r>
            <a:endParaRPr lang="zh-CN" altLang="en-US" sz="2900" dirty="0">
              <a:solidFill>
                <a:srgbClr val="FF0000"/>
              </a:solidFill>
              <a:sym typeface="+mn-ea"/>
            </a:endParaRPr>
          </a:p>
        </p:txBody>
      </p:sp>
      <p:sp>
        <p:nvSpPr>
          <p:cNvPr id="17" name="文本框 16"/>
          <p:cNvSpPr txBox="1"/>
          <p:nvPr/>
        </p:nvSpPr>
        <p:spPr>
          <a:xfrm>
            <a:off x="0" y="0"/>
            <a:ext cx="1626870" cy="521970"/>
          </a:xfrm>
          <a:prstGeom prst="rect">
            <a:avLst/>
          </a:prstGeom>
          <a:solidFill>
            <a:schemeClr val="accent6"/>
          </a:solidFill>
        </p:spPr>
        <p:txBody>
          <a:bodyPr wrap="square" rtlCol="0">
            <a:spAutoFit/>
          </a:bodyPr>
          <a:lstStyle/>
          <a:p>
            <a:pPr lvl="0" algn="l">
              <a:buClrTx/>
              <a:buSzTx/>
              <a:buFontTx/>
            </a:pPr>
            <a:r>
              <a:rPr kumimoji="1" lang="zh-CN" sz="2800" b="1" dirty="0">
                <a:solidFill>
                  <a:schemeClr val="lt1"/>
                </a:solidFill>
                <a:sym typeface="+mn-ea"/>
              </a:rPr>
              <a:t>语篇填空</a:t>
            </a:r>
            <a:endParaRPr kumimoji="1" lang="zh-CN" sz="2800" b="1" dirty="0">
              <a:solidFill>
                <a:schemeClr val="lt1"/>
              </a:solidFill>
              <a:sym typeface="+mn-ea"/>
            </a:endParaRPr>
          </a:p>
        </p:txBody>
      </p:sp>
      <p:sp>
        <p:nvSpPr>
          <p:cNvPr id="18" name="文本框 17"/>
          <p:cNvSpPr txBox="1"/>
          <p:nvPr/>
        </p:nvSpPr>
        <p:spPr>
          <a:xfrm>
            <a:off x="8034753" y="214017"/>
            <a:ext cx="2185670" cy="537210"/>
          </a:xfrm>
          <a:prstGeom prst="rect">
            <a:avLst/>
          </a:prstGeom>
          <a:noFill/>
        </p:spPr>
        <p:txBody>
          <a:bodyPr wrap="square" rtlCol="0">
            <a:spAutoFit/>
          </a:bodyPr>
          <a:lstStyle/>
          <a:p>
            <a:r>
              <a:rPr lang="zh-CN" altLang="en-US" sz="2900" dirty="0">
                <a:solidFill>
                  <a:srgbClr val="FF0000"/>
                </a:solidFill>
                <a:sym typeface="+mn-ea"/>
              </a:rPr>
              <a:t> </a:t>
            </a:r>
            <a:endParaRPr lang="zh-CN" altLang="en-US" sz="2900" dirty="0">
              <a:solidFill>
                <a:srgbClr val="FF0000"/>
              </a:solidFill>
              <a:sym typeface="+mn-ea"/>
            </a:endParaRPr>
          </a:p>
        </p:txBody>
      </p:sp>
      <p:sp>
        <p:nvSpPr>
          <p:cNvPr id="19" name="文本框 18"/>
          <p:cNvSpPr txBox="1"/>
          <p:nvPr/>
        </p:nvSpPr>
        <p:spPr>
          <a:xfrm>
            <a:off x="5379023" y="1729823"/>
            <a:ext cx="915432" cy="477054"/>
          </a:xfrm>
          <a:prstGeom prst="rect">
            <a:avLst/>
          </a:prstGeom>
          <a:noFill/>
        </p:spPr>
        <p:txBody>
          <a:bodyPr wrap="square" rtlCol="0">
            <a:spAutoFit/>
          </a:bodyPr>
          <a:lstStyle/>
          <a:p>
            <a:r>
              <a:rPr lang="en-US" altLang="zh-CN" sz="2500" dirty="0">
                <a:solidFill>
                  <a:srgbClr val="FF0000"/>
                </a:solidFill>
                <a:latin typeface="微软雅黑" panose="020B0503020204020204" charset="-122"/>
              </a:rPr>
              <a:t>apps</a:t>
            </a:r>
            <a:endParaRPr lang="zh-CN" altLang="en-US" sz="2900" dirty="0">
              <a:solidFill>
                <a:srgbClr val="FF0000"/>
              </a:solidFill>
              <a:sym typeface="+mn-ea"/>
            </a:endParaRPr>
          </a:p>
        </p:txBody>
      </p:sp>
      <p:sp>
        <p:nvSpPr>
          <p:cNvPr id="20" name="文本框 19"/>
          <p:cNvSpPr txBox="1"/>
          <p:nvPr/>
        </p:nvSpPr>
        <p:spPr>
          <a:xfrm>
            <a:off x="1845321" y="1297620"/>
            <a:ext cx="1952367" cy="537210"/>
          </a:xfrm>
          <a:prstGeom prst="rect">
            <a:avLst/>
          </a:prstGeom>
          <a:noFill/>
        </p:spPr>
        <p:txBody>
          <a:bodyPr wrap="square" rtlCol="0">
            <a:spAutoFit/>
          </a:bodyPr>
          <a:lstStyle/>
          <a:p>
            <a:r>
              <a:rPr lang="en-US" altLang="zh-CN" sz="2500" dirty="0">
                <a:solidFill>
                  <a:srgbClr val="FF0000"/>
                </a:solidFill>
                <a:latin typeface="微软雅黑" panose="020B0503020204020204" charset="-122"/>
              </a:rPr>
              <a:t>conducted</a:t>
            </a:r>
            <a:r>
              <a:rPr lang="zh-CN" altLang="en-US" sz="2900" dirty="0">
                <a:solidFill>
                  <a:srgbClr val="FF0000"/>
                </a:solidFill>
                <a:sym typeface="+mn-ea"/>
              </a:rPr>
              <a:t> </a:t>
            </a:r>
            <a:endParaRPr lang="zh-CN" altLang="en-US" sz="2900" dirty="0">
              <a:solidFill>
                <a:srgbClr val="FF0000"/>
              </a:solidFill>
              <a:sym typeface="+mn-ea"/>
            </a:endParaRPr>
          </a:p>
        </p:txBody>
      </p:sp>
      <p:sp>
        <p:nvSpPr>
          <p:cNvPr id="21" name="文本框 20"/>
          <p:cNvSpPr txBox="1"/>
          <p:nvPr/>
        </p:nvSpPr>
        <p:spPr>
          <a:xfrm>
            <a:off x="4510342" y="2146171"/>
            <a:ext cx="586208" cy="477054"/>
          </a:xfrm>
          <a:prstGeom prst="rect">
            <a:avLst/>
          </a:prstGeom>
          <a:noFill/>
        </p:spPr>
        <p:txBody>
          <a:bodyPr wrap="square" rtlCol="0">
            <a:spAutoFit/>
          </a:bodyPr>
          <a:lstStyle/>
          <a:p>
            <a:r>
              <a:rPr lang="en-US" altLang="zh-CN" sz="2500" dirty="0">
                <a:solidFill>
                  <a:srgbClr val="FF0000"/>
                </a:solidFill>
                <a:latin typeface="微软雅黑" panose="020B0503020204020204" charset="-122"/>
              </a:rPr>
              <a:t>in</a:t>
            </a:r>
            <a:endParaRPr lang="zh-CN" altLang="en-US" sz="2900" dirty="0">
              <a:solidFill>
                <a:srgbClr val="FF0000"/>
              </a:solidFill>
              <a:sym typeface="+mn-ea"/>
            </a:endParaRPr>
          </a:p>
        </p:txBody>
      </p:sp>
      <p:sp>
        <p:nvSpPr>
          <p:cNvPr id="22" name="文本框 21"/>
          <p:cNvSpPr txBox="1"/>
          <p:nvPr/>
        </p:nvSpPr>
        <p:spPr>
          <a:xfrm>
            <a:off x="7486015" y="2101620"/>
            <a:ext cx="1929490" cy="538609"/>
          </a:xfrm>
          <a:prstGeom prst="rect">
            <a:avLst/>
          </a:prstGeom>
          <a:noFill/>
        </p:spPr>
        <p:txBody>
          <a:bodyPr wrap="square" rtlCol="0">
            <a:spAutoFit/>
          </a:bodyPr>
          <a:lstStyle/>
          <a:p>
            <a:r>
              <a:rPr lang="en-US" altLang="zh-CN" sz="2500" dirty="0">
                <a:solidFill>
                  <a:srgbClr val="FF0000"/>
                </a:solidFill>
                <a:latin typeface="微软雅黑" panose="020B0503020204020204" charset="-122"/>
              </a:rPr>
              <a:t>particularly</a:t>
            </a:r>
            <a:r>
              <a:rPr lang="zh-CN" altLang="en-US" sz="2900" dirty="0">
                <a:solidFill>
                  <a:srgbClr val="FF0000"/>
                </a:solidFill>
                <a:sym typeface="+mn-ea"/>
              </a:rPr>
              <a:t> </a:t>
            </a:r>
            <a:endParaRPr lang="zh-CN" altLang="en-US" sz="2900" dirty="0">
              <a:solidFill>
                <a:srgbClr val="FF0000"/>
              </a:solidFill>
              <a:sym typeface="+mn-ea"/>
            </a:endParaRPr>
          </a:p>
        </p:txBody>
      </p:sp>
      <p:sp>
        <p:nvSpPr>
          <p:cNvPr id="23" name="文本框 22"/>
          <p:cNvSpPr txBox="1"/>
          <p:nvPr/>
        </p:nvSpPr>
        <p:spPr>
          <a:xfrm>
            <a:off x="6971665" y="2919095"/>
            <a:ext cx="2150110" cy="537210"/>
          </a:xfrm>
          <a:prstGeom prst="rect">
            <a:avLst/>
          </a:prstGeom>
          <a:noFill/>
        </p:spPr>
        <p:txBody>
          <a:bodyPr wrap="square" rtlCol="0">
            <a:spAutoFit/>
          </a:bodyPr>
          <a:lstStyle/>
          <a:p>
            <a:r>
              <a:rPr lang="en-US" altLang="zh-CN" sz="2500" dirty="0">
                <a:solidFill>
                  <a:srgbClr val="FF0000"/>
                </a:solidFill>
                <a:latin typeface="微软雅黑" panose="020B0503020204020204" charset="-122"/>
              </a:rPr>
              <a:t>whether / if</a:t>
            </a:r>
            <a:r>
              <a:rPr lang="zh-CN" altLang="en-US" sz="2900" dirty="0">
                <a:solidFill>
                  <a:srgbClr val="FF0000"/>
                </a:solidFill>
                <a:sym typeface="+mn-ea"/>
              </a:rPr>
              <a:t> </a:t>
            </a:r>
            <a:endParaRPr lang="zh-CN" altLang="en-US" sz="2900" dirty="0">
              <a:solidFill>
                <a:srgbClr val="FF0000"/>
              </a:solidFill>
              <a:sym typeface="+mn-ea"/>
            </a:endParaRPr>
          </a:p>
        </p:txBody>
      </p:sp>
      <p:sp>
        <p:nvSpPr>
          <p:cNvPr id="24" name="文本框 23"/>
          <p:cNvSpPr txBox="1"/>
          <p:nvPr/>
        </p:nvSpPr>
        <p:spPr>
          <a:xfrm>
            <a:off x="5183011" y="3736770"/>
            <a:ext cx="1224641" cy="537210"/>
          </a:xfrm>
          <a:prstGeom prst="rect">
            <a:avLst/>
          </a:prstGeom>
          <a:noFill/>
        </p:spPr>
        <p:txBody>
          <a:bodyPr wrap="square" rtlCol="0">
            <a:spAutoFit/>
          </a:bodyPr>
          <a:lstStyle/>
          <a:p>
            <a:r>
              <a:rPr lang="en-US" altLang="zh-CN" sz="2500" dirty="0">
                <a:solidFill>
                  <a:srgbClr val="FF0000"/>
                </a:solidFill>
                <a:latin typeface="微软雅黑" panose="020B0503020204020204" charset="-122"/>
              </a:rPr>
              <a:t>which</a:t>
            </a:r>
            <a:r>
              <a:rPr lang="zh-CN" altLang="en-US" sz="2900" dirty="0">
                <a:solidFill>
                  <a:srgbClr val="FF0000"/>
                </a:solidFill>
                <a:sym typeface="+mn-ea"/>
              </a:rPr>
              <a:t> </a:t>
            </a:r>
            <a:endParaRPr lang="zh-CN" altLang="en-US" sz="2900" dirty="0">
              <a:solidFill>
                <a:srgbClr val="FF0000"/>
              </a:solidFill>
              <a:sym typeface="+mn-ea"/>
            </a:endParaRPr>
          </a:p>
        </p:txBody>
      </p:sp>
      <p:sp>
        <p:nvSpPr>
          <p:cNvPr id="25" name="文本框 24"/>
          <p:cNvSpPr txBox="1"/>
          <p:nvPr/>
        </p:nvSpPr>
        <p:spPr>
          <a:xfrm>
            <a:off x="3079084" y="4156041"/>
            <a:ext cx="1968844" cy="538609"/>
          </a:xfrm>
          <a:prstGeom prst="rect">
            <a:avLst/>
          </a:prstGeom>
          <a:noFill/>
        </p:spPr>
        <p:txBody>
          <a:bodyPr wrap="square" rtlCol="0">
            <a:spAutoFit/>
          </a:bodyPr>
          <a:lstStyle/>
          <a:p>
            <a:r>
              <a:rPr lang="en-US" altLang="zh-CN" sz="2500" dirty="0">
                <a:solidFill>
                  <a:srgbClr val="FF0000"/>
                </a:solidFill>
                <a:latin typeface="微软雅黑" panose="020B0503020204020204" charset="-122"/>
              </a:rPr>
              <a:t>determined</a:t>
            </a:r>
            <a:r>
              <a:rPr lang="zh-CN" altLang="en-US" sz="2900" dirty="0">
                <a:solidFill>
                  <a:srgbClr val="FF0000"/>
                </a:solidFill>
                <a:sym typeface="+mn-ea"/>
              </a:rPr>
              <a:t> </a:t>
            </a:r>
            <a:endParaRPr lang="zh-CN" altLang="en-US" sz="2900" dirty="0">
              <a:solidFill>
                <a:srgbClr val="FF0000"/>
              </a:solidFill>
              <a:sym typeface="+mn-ea"/>
            </a:endParaRPr>
          </a:p>
        </p:txBody>
      </p:sp>
      <p:sp>
        <p:nvSpPr>
          <p:cNvPr id="26" name="文本框 25"/>
          <p:cNvSpPr txBox="1"/>
          <p:nvPr/>
        </p:nvSpPr>
        <p:spPr>
          <a:xfrm>
            <a:off x="1856664" y="5011318"/>
            <a:ext cx="1167720" cy="477054"/>
          </a:xfrm>
          <a:prstGeom prst="rect">
            <a:avLst/>
          </a:prstGeom>
          <a:noFill/>
        </p:spPr>
        <p:txBody>
          <a:bodyPr wrap="square" rtlCol="0">
            <a:spAutoFit/>
          </a:bodyPr>
          <a:lstStyle/>
          <a:p>
            <a:r>
              <a:rPr lang="en-US" altLang="zh-CN" sz="2500" dirty="0">
                <a:solidFill>
                  <a:srgbClr val="FF0000"/>
                </a:solidFill>
                <a:latin typeface="微软雅黑" panose="020B0503020204020204" charset="-122"/>
              </a:rPr>
              <a:t>social</a:t>
            </a:r>
            <a:endParaRPr lang="zh-CN" altLang="en-US" sz="2500" dirty="0">
              <a:solidFill>
                <a:srgbClr val="FF0000"/>
              </a:solidFill>
              <a:latin typeface="微软雅黑" panose="020B0503020204020204" charset="-122"/>
              <a:sym typeface="+mn-ea"/>
            </a:endParaRPr>
          </a:p>
        </p:txBody>
      </p:sp>
      <p:sp>
        <p:nvSpPr>
          <p:cNvPr id="27" name="文本框 26"/>
          <p:cNvSpPr txBox="1"/>
          <p:nvPr/>
        </p:nvSpPr>
        <p:spPr>
          <a:xfrm>
            <a:off x="1165795" y="6221874"/>
            <a:ext cx="2819405" cy="538609"/>
          </a:xfrm>
          <a:prstGeom prst="rect">
            <a:avLst/>
          </a:prstGeom>
          <a:noFill/>
        </p:spPr>
        <p:txBody>
          <a:bodyPr wrap="square" rtlCol="0">
            <a:spAutoFit/>
          </a:bodyPr>
          <a:lstStyle/>
          <a:p>
            <a:r>
              <a:rPr lang="en-US" altLang="zh-CN" sz="2500" dirty="0">
                <a:solidFill>
                  <a:srgbClr val="FF0000"/>
                </a:solidFill>
                <a:latin typeface="微软雅黑" panose="020B0503020204020204" charset="-122"/>
              </a:rPr>
              <a:t>were published</a:t>
            </a:r>
            <a:r>
              <a:rPr lang="zh-CN" altLang="en-US" sz="2900" dirty="0">
                <a:solidFill>
                  <a:srgbClr val="FF0000"/>
                </a:solidFill>
                <a:sym typeface="+mn-ea"/>
              </a:rPr>
              <a:t> </a:t>
            </a:r>
            <a:endParaRPr lang="zh-CN" altLang="en-US" sz="2900" dirty="0">
              <a:solidFill>
                <a:srgbClr val="FF000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linds(horizont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linds(horizontal)">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linds(horizontal)">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P spid="20" grpId="0"/>
      <p:bldP spid="21" grpId="0"/>
      <p:bldP spid="22" grpId="0"/>
      <p:bldP spid="23" grpId="0"/>
      <p:bldP spid="24" grpId="0"/>
      <p:bldP spid="25" grpId="0"/>
      <p:bldP spid="26" grpId="0"/>
      <p:bldP spid="27" grpId="0"/>
    </p:bldLst>
  </p:timing>
</p:sld>
</file>

<file path=ppt/tags/tag1.xml><?xml version="1.0" encoding="utf-8"?>
<p:tagLst xmlns:p="http://schemas.openxmlformats.org/presentationml/2006/main">
  <p:tag name="KSO_WM_UNIT_PLACING_PICTURE_USER_VIEWPORT" val="{&quot;height&quot;:9900,&quot;width&quot;:17265}"/>
</p:tagLst>
</file>

<file path=ppt/tags/tag2.xml><?xml version="1.0" encoding="utf-8"?>
<p:tagLst xmlns:p="http://schemas.openxmlformats.org/presentationml/2006/main">
  <p:tag name="KSO_WM_UNIT_PLACING_PICTURE_USER_VIEWPORT" val="{&quot;height&quot;:3720,&quot;width&quot;:550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11690</Words>
  <Application>WPS 演示</Application>
  <PresentationFormat>宽屏</PresentationFormat>
  <Paragraphs>359</Paragraphs>
  <Slides>22</Slides>
  <Notes>2</Notes>
  <HiddenSlides>0</HiddenSlides>
  <MMClips>2</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22</vt:i4>
      </vt:variant>
    </vt:vector>
  </HeadingPairs>
  <TitlesOfParts>
    <vt:vector size="36" baseType="lpstr">
      <vt:lpstr>Arial</vt:lpstr>
      <vt:lpstr>宋体</vt:lpstr>
      <vt:lpstr>Wingdings</vt:lpstr>
      <vt:lpstr>Trebuchet MS</vt:lpstr>
      <vt:lpstr>Times New Roman</vt:lpstr>
      <vt:lpstr>华文中宋</vt:lpstr>
      <vt:lpstr>Wingdings</vt:lpstr>
      <vt:lpstr>微软雅黑</vt:lpstr>
      <vt:lpstr>Calibri</vt:lpstr>
      <vt:lpstr>Arial Unicode MS</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5. BBC一分钟新闻听写填空 One-minute World 12/15/21</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24147</cp:lastModifiedBy>
  <cp:revision>191</cp:revision>
  <dcterms:created xsi:type="dcterms:W3CDTF">2021-12-07T10:12:00Z</dcterms:created>
  <dcterms:modified xsi:type="dcterms:W3CDTF">2021-12-17T13:26:46Z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8994F744DCFF4056B9B63C0DFE299784</vt:lpwstr>
  </property>
  <property fmtid="{D5CDD505-2E9C-101B-9397-08002B2CF9AE}" pid="3" name="KSOProductBuildVer">
    <vt:lpwstr>2052-11.8.2.8411</vt:lpwstr>
  </property>
</Properties>
</file>