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312" r:id="rId3"/>
    <p:sldId id="278" r:id="rId4"/>
    <p:sldId id="259" r:id="rId5"/>
    <p:sldId id="258" r:id="rId6"/>
    <p:sldId id="263" r:id="rId7"/>
    <p:sldId id="269" r:id="rId8"/>
    <p:sldId id="270" r:id="rId9"/>
    <p:sldId id="271" r:id="rId11"/>
    <p:sldId id="272" r:id="rId12"/>
    <p:sldId id="293" r:id="rId13"/>
    <p:sldId id="299" r:id="rId14"/>
    <p:sldId id="305" r:id="rId15"/>
    <p:sldId id="306" r:id="rId16"/>
    <p:sldId id="308" r:id="rId17"/>
    <p:sldId id="309" r:id="rId18"/>
    <p:sldId id="311"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卢潇潇" initials="卢" lastIdx="2" clrIdx="0"/>
  <p:cmAuthor id="2" name="作者" initials="A" lastIdx="0" clrIdx="1"/>
  <p:cmAuthor id="3" name="ylmfeng" initials="y" lastIdx="1" clrIdx="1"/>
  <p:cmAuthor id="4" name="HZXL" initials="H" lastIdx="6"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076"/>
        <p:guide pos="392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pic>
        <p:nvPicPr>
          <p:cNvPr id="12" name="图片 11" descr="水印"/>
          <p:cNvPicPr>
            <a:picLocks noChangeAspect="1"/>
          </p:cNvPicPr>
          <p:nvPr userDrawn="1"/>
        </p:nvPicPr>
        <p:blipFill>
          <a:blip r:embed="rId1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tags" Target="../tags/tag6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tags" Target="../tags/tag69.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3.xml"/><Relationship Id="rId3" Type="http://schemas.openxmlformats.org/officeDocument/2006/relationships/image" Target="../media/image4.jpeg"/><Relationship Id="rId2" Type="http://schemas.openxmlformats.org/officeDocument/2006/relationships/tags" Target="../tags/tag6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5.xml"/><Relationship Id="rId4" Type="http://schemas.openxmlformats.org/officeDocument/2006/relationships/image" Target="../media/image5.png"/><Relationship Id="rId3" Type="http://schemas.openxmlformats.org/officeDocument/2006/relationships/tags" Target="../tags/tag64.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6.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tags" Target="../tags/tag67.xml"/><Relationship Id="rId2" Type="http://schemas.openxmlformats.org/officeDocument/2006/relationships/image" Target="../media/image8.jpe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文本框 47"/>
          <p:cNvSpPr txBox="1"/>
          <p:nvPr>
            <p:custDataLst>
              <p:tags r:id="rId1"/>
            </p:custDataLst>
          </p:nvPr>
        </p:nvSpPr>
        <p:spPr>
          <a:xfrm>
            <a:off x="125730" y="140335"/>
            <a:ext cx="11430635" cy="687070"/>
          </a:xfrm>
          <a:prstGeom prst="rect">
            <a:avLst/>
          </a:prstGeom>
          <a:noFill/>
        </p:spPr>
        <p:txBody>
          <a:bodyPr wrap="square" rtlCol="0">
            <a:noAutofit/>
          </a:bodyPr>
          <a:p>
            <a:pPr algn="l">
              <a:lnSpc>
                <a:spcPct val="100000"/>
              </a:lnSpc>
            </a:pPr>
            <a:r>
              <a:rPr lang="en-US" altLang="zh-CN" sz="2800" b="1" smtClean="0">
                <a:latin typeface="Times New Roman" panose="02020603050405020304" charset="0"/>
                <a:cs typeface="Times New Roman" panose="02020603050405020304" charset="0"/>
                <a:sym typeface="+mn-ea"/>
              </a:rPr>
              <a:t> </a:t>
            </a:r>
            <a:endParaRPr lang="en-US" altLang="zh-CN" sz="2800" b="1" u="sng" smtClean="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sym typeface="+mn-ea"/>
            </a:endParaRPr>
          </a:p>
        </p:txBody>
      </p:sp>
      <p:pic>
        <p:nvPicPr>
          <p:cNvPr id="7" name="图片 6" descr="翰林.webp"/>
          <p:cNvPicPr>
            <a:picLocks noChangeAspect="1"/>
          </p:cNvPicPr>
          <p:nvPr/>
        </p:nvPicPr>
        <p:blipFill>
          <a:blip r:embed="rId2"/>
          <a:stretch>
            <a:fillRect/>
          </a:stretch>
        </p:blipFill>
        <p:spPr>
          <a:xfrm>
            <a:off x="10888345" y="0"/>
            <a:ext cx="1303655" cy="1427480"/>
          </a:xfrm>
          <a:prstGeom prst="rect">
            <a:avLst/>
          </a:prstGeom>
        </p:spPr>
      </p:pic>
      <p:sp>
        <p:nvSpPr>
          <p:cNvPr id="6" name="文本框 5"/>
          <p:cNvSpPr txBox="1"/>
          <p:nvPr/>
        </p:nvSpPr>
        <p:spPr>
          <a:xfrm>
            <a:off x="3162935" y="140335"/>
            <a:ext cx="6285865" cy="583565"/>
          </a:xfrm>
          <a:prstGeom prst="rect">
            <a:avLst/>
          </a:prstGeom>
          <a:noFill/>
        </p:spPr>
        <p:txBody>
          <a:bodyPr wrap="none" rtlCol="0" anchor="t">
            <a:spAutoFit/>
          </a:bodyPr>
          <a:p>
            <a:pPr marL="0" indent="0">
              <a:buNone/>
            </a:pPr>
            <a:r>
              <a:rPr lang="en-US" altLang="zh-CN" sz="3200" b="1" dirty="0" smtClean="0">
                <a:solidFill>
                  <a:srgbClr val="FF0000"/>
                </a:solidFill>
                <a:latin typeface="Times New Roman" panose="02020603050405020304" charset="0"/>
                <a:cs typeface="Times New Roman" panose="02020603050405020304" charset="0"/>
                <a:sym typeface="+mn-ea"/>
              </a:rPr>
              <a:t>Let’s sum up</a:t>
            </a:r>
            <a:r>
              <a:rPr lang="zh-CN" altLang="en-US" sz="3200" b="1" dirty="0" smtClean="0">
                <a:solidFill>
                  <a:srgbClr val="FF0000"/>
                </a:solidFill>
                <a:latin typeface="Times New Roman" panose="02020603050405020304" charset="0"/>
                <a:cs typeface="Times New Roman" panose="02020603050405020304" charset="0"/>
                <a:sym typeface="+mn-ea"/>
              </a:rPr>
              <a:t>（</a:t>
            </a:r>
            <a:r>
              <a:rPr lang="en-US" altLang="zh-CN" sz="3200" b="1" dirty="0" smtClean="0">
                <a:solidFill>
                  <a:srgbClr val="FF0000"/>
                </a:solidFill>
                <a:latin typeface="Times New Roman" panose="02020603050405020304" charset="0"/>
                <a:cs typeface="Times New Roman" panose="02020603050405020304" charset="0"/>
                <a:sym typeface="+mn-ea"/>
              </a:rPr>
              <a:t>to show sentences</a:t>
            </a:r>
            <a:r>
              <a:rPr lang="zh-CN" altLang="en-US" sz="3200" b="1" dirty="0" smtClean="0">
                <a:solidFill>
                  <a:srgbClr val="FF0000"/>
                </a:solidFill>
                <a:latin typeface="Times New Roman" panose="02020603050405020304" charset="0"/>
                <a:cs typeface="Times New Roman" panose="02020603050405020304" charset="0"/>
                <a:sym typeface="+mn-ea"/>
              </a:rPr>
              <a:t>）</a:t>
            </a:r>
            <a:endParaRPr lang="zh-CN" altLang="en-US" sz="3200" b="1" dirty="0" smtClean="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282575" y="827405"/>
            <a:ext cx="11279505" cy="521970"/>
          </a:xfrm>
          <a:prstGeom prst="rect">
            <a:avLst/>
          </a:prstGeom>
          <a:noFill/>
        </p:spPr>
        <p:txBody>
          <a:bodyPr wrap="square" rtlCol="0">
            <a:spAutoFit/>
          </a:bodyPr>
          <a:p>
            <a:r>
              <a:rPr lang="en-US" altLang="zh-CN" sz="2800" b="1"/>
              <a:t>1.</a:t>
            </a:r>
            <a:r>
              <a:rPr lang="zh-CN" altLang="en-US" sz="2800" b="1"/>
              <a:t>无灵主语句（</a:t>
            </a:r>
            <a:r>
              <a:rPr lang="en-US" altLang="zh-CN" sz="2800" b="1"/>
              <a:t>feelings/n + engulf/ take control of... + sb</a:t>
            </a:r>
            <a:r>
              <a:rPr lang="zh-CN" altLang="en-US" sz="2800" b="1"/>
              <a:t>）</a:t>
            </a:r>
            <a:endParaRPr lang="zh-CN" altLang="en-US" sz="2800" b="1"/>
          </a:p>
        </p:txBody>
      </p:sp>
      <p:sp>
        <p:nvSpPr>
          <p:cNvPr id="14" name="文本框 13"/>
          <p:cNvSpPr txBox="1"/>
          <p:nvPr/>
        </p:nvSpPr>
        <p:spPr>
          <a:xfrm>
            <a:off x="413385" y="2132330"/>
            <a:ext cx="8230870" cy="521970"/>
          </a:xfrm>
          <a:prstGeom prst="rect">
            <a:avLst/>
          </a:prstGeom>
          <a:noFill/>
        </p:spPr>
        <p:txBody>
          <a:bodyPr wrap="square" rtlCol="0">
            <a:spAutoFit/>
          </a:bodyPr>
          <a:p>
            <a:r>
              <a:rPr lang="en-US" sz="2800" b="1"/>
              <a:t>3.On doing sth, sb +v+ in/with +</a:t>
            </a:r>
            <a:r>
              <a:rPr lang="zh-CN" altLang="en-US" sz="2800" b="1"/>
              <a:t>情感</a:t>
            </a:r>
            <a:r>
              <a:rPr lang="en-US" altLang="zh-CN" sz="2800" b="1"/>
              <a:t>n</a:t>
            </a:r>
            <a:endParaRPr lang="en-US" altLang="zh-CN" sz="2800" b="1"/>
          </a:p>
        </p:txBody>
      </p:sp>
      <p:sp>
        <p:nvSpPr>
          <p:cNvPr id="15" name="文本框 14"/>
          <p:cNvSpPr txBox="1"/>
          <p:nvPr/>
        </p:nvSpPr>
        <p:spPr>
          <a:xfrm>
            <a:off x="556260" y="4274820"/>
            <a:ext cx="11280140" cy="521970"/>
          </a:xfrm>
          <a:prstGeom prst="rect">
            <a:avLst/>
          </a:prstGeom>
          <a:noFill/>
        </p:spPr>
        <p:txBody>
          <a:bodyPr wrap="square" rtlCol="0">
            <a:spAutoFit/>
          </a:bodyPr>
          <a:p>
            <a:r>
              <a:rPr lang="en-US" altLang="zh-CN" sz="2800" b="1">
                <a:solidFill>
                  <a:srgbClr val="FF0000"/>
                </a:solidFill>
              </a:rPr>
              <a:t>6.with </a:t>
            </a:r>
            <a:r>
              <a:rPr lang="zh-CN" altLang="en-US" sz="2800" b="1">
                <a:solidFill>
                  <a:srgbClr val="FF0000"/>
                </a:solidFill>
              </a:rPr>
              <a:t>复合句（</a:t>
            </a:r>
            <a:r>
              <a:rPr lang="en-US" altLang="zh-CN" sz="2800" b="1">
                <a:solidFill>
                  <a:srgbClr val="FF0000"/>
                </a:solidFill>
              </a:rPr>
              <a:t>with+n/pron.+doing/done/to do</a:t>
            </a:r>
            <a:r>
              <a:rPr lang="zh-CN" sz="2800" b="1">
                <a:solidFill>
                  <a:srgbClr val="FF0000"/>
                </a:solidFill>
              </a:rPr>
              <a:t>）</a:t>
            </a:r>
            <a:r>
              <a:rPr lang="en-US" altLang="zh-CN" sz="2800" b="1">
                <a:solidFill>
                  <a:srgbClr val="FF0000"/>
                </a:solidFill>
              </a:rPr>
              <a:t> </a:t>
            </a:r>
            <a:endParaRPr lang="en-US" altLang="zh-CN" sz="2800" b="1">
              <a:solidFill>
                <a:srgbClr val="FF0000"/>
              </a:solidFill>
            </a:endParaRPr>
          </a:p>
        </p:txBody>
      </p:sp>
      <p:sp>
        <p:nvSpPr>
          <p:cNvPr id="16" name="文本框 15"/>
          <p:cNvSpPr txBox="1"/>
          <p:nvPr/>
        </p:nvSpPr>
        <p:spPr>
          <a:xfrm>
            <a:off x="348615" y="1535430"/>
            <a:ext cx="7235190" cy="521970"/>
          </a:xfrm>
          <a:prstGeom prst="rect">
            <a:avLst/>
          </a:prstGeom>
          <a:noFill/>
        </p:spPr>
        <p:txBody>
          <a:bodyPr wrap="square" rtlCol="0">
            <a:spAutoFit/>
          </a:bodyPr>
          <a:p>
            <a:r>
              <a:rPr lang="en-US" sz="2800" b="1">
                <a:solidFill>
                  <a:srgbClr val="FF0000"/>
                </a:solidFill>
              </a:rPr>
              <a:t>2. </a:t>
            </a:r>
            <a:r>
              <a:rPr lang="zh-CN" altLang="en-US" sz="2800" b="1">
                <a:solidFill>
                  <a:srgbClr val="FF0000"/>
                </a:solidFill>
              </a:rPr>
              <a:t>三连动（</a:t>
            </a:r>
            <a:r>
              <a:rPr lang="en-US" altLang="zh-CN" sz="2800" b="1">
                <a:solidFill>
                  <a:srgbClr val="FF0000"/>
                </a:solidFill>
              </a:rPr>
              <a:t>V1,V2+V3</a:t>
            </a:r>
            <a:r>
              <a:rPr lang="zh-CN" altLang="en-US" sz="2800" b="1">
                <a:solidFill>
                  <a:srgbClr val="FF0000"/>
                </a:solidFill>
              </a:rPr>
              <a:t>）</a:t>
            </a:r>
            <a:endParaRPr lang="zh-CN" altLang="en-US" sz="2800" b="1">
              <a:solidFill>
                <a:srgbClr val="FF0000"/>
              </a:solidFill>
            </a:endParaRPr>
          </a:p>
        </p:txBody>
      </p:sp>
      <p:sp>
        <p:nvSpPr>
          <p:cNvPr id="17" name="文本框 16"/>
          <p:cNvSpPr txBox="1"/>
          <p:nvPr/>
        </p:nvSpPr>
        <p:spPr>
          <a:xfrm>
            <a:off x="413385" y="2868930"/>
            <a:ext cx="7235190" cy="521970"/>
          </a:xfrm>
          <a:prstGeom prst="rect">
            <a:avLst/>
          </a:prstGeom>
          <a:noFill/>
        </p:spPr>
        <p:txBody>
          <a:bodyPr wrap="square" rtlCol="0">
            <a:spAutoFit/>
          </a:bodyPr>
          <a:p>
            <a:r>
              <a:rPr lang="en-US" sz="2800" b="1">
                <a:solidFill>
                  <a:srgbClr val="FF0000"/>
                </a:solidFill>
              </a:rPr>
              <a:t>4.</a:t>
            </a:r>
            <a:r>
              <a:rPr lang="zh-CN" altLang="en-US" sz="2800" b="1">
                <a:solidFill>
                  <a:srgbClr val="FF0000"/>
                </a:solidFill>
              </a:rPr>
              <a:t>分词作状语（伴随，结果，原因，方式等）</a:t>
            </a:r>
            <a:endParaRPr lang="zh-CN" altLang="en-US" sz="2800" b="1">
              <a:solidFill>
                <a:srgbClr val="FF0000"/>
              </a:solidFill>
            </a:endParaRPr>
          </a:p>
        </p:txBody>
      </p:sp>
      <p:sp>
        <p:nvSpPr>
          <p:cNvPr id="2" name="文本框 1"/>
          <p:cNvSpPr txBox="1"/>
          <p:nvPr/>
        </p:nvSpPr>
        <p:spPr>
          <a:xfrm>
            <a:off x="474980" y="3559175"/>
            <a:ext cx="8230870" cy="521970"/>
          </a:xfrm>
          <a:prstGeom prst="rect">
            <a:avLst/>
          </a:prstGeom>
          <a:noFill/>
        </p:spPr>
        <p:txBody>
          <a:bodyPr wrap="square" rtlCol="0">
            <a:spAutoFit/>
          </a:bodyPr>
          <a:p>
            <a:r>
              <a:rPr lang="en-US" altLang="zh-CN" sz="2800" b="1"/>
              <a:t>5.</a:t>
            </a:r>
            <a:r>
              <a:rPr lang="zh-CN" altLang="en-US" sz="2800" b="1"/>
              <a:t>独立主格（</a:t>
            </a:r>
            <a:r>
              <a:rPr lang="en-US" sz="2800" b="1"/>
              <a:t>n+</a:t>
            </a:r>
            <a:r>
              <a:rPr lang="zh-CN" altLang="en-US" sz="2800" b="1"/>
              <a:t>非谓语动词）</a:t>
            </a:r>
            <a:endParaRPr lang="en-US" sz="2800" b="1"/>
          </a:p>
        </p:txBody>
      </p:sp>
      <p:sp>
        <p:nvSpPr>
          <p:cNvPr id="3" name="文本框 2"/>
          <p:cNvSpPr txBox="1"/>
          <p:nvPr/>
        </p:nvSpPr>
        <p:spPr>
          <a:xfrm>
            <a:off x="474980" y="5582920"/>
            <a:ext cx="11280140" cy="521970"/>
          </a:xfrm>
          <a:prstGeom prst="rect">
            <a:avLst/>
          </a:prstGeom>
          <a:noFill/>
        </p:spPr>
        <p:txBody>
          <a:bodyPr wrap="square" rtlCol="0">
            <a:spAutoFit/>
          </a:bodyPr>
          <a:p>
            <a:r>
              <a:rPr lang="en-US" altLang="zh-CN" sz="2800" b="1">
                <a:solidFill>
                  <a:srgbClr val="FF0000"/>
                </a:solidFill>
              </a:rPr>
              <a:t>8.</a:t>
            </a:r>
            <a:r>
              <a:rPr lang="zh-CN" altLang="en-US" sz="2800" b="1">
                <a:solidFill>
                  <a:srgbClr val="FF0000"/>
                </a:solidFill>
              </a:rPr>
              <a:t>比喻句（</a:t>
            </a:r>
            <a:r>
              <a:rPr lang="en-US" altLang="zh-CN" sz="2800" b="1">
                <a:solidFill>
                  <a:srgbClr val="FF0000"/>
                </a:solidFill>
              </a:rPr>
              <a:t>simile</a:t>
            </a:r>
            <a:r>
              <a:rPr lang="zh-CN" altLang="en-US" sz="2800" b="1">
                <a:solidFill>
                  <a:srgbClr val="FF0000"/>
                </a:solidFill>
              </a:rPr>
              <a:t>、</a:t>
            </a:r>
            <a:r>
              <a:rPr lang="en-US" altLang="zh-CN" sz="2800" b="1">
                <a:solidFill>
                  <a:srgbClr val="FF0000"/>
                </a:solidFill>
              </a:rPr>
              <a:t>metaphor</a:t>
            </a:r>
            <a:r>
              <a:rPr lang="zh-CN" altLang="en-US" sz="2800" b="1">
                <a:solidFill>
                  <a:srgbClr val="FF0000"/>
                </a:solidFill>
              </a:rPr>
              <a:t>）</a:t>
            </a:r>
            <a:r>
              <a:rPr lang="en-US" altLang="zh-CN" sz="2800" b="1">
                <a:solidFill>
                  <a:srgbClr val="FF0000"/>
                </a:solidFill>
              </a:rPr>
              <a:t> </a:t>
            </a:r>
            <a:endParaRPr lang="en-US" altLang="zh-CN" sz="2800" b="1">
              <a:solidFill>
                <a:srgbClr val="FF0000"/>
              </a:solidFill>
            </a:endParaRPr>
          </a:p>
        </p:txBody>
      </p:sp>
      <p:sp>
        <p:nvSpPr>
          <p:cNvPr id="4" name="文本框 3"/>
          <p:cNvSpPr txBox="1"/>
          <p:nvPr/>
        </p:nvSpPr>
        <p:spPr>
          <a:xfrm>
            <a:off x="556260" y="4928870"/>
            <a:ext cx="11280140" cy="521970"/>
          </a:xfrm>
          <a:prstGeom prst="rect">
            <a:avLst/>
          </a:prstGeom>
          <a:noFill/>
        </p:spPr>
        <p:txBody>
          <a:bodyPr wrap="square" rtlCol="0">
            <a:spAutoFit/>
          </a:bodyPr>
          <a:p>
            <a:r>
              <a:rPr lang="en-US" sz="2800" b="1">
                <a:solidFill>
                  <a:schemeClr val="tx1"/>
                </a:solidFill>
              </a:rPr>
              <a:t>7. adj.</a:t>
            </a:r>
            <a:r>
              <a:rPr lang="zh-CN" altLang="en-US" sz="2800" b="1">
                <a:solidFill>
                  <a:schemeClr val="tx1"/>
                </a:solidFill>
              </a:rPr>
              <a:t>做状语</a:t>
            </a:r>
            <a:r>
              <a:rPr lang="en-US" altLang="zh-CN" sz="2800" b="1">
                <a:solidFill>
                  <a:schemeClr val="tx1"/>
                </a:solidFill>
              </a:rPr>
              <a:t>(</a:t>
            </a:r>
            <a:r>
              <a:rPr lang="zh-CN" altLang="en-US" sz="2800" b="1">
                <a:solidFill>
                  <a:schemeClr val="tx1"/>
                </a:solidFill>
              </a:rPr>
              <a:t>句首、句末均可</a:t>
            </a:r>
            <a:r>
              <a:rPr lang="en-US" altLang="zh-CN" sz="2800" b="1">
                <a:solidFill>
                  <a:schemeClr val="tx1"/>
                </a:solidFill>
              </a:rPr>
              <a:t>)</a:t>
            </a:r>
            <a:endParaRPr lang="en-US" altLang="zh-CN" sz="2800"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2" grpId="0"/>
      <p:bldP spid="2" grpId="1"/>
      <p:bldP spid="3" grpId="0"/>
      <p:bldP spid="3" grpId="1"/>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 name="图片 102"/>
          <p:cNvPicPr/>
          <p:nvPr/>
        </p:nvPicPr>
        <p:blipFill>
          <a:blip r:embed="rId1"/>
          <a:stretch>
            <a:fillRect/>
          </a:stretch>
        </p:blipFill>
        <p:spPr>
          <a:xfrm>
            <a:off x="7712075" y="29210"/>
            <a:ext cx="4479925" cy="3498215"/>
          </a:xfrm>
          <a:prstGeom prst="rect">
            <a:avLst/>
          </a:prstGeom>
          <a:noFill/>
          <a:ln w="9525">
            <a:noFill/>
          </a:ln>
        </p:spPr>
      </p:pic>
      <p:sp>
        <p:nvSpPr>
          <p:cNvPr id="2" name="文本框 1"/>
          <p:cNvSpPr txBox="1"/>
          <p:nvPr/>
        </p:nvSpPr>
        <p:spPr>
          <a:xfrm>
            <a:off x="0" y="1024890"/>
            <a:ext cx="7393940" cy="1506855"/>
          </a:xfrm>
          <a:prstGeom prst="rect">
            <a:avLst/>
          </a:prstGeom>
          <a:noFill/>
        </p:spPr>
        <p:txBody>
          <a:bodyPr wrap="square" rtlCol="0">
            <a:spAutoFit/>
          </a:bodyPr>
          <a:p>
            <a:r>
              <a:rPr lang="en-US" altLang="zh-CN" sz="3200" b="1">
                <a:solidFill>
                  <a:srgbClr val="FF0000"/>
                </a:solidFill>
                <a:latin typeface="Times New Roman" panose="02020603050405020304" charset="0"/>
                <a:cs typeface="Times New Roman" panose="02020603050405020304" charset="0"/>
                <a:sym typeface="+mn-ea"/>
              </a:rPr>
              <a:t>   </a:t>
            </a:r>
            <a:r>
              <a:rPr lang="en-US" altLang="zh-CN" sz="3200" b="1">
                <a:solidFill>
                  <a:schemeClr val="tx1"/>
                </a:solidFill>
                <a:latin typeface="Times New Roman" panose="02020603050405020304" charset="0"/>
                <a:cs typeface="Times New Roman" panose="02020603050405020304" charset="0"/>
                <a:sym typeface="+mn-ea"/>
              </a:rPr>
              <a:t>When I entered the classroom with only shabby tables and chairs, I was shocked.</a:t>
            </a:r>
            <a:r>
              <a:rPr lang="zh-CN" altLang="en-US" sz="2800" b="1">
                <a:solidFill>
                  <a:srgbClr val="FF0000"/>
                </a:solidFill>
                <a:latin typeface="Times New Roman" panose="02020603050405020304" charset="0"/>
                <a:cs typeface="Times New Roman" panose="02020603050405020304" charset="0"/>
                <a:sym typeface="+mn-ea"/>
              </a:rPr>
              <a:t>（第三期报纸）</a:t>
            </a:r>
            <a:endParaRPr lang="zh-CN" altLang="en-US" sz="2800" b="1">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280035" y="4772025"/>
            <a:ext cx="10374630" cy="1753235"/>
          </a:xfrm>
          <a:prstGeom prst="rect">
            <a:avLst/>
          </a:prstGeom>
          <a:noFill/>
        </p:spPr>
        <p:txBody>
          <a:bodyPr wrap="square" rtlCol="0">
            <a:spAutoFit/>
          </a:bodyPr>
          <a:p>
            <a:r>
              <a:rPr lang="en-US" altLang="zh-CN" sz="3200" b="1">
                <a:solidFill>
                  <a:srgbClr val="FF0000"/>
                </a:solidFill>
                <a:latin typeface="Times New Roman" panose="02020603050405020304" charset="0"/>
                <a:cs typeface="Times New Roman" panose="02020603050405020304" charset="0"/>
                <a:sym typeface="+mn-ea"/>
              </a:rPr>
              <a:t>  </a:t>
            </a:r>
            <a:r>
              <a:rPr lang="en-US" altLang="zh-CN" sz="3600" b="1">
                <a:solidFill>
                  <a:schemeClr val="tx2">
                    <a:lumMod val="75000"/>
                    <a:lumOff val="25000"/>
                  </a:schemeClr>
                </a:solidFill>
                <a:latin typeface="Times New Roman" panose="02020603050405020304" charset="0"/>
                <a:cs typeface="Times New Roman" panose="02020603050405020304" charset="0"/>
                <a:sym typeface="+mn-ea"/>
              </a:rPr>
              <a:t>Great shock</a:t>
            </a:r>
            <a:r>
              <a:rPr lang="en-US" altLang="zh-CN" sz="3600" b="1">
                <a:latin typeface="Times New Roman" panose="02020603050405020304" charset="0"/>
                <a:cs typeface="Times New Roman" panose="02020603050405020304" charset="0"/>
                <a:sym typeface="+mn-ea"/>
              </a:rPr>
              <a:t> </a:t>
            </a:r>
            <a:r>
              <a:rPr lang="en-US" altLang="zh-CN" sz="3600" b="1">
                <a:solidFill>
                  <a:srgbClr val="FF0000"/>
                </a:solidFill>
                <a:latin typeface="Times New Roman" panose="02020603050405020304" charset="0"/>
                <a:cs typeface="Times New Roman" panose="02020603050405020304" charset="0"/>
                <a:sym typeface="+mn-ea"/>
              </a:rPr>
              <a:t>took control of </a:t>
            </a:r>
            <a:r>
              <a:rPr lang="en-US" altLang="zh-CN" sz="3600" b="1">
                <a:latin typeface="Times New Roman" panose="02020603050405020304" charset="0"/>
                <a:cs typeface="Times New Roman" panose="02020603050405020304" charset="0"/>
                <a:sym typeface="+mn-ea"/>
              </a:rPr>
              <a:t>me </a:t>
            </a:r>
            <a:r>
              <a:rPr lang="en-US" altLang="zh-CN" sz="3600" b="1">
                <a:solidFill>
                  <a:schemeClr val="tx2">
                    <a:lumMod val="75000"/>
                    <a:lumOff val="25000"/>
                  </a:schemeClr>
                </a:solidFill>
                <a:latin typeface="Times New Roman" panose="02020603050405020304" charset="0"/>
                <a:cs typeface="Times New Roman" panose="02020603050405020304" charset="0"/>
                <a:sym typeface="+mn-ea"/>
              </a:rPr>
              <a:t>the moment</a:t>
            </a:r>
            <a:r>
              <a:rPr lang="en-US" altLang="zh-CN" sz="3600" b="1">
                <a:solidFill>
                  <a:srgbClr val="FF0000"/>
                </a:solidFill>
                <a:latin typeface="Times New Roman" panose="02020603050405020304" charset="0"/>
                <a:cs typeface="Times New Roman" panose="02020603050405020304" charset="0"/>
                <a:sym typeface="+mn-ea"/>
              </a:rPr>
              <a:t> </a:t>
            </a:r>
            <a:r>
              <a:rPr lang="en-US" altLang="zh-CN" sz="3600" b="1">
                <a:latin typeface="Times New Roman" panose="02020603050405020304" charset="0"/>
                <a:cs typeface="Times New Roman" panose="02020603050405020304" charset="0"/>
                <a:sym typeface="+mn-ea"/>
              </a:rPr>
              <a:t>I entered the classroom with only some shabby tables and chairs.</a:t>
            </a:r>
            <a:endParaRPr lang="zh-CN" altLang="en-US" sz="3600" b="1">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121285" y="3670300"/>
            <a:ext cx="11279505" cy="583565"/>
          </a:xfrm>
          <a:prstGeom prst="rect">
            <a:avLst/>
          </a:prstGeom>
          <a:noFill/>
        </p:spPr>
        <p:txBody>
          <a:bodyPr wrap="square" rtlCol="0">
            <a:spAutoFit/>
          </a:bodyPr>
          <a:p>
            <a:r>
              <a:rPr lang="zh-CN" altLang="en-US" sz="3200" b="1">
                <a:solidFill>
                  <a:srgbClr val="FF0000"/>
                </a:solidFill>
              </a:rPr>
              <a:t>无灵主语句（</a:t>
            </a:r>
            <a:r>
              <a:rPr lang="en-US" altLang="zh-CN" sz="3200" b="1">
                <a:solidFill>
                  <a:srgbClr val="FF0000"/>
                </a:solidFill>
              </a:rPr>
              <a:t>feelings/n + engulf/ take control of... + sb</a:t>
            </a:r>
            <a:r>
              <a:rPr lang="zh-CN" altLang="en-US" sz="3200" b="1">
                <a:solidFill>
                  <a:srgbClr val="FF0000"/>
                </a:solidFill>
              </a:rPr>
              <a:t>）</a:t>
            </a:r>
            <a:endParaRPr lang="zh-CN" altLang="en-US" sz="3200" b="1">
              <a:solidFill>
                <a:srgbClr val="FF0000"/>
              </a:solidFill>
            </a:endParaRPr>
          </a:p>
        </p:txBody>
      </p:sp>
      <p:sp>
        <p:nvSpPr>
          <p:cNvPr id="16" name="心形 15"/>
          <p:cNvSpPr/>
          <p:nvPr/>
        </p:nvSpPr>
        <p:spPr>
          <a:xfrm>
            <a:off x="323850" y="635"/>
            <a:ext cx="2646045" cy="116586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rgbClr val="FF0000"/>
                </a:solidFill>
              </a:rPr>
              <a:t>Let’s polish them! </a:t>
            </a:r>
            <a:endParaRPr lang="en-US" altLang="zh-CN" sz="20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ppt_x"/>
                                          </p:val>
                                        </p:tav>
                                        <p:tav tm="100000">
                                          <p:val>
                                            <p:strVal val="#ppt_x"/>
                                          </p:val>
                                        </p:tav>
                                      </p:tavLst>
                                    </p:anim>
                                    <p:anim calcmode="lin" valueType="num">
                                      <p:cBhvr additive="base">
                                        <p:cTn id="8"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05765" y="638810"/>
            <a:ext cx="7074535" cy="887730"/>
          </a:xfrm>
        </p:spPr>
        <p:txBody>
          <a:bodyPr>
            <a:noAutofit/>
          </a:bodyPr>
          <a:p>
            <a:r>
              <a:rPr lang="en-US" altLang="zh-CN" sz="2800">
                <a:latin typeface="Times New Roman" panose="02020603050405020304" charset="0"/>
                <a:cs typeface="Times New Roman" panose="02020603050405020304" charset="0"/>
              </a:rPr>
              <a:t>My father picked up the money and gave it to the man.</a:t>
            </a:r>
            <a:r>
              <a:rPr lang="zh-CN" altLang="en-US" sz="2800">
                <a:solidFill>
                  <a:srgbClr val="FF0000"/>
                </a:solidFill>
                <a:latin typeface="Times New Roman" panose="02020603050405020304" charset="0"/>
                <a:cs typeface="Times New Roman" panose="02020603050405020304" charset="0"/>
              </a:rPr>
              <a:t>（十月月考）</a:t>
            </a:r>
            <a:endParaRPr lang="zh-CN" altLang="en-US" sz="2800">
              <a:solidFill>
                <a:srgbClr val="FF0000"/>
              </a:solidFill>
              <a:latin typeface="Times New Roman" panose="02020603050405020304" charset="0"/>
              <a:cs typeface="Times New Roman" panose="02020603050405020304" charset="0"/>
            </a:endParaRPr>
          </a:p>
        </p:txBody>
      </p:sp>
      <p:sp>
        <p:nvSpPr>
          <p:cNvPr id="3" name="内容占位符 2"/>
          <p:cNvSpPr>
            <a:spLocks noGrp="1"/>
          </p:cNvSpPr>
          <p:nvPr>
            <p:ph idx="1"/>
          </p:nvPr>
        </p:nvSpPr>
        <p:spPr>
          <a:xfrm>
            <a:off x="335280" y="3822065"/>
            <a:ext cx="8729345" cy="2650490"/>
          </a:xfrm>
        </p:spPr>
        <p:txBody>
          <a:bodyPr/>
          <a:p>
            <a:pPr marL="0" indent="0">
              <a:buNone/>
            </a:pPr>
            <a:r>
              <a:rPr lang="en-US" altLang="zh-CN" sz="2800" b="1">
                <a:solidFill>
                  <a:schemeClr val="tx1"/>
                </a:solidFill>
                <a:latin typeface="Times New Roman" panose="02020603050405020304" charset="0"/>
                <a:cs typeface="Times New Roman" panose="02020603050405020304" charset="0"/>
                <a:sym typeface="+mn-ea"/>
              </a:rPr>
              <a:t>M</a:t>
            </a:r>
            <a:r>
              <a:rPr lang="zh-CN" altLang="en-US" sz="2800" b="1">
                <a:solidFill>
                  <a:schemeClr val="tx1"/>
                </a:solidFill>
                <a:latin typeface="Times New Roman" panose="02020603050405020304" charset="0"/>
                <a:cs typeface="Times New Roman" panose="02020603050405020304" charset="0"/>
                <a:sym typeface="+mn-ea"/>
              </a:rPr>
              <a:t>y father </a:t>
            </a:r>
            <a:r>
              <a:rPr lang="zh-CN" altLang="en-US" sz="2800" b="1">
                <a:solidFill>
                  <a:srgbClr val="FF0000"/>
                </a:solidFill>
                <a:latin typeface="Times New Roman" panose="02020603050405020304" charset="0"/>
                <a:cs typeface="Times New Roman" panose="02020603050405020304" charset="0"/>
                <a:sym typeface="+mn-ea"/>
              </a:rPr>
              <a:t>picked up</a:t>
            </a:r>
            <a:r>
              <a:rPr lang="zh-CN" altLang="en-US" sz="2800" b="1">
                <a:solidFill>
                  <a:schemeClr val="tx1"/>
                </a:solidFill>
                <a:latin typeface="Times New Roman" panose="02020603050405020304" charset="0"/>
                <a:cs typeface="Times New Roman" panose="02020603050405020304" charset="0"/>
                <a:sym typeface="+mn-ea"/>
              </a:rPr>
              <a:t> the money, </a:t>
            </a:r>
            <a:r>
              <a:rPr lang="zh-CN" altLang="en-US" sz="2800" b="1">
                <a:solidFill>
                  <a:srgbClr val="FF0000"/>
                </a:solidFill>
                <a:latin typeface="Times New Roman" panose="02020603050405020304" charset="0"/>
                <a:cs typeface="Times New Roman" panose="02020603050405020304" charset="0"/>
                <a:sym typeface="+mn-ea"/>
              </a:rPr>
              <a:t>put it into</a:t>
            </a:r>
            <a:r>
              <a:rPr lang="zh-CN" altLang="en-US" sz="2800" b="1">
                <a:solidFill>
                  <a:schemeClr val="tx1"/>
                </a:solidFill>
                <a:latin typeface="Times New Roman" panose="02020603050405020304" charset="0"/>
                <a:cs typeface="Times New Roman" panose="02020603050405020304" charset="0"/>
                <a:sym typeface="+mn-ea"/>
              </a:rPr>
              <a:t> the man’s hand and </a:t>
            </a:r>
            <a:r>
              <a:rPr lang="zh-CN" altLang="en-US" sz="2800" b="1">
                <a:solidFill>
                  <a:srgbClr val="FF0000"/>
                </a:solidFill>
                <a:latin typeface="Times New Roman" panose="02020603050405020304" charset="0"/>
                <a:cs typeface="Times New Roman" panose="02020603050405020304" charset="0"/>
                <a:sym typeface="+mn-ea"/>
              </a:rPr>
              <a:t>smiled at</a:t>
            </a:r>
            <a:r>
              <a:rPr lang="zh-CN" altLang="en-US" sz="2800" b="1">
                <a:solidFill>
                  <a:schemeClr val="tx1"/>
                </a:solidFill>
                <a:latin typeface="Times New Roman" panose="02020603050405020304" charset="0"/>
                <a:cs typeface="Times New Roman" panose="02020603050405020304" charset="0"/>
                <a:sym typeface="+mn-ea"/>
              </a:rPr>
              <a:t> him </a:t>
            </a:r>
            <a:r>
              <a:rPr lang="en-US" altLang="zh-CN" sz="2800" b="1">
                <a:solidFill>
                  <a:srgbClr val="FF0000"/>
                </a:solidFill>
                <a:latin typeface="Times New Roman" panose="02020603050405020304" charset="0"/>
                <a:cs typeface="Times New Roman" panose="02020603050405020304" charset="0"/>
                <a:sym typeface="+mn-ea"/>
              </a:rPr>
              <a:t>as if saying</a:t>
            </a:r>
            <a:r>
              <a:rPr lang="zh-CN" altLang="en-US" sz="2800" b="1">
                <a:solidFill>
                  <a:schemeClr val="tx1"/>
                </a:solidFill>
                <a:latin typeface="Times New Roman" panose="02020603050405020304" charset="0"/>
                <a:cs typeface="Times New Roman" panose="02020603050405020304" charset="0"/>
                <a:sym typeface="+mn-ea"/>
              </a:rPr>
              <a:t>, “Take it to buy the tickets.”</a:t>
            </a:r>
            <a:endParaRPr lang="zh-CN" altLang="en-US" sz="2800" b="1">
              <a:solidFill>
                <a:schemeClr val="tx1"/>
              </a:solidFill>
              <a:latin typeface="Times New Roman" panose="02020603050405020304" charset="0"/>
              <a:cs typeface="Times New Roman" panose="02020603050405020304" charset="0"/>
              <a:sym typeface="+mn-ea"/>
            </a:endParaRPr>
          </a:p>
          <a:p>
            <a:endParaRPr lang="zh-CN" altLang="en-US" sz="2800" b="1">
              <a:solidFill>
                <a:schemeClr val="tx1"/>
              </a:solidFill>
              <a:latin typeface="Times New Roman" panose="02020603050405020304" charset="0"/>
              <a:cs typeface="Times New Roman" panose="02020603050405020304" charset="0"/>
              <a:sym typeface="+mn-ea"/>
            </a:endParaRPr>
          </a:p>
        </p:txBody>
      </p:sp>
      <p:pic>
        <p:nvPicPr>
          <p:cNvPr id="105" name="图片 104"/>
          <p:cNvPicPr/>
          <p:nvPr/>
        </p:nvPicPr>
        <p:blipFill>
          <a:blip r:embed="rId1"/>
          <a:stretch>
            <a:fillRect/>
          </a:stretch>
        </p:blipFill>
        <p:spPr>
          <a:xfrm>
            <a:off x="7359650" y="0"/>
            <a:ext cx="4573905" cy="4045585"/>
          </a:xfrm>
          <a:prstGeom prst="rect">
            <a:avLst/>
          </a:prstGeom>
          <a:noFill/>
          <a:ln w="9525">
            <a:noFill/>
          </a:ln>
        </p:spPr>
      </p:pic>
      <p:sp>
        <p:nvSpPr>
          <p:cNvPr id="16" name="文本框 15"/>
          <p:cNvSpPr txBox="1"/>
          <p:nvPr/>
        </p:nvSpPr>
        <p:spPr>
          <a:xfrm>
            <a:off x="488315" y="2174240"/>
            <a:ext cx="7235190" cy="645160"/>
          </a:xfrm>
          <a:prstGeom prst="rect">
            <a:avLst/>
          </a:prstGeom>
          <a:noFill/>
        </p:spPr>
        <p:txBody>
          <a:bodyPr wrap="square" rtlCol="0">
            <a:spAutoFit/>
          </a:bodyPr>
          <a:p>
            <a:r>
              <a:rPr lang="zh-CN" altLang="en-US" sz="3600" b="1">
                <a:solidFill>
                  <a:srgbClr val="FF0000"/>
                </a:solidFill>
              </a:rPr>
              <a:t>三连动（</a:t>
            </a:r>
            <a:r>
              <a:rPr lang="en-US" altLang="zh-CN" sz="3600" b="1">
                <a:solidFill>
                  <a:srgbClr val="FF0000"/>
                </a:solidFill>
              </a:rPr>
              <a:t>V1,V2+V3</a:t>
            </a:r>
            <a:r>
              <a:rPr lang="zh-CN" altLang="en-US" sz="3600" b="1">
                <a:solidFill>
                  <a:srgbClr val="FF0000"/>
                </a:solidFill>
              </a:rPr>
              <a:t>）</a:t>
            </a:r>
            <a:endParaRPr lang="zh-CN" altLang="en-US" sz="3600" b="1">
              <a:solidFill>
                <a:srgbClr val="FF0000"/>
              </a:solidFill>
            </a:endParaRPr>
          </a:p>
        </p:txBody>
      </p:sp>
      <p:sp>
        <p:nvSpPr>
          <p:cNvPr id="4" name="文本框 3"/>
          <p:cNvSpPr txBox="1"/>
          <p:nvPr/>
        </p:nvSpPr>
        <p:spPr>
          <a:xfrm>
            <a:off x="455930" y="3168015"/>
            <a:ext cx="11280140" cy="521970"/>
          </a:xfrm>
          <a:prstGeom prst="rect">
            <a:avLst/>
          </a:prstGeom>
          <a:noFill/>
        </p:spPr>
        <p:txBody>
          <a:bodyPr wrap="square" rtlCol="0">
            <a:spAutoFit/>
          </a:bodyPr>
          <a:p>
            <a:r>
              <a:rPr lang="zh-CN" altLang="en-US" sz="2800" b="1">
                <a:solidFill>
                  <a:srgbClr val="FF0000"/>
                </a:solidFill>
              </a:rPr>
              <a:t>比喻句（</a:t>
            </a:r>
            <a:r>
              <a:rPr lang="en-US" altLang="zh-CN" sz="2800" b="1">
                <a:solidFill>
                  <a:srgbClr val="FF0000"/>
                </a:solidFill>
              </a:rPr>
              <a:t>simile-as if</a:t>
            </a:r>
            <a:r>
              <a:rPr lang="zh-CN" altLang="en-US" sz="2800" b="1">
                <a:solidFill>
                  <a:srgbClr val="FF0000"/>
                </a:solidFill>
              </a:rPr>
              <a:t>）</a:t>
            </a:r>
            <a:r>
              <a:rPr lang="en-US" altLang="zh-CN" sz="2800" b="1">
                <a:solidFill>
                  <a:srgbClr val="FF0000"/>
                </a:solidFill>
              </a:rPr>
              <a:t> </a:t>
            </a:r>
            <a:endParaRPr lang="en-US" altLang="zh-CN"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 grpId="0" build="p"/>
      <p:bldP spid="3" grpId="1" build="p"/>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8900" y="608330"/>
            <a:ext cx="6595745" cy="705485"/>
          </a:xfrm>
        </p:spPr>
        <p:txBody>
          <a:bodyPr>
            <a:normAutofit fontScale="90000"/>
          </a:bodyPr>
          <a:p>
            <a:r>
              <a:rPr lang="en-US" altLang="zh-CN" sz="3110">
                <a:latin typeface="Times New Roman" panose="02020603050405020304" charset="0"/>
                <a:cs typeface="Times New Roman" panose="02020603050405020304" charset="0"/>
              </a:rPr>
              <a:t>As soon as the children received their gifts ,they were very moved.</a:t>
            </a:r>
            <a:br>
              <a:rPr lang="en-US" altLang="zh-CN" sz="3110">
                <a:latin typeface="Times New Roman" panose="02020603050405020304" charset="0"/>
                <a:cs typeface="Times New Roman" panose="02020603050405020304" charset="0"/>
              </a:rPr>
            </a:br>
            <a:r>
              <a:rPr lang="en-US" altLang="zh-CN" sz="3110">
                <a:solidFill>
                  <a:srgbClr val="FF0000"/>
                </a:solidFill>
                <a:latin typeface="Times New Roman" panose="02020603050405020304" charset="0"/>
                <a:cs typeface="Times New Roman" panose="02020603050405020304" charset="0"/>
              </a:rPr>
              <a:t>(</a:t>
            </a:r>
            <a:r>
              <a:rPr lang="zh-CN" altLang="en-US" sz="3110">
                <a:solidFill>
                  <a:srgbClr val="FF0000"/>
                </a:solidFill>
                <a:latin typeface="Times New Roman" panose="02020603050405020304" charset="0"/>
                <a:cs typeface="Times New Roman" panose="02020603050405020304" charset="0"/>
              </a:rPr>
              <a:t>十月月考</a:t>
            </a:r>
            <a:r>
              <a:rPr lang="en-US" altLang="zh-CN" sz="3110">
                <a:solidFill>
                  <a:srgbClr val="FF0000"/>
                </a:solidFill>
                <a:latin typeface="Times New Roman" panose="02020603050405020304" charset="0"/>
                <a:cs typeface="Times New Roman" panose="02020603050405020304" charset="0"/>
              </a:rPr>
              <a:t>)</a:t>
            </a:r>
            <a:endParaRPr lang="en-US" altLang="zh-CN" sz="3110">
              <a:solidFill>
                <a:srgbClr val="FF0000"/>
              </a:solidFill>
              <a:latin typeface="Times New Roman" panose="02020603050405020304" charset="0"/>
              <a:cs typeface="Times New Roman" panose="02020603050405020304" charset="0"/>
            </a:endParaRPr>
          </a:p>
        </p:txBody>
      </p:sp>
      <p:sp>
        <p:nvSpPr>
          <p:cNvPr id="3" name="内容占位符 2"/>
          <p:cNvSpPr>
            <a:spLocks noGrp="1"/>
          </p:cNvSpPr>
          <p:nvPr>
            <p:ph idx="1"/>
          </p:nvPr>
        </p:nvSpPr>
        <p:spPr>
          <a:xfrm>
            <a:off x="88900" y="2750820"/>
            <a:ext cx="6684645" cy="1920875"/>
          </a:xfrm>
        </p:spPr>
        <p:txBody>
          <a:bodyPr>
            <a:noAutofit/>
          </a:bodyPr>
          <a:p>
            <a:pPr marL="0" indent="0">
              <a:buNone/>
            </a:pPr>
            <a:r>
              <a:rPr lang="en-US" altLang="zh-CN" sz="2800" b="1">
                <a:solidFill>
                  <a:srgbClr val="FF0000"/>
                </a:solidFill>
                <a:latin typeface="Times New Roman" panose="02020603050405020304" charset="0"/>
                <a:cs typeface="Times New Roman" panose="02020603050405020304" charset="0"/>
                <a:sym typeface="+mn-ea"/>
              </a:rPr>
              <a:t>On receiving</a:t>
            </a:r>
            <a:r>
              <a:rPr lang="en-US" altLang="zh-CN" sz="2800" b="1">
                <a:solidFill>
                  <a:schemeClr val="tx1"/>
                </a:solidFill>
                <a:latin typeface="Times New Roman" panose="02020603050405020304" charset="0"/>
                <a:cs typeface="Times New Roman" panose="02020603050405020304" charset="0"/>
                <a:sym typeface="+mn-ea"/>
              </a:rPr>
              <a:t> our gifts, the children were deeply moved </a:t>
            </a:r>
            <a:r>
              <a:rPr lang="en-US" altLang="zh-CN" sz="2800" b="1">
                <a:solidFill>
                  <a:srgbClr val="FF0000"/>
                </a:solidFill>
                <a:latin typeface="Times New Roman" panose="02020603050405020304" charset="0"/>
                <a:cs typeface="Times New Roman" panose="02020603050405020304" charset="0"/>
                <a:sym typeface="+mn-ea"/>
              </a:rPr>
              <a:t>with </a:t>
            </a:r>
            <a:r>
              <a:rPr lang="en-US" altLang="zh-CN" sz="2800" b="1">
                <a:solidFill>
                  <a:schemeClr val="tx1"/>
                </a:solidFill>
                <a:latin typeface="Times New Roman" panose="02020603050405020304" charset="0"/>
                <a:cs typeface="Times New Roman" panose="02020603050405020304" charset="0"/>
                <a:sym typeface="+mn-ea"/>
              </a:rPr>
              <a:t>tears </a:t>
            </a:r>
            <a:r>
              <a:rPr lang="en-US" altLang="zh-CN" sz="2800" b="1">
                <a:solidFill>
                  <a:srgbClr val="FF0000"/>
                </a:solidFill>
                <a:latin typeface="Times New Roman" panose="02020603050405020304" charset="0"/>
                <a:cs typeface="Times New Roman" panose="02020603050405020304" charset="0"/>
                <a:sym typeface="+mn-ea"/>
              </a:rPr>
              <a:t>blurring</a:t>
            </a:r>
            <a:r>
              <a:rPr lang="en-US" altLang="zh-CN" sz="2800" b="1">
                <a:solidFill>
                  <a:schemeClr val="tx1"/>
                </a:solidFill>
                <a:latin typeface="Times New Roman" panose="02020603050405020304" charset="0"/>
                <a:cs typeface="Times New Roman" panose="02020603050405020304" charset="0"/>
                <a:sym typeface="+mn-ea"/>
              </a:rPr>
              <a:t> their eyes.</a:t>
            </a:r>
            <a:endParaRPr lang="en-US" altLang="zh-CN" sz="2800" b="1">
              <a:solidFill>
                <a:schemeClr val="tx1"/>
              </a:solidFill>
              <a:latin typeface="Times New Roman" panose="02020603050405020304" charset="0"/>
              <a:cs typeface="Times New Roman" panose="02020603050405020304" charset="0"/>
              <a:sym typeface="+mn-ea"/>
            </a:endParaRPr>
          </a:p>
          <a:p>
            <a:endParaRPr lang="en-US" altLang="zh-CN" sz="2800" b="1">
              <a:solidFill>
                <a:schemeClr val="tx1"/>
              </a:solidFill>
              <a:latin typeface="Times New Roman" panose="02020603050405020304" charset="0"/>
              <a:cs typeface="Times New Roman" panose="02020603050405020304" charset="0"/>
              <a:sym typeface="+mn-ea"/>
            </a:endParaRPr>
          </a:p>
        </p:txBody>
      </p:sp>
      <p:pic>
        <p:nvPicPr>
          <p:cNvPr id="107" name="图片 106"/>
          <p:cNvPicPr/>
          <p:nvPr/>
        </p:nvPicPr>
        <p:blipFill>
          <a:blip r:embed="rId1"/>
          <a:stretch>
            <a:fillRect/>
          </a:stretch>
        </p:blipFill>
        <p:spPr>
          <a:xfrm>
            <a:off x="6684645" y="60325"/>
            <a:ext cx="5377180" cy="4089400"/>
          </a:xfrm>
          <a:prstGeom prst="rect">
            <a:avLst/>
          </a:prstGeom>
          <a:noFill/>
          <a:ln w="9525">
            <a:noFill/>
          </a:ln>
        </p:spPr>
      </p:pic>
      <p:sp>
        <p:nvSpPr>
          <p:cNvPr id="14" name="文本框 13"/>
          <p:cNvSpPr txBox="1"/>
          <p:nvPr/>
        </p:nvSpPr>
        <p:spPr>
          <a:xfrm>
            <a:off x="88900" y="1844040"/>
            <a:ext cx="8230870" cy="521970"/>
          </a:xfrm>
          <a:prstGeom prst="rect">
            <a:avLst/>
          </a:prstGeom>
          <a:noFill/>
        </p:spPr>
        <p:txBody>
          <a:bodyPr wrap="square" rtlCol="0">
            <a:spAutoFit/>
          </a:bodyPr>
          <a:p>
            <a:r>
              <a:rPr lang="en-US" sz="2800" b="1">
                <a:solidFill>
                  <a:srgbClr val="FF0000"/>
                </a:solidFill>
              </a:rPr>
              <a:t>On doing sth, sb +v+ in/with +</a:t>
            </a:r>
            <a:r>
              <a:rPr lang="zh-CN" altLang="en-US" sz="2800" b="1">
                <a:solidFill>
                  <a:srgbClr val="FF0000"/>
                </a:solidFill>
              </a:rPr>
              <a:t>情感</a:t>
            </a:r>
            <a:r>
              <a:rPr lang="en-US" altLang="zh-CN" sz="2800" b="1">
                <a:solidFill>
                  <a:srgbClr val="FF0000"/>
                </a:solidFill>
              </a:rPr>
              <a:t>n</a:t>
            </a:r>
            <a:endParaRPr lang="en-US" altLang="zh-CN" sz="2800" b="1">
              <a:solidFill>
                <a:srgbClr val="FF0000"/>
              </a:solidFill>
            </a:endParaRPr>
          </a:p>
        </p:txBody>
      </p:sp>
      <p:sp>
        <p:nvSpPr>
          <p:cNvPr id="4" name="文本框 3"/>
          <p:cNvSpPr txBox="1"/>
          <p:nvPr/>
        </p:nvSpPr>
        <p:spPr>
          <a:xfrm>
            <a:off x="212725" y="4671695"/>
            <a:ext cx="8230870" cy="521970"/>
          </a:xfrm>
          <a:prstGeom prst="rect">
            <a:avLst/>
          </a:prstGeom>
          <a:noFill/>
        </p:spPr>
        <p:txBody>
          <a:bodyPr wrap="square" rtlCol="0">
            <a:spAutoFit/>
          </a:bodyPr>
          <a:p>
            <a:r>
              <a:rPr lang="zh-CN" altLang="en-US" sz="2800" b="1">
                <a:solidFill>
                  <a:srgbClr val="FF0000"/>
                </a:solidFill>
              </a:rPr>
              <a:t>独立主格（</a:t>
            </a:r>
            <a:r>
              <a:rPr lang="en-US" sz="2800" b="1">
                <a:solidFill>
                  <a:srgbClr val="FF0000"/>
                </a:solidFill>
              </a:rPr>
              <a:t>n+</a:t>
            </a:r>
            <a:r>
              <a:rPr lang="zh-CN" altLang="en-US" sz="2800" b="1">
                <a:solidFill>
                  <a:srgbClr val="FF0000"/>
                </a:solidFill>
              </a:rPr>
              <a:t>非谓语动词）</a:t>
            </a:r>
            <a:endParaRPr lang="zh-CN" altLang="en-US" sz="2800" b="1">
              <a:solidFill>
                <a:srgbClr val="FF0000"/>
              </a:solidFill>
            </a:endParaRPr>
          </a:p>
        </p:txBody>
      </p:sp>
      <p:sp>
        <p:nvSpPr>
          <p:cNvPr id="5" name="内容占位符 2"/>
          <p:cNvSpPr>
            <a:spLocks noGrp="1"/>
          </p:cNvSpPr>
          <p:nvPr/>
        </p:nvSpPr>
        <p:spPr>
          <a:xfrm>
            <a:off x="212725" y="5334635"/>
            <a:ext cx="9098915" cy="192087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800" b="1">
                <a:solidFill>
                  <a:srgbClr val="FF0000"/>
                </a:solidFill>
                <a:latin typeface="Times New Roman" panose="02020603050405020304" charset="0"/>
                <a:cs typeface="Times New Roman" panose="02020603050405020304" charset="0"/>
                <a:sym typeface="+mn-ea"/>
              </a:rPr>
              <a:t>On receiving</a:t>
            </a:r>
            <a:r>
              <a:rPr lang="en-US" altLang="zh-CN" sz="2800" b="1">
                <a:solidFill>
                  <a:schemeClr val="tx1"/>
                </a:solidFill>
                <a:latin typeface="Times New Roman" panose="02020603050405020304" charset="0"/>
                <a:cs typeface="Times New Roman" panose="02020603050405020304" charset="0"/>
                <a:sym typeface="+mn-ea"/>
              </a:rPr>
              <a:t> our gifts, the children were deeply moved</a:t>
            </a:r>
            <a:r>
              <a:rPr lang="zh-CN" altLang="en-US" sz="2800" b="1">
                <a:solidFill>
                  <a:schemeClr val="tx1"/>
                </a:solidFill>
                <a:latin typeface="Times New Roman" panose="02020603050405020304" charset="0"/>
                <a:cs typeface="Times New Roman" panose="02020603050405020304" charset="0"/>
                <a:sym typeface="+mn-ea"/>
              </a:rPr>
              <a:t>，</a:t>
            </a:r>
            <a:r>
              <a:rPr lang="en-US" altLang="zh-CN" sz="2800" b="1">
                <a:solidFill>
                  <a:schemeClr val="tx1"/>
                </a:solidFill>
                <a:latin typeface="Times New Roman" panose="02020603050405020304" charset="0"/>
                <a:cs typeface="Times New Roman" panose="02020603050405020304" charset="0"/>
                <a:sym typeface="+mn-ea"/>
              </a:rPr>
              <a:t>tears </a:t>
            </a:r>
            <a:r>
              <a:rPr lang="en-US" altLang="zh-CN" sz="2800" b="1">
                <a:solidFill>
                  <a:srgbClr val="FF0000"/>
                </a:solidFill>
                <a:latin typeface="Times New Roman" panose="02020603050405020304" charset="0"/>
                <a:cs typeface="Times New Roman" panose="02020603050405020304" charset="0"/>
                <a:sym typeface="+mn-ea"/>
              </a:rPr>
              <a:t>blurring</a:t>
            </a:r>
            <a:r>
              <a:rPr lang="en-US" altLang="zh-CN" sz="2800" b="1">
                <a:solidFill>
                  <a:schemeClr val="tx1"/>
                </a:solidFill>
                <a:latin typeface="Times New Roman" panose="02020603050405020304" charset="0"/>
                <a:cs typeface="Times New Roman" panose="02020603050405020304" charset="0"/>
                <a:sym typeface="+mn-ea"/>
              </a:rPr>
              <a:t> their eyes.</a:t>
            </a:r>
            <a:endParaRPr lang="en-US" altLang="zh-CN" sz="2800" b="1">
              <a:solidFill>
                <a:schemeClr val="tx1"/>
              </a:solidFill>
              <a:latin typeface="Times New Roman" panose="02020603050405020304" charset="0"/>
              <a:cs typeface="Times New Roman" panose="02020603050405020304" charset="0"/>
              <a:sym typeface="+mn-ea"/>
            </a:endParaRPr>
          </a:p>
          <a:p>
            <a:endParaRPr lang="en-US" altLang="zh-CN" sz="2800" b="1">
              <a:solidFill>
                <a:schemeClr val="tx1"/>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4" grpId="0"/>
      <p:bldP spid="4" grpId="1"/>
      <p:bldP spid="3" grpId="0" build="p"/>
      <p:bldP spid="3" grpId="1" build="p"/>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70180" y="527685"/>
            <a:ext cx="6567805" cy="1080770"/>
          </a:xfrm>
        </p:spPr>
        <p:txBody>
          <a:bodyPr>
            <a:normAutofit fontScale="90000"/>
          </a:bodyPr>
          <a:p>
            <a:r>
              <a:rPr lang="en-US" altLang="zh-CN" sz="2665"/>
              <a:t>When I reached the vet’s office, I scooped(</a:t>
            </a:r>
            <a:r>
              <a:rPr lang="zh-CN" altLang="en-US" sz="2665"/>
              <a:t>抱起</a:t>
            </a:r>
            <a:r>
              <a:rPr lang="en-US" altLang="zh-CN" sz="2665"/>
              <a:t>) the dog and urged</a:t>
            </a:r>
            <a:r>
              <a:rPr lang="zh-CN" altLang="en-US" sz="2665"/>
              <a:t>（催促）</a:t>
            </a:r>
            <a:r>
              <a:rPr lang="en-US" altLang="zh-CN" sz="2665"/>
              <a:t> the vet to examine Shep.</a:t>
            </a:r>
            <a:br>
              <a:rPr lang="en-US" altLang="zh-CN" sz="2665"/>
            </a:br>
            <a:r>
              <a:rPr lang="zh-CN" altLang="en-US" sz="2665">
                <a:solidFill>
                  <a:srgbClr val="FF0000"/>
                </a:solidFill>
              </a:rPr>
              <a:t>（期中考试）</a:t>
            </a:r>
            <a:endParaRPr lang="zh-CN" altLang="en-US" sz="2665">
              <a:solidFill>
                <a:srgbClr val="FF0000"/>
              </a:solidFill>
            </a:endParaRPr>
          </a:p>
        </p:txBody>
      </p:sp>
      <p:sp>
        <p:nvSpPr>
          <p:cNvPr id="4" name="文本框 3"/>
          <p:cNvSpPr txBox="1"/>
          <p:nvPr/>
        </p:nvSpPr>
        <p:spPr>
          <a:xfrm>
            <a:off x="243840" y="4218305"/>
            <a:ext cx="10803890" cy="1568450"/>
          </a:xfrm>
          <a:prstGeom prst="rect">
            <a:avLst/>
          </a:prstGeom>
          <a:noFill/>
        </p:spPr>
        <p:txBody>
          <a:bodyPr wrap="square" rtlCol="0" anchor="t">
            <a:spAutoFit/>
          </a:bodyPr>
          <a:p>
            <a:r>
              <a:rPr lang="en-US" sz="3200" b="1">
                <a:solidFill>
                  <a:srgbClr val="FF0000"/>
                </a:solidFill>
                <a:latin typeface="Times New Roman" panose="02020603050405020304" charset="0"/>
                <a:cs typeface="Times New Roman" panose="02020603050405020304" charset="0"/>
                <a:sym typeface="+mn-ea"/>
              </a:rPr>
              <a:t>On reaching</a:t>
            </a:r>
            <a:r>
              <a:rPr lang="en-US" sz="3200" b="1">
                <a:solidFill>
                  <a:schemeClr val="tx1"/>
                </a:solidFill>
                <a:latin typeface="Times New Roman" panose="02020603050405020304" charset="0"/>
                <a:cs typeface="Times New Roman" panose="02020603050405020304" charset="0"/>
                <a:sym typeface="+mn-ea"/>
              </a:rPr>
              <a:t> the vet’s office, </a:t>
            </a:r>
            <a:r>
              <a:rPr lang="en-US" altLang="zh-CN" sz="3200" b="1">
                <a:solidFill>
                  <a:schemeClr val="tx1"/>
                </a:solidFill>
                <a:latin typeface="Times New Roman" panose="02020603050405020304" charset="0"/>
                <a:cs typeface="Times New Roman" panose="02020603050405020304" charset="0"/>
                <a:sym typeface="+mn-ea"/>
              </a:rPr>
              <a:t> I </a:t>
            </a:r>
            <a:r>
              <a:rPr lang="zh-CN" altLang="en-US" sz="3200" b="1">
                <a:solidFill>
                  <a:srgbClr val="FF0000"/>
                </a:solidFill>
                <a:latin typeface="Times New Roman" panose="02020603050405020304" charset="0"/>
                <a:cs typeface="Times New Roman" panose="02020603050405020304" charset="0"/>
                <a:sym typeface="+mn-ea"/>
              </a:rPr>
              <a:t>scooped</a:t>
            </a:r>
            <a:r>
              <a:rPr lang="en-US" altLang="zh-CN" sz="3200" b="1">
                <a:solidFill>
                  <a:schemeClr val="tx1"/>
                </a:solidFill>
                <a:latin typeface="Times New Roman" panose="02020603050405020304" charset="0"/>
                <a:cs typeface="Times New Roman" panose="02020603050405020304" charset="0"/>
                <a:sym typeface="+mn-ea"/>
              </a:rPr>
              <a:t> (</a:t>
            </a:r>
            <a:r>
              <a:rPr lang="zh-CN" altLang="en-US" sz="3200" b="1">
                <a:solidFill>
                  <a:schemeClr val="tx1"/>
                </a:solidFill>
                <a:latin typeface="Times New Roman" panose="02020603050405020304" charset="0"/>
                <a:cs typeface="Times New Roman" panose="02020603050405020304" charset="0"/>
                <a:sym typeface="+mn-ea"/>
              </a:rPr>
              <a:t>抱起</a:t>
            </a:r>
            <a:r>
              <a:rPr lang="en-US" altLang="zh-CN" sz="3200" b="1">
                <a:solidFill>
                  <a:schemeClr val="tx1"/>
                </a:solidFill>
                <a:latin typeface="Times New Roman" panose="02020603050405020304" charset="0"/>
                <a:cs typeface="Times New Roman" panose="02020603050405020304" charset="0"/>
                <a:sym typeface="+mn-ea"/>
              </a:rPr>
              <a:t>) the dog up in my arms, </a:t>
            </a:r>
            <a:r>
              <a:rPr lang="en-US" altLang="zh-CN" sz="3200" b="1">
                <a:solidFill>
                  <a:srgbClr val="FF0000"/>
                </a:solidFill>
                <a:latin typeface="Times New Roman" panose="02020603050405020304" charset="0"/>
                <a:cs typeface="Times New Roman" panose="02020603050405020304" charset="0"/>
                <a:sym typeface="+mn-ea"/>
              </a:rPr>
              <a:t>rushing</a:t>
            </a:r>
            <a:r>
              <a:rPr lang="en-US" altLang="zh-CN" sz="3200" b="1">
                <a:solidFill>
                  <a:schemeClr val="tx1"/>
                </a:solidFill>
                <a:latin typeface="Times New Roman" panose="02020603050405020304" charset="0"/>
                <a:cs typeface="Times New Roman" panose="02020603050405020304" charset="0"/>
                <a:sym typeface="+mn-ea"/>
              </a:rPr>
              <a:t> to the vet and </a:t>
            </a:r>
            <a:r>
              <a:rPr lang="zh-CN" altLang="en-US" sz="3200" b="1">
                <a:solidFill>
                  <a:srgbClr val="FF0000"/>
                </a:solidFill>
                <a:latin typeface="Times New Roman" panose="02020603050405020304" charset="0"/>
                <a:cs typeface="Times New Roman" panose="02020603050405020304" charset="0"/>
                <a:sym typeface="+mn-ea"/>
              </a:rPr>
              <a:t>urging</a:t>
            </a:r>
            <a:r>
              <a:rPr lang="en-US" altLang="zh-CN" sz="3200" b="1">
                <a:solidFill>
                  <a:schemeClr val="tx1"/>
                </a:solidFill>
                <a:latin typeface="Times New Roman" panose="02020603050405020304" charset="0"/>
                <a:cs typeface="Times New Roman" panose="02020603050405020304" charset="0"/>
                <a:sym typeface="+mn-ea"/>
              </a:rPr>
              <a:t> (</a:t>
            </a:r>
            <a:r>
              <a:rPr lang="zh-CN" altLang="en-US" sz="3200" b="1">
                <a:solidFill>
                  <a:schemeClr val="tx1"/>
                </a:solidFill>
                <a:latin typeface="Times New Roman" panose="02020603050405020304" charset="0"/>
                <a:cs typeface="Times New Roman" panose="02020603050405020304" charset="0"/>
                <a:sym typeface="+mn-ea"/>
              </a:rPr>
              <a:t>催促</a:t>
            </a:r>
            <a:r>
              <a:rPr lang="en-US" altLang="zh-CN" sz="3200" b="1">
                <a:solidFill>
                  <a:schemeClr val="tx1"/>
                </a:solidFill>
                <a:latin typeface="Times New Roman" panose="02020603050405020304" charset="0"/>
                <a:cs typeface="Times New Roman" panose="02020603050405020304" charset="0"/>
                <a:sym typeface="+mn-ea"/>
              </a:rPr>
              <a:t>) him</a:t>
            </a:r>
            <a:r>
              <a:rPr lang="zh-CN" altLang="en-US" sz="3200" b="1">
                <a:solidFill>
                  <a:schemeClr val="tx1"/>
                </a:solidFill>
                <a:latin typeface="Times New Roman" panose="02020603050405020304" charset="0"/>
                <a:cs typeface="Times New Roman" panose="02020603050405020304" charset="0"/>
                <a:sym typeface="+mn-ea"/>
              </a:rPr>
              <a:t> to examine Shep. </a:t>
            </a:r>
            <a:endParaRPr lang="zh-CN" altLang="en-US" sz="3200" b="1">
              <a:solidFill>
                <a:schemeClr val="tx1"/>
              </a:solidFill>
              <a:latin typeface="Times New Roman" panose="02020603050405020304" charset="0"/>
              <a:cs typeface="Times New Roman" panose="02020603050405020304" charset="0"/>
              <a:sym typeface="+mn-ea"/>
            </a:endParaRPr>
          </a:p>
        </p:txBody>
      </p:sp>
      <p:pic>
        <p:nvPicPr>
          <p:cNvPr id="108" name="图片 107"/>
          <p:cNvPicPr/>
          <p:nvPr/>
        </p:nvPicPr>
        <p:blipFill>
          <a:blip r:embed="rId1"/>
          <a:stretch>
            <a:fillRect/>
          </a:stretch>
        </p:blipFill>
        <p:spPr>
          <a:xfrm>
            <a:off x="6597015" y="-192405"/>
            <a:ext cx="5594985" cy="4199890"/>
          </a:xfrm>
          <a:prstGeom prst="rect">
            <a:avLst/>
          </a:prstGeom>
          <a:noFill/>
          <a:ln w="9525">
            <a:noFill/>
          </a:ln>
        </p:spPr>
      </p:pic>
      <p:sp>
        <p:nvSpPr>
          <p:cNvPr id="17" name="文本框 16"/>
          <p:cNvSpPr txBox="1"/>
          <p:nvPr/>
        </p:nvSpPr>
        <p:spPr>
          <a:xfrm>
            <a:off x="170180" y="2485390"/>
            <a:ext cx="7235190" cy="521970"/>
          </a:xfrm>
          <a:prstGeom prst="rect">
            <a:avLst/>
          </a:prstGeom>
          <a:noFill/>
        </p:spPr>
        <p:txBody>
          <a:bodyPr wrap="square" rtlCol="0">
            <a:spAutoFit/>
          </a:bodyPr>
          <a:p>
            <a:r>
              <a:rPr lang="zh-CN" altLang="en-US" sz="2800" b="1">
                <a:solidFill>
                  <a:srgbClr val="FF0000"/>
                </a:solidFill>
              </a:rPr>
              <a:t>分词作状语（伴随，结果，原因，方式等）</a:t>
            </a:r>
            <a:endParaRPr lang="zh-CN" altLang="en-US"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4930" y="3792220"/>
            <a:ext cx="9173845" cy="1768475"/>
          </a:xfrm>
        </p:spPr>
        <p:txBody>
          <a:bodyPr/>
          <a:p>
            <a:pPr marL="0" indent="0">
              <a:buNone/>
            </a:pPr>
            <a:r>
              <a:rPr lang="en-US" sz="2800" b="1">
                <a:solidFill>
                  <a:srgbClr val="FF0000"/>
                </a:solidFill>
                <a:latin typeface="Times New Roman" panose="02020603050405020304" charset="0"/>
                <a:ea typeface="宋体" panose="02010600030101010101" pitchFamily="2" charset="-122"/>
                <a:sym typeface="+mn-ea"/>
              </a:rPr>
              <a:t>Relieved and rejoiced</a:t>
            </a:r>
            <a:r>
              <a:rPr lang="en-US" sz="2800" b="1">
                <a:solidFill>
                  <a:schemeClr val="tx1"/>
                </a:solidFill>
                <a:latin typeface="Times New Roman" panose="02020603050405020304" charset="0"/>
                <a:ea typeface="宋体" panose="02010600030101010101" pitchFamily="2" charset="-122"/>
                <a:sym typeface="+mn-ea"/>
              </a:rPr>
              <a:t>, I held Shep in my arms gently.</a:t>
            </a:r>
            <a:endParaRPr lang="en-US" altLang="en-US" sz="2800"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110" name="图片 109"/>
          <p:cNvPicPr/>
          <p:nvPr/>
        </p:nvPicPr>
        <p:blipFill>
          <a:blip r:embed="rId1"/>
          <a:stretch>
            <a:fillRect/>
          </a:stretch>
        </p:blipFill>
        <p:spPr>
          <a:xfrm>
            <a:off x="7315200" y="0"/>
            <a:ext cx="4876800" cy="3630295"/>
          </a:xfrm>
          <a:prstGeom prst="rect">
            <a:avLst/>
          </a:prstGeom>
          <a:noFill/>
          <a:ln w="9525">
            <a:noFill/>
          </a:ln>
        </p:spPr>
      </p:pic>
      <p:sp>
        <p:nvSpPr>
          <p:cNvPr id="4" name="文本框 3"/>
          <p:cNvSpPr txBox="1"/>
          <p:nvPr/>
        </p:nvSpPr>
        <p:spPr>
          <a:xfrm>
            <a:off x="212090" y="2575560"/>
            <a:ext cx="11280140" cy="521970"/>
          </a:xfrm>
          <a:prstGeom prst="rect">
            <a:avLst/>
          </a:prstGeom>
          <a:noFill/>
        </p:spPr>
        <p:txBody>
          <a:bodyPr wrap="square" rtlCol="0">
            <a:spAutoFit/>
          </a:bodyPr>
          <a:p>
            <a:r>
              <a:rPr lang="en-US" sz="2800" b="1">
                <a:solidFill>
                  <a:srgbClr val="FF0000"/>
                </a:solidFill>
              </a:rPr>
              <a:t>adj.</a:t>
            </a:r>
            <a:r>
              <a:rPr lang="zh-CN" altLang="en-US" sz="2800" b="1">
                <a:solidFill>
                  <a:srgbClr val="FF0000"/>
                </a:solidFill>
              </a:rPr>
              <a:t>做状语</a:t>
            </a:r>
            <a:r>
              <a:rPr lang="en-US" altLang="zh-CN" sz="2800" b="1">
                <a:solidFill>
                  <a:srgbClr val="FF0000"/>
                </a:solidFill>
              </a:rPr>
              <a:t>(</a:t>
            </a:r>
            <a:r>
              <a:rPr lang="zh-CN" altLang="en-US" sz="2800" b="1">
                <a:solidFill>
                  <a:srgbClr val="FF0000"/>
                </a:solidFill>
              </a:rPr>
              <a:t>句首、句末均可</a:t>
            </a:r>
            <a:r>
              <a:rPr lang="en-US" altLang="zh-CN" sz="2800" b="1">
                <a:solidFill>
                  <a:srgbClr val="FF0000"/>
                </a:solidFill>
              </a:rPr>
              <a:t>)</a:t>
            </a:r>
            <a:endParaRPr lang="en-US" altLang="zh-CN" sz="2800" b="1">
              <a:solidFill>
                <a:srgbClr val="FF0000"/>
              </a:solidFill>
            </a:endParaRPr>
          </a:p>
        </p:txBody>
      </p:sp>
      <p:sp>
        <p:nvSpPr>
          <p:cNvPr id="5" name="文本框 4"/>
          <p:cNvSpPr txBox="1"/>
          <p:nvPr/>
        </p:nvSpPr>
        <p:spPr>
          <a:xfrm>
            <a:off x="74930" y="481330"/>
            <a:ext cx="7492365" cy="953135"/>
          </a:xfrm>
          <a:prstGeom prst="rect">
            <a:avLst/>
          </a:prstGeom>
          <a:noFill/>
        </p:spPr>
        <p:txBody>
          <a:bodyPr wrap="square" rtlCol="0">
            <a:spAutoFit/>
          </a:bodyPr>
          <a:p>
            <a:r>
              <a:rPr lang="en-US" sz="2800" b="1">
                <a:solidFill>
                  <a:schemeClr val="tx1"/>
                </a:solidFill>
              </a:rPr>
              <a:t>I was very relieved and happy, so I hugged the dog gently. </a:t>
            </a:r>
            <a:r>
              <a:rPr lang="en-US" altLang="zh-CN" sz="2800" b="1">
                <a:solidFill>
                  <a:srgbClr val="FF0000"/>
                </a:solidFill>
              </a:rPr>
              <a:t>(</a:t>
            </a:r>
            <a:r>
              <a:rPr lang="zh-CN" altLang="en-US" sz="2800" b="1">
                <a:solidFill>
                  <a:srgbClr val="FF0000"/>
                </a:solidFill>
              </a:rPr>
              <a:t>期中考试</a:t>
            </a:r>
            <a:r>
              <a:rPr lang="en-US" altLang="zh-CN" sz="2800" b="1">
                <a:solidFill>
                  <a:srgbClr val="FF0000"/>
                </a:solidFill>
              </a:rPr>
              <a:t>)</a:t>
            </a:r>
            <a:endParaRPr lang="en-US" altLang="zh-CN"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1"/>
      <p:bldP spid="3" grpId="0" build="p"/>
      <p:bldP spid="3"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文本框 47"/>
          <p:cNvSpPr txBox="1"/>
          <p:nvPr>
            <p:custDataLst>
              <p:tags r:id="rId1"/>
            </p:custDataLst>
          </p:nvPr>
        </p:nvSpPr>
        <p:spPr>
          <a:xfrm>
            <a:off x="125730" y="140335"/>
            <a:ext cx="11430635" cy="687070"/>
          </a:xfrm>
          <a:prstGeom prst="rect">
            <a:avLst/>
          </a:prstGeom>
          <a:noFill/>
        </p:spPr>
        <p:txBody>
          <a:bodyPr wrap="square" rtlCol="0">
            <a:noAutofit/>
          </a:bodyPr>
          <a:p>
            <a:pPr algn="l">
              <a:lnSpc>
                <a:spcPct val="100000"/>
              </a:lnSpc>
            </a:pPr>
            <a:r>
              <a:rPr lang="en-US" altLang="zh-CN" sz="2800" b="1" smtClean="0">
                <a:latin typeface="Times New Roman" panose="02020603050405020304" charset="0"/>
                <a:cs typeface="Times New Roman" panose="02020603050405020304" charset="0"/>
                <a:sym typeface="+mn-ea"/>
              </a:rPr>
              <a:t> </a:t>
            </a:r>
            <a:endParaRPr lang="en-US" altLang="zh-CN" sz="2800" b="1" u="sng" smtClean="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sym typeface="+mn-ea"/>
            </a:endParaRPr>
          </a:p>
        </p:txBody>
      </p:sp>
      <p:pic>
        <p:nvPicPr>
          <p:cNvPr id="7" name="图片 6" descr="翰林.webp"/>
          <p:cNvPicPr>
            <a:picLocks noChangeAspect="1"/>
          </p:cNvPicPr>
          <p:nvPr/>
        </p:nvPicPr>
        <p:blipFill>
          <a:blip r:embed="rId2"/>
          <a:stretch>
            <a:fillRect/>
          </a:stretch>
        </p:blipFill>
        <p:spPr>
          <a:xfrm>
            <a:off x="10888345" y="0"/>
            <a:ext cx="1303655" cy="1427480"/>
          </a:xfrm>
          <a:prstGeom prst="rect">
            <a:avLst/>
          </a:prstGeom>
        </p:spPr>
      </p:pic>
      <p:sp>
        <p:nvSpPr>
          <p:cNvPr id="6" name="文本框 5"/>
          <p:cNvSpPr txBox="1"/>
          <p:nvPr/>
        </p:nvSpPr>
        <p:spPr>
          <a:xfrm>
            <a:off x="3162935" y="140335"/>
            <a:ext cx="7200265" cy="583565"/>
          </a:xfrm>
          <a:prstGeom prst="rect">
            <a:avLst/>
          </a:prstGeom>
          <a:noFill/>
        </p:spPr>
        <p:txBody>
          <a:bodyPr wrap="none" rtlCol="0" anchor="t">
            <a:spAutoFit/>
          </a:bodyPr>
          <a:p>
            <a:pPr marL="0" indent="0">
              <a:buNone/>
            </a:pPr>
            <a:r>
              <a:rPr lang="en-US" altLang="zh-CN" sz="3200" b="1" dirty="0" smtClean="0">
                <a:solidFill>
                  <a:srgbClr val="FF0000"/>
                </a:solidFill>
                <a:latin typeface="Times New Roman" panose="02020603050405020304" charset="0"/>
                <a:cs typeface="Times New Roman" panose="02020603050405020304" charset="0"/>
                <a:sym typeface="+mn-ea"/>
              </a:rPr>
              <a:t>Let’s sum up</a:t>
            </a:r>
            <a:r>
              <a:rPr lang="zh-CN" altLang="en-US" sz="3200" b="1" dirty="0" smtClean="0">
                <a:solidFill>
                  <a:srgbClr val="FF0000"/>
                </a:solidFill>
                <a:latin typeface="Times New Roman" panose="02020603050405020304" charset="0"/>
                <a:cs typeface="Times New Roman" panose="02020603050405020304" charset="0"/>
                <a:sym typeface="+mn-ea"/>
              </a:rPr>
              <a:t>（</a:t>
            </a:r>
            <a:r>
              <a:rPr lang="en-US" altLang="zh-CN" sz="3200" b="1" dirty="0" smtClean="0">
                <a:solidFill>
                  <a:srgbClr val="FF0000"/>
                </a:solidFill>
                <a:latin typeface="Times New Roman" panose="02020603050405020304" charset="0"/>
                <a:cs typeface="Times New Roman" panose="02020603050405020304" charset="0"/>
                <a:sym typeface="+mn-ea"/>
              </a:rPr>
              <a:t>How to show sentences</a:t>
            </a:r>
            <a:r>
              <a:rPr lang="zh-CN" altLang="en-US" sz="3200" b="1" dirty="0" smtClean="0">
                <a:solidFill>
                  <a:srgbClr val="FF0000"/>
                </a:solidFill>
                <a:latin typeface="Times New Roman" panose="02020603050405020304" charset="0"/>
                <a:cs typeface="Times New Roman" panose="02020603050405020304" charset="0"/>
                <a:sym typeface="+mn-ea"/>
              </a:rPr>
              <a:t>）</a:t>
            </a:r>
            <a:endParaRPr lang="zh-CN" altLang="en-US" sz="3200" b="1" dirty="0" smtClean="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282575" y="827405"/>
            <a:ext cx="11279505" cy="521970"/>
          </a:xfrm>
          <a:prstGeom prst="rect">
            <a:avLst/>
          </a:prstGeom>
          <a:noFill/>
        </p:spPr>
        <p:txBody>
          <a:bodyPr wrap="square" rtlCol="0">
            <a:spAutoFit/>
          </a:bodyPr>
          <a:p>
            <a:r>
              <a:rPr lang="en-US" altLang="zh-CN" sz="2800" b="1"/>
              <a:t>1.</a:t>
            </a:r>
            <a:r>
              <a:rPr lang="zh-CN" altLang="en-US" sz="2800" b="1"/>
              <a:t>无灵主语句（</a:t>
            </a:r>
            <a:r>
              <a:rPr lang="en-US" altLang="zh-CN" sz="2800" b="1"/>
              <a:t>feelings/n + engulf/ take control of... + sb</a:t>
            </a:r>
            <a:r>
              <a:rPr lang="zh-CN" altLang="en-US" sz="2800" b="1"/>
              <a:t>）</a:t>
            </a:r>
            <a:endParaRPr lang="zh-CN" altLang="en-US" sz="2800" b="1"/>
          </a:p>
        </p:txBody>
      </p:sp>
      <p:sp>
        <p:nvSpPr>
          <p:cNvPr id="14" name="文本框 13"/>
          <p:cNvSpPr txBox="1"/>
          <p:nvPr/>
        </p:nvSpPr>
        <p:spPr>
          <a:xfrm>
            <a:off x="413385" y="2132330"/>
            <a:ext cx="8230870" cy="521970"/>
          </a:xfrm>
          <a:prstGeom prst="rect">
            <a:avLst/>
          </a:prstGeom>
          <a:noFill/>
        </p:spPr>
        <p:txBody>
          <a:bodyPr wrap="square" rtlCol="0">
            <a:spAutoFit/>
          </a:bodyPr>
          <a:p>
            <a:r>
              <a:rPr lang="en-US" sz="2800" b="1"/>
              <a:t>3.On doing sth, sb +v+ in/with +</a:t>
            </a:r>
            <a:r>
              <a:rPr lang="zh-CN" altLang="en-US" sz="2800" b="1"/>
              <a:t>情感</a:t>
            </a:r>
            <a:r>
              <a:rPr lang="en-US" altLang="zh-CN" sz="2800" b="1"/>
              <a:t>n</a:t>
            </a:r>
            <a:endParaRPr lang="en-US" altLang="zh-CN" sz="2800" b="1"/>
          </a:p>
        </p:txBody>
      </p:sp>
      <p:sp>
        <p:nvSpPr>
          <p:cNvPr id="15" name="文本框 14"/>
          <p:cNvSpPr txBox="1"/>
          <p:nvPr/>
        </p:nvSpPr>
        <p:spPr>
          <a:xfrm>
            <a:off x="556260" y="4274820"/>
            <a:ext cx="11280140" cy="521970"/>
          </a:xfrm>
          <a:prstGeom prst="rect">
            <a:avLst/>
          </a:prstGeom>
          <a:noFill/>
        </p:spPr>
        <p:txBody>
          <a:bodyPr wrap="square" rtlCol="0">
            <a:spAutoFit/>
          </a:bodyPr>
          <a:p>
            <a:r>
              <a:rPr lang="en-US" altLang="zh-CN" sz="2800" b="1">
                <a:solidFill>
                  <a:srgbClr val="FF0000"/>
                </a:solidFill>
              </a:rPr>
              <a:t>6.with </a:t>
            </a:r>
            <a:r>
              <a:rPr lang="zh-CN" altLang="en-US" sz="2800" b="1">
                <a:solidFill>
                  <a:srgbClr val="FF0000"/>
                </a:solidFill>
              </a:rPr>
              <a:t>复合句（</a:t>
            </a:r>
            <a:r>
              <a:rPr lang="en-US" altLang="zh-CN" sz="2800" b="1">
                <a:solidFill>
                  <a:srgbClr val="FF0000"/>
                </a:solidFill>
              </a:rPr>
              <a:t>with+n/pron.+doing/done/to do</a:t>
            </a:r>
            <a:r>
              <a:rPr lang="zh-CN" sz="2800" b="1">
                <a:solidFill>
                  <a:srgbClr val="FF0000"/>
                </a:solidFill>
              </a:rPr>
              <a:t>）</a:t>
            </a:r>
            <a:r>
              <a:rPr lang="en-US" altLang="zh-CN" sz="2800" b="1">
                <a:solidFill>
                  <a:srgbClr val="FF0000"/>
                </a:solidFill>
              </a:rPr>
              <a:t> </a:t>
            </a:r>
            <a:endParaRPr lang="en-US" altLang="zh-CN" sz="2800" b="1">
              <a:solidFill>
                <a:srgbClr val="FF0000"/>
              </a:solidFill>
            </a:endParaRPr>
          </a:p>
        </p:txBody>
      </p:sp>
      <p:sp>
        <p:nvSpPr>
          <p:cNvPr id="16" name="文本框 15"/>
          <p:cNvSpPr txBox="1"/>
          <p:nvPr/>
        </p:nvSpPr>
        <p:spPr>
          <a:xfrm>
            <a:off x="348615" y="1535430"/>
            <a:ext cx="7235190" cy="521970"/>
          </a:xfrm>
          <a:prstGeom prst="rect">
            <a:avLst/>
          </a:prstGeom>
          <a:noFill/>
        </p:spPr>
        <p:txBody>
          <a:bodyPr wrap="square" rtlCol="0">
            <a:spAutoFit/>
          </a:bodyPr>
          <a:p>
            <a:r>
              <a:rPr lang="en-US" sz="2800" b="1">
                <a:solidFill>
                  <a:srgbClr val="FF0000"/>
                </a:solidFill>
              </a:rPr>
              <a:t>2. </a:t>
            </a:r>
            <a:r>
              <a:rPr lang="zh-CN" altLang="en-US" sz="2800" b="1">
                <a:solidFill>
                  <a:srgbClr val="FF0000"/>
                </a:solidFill>
              </a:rPr>
              <a:t>三连动（</a:t>
            </a:r>
            <a:r>
              <a:rPr lang="en-US" altLang="zh-CN" sz="2800" b="1">
                <a:solidFill>
                  <a:srgbClr val="FF0000"/>
                </a:solidFill>
              </a:rPr>
              <a:t>V1,V2+V3</a:t>
            </a:r>
            <a:r>
              <a:rPr lang="zh-CN" altLang="en-US" sz="2800" b="1">
                <a:solidFill>
                  <a:srgbClr val="FF0000"/>
                </a:solidFill>
              </a:rPr>
              <a:t>）</a:t>
            </a:r>
            <a:endParaRPr lang="zh-CN" altLang="en-US" sz="2800" b="1">
              <a:solidFill>
                <a:srgbClr val="FF0000"/>
              </a:solidFill>
            </a:endParaRPr>
          </a:p>
        </p:txBody>
      </p:sp>
      <p:sp>
        <p:nvSpPr>
          <p:cNvPr id="17" name="文本框 16"/>
          <p:cNvSpPr txBox="1"/>
          <p:nvPr/>
        </p:nvSpPr>
        <p:spPr>
          <a:xfrm>
            <a:off x="413385" y="2868930"/>
            <a:ext cx="7235190" cy="521970"/>
          </a:xfrm>
          <a:prstGeom prst="rect">
            <a:avLst/>
          </a:prstGeom>
          <a:noFill/>
        </p:spPr>
        <p:txBody>
          <a:bodyPr wrap="square" rtlCol="0">
            <a:spAutoFit/>
          </a:bodyPr>
          <a:p>
            <a:r>
              <a:rPr lang="en-US" sz="2800" b="1">
                <a:solidFill>
                  <a:srgbClr val="FF0000"/>
                </a:solidFill>
              </a:rPr>
              <a:t>4.</a:t>
            </a:r>
            <a:r>
              <a:rPr lang="zh-CN" altLang="en-US" sz="2800" b="1">
                <a:solidFill>
                  <a:srgbClr val="FF0000"/>
                </a:solidFill>
              </a:rPr>
              <a:t>分词作状语（伴随，结果，原因，方式等）</a:t>
            </a:r>
            <a:endParaRPr lang="zh-CN" altLang="en-US" sz="2800" b="1">
              <a:solidFill>
                <a:srgbClr val="FF0000"/>
              </a:solidFill>
            </a:endParaRPr>
          </a:p>
        </p:txBody>
      </p:sp>
      <p:sp>
        <p:nvSpPr>
          <p:cNvPr id="2" name="文本框 1"/>
          <p:cNvSpPr txBox="1"/>
          <p:nvPr/>
        </p:nvSpPr>
        <p:spPr>
          <a:xfrm>
            <a:off x="474980" y="3559175"/>
            <a:ext cx="8230870" cy="521970"/>
          </a:xfrm>
          <a:prstGeom prst="rect">
            <a:avLst/>
          </a:prstGeom>
          <a:noFill/>
        </p:spPr>
        <p:txBody>
          <a:bodyPr wrap="square" rtlCol="0">
            <a:spAutoFit/>
          </a:bodyPr>
          <a:p>
            <a:r>
              <a:rPr lang="en-US" altLang="zh-CN" sz="2800" b="1"/>
              <a:t>5.</a:t>
            </a:r>
            <a:r>
              <a:rPr lang="zh-CN" altLang="en-US" sz="2800" b="1"/>
              <a:t>独立主格（</a:t>
            </a:r>
            <a:r>
              <a:rPr lang="en-US" sz="2800" b="1"/>
              <a:t>n+</a:t>
            </a:r>
            <a:r>
              <a:rPr lang="zh-CN" altLang="en-US" sz="2800" b="1"/>
              <a:t>非谓语动词）</a:t>
            </a:r>
            <a:endParaRPr lang="en-US" sz="2800" b="1"/>
          </a:p>
        </p:txBody>
      </p:sp>
      <p:sp>
        <p:nvSpPr>
          <p:cNvPr id="3" name="文本框 2"/>
          <p:cNvSpPr txBox="1"/>
          <p:nvPr/>
        </p:nvSpPr>
        <p:spPr>
          <a:xfrm>
            <a:off x="474980" y="5582920"/>
            <a:ext cx="11280140" cy="521970"/>
          </a:xfrm>
          <a:prstGeom prst="rect">
            <a:avLst/>
          </a:prstGeom>
          <a:noFill/>
        </p:spPr>
        <p:txBody>
          <a:bodyPr wrap="square" rtlCol="0">
            <a:spAutoFit/>
          </a:bodyPr>
          <a:p>
            <a:r>
              <a:rPr lang="en-US" altLang="zh-CN" sz="2800" b="1">
                <a:solidFill>
                  <a:srgbClr val="FF0000"/>
                </a:solidFill>
              </a:rPr>
              <a:t>8.</a:t>
            </a:r>
            <a:r>
              <a:rPr lang="zh-CN" altLang="en-US" sz="2800" b="1">
                <a:solidFill>
                  <a:srgbClr val="FF0000"/>
                </a:solidFill>
              </a:rPr>
              <a:t>比喻句（</a:t>
            </a:r>
            <a:r>
              <a:rPr lang="en-US" altLang="zh-CN" sz="2800" b="1">
                <a:solidFill>
                  <a:srgbClr val="FF0000"/>
                </a:solidFill>
              </a:rPr>
              <a:t>simile</a:t>
            </a:r>
            <a:r>
              <a:rPr lang="zh-CN" altLang="en-US" sz="2800" b="1">
                <a:solidFill>
                  <a:srgbClr val="FF0000"/>
                </a:solidFill>
              </a:rPr>
              <a:t>、</a:t>
            </a:r>
            <a:r>
              <a:rPr lang="en-US" altLang="zh-CN" sz="2800" b="1">
                <a:solidFill>
                  <a:srgbClr val="FF0000"/>
                </a:solidFill>
              </a:rPr>
              <a:t>metaphor</a:t>
            </a:r>
            <a:r>
              <a:rPr lang="zh-CN" altLang="en-US" sz="2800" b="1">
                <a:solidFill>
                  <a:srgbClr val="FF0000"/>
                </a:solidFill>
              </a:rPr>
              <a:t>）</a:t>
            </a:r>
            <a:r>
              <a:rPr lang="en-US" altLang="zh-CN" sz="2800" b="1">
                <a:solidFill>
                  <a:srgbClr val="FF0000"/>
                </a:solidFill>
              </a:rPr>
              <a:t> </a:t>
            </a:r>
            <a:endParaRPr lang="en-US" altLang="zh-CN" sz="2800" b="1">
              <a:solidFill>
                <a:srgbClr val="FF0000"/>
              </a:solidFill>
            </a:endParaRPr>
          </a:p>
        </p:txBody>
      </p:sp>
      <p:sp>
        <p:nvSpPr>
          <p:cNvPr id="4" name="文本框 3"/>
          <p:cNvSpPr txBox="1"/>
          <p:nvPr/>
        </p:nvSpPr>
        <p:spPr>
          <a:xfrm>
            <a:off x="556260" y="4928870"/>
            <a:ext cx="11280140" cy="521970"/>
          </a:xfrm>
          <a:prstGeom prst="rect">
            <a:avLst/>
          </a:prstGeom>
          <a:noFill/>
        </p:spPr>
        <p:txBody>
          <a:bodyPr wrap="square" rtlCol="0">
            <a:spAutoFit/>
          </a:bodyPr>
          <a:p>
            <a:r>
              <a:rPr lang="en-US" sz="2800" b="1">
                <a:solidFill>
                  <a:schemeClr val="tx1"/>
                </a:solidFill>
              </a:rPr>
              <a:t>7. adj.</a:t>
            </a:r>
            <a:r>
              <a:rPr lang="zh-CN" altLang="en-US" sz="2800" b="1">
                <a:solidFill>
                  <a:schemeClr val="tx1"/>
                </a:solidFill>
              </a:rPr>
              <a:t>做状语</a:t>
            </a:r>
            <a:r>
              <a:rPr lang="en-US" altLang="zh-CN" sz="2800" b="1">
                <a:solidFill>
                  <a:schemeClr val="tx1"/>
                </a:solidFill>
              </a:rPr>
              <a:t>(</a:t>
            </a:r>
            <a:r>
              <a:rPr lang="zh-CN" altLang="en-US" sz="2800" b="1">
                <a:solidFill>
                  <a:schemeClr val="tx1"/>
                </a:solidFill>
              </a:rPr>
              <a:t>句首、句末均可</a:t>
            </a:r>
            <a:r>
              <a:rPr lang="en-US" altLang="zh-CN" sz="2800" b="1">
                <a:solidFill>
                  <a:schemeClr val="tx1"/>
                </a:solidFill>
              </a:rPr>
              <a:t>)</a:t>
            </a:r>
            <a:endParaRPr lang="en-US" altLang="zh-CN" sz="2800"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2" grpId="0"/>
      <p:bldP spid="2" grpId="1"/>
      <p:bldP spid="3" grpId="0"/>
      <p:bldP spid="3" grpId="1"/>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10828093739"/>
          <p:cNvPicPr>
            <a:picLocks noChangeAspect="1"/>
          </p:cNvPicPr>
          <p:nvPr/>
        </p:nvPicPr>
        <p:blipFill>
          <a:blip r:embed="rId1"/>
          <a:stretch>
            <a:fillRect/>
          </a:stretch>
        </p:blipFill>
        <p:spPr>
          <a:xfrm>
            <a:off x="0" y="0"/>
            <a:ext cx="12192635" cy="7319645"/>
          </a:xfrm>
          <a:prstGeom prst="rect">
            <a:avLst/>
          </a:prstGeom>
        </p:spPr>
      </p:pic>
      <p:sp>
        <p:nvSpPr>
          <p:cNvPr id="3" name="副标题 2"/>
          <p:cNvSpPr>
            <a:spLocks noGrp="1"/>
          </p:cNvSpPr>
          <p:nvPr>
            <p:ph type="subTitle" idx="1"/>
            <p:custDataLst>
              <p:tags r:id="rId2"/>
            </p:custDataLst>
          </p:nvPr>
        </p:nvSpPr>
        <p:spPr>
          <a:xfrm>
            <a:off x="1780460" y="3372440"/>
            <a:ext cx="9799200" cy="1472400"/>
          </a:xfrm>
        </p:spPr>
        <p:txBody>
          <a:bodyPr/>
          <a:p>
            <a:r>
              <a:rPr lang="en-US" altLang="zh-CN"/>
              <a:t>                                                     </a:t>
            </a:r>
            <a:r>
              <a:rPr lang="en-US" altLang="zh-CN" sz="3600" b="1">
                <a:solidFill>
                  <a:schemeClr val="accent1">
                    <a:lumMod val="75000"/>
                  </a:schemeClr>
                </a:solidFill>
              </a:rPr>
              <a:t> Nancy</a:t>
            </a:r>
            <a:endParaRPr lang="en-US" altLang="zh-CN" sz="3600" b="1">
              <a:solidFill>
                <a:schemeClr val="accent1">
                  <a:lumMod val="75000"/>
                </a:schemeClr>
              </a:solidFill>
            </a:endParaRPr>
          </a:p>
        </p:txBody>
      </p:sp>
      <p:sp>
        <p:nvSpPr>
          <p:cNvPr id="4" name="矩形 3"/>
          <p:cNvSpPr/>
          <p:nvPr/>
        </p:nvSpPr>
        <p:spPr>
          <a:xfrm>
            <a:off x="1780540" y="2105660"/>
            <a:ext cx="9415780" cy="1198880"/>
          </a:xfrm>
          <a:prstGeom prst="rect">
            <a:avLst/>
          </a:prstGeom>
          <a:noFill/>
          <a:ln>
            <a:noFill/>
          </a:ln>
        </p:spPr>
        <p:txBody>
          <a:bodyPr wrap="none" rtlCol="0" anchor="t">
            <a:spAutoFit/>
          </a:bodyPr>
          <a:p>
            <a:pPr algn="ctr"/>
            <a:r>
              <a:rPr lang="en-US" altLang="zh-CN" sz="7200" b="1">
                <a:ln w="12700">
                  <a:solidFill>
                    <a:schemeClr val="accent5"/>
                  </a:solidFill>
                  <a:prstDash val="solid"/>
                </a:ln>
                <a:gradFill>
                  <a:gsLst>
                    <a:gs pos="0">
                      <a:srgbClr val="E30000"/>
                    </a:gs>
                    <a:gs pos="100000">
                      <a:srgbClr val="760303"/>
                    </a:gs>
                  </a:gsLst>
                  <a:lin scaled="0"/>
                </a:gradFill>
                <a:effectLst/>
              </a:rPr>
              <a:t>Welcome to my class</a:t>
            </a:r>
            <a:endParaRPr lang="en-US" altLang="zh-CN" sz="7200" b="1">
              <a:ln w="12700">
                <a:solidFill>
                  <a:schemeClr val="accent5"/>
                </a:solidFill>
                <a:prstDash val="solid"/>
              </a:ln>
              <a:gradFill>
                <a:gsLst>
                  <a:gs pos="0">
                    <a:srgbClr val="E30000"/>
                  </a:gs>
                  <a:gs pos="100000">
                    <a:srgbClr val="760303"/>
                  </a:gs>
                </a:gsLst>
                <a:lin scaled="0"/>
              </a:gradFill>
              <a:effectLst/>
            </a:endParaRPr>
          </a:p>
        </p:txBody>
      </p:sp>
      <p:pic>
        <p:nvPicPr>
          <p:cNvPr id="7" name="图片 6" descr="翰林.webp"/>
          <p:cNvPicPr>
            <a:picLocks noChangeAspect="1"/>
          </p:cNvPicPr>
          <p:nvPr/>
        </p:nvPicPr>
        <p:blipFill>
          <a:blip r:embed="rId3"/>
          <a:stretch>
            <a:fillRect/>
          </a:stretch>
        </p:blipFill>
        <p:spPr>
          <a:xfrm>
            <a:off x="10732770" y="537210"/>
            <a:ext cx="847090" cy="586740"/>
          </a:xfrm>
          <a:prstGeom prst="rect">
            <a:avLst/>
          </a:prstGeom>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泰坦尼克号">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94615" y="0"/>
            <a:ext cx="11836400" cy="5429250"/>
          </a:xfrm>
          <a:prstGeom prst="rect">
            <a:avLst/>
          </a:prstGeom>
        </p:spPr>
      </p:pic>
      <p:sp>
        <p:nvSpPr>
          <p:cNvPr id="2" name="文本框 1"/>
          <p:cNvSpPr txBox="1"/>
          <p:nvPr/>
        </p:nvSpPr>
        <p:spPr>
          <a:xfrm>
            <a:off x="394335" y="5615940"/>
            <a:ext cx="11887835" cy="460375"/>
          </a:xfrm>
          <a:prstGeom prst="rect">
            <a:avLst/>
          </a:prstGeom>
          <a:noFill/>
        </p:spPr>
        <p:txBody>
          <a:bodyPr wrap="square" rtlCol="0">
            <a:spAutoFit/>
          </a:bodyPr>
          <a:p>
            <a:r>
              <a:rPr lang="en-US" altLang="zh-CN" sz="2400" b="1"/>
              <a:t>When Jack saw Rose walking towards him, he was very excited.</a:t>
            </a:r>
            <a:endParaRPr lang="en-US" altLang="zh-CN" sz="2400" b="1"/>
          </a:p>
        </p:txBody>
      </p:sp>
      <p:sp>
        <p:nvSpPr>
          <p:cNvPr id="3" name="文本框 2"/>
          <p:cNvSpPr txBox="1"/>
          <p:nvPr/>
        </p:nvSpPr>
        <p:spPr>
          <a:xfrm>
            <a:off x="304165" y="6076315"/>
            <a:ext cx="11887835" cy="829945"/>
          </a:xfrm>
          <a:prstGeom prst="rect">
            <a:avLst/>
          </a:prstGeom>
          <a:noFill/>
        </p:spPr>
        <p:txBody>
          <a:bodyPr wrap="square" rtlCol="0">
            <a:spAutoFit/>
          </a:bodyPr>
          <a:p>
            <a:r>
              <a:rPr lang="en-US" altLang="zh-CN" sz="2400" b="1"/>
              <a:t>When Jack saw Rose walking towards him, </a:t>
            </a:r>
            <a:r>
              <a:rPr lang="en-US" altLang="zh-CN" sz="2400" b="1">
                <a:solidFill>
                  <a:srgbClr val="FF0000"/>
                </a:solidFill>
              </a:rPr>
              <a:t>a great sense of excitement took hold of him.</a:t>
            </a:r>
            <a:endParaRPr lang="en-US" altLang="zh-CN" sz="2400" b="1">
              <a:solidFill>
                <a:srgbClr val="FF0000"/>
              </a:solidFill>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2" grpId="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sp>
        <p:nvSpPr>
          <p:cNvPr id="2" name="标题 1"/>
          <p:cNvSpPr>
            <a:spLocks noGrp="1"/>
          </p:cNvSpPr>
          <p:nvPr>
            <p:ph type="title"/>
          </p:nvPr>
        </p:nvSpPr>
        <p:spPr>
          <a:xfrm>
            <a:off x="5078800" y="2140020"/>
            <a:ext cx="10969200" cy="705600"/>
          </a:xfrm>
        </p:spPr>
        <p:txBody>
          <a:bodyPr>
            <a:normAutofit/>
          </a:bodyPr>
          <a:p>
            <a:r>
              <a:rPr lang="en-US" altLang="zh-CN" sz="3555" b="1">
                <a:latin typeface="Comic Sans MS" panose="030F0702030302020204" charset="0"/>
                <a:cs typeface="Comic Sans MS" panose="030F0702030302020204" charset="0"/>
              </a:rPr>
              <a:t>Learning aims</a:t>
            </a:r>
            <a:endParaRPr lang="en-US" altLang="zh-CN" sz="3555" b="1">
              <a:latin typeface="Comic Sans MS" panose="030F0702030302020204" charset="0"/>
              <a:cs typeface="Comic Sans MS" panose="030F0702030302020204" charset="0"/>
            </a:endParaRPr>
          </a:p>
        </p:txBody>
      </p:sp>
      <p:sp>
        <p:nvSpPr>
          <p:cNvPr id="3" name="内容占位符 2"/>
          <p:cNvSpPr>
            <a:spLocks noGrp="1"/>
          </p:cNvSpPr>
          <p:nvPr>
            <p:ph idx="1"/>
          </p:nvPr>
        </p:nvSpPr>
        <p:spPr>
          <a:xfrm>
            <a:off x="4731385" y="2911475"/>
            <a:ext cx="7366000" cy="3458845"/>
          </a:xfrm>
        </p:spPr>
        <p:txBody>
          <a:bodyPr>
            <a:noAutofit/>
          </a:bodyPr>
          <a:p>
            <a:pPr marL="0" indent="0">
              <a:buNone/>
            </a:pPr>
            <a:r>
              <a:rPr lang="en-US" altLang="zh-CN" sz="2700" b="1">
                <a:latin typeface="Times New Roman" panose="02020603050405020304" charset="0"/>
                <a:cs typeface="Times New Roman" panose="02020603050405020304" charset="0"/>
              </a:rPr>
              <a:t>1. We can </a:t>
            </a:r>
            <a:r>
              <a:rPr lang="en-US" altLang="zh-CN" sz="2700" b="1">
                <a:solidFill>
                  <a:srgbClr val="FF0000"/>
                </a:solidFill>
                <a:latin typeface="Times New Roman" panose="02020603050405020304" charset="0"/>
                <a:cs typeface="Times New Roman" panose="02020603050405020304" charset="0"/>
              </a:rPr>
              <a:t>tell</a:t>
            </a:r>
            <a:r>
              <a:rPr lang="en-US" altLang="zh-CN" sz="2700" b="1">
                <a:latin typeface="Times New Roman" panose="02020603050405020304" charset="0"/>
                <a:cs typeface="Times New Roman" panose="02020603050405020304" charset="0"/>
              </a:rPr>
              <a:t> the difference between “telling” and “showing”.</a:t>
            </a:r>
            <a:endParaRPr lang="en-US" altLang="zh-CN" sz="2700" b="1">
              <a:latin typeface="Times New Roman" panose="02020603050405020304" charset="0"/>
              <a:cs typeface="Times New Roman" panose="02020603050405020304" charset="0"/>
            </a:endParaRPr>
          </a:p>
          <a:p>
            <a:pPr marL="0" indent="0">
              <a:buNone/>
            </a:pPr>
            <a:r>
              <a:rPr lang="en-US" altLang="zh-CN" sz="2700" b="1">
                <a:latin typeface="Times New Roman" panose="02020603050405020304" charset="0"/>
                <a:cs typeface="Times New Roman" panose="02020603050405020304" charset="0"/>
              </a:rPr>
              <a:t>2.We can </a:t>
            </a:r>
            <a:r>
              <a:rPr lang="en-US" altLang="zh-CN" sz="2700" b="1">
                <a:solidFill>
                  <a:srgbClr val="FF0000"/>
                </a:solidFill>
                <a:latin typeface="Times New Roman" panose="02020603050405020304" charset="0"/>
                <a:cs typeface="Times New Roman" panose="02020603050405020304" charset="0"/>
              </a:rPr>
              <a:t>appreciate</a:t>
            </a:r>
            <a:r>
              <a:rPr lang="en-US" altLang="zh-CN" sz="2700" b="1">
                <a:latin typeface="Times New Roman" panose="02020603050405020304" charset="0"/>
                <a:cs typeface="Times New Roman" panose="02020603050405020304" charset="0"/>
              </a:rPr>
              <a:t>  “to show ”sentences</a:t>
            </a:r>
            <a:endParaRPr lang="en-US" altLang="zh-CN" sz="2700" b="1">
              <a:latin typeface="Times New Roman" panose="02020603050405020304" charset="0"/>
              <a:cs typeface="Times New Roman" panose="02020603050405020304" charset="0"/>
            </a:endParaRPr>
          </a:p>
          <a:p>
            <a:pPr marL="0" indent="0">
              <a:buNone/>
            </a:pPr>
            <a:r>
              <a:rPr lang="en-US" altLang="zh-CN" sz="2700" b="1">
                <a:latin typeface="Times New Roman" panose="02020603050405020304" charset="0"/>
                <a:cs typeface="Times New Roman" panose="02020603050405020304" charset="0"/>
              </a:rPr>
              <a:t>3. We can </a:t>
            </a:r>
            <a:r>
              <a:rPr lang="en-US" altLang="zh-CN" sz="2700" b="1">
                <a:solidFill>
                  <a:srgbClr val="FF0000"/>
                </a:solidFill>
                <a:latin typeface="Times New Roman" panose="02020603050405020304" charset="0"/>
                <a:cs typeface="Times New Roman" panose="02020603050405020304" charset="0"/>
              </a:rPr>
              <a:t>polish</a:t>
            </a:r>
            <a:r>
              <a:rPr lang="en-US" altLang="zh-CN" sz="2700" b="1">
                <a:latin typeface="Times New Roman" panose="02020603050405020304" charset="0"/>
                <a:cs typeface="Times New Roman" panose="02020603050405020304" charset="0"/>
              </a:rPr>
              <a:t> ordinary writings with “to show” sentences.</a:t>
            </a:r>
            <a:endParaRPr lang="en-US" altLang="zh-CN" sz="2700" b="1">
              <a:latin typeface="Times New Roman" panose="02020603050405020304" charset="0"/>
              <a:cs typeface="Times New Roman" panose="02020603050405020304" charset="0"/>
            </a:endParaRPr>
          </a:p>
        </p:txBody>
      </p:sp>
      <p:sp>
        <p:nvSpPr>
          <p:cNvPr id="6" name="标题 1"/>
          <p:cNvSpPr>
            <a:spLocks noGrp="1"/>
          </p:cNvSpPr>
          <p:nvPr/>
        </p:nvSpPr>
        <p:spPr>
          <a:xfrm>
            <a:off x="4511040" y="149860"/>
            <a:ext cx="11326495" cy="1924050"/>
          </a:xfrm>
          <a:prstGeom prst="rect">
            <a:avLst/>
          </a:prstGeom>
          <a:effectLst>
            <a:glow rad="63500">
              <a:schemeClr val="accent2">
                <a:satMod val="175000"/>
                <a:alpha val="40000"/>
              </a:schemeClr>
            </a:glow>
            <a:reflection blurRad="6350" stA="52000" endA="300" endPos="35000" dir="5400000" sy="-100000" algn="bl" rotWithShape="0"/>
          </a:effectLst>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en-US" altLang="zh-CN" sz="4800" b="1">
                <a:latin typeface="+mj-ea"/>
              </a:rPr>
              <a:t> </a:t>
            </a:r>
            <a:r>
              <a:rPr lang="en-US" altLang="zh-CN" sz="3200" b="1">
                <a:latin typeface="+mj-ea"/>
              </a:rPr>
              <a:t>Review a classic film-Titanic</a:t>
            </a:r>
            <a:endParaRPr lang="zh-CN" altLang="en-US" sz="3200" b="1">
              <a:latin typeface="+mj-ea"/>
            </a:endParaRPr>
          </a:p>
          <a:p>
            <a:r>
              <a:rPr lang="zh-CN" altLang="en-US" sz="3200" b="1">
                <a:solidFill>
                  <a:srgbClr val="FF0000"/>
                </a:solidFill>
                <a:latin typeface="+mj-ea"/>
              </a:rPr>
              <a:t>     </a:t>
            </a:r>
            <a:r>
              <a:rPr lang="en-US" altLang="zh-CN" sz="3200" b="1">
                <a:solidFill>
                  <a:srgbClr val="FF0000"/>
                </a:solidFill>
                <a:latin typeface="+mj-ea"/>
              </a:rPr>
              <a:t>--How to show sentences</a:t>
            </a:r>
            <a:endParaRPr lang="en-US" altLang="zh-CN" sz="3200" b="1">
              <a:solidFill>
                <a:srgbClr val="FF0000"/>
              </a:solidFill>
              <a:latin typeface="+mj-ea"/>
            </a:endParaRPr>
          </a:p>
        </p:txBody>
      </p:sp>
      <p:pic>
        <p:nvPicPr>
          <p:cNvPr id="101" name="图片 100"/>
          <p:cNvPicPr/>
          <p:nvPr/>
        </p:nvPicPr>
        <p:blipFill>
          <a:blip r:embed="rId1"/>
          <a:stretch>
            <a:fillRect/>
          </a:stretch>
        </p:blipFill>
        <p:spPr>
          <a:xfrm>
            <a:off x="78105" y="149860"/>
            <a:ext cx="4523105" cy="6419215"/>
          </a:xfrm>
          <a:prstGeom prst="rect">
            <a:avLst/>
          </a:prstGeom>
          <a:noFill/>
          <a:ln w="9525">
            <a:noFill/>
          </a:ln>
        </p:spPr>
      </p:pic>
      <p:pic>
        <p:nvPicPr>
          <p:cNvPr id="7" name="图片 6" descr="翰林.webp"/>
          <p:cNvPicPr>
            <a:picLocks noChangeAspect="1"/>
          </p:cNvPicPr>
          <p:nvPr/>
        </p:nvPicPr>
        <p:blipFill>
          <a:blip r:embed="rId2"/>
          <a:stretch>
            <a:fillRect/>
          </a:stretch>
        </p:blipFill>
        <p:spPr>
          <a:xfrm>
            <a:off x="11182350" y="0"/>
            <a:ext cx="847090" cy="5867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34645" y="160020"/>
            <a:ext cx="10361295" cy="6580505"/>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fontAlgn="auto">
              <a:lnSpc>
                <a:spcPts val="4600"/>
              </a:lnSpc>
              <a:spcBef>
                <a:spcPts val="0"/>
              </a:spcBef>
              <a:spcAft>
                <a:spcPts val="0"/>
              </a:spcAft>
              <a:buClrTx/>
              <a:buSzTx/>
              <a:buFontTx/>
              <a:buNone/>
              <a:defRPr/>
            </a:pPr>
            <a:r>
              <a:rPr kumimoji="0" lang="zh-CN" sz="4000" b="1" i="0" u="none" strike="noStrike" kern="1200" cap="none" spc="0" normalizeH="0" baseline="0" dirty="0">
                <a:solidFill>
                  <a:schemeClr val="tx1"/>
                </a:solidFill>
                <a:ea typeface="宋体" panose="02010600030101010101" pitchFamily="2" charset="-122"/>
              </a:rPr>
              <a:t>第五档(21-25)作文的描述：</a:t>
            </a:r>
            <a:endParaRPr kumimoji="0" lang="zh-CN" sz="4000" b="1" i="0" u="none" strike="noStrike" kern="1200" cap="none" spc="0" normalizeH="0" baseline="0" dirty="0">
              <a:solidFill>
                <a:schemeClr val="tx1"/>
              </a:solidFill>
              <a:ea typeface="宋体" panose="02010600030101010101" pitchFamily="2" charset="-122"/>
            </a:endParaRPr>
          </a:p>
          <a:p>
            <a:pPr marL="0" marR="0" lvl="0" indent="0" algn="l" defTabSz="914400" rtl="0" fontAlgn="auto">
              <a:lnSpc>
                <a:spcPts val="4600"/>
              </a:lnSpc>
              <a:spcBef>
                <a:spcPts val="0"/>
              </a:spcBef>
              <a:spcAft>
                <a:spcPts val="0"/>
              </a:spcAft>
              <a:buClrTx/>
              <a:buSzTx/>
              <a:buFontTx/>
              <a:buNone/>
              <a:defRPr/>
            </a:pPr>
            <a:r>
              <a:rPr kumimoji="0" lang="en-US" altLang="zh-CN" sz="4000" b="1" i="0" u="none" strike="noStrike" kern="1200" cap="none" spc="0" normalizeH="0" baseline="0" dirty="0">
                <a:solidFill>
                  <a:schemeClr val="tx1"/>
                </a:solidFill>
                <a:ea typeface="宋体" panose="02010600030101010101" pitchFamily="2" charset="-122"/>
              </a:rPr>
              <a:t>1.</a:t>
            </a:r>
            <a:r>
              <a:rPr kumimoji="0" lang="zh-CN" sz="4000" b="1" i="0" u="none" strike="noStrike" kern="1200" cap="none" spc="0" normalizeH="0" baseline="0" dirty="0">
                <a:solidFill>
                  <a:schemeClr val="tx1"/>
                </a:solidFill>
                <a:ea typeface="宋体" panose="02010600030101010101" pitchFamily="2" charset="-122"/>
              </a:rPr>
              <a:t>与所给短文融洽度高，与所提供各段落、开头</a:t>
            </a:r>
            <a:r>
              <a:rPr kumimoji="0" lang="zh-CN" sz="4000" b="1" i="0" u="none" strike="noStrike" kern="1200" cap="none" spc="0" normalizeH="0" baseline="0" dirty="0" smtClean="0">
                <a:solidFill>
                  <a:schemeClr val="tx1"/>
                </a:solidFill>
                <a:ea typeface="宋体" panose="02010600030101010101" pitchFamily="2" charset="-122"/>
              </a:rPr>
              <a:t>语衔接</a:t>
            </a:r>
            <a:r>
              <a:rPr kumimoji="0" lang="zh-CN" sz="4000" b="1" i="0" u="none" strike="noStrike" kern="1200" cap="none" spc="0" normalizeH="0" baseline="0" dirty="0">
                <a:solidFill>
                  <a:schemeClr val="tx1"/>
                </a:solidFill>
                <a:ea typeface="宋体" panose="02010600030101010101" pitchFamily="2" charset="-122"/>
              </a:rPr>
              <a:t>合理。</a:t>
            </a:r>
            <a:endParaRPr kumimoji="0" lang="zh-CN" sz="4000" b="1" i="0" u="none" strike="noStrike" kern="1200" cap="none" spc="0" normalizeH="0" baseline="0" dirty="0">
              <a:solidFill>
                <a:schemeClr val="tx1"/>
              </a:solidFill>
              <a:ea typeface="宋体" panose="02010600030101010101" pitchFamily="2" charset="-122"/>
            </a:endParaRPr>
          </a:p>
          <a:p>
            <a:pPr marL="0" marR="0" lvl="0" indent="0" algn="l" defTabSz="914400" rtl="0" fontAlgn="auto">
              <a:lnSpc>
                <a:spcPts val="4600"/>
              </a:lnSpc>
              <a:spcBef>
                <a:spcPts val="0"/>
              </a:spcBef>
              <a:spcAft>
                <a:spcPts val="0"/>
              </a:spcAft>
              <a:buClrTx/>
              <a:buSzTx/>
              <a:buFontTx/>
              <a:buNone/>
              <a:defRPr/>
            </a:pPr>
            <a:r>
              <a:rPr lang="en-US" altLang="zh-CN" sz="4000" b="1" dirty="0">
                <a:solidFill>
                  <a:schemeClr val="tx1"/>
                </a:solidFill>
                <a:ea typeface="宋体" panose="02010600030101010101" pitchFamily="2" charset="-122"/>
              </a:rPr>
              <a:t>2</a:t>
            </a:r>
            <a:r>
              <a:rPr kumimoji="0" lang="en-US" altLang="zh-CN" sz="4000" b="1" i="0" u="none" strike="noStrike" kern="1200" cap="none" spc="0" normalizeH="0" baseline="0" dirty="0" smtClean="0">
                <a:solidFill>
                  <a:schemeClr val="tx1"/>
                </a:solidFill>
                <a:ea typeface="宋体" panose="02010600030101010101" pitchFamily="2" charset="-122"/>
              </a:rPr>
              <a:t>.</a:t>
            </a:r>
            <a:r>
              <a:rPr kumimoji="0" lang="zh-CN" sz="4000" b="1" i="0" u="none" strike="noStrike" kern="1200" cap="none" spc="0" normalizeH="0" baseline="0" dirty="0">
                <a:solidFill>
                  <a:schemeClr val="tx1"/>
                </a:solidFill>
                <a:ea typeface="宋体" panose="02010600030101010101" pitchFamily="2" charset="-122"/>
              </a:rPr>
              <a:t>所使用语法结构和词汇丰富、准确，可能有些许错误，但完全不影响意义表达；</a:t>
            </a:r>
            <a:endParaRPr kumimoji="0" lang="zh-CN" sz="4000" b="1" i="0" u="none" strike="noStrike" kern="1200" cap="none" spc="0" normalizeH="0" baseline="0" dirty="0">
              <a:solidFill>
                <a:schemeClr val="tx1"/>
              </a:solidFill>
              <a:ea typeface="宋体" panose="02010600030101010101" pitchFamily="2" charset="-122"/>
            </a:endParaRPr>
          </a:p>
          <a:p>
            <a:pPr marL="0" marR="0" lvl="0" indent="0" algn="l" defTabSz="914400" rtl="0" fontAlgn="auto">
              <a:lnSpc>
                <a:spcPts val="4600"/>
              </a:lnSpc>
              <a:spcBef>
                <a:spcPts val="0"/>
              </a:spcBef>
              <a:spcAft>
                <a:spcPts val="0"/>
              </a:spcAft>
              <a:buClrTx/>
              <a:buSzTx/>
              <a:buFontTx/>
              <a:buNone/>
              <a:defRPr/>
            </a:pPr>
            <a:endParaRPr lang="en-US" altLang="zh-CN" sz="4000" b="1" dirty="0">
              <a:solidFill>
                <a:schemeClr val="tx1"/>
              </a:solidFill>
              <a:ea typeface="宋体" panose="02010600030101010101" pitchFamily="2" charset="-122"/>
            </a:endParaRPr>
          </a:p>
          <a:p>
            <a:pPr marL="0" marR="0" lvl="0" indent="0" algn="l" defTabSz="914400" rtl="0" fontAlgn="auto">
              <a:lnSpc>
                <a:spcPts val="4600"/>
              </a:lnSpc>
              <a:spcBef>
                <a:spcPts val="0"/>
              </a:spcBef>
              <a:spcAft>
                <a:spcPts val="0"/>
              </a:spcAft>
              <a:buClrTx/>
              <a:buSzTx/>
              <a:buFontTx/>
              <a:buNone/>
              <a:defRPr/>
            </a:pPr>
            <a:endParaRPr lang="en-US" altLang="zh-CN" sz="4000" b="1" dirty="0">
              <a:solidFill>
                <a:schemeClr val="tx1"/>
              </a:solidFill>
              <a:ea typeface="宋体" panose="02010600030101010101" pitchFamily="2" charset="-122"/>
            </a:endParaRPr>
          </a:p>
          <a:p>
            <a:pPr marL="0" marR="0" lvl="0" indent="0" algn="l" defTabSz="914400" rtl="0" fontAlgn="auto">
              <a:lnSpc>
                <a:spcPts val="4600"/>
              </a:lnSpc>
              <a:spcBef>
                <a:spcPts val="0"/>
              </a:spcBef>
              <a:spcAft>
                <a:spcPts val="0"/>
              </a:spcAft>
              <a:buClrTx/>
              <a:buSzTx/>
              <a:buFontTx/>
              <a:buNone/>
              <a:defRPr/>
            </a:pPr>
            <a:r>
              <a:rPr lang="en-US" altLang="zh-CN" sz="4000" b="1" dirty="0">
                <a:solidFill>
                  <a:schemeClr val="tx1"/>
                </a:solidFill>
                <a:ea typeface="宋体" panose="02010600030101010101" pitchFamily="2" charset="-122"/>
              </a:rPr>
              <a:t>3</a:t>
            </a:r>
            <a:r>
              <a:rPr kumimoji="0" lang="en-US" altLang="zh-CN" sz="4000" b="1" i="0" u="none" strike="noStrike" kern="1200" cap="none" spc="0" normalizeH="0" baseline="0" dirty="0" smtClean="0">
                <a:solidFill>
                  <a:schemeClr val="tx1"/>
                </a:solidFill>
                <a:ea typeface="宋体" panose="02010600030101010101" pitchFamily="2" charset="-122"/>
              </a:rPr>
              <a:t>.</a:t>
            </a:r>
            <a:r>
              <a:rPr kumimoji="0" lang="zh-CN" sz="4000" b="1" i="0" u="none" strike="noStrike" kern="1200" cap="none" spc="0" normalizeH="0" baseline="0" dirty="0">
                <a:solidFill>
                  <a:schemeClr val="tx1"/>
                </a:solidFill>
                <a:ea typeface="宋体" panose="02010600030101010101" pitchFamily="2" charset="-122"/>
              </a:rPr>
              <a:t>有效地使用了语句间的连接成分，使所续写</a:t>
            </a:r>
            <a:r>
              <a:rPr kumimoji="0" lang="zh-CN" sz="4000" b="1" i="0" u="none" strike="noStrike" kern="1200" cap="none" spc="0" normalizeH="0" baseline="0" dirty="0" smtClean="0">
                <a:solidFill>
                  <a:schemeClr val="tx1"/>
                </a:solidFill>
                <a:ea typeface="宋体" panose="02010600030101010101" pitchFamily="2" charset="-122"/>
              </a:rPr>
              <a:t>短文结构</a:t>
            </a:r>
            <a:r>
              <a:rPr kumimoji="0" lang="zh-CN" sz="4000" b="1" i="0" u="none" strike="noStrike" kern="1200" cap="none" spc="0" normalizeH="0" baseline="0" dirty="0">
                <a:solidFill>
                  <a:schemeClr val="tx1"/>
                </a:solidFill>
                <a:ea typeface="宋体" panose="02010600030101010101" pitchFamily="2" charset="-122"/>
              </a:rPr>
              <a:t>紧凑；</a:t>
            </a:r>
            <a:endParaRPr kumimoji="0" lang="zh-CN" sz="4000" b="1" i="0" u="none" strike="noStrike" kern="1200" cap="none" spc="0" normalizeH="0" baseline="0" dirty="0">
              <a:solidFill>
                <a:schemeClr val="tx1"/>
              </a:solidFill>
              <a:ea typeface="宋体" panose="02010600030101010101" pitchFamily="2" charset="-122"/>
            </a:endParaRPr>
          </a:p>
          <a:p>
            <a:pPr marL="0" marR="0" lvl="0" indent="0" algn="l" defTabSz="914400" rtl="0" fontAlgn="auto">
              <a:lnSpc>
                <a:spcPts val="4600"/>
              </a:lnSpc>
              <a:spcBef>
                <a:spcPts val="0"/>
              </a:spcBef>
              <a:spcAft>
                <a:spcPts val="0"/>
              </a:spcAft>
              <a:buClrTx/>
              <a:buSzTx/>
              <a:buFontTx/>
              <a:buNone/>
              <a:defRPr/>
            </a:pPr>
            <a:r>
              <a:rPr lang="en-US" altLang="zh-CN" sz="4000" b="1" dirty="0">
                <a:solidFill>
                  <a:schemeClr val="tx1"/>
                </a:solidFill>
                <a:ea typeface="宋体" panose="02010600030101010101" pitchFamily="2" charset="-122"/>
              </a:rPr>
              <a:t>4</a:t>
            </a:r>
            <a:r>
              <a:rPr kumimoji="0" lang="en-US" altLang="zh-CN" sz="4000" b="1" i="0" u="none" strike="noStrike" kern="1200" cap="none" spc="0" normalizeH="0" baseline="0" dirty="0" smtClean="0">
                <a:solidFill>
                  <a:schemeClr val="tx1"/>
                </a:solidFill>
                <a:ea typeface="宋体" panose="02010600030101010101" pitchFamily="2" charset="-122"/>
              </a:rPr>
              <a:t>.</a:t>
            </a:r>
            <a:r>
              <a:rPr lang="zh-CN" sz="4000" b="1" dirty="0">
                <a:solidFill>
                  <a:schemeClr val="tx1"/>
                </a:solidFill>
                <a:ea typeface="宋体" panose="02010600030101010101" pitchFamily="2" charset="-122"/>
                <a:sym typeface="+mn-ea"/>
              </a:rPr>
              <a:t>词数充分，150词左右。评分细则规定少于130词的，从总分中减去2分；</a:t>
            </a:r>
            <a:endParaRPr kumimoji="0" lang="zh-CN" sz="4000" b="1" i="0" u="none" strike="noStrike" kern="1200" cap="none" spc="0" normalizeH="0" baseline="0" dirty="0">
              <a:solidFill>
                <a:schemeClr val="tx1"/>
              </a:solidFill>
              <a:ea typeface="宋体" panose="02010600030101010101" pitchFamily="2" charset="-122"/>
            </a:endParaRPr>
          </a:p>
        </p:txBody>
      </p:sp>
      <p:cxnSp>
        <p:nvCxnSpPr>
          <p:cNvPr id="5" name="直接连接符 4"/>
          <p:cNvCxnSpPr/>
          <p:nvPr/>
        </p:nvCxnSpPr>
        <p:spPr>
          <a:xfrm>
            <a:off x="2985135" y="1328420"/>
            <a:ext cx="2141220"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1208961" y="1896746"/>
            <a:ext cx="1298258" cy="69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853180" y="4871576"/>
            <a:ext cx="4485323" cy="88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587240" y="2546985"/>
            <a:ext cx="1035050" cy="88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315732" y="5985510"/>
            <a:ext cx="1548289" cy="21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2033940" y="2524129"/>
            <a:ext cx="2056852" cy="229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572260" y="5399405"/>
            <a:ext cx="204216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本框 17"/>
          <p:cNvSpPr txBox="1"/>
          <p:nvPr/>
        </p:nvSpPr>
        <p:spPr>
          <a:xfrm>
            <a:off x="5464081" y="1312879"/>
            <a:ext cx="995680" cy="583565"/>
          </a:xfrm>
          <a:prstGeom prst="rect">
            <a:avLst/>
          </a:prstGeom>
          <a:solidFill>
            <a:srgbClr val="FFC000"/>
          </a:solidFill>
        </p:spPr>
        <p:txBody>
          <a:bodyPr wrap="none" rtlCol="0">
            <a:spAutoFit/>
          </a:bodyPr>
          <a:lstStyle/>
          <a:p>
            <a:r>
              <a:rPr lang="zh-CN" altLang="en-US" sz="3200" b="1" dirty="0">
                <a:solidFill>
                  <a:srgbClr val="FF0000"/>
                </a:solidFill>
              </a:rPr>
              <a:t>内容</a:t>
            </a:r>
            <a:endParaRPr lang="zh-CN" altLang="en-US" sz="3200" b="1" dirty="0">
              <a:solidFill>
                <a:srgbClr val="FF0000"/>
              </a:solidFill>
            </a:endParaRPr>
          </a:p>
        </p:txBody>
      </p:sp>
      <p:sp>
        <p:nvSpPr>
          <p:cNvPr id="17" name="文本框 18"/>
          <p:cNvSpPr txBox="1"/>
          <p:nvPr/>
        </p:nvSpPr>
        <p:spPr>
          <a:xfrm>
            <a:off x="8410496" y="2523887"/>
            <a:ext cx="1808480" cy="583565"/>
          </a:xfrm>
          <a:prstGeom prst="rect">
            <a:avLst/>
          </a:prstGeom>
          <a:solidFill>
            <a:srgbClr val="FFC000"/>
          </a:solidFill>
        </p:spPr>
        <p:txBody>
          <a:bodyPr wrap="none" rtlCol="0">
            <a:spAutoFit/>
          </a:bodyPr>
          <a:lstStyle/>
          <a:p>
            <a:r>
              <a:rPr lang="zh-CN" altLang="en-US" sz="3200" b="1" dirty="0">
                <a:solidFill>
                  <a:srgbClr val="FF0000"/>
                </a:solidFill>
              </a:rPr>
              <a:t>词汇语法</a:t>
            </a:r>
            <a:endParaRPr lang="zh-CN" altLang="en-US" sz="3200" b="1" dirty="0">
              <a:solidFill>
                <a:srgbClr val="FF0000"/>
              </a:solidFill>
            </a:endParaRPr>
          </a:p>
        </p:txBody>
      </p:sp>
      <p:sp>
        <p:nvSpPr>
          <p:cNvPr id="21" name="文本框 19"/>
          <p:cNvSpPr txBox="1"/>
          <p:nvPr/>
        </p:nvSpPr>
        <p:spPr>
          <a:xfrm>
            <a:off x="5057823" y="4871758"/>
            <a:ext cx="1808480" cy="583565"/>
          </a:xfrm>
          <a:prstGeom prst="rect">
            <a:avLst/>
          </a:prstGeom>
          <a:solidFill>
            <a:srgbClr val="FFC000"/>
          </a:solidFill>
        </p:spPr>
        <p:txBody>
          <a:bodyPr wrap="none" rtlCol="0">
            <a:spAutoFit/>
          </a:bodyPr>
          <a:lstStyle/>
          <a:p>
            <a:r>
              <a:rPr lang="zh-CN" altLang="en-US" sz="3200" b="1" dirty="0">
                <a:solidFill>
                  <a:srgbClr val="FF0000"/>
                </a:solidFill>
              </a:rPr>
              <a:t>篇章结构</a:t>
            </a:r>
            <a:endParaRPr lang="zh-CN" altLang="en-US" sz="3200" b="1" dirty="0">
              <a:solidFill>
                <a:srgbClr val="FF0000"/>
              </a:solidFill>
            </a:endParaRPr>
          </a:p>
        </p:txBody>
      </p:sp>
      <p:pic>
        <p:nvPicPr>
          <p:cNvPr id="7" name="图片 6" descr="翰林.webp"/>
          <p:cNvPicPr>
            <a:picLocks noChangeAspect="1"/>
          </p:cNvPicPr>
          <p:nvPr/>
        </p:nvPicPr>
        <p:blipFill>
          <a:blip r:embed="rId1"/>
          <a:stretch>
            <a:fillRect/>
          </a:stretch>
        </p:blipFill>
        <p:spPr>
          <a:xfrm>
            <a:off x="11182350" y="0"/>
            <a:ext cx="847090" cy="586740"/>
          </a:xfrm>
          <a:prstGeom prst="rect">
            <a:avLst/>
          </a:prstGeom>
        </p:spPr>
      </p:pic>
      <p:sp>
        <p:nvSpPr>
          <p:cNvPr id="28" name="文本框 47"/>
          <p:cNvSpPr txBox="1"/>
          <p:nvPr>
            <p:custDataLst>
              <p:tags r:id="rId2"/>
            </p:custDataLst>
          </p:nvPr>
        </p:nvSpPr>
        <p:spPr>
          <a:xfrm>
            <a:off x="1737360" y="3218815"/>
            <a:ext cx="8449310" cy="981075"/>
          </a:xfrm>
          <a:prstGeom prst="rect">
            <a:avLst/>
          </a:prstGeom>
          <a:noFill/>
        </p:spPr>
        <p:txBody>
          <a:bodyPr wrap="square" rtlCol="0">
            <a:noAutofit/>
          </a:bodyPr>
          <a:p>
            <a:pPr algn="l">
              <a:lnSpc>
                <a:spcPct val="100000"/>
              </a:lnSpc>
            </a:pPr>
            <a:r>
              <a:rPr lang="en-US" altLang="zh-CN" sz="2800" b="1" smtClean="0">
                <a:latin typeface="Times New Roman" panose="02020603050405020304" charset="0"/>
                <a:cs typeface="Times New Roman" panose="02020603050405020304" charset="0"/>
                <a:sym typeface="+mn-ea"/>
              </a:rPr>
              <a:t>Linguistic</a:t>
            </a:r>
            <a:r>
              <a:rPr lang="zh-CN" altLang="en-US" sz="2800" b="1" smtClean="0">
                <a:latin typeface="Times New Roman" panose="02020603050405020304" charset="0"/>
                <a:cs typeface="Times New Roman" panose="02020603050405020304" charset="0"/>
                <a:sym typeface="+mn-ea"/>
              </a:rPr>
              <a:t>（语言）</a:t>
            </a:r>
            <a:r>
              <a:rPr lang="en-US" altLang="zh-CN" sz="3200" b="1" smtClean="0">
                <a:latin typeface="Times New Roman" panose="02020603050405020304" charset="0"/>
                <a:cs typeface="Times New Roman" panose="02020603050405020304" charset="0"/>
                <a:sym typeface="+mn-ea"/>
              </a:rPr>
              <a:t> </a:t>
            </a:r>
            <a:r>
              <a:rPr lang="en-US" altLang="zh-CN" sz="2800" b="1" smtClean="0">
                <a:latin typeface="Times New Roman" panose="02020603050405020304" charset="0"/>
                <a:cs typeface="Times New Roman" panose="02020603050405020304" charset="0"/>
                <a:sym typeface="+mn-ea"/>
              </a:rPr>
              <a:t>description:</a:t>
            </a:r>
            <a:endParaRPr lang="en-US" altLang="zh-CN" sz="2800" b="1" smtClean="0">
              <a:latin typeface="Times New Roman" panose="02020603050405020304" charset="0"/>
              <a:cs typeface="Times New Roman" panose="02020603050405020304" charset="0"/>
              <a:sym typeface="+mn-ea"/>
            </a:endParaRPr>
          </a:p>
          <a:p>
            <a:pPr algn="l">
              <a:lnSpc>
                <a:spcPct val="100000"/>
              </a:lnSpc>
            </a:pPr>
            <a:r>
              <a:rPr lang="en-US" altLang="zh-CN" sz="2800" b="1" smtClean="0">
                <a:latin typeface="Times New Roman" panose="02020603050405020304" charset="0"/>
                <a:cs typeface="Times New Roman" panose="02020603050405020304" charset="0"/>
                <a:sym typeface="+mn-ea"/>
              </a:rPr>
              <a:t> ________, ________, _________, ___________</a:t>
            </a:r>
            <a:endParaRPr lang="en-US" altLang="zh-CN" sz="2800" b="1" u="sng" smtClean="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41" name="文本框 40"/>
          <p:cNvSpPr txBox="1"/>
          <p:nvPr/>
        </p:nvSpPr>
        <p:spPr>
          <a:xfrm>
            <a:off x="1824355" y="3683635"/>
            <a:ext cx="1537335" cy="521970"/>
          </a:xfrm>
          <a:prstGeom prst="rect">
            <a:avLst/>
          </a:prstGeom>
          <a:noFill/>
        </p:spPr>
        <p:txBody>
          <a:bodyPr wrap="square" rtlCol="0">
            <a:spAutoFit/>
          </a:bodyPr>
          <a:p>
            <a:r>
              <a:rPr lang="en-US" altLang="zh-CN" sz="2800" b="1">
                <a:solidFill>
                  <a:srgbClr val="1414EA"/>
                </a:solidFill>
                <a:latin typeface="Times New Roman" panose="02020603050405020304" charset="0"/>
                <a:cs typeface="Times New Roman" panose="02020603050405020304" charset="0"/>
              </a:rPr>
              <a:t>Emotion</a:t>
            </a:r>
            <a:endParaRPr lang="en-US" altLang="zh-CN" sz="2800" b="1">
              <a:solidFill>
                <a:srgbClr val="1414EA"/>
              </a:solidFill>
              <a:latin typeface="Times New Roman" panose="02020603050405020304" charset="0"/>
              <a:cs typeface="Times New Roman" panose="02020603050405020304" charset="0"/>
            </a:endParaRPr>
          </a:p>
        </p:txBody>
      </p:sp>
      <p:sp>
        <p:nvSpPr>
          <p:cNvPr id="2" name="文本框 1"/>
          <p:cNvSpPr txBox="1"/>
          <p:nvPr/>
        </p:nvSpPr>
        <p:spPr>
          <a:xfrm>
            <a:off x="3506470" y="3677920"/>
            <a:ext cx="1449070" cy="521970"/>
          </a:xfrm>
          <a:prstGeom prst="rect">
            <a:avLst/>
          </a:prstGeom>
          <a:noFill/>
        </p:spPr>
        <p:txBody>
          <a:bodyPr wrap="square" rtlCol="0">
            <a:spAutoFit/>
          </a:bodyPr>
          <a:p>
            <a:r>
              <a:rPr lang="en-US" altLang="zh-CN" sz="2800" b="1">
                <a:solidFill>
                  <a:srgbClr val="1414EA"/>
                </a:solidFill>
                <a:latin typeface="Times New Roman" panose="02020603050405020304" charset="0"/>
                <a:cs typeface="Times New Roman" panose="02020603050405020304" charset="0"/>
              </a:rPr>
              <a:t>Action</a:t>
            </a:r>
            <a:endParaRPr lang="en-US" altLang="zh-CN" sz="2800" b="1">
              <a:solidFill>
                <a:srgbClr val="1414EA"/>
              </a:solidFill>
              <a:latin typeface="Times New Roman" panose="02020603050405020304" charset="0"/>
              <a:cs typeface="Times New Roman" panose="02020603050405020304" charset="0"/>
            </a:endParaRPr>
          </a:p>
        </p:txBody>
      </p:sp>
      <p:sp>
        <p:nvSpPr>
          <p:cNvPr id="43" name="文本框 42"/>
          <p:cNvSpPr txBox="1"/>
          <p:nvPr/>
        </p:nvSpPr>
        <p:spPr>
          <a:xfrm>
            <a:off x="5120640" y="3703320"/>
            <a:ext cx="1656715" cy="521970"/>
          </a:xfrm>
          <a:prstGeom prst="rect">
            <a:avLst/>
          </a:prstGeom>
          <a:noFill/>
        </p:spPr>
        <p:txBody>
          <a:bodyPr wrap="square" rtlCol="0">
            <a:spAutoFit/>
          </a:bodyPr>
          <a:p>
            <a:r>
              <a:rPr lang="en-US" altLang="zh-CN" sz="2800" b="1">
                <a:solidFill>
                  <a:srgbClr val="1414EA"/>
                </a:solidFill>
                <a:latin typeface="Times New Roman" panose="02020603050405020304" charset="0"/>
                <a:cs typeface="Times New Roman" panose="02020603050405020304" charset="0"/>
              </a:rPr>
              <a:t>Speech</a:t>
            </a:r>
            <a:endParaRPr lang="en-US" altLang="zh-CN" sz="2800" b="1">
              <a:solidFill>
                <a:srgbClr val="1414EA"/>
              </a:solidFill>
              <a:latin typeface="Times New Roman" panose="02020603050405020304" charset="0"/>
              <a:cs typeface="Times New Roman" panose="02020603050405020304" charset="0"/>
            </a:endParaRPr>
          </a:p>
        </p:txBody>
      </p:sp>
      <p:sp>
        <p:nvSpPr>
          <p:cNvPr id="44" name="文本框 43"/>
          <p:cNvSpPr txBox="1"/>
          <p:nvPr/>
        </p:nvSpPr>
        <p:spPr>
          <a:xfrm>
            <a:off x="7075805" y="3607435"/>
            <a:ext cx="2362200" cy="521970"/>
          </a:xfrm>
          <a:prstGeom prst="rect">
            <a:avLst/>
          </a:prstGeom>
          <a:noFill/>
        </p:spPr>
        <p:txBody>
          <a:bodyPr wrap="square" rtlCol="0">
            <a:spAutoFit/>
          </a:bodyPr>
          <a:p>
            <a:r>
              <a:rPr lang="en-US" altLang="zh-CN" sz="2800" b="1">
                <a:solidFill>
                  <a:srgbClr val="1414EA"/>
                </a:solidFill>
                <a:latin typeface="Times New Roman" panose="02020603050405020304" charset="0"/>
                <a:cs typeface="Times New Roman" panose="02020603050405020304" charset="0"/>
              </a:rPr>
              <a:t>Environment</a:t>
            </a:r>
            <a:endParaRPr lang="en-US" altLang="zh-CN" sz="2800" b="1">
              <a:solidFill>
                <a:srgbClr val="1414EA"/>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8" grpId="0"/>
      <p:bldP spid="41" grpId="0"/>
      <p:bldP spid="2" grpId="0"/>
      <p:bldP spid="43" grpId="0"/>
      <p:bldP spid="44" grpId="0"/>
      <p:bldP spid="16" grpId="0" animBg="1"/>
      <p:bldP spid="16"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474210" y="6148070"/>
            <a:ext cx="1076960" cy="368300"/>
          </a:xfrm>
          <a:prstGeom prst="rect">
            <a:avLst/>
          </a:prstGeom>
          <a:solidFill>
            <a:schemeClr val="accent5">
              <a:lumMod val="75000"/>
            </a:schemeClr>
          </a:solidFill>
        </p:spPr>
        <p:txBody>
          <a:bodyPr wrap="square" rtlCol="0">
            <a:spAutoFit/>
          </a:bodyPr>
          <a:p>
            <a:endParaRPr lang="zh-CN" altLang="en-US"/>
          </a:p>
        </p:txBody>
      </p:sp>
      <p:sp>
        <p:nvSpPr>
          <p:cNvPr id="13" name="文本框 12"/>
          <p:cNvSpPr txBox="1"/>
          <p:nvPr/>
        </p:nvSpPr>
        <p:spPr>
          <a:xfrm>
            <a:off x="7977505" y="5779770"/>
            <a:ext cx="1861820" cy="368300"/>
          </a:xfrm>
          <a:prstGeom prst="rect">
            <a:avLst/>
          </a:prstGeom>
          <a:solidFill>
            <a:schemeClr val="accent5">
              <a:lumMod val="75000"/>
            </a:schemeClr>
          </a:solidFill>
        </p:spPr>
        <p:txBody>
          <a:bodyPr wrap="square" rtlCol="0">
            <a:spAutoFit/>
          </a:bodyPr>
          <a:p>
            <a:endParaRPr lang="zh-CN" altLang="en-US"/>
          </a:p>
        </p:txBody>
      </p:sp>
      <p:sp>
        <p:nvSpPr>
          <p:cNvPr id="12" name="文本框 11"/>
          <p:cNvSpPr txBox="1"/>
          <p:nvPr/>
        </p:nvSpPr>
        <p:spPr>
          <a:xfrm>
            <a:off x="6132195" y="5785485"/>
            <a:ext cx="1673225" cy="368300"/>
          </a:xfrm>
          <a:prstGeom prst="rect">
            <a:avLst/>
          </a:prstGeom>
          <a:solidFill>
            <a:schemeClr val="accent5">
              <a:lumMod val="75000"/>
            </a:schemeClr>
          </a:solidFill>
        </p:spPr>
        <p:txBody>
          <a:bodyPr wrap="square" rtlCol="0">
            <a:spAutoFit/>
          </a:bodyPr>
          <a:p>
            <a:endParaRPr lang="zh-CN" altLang="en-US"/>
          </a:p>
        </p:txBody>
      </p:sp>
      <p:sp>
        <p:nvSpPr>
          <p:cNvPr id="14" name="文本框 13"/>
          <p:cNvSpPr txBox="1"/>
          <p:nvPr/>
        </p:nvSpPr>
        <p:spPr>
          <a:xfrm>
            <a:off x="6354445" y="5330190"/>
            <a:ext cx="1623060" cy="368300"/>
          </a:xfrm>
          <a:prstGeom prst="rect">
            <a:avLst/>
          </a:prstGeom>
          <a:solidFill>
            <a:schemeClr val="accent5">
              <a:lumMod val="75000"/>
            </a:schemeClr>
          </a:solidFill>
        </p:spPr>
        <p:txBody>
          <a:bodyPr wrap="square" rtlCol="0">
            <a:spAutoFit/>
          </a:bodyPr>
          <a:p>
            <a:endParaRPr lang="zh-CN" altLang="en-US"/>
          </a:p>
        </p:txBody>
      </p:sp>
      <p:sp>
        <p:nvSpPr>
          <p:cNvPr id="11" name="文本框 10"/>
          <p:cNvSpPr txBox="1"/>
          <p:nvPr/>
        </p:nvSpPr>
        <p:spPr>
          <a:xfrm>
            <a:off x="10143490" y="4531995"/>
            <a:ext cx="1308735" cy="368300"/>
          </a:xfrm>
          <a:prstGeom prst="rect">
            <a:avLst/>
          </a:prstGeom>
          <a:solidFill>
            <a:schemeClr val="accent5">
              <a:lumMod val="75000"/>
            </a:schemeClr>
          </a:solidFill>
        </p:spPr>
        <p:txBody>
          <a:bodyPr wrap="square" rtlCol="0">
            <a:spAutoFit/>
          </a:bodyPr>
          <a:p>
            <a:endParaRPr lang="zh-CN" altLang="en-US"/>
          </a:p>
        </p:txBody>
      </p:sp>
      <p:sp>
        <p:nvSpPr>
          <p:cNvPr id="10" name="文本框 9"/>
          <p:cNvSpPr txBox="1"/>
          <p:nvPr/>
        </p:nvSpPr>
        <p:spPr>
          <a:xfrm>
            <a:off x="6468110" y="4531995"/>
            <a:ext cx="2853055" cy="368300"/>
          </a:xfrm>
          <a:prstGeom prst="rect">
            <a:avLst/>
          </a:prstGeom>
          <a:solidFill>
            <a:schemeClr val="accent5">
              <a:lumMod val="75000"/>
            </a:schemeClr>
          </a:solidFill>
        </p:spPr>
        <p:txBody>
          <a:bodyPr wrap="square" rtlCol="0">
            <a:spAutoFit/>
          </a:bodyPr>
          <a:p>
            <a:endParaRPr lang="zh-CN" altLang="en-US"/>
          </a:p>
        </p:txBody>
      </p:sp>
      <p:sp>
        <p:nvSpPr>
          <p:cNvPr id="8" name="文本框 7"/>
          <p:cNvSpPr txBox="1"/>
          <p:nvPr/>
        </p:nvSpPr>
        <p:spPr>
          <a:xfrm>
            <a:off x="4474210" y="4095750"/>
            <a:ext cx="3041650" cy="368300"/>
          </a:xfrm>
          <a:prstGeom prst="rect">
            <a:avLst/>
          </a:prstGeom>
          <a:solidFill>
            <a:schemeClr val="accent5">
              <a:lumMod val="75000"/>
            </a:schemeClr>
          </a:solidFill>
        </p:spPr>
        <p:txBody>
          <a:bodyPr wrap="square" rtlCol="0">
            <a:spAutoFit/>
          </a:bodyPr>
          <a:p>
            <a:endParaRPr lang="zh-CN" altLang="en-US"/>
          </a:p>
        </p:txBody>
      </p:sp>
      <p:sp>
        <p:nvSpPr>
          <p:cNvPr id="7" name="文本框 6"/>
          <p:cNvSpPr txBox="1"/>
          <p:nvPr/>
        </p:nvSpPr>
        <p:spPr>
          <a:xfrm>
            <a:off x="9742170" y="3659505"/>
            <a:ext cx="1572260" cy="368300"/>
          </a:xfrm>
          <a:prstGeom prst="rect">
            <a:avLst/>
          </a:prstGeom>
          <a:solidFill>
            <a:schemeClr val="accent5">
              <a:lumMod val="75000"/>
            </a:schemeClr>
          </a:solidFill>
        </p:spPr>
        <p:txBody>
          <a:bodyPr wrap="square" rtlCol="0">
            <a:spAutoFit/>
          </a:bodyPr>
          <a:p>
            <a:endParaRPr lang="zh-CN" altLang="en-US"/>
          </a:p>
        </p:txBody>
      </p:sp>
      <p:sp>
        <p:nvSpPr>
          <p:cNvPr id="3" name="文本框 2"/>
          <p:cNvSpPr txBox="1"/>
          <p:nvPr/>
        </p:nvSpPr>
        <p:spPr>
          <a:xfrm>
            <a:off x="4474210" y="3659505"/>
            <a:ext cx="2115185" cy="368300"/>
          </a:xfrm>
          <a:prstGeom prst="rect">
            <a:avLst/>
          </a:prstGeom>
          <a:solidFill>
            <a:schemeClr val="accent5">
              <a:lumMod val="75000"/>
            </a:schemeClr>
          </a:solidFill>
        </p:spPr>
        <p:txBody>
          <a:bodyPr wrap="square" rtlCol="0">
            <a:spAutoFit/>
          </a:bodyPr>
          <a:p>
            <a:endParaRPr lang="zh-CN" altLang="en-US"/>
          </a:p>
        </p:txBody>
      </p:sp>
      <p:pic>
        <p:nvPicPr>
          <p:cNvPr id="28" name="图片 27" descr="Carl 1"/>
          <p:cNvPicPr>
            <a:picLocks noChangeAspect="1"/>
          </p:cNvPicPr>
          <p:nvPr/>
        </p:nvPicPr>
        <p:blipFill>
          <a:blip r:embed="rId1"/>
          <a:stretch>
            <a:fillRect/>
          </a:stretch>
        </p:blipFill>
        <p:spPr>
          <a:xfrm>
            <a:off x="578485" y="3535045"/>
            <a:ext cx="3709035" cy="2735580"/>
          </a:xfrm>
          <a:prstGeom prst="rect">
            <a:avLst/>
          </a:prstGeom>
        </p:spPr>
      </p:pic>
      <p:pic>
        <p:nvPicPr>
          <p:cNvPr id="23" name="图片 22" descr="Carl 2"/>
          <p:cNvPicPr>
            <a:picLocks noChangeAspect="1"/>
          </p:cNvPicPr>
          <p:nvPr/>
        </p:nvPicPr>
        <p:blipFill>
          <a:blip r:embed="rId2"/>
          <a:stretch>
            <a:fillRect/>
          </a:stretch>
        </p:blipFill>
        <p:spPr>
          <a:xfrm>
            <a:off x="493395" y="749300"/>
            <a:ext cx="3879850" cy="2467610"/>
          </a:xfrm>
          <a:prstGeom prst="rect">
            <a:avLst/>
          </a:prstGeom>
        </p:spPr>
      </p:pic>
      <p:sp>
        <p:nvSpPr>
          <p:cNvPr id="4" name="文本框 3"/>
          <p:cNvSpPr txBox="1"/>
          <p:nvPr/>
        </p:nvSpPr>
        <p:spPr>
          <a:xfrm>
            <a:off x="3388359" y="-234"/>
            <a:ext cx="7555547" cy="645160"/>
          </a:xfrm>
          <a:prstGeom prst="rect">
            <a:avLst/>
          </a:prstGeom>
          <a:solidFill>
            <a:schemeClr val="accent4">
              <a:lumMod val="40000"/>
              <a:lumOff val="60000"/>
            </a:schemeClr>
          </a:solidFill>
        </p:spPr>
        <p:txBody>
          <a:bodyPr wrap="square">
            <a:spAutoFit/>
          </a:bodyPr>
          <a:lstStyle/>
          <a:p>
            <a:pPr eaLnBrk="1" fontAlgn="auto" hangingPunct="1">
              <a:spcBef>
                <a:spcPts val="0"/>
              </a:spcBef>
              <a:spcAft>
                <a:spcPts val="0"/>
              </a:spcAft>
              <a:defRPr/>
            </a:pPr>
            <a:r>
              <a:rPr lang="en-US" altLang="zh-CN" sz="3600" b="1" dirty="0">
                <a:latin typeface="Times New Roman" panose="02020603050405020304" charset="0"/>
                <a:ea typeface="+mn-ea"/>
                <a:cs typeface="Times New Roman" panose="02020603050405020304" charset="0"/>
              </a:rPr>
              <a:t>Scene Ⅰ—Beginning: when they met</a:t>
            </a:r>
            <a:endParaRPr lang="zh-CN" altLang="en-US" sz="3600" b="1" dirty="0">
              <a:latin typeface="Times New Roman" panose="02020603050405020304" charset="0"/>
              <a:ea typeface="+mn-ea"/>
              <a:cs typeface="Times New Roman" panose="02020603050405020304" charset="0"/>
            </a:endParaRPr>
          </a:p>
        </p:txBody>
      </p:sp>
      <p:pic>
        <p:nvPicPr>
          <p:cNvPr id="5" name="图片 4" descr="rose wants to suicide2"/>
          <p:cNvPicPr>
            <a:picLocks noChangeAspect="1"/>
          </p:cNvPicPr>
          <p:nvPr>
            <p:custDataLst>
              <p:tags r:id="rId3"/>
            </p:custDataLst>
          </p:nvPr>
        </p:nvPicPr>
        <p:blipFill>
          <a:blip r:embed="rId4"/>
          <a:stretch>
            <a:fillRect/>
          </a:stretch>
        </p:blipFill>
        <p:spPr>
          <a:xfrm>
            <a:off x="91440" y="651510"/>
            <a:ext cx="4281805" cy="6026150"/>
          </a:xfrm>
          <a:prstGeom prst="rect">
            <a:avLst/>
          </a:prstGeom>
        </p:spPr>
      </p:pic>
      <p:sp>
        <p:nvSpPr>
          <p:cNvPr id="6" name="文本框 5"/>
          <p:cNvSpPr txBox="1"/>
          <p:nvPr/>
        </p:nvSpPr>
        <p:spPr>
          <a:xfrm>
            <a:off x="4474210" y="749935"/>
            <a:ext cx="7465695" cy="1383665"/>
          </a:xfrm>
          <a:prstGeom prst="rect">
            <a:avLst/>
          </a:prstGeom>
          <a:noFill/>
        </p:spPr>
        <p:txBody>
          <a:bodyPr wrap="square" rtlCol="0">
            <a:spAutoFit/>
          </a:bodyPr>
          <a:p>
            <a:r>
              <a:rPr lang="en-US" altLang="zh-CN" sz="2800" b="1"/>
              <a:t>When she heard the news,she was very sad and decided to suicide(</a:t>
            </a:r>
            <a:r>
              <a:rPr lang="zh-CN" altLang="en-US" sz="2800" b="1"/>
              <a:t>自杀</a:t>
            </a:r>
            <a:r>
              <a:rPr lang="en-US" altLang="zh-CN" sz="2800" b="1"/>
              <a:t>).When she determined to kill herself, Jack saved her.</a:t>
            </a:r>
            <a:endParaRPr lang="en-US" altLang="zh-CN" sz="2800" b="1"/>
          </a:p>
        </p:txBody>
      </p:sp>
      <p:sp>
        <p:nvSpPr>
          <p:cNvPr id="2" name="文本框 1"/>
          <p:cNvSpPr txBox="1"/>
          <p:nvPr/>
        </p:nvSpPr>
        <p:spPr>
          <a:xfrm>
            <a:off x="4474210" y="3535045"/>
            <a:ext cx="7843520" cy="3107690"/>
          </a:xfrm>
          <a:prstGeom prst="rect">
            <a:avLst/>
          </a:prstGeom>
          <a:noFill/>
        </p:spPr>
        <p:txBody>
          <a:bodyPr wrap="square" rtlCol="0">
            <a:spAutoFit/>
          </a:bodyPr>
          <a:p>
            <a:r>
              <a:rPr lang="en-US" altLang="zh-CN" sz="2800" b="1"/>
              <a:t> On hearing the bad news, she howled(</a:t>
            </a:r>
            <a:r>
              <a:rPr lang="zh-CN" altLang="en-US" sz="2800" b="1"/>
              <a:t>大吼</a:t>
            </a:r>
            <a:r>
              <a:rPr lang="en-US" altLang="zh-CN" sz="2800" b="1"/>
              <a:t>) in pain and anger, a surge of despair completely taking control of her, making her determined to suicide. The moment Rose decided to jump off the deck</a:t>
            </a:r>
            <a:r>
              <a:rPr lang="zh-CN" altLang="en-US" sz="2800" b="1"/>
              <a:t>（甲板）</a:t>
            </a:r>
            <a:r>
              <a:rPr lang="en-US" altLang="zh-CN" sz="2800" b="1"/>
              <a:t>, Jack suddenly appeared, persuaded her and saved her.</a:t>
            </a:r>
            <a:endParaRPr lang="en-US" altLang="zh-CN" sz="2800" b="1"/>
          </a:p>
        </p:txBody>
      </p:sp>
      <p:sp>
        <p:nvSpPr>
          <p:cNvPr id="17" name="矩形 16"/>
          <p:cNvSpPr/>
          <p:nvPr/>
        </p:nvSpPr>
        <p:spPr>
          <a:xfrm>
            <a:off x="4291965" y="691515"/>
            <a:ext cx="7961630" cy="1720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err="1" smtClean="0">
                <a:solidFill>
                  <a:srgbClr val="FF0000"/>
                </a:solidFill>
              </a:rPr>
              <a:t>1.On doing, vi.(</a:t>
            </a:r>
            <a:r>
              <a:rPr lang="zh-CN" altLang="en-US" sz="2800" b="1" dirty="0" err="1" smtClean="0">
                <a:solidFill>
                  <a:srgbClr val="FF0000"/>
                </a:solidFill>
              </a:rPr>
              <a:t>具体动词</a:t>
            </a:r>
            <a:r>
              <a:rPr lang="en-US" altLang="zh-CN" sz="2800" b="1" dirty="0" err="1" smtClean="0">
                <a:solidFill>
                  <a:srgbClr val="FF0000"/>
                </a:solidFill>
              </a:rPr>
              <a:t>)+in</a:t>
            </a:r>
            <a:r>
              <a:rPr lang="en-US" altLang="zh-CN" sz="2800" b="1" dirty="0" smtClean="0">
                <a:solidFill>
                  <a:srgbClr val="FF0000"/>
                </a:solidFill>
              </a:rPr>
              <a:t>/</a:t>
            </a:r>
            <a:r>
              <a:rPr lang="en-US" altLang="zh-CN" sz="2800" b="1" dirty="0" err="1" smtClean="0">
                <a:solidFill>
                  <a:srgbClr val="FF0000"/>
                </a:solidFill>
              </a:rPr>
              <a:t>with+n</a:t>
            </a:r>
            <a:r>
              <a:rPr lang="en-US" altLang="zh-CN" sz="2800" b="1" dirty="0" smtClean="0">
                <a:solidFill>
                  <a:srgbClr val="FF0000"/>
                </a:solidFill>
              </a:rPr>
              <a:t>(</a:t>
            </a:r>
            <a:r>
              <a:rPr lang="zh-CN" altLang="en-US" sz="2800" b="1" dirty="0" smtClean="0">
                <a:solidFill>
                  <a:srgbClr val="FF0000"/>
                </a:solidFill>
              </a:rPr>
              <a:t>情感</a:t>
            </a:r>
            <a:r>
              <a:rPr lang="en-US" altLang="zh-CN" sz="2800" b="1" dirty="0" smtClean="0">
                <a:solidFill>
                  <a:srgbClr val="FF0000"/>
                </a:solidFill>
              </a:rPr>
              <a:t>)</a:t>
            </a:r>
            <a:endParaRPr lang="en-US" altLang="zh-CN" sz="2800" b="1" dirty="0" smtClean="0">
              <a:solidFill>
                <a:srgbClr val="FF0000"/>
              </a:solidFill>
            </a:endParaRPr>
          </a:p>
          <a:p>
            <a:pPr algn="ctr"/>
            <a:r>
              <a:rPr lang="en-US" altLang="zh-CN" sz="2800" b="1" dirty="0" smtClean="0">
                <a:solidFill>
                  <a:srgbClr val="FF0000"/>
                </a:solidFill>
              </a:rPr>
              <a:t>2.</a:t>
            </a:r>
            <a:r>
              <a:rPr lang="zh-CN" altLang="en-US" sz="2800" b="1" dirty="0" smtClean="0">
                <a:solidFill>
                  <a:srgbClr val="FF0000"/>
                </a:solidFill>
              </a:rPr>
              <a:t>独立主格（无灵主语）</a:t>
            </a:r>
            <a:endParaRPr lang="en-US" altLang="zh-CN" sz="2800" b="1" dirty="0" smtClean="0">
              <a:solidFill>
                <a:srgbClr val="FF0000"/>
              </a:solidFill>
            </a:endParaRPr>
          </a:p>
          <a:p>
            <a:pPr algn="ctr"/>
            <a:r>
              <a:rPr lang="en-US" sz="2800" b="1" dirty="0" smtClean="0">
                <a:solidFill>
                  <a:srgbClr val="FF0000"/>
                </a:solidFill>
              </a:rPr>
              <a:t>3.v.ing</a:t>
            </a:r>
            <a:r>
              <a:rPr lang="zh-CN" altLang="en-US" sz="2800" b="1" dirty="0" smtClean="0">
                <a:solidFill>
                  <a:srgbClr val="FF0000"/>
                </a:solidFill>
              </a:rPr>
              <a:t>结果状语</a:t>
            </a:r>
            <a:endParaRPr lang="zh-CN" altLang="en-US" sz="2800" b="1" dirty="0" smtClean="0">
              <a:solidFill>
                <a:srgbClr val="FF0000"/>
              </a:solidFill>
            </a:endParaRPr>
          </a:p>
          <a:p>
            <a:pPr algn="ctr"/>
            <a:r>
              <a:rPr lang="en-US" altLang="zh-CN" sz="2800" b="1" dirty="0" smtClean="0">
                <a:solidFill>
                  <a:srgbClr val="FF0000"/>
                </a:solidFill>
              </a:rPr>
              <a:t>4. </a:t>
            </a:r>
            <a:r>
              <a:rPr lang="zh-CN" altLang="en-US" sz="2800" b="1" dirty="0" smtClean="0">
                <a:solidFill>
                  <a:srgbClr val="FF0000"/>
                </a:solidFill>
              </a:rPr>
              <a:t>动词三连动（</a:t>
            </a:r>
            <a:r>
              <a:rPr lang="en-US" altLang="zh-CN" sz="2800" b="1" dirty="0" smtClean="0">
                <a:solidFill>
                  <a:srgbClr val="FF0000"/>
                </a:solidFill>
              </a:rPr>
              <a:t>V1,V2+V3</a:t>
            </a:r>
            <a:r>
              <a:rPr lang="zh-CN" altLang="en-US" sz="2800" b="1" dirty="0" smtClean="0">
                <a:solidFill>
                  <a:srgbClr val="FF0000"/>
                </a:solidFill>
              </a:rPr>
              <a:t>）</a:t>
            </a:r>
            <a:endParaRPr lang="zh-CN" altLang="en-US" sz="2800" b="1" dirty="0" smtClean="0">
              <a:solidFill>
                <a:srgbClr val="FF0000"/>
              </a:solidFill>
            </a:endParaRPr>
          </a:p>
        </p:txBody>
      </p:sp>
      <p:sp>
        <p:nvSpPr>
          <p:cNvPr id="18" name="下箭头标注 17"/>
          <p:cNvSpPr/>
          <p:nvPr/>
        </p:nvSpPr>
        <p:spPr>
          <a:xfrm>
            <a:off x="8730615" y="2568575"/>
            <a:ext cx="3522980" cy="110299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gradFill>
                  <a:gsLst>
                    <a:gs pos="0">
                      <a:srgbClr val="E30000"/>
                    </a:gs>
                    <a:gs pos="100000">
                      <a:srgbClr val="760303"/>
                    </a:gs>
                  </a:gsLst>
                  <a:lin scaled="0"/>
                </a:gradFill>
              </a:rPr>
              <a:t>utter</a:t>
            </a:r>
            <a:r>
              <a:rPr lang="zh-CN" altLang="en-US" sz="2000" b="1">
                <a:gradFill>
                  <a:gsLst>
                    <a:gs pos="0">
                      <a:srgbClr val="E30000"/>
                    </a:gs>
                    <a:gs pos="100000">
                      <a:srgbClr val="760303"/>
                    </a:gs>
                  </a:gsLst>
                  <a:lin scaled="0"/>
                </a:gradFill>
              </a:rPr>
              <a:t>；</a:t>
            </a:r>
            <a:r>
              <a:rPr lang="en-US" altLang="zh-CN" sz="2000" b="1">
                <a:gradFill>
                  <a:gsLst>
                    <a:gs pos="0">
                      <a:srgbClr val="E30000"/>
                    </a:gs>
                    <a:gs pos="100000">
                      <a:srgbClr val="760303"/>
                    </a:gs>
                  </a:gsLst>
                  <a:lin scaled="0"/>
                </a:gradFill>
              </a:rPr>
              <a:t> whisper;   explain;</a:t>
            </a:r>
            <a:endParaRPr lang="en-US" altLang="zh-CN" sz="2000" b="1">
              <a:gradFill>
                <a:gsLst>
                  <a:gs pos="0">
                    <a:srgbClr val="E30000"/>
                  </a:gs>
                  <a:gs pos="100000">
                    <a:srgbClr val="760303"/>
                  </a:gs>
                </a:gsLst>
                <a:lin scaled="0"/>
              </a:gradFill>
            </a:endParaRPr>
          </a:p>
          <a:p>
            <a:pPr algn="ctr"/>
            <a:r>
              <a:rPr lang="en-US" altLang="zh-CN" sz="2000" b="1">
                <a:gradFill>
                  <a:gsLst>
                    <a:gs pos="0">
                      <a:srgbClr val="E30000"/>
                    </a:gs>
                    <a:gs pos="100000">
                      <a:srgbClr val="760303"/>
                    </a:gs>
                  </a:gsLst>
                  <a:lin scaled="0"/>
                </a:gradFill>
              </a:rPr>
              <a:t>add;    detail;   stammer</a:t>
            </a:r>
            <a:endParaRPr lang="en-US" altLang="zh-CN" sz="2000" b="1">
              <a:gradFill>
                <a:gsLst>
                  <a:gs pos="0">
                    <a:srgbClr val="E30000"/>
                  </a:gs>
                  <a:gs pos="100000">
                    <a:srgbClr val="760303"/>
                  </a:gs>
                </a:gsLst>
                <a:lin scaled="0"/>
              </a:gradFill>
            </a:endParaRPr>
          </a:p>
        </p:txBody>
      </p:sp>
      <p:sp>
        <p:nvSpPr>
          <p:cNvPr id="16" name="心形 15"/>
          <p:cNvSpPr/>
          <p:nvPr/>
        </p:nvSpPr>
        <p:spPr>
          <a:xfrm>
            <a:off x="323850" y="635"/>
            <a:ext cx="2646045" cy="7493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rgbClr val="FF0000"/>
                </a:solidFill>
              </a:rPr>
              <a:t>Let’s appreciate it</a:t>
            </a:r>
            <a:endParaRPr lang="en-US" altLang="zh-CN" sz="20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ppt_x"/>
                                          </p:val>
                                        </p:tav>
                                        <p:tav tm="100000">
                                          <p:val>
                                            <p:strVal val="#ppt_x"/>
                                          </p:val>
                                        </p:tav>
                                      </p:tavLst>
                                    </p:anim>
                                    <p:anim calcmode="lin" valueType="num">
                                      <p:cBhvr additive="base">
                                        <p:cTn id="7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additive="base">
                                        <p:cTn id="85" dur="500" fill="hold"/>
                                        <p:tgtEl>
                                          <p:spTgt spid="12"/>
                                        </p:tgtEl>
                                        <p:attrNameLst>
                                          <p:attrName>ppt_x</p:attrName>
                                        </p:attrNameLst>
                                      </p:cBhvr>
                                      <p:tavLst>
                                        <p:tav tm="0">
                                          <p:val>
                                            <p:strVal val="#ppt_x"/>
                                          </p:val>
                                        </p:tav>
                                        <p:tav tm="100000">
                                          <p:val>
                                            <p:strVal val="#ppt_x"/>
                                          </p:val>
                                        </p:tav>
                                      </p:tavLst>
                                    </p:anim>
                                    <p:anim calcmode="lin" valueType="num">
                                      <p:cBhvr additive="base">
                                        <p:cTn id="8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500" fill="hold"/>
                                        <p:tgtEl>
                                          <p:spTgt spid="13"/>
                                        </p:tgtEl>
                                        <p:attrNameLst>
                                          <p:attrName>ppt_x</p:attrName>
                                        </p:attrNameLst>
                                      </p:cBhvr>
                                      <p:tavLst>
                                        <p:tav tm="0">
                                          <p:val>
                                            <p:strVal val="#ppt_x"/>
                                          </p:val>
                                        </p:tav>
                                        <p:tav tm="100000">
                                          <p:val>
                                            <p:strVal val="#ppt_x"/>
                                          </p:val>
                                        </p:tav>
                                      </p:tavLst>
                                    </p:anim>
                                    <p:anim calcmode="lin" valueType="num">
                                      <p:cBhvr additive="base">
                                        <p:cTn id="9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additive="base">
                                        <p:cTn id="97" dur="500" fill="hold"/>
                                        <p:tgtEl>
                                          <p:spTgt spid="15"/>
                                        </p:tgtEl>
                                        <p:attrNameLst>
                                          <p:attrName>ppt_x</p:attrName>
                                        </p:attrNameLst>
                                      </p:cBhvr>
                                      <p:tavLst>
                                        <p:tav tm="0">
                                          <p:val>
                                            <p:strVal val="#ppt_x"/>
                                          </p:val>
                                        </p:tav>
                                        <p:tav tm="100000">
                                          <p:val>
                                            <p:strVal val="#ppt_x"/>
                                          </p:val>
                                        </p:tav>
                                      </p:tavLst>
                                    </p:anim>
                                    <p:anim calcmode="lin" valueType="num">
                                      <p:cBhvr additive="base">
                                        <p:cTn id="9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additive="base">
                                        <p:cTn id="103" dur="500" fill="hold"/>
                                        <p:tgtEl>
                                          <p:spTgt spid="17"/>
                                        </p:tgtEl>
                                        <p:attrNameLst>
                                          <p:attrName>ppt_x</p:attrName>
                                        </p:attrNameLst>
                                      </p:cBhvr>
                                      <p:tavLst>
                                        <p:tav tm="0">
                                          <p:val>
                                            <p:strVal val="#ppt_x"/>
                                          </p:val>
                                        </p:tav>
                                        <p:tav tm="100000">
                                          <p:val>
                                            <p:strVal val="#ppt_x"/>
                                          </p:val>
                                        </p:tav>
                                      </p:tavLst>
                                    </p:anim>
                                    <p:anim calcmode="lin" valueType="num">
                                      <p:cBhvr additive="base">
                                        <p:cTn id="10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10" grpId="0" animBg="1"/>
      <p:bldP spid="10" grpId="1" animBg="1"/>
      <p:bldP spid="11" grpId="0" animBg="1"/>
      <p:bldP spid="11" grpId="1" animBg="1"/>
      <p:bldP spid="14" grpId="0" bldLvl="0" animBg="1"/>
      <p:bldP spid="14" grpId="1" animBg="1"/>
      <p:bldP spid="12" grpId="0" animBg="1"/>
      <p:bldP spid="12" grpId="1" animBg="1"/>
      <p:bldP spid="13" grpId="0" animBg="1"/>
      <p:bldP spid="13" grpId="1" animBg="1"/>
      <p:bldP spid="15" grpId="0" animBg="1"/>
      <p:bldP spid="15" grpId="1" animBg="1"/>
      <p:bldP spid="18" grpId="0" animBg="1"/>
      <p:bldP spid="18" grpId="1" animBg="1"/>
      <p:bldP spid="6" grpId="0"/>
      <p:bldP spid="6" grpId="1"/>
      <p:bldP spid="2" grpId="0"/>
      <p:bldP spid="2" grpId="1"/>
      <p:bldP spid="17" grpId="0" animBg="1"/>
      <p:bldP spid="17" grpId="1" animBg="1"/>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10517505" y="5270500"/>
            <a:ext cx="786130" cy="368300"/>
          </a:xfrm>
          <a:prstGeom prst="rect">
            <a:avLst/>
          </a:prstGeom>
          <a:solidFill>
            <a:schemeClr val="accent5">
              <a:lumMod val="75000"/>
            </a:schemeClr>
          </a:solidFill>
        </p:spPr>
        <p:txBody>
          <a:bodyPr wrap="square" rtlCol="0">
            <a:spAutoFit/>
          </a:bodyPr>
          <a:p>
            <a:endParaRPr lang="zh-CN" altLang="en-US"/>
          </a:p>
        </p:txBody>
      </p:sp>
      <p:sp>
        <p:nvSpPr>
          <p:cNvPr id="8" name="文本框 7"/>
          <p:cNvSpPr txBox="1"/>
          <p:nvPr/>
        </p:nvSpPr>
        <p:spPr>
          <a:xfrm>
            <a:off x="8463280" y="4692015"/>
            <a:ext cx="1490345" cy="368300"/>
          </a:xfrm>
          <a:prstGeom prst="rect">
            <a:avLst/>
          </a:prstGeom>
          <a:solidFill>
            <a:schemeClr val="accent5">
              <a:lumMod val="75000"/>
            </a:schemeClr>
          </a:solidFill>
        </p:spPr>
        <p:txBody>
          <a:bodyPr wrap="square" rtlCol="0">
            <a:spAutoFit/>
          </a:bodyPr>
          <a:p>
            <a:endParaRPr lang="zh-CN" altLang="en-US"/>
          </a:p>
        </p:txBody>
      </p:sp>
      <p:sp>
        <p:nvSpPr>
          <p:cNvPr id="2" name="文本框 1"/>
          <p:cNvSpPr txBox="1"/>
          <p:nvPr/>
        </p:nvSpPr>
        <p:spPr>
          <a:xfrm>
            <a:off x="5179695" y="4210050"/>
            <a:ext cx="3357245" cy="368300"/>
          </a:xfrm>
          <a:prstGeom prst="rect">
            <a:avLst/>
          </a:prstGeom>
          <a:solidFill>
            <a:schemeClr val="accent5">
              <a:lumMod val="75000"/>
            </a:schemeClr>
          </a:solidFill>
        </p:spPr>
        <p:txBody>
          <a:bodyPr wrap="square" rtlCol="0">
            <a:spAutoFit/>
          </a:bodyPr>
          <a:p>
            <a:endParaRPr lang="zh-CN" altLang="en-US"/>
          </a:p>
        </p:txBody>
      </p:sp>
      <p:sp>
        <p:nvSpPr>
          <p:cNvPr id="10" name="文本框 9"/>
          <p:cNvSpPr txBox="1"/>
          <p:nvPr/>
        </p:nvSpPr>
        <p:spPr>
          <a:xfrm>
            <a:off x="8536940" y="3728085"/>
            <a:ext cx="2941320" cy="368300"/>
          </a:xfrm>
          <a:prstGeom prst="rect">
            <a:avLst/>
          </a:prstGeom>
          <a:solidFill>
            <a:schemeClr val="accent5">
              <a:lumMod val="75000"/>
            </a:schemeClr>
          </a:solidFill>
        </p:spPr>
        <p:txBody>
          <a:bodyPr wrap="square" rtlCol="0">
            <a:spAutoFit/>
          </a:bodyPr>
          <a:p>
            <a:endParaRPr lang="zh-CN" altLang="en-US"/>
          </a:p>
        </p:txBody>
      </p:sp>
      <p:sp>
        <p:nvSpPr>
          <p:cNvPr id="3" name="文本框 2"/>
          <p:cNvSpPr txBox="1"/>
          <p:nvPr/>
        </p:nvSpPr>
        <p:spPr>
          <a:xfrm>
            <a:off x="6303645" y="3728085"/>
            <a:ext cx="1004570" cy="368300"/>
          </a:xfrm>
          <a:prstGeom prst="rect">
            <a:avLst/>
          </a:prstGeom>
          <a:solidFill>
            <a:schemeClr val="accent5">
              <a:lumMod val="75000"/>
            </a:schemeClr>
          </a:solidFill>
        </p:spPr>
        <p:txBody>
          <a:bodyPr wrap="square" rtlCol="0">
            <a:spAutoFit/>
          </a:bodyPr>
          <a:p>
            <a:endParaRPr lang="zh-CN" altLang="en-US"/>
          </a:p>
        </p:txBody>
      </p:sp>
      <p:sp>
        <p:nvSpPr>
          <p:cNvPr id="4" name="文本框 3"/>
          <p:cNvSpPr txBox="1"/>
          <p:nvPr/>
        </p:nvSpPr>
        <p:spPr>
          <a:xfrm>
            <a:off x="1483995" y="208046"/>
            <a:ext cx="8388424" cy="645160"/>
          </a:xfrm>
          <a:prstGeom prst="rect">
            <a:avLst/>
          </a:prstGeom>
          <a:solidFill>
            <a:schemeClr val="accent4">
              <a:lumMod val="40000"/>
              <a:lumOff val="60000"/>
            </a:schemeClr>
          </a:solidFill>
        </p:spPr>
        <p:txBody>
          <a:bodyPr wrap="square">
            <a:spAutoFit/>
          </a:bodyPr>
          <a:p>
            <a:pPr eaLnBrk="1" fontAlgn="auto" hangingPunct="1">
              <a:spcBef>
                <a:spcPts val="0"/>
              </a:spcBef>
              <a:spcAft>
                <a:spcPts val="0"/>
              </a:spcAft>
              <a:defRPr/>
            </a:pPr>
            <a:r>
              <a:rPr lang="en-US" altLang="zh-CN" sz="3600" b="1" dirty="0">
                <a:latin typeface="Times New Roman" panose="02020603050405020304" charset="0"/>
                <a:ea typeface="+mn-ea"/>
                <a:cs typeface="Times New Roman" panose="02020603050405020304" charset="0"/>
              </a:rPr>
              <a:t>Scene Ⅱ—Development: when they loved</a:t>
            </a:r>
            <a:endParaRPr lang="zh-CN" altLang="en-US" sz="3600" b="1" dirty="0">
              <a:latin typeface="Times New Roman" panose="02020603050405020304" charset="0"/>
              <a:ea typeface="+mn-ea"/>
              <a:cs typeface="Times New Roman" panose="02020603050405020304" charset="0"/>
            </a:endParaRPr>
          </a:p>
        </p:txBody>
      </p:sp>
      <p:pic>
        <p:nvPicPr>
          <p:cNvPr id="5" name="图片 4" descr="Tatanic"/>
          <p:cNvPicPr>
            <a:picLocks noChangeAspect="1"/>
          </p:cNvPicPr>
          <p:nvPr/>
        </p:nvPicPr>
        <p:blipFill>
          <a:blip r:embed="rId1"/>
          <a:stretch>
            <a:fillRect/>
          </a:stretch>
        </p:blipFill>
        <p:spPr>
          <a:xfrm>
            <a:off x="0" y="985520"/>
            <a:ext cx="4711065" cy="5764530"/>
          </a:xfrm>
          <a:prstGeom prst="rect">
            <a:avLst/>
          </a:prstGeom>
        </p:spPr>
      </p:pic>
      <p:sp>
        <p:nvSpPr>
          <p:cNvPr id="6" name="文本框 5"/>
          <p:cNvSpPr txBox="1"/>
          <p:nvPr/>
        </p:nvSpPr>
        <p:spPr>
          <a:xfrm>
            <a:off x="5098415" y="3599815"/>
            <a:ext cx="6805930" cy="2553335"/>
          </a:xfrm>
          <a:prstGeom prst="rect">
            <a:avLst/>
          </a:prstGeom>
          <a:noFill/>
        </p:spPr>
        <p:txBody>
          <a:bodyPr wrap="square" rtlCol="0" anchor="t">
            <a:spAutoFit/>
          </a:bodyPr>
          <a:p>
            <a:r>
              <a:rPr lang="en-US" altLang="zh-CN" sz="3200" b="1" dirty="0">
                <a:latin typeface="Times New Roman" panose="02020603050405020304" charset="0"/>
                <a:cs typeface="Times New Roman" panose="02020603050405020304" charset="0"/>
                <a:sym typeface="+mn-ea"/>
              </a:rPr>
              <a:t>  On a warm night, the breeze gently caressing</a:t>
            </a:r>
            <a:r>
              <a:rPr lang="zh-CN" altLang="en-US" sz="3200" b="1" dirty="0">
                <a:latin typeface="Times New Roman" panose="02020603050405020304" charset="0"/>
                <a:cs typeface="Times New Roman" panose="02020603050405020304" charset="0"/>
                <a:sym typeface="+mn-ea"/>
              </a:rPr>
              <a:t>（轻抚）</a:t>
            </a:r>
            <a:r>
              <a:rPr lang="en-US" altLang="zh-CN" sz="3200" b="1" dirty="0">
                <a:latin typeface="Times New Roman" panose="02020603050405020304" charset="0"/>
                <a:cs typeface="Times New Roman" panose="02020603050405020304" charset="0"/>
                <a:sym typeface="+mn-ea"/>
              </a:rPr>
              <a:t> their face, they stood on the deck, enjoying the freedom and the beautiful view as if they were the only people in the world.</a:t>
            </a:r>
            <a:endParaRPr lang="en-US" altLang="zh-CN" sz="3200" b="1" dirty="0">
              <a:latin typeface="Times New Roman" panose="02020603050405020304" charset="0"/>
              <a:cs typeface="Times New Roman" panose="02020603050405020304" charset="0"/>
              <a:sym typeface="+mn-ea"/>
            </a:endParaRPr>
          </a:p>
        </p:txBody>
      </p:sp>
      <p:sp>
        <p:nvSpPr>
          <p:cNvPr id="7" name="文本框 6"/>
          <p:cNvSpPr txBox="1"/>
          <p:nvPr/>
        </p:nvSpPr>
        <p:spPr>
          <a:xfrm>
            <a:off x="4792345" y="985520"/>
            <a:ext cx="8183245" cy="1568450"/>
          </a:xfrm>
          <a:prstGeom prst="rect">
            <a:avLst/>
          </a:prstGeom>
          <a:noFill/>
        </p:spPr>
        <p:txBody>
          <a:bodyPr wrap="square" rtlCol="0">
            <a:spAutoFit/>
          </a:bodyPr>
          <a:p>
            <a:r>
              <a:rPr lang="en-US" altLang="zh-CN" sz="3200" b="1">
                <a:latin typeface="Times New Roman" panose="02020603050405020304" charset="0"/>
                <a:cs typeface="Times New Roman" panose="02020603050405020304" charset="0"/>
              </a:rPr>
              <a:t>   One night, they stood on the deck and enjoyed the freedom and beautiful sight together.</a:t>
            </a:r>
            <a:endParaRPr lang="en-US" altLang="zh-CN" sz="3200" b="1">
              <a:latin typeface="Times New Roman" panose="02020603050405020304" charset="0"/>
              <a:cs typeface="Times New Roman" panose="02020603050405020304" charset="0"/>
            </a:endParaRPr>
          </a:p>
        </p:txBody>
      </p:sp>
      <p:sp>
        <p:nvSpPr>
          <p:cNvPr id="17" name="矩形 16"/>
          <p:cNvSpPr/>
          <p:nvPr/>
        </p:nvSpPr>
        <p:spPr>
          <a:xfrm>
            <a:off x="4711065" y="985520"/>
            <a:ext cx="7312660" cy="1720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smtClean="0">
                <a:solidFill>
                  <a:srgbClr val="FF0000"/>
                </a:solidFill>
              </a:rPr>
              <a:t>1.</a:t>
            </a:r>
            <a:r>
              <a:rPr lang="zh-CN" altLang="en-US" sz="2800" b="1" dirty="0" smtClean="0">
                <a:solidFill>
                  <a:srgbClr val="FF0000"/>
                </a:solidFill>
              </a:rPr>
              <a:t>环境描写；独立主格（无灵主语）</a:t>
            </a:r>
            <a:endParaRPr lang="en-US" altLang="zh-CN" sz="2800" b="1" dirty="0" smtClean="0">
              <a:solidFill>
                <a:srgbClr val="FF0000"/>
              </a:solidFill>
            </a:endParaRPr>
          </a:p>
          <a:p>
            <a:pPr algn="ctr"/>
            <a:r>
              <a:rPr lang="en-US" sz="2800" b="1" dirty="0" smtClean="0">
                <a:solidFill>
                  <a:srgbClr val="FF0000"/>
                </a:solidFill>
              </a:rPr>
              <a:t>2. v.ing</a:t>
            </a:r>
            <a:r>
              <a:rPr lang="zh-CN" altLang="en-US" sz="2800" b="1" dirty="0" smtClean="0">
                <a:solidFill>
                  <a:srgbClr val="FF0000"/>
                </a:solidFill>
              </a:rPr>
              <a:t>伴随状语</a:t>
            </a:r>
            <a:endParaRPr lang="zh-CN" altLang="en-US" sz="2800" b="1" dirty="0" smtClean="0">
              <a:solidFill>
                <a:srgbClr val="FF0000"/>
              </a:solidFill>
            </a:endParaRPr>
          </a:p>
          <a:p>
            <a:pPr algn="ctr"/>
            <a:r>
              <a:rPr lang="en-US" altLang="zh-CN" sz="2800" b="1" dirty="0" smtClean="0">
                <a:solidFill>
                  <a:srgbClr val="FF0000"/>
                </a:solidFill>
              </a:rPr>
              <a:t>3. </a:t>
            </a:r>
            <a:r>
              <a:rPr lang="zh-CN" altLang="en-US" sz="2800" b="1" dirty="0" smtClean="0">
                <a:solidFill>
                  <a:srgbClr val="FF0000"/>
                </a:solidFill>
              </a:rPr>
              <a:t>比喻（</a:t>
            </a:r>
            <a:r>
              <a:rPr lang="en-US" altLang="zh-CN" sz="2800" b="1" dirty="0" smtClean="0">
                <a:solidFill>
                  <a:srgbClr val="FF0000"/>
                </a:solidFill>
              </a:rPr>
              <a:t>simile</a:t>
            </a:r>
            <a:r>
              <a:rPr lang="zh-CN" altLang="en-US" sz="2800" b="1" dirty="0" smtClean="0">
                <a:solidFill>
                  <a:srgbClr val="FF0000"/>
                </a:solidFill>
              </a:rPr>
              <a:t>）</a:t>
            </a:r>
            <a:endParaRPr lang="zh-CN" altLang="en-US" sz="2800" b="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p:bldP spid="6" grpId="1"/>
      <p:bldP spid="3" grpId="0" animBg="1"/>
      <p:bldP spid="3" grpId="1" animBg="1"/>
      <p:bldP spid="10" grpId="0" animBg="1"/>
      <p:bldP spid="10" grpId="1" animBg="1"/>
      <p:bldP spid="2" grpId="0" animBg="1"/>
      <p:bldP spid="2" grpId="1" animBg="1"/>
      <p:bldP spid="8" grpId="0" bldLvl="0" animBg="1"/>
      <p:bldP spid="8" grpId="1" animBg="1"/>
      <p:bldP spid="9" grpId="0" bldLvl="0" animBg="1"/>
      <p:bldP spid="9" grpId="1"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4725670" y="5424805"/>
            <a:ext cx="3837305" cy="368300"/>
          </a:xfrm>
          <a:prstGeom prst="rect">
            <a:avLst/>
          </a:prstGeom>
          <a:solidFill>
            <a:schemeClr val="accent5">
              <a:lumMod val="75000"/>
            </a:schemeClr>
          </a:solidFill>
        </p:spPr>
        <p:txBody>
          <a:bodyPr wrap="square" rtlCol="0">
            <a:spAutoFit/>
          </a:bodyPr>
          <a:p>
            <a:endParaRPr lang="zh-CN" altLang="en-US"/>
          </a:p>
        </p:txBody>
      </p:sp>
      <p:sp>
        <p:nvSpPr>
          <p:cNvPr id="14" name="文本框 13"/>
          <p:cNvSpPr txBox="1"/>
          <p:nvPr/>
        </p:nvSpPr>
        <p:spPr>
          <a:xfrm>
            <a:off x="4725670" y="4610735"/>
            <a:ext cx="5156835" cy="368300"/>
          </a:xfrm>
          <a:prstGeom prst="rect">
            <a:avLst/>
          </a:prstGeom>
          <a:solidFill>
            <a:schemeClr val="accent5">
              <a:lumMod val="75000"/>
            </a:schemeClr>
          </a:solidFill>
        </p:spPr>
        <p:txBody>
          <a:bodyPr wrap="square" rtlCol="0">
            <a:spAutoFit/>
          </a:bodyPr>
          <a:p>
            <a:endParaRPr lang="zh-CN" altLang="en-US"/>
          </a:p>
        </p:txBody>
      </p:sp>
      <p:sp>
        <p:nvSpPr>
          <p:cNvPr id="3" name="文本框 2"/>
          <p:cNvSpPr txBox="1"/>
          <p:nvPr/>
        </p:nvSpPr>
        <p:spPr>
          <a:xfrm>
            <a:off x="10434320" y="4242435"/>
            <a:ext cx="1611630" cy="368300"/>
          </a:xfrm>
          <a:prstGeom prst="rect">
            <a:avLst/>
          </a:prstGeom>
          <a:solidFill>
            <a:schemeClr val="accent5">
              <a:lumMod val="75000"/>
            </a:schemeClr>
          </a:solidFill>
        </p:spPr>
        <p:txBody>
          <a:bodyPr wrap="square" rtlCol="0">
            <a:spAutoFit/>
          </a:bodyPr>
          <a:p>
            <a:endParaRPr lang="zh-CN" altLang="en-US"/>
          </a:p>
        </p:txBody>
      </p:sp>
      <p:sp>
        <p:nvSpPr>
          <p:cNvPr id="2" name="文本框 1"/>
          <p:cNvSpPr txBox="1"/>
          <p:nvPr/>
        </p:nvSpPr>
        <p:spPr>
          <a:xfrm>
            <a:off x="7214870" y="4150995"/>
            <a:ext cx="1226820" cy="368300"/>
          </a:xfrm>
          <a:prstGeom prst="rect">
            <a:avLst/>
          </a:prstGeom>
          <a:solidFill>
            <a:schemeClr val="accent5">
              <a:lumMod val="75000"/>
            </a:schemeClr>
          </a:solidFill>
        </p:spPr>
        <p:txBody>
          <a:bodyPr wrap="square" rtlCol="0">
            <a:spAutoFit/>
          </a:bodyPr>
          <a:p>
            <a:endParaRPr lang="zh-CN" altLang="en-US"/>
          </a:p>
        </p:txBody>
      </p:sp>
      <p:sp>
        <p:nvSpPr>
          <p:cNvPr id="7" name="文本框 6"/>
          <p:cNvSpPr txBox="1"/>
          <p:nvPr/>
        </p:nvSpPr>
        <p:spPr>
          <a:xfrm>
            <a:off x="7672070" y="3796665"/>
            <a:ext cx="3996055" cy="368300"/>
          </a:xfrm>
          <a:prstGeom prst="rect">
            <a:avLst/>
          </a:prstGeom>
          <a:solidFill>
            <a:schemeClr val="accent5">
              <a:lumMod val="75000"/>
            </a:schemeClr>
          </a:solidFill>
        </p:spPr>
        <p:txBody>
          <a:bodyPr wrap="square" rtlCol="0">
            <a:spAutoFit/>
          </a:bodyPr>
          <a:p>
            <a:endParaRPr lang="zh-CN" altLang="en-US"/>
          </a:p>
        </p:txBody>
      </p:sp>
      <p:sp>
        <p:nvSpPr>
          <p:cNvPr id="4" name="文本框 3"/>
          <p:cNvSpPr txBox="1"/>
          <p:nvPr/>
        </p:nvSpPr>
        <p:spPr>
          <a:xfrm>
            <a:off x="1132840" y="-234"/>
            <a:ext cx="9036496" cy="646331"/>
          </a:xfrm>
          <a:prstGeom prst="rect">
            <a:avLst/>
          </a:prstGeom>
          <a:solidFill>
            <a:schemeClr val="accent4">
              <a:lumMod val="40000"/>
              <a:lumOff val="60000"/>
            </a:schemeClr>
          </a:solidFill>
        </p:spPr>
        <p:txBody>
          <a:bodyPr wrap="square">
            <a:spAutoFit/>
          </a:bodyPr>
          <a:p>
            <a:pPr eaLnBrk="1" fontAlgn="auto" hangingPunct="1">
              <a:spcBef>
                <a:spcPts val="0"/>
              </a:spcBef>
              <a:spcAft>
                <a:spcPts val="0"/>
              </a:spcAft>
              <a:defRPr/>
            </a:pPr>
            <a:r>
              <a:rPr lang="en-US" altLang="zh-CN" sz="3600" b="1" dirty="0">
                <a:latin typeface="Times New Roman" panose="02020603050405020304" charset="0"/>
                <a:ea typeface="+mn-ea"/>
                <a:cs typeface="Times New Roman" panose="02020603050405020304" charset="0"/>
              </a:rPr>
              <a:t>Scene Ⅲ—Climax: when they were trapped</a:t>
            </a:r>
            <a:endParaRPr lang="zh-CN" altLang="en-US" sz="3600" b="1" dirty="0">
              <a:latin typeface="Times New Roman" panose="02020603050405020304" charset="0"/>
              <a:ea typeface="+mn-ea"/>
              <a:cs typeface="Times New Roman" panose="02020603050405020304" charset="0"/>
            </a:endParaRPr>
          </a:p>
        </p:txBody>
      </p:sp>
      <p:pic>
        <p:nvPicPr>
          <p:cNvPr id="11" name="内容占位符 10" descr="F9143251486"/>
          <p:cNvPicPr>
            <a:picLocks noChangeAspect="1"/>
          </p:cNvPicPr>
          <p:nvPr>
            <p:ph idx="1"/>
          </p:nvPr>
        </p:nvPicPr>
        <p:blipFill>
          <a:blip r:embed="rId1" cstate="email"/>
          <a:stretch>
            <a:fillRect/>
          </a:stretch>
        </p:blipFill>
        <p:spPr>
          <a:xfrm>
            <a:off x="140970" y="2603500"/>
            <a:ext cx="4426585" cy="2007235"/>
          </a:xfrm>
          <a:prstGeom prst="rect">
            <a:avLst/>
          </a:prstGeom>
        </p:spPr>
      </p:pic>
      <p:sp>
        <p:nvSpPr>
          <p:cNvPr id="5" name="文本框 4"/>
          <p:cNvSpPr txBox="1"/>
          <p:nvPr/>
        </p:nvSpPr>
        <p:spPr>
          <a:xfrm>
            <a:off x="4849495" y="930910"/>
            <a:ext cx="7132320" cy="181483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The ship fell and passengers were very anxious. Rose was put to land on a lifeboat but she gave up the chance for she chose to stay with Jack.</a:t>
            </a:r>
            <a:endParaRPr lang="en-US" altLang="zh-CN" sz="2800" b="1">
              <a:latin typeface="Times New Roman" panose="02020603050405020304" charset="0"/>
              <a:cs typeface="Times New Roman" panose="02020603050405020304" charset="0"/>
            </a:endParaRPr>
          </a:p>
        </p:txBody>
      </p:sp>
      <p:sp>
        <p:nvSpPr>
          <p:cNvPr id="6" name="文本框 5"/>
          <p:cNvSpPr txBox="1"/>
          <p:nvPr/>
        </p:nvSpPr>
        <p:spPr>
          <a:xfrm>
            <a:off x="4725670" y="3643630"/>
            <a:ext cx="7624445" cy="2676525"/>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sym typeface="+mn-ea"/>
              </a:rPr>
              <a:t>When the ship fell, g</a:t>
            </a:r>
            <a:r>
              <a:rPr lang="en-US" altLang="zh-CN" sz="2800" b="1">
                <a:latin typeface="Times New Roman" panose="02020603050405020304" charset="0"/>
                <a:cs typeface="Times New Roman" panose="02020603050405020304" charset="0"/>
              </a:rPr>
              <a:t>reat anxiety flooded over the passengers , making them scream with tears of despair welling up in their eyes.  Rose was put to land on a lifeboat but she gave up the chance with great determination for she chose to stay with Jack.</a:t>
            </a:r>
            <a:endParaRPr lang="en-US" altLang="zh-CN" sz="2800" b="1">
              <a:latin typeface="Times New Roman" panose="02020603050405020304" charset="0"/>
              <a:cs typeface="Times New Roman" panose="02020603050405020304" charset="0"/>
            </a:endParaRPr>
          </a:p>
        </p:txBody>
      </p:sp>
      <p:sp>
        <p:nvSpPr>
          <p:cNvPr id="17" name="矩形 16"/>
          <p:cNvSpPr/>
          <p:nvPr/>
        </p:nvSpPr>
        <p:spPr>
          <a:xfrm>
            <a:off x="4566285" y="977900"/>
            <a:ext cx="7312660" cy="1720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smtClean="0">
                <a:solidFill>
                  <a:srgbClr val="FF0000"/>
                </a:solidFill>
              </a:rPr>
              <a:t>1.</a:t>
            </a:r>
            <a:r>
              <a:rPr lang="zh-CN" altLang="en-US" sz="2800" b="1" dirty="0" smtClean="0">
                <a:solidFill>
                  <a:srgbClr val="FF0000"/>
                </a:solidFill>
              </a:rPr>
              <a:t>无灵主语句</a:t>
            </a:r>
            <a:endParaRPr lang="en-US" altLang="zh-CN" sz="2800" b="1" dirty="0" smtClean="0">
              <a:solidFill>
                <a:srgbClr val="FF0000"/>
              </a:solidFill>
            </a:endParaRPr>
          </a:p>
          <a:p>
            <a:pPr algn="ctr"/>
            <a:r>
              <a:rPr lang="en-US" sz="2800" b="1" dirty="0" smtClean="0">
                <a:solidFill>
                  <a:srgbClr val="FF0000"/>
                </a:solidFill>
              </a:rPr>
              <a:t>2. v.ing</a:t>
            </a:r>
            <a:r>
              <a:rPr lang="zh-CN" altLang="en-US" sz="2800" b="1" dirty="0" smtClean="0">
                <a:solidFill>
                  <a:srgbClr val="FF0000"/>
                </a:solidFill>
              </a:rPr>
              <a:t>伴随状语；</a:t>
            </a:r>
            <a:r>
              <a:rPr lang="en-US" altLang="zh-CN" sz="2800" b="1" dirty="0" smtClean="0">
                <a:solidFill>
                  <a:srgbClr val="FF0000"/>
                </a:solidFill>
              </a:rPr>
              <a:t>with</a:t>
            </a:r>
            <a:r>
              <a:rPr lang="zh-CN" altLang="en-US" sz="2800" b="1" dirty="0" smtClean="0">
                <a:solidFill>
                  <a:srgbClr val="FF0000"/>
                </a:solidFill>
              </a:rPr>
              <a:t>复合结构</a:t>
            </a:r>
            <a:endParaRPr lang="zh-CN" altLang="en-US" sz="2800" b="1" dirty="0" smtClean="0">
              <a:solidFill>
                <a:srgbClr val="FF0000"/>
              </a:solidFill>
            </a:endParaRPr>
          </a:p>
          <a:p>
            <a:pPr algn="ctr"/>
            <a:r>
              <a:rPr lang="en-US" altLang="zh-CN" sz="2800" b="1" dirty="0" smtClean="0">
                <a:solidFill>
                  <a:srgbClr val="FF0000"/>
                </a:solidFill>
              </a:rPr>
              <a:t>3. v.+</a:t>
            </a:r>
            <a:r>
              <a:rPr lang="en-US" sz="2800" b="1" dirty="0" smtClean="0">
                <a:solidFill>
                  <a:srgbClr val="FF0000"/>
                </a:solidFill>
              </a:rPr>
              <a:t>with/in +n</a:t>
            </a:r>
            <a:endParaRPr lang="en-US" sz="2800" b="1" dirty="0" smtClean="0">
              <a:solidFill>
                <a:srgbClr val="FF0000"/>
              </a:solidFill>
            </a:endParaRPr>
          </a:p>
        </p:txBody>
      </p:sp>
      <p:pic>
        <p:nvPicPr>
          <p:cNvPr id="9" name="图片 8" descr="沉没2"/>
          <p:cNvPicPr>
            <a:picLocks noChangeAspect="1"/>
          </p:cNvPicPr>
          <p:nvPr/>
        </p:nvPicPr>
        <p:blipFill>
          <a:blip r:embed="rId2"/>
          <a:stretch>
            <a:fillRect/>
          </a:stretch>
        </p:blipFill>
        <p:spPr>
          <a:xfrm>
            <a:off x="141605" y="645795"/>
            <a:ext cx="4425315" cy="2272030"/>
          </a:xfrm>
          <a:prstGeom prst="rect">
            <a:avLst/>
          </a:prstGeom>
        </p:spPr>
      </p:pic>
      <p:pic>
        <p:nvPicPr>
          <p:cNvPr id="13" name="图片 12" descr="恐慌"/>
          <p:cNvPicPr>
            <a:picLocks noChangeAspect="1"/>
          </p:cNvPicPr>
          <p:nvPr/>
        </p:nvPicPr>
        <p:blipFill>
          <a:blip r:embed="rId3"/>
          <a:stretch>
            <a:fillRect/>
          </a:stretch>
        </p:blipFill>
        <p:spPr>
          <a:xfrm>
            <a:off x="141605" y="4519295"/>
            <a:ext cx="4424680" cy="2141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fill="hold"/>
                                        <p:tgtEl>
                                          <p:spTgt spid="17"/>
                                        </p:tgtEl>
                                        <p:attrNameLst>
                                          <p:attrName>ppt_x</p:attrName>
                                        </p:attrNameLst>
                                      </p:cBhvr>
                                      <p:tavLst>
                                        <p:tav tm="0">
                                          <p:val>
                                            <p:strVal val="#ppt_x"/>
                                          </p:val>
                                        </p:tav>
                                        <p:tav tm="100000">
                                          <p:val>
                                            <p:strVal val="#ppt_x"/>
                                          </p:val>
                                        </p:tav>
                                      </p:tavLst>
                                    </p:anim>
                                    <p:anim calcmode="lin" valueType="num">
                                      <p:cBhvr additive="base">
                                        <p:cTn id="6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5" grpId="0"/>
      <p:bldP spid="5" grpId="1"/>
      <p:bldP spid="6" grpId="0"/>
      <p:bldP spid="6" grpId="1"/>
      <p:bldP spid="7" grpId="0" animBg="1"/>
      <p:bldP spid="7" grpId="1" animBg="1"/>
      <p:bldP spid="15" grpId="0" animBg="1"/>
      <p:bldP spid="15" grpId="1" animBg="1"/>
      <p:bldP spid="2" grpId="0" animBg="1"/>
      <p:bldP spid="2" grpId="1" animBg="1"/>
      <p:bldP spid="3" grpId="0" animBg="1"/>
      <p:bldP spid="3" grpId="1"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623435" y="6221730"/>
            <a:ext cx="1605280" cy="368300"/>
          </a:xfrm>
          <a:prstGeom prst="rect">
            <a:avLst/>
          </a:prstGeom>
          <a:solidFill>
            <a:schemeClr val="accent5">
              <a:lumMod val="75000"/>
            </a:schemeClr>
          </a:solidFill>
        </p:spPr>
        <p:txBody>
          <a:bodyPr wrap="square" rtlCol="0">
            <a:spAutoFit/>
          </a:bodyPr>
          <a:p>
            <a:endParaRPr lang="zh-CN" altLang="en-US"/>
          </a:p>
        </p:txBody>
      </p:sp>
      <p:sp>
        <p:nvSpPr>
          <p:cNvPr id="2" name="文本框 1"/>
          <p:cNvSpPr txBox="1"/>
          <p:nvPr/>
        </p:nvSpPr>
        <p:spPr>
          <a:xfrm>
            <a:off x="9011285" y="5731510"/>
            <a:ext cx="1257935" cy="368300"/>
          </a:xfrm>
          <a:prstGeom prst="rect">
            <a:avLst/>
          </a:prstGeom>
          <a:solidFill>
            <a:schemeClr val="accent5">
              <a:lumMod val="75000"/>
            </a:schemeClr>
          </a:solidFill>
        </p:spPr>
        <p:txBody>
          <a:bodyPr wrap="square" rtlCol="0">
            <a:spAutoFit/>
          </a:bodyPr>
          <a:p>
            <a:endParaRPr lang="zh-CN" altLang="en-US"/>
          </a:p>
        </p:txBody>
      </p:sp>
      <p:sp>
        <p:nvSpPr>
          <p:cNvPr id="11" name="文本框 10"/>
          <p:cNvSpPr txBox="1"/>
          <p:nvPr/>
        </p:nvSpPr>
        <p:spPr>
          <a:xfrm>
            <a:off x="4623435" y="5731510"/>
            <a:ext cx="4144645" cy="368300"/>
          </a:xfrm>
          <a:prstGeom prst="rect">
            <a:avLst/>
          </a:prstGeom>
          <a:solidFill>
            <a:schemeClr val="accent5">
              <a:lumMod val="75000"/>
            </a:schemeClr>
          </a:solidFill>
        </p:spPr>
        <p:txBody>
          <a:bodyPr wrap="square" rtlCol="0">
            <a:spAutoFit/>
          </a:bodyPr>
          <a:p>
            <a:endParaRPr lang="zh-CN" altLang="en-US"/>
          </a:p>
        </p:txBody>
      </p:sp>
      <p:sp>
        <p:nvSpPr>
          <p:cNvPr id="15" name="文本框 14"/>
          <p:cNvSpPr txBox="1"/>
          <p:nvPr/>
        </p:nvSpPr>
        <p:spPr>
          <a:xfrm>
            <a:off x="10269220" y="5297170"/>
            <a:ext cx="1278255" cy="368300"/>
          </a:xfrm>
          <a:prstGeom prst="rect">
            <a:avLst/>
          </a:prstGeom>
          <a:solidFill>
            <a:schemeClr val="accent5">
              <a:lumMod val="75000"/>
            </a:schemeClr>
          </a:solidFill>
        </p:spPr>
        <p:txBody>
          <a:bodyPr wrap="square" rtlCol="0">
            <a:spAutoFit/>
          </a:bodyPr>
          <a:p>
            <a:endParaRPr lang="zh-CN" altLang="en-US"/>
          </a:p>
        </p:txBody>
      </p:sp>
      <p:sp>
        <p:nvSpPr>
          <p:cNvPr id="9" name="文本框 8"/>
          <p:cNvSpPr txBox="1"/>
          <p:nvPr/>
        </p:nvSpPr>
        <p:spPr>
          <a:xfrm>
            <a:off x="9626600" y="4852035"/>
            <a:ext cx="1115695" cy="368300"/>
          </a:xfrm>
          <a:prstGeom prst="rect">
            <a:avLst/>
          </a:prstGeom>
          <a:solidFill>
            <a:schemeClr val="accent5">
              <a:lumMod val="75000"/>
            </a:schemeClr>
          </a:solidFill>
        </p:spPr>
        <p:txBody>
          <a:bodyPr wrap="square" rtlCol="0">
            <a:spAutoFit/>
          </a:bodyPr>
          <a:p>
            <a:endParaRPr lang="zh-CN" altLang="en-US"/>
          </a:p>
        </p:txBody>
      </p:sp>
      <p:sp>
        <p:nvSpPr>
          <p:cNvPr id="12" name="文本框 11"/>
          <p:cNvSpPr txBox="1"/>
          <p:nvPr/>
        </p:nvSpPr>
        <p:spPr>
          <a:xfrm>
            <a:off x="6318250" y="4852035"/>
            <a:ext cx="1499870" cy="368300"/>
          </a:xfrm>
          <a:prstGeom prst="rect">
            <a:avLst/>
          </a:prstGeom>
          <a:solidFill>
            <a:schemeClr val="accent5">
              <a:lumMod val="75000"/>
            </a:schemeClr>
          </a:solidFill>
        </p:spPr>
        <p:txBody>
          <a:bodyPr wrap="square" rtlCol="0">
            <a:spAutoFit/>
          </a:bodyPr>
          <a:p>
            <a:endParaRPr lang="zh-CN" altLang="en-US"/>
          </a:p>
        </p:txBody>
      </p:sp>
      <p:sp>
        <p:nvSpPr>
          <p:cNvPr id="10" name="文本框 9"/>
          <p:cNvSpPr txBox="1"/>
          <p:nvPr/>
        </p:nvSpPr>
        <p:spPr>
          <a:xfrm>
            <a:off x="9410700" y="4406900"/>
            <a:ext cx="1389380" cy="368300"/>
          </a:xfrm>
          <a:prstGeom prst="rect">
            <a:avLst/>
          </a:prstGeom>
          <a:solidFill>
            <a:schemeClr val="accent5">
              <a:lumMod val="75000"/>
            </a:schemeClr>
          </a:solidFill>
        </p:spPr>
        <p:txBody>
          <a:bodyPr wrap="square" rtlCol="0">
            <a:spAutoFit/>
          </a:bodyPr>
          <a:p>
            <a:endParaRPr lang="zh-CN" altLang="en-US"/>
          </a:p>
        </p:txBody>
      </p:sp>
      <p:sp>
        <p:nvSpPr>
          <p:cNvPr id="13" name="文本框 12"/>
          <p:cNvSpPr txBox="1"/>
          <p:nvPr/>
        </p:nvSpPr>
        <p:spPr>
          <a:xfrm>
            <a:off x="9484360" y="3550920"/>
            <a:ext cx="1522095" cy="368300"/>
          </a:xfrm>
          <a:prstGeom prst="rect">
            <a:avLst/>
          </a:prstGeom>
          <a:solidFill>
            <a:schemeClr val="accent5">
              <a:lumMod val="75000"/>
            </a:schemeClr>
          </a:solidFill>
        </p:spPr>
        <p:txBody>
          <a:bodyPr wrap="square" rtlCol="0">
            <a:spAutoFit/>
          </a:bodyPr>
          <a:p>
            <a:endParaRPr lang="zh-CN" altLang="en-US"/>
          </a:p>
        </p:txBody>
      </p:sp>
      <p:sp>
        <p:nvSpPr>
          <p:cNvPr id="4" name="文本框 3"/>
          <p:cNvSpPr txBox="1"/>
          <p:nvPr/>
        </p:nvSpPr>
        <p:spPr>
          <a:xfrm>
            <a:off x="1524000" y="6116"/>
            <a:ext cx="8964488" cy="645160"/>
          </a:xfrm>
          <a:prstGeom prst="rect">
            <a:avLst/>
          </a:prstGeom>
          <a:solidFill>
            <a:schemeClr val="accent4">
              <a:lumMod val="40000"/>
              <a:lumOff val="60000"/>
            </a:schemeClr>
          </a:solidFill>
        </p:spPr>
        <p:txBody>
          <a:bodyPr wrap="square">
            <a:spAutoFit/>
          </a:bodyPr>
          <a:p>
            <a:pPr eaLnBrk="1" fontAlgn="auto" hangingPunct="1">
              <a:spcBef>
                <a:spcPts val="0"/>
              </a:spcBef>
              <a:spcAft>
                <a:spcPts val="0"/>
              </a:spcAft>
              <a:defRPr/>
            </a:pPr>
            <a:r>
              <a:rPr lang="en-US" altLang="zh-CN" sz="3600" b="1" dirty="0">
                <a:latin typeface="Times New Roman" panose="02020603050405020304" charset="0"/>
                <a:ea typeface="+mn-ea"/>
                <a:cs typeface="Times New Roman" panose="02020603050405020304" charset="0"/>
              </a:rPr>
              <a:t>Scene Ⅳ—Ending: when they said goodbye</a:t>
            </a:r>
            <a:endParaRPr lang="zh-CN" altLang="en-US" sz="3600" b="1" dirty="0">
              <a:latin typeface="Times New Roman" panose="02020603050405020304" charset="0"/>
              <a:ea typeface="+mn-ea"/>
              <a:cs typeface="Times New Roman" panose="02020603050405020304" charset="0"/>
            </a:endParaRPr>
          </a:p>
        </p:txBody>
      </p:sp>
      <p:pic>
        <p:nvPicPr>
          <p:cNvPr id="8" name="图片 7" descr="mp21193155_1435926661413_12"/>
          <p:cNvPicPr>
            <a:picLocks noChangeAspect="1"/>
          </p:cNvPicPr>
          <p:nvPr/>
        </p:nvPicPr>
        <p:blipFill>
          <a:blip r:embed="rId1"/>
          <a:stretch>
            <a:fillRect/>
          </a:stretch>
        </p:blipFill>
        <p:spPr>
          <a:xfrm>
            <a:off x="289560" y="3992880"/>
            <a:ext cx="4220210" cy="2783840"/>
          </a:xfrm>
          <a:prstGeom prst="rect">
            <a:avLst/>
          </a:prstGeom>
        </p:spPr>
      </p:pic>
      <p:sp>
        <p:nvSpPr>
          <p:cNvPr id="6" name="文本框 5"/>
          <p:cNvSpPr txBox="1"/>
          <p:nvPr/>
        </p:nvSpPr>
        <p:spPr>
          <a:xfrm>
            <a:off x="4623435" y="989965"/>
            <a:ext cx="7568565" cy="1383665"/>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Jack held Rose’s hands tightly. However, due to the extreme cold, Jack died at last. Rose was very sad.</a:t>
            </a:r>
            <a:endParaRPr lang="en-US" altLang="zh-CN" sz="2800" b="1">
              <a:latin typeface="Times New Roman" panose="02020603050405020304" charset="0"/>
              <a:cs typeface="Times New Roman" panose="02020603050405020304" charset="0"/>
            </a:endParaRPr>
          </a:p>
        </p:txBody>
      </p:sp>
      <p:sp>
        <p:nvSpPr>
          <p:cNvPr id="7" name="文本框 6"/>
          <p:cNvSpPr txBox="1"/>
          <p:nvPr/>
        </p:nvSpPr>
        <p:spPr>
          <a:xfrm>
            <a:off x="4623435" y="3482340"/>
            <a:ext cx="7567930" cy="310769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Jack held Rose’s hands tightly, keeping encouraging her. Unfortunately, due to the extreme cold, Jack died at last. Lying on the board and staring at Jack, Rose felt like she were floating in an ocean of sadness, tears streaming down her cheeks, helpless and hopeless. </a:t>
            </a:r>
            <a:endParaRPr lang="en-US" altLang="zh-CN" sz="2800" b="1">
              <a:latin typeface="Times New Roman" panose="02020603050405020304" charset="0"/>
              <a:cs typeface="Times New Roman" panose="02020603050405020304" charset="0"/>
            </a:endParaRPr>
          </a:p>
        </p:txBody>
      </p:sp>
      <p:pic>
        <p:nvPicPr>
          <p:cNvPr id="14" name="图片 13" descr="甲板1"/>
          <p:cNvPicPr>
            <a:picLocks noChangeAspect="1"/>
          </p:cNvPicPr>
          <p:nvPr/>
        </p:nvPicPr>
        <p:blipFill>
          <a:blip r:embed="rId2"/>
          <a:stretch>
            <a:fillRect/>
          </a:stretch>
        </p:blipFill>
        <p:spPr>
          <a:xfrm>
            <a:off x="248920" y="808990"/>
            <a:ext cx="4260215" cy="3108325"/>
          </a:xfrm>
          <a:prstGeom prst="rect">
            <a:avLst/>
          </a:prstGeom>
        </p:spPr>
      </p:pic>
      <p:sp>
        <p:nvSpPr>
          <p:cNvPr id="16" name="矩形 15"/>
          <p:cNvSpPr/>
          <p:nvPr/>
        </p:nvSpPr>
        <p:spPr>
          <a:xfrm>
            <a:off x="4623435" y="897255"/>
            <a:ext cx="7312660" cy="1720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smtClean="0">
                <a:solidFill>
                  <a:srgbClr val="FF0000"/>
                </a:solidFill>
              </a:rPr>
              <a:t>1.</a:t>
            </a:r>
            <a:r>
              <a:rPr lang="en-US" sz="2800" b="1" dirty="0" smtClean="0">
                <a:solidFill>
                  <a:srgbClr val="FF0000"/>
                </a:solidFill>
              </a:rPr>
              <a:t>v.ing</a:t>
            </a:r>
            <a:r>
              <a:rPr lang="zh-CN" altLang="en-US" sz="2800" b="1" dirty="0" smtClean="0">
                <a:solidFill>
                  <a:srgbClr val="FF0000"/>
                </a:solidFill>
              </a:rPr>
              <a:t>伴随状语</a:t>
            </a:r>
            <a:endParaRPr lang="zh-CN" altLang="en-US" sz="2800" b="1" dirty="0" smtClean="0">
              <a:solidFill>
                <a:srgbClr val="FF0000"/>
              </a:solidFill>
            </a:endParaRPr>
          </a:p>
          <a:p>
            <a:pPr algn="ctr"/>
            <a:r>
              <a:rPr lang="en-US" sz="2800" b="1" dirty="0" smtClean="0">
                <a:solidFill>
                  <a:srgbClr val="FF0000"/>
                </a:solidFill>
              </a:rPr>
              <a:t>2. v.ing</a:t>
            </a:r>
            <a:r>
              <a:rPr lang="zh-CN" altLang="en-US" sz="2800" b="1" dirty="0" smtClean="0">
                <a:solidFill>
                  <a:srgbClr val="FF0000"/>
                </a:solidFill>
              </a:rPr>
              <a:t>方式状语；</a:t>
            </a:r>
            <a:r>
              <a:rPr lang="zh-CN" sz="2800" b="1" dirty="0" smtClean="0">
                <a:solidFill>
                  <a:srgbClr val="FF0000"/>
                </a:solidFill>
              </a:rPr>
              <a:t>比喻（</a:t>
            </a:r>
            <a:r>
              <a:rPr lang="en-US" altLang="zh-CN" sz="2800" b="1" dirty="0" smtClean="0">
                <a:solidFill>
                  <a:srgbClr val="FF0000"/>
                </a:solidFill>
              </a:rPr>
              <a:t>simile</a:t>
            </a:r>
            <a:r>
              <a:rPr lang="zh-CN" sz="2800" b="1" dirty="0" smtClean="0">
                <a:solidFill>
                  <a:srgbClr val="FF0000"/>
                </a:solidFill>
              </a:rPr>
              <a:t>）</a:t>
            </a:r>
            <a:endParaRPr lang="zh-CN" sz="2800" b="1" dirty="0" smtClean="0">
              <a:solidFill>
                <a:srgbClr val="FF0000"/>
              </a:solidFill>
            </a:endParaRPr>
          </a:p>
          <a:p>
            <a:pPr algn="ctr"/>
            <a:r>
              <a:rPr lang="en-US" altLang="zh-CN" sz="2800" b="1" dirty="0" smtClean="0">
                <a:solidFill>
                  <a:srgbClr val="FF0000"/>
                </a:solidFill>
              </a:rPr>
              <a:t>3. </a:t>
            </a:r>
            <a:r>
              <a:rPr lang="zh-CN" altLang="en-US" sz="2800" b="1" dirty="0" smtClean="0">
                <a:solidFill>
                  <a:srgbClr val="FF0000"/>
                </a:solidFill>
              </a:rPr>
              <a:t>独立主格；形容词作状语</a:t>
            </a:r>
            <a:endParaRPr lang="zh-CN" altLang="en-US" sz="2800" b="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500" fill="hold"/>
                                        <p:tgtEl>
                                          <p:spTgt spid="2"/>
                                        </p:tgtEl>
                                        <p:attrNameLst>
                                          <p:attrName>ppt_x</p:attrName>
                                        </p:attrNameLst>
                                      </p:cBhvr>
                                      <p:tavLst>
                                        <p:tav tm="0">
                                          <p:val>
                                            <p:strVal val="#ppt_x"/>
                                          </p:val>
                                        </p:tav>
                                        <p:tav tm="100000">
                                          <p:val>
                                            <p:strVal val="#ppt_x"/>
                                          </p:val>
                                        </p:tav>
                                      </p:tavLst>
                                    </p:anim>
                                    <p:anim calcmode="lin" valueType="num">
                                      <p:cBhvr additive="base">
                                        <p:cTn id="6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additive="base">
                                        <p:cTn id="73" dur="500" fill="hold"/>
                                        <p:tgtEl>
                                          <p:spTgt spid="3"/>
                                        </p:tgtEl>
                                        <p:attrNameLst>
                                          <p:attrName>ppt_x</p:attrName>
                                        </p:attrNameLst>
                                      </p:cBhvr>
                                      <p:tavLst>
                                        <p:tav tm="0">
                                          <p:val>
                                            <p:strVal val="#ppt_x"/>
                                          </p:val>
                                        </p:tav>
                                        <p:tav tm="100000">
                                          <p:val>
                                            <p:strVal val="#ppt_x"/>
                                          </p:val>
                                        </p:tav>
                                      </p:tavLst>
                                    </p:anim>
                                    <p:anim calcmode="lin" valueType="num">
                                      <p:cBhvr additive="base">
                                        <p:cTn id="7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6" grpId="0"/>
      <p:bldP spid="6" grpId="1"/>
      <p:bldP spid="7" grpId="0"/>
      <p:bldP spid="7" grpId="1"/>
      <p:bldP spid="13" grpId="0" animBg="1"/>
      <p:bldP spid="13" grpId="1" animBg="1"/>
      <p:bldP spid="10" grpId="0" animBg="1"/>
      <p:bldP spid="10" grpId="1" animBg="1"/>
      <p:bldP spid="12" grpId="0" animBg="1"/>
      <p:bldP spid="12" grpId="1" animBg="1"/>
      <p:bldP spid="9" grpId="0" animBg="1"/>
      <p:bldP spid="9" grpId="1" animBg="1"/>
      <p:bldP spid="15" grpId="0" animBg="1"/>
      <p:bldP spid="15" grpId="1" animBg="1"/>
      <p:bldP spid="11" grpId="0" animBg="1"/>
      <p:bldP spid="11" grpId="1" animBg="1"/>
      <p:bldP spid="2" grpId="0" animBg="1"/>
      <p:bldP spid="2" grpId="1" animBg="1"/>
      <p:bldP spid="3" grpId="0" animBg="1"/>
      <p:bldP spid="3"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MEDIACOVER_FLAG" val="1"/>
  <p:tag name="KSO_WM_UNIT_MEDIACOVER_BTN_STATE" val="1"/>
  <p:tag name="KSO_WM_UNIT_MEDIACOVER_BTNRECT" val="8952*3907*734*73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UNIT_SUBTYPE" val="a"/>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03590_1*l_h_f*1_4_1"/>
  <p:tag name="KSO_WM_TEMPLATE_CATEGORY" val="diagram"/>
  <p:tag name="KSO_WM_TEMPLATE_INDEX" val="20203590"/>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67.xml><?xml version="1.0" encoding="utf-8"?>
<p:tagLst xmlns:p="http://schemas.openxmlformats.org/presentationml/2006/main">
  <p:tag name="KSO_WM_UNIT_PLACING_PICTURE_USER_VIEWPORT" val="{&quot;height&quot;:10800,&quot;width&quot;:8397}"/>
</p:tagLst>
</file>

<file path=ppt/tags/tag68.xml><?xml version="1.0" encoding="utf-8"?>
<p:tagLst xmlns:p="http://schemas.openxmlformats.org/presentationml/2006/main">
  <p:tag name="KSO_WM_UNIT_SUBTYPE" val="a"/>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03590_1*l_h_f*1_4_1"/>
  <p:tag name="KSO_WM_TEMPLATE_CATEGORY" val="diagram"/>
  <p:tag name="KSO_WM_TEMPLATE_INDEX" val="20203590"/>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69.xml><?xml version="1.0" encoding="utf-8"?>
<p:tagLst xmlns:p="http://schemas.openxmlformats.org/presentationml/2006/main">
  <p:tag name="KSO_WM_UNIT_SUBTYPE" val="a"/>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03590_1*l_h_f*1_4_1"/>
  <p:tag name="KSO_WM_TEMPLATE_CATEGORY" val="diagram"/>
  <p:tag name="KSO_WM_TEMPLATE_INDEX" val="20203590"/>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4271</Words>
  <Application>WPS 演示</Application>
  <PresentationFormat>宽屏</PresentationFormat>
  <Paragraphs>176</Paragraphs>
  <Slides>16</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16</vt:i4>
      </vt:variant>
    </vt:vector>
  </HeadingPairs>
  <TitlesOfParts>
    <vt:vector size="29" baseType="lpstr">
      <vt:lpstr>Arial</vt:lpstr>
      <vt:lpstr>宋体</vt:lpstr>
      <vt:lpstr>Wingdings</vt:lpstr>
      <vt:lpstr>微软雅黑</vt:lpstr>
      <vt:lpstr>Wingdings</vt:lpstr>
      <vt:lpstr>Comic Sans MS</vt:lpstr>
      <vt:lpstr>Times New Roman</vt:lpstr>
      <vt:lpstr>Arial Unicode MS</vt:lpstr>
      <vt:lpstr>Calibri</vt:lpstr>
      <vt:lpstr>HelveticaNeue</vt:lpstr>
      <vt:lpstr>Corbel</vt:lpstr>
      <vt:lpstr>华文新魏</vt:lpstr>
      <vt:lpstr>Office 主题​​</vt:lpstr>
      <vt:lpstr>PowerPoint 演示文稿</vt:lpstr>
      <vt:lpstr>PowerPoint 演示文稿</vt:lpstr>
      <vt:lpstr>PowerPoint 演示文稿</vt:lpstr>
      <vt:lpstr>Learning aims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My father picked up the money and gave it to the man.（十月月考）</vt:lpstr>
      <vt:lpstr>As soon as the children received their gifts ,they were very moved. (十月月考)</vt:lpstr>
      <vt:lpstr>When I reached the vet’s office, I scooped(抱起) the dog and urged（催促） the vet to examine Shep. （期中考试）</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ASUS</dc:creator>
  <cp:lastModifiedBy>24147</cp:lastModifiedBy>
  <cp:revision>302</cp:revision>
  <dcterms:created xsi:type="dcterms:W3CDTF">2019-06-19T02:08:00Z</dcterms:created>
  <dcterms:modified xsi:type="dcterms:W3CDTF">2021-12-16T19:11:26Z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D171B66B7C7C4B139F95C6D370156A42</vt:lpwstr>
  </property>
</Properties>
</file>