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86" r:id="rId3"/>
    <p:sldId id="270" r:id="rId4"/>
    <p:sldId id="269" r:id="rId5"/>
    <p:sldId id="260" r:id="rId6"/>
    <p:sldId id="264" r:id="rId7"/>
    <p:sldId id="265" r:id="rId8"/>
    <p:sldId id="266" r:id="rId10"/>
    <p:sldId id="267" r:id="rId11"/>
    <p:sldId id="268" r:id="rId12"/>
    <p:sldId id="259" r:id="rId13"/>
    <p:sldId id="280" r:id="rId14"/>
    <p:sldId id="281" r:id="rId15"/>
    <p:sldId id="283" r:id="rId16"/>
    <p:sldId id="284" r:id="rId17"/>
    <p:sldId id="285"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0" d="100"/>
          <a:sy n="70" d="100"/>
        </p:scale>
        <p:origin x="757"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E59B40-A3B9-4988-93C8-E9A03854E8B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66F940-8EBB-4017-A2B1-5A5008B384F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4A3CE85-E1EA-4A0E-BB45-E183086390D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1D9E912-8615-4CC9-B937-602C464D669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42B63A-DB51-4114-AEA9-67FFCCD07005}"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1D9E912-8615-4CC9-B937-602C464D669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42B63A-DB51-4114-AEA9-67FFCCD07005}"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1D9E912-8615-4CC9-B937-602C464D669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42B63A-DB51-4114-AEA9-67FFCCD07005}"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1D9E912-8615-4CC9-B937-602C464D669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42B63A-DB51-4114-AEA9-67FFCCD07005}"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1D9E912-8615-4CC9-B937-602C464D669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42B63A-DB51-4114-AEA9-67FFCCD0700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01D9E912-8615-4CC9-B937-602C464D669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F42B63A-DB51-4114-AEA9-67FFCCD0700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01D9E912-8615-4CC9-B937-602C464D669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F42B63A-DB51-4114-AEA9-67FFCCD0700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1D9E912-8615-4CC9-B937-602C464D669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F42B63A-DB51-4114-AEA9-67FFCCD0700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1D9E912-8615-4CC9-B937-602C464D669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F42B63A-DB51-4114-AEA9-67FFCCD0700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1D9E912-8615-4CC9-B937-602C464D669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F42B63A-DB51-4114-AEA9-67FFCCD07005}"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1D9E912-8615-4CC9-B937-602C464D669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F42B63A-DB51-4114-AEA9-67FFCCD0700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D9E912-8615-4CC9-B937-602C464D669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42B63A-DB51-4114-AEA9-67FFCCD07005}"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57316" y="888910"/>
            <a:ext cx="11877367" cy="5632311"/>
          </a:xfrm>
          <a:prstGeom prst="rect">
            <a:avLst/>
          </a:prstGeom>
          <a:noFill/>
          <a:ln w="38100">
            <a:solidFill>
              <a:schemeClr val="tx1"/>
            </a:solidFill>
          </a:ln>
        </p:spPr>
        <p:txBody>
          <a:bodyPr wrap="square">
            <a:spAutoFit/>
          </a:bodyPr>
          <a:lstStyle/>
          <a:p>
            <a:r>
              <a:rPr lang="en-US" altLang="zh-CN" sz="2400" b="1" i="1" dirty="0">
                <a:solidFill>
                  <a:srgbClr val="0000CC"/>
                </a:solidFill>
              </a:rPr>
              <a:t>    Paragraph 1:“I have a nice warm quilt, if you want it.” </a:t>
            </a:r>
            <a:r>
              <a:rPr lang="en-US" altLang="zh-CN" sz="2400" b="1" dirty="0"/>
              <a:t>said Grandma. After a while, </a:t>
            </a:r>
            <a:r>
              <a:rPr lang="en-US" altLang="zh-CN" sz="2400" b="1" dirty="0">
                <a:solidFill>
                  <a:srgbClr val="FF0000"/>
                </a:solidFill>
              </a:rPr>
              <a:t>a beam of light </a:t>
            </a:r>
            <a:r>
              <a:rPr lang="zh-CN" altLang="en-US" sz="2400" b="1" dirty="0">
                <a:solidFill>
                  <a:srgbClr val="FF0000"/>
                </a:solidFill>
              </a:rPr>
              <a:t>一束光</a:t>
            </a:r>
            <a:r>
              <a:rPr lang="en-US" altLang="zh-CN" sz="2400" b="1" dirty="0">
                <a:solidFill>
                  <a:srgbClr val="FF0000"/>
                </a:solidFill>
              </a:rPr>
              <a:t>appeared </a:t>
            </a:r>
            <a:r>
              <a:rPr lang="en-US" altLang="zh-CN" sz="2400" b="1" dirty="0"/>
              <a:t>and a lady walked out of the darkness. Grandma opened the shopping bag and pulled out </a:t>
            </a:r>
            <a:r>
              <a:rPr lang="en-US" altLang="zh-CN" sz="2400" b="1" dirty="0">
                <a:solidFill>
                  <a:srgbClr val="FF0000"/>
                </a:solidFill>
              </a:rPr>
              <a:t>the multicolored quilt</a:t>
            </a:r>
            <a:r>
              <a:rPr lang="en-US" altLang="zh-CN" sz="2400" b="1" dirty="0"/>
              <a:t>. "That's pretty and it looks warm." The lady </a:t>
            </a:r>
            <a:r>
              <a:rPr lang="en-US" altLang="zh-CN" sz="2400" b="1" dirty="0">
                <a:solidFill>
                  <a:srgbClr val="FF0000"/>
                </a:solidFill>
              </a:rPr>
              <a:t>exclaimed</a:t>
            </a:r>
            <a:r>
              <a:rPr lang="en-US" altLang="zh-CN" sz="2400" b="1" dirty="0"/>
              <a:t> and took the quilt, her eyes filled with tears of gratitude. As we walked back down the alley, I looked over my shoulder and saw the lady holding the quilt tightly to her face. "You're right, Grandma. That is a beautiful quilt." On our ride back home, the lady's grateful words </a:t>
            </a:r>
            <a:r>
              <a:rPr lang="en-US" altLang="zh-CN" sz="2400" b="1" dirty="0">
                <a:solidFill>
                  <a:srgbClr val="FF0000"/>
                </a:solidFill>
              </a:rPr>
              <a:t>were still ringing in my ears</a:t>
            </a:r>
            <a:r>
              <a:rPr lang="en-US" altLang="zh-CN" sz="2400" b="1" dirty="0"/>
              <a:t>.</a:t>
            </a:r>
            <a:endParaRPr lang="en-US" altLang="zh-CN" sz="2400" b="1" dirty="0"/>
          </a:p>
          <a:p>
            <a:r>
              <a:rPr lang="en-US" altLang="zh-CN" sz="2400" b="1" i="1" dirty="0"/>
              <a:t>    </a:t>
            </a:r>
            <a:r>
              <a:rPr lang="en-US" altLang="zh-CN" sz="2400" b="1" i="1" dirty="0">
                <a:solidFill>
                  <a:srgbClr val="0000CC"/>
                </a:solidFill>
              </a:rPr>
              <a:t>Paragraph 2:Back home, I found a worn-out quilt by accident in a cupboard. </a:t>
            </a:r>
            <a:r>
              <a:rPr lang="en-US" altLang="zh-CN" sz="2400" b="1" dirty="0"/>
              <a:t>I asked Grandma curiously,“ Grandma, why is there a quilt here?“ </a:t>
            </a:r>
            <a:r>
              <a:rPr lang="en-US" altLang="zh-CN" sz="2400" b="1" dirty="0">
                <a:solidFill>
                  <a:srgbClr val="FF0000"/>
                </a:solidFill>
              </a:rPr>
              <a:t>After a moment of silence</a:t>
            </a:r>
            <a:r>
              <a:rPr lang="en-US" altLang="zh-CN" sz="2400" b="1" dirty="0"/>
              <a:t>, Grandma began to share her own story. </a:t>
            </a:r>
            <a:r>
              <a:rPr lang="en-US" altLang="zh-CN" sz="2400" b="1" dirty="0">
                <a:solidFill>
                  <a:srgbClr val="FF0000"/>
                </a:solidFill>
              </a:rPr>
              <a:t>On a freezing night decades ago</a:t>
            </a:r>
            <a:r>
              <a:rPr lang="en-US" altLang="zh-CN" sz="2400" b="1" dirty="0"/>
              <a:t>, as a poor young woman sleeping in the same alley, Grandma was offered a quilt, which warmed her up. She was determined to </a:t>
            </a:r>
            <a:r>
              <a:rPr lang="en-US" altLang="zh-CN" sz="2400" b="1" dirty="0">
                <a:solidFill>
                  <a:srgbClr val="FF0000"/>
                </a:solidFill>
              </a:rPr>
              <a:t>pass the love forward</a:t>
            </a:r>
            <a:r>
              <a:rPr lang="en-US" altLang="zh-CN" sz="2400" b="1" dirty="0"/>
              <a:t>. That's why Grandma sewed the old clothes together and made quilts for those in need. After hearing the story, I gave Grandma the biggest hug ever I thought of all the clothes I didn't want to wear anymore and knew what Grandma and I would do the next morning.</a:t>
            </a:r>
            <a:endParaRPr lang="zh-CN" altLang="en-US" sz="2400" b="1" dirty="0"/>
          </a:p>
        </p:txBody>
      </p:sp>
      <p:sp>
        <p:nvSpPr>
          <p:cNvPr id="4" name="文本框 3"/>
          <p:cNvSpPr txBox="1"/>
          <p:nvPr/>
        </p:nvSpPr>
        <p:spPr>
          <a:xfrm>
            <a:off x="157315" y="167148"/>
            <a:ext cx="4129549" cy="523220"/>
          </a:xfrm>
          <a:prstGeom prst="rect">
            <a:avLst/>
          </a:prstGeom>
          <a:noFill/>
        </p:spPr>
        <p:txBody>
          <a:bodyPr wrap="square" rtlCol="0">
            <a:spAutoFit/>
          </a:bodyPr>
          <a:lstStyle/>
          <a:p>
            <a:r>
              <a:rPr lang="en-US" altLang="zh-CN" sz="2800" b="1" dirty="0">
                <a:solidFill>
                  <a:schemeClr val="bg1"/>
                </a:solidFill>
                <a:highlight>
                  <a:srgbClr val="4472C4"/>
                </a:highlight>
              </a:rPr>
              <a:t>One possible version:</a:t>
            </a:r>
            <a:endParaRPr lang="zh-CN" altLang="en-US" sz="2800" b="1" dirty="0">
              <a:solidFill>
                <a:schemeClr val="bg1"/>
              </a:solidFill>
              <a:highlight>
                <a:srgbClr val="4472C4"/>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8587" y="904131"/>
            <a:ext cx="11897033" cy="6986528"/>
          </a:xfrm>
          <a:prstGeom prst="rect">
            <a:avLst/>
          </a:prstGeom>
          <a:noFill/>
        </p:spPr>
        <p:txBody>
          <a:bodyPr wrap="square" rtlCol="0">
            <a:spAutoFit/>
          </a:bodyPr>
          <a:lstStyle/>
          <a:p>
            <a:r>
              <a:rPr lang="en-US" altLang="zh-CN" sz="2800" kern="100" dirty="0">
                <a:effectLst/>
                <a:highlight>
                  <a:srgbClr val="C0C0C0"/>
                </a:highlight>
                <a:latin typeface="Times New Roman" panose="02020603050405020304" pitchFamily="18" charset="0"/>
                <a:ea typeface="楷体" panose="02010609060101010101" pitchFamily="49" charset="-122"/>
                <a:cs typeface="Times New Roman" panose="02020603050405020304" pitchFamily="18" charset="0"/>
              </a:rPr>
              <a:t>peer </a:t>
            </a:r>
            <a:r>
              <a:rPr lang="en-US" altLang="zh-CN" sz="2800" kern="1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over my grandma’s shoulder</a:t>
            </a:r>
            <a:endParaRPr lang="en-US" altLang="zh-CN" sz="2800" kern="1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p>
            <a:endParaRPr lang="en-US" altLang="zh-CN" sz="2800" kern="1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2800" kern="1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sew pieces of cloth together</a:t>
            </a:r>
            <a:endParaRPr lang="en-US" altLang="zh-CN" sz="2800" kern="1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p>
            <a:endParaRPr lang="en-US" altLang="zh-CN" sz="2800" kern="1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2800" kern="1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All the patches (</a:t>
            </a:r>
            <a:r>
              <a:rPr lang="zh-CN" altLang="zh-CN" sz="2800" kern="1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补丁</a:t>
            </a:r>
            <a:r>
              <a:rPr lang="en-US" altLang="zh-CN" sz="2800" kern="1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 on this blanket seemed to </a:t>
            </a:r>
            <a:r>
              <a:rPr lang="en-US" altLang="zh-CN" sz="2800" kern="100" dirty="0">
                <a:effectLst/>
                <a:highlight>
                  <a:srgbClr val="C0C0C0"/>
                </a:highlight>
                <a:latin typeface="Times New Roman" panose="02020603050405020304" pitchFamily="18" charset="0"/>
                <a:ea typeface="楷体" panose="02010609060101010101" pitchFamily="49" charset="-122"/>
                <a:cs typeface="Times New Roman" panose="02020603050405020304" pitchFamily="18" charset="0"/>
              </a:rPr>
              <a:t>disagree</a:t>
            </a:r>
            <a:endParaRPr lang="en-US" altLang="zh-CN" sz="2800" kern="100" dirty="0">
              <a:effectLst/>
              <a:highlight>
                <a:srgbClr val="C0C0C0"/>
              </a:highlight>
              <a:latin typeface="Times New Roman" panose="02020603050405020304" pitchFamily="18" charset="0"/>
              <a:ea typeface="楷体" panose="02010609060101010101" pitchFamily="49" charset="-122"/>
              <a:cs typeface="Times New Roman" panose="02020603050405020304" pitchFamily="18" charset="0"/>
            </a:endParaRPr>
          </a:p>
          <a:p>
            <a:endParaRPr lang="en-US" altLang="zh-CN" sz="2800" kern="1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2800" kern="1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a pile of crazy patterned shirts and suits</a:t>
            </a:r>
            <a:endParaRPr lang="en-US" altLang="zh-CN" sz="2800" kern="1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p>
            <a:endParaRPr lang="en-US" altLang="zh-CN" sz="2800" kern="1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2800" kern="1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It’s not the quilts appearance but the </a:t>
            </a:r>
            <a:r>
              <a:rPr lang="en-US" altLang="zh-CN" sz="2800" u="sng" kern="1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love</a:t>
            </a:r>
            <a:r>
              <a:rPr lang="en-US" altLang="zh-CN" sz="2800" kern="1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 that sews it together that makes it beautiful.</a:t>
            </a:r>
            <a:endParaRPr lang="en-US" altLang="zh-CN" sz="2800" kern="1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p>
            <a:endParaRPr lang="en-US" altLang="zh-CN" sz="2800" kern="1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2800" kern="100" dirty="0">
                <a:solidFill>
                  <a:srgbClr val="000000"/>
                </a:solidFill>
                <a:effectLst/>
                <a:highlight>
                  <a:srgbClr val="C0C0C0"/>
                </a:highlight>
                <a:latin typeface="Times New Roman" panose="02020603050405020304" pitchFamily="18" charset="0"/>
                <a:ea typeface="楷体" panose="02010609060101010101" pitchFamily="49" charset="-122"/>
                <a:cs typeface="Times New Roman" panose="02020603050405020304" pitchFamily="18" charset="0"/>
              </a:rPr>
              <a:t>The white snow turned grayer </a:t>
            </a:r>
            <a:r>
              <a:rPr lang="en-US" altLang="zh-CN" sz="2800" kern="1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as we got to the city</a:t>
            </a:r>
            <a:endParaRPr lang="en-US" altLang="zh-CN" sz="2800" kern="1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p>
            <a:endParaRPr lang="en-US" altLang="zh-CN" sz="2800" kern="1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2800" kern="1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pulled up at a dark alley</a:t>
            </a:r>
            <a:endParaRPr lang="en-US" altLang="zh-CN" sz="2800" kern="1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p>
            <a:endParaRPr lang="en-US" altLang="zh-CN" sz="2800" kern="1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2800" kern="1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 </a:t>
            </a:r>
            <a:endParaRPr lang="zh-CN" altLang="en-US" sz="28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文本框 3"/>
          <p:cNvSpPr txBox="1"/>
          <p:nvPr/>
        </p:nvSpPr>
        <p:spPr>
          <a:xfrm>
            <a:off x="68826" y="16916"/>
            <a:ext cx="4218040" cy="523220"/>
          </a:xfrm>
          <a:prstGeom prst="rect">
            <a:avLst/>
          </a:prstGeom>
          <a:solidFill>
            <a:schemeClr val="accent1"/>
          </a:solidFill>
        </p:spPr>
        <p:txBody>
          <a:bodyPr wrap="square" rtlCol="0">
            <a:spAutoFit/>
          </a:bodyPr>
          <a:lstStyle/>
          <a:p>
            <a:r>
              <a:rPr lang="en-US" altLang="zh-CN" sz="2800" b="1" dirty="0">
                <a:solidFill>
                  <a:schemeClr val="bg1"/>
                </a:solidFill>
                <a:latin typeface="+mn-ea"/>
                <a:cs typeface="Times New Roman" panose="02020603050405020304" pitchFamily="18" charset="0"/>
              </a:rPr>
              <a:t>Language consolidation:</a:t>
            </a:r>
            <a:endParaRPr lang="zh-CN" altLang="en-US" sz="2800" b="1" dirty="0">
              <a:solidFill>
                <a:schemeClr val="bg1"/>
              </a:solidFill>
              <a:latin typeface="+mn-ea"/>
              <a:cs typeface="Times New Roman" panose="02020603050405020304" pitchFamily="18" charset="0"/>
            </a:endParaRPr>
          </a:p>
        </p:txBody>
      </p:sp>
      <p:sp>
        <p:nvSpPr>
          <p:cNvPr id="6" name="文本框 5"/>
          <p:cNvSpPr txBox="1"/>
          <p:nvPr/>
        </p:nvSpPr>
        <p:spPr>
          <a:xfrm>
            <a:off x="176380" y="4096482"/>
            <a:ext cx="2576652" cy="2677656"/>
          </a:xfrm>
          <a:prstGeom prst="rect">
            <a:avLst/>
          </a:prstGeom>
          <a:noFill/>
        </p:spPr>
        <p:txBody>
          <a:bodyPr wrap="square">
            <a:spAutoFit/>
          </a:bodyPr>
          <a:lstStyle/>
          <a:p>
            <a:pPr algn="l" latinLnBrk="1"/>
            <a:r>
              <a:rPr lang="zh-CN" altLang="en-US" sz="2800" i="0" dirty="0">
                <a:solidFill>
                  <a:srgbClr val="0000CC"/>
                </a:solidFill>
                <a:effectLst/>
                <a:latin typeface="Times New Roman" panose="02020603050405020304" pitchFamily="18" charset="0"/>
                <a:ea typeface="楷体" panose="02010609060101010101" pitchFamily="49" charset="-122"/>
                <a:cs typeface="Times New Roman" panose="02020603050405020304" pitchFamily="18" charset="0"/>
              </a:rPr>
              <a:t> </a:t>
            </a:r>
            <a:endParaRPr lang="zh-CN" altLang="en-US" sz="2800" i="0" dirty="0">
              <a:solidFill>
                <a:srgbClr val="0000CC"/>
              </a:solidFill>
              <a:effectLst/>
              <a:latin typeface="Times New Roman" panose="02020603050405020304" pitchFamily="18" charset="0"/>
              <a:ea typeface="楷体" panose="02010609060101010101" pitchFamily="49" charset="-122"/>
              <a:cs typeface="Times New Roman" panose="02020603050405020304" pitchFamily="18" charset="0"/>
            </a:endParaRPr>
          </a:p>
          <a:p>
            <a:pPr algn="l" latinLnBrk="1"/>
            <a:r>
              <a:rPr lang="zh-CN" altLang="en-US" sz="2800" i="0" dirty="0">
                <a:solidFill>
                  <a:srgbClr val="0000CC"/>
                </a:solidFill>
                <a:effectLst/>
                <a:latin typeface="Times New Roman" panose="02020603050405020304" pitchFamily="18" charset="0"/>
                <a:ea typeface="楷体" panose="02010609060101010101" pitchFamily="49" charset="-122"/>
                <a:cs typeface="Times New Roman" panose="02020603050405020304" pitchFamily="18" charset="0"/>
              </a:rPr>
              <a:t> </a:t>
            </a:r>
            <a:endParaRPr lang="zh-CN" altLang="en-US" sz="2800" i="0" dirty="0">
              <a:solidFill>
                <a:srgbClr val="0000CC"/>
              </a:solidFill>
              <a:effectLst/>
              <a:latin typeface="Times New Roman" panose="02020603050405020304" pitchFamily="18" charset="0"/>
              <a:ea typeface="楷体" panose="02010609060101010101" pitchFamily="49" charset="-122"/>
              <a:cs typeface="Times New Roman" panose="02020603050405020304" pitchFamily="18" charset="0"/>
            </a:endParaRPr>
          </a:p>
          <a:p>
            <a:pPr algn="l" latinLnBrk="1"/>
            <a:r>
              <a:rPr lang="zh-CN" altLang="en-US" sz="2800" i="0" dirty="0">
                <a:solidFill>
                  <a:srgbClr val="0000CC"/>
                </a:solidFill>
                <a:effectLst/>
                <a:latin typeface="Times New Roman" panose="02020603050405020304" pitchFamily="18" charset="0"/>
                <a:ea typeface="楷体" panose="02010609060101010101" pitchFamily="49" charset="-122"/>
                <a:cs typeface="Times New Roman" panose="02020603050405020304" pitchFamily="18" charset="0"/>
              </a:rPr>
              <a:t> </a:t>
            </a:r>
            <a:endParaRPr lang="zh-CN" altLang="en-US" sz="2800" i="0" dirty="0">
              <a:solidFill>
                <a:srgbClr val="0000CC"/>
              </a:solidFill>
              <a:effectLst/>
              <a:latin typeface="Times New Roman" panose="02020603050405020304" pitchFamily="18" charset="0"/>
              <a:ea typeface="楷体" panose="02010609060101010101" pitchFamily="49" charset="-122"/>
              <a:cs typeface="Times New Roman" panose="02020603050405020304" pitchFamily="18" charset="0"/>
            </a:endParaRPr>
          </a:p>
          <a:p>
            <a:pPr algn="l" latinLnBrk="1"/>
            <a:r>
              <a:rPr lang="zh-CN" altLang="en-US" sz="2800" i="0" dirty="0">
                <a:solidFill>
                  <a:srgbClr val="0000CC"/>
                </a:solidFill>
                <a:effectLst/>
                <a:latin typeface="Times New Roman" panose="02020603050405020304" pitchFamily="18" charset="0"/>
                <a:ea typeface="楷体" panose="02010609060101010101" pitchFamily="49" charset="-122"/>
                <a:cs typeface="Times New Roman" panose="02020603050405020304" pitchFamily="18" charset="0"/>
              </a:rPr>
              <a:t> </a:t>
            </a:r>
            <a:endParaRPr lang="zh-CN" altLang="en-US" sz="2800" i="0" dirty="0">
              <a:solidFill>
                <a:srgbClr val="0000CC"/>
              </a:solidFill>
              <a:effectLst/>
              <a:latin typeface="Times New Roman" panose="02020603050405020304" pitchFamily="18" charset="0"/>
              <a:ea typeface="楷体" panose="02010609060101010101" pitchFamily="49" charset="-122"/>
              <a:cs typeface="Times New Roman" panose="02020603050405020304" pitchFamily="18" charset="0"/>
            </a:endParaRPr>
          </a:p>
          <a:p>
            <a:pPr algn="l" latinLnBrk="1"/>
            <a:r>
              <a:rPr lang="zh-CN" altLang="en-US" sz="2800" i="0" dirty="0">
                <a:solidFill>
                  <a:srgbClr val="0000CC"/>
                </a:solidFill>
                <a:effectLst/>
                <a:latin typeface="Times New Roman" panose="02020603050405020304" pitchFamily="18" charset="0"/>
                <a:ea typeface="楷体" panose="02010609060101010101" pitchFamily="49" charset="-122"/>
                <a:cs typeface="Times New Roman" panose="02020603050405020304" pitchFamily="18" charset="0"/>
              </a:rPr>
              <a:t> </a:t>
            </a:r>
            <a:endParaRPr lang="zh-CN" altLang="en-US" sz="2800" i="0" dirty="0">
              <a:solidFill>
                <a:srgbClr val="0000CC"/>
              </a:solidFill>
              <a:effectLst/>
              <a:latin typeface="Times New Roman" panose="02020603050405020304" pitchFamily="18" charset="0"/>
              <a:ea typeface="楷体" panose="02010609060101010101" pitchFamily="49" charset="-122"/>
              <a:cs typeface="Times New Roman" panose="02020603050405020304" pitchFamily="18" charset="0"/>
            </a:endParaRPr>
          </a:p>
          <a:p>
            <a:pPr algn="l" latinLnBrk="1"/>
            <a:r>
              <a:rPr lang="zh-CN" altLang="en-US" sz="2800" i="0" dirty="0">
                <a:solidFill>
                  <a:srgbClr val="0000CC"/>
                </a:solidFill>
                <a:effectLst/>
                <a:latin typeface="Times New Roman" panose="02020603050405020304" pitchFamily="18" charset="0"/>
                <a:ea typeface="楷体" panose="02010609060101010101" pitchFamily="49" charset="-122"/>
                <a:cs typeface="Times New Roman" panose="02020603050405020304" pitchFamily="18" charset="0"/>
              </a:rPr>
              <a:t> </a:t>
            </a:r>
            <a:endParaRPr lang="zh-CN" altLang="en-US" sz="2800" i="0" dirty="0">
              <a:solidFill>
                <a:srgbClr val="0000CC"/>
              </a:solidFill>
              <a:effectLst/>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文本框 7"/>
          <p:cNvSpPr txBox="1"/>
          <p:nvPr/>
        </p:nvSpPr>
        <p:spPr>
          <a:xfrm>
            <a:off x="68825" y="495072"/>
            <a:ext cx="6733898" cy="523220"/>
          </a:xfrm>
          <a:prstGeom prst="rect">
            <a:avLst/>
          </a:prstGeom>
          <a:noFill/>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kumimoji="0" lang="zh-CN" altLang="en-US" sz="2800" i="0" u="none" strike="noStrike" kern="1200" cap="none" spc="0" normalizeH="0" baseline="0" noProof="0" dirty="0">
                <a:ln>
                  <a:noFill/>
                </a:ln>
                <a:solidFill>
                  <a:srgbClr val="0000CC"/>
                </a:solidFill>
                <a:effectLst/>
                <a:uLnTx/>
                <a:uFillTx/>
                <a:latin typeface="Times New Roman" panose="02020603050405020304" pitchFamily="18" charset="0"/>
                <a:ea typeface="楷体" panose="02010609060101010101" pitchFamily="49" charset="-122"/>
                <a:cs typeface="Times New Roman" panose="02020603050405020304" pitchFamily="18" charset="0"/>
              </a:rPr>
              <a:t>从我奶奶的肩膀后面窥视  </a:t>
            </a:r>
            <a:endParaRPr kumimoji="0" lang="zh-CN" altLang="en-US" sz="2800" i="0" u="none" strike="noStrike" kern="1200" cap="none" spc="0" normalizeH="0" baseline="0" noProof="0" dirty="0">
              <a:ln>
                <a:noFill/>
              </a:ln>
              <a:solidFill>
                <a:srgbClr val="0000CC"/>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0" name="文本框 9"/>
          <p:cNvSpPr txBox="1"/>
          <p:nvPr/>
        </p:nvSpPr>
        <p:spPr>
          <a:xfrm>
            <a:off x="137052" y="1324736"/>
            <a:ext cx="6902245" cy="523220"/>
          </a:xfrm>
          <a:prstGeom prst="rect">
            <a:avLst/>
          </a:prstGeom>
          <a:noFill/>
        </p:spPr>
        <p:txBody>
          <a:bodyPr wrap="square">
            <a:spAutoFit/>
          </a:bodyPr>
          <a:lstStyle/>
          <a:p>
            <a:pPr algn="l" latinLnBrk="1"/>
            <a:r>
              <a:rPr lang="zh-CN" altLang="en-US" sz="2800" i="0" dirty="0">
                <a:solidFill>
                  <a:srgbClr val="0000CC"/>
                </a:solidFill>
                <a:effectLst/>
                <a:latin typeface="Times New Roman" panose="02020603050405020304" pitchFamily="18" charset="0"/>
                <a:ea typeface="楷体" panose="02010609060101010101" pitchFamily="49" charset="-122"/>
                <a:cs typeface="Times New Roman" panose="02020603050405020304" pitchFamily="18" charset="0"/>
              </a:rPr>
              <a:t>把一块块布缝在一起  </a:t>
            </a:r>
            <a:endParaRPr lang="zh-CN" altLang="en-US" sz="2800" i="0" dirty="0">
              <a:solidFill>
                <a:srgbClr val="0000CC"/>
              </a:solidFill>
              <a:effectLst/>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2" name="文本框 11"/>
          <p:cNvSpPr txBox="1"/>
          <p:nvPr/>
        </p:nvSpPr>
        <p:spPr>
          <a:xfrm>
            <a:off x="68825" y="2201872"/>
            <a:ext cx="6902245" cy="523220"/>
          </a:xfrm>
          <a:prstGeom prst="rect">
            <a:avLst/>
          </a:prstGeom>
          <a:noFill/>
        </p:spPr>
        <p:txBody>
          <a:bodyPr wrap="square">
            <a:spAutoFit/>
          </a:bodyPr>
          <a:lstStyle/>
          <a:p>
            <a:pPr algn="l" latinLnBrk="1"/>
            <a:r>
              <a:rPr lang="zh-CN" altLang="en-US" sz="2800" i="0" dirty="0">
                <a:solidFill>
                  <a:srgbClr val="0000CC"/>
                </a:solidFill>
                <a:effectLst/>
                <a:latin typeface="Times New Roman" panose="02020603050405020304" pitchFamily="18" charset="0"/>
                <a:ea typeface="楷体" panose="02010609060101010101" pitchFamily="49" charset="-122"/>
                <a:cs typeface="Times New Roman" panose="02020603050405020304" pitchFamily="18" charset="0"/>
              </a:rPr>
              <a:t>所有的补丁在这个毯子上似乎</a:t>
            </a:r>
            <a:r>
              <a:rPr lang="zh-CN" altLang="en-US" sz="2800" dirty="0">
                <a:solidFill>
                  <a:srgbClr val="0000CC"/>
                </a:solidFill>
                <a:latin typeface="Times New Roman" panose="02020603050405020304" pitchFamily="18" charset="0"/>
                <a:ea typeface="楷体" panose="02010609060101010101" pitchFamily="49" charset="-122"/>
                <a:cs typeface="Times New Roman" panose="02020603050405020304" pitchFamily="18" charset="0"/>
              </a:rPr>
              <a:t>格格不入</a:t>
            </a:r>
            <a:endParaRPr lang="zh-CN" altLang="en-US" sz="2800" i="0" dirty="0">
              <a:solidFill>
                <a:srgbClr val="0000CC"/>
              </a:solidFill>
              <a:effectLst/>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4" name="文本框 13"/>
          <p:cNvSpPr txBox="1"/>
          <p:nvPr/>
        </p:nvSpPr>
        <p:spPr>
          <a:xfrm>
            <a:off x="68825" y="3071446"/>
            <a:ext cx="6902245" cy="523220"/>
          </a:xfrm>
          <a:prstGeom prst="rect">
            <a:avLst/>
          </a:prstGeom>
          <a:noFill/>
        </p:spPr>
        <p:txBody>
          <a:bodyPr wrap="square">
            <a:spAutoFit/>
          </a:bodyPr>
          <a:lstStyle/>
          <a:p>
            <a:pPr algn="l" latinLnBrk="1"/>
            <a:r>
              <a:rPr lang="zh-CN" altLang="en-US" sz="2800" i="0" dirty="0">
                <a:solidFill>
                  <a:srgbClr val="0000CC"/>
                </a:solidFill>
                <a:effectLst/>
                <a:latin typeface="Times New Roman" panose="02020603050405020304" pitchFamily="18" charset="0"/>
                <a:ea typeface="楷体" panose="02010609060101010101" pitchFamily="49" charset="-122"/>
                <a:cs typeface="Times New Roman" panose="02020603050405020304" pitchFamily="18" charset="0"/>
              </a:rPr>
              <a:t>一堆样式疯狂的衬衫和西装  </a:t>
            </a:r>
            <a:endParaRPr lang="zh-CN" altLang="en-US" sz="2800" i="0" dirty="0">
              <a:solidFill>
                <a:srgbClr val="0000CC"/>
              </a:solidFill>
              <a:effectLst/>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6" name="文本框 15"/>
          <p:cNvSpPr txBox="1"/>
          <p:nvPr/>
        </p:nvSpPr>
        <p:spPr>
          <a:xfrm>
            <a:off x="52879" y="3874175"/>
            <a:ext cx="9622063" cy="523220"/>
          </a:xfrm>
          <a:prstGeom prst="rect">
            <a:avLst/>
          </a:prstGeom>
          <a:noFill/>
        </p:spPr>
        <p:txBody>
          <a:bodyPr wrap="square">
            <a:spAutoFit/>
          </a:bodyPr>
          <a:lstStyle/>
          <a:p>
            <a:pPr algn="l" latinLnBrk="1"/>
            <a:r>
              <a:rPr lang="zh-CN" altLang="en-US" sz="2800" i="0" dirty="0">
                <a:solidFill>
                  <a:srgbClr val="0000CC"/>
                </a:solidFill>
                <a:effectLst/>
                <a:latin typeface="Times New Roman" panose="02020603050405020304" pitchFamily="18" charset="0"/>
                <a:ea typeface="楷体" panose="02010609060101010101" pitchFamily="49" charset="-122"/>
                <a:cs typeface="Times New Roman" panose="02020603050405020304" pitchFamily="18" charset="0"/>
              </a:rPr>
              <a:t>不是被子的外观，而是把它缝在一起的爱使它美丽。  </a:t>
            </a:r>
            <a:endParaRPr lang="zh-CN" altLang="en-US" sz="2800" i="0" dirty="0">
              <a:solidFill>
                <a:srgbClr val="0000CC"/>
              </a:solidFill>
              <a:effectLst/>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8" name="文本框 17"/>
          <p:cNvSpPr txBox="1"/>
          <p:nvPr/>
        </p:nvSpPr>
        <p:spPr>
          <a:xfrm>
            <a:off x="-15349" y="5173700"/>
            <a:ext cx="6902245" cy="523220"/>
          </a:xfrm>
          <a:prstGeom prst="rect">
            <a:avLst/>
          </a:prstGeom>
          <a:noFill/>
        </p:spPr>
        <p:txBody>
          <a:bodyPr wrap="square">
            <a:spAutoFit/>
          </a:bodyPr>
          <a:lstStyle/>
          <a:p>
            <a:pPr algn="l" latinLnBrk="1"/>
            <a:r>
              <a:rPr lang="zh-CN" altLang="en-US" sz="2800" i="0" dirty="0">
                <a:solidFill>
                  <a:srgbClr val="0000CC"/>
                </a:solidFill>
                <a:effectLst/>
                <a:latin typeface="Times New Roman" panose="02020603050405020304" pitchFamily="18" charset="0"/>
                <a:ea typeface="楷体" panose="02010609060101010101" pitchFamily="49" charset="-122"/>
                <a:cs typeface="Times New Roman" panose="02020603050405020304" pitchFamily="18" charset="0"/>
              </a:rPr>
              <a:t>白色的雪变得更灰了  </a:t>
            </a:r>
            <a:endParaRPr lang="zh-CN" altLang="en-US" sz="2800" i="0" dirty="0">
              <a:solidFill>
                <a:srgbClr val="0000CC"/>
              </a:solidFill>
              <a:effectLst/>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9" name="文本框 18"/>
          <p:cNvSpPr txBox="1"/>
          <p:nvPr/>
        </p:nvSpPr>
        <p:spPr>
          <a:xfrm>
            <a:off x="92206" y="6044217"/>
            <a:ext cx="6902245" cy="523220"/>
          </a:xfrm>
          <a:prstGeom prst="rect">
            <a:avLst/>
          </a:prstGeom>
          <a:noFill/>
        </p:spPr>
        <p:txBody>
          <a:bodyPr wrap="square">
            <a:spAutoFit/>
          </a:bodyPr>
          <a:lstStyle/>
          <a:p>
            <a:pPr algn="l" latinLnBrk="1"/>
            <a:r>
              <a:rPr lang="zh-CN" altLang="en-US" sz="2800" i="0" dirty="0">
                <a:solidFill>
                  <a:srgbClr val="0000CC"/>
                </a:solidFill>
                <a:effectLst/>
                <a:latin typeface="Times New Roman" panose="02020603050405020304" pitchFamily="18" charset="0"/>
                <a:ea typeface="楷体" panose="02010609060101010101" pitchFamily="49" charset="-122"/>
                <a:cs typeface="Times New Roman" panose="02020603050405020304" pitchFamily="18" charset="0"/>
              </a:rPr>
              <a:t>驶入黑暗的小巷</a:t>
            </a:r>
            <a:endParaRPr lang="zh-CN" altLang="en-US" sz="2800" i="0" dirty="0">
              <a:solidFill>
                <a:srgbClr val="0000CC"/>
              </a:solidFill>
              <a:effectLst/>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barn(inVertical)">
                                      <p:cBhvr>
                                        <p:cTn id="30" dur="5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barn(inVertical)">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barn(inVertical)">
                                      <p:cBhvr>
                                        <p:cTn id="40" dur="5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barn(inVertical)">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barn(inVertical)">
                                      <p:cBhvr>
                                        <p:cTn id="50" dur="500"/>
                                        <p:tgtEl>
                                          <p:spTgt spid="3">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barn(inVertical)">
                                      <p:cBhvr>
                                        <p:cTn id="55" dur="500"/>
                                        <p:tgtEl>
                                          <p:spTgt spid="3">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3">
                                            <p:txEl>
                                              <p:pRg st="12" end="12"/>
                                            </p:txEl>
                                          </p:spTgt>
                                        </p:tgtEl>
                                        <p:attrNameLst>
                                          <p:attrName>style.visibility</p:attrName>
                                        </p:attrNameLst>
                                      </p:cBhvr>
                                      <p:to>
                                        <p:strVal val="visible"/>
                                      </p:to>
                                    </p:set>
                                    <p:animEffect transition="in" filter="barn(inVertical)">
                                      <p:cBhvr>
                                        <p:cTn id="60"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16"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7651" y="1019615"/>
            <a:ext cx="11651225" cy="4832092"/>
          </a:xfrm>
          <a:prstGeom prst="rect">
            <a:avLst/>
          </a:prstGeom>
          <a:noFill/>
        </p:spPr>
        <p:txBody>
          <a:bodyPr wrap="square">
            <a:spAutoFit/>
          </a:bodyPr>
          <a:lstStyle/>
          <a:p>
            <a:r>
              <a:rPr lang="en-US" altLang="zh-CN" sz="2800" kern="100" dirty="0">
                <a:effectLst/>
                <a:latin typeface="Times New Roman" panose="02020603050405020304" pitchFamily="18" charset="0"/>
                <a:ea typeface="楷体" panose="02010609060101010101" pitchFamily="49" charset="-122"/>
                <a:cs typeface="Times New Roman" panose="02020603050405020304" pitchFamily="18" charset="0"/>
              </a:rPr>
              <a:t>The terrible smell of </a:t>
            </a:r>
            <a:r>
              <a:rPr lang="en-US" altLang="zh-CN" sz="2800" kern="100" dirty="0">
                <a:effectLst/>
                <a:highlight>
                  <a:srgbClr val="C0C0C0"/>
                </a:highlight>
                <a:latin typeface="Times New Roman" panose="02020603050405020304" pitchFamily="18" charset="0"/>
                <a:ea typeface="楷体" panose="02010609060101010101" pitchFamily="49" charset="-122"/>
                <a:cs typeface="Times New Roman" panose="02020603050405020304" pitchFamily="18" charset="0"/>
              </a:rPr>
              <a:t>rotting garbage </a:t>
            </a:r>
            <a:r>
              <a:rPr lang="en-US" altLang="zh-CN" sz="2800" kern="100" dirty="0">
                <a:effectLst/>
                <a:latin typeface="Times New Roman" panose="02020603050405020304" pitchFamily="18" charset="0"/>
                <a:ea typeface="楷体" panose="02010609060101010101" pitchFamily="49" charset="-122"/>
                <a:cs typeface="Times New Roman" panose="02020603050405020304" pitchFamily="18" charset="0"/>
              </a:rPr>
              <a:t>made me feel sick and </a:t>
            </a:r>
            <a:r>
              <a:rPr lang="en-US" altLang="zh-CN" sz="2800" kern="100" dirty="0">
                <a:effectLst/>
                <a:highlight>
                  <a:srgbClr val="C0C0C0"/>
                </a:highlight>
                <a:latin typeface="Times New Roman" panose="02020603050405020304" pitchFamily="18" charset="0"/>
                <a:ea typeface="楷体" panose="02010609060101010101" pitchFamily="49" charset="-122"/>
                <a:cs typeface="Times New Roman" panose="02020603050405020304" pitchFamily="18" charset="0"/>
              </a:rPr>
              <a:t>pinch my nose shut.</a:t>
            </a:r>
            <a:endParaRPr lang="en-US" altLang="zh-CN" sz="2800" kern="100" dirty="0">
              <a:effectLst/>
              <a:highlight>
                <a:srgbClr val="C0C0C0"/>
              </a:highlight>
              <a:latin typeface="Times New Roman" panose="02020603050405020304" pitchFamily="18" charset="0"/>
              <a:ea typeface="楷体" panose="02010609060101010101" pitchFamily="49" charset="-122"/>
              <a:cs typeface="Times New Roman" panose="02020603050405020304" pitchFamily="18" charset="0"/>
            </a:endParaRPr>
          </a:p>
          <a:p>
            <a:endParaRPr lang="en-US" altLang="zh-CN" sz="2800" kern="100" dirty="0">
              <a:effectLst/>
              <a:highlight>
                <a:srgbClr val="C0C0C0"/>
              </a:highlight>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2800" kern="100" dirty="0">
                <a:effectLst/>
                <a:latin typeface="Times New Roman" panose="02020603050405020304" pitchFamily="18" charset="0"/>
                <a:ea typeface="楷体" panose="02010609060101010101" pitchFamily="49" charset="-122"/>
                <a:cs typeface="Times New Roman" panose="02020603050405020304" pitchFamily="18" charset="0"/>
              </a:rPr>
              <a:t>the snow </a:t>
            </a:r>
            <a:r>
              <a:rPr lang="en-US" altLang="zh-CN" sz="2800" kern="100" dirty="0">
                <a:effectLst/>
                <a:highlight>
                  <a:srgbClr val="C0C0C0"/>
                </a:highlight>
                <a:latin typeface="Times New Roman" panose="02020603050405020304" pitchFamily="18" charset="0"/>
                <a:ea typeface="楷体" panose="02010609060101010101" pitchFamily="49" charset="-122"/>
                <a:cs typeface="Times New Roman" panose="02020603050405020304" pitchFamily="18" charset="0"/>
              </a:rPr>
              <a:t>shimmering (</a:t>
            </a:r>
            <a:r>
              <a:rPr lang="zh-CN" altLang="zh-CN" sz="2800" kern="100" dirty="0">
                <a:effectLst/>
                <a:highlight>
                  <a:srgbClr val="C0C0C0"/>
                </a:highlight>
                <a:latin typeface="Times New Roman" panose="02020603050405020304" pitchFamily="18" charset="0"/>
                <a:ea typeface="楷体" panose="02010609060101010101" pitchFamily="49" charset="-122"/>
                <a:cs typeface="Times New Roman" panose="02020603050405020304" pitchFamily="18" charset="0"/>
              </a:rPr>
              <a:t>发出微光</a:t>
            </a:r>
            <a:r>
              <a:rPr lang="en-US" altLang="zh-CN" sz="2800" kern="100" dirty="0">
                <a:effectLst/>
                <a:highlight>
                  <a:srgbClr val="C0C0C0"/>
                </a:highlight>
                <a:latin typeface="Times New Roman" panose="02020603050405020304" pitchFamily="18" charset="0"/>
                <a:ea typeface="楷体" panose="02010609060101010101" pitchFamily="49" charset="-122"/>
                <a:cs typeface="Times New Roman" panose="02020603050405020304" pitchFamily="18" charset="0"/>
              </a:rPr>
              <a:t>) in the light</a:t>
            </a:r>
            <a:r>
              <a:rPr lang="en-US" altLang="zh-CN" sz="2800" kern="100" dirty="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kern="100" dirty="0">
              <a:effectLst/>
              <a:latin typeface="Times New Roman" panose="02020603050405020304" pitchFamily="18" charset="0"/>
              <a:ea typeface="楷体" panose="02010609060101010101" pitchFamily="49" charset="-122"/>
              <a:cs typeface="Times New Roman" panose="02020603050405020304" pitchFamily="18" charset="0"/>
            </a:endParaRPr>
          </a:p>
          <a:p>
            <a:endParaRPr lang="en-US" altLang="zh-CN" sz="2800" kern="100" dirty="0">
              <a:effectLst/>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2800" kern="100" dirty="0">
                <a:effectLst/>
                <a:latin typeface="Times New Roman" panose="02020603050405020304" pitchFamily="18" charset="0"/>
                <a:ea typeface="楷体" panose="02010609060101010101" pitchFamily="49" charset="-122"/>
                <a:cs typeface="Times New Roman" panose="02020603050405020304" pitchFamily="18" charset="0"/>
              </a:rPr>
              <a:t>The dark </a:t>
            </a:r>
            <a:r>
              <a:rPr lang="en-US" altLang="zh-CN" sz="2800" kern="100" dirty="0">
                <a:effectLst/>
                <a:highlight>
                  <a:srgbClr val="C0C0C0"/>
                </a:highlight>
                <a:latin typeface="Times New Roman" panose="02020603050405020304" pitchFamily="18" charset="0"/>
                <a:ea typeface="楷体" panose="02010609060101010101" pitchFamily="49" charset="-122"/>
                <a:cs typeface="Times New Roman" panose="02020603050405020304" pitchFamily="18" charset="0"/>
              </a:rPr>
              <a:t>engulfed </a:t>
            </a:r>
            <a:r>
              <a:rPr lang="en-US" altLang="zh-CN" sz="2800" kern="100" dirty="0">
                <a:effectLst/>
                <a:latin typeface="Times New Roman" panose="02020603050405020304" pitchFamily="18" charset="0"/>
                <a:ea typeface="楷体" panose="02010609060101010101" pitchFamily="49" charset="-122"/>
                <a:cs typeface="Times New Roman" panose="02020603050405020304" pitchFamily="18" charset="0"/>
              </a:rPr>
              <a:t>(</a:t>
            </a:r>
            <a:r>
              <a:rPr lang="zh-CN" altLang="zh-CN" sz="2800" kern="100" dirty="0">
                <a:effectLst/>
                <a:latin typeface="Times New Roman" panose="02020603050405020304" pitchFamily="18" charset="0"/>
                <a:ea typeface="楷体" panose="02010609060101010101" pitchFamily="49" charset="-122"/>
                <a:cs typeface="Times New Roman" panose="02020603050405020304" pitchFamily="18" charset="0"/>
              </a:rPr>
              <a:t>吞没</a:t>
            </a:r>
            <a:r>
              <a:rPr lang="en-US" altLang="zh-CN" sz="2800" kern="100" dirty="0">
                <a:effectLst/>
                <a:latin typeface="Times New Roman" panose="02020603050405020304" pitchFamily="18" charset="0"/>
                <a:ea typeface="楷体" panose="02010609060101010101" pitchFamily="49" charset="-122"/>
                <a:cs typeface="Times New Roman" panose="02020603050405020304" pitchFamily="18" charset="0"/>
              </a:rPr>
              <a:t>) Grandma</a:t>
            </a:r>
            <a:endParaRPr lang="en-US" altLang="zh-CN" sz="2800" kern="100" dirty="0">
              <a:effectLst/>
              <a:latin typeface="Times New Roman" panose="02020603050405020304" pitchFamily="18" charset="0"/>
              <a:ea typeface="楷体" panose="02010609060101010101" pitchFamily="49" charset="-122"/>
              <a:cs typeface="Times New Roman" panose="02020603050405020304" pitchFamily="18" charset="0"/>
            </a:endParaRPr>
          </a:p>
          <a:p>
            <a:endParaRPr lang="en-US" altLang="zh-CN" sz="2800" kern="100" dirty="0">
              <a:effectLst/>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2800" kern="100" dirty="0">
                <a:effectLst/>
                <a:latin typeface="Times New Roman" panose="02020603050405020304" pitchFamily="18" charset="0"/>
                <a:ea typeface="楷体" panose="02010609060101010101" pitchFamily="49" charset="-122"/>
                <a:cs typeface="Times New Roman" panose="02020603050405020304" pitchFamily="18" charset="0"/>
              </a:rPr>
              <a:t>The pavement was cracked and missing in spots</a:t>
            </a:r>
            <a:endParaRPr lang="en-US" altLang="zh-CN" sz="2800" kern="100" dirty="0">
              <a:effectLst/>
              <a:latin typeface="Times New Roman" panose="02020603050405020304" pitchFamily="18" charset="0"/>
              <a:ea typeface="楷体" panose="02010609060101010101" pitchFamily="49" charset="-122"/>
              <a:cs typeface="Times New Roman" panose="02020603050405020304" pitchFamily="18" charset="0"/>
            </a:endParaRPr>
          </a:p>
          <a:p>
            <a:endParaRPr lang="en-US" altLang="zh-CN" sz="2800" kern="100" dirty="0">
              <a:effectLst/>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2800" kern="100" dirty="0">
                <a:effectLst/>
                <a:latin typeface="Times New Roman" panose="02020603050405020304" pitchFamily="18" charset="0"/>
                <a:ea typeface="楷体" panose="02010609060101010101" pitchFamily="49" charset="-122"/>
                <a:cs typeface="Times New Roman" panose="02020603050405020304" pitchFamily="18" charset="0"/>
              </a:rPr>
              <a:t>Chicken bones and stained boxes </a:t>
            </a:r>
            <a:r>
              <a:rPr lang="en-US" altLang="zh-CN" sz="2800" kern="100" dirty="0">
                <a:effectLst/>
                <a:highlight>
                  <a:srgbClr val="C0C0C0"/>
                </a:highlight>
                <a:latin typeface="Times New Roman" panose="02020603050405020304" pitchFamily="18" charset="0"/>
                <a:ea typeface="楷体" panose="02010609060101010101" pitchFamily="49" charset="-122"/>
                <a:cs typeface="Times New Roman" panose="02020603050405020304" pitchFamily="18" charset="0"/>
              </a:rPr>
              <a:t>littered their way.</a:t>
            </a:r>
            <a:endParaRPr lang="en-US" altLang="zh-CN" sz="2800" kern="100" dirty="0">
              <a:effectLst/>
              <a:highlight>
                <a:srgbClr val="C0C0C0"/>
              </a:highlight>
              <a:latin typeface="Times New Roman" panose="02020603050405020304" pitchFamily="18" charset="0"/>
              <a:ea typeface="楷体" panose="02010609060101010101" pitchFamily="49" charset="-122"/>
              <a:cs typeface="Times New Roman" panose="02020603050405020304" pitchFamily="18" charset="0"/>
            </a:endParaRPr>
          </a:p>
          <a:p>
            <a:endParaRPr lang="zh-CN" altLang="zh-CN" sz="2800" kern="100" dirty="0">
              <a:effectLst/>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2800" kern="100" dirty="0">
                <a:effectLst/>
                <a:latin typeface="Times New Roman" panose="02020603050405020304" pitchFamily="18" charset="0"/>
                <a:ea typeface="楷体" panose="02010609060101010101" pitchFamily="49" charset="-122"/>
                <a:cs typeface="Times New Roman" panose="02020603050405020304" pitchFamily="18" charset="0"/>
              </a:rPr>
              <a:t>I squeezed Grandma’s hand. Grandma </a:t>
            </a:r>
            <a:r>
              <a:rPr lang="en-US" altLang="zh-CN" sz="2800" kern="100" dirty="0">
                <a:effectLst/>
                <a:highlight>
                  <a:srgbClr val="C0C0C0"/>
                </a:highlight>
                <a:latin typeface="Times New Roman" panose="02020603050405020304" pitchFamily="18" charset="0"/>
                <a:ea typeface="楷体" panose="02010609060101010101" pitchFamily="49" charset="-122"/>
                <a:cs typeface="Times New Roman" panose="02020603050405020304" pitchFamily="18" charset="0"/>
              </a:rPr>
              <a:t>squeezed my hand</a:t>
            </a:r>
            <a:r>
              <a:rPr lang="en-US" altLang="zh-CN" sz="2800" kern="100" dirty="0">
                <a:effectLst/>
                <a:latin typeface="Times New Roman" panose="02020603050405020304" pitchFamily="18" charset="0"/>
                <a:ea typeface="楷体" panose="02010609060101010101" pitchFamily="49" charset="-122"/>
                <a:cs typeface="Times New Roman" panose="02020603050405020304" pitchFamily="18" charset="0"/>
              </a:rPr>
              <a:t> back</a:t>
            </a:r>
            <a:endParaRPr lang="zh-CN" altLang="en-US" sz="28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文本框 4"/>
          <p:cNvSpPr txBox="1"/>
          <p:nvPr/>
        </p:nvSpPr>
        <p:spPr>
          <a:xfrm>
            <a:off x="137651" y="4943785"/>
            <a:ext cx="6096000" cy="523220"/>
          </a:xfrm>
          <a:prstGeom prst="rect">
            <a:avLst/>
          </a:prstGeom>
          <a:noFill/>
        </p:spPr>
        <p:txBody>
          <a:bodyPr wrap="square">
            <a:spAutoFit/>
          </a:bodyPr>
          <a:lstStyle/>
          <a:p>
            <a:pPr algn="l" latinLnBrk="1"/>
            <a:r>
              <a:rPr lang="zh-CN" altLang="en-US" sz="2800" b="0" i="0" dirty="0">
                <a:solidFill>
                  <a:srgbClr val="0000CC"/>
                </a:solidFill>
                <a:effectLst/>
                <a:latin typeface="Times New Roman" panose="02020603050405020304" pitchFamily="18" charset="0"/>
                <a:ea typeface="楷体" panose="02010609060101010101" pitchFamily="49" charset="-122"/>
                <a:cs typeface="Times New Roman" panose="02020603050405020304" pitchFamily="18" charset="0"/>
              </a:rPr>
              <a:t>我握紧奶奶的手，奶奶也握紧我的手</a:t>
            </a:r>
            <a:endParaRPr lang="zh-CN" altLang="en-US" sz="2800" b="0" i="0" dirty="0">
              <a:solidFill>
                <a:srgbClr val="0000CC"/>
              </a:solidFill>
              <a:effectLst/>
              <a:latin typeface="Times New Roman" panose="02020603050405020304" pitchFamily="18" charset="0"/>
              <a:ea typeface="楷体" panose="02010609060101010101" pitchFamily="49" charset="-122"/>
              <a:cs typeface="Times New Roman" panose="02020603050405020304" pitchFamily="18" charset="0"/>
            </a:endParaRPr>
          </a:p>
        </p:txBody>
      </p:sp>
      <p:sp>
        <p:nvSpPr>
          <p:cNvPr id="7" name="文本框 6"/>
          <p:cNvSpPr txBox="1"/>
          <p:nvPr/>
        </p:nvSpPr>
        <p:spPr>
          <a:xfrm>
            <a:off x="235973" y="586203"/>
            <a:ext cx="8101781" cy="523220"/>
          </a:xfrm>
          <a:prstGeom prst="rect">
            <a:avLst/>
          </a:prstGeom>
          <a:noFill/>
        </p:spPr>
        <p:txBody>
          <a:bodyPr wrap="square">
            <a:spAutoFit/>
          </a:bodyPr>
          <a:lstStyle/>
          <a:p>
            <a:r>
              <a:rPr kumimoji="0" lang="zh-CN"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楷体" panose="02010609060101010101" pitchFamily="49" charset="-122"/>
                <a:cs typeface="Times New Roman" panose="02020603050405020304" pitchFamily="18" charset="0"/>
              </a:rPr>
              <a:t>腐烂垃圾的可怕气味让我感到恶心，捂紧了鼻子</a:t>
            </a:r>
            <a:endParaRPr lang="zh-CN" altLang="en-US" sz="2800" dirty="0">
              <a:solidFill>
                <a:srgbClr val="0000CC"/>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文本框 8"/>
          <p:cNvSpPr txBox="1"/>
          <p:nvPr/>
        </p:nvSpPr>
        <p:spPr>
          <a:xfrm>
            <a:off x="137651" y="1519817"/>
            <a:ext cx="3303639" cy="954107"/>
          </a:xfrm>
          <a:prstGeom prst="rect">
            <a:avLst/>
          </a:prstGeom>
          <a:noFill/>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楷体" panose="02010609060101010101" pitchFamily="49" charset="-122"/>
                <a:cs typeface="Times New Roman" panose="02020603050405020304" pitchFamily="18" charset="0"/>
              </a:rPr>
              <a:t>雪闪闪发光。  </a:t>
            </a:r>
            <a:endParaRPr kumimoji="0" lang="zh-CN"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1" fontAlgn="auto" latinLnBrk="1"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endParaRPr kumimoji="0" lang="zh-CN" alt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1" name="文本框 10"/>
          <p:cNvSpPr txBox="1"/>
          <p:nvPr/>
        </p:nvSpPr>
        <p:spPr>
          <a:xfrm>
            <a:off x="285136" y="2377278"/>
            <a:ext cx="7044812" cy="523220"/>
          </a:xfrm>
          <a:prstGeom prst="rect">
            <a:avLst/>
          </a:prstGeom>
          <a:noFill/>
        </p:spPr>
        <p:txBody>
          <a:bodyPr wrap="square">
            <a:spAutoFit/>
          </a:bodyPr>
          <a:lstStyle/>
          <a:p>
            <a:pPr algn="l" latinLnBrk="1"/>
            <a:r>
              <a:rPr lang="zh-CN" altLang="en-US" sz="2800" b="0" i="0" dirty="0">
                <a:solidFill>
                  <a:srgbClr val="0000CC"/>
                </a:solidFill>
                <a:effectLst/>
                <a:latin typeface="Times New Roman" panose="02020603050405020304" pitchFamily="18" charset="0"/>
                <a:ea typeface="楷体" panose="02010609060101010101" pitchFamily="49" charset="-122"/>
                <a:cs typeface="Times New Roman" panose="02020603050405020304" pitchFamily="18" charset="0"/>
              </a:rPr>
              <a:t>黑暗吞噬</a:t>
            </a:r>
            <a:r>
              <a:rPr lang="en-US" altLang="zh-CN" sz="2800" b="0" i="0" dirty="0">
                <a:solidFill>
                  <a:srgbClr val="0000CC"/>
                </a:solidFill>
                <a:effectLst/>
                <a:latin typeface="Times New Roman" panose="02020603050405020304" pitchFamily="18" charset="0"/>
                <a:ea typeface="楷体" panose="02010609060101010101" pitchFamily="49" charset="-122"/>
                <a:cs typeface="Times New Roman" panose="02020603050405020304" pitchFamily="18" charset="0"/>
              </a:rPr>
              <a:t>(</a:t>
            </a:r>
            <a:r>
              <a:rPr lang="zh-CN" altLang="en-US" sz="2800" b="0" i="0" dirty="0">
                <a:solidFill>
                  <a:srgbClr val="0000CC"/>
                </a:solidFill>
                <a:effectLst/>
                <a:latin typeface="Times New Roman" panose="02020603050405020304" pitchFamily="18" charset="0"/>
                <a:ea typeface="楷体" panose="02010609060101010101" pitchFamily="49" charset="-122"/>
                <a:cs typeface="Times New Roman" panose="02020603050405020304" pitchFamily="18" charset="0"/>
              </a:rPr>
              <a:t>吞没</a:t>
            </a:r>
            <a:r>
              <a:rPr lang="en-US" altLang="zh-CN" sz="2800" b="0" i="0" dirty="0">
                <a:solidFill>
                  <a:srgbClr val="0000CC"/>
                </a:solidFill>
                <a:effectLst/>
                <a:latin typeface="Times New Roman" panose="02020603050405020304" pitchFamily="18" charset="0"/>
                <a:ea typeface="楷体" panose="02010609060101010101" pitchFamily="49" charset="-122"/>
                <a:cs typeface="Times New Roman" panose="02020603050405020304" pitchFamily="18" charset="0"/>
              </a:rPr>
              <a:t>)</a:t>
            </a:r>
            <a:r>
              <a:rPr lang="zh-CN" altLang="en-US" sz="2800" b="0" i="0" dirty="0">
                <a:solidFill>
                  <a:srgbClr val="0000CC"/>
                </a:solidFill>
                <a:effectLst/>
                <a:latin typeface="Times New Roman" panose="02020603050405020304" pitchFamily="18" charset="0"/>
                <a:ea typeface="楷体" panose="02010609060101010101" pitchFamily="49" charset="-122"/>
                <a:cs typeface="Times New Roman" panose="02020603050405020304" pitchFamily="18" charset="0"/>
              </a:rPr>
              <a:t>奶奶  </a:t>
            </a:r>
            <a:endParaRPr lang="zh-CN" altLang="en-US" sz="2800" b="0" i="0" dirty="0">
              <a:solidFill>
                <a:srgbClr val="0000CC"/>
              </a:solidFill>
              <a:effectLst/>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3" name="文本框 12"/>
          <p:cNvSpPr txBox="1"/>
          <p:nvPr/>
        </p:nvSpPr>
        <p:spPr>
          <a:xfrm>
            <a:off x="285136" y="3167683"/>
            <a:ext cx="7044812" cy="523220"/>
          </a:xfrm>
          <a:prstGeom prst="rect">
            <a:avLst/>
          </a:prstGeom>
          <a:noFill/>
        </p:spPr>
        <p:txBody>
          <a:bodyPr wrap="square">
            <a:spAutoFit/>
          </a:bodyPr>
          <a:lstStyle/>
          <a:p>
            <a:pPr algn="l" latinLnBrk="1"/>
            <a:r>
              <a:rPr lang="zh-CN" altLang="en-US" sz="2800" b="0" i="0" dirty="0">
                <a:solidFill>
                  <a:srgbClr val="0000CC"/>
                </a:solidFill>
                <a:effectLst/>
                <a:latin typeface="Times New Roman" panose="02020603050405020304" pitchFamily="18" charset="0"/>
                <a:ea typeface="楷体" panose="02010609060101010101" pitchFamily="49" charset="-122"/>
                <a:cs typeface="Times New Roman" panose="02020603050405020304" pitchFamily="18" charset="0"/>
              </a:rPr>
              <a:t>人行道上有裂缝，有些地方不见了  </a:t>
            </a:r>
            <a:endParaRPr lang="zh-CN" altLang="en-US" sz="2800" b="0" i="0" dirty="0">
              <a:solidFill>
                <a:srgbClr val="0000CC"/>
              </a:solidFill>
              <a:effectLst/>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5" name="文本框 14"/>
          <p:cNvSpPr txBox="1"/>
          <p:nvPr/>
        </p:nvSpPr>
        <p:spPr>
          <a:xfrm>
            <a:off x="285136" y="4148067"/>
            <a:ext cx="7044812" cy="523220"/>
          </a:xfrm>
          <a:prstGeom prst="rect">
            <a:avLst/>
          </a:prstGeom>
          <a:noFill/>
        </p:spPr>
        <p:txBody>
          <a:bodyPr wrap="square">
            <a:spAutoFit/>
          </a:bodyPr>
          <a:lstStyle/>
          <a:p>
            <a:pPr algn="l" latinLnBrk="1"/>
            <a:r>
              <a:rPr lang="zh-CN" altLang="en-US" sz="2800" b="0" i="0" dirty="0">
                <a:solidFill>
                  <a:srgbClr val="0000CC"/>
                </a:solidFill>
                <a:effectLst/>
                <a:latin typeface="Times New Roman" panose="02020603050405020304" pitchFamily="18" charset="0"/>
                <a:ea typeface="楷体" panose="02010609060101010101" pitchFamily="49" charset="-122"/>
                <a:cs typeface="Times New Roman" panose="02020603050405020304" pitchFamily="18" charset="0"/>
              </a:rPr>
              <a:t>鸡骨头和染色的盒子散落在路上。  </a:t>
            </a:r>
            <a:endParaRPr lang="zh-CN" altLang="en-US" sz="2800" b="0" i="0" dirty="0">
              <a:solidFill>
                <a:srgbClr val="0000CC"/>
              </a:solidFill>
              <a:effectLst/>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0" name="文本框 9"/>
          <p:cNvSpPr txBox="1"/>
          <p:nvPr/>
        </p:nvSpPr>
        <p:spPr>
          <a:xfrm>
            <a:off x="137651" y="-140739"/>
            <a:ext cx="4218040" cy="523220"/>
          </a:xfrm>
          <a:prstGeom prst="rect">
            <a:avLst/>
          </a:prstGeom>
          <a:solidFill>
            <a:schemeClr val="accent1"/>
          </a:solidFill>
        </p:spPr>
        <p:txBody>
          <a:bodyPr wrap="square" rtlCol="0">
            <a:spAutoFit/>
          </a:bodyPr>
          <a:lstStyle/>
          <a:p>
            <a:r>
              <a:rPr lang="en-US" altLang="zh-CN" sz="2800" b="1" dirty="0">
                <a:solidFill>
                  <a:schemeClr val="bg1"/>
                </a:solidFill>
                <a:latin typeface="+mn-ea"/>
                <a:cs typeface="Times New Roman" panose="02020603050405020304" pitchFamily="18" charset="0"/>
              </a:rPr>
              <a:t>Language consolidation:</a:t>
            </a:r>
            <a:endParaRPr lang="zh-CN" altLang="en-US" sz="2800" b="1" dirty="0">
              <a:solidFill>
                <a:schemeClr val="bg1"/>
              </a:solidFill>
              <a:latin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circle(in)">
                                      <p:cBhvr>
                                        <p:cTn id="27" dur="20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circle(in)">
                                      <p:cBhvr>
                                        <p:cTn id="32" dur="20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circle(in)">
                                      <p:cBhvr>
                                        <p:cTn id="37" dur="2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ircle(in)">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ircle(in)">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circle(in)">
                                      <p:cBhvr>
                                        <p:cTn id="52"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t="5163"/>
          <a:stretch>
            <a:fillRect/>
          </a:stretch>
        </p:blipFill>
        <p:spPr>
          <a:xfrm>
            <a:off x="357351" y="792371"/>
            <a:ext cx="5028352" cy="5843752"/>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t="3389" b="8641"/>
          <a:stretch>
            <a:fillRect/>
          </a:stretch>
        </p:blipFill>
        <p:spPr>
          <a:xfrm>
            <a:off x="6393892" y="654090"/>
            <a:ext cx="5061126" cy="5913207"/>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4" name="文本框 3"/>
          <p:cNvSpPr txBox="1"/>
          <p:nvPr/>
        </p:nvSpPr>
        <p:spPr>
          <a:xfrm>
            <a:off x="0" y="0"/>
            <a:ext cx="1933903" cy="523220"/>
          </a:xfrm>
          <a:prstGeom prst="rect">
            <a:avLst/>
          </a:prstGeom>
          <a:solidFill>
            <a:schemeClr val="accent1"/>
          </a:solidFill>
        </p:spPr>
        <p:txBody>
          <a:bodyPr wrap="square" rtlCol="0">
            <a:spAutoFit/>
          </a:bodyPr>
          <a:lstStyle/>
          <a:p>
            <a:r>
              <a:rPr lang="zh-CN" altLang="en-US" sz="2800" b="1" dirty="0">
                <a:solidFill>
                  <a:schemeClr val="bg1"/>
                </a:solidFill>
                <a:latin typeface="+mn-ea"/>
                <a:cs typeface="Times New Roman" panose="02020603050405020304" pitchFamily="18" charset="0"/>
              </a:rPr>
              <a:t>学生习作：</a:t>
            </a:r>
            <a:endParaRPr lang="zh-CN" altLang="en-US" sz="2800" b="1" dirty="0">
              <a:solidFill>
                <a:schemeClr val="bg1"/>
              </a:solidFill>
              <a:latin typeface="+mn-ea"/>
              <a:cs typeface="Times New Roman" panose="02020603050405020304" pitchFamily="18" charset="0"/>
            </a:endParaRPr>
          </a:p>
        </p:txBody>
      </p:sp>
      <p:cxnSp>
        <p:nvCxnSpPr>
          <p:cNvPr id="6" name="直接连接符 5"/>
          <p:cNvCxnSpPr/>
          <p:nvPr/>
        </p:nvCxnSpPr>
        <p:spPr>
          <a:xfrm flipH="1">
            <a:off x="6096000" y="654090"/>
            <a:ext cx="1" cy="5982033"/>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l="5230" t="6430" r="6855" b="12056"/>
          <a:stretch>
            <a:fillRect/>
          </a:stretch>
        </p:blipFill>
        <p:spPr>
          <a:xfrm>
            <a:off x="556187" y="861848"/>
            <a:ext cx="4414954" cy="5686097"/>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2777" t="5145" r="7216" b="7674"/>
          <a:stretch>
            <a:fillRect/>
          </a:stretch>
        </p:blipFill>
        <p:spPr>
          <a:xfrm>
            <a:off x="6740182" y="935707"/>
            <a:ext cx="4088525" cy="5612238"/>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4" name="文本框 3"/>
          <p:cNvSpPr txBox="1"/>
          <p:nvPr/>
        </p:nvSpPr>
        <p:spPr>
          <a:xfrm>
            <a:off x="0" y="0"/>
            <a:ext cx="1933903" cy="523220"/>
          </a:xfrm>
          <a:prstGeom prst="rect">
            <a:avLst/>
          </a:prstGeom>
          <a:solidFill>
            <a:schemeClr val="accent1"/>
          </a:solidFill>
        </p:spPr>
        <p:txBody>
          <a:bodyPr wrap="square" rtlCol="0">
            <a:spAutoFit/>
          </a:bodyPr>
          <a:lstStyle/>
          <a:p>
            <a:r>
              <a:rPr lang="zh-CN" altLang="en-US" sz="2800" b="1" dirty="0">
                <a:solidFill>
                  <a:schemeClr val="bg1"/>
                </a:solidFill>
                <a:latin typeface="+mn-ea"/>
                <a:cs typeface="Times New Roman" panose="02020603050405020304" pitchFamily="18" charset="0"/>
              </a:rPr>
              <a:t>学生习作：</a:t>
            </a:r>
            <a:endParaRPr lang="zh-CN" altLang="en-US" sz="2800" b="1" dirty="0">
              <a:solidFill>
                <a:schemeClr val="bg1"/>
              </a:solidFill>
              <a:latin typeface="+mn-ea"/>
              <a:cs typeface="Times New Roman" panose="02020603050405020304" pitchFamily="18" charset="0"/>
            </a:endParaRPr>
          </a:p>
        </p:txBody>
      </p:sp>
      <p:cxnSp>
        <p:nvCxnSpPr>
          <p:cNvPr id="5" name="直接连接符 4"/>
          <p:cNvCxnSpPr/>
          <p:nvPr/>
        </p:nvCxnSpPr>
        <p:spPr>
          <a:xfrm flipH="1">
            <a:off x="5987845" y="861848"/>
            <a:ext cx="108155" cy="5774275"/>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8198" y="127817"/>
            <a:ext cx="10443655" cy="5963265"/>
          </a:xfrm>
          <a:prstGeom prst="rect">
            <a:avLst/>
          </a:prstGeom>
          <a:ln>
            <a:noFill/>
          </a:ln>
          <a:effectLst>
            <a:softEdge rad="112500"/>
          </a:effectLst>
        </p:spPr>
      </p:pic>
      <p:sp>
        <p:nvSpPr>
          <p:cNvPr id="2" name="文本框 1"/>
          <p:cNvSpPr txBox="1"/>
          <p:nvPr/>
        </p:nvSpPr>
        <p:spPr>
          <a:xfrm>
            <a:off x="3412692" y="5842337"/>
            <a:ext cx="8357419" cy="1015663"/>
          </a:xfrm>
          <a:prstGeom prst="rect">
            <a:avLst/>
          </a:prstGeom>
          <a:noFill/>
        </p:spPr>
        <p:txBody>
          <a:bodyPr wrap="square" rtlCol="0">
            <a:spAutoFit/>
          </a:bodyPr>
          <a:lstStyle/>
          <a:p>
            <a:r>
              <a:rPr lang="en-US" altLang="zh-CN" sz="6000" b="1" dirty="0">
                <a:solidFill>
                  <a:srgbClr val="FF0000"/>
                </a:solidFill>
              </a:rPr>
              <a:t>Thank you!</a:t>
            </a:r>
            <a:endParaRPr lang="zh-CN" altLang="en-US" sz="6000" b="1"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55522" y="1761811"/>
            <a:ext cx="12423059" cy="1938992"/>
          </a:xfrm>
          <a:prstGeom prst="rect">
            <a:avLst/>
          </a:prstGeom>
          <a:noFill/>
        </p:spPr>
        <p:txBody>
          <a:bodyPr wrap="square" rtlCol="0">
            <a:spAutoFit/>
          </a:bodyPr>
          <a:lstStyle/>
          <a:p>
            <a:r>
              <a:rPr lang="en-US" altLang="zh-CN" sz="6000" b="1" dirty="0"/>
              <a:t>2021.12 </a:t>
            </a:r>
            <a:r>
              <a:rPr lang="zh-CN" altLang="en-US" sz="6000" b="1" dirty="0"/>
              <a:t>“山水联盟”读后续写</a:t>
            </a:r>
            <a:endParaRPr lang="en-US" altLang="zh-CN" sz="6000" b="1" dirty="0"/>
          </a:p>
          <a:p>
            <a:r>
              <a:rPr lang="en-US" altLang="zh-CN" sz="6000" b="1" dirty="0"/>
              <a:t>                    </a:t>
            </a:r>
            <a:r>
              <a:rPr lang="en-US" altLang="zh-CN" sz="6000" b="1" dirty="0">
                <a:solidFill>
                  <a:srgbClr val="4472C4"/>
                </a:solidFill>
              </a:rPr>
              <a:t>——</a:t>
            </a:r>
            <a:r>
              <a:rPr lang="zh-CN" altLang="en-US" sz="6000" b="1" dirty="0">
                <a:solidFill>
                  <a:srgbClr val="4472C4"/>
                </a:solidFill>
              </a:rPr>
              <a:t>破旧的被褥</a:t>
            </a:r>
            <a:endParaRPr lang="zh-CN" altLang="en-US" sz="6000" b="1" dirty="0">
              <a:solidFill>
                <a:srgbClr val="4472C4"/>
              </a:solidFill>
            </a:endParaRPr>
          </a:p>
        </p:txBody>
      </p:sp>
      <p:sp>
        <p:nvSpPr>
          <p:cNvPr id="3" name="矩形: 圆角 2"/>
          <p:cNvSpPr/>
          <p:nvPr/>
        </p:nvSpPr>
        <p:spPr>
          <a:xfrm>
            <a:off x="117988" y="103013"/>
            <a:ext cx="11956024" cy="6312309"/>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480010" y="5296989"/>
            <a:ext cx="3382297" cy="1077218"/>
          </a:xfrm>
          <a:prstGeom prst="rect">
            <a:avLst/>
          </a:prstGeom>
          <a:noFill/>
        </p:spPr>
        <p:txBody>
          <a:bodyPr wrap="square" rtlCol="0">
            <a:spAutoFit/>
          </a:bodyPr>
          <a:lstStyle/>
          <a:p>
            <a:pPr algn="ctr"/>
            <a:r>
              <a:rPr lang="zh-CN" altLang="en-US" sz="3200" b="1" dirty="0">
                <a:solidFill>
                  <a:srgbClr val="4472C4"/>
                </a:solidFill>
              </a:rPr>
              <a:t>浙江省春晖中学 </a:t>
            </a:r>
            <a:endParaRPr lang="en-US" altLang="zh-CN" sz="3200" b="1" dirty="0">
              <a:solidFill>
                <a:srgbClr val="4472C4"/>
              </a:solidFill>
            </a:endParaRPr>
          </a:p>
          <a:p>
            <a:pPr algn="ctr"/>
            <a:r>
              <a:rPr lang="zh-CN" altLang="en-US" sz="3200" b="1" dirty="0">
                <a:solidFill>
                  <a:srgbClr val="4472C4"/>
                </a:solidFill>
              </a:rPr>
              <a:t>宣晔霏</a:t>
            </a:r>
            <a:endParaRPr lang="zh-CN" altLang="en-US" sz="3200" b="1" dirty="0">
              <a:solidFill>
                <a:srgbClr val="4472C4"/>
              </a:solidFill>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55522" y="3259167"/>
            <a:ext cx="3382296" cy="2792563"/>
          </a:xfrm>
          <a:prstGeom prst="ellipse">
            <a:avLst/>
          </a:prstGeom>
          <a:ln>
            <a:noFill/>
          </a:ln>
          <a:effectLst>
            <a:softEdge rad="112500"/>
          </a:effectLst>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2785" y="103013"/>
            <a:ext cx="3049522" cy="2065131"/>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6981" y="1166851"/>
            <a:ext cx="8691716" cy="1015663"/>
          </a:xfrm>
          <a:prstGeom prst="rect">
            <a:avLst/>
          </a:prstGeom>
          <a:noFill/>
        </p:spPr>
        <p:txBody>
          <a:bodyPr wrap="square" rtlCol="0">
            <a:spAutoFit/>
          </a:bodyPr>
          <a:lstStyle/>
          <a:p>
            <a:r>
              <a:rPr lang="en-US" altLang="zh-CN" sz="6000" b="1" dirty="0">
                <a:solidFill>
                  <a:srgbClr val="4472C4"/>
                </a:solidFill>
              </a:rPr>
              <a:t>A worn-out quilt </a:t>
            </a:r>
            <a:endParaRPr lang="zh-CN" altLang="en-US" sz="6000" b="1" dirty="0">
              <a:solidFill>
                <a:srgbClr val="4472C4"/>
              </a:solidFill>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25695" y="68826"/>
            <a:ext cx="5436612" cy="3909830"/>
          </a:xfrm>
          <a:prstGeom prst="rect">
            <a:avLst/>
          </a:prstGeom>
          <a:ln>
            <a:noFill/>
          </a:ln>
          <a:effectLst>
            <a:softEdge rad="112500"/>
          </a:effectLst>
        </p:spPr>
      </p:pic>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t="12818"/>
          <a:stretch>
            <a:fillRect/>
          </a:stretch>
        </p:blipFill>
        <p:spPr>
          <a:xfrm>
            <a:off x="467343" y="2978748"/>
            <a:ext cx="5766307" cy="373018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96645" y="753926"/>
            <a:ext cx="11995355" cy="5940088"/>
          </a:xfrm>
          <a:prstGeom prst="rect">
            <a:avLst/>
          </a:prstGeom>
          <a:noFill/>
          <a:ln w="38100">
            <a:solidFill>
              <a:schemeClr val="tx1"/>
            </a:solidFill>
          </a:ln>
        </p:spPr>
        <p:txBody>
          <a:bodyPr wrap="square">
            <a:spAutoFit/>
          </a:bodyPr>
          <a:lstStyle/>
          <a:p>
            <a:pPr indent="266700" algn="l" fontAlgn="ctr"/>
            <a:r>
              <a:rPr lang="en-US" altLang="zh-CN" sz="20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a:t>
            </a:r>
            <a:r>
              <a:rPr lang="en-US" altLang="zh-CN" sz="2000" kern="100" dirty="0">
                <a:solidFill>
                  <a:srgbClr val="000000"/>
                </a:solidFill>
                <a:effectLst/>
                <a:highlight>
                  <a:srgbClr val="C0C0C0"/>
                </a:highlight>
                <a:latin typeface="Times New Roman" panose="02020603050405020304" pitchFamily="18" charset="0"/>
                <a:ea typeface="Times New Roman" panose="02020603050405020304" pitchFamily="18" charset="0"/>
                <a:cs typeface="Times New Roman" panose="02020603050405020304" pitchFamily="18" charset="0"/>
              </a:rPr>
              <a:t>peered over my grandma’s shoulder </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 she sewed pieces of cloth together. The two pieces became one faster than I’d imagined. The colors, however, looked ugly when put together and none of the patterns matched. </a:t>
            </a:r>
            <a:r>
              <a:rPr lang="en-US" altLang="zh-CN" sz="2000" kern="100" dirty="0">
                <a:solidFill>
                  <a:srgbClr val="000000"/>
                </a:solidFill>
                <a:effectLst/>
                <a:highlight>
                  <a:srgbClr val="C0C0C0"/>
                </a:highlight>
                <a:latin typeface="Times New Roman" panose="02020603050405020304" pitchFamily="18" charset="0"/>
                <a:ea typeface="Times New Roman" panose="02020603050405020304" pitchFamily="18" charset="0"/>
                <a:cs typeface="Times New Roman" panose="02020603050405020304" pitchFamily="18" charset="0"/>
              </a:rPr>
              <a:t>All the patches (</a:t>
            </a:r>
            <a:r>
              <a:rPr lang="zh-CN" altLang="zh-CN" sz="2000" kern="100" dirty="0">
                <a:solidFill>
                  <a:srgbClr val="000000"/>
                </a:solidFill>
                <a:effectLst/>
                <a:highlight>
                  <a:srgbClr val="C0C0C0"/>
                </a:highlight>
                <a:latin typeface="Times New Roman" panose="02020603050405020304" pitchFamily="18" charset="0"/>
                <a:ea typeface="宋体" panose="02010600030101010101" pitchFamily="2" charset="-122"/>
                <a:cs typeface="宋体" panose="02010600030101010101" pitchFamily="2" charset="-122"/>
              </a:rPr>
              <a:t>补丁</a:t>
            </a:r>
            <a:r>
              <a:rPr lang="en-US" altLang="zh-CN" sz="2000" kern="100" dirty="0">
                <a:solidFill>
                  <a:srgbClr val="000000"/>
                </a:solidFill>
                <a:effectLst/>
                <a:highlight>
                  <a:srgbClr val="C0C0C0"/>
                </a:highlight>
                <a:latin typeface="Times New Roman" panose="02020603050405020304" pitchFamily="18" charset="0"/>
                <a:ea typeface="Times New Roman" panose="02020603050405020304" pitchFamily="18" charset="0"/>
                <a:cs typeface="Times New Roman" panose="02020603050405020304" pitchFamily="18" charset="0"/>
              </a:rPr>
              <a:t>) on this blanket seemed to disagree.</a:t>
            </a:r>
            <a:endParaRPr lang="zh-CN" altLang="zh-CN" sz="2000" kern="100" dirty="0">
              <a:effectLst/>
              <a:highlight>
                <a:srgbClr val="C0C0C0"/>
              </a:highlight>
              <a:latin typeface="Times New Roman" panose="02020603050405020304" pitchFamily="18" charset="0"/>
              <a:ea typeface="宋体" panose="02010600030101010101" pitchFamily="2" charset="-122"/>
              <a:cs typeface="宋体" panose="02010600030101010101" pitchFamily="2" charset="-122"/>
            </a:endParaRPr>
          </a:p>
          <a:p>
            <a:pPr indent="266700" algn="l" fontAlgn="ctr"/>
            <a:r>
              <a:rPr lang="en-US" altLang="zh-CN" sz="20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“Grandma, that’s the ugliest</a:t>
            </a:r>
            <a:r>
              <a:rPr lang="en-US" altLang="zh-CN" sz="2000" u="sng"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quilt</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zh-CN" altLang="zh-CN" sz="20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棉被</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I’ve ever seen.”</a:t>
            </a:r>
            <a:endParaRPr lang="zh-CN" altLang="zh-CN" sz="2000" kern="100" dirty="0">
              <a:effectLst/>
              <a:latin typeface="Times New Roman" panose="02020603050405020304" pitchFamily="18" charset="0"/>
              <a:ea typeface="宋体" panose="02010600030101010101" pitchFamily="2" charset="-122"/>
              <a:cs typeface="宋体" panose="02010600030101010101" pitchFamily="2" charset="-122"/>
            </a:endParaRPr>
          </a:p>
          <a:p>
            <a:pPr indent="266700" algn="l" fontAlgn="ctr"/>
            <a:r>
              <a:rPr lang="en-US" altLang="zh-CN" sz="20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“Oh, sweetie, it’s </a:t>
            </a:r>
            <a:r>
              <a:rPr lang="en-US" altLang="zh-CN" sz="2000" u="sng"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warm</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altLang="zh-CN" sz="2000" u="sng"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beautiful</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said Grandma, pointing </a:t>
            </a:r>
            <a:r>
              <a:rPr lang="en-US" altLang="zh-CN" sz="2000" kern="100" dirty="0">
                <a:solidFill>
                  <a:srgbClr val="000000"/>
                </a:solidFill>
                <a:effectLst/>
                <a:highlight>
                  <a:srgbClr val="C0C0C0"/>
                </a:highlight>
                <a:latin typeface="Times New Roman" panose="02020603050405020304" pitchFamily="18" charset="0"/>
                <a:ea typeface="Times New Roman" panose="02020603050405020304" pitchFamily="18" charset="0"/>
                <a:cs typeface="Times New Roman" panose="02020603050405020304" pitchFamily="18" charset="0"/>
              </a:rPr>
              <a:t>to a pile of crazy patterned shirts and suits.</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 can </a:t>
            </a:r>
            <a:r>
              <a:rPr lang="en-US" altLang="zh-CN" sz="2000" u="sng"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take</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these old clothes that Grandpa and I will never wear again and turn them into something useful and </a:t>
            </a:r>
            <a:r>
              <a:rPr lang="en-US" altLang="zh-CN" sz="2000" u="sng"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good</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2000" kern="100" dirty="0">
                <a:solidFill>
                  <a:srgbClr val="000000"/>
                </a:solidFill>
                <a:effectLst/>
                <a:highlight>
                  <a:srgbClr val="C0C0C0"/>
                </a:highlight>
                <a:latin typeface="Times New Roman" panose="02020603050405020304" pitchFamily="18" charset="0"/>
                <a:ea typeface="Times New Roman" panose="02020603050405020304" pitchFamily="18" charset="0"/>
                <a:cs typeface="Times New Roman" panose="02020603050405020304" pitchFamily="18" charset="0"/>
              </a:rPr>
              <a:t>It’s not the quilts appearance but the </a:t>
            </a:r>
            <a:r>
              <a:rPr lang="en-US" altLang="zh-CN" sz="2000" u="sng" kern="100" dirty="0">
                <a:solidFill>
                  <a:srgbClr val="000000"/>
                </a:solidFill>
                <a:effectLst/>
                <a:highlight>
                  <a:srgbClr val="C0C0C0"/>
                </a:highlight>
                <a:latin typeface="Times New Roman" panose="02020603050405020304" pitchFamily="18" charset="0"/>
                <a:ea typeface="Times New Roman" panose="02020603050405020304" pitchFamily="18" charset="0"/>
                <a:cs typeface="Times New Roman" panose="02020603050405020304" pitchFamily="18" charset="0"/>
              </a:rPr>
              <a:t>love</a:t>
            </a:r>
            <a:r>
              <a:rPr lang="en-US" altLang="zh-CN" sz="2000" kern="100" dirty="0">
                <a:solidFill>
                  <a:srgbClr val="000000"/>
                </a:solidFill>
                <a:effectLst/>
                <a:highlight>
                  <a:srgbClr val="C0C0C0"/>
                </a:highlight>
                <a:latin typeface="Times New Roman" panose="02020603050405020304" pitchFamily="18" charset="0"/>
                <a:ea typeface="Times New Roman" panose="02020603050405020304" pitchFamily="18" charset="0"/>
                <a:cs typeface="Times New Roman" panose="02020603050405020304" pitchFamily="18" charset="0"/>
              </a:rPr>
              <a:t> that sews it together that makes it beautiful.</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This quilt will keep you warm on a cold night like tonight. And I know that for a fact.” </a:t>
            </a:r>
            <a:r>
              <a:rPr lang="en-US" altLang="zh-CN" sz="2000" u="sng"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Grandma</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put her hand on my shoulder, “Not everyone is as lucky as we are. Here, put on your coat. We’ll get a second opinion about how ugly my quilts are.”</a:t>
            </a:r>
            <a:endParaRPr lang="zh-CN" altLang="zh-CN" sz="2000" kern="100" dirty="0">
              <a:effectLst/>
              <a:latin typeface="Times New Roman" panose="02020603050405020304" pitchFamily="18" charset="0"/>
              <a:ea typeface="宋体" panose="02010600030101010101" pitchFamily="2" charset="-122"/>
              <a:cs typeface="宋体" panose="02010600030101010101" pitchFamily="2" charset="-122"/>
            </a:endParaRPr>
          </a:p>
          <a:p>
            <a:pPr indent="266700" algn="l" fontAlgn="ctr"/>
            <a:r>
              <a:rPr lang="en-US" altLang="zh-CN" sz="20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Grandma folded a finished quilt and tucked it into a </a:t>
            </a:r>
            <a:r>
              <a:rPr lang="en-US" altLang="zh-CN" sz="2000" u="sng"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shopping bag</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Afterwards, we got in the car and drove downtown</a:t>
            </a:r>
            <a:r>
              <a:rPr lang="en-US" altLang="zh-CN" sz="2000" kern="100" dirty="0">
                <a:solidFill>
                  <a:srgbClr val="000000"/>
                </a:solidFill>
                <a:effectLst/>
                <a:highlight>
                  <a:srgbClr val="C0C0C0"/>
                </a:highlight>
                <a:latin typeface="Times New Roman" panose="02020603050405020304" pitchFamily="18" charset="0"/>
                <a:ea typeface="Times New Roman" panose="02020603050405020304" pitchFamily="18" charset="0"/>
                <a:cs typeface="Times New Roman" panose="02020603050405020304" pitchFamily="18" charset="0"/>
              </a:rPr>
              <a:t>. The white snow turned grayer as we got to the city</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Eventually, Grandma pulled up at a dark alley (</a:t>
            </a:r>
            <a:r>
              <a:rPr lang="zh-CN" altLang="zh-CN" sz="20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胡同</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we got out of the car</a:t>
            </a:r>
            <a:r>
              <a:rPr lang="en-US" altLang="zh-CN" sz="2000" kern="100" dirty="0">
                <a:solidFill>
                  <a:srgbClr val="000000"/>
                </a:solidFill>
                <a:effectLst/>
                <a:highlight>
                  <a:srgbClr val="C0C0C0"/>
                </a:highlight>
                <a:latin typeface="Times New Roman" panose="02020603050405020304" pitchFamily="18" charset="0"/>
                <a:ea typeface="Times New Roman" panose="02020603050405020304" pitchFamily="18" charset="0"/>
                <a:cs typeface="Times New Roman" panose="02020603050405020304" pitchFamily="18" charset="0"/>
              </a:rPr>
              <a:t>. The terrible smell of rotting garbage made me feel sick and pinch my nose shut</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Grandma took my hand and led me to the street lamp. I could see the snow </a:t>
            </a:r>
            <a:r>
              <a:rPr lang="en-US" altLang="zh-CN" sz="2000" kern="100" dirty="0">
                <a:solidFill>
                  <a:srgbClr val="000000"/>
                </a:solidFill>
                <a:effectLst/>
                <a:highlight>
                  <a:srgbClr val="C0C0C0"/>
                </a:highlight>
                <a:latin typeface="Times New Roman" panose="02020603050405020304" pitchFamily="18" charset="0"/>
                <a:ea typeface="Times New Roman" panose="02020603050405020304" pitchFamily="18" charset="0"/>
                <a:cs typeface="Times New Roman" panose="02020603050405020304" pitchFamily="18" charset="0"/>
              </a:rPr>
              <a:t>shimmering (</a:t>
            </a:r>
            <a:r>
              <a:rPr lang="zh-CN" altLang="zh-CN" sz="2000" kern="100" dirty="0">
                <a:solidFill>
                  <a:srgbClr val="000000"/>
                </a:solidFill>
                <a:effectLst/>
                <a:highlight>
                  <a:srgbClr val="C0C0C0"/>
                </a:highlight>
                <a:latin typeface="Times New Roman" panose="02020603050405020304" pitchFamily="18" charset="0"/>
                <a:ea typeface="宋体" panose="02010600030101010101" pitchFamily="2" charset="-122"/>
                <a:cs typeface="宋体" panose="02010600030101010101" pitchFamily="2" charset="-122"/>
              </a:rPr>
              <a:t>发出微光</a:t>
            </a:r>
            <a:r>
              <a:rPr lang="en-US" altLang="zh-CN" sz="2000" kern="100" dirty="0">
                <a:solidFill>
                  <a:srgbClr val="000000"/>
                </a:solidFill>
                <a:effectLst/>
                <a:highlight>
                  <a:srgbClr val="C0C0C0"/>
                </a:highlight>
                <a:latin typeface="Times New Roman" panose="02020603050405020304" pitchFamily="18" charset="0"/>
                <a:ea typeface="Times New Roman" panose="02020603050405020304" pitchFamily="18" charset="0"/>
                <a:cs typeface="Times New Roman" panose="02020603050405020304" pitchFamily="18" charset="0"/>
              </a:rPr>
              <a:t>) in the light.</a:t>
            </a:r>
            <a:endParaRPr lang="zh-CN" altLang="zh-CN" sz="2000" kern="100" dirty="0">
              <a:effectLst/>
              <a:highlight>
                <a:srgbClr val="C0C0C0"/>
              </a:highlight>
              <a:latin typeface="Times New Roman" panose="02020603050405020304" pitchFamily="18" charset="0"/>
              <a:ea typeface="宋体" panose="02010600030101010101" pitchFamily="2" charset="-122"/>
              <a:cs typeface="宋体" panose="02010600030101010101" pitchFamily="2" charset="-122"/>
            </a:endParaRPr>
          </a:p>
          <a:p>
            <a:pPr indent="266700" algn="l" fontAlgn="ctr"/>
            <a:r>
              <a:rPr lang="en-US" altLang="zh-CN" sz="20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Grandma paused. “There’s usually somebody down this alley. It’s quiet and out of the wind---a good place to stay on cold nights. A nice warm quilt might make it even better.”</a:t>
            </a:r>
            <a:endParaRPr lang="zh-CN" altLang="zh-CN" sz="2000" kern="100" dirty="0">
              <a:effectLst/>
              <a:latin typeface="Times New Roman" panose="02020603050405020304" pitchFamily="18" charset="0"/>
              <a:ea typeface="宋体" panose="02010600030101010101" pitchFamily="2" charset="-122"/>
              <a:cs typeface="宋体" panose="02010600030101010101" pitchFamily="2" charset="-122"/>
            </a:endParaRPr>
          </a:p>
          <a:p>
            <a:pPr indent="266700" algn="l" fontAlgn="ctr"/>
            <a:r>
              <a:rPr lang="en-US" altLang="zh-CN" sz="20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dark </a:t>
            </a:r>
            <a:r>
              <a:rPr lang="en-US" altLang="zh-CN" sz="2000" kern="100" dirty="0">
                <a:solidFill>
                  <a:srgbClr val="000000"/>
                </a:solidFill>
                <a:effectLst/>
                <a:highlight>
                  <a:srgbClr val="C0C0C0"/>
                </a:highlight>
                <a:latin typeface="Times New Roman" panose="02020603050405020304" pitchFamily="18" charset="0"/>
                <a:ea typeface="Times New Roman" panose="02020603050405020304" pitchFamily="18" charset="0"/>
                <a:cs typeface="Times New Roman" panose="02020603050405020304" pitchFamily="18" charset="0"/>
              </a:rPr>
              <a:t>engulfed (</a:t>
            </a:r>
            <a:r>
              <a:rPr lang="zh-CN" altLang="zh-CN" sz="2000" kern="100" dirty="0">
                <a:solidFill>
                  <a:srgbClr val="000000"/>
                </a:solidFill>
                <a:effectLst/>
                <a:highlight>
                  <a:srgbClr val="C0C0C0"/>
                </a:highlight>
                <a:latin typeface="Times New Roman" panose="02020603050405020304" pitchFamily="18" charset="0"/>
                <a:ea typeface="宋体" panose="02010600030101010101" pitchFamily="2" charset="-122"/>
                <a:cs typeface="宋体" panose="02010600030101010101" pitchFamily="2" charset="-122"/>
              </a:rPr>
              <a:t>吞没</a:t>
            </a:r>
            <a:r>
              <a:rPr lang="en-US" altLang="zh-CN" sz="2000" kern="100" dirty="0">
                <a:solidFill>
                  <a:srgbClr val="000000"/>
                </a:solidFill>
                <a:effectLst/>
                <a:highlight>
                  <a:srgbClr val="C0C0C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Grandma and I as we stepped deep into the alley. </a:t>
            </a:r>
            <a:r>
              <a:rPr lang="en-US" altLang="zh-CN" sz="2000" kern="100" dirty="0">
                <a:solidFill>
                  <a:srgbClr val="000000"/>
                </a:solidFill>
                <a:effectLst/>
                <a:highlight>
                  <a:srgbClr val="C0C0C0"/>
                </a:highlight>
                <a:latin typeface="Times New Roman" panose="02020603050405020304" pitchFamily="18" charset="0"/>
                <a:ea typeface="Times New Roman" panose="02020603050405020304" pitchFamily="18" charset="0"/>
                <a:cs typeface="Times New Roman" panose="02020603050405020304" pitchFamily="18" charset="0"/>
              </a:rPr>
              <a:t>The pavement was cracked and missing in spots.</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Chicken bones and stained boxes littered their way. And Grandma’s shoes made a loud sound with each step. Feeling frightened, I </a:t>
            </a:r>
            <a:r>
              <a:rPr lang="en-US" altLang="zh-CN" sz="2000" kern="100" dirty="0">
                <a:solidFill>
                  <a:srgbClr val="000000"/>
                </a:solidFill>
                <a:effectLst/>
                <a:highlight>
                  <a:srgbClr val="C0C0C0"/>
                </a:highlight>
                <a:latin typeface="Times New Roman" panose="02020603050405020304" pitchFamily="18" charset="0"/>
                <a:ea typeface="Times New Roman" panose="02020603050405020304" pitchFamily="18" charset="0"/>
                <a:cs typeface="Times New Roman" panose="02020603050405020304" pitchFamily="18" charset="0"/>
              </a:rPr>
              <a:t>squeezed Grandma’s </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hand. Grandma squeezed my hand back. “It’s OK.” she </a:t>
            </a:r>
            <a:r>
              <a:rPr lang="en-US" altLang="zh-CN" sz="2000" u="sng"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smiled</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zh-CN" altLang="zh-CN" sz="2000" kern="100" dirty="0">
              <a:effectLst/>
              <a:latin typeface="Times New Roman" panose="02020603050405020304" pitchFamily="18" charset="0"/>
              <a:ea typeface="宋体" panose="02010600030101010101" pitchFamily="2" charset="-122"/>
              <a:cs typeface="宋体" panose="02010600030101010101" pitchFamily="2" charset="-122"/>
            </a:endParaRPr>
          </a:p>
          <a:p>
            <a:pPr indent="266700" algn="l" fontAlgn="ctr"/>
            <a:r>
              <a:rPr lang="en-US" altLang="zh-CN" sz="20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7.</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“Who’s there?” shouted a voice out of the </a:t>
            </a:r>
            <a:r>
              <a:rPr lang="en-US" altLang="zh-CN" sz="2000" u="sng"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darkness</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zh-CN" altLang="zh-CN" sz="2000" kern="100" dirty="0">
              <a:effectLst/>
              <a:latin typeface="Times New Roman" panose="02020603050405020304" pitchFamily="18" charset="0"/>
              <a:ea typeface="宋体" panose="02010600030101010101" pitchFamily="2" charset="-122"/>
              <a:cs typeface="宋体" panose="02010600030101010101" pitchFamily="2" charset="-122"/>
            </a:endParaRPr>
          </a:p>
        </p:txBody>
      </p:sp>
      <p:sp>
        <p:nvSpPr>
          <p:cNvPr id="4" name="文本框 3"/>
          <p:cNvSpPr txBox="1"/>
          <p:nvPr/>
        </p:nvSpPr>
        <p:spPr>
          <a:xfrm>
            <a:off x="196645" y="68824"/>
            <a:ext cx="9252155" cy="523220"/>
          </a:xfrm>
          <a:prstGeom prst="rect">
            <a:avLst/>
          </a:prstGeom>
          <a:noFill/>
        </p:spPr>
        <p:txBody>
          <a:bodyPr wrap="square" rtlCol="0">
            <a:spAutoFit/>
          </a:bodyPr>
          <a:lstStyle/>
          <a:p>
            <a:r>
              <a:rPr lang="en-US" altLang="zh-CN" sz="2800" b="1" dirty="0">
                <a:solidFill>
                  <a:srgbClr val="FF0000"/>
                </a:solidFill>
              </a:rPr>
              <a:t>Language accumulation:</a:t>
            </a:r>
            <a:endParaRPr lang="zh-CN" altLang="en-US" sz="2800" b="1" dirty="0">
              <a:solidFill>
                <a:srgbClr val="FF0000"/>
              </a:solidFill>
            </a:endParaRPr>
          </a:p>
        </p:txBody>
      </p:sp>
      <p:sp>
        <p:nvSpPr>
          <p:cNvPr id="5" name="椭圆 4"/>
          <p:cNvSpPr/>
          <p:nvPr/>
        </p:nvSpPr>
        <p:spPr>
          <a:xfrm>
            <a:off x="4444182" y="1376515"/>
            <a:ext cx="1061883" cy="4031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860325" y="753926"/>
            <a:ext cx="742334" cy="4031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735395" y="5324166"/>
            <a:ext cx="1061883" cy="4031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6897331" y="4458927"/>
            <a:ext cx="1460088" cy="4178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161" y="917912"/>
            <a:ext cx="11995355" cy="5940088"/>
          </a:xfrm>
          <a:prstGeom prst="rect">
            <a:avLst/>
          </a:prstGeom>
          <a:noFill/>
          <a:ln w="38100">
            <a:solidFill>
              <a:schemeClr val="tx1"/>
            </a:solidFill>
          </a:ln>
        </p:spPr>
        <p:txBody>
          <a:bodyPr wrap="square">
            <a:spAutoFit/>
          </a:bodyPr>
          <a:lstStyle/>
          <a:p>
            <a:pPr indent="266700" algn="l" fontAlgn="ctr"/>
            <a:r>
              <a:rPr lang="en-US" altLang="zh-CN" sz="20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peered over my grandma’s shoulder as she sewed pieces of cloth together. The two pieces became one faster than I’d imagined. The colors, however, looked ugly when put together and none of the patterns matched. All the patches (</a:t>
            </a:r>
            <a:r>
              <a:rPr lang="zh-CN" altLang="zh-CN" sz="20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补丁</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on this blanket seemed to disagree.</a:t>
            </a:r>
            <a:endParaRPr lang="zh-CN" altLang="zh-CN" sz="2000" kern="100" dirty="0">
              <a:effectLst/>
              <a:latin typeface="Times New Roman" panose="02020603050405020304" pitchFamily="18" charset="0"/>
              <a:ea typeface="宋体" panose="02010600030101010101" pitchFamily="2" charset="-122"/>
              <a:cs typeface="宋体" panose="02010600030101010101" pitchFamily="2" charset="-122"/>
            </a:endParaRPr>
          </a:p>
          <a:p>
            <a:pPr indent="266700" algn="l" fontAlgn="ctr"/>
            <a:r>
              <a:rPr lang="en-US" altLang="zh-CN" sz="20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“Grandma, that’s the ugliest</a:t>
            </a:r>
            <a:r>
              <a:rPr lang="en-US" altLang="zh-CN" sz="2000" u="sng"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quilt</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zh-CN" altLang="zh-CN" sz="20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棉被</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I’ve ever seen.”</a:t>
            </a:r>
            <a:endParaRPr lang="zh-CN" altLang="zh-CN" sz="2000" kern="100" dirty="0">
              <a:effectLst/>
              <a:latin typeface="Times New Roman" panose="02020603050405020304" pitchFamily="18" charset="0"/>
              <a:ea typeface="宋体" panose="02010600030101010101" pitchFamily="2" charset="-122"/>
              <a:cs typeface="宋体" panose="02010600030101010101" pitchFamily="2" charset="-122"/>
            </a:endParaRPr>
          </a:p>
          <a:p>
            <a:pPr indent="266700" algn="l" fontAlgn="ctr"/>
            <a:r>
              <a:rPr lang="en-US" altLang="zh-CN" sz="20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“Oh, sweetie, it’s </a:t>
            </a:r>
            <a:r>
              <a:rPr lang="en-US" altLang="zh-CN" sz="2000" u="sng"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warm</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altLang="zh-CN" sz="2000" u="sng"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beautiful</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said Grandma, pointing to a pile of crazy patterned shirts and suits. “I can </a:t>
            </a:r>
            <a:r>
              <a:rPr lang="en-US" altLang="zh-CN" sz="2000" u="sng"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take</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these old clothes that Grandpa and I will never wear again and turn them into something useful and </a:t>
            </a:r>
            <a:r>
              <a:rPr lang="en-US" altLang="zh-CN" sz="2000" u="sng"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good</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It’s not the quilts appearance but the </a:t>
            </a:r>
            <a:r>
              <a:rPr lang="en-US" altLang="zh-CN" sz="2000" u="sng"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love</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that sews it together that makes it beautiful. This quilt will keep you warm on a cold night like tonight. And I know that for a fact.” </a:t>
            </a:r>
            <a:r>
              <a:rPr lang="en-US" altLang="zh-CN" sz="2000" u="sng"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Grandma</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put her hand on my shoulder, “Not everyone is as lucky as we are. Here, put on your coat. We’ll get a second opinion about how ugly my quilts are.”</a:t>
            </a:r>
            <a:endParaRPr lang="zh-CN" altLang="zh-CN" sz="2000" kern="100" dirty="0">
              <a:effectLst/>
              <a:latin typeface="Times New Roman" panose="02020603050405020304" pitchFamily="18" charset="0"/>
              <a:ea typeface="宋体" panose="02010600030101010101" pitchFamily="2" charset="-122"/>
              <a:cs typeface="宋体" panose="02010600030101010101" pitchFamily="2" charset="-122"/>
            </a:endParaRPr>
          </a:p>
          <a:p>
            <a:pPr indent="266700" algn="l" fontAlgn="ctr"/>
            <a:r>
              <a:rPr lang="en-US" altLang="zh-CN" sz="20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Grandma folded a finished quilt and tucked it into a </a:t>
            </a:r>
            <a:r>
              <a:rPr lang="en-US" altLang="zh-CN" sz="2000" u="sng"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shopping bag</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Afterwards, we got in the car and drove downtown. The white snow turned grayer as we got to the city. Eventually, Grandma pulled up at a dark alley (</a:t>
            </a:r>
            <a:r>
              <a:rPr lang="zh-CN" altLang="zh-CN" sz="20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胡同</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we got out of the car. The terrible smell of rotting garbage made me feel sick and pinch my nose shut. Grandma took my hand and led me to the street lamp. I could see the snow shimmering (</a:t>
            </a:r>
            <a:r>
              <a:rPr lang="zh-CN" altLang="zh-CN" sz="20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发出微光</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 the light.</a:t>
            </a:r>
            <a:endParaRPr lang="zh-CN" altLang="zh-CN" sz="2000" kern="100" dirty="0">
              <a:effectLst/>
              <a:latin typeface="Times New Roman" panose="02020603050405020304" pitchFamily="18" charset="0"/>
              <a:ea typeface="宋体" panose="02010600030101010101" pitchFamily="2" charset="-122"/>
              <a:cs typeface="宋体" panose="02010600030101010101" pitchFamily="2" charset="-122"/>
            </a:endParaRPr>
          </a:p>
          <a:p>
            <a:pPr indent="266700" algn="l" fontAlgn="ctr"/>
            <a:r>
              <a:rPr lang="en-US" altLang="zh-CN" sz="20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Grandma paused. “There’s usually somebody down this alley. It’s quiet and out of the wind---a good place to stay on cold nights. A nice warm quilt might make it even better.”</a:t>
            </a:r>
            <a:endParaRPr lang="zh-CN" altLang="zh-CN" sz="2000" kern="100" dirty="0">
              <a:effectLst/>
              <a:latin typeface="Times New Roman" panose="02020603050405020304" pitchFamily="18" charset="0"/>
              <a:ea typeface="宋体" panose="02010600030101010101" pitchFamily="2" charset="-122"/>
              <a:cs typeface="宋体" panose="02010600030101010101" pitchFamily="2" charset="-122"/>
            </a:endParaRPr>
          </a:p>
          <a:p>
            <a:pPr indent="266700" algn="l" fontAlgn="ctr"/>
            <a:r>
              <a:rPr lang="en-US" altLang="zh-CN" sz="20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dark engulfed (</a:t>
            </a:r>
            <a:r>
              <a:rPr lang="zh-CN" altLang="zh-CN" sz="20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吞没</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Grandma and I as we stepped deep into the alley. The pavement was cracked and missing in spots. Chicken bones and stained boxes littered their way. And Grandma’s shoes made a loud sound with each step. Feeling frightened, I squeezed Grandma’s hand. Grandma squeezed my hand back. “It’s OK.” she </a:t>
            </a:r>
            <a:r>
              <a:rPr lang="en-US" altLang="zh-CN" sz="2000" u="sng"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smiled</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zh-CN" altLang="zh-CN" sz="2000" kern="100" dirty="0">
              <a:effectLst/>
              <a:latin typeface="Times New Roman" panose="02020603050405020304" pitchFamily="18" charset="0"/>
              <a:ea typeface="宋体" panose="02010600030101010101" pitchFamily="2" charset="-122"/>
              <a:cs typeface="宋体" panose="02010600030101010101" pitchFamily="2" charset="-122"/>
            </a:endParaRPr>
          </a:p>
          <a:p>
            <a:pPr indent="266700" algn="l" fontAlgn="ctr"/>
            <a:r>
              <a:rPr lang="en-US" altLang="zh-CN" sz="20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7.</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“Who’s there?” shouted a voice out of the </a:t>
            </a:r>
            <a:r>
              <a:rPr lang="en-US" altLang="zh-CN" sz="2000" u="sng"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darkness</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zh-CN" altLang="zh-CN" sz="2000" kern="100" dirty="0">
              <a:effectLst/>
              <a:latin typeface="Times New Roman" panose="02020603050405020304" pitchFamily="18" charset="0"/>
              <a:ea typeface="宋体" panose="02010600030101010101" pitchFamily="2" charset="-122"/>
              <a:cs typeface="宋体" panose="02010600030101010101" pitchFamily="2" charset="-122"/>
            </a:endParaRPr>
          </a:p>
        </p:txBody>
      </p:sp>
      <p:sp>
        <p:nvSpPr>
          <p:cNvPr id="3" name="矩形 2"/>
          <p:cNvSpPr/>
          <p:nvPr/>
        </p:nvSpPr>
        <p:spPr>
          <a:xfrm>
            <a:off x="49161" y="917911"/>
            <a:ext cx="11995355" cy="2844683"/>
          </a:xfrm>
          <a:prstGeom prst="rect">
            <a:avLst/>
          </a:prstGeom>
          <a:solidFill>
            <a:srgbClr val="FFF2CC">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solidFill>
                <a:srgbClr val="0000CC"/>
              </a:solidFill>
            </a:endParaRPr>
          </a:p>
        </p:txBody>
      </p:sp>
      <p:sp>
        <p:nvSpPr>
          <p:cNvPr id="10" name="矩形 9"/>
          <p:cNvSpPr/>
          <p:nvPr/>
        </p:nvSpPr>
        <p:spPr>
          <a:xfrm>
            <a:off x="98322" y="3673928"/>
            <a:ext cx="11897033" cy="3184071"/>
          </a:xfrm>
          <a:prstGeom prst="rect">
            <a:avLst/>
          </a:prstGeom>
          <a:solidFill>
            <a:srgbClr val="0070C0">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dirty="0">
              <a:solidFill>
                <a:srgbClr val="0000CC"/>
              </a:solidFill>
            </a:endParaRPr>
          </a:p>
        </p:txBody>
      </p:sp>
      <p:sp>
        <p:nvSpPr>
          <p:cNvPr id="12" name="文本框 11"/>
          <p:cNvSpPr txBox="1"/>
          <p:nvPr/>
        </p:nvSpPr>
        <p:spPr>
          <a:xfrm>
            <a:off x="0" y="217358"/>
            <a:ext cx="9252155" cy="523220"/>
          </a:xfrm>
          <a:prstGeom prst="rect">
            <a:avLst/>
          </a:prstGeom>
          <a:noFill/>
        </p:spPr>
        <p:txBody>
          <a:bodyPr wrap="square" rtlCol="0">
            <a:spAutoFit/>
          </a:bodyPr>
          <a:lstStyle/>
          <a:p>
            <a:r>
              <a:rPr lang="en-US" altLang="zh-CN" sz="2800" b="1" dirty="0">
                <a:solidFill>
                  <a:srgbClr val="FF0000"/>
                </a:solidFill>
              </a:rPr>
              <a:t>Read and think about the structure:</a:t>
            </a:r>
            <a:endParaRPr lang="zh-CN" altLang="en-US" sz="2800" b="1" dirty="0">
              <a:solidFill>
                <a:srgbClr val="FF0000"/>
              </a:solidFill>
            </a:endParaRPr>
          </a:p>
        </p:txBody>
      </p:sp>
      <p:sp>
        <p:nvSpPr>
          <p:cNvPr id="14" name="文本框 13"/>
          <p:cNvSpPr txBox="1"/>
          <p:nvPr/>
        </p:nvSpPr>
        <p:spPr>
          <a:xfrm>
            <a:off x="2035277" y="1995947"/>
            <a:ext cx="8160775" cy="646331"/>
          </a:xfrm>
          <a:prstGeom prst="rect">
            <a:avLst/>
          </a:prstGeom>
          <a:solidFill>
            <a:schemeClr val="bg1"/>
          </a:solidFill>
        </p:spPr>
        <p:txBody>
          <a:bodyPr wrap="square" rtlCol="0">
            <a:spAutoFit/>
          </a:bodyPr>
          <a:lstStyle/>
          <a:p>
            <a:r>
              <a:rPr lang="en-US" altLang="zh-CN" sz="3600" b="1" dirty="0">
                <a:solidFill>
                  <a:srgbClr val="0000CC"/>
                </a:solidFill>
              </a:rPr>
              <a:t>Part 1(para1-3):___________________ </a:t>
            </a:r>
            <a:endParaRPr lang="zh-CN" altLang="en-US" sz="3600" b="1" dirty="0">
              <a:solidFill>
                <a:srgbClr val="0000CC"/>
              </a:solidFill>
            </a:endParaRPr>
          </a:p>
        </p:txBody>
      </p:sp>
      <p:sp>
        <p:nvSpPr>
          <p:cNvPr id="15" name="文本框 14"/>
          <p:cNvSpPr txBox="1"/>
          <p:nvPr/>
        </p:nvSpPr>
        <p:spPr>
          <a:xfrm>
            <a:off x="2035279" y="4182082"/>
            <a:ext cx="8160774" cy="646331"/>
          </a:xfrm>
          <a:prstGeom prst="rect">
            <a:avLst/>
          </a:prstGeom>
          <a:solidFill>
            <a:schemeClr val="bg1"/>
          </a:solidFill>
        </p:spPr>
        <p:txBody>
          <a:bodyPr wrap="square" rtlCol="0">
            <a:spAutoFit/>
          </a:bodyPr>
          <a:lstStyle/>
          <a:p>
            <a:r>
              <a:rPr lang="en-US" altLang="zh-CN" sz="3600" b="1" dirty="0">
                <a:solidFill>
                  <a:srgbClr val="0000CC"/>
                </a:solidFill>
              </a:rPr>
              <a:t>Part 2(para4-7):_______________________</a:t>
            </a:r>
            <a:endParaRPr lang="zh-CN" altLang="en-US" sz="3600" b="1" dirty="0">
              <a:solidFill>
                <a:srgbClr val="0000CC"/>
              </a:solidFill>
            </a:endParaRPr>
          </a:p>
        </p:txBody>
      </p:sp>
      <p:sp>
        <p:nvSpPr>
          <p:cNvPr id="4" name="文本框 3"/>
          <p:cNvSpPr txBox="1"/>
          <p:nvPr/>
        </p:nvSpPr>
        <p:spPr>
          <a:xfrm>
            <a:off x="5865449" y="1943306"/>
            <a:ext cx="2681155" cy="646331"/>
          </a:xfrm>
          <a:prstGeom prst="rect">
            <a:avLst/>
          </a:prstGeom>
          <a:noFill/>
        </p:spPr>
        <p:txBody>
          <a:bodyPr wrap="square" rtlCol="0">
            <a:spAutoFit/>
          </a:bodyPr>
          <a:lstStyle/>
          <a:p>
            <a:r>
              <a:rPr lang="en-US" altLang="zh-CN" sz="3600" b="1" dirty="0"/>
              <a:t>Preparation </a:t>
            </a:r>
            <a:endParaRPr lang="zh-CN" altLang="en-US" sz="3600" b="1" dirty="0"/>
          </a:p>
        </p:txBody>
      </p:sp>
      <p:sp>
        <p:nvSpPr>
          <p:cNvPr id="11" name="文本框 10"/>
          <p:cNvSpPr txBox="1"/>
          <p:nvPr/>
        </p:nvSpPr>
        <p:spPr>
          <a:xfrm>
            <a:off x="5430964" y="4105632"/>
            <a:ext cx="4176337" cy="646331"/>
          </a:xfrm>
          <a:prstGeom prst="rect">
            <a:avLst/>
          </a:prstGeom>
          <a:noFill/>
        </p:spPr>
        <p:txBody>
          <a:bodyPr wrap="square" rtlCol="0">
            <a:spAutoFit/>
          </a:bodyPr>
          <a:lstStyle/>
          <a:p>
            <a:r>
              <a:rPr lang="en-US" altLang="zh-CN" sz="3600" b="1" dirty="0"/>
              <a:t>Departure </a:t>
            </a:r>
            <a:r>
              <a:rPr lang="zh-CN" altLang="en-US" sz="3600" b="1" dirty="0"/>
              <a:t>＆</a:t>
            </a:r>
            <a:r>
              <a:rPr lang="en-US" altLang="zh-CN" sz="3600" b="1" dirty="0"/>
              <a:t> </a:t>
            </a:r>
            <a:endParaRPr lang="zh-CN" altLang="en-US" sz="3600" b="1" dirty="0"/>
          </a:p>
        </p:txBody>
      </p:sp>
      <p:sp>
        <p:nvSpPr>
          <p:cNvPr id="17" name="文本框 16"/>
          <p:cNvSpPr txBox="1"/>
          <p:nvPr/>
        </p:nvSpPr>
        <p:spPr>
          <a:xfrm>
            <a:off x="8153314" y="4068376"/>
            <a:ext cx="2386867" cy="646331"/>
          </a:xfrm>
          <a:prstGeom prst="rect">
            <a:avLst/>
          </a:prstGeom>
          <a:noFill/>
        </p:spPr>
        <p:txBody>
          <a:bodyPr wrap="square" rtlCol="0">
            <a:spAutoFit/>
          </a:bodyPr>
          <a:lstStyle/>
          <a:p>
            <a:r>
              <a:rPr lang="en-US" altLang="zh-CN" sz="3600" b="1" dirty="0"/>
              <a:t>Arrival  </a:t>
            </a:r>
            <a:endParaRPr lang="zh-CN" alt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4" grpId="0" animBg="1"/>
      <p:bldP spid="15" grpId="0" animBg="1"/>
      <p:bldP spid="4" grpId="0"/>
      <p:bldP spid="11"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8154" y="0"/>
            <a:ext cx="12015020" cy="3785652"/>
          </a:xfrm>
          <a:prstGeom prst="rect">
            <a:avLst/>
          </a:prstGeom>
          <a:noFill/>
          <a:ln w="57150">
            <a:solidFill>
              <a:schemeClr val="tx1"/>
            </a:solidFill>
          </a:ln>
        </p:spPr>
        <p:txBody>
          <a:bodyPr wrap="square">
            <a:spAutoFit/>
          </a:bodyPr>
          <a:lstStyle/>
          <a:p>
            <a:pPr indent="266700" algn="l" fontAlgn="ctr"/>
            <a:r>
              <a:rPr lang="en-US" altLang="zh-CN" sz="24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peered over my grandma’s shoulder as she sewed pieces of cloth together. The two pieces became one faster than I’d imagined. The colors, however, looked ugly when put together and none of the patterns matched. All the patches (</a:t>
            </a:r>
            <a:r>
              <a:rPr lang="zh-CN"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补丁</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on this blanket seemed to disagree.</a:t>
            </a:r>
            <a:endParaRPr lang="zh-CN" altLang="zh-CN" sz="2400" kern="100" dirty="0">
              <a:effectLst/>
              <a:latin typeface="Times New Roman" panose="02020603050405020304" pitchFamily="18" charset="0"/>
              <a:ea typeface="宋体" panose="02010600030101010101" pitchFamily="2" charset="-122"/>
              <a:cs typeface="宋体" panose="02010600030101010101" pitchFamily="2" charset="-122"/>
            </a:endParaRPr>
          </a:p>
          <a:p>
            <a:pPr indent="266700" algn="l" fontAlgn="ctr"/>
            <a:r>
              <a:rPr lang="en-US" altLang="zh-CN" sz="24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“Grandma, that’s the ugliest</a:t>
            </a:r>
            <a:r>
              <a:rPr lang="en-US" altLang="zh-CN" sz="2400" u="sng"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quilt</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zh-CN"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棉被</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I’ve ever seen.”</a:t>
            </a:r>
            <a:endParaRPr lang="zh-CN" altLang="zh-CN" sz="2400" kern="100" dirty="0">
              <a:effectLst/>
              <a:latin typeface="Times New Roman" panose="02020603050405020304" pitchFamily="18" charset="0"/>
              <a:ea typeface="宋体" panose="02010600030101010101" pitchFamily="2" charset="-122"/>
              <a:cs typeface="宋体" panose="02010600030101010101" pitchFamily="2" charset="-122"/>
            </a:endParaRPr>
          </a:p>
          <a:p>
            <a:pPr indent="266700" algn="l" fontAlgn="ctr"/>
            <a:r>
              <a:rPr lang="en-US" altLang="zh-CN" sz="24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“Oh, sweetie, it’s </a:t>
            </a:r>
            <a:r>
              <a:rPr lang="en-US" altLang="zh-CN" sz="2400" u="sng"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warm</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altLang="zh-CN" sz="2400" u="sng"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beautiful</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said Grandma, pointing to a pile of crazy patterned shirts and suits. “I can </a:t>
            </a:r>
            <a:r>
              <a:rPr lang="en-US" altLang="zh-CN" sz="2400" u="sng"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take</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these old clothes that Grandpa and I will never wear again and turn them into something useful and </a:t>
            </a:r>
            <a:r>
              <a:rPr lang="en-US" altLang="zh-CN" sz="2400" u="sng"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good</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It’s not the quilts appearance but the </a:t>
            </a:r>
            <a:r>
              <a:rPr lang="en-US" altLang="zh-CN" sz="2400" u="sng"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love</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that sews it together that makes it beautiful. This quilt will keep you warm on a cold night like tonight. </a:t>
            </a:r>
            <a:endParaRPr lang="en-US" altLang="zh-CN" sz="24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266700" algn="l" fontAlgn="ct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 I know that for a fact.” </a:t>
            </a:r>
            <a:r>
              <a:rPr lang="en-US" altLang="zh-CN" sz="2400" u="sng"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Grandma</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put her hand on my shoulder, “Not everyone is as lucky as we are. Here, put on your coat. We’ll get a second opinion about how ugly my quilts are.”</a:t>
            </a:r>
            <a:endParaRPr lang="zh-CN" altLang="zh-CN" sz="2400" kern="100" dirty="0">
              <a:effectLst/>
              <a:latin typeface="Times New Roman" panose="02020603050405020304" pitchFamily="18" charset="0"/>
              <a:ea typeface="宋体" panose="02010600030101010101" pitchFamily="2" charset="-122"/>
              <a:cs typeface="宋体" panose="02010600030101010101" pitchFamily="2" charset="-122"/>
            </a:endParaRPr>
          </a:p>
        </p:txBody>
      </p:sp>
      <p:sp>
        <p:nvSpPr>
          <p:cNvPr id="5" name="文本框 4"/>
          <p:cNvSpPr txBox="1"/>
          <p:nvPr/>
        </p:nvSpPr>
        <p:spPr>
          <a:xfrm>
            <a:off x="324466" y="3982065"/>
            <a:ext cx="1474838" cy="1815882"/>
          </a:xfrm>
          <a:prstGeom prst="rect">
            <a:avLst/>
          </a:prstGeom>
          <a:noFill/>
        </p:spPr>
        <p:txBody>
          <a:bodyPr wrap="square" rtlCol="0">
            <a:spAutoFit/>
          </a:bodyPr>
          <a:lstStyle/>
          <a:p>
            <a:r>
              <a:rPr lang="en-US" altLang="zh-CN" sz="2800" b="1" dirty="0">
                <a:solidFill>
                  <a:srgbClr val="0000CC"/>
                </a:solidFill>
              </a:rPr>
              <a:t>Who:</a:t>
            </a:r>
            <a:endParaRPr lang="en-US" altLang="zh-CN" sz="2800" b="1" dirty="0">
              <a:solidFill>
                <a:srgbClr val="0000CC"/>
              </a:solidFill>
            </a:endParaRPr>
          </a:p>
          <a:p>
            <a:r>
              <a:rPr lang="en-US" altLang="zh-CN" sz="2800" b="1" dirty="0">
                <a:solidFill>
                  <a:srgbClr val="0000CC"/>
                </a:solidFill>
              </a:rPr>
              <a:t>Where: </a:t>
            </a:r>
            <a:endParaRPr lang="en-US" altLang="zh-CN" sz="2800" b="1" dirty="0">
              <a:solidFill>
                <a:srgbClr val="0000CC"/>
              </a:solidFill>
            </a:endParaRPr>
          </a:p>
          <a:p>
            <a:endParaRPr lang="en-US" altLang="zh-CN" sz="2800" b="1" dirty="0">
              <a:solidFill>
                <a:srgbClr val="0000CC"/>
              </a:solidFill>
            </a:endParaRPr>
          </a:p>
          <a:p>
            <a:r>
              <a:rPr lang="en-US" altLang="zh-CN" sz="2800" b="1" dirty="0">
                <a:solidFill>
                  <a:srgbClr val="0000CC"/>
                </a:solidFill>
              </a:rPr>
              <a:t>What:</a:t>
            </a:r>
            <a:endParaRPr lang="zh-CN" altLang="en-US" sz="2800" b="1" dirty="0">
              <a:solidFill>
                <a:srgbClr val="0000CC"/>
              </a:solidFill>
            </a:endParaRPr>
          </a:p>
        </p:txBody>
      </p:sp>
      <p:sp>
        <p:nvSpPr>
          <p:cNvPr id="6" name="文本框 5"/>
          <p:cNvSpPr txBox="1"/>
          <p:nvPr/>
        </p:nvSpPr>
        <p:spPr>
          <a:xfrm>
            <a:off x="1799304" y="3982065"/>
            <a:ext cx="11257936" cy="1815882"/>
          </a:xfrm>
          <a:prstGeom prst="rect">
            <a:avLst/>
          </a:prstGeom>
          <a:noFill/>
        </p:spPr>
        <p:txBody>
          <a:bodyPr wrap="square" rtlCol="0">
            <a:spAutoFit/>
          </a:bodyPr>
          <a:lstStyle/>
          <a:p>
            <a:r>
              <a:rPr lang="en-US" altLang="zh-CN" sz="2800" b="1" dirty="0"/>
              <a:t>Grandma and I </a:t>
            </a:r>
            <a:endParaRPr lang="en-US" altLang="zh-CN" sz="2800" b="1" dirty="0"/>
          </a:p>
          <a:p>
            <a:r>
              <a:rPr lang="en-US" altLang="zh-CN" sz="2800" b="1" dirty="0"/>
              <a:t>At home </a:t>
            </a:r>
            <a:endParaRPr lang="en-US" altLang="zh-CN" sz="2800" b="1" dirty="0"/>
          </a:p>
          <a:p>
            <a:r>
              <a:rPr lang="en-US" altLang="zh-CN" sz="2800" b="1" dirty="0"/>
              <a:t>Grandma was sewing pieces of cloth to </a:t>
            </a:r>
            <a:r>
              <a:rPr lang="en-US" altLang="zh-CN" sz="2800" b="1" dirty="0">
                <a:solidFill>
                  <a:srgbClr val="FF0000"/>
                </a:solidFill>
              </a:rPr>
              <a:t>make a quilt</a:t>
            </a:r>
            <a:r>
              <a:rPr lang="en-US" altLang="zh-CN" sz="2800" b="1" dirty="0"/>
              <a:t>.</a:t>
            </a:r>
            <a:endParaRPr lang="en-US" altLang="zh-CN" sz="2800" b="1" dirty="0"/>
          </a:p>
          <a:p>
            <a:r>
              <a:rPr lang="en-US" altLang="zh-CN" sz="2800" b="1" dirty="0"/>
              <a:t>But I thought I was </a:t>
            </a:r>
            <a:r>
              <a:rPr lang="en-US" altLang="zh-CN" sz="2800" b="1" dirty="0">
                <a:solidFill>
                  <a:srgbClr val="FF0000"/>
                </a:solidFill>
              </a:rPr>
              <a:t>the ugliest quilt </a:t>
            </a:r>
            <a:endParaRPr lang="zh-CN" altLang="en-US" sz="2800" b="1" dirty="0">
              <a:solidFill>
                <a:srgbClr val="FF0000"/>
              </a:solidFill>
            </a:endParaRPr>
          </a:p>
        </p:txBody>
      </p:sp>
      <p:sp>
        <p:nvSpPr>
          <p:cNvPr id="7" name="文本框 6"/>
          <p:cNvSpPr txBox="1"/>
          <p:nvPr/>
        </p:nvSpPr>
        <p:spPr>
          <a:xfrm>
            <a:off x="324466" y="5935366"/>
            <a:ext cx="10058399" cy="523220"/>
          </a:xfrm>
          <a:prstGeom prst="rect">
            <a:avLst/>
          </a:prstGeom>
          <a:noFill/>
        </p:spPr>
        <p:txBody>
          <a:bodyPr wrap="square" rtlCol="0">
            <a:spAutoFit/>
          </a:bodyPr>
          <a:lstStyle/>
          <a:p>
            <a:r>
              <a:rPr lang="en-US" altLang="zh-CN" sz="2800" b="1" dirty="0">
                <a:solidFill>
                  <a:srgbClr val="0000CC"/>
                </a:solidFill>
              </a:rPr>
              <a:t>What did grandma say?</a:t>
            </a:r>
            <a:endParaRPr lang="zh-CN" altLang="en-US" sz="2800" b="1" dirty="0">
              <a:solidFill>
                <a:srgbClr val="0000CC"/>
              </a:solidFill>
            </a:endParaRPr>
          </a:p>
        </p:txBody>
      </p:sp>
      <p:sp>
        <p:nvSpPr>
          <p:cNvPr id="8" name="矩形 7"/>
          <p:cNvSpPr/>
          <p:nvPr/>
        </p:nvSpPr>
        <p:spPr>
          <a:xfrm>
            <a:off x="4827639" y="2271252"/>
            <a:ext cx="6666271" cy="363793"/>
          </a:xfrm>
          <a:prstGeom prst="rect">
            <a:avLst/>
          </a:prstGeom>
          <a:solidFill>
            <a:srgbClr val="4472C4">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81897" y="2649561"/>
            <a:ext cx="11026877" cy="363793"/>
          </a:xfrm>
          <a:prstGeom prst="rect">
            <a:avLst/>
          </a:prstGeom>
          <a:solidFill>
            <a:srgbClr val="4472C4">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连接符: 肘形 13"/>
          <p:cNvCxnSpPr/>
          <p:nvPr/>
        </p:nvCxnSpPr>
        <p:spPr>
          <a:xfrm>
            <a:off x="422787" y="3333135"/>
            <a:ext cx="4768645" cy="648930"/>
          </a:xfrm>
          <a:prstGeom prst="bentConnector3">
            <a:avLst>
              <a:gd name="adj1" fmla="val 7144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5486400" y="3923071"/>
            <a:ext cx="4218039" cy="954107"/>
          </a:xfrm>
          <a:prstGeom prst="rect">
            <a:avLst/>
          </a:prstGeom>
          <a:solidFill>
            <a:schemeClr val="accent4">
              <a:lumMod val="20000"/>
              <a:lumOff val="80000"/>
            </a:schemeClr>
          </a:solidFill>
        </p:spPr>
        <p:txBody>
          <a:bodyPr wrap="square" rtlCol="0">
            <a:spAutoFit/>
          </a:bodyPr>
          <a:lstStyle/>
          <a:p>
            <a:r>
              <a:rPr lang="en-US" altLang="zh-CN" sz="2800" b="1" dirty="0">
                <a:solidFill>
                  <a:srgbClr val="C00000"/>
                </a:solidFill>
              </a:rPr>
              <a:t>What fact?</a:t>
            </a:r>
            <a:endParaRPr lang="en-US" altLang="zh-CN" sz="2800" b="1" dirty="0">
              <a:solidFill>
                <a:srgbClr val="C00000"/>
              </a:solidFill>
            </a:endParaRPr>
          </a:p>
          <a:p>
            <a:r>
              <a:rPr lang="zh-CN" altLang="en-US" sz="2800" b="1" dirty="0">
                <a:solidFill>
                  <a:srgbClr val="C00000"/>
                </a:solidFill>
              </a:rPr>
              <a:t>为后文的续写做铺垫</a:t>
            </a:r>
            <a:endParaRPr lang="zh-CN" altLang="en-US" sz="2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down)">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down)">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arn(inVertical)">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P spid="9"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 y="0"/>
            <a:ext cx="12049432" cy="2677656"/>
          </a:xfrm>
          <a:prstGeom prst="rect">
            <a:avLst/>
          </a:prstGeom>
          <a:noFill/>
          <a:ln w="28575">
            <a:solidFill>
              <a:schemeClr val="tx1"/>
            </a:solidFill>
          </a:ln>
        </p:spPr>
        <p:txBody>
          <a:bodyPr wrap="square">
            <a:spAutoFit/>
          </a:bodyPr>
          <a:lstStyle/>
          <a:p>
            <a:pPr indent="266700" algn="l" fontAlgn="ctr"/>
            <a:r>
              <a:rPr lang="en-US" altLang="zh-CN" sz="24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Grandma folded a finished quilt and tucked it into a </a:t>
            </a:r>
            <a:r>
              <a:rPr lang="en-US" altLang="zh-CN" sz="2400" u="sng"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shopping bag</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Afterwards, we got in the car and drove downtown. The white snow turned grayer as we got to the city. Eventually, Grandma pulled up at a dark alley (</a:t>
            </a:r>
            <a:r>
              <a:rPr lang="zh-CN"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胡同</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we got out of the car. The terrible smell of rotting garbage made me feel sick and pinch my nose shut. Grandma took my hand and led me to the street lamp. I could see the snow shimmering (</a:t>
            </a:r>
            <a:r>
              <a:rPr lang="zh-CN"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发出微光</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 the light.</a:t>
            </a:r>
            <a:endParaRPr lang="zh-CN" altLang="zh-CN" sz="2400" kern="100" dirty="0">
              <a:effectLst/>
              <a:latin typeface="Times New Roman" panose="02020603050405020304" pitchFamily="18" charset="0"/>
              <a:ea typeface="宋体" panose="02010600030101010101" pitchFamily="2" charset="-122"/>
              <a:cs typeface="宋体" panose="02010600030101010101" pitchFamily="2" charset="-122"/>
            </a:endParaRPr>
          </a:p>
          <a:p>
            <a:pPr indent="266700" algn="l" fontAlgn="ctr"/>
            <a:r>
              <a:rPr lang="en-US" altLang="zh-CN" sz="24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Grandma paused. “There’s usually somebody down this alley. It’s quiet and out of the wind---a good place to stay on cold nights. A nice warm quilt might make it even better.”</a:t>
            </a:r>
            <a:endParaRPr lang="zh-CN" altLang="zh-CN" sz="2400" kern="100" dirty="0">
              <a:effectLst/>
              <a:latin typeface="Times New Roman" panose="02020603050405020304" pitchFamily="18" charset="0"/>
              <a:ea typeface="宋体" panose="02010600030101010101" pitchFamily="2" charset="-122"/>
              <a:cs typeface="宋体" panose="02010600030101010101" pitchFamily="2" charset="-122"/>
            </a:endParaRPr>
          </a:p>
        </p:txBody>
      </p:sp>
      <p:sp>
        <p:nvSpPr>
          <p:cNvPr id="4" name="文本框 3"/>
          <p:cNvSpPr txBox="1"/>
          <p:nvPr/>
        </p:nvSpPr>
        <p:spPr>
          <a:xfrm>
            <a:off x="285135" y="2779254"/>
            <a:ext cx="7103636" cy="3970318"/>
          </a:xfrm>
          <a:prstGeom prst="rect">
            <a:avLst/>
          </a:prstGeom>
          <a:noFill/>
        </p:spPr>
        <p:txBody>
          <a:bodyPr wrap="square" rtlCol="0">
            <a:spAutoFit/>
          </a:bodyPr>
          <a:lstStyle/>
          <a:p>
            <a:r>
              <a:rPr lang="en-US" altLang="zh-CN" sz="2800" b="1" dirty="0">
                <a:solidFill>
                  <a:srgbClr val="0000CC"/>
                </a:solidFill>
              </a:rPr>
              <a:t>Where did we go?</a:t>
            </a:r>
            <a:endParaRPr lang="en-US" altLang="zh-CN" sz="2800" b="1" dirty="0">
              <a:solidFill>
                <a:srgbClr val="0000CC"/>
              </a:solidFill>
            </a:endParaRPr>
          </a:p>
          <a:p>
            <a:endParaRPr lang="en-US" altLang="zh-CN" sz="2800" b="1" dirty="0">
              <a:solidFill>
                <a:srgbClr val="0000CC"/>
              </a:solidFill>
            </a:endParaRPr>
          </a:p>
          <a:p>
            <a:r>
              <a:rPr lang="en-US" altLang="zh-CN" sz="2800" b="1" dirty="0">
                <a:solidFill>
                  <a:srgbClr val="0000CC"/>
                </a:solidFill>
              </a:rPr>
              <a:t>How was the environment? </a:t>
            </a:r>
            <a:endParaRPr lang="en-US" altLang="zh-CN" sz="2800" b="1" dirty="0">
              <a:solidFill>
                <a:srgbClr val="0000CC"/>
              </a:solidFill>
            </a:endParaRPr>
          </a:p>
          <a:p>
            <a:endParaRPr lang="en-US" altLang="zh-CN" sz="2800" b="1" dirty="0">
              <a:solidFill>
                <a:srgbClr val="0000CC"/>
              </a:solidFill>
            </a:endParaRPr>
          </a:p>
          <a:p>
            <a:endParaRPr lang="en-US" altLang="zh-CN" sz="2800" b="1" dirty="0">
              <a:solidFill>
                <a:srgbClr val="0000CC"/>
              </a:solidFill>
            </a:endParaRPr>
          </a:p>
          <a:p>
            <a:endParaRPr lang="en-US" altLang="zh-CN" sz="2800" b="1" dirty="0">
              <a:solidFill>
                <a:srgbClr val="0000CC"/>
              </a:solidFill>
            </a:endParaRPr>
          </a:p>
          <a:p>
            <a:endParaRPr lang="en-US" altLang="zh-CN" sz="2800" b="1" dirty="0">
              <a:solidFill>
                <a:srgbClr val="0000CC"/>
              </a:solidFill>
            </a:endParaRPr>
          </a:p>
          <a:p>
            <a:r>
              <a:rPr lang="en-US" altLang="zh-CN" sz="2800" b="1" dirty="0">
                <a:solidFill>
                  <a:srgbClr val="0000CC"/>
                </a:solidFill>
              </a:rPr>
              <a:t>What did grandma say about it?</a:t>
            </a:r>
            <a:endParaRPr lang="en-US" altLang="zh-CN" sz="2800" b="1" dirty="0">
              <a:solidFill>
                <a:srgbClr val="0000CC"/>
              </a:solidFill>
            </a:endParaRPr>
          </a:p>
          <a:p>
            <a:endParaRPr lang="zh-CN" altLang="en-US" sz="2800" b="1" dirty="0">
              <a:solidFill>
                <a:srgbClr val="0000CC"/>
              </a:solidFill>
            </a:endParaRPr>
          </a:p>
        </p:txBody>
      </p:sp>
      <p:sp>
        <p:nvSpPr>
          <p:cNvPr id="5" name="矩形 4"/>
          <p:cNvSpPr/>
          <p:nvPr/>
        </p:nvSpPr>
        <p:spPr>
          <a:xfrm>
            <a:off x="3224981" y="422787"/>
            <a:ext cx="3706761" cy="403123"/>
          </a:xfrm>
          <a:prstGeom prst="rect">
            <a:avLst/>
          </a:prstGeom>
          <a:solidFill>
            <a:srgbClr val="4472C4">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963562" y="442451"/>
            <a:ext cx="2172929" cy="4031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214285" y="825910"/>
            <a:ext cx="3937818" cy="4031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421329" y="825909"/>
            <a:ext cx="3342969" cy="403123"/>
          </a:xfrm>
          <a:prstGeom prst="rect">
            <a:avLst/>
          </a:prstGeom>
          <a:solidFill>
            <a:srgbClr val="4472C4">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1137266"/>
            <a:ext cx="1101213" cy="403123"/>
          </a:xfrm>
          <a:prstGeom prst="rect">
            <a:avLst/>
          </a:prstGeom>
          <a:solidFill>
            <a:srgbClr val="4472C4">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871020" y="1550221"/>
            <a:ext cx="5683045" cy="403123"/>
          </a:xfrm>
          <a:prstGeom prst="rect">
            <a:avLst/>
          </a:prstGeom>
          <a:solidFill>
            <a:srgbClr val="4472C4">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85135" y="3185652"/>
            <a:ext cx="6803922" cy="523220"/>
          </a:xfrm>
          <a:prstGeom prst="rect">
            <a:avLst/>
          </a:prstGeom>
          <a:noFill/>
        </p:spPr>
        <p:txBody>
          <a:bodyPr wrap="square" rtlCol="0">
            <a:spAutoFit/>
          </a:bodyPr>
          <a:lstStyle/>
          <a:p>
            <a:r>
              <a:rPr lang="en-US" altLang="zh-CN" sz="2800" b="1" dirty="0">
                <a:solidFill>
                  <a:srgbClr val="C00000"/>
                </a:solidFill>
              </a:rPr>
              <a:t>At a dark alley </a:t>
            </a:r>
            <a:r>
              <a:rPr lang="en-US" altLang="zh-CN" sz="2800" b="1" dirty="0"/>
              <a:t>in the downtown </a:t>
            </a:r>
            <a:endParaRPr lang="en-US" altLang="zh-CN" sz="2800" b="1" dirty="0"/>
          </a:p>
        </p:txBody>
      </p:sp>
      <p:sp>
        <p:nvSpPr>
          <p:cNvPr id="12" name="文本框 11"/>
          <p:cNvSpPr txBox="1"/>
          <p:nvPr/>
        </p:nvSpPr>
        <p:spPr>
          <a:xfrm>
            <a:off x="319550" y="4307882"/>
            <a:ext cx="8799870" cy="1384995"/>
          </a:xfrm>
          <a:prstGeom prst="rect">
            <a:avLst/>
          </a:prstGeom>
          <a:noFill/>
        </p:spPr>
        <p:txBody>
          <a:bodyPr wrap="square" rtlCol="0">
            <a:spAutoFit/>
          </a:bodyPr>
          <a:lstStyle/>
          <a:p>
            <a:r>
              <a:rPr lang="en-US" altLang="zh-CN" sz="2800" b="1" dirty="0">
                <a:solidFill>
                  <a:srgbClr val="C00000"/>
                </a:solidFill>
              </a:rPr>
              <a:t>The white snow turned grayer</a:t>
            </a:r>
            <a:endParaRPr lang="en-US" altLang="zh-CN" sz="2800" b="1" dirty="0">
              <a:solidFill>
                <a:srgbClr val="C00000"/>
              </a:solidFill>
            </a:endParaRPr>
          </a:p>
          <a:p>
            <a:r>
              <a:rPr lang="en-US" altLang="zh-CN" sz="2800" b="1" dirty="0">
                <a:solidFill>
                  <a:srgbClr val="C00000"/>
                </a:solidFill>
              </a:rPr>
              <a:t>The terrible smell of rotting garbage </a:t>
            </a:r>
            <a:endParaRPr lang="en-US" altLang="zh-CN" sz="2800" b="1" dirty="0">
              <a:solidFill>
                <a:srgbClr val="C00000"/>
              </a:solidFill>
            </a:endParaRPr>
          </a:p>
          <a:p>
            <a:r>
              <a:rPr lang="en-US" altLang="zh-CN" sz="2800" b="1" dirty="0">
                <a:solidFill>
                  <a:srgbClr val="C00000"/>
                </a:solidFill>
              </a:rPr>
              <a:t>The street lamp with the snow shimmering </a:t>
            </a:r>
            <a:endParaRPr lang="en-US" altLang="zh-CN" sz="2800" b="1" dirty="0"/>
          </a:p>
        </p:txBody>
      </p:sp>
      <p:sp>
        <p:nvSpPr>
          <p:cNvPr id="13" name="右大括号 12"/>
          <p:cNvSpPr/>
          <p:nvPr/>
        </p:nvSpPr>
        <p:spPr>
          <a:xfrm>
            <a:off x="7472516" y="3185652"/>
            <a:ext cx="737419" cy="2507225"/>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文本框 13"/>
          <p:cNvSpPr txBox="1"/>
          <p:nvPr/>
        </p:nvSpPr>
        <p:spPr>
          <a:xfrm>
            <a:off x="8421329" y="3145943"/>
            <a:ext cx="3342969" cy="2677656"/>
          </a:xfrm>
          <a:prstGeom prst="rect">
            <a:avLst/>
          </a:prstGeom>
          <a:solidFill>
            <a:schemeClr val="accent4">
              <a:lumMod val="20000"/>
              <a:lumOff val="80000"/>
            </a:schemeClr>
          </a:solidFill>
        </p:spPr>
        <p:txBody>
          <a:bodyPr wrap="square" rtlCol="0">
            <a:spAutoFit/>
          </a:bodyPr>
          <a:lstStyle/>
          <a:p>
            <a:r>
              <a:rPr lang="en-US" altLang="zh-CN" sz="2800" b="1" dirty="0"/>
              <a:t>dark </a:t>
            </a:r>
            <a:endParaRPr lang="en-US" altLang="zh-CN" sz="2800" b="1" dirty="0"/>
          </a:p>
          <a:p>
            <a:r>
              <a:rPr lang="en-US" altLang="zh-CN" sz="2800" b="1" dirty="0"/>
              <a:t>dirty  </a:t>
            </a:r>
            <a:endParaRPr lang="en-US" altLang="zh-CN" sz="2800" b="1" dirty="0"/>
          </a:p>
          <a:p>
            <a:r>
              <a:rPr lang="en-US" altLang="zh-CN" sz="2800" b="1" dirty="0"/>
              <a:t>poor </a:t>
            </a:r>
            <a:endParaRPr lang="en-US" altLang="zh-CN" sz="2800" b="1" dirty="0"/>
          </a:p>
          <a:p>
            <a:r>
              <a:rPr lang="en-US" altLang="zh-CN" sz="2800" b="1" dirty="0"/>
              <a:t>cold</a:t>
            </a:r>
            <a:endParaRPr lang="en-US" altLang="zh-CN" sz="2800" b="1" dirty="0"/>
          </a:p>
          <a:p>
            <a:r>
              <a:rPr lang="en-US" altLang="zh-CN" sz="2800" b="1" dirty="0"/>
              <a:t>thinly-populated </a:t>
            </a:r>
            <a:endParaRPr lang="en-US" altLang="zh-CN" sz="2800" b="1" dirty="0"/>
          </a:p>
          <a:p>
            <a:r>
              <a:rPr lang="zh-CN" altLang="en-US" sz="2800" b="1" dirty="0"/>
              <a:t>人烟稀少的</a:t>
            </a:r>
            <a:endParaRPr lang="zh-CN" altLang="en-US" sz="2800" b="1" dirty="0"/>
          </a:p>
        </p:txBody>
      </p:sp>
      <p:sp>
        <p:nvSpPr>
          <p:cNvPr id="15" name="矩形 14"/>
          <p:cNvSpPr/>
          <p:nvPr/>
        </p:nvSpPr>
        <p:spPr>
          <a:xfrm>
            <a:off x="4547249" y="2233566"/>
            <a:ext cx="5683045" cy="403123"/>
          </a:xfrm>
          <a:prstGeom prst="rect">
            <a:avLst/>
          </a:prstGeom>
          <a:solidFill>
            <a:srgbClr val="7030A0">
              <a:alpha val="38039"/>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箭头连接符 16"/>
          <p:cNvCxnSpPr/>
          <p:nvPr/>
        </p:nvCxnSpPr>
        <p:spPr>
          <a:xfrm flipH="1">
            <a:off x="6921824" y="2636689"/>
            <a:ext cx="9918" cy="36551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4289407" y="6291887"/>
            <a:ext cx="7103636" cy="523220"/>
          </a:xfrm>
          <a:prstGeom prst="rect">
            <a:avLst/>
          </a:prstGeom>
          <a:solidFill>
            <a:schemeClr val="accent1">
              <a:lumMod val="20000"/>
              <a:lumOff val="80000"/>
            </a:schemeClr>
          </a:solidFill>
        </p:spPr>
        <p:txBody>
          <a:bodyPr wrap="square" rtlCol="0">
            <a:spAutoFit/>
          </a:bodyPr>
          <a:lstStyle/>
          <a:p>
            <a:r>
              <a:rPr lang="en-US" altLang="zh-CN" sz="2800" b="1" dirty="0"/>
              <a:t>The quilt represents </a:t>
            </a:r>
            <a:r>
              <a:rPr lang="en-US" altLang="zh-CN" sz="2800" b="1" dirty="0">
                <a:solidFill>
                  <a:srgbClr val="FF0000"/>
                </a:solidFill>
              </a:rPr>
              <a:t>love, care and warmth </a:t>
            </a:r>
            <a:endParaRPr lang="zh-CN" alt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circle(in)">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heel(1)">
                                      <p:cBhvr>
                                        <p:cTn id="67" dur="20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circle(in)">
                                      <p:cBhvr>
                                        <p:cTn id="7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P spid="11" grpId="0"/>
      <p:bldP spid="12" grpId="0"/>
      <p:bldP spid="13" grpId="0" animBg="1"/>
      <p:bldP spid="14" grpId="0" animBg="1"/>
      <p:bldP spid="15"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4296" y="280103"/>
            <a:ext cx="11710219" cy="1938992"/>
          </a:xfrm>
          <a:prstGeom prst="rect">
            <a:avLst/>
          </a:prstGeom>
          <a:noFill/>
          <a:ln w="28575">
            <a:solidFill>
              <a:schemeClr val="tx1"/>
            </a:solidFill>
          </a:ln>
        </p:spPr>
        <p:txBody>
          <a:bodyPr wrap="square">
            <a:spAutoFit/>
          </a:bodyPr>
          <a:lstStyle/>
          <a:p>
            <a:pPr marL="0" marR="0" lvl="0" indent="266700" algn="l" defTabSz="914400" rtl="0" eaLnBrk="1" fontAlgn="ctr" latinLnBrk="0" hangingPunct="1">
              <a:lnSpc>
                <a:spcPct val="100000"/>
              </a:lnSpc>
              <a:spcBef>
                <a:spcPts val="0"/>
              </a:spcBef>
              <a:spcAft>
                <a:spcPts val="0"/>
              </a:spcAft>
              <a:buClrTx/>
              <a:buSzTx/>
              <a:buFontTx/>
              <a:buNone/>
              <a:defRPr/>
            </a:pPr>
            <a:r>
              <a:rPr kumimoji="0" lang="en-US" altLang="zh-CN" sz="2400" b="0" i="0" u="none" strike="noStrike" kern="1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6.</a:t>
            </a:r>
            <a:r>
              <a:rPr kumimoji="0" lang="en-US" altLang="zh-CN" sz="24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 dark engulfed (</a:t>
            </a:r>
            <a:r>
              <a:rPr kumimoji="0" lang="zh-CN" altLang="zh-CN" sz="24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吞没</a:t>
            </a:r>
            <a:r>
              <a:rPr kumimoji="0" lang="en-US" altLang="zh-CN" sz="24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Grandma and I as we stepped deep into the alley. The pavement was cracked and missing in spots. Chicken bones and stained boxes littered their way. And Grandma’s shoes made a loud sound with each step. Feeling frightened, I squeezed Grandma’s hand. Grandma squeezed my hand back. “It’s OK.” she </a:t>
            </a:r>
            <a:r>
              <a:rPr kumimoji="0" lang="en-US" altLang="zh-CN" sz="2400" b="0" i="0" u="sng"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smiled</a:t>
            </a:r>
            <a:r>
              <a:rPr kumimoji="0" lang="en-US" altLang="zh-CN" sz="24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zh-CN" altLang="zh-CN" sz="24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宋体" panose="02010600030101010101" pitchFamily="2" charset="-122"/>
            </a:endParaRPr>
          </a:p>
          <a:p>
            <a:pPr marL="0" marR="0" lvl="0" indent="266700" algn="l" defTabSz="914400" rtl="0" eaLnBrk="1" fontAlgn="ctr" latinLnBrk="0" hangingPunct="1">
              <a:lnSpc>
                <a:spcPct val="100000"/>
              </a:lnSpc>
              <a:spcBef>
                <a:spcPts val="0"/>
              </a:spcBef>
              <a:spcAft>
                <a:spcPts val="0"/>
              </a:spcAft>
              <a:buClrTx/>
              <a:buSzTx/>
              <a:buFontTx/>
              <a:buNone/>
              <a:defRPr/>
            </a:pPr>
            <a:r>
              <a:rPr kumimoji="0" lang="en-US" altLang="zh-CN" sz="2400" b="0" i="0" u="none" strike="noStrike" kern="1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7.</a:t>
            </a:r>
            <a:r>
              <a:rPr kumimoji="0" lang="en-US" altLang="zh-CN" sz="24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“Who’s there?” shouted a voice out of the </a:t>
            </a:r>
            <a:r>
              <a:rPr kumimoji="0" lang="en-US" altLang="zh-CN" sz="2400" b="0" i="0" u="sng"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darkness</a:t>
            </a:r>
            <a:r>
              <a:rPr kumimoji="0" lang="en-US" altLang="zh-CN" sz="24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zh-CN" altLang="zh-CN" sz="24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宋体" panose="02010600030101010101" pitchFamily="2" charset="-122"/>
            </a:endParaRPr>
          </a:p>
        </p:txBody>
      </p:sp>
      <p:sp>
        <p:nvSpPr>
          <p:cNvPr id="6" name="文本框 5"/>
          <p:cNvSpPr txBox="1"/>
          <p:nvPr/>
        </p:nvSpPr>
        <p:spPr>
          <a:xfrm>
            <a:off x="-58259" y="2253225"/>
            <a:ext cx="12192000" cy="4401205"/>
          </a:xfrm>
          <a:prstGeom prst="rect">
            <a:avLst/>
          </a:prstGeom>
          <a:noFill/>
        </p:spPr>
        <p:txBody>
          <a:bodyPr wrap="square" rtlCol="0">
            <a:spAutoFit/>
          </a:bodyPr>
          <a:lstStyle/>
          <a:p>
            <a:r>
              <a:rPr lang="en-US" altLang="zh-CN" sz="2800" b="1" dirty="0">
                <a:solidFill>
                  <a:srgbClr val="FF0000"/>
                </a:solidFill>
              </a:rPr>
              <a:t>Appreciate the description of the environment. What can you infer from it?</a:t>
            </a:r>
            <a:endParaRPr lang="en-US" altLang="zh-CN" sz="2800" b="1" dirty="0">
              <a:solidFill>
                <a:srgbClr val="FF0000"/>
              </a:solidFill>
            </a:endParaRPr>
          </a:p>
          <a:p>
            <a:endParaRPr lang="en-US" altLang="zh-CN" sz="2800" b="1" dirty="0">
              <a:solidFill>
                <a:srgbClr val="FF0000"/>
              </a:solidFill>
            </a:endParaRPr>
          </a:p>
          <a:p>
            <a:endParaRPr lang="en-US" altLang="zh-CN" sz="2800" b="1" dirty="0">
              <a:solidFill>
                <a:srgbClr val="FF0000"/>
              </a:solidFill>
            </a:endParaRPr>
          </a:p>
          <a:p>
            <a:endParaRPr lang="en-US" altLang="zh-CN" sz="2800" b="1" dirty="0">
              <a:solidFill>
                <a:srgbClr val="FF0000"/>
              </a:solidFill>
            </a:endParaRPr>
          </a:p>
          <a:p>
            <a:endParaRPr lang="en-US" altLang="zh-CN" sz="2800" b="1" dirty="0">
              <a:solidFill>
                <a:srgbClr val="FF0000"/>
              </a:solidFill>
            </a:endParaRPr>
          </a:p>
          <a:p>
            <a:endParaRPr lang="en-US" altLang="zh-CN" sz="2800" b="1" dirty="0">
              <a:solidFill>
                <a:srgbClr val="FF0000"/>
              </a:solidFill>
            </a:endParaRPr>
          </a:p>
          <a:p>
            <a:r>
              <a:rPr lang="en-US" altLang="zh-CN" sz="2800" b="1" dirty="0">
                <a:solidFill>
                  <a:srgbClr val="FF0000"/>
                </a:solidFill>
              </a:rPr>
              <a:t>How did I and grandma feel?</a:t>
            </a:r>
            <a:endParaRPr lang="en-US" altLang="zh-CN" sz="2800" b="1" dirty="0">
              <a:solidFill>
                <a:srgbClr val="FF0000"/>
              </a:solidFill>
            </a:endParaRPr>
          </a:p>
          <a:p>
            <a:endParaRPr lang="en-US" altLang="zh-CN" sz="2800" b="1" dirty="0">
              <a:solidFill>
                <a:srgbClr val="FF0000"/>
              </a:solidFill>
            </a:endParaRPr>
          </a:p>
          <a:p>
            <a:endParaRPr lang="en-US" altLang="zh-CN" sz="2800" b="1" dirty="0">
              <a:solidFill>
                <a:srgbClr val="FF0000"/>
              </a:solidFill>
            </a:endParaRPr>
          </a:p>
          <a:p>
            <a:endParaRPr lang="zh-CN" altLang="en-US" sz="2800" b="1" dirty="0">
              <a:solidFill>
                <a:srgbClr val="FF0000"/>
              </a:solidFill>
            </a:endParaRPr>
          </a:p>
        </p:txBody>
      </p:sp>
      <p:sp>
        <p:nvSpPr>
          <p:cNvPr id="7" name="矩形 6"/>
          <p:cNvSpPr/>
          <p:nvPr/>
        </p:nvSpPr>
        <p:spPr>
          <a:xfrm>
            <a:off x="904570" y="280103"/>
            <a:ext cx="4395018" cy="403123"/>
          </a:xfrm>
          <a:prstGeom prst="rect">
            <a:avLst/>
          </a:prstGeom>
          <a:solidFill>
            <a:srgbClr val="4472C4">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34296" y="683226"/>
            <a:ext cx="4267201" cy="350686"/>
          </a:xfrm>
          <a:prstGeom prst="rect">
            <a:avLst/>
          </a:prstGeom>
          <a:solidFill>
            <a:srgbClr val="4472C4">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601497" y="683226"/>
            <a:ext cx="6272980" cy="350686"/>
          </a:xfrm>
          <a:prstGeom prst="rect">
            <a:avLst/>
          </a:prstGeom>
          <a:solidFill>
            <a:srgbClr val="4472C4">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34296" y="1068042"/>
            <a:ext cx="6518788" cy="350686"/>
          </a:xfrm>
          <a:prstGeom prst="rect">
            <a:avLst/>
          </a:prstGeom>
          <a:solidFill>
            <a:srgbClr val="4472C4">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0" y="2871697"/>
            <a:ext cx="6980903" cy="1569660"/>
          </a:xfrm>
          <a:prstGeom prst="rect">
            <a:avLst/>
          </a:prstGeom>
          <a:solidFill>
            <a:schemeClr val="accent4">
              <a:lumMod val="20000"/>
              <a:lumOff val="80000"/>
            </a:schemeClr>
          </a:solidFill>
        </p:spPr>
        <p:txBody>
          <a:bodyPr wrap="square" rtlCol="0">
            <a:spAutoFit/>
          </a:bodyPr>
          <a:lstStyle/>
          <a:p>
            <a:r>
              <a:rPr lang="en-US" altLang="zh-CN" sz="2400" dirty="0"/>
              <a:t>the dark </a:t>
            </a:r>
            <a:r>
              <a:rPr lang="en-US" altLang="zh-CN" sz="2400" dirty="0">
                <a:solidFill>
                  <a:srgbClr val="FF0000"/>
                </a:solidFill>
              </a:rPr>
              <a:t>engulfed</a:t>
            </a:r>
            <a:r>
              <a:rPr lang="en-US" altLang="zh-CN" sz="2400" dirty="0"/>
              <a:t> grandma </a:t>
            </a:r>
            <a:endParaRPr lang="en-US" altLang="zh-CN" sz="2400" dirty="0"/>
          </a:p>
          <a:p>
            <a:r>
              <a:rPr lang="en-US" altLang="zh-CN" sz="2400" dirty="0"/>
              <a:t>the pavement was </a:t>
            </a:r>
            <a:r>
              <a:rPr lang="en-US" altLang="zh-CN" sz="2400" dirty="0">
                <a:solidFill>
                  <a:srgbClr val="FF0000"/>
                </a:solidFill>
              </a:rPr>
              <a:t>cracked</a:t>
            </a:r>
            <a:r>
              <a:rPr lang="en-US" altLang="zh-CN" sz="2400" dirty="0"/>
              <a:t> and missing in spots</a:t>
            </a:r>
            <a:endParaRPr lang="en-US" altLang="zh-CN" sz="2400" dirty="0"/>
          </a:p>
          <a:p>
            <a:r>
              <a:rPr lang="en-US" altLang="zh-CN" sz="2400" dirty="0"/>
              <a:t>chicken bones and </a:t>
            </a:r>
            <a:r>
              <a:rPr lang="en-US" altLang="zh-CN" sz="2400" dirty="0">
                <a:solidFill>
                  <a:srgbClr val="FF0000"/>
                </a:solidFill>
              </a:rPr>
              <a:t>stained</a:t>
            </a:r>
            <a:r>
              <a:rPr lang="en-US" altLang="zh-CN" sz="2400" dirty="0"/>
              <a:t> boxes littered their way </a:t>
            </a:r>
            <a:endParaRPr lang="en-US" altLang="zh-CN" sz="2400" dirty="0"/>
          </a:p>
          <a:p>
            <a:r>
              <a:rPr lang="en-US" altLang="zh-CN" sz="2400" dirty="0"/>
              <a:t>grandma’s shoes made a loud sound with each step</a:t>
            </a:r>
            <a:endParaRPr lang="zh-CN" altLang="en-US" sz="2400" dirty="0"/>
          </a:p>
        </p:txBody>
      </p:sp>
      <p:sp>
        <p:nvSpPr>
          <p:cNvPr id="13" name="文本框 12"/>
          <p:cNvSpPr txBox="1"/>
          <p:nvPr/>
        </p:nvSpPr>
        <p:spPr>
          <a:xfrm>
            <a:off x="6980903" y="2871697"/>
            <a:ext cx="5063612" cy="1569660"/>
          </a:xfrm>
          <a:prstGeom prst="rect">
            <a:avLst/>
          </a:prstGeom>
          <a:solidFill>
            <a:schemeClr val="accent5">
              <a:lumMod val="20000"/>
              <a:lumOff val="80000"/>
            </a:schemeClr>
          </a:solidFill>
        </p:spPr>
        <p:txBody>
          <a:bodyPr wrap="square">
            <a:spAutoFit/>
          </a:bodyPr>
          <a:lstStyle/>
          <a:p>
            <a:pPr algn="l" latinLnBrk="1"/>
            <a:r>
              <a:rPr lang="zh-CN" altLang="en-US" sz="2400" b="0" i="0" dirty="0">
                <a:solidFill>
                  <a:srgbClr val="333333"/>
                </a:solidFill>
                <a:effectLst/>
                <a:latin typeface="Tahoma" panose="020B0604030504040204" pitchFamily="34" charset="0"/>
              </a:rPr>
              <a:t>黑暗吞没了奶奶  </a:t>
            </a:r>
            <a:endParaRPr lang="zh-CN" altLang="en-US" sz="2400" b="0" i="0" dirty="0">
              <a:solidFill>
                <a:srgbClr val="333333"/>
              </a:solidFill>
              <a:effectLst/>
              <a:latin typeface="Tahoma" panose="020B0604030504040204" pitchFamily="34" charset="0"/>
            </a:endParaRPr>
          </a:p>
          <a:p>
            <a:pPr algn="l" latinLnBrk="1"/>
            <a:r>
              <a:rPr lang="zh-CN" altLang="en-US" sz="2400" b="0" i="0" dirty="0">
                <a:solidFill>
                  <a:srgbClr val="333333"/>
                </a:solidFill>
                <a:effectLst/>
                <a:latin typeface="Tahoma" panose="020B0604030504040204" pitchFamily="34" charset="0"/>
              </a:rPr>
              <a:t>人行道上有裂缝，有些地方不见了  </a:t>
            </a:r>
            <a:endParaRPr lang="zh-CN" altLang="en-US" sz="2400" b="0" i="0" dirty="0">
              <a:solidFill>
                <a:srgbClr val="333333"/>
              </a:solidFill>
              <a:effectLst/>
              <a:latin typeface="Tahoma" panose="020B0604030504040204" pitchFamily="34" charset="0"/>
            </a:endParaRPr>
          </a:p>
          <a:p>
            <a:pPr algn="l" latinLnBrk="1"/>
            <a:r>
              <a:rPr lang="zh-CN" altLang="en-US" sz="2400" b="0" i="0" dirty="0">
                <a:solidFill>
                  <a:srgbClr val="333333"/>
                </a:solidFill>
                <a:effectLst/>
                <a:latin typeface="Tahoma" panose="020B0604030504040204" pitchFamily="34" charset="0"/>
              </a:rPr>
              <a:t>鸡骨头和染色的盒子散落在路上  </a:t>
            </a:r>
            <a:endParaRPr lang="zh-CN" altLang="en-US" sz="2400" b="0" i="0" dirty="0">
              <a:solidFill>
                <a:srgbClr val="333333"/>
              </a:solidFill>
              <a:effectLst/>
              <a:latin typeface="Tahoma" panose="020B0604030504040204" pitchFamily="34" charset="0"/>
            </a:endParaRPr>
          </a:p>
          <a:p>
            <a:pPr algn="l" latinLnBrk="1"/>
            <a:r>
              <a:rPr lang="zh-CN" altLang="en-US" sz="2400" b="0" i="0" dirty="0">
                <a:solidFill>
                  <a:srgbClr val="333333"/>
                </a:solidFill>
                <a:effectLst/>
                <a:latin typeface="Tahoma" panose="020B0604030504040204" pitchFamily="34" charset="0"/>
              </a:rPr>
              <a:t>奶奶每走一步都发出很大的响声</a:t>
            </a:r>
            <a:endParaRPr lang="zh-CN" altLang="en-US" sz="2400" b="0" i="0" dirty="0">
              <a:solidFill>
                <a:srgbClr val="333333"/>
              </a:solidFill>
              <a:effectLst/>
              <a:latin typeface="Tahoma" panose="020B0604030504040204" pitchFamily="34" charset="0"/>
            </a:endParaRPr>
          </a:p>
        </p:txBody>
      </p:sp>
      <p:sp>
        <p:nvSpPr>
          <p:cNvPr id="14" name="文本框 13"/>
          <p:cNvSpPr txBox="1"/>
          <p:nvPr/>
        </p:nvSpPr>
        <p:spPr>
          <a:xfrm>
            <a:off x="103238" y="5472328"/>
            <a:ext cx="6980903" cy="830997"/>
          </a:xfrm>
          <a:prstGeom prst="rect">
            <a:avLst/>
          </a:prstGeom>
          <a:noFill/>
        </p:spPr>
        <p:txBody>
          <a:bodyPr wrap="square" rtlCol="0">
            <a:spAutoFit/>
          </a:bodyPr>
          <a:lstStyle/>
          <a:p>
            <a:r>
              <a:rPr lang="zh-CN" altLang="en-US" sz="2400" b="1" dirty="0"/>
              <a:t>“</a:t>
            </a:r>
            <a:r>
              <a:rPr lang="en-US" altLang="zh-CN" sz="2400" b="1" dirty="0"/>
              <a:t>I </a:t>
            </a:r>
            <a:r>
              <a:rPr lang="zh-CN" altLang="en-US" sz="2400" b="1" dirty="0"/>
              <a:t>”  </a:t>
            </a:r>
            <a:r>
              <a:rPr lang="en-US" altLang="zh-CN" sz="2400" b="1" dirty="0"/>
              <a:t>Frightened </a:t>
            </a:r>
            <a:endParaRPr lang="en-US" altLang="zh-CN" sz="2400" b="1" dirty="0"/>
          </a:p>
          <a:p>
            <a:r>
              <a:rPr lang="en-US" altLang="zh-CN" sz="2400" b="1" dirty="0"/>
              <a:t>Grandma: Frightened but optimistic </a:t>
            </a:r>
            <a:endParaRPr lang="en-US" altLang="zh-CN" sz="2400" b="1" dirty="0"/>
          </a:p>
        </p:txBody>
      </p:sp>
      <p:sp>
        <p:nvSpPr>
          <p:cNvPr id="15" name="文本框 14"/>
          <p:cNvSpPr txBox="1"/>
          <p:nvPr/>
        </p:nvSpPr>
        <p:spPr>
          <a:xfrm>
            <a:off x="8072284" y="4487874"/>
            <a:ext cx="1813317" cy="646331"/>
          </a:xfrm>
          <a:prstGeom prst="rect">
            <a:avLst/>
          </a:prstGeom>
          <a:noFill/>
        </p:spPr>
        <p:txBody>
          <a:bodyPr wrap="none" rtlCol="0">
            <a:spAutoFit/>
          </a:bodyPr>
          <a:lstStyle/>
          <a:p>
            <a:r>
              <a:rPr lang="en-US" altLang="zh-CN" sz="3600" b="1" dirty="0">
                <a:solidFill>
                  <a:srgbClr val="0000CC"/>
                </a:solidFill>
              </a:rPr>
              <a:t>Theme?</a:t>
            </a:r>
            <a:endParaRPr lang="zh-CN" altLang="en-US" sz="3600" b="1" dirty="0">
              <a:solidFill>
                <a:srgbClr val="0000CC"/>
              </a:solidFill>
            </a:endParaRPr>
          </a:p>
        </p:txBody>
      </p:sp>
      <p:sp>
        <p:nvSpPr>
          <p:cNvPr id="16" name="文本框 15"/>
          <p:cNvSpPr txBox="1"/>
          <p:nvPr/>
        </p:nvSpPr>
        <p:spPr>
          <a:xfrm>
            <a:off x="6396617" y="5177102"/>
            <a:ext cx="5737124" cy="1200329"/>
          </a:xfrm>
          <a:prstGeom prst="rect">
            <a:avLst/>
          </a:prstGeom>
          <a:solidFill>
            <a:schemeClr val="accent2">
              <a:lumMod val="20000"/>
              <a:lumOff val="80000"/>
            </a:schemeClr>
          </a:solidFill>
        </p:spPr>
        <p:txBody>
          <a:bodyPr wrap="square" rtlCol="0">
            <a:spAutoFit/>
          </a:bodyPr>
          <a:lstStyle/>
          <a:p>
            <a:r>
              <a:rPr lang="en-US" altLang="zh-CN" sz="2400" b="1" dirty="0">
                <a:solidFill>
                  <a:srgbClr val="FF0000"/>
                </a:solidFill>
              </a:rPr>
              <a:t>Worn-out as the quilt is, it carries love and warmth.</a:t>
            </a:r>
            <a:endParaRPr lang="en-US" altLang="zh-CN" sz="2400" b="1" dirty="0">
              <a:solidFill>
                <a:srgbClr val="FF0000"/>
              </a:solidFill>
            </a:endParaRPr>
          </a:p>
          <a:p>
            <a:r>
              <a:rPr lang="en-US" altLang="zh-CN" sz="2400" b="1" dirty="0">
                <a:solidFill>
                  <a:srgbClr val="FF0000"/>
                </a:solidFill>
              </a:rPr>
              <a:t>Time goes by but love never fades away. </a:t>
            </a:r>
            <a:endParaRPr lang="zh-CN" alt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ircle(in)">
                                      <p:cBhvr>
                                        <p:cTn id="42" dur="2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animBg="1"/>
      <p:bldP spid="13" grpId="0" animBg="1"/>
      <p:bldP spid="14" grpId="0"/>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7206" y="622292"/>
            <a:ext cx="9556954" cy="523220"/>
          </a:xfrm>
          <a:prstGeom prst="rect">
            <a:avLst/>
          </a:prstGeom>
          <a:solidFill>
            <a:schemeClr val="accent4">
              <a:lumMod val="20000"/>
              <a:lumOff val="80000"/>
            </a:schemeClr>
          </a:solidFill>
        </p:spPr>
        <p:txBody>
          <a:bodyPr wrap="square">
            <a:spAutoFit/>
          </a:bodyPr>
          <a:lstStyle/>
          <a:p>
            <a:r>
              <a:rPr lang="en-US" altLang="zh-CN" sz="2800" b="1" i="1" dirty="0">
                <a:solidFill>
                  <a:srgbClr val="0000CC"/>
                </a:solidFill>
              </a:rPr>
              <a:t>Paragraph 1:“I have a nice warm quilt, if you want it.” </a:t>
            </a:r>
            <a:endParaRPr lang="zh-CN" altLang="en-US" sz="2800" dirty="0"/>
          </a:p>
        </p:txBody>
      </p:sp>
      <p:sp>
        <p:nvSpPr>
          <p:cNvPr id="5" name="文本框 4"/>
          <p:cNvSpPr txBox="1"/>
          <p:nvPr/>
        </p:nvSpPr>
        <p:spPr>
          <a:xfrm>
            <a:off x="286649" y="2781697"/>
            <a:ext cx="10874477" cy="954107"/>
          </a:xfrm>
          <a:prstGeom prst="rect">
            <a:avLst/>
          </a:prstGeom>
          <a:solidFill>
            <a:schemeClr val="accent4">
              <a:lumMod val="20000"/>
              <a:lumOff val="80000"/>
            </a:schemeClr>
          </a:solidFill>
        </p:spPr>
        <p:txBody>
          <a:bodyPr wrap="square">
            <a:spAutoFit/>
          </a:bodyPr>
          <a:lstStyle/>
          <a:p>
            <a:r>
              <a:rPr lang="en-US" altLang="zh-CN" sz="2800" b="1" i="1" dirty="0"/>
              <a:t> </a:t>
            </a:r>
            <a:r>
              <a:rPr lang="en-US" altLang="zh-CN" sz="2800" b="1" i="1" dirty="0">
                <a:solidFill>
                  <a:srgbClr val="0000CC"/>
                </a:solidFill>
              </a:rPr>
              <a:t>Paragraph 2:Back home, I found a worn-out quilt by accident in a cupboard. </a:t>
            </a:r>
            <a:endParaRPr lang="zh-CN" altLang="en-US" sz="2800" dirty="0"/>
          </a:p>
        </p:txBody>
      </p:sp>
      <p:sp>
        <p:nvSpPr>
          <p:cNvPr id="6" name="文本框 5"/>
          <p:cNvSpPr txBox="1"/>
          <p:nvPr/>
        </p:nvSpPr>
        <p:spPr>
          <a:xfrm>
            <a:off x="447206" y="1271315"/>
            <a:ext cx="11043138" cy="1384995"/>
          </a:xfrm>
          <a:prstGeom prst="rect">
            <a:avLst/>
          </a:prstGeom>
          <a:noFill/>
        </p:spPr>
        <p:txBody>
          <a:bodyPr wrap="square" rtlCol="0">
            <a:spAutoFit/>
          </a:bodyPr>
          <a:lstStyle/>
          <a:p>
            <a:r>
              <a:rPr lang="en-US" altLang="zh-CN" sz="2800" b="1" dirty="0"/>
              <a:t>What did grandma do?</a:t>
            </a:r>
            <a:endParaRPr lang="en-US" altLang="zh-CN" sz="2800" b="1" dirty="0"/>
          </a:p>
          <a:p>
            <a:r>
              <a:rPr lang="en-US" altLang="zh-CN" sz="2800" b="1" dirty="0"/>
              <a:t>What did the woman do?</a:t>
            </a:r>
            <a:endParaRPr lang="en-US" altLang="zh-CN" sz="2800" b="1" dirty="0"/>
          </a:p>
          <a:p>
            <a:r>
              <a:rPr lang="en-US" altLang="zh-CN" sz="2800" b="1" dirty="0"/>
              <a:t>How did she feel? </a:t>
            </a:r>
            <a:endParaRPr lang="zh-CN" altLang="en-US" sz="2800" b="1" dirty="0"/>
          </a:p>
        </p:txBody>
      </p:sp>
      <p:sp>
        <p:nvSpPr>
          <p:cNvPr id="7" name="文本框 6"/>
          <p:cNvSpPr txBox="1"/>
          <p:nvPr/>
        </p:nvSpPr>
        <p:spPr>
          <a:xfrm>
            <a:off x="447206" y="3986994"/>
            <a:ext cx="11043138" cy="1384995"/>
          </a:xfrm>
          <a:prstGeom prst="rect">
            <a:avLst/>
          </a:prstGeom>
          <a:noFill/>
        </p:spPr>
        <p:txBody>
          <a:bodyPr wrap="square" rtlCol="0">
            <a:spAutoFit/>
          </a:bodyPr>
          <a:lstStyle/>
          <a:p>
            <a:r>
              <a:rPr lang="en-US" altLang="zh-CN" sz="2800" b="1" dirty="0"/>
              <a:t>What did I do?</a:t>
            </a:r>
            <a:endParaRPr lang="en-US" altLang="zh-CN" sz="2800" b="1" dirty="0"/>
          </a:p>
          <a:p>
            <a:r>
              <a:rPr lang="en-US" altLang="zh-CN" sz="2800" b="1" dirty="0"/>
              <a:t>What’s the story of the worn-out quilt?</a:t>
            </a:r>
            <a:endParaRPr lang="en-US" altLang="zh-CN" sz="2800" b="1" dirty="0"/>
          </a:p>
          <a:p>
            <a:r>
              <a:rPr lang="en-US" altLang="zh-CN" sz="2800" b="1" dirty="0"/>
              <a:t>What might be the ending? </a:t>
            </a:r>
            <a:endParaRPr lang="zh-CN" altLang="en-US" sz="2800" b="1" dirty="0"/>
          </a:p>
        </p:txBody>
      </p:sp>
      <p:sp>
        <p:nvSpPr>
          <p:cNvPr id="8" name="矩形: 圆角 7"/>
          <p:cNvSpPr/>
          <p:nvPr/>
        </p:nvSpPr>
        <p:spPr>
          <a:xfrm>
            <a:off x="117988" y="103013"/>
            <a:ext cx="11956024" cy="631230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9313</Words>
  <Application>WPS 演示</Application>
  <PresentationFormat>宽屏</PresentationFormat>
  <Paragraphs>214</Paragraphs>
  <Slides>15</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15</vt:i4>
      </vt:variant>
    </vt:vector>
  </HeadingPairs>
  <TitlesOfParts>
    <vt:vector size="29" baseType="lpstr">
      <vt:lpstr>Arial</vt:lpstr>
      <vt:lpstr>宋体</vt:lpstr>
      <vt:lpstr>Wingdings</vt:lpstr>
      <vt:lpstr>Times New Roman</vt:lpstr>
      <vt:lpstr>Tahoma</vt:lpstr>
      <vt:lpstr>楷体</vt:lpstr>
      <vt:lpstr>等线</vt:lpstr>
      <vt:lpstr>微软雅黑</vt:lpstr>
      <vt:lpstr>Arial Unicode MS</vt:lpstr>
      <vt:lpstr>等线 Light</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Magicbook</dc:creator>
  <cp:lastModifiedBy>24147</cp:lastModifiedBy>
  <cp:revision>13</cp:revision>
  <dcterms:created xsi:type="dcterms:W3CDTF">2021-12-20T01:48:00Z</dcterms:created>
  <dcterms:modified xsi:type="dcterms:W3CDTF">2021-12-21T11:19:00Z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