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  <p:sldMasterId id="2147483698" r:id="rId5"/>
  </p:sldMasterIdLst>
  <p:notesMasterIdLst>
    <p:notesMasterId r:id="rId10"/>
  </p:notesMasterIdLst>
  <p:handoutMasterIdLst>
    <p:handoutMasterId r:id="rId26"/>
  </p:handoutMasterIdLst>
  <p:sldIdLst>
    <p:sldId id="372" r:id="rId6"/>
    <p:sldId id="306" r:id="rId7"/>
    <p:sldId id="331" r:id="rId8"/>
    <p:sldId id="307" r:id="rId9"/>
    <p:sldId id="354" r:id="rId11"/>
    <p:sldId id="308" r:id="rId12"/>
    <p:sldId id="317" r:id="rId13"/>
    <p:sldId id="359" r:id="rId14"/>
    <p:sldId id="361" r:id="rId15"/>
    <p:sldId id="360" r:id="rId16"/>
    <p:sldId id="319" r:id="rId17"/>
    <p:sldId id="332" r:id="rId18"/>
    <p:sldId id="330" r:id="rId19"/>
    <p:sldId id="322" r:id="rId20"/>
    <p:sldId id="325" r:id="rId21"/>
    <p:sldId id="326" r:id="rId22"/>
    <p:sldId id="329" r:id="rId23"/>
    <p:sldId id="328" r:id="rId24"/>
    <p:sldId id="36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  <p:cmAuthor id="4" name="HZXL" initials="H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B321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28"/>
      </p:cViewPr>
      <p:guideLst>
        <p:guide orient="horz" pos="225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2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33E-2F52-46D1-A6EE-C04643E71A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33E-2F52-46D1-A6EE-C04643E71A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image" Target="../media/image2.png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tags" Target="../tags/tag23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96.xml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0" Type="http://schemas.openxmlformats.org/officeDocument/2006/relationships/tags" Target="../tags/tag297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0" Type="http://schemas.openxmlformats.org/officeDocument/2006/relationships/tags" Target="../tags/tag306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image" Target="../media/image2.png"/><Relationship Id="rId10" Type="http://schemas.openxmlformats.org/officeDocument/2006/relationships/tags" Target="../tags/tag343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0" Type="http://schemas.openxmlformats.org/officeDocument/2006/relationships/tags" Target="../tags/tag371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0" Type="http://schemas.openxmlformats.org/officeDocument/2006/relationships/tags" Target="../tags/tag42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0" Type="http://schemas.openxmlformats.org/officeDocument/2006/relationships/tags" Target="../tags/tag434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442.xml"/><Relationship Id="rId8" Type="http://schemas.openxmlformats.org/officeDocument/2006/relationships/tags" Target="../tags/tag441.xml"/><Relationship Id="rId7" Type="http://schemas.openxmlformats.org/officeDocument/2006/relationships/tags" Target="../tags/tag440.xml"/><Relationship Id="rId6" Type="http://schemas.openxmlformats.org/officeDocument/2006/relationships/tags" Target="../tags/tag439.xml"/><Relationship Id="rId5" Type="http://schemas.openxmlformats.org/officeDocument/2006/relationships/tags" Target="../tags/tag438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0" Type="http://schemas.openxmlformats.org/officeDocument/2006/relationships/tags" Target="../tags/tag443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451.xml"/><Relationship Id="rId8" Type="http://schemas.openxmlformats.org/officeDocument/2006/relationships/tags" Target="../tags/tag450.xml"/><Relationship Id="rId7" Type="http://schemas.openxmlformats.org/officeDocument/2006/relationships/tags" Target="../tags/tag449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2" Type="http://schemas.openxmlformats.org/officeDocument/2006/relationships/tags" Target="../tags/tag454.xml"/><Relationship Id="rId11" Type="http://schemas.openxmlformats.org/officeDocument/2006/relationships/tags" Target="../tags/tag453.xml"/><Relationship Id="rId10" Type="http://schemas.openxmlformats.org/officeDocument/2006/relationships/tags" Target="../tags/tag452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3" Type="http://schemas.openxmlformats.org/officeDocument/2006/relationships/tags" Target="../tags/tag466.xml"/><Relationship Id="rId12" Type="http://schemas.openxmlformats.org/officeDocument/2006/relationships/tags" Target="../tags/tag465.xml"/><Relationship Id="rId11" Type="http://schemas.openxmlformats.org/officeDocument/2006/relationships/tags" Target="../tags/tag464.xml"/><Relationship Id="rId10" Type="http://schemas.openxmlformats.org/officeDocument/2006/relationships/tags" Target="../tags/tag463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 flipV="1">
            <a:off x="0" y="6125337"/>
            <a:ext cx="1219454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125641" y="1887727"/>
            <a:ext cx="7940719" cy="1076400"/>
          </a:xfrm>
        </p:spPr>
        <p:txBody>
          <a:bodyPr lIns="90000" tIns="46800" rIns="90000" bIns="46800" anchor="t" anchorCtr="0">
            <a:noAutofit/>
          </a:bodyPr>
          <a:lstStyle>
            <a:lvl1pPr algn="ctr">
              <a:defRPr sz="65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4773000" y="3484486"/>
            <a:ext cx="2646000" cy="396000"/>
          </a:xfrm>
        </p:spPr>
        <p:txBody>
          <a:bodyPr lIns="90000" tIns="0" rIns="90000" bIns="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2997200" y="4306888"/>
            <a:ext cx="3117850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6300424" y="4305052"/>
            <a:ext cx="2568154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942321" y="6049010"/>
            <a:ext cx="23495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920286" y="2052572"/>
            <a:ext cx="3750865" cy="1231200"/>
          </a:xfrm>
        </p:spPr>
        <p:txBody>
          <a:bodyPr lIns="90170" tIns="46990" rIns="90170" bIns="46990" anchor="ctr" anchorCtr="0">
            <a:normAutofit/>
          </a:bodyPr>
          <a:lstStyle>
            <a:lvl1pPr>
              <a:defRPr sz="400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942320" y="3576152"/>
            <a:ext cx="3728832" cy="12024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2000" b="0" i="0" u="none" strike="noStrike" kern="1200" cap="none" spc="-20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217"/>
          <p:cNvSpPr/>
          <p:nvPr userDrawn="1">
            <p:custDataLst>
              <p:tags r:id="rId2"/>
            </p:custDataLst>
          </p:nvPr>
        </p:nvSpPr>
        <p:spPr>
          <a:xfrm flipH="1">
            <a:off x="0" y="-653"/>
            <a:ext cx="6650990" cy="5271770"/>
          </a:xfrm>
          <a:prstGeom prst="teardrop">
            <a:avLst/>
          </a:prstGeom>
          <a:noFill/>
          <a:ln w="38100">
            <a:solidFill>
              <a:schemeClr val="accent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 flipV="1">
            <a:off x="0" y="6116320"/>
            <a:ext cx="1219200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986400" y="2119712"/>
            <a:ext cx="4089600" cy="128381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buNone/>
              <a:defRPr kumimoji="0" lang="zh-CN" altLang="en-US" sz="6400" b="0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986113" y="3594892"/>
            <a:ext cx="4089400" cy="52206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>
            <p:custDataLst>
              <p:tags r:id="rId2"/>
            </p:custDataLst>
          </p:nvPr>
        </p:nvSpPr>
        <p:spPr>
          <a:xfrm>
            <a:off x="0" y="-101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3"/>
            </p:custDataLst>
          </p:nvPr>
        </p:nvSpPr>
        <p:spPr>
          <a:xfrm rot="10800000">
            <a:off x="9782810" y="61442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054" y="304775"/>
            <a:ext cx="11607893" cy="6248450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12078335" y="-14605"/>
            <a:ext cx="128270" cy="5548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 userDrawn="1">
            <p:custDataLst>
              <p:tags r:id="rId10"/>
            </p:custDataLst>
          </p:nvPr>
        </p:nvSpPr>
        <p:spPr>
          <a:xfrm>
            <a:off x="12078335" y="5501640"/>
            <a:ext cx="128270" cy="1364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6" name="矩形 15"/>
          <p:cNvSpPr/>
          <p:nvPr userDrawn="1">
            <p:custDataLst>
              <p:tags r:id="rId9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 rot="16200000">
            <a:off x="4875530" y="-488124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-117348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3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923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92300" y="1663200"/>
            <a:ext cx="53424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0" y="2663825"/>
            <a:ext cx="76200" cy="1896745"/>
            <a:chOff x="11608800" y="-1"/>
            <a:chExt cx="583200" cy="6858001"/>
          </a:xfrm>
        </p:grpSpPr>
        <p:sp>
          <p:nvSpPr>
            <p:cNvPr id="8" name="矩形 7"/>
            <p:cNvSpPr/>
            <p:nvPr userDrawn="1">
              <p:custDataLst>
                <p:tags r:id="rId4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>
            <a:off x="12115800" y="2728595"/>
            <a:ext cx="76200" cy="1896745"/>
            <a:chOff x="11608800" y="-1"/>
            <a:chExt cx="583200" cy="6858001"/>
          </a:xfrm>
        </p:grpSpPr>
        <p:sp>
          <p:nvSpPr>
            <p:cNvPr id="12" name="矩形 11"/>
            <p:cNvSpPr/>
            <p:nvPr userDrawn="1">
              <p:custDataLst>
                <p:tags r:id="rId7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8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 flipV="1">
            <a:off x="0" y="6125337"/>
            <a:ext cx="1219454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125641" y="1887727"/>
            <a:ext cx="7940719" cy="1076400"/>
          </a:xfrm>
        </p:spPr>
        <p:txBody>
          <a:bodyPr lIns="90000" tIns="46800" rIns="90000" bIns="46800" anchor="t" anchorCtr="0">
            <a:noAutofit/>
          </a:bodyPr>
          <a:lstStyle>
            <a:lvl1pPr algn="ctr">
              <a:defRPr sz="65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4773000" y="3484486"/>
            <a:ext cx="2646000" cy="396000"/>
          </a:xfrm>
        </p:spPr>
        <p:txBody>
          <a:bodyPr lIns="90000" tIns="0" rIns="90000" bIns="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2997200" y="4306888"/>
            <a:ext cx="3117850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6300424" y="4305052"/>
            <a:ext cx="2568154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942321" y="6049010"/>
            <a:ext cx="23495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920286" y="2052572"/>
            <a:ext cx="3750865" cy="1231200"/>
          </a:xfrm>
        </p:spPr>
        <p:txBody>
          <a:bodyPr lIns="90170" tIns="46990" rIns="90170" bIns="46990" anchor="ctr" anchorCtr="0">
            <a:normAutofit/>
          </a:bodyPr>
          <a:lstStyle>
            <a:lvl1pPr>
              <a:defRPr sz="400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942320" y="3576152"/>
            <a:ext cx="3728832" cy="12024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2000" b="0" i="0" u="none" strike="noStrike" kern="1200" cap="none" spc="-20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217"/>
          <p:cNvSpPr/>
          <p:nvPr userDrawn="1">
            <p:custDataLst>
              <p:tags r:id="rId2"/>
            </p:custDataLst>
          </p:nvPr>
        </p:nvSpPr>
        <p:spPr>
          <a:xfrm flipH="1">
            <a:off x="0" y="-653"/>
            <a:ext cx="6650990" cy="5271770"/>
          </a:xfrm>
          <a:prstGeom prst="teardrop">
            <a:avLst/>
          </a:prstGeom>
          <a:noFill/>
          <a:ln w="38100">
            <a:solidFill>
              <a:schemeClr val="accent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 flipV="1">
            <a:off x="0" y="6116320"/>
            <a:ext cx="1219200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986400" y="2119712"/>
            <a:ext cx="4089600" cy="128381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buNone/>
              <a:defRPr kumimoji="0" lang="zh-CN" altLang="en-US" sz="6400" b="0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986113" y="3594892"/>
            <a:ext cx="4089400" cy="52206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>
            <p:custDataLst>
              <p:tags r:id="rId2"/>
            </p:custDataLst>
          </p:nvPr>
        </p:nvSpPr>
        <p:spPr>
          <a:xfrm>
            <a:off x="0" y="-101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3"/>
            </p:custDataLst>
          </p:nvPr>
        </p:nvSpPr>
        <p:spPr>
          <a:xfrm rot="10800000">
            <a:off x="9782810" y="61442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054" y="304775"/>
            <a:ext cx="11607893" cy="6248450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12078335" y="-14605"/>
            <a:ext cx="128270" cy="5548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 userDrawn="1">
            <p:custDataLst>
              <p:tags r:id="rId10"/>
            </p:custDataLst>
          </p:nvPr>
        </p:nvSpPr>
        <p:spPr>
          <a:xfrm>
            <a:off x="12078335" y="5501640"/>
            <a:ext cx="128270" cy="1364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6" name="矩形 15"/>
          <p:cNvSpPr/>
          <p:nvPr userDrawn="1">
            <p:custDataLst>
              <p:tags r:id="rId9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 rot="16200000">
            <a:off x="4875530" y="-488124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-117348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3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923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92300" y="1663200"/>
            <a:ext cx="53424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0" y="2663825"/>
            <a:ext cx="76200" cy="1896745"/>
            <a:chOff x="11608800" y="-1"/>
            <a:chExt cx="583200" cy="6858001"/>
          </a:xfrm>
        </p:grpSpPr>
        <p:sp>
          <p:nvSpPr>
            <p:cNvPr id="8" name="矩形 7"/>
            <p:cNvSpPr/>
            <p:nvPr userDrawn="1">
              <p:custDataLst>
                <p:tags r:id="rId4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>
            <a:off x="12115800" y="2728595"/>
            <a:ext cx="76200" cy="1896745"/>
            <a:chOff x="11608800" y="-1"/>
            <a:chExt cx="583200" cy="6858001"/>
          </a:xfrm>
        </p:grpSpPr>
        <p:sp>
          <p:nvSpPr>
            <p:cNvPr id="12" name="矩形 11"/>
            <p:cNvSpPr/>
            <p:nvPr userDrawn="1">
              <p:custDataLst>
                <p:tags r:id="rId7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8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 flipV="1">
            <a:off x="0" y="6125337"/>
            <a:ext cx="1219454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125641" y="1887727"/>
            <a:ext cx="7940719" cy="1076400"/>
          </a:xfrm>
        </p:spPr>
        <p:txBody>
          <a:bodyPr lIns="90000" tIns="46800" rIns="90000" bIns="46800" anchor="t" anchorCtr="0">
            <a:noAutofit/>
          </a:bodyPr>
          <a:lstStyle>
            <a:lvl1pPr algn="ctr">
              <a:defRPr sz="65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4773000" y="3484486"/>
            <a:ext cx="2646000" cy="396000"/>
          </a:xfrm>
        </p:spPr>
        <p:txBody>
          <a:bodyPr lIns="90000" tIns="0" rIns="90000" bIns="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2997200" y="4306888"/>
            <a:ext cx="3117850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6300424" y="4305052"/>
            <a:ext cx="2568154" cy="396875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942321" y="6049010"/>
            <a:ext cx="23495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920286" y="2052572"/>
            <a:ext cx="3750865" cy="1231200"/>
          </a:xfrm>
        </p:spPr>
        <p:txBody>
          <a:bodyPr lIns="90170" tIns="46990" rIns="90170" bIns="46990" anchor="ctr" anchorCtr="0">
            <a:normAutofit/>
          </a:bodyPr>
          <a:lstStyle>
            <a:lvl1pPr>
              <a:defRPr sz="400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942320" y="3576152"/>
            <a:ext cx="3728832" cy="12024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2000" b="0" i="0" u="none" strike="noStrike" kern="1200" cap="none" spc="-20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217"/>
          <p:cNvSpPr/>
          <p:nvPr userDrawn="1">
            <p:custDataLst>
              <p:tags r:id="rId2"/>
            </p:custDataLst>
          </p:nvPr>
        </p:nvSpPr>
        <p:spPr>
          <a:xfrm flipH="1">
            <a:off x="0" y="-653"/>
            <a:ext cx="6650990" cy="5271770"/>
          </a:xfrm>
          <a:prstGeom prst="teardrop">
            <a:avLst/>
          </a:prstGeom>
          <a:noFill/>
          <a:ln w="38100">
            <a:solidFill>
              <a:schemeClr val="accent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 flipV="1">
            <a:off x="0" y="6116320"/>
            <a:ext cx="12192000" cy="741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986400" y="2119712"/>
            <a:ext cx="4089600" cy="128381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buNone/>
              <a:defRPr kumimoji="0" lang="zh-CN" altLang="en-US" sz="6400" b="0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986113" y="3594892"/>
            <a:ext cx="4089400" cy="52206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>
            <p:custDataLst>
              <p:tags r:id="rId2"/>
            </p:custDataLst>
          </p:nvPr>
        </p:nvSpPr>
        <p:spPr>
          <a:xfrm>
            <a:off x="0" y="-101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3"/>
            </p:custDataLst>
          </p:nvPr>
        </p:nvSpPr>
        <p:spPr>
          <a:xfrm rot="10800000">
            <a:off x="9782810" y="6144260"/>
            <a:ext cx="2409190" cy="723900"/>
          </a:xfrm>
          <a:custGeom>
            <a:avLst/>
            <a:gdLst>
              <a:gd name="connsiteX0" fmla="*/ 0 w 3360145"/>
              <a:gd name="connsiteY0" fmla="*/ 0 h 519183"/>
              <a:gd name="connsiteX1" fmla="*/ 3356839 w 3360145"/>
              <a:gd name="connsiteY1" fmla="*/ 0 h 519183"/>
              <a:gd name="connsiteX2" fmla="*/ 3360145 w 3360145"/>
              <a:gd name="connsiteY2" fmla="*/ 9313 h 519183"/>
              <a:gd name="connsiteX3" fmla="*/ 1564396 w 3360145"/>
              <a:gd name="connsiteY3" fmla="*/ 519183 h 519183"/>
              <a:gd name="connsiteX4" fmla="*/ 75332 w 3360145"/>
              <a:gd name="connsiteY4" fmla="*/ 294386 h 519183"/>
              <a:gd name="connsiteX5" fmla="*/ 0 w 3360145"/>
              <a:gd name="connsiteY5" fmla="*/ 254980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145" h="519183">
                <a:moveTo>
                  <a:pt x="0" y="0"/>
                </a:moveTo>
                <a:lnTo>
                  <a:pt x="3356839" y="0"/>
                </a:lnTo>
                <a:lnTo>
                  <a:pt x="3360145" y="9313"/>
                </a:lnTo>
                <a:cubicBezTo>
                  <a:pt x="3360145" y="290907"/>
                  <a:pt x="2556161" y="519183"/>
                  <a:pt x="1564396" y="519183"/>
                </a:cubicBezTo>
                <a:cubicBezTo>
                  <a:pt x="944542" y="519183"/>
                  <a:pt x="398041" y="430013"/>
                  <a:pt x="75332" y="294386"/>
                </a:cubicBezTo>
                <a:lnTo>
                  <a:pt x="0" y="2549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054" y="304775"/>
            <a:ext cx="11607893" cy="6248450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12078335" y="-14605"/>
            <a:ext cx="128270" cy="5548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 userDrawn="1">
            <p:custDataLst>
              <p:tags r:id="rId10"/>
            </p:custDataLst>
          </p:nvPr>
        </p:nvSpPr>
        <p:spPr>
          <a:xfrm>
            <a:off x="12078335" y="5501640"/>
            <a:ext cx="128270" cy="1364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6" name="矩形 15"/>
          <p:cNvSpPr/>
          <p:nvPr userDrawn="1">
            <p:custDataLst>
              <p:tags r:id="rId9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 rot="16200000">
            <a:off x="4875530" y="-488124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 rot="16200000">
            <a:off x="10942955" y="-117348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rot="16200000">
            <a:off x="4875530" y="1918335"/>
            <a:ext cx="81280" cy="9831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3"/>
            </p:custDataLst>
          </p:nvPr>
        </p:nvSpPr>
        <p:spPr>
          <a:xfrm rot="16200000">
            <a:off x="10942955" y="5626100"/>
            <a:ext cx="81280" cy="2417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923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92300" y="1663200"/>
            <a:ext cx="53424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0" y="2663825"/>
            <a:ext cx="76200" cy="1896745"/>
            <a:chOff x="11608800" y="-1"/>
            <a:chExt cx="583200" cy="6858001"/>
          </a:xfrm>
        </p:grpSpPr>
        <p:sp>
          <p:nvSpPr>
            <p:cNvPr id="8" name="矩形 7"/>
            <p:cNvSpPr/>
            <p:nvPr userDrawn="1">
              <p:custDataLst>
                <p:tags r:id="rId4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>
            <a:off x="12115800" y="2728595"/>
            <a:ext cx="76200" cy="1896745"/>
            <a:chOff x="11608800" y="-1"/>
            <a:chExt cx="583200" cy="6858001"/>
          </a:xfrm>
        </p:grpSpPr>
        <p:sp>
          <p:nvSpPr>
            <p:cNvPr id="12" name="矩形 11"/>
            <p:cNvSpPr/>
            <p:nvPr userDrawn="1">
              <p:custDataLst>
                <p:tags r:id="rId7"/>
              </p:custDataLst>
            </p:nvPr>
          </p:nvSpPr>
          <p:spPr>
            <a:xfrm>
              <a:off x="11608800" y="-1"/>
              <a:ext cx="583200" cy="553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8"/>
              </p:custDataLst>
            </p:nvPr>
          </p:nvSpPr>
          <p:spPr>
            <a:xfrm>
              <a:off x="11608800" y="5498228"/>
              <a:ext cx="583200" cy="1359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198.xml"/><Relationship Id="rId23" Type="http://schemas.openxmlformats.org/officeDocument/2006/relationships/tags" Target="../tags/tag197.xml"/><Relationship Id="rId22" Type="http://schemas.openxmlformats.org/officeDocument/2006/relationships/tags" Target="../tags/tag196.xml"/><Relationship Id="rId21" Type="http://schemas.openxmlformats.org/officeDocument/2006/relationships/tags" Target="../tags/tag195.xml"/><Relationship Id="rId20" Type="http://schemas.openxmlformats.org/officeDocument/2006/relationships/tags" Target="../tags/tag19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93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335.xml"/><Relationship Id="rId23" Type="http://schemas.openxmlformats.org/officeDocument/2006/relationships/tags" Target="../tags/tag334.xml"/><Relationship Id="rId22" Type="http://schemas.openxmlformats.org/officeDocument/2006/relationships/tags" Target="../tags/tag333.xml"/><Relationship Id="rId21" Type="http://schemas.openxmlformats.org/officeDocument/2006/relationships/tags" Target="../tags/tag332.xml"/><Relationship Id="rId20" Type="http://schemas.openxmlformats.org/officeDocument/2006/relationships/tags" Target="../tags/tag331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330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4" Type="http://schemas.openxmlformats.org/officeDocument/2006/relationships/tags" Target="../tags/tag472.xml"/><Relationship Id="rId23" Type="http://schemas.openxmlformats.org/officeDocument/2006/relationships/tags" Target="../tags/tag471.xml"/><Relationship Id="rId22" Type="http://schemas.openxmlformats.org/officeDocument/2006/relationships/tags" Target="../tags/tag470.xml"/><Relationship Id="rId21" Type="http://schemas.openxmlformats.org/officeDocument/2006/relationships/tags" Target="../tags/tag469.xml"/><Relationship Id="rId20" Type="http://schemas.openxmlformats.org/officeDocument/2006/relationships/tags" Target="../tags/tag468.xml"/><Relationship Id="rId2" Type="http://schemas.openxmlformats.org/officeDocument/2006/relationships/slideLayout" Target="../slideLayouts/slideLayout49.xml"/><Relationship Id="rId19" Type="http://schemas.openxmlformats.org/officeDocument/2006/relationships/tags" Target="../tags/tag467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97.xml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4.png"/><Relationship Id="rId1" Type="http://schemas.openxmlformats.org/officeDocument/2006/relationships/tags" Target="../tags/tag49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500.xml"/><Relationship Id="rId7" Type="http://schemas.openxmlformats.org/officeDocument/2006/relationships/image" Target="../media/image2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tags" Target="../tags/tag499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49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4.png"/><Relationship Id="rId2" Type="http://schemas.microsoft.com/office/2007/relationships/media" Target="file:///D:\&#25991;&#20214;\&#26446;&#23159;&#23159;\&#36873;&#20462;2%20U2%20using%20language1&#26446;&#23159;&#23159;\&#23186;&#20307;3.mp4" TargetMode="External"/><Relationship Id="rId1" Type="http://schemas.openxmlformats.org/officeDocument/2006/relationships/video" Target="file:///D:\&#25991;&#20214;\&#26446;&#23159;&#23159;\&#36873;&#20462;2%20U2%20using%20language1&#26446;&#23159;&#23159;\&#23186;&#20307;3.mp4" TargetMode="Externa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01.xml"/><Relationship Id="rId3" Type="http://schemas.openxmlformats.org/officeDocument/2006/relationships/image" Target="../media/image25.png"/><Relationship Id="rId2" Type="http://schemas.microsoft.com/office/2007/relationships/media" Target="file:///D:\&#25991;&#20214;\&#26446;&#23159;&#23159;\&#36873;&#20462;2%20U2%20using%20language1&#26446;&#23159;&#23159;\&#23186;&#20307;4.mp4" TargetMode="External"/><Relationship Id="rId1" Type="http://schemas.openxmlformats.org/officeDocument/2006/relationships/video" Target="file:///D:\&#25991;&#20214;\&#26446;&#23159;&#23159;\&#36873;&#20462;2%20U2%20using%20language1&#26446;&#23159;&#23159;\&#23186;&#20307;4.mp4" TargetMode="Externa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504.xml"/><Relationship Id="rId5" Type="http://schemas.openxmlformats.org/officeDocument/2006/relationships/image" Target="../media/image27.png"/><Relationship Id="rId4" Type="http://schemas.openxmlformats.org/officeDocument/2006/relationships/tags" Target="../tags/tag503.xml"/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tags" Target="../tags/tag50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07.xml"/><Relationship Id="rId4" Type="http://schemas.openxmlformats.org/officeDocument/2006/relationships/image" Target="../media/image1.png"/><Relationship Id="rId3" Type="http://schemas.openxmlformats.org/officeDocument/2006/relationships/image" Target="../media/image28.png"/><Relationship Id="rId2" Type="http://schemas.openxmlformats.org/officeDocument/2006/relationships/tags" Target="../tags/tag506.xml"/><Relationship Id="rId1" Type="http://schemas.openxmlformats.org/officeDocument/2006/relationships/tags" Target="../tags/tag50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509.xml"/><Relationship Id="rId7" Type="http://schemas.openxmlformats.org/officeDocument/2006/relationships/image" Target="../media/image2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30.jpeg"/><Relationship Id="rId3" Type="http://schemas.openxmlformats.org/officeDocument/2006/relationships/hyperlink" Target="Pronunciation.mp3" TargetMode="External"/><Relationship Id="rId2" Type="http://schemas.openxmlformats.org/officeDocument/2006/relationships/image" Target="../media/image29.png"/><Relationship Id="rId1" Type="http://schemas.openxmlformats.org/officeDocument/2006/relationships/tags" Target="../tags/tag50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11.xml"/><Relationship Id="rId4" Type="http://schemas.openxmlformats.org/officeDocument/2006/relationships/image" Target="../media/image31.png"/><Relationship Id="rId3" Type="http://schemas.microsoft.com/office/2007/relationships/media" Target="file:///D:\&#25991;&#20214;\&#26446;&#23159;&#23159;\&#36873;&#20462;2%20U2%20using%20language1&#26446;&#23159;&#23159;\&#23186;&#20307;5.mp4" TargetMode="External"/><Relationship Id="rId2" Type="http://schemas.openxmlformats.org/officeDocument/2006/relationships/video" Target="file:///D:\&#25991;&#20214;\&#26446;&#23159;&#23159;\&#36873;&#20462;2%20U2%20using%20language1&#26446;&#23159;&#23159;\&#23186;&#20307;5.mp4" TargetMode="External"/><Relationship Id="rId1" Type="http://schemas.openxmlformats.org/officeDocument/2006/relationships/tags" Target="../tags/tag51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8" Type="http://schemas.openxmlformats.org/officeDocument/2006/relationships/slideLayout" Target="../slideLayouts/slideLayout36.xml"/><Relationship Id="rId47" Type="http://schemas.openxmlformats.org/officeDocument/2006/relationships/tags" Target="../tags/tag553.xml"/><Relationship Id="rId46" Type="http://schemas.openxmlformats.org/officeDocument/2006/relationships/image" Target="../media/image21.png"/><Relationship Id="rId45" Type="http://schemas.microsoft.com/office/2007/relationships/media" Target="../media/media2.mp3"/><Relationship Id="rId44" Type="http://schemas.openxmlformats.org/officeDocument/2006/relationships/audio" Target="../media/media2.mp3"/><Relationship Id="rId43" Type="http://schemas.openxmlformats.org/officeDocument/2006/relationships/tags" Target="../tags/tag552.xml"/><Relationship Id="rId42" Type="http://schemas.openxmlformats.org/officeDocument/2006/relationships/tags" Target="../tags/tag551.xml"/><Relationship Id="rId41" Type="http://schemas.openxmlformats.org/officeDocument/2006/relationships/tags" Target="../tags/tag550.xml"/><Relationship Id="rId40" Type="http://schemas.openxmlformats.org/officeDocument/2006/relationships/tags" Target="../tags/tag549.xml"/><Relationship Id="rId4" Type="http://schemas.openxmlformats.org/officeDocument/2006/relationships/tags" Target="../tags/tag513.xml"/><Relationship Id="rId39" Type="http://schemas.openxmlformats.org/officeDocument/2006/relationships/tags" Target="../tags/tag548.xml"/><Relationship Id="rId38" Type="http://schemas.openxmlformats.org/officeDocument/2006/relationships/tags" Target="../tags/tag547.xml"/><Relationship Id="rId37" Type="http://schemas.openxmlformats.org/officeDocument/2006/relationships/tags" Target="../tags/tag546.xml"/><Relationship Id="rId36" Type="http://schemas.openxmlformats.org/officeDocument/2006/relationships/tags" Target="../tags/tag545.xml"/><Relationship Id="rId35" Type="http://schemas.openxmlformats.org/officeDocument/2006/relationships/tags" Target="../tags/tag544.xml"/><Relationship Id="rId34" Type="http://schemas.openxmlformats.org/officeDocument/2006/relationships/tags" Target="../tags/tag543.xml"/><Relationship Id="rId33" Type="http://schemas.openxmlformats.org/officeDocument/2006/relationships/tags" Target="../tags/tag542.xml"/><Relationship Id="rId32" Type="http://schemas.openxmlformats.org/officeDocument/2006/relationships/tags" Target="../tags/tag541.xml"/><Relationship Id="rId31" Type="http://schemas.openxmlformats.org/officeDocument/2006/relationships/tags" Target="../tags/tag540.xml"/><Relationship Id="rId30" Type="http://schemas.openxmlformats.org/officeDocument/2006/relationships/tags" Target="../tags/tag539.xml"/><Relationship Id="rId3" Type="http://schemas.microsoft.com/office/2007/relationships/hdphoto" Target="../media/image33.wdp"/><Relationship Id="rId29" Type="http://schemas.openxmlformats.org/officeDocument/2006/relationships/tags" Target="../tags/tag538.xml"/><Relationship Id="rId28" Type="http://schemas.openxmlformats.org/officeDocument/2006/relationships/tags" Target="../tags/tag537.xml"/><Relationship Id="rId27" Type="http://schemas.openxmlformats.org/officeDocument/2006/relationships/tags" Target="../tags/tag536.xml"/><Relationship Id="rId26" Type="http://schemas.openxmlformats.org/officeDocument/2006/relationships/tags" Target="../tags/tag535.xml"/><Relationship Id="rId25" Type="http://schemas.openxmlformats.org/officeDocument/2006/relationships/tags" Target="../tags/tag534.xml"/><Relationship Id="rId24" Type="http://schemas.openxmlformats.org/officeDocument/2006/relationships/tags" Target="../tags/tag533.xml"/><Relationship Id="rId23" Type="http://schemas.openxmlformats.org/officeDocument/2006/relationships/tags" Target="../tags/tag532.xml"/><Relationship Id="rId22" Type="http://schemas.openxmlformats.org/officeDocument/2006/relationships/tags" Target="../tags/tag531.xml"/><Relationship Id="rId21" Type="http://schemas.openxmlformats.org/officeDocument/2006/relationships/tags" Target="../tags/tag530.xml"/><Relationship Id="rId20" Type="http://schemas.openxmlformats.org/officeDocument/2006/relationships/tags" Target="../tags/tag529.xml"/><Relationship Id="rId2" Type="http://schemas.openxmlformats.org/officeDocument/2006/relationships/image" Target="../media/image32.png"/><Relationship Id="rId19" Type="http://schemas.openxmlformats.org/officeDocument/2006/relationships/tags" Target="../tags/tag528.xml"/><Relationship Id="rId18" Type="http://schemas.openxmlformats.org/officeDocument/2006/relationships/tags" Target="../tags/tag527.xml"/><Relationship Id="rId17" Type="http://schemas.openxmlformats.org/officeDocument/2006/relationships/tags" Target="../tags/tag526.xml"/><Relationship Id="rId16" Type="http://schemas.openxmlformats.org/officeDocument/2006/relationships/tags" Target="../tags/tag525.xml"/><Relationship Id="rId15" Type="http://schemas.openxmlformats.org/officeDocument/2006/relationships/tags" Target="../tags/tag524.xml"/><Relationship Id="rId14" Type="http://schemas.openxmlformats.org/officeDocument/2006/relationships/tags" Target="../tags/tag523.xml"/><Relationship Id="rId13" Type="http://schemas.openxmlformats.org/officeDocument/2006/relationships/tags" Target="../tags/tag522.xml"/><Relationship Id="rId12" Type="http://schemas.openxmlformats.org/officeDocument/2006/relationships/tags" Target="../tags/tag521.xml"/><Relationship Id="rId11" Type="http://schemas.openxmlformats.org/officeDocument/2006/relationships/tags" Target="../tags/tag520.xml"/><Relationship Id="rId10" Type="http://schemas.openxmlformats.org/officeDocument/2006/relationships/tags" Target="../tags/tag519.xml"/><Relationship Id="rId1" Type="http://schemas.openxmlformats.org/officeDocument/2006/relationships/tags" Target="../tags/tag51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8.xml"/><Relationship Id="rId3" Type="http://schemas.openxmlformats.org/officeDocument/2006/relationships/tags" Target="../tags/tag556.xml"/><Relationship Id="rId2" Type="http://schemas.openxmlformats.org/officeDocument/2006/relationships/tags" Target="../tags/tag555.xml"/><Relationship Id="rId1" Type="http://schemas.openxmlformats.org/officeDocument/2006/relationships/tags" Target="../tags/tag55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79.xml"/><Relationship Id="rId3" Type="http://schemas.openxmlformats.org/officeDocument/2006/relationships/image" Target="../media/image5.png"/><Relationship Id="rId2" Type="http://schemas.microsoft.com/office/2007/relationships/media" Target="file:///D:\&#25991;&#20214;\&#26446;&#23159;&#23159;\&#36873;&#20462;2%20U2%20using%20language1&#26446;&#23159;&#23159;\&#23186;&#20307;1.mp4" TargetMode="External"/><Relationship Id="rId1" Type="http://schemas.openxmlformats.org/officeDocument/2006/relationships/video" Target="file:///D:\&#25991;&#20214;\&#26446;&#23159;&#23159;\&#36873;&#20462;2%20U2%20using%20language1&#26446;&#23159;&#23159;\&#23186;&#20307;1.mp4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484.xml"/><Relationship Id="rId7" Type="http://schemas.openxmlformats.org/officeDocument/2006/relationships/image" Target="../media/image8.jpeg"/><Relationship Id="rId6" Type="http://schemas.openxmlformats.org/officeDocument/2006/relationships/tags" Target="../tags/tag483.xml"/><Relationship Id="rId5" Type="http://schemas.openxmlformats.org/officeDocument/2006/relationships/image" Target="../media/image7.jpeg"/><Relationship Id="rId4" Type="http://schemas.openxmlformats.org/officeDocument/2006/relationships/tags" Target="../tags/tag482.xml"/><Relationship Id="rId3" Type="http://schemas.openxmlformats.org/officeDocument/2006/relationships/image" Target="../media/image6.png"/><Relationship Id="rId2" Type="http://schemas.openxmlformats.org/officeDocument/2006/relationships/tags" Target="../tags/tag481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36.xml"/><Relationship Id="rId14" Type="http://schemas.openxmlformats.org/officeDocument/2006/relationships/tags" Target="../tags/tag488.xml"/><Relationship Id="rId13" Type="http://schemas.openxmlformats.org/officeDocument/2006/relationships/image" Target="../media/image10.png"/><Relationship Id="rId12" Type="http://schemas.openxmlformats.org/officeDocument/2006/relationships/tags" Target="../tags/tag487.xml"/><Relationship Id="rId11" Type="http://schemas.openxmlformats.org/officeDocument/2006/relationships/tags" Target="../tags/tag486.xml"/><Relationship Id="rId10" Type="http://schemas.openxmlformats.org/officeDocument/2006/relationships/tags" Target="../tags/tag485.xml"/><Relationship Id="rId1" Type="http://schemas.openxmlformats.org/officeDocument/2006/relationships/tags" Target="../tags/tag4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490.xml"/><Relationship Id="rId4" Type="http://schemas.openxmlformats.org/officeDocument/2006/relationships/image" Target="../media/image12.png"/><Relationship Id="rId3" Type="http://schemas.microsoft.com/office/2007/relationships/media" Target="file:///D:\&#25991;&#20214;\&#26446;&#23159;&#23159;\&#36873;&#20462;2%20U2%20using%20language1&#26446;&#23159;&#23159;\&#23186;&#20307;2.mp4" TargetMode="External"/><Relationship Id="rId2" Type="http://schemas.openxmlformats.org/officeDocument/2006/relationships/video" Target="file:///D:\&#25991;&#20214;\&#26446;&#23159;&#23159;\&#36873;&#20462;2%20U2%20using%20language1&#26446;&#23159;&#23159;\&#23186;&#20307;2.mp4" TargetMode="External"/><Relationship Id="rId1" Type="http://schemas.openxmlformats.org/officeDocument/2006/relationships/tags" Target="../tags/tag4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png"/><Relationship Id="rId7" Type="http://schemas.openxmlformats.org/officeDocument/2006/relationships/image" Target="../media/image17.jpe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493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494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3.jpeg"/><Relationship Id="rId2" Type="http://schemas.openxmlformats.org/officeDocument/2006/relationships/tags" Target="../tags/tag495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703830" y="1275715"/>
            <a:ext cx="3524885" cy="531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956425" y="1285240"/>
            <a:ext cx="4391660" cy="531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3205" y="1284605"/>
            <a:ext cx="1129157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Aisha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followed a good Chinese teacher and wanted to carry on her work.</a:t>
            </a:r>
            <a:endParaRPr lang="en-US" altLang="zh-CN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389495" y="3714750"/>
            <a:ext cx="3813175" cy="53149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43205" y="2102485"/>
            <a:ext cx="11033125" cy="1200150"/>
            <a:chOff x="383" y="3311"/>
            <a:chExt cx="17375" cy="1890"/>
          </a:xfrm>
        </p:grpSpPr>
        <p:sp>
          <p:nvSpPr>
            <p:cNvPr id="13" name="圆角矩形标注 12"/>
            <p:cNvSpPr/>
            <p:nvPr/>
          </p:nvSpPr>
          <p:spPr>
            <a:xfrm>
              <a:off x="383" y="3311"/>
              <a:ext cx="17375" cy="1890"/>
            </a:xfrm>
            <a:prstGeom prst="wedgeRoundRectCallout">
              <a:avLst>
                <a:gd name="adj1" fmla="val -13625"/>
                <a:gd name="adj2" fmla="val -71746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40" y="3597"/>
              <a:ext cx="16661" cy="1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Q1: Why does Aisha feel Ms Hu is a good teacher and why does she want to carry on her work?</a:t>
              </a:r>
              <a:endPara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95910" y="4659630"/>
            <a:ext cx="11497310" cy="861060"/>
            <a:chOff x="466" y="7338"/>
            <a:chExt cx="18106" cy="1356"/>
          </a:xfrm>
        </p:grpSpPr>
        <p:sp>
          <p:nvSpPr>
            <p:cNvPr id="16" name="圆角矩形标注 15"/>
            <p:cNvSpPr/>
            <p:nvPr/>
          </p:nvSpPr>
          <p:spPr>
            <a:xfrm>
              <a:off x="586" y="7338"/>
              <a:ext cx="17736" cy="1356"/>
            </a:xfrm>
            <a:prstGeom prst="wedgeRoundRectCallout">
              <a:avLst>
                <a:gd name="adj1" fmla="val 18322"/>
                <a:gd name="adj2" fmla="val -77605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6" y="7605"/>
              <a:ext cx="18107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Q2: Why do students think learning Chinese is important and beneficial ?</a:t>
              </a:r>
              <a:endPara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43205" y="3705225"/>
            <a:ext cx="1155065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Pakistani students think learning Chinese is important and beneficial to their future.</a:t>
            </a:r>
            <a:endParaRPr lang="en-US" altLang="zh-CN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3040" y="1892935"/>
            <a:ext cx="11391265" cy="16414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Because Ms Hu not only taught them language but also Chinese culture and invited her to make and eat dumplings home, which made her feel a part of Ms hu’s family.</a:t>
            </a:r>
            <a:endParaRPr lang="en-US" altLang="zh-CN" sz="2800" b="1" dirty="0" smtClean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155" y="5574030"/>
            <a:ext cx="11895455" cy="112458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Because the trade between China and Pakistan has increased and learning Chinese can help break down the barriers and find a job at Chinese companies.</a:t>
            </a:r>
            <a:endParaRPr lang="en-US" altLang="zh-CN" sz="2800" b="1" dirty="0" smtClean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01" y="46400"/>
            <a:ext cx="3744416" cy="100617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326765" y="210185"/>
            <a:ext cx="630809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altLang="zh-CN" sz="2800" b="1" dirty="0" smtClean="0">
                <a:solidFill>
                  <a:srgbClr val="F7B321"/>
                </a:solidFill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rPr>
              <a:t>for detailed information. </a:t>
            </a:r>
            <a:endParaRPr lang="en-US" altLang="zh-CN" sz="2800" b="1" dirty="0" smtClean="0">
              <a:solidFill>
                <a:srgbClr val="F7B321"/>
              </a:solidFill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</a:endParaRPr>
          </a:p>
        </p:txBody>
      </p:sp>
      <p:pic>
        <p:nvPicPr>
          <p:cNvPr id="25" name="Using language 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800" y="21590"/>
            <a:ext cx="1463675" cy="11296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750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24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24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5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0" grpId="0"/>
      <p:bldP spid="10" grpId="1"/>
      <p:bldP spid="15" grpId="0" bldLvl="0" animBg="1"/>
      <p:bldP spid="15" grpId="1" animBg="1"/>
      <p:bldP spid="12" grpId="0"/>
      <p:bldP spid="12" grpId="1"/>
      <p:bldP spid="21" grpId="0" bldLvl="0" animBg="1"/>
      <p:bldP spid="22" grpId="0" bldLvl="0" animBg="1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85420" y="920115"/>
            <a:ext cx="11878310" cy="4511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Bodoni MT Black" panose="02070A03080606020203" charset="0"/>
                <a:ea typeface="微软雅黑" panose="020B0503020204020204" pitchFamily="34" charset="-122"/>
                <a:cs typeface="Bodoni MT Black" panose="02070A03080606020203" charset="0"/>
              </a:rPr>
              <a:t>Welcome to the Confucius Institute.</a:t>
            </a:r>
            <a:endParaRPr lang="en-US" altLang="zh-CN" sz="2800" dirty="0" smtClean="0">
              <a:solidFill>
                <a:schemeClr val="tx1"/>
              </a:solidFill>
              <a:latin typeface="Bodoni MT Black" panose="02070A03080606020203" charset="0"/>
              <a:ea typeface="微软雅黑" panose="020B0503020204020204" pitchFamily="34" charset="-122"/>
              <a:cs typeface="Bodoni MT Black" panose="02070A03080606020203" charset="0"/>
            </a:endParaRPr>
          </a:p>
          <a:p>
            <a:pPr lvl="0" algn="ctr">
              <a:lnSpc>
                <a:spcPct val="114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Learn to _____________ and all about ______________!</a:t>
            </a:r>
            <a:endParaRPr lang="en-US" altLang="zh-CN" sz="2800" dirty="0" smtClean="0">
              <a:solidFill>
                <a:schemeClr val="tx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  <a:p>
            <a:pPr lvl="0">
              <a:lnSpc>
                <a:spcPct val="114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Our institute has grown! We started with __________________ __________ but now we have many more. It is a </a:t>
            </a:r>
            <a:r>
              <a:rPr lang="en-US" altLang="zh-CN" sz="2800" dirty="0" err="1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centre</a:t>
            </a:r>
            <a:r>
              <a:rPr lang="en-US" altLang="zh-CN" sz="2800" dirty="0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for _________________. You can learn and </a:t>
            </a:r>
            <a:r>
              <a:rPr lang="en-US" altLang="zh-CN" sz="2800" dirty="0" err="1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practise</a:t>
            </a:r>
            <a:r>
              <a:rPr lang="en-US" altLang="zh-CN" sz="2800" dirty="0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fascinating Chinese traditions. Knowledge of the Chinese language and culture is important because of increasing ___________________________ . Many students go on to great jobs in _____________________.</a:t>
            </a:r>
            <a:endParaRPr lang="en-US" altLang="zh-CN" sz="2800" dirty="0" smtClean="0">
              <a:solidFill>
                <a:schemeClr val="tx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  <a:p>
            <a:pPr lvl="0">
              <a:lnSpc>
                <a:spcPct val="114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Join us today to help break down language and _______________, and bring the world together!</a:t>
            </a:r>
            <a:endParaRPr lang="en-US" altLang="zh-CN" sz="2800" dirty="0" smtClean="0">
              <a:solidFill>
                <a:schemeClr val="tx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2710" y="1476916"/>
            <a:ext cx="22967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 speak Chinese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0491" y="1442170"/>
            <a:ext cx="24168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Chinese culture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73346" y="1949857"/>
            <a:ext cx="42697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 a few students and </a:t>
            </a:r>
            <a:r>
              <a:rPr lang="en-US" altLang="zh-CN" sz="2800" b="1" dirty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  <a:sym typeface="+mn-ea"/>
              </a:rPr>
              <a:t>teachers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03191" y="2487305"/>
            <a:ext cx="27673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 Chinese activities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5326" y="3445505"/>
            <a:ext cx="52235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 trade between China </a:t>
            </a:r>
            <a:r>
              <a:rPr lang="en-US" altLang="zh-CN" sz="2800" b="1" dirty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  <a:sym typeface="+mn-ea"/>
              </a:rPr>
              <a:t>and Pakistan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9663" y="3836149"/>
            <a:ext cx="30086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 Chinese </a:t>
            </a:r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  <a:sym typeface="+mn-ea"/>
              </a:rPr>
              <a:t>companies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26188" y="4403824"/>
            <a:ext cx="2570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rPr>
              <a:t>cultural barriers</a:t>
            </a:r>
            <a:endParaRPr lang="en-US" altLang="zh-CN" sz="2800" b="1" dirty="0" smtClean="0">
              <a:solidFill>
                <a:srgbClr val="FF0000"/>
              </a:solidFill>
              <a:latin typeface="Bodoni MT" panose="02070603080606020203" charset="0"/>
              <a:ea typeface="微软雅黑" panose="020B0503020204020204" pitchFamily="34" charset="-122"/>
              <a:cs typeface="Bodoni MT" panose="02070603080606020203" charset="0"/>
            </a:endParaRPr>
          </a:p>
        </p:txBody>
      </p:sp>
      <p:pic>
        <p:nvPicPr>
          <p:cNvPr id="10" name="图片 9" descr="99077fb74bda9197d10578ae43909165"/>
          <p:cNvPicPr>
            <a:picLocks noChangeAspect="1"/>
          </p:cNvPicPr>
          <p:nvPr/>
        </p:nvPicPr>
        <p:blipFill>
          <a:blip r:embed="rId3"/>
          <a:srcRect l="28438" t="11463" r="28965" b="29870"/>
          <a:stretch>
            <a:fillRect/>
          </a:stretch>
        </p:blipFill>
        <p:spPr>
          <a:xfrm>
            <a:off x="265430" y="0"/>
            <a:ext cx="2502535" cy="214820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5" name="图片 14" descr="89a4ddb710e411bac93475ffad52876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035" y="4878705"/>
            <a:ext cx="9311640" cy="1957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Using language 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800" y="-162560"/>
            <a:ext cx="1463675" cy="13138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693035" y="210185"/>
            <a:ext cx="910209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altLang="zh-CN" sz="2800" b="1" dirty="0" smtClean="0">
                <a:solidFill>
                  <a:srgbClr val="F7B32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Finish the Poster for the Confucius Institute </a:t>
            </a:r>
            <a:endParaRPr lang="en-US" altLang="zh-CN" sz="2800" b="1" dirty="0" smtClean="0">
              <a:solidFill>
                <a:srgbClr val="F7B32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540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27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ldLvl="0" animBg="1"/>
      <p:bldP spid="3" grpId="1" animBg="1"/>
      <p:bldP spid="4" grpId="0" uiExpand="1"/>
      <p:bldP spid="5" grpId="0"/>
      <p:bldP spid="6" grpId="0"/>
      <p:bldP spid="8" grpId="0"/>
      <p:bldP spid="9" grpId="0"/>
      <p:bldP spid="11" grpId="0"/>
      <p:bldP spid="13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ngz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2610" y="737235"/>
            <a:ext cx="10993755" cy="565531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669882" y="177169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/>
              <a:t>Why do foreign friends are learning Chinese?</a:t>
            </a: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177169"/>
            <a:ext cx="10852237" cy="441964"/>
          </a:xfrm>
        </p:spPr>
        <p:txBody>
          <a:bodyPr/>
          <a:lstStyle/>
          <a:p>
            <a:r>
              <a:rPr lang="en-US" altLang="zh-CN" sz="2800"/>
              <a:t>Why do foreign friends are learning Chinese?</a:t>
            </a:r>
            <a:endParaRPr lang="en-US" altLang="zh-CN" sz="2800"/>
          </a:p>
        </p:txBody>
      </p:sp>
      <p:pic>
        <p:nvPicPr>
          <p:cNvPr id="4" name="老外学中文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1855" y="964565"/>
            <a:ext cx="10503535" cy="5518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可选过程 9"/>
          <p:cNvSpPr/>
          <p:nvPr/>
        </p:nvSpPr>
        <p:spPr>
          <a:xfrm>
            <a:off x="161290" y="2040890"/>
            <a:ext cx="10943590" cy="1665605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3675" y="1007110"/>
            <a:ext cx="11804015" cy="267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Imagine you're interviewing a student at a Confucius Institute in another country about his or her experience. </a:t>
            </a:r>
            <a:endParaRPr lang="en-US" altLang="zh-CN" sz="28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Brainstorm the questions for the interviewer  and possible answers.</a:t>
            </a:r>
            <a:endParaRPr lang="en-US" altLang="zh-CN" sz="28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 Then role-play the interview. </a:t>
            </a:r>
            <a:endParaRPr lang="en-US" altLang="zh-CN" sz="28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Use the phrases and questions in the box to help you.</a:t>
            </a:r>
            <a:endParaRPr lang="en-US" altLang="zh-CN" sz="28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55" y="0"/>
            <a:ext cx="3393440" cy="925195"/>
          </a:xfrm>
          <a:prstGeom prst="rect">
            <a:avLst/>
          </a:prstGeom>
        </p:spPr>
      </p:pic>
      <p:pic>
        <p:nvPicPr>
          <p:cNvPr id="6" name="http://photo-static-api.fotomore.com/creative/vcg/veer/400/new/VCG41N681606268.jpg" descr="&amp;pky260_sjzg_VCG41N681606268&amp;2&amp;src_replace_replace1&amp;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5995" y="4151630"/>
            <a:ext cx="3215005" cy="2131695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3675" y="132715"/>
            <a:ext cx="7750175" cy="128397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 fontScale="65000" lnSpcReduction="10000"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6400" b="0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6000" dirty="0">
                <a:solidFill>
                  <a:schemeClr val="accent1"/>
                </a:solidFill>
                <a:latin typeface="Bodoni MT Black" panose="02070A03080606020203" charset="0"/>
                <a:cs typeface="Bodoni MT Black" panose="02070A03080606020203" charset="0"/>
              </a:rPr>
              <a:t>Interviewing someone and</a:t>
            </a:r>
            <a:endParaRPr lang="en-US" altLang="zh-CN" sz="6000" dirty="0">
              <a:solidFill>
                <a:schemeClr val="accent1"/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" y="3756660"/>
            <a:ext cx="8261985" cy="2921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79376" y="1202338"/>
            <a:ext cx="11449272" cy="474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A: Hi, Jane. Welcome to the show!</a:t>
            </a:r>
            <a:b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</a:b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B: Thanks for inviting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me.</a:t>
            </a:r>
            <a:b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</a:b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A: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Tell us,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what was your biggest challenge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in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learning Chinese at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the</a:t>
            </a:r>
            <a:endParaRPr lang="en-US" altLang="zh-CN" sz="2800" b="1" dirty="0" smtClean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   beginning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?</a:t>
            </a:r>
            <a:b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</a:b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B: Well, suppose it was difficult to grasp the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tones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at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first.</a:t>
            </a:r>
            <a:b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</a:b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A: I bet! Did joining the Confucius Institute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help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overcome this </a:t>
            </a:r>
            <a:endParaRPr lang="en-US" altLang="zh-CN" sz="2800" b="1" dirty="0" smtClean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   problem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?</a:t>
            </a:r>
            <a:b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</a:b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B: Absolutely! Getting involved with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Chinese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cultural activities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there</a:t>
            </a:r>
            <a:endParaRPr lang="en-US" altLang="zh-CN" sz="2800" b="1" dirty="0" smtClean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   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definitely </a:t>
            </a:r>
            <a:r>
              <a:rPr lang="en-US" altLang="zh-CN" sz="2800" b="1" dirty="0" smtClean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helped </a:t>
            </a:r>
            <a:r>
              <a:rPr lang="en-US" altLang="zh-CN" sz="2800" b="1" dirty="0">
                <a:solidFill>
                  <a:schemeClr val="lt1"/>
                </a:solidFill>
                <a:latin typeface="High Tower Text" panose="02040502050506030303" charset="0"/>
                <a:ea typeface="微软雅黑" panose="020B0503020204020204" pitchFamily="34" charset="-122"/>
                <a:cs typeface="High Tower Text" panose="02040502050506030303" charset="0"/>
              </a:rPr>
              <a:t>a lot... </a:t>
            </a:r>
            <a:endParaRPr lang="en-US" altLang="zh-CN" sz="2800" b="1" dirty="0">
              <a:solidFill>
                <a:schemeClr val="lt1"/>
              </a:solidFill>
              <a:latin typeface="High Tower Text" panose="02040502050506030303" charset="0"/>
              <a:ea typeface="微软雅黑" panose="020B0503020204020204" pitchFamily="34" charset="-122"/>
              <a:cs typeface="High Tower Text" panose="02040502050506030303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73355"/>
            <a:ext cx="2836545" cy="7620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0863" y="1279292"/>
            <a:ext cx="11305256" cy="58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Read the conversation and answer the questions</a:t>
            </a:r>
            <a:r>
              <a:rPr lang="zh-CN" altLang="en-US" sz="2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28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970" y="2058809"/>
            <a:ext cx="7885384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What problem </a:t>
            </a:r>
            <a:r>
              <a:rPr lang="en-US" altLang="zh-CN" sz="32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 </a:t>
            </a:r>
            <a:r>
              <a:rPr lang="en-US" altLang="zh-CN" sz="32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 Yao </a:t>
            </a:r>
            <a:r>
              <a:rPr lang="en-US" altLang="zh-CN" sz="32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having? </a:t>
            </a:r>
            <a:endParaRPr lang="en-US" altLang="zh-CN" sz="3200" b="1" dirty="0" smtClean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0" y="310515"/>
            <a:ext cx="3867150" cy="9690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3970" y="2937505"/>
            <a:ext cx="8424936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What </a:t>
            </a:r>
            <a:r>
              <a:rPr lang="en-US" altLang="zh-CN" sz="32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may be </a:t>
            </a:r>
            <a:r>
              <a:rPr lang="en-US" altLang="zh-CN" sz="32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cause of the problem? </a:t>
            </a:r>
            <a:endParaRPr lang="en-US" altLang="zh-CN" sz="32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88" y="3900210"/>
            <a:ext cx="8941861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How can he solve his problem? </a:t>
            </a:r>
            <a:endParaRPr lang="en-US" altLang="zh-CN" sz="32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31" y="151869"/>
            <a:ext cx="1440160" cy="1286436"/>
          </a:xfrm>
          <a:prstGeom prst="rect">
            <a:avLst/>
          </a:prstGeom>
        </p:spPr>
      </p:pic>
      <p:pic>
        <p:nvPicPr>
          <p:cNvPr id="4" name="Pronunciation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8025" y="3900170"/>
            <a:ext cx="2284730" cy="13601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92218" y="2539623"/>
            <a:ext cx="1044116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having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problem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listening task. 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91583" y="3483471"/>
            <a:ext cx="1044116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couldn’t identify the weak forms in listening.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9483" y="4695349"/>
            <a:ext cx="106571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should pay more attention to the weak forms, watch some movies, and study how the weak forms are used.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7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623392" y="217086"/>
            <a:ext cx="11233248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4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sz="32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weak </a:t>
            </a:r>
            <a:r>
              <a:rPr lang="en-US" altLang="zh-CN" sz="3200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forms</a:t>
            </a:r>
            <a:endParaRPr lang="en-US" altLang="zh-CN" sz="3200" dirty="0" smtClean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Weak fo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794385"/>
            <a:ext cx="10022840" cy="5637530"/>
          </a:xfrm>
          <a:prstGeom prst="rect">
            <a:avLst/>
          </a:prstGeom>
        </p:spPr>
      </p:pic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116632"/>
            <a:ext cx="10585176" cy="6602724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 bwMode="auto">
          <a:xfrm>
            <a:off x="3791744" y="47667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 bwMode="auto">
          <a:xfrm>
            <a:off x="3503712" y="764704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 bwMode="auto">
          <a:xfrm>
            <a:off x="4943872" y="76470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/>
          <p:cNvCxnSpPr/>
          <p:nvPr>
            <p:custDataLst>
              <p:tags r:id="rId7"/>
            </p:custDataLst>
          </p:nvPr>
        </p:nvCxnSpPr>
        <p:spPr bwMode="auto">
          <a:xfrm>
            <a:off x="7752184" y="76470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 bwMode="auto">
          <a:xfrm>
            <a:off x="3719736" y="112474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/>
          <p:cNvCxnSpPr/>
          <p:nvPr>
            <p:custDataLst>
              <p:tags r:id="rId9"/>
            </p:custDataLst>
          </p:nvPr>
        </p:nvCxnSpPr>
        <p:spPr bwMode="auto">
          <a:xfrm>
            <a:off x="8256240" y="1052736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 bwMode="auto">
          <a:xfrm>
            <a:off x="9336360" y="112474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接连接符 17"/>
          <p:cNvCxnSpPr/>
          <p:nvPr>
            <p:custDataLst>
              <p:tags r:id="rId11"/>
            </p:custDataLst>
          </p:nvPr>
        </p:nvCxnSpPr>
        <p:spPr bwMode="auto">
          <a:xfrm>
            <a:off x="4007768" y="1340768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 bwMode="auto">
          <a:xfrm>
            <a:off x="5735960" y="1340768"/>
            <a:ext cx="4320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接连接符 20"/>
          <p:cNvCxnSpPr/>
          <p:nvPr>
            <p:custDataLst>
              <p:tags r:id="rId13"/>
            </p:custDataLst>
          </p:nvPr>
        </p:nvCxnSpPr>
        <p:spPr bwMode="auto">
          <a:xfrm>
            <a:off x="3287688" y="1700808"/>
            <a:ext cx="5040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 bwMode="auto">
          <a:xfrm>
            <a:off x="5735960" y="1700808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接连接符 24"/>
          <p:cNvCxnSpPr/>
          <p:nvPr>
            <p:custDataLst>
              <p:tags r:id="rId15"/>
            </p:custDataLst>
          </p:nvPr>
        </p:nvCxnSpPr>
        <p:spPr bwMode="auto">
          <a:xfrm>
            <a:off x="8040216" y="1700808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/>
          <p:cNvCxnSpPr/>
          <p:nvPr>
            <p:custDataLst>
              <p:tags r:id="rId16"/>
            </p:custDataLst>
          </p:nvPr>
        </p:nvCxnSpPr>
        <p:spPr bwMode="auto">
          <a:xfrm>
            <a:off x="9408368" y="1700808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连接符 26"/>
          <p:cNvCxnSpPr/>
          <p:nvPr>
            <p:custDataLst>
              <p:tags r:id="rId17"/>
            </p:custDataLst>
          </p:nvPr>
        </p:nvCxnSpPr>
        <p:spPr bwMode="auto">
          <a:xfrm>
            <a:off x="10416480" y="1700808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接连接符 28"/>
          <p:cNvCxnSpPr/>
          <p:nvPr>
            <p:custDataLst>
              <p:tags r:id="rId18"/>
            </p:custDataLst>
          </p:nvPr>
        </p:nvCxnSpPr>
        <p:spPr bwMode="auto">
          <a:xfrm>
            <a:off x="8904312" y="2276872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接连接符 31"/>
          <p:cNvCxnSpPr/>
          <p:nvPr>
            <p:custDataLst>
              <p:tags r:id="rId19"/>
            </p:custDataLst>
          </p:nvPr>
        </p:nvCxnSpPr>
        <p:spPr bwMode="auto">
          <a:xfrm>
            <a:off x="8112224" y="2564904"/>
            <a:ext cx="4320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接连接符 33"/>
          <p:cNvCxnSpPr/>
          <p:nvPr>
            <p:custDataLst>
              <p:tags r:id="rId20"/>
            </p:custDataLst>
          </p:nvPr>
        </p:nvCxnSpPr>
        <p:spPr bwMode="auto">
          <a:xfrm>
            <a:off x="9408368" y="256490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接连接符 34"/>
          <p:cNvCxnSpPr/>
          <p:nvPr>
            <p:custDataLst>
              <p:tags r:id="rId21"/>
            </p:custDataLst>
          </p:nvPr>
        </p:nvCxnSpPr>
        <p:spPr bwMode="auto">
          <a:xfrm>
            <a:off x="4295800" y="292494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接连接符 35"/>
          <p:cNvCxnSpPr/>
          <p:nvPr>
            <p:custDataLst>
              <p:tags r:id="rId22"/>
            </p:custDataLst>
          </p:nvPr>
        </p:nvCxnSpPr>
        <p:spPr bwMode="auto">
          <a:xfrm>
            <a:off x="5951984" y="2924944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直接连接符 36"/>
          <p:cNvCxnSpPr/>
          <p:nvPr>
            <p:custDataLst>
              <p:tags r:id="rId23"/>
            </p:custDataLst>
          </p:nvPr>
        </p:nvCxnSpPr>
        <p:spPr bwMode="auto">
          <a:xfrm>
            <a:off x="7608168" y="2852936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直接连接符 38"/>
          <p:cNvCxnSpPr/>
          <p:nvPr>
            <p:custDataLst>
              <p:tags r:id="rId24"/>
            </p:custDataLst>
          </p:nvPr>
        </p:nvCxnSpPr>
        <p:spPr bwMode="auto">
          <a:xfrm>
            <a:off x="9192344" y="2852936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接连接符 39"/>
          <p:cNvCxnSpPr/>
          <p:nvPr>
            <p:custDataLst>
              <p:tags r:id="rId25"/>
            </p:custDataLst>
          </p:nvPr>
        </p:nvCxnSpPr>
        <p:spPr bwMode="auto">
          <a:xfrm>
            <a:off x="8976320" y="3212976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接连接符 40"/>
          <p:cNvCxnSpPr/>
          <p:nvPr>
            <p:custDataLst>
              <p:tags r:id="rId26"/>
            </p:custDataLst>
          </p:nvPr>
        </p:nvCxnSpPr>
        <p:spPr bwMode="auto">
          <a:xfrm>
            <a:off x="2783632" y="3573016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连接符 41"/>
          <p:cNvCxnSpPr/>
          <p:nvPr>
            <p:custDataLst>
              <p:tags r:id="rId27"/>
            </p:custDataLst>
          </p:nvPr>
        </p:nvCxnSpPr>
        <p:spPr bwMode="auto">
          <a:xfrm>
            <a:off x="5735960" y="4221088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接连接符 42"/>
          <p:cNvCxnSpPr/>
          <p:nvPr>
            <p:custDataLst>
              <p:tags r:id="rId28"/>
            </p:custDataLst>
          </p:nvPr>
        </p:nvCxnSpPr>
        <p:spPr bwMode="auto">
          <a:xfrm>
            <a:off x="8472264" y="4149080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直接连接符 44"/>
          <p:cNvCxnSpPr/>
          <p:nvPr>
            <p:custDataLst>
              <p:tags r:id="rId29"/>
            </p:custDataLst>
          </p:nvPr>
        </p:nvCxnSpPr>
        <p:spPr bwMode="auto">
          <a:xfrm>
            <a:off x="10632504" y="4149080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接连接符 45"/>
          <p:cNvCxnSpPr/>
          <p:nvPr>
            <p:custDataLst>
              <p:tags r:id="rId30"/>
            </p:custDataLst>
          </p:nvPr>
        </p:nvCxnSpPr>
        <p:spPr bwMode="auto">
          <a:xfrm>
            <a:off x="4223792" y="4509120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/>
          <p:cNvCxnSpPr/>
          <p:nvPr>
            <p:custDataLst>
              <p:tags r:id="rId31"/>
            </p:custDataLst>
          </p:nvPr>
        </p:nvCxnSpPr>
        <p:spPr bwMode="auto">
          <a:xfrm>
            <a:off x="5879976" y="4509120"/>
            <a:ext cx="9361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接连接符 48"/>
          <p:cNvCxnSpPr/>
          <p:nvPr>
            <p:custDataLst>
              <p:tags r:id="rId32"/>
            </p:custDataLst>
          </p:nvPr>
        </p:nvCxnSpPr>
        <p:spPr bwMode="auto">
          <a:xfrm>
            <a:off x="8832304" y="4509120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接连接符 49"/>
          <p:cNvCxnSpPr/>
          <p:nvPr>
            <p:custDataLst>
              <p:tags r:id="rId33"/>
            </p:custDataLst>
          </p:nvPr>
        </p:nvCxnSpPr>
        <p:spPr bwMode="auto">
          <a:xfrm>
            <a:off x="10632504" y="443711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接连接符 50"/>
          <p:cNvCxnSpPr/>
          <p:nvPr>
            <p:custDataLst>
              <p:tags r:id="rId34"/>
            </p:custDataLst>
          </p:nvPr>
        </p:nvCxnSpPr>
        <p:spPr bwMode="auto">
          <a:xfrm>
            <a:off x="3503712" y="4869160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接连接符 51"/>
          <p:cNvCxnSpPr/>
          <p:nvPr>
            <p:custDataLst>
              <p:tags r:id="rId35"/>
            </p:custDataLst>
          </p:nvPr>
        </p:nvCxnSpPr>
        <p:spPr bwMode="auto">
          <a:xfrm>
            <a:off x="5303912" y="4797152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直接连接符 53"/>
          <p:cNvCxnSpPr/>
          <p:nvPr>
            <p:custDataLst>
              <p:tags r:id="rId36"/>
            </p:custDataLst>
          </p:nvPr>
        </p:nvCxnSpPr>
        <p:spPr bwMode="auto">
          <a:xfrm>
            <a:off x="6023992" y="4797152"/>
            <a:ext cx="4320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接连接符 55"/>
          <p:cNvCxnSpPr/>
          <p:nvPr>
            <p:custDataLst>
              <p:tags r:id="rId37"/>
            </p:custDataLst>
          </p:nvPr>
        </p:nvCxnSpPr>
        <p:spPr bwMode="auto">
          <a:xfrm>
            <a:off x="6600056" y="551723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直接连接符 56"/>
          <p:cNvCxnSpPr/>
          <p:nvPr>
            <p:custDataLst>
              <p:tags r:id="rId38"/>
            </p:custDataLst>
          </p:nvPr>
        </p:nvCxnSpPr>
        <p:spPr bwMode="auto">
          <a:xfrm>
            <a:off x="7824192" y="5517232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直接连接符 58"/>
          <p:cNvCxnSpPr/>
          <p:nvPr>
            <p:custDataLst>
              <p:tags r:id="rId39"/>
            </p:custDataLst>
          </p:nvPr>
        </p:nvCxnSpPr>
        <p:spPr bwMode="auto">
          <a:xfrm>
            <a:off x="9480376" y="551723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直接连接符 59"/>
          <p:cNvCxnSpPr/>
          <p:nvPr>
            <p:custDataLst>
              <p:tags r:id="rId40"/>
            </p:custDataLst>
          </p:nvPr>
        </p:nvCxnSpPr>
        <p:spPr bwMode="auto">
          <a:xfrm>
            <a:off x="2783632" y="587727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接连接符 60"/>
          <p:cNvCxnSpPr/>
          <p:nvPr>
            <p:custDataLst>
              <p:tags r:id="rId41"/>
            </p:custDataLst>
          </p:nvPr>
        </p:nvCxnSpPr>
        <p:spPr bwMode="auto">
          <a:xfrm>
            <a:off x="4655840" y="587727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直接连接符 61"/>
          <p:cNvCxnSpPr/>
          <p:nvPr>
            <p:custDataLst>
              <p:tags r:id="rId42"/>
            </p:custDataLst>
          </p:nvPr>
        </p:nvCxnSpPr>
        <p:spPr bwMode="auto">
          <a:xfrm>
            <a:off x="7896200" y="6237312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直接连接符 62"/>
          <p:cNvCxnSpPr/>
          <p:nvPr>
            <p:custDataLst>
              <p:tags r:id="rId43"/>
            </p:custDataLst>
          </p:nvPr>
        </p:nvCxnSpPr>
        <p:spPr bwMode="auto">
          <a:xfrm>
            <a:off x="9048328" y="6237312"/>
            <a:ext cx="2880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矩形 11"/>
          <p:cNvSpPr/>
          <p:nvPr/>
        </p:nvSpPr>
        <p:spPr>
          <a:xfrm>
            <a:off x="307340" y="5601335"/>
            <a:ext cx="11866245" cy="127254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Listen to the conversation and underline the weak forms the speakers used. Then practice the conversation with your partner.</a:t>
            </a:r>
            <a:endParaRPr lang="en-US" altLang="zh-CN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ronunciation">
            <a:hlinkClick r:id="" action="ppaction://media"/>
          </p:cNvPr>
          <p:cNvPicPr/>
          <p:nvPr>
            <a:audioFile r:link="rId44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215265" y="660400"/>
            <a:ext cx="2284730" cy="1360170"/>
          </a:xfrm>
          <a:prstGeom prst="rect">
            <a:avLst/>
          </a:prstGeom>
        </p:spPr>
      </p:pic>
    </p:spTree>
    <p:custDataLst>
      <p:tags r:id="rId47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9" dur="117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/>
              <a:t>Thanks!</a:t>
            </a:r>
            <a:endParaRPr lang="en-US" altLang="zh-CN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-By Lily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(0.5-#ppt_x)*(1+0.5*#ppt_h-#ppt_y)*16/9&#10;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(0.5-#ppt_x)*(1+0.5*#ppt_h-#ppt_y)*16/9&#10;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84505" y="1691640"/>
            <a:ext cx="11037570" cy="1076325"/>
          </a:xfrm>
          <a:noFill/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7200" dirty="0">
                <a:solidFill>
                  <a:schemeClr val="accent1"/>
                </a:solidFill>
                <a:ea typeface="汉仪旗黑-85S" panose="00020600040101010101" pitchFamily="18" charset="-122"/>
              </a:rPr>
              <a:t>Unit 2 Bridging Cultures</a:t>
            </a:r>
            <a:endParaRPr lang="en-US" altLang="zh-CN" sz="7200" dirty="0">
              <a:solidFill>
                <a:schemeClr val="accent1"/>
              </a:solidFill>
              <a:ea typeface="汉仪旗黑-85S" panose="00020600040101010101" pitchFamily="18" charset="-122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42620" y="3657600"/>
            <a:ext cx="11288395" cy="685165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zh-CN" sz="4400">
                <a:solidFill>
                  <a:schemeClr val="lt1"/>
                </a:solidFill>
                <a:latin typeface="Arial Black" panose="020B0A04020102020204" charset="0"/>
                <a:cs typeface="Arial Black" panose="020B0A04020102020204" charset="0"/>
              </a:rPr>
              <a:t>Chinese Language Learning Abroad</a:t>
            </a:r>
            <a:endParaRPr lang="en-US" altLang="zh-CN" sz="4400">
              <a:solidFill>
                <a:schemeClr val="lt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9189720" y="5681663"/>
            <a:ext cx="3117850" cy="396875"/>
          </a:xfrm>
        </p:spPr>
        <p:txBody>
          <a:bodyPr/>
          <a:lstStyle/>
          <a:p>
            <a:r>
              <a:rPr lang="en-US" altLang="zh-CN">
                <a:solidFill>
                  <a:schemeClr val="lt1"/>
                </a:solidFill>
              </a:rPr>
              <a:t>-BY Lily</a:t>
            </a:r>
            <a:endParaRPr lang="en-US" altLang="zh-CN">
              <a:solidFill>
                <a:schemeClr val="lt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>
            <a:off x="3557428" y="3159268"/>
            <a:ext cx="40608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6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185670" y="2961005"/>
            <a:ext cx="8826500" cy="396240"/>
          </a:xfrm>
          <a:prstGeom prst="rect">
            <a:avLst/>
          </a:prstGeom>
          <a:noFill/>
        </p:spPr>
        <p:txBody>
          <a:bodyPr vert="horz" lIns="90000" tIns="0" rIns="90000" bIns="0" rtlCol="0" anchor="ctr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>
                <a:solidFill>
                  <a:srgbClr val="FFC000"/>
                </a:solidFill>
                <a:latin typeface="Arial Black" panose="020B0A04020102020204" charset="0"/>
                <a:cs typeface="Arial Black" panose="020B0A04020102020204" charset="0"/>
              </a:rPr>
              <a:t>Using Language 1</a:t>
            </a:r>
            <a:endParaRPr lang="en-US" altLang="zh-CN" sz="4000">
              <a:solidFill>
                <a:srgbClr val="FFC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build="allAtOnce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5" y="254000"/>
            <a:ext cx="11899900" cy="441960"/>
          </a:xfrm>
        </p:spPr>
        <p:txBody>
          <a:bodyPr/>
          <a:lstStyle/>
          <a:p>
            <a:r>
              <a:rPr lang="en-US" altLang="zh-CN" sz="2800"/>
              <a:t>Foreign friends are learning Chinese.</a:t>
            </a:r>
            <a:endParaRPr lang="en-US" altLang="zh-CN" sz="2800"/>
          </a:p>
        </p:txBody>
      </p:sp>
      <p:pic>
        <p:nvPicPr>
          <p:cNvPr id="4" name="听听力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3905" y="779780"/>
            <a:ext cx="10582910" cy="5496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569595" y="889635"/>
            <a:ext cx="1143000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405" indent="-446405">
              <a:lnSpc>
                <a:spcPct val="120000"/>
              </a:lnSpc>
            </a:pPr>
            <a:r>
              <a:rPr lang="en-US" altLang="zh-CN" sz="2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How do people from other countries learn Chinese culture?</a:t>
            </a:r>
            <a:endParaRPr lang="en-US" altLang="zh-CN" sz="28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0"/>
            <a:ext cx="2183130" cy="546100"/>
          </a:xfrm>
          <a:prstGeom prst="rect">
            <a:avLst/>
          </a:prstGeom>
        </p:spPr>
      </p:pic>
      <p:pic>
        <p:nvPicPr>
          <p:cNvPr id="110" name="PA-图片 4" descr="scooter-10-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4993" b="4993"/>
          <a:stretch>
            <a:fillRect/>
          </a:stretch>
        </p:blipFill>
        <p:spPr>
          <a:xfrm>
            <a:off x="2425701" y="1832423"/>
            <a:ext cx="7362881" cy="4142254"/>
          </a:xfrm>
          <a:prstGeom prst="rect">
            <a:avLst/>
          </a:prstGeom>
        </p:spPr>
      </p:pic>
      <p:pic>
        <p:nvPicPr>
          <p:cNvPr id="111" name="PA-图片 6" descr="scooter-11-14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6724" b="6724"/>
          <a:stretch>
            <a:fillRect/>
          </a:stretch>
        </p:blipFill>
        <p:spPr>
          <a:xfrm>
            <a:off x="2425701" y="1832423"/>
            <a:ext cx="7362881" cy="4142254"/>
          </a:xfrm>
          <a:prstGeom prst="rect">
            <a:avLst/>
          </a:prstGeom>
        </p:spPr>
      </p:pic>
      <p:pic>
        <p:nvPicPr>
          <p:cNvPr id="112" name="PA-图片 7" descr="scooter-01-14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7740" b="7740"/>
          <a:stretch>
            <a:fillRect/>
          </a:stretch>
        </p:blipFill>
        <p:spPr>
          <a:xfrm>
            <a:off x="2425701" y="1832423"/>
            <a:ext cx="7362881" cy="4142254"/>
          </a:xfrm>
          <a:prstGeom prst="rect">
            <a:avLst/>
          </a:prstGeom>
        </p:spPr>
      </p:pic>
      <p:sp>
        <p:nvSpPr>
          <p:cNvPr id="113" name="PA-半闭框 7"/>
          <p:cNvSpPr/>
          <p:nvPr>
            <p:custDataLst>
              <p:tags r:id="rId10"/>
            </p:custDataLst>
          </p:nvPr>
        </p:nvSpPr>
        <p:spPr>
          <a:xfrm flipH="1">
            <a:off x="9591758" y="1631950"/>
            <a:ext cx="380836" cy="380836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114" name="PA-半闭框 8"/>
          <p:cNvSpPr/>
          <p:nvPr>
            <p:custDataLst>
              <p:tags r:id="rId11"/>
            </p:custDataLst>
          </p:nvPr>
        </p:nvSpPr>
        <p:spPr>
          <a:xfrm flipV="1">
            <a:off x="2242266" y="5793848"/>
            <a:ext cx="380836" cy="380836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115" name="PA-图片 4" descr="scooter-10-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7708" b="7708"/>
          <a:stretch>
            <a:fillRect/>
          </a:stretch>
        </p:blipFill>
        <p:spPr>
          <a:xfrm>
            <a:off x="2425701" y="1832423"/>
            <a:ext cx="7362881" cy="414225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1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5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99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99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6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3" grpId="0" bldLvl="0" animBg="1"/>
      <p:bldP spid="1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11860" y="1166495"/>
            <a:ext cx="10118090" cy="5099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79629" y="363260"/>
            <a:ext cx="11233248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4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sz="3200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What do you know about the Confucius Institute?</a:t>
            </a:r>
            <a:endParaRPr lang="en-US" altLang="zh-CN" sz="3200" dirty="0" smtClean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40" y="1109980"/>
            <a:ext cx="339026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4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can you do in the Confucius Institute?</a:t>
            </a:r>
            <a:endParaRPr lang="en-US" altLang="zh-CN" sz="3400" b="1" dirty="0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孔子学院生活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785" y="14605"/>
            <a:ext cx="7628890" cy="68281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f4baf4db979eb9fa8d1e767e2698a56"/>
          <p:cNvPicPr>
            <a:picLocks noChangeAspect="1"/>
          </p:cNvPicPr>
          <p:nvPr/>
        </p:nvPicPr>
        <p:blipFill>
          <a:blip r:embed="rId1"/>
          <a:srcRect r="865" b="18385"/>
          <a:stretch>
            <a:fillRect/>
          </a:stretch>
        </p:blipFill>
        <p:spPr>
          <a:xfrm>
            <a:off x="5276215" y="4190365"/>
            <a:ext cx="4037330" cy="246824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72720" y="1591945"/>
            <a:ext cx="11949430" cy="22764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 flipV="1">
            <a:off x="0" y="6751899"/>
            <a:ext cx="12194540" cy="115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38830" y="161925"/>
            <a:ext cx="467106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for the setting. </a:t>
            </a:r>
            <a:endParaRPr lang="en-US" altLang="zh-CN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84480" y="1546860"/>
            <a:ext cx="11625580" cy="220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(who)___________________________________________________   are talking about (what)_________________________________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(where) ________________________.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01" y="45"/>
            <a:ext cx="3744416" cy="10061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51158" y="3114324"/>
            <a:ext cx="396557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 Karachi, Pakistan</a:t>
            </a:r>
            <a:endParaRPr lang="en-US" altLang="zh-CN" sz="32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6408" y="1687438"/>
            <a:ext cx="8721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 host and a Chinese teacher named Aisha Khan</a:t>
            </a:r>
            <a:endParaRPr lang="en-US" altLang="zh-CN" sz="32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16550" y="2591435"/>
            <a:ext cx="7446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Chinese learning in the Confucius Institute </a:t>
            </a:r>
            <a:endParaRPr lang="en-US" altLang="zh-CN" sz="28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e2d8716ebe7dd2e6e58bc913c2da384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545" y="3942715"/>
            <a:ext cx="2729865" cy="2734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2530" t="4257" r="-1184"/>
          <a:stretch>
            <a:fillRect/>
          </a:stretch>
        </p:blipFill>
        <p:spPr>
          <a:xfrm>
            <a:off x="0" y="4105910"/>
            <a:ext cx="5614670" cy="2408555"/>
          </a:xfrm>
          <a:prstGeom prst="roundRect">
            <a:avLst/>
          </a:prstGeom>
        </p:spPr>
      </p:pic>
      <p:pic>
        <p:nvPicPr>
          <p:cNvPr id="12" name="图片 11" descr="e3737940c52472735c4f1bcdff41ba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610" y="-105410"/>
            <a:ext cx="5651500" cy="37706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785" y="764540"/>
            <a:ext cx="7987030" cy="5144135"/>
          </a:xfrm>
          <a:prstGeom prst="rect">
            <a:avLst/>
          </a:prstGeom>
        </p:spPr>
      </p:pic>
      <p:pic>
        <p:nvPicPr>
          <p:cNvPr id="14" name="图片 13" descr="33fba0171ae2bc4d13b9a707b14125c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6615" y="-177165"/>
            <a:ext cx="7243445" cy="653986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ttp://photo-static-api.fotomore.com/creative/vcg/veer/400/new/VCG41N681606268.jpg" descr="&amp;pky260_sjzg_VCG41N681606268&amp;2&amp;src_replace_replace1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76995" y="4726305"/>
            <a:ext cx="3215005" cy="213169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71450" y="553720"/>
          <a:ext cx="1184846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0310"/>
                <a:gridCol w="5558155"/>
              </a:tblGrid>
              <a:tr h="5181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Bodoni MT Black" panose="02070A03080606020203" charset="0"/>
                          <a:cs typeface="Bodoni MT Black" panose="02070A03080606020203" charset="0"/>
                        </a:rPr>
                        <a:t>Interview Topic: </a:t>
                      </a:r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Bodoni MT Black" panose="02070A03080606020203" charset="0"/>
                          <a:ea typeface="微软雅黑" panose="020B0503020204020204" pitchFamily="34" charset="-122"/>
                          <a:cs typeface="Bodoni MT Black" panose="02070A03080606020203" charset="0"/>
                          <a:sym typeface="+mn-ea"/>
                        </a:rPr>
                        <a:t>Chinese learning in the Confucius Institute </a:t>
                      </a:r>
                      <a:endParaRPr lang="en-US" altLang="zh-CN" sz="2800" b="1" dirty="0" smtClean="0">
                        <a:solidFill>
                          <a:schemeClr val="bg1"/>
                        </a:solidFill>
                        <a:latin typeface="Bodoni MT Black" panose="02070A03080606020203" charset="0"/>
                        <a:ea typeface="微软雅黑" panose="020B0503020204020204" pitchFamily="34" charset="-122"/>
                        <a:cs typeface="Bodoni MT Black" panose="02070A03080606020203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659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Possible Questions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Answers</a:t>
                      </a:r>
                      <a:endParaRPr lang="en-US" altLang="zh-CN" sz="2800"/>
                    </a:p>
                  </a:txBody>
                  <a:tcPr/>
                </a:tc>
              </a:tr>
              <a:tr h="32111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e.g: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 1:Why do you choose to be a teacher in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Confucius Institute?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-43897" y="4274078"/>
            <a:ext cx="7894320" cy="2386330"/>
            <a:chOff x="403" y="1496"/>
            <a:chExt cx="14287" cy="4516"/>
          </a:xfrm>
        </p:grpSpPr>
        <p:sp>
          <p:nvSpPr>
            <p:cNvPr id="7" name="云形标注 6"/>
            <p:cNvSpPr/>
            <p:nvPr/>
          </p:nvSpPr>
          <p:spPr>
            <a:xfrm>
              <a:off x="403" y="1496"/>
              <a:ext cx="14287" cy="4516"/>
            </a:xfrm>
            <a:prstGeom prst="cloudCallout">
              <a:avLst>
                <a:gd name="adj1" fmla="val 61929"/>
                <a:gd name="adj2" fmla="val 127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542" y="1862"/>
              <a:ext cx="12008" cy="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If you were the host, what questions would you raise to interview the teacher from Confucius Institute in Pakistan?</a:t>
              </a:r>
              <a:endParaRPr lang="en-US" altLang="zh-CN" sz="2800" b="1" dirty="0">
                <a:solidFill>
                  <a:schemeClr val="l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Using language 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90" y="-69850"/>
            <a:ext cx="1463675" cy="131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ttp://photo-static-api.fotomore.com/creative/vcg/veer/400/new/VCG41N681606268.jpg" descr="&amp;pky260_sjzg_VCG41N681606268&amp;2&amp;src_replace_replace1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76995" y="5480685"/>
            <a:ext cx="3215005" cy="148145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171450" y="368300"/>
          <a:ext cx="12021185" cy="511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665"/>
                <a:gridCol w="5684520"/>
              </a:tblGrid>
              <a:tr h="51943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Bodoni MT Black" panose="02070A03080606020203" charset="0"/>
                          <a:cs typeface="Bodoni MT Black" panose="02070A03080606020203" charset="0"/>
                        </a:rPr>
                        <a:t>Interview Topic: </a:t>
                      </a:r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Bodoni MT Black" panose="02070A03080606020203" charset="0"/>
                          <a:ea typeface="微软雅黑" panose="020B0503020204020204" pitchFamily="34" charset="-122"/>
                          <a:cs typeface="Bodoni MT Black" panose="02070A03080606020203" charset="0"/>
                          <a:sym typeface="+mn-ea"/>
                        </a:rPr>
                        <a:t>Chinese learning in the Confucius Institute </a:t>
                      </a:r>
                      <a:endParaRPr lang="en-US" altLang="zh-CN" sz="2800" b="1" dirty="0" smtClean="0">
                        <a:solidFill>
                          <a:schemeClr val="bg1"/>
                        </a:solidFill>
                        <a:latin typeface="Bodoni MT Black" panose="02070A03080606020203" charset="0"/>
                        <a:ea typeface="微软雅黑" panose="020B0503020204020204" pitchFamily="34" charset="-122"/>
                        <a:cs typeface="Bodoni MT Black" panose="02070A03080606020203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6616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Possible Questions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Answers</a:t>
                      </a:r>
                      <a:endParaRPr lang="en-US" altLang="zh-CN" sz="2800"/>
                    </a:p>
                  </a:txBody>
                  <a:tcPr/>
                </a:tc>
              </a:tr>
              <a:tr h="32194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e.g: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 1:Why do you choose to be a teacher in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Confucius Institute?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71450" y="2867025"/>
            <a:ext cx="630809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 2: What’s the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Confucius Institute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Pakistan like?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450" y="3945890"/>
            <a:ext cx="696214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 3:What do Pakistani think of learning Chinese?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79540" y="1617980"/>
            <a:ext cx="59582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Aisha followed a good Chinese teacher and wanted to carry on her work.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79540" y="2647950"/>
            <a:ext cx="5888990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Although it’s small at first, it has become bigger and a centre for Chinese activities and a bridge to China.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79540" y="4031615"/>
            <a:ext cx="59582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They think learning Chinese is important and beneficial to their future.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 descr="6f4baf4db979eb9fa8d1e767e2698a56"/>
          <p:cNvPicPr>
            <a:picLocks noChangeAspect="1"/>
          </p:cNvPicPr>
          <p:nvPr/>
        </p:nvPicPr>
        <p:blipFill>
          <a:blip r:embed="rId3"/>
          <a:srcRect t="12534" r="2937" b="16131"/>
          <a:stretch>
            <a:fillRect/>
          </a:stretch>
        </p:blipFill>
        <p:spPr>
          <a:xfrm>
            <a:off x="99060" y="5481320"/>
            <a:ext cx="2679700" cy="13766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1450" y="4872990"/>
            <a:ext cx="696214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 4: What do you feel about your job 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79540" y="5024755"/>
            <a:ext cx="5784850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Aisha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feels satisfied  with her job.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Using language 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365" y="5648325"/>
            <a:ext cx="1463675" cy="131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  <p:bldP spid="5" grpId="1"/>
      <p:bldP spid="10" grpId="0"/>
      <p:bldP spid="10" grpId="1"/>
      <p:bldP spid="11" grpId="0" bldLvl="0" animBg="1"/>
      <p:bldP spid="11" grpId="1"/>
      <p:bldP spid="12" grpId="0"/>
      <p:bldP spid="12" grpId="1"/>
      <p:bldP spid="14" grpId="0"/>
      <p:bldP spid="14" grpId="1"/>
      <p:bldP spid="15" grpId="0" bldLvl="0" animBg="1"/>
      <p:bldP spid="15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</p:tagLst>
</file>

<file path=ppt/tags/tag131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SHOW_EDIT_AREA_INDICATION" val="0"/>
  <p:tag name="KSO_WM_TEMPLATE_THUMBS_INDEX" val="1、4、9、10、11、12、13、14、15、17"/>
  <p:tag name="KSO_WM_TEMPLATE_SUBCATEGORY" val="17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022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SHOW_EDIT_AREA_INDICATION" val="0"/>
  <p:tag name="KSO_WM_TEMPLATE_THUMBS_INDEX" val="1、4、9、10、11、12、13、14、15、17"/>
  <p:tag name="KSO_WM_TEMPLATE_SUBCATEGORY" val="17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0222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57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2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SHOW_EDIT_AREA_INDICATION" val="0"/>
  <p:tag name="KSO_WM_TEMPLATE_THUMBS_INDEX" val="1、4、9、10、11、12、13、14、15、17"/>
  <p:tag name="KSO_WM_TEMPLATE_SUBCATEGORY" val="17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0222"/>
</p:tagLst>
</file>

<file path=ppt/tags/tag4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22_1*a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活动策划方案"/>
</p:tagLst>
</file>

<file path=ppt/tags/tag4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1"/>
  <p:tag name="KSO_WM_UNIT_DIAGRAM_ISNUMVISUAL" val="0"/>
  <p:tag name="KSO_WM_UNIT_DIAGRAM_ISREFERUNIT" val="0"/>
  <p:tag name="KSO_WM_UNIT_TYPE" val="b"/>
  <p:tag name="KSO_WM_UNIT_INDEX" val="1"/>
  <p:tag name="KSO_WM_UNIT_ID" val="custom20200222_1*b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0"/>
  <p:tag name="KSO_WM_UNIT_TEXT_FILL_FORE_SCHEMECOLOR_INDEX" val="14"/>
  <p:tag name="KSO_WM_UNIT_TEXT_FILL_TYPE" val="1"/>
</p:tagLst>
</file>

<file path=ppt/tags/tag4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0222_1*b*2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汇报人姓名"/>
  <p:tag name="KSO_WM_UNIT_TEXT_FILL_FORE_SCHEMECOLOR_INDEX_BRIGHTNESS" val="0"/>
  <p:tag name="KSO_WM_UNIT_TEXT_FILL_FORE_SCHEMECOLOR_INDEX" val="14"/>
  <p:tag name="KSO_WM_UNIT_TEXT_FILL_TYPE" val="1"/>
</p:tagLst>
</file>

<file path=ppt/tags/tag47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custom20200222_1*y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</p:tagLst>
</file>

<file path=ppt/tags/tag4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1"/>
  <p:tag name="KSO_WM_UNIT_DIAGRAM_ISNUMVISUAL" val="0"/>
  <p:tag name="KSO_WM_UNIT_DIAGRAM_ISREFERUNIT" val="0"/>
  <p:tag name="KSO_WM_UNIT_TYPE" val="b"/>
  <p:tag name="KSO_WM_UNIT_INDEX" val="1"/>
  <p:tag name="KSO_WM_UNIT_ID" val="custom20200222_1*b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0"/>
  <p:tag name="KSO_WM_UNIT_TEXT_FILL_FORE_SCHEMECOLOR_INDEX" val="14"/>
  <p:tag name="KSO_WM_UNIT_TEXT_FILL_TYPE" val="1"/>
</p:tagLst>
</file>

<file path=ppt/tags/tag478.xml><?xml version="1.0" encoding="utf-8"?>
<p:tagLst xmlns:p="http://schemas.openxmlformats.org/presentationml/2006/main">
  <p:tag name="KSO_WM_SLIDE_COVER_HASPICTURE" val="2"/>
  <p:tag name="KSO_WM_TEMPLATE_THUMBS_INDEX" val="1、4、9、10、11、12、13、14、15、17"/>
  <p:tag name="KSO_WM_SLIDE_ID" val="custom20200222_1"/>
  <p:tag name="KSO_WM_TEMPLATE_SUBCATEGORY" val="17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0222"/>
  <p:tag name="KSO_WM_SLIDE_LAYOUT" val="a_b_y"/>
  <p:tag name="KSO_WM_SLIDE_LAYOUT_CNT" val="1_3_1"/>
</p:tagLst>
</file>

<file path=ppt/tags/tag479.xml><?xml version="1.0" encoding="utf-8"?>
<p:tagLst xmlns:p="http://schemas.openxmlformats.org/presentationml/2006/main">
  <p:tag name="KSO_WM_BEAUTIFY_FLAG" val="#wm#"/>
  <p:tag name="KSO_WM_TEMPLATE_CATEGORY" val="custom"/>
  <p:tag name="KSO_WM_TEMPLATE_INDEX" val="2020022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2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483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484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485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486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487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1_1*ζ_h_d*1_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488.xml><?xml version="1.0" encoding="utf-8"?>
<p:tagLst xmlns:p="http://schemas.openxmlformats.org/presentationml/2006/main">
  <p:tag name="KSO_WM_SLIDE_BK_DARK_LIGHT" val="1"/>
  <p:tag name="KSO_WM_SLIDE_BACKGROUND_TYPE" val="general"/>
  <p:tag name="KSO_WM_UNIT_FLASH_PICTURE_TYPE" val="0"/>
</p:tagLst>
</file>

<file path=ppt/tags/tag489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491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93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494.xml><?xml version="1.0" encoding="utf-8"?>
<p:tagLst xmlns:p="http://schemas.openxmlformats.org/presentationml/2006/main">
  <p:tag name="KSO_WM_UNIT_TABLE_BEAUTIFY" val="smartTable{20698ff2-4f65-43e2-a746-762d862a5680}"/>
  <p:tag name="TABLE_ENDDRAG_ORIGIN_RECT" val="902*297"/>
  <p:tag name="TABLE_ENDDRAG_RECT" val="43*106*902*297"/>
</p:tagLst>
</file>

<file path=ppt/tags/tag495.xml><?xml version="1.0" encoding="utf-8"?>
<p:tagLst xmlns:p="http://schemas.openxmlformats.org/presentationml/2006/main">
  <p:tag name="KSO_WM_UNIT_TABLE_BEAUTIFY" val="smartTable{20698ff2-4f65-43e2-a746-762d862a5680}"/>
  <p:tag name="TABLE_ENDDRAG_ORIGIN_RECT" val="946*346"/>
  <p:tag name="TABLE_ENDDRAG_RECT" val="13*29*946*346"/>
</p:tagLst>
</file>

<file path=ppt/tags/tag496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7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49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9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01.xml><?xml version="1.0" encoding="utf-8"?>
<p:tagLst xmlns:p="http://schemas.openxmlformats.org/presentationml/2006/main">
  <p:tag name="KSO_WM_BEAUTIFY_FLAG" val="#wm#"/>
  <p:tag name="KSO_WM_TEMPLATE_CATEGORY" val="custom"/>
  <p:tag name="KSO_WM_TEMPLATE_INDEX" val="20200222"/>
</p:tagLst>
</file>

<file path=ppt/tags/tag502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03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22_17*a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谢谢观看"/>
</p:tagLst>
</file>

<file path=ppt/tags/tag504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05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07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0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09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1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12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e505a7-7378-497c-988d-209a16442044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2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3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4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5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553.xml><?xml version="1.0" encoding="utf-8"?>
<p:tagLst xmlns:p="http://schemas.openxmlformats.org/presentationml/2006/main">
  <p:tag name="KSO_WM_SLIDE_BK_DARK_LIGHT" val="1"/>
  <p:tag name="KSO_WM_SLIDE_BACKGROUND_TYPE" val="general"/>
</p:tagLst>
</file>

<file path=ppt/tags/tag554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22_17*a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谢谢观看"/>
</p:tagLst>
</file>

<file path=ppt/tags/tag5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0222_17*b*1"/>
  <p:tag name="KSO_WM_TEMPLATE_CATEGORY" val="custom"/>
  <p:tag name="KSO_WM_TEMPLATE_INDEX" val="20200222"/>
  <p:tag name="KSO_WM_UNIT_LAYERLEVEL" val="1"/>
  <p:tag name="KSO_WM_TAG_VERSION" val="1.0"/>
  <p:tag name="KSO_WM_BEAUTIFY_FLAG" val="#wm#"/>
  <p:tag name="KSO_WM_UNIT_PRESET_TEXT" val="单击此处添加副标题"/>
</p:tagLst>
</file>

<file path=ppt/tags/tag556.xml><?xml version="1.0" encoding="utf-8"?>
<p:tagLst xmlns:p="http://schemas.openxmlformats.org/presentationml/2006/main">
  <p:tag name="KSO_WM_SLIDE_ID" val="custom20200222_17"/>
  <p:tag name="KSO_WM_TEMPLATE_SUBCATEGORY" val="17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7"/>
  <p:tag name="KSO_WM_TAG_VERSION" val="1.0"/>
  <p:tag name="KSO_WM_BEAUTIFY_FLAG" val="#wm#"/>
  <p:tag name="KSO_WM_TEMPLATE_CATEGORY" val="custom"/>
  <p:tag name="KSO_WM_TEMPLATE_INDEX" val="20200222"/>
  <p:tag name="KSO_WM_SLIDE_LAYOUT" val="a_b"/>
  <p:tag name="KSO_WM_SLIDE_LAYOUT_CNT" val="1_1"/>
  <p:tag name="KSO_WM_SLIDE_ANIMATION_ID" val="3127901"/>
  <p:tag name="KSO_WM_SLIDE_ANIMATION_TYPE" val="0_9_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66">
      <a:dk1>
        <a:srgbClr val="000000"/>
      </a:dk1>
      <a:lt1>
        <a:sysClr val="window" lastClr="FFFFFF"/>
      </a:lt1>
      <a:dk2>
        <a:srgbClr val="3B3838"/>
      </a:dk2>
      <a:lt2>
        <a:srgbClr val="FFFFFF"/>
      </a:lt2>
      <a:accent1>
        <a:srgbClr val="F98B05"/>
      </a:accent1>
      <a:accent2>
        <a:srgbClr val="EF7037"/>
      </a:accent2>
      <a:accent3>
        <a:srgbClr val="E5556A"/>
      </a:accent3>
      <a:accent4>
        <a:srgbClr val="DA3A99"/>
      </a:accent4>
      <a:accent5>
        <a:srgbClr val="D11FCD"/>
      </a:accent5>
      <a:accent6>
        <a:srgbClr val="CB05F9"/>
      </a:accent6>
      <a:hlink>
        <a:srgbClr val="5FCBFB"/>
      </a:hlink>
      <a:folHlink>
        <a:srgbClr val="B759BC"/>
      </a:folHlink>
    </a:clrScheme>
    <a:fontScheme name="渐变、商务风、小清新、">
      <a:majorFont>
        <a:latin typeface="Arial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66">
      <a:dk1>
        <a:srgbClr val="000000"/>
      </a:dk1>
      <a:lt1>
        <a:sysClr val="window" lastClr="FFFFFF"/>
      </a:lt1>
      <a:dk2>
        <a:srgbClr val="3B3838"/>
      </a:dk2>
      <a:lt2>
        <a:srgbClr val="FFFFFF"/>
      </a:lt2>
      <a:accent1>
        <a:srgbClr val="F98B05"/>
      </a:accent1>
      <a:accent2>
        <a:srgbClr val="EF7037"/>
      </a:accent2>
      <a:accent3>
        <a:srgbClr val="E5556A"/>
      </a:accent3>
      <a:accent4>
        <a:srgbClr val="DA3A99"/>
      </a:accent4>
      <a:accent5>
        <a:srgbClr val="D11FCD"/>
      </a:accent5>
      <a:accent6>
        <a:srgbClr val="CB05F9"/>
      </a:accent6>
      <a:hlink>
        <a:srgbClr val="5FCBFB"/>
      </a:hlink>
      <a:folHlink>
        <a:srgbClr val="B759BC"/>
      </a:folHlink>
    </a:clrScheme>
    <a:fontScheme name="渐变、商务风、小清新、">
      <a:majorFont>
        <a:latin typeface="Arial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66">
      <a:dk1>
        <a:srgbClr val="000000"/>
      </a:dk1>
      <a:lt1>
        <a:sysClr val="window" lastClr="FFFFFF"/>
      </a:lt1>
      <a:dk2>
        <a:srgbClr val="3B3838"/>
      </a:dk2>
      <a:lt2>
        <a:srgbClr val="FFFFFF"/>
      </a:lt2>
      <a:accent1>
        <a:srgbClr val="F98B05"/>
      </a:accent1>
      <a:accent2>
        <a:srgbClr val="EF7037"/>
      </a:accent2>
      <a:accent3>
        <a:srgbClr val="E5556A"/>
      </a:accent3>
      <a:accent4>
        <a:srgbClr val="DA3A99"/>
      </a:accent4>
      <a:accent5>
        <a:srgbClr val="D11FCD"/>
      </a:accent5>
      <a:accent6>
        <a:srgbClr val="CB05F9"/>
      </a:accent6>
      <a:hlink>
        <a:srgbClr val="5FCBFB"/>
      </a:hlink>
      <a:folHlink>
        <a:srgbClr val="B759BC"/>
      </a:folHlink>
    </a:clrScheme>
    <a:fontScheme name="渐变、商务风、小清新、">
      <a:majorFont>
        <a:latin typeface="Arial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4295</Words>
  <Application>WPS 演示</Application>
  <PresentationFormat>宽屏</PresentationFormat>
  <Paragraphs>172</Paragraphs>
  <Slides>19</Slides>
  <Notes>4</Notes>
  <HiddenSlides>0</HiddenSlides>
  <MMClips>11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Viner Hand ITC</vt:lpstr>
      <vt:lpstr>Times New Roman</vt:lpstr>
      <vt:lpstr>HelveticaNeue</vt:lpstr>
      <vt:lpstr>Corbel</vt:lpstr>
      <vt:lpstr>华文新魏</vt:lpstr>
      <vt:lpstr>汉仪旗黑-85S</vt:lpstr>
      <vt:lpstr>黑体</vt:lpstr>
      <vt:lpstr>Arial Black</vt:lpstr>
      <vt:lpstr>Bodoni MT Black</vt:lpstr>
      <vt:lpstr>High Tower Text</vt:lpstr>
      <vt:lpstr>Bodoni MT</vt:lpstr>
      <vt:lpstr>Arial Unicode MS</vt:lpstr>
      <vt:lpstr>Calibri</vt:lpstr>
      <vt:lpstr>Office 主题​​</vt:lpstr>
      <vt:lpstr>2_Office 主题​​</vt:lpstr>
      <vt:lpstr>3_Office 主题​​</vt:lpstr>
      <vt:lpstr>1_Office 主题​​</vt:lpstr>
      <vt:lpstr>PowerPoint 演示文稿</vt:lpstr>
      <vt:lpstr>Unit 2 Bridging Cultures</vt:lpstr>
      <vt:lpstr>Foreign friends are learning Chinese.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Why do foreign friends are learning Chinese?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bravolily</dc:creator>
  <cp:lastModifiedBy>24147</cp:lastModifiedBy>
  <cp:revision>171</cp:revision>
  <dcterms:created xsi:type="dcterms:W3CDTF">2019-06-19T02:08:00Z</dcterms:created>
  <dcterms:modified xsi:type="dcterms:W3CDTF">2021-12-24T01:55:02Z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CD9BB927D5DC4D5CB8EE64FF6280C465</vt:lpwstr>
  </property>
</Properties>
</file>