
<file path=[Content_Types].xml><?xml version="1.0" encoding="utf-8"?>
<Types xmlns="http://schemas.openxmlformats.org/package/2006/content-types">
  <Default Extension="jpeg" ContentType="image/jpe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385" r:id="rId4"/>
    <p:sldId id="327" r:id="rId5"/>
    <p:sldId id="360" r:id="rId6"/>
    <p:sldId id="361" r:id="rId8"/>
    <p:sldId id="362" r:id="rId9"/>
    <p:sldId id="363" r:id="rId10"/>
    <p:sldId id="343" r:id="rId11"/>
    <p:sldId id="344" r:id="rId12"/>
    <p:sldId id="345" r:id="rId13"/>
    <p:sldId id="346" r:id="rId14"/>
    <p:sldId id="369" r:id="rId15"/>
    <p:sldId id="370" r:id="rId16"/>
    <p:sldId id="371" r:id="rId17"/>
    <p:sldId id="372" r:id="rId18"/>
    <p:sldId id="373" r:id="rId19"/>
    <p:sldId id="336" r:id="rId20"/>
    <p:sldId id="268" r:id="rId21"/>
    <p:sldId id="337" r:id="rId22"/>
    <p:sldId id="329" r:id="rId23"/>
    <p:sldId id="333" r:id="rId24"/>
    <p:sldId id="334" r:id="rId25"/>
    <p:sldId id="335" r:id="rId26"/>
    <p:sldId id="355" r:id="rId27"/>
    <p:sldId id="356" r:id="rId28"/>
    <p:sldId id="358" r:id="rId29"/>
    <p:sldId id="359"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幻灯片图像占位符 1"/>
          <p:cNvSpPr>
            <a:spLocks noGrp="1" noRot="1" noChangeAspect="1"/>
          </p:cNvSpPr>
          <p:nvPr>
            <p:ph type="sldImg" idx="2"/>
          </p:nvPr>
        </p:nvSpPr>
        <p:spPr/>
      </p:sp>
      <p:sp>
        <p:nvSpPr>
          <p:cNvPr id="1048596"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幻灯片图像占位符 1"/>
          <p:cNvSpPr>
            <a:spLocks noGrp="1" noRot="1" noChangeAspect="1"/>
          </p:cNvSpPr>
          <p:nvPr>
            <p:ph type="sldImg" idx="2"/>
          </p:nvPr>
        </p:nvSpPr>
        <p:spPr/>
      </p:sp>
      <p:sp>
        <p:nvSpPr>
          <p:cNvPr id="1048601"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幻灯片图像占位符 1"/>
          <p:cNvSpPr>
            <a:spLocks noGrp="1" noRot="1" noChangeAspect="1"/>
          </p:cNvSpPr>
          <p:nvPr>
            <p:ph type="sldImg" idx="2"/>
          </p:nvPr>
        </p:nvSpPr>
        <p:spPr/>
      </p:sp>
      <p:sp>
        <p:nvSpPr>
          <p:cNvPr id="1048621"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3" name="幻灯片图像占位符 1"/>
          <p:cNvSpPr>
            <a:spLocks noGrp="1" noRot="1" noChangeAspect="1"/>
          </p:cNvSpPr>
          <p:nvPr>
            <p:ph type="sldImg" idx="2"/>
          </p:nvPr>
        </p:nvSpPr>
        <p:spPr/>
      </p:sp>
      <p:sp>
        <p:nvSpPr>
          <p:cNvPr id="1048694"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1"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1048582"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1048583"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584" name="页脚占位符 4"/>
          <p:cNvSpPr>
            <a:spLocks noGrp="1"/>
          </p:cNvSpPr>
          <p:nvPr>
            <p:ph type="ftr" sz="quarter" idx="11"/>
          </p:nvPr>
        </p:nvSpPr>
        <p:spPr/>
        <p:txBody>
          <a:bodyPr/>
          <a:lstStyle/>
          <a:p>
            <a:endParaRPr lang="zh-CN" altLang="en-US"/>
          </a:p>
        </p:txBody>
      </p:sp>
      <p:sp>
        <p:nvSpPr>
          <p:cNvPr id="1048585"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89" name="标题 1"/>
          <p:cNvSpPr>
            <a:spLocks noGrp="1"/>
          </p:cNvSpPr>
          <p:nvPr>
            <p:ph type="title"/>
          </p:nvPr>
        </p:nvSpPr>
        <p:spPr/>
        <p:txBody>
          <a:bodyPr/>
          <a:lstStyle/>
          <a:p>
            <a:r>
              <a:rPr lang="zh-CN" altLang="en-US" smtClean="0"/>
              <a:t>单击此处编辑母版标题样式</a:t>
            </a:r>
            <a:endParaRPr lang="zh-CN" altLang="en-US"/>
          </a:p>
        </p:txBody>
      </p:sp>
      <p:sp>
        <p:nvSpPr>
          <p:cNvPr id="1048590"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591"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592" name="页脚占位符 4"/>
          <p:cNvSpPr>
            <a:spLocks noGrp="1"/>
          </p:cNvSpPr>
          <p:nvPr>
            <p:ph type="ftr" sz="quarter" idx="11"/>
          </p:nvPr>
        </p:nvSpPr>
        <p:spPr/>
        <p:txBody>
          <a:bodyPr/>
          <a:lstStyle/>
          <a:p>
            <a:endParaRPr lang="zh-CN" altLang="en-US"/>
          </a:p>
        </p:txBody>
      </p:sp>
      <p:sp>
        <p:nvSpPr>
          <p:cNvPr id="1048593"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766"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1048767"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1048768"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69" name="页脚占位符 4"/>
          <p:cNvSpPr>
            <a:spLocks noGrp="1"/>
          </p:cNvSpPr>
          <p:nvPr>
            <p:ph type="ftr" sz="quarter" idx="11"/>
          </p:nvPr>
        </p:nvSpPr>
        <p:spPr/>
        <p:txBody>
          <a:bodyPr/>
          <a:lstStyle/>
          <a:p>
            <a:endParaRPr lang="zh-CN" altLang="en-US"/>
          </a:p>
        </p:txBody>
      </p:sp>
      <p:sp>
        <p:nvSpPr>
          <p:cNvPr id="1048770"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771" name="标题 1"/>
          <p:cNvSpPr>
            <a:spLocks noGrp="1"/>
          </p:cNvSpPr>
          <p:nvPr>
            <p:ph type="title"/>
          </p:nvPr>
        </p:nvSpPr>
        <p:spPr/>
        <p:txBody>
          <a:bodyPr/>
          <a:lstStyle/>
          <a:p>
            <a:r>
              <a:rPr lang="zh-CN" altLang="en-US" smtClean="0"/>
              <a:t>单击此处编辑母版标题样式</a:t>
            </a:r>
            <a:endParaRPr lang="zh-CN" altLang="en-US"/>
          </a:p>
        </p:txBody>
      </p:sp>
      <p:sp>
        <p:nvSpPr>
          <p:cNvPr id="1048772"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73"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74"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75" name="页脚占位符 5"/>
          <p:cNvSpPr>
            <a:spLocks noGrp="1"/>
          </p:cNvSpPr>
          <p:nvPr>
            <p:ph type="ftr" sz="quarter" idx="11"/>
          </p:nvPr>
        </p:nvSpPr>
        <p:spPr/>
        <p:txBody>
          <a:bodyPr/>
          <a:lstStyle/>
          <a:p>
            <a:endParaRPr lang="zh-CN" altLang="en-US"/>
          </a:p>
        </p:txBody>
      </p:sp>
      <p:sp>
        <p:nvSpPr>
          <p:cNvPr id="1048776"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777"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1048778"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779"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80"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781"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82"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83" name="页脚占位符 7"/>
          <p:cNvSpPr>
            <a:spLocks noGrp="1"/>
          </p:cNvSpPr>
          <p:nvPr>
            <p:ph type="ftr" sz="quarter" idx="11"/>
          </p:nvPr>
        </p:nvSpPr>
        <p:spPr/>
        <p:txBody>
          <a:bodyPr/>
          <a:lstStyle/>
          <a:p>
            <a:endParaRPr lang="zh-CN" altLang="en-US"/>
          </a:p>
        </p:txBody>
      </p:sp>
      <p:sp>
        <p:nvSpPr>
          <p:cNvPr id="1048784"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746" name="标题 1"/>
          <p:cNvSpPr>
            <a:spLocks noGrp="1"/>
          </p:cNvSpPr>
          <p:nvPr>
            <p:ph type="title"/>
          </p:nvPr>
        </p:nvSpPr>
        <p:spPr/>
        <p:txBody>
          <a:bodyPr/>
          <a:lstStyle/>
          <a:p>
            <a:r>
              <a:rPr lang="zh-CN" altLang="en-US" smtClean="0"/>
              <a:t>单击此处编辑母版标题样式</a:t>
            </a:r>
            <a:endParaRPr lang="zh-CN" altLang="en-US"/>
          </a:p>
        </p:txBody>
      </p:sp>
      <p:sp>
        <p:nvSpPr>
          <p:cNvPr id="1048747"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48" name="页脚占位符 3"/>
          <p:cNvSpPr>
            <a:spLocks noGrp="1"/>
          </p:cNvSpPr>
          <p:nvPr>
            <p:ph type="ftr" sz="quarter" idx="11"/>
          </p:nvPr>
        </p:nvSpPr>
        <p:spPr/>
        <p:txBody>
          <a:bodyPr/>
          <a:lstStyle/>
          <a:p>
            <a:endParaRPr lang="zh-CN" altLang="en-US"/>
          </a:p>
        </p:txBody>
      </p:sp>
      <p:sp>
        <p:nvSpPr>
          <p:cNvPr id="1048749"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785"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86" name="页脚占位符 2"/>
          <p:cNvSpPr>
            <a:spLocks noGrp="1"/>
          </p:cNvSpPr>
          <p:nvPr>
            <p:ph type="ftr" sz="quarter" idx="11"/>
          </p:nvPr>
        </p:nvSpPr>
        <p:spPr/>
        <p:txBody>
          <a:bodyPr/>
          <a:lstStyle/>
          <a:p>
            <a:endParaRPr lang="zh-CN" altLang="en-US"/>
          </a:p>
        </p:txBody>
      </p:sp>
      <p:sp>
        <p:nvSpPr>
          <p:cNvPr id="1048787"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788"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789"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90"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791"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92" name="页脚占位符 5"/>
          <p:cNvSpPr>
            <a:spLocks noGrp="1"/>
          </p:cNvSpPr>
          <p:nvPr>
            <p:ph type="ftr" sz="quarter" idx="11"/>
          </p:nvPr>
        </p:nvSpPr>
        <p:spPr/>
        <p:txBody>
          <a:bodyPr/>
          <a:lstStyle/>
          <a:p>
            <a:endParaRPr lang="zh-CN" altLang="en-US"/>
          </a:p>
        </p:txBody>
      </p:sp>
      <p:sp>
        <p:nvSpPr>
          <p:cNvPr id="1048793"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755"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756"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57"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758"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59" name="页脚占位符 5"/>
          <p:cNvSpPr>
            <a:spLocks noGrp="1"/>
          </p:cNvSpPr>
          <p:nvPr>
            <p:ph type="ftr" sz="quarter" idx="11"/>
          </p:nvPr>
        </p:nvSpPr>
        <p:spPr/>
        <p:txBody>
          <a:bodyPr/>
          <a:lstStyle/>
          <a:p>
            <a:endParaRPr lang="zh-CN" altLang="en-US"/>
          </a:p>
        </p:txBody>
      </p:sp>
      <p:sp>
        <p:nvSpPr>
          <p:cNvPr id="1048760"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8761" name="标题 1"/>
          <p:cNvSpPr>
            <a:spLocks noGrp="1"/>
          </p:cNvSpPr>
          <p:nvPr>
            <p:ph type="title"/>
          </p:nvPr>
        </p:nvSpPr>
        <p:spPr/>
        <p:txBody>
          <a:bodyPr/>
          <a:lstStyle/>
          <a:p>
            <a:r>
              <a:rPr lang="zh-CN" altLang="en-US" smtClean="0"/>
              <a:t>单击此处编辑母版标题样式</a:t>
            </a:r>
            <a:endParaRPr lang="zh-CN" altLang="en-US"/>
          </a:p>
        </p:txBody>
      </p:sp>
      <p:sp>
        <p:nvSpPr>
          <p:cNvPr id="1048762"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63"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64" name="页脚占位符 4"/>
          <p:cNvSpPr>
            <a:spLocks noGrp="1"/>
          </p:cNvSpPr>
          <p:nvPr>
            <p:ph type="ftr" sz="quarter" idx="11"/>
          </p:nvPr>
        </p:nvSpPr>
        <p:spPr/>
        <p:txBody>
          <a:bodyPr/>
          <a:lstStyle/>
          <a:p>
            <a:endParaRPr lang="zh-CN" altLang="en-US"/>
          </a:p>
        </p:txBody>
      </p:sp>
      <p:sp>
        <p:nvSpPr>
          <p:cNvPr id="1048765"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1048750"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1048751"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52"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53" name="页脚占位符 4"/>
          <p:cNvSpPr>
            <a:spLocks noGrp="1"/>
          </p:cNvSpPr>
          <p:nvPr>
            <p:ph type="ftr" sz="quarter" idx="11"/>
          </p:nvPr>
        </p:nvSpPr>
        <p:spPr/>
        <p:txBody>
          <a:bodyPr/>
          <a:lstStyle/>
          <a:p>
            <a:endParaRPr lang="zh-CN" altLang="en-US"/>
          </a:p>
        </p:txBody>
      </p:sp>
      <p:sp>
        <p:nvSpPr>
          <p:cNvPr id="1048754"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jpeg"/><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microsoft.com/office/2007/relationships/media" Target="file:///E:\&#35895;&#27468;&#27983;&#35272;&#22120;&#19979;&#36733;\&#12304;&#22806;&#21002;&#21608;&#21002;&#12305;\&#22806;&#21002;&#65288;1218-1224&#65289;\One-minute%20World%2012.20.21.mp4" TargetMode="External"/><Relationship Id="rId1" Type="http://schemas.openxmlformats.org/officeDocument/2006/relationships/video" Target="file:///E:\&#35895;&#27468;&#27983;&#35272;&#22120;&#19979;&#36733;\&#12304;&#22806;&#21002;&#21608;&#21002;&#12305;\&#22806;&#21002;&#65288;1218-1224&#65289;\One-minute%20World%2012.20.21.mp4" TargetMode="Externa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microsoft.com/office/2007/relationships/media" Target="../media/media1.m4a"/><Relationship Id="rId1" Type="http://schemas.openxmlformats.org/officeDocument/2006/relationships/audio" Target="../media/media1.m4a"/></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3.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0" y="0"/>
            <a:ext cx="2003425"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长难句分析</a:t>
            </a:r>
            <a:endParaRPr kumimoji="1" lang="zh-CN" altLang="en-US" sz="2800" b="1" dirty="0">
              <a:solidFill>
                <a:prstClr val="white"/>
              </a:solidFill>
              <a:sym typeface="+mn-ea"/>
            </a:endParaRPr>
          </a:p>
        </p:txBody>
      </p:sp>
      <p:sp>
        <p:nvSpPr>
          <p:cNvPr id="7" name="圆角矩形 6"/>
          <p:cNvSpPr/>
          <p:nvPr/>
        </p:nvSpPr>
        <p:spPr>
          <a:xfrm>
            <a:off x="208915" y="617220"/>
            <a:ext cx="11790045" cy="339153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9" name="文本框 8"/>
          <p:cNvSpPr txBox="1"/>
          <p:nvPr/>
        </p:nvSpPr>
        <p:spPr>
          <a:xfrm>
            <a:off x="369252" y="653028"/>
            <a:ext cx="11629708" cy="3138170"/>
          </a:xfrm>
          <a:prstGeom prst="rect">
            <a:avLst/>
          </a:prstGeom>
          <a:noFill/>
        </p:spPr>
        <p:txBody>
          <a:bodyPr wrap="square">
            <a:spAutoFit/>
          </a:bodyPr>
          <a:lstStyle/>
          <a:p>
            <a:r>
              <a:rPr lang="en-US" altLang="zh-CN" sz="2800" dirty="0">
                <a:solidFill>
                  <a:prstClr val="black"/>
                </a:solidFill>
                <a:sym typeface="+mn-ea"/>
              </a:rPr>
              <a:t>France has taken the most radical step by banning tourist travel to and </a:t>
            </a:r>
            <a:r>
              <a:rPr lang="en-US" altLang="zh-CN" sz="2800" dirty="0" smtClean="0">
                <a:solidFill>
                  <a:prstClr val="black"/>
                </a:solidFill>
                <a:sym typeface="+mn-ea"/>
              </a:rPr>
              <a:t>from </a:t>
            </a:r>
            <a:r>
              <a:rPr lang="en-US" altLang="zh-CN" sz="2800" dirty="0">
                <a:solidFill>
                  <a:prstClr val="black"/>
                </a:solidFill>
                <a:sym typeface="+mn-ea"/>
              </a:rPr>
              <a:t>the UK, which is battling an Omicron-fuelled surge in Covid-19 infections</a:t>
            </a:r>
            <a:r>
              <a:rPr lang="en-US" altLang="zh-CN" sz="2800" dirty="0" smtClean="0">
                <a:solidFill>
                  <a:prstClr val="black"/>
                </a:solidFill>
                <a:sym typeface="+mn-ea"/>
              </a:rPr>
              <a:t>,</a:t>
            </a:r>
            <a:r>
              <a:rPr lang="en-US" altLang="zh-CN" sz="2800" dirty="0">
                <a:solidFill>
                  <a:prstClr val="black"/>
                </a:solidFill>
                <a:sym typeface="+mn-ea"/>
              </a:rPr>
              <a:t> </a:t>
            </a:r>
            <a:r>
              <a:rPr lang="en-US" altLang="zh-CN" sz="2800" dirty="0" err="1">
                <a:solidFill>
                  <a:prstClr val="black"/>
                </a:solidFill>
                <a:sym typeface="+mn-ea"/>
              </a:rPr>
              <a:t>caus-ing</a:t>
            </a:r>
            <a:r>
              <a:rPr lang="en-US" altLang="zh-CN" sz="2800" dirty="0">
                <a:solidFill>
                  <a:prstClr val="black"/>
                </a:solidFill>
                <a:sym typeface="+mn-ea"/>
              </a:rPr>
              <a:t> the cancellation of thousands of ski holidays and trips to second homes in the country</a:t>
            </a:r>
            <a:r>
              <a:rPr lang="en-US" altLang="zh-CN" sz="2800" dirty="0" smtClean="0">
                <a:solidFill>
                  <a:prstClr val="black"/>
                </a:solidFill>
                <a:sym typeface="+mn-ea"/>
              </a:rPr>
              <a:t>.</a:t>
            </a:r>
            <a:endParaRPr lang="en-US" altLang="zh-CN" sz="2800" dirty="0">
              <a:solidFill>
                <a:prstClr val="black"/>
              </a:solidFill>
              <a:sym typeface="+mn-ea"/>
            </a:endParaRPr>
          </a:p>
          <a:p>
            <a:r>
              <a:rPr lang="en-US" altLang="zh-CN" sz="2800" dirty="0" err="1" smtClean="0">
                <a:solidFill>
                  <a:prstClr val="black"/>
                </a:solidFill>
                <a:latin typeface="Times New Roman" panose="02020603050405020304" charset="0"/>
                <a:ea typeface="华文中宋" panose="02010600040101010101" charset="-122"/>
                <a:cs typeface="Times New Roman" panose="02020603050405020304" charset="0"/>
              </a:rPr>
              <a:t>分析</a:t>
            </a:r>
            <a:r>
              <a:rPr lang="zh-CN" altLang="en-US" sz="2800" dirty="0" err="1">
                <a:solidFill>
                  <a:prstClr val="black"/>
                </a:solidFill>
                <a:latin typeface="Times New Roman" panose="02020603050405020304" charset="0"/>
                <a:ea typeface="华文中宋" panose="02010600040101010101" charset="-122"/>
                <a:cs typeface="Times New Roman" panose="02020603050405020304" charset="0"/>
              </a:rPr>
              <a:t>：</a:t>
            </a:r>
            <a:r>
              <a:rPr lang="en-US" altLang="zh-CN" sz="2800" dirty="0" err="1" smtClean="0">
                <a:solidFill>
                  <a:prstClr val="black"/>
                </a:solidFill>
                <a:latin typeface="Times New Roman" panose="02020603050405020304" charset="0"/>
                <a:ea typeface="华文中宋" panose="02010600040101010101" charset="-122"/>
                <a:cs typeface="Times New Roman" panose="02020603050405020304" charset="0"/>
              </a:rPr>
              <a:t>本句是一个which</a:t>
            </a:r>
            <a:r>
              <a:rPr lang="zh-CN" altLang="en-US" sz="2800" dirty="0" smtClean="0">
                <a:solidFill>
                  <a:prstClr val="black"/>
                </a:solidFill>
                <a:latin typeface="Times New Roman" panose="02020603050405020304" charset="0"/>
                <a:ea typeface="华文中宋" panose="02010600040101010101" charset="-122"/>
                <a:cs typeface="Times New Roman" panose="02020603050405020304" charset="0"/>
              </a:rPr>
              <a:t>引导的非限制性定语从句，</a:t>
            </a:r>
            <a:r>
              <a:rPr lang="en-US" altLang="zh-CN" sz="2800" dirty="0" smtClean="0">
                <a:solidFill>
                  <a:prstClr val="black"/>
                </a:solidFill>
                <a:latin typeface="Times New Roman" panose="02020603050405020304" charset="0"/>
                <a:ea typeface="华文中宋" panose="02010600040101010101" charset="-122"/>
                <a:cs typeface="Times New Roman" panose="02020603050405020304" charset="0"/>
              </a:rPr>
              <a:t>which</a:t>
            </a:r>
            <a:r>
              <a:rPr lang="zh-CN" altLang="en-US" sz="2800" dirty="0" smtClean="0">
                <a:solidFill>
                  <a:prstClr val="black"/>
                </a:solidFill>
                <a:latin typeface="Times New Roman" panose="02020603050405020304" charset="0"/>
                <a:ea typeface="华文中宋" panose="02010600040101010101" charset="-122"/>
                <a:cs typeface="Times New Roman" panose="02020603050405020304" charset="0"/>
              </a:rPr>
              <a:t>指代</a:t>
            </a:r>
            <a:r>
              <a:rPr lang="en-US" altLang="zh-CN" sz="2800" dirty="0" smtClean="0">
                <a:solidFill>
                  <a:prstClr val="black"/>
                </a:solidFill>
                <a:latin typeface="Times New Roman" panose="02020603050405020304" charset="0"/>
                <a:ea typeface="华文中宋" panose="02010600040101010101" charset="-122"/>
                <a:cs typeface="Times New Roman" panose="02020603050405020304" charset="0"/>
              </a:rPr>
              <a:t>_______</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a:t>
            </a:r>
            <a:r>
              <a:rPr lang="en-US" altLang="zh-CN" sz="2800" dirty="0" smtClean="0">
                <a:solidFill>
                  <a:prstClr val="black"/>
                </a:solidFill>
                <a:latin typeface="Times New Roman" panose="02020603050405020304" charset="0"/>
                <a:ea typeface="华文中宋" panose="02010600040101010101" charset="-122"/>
                <a:cs typeface="Times New Roman" panose="02020603050405020304" charset="0"/>
              </a:rPr>
              <a:t> “</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sym typeface="+mn-ea"/>
              </a:rPr>
              <a:t>by banning </a:t>
            </a:r>
            <a:r>
              <a:rPr lang="en-US" altLang="zh-CN" sz="2800" dirty="0" smtClean="0">
                <a:solidFill>
                  <a:prstClr val="black"/>
                </a:solidFill>
                <a:latin typeface="Times New Roman" panose="02020603050405020304" charset="0"/>
                <a:ea typeface="华文中宋" panose="02010600040101010101" charset="-122"/>
                <a:cs typeface="Times New Roman" panose="02020603050405020304" charset="0"/>
                <a:sym typeface="+mn-ea"/>
              </a:rPr>
              <a:t>…the </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sym typeface="+mn-ea"/>
              </a:rPr>
              <a:t>UK”</a:t>
            </a:r>
            <a:r>
              <a:rPr lang="zh-CN" altLang="en-US" sz="2800" dirty="0" smtClean="0">
                <a:solidFill>
                  <a:prstClr val="black"/>
                </a:solidFill>
                <a:latin typeface="Times New Roman" panose="02020603050405020304" charset="0"/>
                <a:ea typeface="华文中宋" panose="02010600040101010101" charset="-122"/>
                <a:cs typeface="Times New Roman" panose="02020603050405020304" charset="0"/>
              </a:rPr>
              <a:t>是</a:t>
            </a:r>
            <a:r>
              <a:rPr lang="zh-CN" altLang="en-US" sz="2900" dirty="0">
                <a:solidFill>
                  <a:prstClr val="black"/>
                </a:solidFill>
                <a:latin typeface="Times New Roman" panose="02020603050405020304" charset="0"/>
                <a:ea typeface="华文中宋" panose="02010600040101010101" charset="-122"/>
                <a:cs typeface="Times New Roman" panose="02020603050405020304" charset="0"/>
              </a:rPr>
              <a:t>现在</a:t>
            </a:r>
            <a:r>
              <a:rPr lang="zh-CN" altLang="en-US" sz="2900" dirty="0" smtClean="0">
                <a:solidFill>
                  <a:prstClr val="black"/>
                </a:solidFill>
                <a:latin typeface="Times New Roman" panose="02020603050405020304" charset="0"/>
                <a:ea typeface="华文中宋" panose="02010600040101010101" charset="-122"/>
                <a:cs typeface="Times New Roman" panose="02020603050405020304" charset="0"/>
              </a:rPr>
              <a:t>分词结构作</a:t>
            </a:r>
            <a:r>
              <a:rPr lang="en-US" altLang="zh-CN" sz="2900" dirty="0" smtClean="0">
                <a:solidFill>
                  <a:prstClr val="black"/>
                </a:solidFill>
                <a:latin typeface="Times New Roman" panose="02020603050405020304" charset="0"/>
                <a:ea typeface="华文中宋" panose="02010600040101010101" charset="-122"/>
                <a:cs typeface="Times New Roman" panose="02020603050405020304" charset="0"/>
              </a:rPr>
              <a:t>_________ </a:t>
            </a:r>
            <a:r>
              <a:rPr lang="zh-CN" altLang="en-US" sz="2800" dirty="0" smtClean="0">
                <a:solidFill>
                  <a:prstClr val="black"/>
                </a:solidFill>
                <a:latin typeface="Times New Roman" panose="02020603050405020304" charset="0"/>
                <a:ea typeface="华文中宋" panose="02010600040101010101" charset="-122"/>
                <a:cs typeface="Times New Roman" panose="02020603050405020304" charset="0"/>
              </a:rPr>
              <a:t>；</a:t>
            </a:r>
            <a:r>
              <a:rPr lang="en-US" altLang="zh-CN" sz="2800" dirty="0" smtClean="0">
                <a:solidFill>
                  <a:prstClr val="black"/>
                </a:solidFill>
                <a:latin typeface="Times New Roman" panose="02020603050405020304" charset="0"/>
                <a:ea typeface="华文中宋" panose="02010600040101010101" charset="-122"/>
                <a:cs typeface="Times New Roman" panose="02020603050405020304" charset="0"/>
              </a:rPr>
              <a:t>“</a:t>
            </a:r>
            <a:r>
              <a:rPr lang="en-US" altLang="zh-CN" sz="2900" dirty="0" smtClean="0">
                <a:solidFill>
                  <a:prstClr val="black"/>
                </a:solidFill>
                <a:latin typeface="Times New Roman" panose="02020603050405020304" charset="0"/>
                <a:ea typeface="华文中宋" panose="02010600040101010101" charset="-122"/>
                <a:cs typeface="Times New Roman" panose="02020603050405020304" charset="0"/>
              </a:rPr>
              <a:t>causing … the in </a:t>
            </a:r>
            <a:r>
              <a:rPr lang="en-US" altLang="zh-CN" sz="2900" dirty="0">
                <a:solidFill>
                  <a:prstClr val="black"/>
                </a:solidFill>
                <a:latin typeface="Times New Roman" panose="02020603050405020304" charset="0"/>
                <a:ea typeface="华文中宋" panose="02010600040101010101" charset="-122"/>
                <a:cs typeface="Times New Roman" panose="02020603050405020304" charset="0"/>
              </a:rPr>
              <a:t>the country</a:t>
            </a:r>
            <a:r>
              <a:rPr lang="en-US" altLang="zh-CN" sz="2800" dirty="0" smtClean="0">
                <a:solidFill>
                  <a:prstClr val="black"/>
                </a:solidFill>
                <a:latin typeface="Times New Roman" panose="02020603050405020304" charset="0"/>
                <a:ea typeface="华文中宋" panose="02010600040101010101" charset="-122"/>
                <a:cs typeface="Times New Roman" panose="02020603050405020304" charset="0"/>
              </a:rPr>
              <a:t>”</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是现在分词</a:t>
            </a:r>
            <a:r>
              <a:rPr lang="zh-CN" altLang="en-US" sz="2800" dirty="0" smtClean="0">
                <a:solidFill>
                  <a:prstClr val="black"/>
                </a:solidFill>
                <a:latin typeface="Times New Roman" panose="02020603050405020304" charset="0"/>
                <a:ea typeface="华文中宋" panose="02010600040101010101" charset="-122"/>
                <a:cs typeface="Times New Roman" panose="02020603050405020304" charset="0"/>
              </a:rPr>
              <a:t>结构表</a:t>
            </a:r>
            <a:r>
              <a:rPr lang="en-US" altLang="zh-CN" sz="2900" dirty="0" smtClean="0">
                <a:solidFill>
                  <a:prstClr val="black"/>
                </a:solidFill>
                <a:latin typeface="Times New Roman" panose="02020603050405020304" charset="0"/>
                <a:ea typeface="华文中宋" panose="02010600040101010101" charset="-122"/>
                <a:cs typeface="Times New Roman" panose="02020603050405020304" charset="0"/>
              </a:rPr>
              <a:t>_________</a:t>
            </a:r>
            <a:r>
              <a:rPr lang="zh-CN" altLang="en-US" sz="2900" dirty="0" smtClean="0">
                <a:solidFill>
                  <a:prstClr val="black"/>
                </a:solidFill>
                <a:latin typeface="Times New Roman" panose="02020603050405020304" charset="0"/>
                <a:ea typeface="华文中宋" panose="02010600040101010101" charset="-122"/>
                <a:cs typeface="Times New Roman" panose="02020603050405020304" charset="0"/>
              </a:rPr>
              <a:t>。</a:t>
            </a:r>
            <a:endParaRPr lang="zh-CN" altLang="en-US" sz="2900" dirty="0">
              <a:solidFill>
                <a:prstClr val="black"/>
              </a:solidFill>
              <a:latin typeface="Times New Roman" panose="02020603050405020304" charset="0"/>
              <a:ea typeface="华文中宋" panose="02010600040101010101" charset="-122"/>
              <a:cs typeface="Times New Roman" panose="02020603050405020304" charset="0"/>
            </a:endParaRPr>
          </a:p>
        </p:txBody>
      </p:sp>
      <p:sp>
        <p:nvSpPr>
          <p:cNvPr id="4" name="文本框 3"/>
          <p:cNvSpPr txBox="1"/>
          <p:nvPr/>
        </p:nvSpPr>
        <p:spPr>
          <a:xfrm>
            <a:off x="208915" y="4299585"/>
            <a:ext cx="967740" cy="521970"/>
          </a:xfrm>
          <a:prstGeom prst="rect">
            <a:avLst/>
          </a:prstGeom>
          <a:solidFill>
            <a:srgbClr val="0070C0"/>
          </a:solidFill>
        </p:spPr>
        <p:txBody>
          <a:bodyPr wrap="square" rtlCol="0">
            <a:spAutoFit/>
          </a:bodyPr>
          <a:lstStyle/>
          <a:p>
            <a:r>
              <a:rPr kumimoji="1" lang="zh-CN" altLang="en-US" sz="2800" b="1" dirty="0">
                <a:solidFill>
                  <a:prstClr val="white"/>
                </a:solidFill>
              </a:rPr>
              <a:t>翻译</a:t>
            </a:r>
            <a:endParaRPr kumimoji="1" lang="zh-CN" altLang="en-US" sz="2800" b="1" dirty="0">
              <a:solidFill>
                <a:prstClr val="white"/>
              </a:solidFill>
            </a:endParaRPr>
          </a:p>
        </p:txBody>
      </p:sp>
      <p:sp>
        <p:nvSpPr>
          <p:cNvPr id="5" name="文本框 4"/>
          <p:cNvSpPr txBox="1"/>
          <p:nvPr/>
        </p:nvSpPr>
        <p:spPr>
          <a:xfrm>
            <a:off x="208915" y="5209540"/>
            <a:ext cx="967740" cy="521970"/>
          </a:xfrm>
          <a:prstGeom prst="rect">
            <a:avLst/>
          </a:prstGeom>
          <a:solidFill>
            <a:srgbClr val="0070C0"/>
          </a:solidFill>
        </p:spPr>
        <p:txBody>
          <a:bodyPr wrap="square" rtlCol="0">
            <a:spAutoFit/>
          </a:bodyPr>
          <a:lstStyle/>
          <a:p>
            <a:r>
              <a:rPr kumimoji="1" lang="zh-CN" altLang="en-US" sz="2800" b="1" dirty="0">
                <a:solidFill>
                  <a:prstClr val="white"/>
                </a:solidFill>
              </a:rPr>
              <a:t>仿写</a:t>
            </a:r>
            <a:endParaRPr kumimoji="1" lang="zh-CN" altLang="en-US" sz="2800" b="1" dirty="0">
              <a:solidFill>
                <a:prstClr val="white"/>
              </a:solidFill>
            </a:endParaRPr>
          </a:p>
        </p:txBody>
      </p:sp>
      <p:sp>
        <p:nvSpPr>
          <p:cNvPr id="2" name="文本框 1"/>
          <p:cNvSpPr txBox="1"/>
          <p:nvPr/>
        </p:nvSpPr>
        <p:spPr>
          <a:xfrm>
            <a:off x="10058400" y="2363405"/>
            <a:ext cx="1268627" cy="538609"/>
          </a:xfrm>
          <a:prstGeom prst="rect">
            <a:avLst/>
          </a:prstGeom>
          <a:noFill/>
        </p:spPr>
        <p:txBody>
          <a:bodyPr wrap="square" rtlCol="0">
            <a:spAutoFit/>
          </a:bodyPr>
          <a:lstStyle/>
          <a:p>
            <a:r>
              <a:rPr lang="en-US" altLang="zh-CN" sz="2900" dirty="0">
                <a:solidFill>
                  <a:srgbClr val="FF0000"/>
                </a:solidFill>
                <a:ea typeface="华文中宋" panose="02010600040101010101" charset="-122"/>
                <a:cs typeface="Calibri" panose="020F0502020204030204" charset="0"/>
              </a:rPr>
              <a:t>the UK</a:t>
            </a:r>
            <a:endParaRPr lang="en-US" altLang="zh-CN" sz="2900" dirty="0" smtClean="0">
              <a:solidFill>
                <a:srgbClr val="FF0000"/>
              </a:solidFill>
              <a:ea typeface="华文中宋" panose="02010600040101010101" charset="-122"/>
              <a:cs typeface="Calibri" panose="020F0502020204030204" charset="0"/>
            </a:endParaRPr>
          </a:p>
        </p:txBody>
      </p:sp>
      <p:sp>
        <p:nvSpPr>
          <p:cNvPr id="3" name="文本框 2"/>
          <p:cNvSpPr txBox="1"/>
          <p:nvPr/>
        </p:nvSpPr>
        <p:spPr>
          <a:xfrm>
            <a:off x="6809855" y="2804556"/>
            <a:ext cx="1765734" cy="538609"/>
          </a:xfrm>
          <a:prstGeom prst="rect">
            <a:avLst/>
          </a:prstGeom>
          <a:noFill/>
        </p:spPr>
        <p:txBody>
          <a:bodyPr wrap="square" rtlCol="0">
            <a:spAutoFit/>
          </a:bodyPr>
          <a:lstStyle/>
          <a:p>
            <a:r>
              <a:rPr lang="zh-CN" altLang="en-US" sz="2900" dirty="0" smtClean="0">
                <a:solidFill>
                  <a:srgbClr val="FF0000"/>
                </a:solidFill>
                <a:ea typeface="华文中宋" panose="02010600040101010101" charset="-122"/>
                <a:cs typeface="Calibri" panose="020F0502020204030204" charset="0"/>
              </a:rPr>
              <a:t>方式状语</a:t>
            </a:r>
            <a:endParaRPr lang="en-US" altLang="zh-CN" sz="2900" dirty="0" smtClean="0">
              <a:solidFill>
                <a:srgbClr val="FF0000"/>
              </a:solidFill>
              <a:ea typeface="华文中宋" panose="02010600040101010101" charset="-122"/>
              <a:cs typeface="Calibri" panose="020F0502020204030204" charset="0"/>
            </a:endParaRPr>
          </a:p>
        </p:txBody>
      </p:sp>
      <p:sp>
        <p:nvSpPr>
          <p:cNvPr id="6" name="文本框 5"/>
          <p:cNvSpPr txBox="1"/>
          <p:nvPr/>
        </p:nvSpPr>
        <p:spPr>
          <a:xfrm>
            <a:off x="5197698" y="3249677"/>
            <a:ext cx="1612157" cy="523220"/>
          </a:xfrm>
          <a:prstGeom prst="rect">
            <a:avLst/>
          </a:prstGeom>
          <a:noFill/>
        </p:spPr>
        <p:txBody>
          <a:bodyPr wrap="square" rtlCol="0">
            <a:spAutoFit/>
          </a:bodyPr>
          <a:lstStyle/>
          <a:p>
            <a:r>
              <a:rPr lang="zh-CN" altLang="en-US" sz="2800" dirty="0" smtClean="0">
                <a:solidFill>
                  <a:srgbClr val="FF0000"/>
                </a:solidFill>
                <a:ea typeface="华文中宋" panose="02010600040101010101" charset="-122"/>
              </a:rPr>
              <a:t>结果状语</a:t>
            </a:r>
            <a:endParaRPr lang="zh-CN" altLang="en-US" sz="2800" dirty="0" smtClean="0">
              <a:solidFill>
                <a:srgbClr val="FF0000"/>
              </a:solidFill>
              <a:ea typeface="华文中宋" panose="02010600040101010101" charset="-122"/>
            </a:endParaRPr>
          </a:p>
        </p:txBody>
      </p:sp>
      <p:sp>
        <p:nvSpPr>
          <p:cNvPr id="10" name="文本框 9"/>
          <p:cNvSpPr txBox="1"/>
          <p:nvPr/>
        </p:nvSpPr>
        <p:spPr>
          <a:xfrm>
            <a:off x="1293272" y="4202391"/>
            <a:ext cx="10605358" cy="861774"/>
          </a:xfrm>
          <a:prstGeom prst="rect">
            <a:avLst/>
          </a:prstGeom>
          <a:noFill/>
        </p:spPr>
        <p:txBody>
          <a:bodyPr wrap="square" rtlCol="0">
            <a:spAutoFit/>
          </a:bodyPr>
          <a:lstStyle/>
          <a:p>
            <a:r>
              <a:rPr lang="zh-CN" altLang="en-US" sz="2500" dirty="0" smtClean="0">
                <a:solidFill>
                  <a:prstClr val="black"/>
                </a:solidFill>
                <a:latin typeface="华文中宋" panose="02010600040101010101" charset="-122"/>
                <a:ea typeface="华文中宋" panose="02010600040101010101" charset="-122"/>
                <a:cs typeface="宋体" panose="02010600030101010101" pitchFamily="2" charset="-122"/>
              </a:rPr>
              <a:t>法国</a:t>
            </a:r>
            <a:r>
              <a:rPr lang="zh-CN" altLang="en-US" sz="2500" dirty="0">
                <a:solidFill>
                  <a:prstClr val="black"/>
                </a:solidFill>
                <a:latin typeface="华文中宋" panose="02010600040101010101" charset="-122"/>
                <a:ea typeface="华文中宋" panose="02010600040101010101" charset="-122"/>
                <a:cs typeface="宋体" panose="02010600030101010101" pitchFamily="2" charset="-122"/>
              </a:rPr>
              <a:t>采取了最激进的措施，禁止游客往返英国。目前，英国</a:t>
            </a:r>
            <a:r>
              <a:rPr lang="zh-CN" altLang="en-US" sz="2500" dirty="0" smtClean="0">
                <a:solidFill>
                  <a:prstClr val="black"/>
                </a:solidFill>
                <a:latin typeface="华文中宋" panose="02010600040101010101" charset="-122"/>
                <a:ea typeface="华文中宋" panose="02010600040101010101" charset="-122"/>
                <a:cs typeface="宋体" panose="02010600030101010101" pitchFamily="2" charset="-122"/>
              </a:rPr>
              <a:t>正全面抵抗奥密克戎变异株，此役情导致</a:t>
            </a:r>
            <a:r>
              <a:rPr lang="zh-CN" altLang="en-US" sz="2500" dirty="0">
                <a:solidFill>
                  <a:prstClr val="black"/>
                </a:solidFill>
                <a:latin typeface="华文中宋" panose="02010600040101010101" charset="-122"/>
                <a:ea typeface="华文中宋" panose="02010600040101010101" charset="-122"/>
                <a:cs typeface="宋体" panose="02010600030101010101" pitchFamily="2" charset="-122"/>
              </a:rPr>
              <a:t>数千人取消了</a:t>
            </a:r>
            <a:r>
              <a:rPr lang="zh-CN" altLang="en-US" sz="2500" dirty="0" smtClean="0">
                <a:solidFill>
                  <a:prstClr val="black"/>
                </a:solidFill>
                <a:latin typeface="华文中宋" panose="02010600040101010101" charset="-122"/>
                <a:ea typeface="华文中宋" panose="02010600040101010101" charset="-122"/>
                <a:cs typeface="宋体" panose="02010600030101010101" pitchFamily="2" charset="-122"/>
              </a:rPr>
              <a:t>滑雪和前往英国第二家园度假。</a:t>
            </a:r>
            <a:endParaRPr lang="en-US" altLang="zh-CN" sz="2500" dirty="0">
              <a:solidFill>
                <a:prstClr val="black"/>
              </a:solidFill>
              <a:latin typeface="华文中宋" panose="02010600040101010101" charset="-122"/>
              <a:ea typeface="华文中宋" panose="02010600040101010101" charset="-122"/>
              <a:cs typeface="宋体" panose="02010600030101010101" pitchFamily="2" charset="-122"/>
            </a:endParaRPr>
          </a:p>
        </p:txBody>
      </p:sp>
      <p:sp>
        <p:nvSpPr>
          <p:cNvPr id="11" name="文本框 10"/>
          <p:cNvSpPr txBox="1"/>
          <p:nvPr/>
        </p:nvSpPr>
        <p:spPr>
          <a:xfrm>
            <a:off x="1293272" y="5063984"/>
            <a:ext cx="10705620" cy="860425"/>
          </a:xfrm>
          <a:prstGeom prst="rect">
            <a:avLst/>
          </a:prstGeom>
          <a:noFill/>
        </p:spPr>
        <p:txBody>
          <a:bodyPr wrap="square" rtlCol="0">
            <a:spAutoFit/>
          </a:bodyPr>
          <a:lstStyle/>
          <a:p>
            <a:r>
              <a:rPr lang="zh-CN" altLang="en-US" sz="2500" dirty="0" smtClean="0">
                <a:solidFill>
                  <a:prstClr val="black"/>
                </a:solidFill>
                <a:latin typeface="Times New Roman" panose="02020603050405020304" charset="0"/>
                <a:ea typeface="华文中宋" panose="02010600040101010101" charset="-122"/>
                <a:cs typeface="Times New Roman" panose="02020603050405020304" charset="0"/>
              </a:rPr>
              <a:t>这部电影</a:t>
            </a:r>
            <a:r>
              <a:rPr lang="zh-CN" altLang="en-US" sz="2500" dirty="0">
                <a:solidFill>
                  <a:prstClr val="black"/>
                </a:solidFill>
                <a:latin typeface="Times New Roman" panose="02020603050405020304" charset="0"/>
                <a:ea typeface="华文中宋" panose="02010600040101010101" charset="-122"/>
                <a:cs typeface="Times New Roman" panose="02020603050405020304" charset="0"/>
              </a:rPr>
              <a:t>背后的团队使用最新</a:t>
            </a:r>
            <a:r>
              <a:rPr lang="zh-CN" altLang="en-US" sz="2500" dirty="0" smtClean="0">
                <a:solidFill>
                  <a:prstClr val="black"/>
                </a:solidFill>
                <a:latin typeface="Times New Roman" panose="02020603050405020304" charset="0"/>
                <a:ea typeface="华文中宋" panose="02010600040101010101" charset="-122"/>
                <a:cs typeface="Times New Roman" panose="02020603050405020304" charset="0"/>
              </a:rPr>
              <a:t>技术来创造数字化的动物，</a:t>
            </a:r>
            <a:r>
              <a:rPr lang="zh-CN" altLang="en-US" sz="2500" dirty="0">
                <a:solidFill>
                  <a:prstClr val="black"/>
                </a:solidFill>
                <a:latin typeface="Times New Roman" panose="02020603050405020304" charset="0"/>
                <a:ea typeface="华文中宋" panose="02010600040101010101" charset="-122"/>
                <a:cs typeface="Times New Roman" panose="02020603050405020304" charset="0"/>
              </a:rPr>
              <a:t>他们花了数千万美元在技术上，记录演员的</a:t>
            </a:r>
            <a:r>
              <a:rPr lang="zh-CN" altLang="en-US" sz="2500" dirty="0" smtClean="0">
                <a:solidFill>
                  <a:prstClr val="black"/>
                </a:solidFill>
                <a:latin typeface="Times New Roman" panose="02020603050405020304" charset="0"/>
                <a:ea typeface="华文中宋" panose="02010600040101010101" charset="-122"/>
                <a:cs typeface="Times New Roman" panose="02020603050405020304" charset="0"/>
              </a:rPr>
              <a:t>表演。 </a:t>
            </a:r>
            <a:endParaRPr lang="zh-CN" altLang="en-US" sz="2500" dirty="0">
              <a:solidFill>
                <a:prstClr val="black"/>
              </a:solidFill>
              <a:latin typeface="Times New Roman" panose="02020603050405020304" charset="0"/>
              <a:ea typeface="华文中宋" panose="02010600040101010101" charset="-122"/>
              <a:cs typeface="Times New Roman" panose="02020603050405020304" charset="0"/>
              <a:sym typeface="+mn-ea"/>
            </a:endParaRPr>
          </a:p>
        </p:txBody>
      </p:sp>
      <p:sp>
        <p:nvSpPr>
          <p:cNvPr id="12" name="文本框 11"/>
          <p:cNvSpPr txBox="1"/>
          <p:nvPr/>
        </p:nvSpPr>
        <p:spPr>
          <a:xfrm>
            <a:off x="721973" y="5924553"/>
            <a:ext cx="11354578" cy="860425"/>
          </a:xfrm>
          <a:prstGeom prst="rect">
            <a:avLst/>
          </a:prstGeom>
          <a:noFill/>
        </p:spPr>
        <p:txBody>
          <a:bodyPr wrap="square" rtlCol="0">
            <a:spAutoFit/>
          </a:bodyPr>
          <a:lstStyle/>
          <a:p>
            <a:r>
              <a:rPr lang="en-US" altLang="zh-CN" sz="2500" dirty="0" smtClean="0">
                <a:solidFill>
                  <a:srgbClr val="FF0000"/>
                </a:solidFill>
                <a:sym typeface="+mn-ea"/>
              </a:rPr>
              <a:t>The team behind the movie used the latest technology to create digitalized animals, spending tens of millions of dollars on technology that records an actor’s performance.</a:t>
            </a:r>
            <a:endParaRPr lang="en-US" altLang="zh-CN" sz="2500" dirty="0">
              <a:solidFill>
                <a:srgbClr val="FF00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linds(horizont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blinds(horizontal)">
                                      <p:cBhvr>
                                        <p:cTn id="3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文本框 4"/>
          <p:cNvSpPr txBox="1"/>
          <p:nvPr/>
        </p:nvSpPr>
        <p:spPr>
          <a:xfrm>
            <a:off x="791845" y="227330"/>
            <a:ext cx="10608310" cy="891540"/>
          </a:xfrm>
          <a:prstGeom prst="rect">
            <a:avLst/>
          </a:prstGeom>
          <a:noFill/>
        </p:spPr>
        <p:txBody>
          <a:bodyPr wrap="square" rtlCol="0">
            <a:spAutoFit/>
          </a:bodyPr>
          <a:lstStyle/>
          <a:p>
            <a:pPr lvl="0" algn="ctr">
              <a:buClrTx/>
              <a:buSzTx/>
              <a:buFontTx/>
            </a:pPr>
            <a:r>
              <a:rPr lang="en-US" sz="2600" b="1">
                <a:latin typeface="+mj-ea"/>
                <a:ea typeface="+mj-ea"/>
                <a:cs typeface="Arial" panose="020B0604020202020204" pitchFamily="34" charset="0"/>
                <a:sym typeface="+mn-ea"/>
              </a:rPr>
              <a:t>3. Self-driving cars: A wrong turn on the way to utopia</a:t>
            </a:r>
            <a:endParaRPr lang="en-US" sz="2600" b="1">
              <a:latin typeface="+mj-ea"/>
              <a:ea typeface="+mj-ea"/>
              <a:cs typeface="Arial" panose="020B0604020202020204" pitchFamily="34" charset="0"/>
              <a:sym typeface="+mn-ea"/>
            </a:endParaRPr>
          </a:p>
          <a:p>
            <a:pPr lvl="0" algn="ctr">
              <a:buClrTx/>
              <a:buSzTx/>
              <a:buFontTx/>
            </a:pPr>
            <a:r>
              <a:rPr lang="zh-CN" altLang="en-US" sz="2600" b="1">
                <a:solidFill>
                  <a:schemeClr val="accent2"/>
                </a:solidFill>
                <a:latin typeface="+mj-ea"/>
                <a:ea typeface="+mj-ea"/>
                <a:cs typeface="Arial" panose="020B0604020202020204" pitchFamily="34" charset="0"/>
                <a:sym typeface="+mn-ea"/>
              </a:rPr>
              <a:t> 特斯拉自动驾驶汽车真的安全吗？</a:t>
            </a:r>
            <a:endParaRPr lang="zh-CN" altLang="en-US" sz="2600" b="1">
              <a:solidFill>
                <a:schemeClr val="accent2"/>
              </a:solidFill>
              <a:latin typeface="+mj-ea"/>
              <a:ea typeface="+mj-ea"/>
              <a:cs typeface="Arial" panose="020B0604020202020204" pitchFamily="34" charset="0"/>
              <a:sym typeface="+mn-ea"/>
            </a:endParaRPr>
          </a:p>
        </p:txBody>
      </p:sp>
      <p:pic>
        <p:nvPicPr>
          <p:cNvPr id="2097155" name="图片 1" descr="C:/Users/Administrator/AppData/Local/Temp/picturecompress_20211222143728/output_1.pngoutput_1"/>
          <p:cNvPicPr>
            <a:picLocks noChangeAspect="1"/>
          </p:cNvPicPr>
          <p:nvPr/>
        </p:nvPicPr>
        <p:blipFill>
          <a:blip r:embed="rId1"/>
          <a:stretch>
            <a:fillRect/>
          </a:stretch>
        </p:blipFill>
        <p:spPr>
          <a:xfrm>
            <a:off x="1522730" y="1278890"/>
            <a:ext cx="9146540" cy="514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文本框 4"/>
          <p:cNvSpPr txBox="1"/>
          <p:nvPr/>
        </p:nvSpPr>
        <p:spPr>
          <a:xfrm>
            <a:off x="108585" y="559435"/>
            <a:ext cx="11956415" cy="569277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Listening to Tesla chief Elon Musk over the years, it was easy to think that </a:t>
            </a:r>
            <a:r>
              <a:rPr lang="en-US" altLang="zh-CN" sz="2800">
                <a:latin typeface="Times New Roman" panose="02020603050405020304" charset="0"/>
                <a:cs typeface="Times New Roman" panose="02020603050405020304" charset="0"/>
              </a:rPr>
              <a:t>“_____ (true) </a:t>
            </a:r>
            <a:r>
              <a:rPr lang="zh-CN" altLang="en-US" sz="2800">
                <a:latin typeface="Times New Roman" panose="02020603050405020304" charset="0"/>
                <a:cs typeface="Times New Roman" panose="02020603050405020304" charset="0"/>
              </a:rPr>
              <a:t>autonomous driving was nearly </a:t>
            </a:r>
            <a:r>
              <a:rPr lang="zh-CN" altLang="en-US" sz="2800">
                <a:solidFill>
                  <a:schemeClr val="tx1"/>
                </a:solidFill>
                <a:latin typeface="Times New Roman" panose="02020603050405020304" charset="0"/>
                <a:cs typeface="Times New Roman" panose="02020603050405020304" charset="0"/>
              </a:rPr>
              <a:t>at </a:t>
            </a:r>
            <a:r>
              <a:rPr lang="zh-CN" altLang="en-US" sz="2800">
                <a:latin typeface="Times New Roman" panose="02020603050405020304" charset="0"/>
                <a:cs typeface="Times New Roman" panose="02020603050405020304" charset="0"/>
              </a:rPr>
              <a:t>hand,</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said Cade Metz and Neal Boudette in </a:t>
            </a:r>
            <a:r>
              <a:rPr lang="zh-CN" altLang="en-US" sz="2800" i="1">
                <a:latin typeface="Times New Roman" panose="02020603050405020304" charset="0"/>
                <a:cs typeface="Times New Roman" panose="02020603050405020304" charset="0"/>
              </a:rPr>
              <a:t>The New York Times</a:t>
            </a:r>
            <a:r>
              <a:rPr lang="zh-CN" altLang="en-US" sz="2800">
                <a:latin typeface="Times New Roman" panose="02020603050405020304" charset="0"/>
                <a:cs typeface="Times New Roman" panose="02020603050405020304" charset="0"/>
              </a:rPr>
              <a:t>. As early as 2016, Musk </a:t>
            </a:r>
            <a:r>
              <a:rPr lang="zh-CN" altLang="en-US" sz="2800">
                <a:solidFill>
                  <a:schemeClr val="tx1"/>
                </a:solidFill>
                <a:latin typeface="Times New Roman" panose="02020603050405020304" charset="0"/>
                <a:cs typeface="Times New Roman" panose="02020603050405020304" charset="0"/>
              </a:rPr>
              <a:t>boasted</a:t>
            </a:r>
            <a:r>
              <a:rPr lang="zh-CN" altLang="en-US" sz="2800">
                <a:latin typeface="Times New Roman" panose="02020603050405020304" charset="0"/>
                <a:cs typeface="Times New Roman" panose="02020603050405020304" charset="0"/>
              </a:rPr>
              <a:t> that </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all Tesla vehicles </a:t>
            </a:r>
            <a:r>
              <a:rPr lang="en-US" altLang="zh-CN" sz="2800">
                <a:latin typeface="Times New Roman" panose="02020603050405020304" charset="0"/>
                <a:cs typeface="Times New Roman" panose="02020603050405020304" charset="0"/>
              </a:rPr>
              <a:t>_______ (leave) </a:t>
            </a:r>
            <a:r>
              <a:rPr lang="zh-CN" altLang="en-US" sz="2800">
                <a:latin typeface="Times New Roman" panose="02020603050405020304" charset="0"/>
                <a:cs typeface="Times New Roman" panose="02020603050405020304" charset="0"/>
              </a:rPr>
              <a:t>the factory have the hardware necessary for Level 5 autonomy</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But regulators say Musk has </a:t>
            </a:r>
            <a:r>
              <a:rPr lang="zh-CN" altLang="en-US" sz="2800">
                <a:solidFill>
                  <a:srgbClr val="3333FF"/>
                </a:solidFill>
                <a:latin typeface="Times New Roman" panose="02020603050405020304" charset="0"/>
                <a:cs typeface="Times New Roman" panose="02020603050405020304" charset="0"/>
              </a:rPr>
              <a:t>exaggerate</a:t>
            </a:r>
            <a:r>
              <a:rPr lang="zh-CN" altLang="en-US" sz="2800">
                <a:latin typeface="Times New Roman" panose="02020603050405020304" charset="0"/>
                <a:cs typeface="Times New Roman" panose="02020603050405020304" charset="0"/>
              </a:rPr>
              <a:t>d the system</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a:t>
            </a:r>
            <a:r>
              <a:rPr lang="en-US" altLang="zh-CN" sz="2800">
                <a:latin typeface="Times New Roman" panose="02020603050405020304" charset="0"/>
                <a:cs typeface="Times New Roman" panose="02020603050405020304" charset="0"/>
              </a:rPr>
              <a:t>excellence</a:t>
            </a:r>
            <a:r>
              <a:rPr lang="zh-CN" altLang="en-US" sz="2800">
                <a:latin typeface="Times New Roman" panose="02020603050405020304" charset="0"/>
                <a:cs typeface="Times New Roman" panose="02020603050405020304" charset="0"/>
              </a:rPr>
              <a:t>. Since 2017, Tesla </a:t>
            </a:r>
            <a:r>
              <a:rPr lang="en-US" altLang="zh-CN" sz="2800">
                <a:latin typeface="Times New Roman" panose="02020603050405020304" charset="0"/>
                <a:cs typeface="Times New Roman" panose="02020603050405020304" charset="0"/>
              </a:rPr>
              <a:t>________ (sell) </a:t>
            </a:r>
            <a:r>
              <a:rPr lang="zh-CN" altLang="en-US" sz="2800">
                <a:latin typeface="Times New Roman" panose="02020603050405020304" charset="0"/>
                <a:cs typeface="Times New Roman" panose="02020603050405020304" charset="0"/>
              </a:rPr>
              <a:t>an expensive upgrade, </a:t>
            </a:r>
            <a:r>
              <a:rPr lang="en-US" sz="2800">
                <a:latin typeface="Times New Roman" panose="02020603050405020304" charset="0"/>
                <a:cs typeface="Times New Roman" panose="02020603050405020304" charset="0"/>
                <a:sym typeface="+mn-ea"/>
              </a:rPr>
              <a:t>_____ (call) </a:t>
            </a:r>
            <a:r>
              <a:rPr lang="zh-CN" altLang="en-US" sz="2800">
                <a:latin typeface="Times New Roman" panose="02020603050405020304" charset="0"/>
                <a:cs typeface="Times New Roman" panose="02020603050405020304" charset="0"/>
              </a:rPr>
              <a:t>Full Self Driving, </a:t>
            </a:r>
            <a:r>
              <a:rPr lang="en-US" altLang="zh-CN" sz="2800">
                <a:latin typeface="Times New Roman" panose="02020603050405020304" charset="0"/>
                <a:cs typeface="Times New Roman" panose="02020603050405020304" charset="0"/>
              </a:rPr>
              <a:t>which </a:t>
            </a:r>
            <a:r>
              <a:rPr lang="zh-CN" altLang="en-US" sz="2800">
                <a:latin typeface="Times New Roman" panose="02020603050405020304" charset="0"/>
                <a:cs typeface="Times New Roman" panose="02020603050405020304" charset="0"/>
              </a:rPr>
              <a:t>includes </a:t>
            </a:r>
            <a:r>
              <a:rPr lang="en-US" altLang="zh-CN" sz="2800">
                <a:latin typeface="Times New Roman" panose="02020603050405020304" charset="0"/>
                <a:cs typeface="Times New Roman" panose="02020603050405020304" charset="0"/>
              </a:rPr>
              <a:t>___ </a:t>
            </a:r>
            <a:r>
              <a:rPr lang="zh-CN" altLang="en-US" sz="2800">
                <a:latin typeface="Times New Roman" panose="02020603050405020304" charset="0"/>
                <a:cs typeface="Times New Roman" panose="02020603050405020304" charset="0"/>
              </a:rPr>
              <a:t>ability for the car to steer, brake, and accelerate on highways. More recent updates enable the Tesla to </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respond to traffic lights and stop signs</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___ </a:t>
            </a:r>
            <a:r>
              <a:rPr lang="zh-CN" altLang="en-US" sz="2800">
                <a:latin typeface="Times New Roman" panose="02020603050405020304" charset="0"/>
                <a:cs typeface="Times New Roman" panose="02020603050405020304" charset="0"/>
              </a:rPr>
              <a:t>its own and </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change lanes without being </a:t>
            </a:r>
            <a:r>
              <a:rPr lang="zh-CN" altLang="en-US" sz="2800">
                <a:solidFill>
                  <a:srgbClr val="3333FF"/>
                </a:solidFill>
                <a:latin typeface="Times New Roman" panose="02020603050405020304" charset="0"/>
                <a:cs typeface="Times New Roman" panose="02020603050405020304" charset="0"/>
              </a:rPr>
              <a:t>prompt</a:t>
            </a:r>
            <a:r>
              <a:rPr lang="zh-CN" altLang="en-US" sz="2800">
                <a:latin typeface="Times New Roman" panose="02020603050405020304" charset="0"/>
                <a:cs typeface="Times New Roman" panose="02020603050405020304" charset="0"/>
              </a:rPr>
              <a:t>ed.</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But a 2016 </a:t>
            </a:r>
            <a:r>
              <a:rPr lang="en-US" altLang="zh-CN" sz="2800">
                <a:latin typeface="Times New Roman" panose="02020603050405020304" charset="0"/>
                <a:cs typeface="Times New Roman" panose="02020603050405020304" charset="0"/>
              </a:rPr>
              <a:t>___________ </a:t>
            </a:r>
            <a:r>
              <a:rPr lang="en-US" altLang="zh-CN"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sym typeface="+mn-ea"/>
              </a:rPr>
              <a:t>promotion</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rPr>
              <a:t>video showcasing the technology was staged, and the public never saw that </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the car hit a roadside barrier.</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Tesla is now under </a:t>
            </a:r>
            <a:r>
              <a:rPr lang="en-US" altLang="zh-CN" sz="2800">
                <a:latin typeface="Times New Roman" panose="02020603050405020304" charset="0"/>
                <a:cs typeface="Times New Roman" panose="02020603050405020304" charset="0"/>
              </a:rPr>
              <a:t>____________ (investugate) </a:t>
            </a:r>
            <a:r>
              <a:rPr lang="zh-CN" altLang="en-US" sz="2800">
                <a:latin typeface="Times New Roman" panose="02020603050405020304" charset="0"/>
                <a:cs typeface="Times New Roman" panose="02020603050405020304" charset="0"/>
              </a:rPr>
              <a:t>after at least 12 </a:t>
            </a:r>
            <a:r>
              <a:rPr lang="en-US" altLang="zh-CN" sz="2800">
                <a:latin typeface="Times New Roman" panose="02020603050405020304" charset="0"/>
                <a:cs typeface="Times New Roman" panose="02020603050405020304" charset="0"/>
              </a:rPr>
              <a:t>________ </a:t>
            </a:r>
            <a:r>
              <a:rPr lang="en-US" altLang="zh-CN"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sym typeface="+mn-ea"/>
              </a:rPr>
              <a:t>accident</a:t>
            </a:r>
            <a:r>
              <a:rPr lang="en-US" altLang="zh-CN" sz="2800">
                <a:solidFill>
                  <a:schemeClr val="tx1"/>
                </a:solidFill>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one fatal, in </a:t>
            </a:r>
            <a:r>
              <a:rPr lang="en-US" altLang="zh-CN" sz="2800">
                <a:latin typeface="Times New Roman" panose="02020603050405020304" charset="0"/>
                <a:cs typeface="Times New Roman" panose="02020603050405020304" charset="0"/>
              </a:rPr>
              <a:t>______ </a:t>
            </a:r>
            <a:r>
              <a:rPr lang="zh-CN" altLang="en-US" sz="2800">
                <a:latin typeface="Times New Roman" panose="02020603050405020304" charset="0"/>
                <a:cs typeface="Times New Roman" panose="02020603050405020304" charset="0"/>
              </a:rPr>
              <a:t>Teslas using Autopilot drove into parked emergency vehicles.</a:t>
            </a:r>
            <a:endParaRPr lang="zh-CN" altLang="en-US" sz="2800">
              <a:latin typeface="Times New Roman" panose="02020603050405020304" charset="0"/>
              <a:cs typeface="Times New Roman" panose="02020603050405020304" charset="0"/>
            </a:endParaRPr>
          </a:p>
        </p:txBody>
      </p:sp>
      <p:sp>
        <p:nvSpPr>
          <p:cNvPr id="1048599"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语篇填空</a:t>
            </a:r>
            <a:endParaRPr kumimoji="1" lang="zh-CN" sz="2800" b="1" dirty="0">
              <a:solidFill>
                <a:schemeClr val="lt1"/>
              </a:solidFill>
              <a:sym typeface="+mn-ea"/>
            </a:endParaRPr>
          </a:p>
        </p:txBody>
      </p:sp>
      <p:sp>
        <p:nvSpPr>
          <p:cNvPr id="1048624" name="文本框 4"/>
          <p:cNvSpPr txBox="1"/>
          <p:nvPr/>
        </p:nvSpPr>
        <p:spPr>
          <a:xfrm>
            <a:off x="1808480" y="43180"/>
            <a:ext cx="9311005" cy="460375"/>
          </a:xfrm>
          <a:prstGeom prst="rect">
            <a:avLst/>
          </a:prstGeom>
          <a:noFill/>
        </p:spPr>
        <p:txBody>
          <a:bodyPr wrap="square" rtlCol="0">
            <a:spAutoFit/>
          </a:bodyPr>
          <a:lstStyle/>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sym typeface="+mn-ea"/>
              </a:rPr>
              <a:t>《</a:t>
            </a:r>
            <a:r>
              <a:rPr lang="zh-CN" altLang="en-US" sz="2400" b="1">
                <a:solidFill>
                  <a:schemeClr val="accent2"/>
                </a:solidFill>
                <a:latin typeface="+mj-ea"/>
                <a:ea typeface="+mj-ea"/>
                <a:cs typeface="Arial" panose="020B0604020202020204" pitchFamily="34" charset="0"/>
                <a:sym typeface="+mn-ea"/>
              </a:rPr>
              <a:t>周刊报道</a:t>
            </a:r>
            <a:r>
              <a:rPr lang="en-US" altLang="zh-CN" sz="2400" b="1">
                <a:solidFill>
                  <a:schemeClr val="accent2"/>
                </a:solidFill>
                <a:latin typeface="+mj-ea"/>
                <a:ea typeface="+mj-ea"/>
                <a:cs typeface="Arial" panose="020B0604020202020204" pitchFamily="34" charset="0"/>
                <a:sym typeface="+mn-ea"/>
              </a:rPr>
              <a:t>》2021年12月24日 20</a:t>
            </a:r>
            <a:r>
              <a:rPr lang="zh-CN" altLang="en-US" sz="2400" b="1">
                <a:solidFill>
                  <a:schemeClr val="accent2"/>
                </a:solidFill>
                <a:latin typeface="+mj-ea"/>
                <a:ea typeface="+mj-ea"/>
                <a:cs typeface="Arial" panose="020B0604020202020204" pitchFamily="34" charset="0"/>
                <a:sym typeface="+mn-ea"/>
              </a:rPr>
              <a:t>页</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sp>
        <p:nvSpPr>
          <p:cNvPr id="11" name="文本框 10"/>
          <p:cNvSpPr txBox="1"/>
          <p:nvPr/>
        </p:nvSpPr>
        <p:spPr>
          <a:xfrm>
            <a:off x="11119485" y="521335"/>
            <a:ext cx="883920" cy="521970"/>
          </a:xfrm>
          <a:prstGeom prst="rect">
            <a:avLst/>
          </a:prstGeom>
          <a:noFill/>
        </p:spPr>
        <p:txBody>
          <a:bodyPr wrap="square" rtlCol="0" anchor="t">
            <a:spAutoFit/>
          </a:bodyPr>
          <a:lstStyle/>
          <a:p>
            <a:r>
              <a:rPr lang="zh-CN" altLang="en-US" sz="2800">
                <a:solidFill>
                  <a:srgbClr val="FF0000"/>
                </a:solidFill>
                <a:latin typeface="Times New Roman" panose="02020603050405020304" charset="0"/>
                <a:cs typeface="Times New Roman" panose="02020603050405020304" charset="0"/>
                <a:sym typeface="+mn-ea"/>
              </a:rPr>
              <a:t>truly </a:t>
            </a:r>
            <a:endParaRPr lang="zh-CN" altLang="en-US"/>
          </a:p>
        </p:txBody>
      </p:sp>
      <p:sp>
        <p:nvSpPr>
          <p:cNvPr id="2" name="文本框 1"/>
          <p:cNvSpPr txBox="1"/>
          <p:nvPr/>
        </p:nvSpPr>
        <p:spPr>
          <a:xfrm>
            <a:off x="6546215" y="2685415"/>
            <a:ext cx="1122045" cy="521970"/>
          </a:xfrm>
          <a:prstGeom prst="rect">
            <a:avLst/>
          </a:prstGeom>
          <a:noFill/>
        </p:spPr>
        <p:txBody>
          <a:bodyPr wrap="none" rtlCol="0" anchor="t">
            <a:spAutoFit/>
          </a:bodyPr>
          <a:lstStyle/>
          <a:p>
            <a:r>
              <a:rPr lang="en-US" sz="2800">
                <a:solidFill>
                  <a:srgbClr val="FF0000"/>
                </a:solidFill>
                <a:latin typeface="Times New Roman" panose="02020603050405020304" charset="0"/>
                <a:cs typeface="Times New Roman" panose="02020603050405020304" charset="0"/>
                <a:sym typeface="+mn-ea"/>
              </a:rPr>
              <a:t>called </a:t>
            </a:r>
            <a:endParaRPr lang="en-US" altLang="en-US"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0928985" y="3538220"/>
            <a:ext cx="627380" cy="521970"/>
          </a:xfrm>
          <a:prstGeom prst="rect">
            <a:avLst/>
          </a:prstGeom>
          <a:noFill/>
        </p:spPr>
        <p:txBody>
          <a:bodyPr wrap="none" rtlCol="0" anchor="t">
            <a:spAutoFit/>
          </a:bodyPr>
          <a:lstStyle/>
          <a:p>
            <a:r>
              <a:rPr lang="zh-CN" altLang="en-US" sz="2800">
                <a:solidFill>
                  <a:srgbClr val="FF0000"/>
                </a:solidFill>
                <a:latin typeface="Times New Roman" panose="02020603050405020304" charset="0"/>
                <a:cs typeface="Times New Roman" panose="02020603050405020304" charset="0"/>
                <a:sym typeface="+mn-ea"/>
              </a:rPr>
              <a:t>on </a:t>
            </a:r>
            <a:endParaRPr lang="zh-CN" altLang="en-US"/>
          </a:p>
        </p:txBody>
      </p:sp>
      <p:sp>
        <p:nvSpPr>
          <p:cNvPr id="4" name="文本框 3"/>
          <p:cNvSpPr txBox="1"/>
          <p:nvPr/>
        </p:nvSpPr>
        <p:spPr>
          <a:xfrm>
            <a:off x="210820" y="1823085"/>
            <a:ext cx="1319530" cy="521970"/>
          </a:xfrm>
          <a:prstGeom prst="rect">
            <a:avLst/>
          </a:prstGeom>
          <a:noFill/>
        </p:spPr>
        <p:txBody>
          <a:bodyPr wrap="none" rtlCol="0" anchor="t">
            <a:spAutoFit/>
          </a:bodyPr>
          <a:lstStyle/>
          <a:p>
            <a:r>
              <a:rPr lang="zh-CN" altLang="en-US" sz="2800">
                <a:solidFill>
                  <a:srgbClr val="FF0000"/>
                </a:solidFill>
                <a:latin typeface="Times New Roman" panose="02020603050405020304" charset="0"/>
                <a:cs typeface="Times New Roman" panose="02020603050405020304" charset="0"/>
                <a:sym typeface="+mn-ea"/>
              </a:rPr>
              <a:t>leaving </a:t>
            </a:r>
            <a:endParaRPr lang="zh-CN" altLang="en-US"/>
          </a:p>
        </p:txBody>
      </p:sp>
      <p:sp>
        <p:nvSpPr>
          <p:cNvPr id="5" name="文本框 4"/>
          <p:cNvSpPr txBox="1"/>
          <p:nvPr/>
        </p:nvSpPr>
        <p:spPr>
          <a:xfrm>
            <a:off x="1080135" y="2685415"/>
            <a:ext cx="1339215" cy="521970"/>
          </a:xfrm>
          <a:prstGeom prst="rect">
            <a:avLst/>
          </a:prstGeom>
          <a:noFill/>
        </p:spPr>
        <p:txBody>
          <a:bodyPr wrap="none" rtlCol="0" anchor="t">
            <a:spAutoFit/>
          </a:bodyPr>
          <a:lstStyle/>
          <a:p>
            <a:r>
              <a:rPr lang="zh-CN" altLang="en-US" sz="2800">
                <a:solidFill>
                  <a:srgbClr val="FF0000"/>
                </a:solidFill>
                <a:latin typeface="Times New Roman" panose="02020603050405020304" charset="0"/>
                <a:cs typeface="Times New Roman" panose="02020603050405020304" charset="0"/>
                <a:sym typeface="+mn-ea"/>
              </a:rPr>
              <a:t>has sold</a:t>
            </a:r>
            <a:endParaRPr lang="zh-CN" altLang="en-US"/>
          </a:p>
        </p:txBody>
      </p:sp>
      <p:sp>
        <p:nvSpPr>
          <p:cNvPr id="6" name="文本框 5"/>
          <p:cNvSpPr txBox="1"/>
          <p:nvPr/>
        </p:nvSpPr>
        <p:spPr>
          <a:xfrm>
            <a:off x="1435100" y="3112135"/>
            <a:ext cx="706755" cy="521970"/>
          </a:xfrm>
          <a:prstGeom prst="rect">
            <a:avLst/>
          </a:prstGeom>
          <a:noFill/>
        </p:spPr>
        <p:txBody>
          <a:bodyPr wrap="none" rtlCol="0" anchor="t">
            <a:spAutoFit/>
          </a:bodyPr>
          <a:lstStyle/>
          <a:p>
            <a:r>
              <a:rPr lang="zh-CN" altLang="en-US" sz="2800">
                <a:solidFill>
                  <a:srgbClr val="FF0000"/>
                </a:solidFill>
                <a:latin typeface="Times New Roman" panose="02020603050405020304" charset="0"/>
                <a:cs typeface="Times New Roman" panose="02020603050405020304" charset="0"/>
                <a:sym typeface="+mn-ea"/>
              </a:rPr>
              <a:t>the </a:t>
            </a:r>
            <a:endParaRPr lang="zh-CN" altLang="en-US"/>
          </a:p>
        </p:txBody>
      </p:sp>
      <p:sp>
        <p:nvSpPr>
          <p:cNvPr id="7" name="文本框 6"/>
          <p:cNvSpPr txBox="1"/>
          <p:nvPr/>
        </p:nvSpPr>
        <p:spPr>
          <a:xfrm>
            <a:off x="8984615" y="3924300"/>
            <a:ext cx="2011045" cy="521970"/>
          </a:xfrm>
          <a:prstGeom prst="rect">
            <a:avLst/>
          </a:prstGeom>
          <a:noFill/>
        </p:spPr>
        <p:txBody>
          <a:bodyPr wrap="none" rtlCol="0" anchor="t">
            <a:spAutoFit/>
          </a:bodyPr>
          <a:lstStyle/>
          <a:p>
            <a:r>
              <a:rPr lang="zh-CN" altLang="en-US" sz="2800">
                <a:solidFill>
                  <a:srgbClr val="FF0000"/>
                </a:solidFill>
                <a:latin typeface="Times New Roman" panose="02020603050405020304" charset="0"/>
                <a:cs typeface="Times New Roman" panose="02020603050405020304" charset="0"/>
                <a:sym typeface="+mn-ea"/>
              </a:rPr>
              <a:t>promotional </a:t>
            </a:r>
            <a:endParaRPr lang="zh-CN" altLang="en-US"/>
          </a:p>
        </p:txBody>
      </p:sp>
      <p:sp>
        <p:nvSpPr>
          <p:cNvPr id="8" name="文本框 7"/>
          <p:cNvSpPr txBox="1"/>
          <p:nvPr/>
        </p:nvSpPr>
        <p:spPr>
          <a:xfrm>
            <a:off x="8719185" y="4776470"/>
            <a:ext cx="2110740" cy="521970"/>
          </a:xfrm>
          <a:prstGeom prst="rect">
            <a:avLst/>
          </a:prstGeom>
          <a:noFill/>
        </p:spPr>
        <p:txBody>
          <a:bodyPr wrap="none" rtlCol="0" anchor="t">
            <a:spAutoFit/>
          </a:bodyPr>
          <a:lstStyle/>
          <a:p>
            <a:r>
              <a:rPr lang="zh-CN" altLang="en-US" sz="2800">
                <a:solidFill>
                  <a:srgbClr val="FF0000"/>
                </a:solidFill>
                <a:latin typeface="Times New Roman" panose="02020603050405020304" charset="0"/>
                <a:cs typeface="Times New Roman" panose="02020603050405020304" charset="0"/>
                <a:sym typeface="+mn-ea"/>
              </a:rPr>
              <a:t>investigation</a:t>
            </a:r>
            <a:r>
              <a:rPr lang="zh-CN" altLang="en-US" sz="2800">
                <a:latin typeface="Times New Roman" panose="02020603050405020304" charset="0"/>
                <a:cs typeface="Times New Roman" panose="02020603050405020304" charset="0"/>
                <a:sym typeface="+mn-ea"/>
              </a:rPr>
              <a:t> </a:t>
            </a:r>
            <a:endParaRPr lang="zh-CN" altLang="en-US"/>
          </a:p>
        </p:txBody>
      </p:sp>
      <p:sp>
        <p:nvSpPr>
          <p:cNvPr id="9" name="文本框 8"/>
          <p:cNvSpPr txBox="1"/>
          <p:nvPr/>
        </p:nvSpPr>
        <p:spPr>
          <a:xfrm>
            <a:off x="4366895" y="5236210"/>
            <a:ext cx="1507490" cy="521970"/>
          </a:xfrm>
          <a:prstGeom prst="rect">
            <a:avLst/>
          </a:prstGeom>
          <a:noFill/>
        </p:spPr>
        <p:txBody>
          <a:bodyPr wrap="none" rtlCol="0" anchor="t">
            <a:spAutoFit/>
          </a:bodyPr>
          <a:lstStyle/>
          <a:p>
            <a:r>
              <a:rPr lang="zh-CN" altLang="en-US" sz="2800">
                <a:solidFill>
                  <a:srgbClr val="FF0000"/>
                </a:solidFill>
                <a:latin typeface="Times New Roman" panose="02020603050405020304" charset="0"/>
                <a:cs typeface="Times New Roman" panose="02020603050405020304" charset="0"/>
                <a:sym typeface="+mn-ea"/>
              </a:rPr>
              <a:t>accidents</a:t>
            </a:r>
            <a:endParaRPr lang="zh-CN" altLang="en-US"/>
          </a:p>
        </p:txBody>
      </p:sp>
      <p:sp>
        <p:nvSpPr>
          <p:cNvPr id="10" name="文本框 9"/>
          <p:cNvSpPr txBox="1"/>
          <p:nvPr/>
        </p:nvSpPr>
        <p:spPr>
          <a:xfrm>
            <a:off x="9321165" y="5236210"/>
            <a:ext cx="1141095" cy="521970"/>
          </a:xfrm>
          <a:prstGeom prst="rect">
            <a:avLst/>
          </a:prstGeom>
          <a:noFill/>
        </p:spPr>
        <p:txBody>
          <a:bodyPr wrap="none" rtlCol="0" anchor="t">
            <a:spAutoFit/>
          </a:bodyPr>
          <a:lstStyle/>
          <a:p>
            <a:r>
              <a:rPr lang="zh-CN" altLang="en-US" sz="2800">
                <a:solidFill>
                  <a:srgbClr val="FF0000"/>
                </a:solidFill>
                <a:latin typeface="Times New Roman" panose="02020603050405020304" charset="0"/>
                <a:cs typeface="Times New Roman" panose="02020603050405020304" charset="0"/>
                <a:sym typeface="+mn-ea"/>
              </a:rPr>
              <a:t>which</a:t>
            </a:r>
            <a:r>
              <a:rPr lang="zh-CN" altLang="en-US" sz="2800">
                <a:latin typeface="Times New Roman" panose="02020603050405020304" charset="0"/>
                <a:cs typeface="Times New Roman" panose="02020603050405020304" charset="0"/>
                <a:sym typeface="+mn-ea"/>
              </a:rPr>
              <a:t> </a:t>
            </a:r>
            <a:endParaRPr lang="zh-CN" altLang="en-US"/>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linds(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P spid="4" grpId="0"/>
      <p:bldP spid="5"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5720" y="654685"/>
            <a:ext cx="11973560" cy="48260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solidFill>
                  <a:srgbClr val="3333FF"/>
                </a:solidFill>
                <a:latin typeface="Times New Roman" panose="02020603050405020304" charset="0"/>
                <a:ea typeface="华文中宋" panose="02010600040101010101" charset="-122"/>
                <a:cs typeface="Times New Roman" panose="02020603050405020304" charset="0"/>
                <a:sym typeface="+mn-ea"/>
              </a:rPr>
              <a:t>exaggerate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make s</a:t>
            </a:r>
            <a:r>
              <a:rPr lang="en-US" sz="2800">
                <a:latin typeface="Times New Roman" panose="02020603050405020304" charset="0"/>
                <a:ea typeface="华文中宋" panose="02010600040101010101" charset="-122"/>
                <a:cs typeface="Times New Roman" panose="02020603050405020304" charset="0"/>
                <a:sym typeface="+mn-ea"/>
              </a:rPr>
              <a:t>th.</a:t>
            </a:r>
            <a:r>
              <a:rPr sz="2800">
                <a:latin typeface="Times New Roman" panose="02020603050405020304" charset="0"/>
                <a:ea typeface="华文中宋" panose="02010600040101010101" charset="-122"/>
                <a:cs typeface="Times New Roman" panose="02020603050405020304" charset="0"/>
                <a:sym typeface="+mn-ea"/>
              </a:rPr>
              <a:t> seem better, worse etc than it really is</a:t>
            </a: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夸张；夸大</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These figures exaggerate the loss of competitiveness.</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zh-CN" altLang="en-US" sz="2800">
                <a:latin typeface="华文中宋" panose="02010600040101010101" charset="-122"/>
                <a:ea typeface="华文中宋" panose="02010600040101010101" charset="-122"/>
                <a:cs typeface="华文中宋" panose="02010600040101010101" charset="-122"/>
                <a:sym typeface="+mn-ea"/>
              </a:rPr>
              <a:t>这些数字夸大了竞争力的下降</a:t>
            </a:r>
            <a:r>
              <a:rPr lang="en-US" altLang="zh-CN" sz="2800">
                <a:latin typeface="Times New Roman" panose="02020603050405020304" charset="0"/>
                <a:ea typeface="华文中宋" panose="02010600040101010101" charset="-122"/>
                <a:cs typeface="Times New Roman" panose="02020603050405020304" charset="0"/>
              </a:rPr>
              <a:t>。</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a:t>
            </a:r>
            <a:r>
              <a:rPr lang="en-US" altLang="zh-CN" sz="2800">
                <a:latin typeface="Times New Roman" panose="02020603050405020304" charset="0"/>
                <a:cs typeface="Times New Roman" panose="02020603050405020304" charset="0"/>
              </a:rPr>
              <a:t> </a:t>
            </a:r>
            <a:r>
              <a:rPr lang="zh-CN" altLang="en-US" sz="2800">
                <a:solidFill>
                  <a:srgbClr val="3333FF"/>
                </a:solidFill>
                <a:latin typeface="Times New Roman" panose="02020603050405020304" charset="0"/>
                <a:cs typeface="Times New Roman" panose="02020603050405020304" charset="0"/>
                <a:sym typeface="+mn-ea"/>
              </a:rPr>
              <a:t>prompt</a:t>
            </a:r>
            <a:r>
              <a:rPr lang="en-US" altLang="zh-CN" sz="2800">
                <a:solidFill>
                  <a:srgbClr val="3333FF"/>
                </a:solidFill>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rPr>
              <a:t>to make sth. happen </a:t>
            </a:r>
            <a:r>
              <a:rPr sz="2800">
                <a:latin typeface="华文中宋" panose="02010600040101010101" charset="-122"/>
                <a:ea typeface="华文中宋" panose="02010600040101010101" charset="-122"/>
                <a:cs typeface="Times New Roman" panose="02020603050405020304" charset="0"/>
              </a:rPr>
              <a:t>促使；导致；激起</a:t>
            </a:r>
            <a:endParaRPr sz="2800">
              <a:latin typeface="华文中宋" panose="02010600040101010101" charset="-122"/>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ea typeface="华文中宋" panose="02010600040101010101" charset="-122"/>
                <a:cs typeface="Times New Roman" panose="02020603050405020304" charset="0"/>
                <a:sym typeface="+mn-ea"/>
              </a:rPr>
              <a:t>His speech prompted an angry outburst from a man in the crowd.</a:t>
            </a:r>
            <a:endParaRPr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sz="2800">
                <a:latin typeface="Times New Roman" panose="02020603050405020304" charset="0"/>
                <a:ea typeface="华文中宋" panose="02010600040101010101" charset="-122"/>
                <a:cs typeface="Times New Roman" panose="02020603050405020304" charset="0"/>
                <a:sym typeface="+mn-ea"/>
              </a:rPr>
              <a:t>他的讲话激起了人群中一男子的愤怒。 </a:t>
            </a:r>
            <a:endParaRPr sz="2800">
              <a:latin typeface="Times New Roman" panose="02020603050405020304" charset="0"/>
              <a:ea typeface="华文中宋" panose="02010600040101010101" charset="-122"/>
              <a:cs typeface="Times New Roman" panose="02020603050405020304" charset="0"/>
              <a:sym typeface="+mn-ea"/>
            </a:endParaRPr>
          </a:p>
        </p:txBody>
      </p:sp>
      <p:sp>
        <p:nvSpPr>
          <p:cNvPr id="1048603"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词语讲解</a:t>
            </a:r>
            <a:endParaRPr kumimoji="1" lang="zh-CN" sz="2800" b="1" dirty="0">
              <a:solidFill>
                <a:schemeClr val="lt1"/>
              </a:solidFill>
              <a:sym typeface="+mn-ea"/>
            </a:endParaRPr>
          </a:p>
        </p:txBody>
      </p:sp>
      <p:sp>
        <p:nvSpPr>
          <p:cNvPr id="1048604" name="文本框 1"/>
          <p:cNvSpPr txBox="1"/>
          <p:nvPr/>
        </p:nvSpPr>
        <p:spPr>
          <a:xfrm>
            <a:off x="137795" y="221742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7795" y="2679700"/>
            <a:ext cx="1034415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I couldn’t sleep for three days and I’m not exaggerating.</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137795" y="551942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7" name="文本框 5"/>
          <p:cNvSpPr txBox="1"/>
          <p:nvPr/>
        </p:nvSpPr>
        <p:spPr>
          <a:xfrm>
            <a:off x="137795" y="6050915"/>
            <a:ext cx="1013142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His comments prompted me to find out more about the situation.</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64665" y="2217420"/>
            <a:ext cx="6814185"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我一连三天睡不着，我没有夸张。  </a:t>
            </a:r>
            <a:endParaRPr lang="zh-CN" altLang="en-US" sz="2800">
              <a:latin typeface="华文中宋" panose="02010600040101010101" charset="-122"/>
              <a:ea typeface="华文中宋" panose="02010600040101010101" charset="-122"/>
            </a:endParaRPr>
          </a:p>
        </p:txBody>
      </p:sp>
      <p:cxnSp>
        <p:nvCxnSpPr>
          <p:cNvPr id="3145728" name="直接连接符 8"/>
          <p:cNvCxnSpPr/>
          <p:nvPr/>
        </p:nvCxnSpPr>
        <p:spPr>
          <a:xfrm flipV="1">
            <a:off x="179705" y="3178810"/>
            <a:ext cx="8762365" cy="241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15900" y="6524625"/>
            <a:ext cx="10027285" cy="133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48609" name="文本框 6"/>
          <p:cNvSpPr txBox="1"/>
          <p:nvPr/>
        </p:nvSpPr>
        <p:spPr>
          <a:xfrm>
            <a:off x="1854835" y="5523865"/>
            <a:ext cx="6814185"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他的评论促使我进一步了解情况。    </a:t>
            </a:r>
            <a:endParaRPr lang="zh-CN" altLang="en-US" sz="28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blinds(horizontal)">
                                      <p:cBhvr>
                                        <p:cTn id="31" dur="500"/>
                                        <p:tgtEl>
                                          <p:spTgt spid="1048602">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48609"/>
                                        </p:tgtEl>
                                        <p:attrNameLst>
                                          <p:attrName>style.visibility</p:attrName>
                                        </p:attrNameLst>
                                      </p:cBhvr>
                                      <p:to>
                                        <p:strVal val="visible"/>
                                      </p:to>
                                    </p:set>
                                    <p:animEffect transition="in" filter="blinds(horizontal)">
                                      <p:cBhvr>
                                        <p:cTn id="42" dur="500"/>
                                        <p:tgtEl>
                                          <p:spTgt spid="1048609"/>
                                        </p:tgtEl>
                                      </p:cBhvr>
                                    </p:animEffect>
                                  </p:childTnLst>
                                </p:cTn>
                              </p:par>
                              <p:par>
                                <p:cTn id="43" presetID="22" presetClass="entr" presetSubtype="4" fill="hold" nodeType="withEffect">
                                  <p:stCondLst>
                                    <p:cond delay="0"/>
                                  </p:stCondLst>
                                  <p:childTnLst>
                                    <p:set>
                                      <p:cBhvr>
                                        <p:cTn id="44" dur="1" fill="hold">
                                          <p:stCondLst>
                                            <p:cond delay="0"/>
                                          </p:stCondLst>
                                        </p:cTn>
                                        <p:tgtEl>
                                          <p:spTgt spid="3145729"/>
                                        </p:tgtEl>
                                        <p:attrNameLst>
                                          <p:attrName>style.visibility</p:attrName>
                                        </p:attrNameLst>
                                      </p:cBhvr>
                                      <p:to>
                                        <p:strVal val="visible"/>
                                      </p:to>
                                    </p:set>
                                    <p:animEffect transition="in" filter="wipe(down)">
                                      <p:cBhvr>
                                        <p:cTn id="45" dur="500"/>
                                        <p:tgtEl>
                                          <p:spTgt spid="314572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104860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圆角矩形 6"/>
          <p:cNvSpPr/>
          <p:nvPr/>
        </p:nvSpPr>
        <p:spPr>
          <a:xfrm>
            <a:off x="200025" y="705485"/>
            <a:ext cx="11876405" cy="30079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8610" name="文本框 16"/>
          <p:cNvSpPr txBox="1"/>
          <p:nvPr/>
        </p:nvSpPr>
        <p:spPr>
          <a:xfrm>
            <a:off x="0" y="0"/>
            <a:ext cx="2003425" cy="521970"/>
          </a:xfrm>
          <a:prstGeom prst="rect">
            <a:avLst/>
          </a:prstGeom>
          <a:solidFill>
            <a:schemeClr val="accent6"/>
          </a:solidFill>
        </p:spPr>
        <p:txBody>
          <a:bodyPr wrap="square" rtlCol="0">
            <a:spAutoFit/>
          </a:bodyPr>
          <a:lstStyle/>
          <a:p>
            <a:r>
              <a:rPr kumimoji="1" lang="zh-CN" sz="2800" b="1" dirty="0">
                <a:solidFill>
                  <a:schemeClr val="lt1"/>
                </a:solidFill>
              </a:rPr>
              <a:t>长难句分析</a:t>
            </a:r>
            <a:endParaRPr kumimoji="1" lang="zh-CN" sz="2800" b="1" dirty="0">
              <a:solidFill>
                <a:schemeClr val="lt1"/>
              </a:solidFill>
            </a:endParaRPr>
          </a:p>
        </p:txBody>
      </p:sp>
      <p:sp>
        <p:nvSpPr>
          <p:cNvPr id="1048612" name="文本框 8"/>
          <p:cNvSpPr txBox="1"/>
          <p:nvPr/>
        </p:nvSpPr>
        <p:spPr>
          <a:xfrm>
            <a:off x="334010" y="789305"/>
            <a:ext cx="11623675" cy="2861310"/>
          </a:xfrm>
          <a:prstGeom prst="rect">
            <a:avLst/>
          </a:prstGeom>
          <a:noFill/>
        </p:spPr>
        <p:txBody>
          <a:bodyPr wrap="square">
            <a:spAutoFit/>
          </a:bodyPr>
          <a:lstStyle/>
          <a:p>
            <a:pPr algn="l"/>
            <a:r>
              <a:rPr sz="3000">
                <a:latin typeface="Times New Roman" panose="02020603050405020304" charset="0"/>
                <a:cs typeface="Times New Roman" panose="02020603050405020304" charset="0"/>
                <a:sym typeface="+mn-ea"/>
              </a:rPr>
              <a:t>Since 2017, Tesla has sold an expensive upgrade, </a:t>
            </a:r>
            <a:r>
              <a:rPr lang="en-US" sz="3000">
                <a:latin typeface="Times New Roman" panose="02020603050405020304" charset="0"/>
                <a:cs typeface="Times New Roman" panose="02020603050405020304" charset="0"/>
                <a:sym typeface="+mn-ea"/>
              </a:rPr>
              <a:t>called </a:t>
            </a:r>
            <a:r>
              <a:rPr sz="3000">
                <a:latin typeface="Times New Roman" panose="02020603050405020304" charset="0"/>
                <a:cs typeface="Times New Roman" panose="02020603050405020304" charset="0"/>
                <a:sym typeface="+mn-ea"/>
              </a:rPr>
              <a:t>Full Self Driving, </a:t>
            </a:r>
            <a:r>
              <a:rPr lang="en-US" sz="3000">
                <a:latin typeface="Times New Roman" panose="02020603050405020304" charset="0"/>
                <a:cs typeface="Times New Roman" panose="02020603050405020304" charset="0"/>
                <a:sym typeface="+mn-ea"/>
              </a:rPr>
              <a:t>which </a:t>
            </a:r>
            <a:r>
              <a:rPr sz="3000">
                <a:latin typeface="Times New Roman" panose="02020603050405020304" charset="0"/>
                <a:cs typeface="Times New Roman" panose="02020603050405020304" charset="0"/>
                <a:sym typeface="+mn-ea"/>
              </a:rPr>
              <a:t>includes the ability for the car to steer, brake, and accelerate on highways. </a:t>
            </a:r>
            <a:endParaRPr sz="3000">
              <a:latin typeface="Times New Roman" panose="02020603050405020304" charset="0"/>
              <a:cs typeface="Times New Roman" panose="02020603050405020304" charset="0"/>
              <a:sym typeface="+mn-ea"/>
            </a:endParaRPr>
          </a:p>
          <a:p>
            <a:pPr algn="l"/>
            <a:r>
              <a:rPr lang="en-US" altLang="zh-CN" sz="3000" dirty="0">
                <a:effectLst/>
                <a:latin typeface="Times New Roman" panose="02020603050405020304" charset="0"/>
                <a:ea typeface="华文中宋" panose="02010600040101010101" charset="-122"/>
                <a:cs typeface="Times New Roman" panose="02020603050405020304" charset="0"/>
                <a:sym typeface="+mn-ea"/>
              </a:rPr>
              <a:t>分析：本</a:t>
            </a:r>
            <a:r>
              <a:rPr lang="zh-CN" altLang="en-US" sz="3000" dirty="0">
                <a:effectLst/>
                <a:latin typeface="Times New Roman" panose="02020603050405020304" charset="0"/>
                <a:ea typeface="华文中宋" panose="02010600040101010101" charset="-122"/>
                <a:cs typeface="Times New Roman" panose="02020603050405020304" charset="0"/>
                <a:sym typeface="+mn-ea"/>
              </a:rPr>
              <a:t>句主语</a:t>
            </a:r>
            <a:r>
              <a:rPr lang="en-US" altLang="zh-CN" sz="3000" dirty="0">
                <a:effectLst/>
                <a:latin typeface="Times New Roman" panose="02020603050405020304" charset="0"/>
                <a:ea typeface="华文中宋" panose="02010600040101010101" charset="-122"/>
                <a:cs typeface="Times New Roman" panose="02020603050405020304" charset="0"/>
                <a:sym typeface="+mn-ea"/>
              </a:rPr>
              <a:t>Tesla</a:t>
            </a:r>
            <a:r>
              <a:rPr lang="zh-CN" altLang="en-US" sz="3000" dirty="0">
                <a:effectLst/>
                <a:latin typeface="Times New Roman" panose="02020603050405020304" charset="0"/>
                <a:ea typeface="华文中宋" panose="02010600040101010101" charset="-122"/>
                <a:cs typeface="Times New Roman" panose="02020603050405020304" charset="0"/>
                <a:sym typeface="+mn-ea"/>
              </a:rPr>
              <a:t>，谓语动词</a:t>
            </a:r>
            <a:r>
              <a:rPr lang="en-US" altLang="zh-CN" sz="3000" dirty="0">
                <a:effectLst/>
                <a:latin typeface="Times New Roman" panose="02020603050405020304" charset="0"/>
                <a:ea typeface="华文中宋" panose="02010600040101010101" charset="-122"/>
                <a:cs typeface="Times New Roman" panose="02020603050405020304" charset="0"/>
                <a:sym typeface="+mn-ea"/>
              </a:rPr>
              <a:t> _______</a:t>
            </a:r>
            <a:r>
              <a:rPr lang="zh-CN" altLang="en-US" sz="3000" dirty="0">
                <a:effectLst/>
                <a:latin typeface="Times New Roman" panose="02020603050405020304" charset="0"/>
                <a:ea typeface="华文中宋" panose="02010600040101010101" charset="-122"/>
                <a:cs typeface="Times New Roman" panose="02020603050405020304" charset="0"/>
                <a:sym typeface="+mn-ea"/>
              </a:rPr>
              <a:t>，宾语</a:t>
            </a:r>
            <a:r>
              <a:rPr lang="en-US" altLang="zh-CN" sz="3000" dirty="0">
                <a:effectLst/>
                <a:latin typeface="Times New Roman" panose="02020603050405020304" charset="0"/>
                <a:ea typeface="华文中宋" panose="02010600040101010101" charset="-122"/>
                <a:cs typeface="Times New Roman" panose="02020603050405020304" charset="0"/>
                <a:sym typeface="+mn-ea"/>
              </a:rPr>
              <a:t>__________________</a:t>
            </a:r>
            <a:r>
              <a:rPr lang="zh-CN" sz="3000">
                <a:latin typeface="Times New Roman" panose="02020603050405020304" charset="0"/>
                <a:ea typeface="华文中宋" panose="02010600040101010101" charset="-122"/>
                <a:cs typeface="Times New Roman" panose="02020603050405020304" charset="0"/>
                <a:sym typeface="+mn-ea"/>
              </a:rPr>
              <a:t>，宾语后的</a:t>
            </a:r>
            <a:r>
              <a:rPr lang="en-US" sz="3000">
                <a:latin typeface="Times New Roman" panose="02020603050405020304" charset="0"/>
                <a:ea typeface="华文中宋" panose="02010600040101010101" charset="-122"/>
                <a:cs typeface="Times New Roman" panose="02020603050405020304" charset="0"/>
                <a:sym typeface="+mn-ea"/>
              </a:rPr>
              <a:t>called </a:t>
            </a:r>
            <a:r>
              <a:rPr sz="3000">
                <a:latin typeface="Times New Roman" panose="02020603050405020304" charset="0"/>
                <a:ea typeface="华文中宋" panose="02010600040101010101" charset="-122"/>
                <a:cs typeface="Times New Roman" panose="02020603050405020304" charset="0"/>
                <a:sym typeface="+mn-ea"/>
              </a:rPr>
              <a:t>Full Self Driving</a:t>
            </a:r>
            <a:r>
              <a:rPr lang="zh-CN" sz="3000">
                <a:latin typeface="Times New Roman" panose="02020603050405020304" charset="0"/>
                <a:ea typeface="华文中宋" panose="02010600040101010101" charset="-122"/>
                <a:cs typeface="Times New Roman" panose="02020603050405020304" charset="0"/>
                <a:sym typeface="+mn-ea"/>
              </a:rPr>
              <a:t>为过去分词作</a:t>
            </a:r>
            <a:r>
              <a:rPr lang="en-US" altLang="zh-CN" sz="3000">
                <a:latin typeface="Times New Roman" panose="02020603050405020304" charset="0"/>
                <a:ea typeface="华文中宋" panose="02010600040101010101" charset="-122"/>
                <a:cs typeface="Times New Roman" panose="02020603050405020304" charset="0"/>
                <a:sym typeface="+mn-ea"/>
              </a:rPr>
              <a:t>_________</a:t>
            </a:r>
            <a:r>
              <a:rPr lang="zh-CN" sz="3000">
                <a:latin typeface="Times New Roman" panose="02020603050405020304" charset="0"/>
                <a:ea typeface="华文中宋" panose="02010600040101010101" charset="-122"/>
                <a:cs typeface="Times New Roman" panose="02020603050405020304" charset="0"/>
                <a:sym typeface="+mn-ea"/>
              </a:rPr>
              <a:t>，</a:t>
            </a:r>
            <a:r>
              <a:rPr lang="en-US" altLang="zh-CN" sz="3000">
                <a:latin typeface="Times New Roman" panose="02020603050405020304" charset="0"/>
                <a:ea typeface="华文中宋" panose="02010600040101010101" charset="-122"/>
                <a:cs typeface="Times New Roman" panose="02020603050405020304" charset="0"/>
                <a:sym typeface="+mn-ea"/>
              </a:rPr>
              <a:t> _____ </a:t>
            </a:r>
            <a:r>
              <a:rPr lang="zh-CN" sz="3000">
                <a:latin typeface="Times New Roman" panose="02020603050405020304" charset="0"/>
                <a:ea typeface="华文中宋" panose="02010600040101010101" charset="-122"/>
                <a:cs typeface="Times New Roman" panose="02020603050405020304" charset="0"/>
                <a:sym typeface="+mn-ea"/>
              </a:rPr>
              <a:t>从句</a:t>
            </a:r>
            <a:r>
              <a:rPr lang="en-US" altLang="zh-CN" sz="3000">
                <a:latin typeface="Times New Roman" panose="02020603050405020304" charset="0"/>
                <a:ea typeface="华文中宋" panose="02010600040101010101" charset="-122"/>
                <a:cs typeface="Times New Roman" panose="02020603050405020304" charset="0"/>
                <a:sym typeface="+mn-ea"/>
              </a:rPr>
              <a:t>which includes ... </a:t>
            </a:r>
            <a:r>
              <a:rPr sz="3000">
                <a:latin typeface="Times New Roman" panose="02020603050405020304" charset="0"/>
                <a:ea typeface="华文中宋" panose="02010600040101010101" charset="-122"/>
                <a:cs typeface="Times New Roman" panose="02020603050405020304" charset="0"/>
                <a:sym typeface="+mn-ea"/>
              </a:rPr>
              <a:t>on highways</a:t>
            </a:r>
            <a:r>
              <a:rPr lang="zh-CN" sz="3000">
                <a:latin typeface="Times New Roman" panose="02020603050405020304" charset="0"/>
                <a:ea typeface="华文中宋" panose="02010600040101010101" charset="-122"/>
                <a:cs typeface="Times New Roman" panose="02020603050405020304" charset="0"/>
                <a:sym typeface="+mn-ea"/>
              </a:rPr>
              <a:t>修饰宾语</a:t>
            </a:r>
            <a:r>
              <a:rPr sz="3000">
                <a:latin typeface="Times New Roman" panose="02020603050405020304" charset="0"/>
                <a:cs typeface="Times New Roman" panose="02020603050405020304" charset="0"/>
                <a:sym typeface="+mn-ea"/>
              </a:rPr>
              <a:t>an expensive upgrade</a:t>
            </a:r>
            <a:r>
              <a:rPr lang="zh-CN" sz="3000">
                <a:latin typeface="Times New Roman" panose="02020603050405020304" charset="0"/>
                <a:ea typeface="华文中宋" panose="02010600040101010101" charset="-122"/>
                <a:cs typeface="Times New Roman" panose="02020603050405020304" charset="0"/>
                <a:sym typeface="+mn-ea"/>
              </a:rPr>
              <a:t>。</a:t>
            </a:r>
            <a:endParaRPr lang="zh-CN" sz="3000">
              <a:latin typeface="Times New Roman" panose="02020603050405020304" charset="0"/>
              <a:ea typeface="华文中宋" panose="02010600040101010101" charset="-122"/>
              <a:cs typeface="Times New Roman" panose="02020603050405020304" charset="0"/>
              <a:sym typeface="+mn-ea"/>
            </a:endParaRPr>
          </a:p>
        </p:txBody>
      </p:sp>
      <p:sp>
        <p:nvSpPr>
          <p:cNvPr id="1048613" name="文本框 3"/>
          <p:cNvSpPr txBox="1"/>
          <p:nvPr/>
        </p:nvSpPr>
        <p:spPr>
          <a:xfrm>
            <a:off x="227965" y="4112260"/>
            <a:ext cx="1024890" cy="521970"/>
          </a:xfrm>
          <a:prstGeom prst="rect">
            <a:avLst/>
          </a:prstGeom>
          <a:solidFill>
            <a:srgbClr val="0070C0"/>
          </a:solidFill>
        </p:spPr>
        <p:txBody>
          <a:bodyPr wrap="square" rtlCol="0">
            <a:spAutoFit/>
          </a:bodyPr>
          <a:lstStyle/>
          <a:p>
            <a:pPr algn="ctr"/>
            <a:r>
              <a:rPr kumimoji="1" lang="zh-CN" altLang="en-US" sz="2800" b="1" dirty="0">
                <a:solidFill>
                  <a:schemeClr val="lt1"/>
                </a:solidFill>
              </a:rPr>
              <a:t>翻译</a:t>
            </a:r>
            <a:endParaRPr kumimoji="1" lang="zh-CN" altLang="en-US" sz="2800" b="1" dirty="0">
              <a:solidFill>
                <a:schemeClr val="lt1"/>
              </a:solidFill>
            </a:endParaRPr>
          </a:p>
        </p:txBody>
      </p:sp>
      <p:sp>
        <p:nvSpPr>
          <p:cNvPr id="1048614" name="文本框 9"/>
          <p:cNvSpPr txBox="1"/>
          <p:nvPr/>
        </p:nvSpPr>
        <p:spPr>
          <a:xfrm>
            <a:off x="1409065" y="3917950"/>
            <a:ext cx="10417175" cy="953135"/>
          </a:xfrm>
          <a:prstGeom prst="rect">
            <a:avLst/>
          </a:prstGeom>
          <a:noFill/>
        </p:spPr>
        <p:txBody>
          <a:bodyPr wrap="square" rtlCol="0">
            <a:spAutoFit/>
          </a:bodyPr>
          <a:lstStyle/>
          <a:p>
            <a:pPr algn="l">
              <a:buClrTx/>
              <a:buSzTx/>
              <a:buFontTx/>
            </a:pPr>
            <a:r>
              <a:rPr sz="2800">
                <a:latin typeface="Times New Roman" panose="02020603050405020304" charset="0"/>
                <a:ea typeface="华文中宋" panose="02010600040101010101" charset="-122"/>
                <a:cs typeface="Times New Roman" panose="02020603050405020304" charset="0"/>
              </a:rPr>
              <a:t>自2017年以来，特斯拉出售了一款昂贵的升级产品，名为全自动驾驶，包括在高速公路上转向、刹车和加速的能力。</a:t>
            </a:r>
            <a:r>
              <a:rPr sz="2400">
                <a:latin typeface="华文中宋" panose="02010600040101010101" charset="-122"/>
                <a:ea typeface="华文中宋" panose="02010600040101010101" charset="-122"/>
              </a:rPr>
              <a:t>  </a:t>
            </a:r>
            <a:endParaRPr sz="2400">
              <a:latin typeface="华文中宋" panose="02010600040101010101" charset="-122"/>
              <a:ea typeface="华文中宋" panose="02010600040101010101" charset="-122"/>
            </a:endParaRPr>
          </a:p>
        </p:txBody>
      </p:sp>
      <p:sp>
        <p:nvSpPr>
          <p:cNvPr id="1048699" name="文本框 4"/>
          <p:cNvSpPr txBox="1"/>
          <p:nvPr/>
        </p:nvSpPr>
        <p:spPr>
          <a:xfrm>
            <a:off x="275590" y="511429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仿写</a:t>
            </a:r>
            <a:endParaRPr kumimoji="1" lang="zh-CN" altLang="en-US" sz="2800" b="1" dirty="0">
              <a:solidFill>
                <a:schemeClr val="lt1"/>
              </a:solidFill>
            </a:endParaRPr>
          </a:p>
        </p:txBody>
      </p:sp>
      <p:sp>
        <p:nvSpPr>
          <p:cNvPr id="3" name="文本框 2"/>
          <p:cNvSpPr txBox="1"/>
          <p:nvPr/>
        </p:nvSpPr>
        <p:spPr>
          <a:xfrm>
            <a:off x="5850890" y="2149475"/>
            <a:ext cx="1420495" cy="553085"/>
          </a:xfrm>
          <a:prstGeom prst="rect">
            <a:avLst/>
          </a:prstGeom>
          <a:noFill/>
        </p:spPr>
        <p:txBody>
          <a:bodyPr wrap="none" rtlCol="0" anchor="t">
            <a:spAutoFit/>
          </a:bodyPr>
          <a:lstStyle/>
          <a:p>
            <a:r>
              <a:rPr lang="en-US" altLang="zh-CN" sz="30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has sold</a:t>
            </a:r>
            <a:endParaRPr lang="en-US" altLang="zh-CN" sz="30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4" name="文本框 3"/>
          <p:cNvSpPr txBox="1"/>
          <p:nvPr/>
        </p:nvSpPr>
        <p:spPr>
          <a:xfrm>
            <a:off x="8332470" y="2149475"/>
            <a:ext cx="3482340" cy="553085"/>
          </a:xfrm>
          <a:prstGeom prst="rect">
            <a:avLst/>
          </a:prstGeom>
          <a:noFill/>
        </p:spPr>
        <p:txBody>
          <a:bodyPr wrap="none" rtlCol="0" anchor="t">
            <a:spAutoFit/>
          </a:bodyPr>
          <a:lstStyle/>
          <a:p>
            <a:r>
              <a:rPr lang="en-US" altLang="zh-CN" sz="30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an </a:t>
            </a:r>
            <a:r>
              <a:rPr sz="3000">
                <a:solidFill>
                  <a:srgbClr val="FF0000"/>
                </a:solidFill>
                <a:latin typeface="Times New Roman" panose="02020603050405020304" charset="0"/>
                <a:ea typeface="华文中宋" panose="02010600040101010101" charset="-122"/>
                <a:cs typeface="Times New Roman" panose="02020603050405020304" charset="0"/>
                <a:sym typeface="+mn-ea"/>
              </a:rPr>
              <a:t>expensive upgrade</a:t>
            </a:r>
            <a:endParaRPr lang="zh-CN" altLang="en-US"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6" name="文本框 5"/>
          <p:cNvSpPr txBox="1"/>
          <p:nvPr/>
        </p:nvSpPr>
        <p:spPr>
          <a:xfrm>
            <a:off x="7814945" y="2592070"/>
            <a:ext cx="1706880" cy="553085"/>
          </a:xfrm>
          <a:prstGeom prst="rect">
            <a:avLst/>
          </a:prstGeom>
          <a:noFill/>
        </p:spPr>
        <p:txBody>
          <a:bodyPr wrap="none" rtlCol="0" anchor="t">
            <a:spAutoFit/>
          </a:bodyPr>
          <a:lstStyle/>
          <a:p>
            <a:r>
              <a:rPr lang="zh-CN" sz="3000">
                <a:solidFill>
                  <a:srgbClr val="FF0000"/>
                </a:solidFill>
                <a:latin typeface="Times New Roman" panose="02020603050405020304" charset="0"/>
                <a:ea typeface="华文中宋" panose="02010600040101010101" charset="-122"/>
                <a:cs typeface="Times New Roman" panose="02020603050405020304" charset="0"/>
                <a:sym typeface="+mn-ea"/>
              </a:rPr>
              <a:t>后置定语</a:t>
            </a:r>
            <a:endParaRPr lang="zh-CN" altLang="en-US"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7" name="文本框 6"/>
          <p:cNvSpPr txBox="1"/>
          <p:nvPr/>
        </p:nvSpPr>
        <p:spPr>
          <a:xfrm>
            <a:off x="10065385" y="2592070"/>
            <a:ext cx="944880" cy="553085"/>
          </a:xfrm>
          <a:prstGeom prst="rect">
            <a:avLst/>
          </a:prstGeom>
          <a:noFill/>
        </p:spPr>
        <p:txBody>
          <a:bodyPr wrap="none" rtlCol="0" anchor="t">
            <a:spAutoFit/>
          </a:bodyPr>
          <a:lstStyle/>
          <a:p>
            <a:r>
              <a:rPr lang="zh-CN" sz="3000">
                <a:solidFill>
                  <a:srgbClr val="FF0000"/>
                </a:solidFill>
                <a:latin typeface="Times New Roman" panose="02020603050405020304" charset="0"/>
                <a:ea typeface="华文中宋" panose="02010600040101010101" charset="-122"/>
                <a:cs typeface="Times New Roman" panose="02020603050405020304" charset="0"/>
                <a:sym typeface="+mn-ea"/>
              </a:rPr>
              <a:t>定语</a:t>
            </a:r>
            <a:endParaRPr lang="zh-CN" altLang="en-US"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8" name="文本框 9"/>
          <p:cNvSpPr txBox="1"/>
          <p:nvPr/>
        </p:nvSpPr>
        <p:spPr>
          <a:xfrm>
            <a:off x="1456690" y="5788660"/>
            <a:ext cx="10417175" cy="460375"/>
          </a:xfrm>
          <a:prstGeom prst="rect">
            <a:avLst/>
          </a:prstGeom>
          <a:noFill/>
        </p:spPr>
        <p:txBody>
          <a:bodyPr wrap="square" rtlCol="0">
            <a:spAutoFit/>
          </a:bodyPr>
          <a:lstStyle/>
          <a:p>
            <a:pPr algn="l">
              <a:buClrTx/>
              <a:buSzTx/>
              <a:buFontTx/>
            </a:pPr>
            <a:r>
              <a:rPr sz="2400">
                <a:latin typeface="华文中宋" panose="02010600040101010101" charset="-122"/>
                <a:ea typeface="华文中宋" panose="02010600040101010101" charset="-122"/>
              </a:rPr>
              <a:t> </a:t>
            </a:r>
            <a:endParaRPr sz="2400">
              <a:latin typeface="华文中宋" panose="02010600040101010101" charset="-122"/>
              <a:ea typeface="华文中宋" panose="02010600040101010101" charset="-122"/>
            </a:endParaRPr>
          </a:p>
        </p:txBody>
      </p:sp>
      <p:sp>
        <p:nvSpPr>
          <p:cNvPr id="10" name="文本框 9"/>
          <p:cNvSpPr txBox="1"/>
          <p:nvPr/>
        </p:nvSpPr>
        <p:spPr>
          <a:xfrm>
            <a:off x="1409065" y="5788660"/>
            <a:ext cx="10417175" cy="953135"/>
          </a:xfrm>
          <a:prstGeom prst="rect">
            <a:avLst/>
          </a:prstGeom>
          <a:noFill/>
        </p:spPr>
        <p:txBody>
          <a:bodyPr wrap="square" rtlCol="0">
            <a:spAutoFit/>
          </a:bodyPr>
          <a:lstStyle/>
          <a:p>
            <a:pPr algn="l">
              <a:buClrTx/>
              <a:buSzTx/>
              <a:buFontTx/>
            </a:pPr>
            <a:r>
              <a:rPr lang="en-US" sz="2800" dirty="0">
                <a:solidFill>
                  <a:srgbClr val="FF0000"/>
                </a:solidFill>
                <a:latin typeface="Times New Roman" panose="02020603050405020304" charset="0"/>
                <a:ea typeface="华文中宋" panose="02010600040101010101" charset="-122"/>
                <a:cs typeface="Times New Roman" panose="02020603050405020304" charset="0"/>
              </a:rPr>
              <a:t>Since last year, Jack has read </a:t>
            </a:r>
            <a:r>
              <a:rPr lang="en-US" sz="2800" i="1" dirty="0">
                <a:solidFill>
                  <a:srgbClr val="FF0000"/>
                </a:solidFill>
                <a:latin typeface="Times New Roman" panose="02020603050405020304" charset="0"/>
                <a:ea typeface="华文中宋" panose="02010600040101010101" charset="-122"/>
                <a:cs typeface="Times New Roman" panose="02020603050405020304" charset="0"/>
              </a:rPr>
              <a:t>Harry Potter</a:t>
            </a:r>
            <a:r>
              <a:rPr lang="en-US" sz="2800" dirty="0">
                <a:solidFill>
                  <a:srgbClr val="FF0000"/>
                </a:solidFill>
                <a:latin typeface="Times New Roman" panose="02020603050405020304" charset="0"/>
                <a:ea typeface="华文中宋" panose="02010600040101010101" charset="-122"/>
                <a:cs typeface="Times New Roman" panose="02020603050405020304" charset="0"/>
              </a:rPr>
              <a:t>,</a:t>
            </a:r>
            <a:r>
              <a:rPr lang="en-US" sz="2800" i="1" dirty="0">
                <a:solidFill>
                  <a:srgbClr val="FF0000"/>
                </a:solidFill>
                <a:latin typeface="Times New Roman" panose="02020603050405020304" charset="0"/>
                <a:ea typeface="华文中宋" panose="02010600040101010101" charset="-122"/>
                <a:cs typeface="Times New Roman" panose="02020603050405020304" charset="0"/>
              </a:rPr>
              <a:t> </a:t>
            </a:r>
            <a:r>
              <a:rPr lang="en-US" sz="2800" dirty="0">
                <a:solidFill>
                  <a:srgbClr val="FF0000"/>
                </a:solidFill>
                <a:latin typeface="Times New Roman" panose="02020603050405020304" charset="0"/>
                <a:ea typeface="华文中宋" panose="02010600040101010101" charset="-122"/>
                <a:cs typeface="Times New Roman" panose="02020603050405020304" charset="0"/>
              </a:rPr>
              <a:t>written by</a:t>
            </a:r>
            <a:r>
              <a:rPr lang="en-US" sz="2800" i="1" dirty="0">
                <a:solidFill>
                  <a:srgbClr val="FF0000"/>
                </a:solidFill>
                <a:latin typeface="Times New Roman" panose="02020603050405020304" charset="0"/>
                <a:ea typeface="华文中宋" panose="02010600040101010101" charset="-122"/>
                <a:cs typeface="Times New Roman" panose="02020603050405020304" charset="0"/>
              </a:rPr>
              <a:t> </a:t>
            </a:r>
            <a:r>
              <a:rPr lang="en-US" sz="2800" dirty="0">
                <a:solidFill>
                  <a:srgbClr val="FF0000"/>
                </a:solidFill>
                <a:latin typeface="Times New Roman" panose="02020603050405020304" charset="0"/>
                <a:ea typeface="华文中宋" panose="02010600040101010101" charset="-122"/>
                <a:cs typeface="Times New Roman" panose="02020603050405020304" charset="0"/>
              </a:rPr>
              <a:t>J.K. Rowling, which attracts a lot of children from all over the world. </a:t>
            </a:r>
            <a:r>
              <a:rPr sz="2800" dirty="0">
                <a:solidFill>
                  <a:srgbClr val="FF0000"/>
                </a:solidFill>
                <a:latin typeface="华文中宋" panose="02010600040101010101" charset="-122"/>
                <a:ea typeface="华文中宋" panose="02010600040101010101" charset="-122"/>
              </a:rPr>
              <a:t>  </a:t>
            </a:r>
            <a:endParaRPr sz="2800" dirty="0">
              <a:solidFill>
                <a:srgbClr val="FF0000"/>
              </a:solidFill>
              <a:latin typeface="华文中宋" panose="02010600040101010101" charset="-122"/>
              <a:ea typeface="华文中宋" panose="02010600040101010101" charset="-122"/>
            </a:endParaRPr>
          </a:p>
        </p:txBody>
      </p:sp>
      <p:sp>
        <p:nvSpPr>
          <p:cNvPr id="11" name="文本框 10"/>
          <p:cNvSpPr txBox="1"/>
          <p:nvPr/>
        </p:nvSpPr>
        <p:spPr>
          <a:xfrm>
            <a:off x="1409065" y="4888230"/>
            <a:ext cx="10148570" cy="953135"/>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cs typeface="华文中宋" panose="02010600040101010101" charset="-122"/>
              </a:rPr>
              <a:t>从去年开始，杰克读了</a:t>
            </a:r>
            <a:r>
              <a:rPr sz="2800">
                <a:latin typeface="Times New Roman" panose="02020603050405020304" charset="0"/>
                <a:ea typeface="华文中宋" panose="02010600040101010101" charset="-122"/>
                <a:cs typeface="Times New Roman" panose="02020603050405020304" charset="0"/>
              </a:rPr>
              <a:t>J.K.</a:t>
            </a:r>
            <a:r>
              <a:rPr sz="2800">
                <a:latin typeface="华文中宋" panose="02010600040101010101" charset="-122"/>
                <a:ea typeface="华文中宋" panose="02010600040101010101" charset="-122"/>
                <a:cs typeface="华文中宋" panose="02010600040101010101" charset="-122"/>
              </a:rPr>
              <a:t>罗琳</a:t>
            </a:r>
            <a:r>
              <a:rPr lang="zh-CN" altLang="en-US" sz="2800">
                <a:latin typeface="华文中宋" panose="02010600040101010101" charset="-122"/>
                <a:ea typeface="华文中宋" panose="02010600040101010101" charset="-122"/>
                <a:cs typeface="华文中宋" panose="02010600040101010101" charset="-122"/>
              </a:rPr>
              <a:t>写的《哈利·波特》，这本书吸引了来自世界各地很多孩子。  </a:t>
            </a:r>
            <a:endParaRPr lang="zh-CN" altLang="en-US" sz="2800">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48614"/>
                                        </p:tgtEl>
                                        <p:attrNameLst>
                                          <p:attrName>style.visibility</p:attrName>
                                        </p:attrNameLst>
                                      </p:cBhvr>
                                      <p:to>
                                        <p:strVal val="visible"/>
                                      </p:to>
                                    </p:set>
                                    <p:animEffect transition="in" filter="blinds(horizontal)">
                                      <p:cBhvr>
                                        <p:cTn id="27" dur="500"/>
                                        <p:tgtEl>
                                          <p:spTgt spid="10486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3" grpId="1" animBg="1"/>
      <p:bldP spid="1048614" grpId="0"/>
      <p:bldP spid="1048699" grpId="1" animBg="1"/>
      <p:bldP spid="3" grpId="0"/>
      <p:bldP spid="3" grpId="1"/>
      <p:bldP spid="4" grpId="0"/>
      <p:bldP spid="4" grpId="1"/>
      <p:bldP spid="6" grpId="0"/>
      <p:bldP spid="6" grpId="1"/>
      <p:bldP spid="7" grpId="0"/>
      <p:bldP spid="7" grpId="1"/>
      <p:bldP spid="10" grpId="0"/>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6" name="文本框 3"/>
          <p:cNvSpPr txBox="1"/>
          <p:nvPr/>
        </p:nvSpPr>
        <p:spPr>
          <a:xfrm>
            <a:off x="127635" y="1069975"/>
            <a:ext cx="4519930" cy="5118100"/>
          </a:xfrm>
          <a:prstGeom prst="rect">
            <a:avLst/>
          </a:prstGeom>
          <a:noFill/>
          <a:ln w="28575" cmpd="sng">
            <a:solidFill>
              <a:schemeClr val="accent6"/>
            </a:solidFill>
            <a:prstDash val="dash"/>
          </a:ln>
        </p:spPr>
        <p:txBody>
          <a:bodyPr wrap="square" rtlCol="0">
            <a:spAutoFit/>
          </a:bodyPr>
          <a:lstStyle/>
          <a:p>
            <a:pPr lvl="0" algn="l">
              <a:lnSpc>
                <a:spcPct val="90000"/>
              </a:lnSpc>
              <a:spcBef>
                <a:spcPts val="1000"/>
              </a:spcBef>
              <a:buClrTx/>
              <a:buSzTx/>
              <a:buFont typeface="Arial" panose="020B0604020202020204" pitchFamily="34" charset="0"/>
            </a:pPr>
            <a:r>
              <a:rPr lang="en-US" sz="2800">
                <a:latin typeface="Times New Roman" panose="02020603050405020304" charset="0"/>
                <a:ea typeface="华文中宋" panose="02010600040101010101" charset="-122"/>
                <a:cs typeface="Times New Roman" panose="02020603050405020304" charset="0"/>
                <a:sym typeface="+mn-ea"/>
              </a:rPr>
              <a:t>auto (=automobile)  n.汽车</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lnSpc>
                <a:spcPct val="90000"/>
              </a:lnSpc>
              <a:spcBef>
                <a:spcPts val="1000"/>
              </a:spcBef>
              <a:buClrTx/>
              <a:buSzTx/>
              <a:buFont typeface="Arial" panose="020B0604020202020204" pitchFamily="34" charset="0"/>
            </a:pPr>
            <a:r>
              <a:rPr lang="en-US" sz="2800">
                <a:latin typeface="Times New Roman" panose="02020603050405020304" charset="0"/>
                <a:ea typeface="华文中宋" panose="02010600040101010101" charset="-122"/>
                <a:cs typeface="Times New Roman" panose="02020603050405020304" charset="0"/>
                <a:sym typeface="+mn-ea"/>
              </a:rPr>
              <a:t>vehicle n.交通工具；车辆</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lnSpc>
                <a:spcPct val="90000"/>
              </a:lnSpc>
              <a:spcBef>
                <a:spcPts val="1000"/>
              </a:spcBef>
              <a:buClrTx/>
              <a:buSzTx/>
              <a:buFont typeface="Arial" panose="020B0604020202020204" pitchFamily="34" charset="0"/>
            </a:pPr>
            <a:r>
              <a:rPr lang="en-US" sz="2800">
                <a:latin typeface="Times New Roman" panose="02020603050405020304" charset="0"/>
                <a:ea typeface="华文中宋" panose="02010600040101010101" charset="-122"/>
                <a:cs typeface="Times New Roman" panose="02020603050405020304" charset="0"/>
                <a:sym typeface="+mn-ea"/>
              </a:rPr>
              <a:t>autonomous driving自动驾驶</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lnSpc>
                <a:spcPct val="90000"/>
              </a:lnSpc>
              <a:spcBef>
                <a:spcPts val="1000"/>
              </a:spcBef>
              <a:buClrTx/>
              <a:buSzTx/>
              <a:buFont typeface="Arial" panose="020B0604020202020204" pitchFamily="34" charset="0"/>
            </a:pPr>
            <a:r>
              <a:rPr lang="en-US" sz="2800">
                <a:latin typeface="Times New Roman" panose="02020603050405020304" charset="0"/>
                <a:ea typeface="华文中宋" panose="02010600040101010101" charset="-122"/>
                <a:cs typeface="Times New Roman" panose="02020603050405020304" charset="0"/>
                <a:sym typeface="+mn-ea"/>
              </a:rPr>
              <a:t>Full Self Driving 全自动驾驶</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lnSpc>
                <a:spcPct val="90000"/>
              </a:lnSpc>
              <a:spcBef>
                <a:spcPts val="1000"/>
              </a:spcBef>
              <a:buClrTx/>
              <a:buSzTx/>
              <a:buFont typeface="Arial" panose="020B0604020202020204" pitchFamily="34" charset="0"/>
            </a:pPr>
            <a:r>
              <a:rPr lang="en-US" sz="2800">
                <a:latin typeface="Times New Roman" panose="02020603050405020304" charset="0"/>
                <a:ea typeface="华文中宋" panose="02010600040101010101" charset="-122"/>
                <a:cs typeface="Times New Roman" panose="02020603050405020304" charset="0"/>
                <a:sym typeface="+mn-ea"/>
              </a:rPr>
              <a:t>automation n.自动化</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lnSpc>
                <a:spcPct val="90000"/>
              </a:lnSpc>
              <a:spcBef>
                <a:spcPts val="1000"/>
              </a:spcBef>
              <a:buClrTx/>
              <a:buSzTx/>
              <a:buFont typeface="Arial" panose="020B0604020202020204" pitchFamily="34" charset="0"/>
            </a:pPr>
            <a:r>
              <a:rPr lang="en-US" sz="2800">
                <a:latin typeface="Times New Roman" panose="02020603050405020304" charset="0"/>
                <a:ea typeface="华文中宋" panose="02010600040101010101" charset="-122"/>
                <a:cs typeface="Times New Roman" panose="02020603050405020304" charset="0"/>
                <a:sym typeface="+mn-ea"/>
              </a:rPr>
              <a:t>autopilot n.自动驾驶仪</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lnSpc>
                <a:spcPct val="90000"/>
              </a:lnSpc>
              <a:spcBef>
                <a:spcPts val="1000"/>
              </a:spcBef>
              <a:buClrTx/>
              <a:buSzTx/>
              <a:buFont typeface="Arial" panose="020B0604020202020204" pitchFamily="34" charset="0"/>
            </a:pPr>
            <a:r>
              <a:rPr lang="en-US" sz="2800">
                <a:latin typeface="Times New Roman" panose="02020603050405020304" charset="0"/>
                <a:ea typeface="华文中宋" panose="02010600040101010101" charset="-122"/>
                <a:cs typeface="Times New Roman" panose="02020603050405020304" charset="0"/>
                <a:sym typeface="+mn-ea"/>
              </a:rPr>
              <a:t>steer  	v.驾驶</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lnSpc>
                <a:spcPct val="90000"/>
              </a:lnSpc>
              <a:spcBef>
                <a:spcPts val="1000"/>
              </a:spcBef>
              <a:buClrTx/>
              <a:buSzTx/>
              <a:buFont typeface="Arial" panose="020B0604020202020204" pitchFamily="34" charset="0"/>
            </a:pPr>
            <a:r>
              <a:rPr lang="en-US" sz="2800">
                <a:latin typeface="Times New Roman" panose="02020603050405020304" charset="0"/>
                <a:ea typeface="华文中宋" panose="02010600040101010101" charset="-122"/>
                <a:cs typeface="Times New Roman" panose="02020603050405020304" charset="0"/>
                <a:sym typeface="+mn-ea"/>
              </a:rPr>
              <a:t>brake 	v. 刹车</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lnSpc>
                <a:spcPct val="90000"/>
              </a:lnSpc>
              <a:spcBef>
                <a:spcPts val="1000"/>
              </a:spcBef>
              <a:buClrTx/>
              <a:buSzTx/>
              <a:buFont typeface="Arial" panose="020B0604020202020204" pitchFamily="34" charset="0"/>
            </a:pPr>
            <a:r>
              <a:rPr lang="en-US" sz="2800">
                <a:latin typeface="Times New Roman" panose="02020603050405020304" charset="0"/>
                <a:ea typeface="华文中宋" panose="02010600040101010101" charset="-122"/>
                <a:cs typeface="Times New Roman" panose="02020603050405020304" charset="0"/>
                <a:sym typeface="+mn-ea"/>
              </a:rPr>
              <a:t>accelerate   v.加速</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lnSpc>
                <a:spcPct val="90000"/>
              </a:lnSpc>
              <a:spcBef>
                <a:spcPts val="1000"/>
              </a:spcBef>
              <a:buClrTx/>
              <a:buSzTx/>
              <a:buFont typeface="Arial" panose="020B0604020202020204" pitchFamily="34" charset="0"/>
            </a:pPr>
            <a:r>
              <a:rPr lang="en-US" sz="2800">
                <a:latin typeface="Times New Roman" panose="02020603050405020304" charset="0"/>
                <a:ea typeface="华文中宋" panose="02010600040101010101" charset="-122"/>
                <a:cs typeface="Times New Roman" panose="02020603050405020304" charset="0"/>
                <a:sym typeface="+mn-ea"/>
              </a:rPr>
              <a:t>lane 	n.车道</a:t>
            </a:r>
            <a:endParaRPr lang="en-US" sz="2800">
              <a:latin typeface="Times New Roman" panose="02020603050405020304" charset="0"/>
              <a:ea typeface="华文中宋" panose="02010600040101010101" charset="-122"/>
              <a:cs typeface="Times New Roman" panose="02020603050405020304" charset="0"/>
              <a:sym typeface="+mn-ea"/>
            </a:endParaRPr>
          </a:p>
        </p:txBody>
      </p:sp>
      <p:sp>
        <p:nvSpPr>
          <p:cNvPr id="1048687" name="文本框 16"/>
          <p:cNvSpPr txBox="1"/>
          <p:nvPr/>
        </p:nvSpPr>
        <p:spPr>
          <a:xfrm>
            <a:off x="0" y="0"/>
            <a:ext cx="307340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交通车辆相关词汇</a:t>
            </a:r>
            <a:endParaRPr kumimoji="1" lang="zh-CN" sz="2800" b="1" dirty="0">
              <a:solidFill>
                <a:schemeClr val="lt1"/>
              </a:solidFill>
              <a:sym typeface="+mn-ea"/>
            </a:endParaRPr>
          </a:p>
        </p:txBody>
      </p:sp>
      <p:sp>
        <p:nvSpPr>
          <p:cNvPr id="4" name="文本框 3"/>
          <p:cNvSpPr txBox="1"/>
          <p:nvPr/>
        </p:nvSpPr>
        <p:spPr>
          <a:xfrm>
            <a:off x="4489450" y="6042660"/>
            <a:ext cx="3340100" cy="337185"/>
          </a:xfrm>
          <a:prstGeom prst="rect">
            <a:avLst/>
          </a:prstGeom>
          <a:noFill/>
        </p:spPr>
        <p:txBody>
          <a:bodyPr wrap="square" rtlCol="0">
            <a:spAutoFit/>
          </a:bodyPr>
          <a:lstStyle/>
          <a:p>
            <a:pPr indent="0" algn="ctr">
              <a:lnSpc>
                <a:spcPct val="80000"/>
              </a:lnSpc>
              <a:spcBef>
                <a:spcPts val="1000"/>
              </a:spcBef>
              <a:buClrTx/>
              <a:buSzTx/>
              <a:buFont typeface="Arial" panose="020B0604020202020204" pitchFamily="34" charset="0"/>
              <a:buNone/>
            </a:pPr>
            <a:r>
              <a:rPr lang="en-US" altLang="zh-CN" sz="2000">
                <a:highlight>
                  <a:srgbClr val="C0C0C0"/>
                </a:highlight>
                <a:latin typeface="Times New Roman" panose="02020603050405020304" charset="0"/>
                <a:ea typeface="华文中宋" panose="02010600040101010101" charset="-122"/>
                <a:cs typeface="Times New Roman" panose="02020603050405020304" charset="0"/>
                <a:sym typeface="+mn-ea"/>
              </a:rPr>
              <a:t> </a:t>
            </a:r>
            <a:endParaRPr lang="en-US" altLang="zh-CN" sz="2000">
              <a:highlight>
                <a:srgbClr val="C0C0C0"/>
              </a:highlight>
              <a:latin typeface="Times New Roman" panose="02020603050405020304" charset="0"/>
              <a:ea typeface="华文中宋" panose="02010600040101010101" charset="-122"/>
              <a:cs typeface="Times New Roman" panose="02020603050405020304" charset="0"/>
              <a:sym typeface="+mn-ea"/>
            </a:endParaRPr>
          </a:p>
        </p:txBody>
      </p:sp>
      <p:pic>
        <p:nvPicPr>
          <p:cNvPr id="5" name="图片 4"/>
          <p:cNvPicPr>
            <a:picLocks noChangeAspect="1"/>
          </p:cNvPicPr>
          <p:nvPr>
            <p:custDataLst>
              <p:tags r:id="rId1"/>
            </p:custDataLst>
          </p:nvPr>
        </p:nvPicPr>
        <p:blipFill>
          <a:blip r:embed="rId2"/>
          <a:srcRect l="14267" t="16220" r="14267"/>
          <a:stretch>
            <a:fillRect/>
          </a:stretch>
        </p:blipFill>
        <p:spPr>
          <a:xfrm>
            <a:off x="9396730" y="2409215"/>
            <a:ext cx="2808000" cy="2232025"/>
          </a:xfrm>
          <a:prstGeom prst="rect">
            <a:avLst/>
          </a:prstGeom>
        </p:spPr>
      </p:pic>
      <p:pic>
        <p:nvPicPr>
          <p:cNvPr id="2" name="图片 1"/>
          <p:cNvPicPr>
            <a:picLocks noChangeAspect="1"/>
          </p:cNvPicPr>
          <p:nvPr/>
        </p:nvPicPr>
        <p:blipFill>
          <a:blip r:embed="rId3"/>
          <a:srcRect t="11979" b="32757"/>
          <a:stretch>
            <a:fillRect/>
          </a:stretch>
        </p:blipFill>
        <p:spPr>
          <a:xfrm>
            <a:off x="9396730" y="-9525"/>
            <a:ext cx="2808000" cy="2327300"/>
          </a:xfrm>
          <a:prstGeom prst="rect">
            <a:avLst/>
          </a:prstGeom>
        </p:spPr>
      </p:pic>
      <p:pic>
        <p:nvPicPr>
          <p:cNvPr id="3" name="图片 2"/>
          <p:cNvPicPr>
            <a:picLocks noChangeAspect="1"/>
          </p:cNvPicPr>
          <p:nvPr/>
        </p:nvPicPr>
        <p:blipFill>
          <a:blip r:embed="rId4"/>
          <a:srcRect t="10653" b="8536"/>
          <a:stretch>
            <a:fillRect/>
          </a:stretch>
        </p:blipFill>
        <p:spPr>
          <a:xfrm>
            <a:off x="9396730" y="4732680"/>
            <a:ext cx="2808000" cy="2115820"/>
          </a:xfrm>
          <a:prstGeom prst="rect">
            <a:avLst/>
          </a:prstGeom>
        </p:spPr>
      </p:pic>
      <p:sp>
        <p:nvSpPr>
          <p:cNvPr id="6" name="文本框 5"/>
          <p:cNvSpPr txBox="1"/>
          <p:nvPr/>
        </p:nvSpPr>
        <p:spPr>
          <a:xfrm>
            <a:off x="9396095" y="4242435"/>
            <a:ext cx="2808605" cy="398780"/>
          </a:xfrm>
          <a:prstGeom prst="rect">
            <a:avLst/>
          </a:prstGeom>
          <a:solidFill>
            <a:schemeClr val="bg2">
              <a:lumMod val="75000"/>
              <a:alpha val="77000"/>
            </a:schemeClr>
          </a:solidFill>
        </p:spPr>
        <p:txBody>
          <a:bodyPr wrap="square" rtlCol="0">
            <a:spAutoFit/>
          </a:bodyPr>
          <a:lstStyle/>
          <a:p>
            <a:pPr algn="ctr"/>
            <a:r>
              <a:rPr lang="zh-CN" altLang="en-US" sz="2000">
                <a:latin typeface="Times New Roman" panose="02020603050405020304" charset="0"/>
                <a:ea typeface="华文中宋" panose="02010600040101010101" charset="-122"/>
                <a:cs typeface="Times New Roman" panose="02020603050405020304" charset="0"/>
                <a:sym typeface="+mn-ea"/>
              </a:rPr>
              <a:t>roadside barrier</a:t>
            </a:r>
            <a:r>
              <a:rPr lang="en-US" altLang="zh-CN" sz="2000">
                <a:latin typeface="Times New Roman" panose="02020603050405020304" charset="0"/>
                <a:ea typeface="华文中宋" panose="02010600040101010101" charset="-122"/>
                <a:cs typeface="Times New Roman" panose="02020603050405020304" charset="0"/>
                <a:sym typeface="+mn-ea"/>
              </a:rPr>
              <a:t>路侧护栏</a:t>
            </a:r>
            <a:endParaRPr lang="en-US" altLang="zh-CN" sz="2000">
              <a:latin typeface="Times New Roman" panose="02020603050405020304" charset="0"/>
              <a:ea typeface="华文中宋" panose="02010600040101010101" charset="-122"/>
              <a:cs typeface="Times New Roman" panose="02020603050405020304" charset="0"/>
              <a:sym typeface="+mn-ea"/>
            </a:endParaRPr>
          </a:p>
        </p:txBody>
      </p:sp>
      <p:sp>
        <p:nvSpPr>
          <p:cNvPr id="7" name="文本框 6"/>
          <p:cNvSpPr txBox="1"/>
          <p:nvPr/>
        </p:nvSpPr>
        <p:spPr>
          <a:xfrm>
            <a:off x="9396095" y="1857375"/>
            <a:ext cx="2795905" cy="460375"/>
          </a:xfrm>
          <a:prstGeom prst="rect">
            <a:avLst/>
          </a:prstGeom>
          <a:solidFill>
            <a:schemeClr val="bg2">
              <a:lumMod val="75000"/>
              <a:alpha val="77000"/>
            </a:schemeClr>
          </a:solidFill>
        </p:spPr>
        <p:txBody>
          <a:bodyPr wrap="square" rtlCol="0">
            <a:spAutoFit/>
          </a:bodyPr>
          <a:lstStyle/>
          <a:p>
            <a:pPr lvl="0" algn="ctr">
              <a:buClrTx/>
              <a:buSzTx/>
              <a:buFontTx/>
            </a:pPr>
            <a:r>
              <a:rPr lang="zh-CN" altLang="en-US" sz="2400">
                <a:latin typeface="Times New Roman" panose="02020603050405020304" charset="0"/>
                <a:ea typeface="华文中宋" panose="02010600040101010101" charset="-122"/>
                <a:cs typeface="Times New Roman" panose="02020603050405020304" charset="0"/>
                <a:sym typeface="+mn-ea"/>
              </a:rPr>
              <a:t>stop sign 停车标志</a:t>
            </a:r>
            <a:endParaRPr lang="zh-CN" altLang="en-US" sz="2400">
              <a:latin typeface="Times New Roman" panose="02020603050405020304" charset="0"/>
              <a:ea typeface="华文中宋" panose="02010600040101010101" charset="-122"/>
              <a:cs typeface="Times New Roman" panose="02020603050405020304" charset="0"/>
              <a:sym typeface="+mn-ea"/>
            </a:endParaRPr>
          </a:p>
        </p:txBody>
      </p:sp>
      <p:sp>
        <p:nvSpPr>
          <p:cNvPr id="8" name="文本框 7"/>
          <p:cNvSpPr txBox="1"/>
          <p:nvPr/>
        </p:nvSpPr>
        <p:spPr>
          <a:xfrm>
            <a:off x="9396095" y="6449695"/>
            <a:ext cx="2807970" cy="398780"/>
          </a:xfrm>
          <a:prstGeom prst="rect">
            <a:avLst/>
          </a:prstGeom>
          <a:solidFill>
            <a:schemeClr val="bg2">
              <a:lumMod val="75000"/>
              <a:alpha val="77000"/>
            </a:schemeClr>
          </a:solidFill>
        </p:spPr>
        <p:txBody>
          <a:bodyPr wrap="square" rtlCol="0">
            <a:spAutoFit/>
          </a:bodyPr>
          <a:lstStyle/>
          <a:p>
            <a:pPr lvl="0" algn="ctr">
              <a:buClrTx/>
              <a:buSzTx/>
              <a:buFontTx/>
            </a:pPr>
            <a:r>
              <a:rPr lang="zh-CN" altLang="en-US" sz="2000">
                <a:latin typeface="Times New Roman" panose="02020603050405020304" charset="0"/>
                <a:ea typeface="华文中宋" panose="02010600040101010101" charset="-122"/>
                <a:cs typeface="Times New Roman" panose="02020603050405020304" charset="0"/>
                <a:sym typeface="+mn-ea"/>
              </a:rPr>
              <a:t>traffic lights交通信号灯</a:t>
            </a:r>
            <a:endParaRPr lang="zh-CN" altLang="en-US" sz="2000">
              <a:latin typeface="Times New Roman" panose="02020603050405020304" charset="0"/>
              <a:ea typeface="华文中宋" panose="02010600040101010101" charset="-122"/>
              <a:cs typeface="Times New Roman" panose="02020603050405020304" charset="0"/>
              <a:sym typeface="+mn-ea"/>
            </a:endParaRPr>
          </a:p>
        </p:txBody>
      </p:sp>
      <p:pic>
        <p:nvPicPr>
          <p:cNvPr id="12" name="图片 11"/>
          <p:cNvPicPr>
            <a:picLocks noChangeAspect="1"/>
          </p:cNvPicPr>
          <p:nvPr/>
        </p:nvPicPr>
        <p:blipFill>
          <a:blip r:embed="rId5"/>
          <a:stretch>
            <a:fillRect/>
          </a:stretch>
        </p:blipFill>
        <p:spPr>
          <a:xfrm>
            <a:off x="5216525" y="2133000"/>
            <a:ext cx="3825830" cy="2592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1122045" y="951230"/>
            <a:ext cx="4476750" cy="5906770"/>
          </a:xfrm>
          <a:prstGeom prst="rect">
            <a:avLst/>
          </a:prstGeom>
        </p:spPr>
      </p:pic>
      <p:pic>
        <p:nvPicPr>
          <p:cNvPr id="6" name="图片 5"/>
          <p:cNvPicPr>
            <a:picLocks noChangeAspect="1"/>
          </p:cNvPicPr>
          <p:nvPr/>
        </p:nvPicPr>
        <p:blipFill>
          <a:blip r:embed="rId3"/>
          <a:stretch>
            <a:fillRect/>
          </a:stretch>
        </p:blipFill>
        <p:spPr>
          <a:xfrm>
            <a:off x="6832600" y="986790"/>
            <a:ext cx="4409440" cy="5871210"/>
          </a:xfrm>
          <a:prstGeom prst="rect">
            <a:avLst/>
          </a:prstGeom>
        </p:spPr>
      </p:pic>
      <p:sp>
        <p:nvSpPr>
          <p:cNvPr id="7" name="文本框 6"/>
          <p:cNvSpPr txBox="1"/>
          <p:nvPr/>
        </p:nvSpPr>
        <p:spPr>
          <a:xfrm>
            <a:off x="120650" y="198120"/>
            <a:ext cx="11802745" cy="491490"/>
          </a:xfrm>
          <a:prstGeom prst="rect">
            <a:avLst/>
          </a:prstGeom>
          <a:noFill/>
        </p:spPr>
        <p:txBody>
          <a:bodyPr wrap="square" rtlCol="0">
            <a:spAutoFit/>
          </a:bodyPr>
          <a:lstStyle/>
          <a:p>
            <a:pPr algn="l">
              <a:buClrTx/>
              <a:buSzTx/>
              <a:buFontTx/>
            </a:pPr>
            <a:r>
              <a:rPr lang="en-US" sz="2600" b="1">
                <a:latin typeface="+mj-ea"/>
                <a:ea typeface="+mj-ea"/>
                <a:cs typeface="Arial" panose="020B0604020202020204" pitchFamily="34" charset="0"/>
              </a:rPr>
              <a:t>4. The World This Year 系列文章    </a:t>
            </a:r>
            <a:r>
              <a:rPr lang="zh-CN" altLang="en-US" sz="2600" b="1">
                <a:solidFill>
                  <a:schemeClr val="accent2"/>
                </a:solidFill>
                <a:latin typeface="+mj-ea"/>
                <a:ea typeface="+mj-ea"/>
                <a:cs typeface="Arial" panose="020B0604020202020204" pitchFamily="34" charset="0"/>
              </a:rPr>
              <a:t>《经济学人》2021年12月18日刊 9-10页</a:t>
            </a:r>
            <a:endParaRPr lang="en-US" sz="2600" b="1">
              <a:latin typeface="+mj-ea"/>
              <a:ea typeface="+mj-ea"/>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4950" y="664845"/>
            <a:ext cx="12004675" cy="3291840"/>
          </a:xfrm>
          <a:prstGeom prst="rect">
            <a:avLst/>
          </a:prstGeom>
          <a:noFill/>
        </p:spPr>
        <p:txBody>
          <a:bodyPr wrap="square" rtlCol="0">
            <a:spAutoFit/>
          </a:bodyPr>
          <a:lstStyle/>
          <a:p>
            <a:r>
              <a:rPr sz="2600">
                <a:latin typeface="Times New Roman" panose="02020603050405020304" charset="0"/>
                <a:cs typeface="Times New Roman" panose="02020603050405020304" charset="0"/>
              </a:rPr>
              <a:t>The year was once again dominated by the covid-19 pandemic, as new waves of infection swept across countries. India’s second wave proved far more deadly than the first one in 2020. By May the government was reporting 400,000 cases and 4,000 deaths a day, although the true numbers were much higher. After a shaky start in some places the </a:t>
            </a:r>
            <a:r>
              <a:rPr sz="2600">
                <a:solidFill>
                  <a:srgbClr val="FF0000"/>
                </a:solidFill>
                <a:latin typeface="Times New Roman" panose="02020603050405020304" charset="0"/>
                <a:cs typeface="Times New Roman" panose="02020603050405020304" charset="0"/>
              </a:rPr>
              <a:t>roll-out</a:t>
            </a:r>
            <a:r>
              <a:rPr sz="2600">
                <a:latin typeface="Times New Roman" panose="02020603050405020304" charset="0"/>
                <a:cs typeface="Times New Roman" panose="02020603050405020304" charset="0"/>
              </a:rPr>
              <a:t> of vaccines in the rich world was, </a:t>
            </a:r>
            <a:r>
              <a:rPr sz="2600">
                <a:solidFill>
                  <a:srgbClr val="FF0000"/>
                </a:solidFill>
                <a:latin typeface="Times New Roman" panose="02020603050405020304" charset="0"/>
                <a:cs typeface="Times New Roman" panose="02020603050405020304" charset="0"/>
              </a:rPr>
              <a:t>by and large</a:t>
            </a:r>
            <a:r>
              <a:rPr sz="2600">
                <a:latin typeface="Times New Roman" panose="02020603050405020304" charset="0"/>
                <a:cs typeface="Times New Roman" panose="02020603050405020304" charset="0"/>
              </a:rPr>
              <a:t>, a success, </a:t>
            </a:r>
            <a:r>
              <a:rPr sz="2600">
                <a:solidFill>
                  <a:srgbClr val="FF0000"/>
                </a:solidFill>
                <a:latin typeface="Times New Roman" panose="02020603050405020304" charset="0"/>
                <a:cs typeface="Times New Roman" panose="02020603050405020304" charset="0"/>
              </a:rPr>
              <a:t>curb</a:t>
            </a:r>
            <a:r>
              <a:rPr sz="2600">
                <a:latin typeface="Times New Roman" panose="02020603050405020304" charset="0"/>
                <a:cs typeface="Times New Roman" panose="02020603050405020304" charset="0"/>
              </a:rPr>
              <a:t>ing hospitalisations (the Omicron variant may threaten that goodwork). Distribution of the </a:t>
            </a:r>
            <a:r>
              <a:rPr sz="2600">
                <a:latin typeface="Times New Roman" panose="02020603050405020304" charset="0"/>
                <a:cs typeface="Times New Roman" panose="02020603050405020304" charset="0"/>
                <a:sym typeface="+mn-ea"/>
              </a:rPr>
              <a:t>doses r</a:t>
            </a:r>
            <a:r>
              <a:rPr sz="2600">
                <a:latin typeface="Times New Roman" panose="02020603050405020304" charset="0"/>
                <a:cs typeface="Times New Roman" panose="02020603050405020304" charset="0"/>
              </a:rPr>
              <a:t>emains uneven: poorer countries have received far fewer.</a:t>
            </a:r>
            <a:endParaRPr sz="2600">
              <a:latin typeface="Times New Roman" panose="02020603050405020304" charset="0"/>
              <a:cs typeface="Times New Roman" panose="02020603050405020304" charset="0"/>
            </a:endParaRPr>
          </a:p>
          <a:p>
            <a:pPr algn="l">
              <a:buClrTx/>
              <a:buSzTx/>
              <a:buFontTx/>
            </a:pPr>
            <a:endParaRPr lang="zh-CN" altLang="en-US" sz="2600">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5920740" y="10160"/>
            <a:ext cx="6149340" cy="460375"/>
          </a:xfrm>
          <a:prstGeom prst="rect">
            <a:avLst/>
          </a:prstGeom>
          <a:noFill/>
        </p:spPr>
        <p:txBody>
          <a:bodyPr wrap="square" rtlCol="0">
            <a:spAutoFit/>
          </a:bodyPr>
          <a:lstStyle/>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rPr>
              <a:t>《</a:t>
            </a:r>
            <a:r>
              <a:rPr lang="zh-CN" altLang="en-US" sz="2400" b="1">
                <a:solidFill>
                  <a:schemeClr val="accent2"/>
                </a:solidFill>
                <a:latin typeface="+mj-ea"/>
                <a:ea typeface="+mj-ea"/>
                <a:cs typeface="Arial" panose="020B0604020202020204" pitchFamily="34" charset="0"/>
              </a:rPr>
              <a:t>经济学人</a:t>
            </a:r>
            <a:r>
              <a:rPr lang="en-US" altLang="zh-CN" sz="2400" b="1">
                <a:solidFill>
                  <a:schemeClr val="accent2"/>
                </a:solidFill>
                <a:latin typeface="+mj-ea"/>
                <a:ea typeface="+mj-ea"/>
                <a:cs typeface="Arial" panose="020B0604020202020204" pitchFamily="34" charset="0"/>
              </a:rPr>
              <a:t>》2021年12月18日</a:t>
            </a:r>
            <a:r>
              <a:rPr lang="zh-CN" altLang="en-US" sz="2400" b="1">
                <a:solidFill>
                  <a:schemeClr val="accent2"/>
                </a:solidFill>
                <a:latin typeface="+mj-ea"/>
                <a:ea typeface="+mj-ea"/>
                <a:cs typeface="Arial" panose="020B0604020202020204" pitchFamily="34" charset="0"/>
              </a:rPr>
              <a:t>刊</a:t>
            </a:r>
            <a:r>
              <a:rPr lang="en-US" altLang="zh-CN" sz="2400" b="1">
                <a:solidFill>
                  <a:schemeClr val="accent2"/>
                </a:solidFill>
                <a:latin typeface="+mj-ea"/>
                <a:ea typeface="+mj-ea"/>
                <a:cs typeface="Arial" panose="020B0604020202020204" pitchFamily="34" charset="0"/>
              </a:rPr>
              <a:t> 9</a:t>
            </a:r>
            <a:r>
              <a:rPr lang="zh-CN" altLang="en-US" sz="2400" b="1">
                <a:solidFill>
                  <a:schemeClr val="accent2"/>
                </a:solidFill>
                <a:latin typeface="+mj-ea"/>
                <a:ea typeface="+mj-ea"/>
                <a:cs typeface="Arial" panose="020B0604020202020204" pitchFamily="34" charset="0"/>
              </a:rPr>
              <a:t>页</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sp>
        <p:nvSpPr>
          <p:cNvPr id="7" name="文本框 6"/>
          <p:cNvSpPr txBox="1"/>
          <p:nvPr/>
        </p:nvSpPr>
        <p:spPr>
          <a:xfrm>
            <a:off x="0" y="0"/>
            <a:ext cx="5577205" cy="521970"/>
          </a:xfrm>
          <a:prstGeom prst="rect">
            <a:avLst/>
          </a:prstGeom>
          <a:solidFill>
            <a:schemeClr val="accent6"/>
          </a:solidFill>
        </p:spPr>
        <p:txBody>
          <a:bodyPr wrap="square" rtlCol="0">
            <a:spAutoFit/>
          </a:bodyPr>
          <a:lstStyle/>
          <a:p>
            <a:pPr lvl="0" algn="l">
              <a:buClrTx/>
              <a:buSzTx/>
              <a:buFontTx/>
            </a:pPr>
            <a:r>
              <a:rPr kumimoji="1" lang="en-US" altLang="zh-CN" sz="2800" b="1" dirty="0">
                <a:solidFill>
                  <a:schemeClr val="lt1"/>
                </a:solidFill>
                <a:sym typeface="+mn-ea"/>
              </a:rPr>
              <a:t>The World This Year </a:t>
            </a:r>
            <a:r>
              <a:rPr kumimoji="1" lang="zh-CN" altLang="en-US" sz="2600" b="1" dirty="0">
                <a:solidFill>
                  <a:schemeClr val="lt1"/>
                </a:solidFill>
                <a:sym typeface="+mn-ea"/>
              </a:rPr>
              <a:t>系列文章之一</a:t>
            </a:r>
            <a:endParaRPr kumimoji="1" lang="zh-CN" altLang="en-US" sz="2600" b="1" dirty="0">
              <a:solidFill>
                <a:schemeClr val="lt1"/>
              </a:solidFill>
              <a:sym typeface="+mn-ea"/>
            </a:endParaRPr>
          </a:p>
        </p:txBody>
      </p:sp>
      <p:sp>
        <p:nvSpPr>
          <p:cNvPr id="10" name="圆角矩形 9"/>
          <p:cNvSpPr/>
          <p:nvPr/>
        </p:nvSpPr>
        <p:spPr>
          <a:xfrm>
            <a:off x="64770" y="621665"/>
            <a:ext cx="12033250" cy="36963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圆角矩形 7"/>
          <p:cNvSpPr/>
          <p:nvPr/>
        </p:nvSpPr>
        <p:spPr>
          <a:xfrm>
            <a:off x="64770" y="4512310"/>
            <a:ext cx="12005310" cy="2200910"/>
          </a:xfrm>
          <a:prstGeom prst="roundRect">
            <a:avLst>
              <a:gd name="adj" fmla="val 16667"/>
            </a:avLst>
          </a:prstGeom>
          <a:noFill/>
          <a:ln w="63500" cap="flat" cmpd="sng">
            <a:solidFill>
              <a:schemeClr val="accent5"/>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51460" y="4646930"/>
            <a:ext cx="11659870" cy="2014855"/>
          </a:xfrm>
          <a:prstGeom prst="rect">
            <a:avLst/>
          </a:prstGeom>
          <a:noFill/>
        </p:spPr>
        <p:txBody>
          <a:bodyPr wrap="square" rtlCol="0" anchor="t">
            <a:spAutoFit/>
          </a:bodyPr>
          <a:lstStyle/>
          <a:p>
            <a:pPr algn="l">
              <a:buClrTx/>
              <a:buSzTx/>
              <a:buFontTx/>
            </a:pPr>
            <a:r>
              <a:rPr lang="en-US" altLang="zh-CN" sz="2300">
                <a:latin typeface="宋体" panose="02010600030101010101" pitchFamily="2" charset="-122"/>
                <a:ea typeface="宋体" panose="02010600030101010101" pitchFamily="2" charset="-122"/>
                <a:cs typeface="宋体" panose="02010600030101010101" pitchFamily="2" charset="-122"/>
              </a:rPr>
              <a:t>      </a:t>
            </a:r>
            <a:r>
              <a:rPr lang="en-US" altLang="zh-CN" sz="2500">
                <a:latin typeface="宋体" panose="02010600030101010101" pitchFamily="2" charset="-122"/>
                <a:ea typeface="宋体" panose="02010600030101010101" pitchFamily="2" charset="-122"/>
                <a:cs typeface="宋体" panose="02010600030101010101" pitchFamily="2" charset="-122"/>
              </a:rPr>
              <a:t> </a:t>
            </a:r>
            <a:r>
              <a:rPr lang="zh-CN" altLang="en-US" sz="2500">
                <a:latin typeface="Times New Roman" panose="02020603050405020304" charset="0"/>
                <a:ea typeface="宋体" panose="02010600030101010101" pitchFamily="2" charset="-122"/>
                <a:cs typeface="Times New Roman" panose="02020603050405020304" charset="0"/>
              </a:rPr>
              <a:t>随着新一波感染席卷各国，这一年再次受到新冠大流行的影响。事实证明，印度的第二波疫情比2020年的第一波致命得多。到5月，印度政府每天报告约40万感染病例和4000死亡病例，尽管真实数字要高得多。在某些地方开局不稳之后，富裕国家启动的疫苗接种计划大体上是成功的，减少了住院率（奥密克戎变体可能会威胁到这个好势头）。疫苗分布仍然不均衡：较贫穷的国家接受的剂量要少得多。</a:t>
            </a:r>
            <a:endParaRPr lang="zh-CN" altLang="en-US" sz="250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407035" y="4610735"/>
            <a:ext cx="762000" cy="429895"/>
          </a:xfrm>
          <a:prstGeom prst="rect">
            <a:avLst/>
          </a:prstGeom>
          <a:solidFill>
            <a:srgbClr val="FF0000"/>
          </a:solidFill>
        </p:spPr>
        <p:txBody>
          <a:bodyPr wrap="square" rtlCol="0">
            <a:spAutoFit/>
          </a:bodyPr>
          <a:lstStyle/>
          <a:p>
            <a:r>
              <a:rPr kumimoji="1" lang="zh-CN" sz="2200" b="1" dirty="0">
                <a:solidFill>
                  <a:schemeClr val="lt1"/>
                </a:solidFill>
              </a:rPr>
              <a:t>翻译</a:t>
            </a:r>
            <a:endParaRPr kumimoji="1" lang="zh-CN" sz="2200" b="1" dirty="0">
              <a:solidFill>
                <a:schemeClr val="lt1"/>
              </a:solidFill>
            </a:endParaRPr>
          </a:p>
        </p:txBody>
      </p:sp>
      <p:sp>
        <p:nvSpPr>
          <p:cNvPr id="14" name="文本框 13"/>
          <p:cNvSpPr txBox="1"/>
          <p:nvPr/>
        </p:nvSpPr>
        <p:spPr>
          <a:xfrm>
            <a:off x="331470" y="3596005"/>
            <a:ext cx="2475865" cy="491490"/>
          </a:xfrm>
          <a:prstGeom prst="rect">
            <a:avLst/>
          </a:prstGeom>
          <a:solidFill>
            <a:srgbClr val="0070C0"/>
          </a:solidFill>
        </p:spPr>
        <p:txBody>
          <a:bodyPr wrap="square" rtlCol="0">
            <a:spAutoFit/>
          </a:bodyPr>
          <a:lstStyle/>
          <a:p>
            <a:pPr algn="ctr"/>
            <a:r>
              <a:rPr kumimoji="1" lang="zh-CN" sz="2600" b="1" dirty="0">
                <a:solidFill>
                  <a:schemeClr val="lt1"/>
                </a:solidFill>
              </a:rPr>
              <a:t>roll-out  </a:t>
            </a:r>
            <a:r>
              <a:rPr kumimoji="1" lang="en-US" altLang="zh-CN" sz="2600" b="1" dirty="0">
                <a:solidFill>
                  <a:schemeClr val="lt1"/>
                </a:solidFill>
              </a:rPr>
              <a:t>n. </a:t>
            </a:r>
            <a:r>
              <a:rPr kumimoji="1" lang="zh-CN" sz="2400" b="1" dirty="0">
                <a:solidFill>
                  <a:schemeClr val="lt1"/>
                </a:solidFill>
              </a:rPr>
              <a:t>启动</a:t>
            </a:r>
            <a:endParaRPr kumimoji="1" lang="zh-CN" sz="2400" b="1" dirty="0">
              <a:solidFill>
                <a:schemeClr val="lt1"/>
              </a:solidFill>
            </a:endParaRPr>
          </a:p>
        </p:txBody>
      </p:sp>
      <p:sp>
        <p:nvSpPr>
          <p:cNvPr id="15" name="文本框 14"/>
          <p:cNvSpPr txBox="1"/>
          <p:nvPr/>
        </p:nvSpPr>
        <p:spPr>
          <a:xfrm>
            <a:off x="4357370" y="3596005"/>
            <a:ext cx="3477895" cy="491490"/>
          </a:xfrm>
          <a:prstGeom prst="rect">
            <a:avLst/>
          </a:prstGeom>
          <a:solidFill>
            <a:srgbClr val="0070C0"/>
          </a:solidFill>
        </p:spPr>
        <p:txBody>
          <a:bodyPr wrap="square" rtlCol="0">
            <a:spAutoFit/>
          </a:bodyPr>
          <a:lstStyle/>
          <a:p>
            <a:pPr algn="ctr">
              <a:buClrTx/>
              <a:buSzTx/>
              <a:buFontTx/>
            </a:pPr>
            <a:r>
              <a:rPr kumimoji="1" lang="zh-CN" sz="2600" b="1" dirty="0">
                <a:solidFill>
                  <a:schemeClr val="lt1"/>
                </a:solidFill>
                <a:sym typeface="+mn-ea"/>
              </a:rPr>
              <a:t>by and large</a:t>
            </a:r>
            <a:r>
              <a:rPr kumimoji="1" lang="en-US" altLang="zh-CN" sz="2600" b="1" dirty="0">
                <a:solidFill>
                  <a:schemeClr val="lt1"/>
                </a:solidFill>
                <a:sym typeface="+mn-ea"/>
              </a:rPr>
              <a:t>  </a:t>
            </a:r>
            <a:r>
              <a:rPr kumimoji="1" lang="zh-CN" sz="2400" b="1" dirty="0">
                <a:solidFill>
                  <a:schemeClr val="lt1"/>
                </a:solidFill>
              </a:rPr>
              <a:t>总的来说</a:t>
            </a:r>
            <a:endParaRPr kumimoji="1" lang="zh-CN" sz="2400" b="1" dirty="0">
              <a:solidFill>
                <a:schemeClr val="lt1"/>
              </a:solidFill>
            </a:endParaRPr>
          </a:p>
        </p:txBody>
      </p:sp>
      <p:sp>
        <p:nvSpPr>
          <p:cNvPr id="26" name="文本框 25"/>
          <p:cNvSpPr txBox="1"/>
          <p:nvPr/>
        </p:nvSpPr>
        <p:spPr>
          <a:xfrm>
            <a:off x="9913620" y="3596005"/>
            <a:ext cx="1932940" cy="491490"/>
          </a:xfrm>
          <a:prstGeom prst="rect">
            <a:avLst/>
          </a:prstGeom>
          <a:solidFill>
            <a:srgbClr val="0070C0"/>
          </a:solidFill>
        </p:spPr>
        <p:txBody>
          <a:bodyPr wrap="square" rtlCol="0">
            <a:spAutoFit/>
          </a:bodyPr>
          <a:lstStyle/>
          <a:p>
            <a:pPr algn="ctr">
              <a:buClrTx/>
              <a:buSzTx/>
              <a:buFontTx/>
            </a:pPr>
            <a:r>
              <a:rPr kumimoji="1" lang="en-US" altLang="zh-CN" sz="2600" b="1" dirty="0">
                <a:solidFill>
                  <a:schemeClr val="lt1"/>
                </a:solidFill>
                <a:sym typeface="+mn-ea"/>
              </a:rPr>
              <a:t>curb  v. </a:t>
            </a:r>
            <a:r>
              <a:rPr kumimoji="1" lang="zh-CN" sz="2400" b="1" dirty="0">
                <a:solidFill>
                  <a:schemeClr val="lt1"/>
                </a:solidFill>
              </a:rPr>
              <a:t>控制</a:t>
            </a:r>
            <a:endParaRPr kumimoji="1" lang="zh-CN" sz="2400" b="1"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6540" y="913130"/>
            <a:ext cx="8077200" cy="249174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rPr>
              <a:t>Postpone</a:t>
            </a:r>
            <a:r>
              <a:rPr sz="2600">
                <a:latin typeface="Times New Roman" panose="02020603050405020304" charset="0"/>
                <a:cs typeface="Times New Roman" panose="02020603050405020304" charset="0"/>
              </a:rPr>
              <a:t>d from 2020, the Tokyo Olympics at last went ahead. Events were </a:t>
            </a:r>
            <a:r>
              <a:rPr sz="2600">
                <a:solidFill>
                  <a:srgbClr val="FF0000"/>
                </a:solidFill>
                <a:latin typeface="Times New Roman" panose="02020603050405020304" charset="0"/>
                <a:cs typeface="Times New Roman" panose="02020603050405020304" charset="0"/>
              </a:rPr>
              <a:t>subdue</a:t>
            </a:r>
            <a:r>
              <a:rPr sz="2600">
                <a:latin typeface="Times New Roman" panose="02020603050405020304" charset="0"/>
                <a:cs typeface="Times New Roman" panose="02020603050405020304" charset="0"/>
              </a:rPr>
              <a:t>d, thanks to covid. Spectators from abroad were banned. Applause was quiet. The Japanese government grew unpopular over its handling of the pandemic, </a:t>
            </a:r>
            <a:r>
              <a:rPr sz="2600">
                <a:solidFill>
                  <a:srgbClr val="FF0000"/>
                </a:solidFill>
                <a:latin typeface="Times New Roman" panose="02020603050405020304" charset="0"/>
                <a:cs typeface="Times New Roman" panose="02020603050405020304" charset="0"/>
              </a:rPr>
              <a:t>prompt</a:t>
            </a:r>
            <a:r>
              <a:rPr sz="2600">
                <a:latin typeface="Times New Roman" panose="02020603050405020304" charset="0"/>
                <a:cs typeface="Times New Roman" panose="02020603050405020304" charset="0"/>
              </a:rPr>
              <a:t>ing the resignation of Suga Yoshihide as prime minister. He was replaced by Kishiida Fumio.</a:t>
            </a:r>
            <a:endParaRPr sz="2600">
              <a:latin typeface="Times New Roman" panose="02020603050405020304" charset="0"/>
              <a:cs typeface="Times New Roman" panose="02020603050405020304" charset="0"/>
            </a:endParaRPr>
          </a:p>
        </p:txBody>
      </p:sp>
      <p:sp>
        <p:nvSpPr>
          <p:cNvPr id="5" name="文本框 4"/>
          <p:cNvSpPr txBox="1"/>
          <p:nvPr/>
        </p:nvSpPr>
        <p:spPr>
          <a:xfrm>
            <a:off x="5231765" y="61595"/>
            <a:ext cx="6614795" cy="460375"/>
          </a:xfrm>
          <a:prstGeom prst="rect">
            <a:avLst/>
          </a:prstGeom>
          <a:noFill/>
        </p:spPr>
        <p:txBody>
          <a:bodyPr wrap="square" rtlCol="0">
            <a:spAutoFit/>
          </a:bodyPr>
          <a:lstStyle/>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rPr>
              <a:t>《</a:t>
            </a:r>
            <a:r>
              <a:rPr lang="zh-CN" altLang="en-US" sz="2400" b="1">
                <a:solidFill>
                  <a:schemeClr val="accent2"/>
                </a:solidFill>
                <a:latin typeface="+mj-ea"/>
                <a:ea typeface="+mj-ea"/>
                <a:cs typeface="Arial" panose="020B0604020202020204" pitchFamily="34" charset="0"/>
              </a:rPr>
              <a:t>经济学人</a:t>
            </a:r>
            <a:r>
              <a:rPr lang="en-US" altLang="zh-CN" sz="2400" b="1">
                <a:solidFill>
                  <a:schemeClr val="accent2"/>
                </a:solidFill>
                <a:latin typeface="+mj-ea"/>
                <a:ea typeface="+mj-ea"/>
                <a:cs typeface="Arial" panose="020B0604020202020204" pitchFamily="34" charset="0"/>
              </a:rPr>
              <a:t>》2021年12月18日</a:t>
            </a:r>
            <a:r>
              <a:rPr lang="zh-CN" altLang="en-US" sz="2400" b="1">
                <a:solidFill>
                  <a:schemeClr val="accent2"/>
                </a:solidFill>
                <a:latin typeface="+mj-ea"/>
                <a:ea typeface="+mj-ea"/>
                <a:cs typeface="Arial" panose="020B0604020202020204" pitchFamily="34" charset="0"/>
              </a:rPr>
              <a:t>刊</a:t>
            </a:r>
            <a:r>
              <a:rPr lang="en-US" altLang="zh-CN" sz="2400" b="1">
                <a:solidFill>
                  <a:schemeClr val="accent2"/>
                </a:solidFill>
                <a:latin typeface="+mj-ea"/>
                <a:ea typeface="+mj-ea"/>
                <a:cs typeface="Arial" panose="020B0604020202020204" pitchFamily="34" charset="0"/>
              </a:rPr>
              <a:t> 9</a:t>
            </a:r>
            <a:r>
              <a:rPr lang="zh-CN" altLang="en-US" sz="2400" b="1">
                <a:solidFill>
                  <a:schemeClr val="accent2"/>
                </a:solidFill>
                <a:latin typeface="+mj-ea"/>
                <a:ea typeface="+mj-ea"/>
                <a:cs typeface="Arial" panose="020B0604020202020204" pitchFamily="34" charset="0"/>
              </a:rPr>
              <a:t>页</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sp>
        <p:nvSpPr>
          <p:cNvPr id="7" name="文本框 6"/>
          <p:cNvSpPr txBox="1"/>
          <p:nvPr/>
        </p:nvSpPr>
        <p:spPr>
          <a:xfrm>
            <a:off x="0" y="0"/>
            <a:ext cx="5232400" cy="521970"/>
          </a:xfrm>
          <a:prstGeom prst="rect">
            <a:avLst/>
          </a:prstGeom>
          <a:solidFill>
            <a:schemeClr val="accent6"/>
          </a:solidFill>
        </p:spPr>
        <p:txBody>
          <a:bodyPr wrap="square" rtlCol="0">
            <a:spAutoFit/>
          </a:bodyPr>
          <a:lstStyle/>
          <a:p>
            <a:pPr>
              <a:buClrTx/>
              <a:buSzTx/>
              <a:buFontTx/>
            </a:pPr>
            <a:r>
              <a:rPr kumimoji="1" lang="en-US" altLang="zh-CN" sz="2800" b="1" dirty="0">
                <a:solidFill>
                  <a:schemeClr val="lt1"/>
                </a:solidFill>
                <a:sym typeface="+mn-ea"/>
              </a:rPr>
              <a:t>The World This Year </a:t>
            </a:r>
            <a:r>
              <a:rPr kumimoji="1" lang="zh-CN" altLang="en-US" sz="2600" b="1" dirty="0">
                <a:solidFill>
                  <a:schemeClr val="lt1"/>
                </a:solidFill>
                <a:sym typeface="+mn-ea"/>
              </a:rPr>
              <a:t>系列文章之二</a:t>
            </a:r>
            <a:endParaRPr kumimoji="1" lang="zh-CN" altLang="en-US" sz="2600" b="1" dirty="0">
              <a:solidFill>
                <a:schemeClr val="lt1"/>
              </a:solidFill>
              <a:sym typeface="+mn-ea"/>
            </a:endParaRPr>
          </a:p>
        </p:txBody>
      </p:sp>
      <p:sp>
        <p:nvSpPr>
          <p:cNvPr id="10" name="圆角矩形 9"/>
          <p:cNvSpPr/>
          <p:nvPr/>
        </p:nvSpPr>
        <p:spPr>
          <a:xfrm>
            <a:off x="64770" y="880745"/>
            <a:ext cx="8246110" cy="32518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圆角矩形 7"/>
          <p:cNvSpPr/>
          <p:nvPr/>
        </p:nvSpPr>
        <p:spPr>
          <a:xfrm>
            <a:off x="64770" y="4512310"/>
            <a:ext cx="8269605" cy="1834515"/>
          </a:xfrm>
          <a:prstGeom prst="roundRect">
            <a:avLst>
              <a:gd name="adj" fmla="val 16667"/>
            </a:avLst>
          </a:prstGeom>
          <a:noFill/>
          <a:ln w="63500" cap="flat" cmpd="sng">
            <a:solidFill>
              <a:schemeClr val="accent5"/>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74955" y="4644390"/>
            <a:ext cx="8072755" cy="1630045"/>
          </a:xfrm>
          <a:prstGeom prst="rect">
            <a:avLst/>
          </a:prstGeom>
          <a:noFill/>
        </p:spPr>
        <p:txBody>
          <a:bodyPr wrap="square" rtlCol="0" anchor="t">
            <a:spAutoFit/>
          </a:bodyPr>
          <a:lstStyle/>
          <a:p>
            <a:pPr>
              <a:buClrTx/>
              <a:buSzTx/>
              <a:buFontTx/>
            </a:pPr>
            <a:r>
              <a:rPr lang="en-US" altLang="zh-CN" sz="2300">
                <a:latin typeface="宋体" panose="02010600030101010101" pitchFamily="2" charset="-122"/>
                <a:ea typeface="宋体" panose="02010600030101010101" pitchFamily="2" charset="-122"/>
                <a:cs typeface="宋体" panose="02010600030101010101" pitchFamily="2" charset="-122"/>
              </a:rPr>
              <a:t>      </a:t>
            </a:r>
            <a:r>
              <a:rPr lang="en-US" altLang="zh-CN" sz="2500">
                <a:latin typeface="宋体" panose="02010600030101010101" pitchFamily="2" charset="-122"/>
                <a:ea typeface="宋体" panose="02010600030101010101" pitchFamily="2" charset="-122"/>
                <a:cs typeface="宋体" panose="02010600030101010101" pitchFamily="2" charset="-122"/>
              </a:rPr>
              <a:t> </a:t>
            </a:r>
            <a:r>
              <a:rPr sz="2500">
                <a:latin typeface="宋体" panose="02010600030101010101" pitchFamily="2" charset="-122"/>
                <a:ea typeface="宋体" panose="02010600030101010101" pitchFamily="2" charset="-122"/>
                <a:cs typeface="宋体" panose="02010600030101010101" pitchFamily="2" charset="-122"/>
              </a:rPr>
              <a:t>推迟</a:t>
            </a:r>
            <a:r>
              <a:rPr lang="zh-CN" sz="2500">
                <a:latin typeface="宋体" panose="02010600030101010101" pitchFamily="2" charset="-122"/>
                <a:ea typeface="宋体" panose="02010600030101010101" pitchFamily="2" charset="-122"/>
                <a:cs typeface="宋体" panose="02010600030101010101" pitchFamily="2" charset="-122"/>
              </a:rPr>
              <a:t>的</a:t>
            </a:r>
            <a:r>
              <a:rPr sz="2500">
                <a:latin typeface="Times New Roman" panose="02020603050405020304" charset="0"/>
                <a:ea typeface="宋体" panose="02010600030101010101" pitchFamily="2" charset="-122"/>
                <a:cs typeface="Times New Roman" panose="02020603050405020304" charset="0"/>
              </a:rPr>
              <a:t>2020</a:t>
            </a:r>
            <a:r>
              <a:rPr sz="2500">
                <a:latin typeface="宋体" panose="02010600030101010101" pitchFamily="2" charset="-122"/>
                <a:ea typeface="宋体" panose="02010600030101010101" pitchFamily="2" charset="-122"/>
                <a:cs typeface="宋体" panose="02010600030101010101" pitchFamily="2" charset="-122"/>
              </a:rPr>
              <a:t>年东京奥运会终于举行</a:t>
            </a:r>
            <a:r>
              <a:rPr lang="zh-CN" sz="2500">
                <a:latin typeface="宋体" panose="02010600030101010101" pitchFamily="2" charset="-122"/>
                <a:ea typeface="宋体" panose="02010600030101010101" pitchFamily="2" charset="-122"/>
                <a:cs typeface="宋体" panose="02010600030101010101" pitchFamily="2" charset="-122"/>
              </a:rPr>
              <a:t>。由于疫情影响</a:t>
            </a:r>
            <a:r>
              <a:rPr sz="2500">
                <a:latin typeface="宋体" panose="02010600030101010101" pitchFamily="2" charset="-122"/>
                <a:ea typeface="宋体" panose="02010600030101010101" pitchFamily="2" charset="-122"/>
                <a:cs typeface="宋体" panose="02010600030101010101" pitchFamily="2" charset="-122"/>
              </a:rPr>
              <a:t>，</a:t>
            </a:r>
            <a:r>
              <a:rPr lang="zh-CN" sz="2500">
                <a:latin typeface="宋体" panose="02010600030101010101" pitchFamily="2" charset="-122"/>
                <a:ea typeface="宋体" panose="02010600030101010101" pitchFamily="2" charset="-122"/>
                <a:cs typeface="宋体" panose="02010600030101010101" pitchFamily="2" charset="-122"/>
              </a:rPr>
              <a:t>奥运赛事遭缩水</a:t>
            </a:r>
            <a:r>
              <a:rPr sz="2500">
                <a:latin typeface="宋体" panose="02010600030101010101" pitchFamily="2" charset="-122"/>
                <a:ea typeface="宋体" panose="02010600030101010101" pitchFamily="2" charset="-122"/>
                <a:cs typeface="宋体" panose="02010600030101010101" pitchFamily="2" charset="-122"/>
              </a:rPr>
              <a:t>。</a:t>
            </a:r>
            <a:r>
              <a:rPr lang="zh-CN" sz="2500">
                <a:latin typeface="宋体" panose="02010600030101010101" pitchFamily="2" charset="-122"/>
                <a:ea typeface="宋体" panose="02010600030101010101" pitchFamily="2" charset="-122"/>
                <a:cs typeface="宋体" panose="02010600030101010101" pitchFamily="2" charset="-122"/>
              </a:rPr>
              <a:t>国外</a:t>
            </a:r>
            <a:r>
              <a:rPr sz="2500">
                <a:latin typeface="宋体" panose="02010600030101010101" pitchFamily="2" charset="-122"/>
                <a:ea typeface="宋体" panose="02010600030101010101" pitchFamily="2" charset="-122"/>
                <a:cs typeface="宋体" panose="02010600030101010101" pitchFamily="2" charset="-122"/>
              </a:rPr>
              <a:t>观众禁止</a:t>
            </a:r>
            <a:r>
              <a:rPr lang="zh-CN" sz="2500">
                <a:latin typeface="宋体" panose="02010600030101010101" pitchFamily="2" charset="-122"/>
                <a:ea typeface="宋体" panose="02010600030101010101" pitchFamily="2" charset="-122"/>
                <a:cs typeface="宋体" panose="02010600030101010101" pitchFamily="2" charset="-122"/>
              </a:rPr>
              <a:t>现场观赛</a:t>
            </a:r>
            <a:r>
              <a:rPr sz="2500">
                <a:latin typeface="宋体" panose="02010600030101010101" pitchFamily="2" charset="-122"/>
                <a:ea typeface="宋体" panose="02010600030101010101" pitchFamily="2" charset="-122"/>
                <a:cs typeface="宋体" panose="02010600030101010101" pitchFamily="2" charset="-122"/>
              </a:rPr>
              <a:t>。</a:t>
            </a:r>
            <a:r>
              <a:rPr lang="zh-CN" sz="2500">
                <a:latin typeface="宋体" panose="02010600030101010101" pitchFamily="2" charset="-122"/>
                <a:ea typeface="宋体" panose="02010600030101010101" pitchFamily="2" charset="-122"/>
                <a:cs typeface="宋体" panose="02010600030101010101" pitchFamily="2" charset="-122"/>
              </a:rPr>
              <a:t>赛场上掌声寥寥</a:t>
            </a:r>
            <a:r>
              <a:rPr sz="2500">
                <a:latin typeface="宋体" panose="02010600030101010101" pitchFamily="2" charset="-122"/>
                <a:ea typeface="宋体" panose="02010600030101010101" pitchFamily="2" charset="-122"/>
                <a:cs typeface="宋体" panose="02010600030101010101" pitchFamily="2" charset="-122"/>
              </a:rPr>
              <a:t>。日本政府</a:t>
            </a:r>
            <a:r>
              <a:rPr lang="zh-CN" sz="2500">
                <a:latin typeface="宋体" panose="02010600030101010101" pitchFamily="2" charset="-122"/>
                <a:ea typeface="宋体" panose="02010600030101010101" pitchFamily="2" charset="-122"/>
                <a:cs typeface="宋体" panose="02010600030101010101" pitchFamily="2" charset="-122"/>
              </a:rPr>
              <a:t>因</a:t>
            </a:r>
            <a:r>
              <a:rPr sz="2500">
                <a:latin typeface="宋体" panose="02010600030101010101" pitchFamily="2" charset="-122"/>
                <a:ea typeface="宋体" panose="02010600030101010101" pitchFamily="2" charset="-122"/>
                <a:cs typeface="宋体" panose="02010600030101010101" pitchFamily="2" charset="-122"/>
              </a:rPr>
              <a:t>对疫情处理</a:t>
            </a:r>
            <a:r>
              <a:rPr lang="zh-CN" sz="2500">
                <a:latin typeface="宋体" panose="02010600030101010101" pitchFamily="2" charset="-122"/>
                <a:ea typeface="宋体" panose="02010600030101010101" pitchFamily="2" charset="-122"/>
                <a:cs typeface="宋体" panose="02010600030101010101" pitchFamily="2" charset="-122"/>
              </a:rPr>
              <a:t>不力而备受诟病</a:t>
            </a:r>
            <a:r>
              <a:rPr sz="2500">
                <a:latin typeface="宋体" panose="02010600030101010101" pitchFamily="2" charset="-122"/>
                <a:ea typeface="宋体" panose="02010600030101010101" pitchFamily="2" charset="-122"/>
                <a:cs typeface="宋体" panose="02010600030101010101" pitchFamily="2" charset="-122"/>
              </a:rPr>
              <a:t>，促使菅义伟辞去首相职务</a:t>
            </a:r>
            <a:r>
              <a:rPr lang="zh-CN" sz="2500">
                <a:latin typeface="宋体" panose="02010600030101010101" pitchFamily="2" charset="-122"/>
                <a:ea typeface="宋体" panose="02010600030101010101" pitchFamily="2" charset="-122"/>
                <a:cs typeface="宋体" panose="02010600030101010101" pitchFamily="2" charset="-122"/>
              </a:rPr>
              <a:t>，由</a:t>
            </a:r>
            <a:r>
              <a:rPr sz="2500">
                <a:latin typeface="宋体" panose="02010600030101010101" pitchFamily="2" charset="-122"/>
                <a:ea typeface="宋体" panose="02010600030101010101" pitchFamily="2" charset="-122"/>
                <a:cs typeface="宋体" panose="02010600030101010101" pitchFamily="2" charset="-122"/>
              </a:rPr>
              <a:t>岸田文雄</a:t>
            </a:r>
            <a:r>
              <a:rPr lang="zh-CN" sz="2500">
                <a:latin typeface="宋体" panose="02010600030101010101" pitchFamily="2" charset="-122"/>
                <a:ea typeface="宋体" panose="02010600030101010101" pitchFamily="2" charset="-122"/>
                <a:cs typeface="宋体" panose="02010600030101010101" pitchFamily="2" charset="-122"/>
              </a:rPr>
              <a:t>接替</a:t>
            </a:r>
            <a:r>
              <a:rPr sz="2500">
                <a:latin typeface="宋体" panose="02010600030101010101" pitchFamily="2" charset="-122"/>
                <a:ea typeface="宋体" panose="02010600030101010101" pitchFamily="2" charset="-122"/>
                <a:cs typeface="宋体" panose="02010600030101010101" pitchFamily="2" charset="-122"/>
              </a:rPr>
              <a:t>。</a:t>
            </a:r>
            <a:endParaRPr sz="2500">
              <a:latin typeface="宋体" panose="02010600030101010101" pitchFamily="2" charset="-122"/>
              <a:ea typeface="宋体" panose="02010600030101010101" pitchFamily="2" charset="-122"/>
              <a:cs typeface="宋体" panose="02010600030101010101" pitchFamily="2" charset="-122"/>
            </a:endParaRPr>
          </a:p>
        </p:txBody>
      </p:sp>
      <p:sp>
        <p:nvSpPr>
          <p:cNvPr id="14" name="文本框 13"/>
          <p:cNvSpPr txBox="1"/>
          <p:nvPr/>
        </p:nvSpPr>
        <p:spPr>
          <a:xfrm>
            <a:off x="339725" y="3453130"/>
            <a:ext cx="2620645" cy="491490"/>
          </a:xfrm>
          <a:prstGeom prst="rect">
            <a:avLst/>
          </a:prstGeom>
          <a:solidFill>
            <a:srgbClr val="0070C0"/>
          </a:solidFill>
        </p:spPr>
        <p:txBody>
          <a:bodyPr wrap="square" rtlCol="0">
            <a:spAutoFit/>
          </a:bodyPr>
          <a:lstStyle/>
          <a:p>
            <a:pPr algn="ctr"/>
            <a:r>
              <a:rPr kumimoji="1" lang="en-US" altLang="zh-CN" sz="2600" b="1" dirty="0">
                <a:solidFill>
                  <a:schemeClr val="lt1"/>
                </a:solidFill>
              </a:rPr>
              <a:t>postpone</a:t>
            </a:r>
            <a:r>
              <a:rPr kumimoji="1" lang="zh-CN" sz="2600" b="1" dirty="0">
                <a:solidFill>
                  <a:schemeClr val="lt1"/>
                </a:solidFill>
              </a:rPr>
              <a:t>  </a:t>
            </a:r>
            <a:r>
              <a:rPr kumimoji="1" lang="en-US" altLang="zh-CN" sz="2600" b="1" dirty="0">
                <a:solidFill>
                  <a:schemeClr val="lt1"/>
                </a:solidFill>
              </a:rPr>
              <a:t>v. </a:t>
            </a:r>
            <a:r>
              <a:rPr kumimoji="1" lang="zh-CN" altLang="en-US" sz="2600" b="1" dirty="0">
                <a:solidFill>
                  <a:schemeClr val="lt1"/>
                </a:solidFill>
              </a:rPr>
              <a:t>推迟</a:t>
            </a:r>
            <a:endParaRPr kumimoji="1" lang="zh-CN" altLang="en-US" sz="2600" b="1" dirty="0">
              <a:solidFill>
                <a:schemeClr val="lt1"/>
              </a:solidFill>
            </a:endParaRPr>
          </a:p>
        </p:txBody>
      </p:sp>
      <p:sp>
        <p:nvSpPr>
          <p:cNvPr id="15" name="文本框 14"/>
          <p:cNvSpPr txBox="1"/>
          <p:nvPr/>
        </p:nvSpPr>
        <p:spPr>
          <a:xfrm>
            <a:off x="3170555" y="3415665"/>
            <a:ext cx="2259330" cy="491490"/>
          </a:xfrm>
          <a:prstGeom prst="rect">
            <a:avLst/>
          </a:prstGeom>
          <a:solidFill>
            <a:srgbClr val="0070C0"/>
          </a:solidFill>
        </p:spPr>
        <p:txBody>
          <a:bodyPr wrap="square" rtlCol="0">
            <a:spAutoFit/>
          </a:bodyPr>
          <a:lstStyle/>
          <a:p>
            <a:pPr algn="ctr">
              <a:buClrTx/>
              <a:buSzTx/>
              <a:buFontTx/>
            </a:pPr>
            <a:r>
              <a:rPr kumimoji="1" lang="en-US" altLang="zh-CN" sz="2600" b="1" dirty="0">
                <a:solidFill>
                  <a:schemeClr val="lt1"/>
                </a:solidFill>
                <a:sym typeface="+mn-ea"/>
              </a:rPr>
              <a:t>subdue  v. </a:t>
            </a:r>
            <a:r>
              <a:rPr kumimoji="1" lang="zh-CN" sz="2400" b="1" dirty="0">
                <a:solidFill>
                  <a:schemeClr val="lt1"/>
                </a:solidFill>
              </a:rPr>
              <a:t>压制</a:t>
            </a:r>
            <a:endParaRPr kumimoji="1" lang="zh-CN" sz="2400" b="1" dirty="0">
              <a:solidFill>
                <a:schemeClr val="lt1"/>
              </a:solidFill>
            </a:endParaRPr>
          </a:p>
        </p:txBody>
      </p:sp>
      <p:pic>
        <p:nvPicPr>
          <p:cNvPr id="111" name="图片 110"/>
          <p:cNvPicPr>
            <a:picLocks noChangeAspect="1"/>
          </p:cNvPicPr>
          <p:nvPr/>
        </p:nvPicPr>
        <p:blipFill>
          <a:blip r:embed="rId1"/>
          <a:stretch>
            <a:fillRect/>
          </a:stretch>
        </p:blipFill>
        <p:spPr>
          <a:xfrm>
            <a:off x="8529320" y="1016635"/>
            <a:ext cx="3740150" cy="5290185"/>
          </a:xfrm>
          <a:prstGeom prst="rect">
            <a:avLst/>
          </a:prstGeom>
          <a:noFill/>
          <a:ln w="9525">
            <a:noFill/>
          </a:ln>
        </p:spPr>
      </p:pic>
      <p:sp>
        <p:nvSpPr>
          <p:cNvPr id="2" name="文本框 1"/>
          <p:cNvSpPr txBox="1"/>
          <p:nvPr/>
        </p:nvSpPr>
        <p:spPr>
          <a:xfrm>
            <a:off x="5687060" y="3404870"/>
            <a:ext cx="2366645" cy="491490"/>
          </a:xfrm>
          <a:prstGeom prst="rect">
            <a:avLst/>
          </a:prstGeom>
          <a:solidFill>
            <a:srgbClr val="0070C0"/>
          </a:solidFill>
        </p:spPr>
        <p:txBody>
          <a:bodyPr wrap="square" rtlCol="0">
            <a:spAutoFit/>
          </a:bodyPr>
          <a:lstStyle/>
          <a:p>
            <a:pPr algn="ctr">
              <a:buClrTx/>
              <a:buSzTx/>
              <a:buFontTx/>
            </a:pPr>
            <a:r>
              <a:rPr kumimoji="1" lang="en-US" altLang="zh-CN" sz="2600" b="1" dirty="0">
                <a:solidFill>
                  <a:schemeClr val="lt1"/>
                </a:solidFill>
                <a:sym typeface="+mn-ea"/>
              </a:rPr>
              <a:t>prompt  v. </a:t>
            </a:r>
            <a:r>
              <a:rPr kumimoji="1" lang="zh-CN" sz="2400" b="1" dirty="0">
                <a:solidFill>
                  <a:schemeClr val="lt1"/>
                </a:solidFill>
              </a:rPr>
              <a:t>促使</a:t>
            </a:r>
            <a:endParaRPr kumimoji="1" lang="zh-CN" sz="2400" b="1" dirty="0">
              <a:solidFill>
                <a:schemeClr val="lt1"/>
              </a:solidFill>
            </a:endParaRPr>
          </a:p>
        </p:txBody>
      </p:sp>
      <p:sp>
        <p:nvSpPr>
          <p:cNvPr id="11" name="文本框 10"/>
          <p:cNvSpPr txBox="1"/>
          <p:nvPr/>
        </p:nvSpPr>
        <p:spPr>
          <a:xfrm>
            <a:off x="363855" y="4644390"/>
            <a:ext cx="762000" cy="429895"/>
          </a:xfrm>
          <a:prstGeom prst="rect">
            <a:avLst/>
          </a:prstGeom>
          <a:solidFill>
            <a:srgbClr val="FF0000"/>
          </a:solidFill>
        </p:spPr>
        <p:txBody>
          <a:bodyPr wrap="square" rtlCol="0">
            <a:spAutoFit/>
          </a:bodyPr>
          <a:lstStyle/>
          <a:p>
            <a:r>
              <a:rPr kumimoji="1" lang="zh-CN" sz="2200" b="1" dirty="0">
                <a:solidFill>
                  <a:schemeClr val="lt1"/>
                </a:solidFill>
              </a:rPr>
              <a:t>翻译</a:t>
            </a:r>
            <a:endParaRPr kumimoji="1" lang="zh-CN" sz="2200" b="1"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4950" y="664845"/>
            <a:ext cx="8077200" cy="2891790"/>
          </a:xfrm>
          <a:prstGeom prst="rect">
            <a:avLst/>
          </a:prstGeom>
          <a:noFill/>
        </p:spPr>
        <p:txBody>
          <a:bodyPr wrap="square" rtlCol="0">
            <a:spAutoFit/>
          </a:bodyPr>
          <a:lstStyle/>
          <a:p>
            <a:r>
              <a:rPr sz="2600">
                <a:latin typeface="Times New Roman" panose="02020603050405020304" charset="0"/>
                <a:cs typeface="Times New Roman" panose="02020603050405020304" charset="0"/>
              </a:rPr>
              <a:t>Supporters of Donald Trump invaded Congress on January 6th, hoping to overturn the result of the presidential election he lost in 2020. Democrats accused Mr Trump of inciting the violence. Shortly before he left office Mr Trump was </a:t>
            </a:r>
            <a:r>
              <a:rPr sz="2600">
                <a:solidFill>
                  <a:srgbClr val="FF0000"/>
                </a:solidFill>
                <a:latin typeface="Times New Roman" panose="02020603050405020304" charset="0"/>
                <a:cs typeface="Times New Roman" panose="02020603050405020304" charset="0"/>
              </a:rPr>
              <a:t>impeach</a:t>
            </a:r>
            <a:r>
              <a:rPr sz="2600">
                <a:latin typeface="Times New Roman" panose="02020603050405020304" charset="0"/>
                <a:cs typeface="Times New Roman" panose="02020603050405020304" charset="0"/>
              </a:rPr>
              <a:t>ed, making him the first American president twice </a:t>
            </a:r>
            <a:r>
              <a:rPr sz="2600">
                <a:solidFill>
                  <a:srgbClr val="FF0000"/>
                </a:solidFill>
                <a:latin typeface="Times New Roman" panose="02020603050405020304" charset="0"/>
                <a:cs typeface="Times New Roman" panose="02020603050405020304" charset="0"/>
              </a:rPr>
              <a:t>indict</a:t>
            </a:r>
            <a:r>
              <a:rPr sz="2600">
                <a:latin typeface="Times New Roman" panose="02020603050405020304" charset="0"/>
                <a:cs typeface="Times New Roman" panose="02020603050405020304" charset="0"/>
              </a:rPr>
              <a:t>ed. Again the Senate </a:t>
            </a:r>
            <a:r>
              <a:rPr sz="2600">
                <a:solidFill>
                  <a:srgbClr val="FF0000"/>
                </a:solidFill>
                <a:latin typeface="Times New Roman" panose="02020603050405020304" charset="0"/>
                <a:cs typeface="Times New Roman" panose="02020603050405020304" charset="0"/>
              </a:rPr>
              <a:t>acquit</a:t>
            </a:r>
            <a:r>
              <a:rPr sz="2600">
                <a:latin typeface="Times New Roman" panose="02020603050405020304" charset="0"/>
                <a:cs typeface="Times New Roman" panose="02020603050405020304" charset="0"/>
              </a:rPr>
              <a:t>ted him. He is expected to run for the White House again in 2024.</a:t>
            </a:r>
            <a:endParaRPr sz="2600">
              <a:latin typeface="Times New Roman" panose="02020603050405020304" charset="0"/>
              <a:cs typeface="Times New Roman" panose="02020603050405020304" charset="0"/>
            </a:endParaRPr>
          </a:p>
        </p:txBody>
      </p:sp>
      <p:sp>
        <p:nvSpPr>
          <p:cNvPr id="5" name="文本框 4"/>
          <p:cNvSpPr txBox="1"/>
          <p:nvPr/>
        </p:nvSpPr>
        <p:spPr>
          <a:xfrm>
            <a:off x="5231765" y="61595"/>
            <a:ext cx="6614795" cy="460375"/>
          </a:xfrm>
          <a:prstGeom prst="rect">
            <a:avLst/>
          </a:prstGeom>
          <a:noFill/>
        </p:spPr>
        <p:txBody>
          <a:bodyPr wrap="square" rtlCol="0">
            <a:spAutoFit/>
          </a:bodyPr>
          <a:lstStyle/>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rPr>
              <a:t>《</a:t>
            </a:r>
            <a:r>
              <a:rPr lang="zh-CN" altLang="en-US" sz="2400" b="1">
                <a:solidFill>
                  <a:schemeClr val="accent2"/>
                </a:solidFill>
                <a:latin typeface="+mj-ea"/>
                <a:ea typeface="+mj-ea"/>
                <a:cs typeface="Arial" panose="020B0604020202020204" pitchFamily="34" charset="0"/>
              </a:rPr>
              <a:t>经济学人</a:t>
            </a:r>
            <a:r>
              <a:rPr lang="en-US" altLang="zh-CN" sz="2400" b="1">
                <a:solidFill>
                  <a:schemeClr val="accent2"/>
                </a:solidFill>
                <a:latin typeface="+mj-ea"/>
                <a:ea typeface="+mj-ea"/>
                <a:cs typeface="Arial" panose="020B0604020202020204" pitchFamily="34" charset="0"/>
              </a:rPr>
              <a:t>》2021年12月18日</a:t>
            </a:r>
            <a:r>
              <a:rPr lang="zh-CN" altLang="en-US" sz="2400" b="1">
                <a:solidFill>
                  <a:schemeClr val="accent2"/>
                </a:solidFill>
                <a:latin typeface="+mj-ea"/>
                <a:ea typeface="+mj-ea"/>
                <a:cs typeface="Arial" panose="020B0604020202020204" pitchFamily="34" charset="0"/>
              </a:rPr>
              <a:t>刊</a:t>
            </a:r>
            <a:r>
              <a:rPr lang="en-US" altLang="zh-CN" sz="2400" b="1">
                <a:solidFill>
                  <a:schemeClr val="accent2"/>
                </a:solidFill>
                <a:latin typeface="+mj-ea"/>
                <a:ea typeface="+mj-ea"/>
                <a:cs typeface="Arial" panose="020B0604020202020204" pitchFamily="34" charset="0"/>
              </a:rPr>
              <a:t> 9</a:t>
            </a:r>
            <a:r>
              <a:rPr lang="zh-CN" altLang="en-US" sz="2400" b="1">
                <a:solidFill>
                  <a:schemeClr val="accent2"/>
                </a:solidFill>
                <a:latin typeface="+mj-ea"/>
                <a:ea typeface="+mj-ea"/>
                <a:cs typeface="Arial" panose="020B0604020202020204" pitchFamily="34" charset="0"/>
              </a:rPr>
              <a:t>页</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sp>
        <p:nvSpPr>
          <p:cNvPr id="7" name="文本框 6"/>
          <p:cNvSpPr txBox="1"/>
          <p:nvPr/>
        </p:nvSpPr>
        <p:spPr>
          <a:xfrm>
            <a:off x="0" y="0"/>
            <a:ext cx="5232400" cy="521970"/>
          </a:xfrm>
          <a:prstGeom prst="rect">
            <a:avLst/>
          </a:prstGeom>
          <a:solidFill>
            <a:schemeClr val="accent6"/>
          </a:solidFill>
        </p:spPr>
        <p:txBody>
          <a:bodyPr wrap="square" rtlCol="0">
            <a:spAutoFit/>
          </a:bodyPr>
          <a:lstStyle/>
          <a:p>
            <a:pPr>
              <a:buClrTx/>
              <a:buSzTx/>
              <a:buFontTx/>
            </a:pPr>
            <a:r>
              <a:rPr kumimoji="1" lang="en-US" altLang="zh-CN" sz="2800" b="1" dirty="0">
                <a:solidFill>
                  <a:schemeClr val="lt1"/>
                </a:solidFill>
                <a:sym typeface="+mn-ea"/>
              </a:rPr>
              <a:t>The World This Year </a:t>
            </a:r>
            <a:r>
              <a:rPr kumimoji="1" lang="zh-CN" altLang="en-US" sz="2600" b="1" dirty="0">
                <a:solidFill>
                  <a:schemeClr val="lt1"/>
                </a:solidFill>
                <a:sym typeface="+mn-ea"/>
              </a:rPr>
              <a:t>系列文章之三</a:t>
            </a:r>
            <a:endParaRPr kumimoji="1" lang="zh-CN" altLang="en-US" sz="2600" b="1" dirty="0">
              <a:solidFill>
                <a:schemeClr val="lt1"/>
              </a:solidFill>
              <a:sym typeface="+mn-ea"/>
            </a:endParaRPr>
          </a:p>
        </p:txBody>
      </p:sp>
      <p:sp>
        <p:nvSpPr>
          <p:cNvPr id="10" name="圆角矩形 9"/>
          <p:cNvSpPr/>
          <p:nvPr/>
        </p:nvSpPr>
        <p:spPr>
          <a:xfrm>
            <a:off x="64770" y="621665"/>
            <a:ext cx="8471535" cy="36963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圆角矩形 7"/>
          <p:cNvSpPr/>
          <p:nvPr/>
        </p:nvSpPr>
        <p:spPr>
          <a:xfrm>
            <a:off x="64770" y="4512310"/>
            <a:ext cx="8471535" cy="2200910"/>
          </a:xfrm>
          <a:prstGeom prst="roundRect">
            <a:avLst>
              <a:gd name="adj" fmla="val 16667"/>
            </a:avLst>
          </a:prstGeom>
          <a:noFill/>
          <a:ln w="63500" cap="flat" cmpd="sng">
            <a:solidFill>
              <a:schemeClr val="accent5"/>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71145" y="4644390"/>
            <a:ext cx="8265160" cy="2014855"/>
          </a:xfrm>
          <a:prstGeom prst="rect">
            <a:avLst/>
          </a:prstGeom>
          <a:noFill/>
        </p:spPr>
        <p:txBody>
          <a:bodyPr wrap="square" rtlCol="0" anchor="t">
            <a:spAutoFit/>
          </a:bodyPr>
          <a:lstStyle/>
          <a:p>
            <a:pPr algn="l">
              <a:buClrTx/>
              <a:buSzTx/>
              <a:buFontTx/>
            </a:pPr>
            <a:r>
              <a:rPr lang="en-US" altLang="zh-CN" sz="2300">
                <a:latin typeface="华文中宋" panose="02010600040101010101" charset="-122"/>
                <a:ea typeface="华文中宋" panose="02010600040101010101" charset="-122"/>
                <a:cs typeface="华文中宋" panose="02010600040101010101" charset="-122"/>
              </a:rPr>
              <a:t>     </a:t>
            </a:r>
            <a:r>
              <a:rPr lang="en-US" altLang="zh-CN" sz="2300">
                <a:latin typeface="宋体" panose="02010600030101010101" pitchFamily="2" charset="-122"/>
                <a:ea typeface="宋体" panose="02010600030101010101" pitchFamily="2" charset="-122"/>
                <a:cs typeface="宋体" panose="02010600030101010101" pitchFamily="2" charset="-122"/>
              </a:rPr>
              <a:t> </a:t>
            </a:r>
            <a:r>
              <a:rPr lang="zh-CN" altLang="en-US" sz="2500">
                <a:latin typeface="宋体" panose="02010600030101010101" pitchFamily="2" charset="-122"/>
                <a:ea typeface="宋体" panose="02010600030101010101" pitchFamily="2" charset="-122"/>
                <a:cs typeface="宋体" panose="02010600030101010101" pitchFamily="2" charset="-122"/>
              </a:rPr>
              <a:t> </a:t>
            </a:r>
            <a:r>
              <a:rPr lang="zh-CN" altLang="en-US" sz="2500">
                <a:latin typeface="Times New Roman" panose="02020603050405020304" charset="0"/>
                <a:ea typeface="宋体" panose="02010600030101010101" pitchFamily="2" charset="-122"/>
                <a:cs typeface="Times New Roman" panose="02020603050405020304" charset="0"/>
              </a:rPr>
              <a:t>唐纳德·特朗普的支持者于1月6日入侵国会，希望推翻他在2020年输掉的总统选举结果。民主党指责特朗普煽动暴力。特朗普离任前不久遭到弹劾，这使他成为第一位被起诉两次的美国总统。参议院再次宣布他无罪。预计他将在2024年再次竞选总统。</a:t>
            </a:r>
            <a:endParaRPr lang="zh-CN" altLang="en-US" sz="250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361315" y="4610735"/>
            <a:ext cx="762000" cy="429895"/>
          </a:xfrm>
          <a:prstGeom prst="rect">
            <a:avLst/>
          </a:prstGeom>
          <a:solidFill>
            <a:srgbClr val="FF0000"/>
          </a:solidFill>
        </p:spPr>
        <p:txBody>
          <a:bodyPr wrap="square" rtlCol="0">
            <a:spAutoFit/>
          </a:bodyPr>
          <a:lstStyle/>
          <a:p>
            <a:r>
              <a:rPr kumimoji="1" lang="zh-CN" sz="2200" b="1" dirty="0">
                <a:solidFill>
                  <a:schemeClr val="lt1"/>
                </a:solidFill>
              </a:rPr>
              <a:t>翻译</a:t>
            </a:r>
            <a:endParaRPr kumimoji="1" lang="zh-CN" sz="2200" b="1" dirty="0">
              <a:solidFill>
                <a:schemeClr val="lt1"/>
              </a:solidFill>
            </a:endParaRPr>
          </a:p>
        </p:txBody>
      </p:sp>
      <p:sp>
        <p:nvSpPr>
          <p:cNvPr id="14" name="文本框 13"/>
          <p:cNvSpPr txBox="1"/>
          <p:nvPr/>
        </p:nvSpPr>
        <p:spPr>
          <a:xfrm>
            <a:off x="331470" y="3596005"/>
            <a:ext cx="2475865" cy="491490"/>
          </a:xfrm>
          <a:prstGeom prst="rect">
            <a:avLst/>
          </a:prstGeom>
          <a:solidFill>
            <a:srgbClr val="0070C0"/>
          </a:solidFill>
        </p:spPr>
        <p:txBody>
          <a:bodyPr wrap="square" rtlCol="0">
            <a:spAutoFit/>
          </a:bodyPr>
          <a:lstStyle/>
          <a:p>
            <a:pPr algn="ctr"/>
            <a:r>
              <a:rPr kumimoji="1" lang="en-US" altLang="zh-CN" sz="2600" b="1" dirty="0">
                <a:solidFill>
                  <a:schemeClr val="lt1"/>
                </a:solidFill>
              </a:rPr>
              <a:t>impeach</a:t>
            </a:r>
            <a:r>
              <a:rPr kumimoji="1" lang="zh-CN" sz="2600" b="1" dirty="0">
                <a:solidFill>
                  <a:schemeClr val="lt1"/>
                </a:solidFill>
              </a:rPr>
              <a:t>  </a:t>
            </a:r>
            <a:r>
              <a:rPr kumimoji="1" lang="en-US" altLang="zh-CN" sz="2600" b="1" dirty="0">
                <a:solidFill>
                  <a:schemeClr val="lt1"/>
                </a:solidFill>
              </a:rPr>
              <a:t>v. </a:t>
            </a:r>
            <a:r>
              <a:rPr kumimoji="1" lang="zh-CN" sz="2400" b="1" dirty="0">
                <a:solidFill>
                  <a:schemeClr val="lt1"/>
                </a:solidFill>
              </a:rPr>
              <a:t>弹劾</a:t>
            </a:r>
            <a:endParaRPr kumimoji="1" lang="zh-CN" sz="2400" b="1" dirty="0">
              <a:solidFill>
                <a:schemeClr val="lt1"/>
              </a:solidFill>
            </a:endParaRPr>
          </a:p>
        </p:txBody>
      </p:sp>
      <p:sp>
        <p:nvSpPr>
          <p:cNvPr id="15" name="文本框 14"/>
          <p:cNvSpPr txBox="1"/>
          <p:nvPr/>
        </p:nvSpPr>
        <p:spPr>
          <a:xfrm>
            <a:off x="2961005" y="3596005"/>
            <a:ext cx="2115185" cy="491490"/>
          </a:xfrm>
          <a:prstGeom prst="rect">
            <a:avLst/>
          </a:prstGeom>
          <a:solidFill>
            <a:srgbClr val="0070C0"/>
          </a:solidFill>
        </p:spPr>
        <p:txBody>
          <a:bodyPr wrap="square" rtlCol="0">
            <a:spAutoFit/>
          </a:bodyPr>
          <a:lstStyle/>
          <a:p>
            <a:pPr algn="ctr">
              <a:buClrTx/>
              <a:buSzTx/>
              <a:buFontTx/>
            </a:pPr>
            <a:r>
              <a:rPr kumimoji="1" lang="en-US" altLang="zh-CN" sz="2600" b="1" dirty="0">
                <a:solidFill>
                  <a:schemeClr val="lt1"/>
                </a:solidFill>
                <a:sym typeface="+mn-ea"/>
              </a:rPr>
              <a:t>indict  v. </a:t>
            </a:r>
            <a:r>
              <a:rPr kumimoji="1" lang="zh-CN" sz="2400" b="1" dirty="0">
                <a:solidFill>
                  <a:schemeClr val="lt1"/>
                </a:solidFill>
              </a:rPr>
              <a:t>起诉</a:t>
            </a:r>
            <a:endParaRPr kumimoji="1" lang="zh-CN" sz="2400" b="1" dirty="0">
              <a:solidFill>
                <a:schemeClr val="lt1"/>
              </a:solidFill>
            </a:endParaRPr>
          </a:p>
        </p:txBody>
      </p:sp>
      <p:sp>
        <p:nvSpPr>
          <p:cNvPr id="26" name="文本框 25"/>
          <p:cNvSpPr txBox="1"/>
          <p:nvPr/>
        </p:nvSpPr>
        <p:spPr>
          <a:xfrm>
            <a:off x="5354955" y="3596005"/>
            <a:ext cx="2956560" cy="491490"/>
          </a:xfrm>
          <a:prstGeom prst="rect">
            <a:avLst/>
          </a:prstGeom>
          <a:solidFill>
            <a:srgbClr val="0070C0"/>
          </a:solidFill>
        </p:spPr>
        <p:txBody>
          <a:bodyPr wrap="square" rtlCol="0">
            <a:spAutoFit/>
          </a:bodyPr>
          <a:lstStyle/>
          <a:p>
            <a:pPr algn="ctr">
              <a:buClrTx/>
              <a:buSzTx/>
              <a:buFontTx/>
            </a:pPr>
            <a:r>
              <a:rPr kumimoji="1" lang="en-US" altLang="zh-CN" sz="2600" b="1" dirty="0">
                <a:solidFill>
                  <a:schemeClr val="lt1"/>
                </a:solidFill>
                <a:sym typeface="+mn-ea"/>
              </a:rPr>
              <a:t>acquit  v. </a:t>
            </a:r>
            <a:r>
              <a:rPr kumimoji="1" lang="zh-CN" sz="2400" b="1" dirty="0">
                <a:solidFill>
                  <a:schemeClr val="lt1"/>
                </a:solidFill>
              </a:rPr>
              <a:t>宣判…无罪</a:t>
            </a:r>
            <a:endParaRPr kumimoji="1" lang="zh-CN" sz="2400" b="1" dirty="0">
              <a:solidFill>
                <a:schemeClr val="lt1"/>
              </a:solidFill>
            </a:endParaRPr>
          </a:p>
        </p:txBody>
      </p:sp>
      <p:pic>
        <p:nvPicPr>
          <p:cNvPr id="102" name="图片 101"/>
          <p:cNvPicPr>
            <a:picLocks noChangeAspect="1"/>
          </p:cNvPicPr>
          <p:nvPr/>
        </p:nvPicPr>
        <p:blipFill>
          <a:blip r:embed="rId1"/>
          <a:stretch>
            <a:fillRect/>
          </a:stretch>
        </p:blipFill>
        <p:spPr>
          <a:xfrm>
            <a:off x="8705215" y="1369695"/>
            <a:ext cx="3486785" cy="465201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50" y="635"/>
            <a:ext cx="12214225" cy="6856730"/>
            <a:chOff x="-30" y="1"/>
            <a:chExt cx="19235" cy="10798"/>
          </a:xfrm>
        </p:grpSpPr>
        <p:pic>
          <p:nvPicPr>
            <p:cNvPr id="102" name="图片 101"/>
            <p:cNvPicPr/>
            <p:nvPr/>
          </p:nvPicPr>
          <p:blipFill>
            <a:blip r:embed="rId1"/>
            <a:stretch>
              <a:fillRect/>
            </a:stretch>
          </p:blipFill>
          <p:spPr>
            <a:xfrm>
              <a:off x="760" y="1"/>
              <a:ext cx="17682" cy="10799"/>
            </a:xfrm>
            <a:prstGeom prst="rect">
              <a:avLst/>
            </a:prstGeom>
            <a:noFill/>
            <a:ln w="9525">
              <a:noFill/>
            </a:ln>
          </p:spPr>
        </p:pic>
        <p:sp>
          <p:nvSpPr>
            <p:cNvPr id="3" name="矩形 2"/>
            <p:cNvSpPr/>
            <p:nvPr/>
          </p:nvSpPr>
          <p:spPr>
            <a:xfrm>
              <a:off x="-30" y="1"/>
              <a:ext cx="810" cy="10799"/>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8395" y="1"/>
              <a:ext cx="810" cy="10799"/>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3096578" y="4919980"/>
            <a:ext cx="5998845" cy="1938020"/>
          </a:xfrm>
          <a:prstGeom prst="rect">
            <a:avLst/>
          </a:prstGeom>
          <a:noFill/>
        </p:spPr>
        <p:txBody>
          <a:bodyPr wrap="square" rtlCol="0" anchor="t">
            <a:spAutoFit/>
          </a:bodyPr>
          <a:lstStyle/>
          <a:p>
            <a:pPr algn="ctr"/>
            <a:r>
              <a:rPr kumimoji="1" lang="en-US" sz="8000" b="1" i="1" dirty="0">
                <a:solidFill>
                  <a:srgbClr val="7030A0"/>
                </a:solidFill>
                <a:latin typeface="Trebuchet MS" panose="020B0603020202020204" charset="0"/>
                <a:cs typeface="Trebuchet MS" panose="020B0603020202020204" charset="0"/>
                <a:sym typeface="+mn-ea"/>
              </a:rPr>
              <a:t>The Week</a:t>
            </a:r>
            <a:endParaRPr kumimoji="1" lang="zh-CN" altLang="en-US" sz="4000" b="1" i="1" dirty="0">
              <a:solidFill>
                <a:srgbClr val="7030A0"/>
              </a:solidFill>
              <a:latin typeface="Trebuchet MS" panose="020B0603020202020204" charset="0"/>
              <a:cs typeface="Trebuchet MS" panose="020B0603020202020204" charset="0"/>
              <a:sym typeface="+mn-ea"/>
            </a:endParaRPr>
          </a:p>
          <a:p>
            <a:pPr algn="ctr">
              <a:buClrTx/>
              <a:buSzTx/>
              <a:buFontTx/>
            </a:pPr>
            <a:r>
              <a:rPr kumimoji="1" lang="en-US" sz="4000" b="1" i="1" dirty="0">
                <a:solidFill>
                  <a:srgbClr val="7030A0"/>
                </a:solidFill>
                <a:latin typeface="Trebuchet MS" panose="020B0603020202020204" charset="0"/>
                <a:cs typeface="Trebuchet MS" panose="020B0603020202020204" charset="0"/>
                <a:sym typeface="+mn-ea"/>
              </a:rPr>
              <a:t>Dec 18th-24th, 2021</a:t>
            </a:r>
            <a:endParaRPr kumimoji="1" lang="en-US" altLang="en-US" sz="4000" b="1" i="1" dirty="0">
              <a:solidFill>
                <a:srgbClr val="7030A0"/>
              </a:solidFill>
              <a:latin typeface="Trebuchet MS" panose="020B0603020202020204" charset="0"/>
              <a:cs typeface="Trebuchet MS" panose="020B0603020202020204" charset="0"/>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77800" y="664845"/>
            <a:ext cx="8444865" cy="3291840"/>
          </a:xfrm>
          <a:prstGeom prst="rect">
            <a:avLst/>
          </a:prstGeom>
          <a:noFill/>
        </p:spPr>
        <p:txBody>
          <a:bodyPr wrap="square" rtlCol="0">
            <a:spAutoFit/>
          </a:bodyPr>
          <a:lstStyle/>
          <a:p>
            <a:r>
              <a:rPr sz="2600">
                <a:latin typeface="Times New Roman" panose="02020603050405020304" charset="0"/>
                <a:cs typeface="Times New Roman" panose="02020603050405020304" charset="0"/>
              </a:rPr>
              <a:t>Mr Biden pulled American troops rapidly out of Afghanistan, barely consulting America’s allies. The Afghan government collapsed far more quickly than American officials had expected. The Taliban took over. A disorderly evacuation </a:t>
            </a:r>
            <a:r>
              <a:rPr sz="2600">
                <a:solidFill>
                  <a:srgbClr val="FF0000"/>
                </a:solidFill>
                <a:latin typeface="Times New Roman" panose="02020603050405020304" charset="0"/>
                <a:cs typeface="Times New Roman" panose="02020603050405020304" charset="0"/>
              </a:rPr>
              <a:t>ensue</a:t>
            </a:r>
            <a:r>
              <a:rPr sz="2600">
                <a:latin typeface="Times New Roman" panose="02020603050405020304" charset="0"/>
                <a:cs typeface="Times New Roman" panose="02020603050405020304" charset="0"/>
              </a:rPr>
              <a:t>d. The new </a:t>
            </a:r>
            <a:r>
              <a:rPr sz="2600">
                <a:solidFill>
                  <a:srgbClr val="FF0000"/>
                </a:solidFill>
                <a:latin typeface="Times New Roman" panose="02020603050405020304" charset="0"/>
                <a:cs typeface="Times New Roman" panose="02020603050405020304" charset="0"/>
              </a:rPr>
              <a:t>regime </a:t>
            </a:r>
            <a:r>
              <a:rPr sz="2600">
                <a:latin typeface="Times New Roman" panose="02020603050405020304" charset="0"/>
                <a:cs typeface="Times New Roman" panose="02020603050405020304" charset="0"/>
              </a:rPr>
              <a:t>reintroduced strict sharia law, making it much harder for girls to get an education or women to work. The economy crashed and aid agencies warned of a winter food crisis.</a:t>
            </a:r>
            <a:endParaRPr sz="2600">
              <a:latin typeface="Times New Roman" panose="02020603050405020304" charset="0"/>
              <a:cs typeface="Times New Roman" panose="02020603050405020304" charset="0"/>
            </a:endParaRPr>
          </a:p>
        </p:txBody>
      </p:sp>
      <p:sp>
        <p:nvSpPr>
          <p:cNvPr id="5" name="文本框 4"/>
          <p:cNvSpPr txBox="1"/>
          <p:nvPr/>
        </p:nvSpPr>
        <p:spPr>
          <a:xfrm>
            <a:off x="5231765" y="61595"/>
            <a:ext cx="6614795" cy="460375"/>
          </a:xfrm>
          <a:prstGeom prst="rect">
            <a:avLst/>
          </a:prstGeom>
          <a:noFill/>
        </p:spPr>
        <p:txBody>
          <a:bodyPr wrap="square" rtlCol="0">
            <a:spAutoFit/>
          </a:bodyPr>
          <a:lstStyle/>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rPr>
              <a:t>《</a:t>
            </a:r>
            <a:r>
              <a:rPr lang="zh-CN" altLang="en-US" sz="2400" b="1">
                <a:solidFill>
                  <a:schemeClr val="accent2"/>
                </a:solidFill>
                <a:latin typeface="+mj-ea"/>
                <a:ea typeface="+mj-ea"/>
                <a:cs typeface="Arial" panose="020B0604020202020204" pitchFamily="34" charset="0"/>
              </a:rPr>
              <a:t>经济学人</a:t>
            </a:r>
            <a:r>
              <a:rPr lang="en-US" altLang="zh-CN" sz="2400" b="1">
                <a:solidFill>
                  <a:schemeClr val="accent2"/>
                </a:solidFill>
                <a:latin typeface="+mj-ea"/>
                <a:ea typeface="+mj-ea"/>
                <a:cs typeface="Arial" panose="020B0604020202020204" pitchFamily="34" charset="0"/>
              </a:rPr>
              <a:t>》2021年12月18日</a:t>
            </a:r>
            <a:r>
              <a:rPr lang="zh-CN" altLang="en-US" sz="2400" b="1">
                <a:solidFill>
                  <a:schemeClr val="accent2"/>
                </a:solidFill>
                <a:latin typeface="+mj-ea"/>
                <a:ea typeface="+mj-ea"/>
                <a:cs typeface="Arial" panose="020B0604020202020204" pitchFamily="34" charset="0"/>
              </a:rPr>
              <a:t>刊</a:t>
            </a:r>
            <a:r>
              <a:rPr lang="en-US" altLang="zh-CN" sz="2400" b="1">
                <a:solidFill>
                  <a:schemeClr val="accent2"/>
                </a:solidFill>
                <a:latin typeface="+mj-ea"/>
                <a:ea typeface="+mj-ea"/>
                <a:cs typeface="Arial" panose="020B0604020202020204" pitchFamily="34" charset="0"/>
              </a:rPr>
              <a:t> 9</a:t>
            </a:r>
            <a:r>
              <a:rPr lang="zh-CN" altLang="en-US" sz="2400" b="1">
                <a:solidFill>
                  <a:schemeClr val="accent2"/>
                </a:solidFill>
                <a:latin typeface="+mj-ea"/>
                <a:ea typeface="+mj-ea"/>
                <a:cs typeface="Arial" panose="020B0604020202020204" pitchFamily="34" charset="0"/>
              </a:rPr>
              <a:t>页</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sp>
        <p:nvSpPr>
          <p:cNvPr id="7" name="文本框 6"/>
          <p:cNvSpPr txBox="1"/>
          <p:nvPr/>
        </p:nvSpPr>
        <p:spPr>
          <a:xfrm>
            <a:off x="0" y="0"/>
            <a:ext cx="5232400" cy="521970"/>
          </a:xfrm>
          <a:prstGeom prst="rect">
            <a:avLst/>
          </a:prstGeom>
          <a:solidFill>
            <a:schemeClr val="accent6"/>
          </a:solidFill>
        </p:spPr>
        <p:txBody>
          <a:bodyPr wrap="square" rtlCol="0">
            <a:spAutoFit/>
          </a:bodyPr>
          <a:lstStyle/>
          <a:p>
            <a:pPr>
              <a:buClrTx/>
              <a:buSzTx/>
              <a:buFontTx/>
            </a:pPr>
            <a:r>
              <a:rPr kumimoji="1" lang="en-US" altLang="zh-CN" sz="2800" b="1" dirty="0">
                <a:solidFill>
                  <a:schemeClr val="lt1"/>
                </a:solidFill>
                <a:sym typeface="+mn-ea"/>
              </a:rPr>
              <a:t>The World This Year </a:t>
            </a:r>
            <a:r>
              <a:rPr kumimoji="1" lang="zh-CN" altLang="en-US" sz="2600" b="1" dirty="0">
                <a:solidFill>
                  <a:schemeClr val="lt1"/>
                </a:solidFill>
                <a:sym typeface="+mn-ea"/>
              </a:rPr>
              <a:t>系列文章之四</a:t>
            </a:r>
            <a:endParaRPr kumimoji="1" lang="zh-CN" altLang="en-US" sz="2600" b="1" dirty="0">
              <a:solidFill>
                <a:schemeClr val="lt1"/>
              </a:solidFill>
              <a:sym typeface="+mn-ea"/>
            </a:endParaRPr>
          </a:p>
        </p:txBody>
      </p:sp>
      <p:sp>
        <p:nvSpPr>
          <p:cNvPr id="10" name="圆角矩形 9"/>
          <p:cNvSpPr/>
          <p:nvPr/>
        </p:nvSpPr>
        <p:spPr>
          <a:xfrm>
            <a:off x="64770" y="621665"/>
            <a:ext cx="8471535" cy="341947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圆角矩形 7"/>
          <p:cNvSpPr/>
          <p:nvPr/>
        </p:nvSpPr>
        <p:spPr>
          <a:xfrm>
            <a:off x="64770" y="4210685"/>
            <a:ext cx="8471535" cy="2458720"/>
          </a:xfrm>
          <a:prstGeom prst="roundRect">
            <a:avLst>
              <a:gd name="adj" fmla="val 16667"/>
            </a:avLst>
          </a:prstGeom>
          <a:noFill/>
          <a:ln w="63500" cap="flat" cmpd="sng">
            <a:solidFill>
              <a:schemeClr val="accent5"/>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36220" y="4312285"/>
            <a:ext cx="8204835" cy="2399665"/>
          </a:xfrm>
          <a:prstGeom prst="rect">
            <a:avLst/>
          </a:prstGeom>
          <a:noFill/>
        </p:spPr>
        <p:txBody>
          <a:bodyPr wrap="square" rtlCol="0" anchor="t">
            <a:spAutoFit/>
          </a:bodyPr>
          <a:lstStyle/>
          <a:p>
            <a:pPr>
              <a:buClrTx/>
              <a:buSzTx/>
              <a:buFontTx/>
            </a:pPr>
            <a:r>
              <a:rPr lang="en-US" altLang="zh-CN" sz="2300">
                <a:latin typeface="宋体" panose="02010600030101010101" pitchFamily="2" charset="-122"/>
                <a:ea typeface="宋体" panose="02010600030101010101" pitchFamily="2" charset="-122"/>
                <a:cs typeface="宋体" panose="02010600030101010101" pitchFamily="2" charset="-122"/>
              </a:rPr>
              <a:t>      </a:t>
            </a:r>
            <a:r>
              <a:rPr lang="en-US" altLang="zh-CN" sz="2500">
                <a:latin typeface="宋体" panose="02010600030101010101" pitchFamily="2" charset="-122"/>
                <a:ea typeface="宋体" panose="02010600030101010101" pitchFamily="2" charset="-122"/>
                <a:cs typeface="宋体" panose="02010600030101010101" pitchFamily="2" charset="-122"/>
              </a:rPr>
              <a:t> </a:t>
            </a:r>
            <a:r>
              <a:rPr sz="2500">
                <a:latin typeface="宋体" panose="02010600030101010101" pitchFamily="2" charset="-122"/>
                <a:ea typeface="宋体" panose="02010600030101010101" pitchFamily="2" charset="-122"/>
                <a:cs typeface="宋体" panose="02010600030101010101" pitchFamily="2" charset="-122"/>
              </a:rPr>
              <a:t>拜登</a:t>
            </a:r>
            <a:r>
              <a:rPr lang="zh-CN" sz="2500">
                <a:latin typeface="宋体" panose="02010600030101010101" pitchFamily="2" charset="-122"/>
                <a:ea typeface="宋体" panose="02010600030101010101" pitchFamily="2" charset="-122"/>
                <a:cs typeface="宋体" panose="02010600030101010101" pitchFamily="2" charset="-122"/>
              </a:rPr>
              <a:t>总统</a:t>
            </a:r>
            <a:r>
              <a:rPr sz="2500">
                <a:latin typeface="宋体" panose="02010600030101010101" pitchFamily="2" charset="-122"/>
                <a:ea typeface="宋体" panose="02010600030101010101" pitchFamily="2" charset="-122"/>
                <a:cs typeface="宋体" panose="02010600030101010101" pitchFamily="2" charset="-122"/>
              </a:rPr>
              <a:t>几乎没有咨询美国的盟友，就迅速将美军撤出阿富汗。阿富汗政府垮台的速度比美国官员预期的要快得多。塔利班接管了</a:t>
            </a:r>
            <a:r>
              <a:rPr lang="zh-CN" sz="2500">
                <a:latin typeface="宋体" panose="02010600030101010101" pitchFamily="2" charset="-122"/>
                <a:ea typeface="宋体" panose="02010600030101010101" pitchFamily="2" charset="-122"/>
                <a:cs typeface="宋体" panose="02010600030101010101" pitchFamily="2" charset="-122"/>
              </a:rPr>
              <a:t>政权</a:t>
            </a:r>
            <a:r>
              <a:rPr sz="2500">
                <a:latin typeface="宋体" panose="02010600030101010101" pitchFamily="2" charset="-122"/>
                <a:ea typeface="宋体" panose="02010600030101010101" pitchFamily="2" charset="-122"/>
                <a:cs typeface="宋体" panose="02010600030101010101" pitchFamily="2" charset="-122"/>
              </a:rPr>
              <a:t>。随后进行了无序的疏散。新政权重新引入了严格的伊斯兰教法，使女孩接受教育或妇女工作变得更加困难。</a:t>
            </a:r>
            <a:r>
              <a:rPr lang="zh-CN" sz="2500">
                <a:latin typeface="宋体" panose="02010600030101010101" pitchFamily="2" charset="-122"/>
                <a:ea typeface="宋体" panose="02010600030101010101" pitchFamily="2" charset="-122"/>
                <a:cs typeface="宋体" panose="02010600030101010101" pitchFamily="2" charset="-122"/>
              </a:rPr>
              <a:t>阿富汗</a:t>
            </a:r>
            <a:r>
              <a:rPr sz="2500">
                <a:latin typeface="宋体" panose="02010600030101010101" pitchFamily="2" charset="-122"/>
                <a:ea typeface="宋体" panose="02010600030101010101" pitchFamily="2" charset="-122"/>
                <a:cs typeface="宋体" panose="02010600030101010101" pitchFamily="2" charset="-122"/>
              </a:rPr>
              <a:t>经济崩溃，援助机构警告冬季</a:t>
            </a:r>
            <a:r>
              <a:rPr lang="zh-CN" sz="2500">
                <a:latin typeface="宋体" panose="02010600030101010101" pitchFamily="2" charset="-122"/>
                <a:ea typeface="宋体" panose="02010600030101010101" pitchFamily="2" charset="-122"/>
                <a:cs typeface="宋体" panose="02010600030101010101" pitchFamily="2" charset="-122"/>
              </a:rPr>
              <a:t>可能迎来</a:t>
            </a:r>
            <a:r>
              <a:rPr sz="2500">
                <a:latin typeface="宋体" panose="02010600030101010101" pitchFamily="2" charset="-122"/>
                <a:ea typeface="宋体" panose="02010600030101010101" pitchFamily="2" charset="-122"/>
                <a:cs typeface="宋体" panose="02010600030101010101" pitchFamily="2" charset="-122"/>
              </a:rPr>
              <a:t>粮食危机。</a:t>
            </a:r>
            <a:endParaRPr sz="2500">
              <a:latin typeface="宋体" panose="02010600030101010101" pitchFamily="2" charset="-122"/>
              <a:ea typeface="宋体" panose="02010600030101010101" pitchFamily="2" charset="-122"/>
              <a:cs typeface="宋体" panose="02010600030101010101" pitchFamily="2" charset="-122"/>
            </a:endParaRPr>
          </a:p>
        </p:txBody>
      </p:sp>
      <p:sp>
        <p:nvSpPr>
          <p:cNvPr id="11" name="文本框 10"/>
          <p:cNvSpPr txBox="1"/>
          <p:nvPr/>
        </p:nvSpPr>
        <p:spPr>
          <a:xfrm>
            <a:off x="386715" y="4277995"/>
            <a:ext cx="762000" cy="429895"/>
          </a:xfrm>
          <a:prstGeom prst="rect">
            <a:avLst/>
          </a:prstGeom>
          <a:solidFill>
            <a:srgbClr val="FF0000"/>
          </a:solidFill>
        </p:spPr>
        <p:txBody>
          <a:bodyPr wrap="square" rtlCol="0">
            <a:spAutoFit/>
          </a:bodyPr>
          <a:lstStyle/>
          <a:p>
            <a:r>
              <a:rPr kumimoji="1" lang="zh-CN" sz="2200" b="1" dirty="0">
                <a:solidFill>
                  <a:schemeClr val="lt1"/>
                </a:solidFill>
              </a:rPr>
              <a:t>翻译</a:t>
            </a:r>
            <a:endParaRPr kumimoji="1" lang="zh-CN" sz="2200" b="1" dirty="0">
              <a:solidFill>
                <a:schemeClr val="lt1"/>
              </a:solidFill>
            </a:endParaRPr>
          </a:p>
        </p:txBody>
      </p:sp>
      <p:sp>
        <p:nvSpPr>
          <p:cNvPr id="2" name="文本框 1"/>
          <p:cNvSpPr txBox="1"/>
          <p:nvPr/>
        </p:nvSpPr>
        <p:spPr>
          <a:xfrm>
            <a:off x="2900045" y="3496310"/>
            <a:ext cx="2501900" cy="460375"/>
          </a:xfrm>
          <a:prstGeom prst="rect">
            <a:avLst/>
          </a:prstGeom>
          <a:solidFill>
            <a:srgbClr val="0070C0"/>
          </a:solidFill>
        </p:spPr>
        <p:txBody>
          <a:bodyPr wrap="square" rtlCol="0">
            <a:spAutoFit/>
          </a:bodyPr>
          <a:lstStyle/>
          <a:p>
            <a:pPr algn="ctr">
              <a:buClrTx/>
              <a:buSzTx/>
              <a:buFontTx/>
            </a:pPr>
            <a:r>
              <a:rPr kumimoji="1" lang="en-US" altLang="zh-CN" sz="2400" b="1" dirty="0">
                <a:solidFill>
                  <a:schemeClr val="lt1"/>
                </a:solidFill>
                <a:sym typeface="+mn-ea"/>
              </a:rPr>
              <a:t>ensue</a:t>
            </a:r>
            <a:r>
              <a:rPr kumimoji="1" lang="en-US" altLang="zh-CN" sz="2200" b="1" dirty="0">
                <a:solidFill>
                  <a:schemeClr val="lt1"/>
                </a:solidFill>
                <a:sym typeface="+mn-ea"/>
              </a:rPr>
              <a:t>  v. </a:t>
            </a:r>
            <a:r>
              <a:rPr kumimoji="1" lang="zh-CN" sz="2200" b="1" dirty="0">
                <a:solidFill>
                  <a:schemeClr val="lt1"/>
                </a:solidFill>
              </a:rPr>
              <a:t>接着发生</a:t>
            </a:r>
            <a:endParaRPr kumimoji="1" lang="zh-CN" sz="2200" b="1" dirty="0">
              <a:solidFill>
                <a:schemeClr val="lt1"/>
              </a:solidFill>
            </a:endParaRPr>
          </a:p>
        </p:txBody>
      </p:sp>
      <p:sp>
        <p:nvSpPr>
          <p:cNvPr id="6" name="文本框 5"/>
          <p:cNvSpPr txBox="1"/>
          <p:nvPr/>
        </p:nvSpPr>
        <p:spPr>
          <a:xfrm>
            <a:off x="5928360" y="3496310"/>
            <a:ext cx="2117725" cy="460375"/>
          </a:xfrm>
          <a:prstGeom prst="rect">
            <a:avLst/>
          </a:prstGeom>
          <a:solidFill>
            <a:srgbClr val="0070C0"/>
          </a:solidFill>
        </p:spPr>
        <p:txBody>
          <a:bodyPr wrap="square" rtlCol="0">
            <a:spAutoFit/>
          </a:bodyPr>
          <a:lstStyle/>
          <a:p>
            <a:pPr algn="ctr">
              <a:buClrTx/>
              <a:buSzTx/>
              <a:buFontTx/>
            </a:pPr>
            <a:r>
              <a:rPr kumimoji="1" lang="en-US" altLang="zh-CN" sz="2400" b="1" dirty="0">
                <a:solidFill>
                  <a:schemeClr val="lt1"/>
                </a:solidFill>
                <a:sym typeface="+mn-ea"/>
              </a:rPr>
              <a:t>regime  </a:t>
            </a:r>
            <a:r>
              <a:rPr kumimoji="1" lang="en-US" altLang="zh-CN" sz="2200" b="1" dirty="0">
                <a:solidFill>
                  <a:schemeClr val="lt1"/>
                </a:solidFill>
                <a:sym typeface="+mn-ea"/>
              </a:rPr>
              <a:t>n. </a:t>
            </a:r>
            <a:r>
              <a:rPr kumimoji="1" lang="zh-CN" sz="2200" b="1" dirty="0">
                <a:solidFill>
                  <a:schemeClr val="lt1"/>
                </a:solidFill>
              </a:rPr>
              <a:t>政权</a:t>
            </a:r>
            <a:endParaRPr kumimoji="1" lang="zh-CN" sz="2200" b="1" dirty="0">
              <a:solidFill>
                <a:schemeClr val="lt1"/>
              </a:solidFill>
            </a:endParaRPr>
          </a:p>
        </p:txBody>
      </p:sp>
      <p:pic>
        <p:nvPicPr>
          <p:cNvPr id="3" name="图片 2"/>
          <p:cNvPicPr>
            <a:picLocks noChangeAspect="1"/>
          </p:cNvPicPr>
          <p:nvPr/>
        </p:nvPicPr>
        <p:blipFill>
          <a:blip r:embed="rId1"/>
          <a:stretch>
            <a:fillRect/>
          </a:stretch>
        </p:blipFill>
        <p:spPr>
          <a:xfrm>
            <a:off x="8768080" y="4084955"/>
            <a:ext cx="3424555" cy="2538095"/>
          </a:xfrm>
          <a:prstGeom prst="rect">
            <a:avLst/>
          </a:prstGeom>
          <a:noFill/>
          <a:ln w="9525">
            <a:noFill/>
          </a:ln>
        </p:spPr>
      </p:pic>
      <p:pic>
        <p:nvPicPr>
          <p:cNvPr id="12" name="图片 11"/>
          <p:cNvPicPr>
            <a:picLocks noChangeAspect="1"/>
          </p:cNvPicPr>
          <p:nvPr/>
        </p:nvPicPr>
        <p:blipFill>
          <a:blip r:embed="rId2"/>
          <a:stretch>
            <a:fillRect/>
          </a:stretch>
        </p:blipFill>
        <p:spPr>
          <a:xfrm>
            <a:off x="8768080" y="1048385"/>
            <a:ext cx="3424555" cy="228536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6690" y="688975"/>
            <a:ext cx="8077200" cy="2891790"/>
          </a:xfrm>
          <a:prstGeom prst="rect">
            <a:avLst/>
          </a:prstGeom>
          <a:noFill/>
        </p:spPr>
        <p:txBody>
          <a:bodyPr wrap="square" rtlCol="0">
            <a:spAutoFit/>
          </a:bodyPr>
          <a:lstStyle/>
          <a:p>
            <a:r>
              <a:rPr sz="2600">
                <a:latin typeface="Times New Roman" panose="02020603050405020304" charset="0"/>
                <a:cs typeface="Times New Roman" panose="02020603050405020304" charset="0"/>
              </a:rPr>
              <a:t>Supply-chain </a:t>
            </a:r>
            <a:r>
              <a:rPr sz="2600">
                <a:solidFill>
                  <a:srgbClr val="FF0000"/>
                </a:solidFill>
                <a:latin typeface="Times New Roman" panose="02020603050405020304" charset="0"/>
                <a:cs typeface="Times New Roman" panose="02020603050405020304" charset="0"/>
              </a:rPr>
              <a:t>snarl-up</a:t>
            </a:r>
            <a:r>
              <a:rPr sz="2600">
                <a:latin typeface="Times New Roman" panose="02020603050405020304" charset="0"/>
                <a:cs typeface="Times New Roman" panose="02020603050405020304" charset="0"/>
              </a:rPr>
              <a:t>s added to the inflation headaches. Ships off the coast of Los Angeles, for example, queued in record numbers trying to unload their goods. In March the </a:t>
            </a:r>
            <a:r>
              <a:rPr sz="2600" i="1">
                <a:latin typeface="Times New Roman" panose="02020603050405020304" charset="0"/>
                <a:cs typeface="Times New Roman" panose="02020603050405020304" charset="0"/>
              </a:rPr>
              <a:t>Ever Given</a:t>
            </a:r>
            <a:r>
              <a:rPr sz="2600">
                <a:latin typeface="Times New Roman" panose="02020603050405020304" charset="0"/>
                <a:cs typeface="Times New Roman" panose="02020603050405020304" charset="0"/>
              </a:rPr>
              <a:t>, a container ship, got </a:t>
            </a:r>
            <a:r>
              <a:rPr sz="2600">
                <a:solidFill>
                  <a:srgbClr val="FF0000"/>
                </a:solidFill>
                <a:latin typeface="Times New Roman" panose="02020603050405020304" charset="0"/>
                <a:cs typeface="Times New Roman" panose="02020603050405020304" charset="0"/>
              </a:rPr>
              <a:t>wedge</a:t>
            </a:r>
            <a:r>
              <a:rPr sz="2600">
                <a:latin typeface="Times New Roman" panose="02020603050405020304" charset="0"/>
                <a:cs typeface="Times New Roman" panose="02020603050405020304" charset="0"/>
              </a:rPr>
              <a:t>d in the Suez Canal, blocking 369 other ships trying to </a:t>
            </a:r>
            <a:r>
              <a:rPr sz="2600">
                <a:solidFill>
                  <a:srgbClr val="FF0000"/>
                </a:solidFill>
                <a:latin typeface="Times New Roman" panose="02020603050405020304" charset="0"/>
                <a:cs typeface="Times New Roman" panose="02020603050405020304" charset="0"/>
              </a:rPr>
              <a:t>traverse </a:t>
            </a:r>
            <a:r>
              <a:rPr sz="2600">
                <a:latin typeface="Times New Roman" panose="02020603050405020304" charset="0"/>
                <a:cs typeface="Times New Roman" panose="02020603050405020304" charset="0"/>
              </a:rPr>
              <a:t>the waterway. The </a:t>
            </a:r>
            <a:r>
              <a:rPr sz="2600" i="1">
                <a:latin typeface="Times New Roman" panose="02020603050405020304" charset="0"/>
                <a:cs typeface="Times New Roman" panose="02020603050405020304" charset="0"/>
              </a:rPr>
              <a:t>Ever Given</a:t>
            </a:r>
            <a:r>
              <a:rPr sz="2600">
                <a:latin typeface="Times New Roman" panose="02020603050405020304" charset="0"/>
                <a:cs typeface="Times New Roman" panose="02020603050405020304" charset="0"/>
              </a:rPr>
              <a:t> was freed within a week, but didn’t reach its destination port, Rotterdam, until July.</a:t>
            </a:r>
            <a:endParaRPr sz="2600">
              <a:latin typeface="Times New Roman" panose="02020603050405020304" charset="0"/>
              <a:cs typeface="Times New Roman" panose="02020603050405020304" charset="0"/>
            </a:endParaRPr>
          </a:p>
        </p:txBody>
      </p:sp>
      <p:sp>
        <p:nvSpPr>
          <p:cNvPr id="5" name="文本框 4"/>
          <p:cNvSpPr txBox="1"/>
          <p:nvPr/>
        </p:nvSpPr>
        <p:spPr>
          <a:xfrm>
            <a:off x="5231765" y="61595"/>
            <a:ext cx="6614795" cy="460375"/>
          </a:xfrm>
          <a:prstGeom prst="rect">
            <a:avLst/>
          </a:prstGeom>
          <a:noFill/>
        </p:spPr>
        <p:txBody>
          <a:bodyPr wrap="square" rtlCol="0">
            <a:spAutoFit/>
          </a:bodyPr>
          <a:lstStyle/>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rPr>
              <a:t>《</a:t>
            </a:r>
            <a:r>
              <a:rPr lang="zh-CN" altLang="en-US" sz="2400" b="1">
                <a:solidFill>
                  <a:schemeClr val="accent2"/>
                </a:solidFill>
                <a:latin typeface="+mj-ea"/>
                <a:ea typeface="+mj-ea"/>
                <a:cs typeface="Arial" panose="020B0604020202020204" pitchFamily="34" charset="0"/>
              </a:rPr>
              <a:t>经济学人</a:t>
            </a:r>
            <a:r>
              <a:rPr lang="en-US" altLang="zh-CN" sz="2400" b="1">
                <a:solidFill>
                  <a:schemeClr val="accent2"/>
                </a:solidFill>
                <a:latin typeface="+mj-ea"/>
                <a:ea typeface="+mj-ea"/>
                <a:cs typeface="Arial" panose="020B0604020202020204" pitchFamily="34" charset="0"/>
              </a:rPr>
              <a:t>》2021年12月18日</a:t>
            </a:r>
            <a:r>
              <a:rPr lang="zh-CN" altLang="en-US" sz="2400" b="1">
                <a:solidFill>
                  <a:schemeClr val="accent2"/>
                </a:solidFill>
                <a:latin typeface="+mj-ea"/>
                <a:ea typeface="+mj-ea"/>
                <a:cs typeface="Arial" panose="020B0604020202020204" pitchFamily="34" charset="0"/>
              </a:rPr>
              <a:t>刊</a:t>
            </a:r>
            <a:r>
              <a:rPr lang="en-US" altLang="zh-CN" sz="2400" b="1">
                <a:solidFill>
                  <a:schemeClr val="accent2"/>
                </a:solidFill>
                <a:latin typeface="+mj-ea"/>
                <a:ea typeface="+mj-ea"/>
                <a:cs typeface="Arial" panose="020B0604020202020204" pitchFamily="34" charset="0"/>
              </a:rPr>
              <a:t> 10</a:t>
            </a:r>
            <a:r>
              <a:rPr lang="zh-CN" altLang="en-US" sz="2400" b="1">
                <a:solidFill>
                  <a:schemeClr val="accent2"/>
                </a:solidFill>
                <a:latin typeface="+mj-ea"/>
                <a:ea typeface="+mj-ea"/>
                <a:cs typeface="Arial" panose="020B0604020202020204" pitchFamily="34" charset="0"/>
              </a:rPr>
              <a:t>页</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sp>
        <p:nvSpPr>
          <p:cNvPr id="7" name="文本框 6"/>
          <p:cNvSpPr txBox="1"/>
          <p:nvPr/>
        </p:nvSpPr>
        <p:spPr>
          <a:xfrm>
            <a:off x="0" y="0"/>
            <a:ext cx="5232400" cy="521970"/>
          </a:xfrm>
          <a:prstGeom prst="rect">
            <a:avLst/>
          </a:prstGeom>
          <a:solidFill>
            <a:schemeClr val="accent6"/>
          </a:solidFill>
        </p:spPr>
        <p:txBody>
          <a:bodyPr wrap="square" rtlCol="0">
            <a:spAutoFit/>
          </a:bodyPr>
          <a:lstStyle/>
          <a:p>
            <a:pPr>
              <a:buClrTx/>
              <a:buSzTx/>
              <a:buFontTx/>
            </a:pPr>
            <a:r>
              <a:rPr kumimoji="1" lang="en-US" altLang="zh-CN" sz="2800" b="1" dirty="0">
                <a:solidFill>
                  <a:schemeClr val="lt1"/>
                </a:solidFill>
                <a:sym typeface="+mn-ea"/>
              </a:rPr>
              <a:t>The World This Year </a:t>
            </a:r>
            <a:r>
              <a:rPr kumimoji="1" lang="zh-CN" altLang="en-US" sz="2600" b="1" dirty="0">
                <a:solidFill>
                  <a:schemeClr val="lt1"/>
                </a:solidFill>
                <a:sym typeface="+mn-ea"/>
              </a:rPr>
              <a:t>系列文章之五</a:t>
            </a:r>
            <a:endParaRPr kumimoji="1" lang="zh-CN" altLang="en-US" sz="2600" b="1" dirty="0">
              <a:solidFill>
                <a:schemeClr val="lt1"/>
              </a:solidFill>
              <a:sym typeface="+mn-ea"/>
            </a:endParaRPr>
          </a:p>
        </p:txBody>
      </p:sp>
      <p:sp>
        <p:nvSpPr>
          <p:cNvPr id="10" name="圆角矩形 9"/>
          <p:cNvSpPr/>
          <p:nvPr/>
        </p:nvSpPr>
        <p:spPr>
          <a:xfrm>
            <a:off x="76835" y="621665"/>
            <a:ext cx="8247380" cy="36963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圆角矩形 7"/>
          <p:cNvSpPr/>
          <p:nvPr/>
        </p:nvSpPr>
        <p:spPr>
          <a:xfrm>
            <a:off x="64770" y="4512310"/>
            <a:ext cx="8259445" cy="2200910"/>
          </a:xfrm>
          <a:prstGeom prst="roundRect">
            <a:avLst>
              <a:gd name="adj" fmla="val 16667"/>
            </a:avLst>
          </a:prstGeom>
          <a:noFill/>
          <a:ln w="63500" cap="flat" cmpd="sng">
            <a:solidFill>
              <a:schemeClr val="accent5"/>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34950" y="4644390"/>
            <a:ext cx="8052435" cy="2014855"/>
          </a:xfrm>
          <a:prstGeom prst="rect">
            <a:avLst/>
          </a:prstGeom>
          <a:noFill/>
        </p:spPr>
        <p:txBody>
          <a:bodyPr wrap="square" rtlCol="0" anchor="t">
            <a:spAutoFit/>
          </a:bodyPr>
          <a:lstStyle/>
          <a:p>
            <a:pPr>
              <a:buClrTx/>
              <a:buSzTx/>
              <a:buFontTx/>
            </a:pPr>
            <a:r>
              <a:rPr lang="en-US" altLang="zh-CN" sz="2300">
                <a:latin typeface="宋体" panose="02010600030101010101" pitchFamily="2" charset="-122"/>
                <a:ea typeface="宋体" panose="02010600030101010101" pitchFamily="2" charset="-122"/>
                <a:cs typeface="宋体" panose="02010600030101010101" pitchFamily="2" charset="-122"/>
              </a:rPr>
              <a:t>      </a:t>
            </a:r>
            <a:r>
              <a:rPr lang="en-US" altLang="zh-CN" sz="2500">
                <a:latin typeface="宋体" panose="02010600030101010101" pitchFamily="2" charset="-122"/>
                <a:ea typeface="宋体" panose="02010600030101010101" pitchFamily="2" charset="-122"/>
                <a:cs typeface="宋体" panose="02010600030101010101" pitchFamily="2" charset="-122"/>
              </a:rPr>
              <a:t> </a:t>
            </a:r>
            <a:r>
              <a:rPr sz="2500">
                <a:latin typeface="Times New Roman" panose="02020603050405020304" charset="0"/>
                <a:ea typeface="宋体" panose="02010600030101010101" pitchFamily="2" charset="-122"/>
                <a:cs typeface="Times New Roman" panose="02020603050405020304" charset="0"/>
              </a:rPr>
              <a:t>供应链混乱加剧了通胀问题。例如，洛杉矶海岸附近</a:t>
            </a:r>
            <a:r>
              <a:rPr lang="zh-CN" sz="2500">
                <a:latin typeface="Times New Roman" panose="02020603050405020304" charset="0"/>
                <a:ea typeface="宋体" panose="02010600030101010101" pitchFamily="2" charset="-122"/>
                <a:cs typeface="Times New Roman" panose="02020603050405020304" charset="0"/>
              </a:rPr>
              <a:t>有</a:t>
            </a:r>
            <a:r>
              <a:rPr sz="2500">
                <a:latin typeface="Times New Roman" panose="02020603050405020304" charset="0"/>
                <a:ea typeface="宋体" panose="02010600030101010101" pitchFamily="2" charset="-122"/>
                <a:cs typeface="Times New Roman" panose="02020603050405020304" charset="0"/>
              </a:rPr>
              <a:t>创纪录数量</a:t>
            </a:r>
            <a:r>
              <a:rPr lang="zh-CN" sz="2500">
                <a:latin typeface="Times New Roman" panose="02020603050405020304" charset="0"/>
                <a:ea typeface="宋体" panose="02010600030101010101" pitchFamily="2" charset="-122"/>
                <a:cs typeface="Times New Roman" panose="02020603050405020304" charset="0"/>
              </a:rPr>
              <a:t>的船只</a:t>
            </a:r>
            <a:r>
              <a:rPr sz="2500">
                <a:latin typeface="Times New Roman" panose="02020603050405020304" charset="0"/>
                <a:ea typeface="宋体" panose="02010600030101010101" pitchFamily="2" charset="-122"/>
                <a:cs typeface="Times New Roman" panose="02020603050405020304" charset="0"/>
              </a:rPr>
              <a:t>排队试图卸货。3月，一艘集装箱船</a:t>
            </a:r>
            <a:r>
              <a:rPr lang="zh-CN" sz="2500">
                <a:latin typeface="Times New Roman" panose="02020603050405020304" charset="0"/>
                <a:ea typeface="宋体" panose="02010600030101010101" pitchFamily="2" charset="-122"/>
                <a:cs typeface="Times New Roman" panose="02020603050405020304" charset="0"/>
              </a:rPr>
              <a:t>天赐号</a:t>
            </a:r>
            <a:r>
              <a:rPr sz="2500">
                <a:latin typeface="Times New Roman" panose="02020603050405020304" charset="0"/>
                <a:ea typeface="宋体" panose="02010600030101010101" pitchFamily="2" charset="-122"/>
                <a:cs typeface="Times New Roman" panose="02020603050405020304" charset="0"/>
              </a:rPr>
              <a:t>被困在苏伊士运河中，</a:t>
            </a:r>
            <a:r>
              <a:rPr lang="zh-CN" sz="2500">
                <a:latin typeface="Times New Roman" panose="02020603050405020304" charset="0"/>
                <a:ea typeface="宋体" panose="02010600030101010101" pitchFamily="2" charset="-122"/>
                <a:cs typeface="Times New Roman" panose="02020603050405020304" charset="0"/>
              </a:rPr>
              <a:t>阻挡了其它</a:t>
            </a:r>
            <a:r>
              <a:rPr sz="2500">
                <a:latin typeface="Times New Roman" panose="02020603050405020304" charset="0"/>
                <a:ea typeface="宋体" panose="02010600030101010101" pitchFamily="2" charset="-122"/>
                <a:cs typeface="Times New Roman" panose="02020603050405020304" charset="0"/>
              </a:rPr>
              <a:t>369艘试图穿越水道的船只</a:t>
            </a:r>
            <a:r>
              <a:rPr lang="zh-CN" sz="2500">
                <a:latin typeface="Times New Roman" panose="02020603050405020304" charset="0"/>
                <a:ea typeface="宋体" panose="02010600030101010101" pitchFamily="2" charset="-122"/>
                <a:cs typeface="Times New Roman" panose="02020603050405020304" charset="0"/>
              </a:rPr>
              <a:t>。天赐</a:t>
            </a:r>
            <a:r>
              <a:rPr sz="2500">
                <a:latin typeface="Times New Roman" panose="02020603050405020304" charset="0"/>
                <a:ea typeface="宋体" panose="02010600030101010101" pitchFamily="2" charset="-122"/>
                <a:cs typeface="Times New Roman" panose="02020603050405020304" charset="0"/>
              </a:rPr>
              <a:t>号在一周内</a:t>
            </a:r>
            <a:r>
              <a:rPr lang="zh-CN" sz="2500">
                <a:latin typeface="Times New Roman" panose="02020603050405020304" charset="0"/>
                <a:ea typeface="宋体" panose="02010600030101010101" pitchFamily="2" charset="-122"/>
                <a:cs typeface="Times New Roman" panose="02020603050405020304" charset="0"/>
              </a:rPr>
              <a:t>脱困</a:t>
            </a:r>
            <a:r>
              <a:rPr sz="2500">
                <a:latin typeface="Times New Roman" panose="02020603050405020304" charset="0"/>
                <a:ea typeface="宋体" panose="02010600030101010101" pitchFamily="2" charset="-122"/>
                <a:cs typeface="Times New Roman" panose="02020603050405020304" charset="0"/>
              </a:rPr>
              <a:t>，但直到7月才抵达目的地港口鹿特丹。</a:t>
            </a:r>
            <a:endParaRPr sz="250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361315" y="4610735"/>
            <a:ext cx="762000" cy="429895"/>
          </a:xfrm>
          <a:prstGeom prst="rect">
            <a:avLst/>
          </a:prstGeom>
          <a:solidFill>
            <a:srgbClr val="FF0000"/>
          </a:solidFill>
        </p:spPr>
        <p:txBody>
          <a:bodyPr wrap="square" rtlCol="0">
            <a:spAutoFit/>
          </a:bodyPr>
          <a:lstStyle/>
          <a:p>
            <a:r>
              <a:rPr kumimoji="1" lang="zh-CN" sz="2200" b="1" dirty="0">
                <a:solidFill>
                  <a:schemeClr val="lt1"/>
                </a:solidFill>
              </a:rPr>
              <a:t>翻译</a:t>
            </a:r>
            <a:endParaRPr kumimoji="1" lang="zh-CN" sz="2200" b="1" dirty="0">
              <a:solidFill>
                <a:schemeClr val="lt1"/>
              </a:solidFill>
            </a:endParaRPr>
          </a:p>
        </p:txBody>
      </p:sp>
      <p:sp>
        <p:nvSpPr>
          <p:cNvPr id="2" name="文本框 1"/>
          <p:cNvSpPr txBox="1"/>
          <p:nvPr/>
        </p:nvSpPr>
        <p:spPr>
          <a:xfrm>
            <a:off x="295275" y="3571875"/>
            <a:ext cx="2426335" cy="491490"/>
          </a:xfrm>
          <a:prstGeom prst="rect">
            <a:avLst/>
          </a:prstGeom>
          <a:solidFill>
            <a:srgbClr val="0070C0"/>
          </a:solidFill>
        </p:spPr>
        <p:txBody>
          <a:bodyPr wrap="square" rtlCol="0">
            <a:spAutoFit/>
          </a:bodyPr>
          <a:lstStyle/>
          <a:p>
            <a:pPr algn="ctr"/>
            <a:r>
              <a:rPr kumimoji="1" lang="en-US" altLang="zh-CN" sz="2600" b="1" dirty="0">
                <a:solidFill>
                  <a:schemeClr val="lt1"/>
                </a:solidFill>
              </a:rPr>
              <a:t>snarl-up</a:t>
            </a:r>
            <a:r>
              <a:rPr kumimoji="1" lang="zh-CN" sz="2600" b="1" dirty="0">
                <a:solidFill>
                  <a:schemeClr val="lt1"/>
                </a:solidFill>
              </a:rPr>
              <a:t>  </a:t>
            </a:r>
            <a:r>
              <a:rPr kumimoji="1" lang="en-US" altLang="zh-CN" sz="2600" b="1" dirty="0">
                <a:solidFill>
                  <a:schemeClr val="lt1"/>
                </a:solidFill>
              </a:rPr>
              <a:t>n. </a:t>
            </a:r>
            <a:r>
              <a:rPr kumimoji="1" lang="zh-CN" sz="2400" b="1" dirty="0">
                <a:solidFill>
                  <a:schemeClr val="lt1"/>
                </a:solidFill>
              </a:rPr>
              <a:t>混乱</a:t>
            </a:r>
            <a:endParaRPr kumimoji="1" lang="zh-CN" sz="2400" b="1" dirty="0">
              <a:solidFill>
                <a:schemeClr val="lt1"/>
              </a:solidFill>
            </a:endParaRPr>
          </a:p>
        </p:txBody>
      </p:sp>
      <p:sp>
        <p:nvSpPr>
          <p:cNvPr id="6" name="文本框 5"/>
          <p:cNvSpPr txBox="1"/>
          <p:nvPr/>
        </p:nvSpPr>
        <p:spPr>
          <a:xfrm>
            <a:off x="5619115" y="3596005"/>
            <a:ext cx="2475865" cy="491490"/>
          </a:xfrm>
          <a:prstGeom prst="rect">
            <a:avLst/>
          </a:prstGeom>
          <a:solidFill>
            <a:srgbClr val="0070C0"/>
          </a:solidFill>
        </p:spPr>
        <p:txBody>
          <a:bodyPr wrap="square" rtlCol="0">
            <a:spAutoFit/>
          </a:bodyPr>
          <a:lstStyle/>
          <a:p>
            <a:pPr algn="ctr"/>
            <a:r>
              <a:rPr kumimoji="1" lang="en-US" altLang="zh-CN" sz="2600" b="1" dirty="0">
                <a:solidFill>
                  <a:schemeClr val="lt1"/>
                </a:solidFill>
              </a:rPr>
              <a:t>traverse</a:t>
            </a:r>
            <a:r>
              <a:rPr kumimoji="1" lang="zh-CN" sz="2600" b="1" dirty="0">
                <a:solidFill>
                  <a:schemeClr val="lt1"/>
                </a:solidFill>
              </a:rPr>
              <a:t>  </a:t>
            </a:r>
            <a:r>
              <a:rPr kumimoji="1" lang="en-US" altLang="zh-CN" sz="2600" b="1" dirty="0">
                <a:solidFill>
                  <a:schemeClr val="lt1"/>
                </a:solidFill>
              </a:rPr>
              <a:t>v. </a:t>
            </a:r>
            <a:r>
              <a:rPr kumimoji="1" lang="zh-CN" altLang="en-US" sz="2600" b="1" dirty="0">
                <a:solidFill>
                  <a:schemeClr val="lt1"/>
                </a:solidFill>
              </a:rPr>
              <a:t>穿越</a:t>
            </a:r>
            <a:endParaRPr kumimoji="1" lang="zh-CN" altLang="en-US" sz="2600" b="1" dirty="0">
              <a:solidFill>
                <a:schemeClr val="lt1"/>
              </a:solidFill>
            </a:endParaRPr>
          </a:p>
        </p:txBody>
      </p:sp>
      <p:sp>
        <p:nvSpPr>
          <p:cNvPr id="12" name="文本框 11"/>
          <p:cNvSpPr txBox="1"/>
          <p:nvPr/>
        </p:nvSpPr>
        <p:spPr>
          <a:xfrm>
            <a:off x="3081020" y="3571875"/>
            <a:ext cx="2209800" cy="491490"/>
          </a:xfrm>
          <a:prstGeom prst="rect">
            <a:avLst/>
          </a:prstGeom>
          <a:solidFill>
            <a:srgbClr val="0070C0"/>
          </a:solidFill>
        </p:spPr>
        <p:txBody>
          <a:bodyPr wrap="square" rtlCol="0">
            <a:spAutoFit/>
          </a:bodyPr>
          <a:lstStyle/>
          <a:p>
            <a:pPr algn="ctr"/>
            <a:r>
              <a:rPr kumimoji="1" lang="en-US" altLang="zh-CN" sz="2600" b="1" dirty="0">
                <a:solidFill>
                  <a:schemeClr val="lt1"/>
                </a:solidFill>
              </a:rPr>
              <a:t>wedge</a:t>
            </a:r>
            <a:r>
              <a:rPr kumimoji="1" lang="zh-CN" sz="2600" b="1" dirty="0">
                <a:solidFill>
                  <a:schemeClr val="lt1"/>
                </a:solidFill>
              </a:rPr>
              <a:t>  </a:t>
            </a:r>
            <a:r>
              <a:rPr kumimoji="1" lang="en-US" altLang="zh-CN" sz="2600" b="1" dirty="0">
                <a:solidFill>
                  <a:schemeClr val="lt1"/>
                </a:solidFill>
              </a:rPr>
              <a:t>v. </a:t>
            </a:r>
            <a:r>
              <a:rPr kumimoji="1" lang="zh-CN" sz="2400" b="1" dirty="0">
                <a:solidFill>
                  <a:schemeClr val="lt1"/>
                </a:solidFill>
              </a:rPr>
              <a:t>楔牢</a:t>
            </a:r>
            <a:endParaRPr kumimoji="1" lang="zh-CN" sz="2400" b="1" dirty="0">
              <a:solidFill>
                <a:schemeClr val="lt1"/>
              </a:solidFill>
            </a:endParaRPr>
          </a:p>
        </p:txBody>
      </p:sp>
      <p:pic>
        <p:nvPicPr>
          <p:cNvPr id="106" name="图片 105"/>
          <p:cNvPicPr>
            <a:picLocks noChangeAspect="1"/>
          </p:cNvPicPr>
          <p:nvPr/>
        </p:nvPicPr>
        <p:blipFill>
          <a:blip r:embed="rId1"/>
          <a:stretch>
            <a:fillRect/>
          </a:stretch>
        </p:blipFill>
        <p:spPr>
          <a:xfrm>
            <a:off x="8515985" y="1251585"/>
            <a:ext cx="3660140" cy="2647315"/>
          </a:xfrm>
          <a:prstGeom prst="rect">
            <a:avLst/>
          </a:prstGeom>
          <a:noFill/>
          <a:ln w="9525">
            <a:noFill/>
          </a:ln>
        </p:spPr>
      </p:pic>
      <p:pic>
        <p:nvPicPr>
          <p:cNvPr id="13" name="图片 12"/>
          <p:cNvPicPr>
            <a:picLocks noChangeAspect="1"/>
          </p:cNvPicPr>
          <p:nvPr/>
        </p:nvPicPr>
        <p:blipFill>
          <a:blip r:embed="rId2"/>
          <a:stretch>
            <a:fillRect/>
          </a:stretch>
        </p:blipFill>
        <p:spPr>
          <a:xfrm>
            <a:off x="8515985" y="4566285"/>
            <a:ext cx="3676015" cy="206819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4950" y="675640"/>
            <a:ext cx="8077200" cy="2891790"/>
          </a:xfrm>
          <a:prstGeom prst="rect">
            <a:avLst/>
          </a:prstGeom>
          <a:noFill/>
        </p:spPr>
        <p:txBody>
          <a:bodyPr wrap="square" rtlCol="0">
            <a:spAutoFit/>
          </a:bodyPr>
          <a:lstStyle/>
          <a:p>
            <a:r>
              <a:rPr sz="2600">
                <a:latin typeface="Times New Roman" panose="02020603050405020304" charset="0"/>
                <a:cs typeface="Times New Roman" panose="02020603050405020304" charset="0"/>
              </a:rPr>
              <a:t>“No Time to Die”, the last outing for Daniel Craig as James Bond, was finally released in cinemas, having been postponed three times during the pandemic. The film has become Hollywood’s biggest hit during the covid era. Its box-office takings were </a:t>
            </a:r>
            <a:r>
              <a:rPr sz="2600">
                <a:solidFill>
                  <a:srgbClr val="FF0000"/>
                </a:solidFill>
                <a:latin typeface="Times New Roman" panose="02020603050405020304" charset="0"/>
                <a:cs typeface="Times New Roman" panose="02020603050405020304" charset="0"/>
              </a:rPr>
              <a:t>dwarf</a:t>
            </a:r>
            <a:r>
              <a:rPr sz="2600">
                <a:latin typeface="Times New Roman" panose="02020603050405020304" charset="0"/>
                <a:cs typeface="Times New Roman" panose="02020603050405020304" charset="0"/>
              </a:rPr>
              <a:t>ed, however, by the year’s biggest </a:t>
            </a:r>
            <a:r>
              <a:rPr sz="2600">
                <a:solidFill>
                  <a:srgbClr val="FF0000"/>
                </a:solidFill>
                <a:latin typeface="Times New Roman" panose="02020603050405020304" charset="0"/>
                <a:cs typeface="Times New Roman" panose="02020603050405020304" charset="0"/>
              </a:rPr>
              <a:t>gross</a:t>
            </a:r>
            <a:r>
              <a:rPr sz="2600">
                <a:latin typeface="Times New Roman" panose="02020603050405020304" charset="0"/>
                <a:cs typeface="Times New Roman" panose="02020603050405020304" charset="0"/>
              </a:rPr>
              <a:t>ers: “The Battle at Lake Changjin”and “Hi, Mom”, both made in China.</a:t>
            </a:r>
            <a:endParaRPr sz="2600">
              <a:latin typeface="Times New Roman" panose="02020603050405020304" charset="0"/>
              <a:cs typeface="Times New Roman" panose="02020603050405020304" charset="0"/>
            </a:endParaRPr>
          </a:p>
        </p:txBody>
      </p:sp>
      <p:sp>
        <p:nvSpPr>
          <p:cNvPr id="5" name="文本框 4"/>
          <p:cNvSpPr txBox="1"/>
          <p:nvPr/>
        </p:nvSpPr>
        <p:spPr>
          <a:xfrm>
            <a:off x="5231765" y="61595"/>
            <a:ext cx="6614795" cy="460375"/>
          </a:xfrm>
          <a:prstGeom prst="rect">
            <a:avLst/>
          </a:prstGeom>
          <a:noFill/>
        </p:spPr>
        <p:txBody>
          <a:bodyPr wrap="square" rtlCol="0">
            <a:spAutoFit/>
          </a:bodyPr>
          <a:lstStyle/>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rPr>
              <a:t>《</a:t>
            </a:r>
            <a:r>
              <a:rPr lang="zh-CN" altLang="en-US" sz="2400" b="1">
                <a:solidFill>
                  <a:schemeClr val="accent2"/>
                </a:solidFill>
                <a:latin typeface="+mj-ea"/>
                <a:ea typeface="+mj-ea"/>
                <a:cs typeface="Arial" panose="020B0604020202020204" pitchFamily="34" charset="0"/>
              </a:rPr>
              <a:t>经济学人</a:t>
            </a:r>
            <a:r>
              <a:rPr lang="en-US" altLang="zh-CN" sz="2400" b="1">
                <a:solidFill>
                  <a:schemeClr val="accent2"/>
                </a:solidFill>
                <a:latin typeface="+mj-ea"/>
                <a:ea typeface="+mj-ea"/>
                <a:cs typeface="Arial" panose="020B0604020202020204" pitchFamily="34" charset="0"/>
              </a:rPr>
              <a:t>》2021年12月18日</a:t>
            </a:r>
            <a:r>
              <a:rPr lang="zh-CN" altLang="en-US" sz="2400" b="1">
                <a:solidFill>
                  <a:schemeClr val="accent2"/>
                </a:solidFill>
                <a:latin typeface="+mj-ea"/>
                <a:ea typeface="+mj-ea"/>
                <a:cs typeface="Arial" panose="020B0604020202020204" pitchFamily="34" charset="0"/>
              </a:rPr>
              <a:t>刊</a:t>
            </a:r>
            <a:r>
              <a:rPr lang="en-US" altLang="zh-CN" sz="2400" b="1">
                <a:solidFill>
                  <a:schemeClr val="accent2"/>
                </a:solidFill>
                <a:latin typeface="+mj-ea"/>
                <a:ea typeface="+mj-ea"/>
                <a:cs typeface="Arial" panose="020B0604020202020204" pitchFamily="34" charset="0"/>
              </a:rPr>
              <a:t> 10</a:t>
            </a:r>
            <a:r>
              <a:rPr lang="zh-CN" altLang="en-US" sz="2400" b="1">
                <a:solidFill>
                  <a:schemeClr val="accent2"/>
                </a:solidFill>
                <a:latin typeface="+mj-ea"/>
                <a:ea typeface="+mj-ea"/>
                <a:cs typeface="Arial" panose="020B0604020202020204" pitchFamily="34" charset="0"/>
              </a:rPr>
              <a:t>页</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sp>
        <p:nvSpPr>
          <p:cNvPr id="7" name="文本框 6"/>
          <p:cNvSpPr txBox="1"/>
          <p:nvPr/>
        </p:nvSpPr>
        <p:spPr>
          <a:xfrm>
            <a:off x="0" y="0"/>
            <a:ext cx="5232400" cy="521970"/>
          </a:xfrm>
          <a:prstGeom prst="rect">
            <a:avLst/>
          </a:prstGeom>
          <a:solidFill>
            <a:schemeClr val="accent6"/>
          </a:solidFill>
        </p:spPr>
        <p:txBody>
          <a:bodyPr wrap="square" rtlCol="0">
            <a:spAutoFit/>
          </a:bodyPr>
          <a:lstStyle/>
          <a:p>
            <a:pPr>
              <a:buClrTx/>
              <a:buSzTx/>
              <a:buFontTx/>
            </a:pPr>
            <a:r>
              <a:rPr kumimoji="1" lang="en-US" altLang="zh-CN" sz="2800" b="1" dirty="0">
                <a:solidFill>
                  <a:schemeClr val="lt1"/>
                </a:solidFill>
                <a:sym typeface="+mn-ea"/>
              </a:rPr>
              <a:t>The World This Year </a:t>
            </a:r>
            <a:r>
              <a:rPr kumimoji="1" lang="zh-CN" altLang="en-US" sz="2600" b="1" dirty="0">
                <a:solidFill>
                  <a:schemeClr val="lt1"/>
                </a:solidFill>
                <a:sym typeface="+mn-ea"/>
              </a:rPr>
              <a:t>系列文章之六</a:t>
            </a:r>
            <a:endParaRPr kumimoji="1" lang="zh-CN" altLang="en-US" sz="2600" b="1" dirty="0">
              <a:solidFill>
                <a:schemeClr val="lt1"/>
              </a:solidFill>
              <a:sym typeface="+mn-ea"/>
            </a:endParaRPr>
          </a:p>
        </p:txBody>
      </p:sp>
      <p:sp>
        <p:nvSpPr>
          <p:cNvPr id="10" name="圆角矩形 9"/>
          <p:cNvSpPr/>
          <p:nvPr/>
        </p:nvSpPr>
        <p:spPr>
          <a:xfrm>
            <a:off x="64770" y="621665"/>
            <a:ext cx="8326755" cy="36963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圆角矩形 7"/>
          <p:cNvSpPr/>
          <p:nvPr/>
        </p:nvSpPr>
        <p:spPr>
          <a:xfrm>
            <a:off x="97155" y="4512310"/>
            <a:ext cx="8293735" cy="2118360"/>
          </a:xfrm>
          <a:prstGeom prst="roundRect">
            <a:avLst>
              <a:gd name="adj" fmla="val 16667"/>
            </a:avLst>
          </a:prstGeom>
          <a:noFill/>
          <a:ln w="63500" cap="flat" cmpd="sng">
            <a:solidFill>
              <a:schemeClr val="accent5"/>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130810" y="4601210"/>
            <a:ext cx="8373110" cy="1953260"/>
          </a:xfrm>
          <a:prstGeom prst="rect">
            <a:avLst/>
          </a:prstGeom>
          <a:noFill/>
        </p:spPr>
        <p:txBody>
          <a:bodyPr wrap="square" rtlCol="0" anchor="t">
            <a:spAutoFit/>
          </a:bodyPr>
          <a:lstStyle/>
          <a:p>
            <a:pPr>
              <a:buClrTx/>
              <a:buSzTx/>
              <a:buFontTx/>
            </a:pPr>
            <a:r>
              <a:rPr lang="en-US" altLang="zh-CN" sz="2300">
                <a:latin typeface="宋体" panose="02010600030101010101" pitchFamily="2" charset="-122"/>
                <a:ea typeface="宋体" panose="02010600030101010101" pitchFamily="2" charset="-122"/>
                <a:cs typeface="宋体" panose="02010600030101010101" pitchFamily="2" charset="-122"/>
              </a:rPr>
              <a:t>      </a:t>
            </a:r>
            <a:r>
              <a:rPr lang="en-US" altLang="zh-CN" sz="2500">
                <a:latin typeface="宋体" panose="02010600030101010101" pitchFamily="2" charset="-122"/>
                <a:ea typeface="宋体" panose="02010600030101010101" pitchFamily="2" charset="-122"/>
                <a:cs typeface="宋体" panose="02010600030101010101" pitchFamily="2" charset="-122"/>
              </a:rPr>
              <a:t> </a:t>
            </a:r>
            <a:r>
              <a:rPr sz="2400">
                <a:latin typeface="宋体" panose="02010600030101010101" pitchFamily="2" charset="-122"/>
                <a:ea typeface="宋体" panose="02010600030101010101" pitchFamily="2" charset="-122"/>
                <a:cs typeface="宋体" panose="02010600030101010101" pitchFamily="2" charset="-122"/>
              </a:rPr>
              <a:t>《无暇赴死》是丹尼尔·克雷格饰演詹姆斯·邦德的最后一场演出，在</a:t>
            </a:r>
            <a:r>
              <a:rPr lang="zh-CN" sz="2400">
                <a:latin typeface="宋体" panose="02010600030101010101" pitchFamily="2" charset="-122"/>
                <a:ea typeface="宋体" panose="02010600030101010101" pitchFamily="2" charset="-122"/>
                <a:cs typeface="宋体" panose="02010600030101010101" pitchFamily="2" charset="-122"/>
              </a:rPr>
              <a:t>疫情</a:t>
            </a:r>
            <a:r>
              <a:rPr sz="2400">
                <a:latin typeface="宋体" panose="02010600030101010101" pitchFamily="2" charset="-122"/>
                <a:ea typeface="宋体" panose="02010600030101010101" pitchFamily="2" charset="-122"/>
                <a:cs typeface="宋体" panose="02010600030101010101" pitchFamily="2" charset="-122"/>
              </a:rPr>
              <a:t>期间被三度推迟，终于在电影院上映。这部电影已成为好莱坞在新冠</a:t>
            </a:r>
            <a:r>
              <a:rPr lang="zh-CN" sz="2400">
                <a:latin typeface="宋体" panose="02010600030101010101" pitchFamily="2" charset="-122"/>
                <a:ea typeface="宋体" panose="02010600030101010101" pitchFamily="2" charset="-122"/>
                <a:cs typeface="宋体" panose="02010600030101010101" pitchFamily="2" charset="-122"/>
              </a:rPr>
              <a:t>时期</a:t>
            </a:r>
            <a:r>
              <a:rPr sz="2400">
                <a:latin typeface="宋体" panose="02010600030101010101" pitchFamily="2" charset="-122"/>
                <a:ea typeface="宋体" panose="02010600030101010101" pitchFamily="2" charset="-122"/>
                <a:cs typeface="宋体" panose="02010600030101010101" pitchFamily="2" charset="-122"/>
              </a:rPr>
              <a:t>最热门的影片。然而</a:t>
            </a:r>
            <a:r>
              <a:rPr lang="zh-CN" sz="2400">
                <a:latin typeface="宋体" panose="02010600030101010101" pitchFamily="2" charset="-122"/>
                <a:ea typeface="宋体" panose="02010600030101010101" pitchFamily="2" charset="-122"/>
                <a:cs typeface="宋体" panose="02010600030101010101" pitchFamily="2" charset="-122"/>
              </a:rPr>
              <a:t>，</a:t>
            </a:r>
            <a:r>
              <a:rPr sz="2400">
                <a:latin typeface="宋体" panose="02010600030101010101" pitchFamily="2" charset="-122"/>
                <a:ea typeface="宋体" panose="02010600030101010101" pitchFamily="2" charset="-122"/>
                <a:cs typeface="宋体" panose="02010600030101010101" pitchFamily="2" charset="-122"/>
              </a:rPr>
              <a:t>与</a:t>
            </a:r>
            <a:r>
              <a:rPr lang="zh-CN" sz="2400">
                <a:latin typeface="宋体" panose="02010600030101010101" pitchFamily="2" charset="-122"/>
                <a:ea typeface="宋体" panose="02010600030101010101" pitchFamily="2" charset="-122"/>
                <a:cs typeface="宋体" panose="02010600030101010101" pitchFamily="2" charset="-122"/>
              </a:rPr>
              <a:t>今年最卖座的两部中国制作的电影</a:t>
            </a:r>
            <a:r>
              <a:rPr sz="2400">
                <a:latin typeface="宋体" panose="02010600030101010101" pitchFamily="2" charset="-122"/>
                <a:ea typeface="宋体" panose="02010600030101010101" pitchFamily="2" charset="-122"/>
                <a:cs typeface="宋体" panose="02010600030101010101" pitchFamily="2" charset="-122"/>
                <a:sym typeface="+mn-ea"/>
              </a:rPr>
              <a:t>《长津湖》和《你好，李焕英》</a:t>
            </a:r>
            <a:r>
              <a:rPr lang="zh-CN" sz="2400">
                <a:latin typeface="宋体" panose="02010600030101010101" pitchFamily="2" charset="-122"/>
                <a:ea typeface="宋体" panose="02010600030101010101" pitchFamily="2" charset="-122"/>
                <a:cs typeface="宋体" panose="02010600030101010101" pitchFamily="2" charset="-122"/>
                <a:sym typeface="+mn-ea"/>
              </a:rPr>
              <a:t>的</a:t>
            </a:r>
            <a:r>
              <a:rPr sz="2400">
                <a:latin typeface="宋体" panose="02010600030101010101" pitchFamily="2" charset="-122"/>
                <a:ea typeface="宋体" panose="02010600030101010101" pitchFamily="2" charset="-122"/>
                <a:cs typeface="宋体" panose="02010600030101010101" pitchFamily="2" charset="-122"/>
              </a:rPr>
              <a:t>票房收入</a:t>
            </a:r>
            <a:r>
              <a:rPr lang="zh-CN" sz="2400">
                <a:latin typeface="宋体" panose="02010600030101010101" pitchFamily="2" charset="-122"/>
                <a:ea typeface="宋体" panose="02010600030101010101" pitchFamily="2" charset="-122"/>
                <a:cs typeface="宋体" panose="02010600030101010101" pitchFamily="2" charset="-122"/>
              </a:rPr>
              <a:t>相比，</a:t>
            </a:r>
            <a:r>
              <a:rPr sz="2400">
                <a:latin typeface="宋体" panose="02010600030101010101" pitchFamily="2" charset="-122"/>
                <a:ea typeface="宋体" panose="02010600030101010101" pitchFamily="2" charset="-122"/>
                <a:cs typeface="宋体" panose="02010600030101010101" pitchFamily="2" charset="-122"/>
                <a:sym typeface="+mn-ea"/>
              </a:rPr>
              <a:t>《无暇赴死》的票房收入</a:t>
            </a:r>
            <a:r>
              <a:rPr sz="2400">
                <a:latin typeface="宋体" panose="02010600030101010101" pitchFamily="2" charset="-122"/>
                <a:ea typeface="宋体" panose="02010600030101010101" pitchFamily="2" charset="-122"/>
                <a:cs typeface="宋体" panose="02010600030101010101" pitchFamily="2" charset="-122"/>
              </a:rPr>
              <a:t>相形见绌</a:t>
            </a:r>
            <a:r>
              <a:rPr lang="zh-CN" sz="2400">
                <a:latin typeface="华文中宋" panose="02010600040101010101" charset="-122"/>
                <a:ea typeface="华文中宋" panose="02010600040101010101" charset="-122"/>
                <a:cs typeface="华文中宋" panose="02010600040101010101" charset="-122"/>
              </a:rPr>
              <a:t>。</a:t>
            </a:r>
            <a:endParaRPr lang="zh-CN" sz="2400">
              <a:latin typeface="华文中宋" panose="02010600040101010101" charset="-122"/>
              <a:ea typeface="华文中宋" panose="02010600040101010101" charset="-122"/>
              <a:cs typeface="华文中宋" panose="02010600040101010101" charset="-122"/>
            </a:endParaRPr>
          </a:p>
        </p:txBody>
      </p:sp>
      <p:sp>
        <p:nvSpPr>
          <p:cNvPr id="11" name="文本框 10"/>
          <p:cNvSpPr txBox="1"/>
          <p:nvPr/>
        </p:nvSpPr>
        <p:spPr>
          <a:xfrm>
            <a:off x="318135" y="4610735"/>
            <a:ext cx="739775" cy="414020"/>
          </a:xfrm>
          <a:prstGeom prst="rect">
            <a:avLst/>
          </a:prstGeom>
          <a:solidFill>
            <a:srgbClr val="FF0000"/>
          </a:solidFill>
        </p:spPr>
        <p:txBody>
          <a:bodyPr wrap="square" rtlCol="0">
            <a:spAutoFit/>
          </a:bodyPr>
          <a:lstStyle/>
          <a:p>
            <a:r>
              <a:rPr kumimoji="1" lang="zh-CN" sz="2100" b="1" dirty="0">
                <a:solidFill>
                  <a:schemeClr val="lt1"/>
                </a:solidFill>
              </a:rPr>
              <a:t>翻译</a:t>
            </a:r>
            <a:endParaRPr kumimoji="1" lang="zh-CN" sz="2100" b="1" dirty="0">
              <a:solidFill>
                <a:schemeClr val="lt1"/>
              </a:solidFill>
            </a:endParaRPr>
          </a:p>
        </p:txBody>
      </p:sp>
      <p:sp>
        <p:nvSpPr>
          <p:cNvPr id="14" name="文本框 13"/>
          <p:cNvSpPr txBox="1"/>
          <p:nvPr/>
        </p:nvSpPr>
        <p:spPr>
          <a:xfrm>
            <a:off x="674370" y="3596005"/>
            <a:ext cx="2973070" cy="491490"/>
          </a:xfrm>
          <a:prstGeom prst="rect">
            <a:avLst/>
          </a:prstGeom>
          <a:solidFill>
            <a:srgbClr val="0070C0"/>
          </a:solidFill>
        </p:spPr>
        <p:txBody>
          <a:bodyPr wrap="square" rtlCol="0">
            <a:spAutoFit/>
          </a:bodyPr>
          <a:lstStyle/>
          <a:p>
            <a:pPr algn="ctr"/>
            <a:r>
              <a:rPr kumimoji="1" lang="en-US" altLang="zh-CN" sz="2600" b="1" dirty="0">
                <a:solidFill>
                  <a:schemeClr val="lt1"/>
                </a:solidFill>
              </a:rPr>
              <a:t>dwarf</a:t>
            </a:r>
            <a:r>
              <a:rPr kumimoji="1" lang="zh-CN" sz="2600" b="1" dirty="0">
                <a:solidFill>
                  <a:schemeClr val="lt1"/>
                </a:solidFill>
              </a:rPr>
              <a:t>  </a:t>
            </a:r>
            <a:r>
              <a:rPr kumimoji="1" lang="en-US" altLang="zh-CN" sz="2600" b="1" dirty="0">
                <a:solidFill>
                  <a:schemeClr val="lt1"/>
                </a:solidFill>
              </a:rPr>
              <a:t>v. </a:t>
            </a:r>
            <a:r>
              <a:rPr kumimoji="1" lang="zh-CN" sz="2400" b="1" dirty="0">
                <a:solidFill>
                  <a:schemeClr val="lt1"/>
                </a:solidFill>
              </a:rPr>
              <a:t>使相形见绌</a:t>
            </a:r>
            <a:endParaRPr kumimoji="1" lang="zh-CN" sz="2400" b="1" dirty="0">
              <a:solidFill>
                <a:schemeClr val="lt1"/>
              </a:solidFill>
            </a:endParaRPr>
          </a:p>
        </p:txBody>
      </p:sp>
      <p:sp>
        <p:nvSpPr>
          <p:cNvPr id="15" name="文本框 14"/>
          <p:cNvSpPr txBox="1"/>
          <p:nvPr/>
        </p:nvSpPr>
        <p:spPr>
          <a:xfrm>
            <a:off x="4399915" y="3596005"/>
            <a:ext cx="2601595" cy="491490"/>
          </a:xfrm>
          <a:prstGeom prst="rect">
            <a:avLst/>
          </a:prstGeom>
          <a:solidFill>
            <a:srgbClr val="0070C0"/>
          </a:solidFill>
        </p:spPr>
        <p:txBody>
          <a:bodyPr wrap="square" rtlCol="0">
            <a:spAutoFit/>
          </a:bodyPr>
          <a:lstStyle/>
          <a:p>
            <a:pPr algn="ctr">
              <a:buClrTx/>
              <a:buSzTx/>
              <a:buFontTx/>
            </a:pPr>
            <a:r>
              <a:rPr kumimoji="1" lang="en-US" altLang="zh-CN" sz="2600" b="1" dirty="0">
                <a:solidFill>
                  <a:schemeClr val="lt1"/>
                </a:solidFill>
                <a:sym typeface="+mn-ea"/>
              </a:rPr>
              <a:t>gross  v. </a:t>
            </a:r>
            <a:r>
              <a:rPr kumimoji="1" lang="zh-CN" sz="2400" b="1" dirty="0">
                <a:solidFill>
                  <a:schemeClr val="lt1"/>
                </a:solidFill>
              </a:rPr>
              <a:t>总共赚得</a:t>
            </a:r>
            <a:endParaRPr kumimoji="1" lang="zh-CN" sz="2400" b="1" dirty="0">
              <a:solidFill>
                <a:schemeClr val="lt1"/>
              </a:solidFill>
            </a:endParaRPr>
          </a:p>
        </p:txBody>
      </p:sp>
      <p:pic>
        <p:nvPicPr>
          <p:cNvPr id="101" name="图片 100"/>
          <p:cNvPicPr>
            <a:picLocks noChangeAspect="1"/>
          </p:cNvPicPr>
          <p:nvPr/>
        </p:nvPicPr>
        <p:blipFill>
          <a:blip r:embed="rId1"/>
          <a:stretch>
            <a:fillRect/>
          </a:stretch>
        </p:blipFill>
        <p:spPr>
          <a:xfrm>
            <a:off x="8503920" y="842645"/>
            <a:ext cx="3688715" cy="54635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64273" y="52705"/>
            <a:ext cx="9863455" cy="524510"/>
          </a:xfrm>
        </p:spPr>
        <p:txBody>
          <a:bodyPr>
            <a:normAutofit fontScale="90000"/>
          </a:bodyPr>
          <a:lstStyle/>
          <a:p>
            <a:pPr algn="ctr"/>
            <a:r>
              <a:rPr lang="en-US" altLang="zh-CN" sz="3500">
                <a:latin typeface="Times New Roman" panose="02020603050405020304" charset="0"/>
                <a:cs typeface="Times New Roman" panose="02020603050405020304" charset="0"/>
              </a:rPr>
              <a:t>5. </a:t>
            </a:r>
            <a:r>
              <a:rPr lang="en-US" altLang="zh-CN" sz="3500" b="1">
                <a:latin typeface="Times New Roman" panose="02020603050405020304" charset="0"/>
                <a:cs typeface="Times New Roman" panose="02020603050405020304" charset="0"/>
              </a:rPr>
              <a:t>BBC</a:t>
            </a:r>
            <a:r>
              <a:rPr lang="zh-CN" altLang="en-US" sz="3500" b="1">
                <a:latin typeface="Times New Roman" panose="02020603050405020304" charset="0"/>
                <a:cs typeface="Times New Roman" panose="02020603050405020304" charset="0"/>
              </a:rPr>
              <a:t>一分钟新闻听写填空</a:t>
            </a:r>
            <a:r>
              <a:rPr lang="en-US" altLang="zh-CN" sz="3500">
                <a:latin typeface="Times New Roman" panose="02020603050405020304" charset="0"/>
                <a:cs typeface="Times New Roman" panose="02020603050405020304" charset="0"/>
              </a:rPr>
              <a:t> </a:t>
            </a:r>
            <a:r>
              <a:rPr lang="zh-CN" altLang="en-US" sz="3500">
                <a:latin typeface="Times New Roman" panose="02020603050405020304" charset="0"/>
                <a:cs typeface="Times New Roman" panose="02020603050405020304" charset="0"/>
              </a:rPr>
              <a:t>One-minute World 12</a:t>
            </a:r>
            <a:r>
              <a:rPr lang="en-US" altLang="zh-CN" sz="3500">
                <a:latin typeface="Times New Roman" panose="02020603050405020304" charset="0"/>
                <a:cs typeface="Times New Roman" panose="02020603050405020304" charset="0"/>
              </a:rPr>
              <a:t>/20/</a:t>
            </a:r>
            <a:r>
              <a:rPr lang="zh-CN" altLang="en-US" sz="3500">
                <a:latin typeface="Times New Roman" panose="02020603050405020304" charset="0"/>
                <a:cs typeface="Times New Roman" panose="02020603050405020304" charset="0"/>
              </a:rPr>
              <a:t>21</a:t>
            </a:r>
            <a:endParaRPr lang="zh-CN" altLang="en-US" sz="3500">
              <a:latin typeface="Times New Roman" panose="02020603050405020304" charset="0"/>
              <a:cs typeface="Times New Roman" panose="02020603050405020304" charset="0"/>
            </a:endParaRPr>
          </a:p>
        </p:txBody>
      </p:sp>
      <p:pic>
        <p:nvPicPr>
          <p:cNvPr id="4" name="One-minute World 12.20.21">
            <a:hlinkClick r:id="" action="ppaction://media"/>
          </p:cNvPr>
          <p:cNvPicPr>
            <a:picLocks noGrp="1"/>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1028065" y="577215"/>
            <a:ext cx="10135870" cy="628142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3815" y="521970"/>
            <a:ext cx="12194540" cy="6203950"/>
          </a:xfrm>
        </p:spPr>
        <p:txBody>
          <a:bodyPr>
            <a:noAutofit/>
          </a:bodyPr>
          <a:lstStyle/>
          <a:p>
            <a:r>
              <a:rPr sz="3000">
                <a:cs typeface="Times New Roman" panose="02020603050405020304" charset="0"/>
              </a:rPr>
              <a:t>Concerns growing _________ over this rapid spread of the Omicron variant of coronavirus, France, Italy, the United Kingdom and South Africa are among the countries to have recorded their </a:t>
            </a:r>
            <a:r>
              <a:rPr lang="en-US" sz="3000">
                <a:cs typeface="Times New Roman" panose="02020603050405020304" charset="0"/>
              </a:rPr>
              <a:t>_______ </a:t>
            </a:r>
            <a:r>
              <a:rPr sz="3000">
                <a:cs typeface="Times New Roman" panose="02020603050405020304" charset="0"/>
              </a:rPr>
              <a:t>ever daily numbers of </a:t>
            </a:r>
            <a:r>
              <a:rPr lang="en-US" sz="3000">
                <a:cs typeface="Times New Roman" panose="02020603050405020304" charset="0"/>
              </a:rPr>
              <a:t>_________</a:t>
            </a:r>
            <a:r>
              <a:rPr sz="3000">
                <a:cs typeface="Times New Roman" panose="02020603050405020304" charset="0"/>
              </a:rPr>
              <a:t>.</a:t>
            </a:r>
            <a:endParaRPr sz="3000">
              <a:cs typeface="Times New Roman" panose="02020603050405020304" charset="0"/>
            </a:endParaRPr>
          </a:p>
          <a:p>
            <a:r>
              <a:rPr sz="3000">
                <a:cs typeface="Times New Roman" panose="02020603050405020304" charset="0"/>
              </a:rPr>
              <a:t>President Biden has announced the U.S federal government will </a:t>
            </a:r>
            <a:r>
              <a:rPr lang="en-US" sz="3000">
                <a:cs typeface="Times New Roman" panose="02020603050405020304" charset="0"/>
              </a:rPr>
              <a:t>_____ </a:t>
            </a:r>
            <a:r>
              <a:rPr sz="3000">
                <a:cs typeface="Times New Roman" panose="02020603050405020304" charset="0"/>
              </a:rPr>
              <a:t>the entire cost of the 30 days of cleanup in the state of Kentucky after Friday's devastating tornadoes. Mr Biden described the </a:t>
            </a:r>
            <a:r>
              <a:rPr lang="en-US" sz="3000">
                <a:cs typeface="Times New Roman" panose="02020603050405020304" charset="0"/>
              </a:rPr>
              <a:t>__________ </a:t>
            </a:r>
            <a:r>
              <a:rPr sz="3000">
                <a:cs typeface="Times New Roman" panose="02020603050405020304" charset="0"/>
              </a:rPr>
              <a:t>there is almost </a:t>
            </a:r>
            <a:r>
              <a:rPr lang="en-US" sz="3000">
                <a:cs typeface="Times New Roman" panose="02020603050405020304" charset="0"/>
              </a:rPr>
              <a:t>____________</a:t>
            </a:r>
            <a:r>
              <a:rPr sz="3000">
                <a:cs typeface="Times New Roman" panose="02020603050405020304" charset="0"/>
              </a:rPr>
              <a:t>.</a:t>
            </a:r>
            <a:endParaRPr sz="3000">
              <a:cs typeface="Times New Roman" panose="02020603050405020304" charset="0"/>
            </a:endParaRPr>
          </a:p>
          <a:p>
            <a:r>
              <a:rPr sz="3000">
                <a:cs typeface="Times New Roman" panose="02020603050405020304" charset="0"/>
              </a:rPr>
              <a:t>EU leaders are holding their last summit of the year in Brussels soon</a:t>
            </a:r>
            <a:r>
              <a:rPr lang="en-US" sz="3000">
                <a:cs typeface="Times New Roman" panose="02020603050405020304" charset="0"/>
              </a:rPr>
              <a:t>.</a:t>
            </a:r>
            <a:r>
              <a:rPr sz="3000">
                <a:cs typeface="Times New Roman" panose="02020603050405020304" charset="0"/>
              </a:rPr>
              <a:t> </a:t>
            </a:r>
            <a:r>
              <a:rPr lang="en-US" sz="3000">
                <a:cs typeface="Times New Roman" panose="02020603050405020304" charset="0"/>
              </a:rPr>
              <a:t>C</a:t>
            </a:r>
            <a:r>
              <a:rPr sz="3000">
                <a:cs typeface="Times New Roman" panose="02020603050405020304" charset="0"/>
              </a:rPr>
              <a:t>oronavirus and </a:t>
            </a:r>
            <a:r>
              <a:rPr lang="en-US" sz="3000">
                <a:cs typeface="Times New Roman" panose="02020603050405020304" charset="0"/>
              </a:rPr>
              <a:t>____________</a:t>
            </a:r>
            <a:r>
              <a:rPr sz="3000">
                <a:cs typeface="Times New Roman" panose="02020603050405020304" charset="0"/>
              </a:rPr>
              <a:t> are expected to be up for discussion. But Russia's actions on the border with Ukraine are likely to </a:t>
            </a:r>
            <a:r>
              <a:rPr lang="en-US" sz="3000">
                <a:cs typeface="Times New Roman" panose="02020603050405020304" charset="0"/>
              </a:rPr>
              <a:t>______ </a:t>
            </a:r>
            <a:r>
              <a:rPr sz="3000">
                <a:solidFill>
                  <a:srgbClr val="3333FF"/>
                </a:solidFill>
                <a:cs typeface="Times New Roman" panose="02020603050405020304" charset="0"/>
              </a:rPr>
              <a:t>prominent</a:t>
            </a:r>
            <a:r>
              <a:rPr sz="3000">
                <a:cs typeface="Times New Roman" panose="02020603050405020304" charset="0"/>
              </a:rPr>
              <a:t>ly.</a:t>
            </a:r>
            <a:endParaRPr sz="3000">
              <a:cs typeface="Times New Roman" panose="02020603050405020304" charset="0"/>
            </a:endParaRPr>
          </a:p>
          <a:p>
            <a:r>
              <a:rPr sz="3000">
                <a:cs typeface="Times New Roman" panose="02020603050405020304" charset="0"/>
              </a:rPr>
              <a:t>People in the southern Philippines are preparing for the arrival of super typhoon Rai. Winds of more than </a:t>
            </a:r>
            <a:r>
              <a:rPr lang="en-US" sz="3000">
                <a:cs typeface="Times New Roman" panose="02020603050405020304" charset="0"/>
              </a:rPr>
              <a:t>____________________</a:t>
            </a:r>
            <a:r>
              <a:rPr sz="3000">
                <a:cs typeface="Times New Roman" panose="02020603050405020304" charset="0"/>
              </a:rPr>
              <a:t> are expected along with heavy rain. Thousands of people are </a:t>
            </a:r>
            <a:r>
              <a:rPr lang="en-US" sz="3000">
                <a:cs typeface="Times New Roman" panose="02020603050405020304" charset="0"/>
              </a:rPr>
              <a:t>_________________.</a:t>
            </a:r>
            <a:endParaRPr lang="en-US" sz="3000">
              <a:cs typeface="Times New Roman" panose="02020603050405020304" charset="0"/>
            </a:endParaRPr>
          </a:p>
        </p:txBody>
      </p:sp>
      <p:sp>
        <p:nvSpPr>
          <p:cNvPr id="17" name="文本框 16"/>
          <p:cNvSpPr txBox="1"/>
          <p:nvPr/>
        </p:nvSpPr>
        <p:spPr>
          <a:xfrm>
            <a:off x="0" y="0"/>
            <a:ext cx="886460" cy="460375"/>
          </a:xfrm>
          <a:prstGeom prst="rect">
            <a:avLst/>
          </a:prstGeom>
          <a:solidFill>
            <a:srgbClr val="0070C0"/>
          </a:solidFill>
        </p:spPr>
        <p:txBody>
          <a:bodyPr wrap="square" rtlCol="0">
            <a:spAutoFit/>
          </a:bodyPr>
          <a:lstStyle/>
          <a:p>
            <a:r>
              <a:rPr kumimoji="1" lang="zh-CN" sz="2400" b="1" dirty="0">
                <a:solidFill>
                  <a:schemeClr val="lt1"/>
                </a:solidFill>
              </a:rPr>
              <a:t>听写</a:t>
            </a:r>
            <a:endParaRPr kumimoji="1" lang="zh-CN" sz="2400" b="1" dirty="0">
              <a:solidFill>
                <a:schemeClr val="lt1"/>
              </a:solidFill>
            </a:endParaRPr>
          </a:p>
        </p:txBody>
      </p:sp>
      <p:sp>
        <p:nvSpPr>
          <p:cNvPr id="15" name="文本框 14"/>
          <p:cNvSpPr txBox="1"/>
          <p:nvPr/>
        </p:nvSpPr>
        <p:spPr>
          <a:xfrm>
            <a:off x="0" y="0"/>
            <a:ext cx="1064895" cy="521970"/>
          </a:xfrm>
          <a:prstGeom prst="rect">
            <a:avLst/>
          </a:prstGeom>
          <a:solidFill>
            <a:schemeClr val="accent6"/>
          </a:solidFill>
        </p:spPr>
        <p:txBody>
          <a:bodyPr wrap="square" rtlCol="0">
            <a:spAutoFit/>
          </a:bodyPr>
          <a:lstStyle/>
          <a:p>
            <a:pPr lvl="0" algn="ctr">
              <a:buClrTx/>
              <a:buSzTx/>
              <a:buFontTx/>
            </a:pPr>
            <a:r>
              <a:rPr kumimoji="1" lang="zh-CN" sz="2800" b="1" dirty="0">
                <a:solidFill>
                  <a:schemeClr val="lt1"/>
                </a:solidFill>
                <a:sym typeface="+mn-ea"/>
              </a:rPr>
              <a:t>听写</a:t>
            </a:r>
            <a:endParaRPr kumimoji="1" lang="zh-CN" sz="2800" b="1" dirty="0">
              <a:solidFill>
                <a:schemeClr val="lt1"/>
              </a:solidFill>
              <a:sym typeface="+mn-ea"/>
            </a:endParaRPr>
          </a:p>
        </p:txBody>
      </p:sp>
      <p:pic>
        <p:nvPicPr>
          <p:cNvPr id="4" name="One-minute World 12.20.2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1434445" y="6188075"/>
            <a:ext cx="619125" cy="619125"/>
          </a:xfrm>
          <a:prstGeom prst="rect">
            <a:avLst/>
          </a:prstGeom>
        </p:spPr>
      </p:pic>
      <p:sp>
        <p:nvSpPr>
          <p:cNvPr id="20" name="文本框 19"/>
          <p:cNvSpPr txBox="1"/>
          <p:nvPr/>
        </p:nvSpPr>
        <p:spPr>
          <a:xfrm>
            <a:off x="3078480" y="497840"/>
            <a:ext cx="1972310" cy="553085"/>
          </a:xfrm>
          <a:prstGeom prst="rect">
            <a:avLst/>
          </a:prstGeom>
          <a:noFill/>
        </p:spPr>
        <p:txBody>
          <a:bodyPr wrap="square" rtlCol="0">
            <a:spAutoFit/>
          </a:bodyPr>
          <a:lstStyle/>
          <a:p>
            <a:r>
              <a:rPr lang="en-US" sz="3000" dirty="0" smtClean="0">
                <a:solidFill>
                  <a:srgbClr val="FF0000"/>
                </a:solidFill>
                <a:cs typeface="+mn-lt"/>
              </a:rPr>
              <a:t>worldwide</a:t>
            </a:r>
            <a:endParaRPr lang="en-US" sz="3000" dirty="0">
              <a:solidFill>
                <a:srgbClr val="FF0000"/>
              </a:solidFill>
              <a:cs typeface="+mn-lt"/>
              <a:sym typeface="+mn-ea"/>
            </a:endParaRPr>
          </a:p>
        </p:txBody>
      </p:sp>
      <p:sp>
        <p:nvSpPr>
          <p:cNvPr id="2" name="文本框 1"/>
          <p:cNvSpPr txBox="1"/>
          <p:nvPr/>
        </p:nvSpPr>
        <p:spPr>
          <a:xfrm>
            <a:off x="7108190" y="1301115"/>
            <a:ext cx="1972310" cy="553085"/>
          </a:xfrm>
          <a:prstGeom prst="rect">
            <a:avLst/>
          </a:prstGeom>
          <a:noFill/>
        </p:spPr>
        <p:txBody>
          <a:bodyPr wrap="square" rtlCol="0">
            <a:spAutoFit/>
          </a:bodyPr>
          <a:lstStyle/>
          <a:p>
            <a:r>
              <a:rPr lang="en-US" sz="3000" dirty="0" smtClean="0">
                <a:solidFill>
                  <a:srgbClr val="FF0000"/>
                </a:solidFill>
                <a:cs typeface="+mn-lt"/>
              </a:rPr>
              <a:t>highest</a:t>
            </a:r>
            <a:endParaRPr lang="en-US" sz="3000" dirty="0">
              <a:solidFill>
                <a:srgbClr val="FF0000"/>
              </a:solidFill>
              <a:cs typeface="+mn-lt"/>
              <a:sym typeface="+mn-ea"/>
            </a:endParaRPr>
          </a:p>
        </p:txBody>
      </p:sp>
      <p:sp>
        <p:nvSpPr>
          <p:cNvPr id="5" name="文本框 4"/>
          <p:cNvSpPr txBox="1"/>
          <p:nvPr/>
        </p:nvSpPr>
        <p:spPr>
          <a:xfrm>
            <a:off x="285115" y="1728470"/>
            <a:ext cx="1823085" cy="553085"/>
          </a:xfrm>
          <a:prstGeom prst="rect">
            <a:avLst/>
          </a:prstGeom>
          <a:noFill/>
        </p:spPr>
        <p:txBody>
          <a:bodyPr wrap="square" rtlCol="0">
            <a:spAutoFit/>
          </a:bodyPr>
          <a:lstStyle/>
          <a:p>
            <a:r>
              <a:rPr lang="en-US" sz="3000" dirty="0" smtClean="0">
                <a:solidFill>
                  <a:srgbClr val="FF0000"/>
                </a:solidFill>
                <a:cs typeface="+mn-lt"/>
              </a:rPr>
              <a:t>infections</a:t>
            </a:r>
            <a:endParaRPr lang="en-US" sz="3000" dirty="0">
              <a:solidFill>
                <a:srgbClr val="FF0000"/>
              </a:solidFill>
              <a:cs typeface="+mn-lt"/>
              <a:sym typeface="+mn-ea"/>
            </a:endParaRPr>
          </a:p>
        </p:txBody>
      </p:sp>
      <p:sp>
        <p:nvSpPr>
          <p:cNvPr id="6" name="文本框 5"/>
          <p:cNvSpPr txBox="1"/>
          <p:nvPr/>
        </p:nvSpPr>
        <p:spPr>
          <a:xfrm>
            <a:off x="10161905" y="2256790"/>
            <a:ext cx="1136015" cy="553085"/>
          </a:xfrm>
          <a:prstGeom prst="rect">
            <a:avLst/>
          </a:prstGeom>
          <a:noFill/>
        </p:spPr>
        <p:txBody>
          <a:bodyPr wrap="square" rtlCol="0">
            <a:spAutoFit/>
          </a:bodyPr>
          <a:lstStyle/>
          <a:p>
            <a:r>
              <a:rPr lang="en-US" sz="3000" dirty="0" smtClean="0">
                <a:solidFill>
                  <a:srgbClr val="FF0000"/>
                </a:solidFill>
                <a:cs typeface="+mn-lt"/>
              </a:rPr>
              <a:t>cover</a:t>
            </a:r>
            <a:endParaRPr lang="en-US" sz="3000" dirty="0">
              <a:solidFill>
                <a:srgbClr val="FF0000"/>
              </a:solidFill>
              <a:cs typeface="+mn-lt"/>
              <a:sym typeface="+mn-ea"/>
            </a:endParaRPr>
          </a:p>
        </p:txBody>
      </p:sp>
      <p:sp>
        <p:nvSpPr>
          <p:cNvPr id="7" name="文本框 6"/>
          <p:cNvSpPr txBox="1"/>
          <p:nvPr/>
        </p:nvSpPr>
        <p:spPr>
          <a:xfrm>
            <a:off x="7595870" y="3082925"/>
            <a:ext cx="1972310" cy="553085"/>
          </a:xfrm>
          <a:prstGeom prst="rect">
            <a:avLst/>
          </a:prstGeom>
          <a:noFill/>
        </p:spPr>
        <p:txBody>
          <a:bodyPr wrap="square" rtlCol="0">
            <a:spAutoFit/>
          </a:bodyPr>
          <a:lstStyle/>
          <a:p>
            <a:r>
              <a:rPr lang="en-US" sz="3000" dirty="0" smtClean="0">
                <a:solidFill>
                  <a:srgbClr val="FF0000"/>
                </a:solidFill>
                <a:cs typeface="+mn-lt"/>
              </a:rPr>
              <a:t>destruction</a:t>
            </a:r>
            <a:endParaRPr lang="en-US" sz="3000" dirty="0">
              <a:solidFill>
                <a:srgbClr val="FF0000"/>
              </a:solidFill>
              <a:cs typeface="+mn-lt"/>
              <a:sym typeface="+mn-ea"/>
            </a:endParaRPr>
          </a:p>
        </p:txBody>
      </p:sp>
      <p:sp>
        <p:nvSpPr>
          <p:cNvPr id="8" name="文本框 7"/>
          <p:cNvSpPr txBox="1"/>
          <p:nvPr/>
        </p:nvSpPr>
        <p:spPr>
          <a:xfrm>
            <a:off x="285115" y="3488690"/>
            <a:ext cx="2383790" cy="553085"/>
          </a:xfrm>
          <a:prstGeom prst="rect">
            <a:avLst/>
          </a:prstGeom>
          <a:noFill/>
        </p:spPr>
        <p:txBody>
          <a:bodyPr wrap="square" rtlCol="0">
            <a:spAutoFit/>
          </a:bodyPr>
          <a:lstStyle/>
          <a:p>
            <a:r>
              <a:rPr lang="en-US" sz="3000" dirty="0" smtClean="0">
                <a:solidFill>
                  <a:srgbClr val="FF0000"/>
                </a:solidFill>
                <a:cs typeface="+mn-lt"/>
              </a:rPr>
              <a:t>beyond belief</a:t>
            </a:r>
            <a:endParaRPr lang="en-US" sz="3000" dirty="0">
              <a:solidFill>
                <a:srgbClr val="FF0000"/>
              </a:solidFill>
              <a:cs typeface="+mn-lt"/>
              <a:sym typeface="+mn-ea"/>
            </a:endParaRPr>
          </a:p>
        </p:txBody>
      </p:sp>
      <p:sp>
        <p:nvSpPr>
          <p:cNvPr id="9" name="文本框 8"/>
          <p:cNvSpPr txBox="1"/>
          <p:nvPr/>
        </p:nvSpPr>
        <p:spPr>
          <a:xfrm>
            <a:off x="2879090" y="4445000"/>
            <a:ext cx="2371725" cy="553085"/>
          </a:xfrm>
          <a:prstGeom prst="rect">
            <a:avLst/>
          </a:prstGeom>
          <a:noFill/>
        </p:spPr>
        <p:txBody>
          <a:bodyPr wrap="square" rtlCol="0">
            <a:spAutoFit/>
          </a:bodyPr>
          <a:lstStyle/>
          <a:p>
            <a:r>
              <a:rPr lang="en-US" sz="3000" dirty="0" smtClean="0">
                <a:solidFill>
                  <a:srgbClr val="FF0000"/>
                </a:solidFill>
                <a:cs typeface="+mn-lt"/>
              </a:rPr>
              <a:t>energy prices</a:t>
            </a:r>
            <a:endParaRPr lang="en-US" sz="3000" dirty="0">
              <a:solidFill>
                <a:srgbClr val="FF0000"/>
              </a:solidFill>
              <a:cs typeface="+mn-lt"/>
              <a:sym typeface="+mn-ea"/>
            </a:endParaRPr>
          </a:p>
        </p:txBody>
      </p:sp>
      <p:sp>
        <p:nvSpPr>
          <p:cNvPr id="10" name="文本框 9"/>
          <p:cNvSpPr txBox="1"/>
          <p:nvPr/>
        </p:nvSpPr>
        <p:spPr>
          <a:xfrm>
            <a:off x="8865870" y="4852670"/>
            <a:ext cx="1972310" cy="553085"/>
          </a:xfrm>
          <a:prstGeom prst="rect">
            <a:avLst/>
          </a:prstGeom>
          <a:noFill/>
        </p:spPr>
        <p:txBody>
          <a:bodyPr wrap="square" rtlCol="0">
            <a:spAutoFit/>
          </a:bodyPr>
          <a:lstStyle/>
          <a:p>
            <a:r>
              <a:rPr lang="en-US" sz="3000" dirty="0" smtClean="0">
                <a:solidFill>
                  <a:srgbClr val="FF0000"/>
                </a:solidFill>
                <a:cs typeface="+mn-lt"/>
              </a:rPr>
              <a:t>feature</a:t>
            </a:r>
            <a:endParaRPr lang="en-US" sz="3000" dirty="0">
              <a:solidFill>
                <a:srgbClr val="FF0000"/>
              </a:solidFill>
              <a:cs typeface="+mn-lt"/>
              <a:sym typeface="+mn-ea"/>
            </a:endParaRPr>
          </a:p>
        </p:txBody>
      </p:sp>
      <p:sp>
        <p:nvSpPr>
          <p:cNvPr id="11" name="文本框 10"/>
          <p:cNvSpPr txBox="1"/>
          <p:nvPr/>
        </p:nvSpPr>
        <p:spPr>
          <a:xfrm>
            <a:off x="5441315" y="5807710"/>
            <a:ext cx="3919855" cy="553085"/>
          </a:xfrm>
          <a:prstGeom prst="rect">
            <a:avLst/>
          </a:prstGeom>
          <a:noFill/>
        </p:spPr>
        <p:txBody>
          <a:bodyPr wrap="square" rtlCol="0">
            <a:spAutoFit/>
          </a:bodyPr>
          <a:lstStyle/>
          <a:p>
            <a:r>
              <a:rPr sz="3000">
                <a:solidFill>
                  <a:srgbClr val="FF0000"/>
                </a:solidFill>
                <a:cs typeface="Times New Roman" panose="02020603050405020304" charset="0"/>
                <a:sym typeface="+mn-ea"/>
              </a:rPr>
              <a:t>165 kilometers per hour</a:t>
            </a:r>
            <a:endParaRPr lang="en-US" sz="3000" dirty="0">
              <a:solidFill>
                <a:srgbClr val="FF0000"/>
              </a:solidFill>
              <a:cs typeface="+mn-lt"/>
              <a:sym typeface="+mn-ea"/>
            </a:endParaRPr>
          </a:p>
        </p:txBody>
      </p:sp>
      <p:sp>
        <p:nvSpPr>
          <p:cNvPr id="12" name="文本框 11"/>
          <p:cNvSpPr txBox="1"/>
          <p:nvPr/>
        </p:nvSpPr>
        <p:spPr>
          <a:xfrm>
            <a:off x="7607935" y="6217285"/>
            <a:ext cx="3395345" cy="553085"/>
          </a:xfrm>
          <a:prstGeom prst="rect">
            <a:avLst/>
          </a:prstGeom>
          <a:noFill/>
        </p:spPr>
        <p:txBody>
          <a:bodyPr wrap="square" rtlCol="0">
            <a:spAutoFit/>
          </a:bodyPr>
          <a:lstStyle/>
          <a:p>
            <a:r>
              <a:rPr lang="en-US" sz="3000" dirty="0">
                <a:solidFill>
                  <a:srgbClr val="FF0000"/>
                </a:solidFill>
                <a:cs typeface="+mn-lt"/>
                <a:sym typeface="+mn-ea"/>
              </a:rPr>
              <a:t>leaving their homes</a:t>
            </a:r>
            <a:endParaRPr lang="en-US" sz="3000" dirty="0">
              <a:solidFill>
                <a:srgbClr val="FF0000"/>
              </a:solidFill>
              <a:cs typeface="+mn-l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1">
                  <p:stCondLst>
                    <p:cond delay="indefinite"/>
                  </p:stCondLst>
                  <p:endCondLst>
                    <p:cond evt="onStopAudio" delay="0">
                      <p:tgtEl>
                        <p:sldTgt/>
                      </p:tgtEl>
                    </p:cond>
                  </p:endCondLst>
                </p:cTn>
                <p:tgtEl>
                  <p:spTgt spid="4"/>
                </p:tgtEl>
              </p:cMediaNode>
            </p:audio>
          </p:childTnLst>
        </p:cTn>
      </p:par>
    </p:tnLst>
    <p:bldLst>
      <p:bldP spid="20" grpId="0"/>
      <p:bldP spid="2" grpId="0"/>
      <p:bldP spid="5" grpId="0"/>
      <p:bldP spid="6" grpId="0"/>
      <p:bldP spid="7" grpId="0"/>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355" y="622935"/>
            <a:ext cx="12099925" cy="58585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宋体" panose="02010600030101010101" pitchFamily="2" charset="-122"/>
                <a:cs typeface="Times New Roman" panose="02020603050405020304" charset="0"/>
              </a:rPr>
              <a:t>1. </a:t>
            </a:r>
            <a:r>
              <a:rPr lang="en-US" altLang="zh-CN" sz="2800">
                <a:solidFill>
                  <a:srgbClr val="3333FF"/>
                </a:solidFill>
                <a:latin typeface="Times New Roman" panose="02020603050405020304" charset="0"/>
                <a:ea typeface="宋体" panose="02010600030101010101" pitchFamily="2" charset="-122"/>
                <a:cs typeface="Times New Roman" panose="02020603050405020304" charset="0"/>
              </a:rPr>
              <a:t>feature</a:t>
            </a:r>
            <a:r>
              <a:rPr lang="en-US" altLang="zh-CN" sz="2800">
                <a:latin typeface="Times New Roman" panose="02020603050405020304" charset="0"/>
                <a:ea typeface="宋体" panose="02010600030101010101" pitchFamily="2" charset="-122"/>
                <a:cs typeface="Times New Roman" panose="02020603050405020304" charset="0"/>
              </a:rPr>
              <a:t>: to have an important part in sth  </a:t>
            </a:r>
            <a:r>
              <a:rPr lang="zh-CN" altLang="en-US" sz="2800">
                <a:latin typeface="Times New Roman" panose="02020603050405020304" charset="0"/>
                <a:ea typeface="宋体" panose="02010600030101010101" pitchFamily="2" charset="-122"/>
                <a:cs typeface="Times New Roman" panose="02020603050405020304" charset="0"/>
              </a:rPr>
              <a:t>起重要作用；占重要地位</a:t>
            </a:r>
            <a:endParaRPr lang="en-US" altLang="zh-CN" sz="2800">
              <a:latin typeface="Times New Roman" panose="02020603050405020304" charset="0"/>
              <a:ea typeface="宋体" panose="02010600030101010101" pitchFamily="2"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宋体" panose="02010600030101010101" pitchFamily="2" charset="-122"/>
                <a:cs typeface="Times New Roman" panose="02020603050405020304" charset="0"/>
              </a:rPr>
              <a:t>Olive oil and garlic feature prominently in his recipes.</a:t>
            </a:r>
            <a:endParaRPr lang="en-US" altLang="zh-CN" sz="2800">
              <a:latin typeface="Times New Roman" panose="02020603050405020304" charset="0"/>
              <a:ea typeface="宋体" panose="02010600030101010101" pitchFamily="2" charset="-122"/>
              <a:cs typeface="Times New Roman" panose="02020603050405020304" charset="0"/>
            </a:endParaRPr>
          </a:p>
          <a:p>
            <a:pPr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宋体" panose="02010600030101010101" pitchFamily="2" charset="-122"/>
                <a:cs typeface="Times New Roman" panose="02020603050405020304" charset="0"/>
              </a:rPr>
              <a:t>橄榄油和大蒜在他的食谱中显得很重要。</a:t>
            </a:r>
            <a:endParaRPr lang="en-US" altLang="zh-CN" sz="2800">
              <a:latin typeface="Times New Roman" panose="02020603050405020304" charset="0"/>
              <a:ea typeface="宋体" panose="02010600030101010101" pitchFamily="2" charset="-122"/>
              <a:cs typeface="Times New Roman" panose="02020603050405020304" charset="0"/>
            </a:endParaRPr>
          </a:p>
          <a:p>
            <a:pPr algn="l">
              <a:lnSpc>
                <a:spcPct val="90000"/>
              </a:lnSpc>
              <a:spcBef>
                <a:spcPts val="1000"/>
              </a:spcBef>
              <a:buClrTx/>
              <a:buSzTx/>
              <a:buFont typeface="Arial" panose="020B0604020202020204" pitchFamily="34" charset="0"/>
            </a:pPr>
            <a:r>
              <a:rPr lang="en-US" altLang="zh-CN" sz="30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全球气候变暖问题将会在会议中着重讨论。</a:t>
            </a:r>
            <a:endParaRPr lang="zh-CN" altLang="en-US" sz="3000">
              <a:latin typeface="宋体" panose="02010600030101010101" pitchFamily="2" charset="-122"/>
              <a:ea typeface="宋体" panose="02010600030101010101" pitchFamily="2" charset="-122"/>
              <a:cs typeface="宋体" panose="02010600030101010101" pitchFamily="2" charset="-122"/>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ea typeface="宋体" panose="02010600030101010101" pitchFamily="2" charset="-122"/>
                <a:cs typeface="Times New Roman" panose="02020603050405020304" charset="0"/>
              </a:rPr>
              <a:t>_______________________________________________________</a:t>
            </a:r>
            <a:endParaRPr lang="en-US" altLang="zh-CN" sz="3200">
              <a:latin typeface="Times New Roman" panose="02020603050405020304" charset="0"/>
              <a:ea typeface="宋体" panose="02010600030101010101" pitchFamily="2"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ea typeface="宋体" panose="02010600030101010101" pitchFamily="2" charset="-122"/>
                <a:cs typeface="Times New Roman" panose="02020603050405020304" charset="0"/>
              </a:rPr>
              <a:t>2. </a:t>
            </a:r>
            <a:r>
              <a:rPr lang="en-US" altLang="zh-CN" sz="2800">
                <a:solidFill>
                  <a:srgbClr val="3333FF"/>
                </a:solidFill>
                <a:latin typeface="Times New Roman" panose="02020603050405020304" charset="0"/>
                <a:ea typeface="宋体" panose="02010600030101010101" pitchFamily="2" charset="-122"/>
                <a:cs typeface="Times New Roman" panose="02020603050405020304" charset="0"/>
              </a:rPr>
              <a:t>prominent</a:t>
            </a:r>
            <a:r>
              <a:rPr lang="en-US" altLang="zh-CN" sz="2800">
                <a:latin typeface="Times New Roman" panose="02020603050405020304" charset="0"/>
                <a:ea typeface="宋体" panose="02010600030101010101" pitchFamily="2" charset="-122"/>
                <a:cs typeface="Times New Roman" panose="02020603050405020304" charset="0"/>
              </a:rPr>
              <a:t>: very noticeable or being an important part of sth else  </a:t>
            </a:r>
            <a:endParaRPr lang="en-US" altLang="zh-CN" sz="2800">
              <a:latin typeface="Times New Roman" panose="02020603050405020304" charset="0"/>
              <a:ea typeface="宋体" panose="02010600030101010101" pitchFamily="2"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宋体" panose="02010600030101010101" pitchFamily="2" charset="-122"/>
                <a:cs typeface="Times New Roman" panose="02020603050405020304" charset="0"/>
              </a:rPr>
              <a:t>显著的；突出的</a:t>
            </a:r>
            <a:endParaRPr lang="en-US" altLang="zh-CN" sz="2800">
              <a:latin typeface="Times New Roman" panose="02020603050405020304" charset="0"/>
              <a:ea typeface="宋体" panose="02010600030101010101" pitchFamily="2"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sz="3000">
                <a:latin typeface="Times New Roman" panose="02020603050405020304" charset="0"/>
                <a:ea typeface="宋体" panose="02010600030101010101" pitchFamily="2" charset="-122"/>
                <a:cs typeface="Times New Roman" panose="02020603050405020304" charset="0"/>
              </a:rPr>
              <a:t>Here the window plays a prominent part in the design.</a:t>
            </a:r>
            <a:endParaRPr lang="en-US" sz="3000">
              <a:latin typeface="Times New Roman" panose="02020603050405020304" charset="0"/>
              <a:ea typeface="宋体" panose="02010600030101010101" pitchFamily="2" charset="-122"/>
              <a:cs typeface="Times New Roman" panose="02020603050405020304" charset="0"/>
            </a:endParaRPr>
          </a:p>
          <a:p>
            <a:pPr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宋体" panose="02010600030101010101" pitchFamily="2" charset="-122"/>
                <a:cs typeface="Times New Roman" panose="02020603050405020304" charset="0"/>
              </a:rPr>
              <a:t>这里窗户在设计中起着非常重要的作用。</a:t>
            </a:r>
            <a:endParaRPr lang="zh-CN" altLang="en-US" sz="2800">
              <a:latin typeface="Times New Roman" panose="02020603050405020304" charset="0"/>
              <a:ea typeface="宋体" panose="02010600030101010101" pitchFamily="2" charset="-122"/>
              <a:cs typeface="Times New Roman" panose="02020603050405020304" charset="0"/>
            </a:endParaRPr>
          </a:p>
          <a:p>
            <a:pPr algn="l">
              <a:lnSpc>
                <a:spcPct val="90000"/>
              </a:lnSpc>
              <a:spcBef>
                <a:spcPts val="1000"/>
              </a:spcBef>
              <a:buClrTx/>
              <a:buSzTx/>
              <a:buFont typeface="Arial" panose="020B0604020202020204" pitchFamily="34" charset="0"/>
              <a:buNone/>
            </a:pPr>
            <a:r>
              <a:rPr lang="zh-CN" altLang="en-US" sz="3000">
                <a:latin typeface="宋体" panose="02010600030101010101" pitchFamily="2" charset="-122"/>
                <a:ea typeface="宋体" panose="02010600030101010101" pitchFamily="2" charset="-122"/>
                <a:cs typeface="宋体" panose="02010600030101010101" pitchFamily="2" charset="-122"/>
              </a:rPr>
              <a:t> </a:t>
            </a:r>
            <a:r>
              <a:rPr lang="en-US" altLang="zh-CN" sz="3000">
                <a:latin typeface="宋体" panose="02010600030101010101" pitchFamily="2" charset="-122"/>
                <a:ea typeface="宋体" panose="02010600030101010101" pitchFamily="2" charset="-122"/>
                <a:cs typeface="宋体" panose="02010600030101010101" pitchFamily="2" charset="-122"/>
              </a:rPr>
              <a:t>          </a:t>
            </a:r>
            <a:r>
              <a:rPr lang="zh-CN" altLang="en-US" sz="3000">
                <a:latin typeface="宋体" panose="02010600030101010101" pitchFamily="2" charset="-122"/>
                <a:ea typeface="宋体" panose="02010600030101010101" pitchFamily="2" charset="-122"/>
                <a:cs typeface="宋体" panose="02010600030101010101" pitchFamily="2" charset="-122"/>
              </a:rPr>
              <a:t>这则报道刊登在头版的显著位置</a:t>
            </a:r>
            <a:r>
              <a:rPr lang="en-US" altLang="zh-CN" sz="3000">
                <a:latin typeface="宋体" panose="02010600030101010101" pitchFamily="2" charset="-122"/>
                <a:ea typeface="宋体" panose="02010600030101010101" pitchFamily="2" charset="-122"/>
                <a:cs typeface="宋体" panose="02010600030101010101" pitchFamily="2" charset="-122"/>
              </a:rPr>
              <a:t>。</a:t>
            </a:r>
            <a:endParaRPr lang="en-US" altLang="zh-CN" sz="3000">
              <a:latin typeface="宋体" panose="02010600030101010101" pitchFamily="2" charset="-122"/>
              <a:ea typeface="宋体" panose="02010600030101010101" pitchFamily="2" charset="-122"/>
              <a:cs typeface="宋体" panose="02010600030101010101" pitchFamily="2" charset="-122"/>
            </a:endParaRPr>
          </a:p>
          <a:p>
            <a:pPr algn="l">
              <a:lnSpc>
                <a:spcPct val="90000"/>
              </a:lnSpc>
              <a:spcBef>
                <a:spcPts val="1000"/>
              </a:spcBef>
              <a:buClrTx/>
              <a:buSzTx/>
              <a:buFont typeface="Arial" panose="020B0604020202020204" pitchFamily="34" charset="0"/>
              <a:buNone/>
            </a:pPr>
            <a:r>
              <a:rPr lang="en-US" altLang="zh-CN" sz="3000">
                <a:latin typeface="Times New Roman" panose="02020603050405020304" charset="0"/>
                <a:ea typeface="宋体" panose="02010600030101010101" pitchFamily="2" charset="-122"/>
                <a:cs typeface="Times New Roman" panose="02020603050405020304" charset="0"/>
              </a:rPr>
              <a:t>__________________________________________________</a:t>
            </a:r>
            <a:endParaRPr lang="en-US" altLang="zh-CN">
              <a:latin typeface="Times New Roman" panose="02020603050405020304" charset="0"/>
              <a:ea typeface="宋体" panose="02010600030101010101" pitchFamily="2" charset="-122"/>
              <a:cs typeface="Times New Roman" panose="02020603050405020304" charset="0"/>
            </a:endParaRPr>
          </a:p>
        </p:txBody>
      </p: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词语讲解</a:t>
            </a:r>
            <a:endParaRPr kumimoji="1" lang="zh-CN" sz="2800" b="1" dirty="0">
              <a:solidFill>
                <a:schemeClr val="lt1"/>
              </a:solidFill>
              <a:sym typeface="+mn-ea"/>
            </a:endParaRPr>
          </a:p>
        </p:txBody>
      </p:sp>
      <p:sp>
        <p:nvSpPr>
          <p:cNvPr id="2" name="文本框 1"/>
          <p:cNvSpPr txBox="1"/>
          <p:nvPr/>
        </p:nvSpPr>
        <p:spPr>
          <a:xfrm>
            <a:off x="224155" y="212534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3" name="文本框 2"/>
          <p:cNvSpPr txBox="1"/>
          <p:nvPr/>
        </p:nvSpPr>
        <p:spPr>
          <a:xfrm>
            <a:off x="156210" y="2671445"/>
            <a:ext cx="12145645" cy="553085"/>
          </a:xfrm>
          <a:prstGeom prst="rect">
            <a:avLst/>
          </a:prstGeom>
          <a:noFill/>
        </p:spPr>
        <p:txBody>
          <a:bodyPr wrap="square" rtlCol="0">
            <a:spAutoFit/>
          </a:bodyPr>
          <a:lstStyle/>
          <a:p>
            <a:r>
              <a:rPr lang="en-US" sz="3000">
                <a:solidFill>
                  <a:srgbClr val="FF0000"/>
                </a:solidFill>
              </a:rPr>
              <a:t>The issue of global warming will feature prominently in the conference.</a:t>
            </a:r>
            <a:endParaRPr lang="en-US" sz="3000">
              <a:solidFill>
                <a:srgbClr val="FF0000"/>
              </a:solidFill>
            </a:endParaRPr>
          </a:p>
        </p:txBody>
      </p:sp>
      <p:sp>
        <p:nvSpPr>
          <p:cNvPr id="5" name="文本框 4"/>
          <p:cNvSpPr txBox="1"/>
          <p:nvPr/>
        </p:nvSpPr>
        <p:spPr>
          <a:xfrm>
            <a:off x="224155" y="532892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6" name="文本框 5"/>
          <p:cNvSpPr txBox="1"/>
          <p:nvPr/>
        </p:nvSpPr>
        <p:spPr>
          <a:xfrm>
            <a:off x="163830" y="5872480"/>
            <a:ext cx="10403205" cy="553085"/>
          </a:xfrm>
          <a:prstGeom prst="rect">
            <a:avLst/>
          </a:prstGeom>
          <a:noFill/>
        </p:spPr>
        <p:txBody>
          <a:bodyPr wrap="square" rtlCol="0">
            <a:spAutoFit/>
          </a:bodyPr>
          <a:lstStyle/>
          <a:p>
            <a:r>
              <a:rPr lang="en-US" sz="3000">
                <a:solidFill>
                  <a:srgbClr val="FF0000"/>
                </a:solidFill>
                <a:sym typeface="+mn-ea"/>
              </a:rPr>
              <a:t>The story was given a prominent position on the front page.</a:t>
            </a:r>
            <a:endParaRPr lang="en-US" altLang="zh-CN" sz="3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linds(horizontal)">
                                      <p:cBhvr>
                                        <p:cTn id="18" dur="500"/>
                                        <p:tgtEl>
                                          <p:spTgt spid="4">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linds(horizontal)">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blinds(horizontal)">
                                      <p:cBhvr>
                                        <p:cTn id="31" dur="500"/>
                                        <p:tgtEl>
                                          <p:spTgt spid="4">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blinds(horizontal)">
                                      <p:cBhvr>
                                        <p:cTn id="34" dur="500"/>
                                        <p:tgtEl>
                                          <p:spTgt spid="4">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3" presetClass="entr" presetSubtype="10"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blinds(horizontal)">
                                      <p:cBhvr>
                                        <p:cTn id="42" dur="500"/>
                                        <p:tgtEl>
                                          <p:spTgt spid="4">
                                            <p:txEl>
                                              <p:pRg st="9" end="9"/>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blinds(horizontal)">
                                      <p:cBhvr>
                                        <p:cTn id="45" dur="500"/>
                                        <p:tgtEl>
                                          <p:spTgt spid="4">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linds(horizontal)">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5" grpId="0" bldLvl="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0" y="0"/>
            <a:ext cx="2003425"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长难句分析</a:t>
            </a:r>
            <a:endParaRPr kumimoji="1" lang="zh-CN" altLang="en-US" sz="2800" b="1" dirty="0">
              <a:solidFill>
                <a:prstClr val="white"/>
              </a:solidFill>
              <a:sym typeface="+mn-ea"/>
            </a:endParaRPr>
          </a:p>
        </p:txBody>
      </p:sp>
      <p:sp>
        <p:nvSpPr>
          <p:cNvPr id="7" name="圆角矩形 6"/>
          <p:cNvSpPr/>
          <p:nvPr/>
        </p:nvSpPr>
        <p:spPr>
          <a:xfrm>
            <a:off x="208915" y="617220"/>
            <a:ext cx="11790045" cy="25793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9" name="文本框 8"/>
          <p:cNvSpPr txBox="1"/>
          <p:nvPr/>
        </p:nvSpPr>
        <p:spPr>
          <a:xfrm>
            <a:off x="369252" y="748278"/>
            <a:ext cx="11629708" cy="2261235"/>
          </a:xfrm>
          <a:prstGeom prst="rect">
            <a:avLst/>
          </a:prstGeom>
          <a:noFill/>
        </p:spPr>
        <p:txBody>
          <a:bodyPr wrap="square">
            <a:spAutoFit/>
          </a:bodyPr>
          <a:lstStyle/>
          <a:p>
            <a:r>
              <a:rPr lang="en-US" altLang="zh-CN" sz="2800">
                <a:solidFill>
                  <a:prstClr val="black"/>
                </a:solidFill>
                <a:sym typeface="+mn-ea"/>
              </a:rPr>
              <a:t>Concerns growing worldwide over this rapid spread of the Omicron variant of coronavirus, France, Italy, the United Kingdom and South Africa are among the countries to have recorded their highest ever daily numbers of infections.</a:t>
            </a:r>
            <a:endParaRPr lang="en-US" altLang="zh-CN" sz="2800">
              <a:solidFill>
                <a:prstClr val="black"/>
              </a:solidFill>
              <a:sym typeface="+mn-ea"/>
            </a:endParaRPr>
          </a:p>
          <a:p>
            <a:r>
              <a:rPr lang="en-US" altLang="zh-CN" sz="2800" dirty="0" err="1" smtClean="0">
                <a:solidFill>
                  <a:prstClr val="black"/>
                </a:solidFill>
                <a:latin typeface="Times New Roman" panose="02020603050405020304" charset="0"/>
                <a:ea typeface="华文中宋" panose="02010600040101010101" charset="-122"/>
                <a:cs typeface="Times New Roman" panose="02020603050405020304" charset="0"/>
              </a:rPr>
              <a:t>分析</a:t>
            </a:r>
            <a:r>
              <a:rPr lang="zh-CN" altLang="en-US" sz="2800" dirty="0" err="1">
                <a:solidFill>
                  <a:prstClr val="black"/>
                </a:solidFill>
                <a:latin typeface="Times New Roman" panose="02020603050405020304" charset="0"/>
                <a:ea typeface="华文中宋" panose="02010600040101010101" charset="-122"/>
                <a:cs typeface="Times New Roman" panose="02020603050405020304" charset="0"/>
              </a:rPr>
              <a:t>：</a:t>
            </a:r>
            <a:r>
              <a:rPr lang="en-US" altLang="zh-CN" sz="2800" dirty="0" err="1" smtClean="0">
                <a:solidFill>
                  <a:prstClr val="black"/>
                </a:solidFill>
                <a:latin typeface="Times New Roman" panose="02020603050405020304" charset="0"/>
                <a:ea typeface="华文中宋" panose="02010600040101010101" charset="-122"/>
                <a:cs typeface="Times New Roman" panose="02020603050405020304" charset="0"/>
              </a:rPr>
              <a:t>本句</a:t>
            </a:r>
            <a:r>
              <a:rPr lang="zh-CN" altLang="en-US" sz="2800" dirty="0" err="1" smtClean="0">
                <a:solidFill>
                  <a:prstClr val="black"/>
                </a:solidFill>
                <a:latin typeface="Times New Roman" panose="02020603050405020304" charset="0"/>
                <a:ea typeface="华文中宋" panose="02010600040101010101" charset="-122"/>
                <a:cs typeface="Times New Roman" panose="02020603050405020304" charset="0"/>
              </a:rPr>
              <a:t>中</a:t>
            </a:r>
            <a:r>
              <a:rPr lang="en-US" altLang="zh-CN" sz="2800" dirty="0" err="1" smtClean="0">
                <a:solidFill>
                  <a:prstClr val="black"/>
                </a:solidFill>
                <a:latin typeface="Times New Roman" panose="02020603050405020304" charset="0"/>
                <a:ea typeface="华文中宋" panose="02010600040101010101" charset="-122"/>
                <a:cs typeface="Times New Roman" panose="02020603050405020304" charset="0"/>
              </a:rPr>
              <a:t>“</a:t>
            </a:r>
            <a:r>
              <a:rPr lang="en-US" altLang="zh-CN" sz="2800">
                <a:solidFill>
                  <a:prstClr val="black"/>
                </a:solidFill>
                <a:sym typeface="+mn-ea"/>
              </a:rPr>
              <a:t>Concerns growing... coronavirus</a:t>
            </a:r>
            <a:r>
              <a:rPr lang="en-US" altLang="zh-CN" sz="2800" dirty="0" err="1" smtClean="0">
                <a:solidFill>
                  <a:prstClr val="black"/>
                </a:solidFill>
                <a:latin typeface="Times New Roman" panose="02020603050405020304" charset="0"/>
                <a:ea typeface="华文中宋" panose="02010600040101010101" charset="-122"/>
                <a:cs typeface="Times New Roman" panose="02020603050405020304" charset="0"/>
              </a:rPr>
              <a:t>”</a:t>
            </a:r>
            <a:r>
              <a:rPr lang="zh-CN" altLang="en-US" sz="2800" dirty="0" smtClean="0">
                <a:solidFill>
                  <a:prstClr val="black"/>
                </a:solidFill>
                <a:latin typeface="Times New Roman" panose="02020603050405020304" charset="0"/>
                <a:ea typeface="华文中宋" panose="02010600040101010101" charset="-122"/>
                <a:cs typeface="Times New Roman" panose="02020603050405020304" charset="0"/>
              </a:rPr>
              <a:t>是</a:t>
            </a:r>
            <a:r>
              <a:rPr lang="en-US" altLang="zh-CN" sz="2800" dirty="0" smtClean="0">
                <a:solidFill>
                  <a:prstClr val="black"/>
                </a:solidFill>
                <a:latin typeface="Times New Roman" panose="02020603050405020304" charset="0"/>
                <a:ea typeface="华文中宋" panose="02010600040101010101" charset="-122"/>
                <a:cs typeface="Times New Roman" panose="02020603050405020304" charset="0"/>
              </a:rPr>
              <a:t>__________</a:t>
            </a:r>
            <a:r>
              <a:rPr lang="zh-CN" altLang="en-US" sz="2800" dirty="0" smtClean="0">
                <a:solidFill>
                  <a:prstClr val="black"/>
                </a:solidFill>
                <a:latin typeface="Times New Roman" panose="02020603050405020304" charset="0"/>
                <a:ea typeface="华文中宋" panose="02010600040101010101" charset="-122"/>
                <a:cs typeface="Times New Roman" panose="02020603050405020304" charset="0"/>
              </a:rPr>
              <a:t>结构</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a:t>
            </a:r>
            <a:r>
              <a:rPr lang="en-US" altLang="zh-CN" sz="2800" dirty="0" smtClean="0">
                <a:solidFill>
                  <a:prstClr val="black"/>
                </a:solidFill>
                <a:latin typeface="Times New Roman" panose="02020603050405020304" charset="0"/>
                <a:ea typeface="华文中宋" panose="02010600040101010101" charset="-122"/>
                <a:cs typeface="Times New Roman" panose="02020603050405020304" charset="0"/>
              </a:rPr>
              <a:t> “</a:t>
            </a:r>
            <a:r>
              <a:rPr lang="en-US" altLang="zh-CN" sz="2800">
                <a:solidFill>
                  <a:prstClr val="black"/>
                </a:solidFill>
                <a:sym typeface="+mn-ea"/>
              </a:rPr>
              <a:t>to have recorded... infections</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sym typeface="+mn-ea"/>
              </a:rPr>
              <a:t>”</a:t>
            </a:r>
            <a:r>
              <a:rPr lang="zh-CN" altLang="en-US" sz="2800" dirty="0" smtClean="0">
                <a:solidFill>
                  <a:prstClr val="black"/>
                </a:solidFill>
                <a:latin typeface="Times New Roman" panose="02020603050405020304" charset="0"/>
                <a:ea typeface="华文中宋" panose="02010600040101010101" charset="-122"/>
                <a:cs typeface="Times New Roman" panose="02020603050405020304" charset="0"/>
              </a:rPr>
              <a:t>是</a:t>
            </a:r>
            <a:r>
              <a:rPr lang="en-US" altLang="zh-CN" sz="2800" dirty="0" smtClean="0">
                <a:solidFill>
                  <a:prstClr val="black"/>
                </a:solidFill>
                <a:latin typeface="Times New Roman" panose="02020603050405020304" charset="0"/>
                <a:ea typeface="华文中宋" panose="02010600040101010101" charset="-122"/>
                <a:cs typeface="Times New Roman" panose="02020603050405020304" charset="0"/>
              </a:rPr>
              <a:t>_______ </a:t>
            </a:r>
            <a:r>
              <a:rPr lang="zh-CN" altLang="en-US" sz="2900" dirty="0" smtClean="0">
                <a:solidFill>
                  <a:prstClr val="black"/>
                </a:solidFill>
                <a:latin typeface="Times New Roman" panose="02020603050405020304" charset="0"/>
                <a:ea typeface="华文中宋" panose="02010600040101010101" charset="-122"/>
                <a:cs typeface="Times New Roman" panose="02020603050405020304" charset="0"/>
              </a:rPr>
              <a:t>结构作</a:t>
            </a:r>
            <a:r>
              <a:rPr lang="en-US" altLang="zh-CN" sz="2900" dirty="0" smtClean="0">
                <a:solidFill>
                  <a:prstClr val="black"/>
                </a:solidFill>
                <a:latin typeface="Times New Roman" panose="02020603050405020304" charset="0"/>
                <a:ea typeface="华文中宋" panose="02010600040101010101" charset="-122"/>
                <a:cs typeface="Times New Roman" panose="02020603050405020304" charset="0"/>
              </a:rPr>
              <a:t>_________</a:t>
            </a:r>
            <a:r>
              <a:rPr lang="zh-CN" altLang="en-US" sz="2900" dirty="0" smtClean="0">
                <a:solidFill>
                  <a:prstClr val="black"/>
                </a:solidFill>
                <a:latin typeface="Times New Roman" panose="02020603050405020304" charset="0"/>
                <a:ea typeface="华文中宋" panose="02010600040101010101" charset="-122"/>
                <a:cs typeface="Times New Roman" panose="02020603050405020304" charset="0"/>
              </a:rPr>
              <a:t>。</a:t>
            </a:r>
            <a:endParaRPr lang="zh-CN" altLang="en-US" sz="2900" dirty="0">
              <a:solidFill>
                <a:prstClr val="black"/>
              </a:solidFill>
              <a:latin typeface="Times New Roman" panose="02020603050405020304" charset="0"/>
              <a:ea typeface="华文中宋" panose="02010600040101010101" charset="-122"/>
              <a:cs typeface="Times New Roman" panose="02020603050405020304" charset="0"/>
            </a:endParaRPr>
          </a:p>
        </p:txBody>
      </p:sp>
      <p:sp>
        <p:nvSpPr>
          <p:cNvPr id="4" name="文本框 3"/>
          <p:cNvSpPr txBox="1"/>
          <p:nvPr/>
        </p:nvSpPr>
        <p:spPr>
          <a:xfrm>
            <a:off x="208915" y="3699510"/>
            <a:ext cx="967740" cy="521970"/>
          </a:xfrm>
          <a:prstGeom prst="rect">
            <a:avLst/>
          </a:prstGeom>
          <a:solidFill>
            <a:srgbClr val="0070C0"/>
          </a:solidFill>
        </p:spPr>
        <p:txBody>
          <a:bodyPr wrap="square" rtlCol="0">
            <a:spAutoFit/>
          </a:bodyPr>
          <a:lstStyle/>
          <a:p>
            <a:r>
              <a:rPr kumimoji="1" lang="zh-CN" altLang="en-US" sz="2800" b="1" dirty="0">
                <a:solidFill>
                  <a:prstClr val="white"/>
                </a:solidFill>
              </a:rPr>
              <a:t>翻译</a:t>
            </a:r>
            <a:endParaRPr kumimoji="1" lang="zh-CN" altLang="en-US" sz="2800" b="1" dirty="0">
              <a:solidFill>
                <a:prstClr val="white"/>
              </a:solidFill>
            </a:endParaRPr>
          </a:p>
        </p:txBody>
      </p:sp>
      <p:sp>
        <p:nvSpPr>
          <p:cNvPr id="5" name="文本框 4"/>
          <p:cNvSpPr txBox="1"/>
          <p:nvPr/>
        </p:nvSpPr>
        <p:spPr>
          <a:xfrm>
            <a:off x="208915" y="4911725"/>
            <a:ext cx="967740" cy="521970"/>
          </a:xfrm>
          <a:prstGeom prst="rect">
            <a:avLst/>
          </a:prstGeom>
          <a:solidFill>
            <a:srgbClr val="0070C0"/>
          </a:solidFill>
        </p:spPr>
        <p:txBody>
          <a:bodyPr wrap="square" rtlCol="0">
            <a:spAutoFit/>
          </a:bodyPr>
          <a:lstStyle/>
          <a:p>
            <a:r>
              <a:rPr kumimoji="1" lang="zh-CN" altLang="en-US" sz="2800" b="1" dirty="0">
                <a:solidFill>
                  <a:prstClr val="white"/>
                </a:solidFill>
              </a:rPr>
              <a:t>仿写</a:t>
            </a:r>
            <a:endParaRPr kumimoji="1" lang="zh-CN" altLang="en-US" sz="2800" b="1" dirty="0">
              <a:solidFill>
                <a:prstClr val="white"/>
              </a:solidFill>
            </a:endParaRPr>
          </a:p>
        </p:txBody>
      </p:sp>
      <p:sp>
        <p:nvSpPr>
          <p:cNvPr id="2" name="文本框 1"/>
          <p:cNvSpPr txBox="1"/>
          <p:nvPr/>
        </p:nvSpPr>
        <p:spPr>
          <a:xfrm>
            <a:off x="7939405" y="2022475"/>
            <a:ext cx="1668145" cy="537210"/>
          </a:xfrm>
          <a:prstGeom prst="rect">
            <a:avLst/>
          </a:prstGeom>
          <a:noFill/>
        </p:spPr>
        <p:txBody>
          <a:bodyPr wrap="square" rtlCol="0">
            <a:spAutoFit/>
          </a:bodyPr>
          <a:lstStyle/>
          <a:p>
            <a:r>
              <a:rPr lang="zh-CN" altLang="en-US" sz="2900" dirty="0" smtClean="0">
                <a:solidFill>
                  <a:srgbClr val="FF0000"/>
                </a:solidFill>
                <a:ea typeface="华文中宋" panose="02010600040101010101" charset="-122"/>
                <a:cs typeface="Calibri" panose="020F0502020204030204" charset="0"/>
              </a:rPr>
              <a:t>独立主格</a:t>
            </a:r>
            <a:endParaRPr lang="zh-CN" altLang="en-US" sz="2900" dirty="0" smtClean="0">
              <a:solidFill>
                <a:srgbClr val="FF0000"/>
              </a:solidFill>
              <a:ea typeface="华文中宋" panose="02010600040101010101" charset="-122"/>
              <a:cs typeface="Calibri" panose="020F0502020204030204" charset="0"/>
            </a:endParaRPr>
          </a:p>
        </p:txBody>
      </p:sp>
      <p:sp>
        <p:nvSpPr>
          <p:cNvPr id="3" name="文本框 2"/>
          <p:cNvSpPr txBox="1"/>
          <p:nvPr/>
        </p:nvSpPr>
        <p:spPr>
          <a:xfrm>
            <a:off x="6462510" y="2450861"/>
            <a:ext cx="1765734" cy="537210"/>
          </a:xfrm>
          <a:prstGeom prst="rect">
            <a:avLst/>
          </a:prstGeom>
          <a:noFill/>
        </p:spPr>
        <p:txBody>
          <a:bodyPr wrap="square" rtlCol="0">
            <a:spAutoFit/>
          </a:bodyPr>
          <a:lstStyle/>
          <a:p>
            <a:r>
              <a:rPr lang="zh-CN" altLang="en-US" sz="2900" dirty="0" smtClean="0">
                <a:solidFill>
                  <a:srgbClr val="FF0000"/>
                </a:solidFill>
                <a:ea typeface="华文中宋" panose="02010600040101010101" charset="-122"/>
                <a:cs typeface="Calibri" panose="020F0502020204030204" charset="0"/>
              </a:rPr>
              <a:t>后置定语</a:t>
            </a:r>
            <a:endParaRPr lang="zh-CN" altLang="en-US" sz="2900" dirty="0" smtClean="0">
              <a:solidFill>
                <a:srgbClr val="FF0000"/>
              </a:solidFill>
              <a:ea typeface="华文中宋" panose="02010600040101010101" charset="-122"/>
              <a:cs typeface="Calibri" panose="020F0502020204030204" charset="0"/>
            </a:endParaRPr>
          </a:p>
        </p:txBody>
      </p:sp>
      <p:sp>
        <p:nvSpPr>
          <p:cNvPr id="6" name="文本框 5"/>
          <p:cNvSpPr txBox="1"/>
          <p:nvPr/>
        </p:nvSpPr>
        <p:spPr>
          <a:xfrm>
            <a:off x="4029298" y="2474977"/>
            <a:ext cx="1612157" cy="521970"/>
          </a:xfrm>
          <a:prstGeom prst="rect">
            <a:avLst/>
          </a:prstGeom>
          <a:noFill/>
        </p:spPr>
        <p:txBody>
          <a:bodyPr wrap="square" rtlCol="0">
            <a:spAutoFit/>
          </a:bodyPr>
          <a:lstStyle/>
          <a:p>
            <a:r>
              <a:rPr lang="zh-CN" altLang="en-US" sz="2800" dirty="0" smtClean="0">
                <a:solidFill>
                  <a:srgbClr val="FF0000"/>
                </a:solidFill>
                <a:ea typeface="华文中宋" panose="02010600040101010101" charset="-122"/>
              </a:rPr>
              <a:t>不定式</a:t>
            </a:r>
            <a:endParaRPr lang="zh-CN" altLang="en-US" sz="2800" dirty="0" smtClean="0">
              <a:solidFill>
                <a:srgbClr val="FF0000"/>
              </a:solidFill>
              <a:ea typeface="华文中宋" panose="02010600040101010101" charset="-122"/>
            </a:endParaRPr>
          </a:p>
        </p:txBody>
      </p:sp>
      <p:sp>
        <p:nvSpPr>
          <p:cNvPr id="10" name="文本框 9"/>
          <p:cNvSpPr txBox="1"/>
          <p:nvPr/>
        </p:nvSpPr>
        <p:spPr>
          <a:xfrm>
            <a:off x="1393602" y="3699471"/>
            <a:ext cx="10605358" cy="860425"/>
          </a:xfrm>
          <a:prstGeom prst="rect">
            <a:avLst/>
          </a:prstGeom>
          <a:noFill/>
        </p:spPr>
        <p:txBody>
          <a:bodyPr wrap="square" rtlCol="0">
            <a:spAutoFit/>
          </a:bodyPr>
          <a:lstStyle/>
          <a:p>
            <a:r>
              <a:rPr lang="zh-CN" altLang="en-US" sz="2500" dirty="0">
                <a:solidFill>
                  <a:prstClr val="black"/>
                </a:solidFill>
                <a:latin typeface="宋体" panose="02010600030101010101" pitchFamily="2" charset="-122"/>
                <a:ea typeface="宋体" panose="02010600030101010101" pitchFamily="2" charset="-122"/>
                <a:cs typeface="宋体" panose="02010600030101010101" pitchFamily="2" charset="-122"/>
              </a:rPr>
              <a:t>世界范围内对奥密克戎冠状病毒变种的这种快速传播的担忧日益加剧，法国、意大利、英国和南非等国都记录了有史以来最高的每日感染人数。</a:t>
            </a:r>
            <a:endParaRPr lang="zh-CN" altLang="en-US" sz="2500" dirty="0">
              <a:solidFill>
                <a:prstClr val="black"/>
              </a:solidFill>
              <a:latin typeface="宋体" panose="02010600030101010101" pitchFamily="2" charset="-122"/>
              <a:ea typeface="宋体" panose="02010600030101010101" pitchFamily="2" charset="-122"/>
              <a:cs typeface="宋体" panose="02010600030101010101" pitchFamily="2" charset="-122"/>
            </a:endParaRPr>
          </a:p>
        </p:txBody>
      </p:sp>
      <p:sp>
        <p:nvSpPr>
          <p:cNvPr id="11" name="文本框 10"/>
          <p:cNvSpPr txBox="1"/>
          <p:nvPr/>
        </p:nvSpPr>
        <p:spPr>
          <a:xfrm>
            <a:off x="1343505" y="4821414"/>
            <a:ext cx="10705620" cy="860425"/>
          </a:xfrm>
          <a:prstGeom prst="rect">
            <a:avLst/>
          </a:prstGeom>
          <a:noFill/>
        </p:spPr>
        <p:txBody>
          <a:bodyPr wrap="square" rtlCol="0">
            <a:spAutoFit/>
          </a:bodyPr>
          <a:lstStyle/>
          <a:p>
            <a:r>
              <a:rPr lang="zh-CN" altLang="en-US" sz="2500" dirty="0">
                <a:solidFill>
                  <a:prstClr val="black"/>
                </a:solidFill>
                <a:latin typeface="宋体" panose="02010600030101010101" pitchFamily="2" charset="-122"/>
                <a:ea typeface="宋体" panose="02010600030101010101" pitchFamily="2" charset="-122"/>
                <a:cs typeface="宋体" panose="02010600030101010101" pitchFamily="2" charset="-122"/>
              </a:rPr>
              <a:t>近年来，人们越来越关注世界各地发生的极端天气模式，气候变化成为科学家和普通民众关注的几大问题之一。</a:t>
            </a:r>
            <a:r>
              <a:rPr lang="zh-CN" altLang="en-US" sz="2500" dirty="0" smtClean="0">
                <a:solidFill>
                  <a:prstClr val="black"/>
                </a:solidFill>
                <a:latin typeface="宋体" panose="02010600030101010101" pitchFamily="2" charset="-122"/>
                <a:ea typeface="宋体" panose="02010600030101010101" pitchFamily="2" charset="-122"/>
                <a:cs typeface="宋体" panose="02010600030101010101" pitchFamily="2" charset="-122"/>
              </a:rPr>
              <a:t> </a:t>
            </a:r>
            <a:endParaRPr lang="zh-CN" altLang="en-US" sz="2500"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 name="文本框 11"/>
          <p:cNvSpPr txBox="1"/>
          <p:nvPr/>
        </p:nvSpPr>
        <p:spPr>
          <a:xfrm>
            <a:off x="506708" y="5633723"/>
            <a:ext cx="11354578" cy="1245235"/>
          </a:xfrm>
          <a:prstGeom prst="rect">
            <a:avLst/>
          </a:prstGeom>
          <a:noFill/>
        </p:spPr>
        <p:txBody>
          <a:bodyPr wrap="square" rtlCol="0">
            <a:spAutoFit/>
          </a:bodyPr>
          <a:lstStyle/>
          <a:p>
            <a:r>
              <a:rPr lang="en-US" altLang="zh-CN" sz="2500" dirty="0" smtClean="0">
                <a:solidFill>
                  <a:srgbClr val="FF0000"/>
                </a:solidFill>
                <a:sym typeface="+mn-ea"/>
              </a:rPr>
              <a:t>Concerns growing over the extreme weather patterns that have occurred around the world in recent years, climate change is among several major issues to have drawn the attention of scientists as well as common people.</a:t>
            </a:r>
            <a:endParaRPr lang="en-US" altLang="zh-CN" sz="2500" dirty="0">
              <a:solidFill>
                <a:srgbClr val="FF00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linds(horizont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blinds(horizontal)">
                                      <p:cBhvr>
                                        <p:cTn id="3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文本框 4"/>
          <p:cNvSpPr txBox="1"/>
          <p:nvPr/>
        </p:nvSpPr>
        <p:spPr>
          <a:xfrm>
            <a:off x="791845" y="212725"/>
            <a:ext cx="10608310" cy="891540"/>
          </a:xfrm>
          <a:prstGeom prst="rect">
            <a:avLst/>
          </a:prstGeom>
          <a:noFill/>
        </p:spPr>
        <p:txBody>
          <a:bodyPr wrap="square" rtlCol="0">
            <a:spAutoFit/>
          </a:bodyPr>
          <a:lstStyle/>
          <a:p>
            <a:pPr lvl="0" algn="ctr">
              <a:buClrTx/>
              <a:buSzTx/>
              <a:buFontTx/>
            </a:pPr>
            <a:r>
              <a:rPr lang="en-US" sz="2600" b="1">
                <a:latin typeface="+mj-ea"/>
                <a:ea typeface="+mj-ea"/>
                <a:cs typeface="Arial" panose="020B0604020202020204" pitchFamily="34" charset="0"/>
                <a:sym typeface="+mn-ea"/>
              </a:rPr>
              <a:t>1. The Benefits of Emotional Support Animals </a:t>
            </a:r>
            <a:endParaRPr lang="en-US" sz="2600" b="1">
              <a:latin typeface="+mj-ea"/>
              <a:ea typeface="+mj-ea"/>
              <a:cs typeface="Arial" panose="020B0604020202020204" pitchFamily="34" charset="0"/>
              <a:sym typeface="+mn-ea"/>
            </a:endParaRPr>
          </a:p>
          <a:p>
            <a:pPr lvl="0" algn="ctr">
              <a:buClrTx/>
              <a:buSzTx/>
              <a:buFontTx/>
            </a:pPr>
            <a:r>
              <a:rPr lang="zh-CN" altLang="en-US" sz="2600" b="1">
                <a:solidFill>
                  <a:schemeClr val="accent2"/>
                </a:solidFill>
                <a:latin typeface="+mj-ea"/>
                <a:ea typeface="+mj-ea"/>
                <a:cs typeface="Arial" panose="020B0604020202020204" pitchFamily="34" charset="0"/>
                <a:sym typeface="+mn-ea"/>
              </a:rPr>
              <a:t>抚慰心灵的动物</a:t>
            </a:r>
            <a:endParaRPr lang="zh-CN" altLang="en-US" sz="2600" b="1">
              <a:solidFill>
                <a:schemeClr val="accent2"/>
              </a:solidFill>
              <a:latin typeface="+mj-ea"/>
              <a:ea typeface="+mj-ea"/>
              <a:cs typeface="Arial" panose="020B0604020202020204" pitchFamily="34" charset="0"/>
              <a:sym typeface="+mn-ea"/>
            </a:endParaRPr>
          </a:p>
        </p:txBody>
      </p:sp>
      <p:pic>
        <p:nvPicPr>
          <p:cNvPr id="2097153" name="图片 8"/>
          <p:cNvPicPr>
            <a:picLocks noChangeAspect="1"/>
          </p:cNvPicPr>
          <p:nvPr/>
        </p:nvPicPr>
        <p:blipFill>
          <a:blip r:embed="rId1"/>
          <a:srcRect l="29011" r="17778" b="24204"/>
          <a:stretch>
            <a:fillRect/>
          </a:stretch>
        </p:blipFill>
        <p:spPr>
          <a:xfrm>
            <a:off x="0" y="1301115"/>
            <a:ext cx="6133140" cy="4572000"/>
          </a:xfrm>
          <a:prstGeom prst="rect">
            <a:avLst/>
          </a:prstGeom>
        </p:spPr>
      </p:pic>
      <p:pic>
        <p:nvPicPr>
          <p:cNvPr id="2097154" name="图片 9"/>
          <p:cNvPicPr>
            <a:picLocks noChangeAspect="1"/>
          </p:cNvPicPr>
          <p:nvPr/>
        </p:nvPicPr>
        <p:blipFill>
          <a:blip r:embed="rId2"/>
          <a:srcRect l="21800" r="26583" b="26681"/>
          <a:stretch>
            <a:fillRect/>
          </a:stretch>
        </p:blipFill>
        <p:spPr>
          <a:xfrm>
            <a:off x="6042025" y="1301115"/>
            <a:ext cx="6150169" cy="4572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文本框 3"/>
          <p:cNvSpPr txBox="1"/>
          <p:nvPr/>
        </p:nvSpPr>
        <p:spPr>
          <a:xfrm>
            <a:off x="201930" y="646430"/>
            <a:ext cx="11883390" cy="5631180"/>
          </a:xfrm>
          <a:prstGeom prst="rect">
            <a:avLst/>
          </a:prstGeom>
          <a:noFill/>
        </p:spPr>
        <p:txBody>
          <a:bodyPr wrap="square" rtlCol="0" anchor="t">
            <a:spAutoFit/>
          </a:bodyPr>
          <a:lstStyle/>
          <a:p>
            <a:pPr algn="l"/>
            <a:r>
              <a:rPr lang="zh-CN" altLang="en-US" sz="3000">
                <a:latin typeface="Times New Roman" panose="02020603050405020304" charset="0"/>
                <a:cs typeface="Times New Roman" panose="02020603050405020304" charset="0"/>
              </a:rPr>
              <a:t>For many people, </a:t>
            </a:r>
            <a:r>
              <a:rPr lang="zh-CN" altLang="en-US" sz="3000">
                <a:solidFill>
                  <a:schemeClr val="tx1"/>
                </a:solidFill>
                <a:latin typeface="Times New Roman" panose="02020603050405020304" charset="0"/>
                <a:cs typeface="Times New Roman" panose="02020603050405020304" charset="0"/>
              </a:rPr>
              <a:t>owning </a:t>
            </a:r>
            <a:r>
              <a:rPr lang="zh-CN" altLang="en-US" sz="3000">
                <a:latin typeface="Times New Roman" panose="02020603050405020304" charset="0"/>
                <a:cs typeface="Times New Roman" panose="02020603050405020304" charset="0"/>
              </a:rPr>
              <a:t>a dog or cat can </a:t>
            </a:r>
            <a:r>
              <a:rPr lang="en-US" altLang="zh-CN" sz="3000">
                <a:latin typeface="Times New Roman" panose="02020603050405020304" charset="0"/>
                <a:cs typeface="Times New Roman" panose="02020603050405020304" charset="0"/>
              </a:rPr>
              <a:t>___________ (significant) </a:t>
            </a:r>
            <a:r>
              <a:rPr lang="zh-CN" altLang="en-US" sz="3000">
                <a:solidFill>
                  <a:srgbClr val="3333FF"/>
                </a:solidFill>
                <a:latin typeface="Times New Roman" panose="02020603050405020304" charset="0"/>
                <a:cs typeface="Times New Roman" panose="02020603050405020304" charset="0"/>
              </a:rPr>
              <a:t>alleviate </a:t>
            </a:r>
            <a:r>
              <a:rPr lang="zh-CN" altLang="en-US" sz="3000">
                <a:latin typeface="Times New Roman" panose="02020603050405020304" charset="0"/>
                <a:cs typeface="Times New Roman" panose="02020603050405020304" charset="0"/>
              </a:rPr>
              <a:t>depression, </a:t>
            </a:r>
            <a:r>
              <a:rPr lang="en-US" altLang="zh-CN" sz="3000">
                <a:latin typeface="Times New Roman" panose="02020603050405020304" charset="0"/>
                <a:cs typeface="Times New Roman" panose="02020603050405020304" charset="0"/>
              </a:rPr>
              <a:t>_______ (anxious)</a:t>
            </a:r>
            <a:r>
              <a:rPr lang="zh-CN" altLang="en-US" sz="3000">
                <a:latin typeface="Times New Roman" panose="02020603050405020304" charset="0"/>
                <a:cs typeface="Times New Roman" panose="02020603050405020304" charset="0"/>
              </a:rPr>
              <a:t>, and loneliness, according to research into the </a:t>
            </a:r>
            <a:r>
              <a:rPr lang="zh-CN" altLang="en-US" sz="3000">
                <a:solidFill>
                  <a:schemeClr val="tx1"/>
                </a:solidFill>
                <a:latin typeface="Times New Roman" panose="02020603050405020304" charset="0"/>
                <a:cs typeface="Times New Roman" panose="02020603050405020304" charset="0"/>
              </a:rPr>
              <a:t>benefits </a:t>
            </a:r>
            <a:r>
              <a:rPr lang="zh-CN" altLang="en-US" sz="3000">
                <a:latin typeface="Times New Roman" panose="02020603050405020304" charset="0"/>
                <a:cs typeface="Times New Roman" panose="02020603050405020304" charset="0"/>
              </a:rPr>
              <a:t>of </a:t>
            </a:r>
            <a:r>
              <a:rPr lang="zh-CN" altLang="en-US" sz="3000">
                <a:solidFill>
                  <a:schemeClr val="tx1"/>
                </a:solidFill>
                <a:latin typeface="Times New Roman" panose="02020603050405020304" charset="0"/>
                <a:cs typeface="Times New Roman" panose="02020603050405020304" charset="0"/>
              </a:rPr>
              <a:t>emotional </a:t>
            </a:r>
            <a:r>
              <a:rPr lang="zh-CN" altLang="en-US" sz="3000">
                <a:latin typeface="Times New Roman" panose="02020603050405020304" charset="0"/>
                <a:cs typeface="Times New Roman" panose="02020603050405020304" charset="0"/>
              </a:rPr>
              <a:t>support animals. </a:t>
            </a:r>
            <a:r>
              <a:rPr lang="en-US" altLang="zh-CN" sz="3000">
                <a:latin typeface="Times New Roman" panose="02020603050405020304" charset="0"/>
                <a:cs typeface="Times New Roman" panose="02020603050405020304" charset="0"/>
              </a:rPr>
              <a:t>________________ </a:t>
            </a:r>
            <a:r>
              <a:rPr lang="zh-CN" altLang="en-US" sz="3000">
                <a:latin typeface="Times New Roman" panose="02020603050405020304" charset="0"/>
                <a:cs typeface="Times New Roman" panose="02020603050405020304" charset="0"/>
              </a:rPr>
              <a:t>these animals aren</a:t>
            </a:r>
            <a:r>
              <a:rPr lang="en-US" altLang="zh-CN" sz="3000">
                <a:latin typeface="Times New Roman" panose="02020603050405020304" charset="0"/>
                <a:cs typeface="Times New Roman" panose="02020603050405020304" charset="0"/>
              </a:rPr>
              <a:t>’</a:t>
            </a:r>
            <a:r>
              <a:rPr lang="zh-CN" altLang="en-US" sz="3000">
                <a:latin typeface="Times New Roman" panose="02020603050405020304" charset="0"/>
                <a:cs typeface="Times New Roman" panose="02020603050405020304" charset="0"/>
              </a:rPr>
              <a:t>t trained to do anything </a:t>
            </a:r>
            <a:r>
              <a:rPr lang="en-US" altLang="zh-CN" sz="3000">
                <a:latin typeface="Times New Roman" panose="02020603050405020304" charset="0"/>
                <a:cs typeface="Times New Roman" panose="02020603050405020304" charset="0"/>
              </a:rPr>
              <a:t>____</a:t>
            </a:r>
            <a:r>
              <a:rPr lang="zh-CN" altLang="en-US" sz="3000">
                <a:solidFill>
                  <a:srgbClr val="FF0000"/>
                </a:solidFill>
                <a:latin typeface="Times New Roman" panose="02020603050405020304" charset="0"/>
                <a:cs typeface="Times New Roman" panose="02020603050405020304" charset="0"/>
              </a:rPr>
              <a:t> </a:t>
            </a:r>
            <a:r>
              <a:rPr lang="zh-CN" altLang="en-US" sz="3000">
                <a:latin typeface="Times New Roman" panose="02020603050405020304" charset="0"/>
                <a:cs typeface="Times New Roman" panose="02020603050405020304" charset="0"/>
              </a:rPr>
              <a:t>regular pets don</a:t>
            </a:r>
            <a:r>
              <a:rPr lang="en-US" altLang="zh-CN" sz="3000">
                <a:latin typeface="Times New Roman" panose="02020603050405020304" charset="0"/>
                <a:cs typeface="Times New Roman" panose="02020603050405020304" charset="0"/>
              </a:rPr>
              <a:t>’</a:t>
            </a:r>
            <a:r>
              <a:rPr lang="zh-CN" altLang="en-US" sz="3000">
                <a:latin typeface="Times New Roman" panose="02020603050405020304" charset="0"/>
                <a:cs typeface="Times New Roman" panose="02020603050405020304" charset="0"/>
              </a:rPr>
              <a:t>t do, they hold special therapeutic</a:t>
            </a:r>
            <a:r>
              <a:rPr lang="en-US" altLang="zh-CN" sz="3000">
                <a:latin typeface="Times New Roman" panose="02020603050405020304" charset="0"/>
                <a:cs typeface="Times New Roman" panose="02020603050405020304" charset="0"/>
              </a:rPr>
              <a:t> (治疗的) </a:t>
            </a:r>
            <a:r>
              <a:rPr lang="zh-CN" altLang="en-US" sz="3000">
                <a:latin typeface="Times New Roman" panose="02020603050405020304" charset="0"/>
                <a:cs typeface="Times New Roman" panose="02020603050405020304" charset="0"/>
              </a:rPr>
              <a:t>significance </a:t>
            </a:r>
            <a:r>
              <a:rPr lang="zh-CN" altLang="en-US" sz="3000">
                <a:solidFill>
                  <a:schemeClr val="tx1"/>
                </a:solidFill>
                <a:latin typeface="Times New Roman" panose="02020603050405020304" charset="0"/>
                <a:cs typeface="Times New Roman" panose="02020603050405020304" charset="0"/>
              </a:rPr>
              <a:t>for </a:t>
            </a:r>
            <a:r>
              <a:rPr lang="zh-CN" altLang="en-US" sz="3000">
                <a:latin typeface="Times New Roman" panose="02020603050405020304" charset="0"/>
                <a:cs typeface="Times New Roman" panose="02020603050405020304" charset="0"/>
              </a:rPr>
              <a:t>people who struggle with their psychological health. In </a:t>
            </a:r>
            <a:r>
              <a:rPr lang="en-US" altLang="zh-CN" sz="3000">
                <a:latin typeface="Times New Roman" panose="02020603050405020304" charset="0"/>
                <a:cs typeface="Times New Roman" panose="02020603050405020304" charset="0"/>
              </a:rPr>
              <a:t>___ </a:t>
            </a:r>
            <a:r>
              <a:rPr lang="zh-CN" altLang="en-US" sz="3000">
                <a:latin typeface="Times New Roman" panose="02020603050405020304" charset="0"/>
                <a:cs typeface="Times New Roman" panose="02020603050405020304" charset="0"/>
              </a:rPr>
              <a:t>Ohio-based study, patients </a:t>
            </a:r>
            <a:r>
              <a:rPr lang="zh-CN" altLang="en-US" sz="3000">
                <a:solidFill>
                  <a:schemeClr val="tx1"/>
                </a:solidFill>
                <a:latin typeface="Times New Roman" panose="02020603050405020304" charset="0"/>
                <a:cs typeface="Times New Roman" panose="02020603050405020304" charset="0"/>
              </a:rPr>
              <a:t>who </a:t>
            </a:r>
            <a:r>
              <a:rPr lang="zh-CN" altLang="en-US" sz="3000">
                <a:latin typeface="Times New Roman" panose="02020603050405020304" charset="0"/>
                <a:cs typeface="Times New Roman" panose="02020603050405020304" charset="0"/>
              </a:rPr>
              <a:t>adopted a dog or cat from a shelter </a:t>
            </a:r>
            <a:r>
              <a:rPr lang="en-US" altLang="zh-CN" sz="3000">
                <a:latin typeface="Times New Roman" panose="02020603050405020304" charset="0"/>
                <a:cs typeface="Times New Roman" panose="02020603050405020304" charset="0"/>
              </a:rPr>
              <a:t>________ (</a:t>
            </a:r>
            <a:r>
              <a:rPr lang="zh-CN" altLang="en-US" sz="3000">
                <a:solidFill>
                  <a:schemeClr val="tx1"/>
                </a:solidFill>
                <a:latin typeface="Times New Roman" panose="02020603050405020304" charset="0"/>
                <a:cs typeface="Times New Roman" panose="02020603050405020304" charset="0"/>
                <a:sym typeface="+mn-ea"/>
              </a:rPr>
              <a:t>report</a:t>
            </a:r>
            <a:r>
              <a:rPr lang="en-US" altLang="zh-CN" sz="3000">
                <a:latin typeface="Times New Roman" panose="02020603050405020304" charset="0"/>
                <a:cs typeface="Times New Roman" panose="02020603050405020304" charset="0"/>
              </a:rPr>
              <a:t>) </a:t>
            </a:r>
            <a:r>
              <a:rPr lang="zh-CN" altLang="en-US" sz="3000">
                <a:latin typeface="Times New Roman" panose="02020603050405020304" charset="0"/>
                <a:cs typeface="Times New Roman" panose="02020603050405020304" charset="0"/>
              </a:rPr>
              <a:t>faring</a:t>
            </a:r>
            <a:r>
              <a:rPr lang="en-US" altLang="zh-CN" sz="3000">
                <a:latin typeface="Times New Roman" panose="02020603050405020304" charset="0"/>
                <a:cs typeface="Times New Roman" panose="02020603050405020304" charset="0"/>
              </a:rPr>
              <a:t> (</a:t>
            </a:r>
            <a:r>
              <a:rPr lang="zh-CN" altLang="en-US" sz="3000">
                <a:latin typeface="Times New Roman" panose="02020603050405020304" charset="0"/>
                <a:cs typeface="Times New Roman" panose="02020603050405020304" charset="0"/>
              </a:rPr>
              <a:t>进展</a:t>
            </a:r>
            <a:r>
              <a:rPr lang="en-US" altLang="zh-CN" sz="3000">
                <a:latin typeface="Times New Roman" panose="02020603050405020304" charset="0"/>
                <a:cs typeface="Times New Roman" panose="02020603050405020304" charset="0"/>
              </a:rPr>
              <a:t>) _____ (good)</a:t>
            </a:r>
            <a:r>
              <a:rPr lang="zh-CN" altLang="en-US" sz="3000">
                <a:latin typeface="Times New Roman" panose="02020603050405020304" charset="0"/>
                <a:cs typeface="Times New Roman" panose="02020603050405020304" charset="0"/>
              </a:rPr>
              <a:t>, on average, 12 months later. </a:t>
            </a:r>
            <a:r>
              <a:rPr lang="en-US" altLang="zh-CN" sz="3000">
                <a:latin typeface="Times New Roman" panose="02020603050405020304" charset="0"/>
                <a:cs typeface="Times New Roman" panose="02020603050405020304" charset="0"/>
              </a:rPr>
              <a:t>__________ (</a:t>
            </a:r>
            <a:r>
              <a:rPr lang="en-US" altLang="zh-CN" sz="3000">
                <a:solidFill>
                  <a:schemeClr val="tx1"/>
                </a:solidFill>
                <a:latin typeface="Times New Roman" panose="02020603050405020304" charset="0"/>
                <a:cs typeface="Times New Roman" panose="02020603050405020304" charset="0"/>
              </a:rPr>
              <a:t>d</a:t>
            </a:r>
            <a:r>
              <a:rPr lang="zh-CN" altLang="en-US" sz="3000">
                <a:solidFill>
                  <a:schemeClr val="tx1"/>
                </a:solidFill>
                <a:latin typeface="Times New Roman" panose="02020603050405020304" charset="0"/>
                <a:cs typeface="Times New Roman" panose="02020603050405020304" charset="0"/>
                <a:sym typeface="+mn-ea"/>
              </a:rPr>
              <a:t>epend</a:t>
            </a:r>
            <a:r>
              <a:rPr lang="en-US" altLang="zh-CN" sz="3000">
                <a:latin typeface="Times New Roman" panose="02020603050405020304" charset="0"/>
                <a:cs typeface="Times New Roman" panose="02020603050405020304" charset="0"/>
              </a:rPr>
              <a:t>) </a:t>
            </a:r>
            <a:r>
              <a:rPr lang="zh-CN" altLang="en-US" sz="3000">
                <a:latin typeface="Times New Roman" panose="02020603050405020304" charset="0"/>
                <a:cs typeface="Times New Roman" panose="02020603050405020304" charset="0"/>
              </a:rPr>
              <a:t>upon what the laws are where you live, you might be able </a:t>
            </a:r>
            <a:r>
              <a:rPr lang="en-US" altLang="zh-CN" sz="3000">
                <a:latin typeface="Times New Roman" panose="02020603050405020304" charset="0"/>
                <a:cs typeface="Times New Roman" panose="02020603050405020304" charset="0"/>
              </a:rPr>
              <a:t>______ (get)</a:t>
            </a:r>
            <a:r>
              <a:rPr lang="zh-CN" altLang="en-US" sz="3000">
                <a:latin typeface="Times New Roman" panose="02020603050405020304" charset="0"/>
                <a:cs typeface="Times New Roman" panose="02020603050405020304" charset="0"/>
              </a:rPr>
              <a:t> your mental health care provider to </a:t>
            </a:r>
            <a:r>
              <a:rPr lang="zh-CN" altLang="en-US" sz="3000">
                <a:solidFill>
                  <a:srgbClr val="3333FF"/>
                </a:solidFill>
                <a:latin typeface="Times New Roman" panose="02020603050405020304" charset="0"/>
                <a:cs typeface="Times New Roman" panose="02020603050405020304" charset="0"/>
              </a:rPr>
              <a:t>certify </a:t>
            </a:r>
            <a:r>
              <a:rPr lang="zh-CN" altLang="en-US" sz="3000">
                <a:latin typeface="Times New Roman" panose="02020603050405020304" charset="0"/>
                <a:cs typeface="Times New Roman" panose="02020603050405020304" charset="0"/>
              </a:rPr>
              <a:t>your companion </a:t>
            </a:r>
            <a:r>
              <a:rPr lang="zh-CN" altLang="en-US" sz="3000">
                <a:solidFill>
                  <a:schemeClr val="tx1"/>
                </a:solidFill>
                <a:latin typeface="Times New Roman" panose="02020603050405020304" charset="0"/>
                <a:cs typeface="Times New Roman" panose="02020603050405020304" charset="0"/>
              </a:rPr>
              <a:t>as </a:t>
            </a:r>
            <a:r>
              <a:rPr lang="zh-CN" altLang="en-US" sz="3000">
                <a:latin typeface="Times New Roman" panose="02020603050405020304" charset="0"/>
                <a:cs typeface="Times New Roman" panose="02020603050405020304" charset="0"/>
              </a:rPr>
              <a:t>an </a:t>
            </a:r>
            <a:r>
              <a:rPr lang="zh-CN" altLang="en-US" sz="3000">
                <a:solidFill>
                  <a:schemeClr val="tx1"/>
                </a:solidFill>
                <a:latin typeface="Times New Roman" panose="02020603050405020304" charset="0"/>
                <a:cs typeface="Times New Roman" panose="02020603050405020304" charset="0"/>
              </a:rPr>
              <a:t>emotional </a:t>
            </a:r>
            <a:r>
              <a:rPr lang="zh-CN" altLang="en-US" sz="3000">
                <a:latin typeface="Times New Roman" panose="02020603050405020304" charset="0"/>
                <a:cs typeface="Times New Roman" panose="02020603050405020304" charset="0"/>
              </a:rPr>
              <a:t>support animal. This </a:t>
            </a:r>
            <a:r>
              <a:rPr lang="zh-CN" altLang="en-US" sz="3000">
                <a:solidFill>
                  <a:srgbClr val="3333FF"/>
                </a:solidFill>
                <a:latin typeface="Times New Roman" panose="02020603050405020304" charset="0"/>
                <a:cs typeface="Times New Roman" panose="02020603050405020304" charset="0"/>
              </a:rPr>
              <a:t>certification </a:t>
            </a:r>
            <a:r>
              <a:rPr lang="zh-CN" altLang="en-US" sz="3000">
                <a:latin typeface="Times New Roman" panose="02020603050405020304" charset="0"/>
                <a:cs typeface="Times New Roman" panose="02020603050405020304" charset="0"/>
              </a:rPr>
              <a:t>could </a:t>
            </a:r>
            <a:r>
              <a:rPr lang="zh-CN" altLang="en-US" sz="3000">
                <a:solidFill>
                  <a:srgbClr val="3333FF"/>
                </a:solidFill>
                <a:latin typeface="Times New Roman" panose="02020603050405020304" charset="0"/>
                <a:cs typeface="Times New Roman" panose="02020603050405020304" charset="0"/>
              </a:rPr>
              <a:t>entitle </a:t>
            </a:r>
            <a:r>
              <a:rPr lang="zh-CN" altLang="en-US" sz="3000">
                <a:latin typeface="Times New Roman" panose="02020603050405020304" charset="0"/>
                <a:cs typeface="Times New Roman" panose="02020603050405020304" charset="0"/>
              </a:rPr>
              <a:t>you to </a:t>
            </a:r>
            <a:r>
              <a:rPr lang="en-US" altLang="zh-CN" sz="3000">
                <a:latin typeface="Times New Roman" panose="02020603050405020304" charset="0"/>
                <a:cs typeface="Times New Roman" panose="02020603050405020304" charset="0"/>
              </a:rPr>
              <a:t>_________ (</a:t>
            </a:r>
            <a:r>
              <a:rPr lang="zh-CN" altLang="en-US" sz="3000">
                <a:solidFill>
                  <a:schemeClr val="tx1"/>
                </a:solidFill>
                <a:latin typeface="Times New Roman" panose="02020603050405020304" charset="0"/>
                <a:cs typeface="Times New Roman" panose="02020603050405020304" charset="0"/>
                <a:sym typeface="+mn-ea"/>
              </a:rPr>
              <a:t>privilege</a:t>
            </a:r>
            <a:r>
              <a:rPr lang="en-US" altLang="zh-CN" sz="3000">
                <a:latin typeface="Times New Roman" panose="02020603050405020304" charset="0"/>
                <a:cs typeface="Times New Roman" panose="02020603050405020304" charset="0"/>
              </a:rPr>
              <a:t>) </a:t>
            </a:r>
            <a:r>
              <a:rPr lang="zh-CN" altLang="en-US" sz="3000">
                <a:latin typeface="Times New Roman" panose="02020603050405020304" charset="0"/>
                <a:cs typeface="Times New Roman" panose="02020603050405020304" charset="0"/>
              </a:rPr>
              <a:t>such as access </a:t>
            </a:r>
            <a:r>
              <a:rPr lang="zh-CN" altLang="en-US" sz="3000">
                <a:solidFill>
                  <a:schemeClr val="tx1"/>
                </a:solidFill>
                <a:latin typeface="Times New Roman" panose="02020603050405020304" charset="0"/>
                <a:cs typeface="Times New Roman" panose="02020603050405020304" charset="0"/>
              </a:rPr>
              <a:t>to </a:t>
            </a:r>
            <a:r>
              <a:rPr lang="zh-CN" altLang="en-US" sz="3000">
                <a:latin typeface="Times New Roman" panose="02020603050405020304" charset="0"/>
                <a:cs typeface="Times New Roman" panose="02020603050405020304" charset="0"/>
              </a:rPr>
              <a:t>airplane cabins and pet-free apartments.</a:t>
            </a:r>
            <a:endParaRPr lang="zh-CN" altLang="en-US" sz="3000">
              <a:latin typeface="Times New Roman" panose="02020603050405020304" charset="0"/>
              <a:cs typeface="Times New Roman" panose="02020603050405020304" charset="0"/>
            </a:endParaRPr>
          </a:p>
        </p:txBody>
      </p:sp>
      <p:sp>
        <p:nvSpPr>
          <p:cNvPr id="1048598" name="文本框 4"/>
          <p:cNvSpPr txBox="1"/>
          <p:nvPr/>
        </p:nvSpPr>
        <p:spPr>
          <a:xfrm>
            <a:off x="1798955" y="0"/>
            <a:ext cx="9311005" cy="460375"/>
          </a:xfrm>
          <a:prstGeom prst="rect">
            <a:avLst/>
          </a:prstGeom>
          <a:noFill/>
        </p:spPr>
        <p:txBody>
          <a:bodyPr wrap="square" rtlCol="0">
            <a:spAutoFit/>
          </a:bodyPr>
          <a:lstStyle/>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rPr>
              <a:t>《</a:t>
            </a:r>
            <a:r>
              <a:rPr lang="zh-CN" altLang="en-US" sz="2400" b="1">
                <a:solidFill>
                  <a:schemeClr val="accent2"/>
                </a:solidFill>
                <a:latin typeface="+mj-ea"/>
                <a:ea typeface="+mj-ea"/>
                <a:cs typeface="Arial" panose="020B0604020202020204" pitchFamily="34" charset="0"/>
              </a:rPr>
              <a:t>读者文摘</a:t>
            </a:r>
            <a:r>
              <a:rPr lang="en-US" altLang="zh-CN" sz="2400" b="1">
                <a:solidFill>
                  <a:schemeClr val="accent2"/>
                </a:solidFill>
                <a:latin typeface="+mj-ea"/>
                <a:ea typeface="+mj-ea"/>
                <a:cs typeface="Arial" panose="020B0604020202020204" pitchFamily="34" charset="0"/>
              </a:rPr>
              <a:t>》2021年12月 &amp; 2022</a:t>
            </a:r>
            <a:r>
              <a:rPr lang="zh-CN" altLang="en-US" sz="2400" b="1">
                <a:solidFill>
                  <a:schemeClr val="accent2"/>
                </a:solidFill>
                <a:latin typeface="+mj-ea"/>
                <a:ea typeface="+mj-ea"/>
                <a:cs typeface="Arial" panose="020B0604020202020204" pitchFamily="34" charset="0"/>
              </a:rPr>
              <a:t>年</a:t>
            </a:r>
            <a:r>
              <a:rPr lang="en-US" altLang="zh-CN" sz="2400" b="1">
                <a:solidFill>
                  <a:schemeClr val="accent2"/>
                </a:solidFill>
                <a:latin typeface="+mj-ea"/>
                <a:ea typeface="+mj-ea"/>
                <a:cs typeface="Arial" panose="020B0604020202020204" pitchFamily="34" charset="0"/>
              </a:rPr>
              <a:t>1</a:t>
            </a:r>
            <a:r>
              <a:rPr lang="zh-CN" altLang="en-US" sz="2400" b="1">
                <a:solidFill>
                  <a:schemeClr val="accent2"/>
                </a:solidFill>
                <a:latin typeface="+mj-ea"/>
                <a:ea typeface="+mj-ea"/>
                <a:cs typeface="Arial" panose="020B0604020202020204" pitchFamily="34" charset="0"/>
              </a:rPr>
              <a:t>月双月刊</a:t>
            </a:r>
            <a:r>
              <a:rPr lang="en-US" altLang="zh-CN" sz="2400" b="1">
                <a:solidFill>
                  <a:schemeClr val="accent2"/>
                </a:solidFill>
                <a:latin typeface="+mj-ea"/>
                <a:ea typeface="+mj-ea"/>
                <a:cs typeface="Arial" panose="020B0604020202020204" pitchFamily="34" charset="0"/>
              </a:rPr>
              <a:t> 52</a:t>
            </a:r>
            <a:r>
              <a:rPr lang="zh-CN" altLang="en-US" sz="2400" b="1">
                <a:solidFill>
                  <a:schemeClr val="accent2"/>
                </a:solidFill>
                <a:latin typeface="+mj-ea"/>
                <a:ea typeface="+mj-ea"/>
                <a:cs typeface="Arial" panose="020B0604020202020204" pitchFamily="34" charset="0"/>
              </a:rPr>
              <a:t>页</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sp>
        <p:nvSpPr>
          <p:cNvPr id="1048599"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语篇填空</a:t>
            </a:r>
            <a:endParaRPr kumimoji="1" lang="zh-CN" sz="2800" b="1" dirty="0">
              <a:solidFill>
                <a:schemeClr val="lt1"/>
              </a:solidFill>
              <a:sym typeface="+mn-ea"/>
            </a:endParaRPr>
          </a:p>
        </p:txBody>
      </p:sp>
      <p:sp>
        <p:nvSpPr>
          <p:cNvPr id="5" name="文本框 4"/>
          <p:cNvSpPr txBox="1"/>
          <p:nvPr/>
        </p:nvSpPr>
        <p:spPr>
          <a:xfrm>
            <a:off x="6839585" y="606425"/>
            <a:ext cx="2183130" cy="553085"/>
          </a:xfrm>
          <a:prstGeom prst="rect">
            <a:avLst/>
          </a:prstGeom>
          <a:noFill/>
        </p:spPr>
        <p:txBody>
          <a:bodyPr wrap="none" rtlCol="0" anchor="t">
            <a:spAutoFit/>
          </a:bodyPr>
          <a:lstStyle/>
          <a:p>
            <a:pPr algn="ctr"/>
            <a:r>
              <a:rPr lang="zh-CN" altLang="en-US" sz="3000">
                <a:solidFill>
                  <a:srgbClr val="FF0000"/>
                </a:solidFill>
                <a:latin typeface="Times New Roman" panose="02020603050405020304" charset="0"/>
                <a:cs typeface="Times New Roman" panose="02020603050405020304" charset="0"/>
                <a:sym typeface="+mn-ea"/>
              </a:rPr>
              <a:t>significantly </a:t>
            </a:r>
            <a:endParaRPr lang="zh-CN" altLang="en-US" sz="30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3463290" y="1084580"/>
            <a:ext cx="1304290" cy="553085"/>
          </a:xfrm>
          <a:prstGeom prst="rect">
            <a:avLst/>
          </a:prstGeom>
          <a:noFill/>
        </p:spPr>
        <p:txBody>
          <a:bodyPr wrap="none" rtlCol="0" anchor="t">
            <a:spAutoFit/>
          </a:bodyPr>
          <a:lstStyle/>
          <a:p>
            <a:r>
              <a:rPr lang="zh-CN" altLang="en-US" sz="3000">
                <a:solidFill>
                  <a:srgbClr val="FF0000"/>
                </a:solidFill>
                <a:latin typeface="Times New Roman" panose="02020603050405020304" charset="0"/>
                <a:cs typeface="Times New Roman" panose="02020603050405020304" charset="0"/>
                <a:sym typeface="+mn-ea"/>
              </a:rPr>
              <a:t>anxiety</a:t>
            </a:r>
            <a:endParaRPr lang="zh-CN" altLang="en-US" sz="30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8816340" y="1544955"/>
            <a:ext cx="3192780" cy="553085"/>
          </a:xfrm>
          <a:prstGeom prst="rect">
            <a:avLst/>
          </a:prstGeom>
          <a:noFill/>
        </p:spPr>
        <p:txBody>
          <a:bodyPr wrap="none" rtlCol="0" anchor="t">
            <a:spAutoFit/>
          </a:bodyPr>
          <a:lstStyle/>
          <a:p>
            <a:r>
              <a:rPr lang="zh-CN" altLang="en-US" sz="3000">
                <a:solidFill>
                  <a:srgbClr val="FF0000"/>
                </a:solidFill>
                <a:latin typeface="Times New Roman" panose="02020603050405020304" charset="0"/>
                <a:cs typeface="Times New Roman" panose="02020603050405020304" charset="0"/>
                <a:sym typeface="+mn-ea"/>
              </a:rPr>
              <a:t>Although</a:t>
            </a:r>
            <a:r>
              <a:rPr lang="en-US" altLang="zh-CN" sz="3000">
                <a:solidFill>
                  <a:srgbClr val="FF0000"/>
                </a:solidFill>
                <a:latin typeface="Times New Roman" panose="02020603050405020304" charset="0"/>
                <a:cs typeface="Times New Roman" panose="02020603050405020304" charset="0"/>
                <a:sym typeface="+mn-ea"/>
              </a:rPr>
              <a:t> / Though</a:t>
            </a:r>
            <a:r>
              <a:rPr lang="zh-CN" altLang="en-US" sz="3000">
                <a:solidFill>
                  <a:srgbClr val="FF0000"/>
                </a:solidFill>
                <a:latin typeface="Times New Roman" panose="02020603050405020304" charset="0"/>
                <a:cs typeface="Times New Roman" panose="02020603050405020304" charset="0"/>
                <a:sym typeface="+mn-ea"/>
              </a:rPr>
              <a:t> </a:t>
            </a:r>
            <a:endParaRPr lang="zh-CN" altLang="en-US" sz="3000"/>
          </a:p>
        </p:txBody>
      </p:sp>
      <p:sp>
        <p:nvSpPr>
          <p:cNvPr id="4" name="文本框 3"/>
          <p:cNvSpPr txBox="1"/>
          <p:nvPr/>
        </p:nvSpPr>
        <p:spPr>
          <a:xfrm>
            <a:off x="6840855" y="2030095"/>
            <a:ext cx="754380" cy="553085"/>
          </a:xfrm>
          <a:prstGeom prst="rect">
            <a:avLst/>
          </a:prstGeom>
          <a:noFill/>
        </p:spPr>
        <p:txBody>
          <a:bodyPr wrap="none" rtlCol="0" anchor="t">
            <a:spAutoFit/>
          </a:bodyPr>
          <a:lstStyle/>
          <a:p>
            <a:r>
              <a:rPr lang="zh-CN" altLang="en-US" sz="3000">
                <a:solidFill>
                  <a:srgbClr val="FF0000"/>
                </a:solidFill>
                <a:latin typeface="Times New Roman" panose="02020603050405020304" charset="0"/>
                <a:cs typeface="Times New Roman" panose="02020603050405020304" charset="0"/>
                <a:sym typeface="+mn-ea"/>
              </a:rPr>
              <a:t>that</a:t>
            </a:r>
            <a:endParaRPr lang="zh-CN" altLang="en-US"/>
          </a:p>
        </p:txBody>
      </p:sp>
      <p:sp>
        <p:nvSpPr>
          <p:cNvPr id="6" name="文本框 5"/>
          <p:cNvSpPr txBox="1"/>
          <p:nvPr/>
        </p:nvSpPr>
        <p:spPr>
          <a:xfrm>
            <a:off x="4837430" y="2926080"/>
            <a:ext cx="637540" cy="553085"/>
          </a:xfrm>
          <a:prstGeom prst="rect">
            <a:avLst/>
          </a:prstGeom>
          <a:noFill/>
        </p:spPr>
        <p:txBody>
          <a:bodyPr wrap="none" rtlCol="0" anchor="t">
            <a:spAutoFit/>
          </a:bodyPr>
          <a:lstStyle/>
          <a:p>
            <a:r>
              <a:rPr lang="zh-CN" altLang="en-US" sz="3000">
                <a:solidFill>
                  <a:srgbClr val="FF0000"/>
                </a:solidFill>
                <a:latin typeface="Times New Roman" panose="02020603050405020304" charset="0"/>
                <a:cs typeface="Times New Roman" panose="02020603050405020304" charset="0"/>
                <a:sym typeface="+mn-ea"/>
              </a:rPr>
              <a:t>an</a:t>
            </a:r>
            <a:r>
              <a:rPr lang="zh-CN" altLang="en-US" sz="3000">
                <a:latin typeface="Times New Roman" panose="02020603050405020304" charset="0"/>
                <a:cs typeface="Times New Roman" panose="02020603050405020304" charset="0"/>
                <a:sym typeface="+mn-ea"/>
              </a:rPr>
              <a:t> </a:t>
            </a:r>
            <a:endParaRPr lang="zh-CN" altLang="en-US"/>
          </a:p>
        </p:txBody>
      </p:sp>
      <p:sp>
        <p:nvSpPr>
          <p:cNvPr id="7" name="文本框 6"/>
          <p:cNvSpPr txBox="1"/>
          <p:nvPr/>
        </p:nvSpPr>
        <p:spPr>
          <a:xfrm>
            <a:off x="4152265" y="3362325"/>
            <a:ext cx="1547495" cy="553085"/>
          </a:xfrm>
          <a:prstGeom prst="rect">
            <a:avLst/>
          </a:prstGeom>
          <a:noFill/>
        </p:spPr>
        <p:txBody>
          <a:bodyPr wrap="none" rtlCol="0" anchor="t">
            <a:spAutoFit/>
          </a:bodyPr>
          <a:lstStyle/>
          <a:p>
            <a:r>
              <a:rPr lang="zh-CN" altLang="en-US" sz="3000">
                <a:solidFill>
                  <a:srgbClr val="FF0000"/>
                </a:solidFill>
                <a:latin typeface="Times New Roman" panose="02020603050405020304" charset="0"/>
                <a:cs typeface="Times New Roman" panose="02020603050405020304" charset="0"/>
                <a:sym typeface="+mn-ea"/>
              </a:rPr>
              <a:t>reported </a:t>
            </a:r>
            <a:endParaRPr lang="zh-CN" altLang="en-US"/>
          </a:p>
        </p:txBody>
      </p:sp>
      <p:sp>
        <p:nvSpPr>
          <p:cNvPr id="8" name="文本框 7"/>
          <p:cNvSpPr txBox="1"/>
          <p:nvPr/>
        </p:nvSpPr>
        <p:spPr>
          <a:xfrm>
            <a:off x="9051290" y="3390900"/>
            <a:ext cx="1050290" cy="553085"/>
          </a:xfrm>
          <a:prstGeom prst="rect">
            <a:avLst/>
          </a:prstGeom>
          <a:noFill/>
        </p:spPr>
        <p:txBody>
          <a:bodyPr wrap="none" rtlCol="0" anchor="t">
            <a:spAutoFit/>
          </a:bodyPr>
          <a:lstStyle/>
          <a:p>
            <a:r>
              <a:rPr lang="zh-CN" altLang="en-US" sz="3000">
                <a:solidFill>
                  <a:srgbClr val="FF0000"/>
                </a:solidFill>
                <a:latin typeface="Times New Roman" panose="02020603050405020304" charset="0"/>
                <a:cs typeface="Times New Roman" panose="02020603050405020304" charset="0"/>
                <a:sym typeface="+mn-ea"/>
              </a:rPr>
              <a:t>better</a:t>
            </a:r>
            <a:endParaRPr lang="zh-CN" altLang="en-US"/>
          </a:p>
        </p:txBody>
      </p:sp>
      <p:sp>
        <p:nvSpPr>
          <p:cNvPr id="9" name="文本框 8"/>
          <p:cNvSpPr txBox="1"/>
          <p:nvPr/>
        </p:nvSpPr>
        <p:spPr>
          <a:xfrm>
            <a:off x="4200525" y="3841750"/>
            <a:ext cx="1949450" cy="553085"/>
          </a:xfrm>
          <a:prstGeom prst="rect">
            <a:avLst/>
          </a:prstGeom>
          <a:noFill/>
        </p:spPr>
        <p:txBody>
          <a:bodyPr wrap="none" rtlCol="0" anchor="t">
            <a:spAutoFit/>
          </a:bodyPr>
          <a:lstStyle/>
          <a:p>
            <a:r>
              <a:rPr lang="zh-CN" altLang="en-US" sz="3000">
                <a:solidFill>
                  <a:srgbClr val="FF0000"/>
                </a:solidFill>
                <a:latin typeface="Times New Roman" panose="02020603050405020304" charset="0"/>
                <a:cs typeface="Times New Roman" panose="02020603050405020304" charset="0"/>
                <a:sym typeface="+mn-ea"/>
              </a:rPr>
              <a:t>Depending </a:t>
            </a:r>
            <a:endParaRPr lang="zh-CN" altLang="en-US"/>
          </a:p>
        </p:txBody>
      </p:sp>
      <p:sp>
        <p:nvSpPr>
          <p:cNvPr id="10" name="文本框 9"/>
          <p:cNvSpPr txBox="1"/>
          <p:nvPr/>
        </p:nvSpPr>
        <p:spPr>
          <a:xfrm>
            <a:off x="5604510" y="4273550"/>
            <a:ext cx="1040130" cy="553085"/>
          </a:xfrm>
          <a:prstGeom prst="rect">
            <a:avLst/>
          </a:prstGeom>
          <a:noFill/>
        </p:spPr>
        <p:txBody>
          <a:bodyPr wrap="none" rtlCol="0" anchor="t">
            <a:spAutoFit/>
          </a:bodyPr>
          <a:lstStyle/>
          <a:p>
            <a:r>
              <a:rPr lang="zh-CN" altLang="en-US" sz="3000">
                <a:solidFill>
                  <a:srgbClr val="FF0000"/>
                </a:solidFill>
                <a:latin typeface="Times New Roman" panose="02020603050405020304" charset="0"/>
                <a:cs typeface="Times New Roman" panose="02020603050405020304" charset="0"/>
                <a:sym typeface="+mn-ea"/>
              </a:rPr>
              <a:t>to get</a:t>
            </a:r>
            <a:endParaRPr lang="zh-CN" altLang="en-US"/>
          </a:p>
        </p:txBody>
      </p:sp>
      <p:sp>
        <p:nvSpPr>
          <p:cNvPr id="11" name="文本框 10"/>
          <p:cNvSpPr txBox="1"/>
          <p:nvPr/>
        </p:nvSpPr>
        <p:spPr>
          <a:xfrm>
            <a:off x="5310505" y="5175250"/>
            <a:ext cx="1780540" cy="553085"/>
          </a:xfrm>
          <a:prstGeom prst="rect">
            <a:avLst/>
          </a:prstGeom>
          <a:noFill/>
        </p:spPr>
        <p:txBody>
          <a:bodyPr wrap="none" rtlCol="0" anchor="t">
            <a:spAutoFit/>
          </a:bodyPr>
          <a:lstStyle/>
          <a:p>
            <a:r>
              <a:rPr lang="zh-CN" altLang="en-US" sz="3000">
                <a:solidFill>
                  <a:srgbClr val="FF0000"/>
                </a:solidFill>
                <a:latin typeface="Times New Roman" panose="02020603050405020304" charset="0"/>
                <a:cs typeface="Times New Roman" panose="02020603050405020304" charset="0"/>
                <a:sym typeface="+mn-ea"/>
              </a:rPr>
              <a:t>privileges </a:t>
            </a:r>
            <a:endParaRPr lang="zh-CN" altLang="en-US"/>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P spid="3" grpId="0"/>
      <p:bldP spid="3" grpId="1"/>
      <p:bldP spid="4" grpId="0"/>
      <p:bldP spid="4" grpId="1"/>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5720" y="654685"/>
            <a:ext cx="11973560" cy="48260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3333FF"/>
                </a:solidFill>
                <a:latin typeface="Times New Roman" panose="02020603050405020304" charset="0"/>
                <a:ea typeface="华文中宋" panose="02010600040101010101" charset="-122"/>
                <a:cs typeface="Times New Roman" panose="02020603050405020304" charset="0"/>
                <a:sym typeface="+mn-ea"/>
              </a:rPr>
              <a:t>alleviate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make sth less severe 减轻</a:t>
            </a:r>
            <a:r>
              <a:rPr lang="zh-CN" sz="2800">
                <a:latin typeface="Times New Roman" panose="02020603050405020304" charset="0"/>
                <a:ea typeface="华文中宋" panose="02010600040101010101" charset="-122"/>
                <a:cs typeface="Times New Roman" panose="02020603050405020304" charset="0"/>
                <a:sym typeface="+mn-ea"/>
              </a:rPr>
              <a:t>；</a:t>
            </a:r>
            <a:r>
              <a:rPr sz="2800">
                <a:latin typeface="Times New Roman" panose="02020603050405020304" charset="0"/>
                <a:ea typeface="华文中宋" panose="02010600040101010101" charset="-122"/>
                <a:cs typeface="Times New Roman" panose="02020603050405020304" charset="0"/>
                <a:sym typeface="+mn-ea"/>
              </a:rPr>
              <a:t>缓解</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A number of measures were taken to alleviate the problem. </a:t>
            </a: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zh-CN" altLang="en-US" sz="2800">
                <a:latin typeface="华文中宋" panose="02010600040101010101" charset="-122"/>
                <a:ea typeface="华文中宋" panose="02010600040101010101" charset="-122"/>
                <a:cs typeface="华文中宋" panose="02010600040101010101" charset="-122"/>
                <a:sym typeface="+mn-ea"/>
              </a:rPr>
              <a:t>采取了一系列措施缓解这个问题。</a:t>
            </a:r>
            <a:endParaRPr lang="zh-CN" altLang="en-US"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a:t>
            </a:r>
            <a:r>
              <a:rPr lang="en-US" altLang="zh-CN" sz="2800">
                <a:latin typeface="Times New Roman" panose="02020603050405020304" charset="0"/>
                <a:cs typeface="Times New Roman" panose="02020603050405020304" charset="0"/>
              </a:rPr>
              <a:t> </a:t>
            </a:r>
            <a:r>
              <a:rPr lang="zh-CN" altLang="en-US" sz="2800">
                <a:solidFill>
                  <a:srgbClr val="3333FF"/>
                </a:solidFill>
                <a:latin typeface="Times New Roman" panose="02020603050405020304" charset="0"/>
                <a:cs typeface="Times New Roman" panose="02020603050405020304" charset="0"/>
                <a:sym typeface="+mn-ea"/>
              </a:rPr>
              <a:t>certify</a:t>
            </a:r>
            <a:r>
              <a:rPr lang="en-US" altLang="zh-CN" sz="2800">
                <a:solidFill>
                  <a:srgbClr val="3333FF"/>
                </a:solidFill>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rPr>
              <a:t>to state officially, especially in writing, that sth is true </a:t>
            </a:r>
            <a:r>
              <a:rPr lang="en-US" altLang="zh-CN" sz="2800">
                <a:latin typeface="华文中宋" panose="02010600040101010101" charset="-122"/>
                <a:ea typeface="华文中宋" panose="02010600040101010101" charset="-122"/>
                <a:cs typeface="Times New Roman" panose="02020603050405020304" charset="0"/>
              </a:rPr>
              <a:t>证明</a:t>
            </a:r>
            <a:r>
              <a:rPr lang="zh-CN" altLang="en-US" sz="2800">
                <a:latin typeface="华文中宋" panose="02010600040101010101" charset="-122"/>
                <a:ea typeface="华文中宋" panose="02010600040101010101" charset="-122"/>
                <a:cs typeface="Times New Roman" panose="02020603050405020304" charset="0"/>
              </a:rPr>
              <a:t>；</a:t>
            </a:r>
            <a:r>
              <a:rPr lang="en-US" altLang="zh-CN" sz="2800">
                <a:latin typeface="华文中宋" panose="02010600040101010101" charset="-122"/>
                <a:ea typeface="华文中宋" panose="02010600040101010101" charset="-122"/>
                <a:cs typeface="Times New Roman" panose="02020603050405020304" charset="0"/>
              </a:rPr>
              <a:t>证实</a:t>
            </a:r>
            <a:endParaRPr lang="en-US" altLang="zh-CN" sz="2800">
              <a:latin typeface="华文中宋" panose="02010600040101010101" charset="-122"/>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solidFill>
                  <a:srgbClr val="3333FF"/>
                </a:solidFill>
                <a:latin typeface="Times New Roman" panose="02020603050405020304" charset="0"/>
                <a:ea typeface="华文中宋" panose="02010600040101010101" charset="-122"/>
                <a:cs typeface="Times New Roman" panose="02020603050405020304" charset="0"/>
              </a:rPr>
              <a:t>    </a:t>
            </a:r>
            <a:r>
              <a:rPr sz="2800">
                <a:solidFill>
                  <a:srgbClr val="3333FF"/>
                </a:solidFill>
                <a:latin typeface="Times New Roman" panose="02020603050405020304" charset="0"/>
                <a:ea typeface="华文中宋" panose="02010600040101010101" charset="-122"/>
                <a:cs typeface="Times New Roman" panose="02020603050405020304" charset="0"/>
              </a:rPr>
              <a:t>certification</a:t>
            </a:r>
            <a:r>
              <a:rPr lang="en-US" sz="2800">
                <a:latin typeface="Times New Roman" panose="02020603050405020304" charset="0"/>
                <a:ea typeface="华文中宋" panose="02010600040101010101" charset="-122"/>
                <a:cs typeface="Times New Roman" panose="02020603050405020304" charset="0"/>
              </a:rPr>
              <a:t>: the act of certifying sth 证明；鉴定</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Char char="ü"/>
            </a:pPr>
            <a:r>
              <a:rPr lang="zh-CN" altLang="en-US" sz="2800">
                <a:latin typeface="Times New Roman" panose="02020603050405020304" charset="0"/>
                <a:ea typeface="华文中宋" panose="02010600040101010101" charset="-122"/>
                <a:cs typeface="Times New Roman" panose="02020603050405020304" charset="0"/>
                <a:sym typeface="+mn-ea"/>
              </a:rPr>
              <a:t>He was certified dead on arrival.</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他送到时被证实已死亡。</a:t>
            </a:r>
            <a:endParaRPr lang="en-US" sz="2800">
              <a:latin typeface="Times New Roman" panose="02020603050405020304" charset="0"/>
              <a:ea typeface="华文中宋" panose="02010600040101010101" charset="-122"/>
              <a:cs typeface="Times New Roman" panose="02020603050405020304" charset="0"/>
            </a:endParaRPr>
          </a:p>
        </p:txBody>
      </p:sp>
      <p:sp>
        <p:nvSpPr>
          <p:cNvPr id="1048603"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词语讲解</a:t>
            </a:r>
            <a:endParaRPr kumimoji="1" lang="zh-CN" sz="2800" b="1" dirty="0">
              <a:solidFill>
                <a:schemeClr val="lt1"/>
              </a:solidFill>
              <a:sym typeface="+mn-ea"/>
            </a:endParaRPr>
          </a:p>
        </p:txBody>
      </p:sp>
      <p:sp>
        <p:nvSpPr>
          <p:cNvPr id="1048604" name="文本框 1"/>
          <p:cNvSpPr txBox="1"/>
          <p:nvPr/>
        </p:nvSpPr>
        <p:spPr>
          <a:xfrm>
            <a:off x="137795" y="215773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7795" y="2679700"/>
            <a:ext cx="10344150" cy="980439"/>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 organization works to alleviate world hunger and disease.</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137795" y="539051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7" name="文本框 5"/>
          <p:cNvSpPr txBox="1"/>
          <p:nvPr/>
        </p:nvSpPr>
        <p:spPr>
          <a:xfrm>
            <a:off x="137795" y="5927725"/>
            <a:ext cx="11703050" cy="980440"/>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He handed her a piece of paper certifying (that) she was in good health. </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64665" y="2217420"/>
            <a:ext cx="6814185"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这个机构致力于减少世界上的饥饿和疾病。</a:t>
            </a:r>
            <a:endParaRPr lang="zh-CN" altLang="en-US" sz="2800">
              <a:latin typeface="华文中宋" panose="02010600040101010101" charset="-122"/>
              <a:ea typeface="华文中宋" panose="02010600040101010101" charset="-122"/>
            </a:endParaRPr>
          </a:p>
        </p:txBody>
      </p:sp>
      <p:cxnSp>
        <p:nvCxnSpPr>
          <p:cNvPr id="3145728" name="直接连接符 8"/>
          <p:cNvCxnSpPr/>
          <p:nvPr/>
        </p:nvCxnSpPr>
        <p:spPr>
          <a:xfrm flipV="1">
            <a:off x="179705" y="3173730"/>
            <a:ext cx="9586595" cy="292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15900" y="6441440"/>
            <a:ext cx="10861675" cy="203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48609" name="文本框 6"/>
          <p:cNvSpPr txBox="1"/>
          <p:nvPr/>
        </p:nvSpPr>
        <p:spPr>
          <a:xfrm>
            <a:off x="1902460" y="5390515"/>
            <a:ext cx="6814185"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他递给她一张纸，证明她健康状况良好。  </a:t>
            </a:r>
            <a:endParaRPr lang="zh-CN" altLang="en-US" sz="28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31" dur="500"/>
                                        <p:tgtEl>
                                          <p:spTgt spid="104860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48609"/>
                                        </p:tgtEl>
                                        <p:attrNameLst>
                                          <p:attrName>style.visibility</p:attrName>
                                        </p:attrNameLst>
                                      </p:cBhvr>
                                      <p:to>
                                        <p:strVal val="visible"/>
                                      </p:to>
                                    </p:set>
                                    <p:animEffect transition="in" filter="blinds(horizontal)">
                                      <p:cBhvr>
                                        <p:cTn id="42" dur="500"/>
                                        <p:tgtEl>
                                          <p:spTgt spid="104860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104860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圆角矩形 6"/>
          <p:cNvSpPr/>
          <p:nvPr/>
        </p:nvSpPr>
        <p:spPr>
          <a:xfrm>
            <a:off x="200025" y="705485"/>
            <a:ext cx="11876405" cy="260604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 name="圆角矩形 6"/>
          <p:cNvSpPr/>
          <p:nvPr/>
        </p:nvSpPr>
        <p:spPr>
          <a:xfrm>
            <a:off x="200025" y="3886200"/>
            <a:ext cx="11876405" cy="2606040"/>
          </a:xfrm>
          <a:prstGeom prst="roundRect">
            <a:avLst>
              <a:gd name="adj" fmla="val 16667"/>
            </a:avLst>
          </a:prstGeom>
          <a:noFill/>
          <a:ln w="63500" cap="flat" cmpd="sng">
            <a:solidFill>
              <a:schemeClr val="accent2">
                <a:lumMod val="50000"/>
                <a:alpha val="66000"/>
              </a:schemeClr>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8610" name="文本框 16"/>
          <p:cNvSpPr txBox="1"/>
          <p:nvPr/>
        </p:nvSpPr>
        <p:spPr>
          <a:xfrm>
            <a:off x="0" y="0"/>
            <a:ext cx="2003425" cy="521970"/>
          </a:xfrm>
          <a:prstGeom prst="rect">
            <a:avLst/>
          </a:prstGeom>
          <a:solidFill>
            <a:schemeClr val="accent6"/>
          </a:solidFill>
        </p:spPr>
        <p:txBody>
          <a:bodyPr wrap="square" rtlCol="0">
            <a:spAutoFit/>
          </a:bodyPr>
          <a:lstStyle/>
          <a:p>
            <a:r>
              <a:rPr kumimoji="1" lang="zh-CN" sz="2800" b="1" dirty="0">
                <a:solidFill>
                  <a:schemeClr val="lt1"/>
                </a:solidFill>
              </a:rPr>
              <a:t>长难句分析</a:t>
            </a:r>
            <a:endParaRPr kumimoji="1" lang="zh-CN" sz="2800" b="1" dirty="0">
              <a:solidFill>
                <a:schemeClr val="lt1"/>
              </a:solidFill>
            </a:endParaRPr>
          </a:p>
        </p:txBody>
      </p:sp>
      <p:sp>
        <p:nvSpPr>
          <p:cNvPr id="1048612" name="文本框 8"/>
          <p:cNvSpPr txBox="1"/>
          <p:nvPr/>
        </p:nvSpPr>
        <p:spPr>
          <a:xfrm>
            <a:off x="449580" y="789305"/>
            <a:ext cx="11220450" cy="829945"/>
          </a:xfrm>
          <a:prstGeom prst="rect">
            <a:avLst/>
          </a:prstGeom>
          <a:noFill/>
        </p:spPr>
        <p:txBody>
          <a:bodyPr wrap="square">
            <a:spAutoFit/>
          </a:bodyPr>
          <a:lstStyle/>
          <a:p>
            <a:pPr algn="l"/>
            <a:r>
              <a:rPr lang="en-US" sz="2400">
                <a:latin typeface="Times New Roman" panose="02020603050405020304" charset="0"/>
                <a:cs typeface="Times New Roman" panose="02020603050405020304" charset="0"/>
                <a:sym typeface="+mn-ea"/>
              </a:rPr>
              <a:t>1. </a:t>
            </a:r>
            <a:r>
              <a:rPr sz="2400">
                <a:latin typeface="Times New Roman" panose="02020603050405020304" charset="0"/>
                <a:cs typeface="Times New Roman" panose="02020603050405020304" charset="0"/>
                <a:sym typeface="+mn-ea"/>
              </a:rPr>
              <a:t>Depending upon </a:t>
            </a:r>
            <a:r>
              <a:rPr sz="2400">
                <a:solidFill>
                  <a:schemeClr val="accent2"/>
                </a:solidFill>
                <a:latin typeface="Times New Roman" panose="02020603050405020304" charset="0"/>
                <a:cs typeface="Times New Roman" panose="02020603050405020304" charset="0"/>
                <a:sym typeface="+mn-ea"/>
              </a:rPr>
              <a:t>what the laws are</a:t>
            </a:r>
            <a:r>
              <a:rPr sz="2400">
                <a:latin typeface="Times New Roman" panose="02020603050405020304" charset="0"/>
                <a:cs typeface="Times New Roman" panose="02020603050405020304" charset="0"/>
                <a:sym typeface="+mn-ea"/>
              </a:rPr>
              <a:t> </a:t>
            </a:r>
            <a:r>
              <a:rPr sz="2400">
                <a:solidFill>
                  <a:srgbClr val="7030A0"/>
                </a:solidFill>
                <a:latin typeface="Times New Roman" panose="02020603050405020304" charset="0"/>
                <a:cs typeface="Times New Roman" panose="02020603050405020304" charset="0"/>
                <a:sym typeface="+mn-ea"/>
              </a:rPr>
              <a:t>where you live</a:t>
            </a:r>
            <a:r>
              <a:rPr sz="2400">
                <a:latin typeface="Times New Roman" panose="02020603050405020304" charset="0"/>
                <a:cs typeface="Times New Roman" panose="02020603050405020304" charset="0"/>
                <a:sym typeface="+mn-ea"/>
              </a:rPr>
              <a:t>, you might be able to get your mental health care provider to certify your companion as an emotional support animal.</a:t>
            </a:r>
            <a:endParaRPr lang="zh-CN" altLang="zh-CN" sz="2400" b="0" i="0" dirty="0">
              <a:effectLst/>
              <a:highlight>
                <a:srgbClr val="C0C0C0"/>
              </a:highlight>
              <a:latin typeface="Times New Roman" panose="02020603050405020304" charset="0"/>
              <a:ea typeface="华文中宋" panose="02010600040101010101" charset="-122"/>
              <a:cs typeface="Times New Roman" panose="02020603050405020304" charset="0"/>
              <a:sym typeface="+mn-ea"/>
            </a:endParaRPr>
          </a:p>
        </p:txBody>
      </p:sp>
      <p:sp>
        <p:nvSpPr>
          <p:cNvPr id="1048613" name="文本框 3"/>
          <p:cNvSpPr txBox="1"/>
          <p:nvPr/>
        </p:nvSpPr>
        <p:spPr>
          <a:xfrm>
            <a:off x="448945" y="2534920"/>
            <a:ext cx="804545"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048614" name="文本框 9"/>
          <p:cNvSpPr txBox="1"/>
          <p:nvPr/>
        </p:nvSpPr>
        <p:spPr>
          <a:xfrm>
            <a:off x="1369060" y="2419350"/>
            <a:ext cx="10417175" cy="829945"/>
          </a:xfrm>
          <a:prstGeom prst="rect">
            <a:avLst/>
          </a:prstGeom>
          <a:noFill/>
        </p:spPr>
        <p:txBody>
          <a:bodyPr wrap="square" rtlCol="0">
            <a:spAutoFit/>
          </a:bodyPr>
          <a:lstStyle/>
          <a:p>
            <a:pPr algn="l">
              <a:buClrTx/>
              <a:buSzTx/>
              <a:buFontTx/>
            </a:pPr>
            <a:r>
              <a:rPr sz="2400">
                <a:latin typeface="华文中宋" panose="02010600040101010101" charset="-122"/>
                <a:ea typeface="华文中宋" panose="02010600040101010101" charset="-122"/>
              </a:rPr>
              <a:t>根据你生活的地方的法律，你可能会让你的精神健康护理人员证明你的</a:t>
            </a:r>
            <a:r>
              <a:rPr lang="zh-CN" sz="2400">
                <a:latin typeface="华文中宋" panose="02010600040101010101" charset="-122"/>
                <a:ea typeface="华文中宋" panose="02010600040101010101" charset="-122"/>
              </a:rPr>
              <a:t>伙伴</a:t>
            </a:r>
            <a:r>
              <a:rPr sz="2400">
                <a:latin typeface="华文中宋" panose="02010600040101010101" charset="-122"/>
                <a:ea typeface="华文中宋" panose="02010600040101010101" charset="-122"/>
              </a:rPr>
              <a:t>是一种情感支持动物。</a:t>
            </a:r>
            <a:endParaRPr sz="2400">
              <a:latin typeface="华文中宋" panose="02010600040101010101" charset="-122"/>
              <a:ea typeface="华文中宋" panose="02010600040101010101" charset="-122"/>
            </a:endParaRPr>
          </a:p>
        </p:txBody>
      </p:sp>
      <p:sp>
        <p:nvSpPr>
          <p:cNvPr id="1048617" name="文本框 5"/>
          <p:cNvSpPr txBox="1"/>
          <p:nvPr/>
        </p:nvSpPr>
        <p:spPr>
          <a:xfrm>
            <a:off x="448310" y="3929380"/>
            <a:ext cx="11417935" cy="829945"/>
          </a:xfrm>
          <a:prstGeom prst="rect">
            <a:avLst/>
          </a:prstGeom>
          <a:noFill/>
        </p:spPr>
        <p:txBody>
          <a:bodyPr wrap="square" rtlCol="0" anchor="t">
            <a:spAutoFit/>
          </a:bodyPr>
          <a:lstStyle/>
          <a:p>
            <a:pPr algn="l">
              <a:buClrTx/>
              <a:buSzTx/>
              <a:buFontTx/>
            </a:pPr>
            <a:r>
              <a:rPr lang="en-US" sz="2400">
                <a:latin typeface="Times New Roman" panose="02020603050405020304" charset="0"/>
                <a:cs typeface="Times New Roman" panose="02020603050405020304" charset="0"/>
              </a:rPr>
              <a:t>2. </a:t>
            </a:r>
            <a:r>
              <a:rPr sz="2400">
                <a:latin typeface="Times New Roman" panose="02020603050405020304" charset="0"/>
                <a:cs typeface="Times New Roman" panose="02020603050405020304" charset="0"/>
              </a:rPr>
              <a:t>Although these animals aren’t trained to do anything </a:t>
            </a:r>
            <a:r>
              <a:rPr sz="2400">
                <a:solidFill>
                  <a:srgbClr val="3333FF"/>
                </a:solidFill>
                <a:latin typeface="Times New Roman" panose="02020603050405020304" charset="0"/>
                <a:cs typeface="Times New Roman" panose="02020603050405020304" charset="0"/>
              </a:rPr>
              <a:t>that regular pets don’t do</a:t>
            </a:r>
            <a:r>
              <a:rPr sz="2400">
                <a:latin typeface="Times New Roman" panose="02020603050405020304" charset="0"/>
                <a:cs typeface="Times New Roman" panose="02020603050405020304" charset="0"/>
              </a:rPr>
              <a:t>, they hold special therapeutic significance for people </a:t>
            </a:r>
            <a:r>
              <a:rPr sz="2400">
                <a:solidFill>
                  <a:srgbClr val="3333FF"/>
                </a:solidFill>
                <a:latin typeface="Times New Roman" panose="02020603050405020304" charset="0"/>
                <a:cs typeface="Times New Roman" panose="02020603050405020304" charset="0"/>
              </a:rPr>
              <a:t>who struggle with their psychological health</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p:txBody>
      </p:sp>
      <p:sp>
        <p:nvSpPr>
          <p:cNvPr id="1048618" name="文本框 7"/>
          <p:cNvSpPr txBox="1"/>
          <p:nvPr/>
        </p:nvSpPr>
        <p:spPr>
          <a:xfrm>
            <a:off x="1369060" y="5561330"/>
            <a:ext cx="9453880" cy="829945"/>
          </a:xfrm>
          <a:prstGeom prst="rect">
            <a:avLst/>
          </a:prstGeom>
          <a:noFill/>
        </p:spPr>
        <p:txBody>
          <a:bodyPr wrap="square" rtlCol="0" anchor="t">
            <a:spAutoFit/>
          </a:bodyPr>
          <a:lstStyle/>
          <a:p>
            <a:pPr lvl="0" algn="l">
              <a:buClrTx/>
              <a:buSzTx/>
              <a:buFontTx/>
            </a:pPr>
            <a:r>
              <a:rPr sz="2400">
                <a:latin typeface="华文中宋" panose="02010600040101010101" charset="-122"/>
                <a:ea typeface="华文中宋" panose="02010600040101010101" charset="-122"/>
                <a:sym typeface="+mn-ea"/>
              </a:rPr>
              <a:t>虽然这些动物</a:t>
            </a:r>
            <a:r>
              <a:rPr lang="zh-CN" sz="2400">
                <a:latin typeface="华文中宋" panose="02010600040101010101" charset="-122"/>
                <a:ea typeface="华文中宋" panose="02010600040101010101" charset="-122"/>
                <a:sym typeface="+mn-ea"/>
              </a:rPr>
              <a:t>没有被</a:t>
            </a:r>
            <a:r>
              <a:rPr sz="2400">
                <a:latin typeface="华文中宋" panose="02010600040101010101" charset="-122"/>
                <a:ea typeface="华文中宋" panose="02010600040101010101" charset="-122"/>
                <a:sym typeface="+mn-ea"/>
              </a:rPr>
              <a:t>训练</a:t>
            </a:r>
            <a:r>
              <a:rPr lang="zh-CN" sz="2400">
                <a:latin typeface="华文中宋" panose="02010600040101010101" charset="-122"/>
                <a:ea typeface="华文中宋" panose="02010600040101010101" charset="-122"/>
                <a:sym typeface="+mn-ea"/>
              </a:rPr>
              <a:t>去</a:t>
            </a:r>
            <a:r>
              <a:rPr sz="2400">
                <a:latin typeface="华文中宋" panose="02010600040101010101" charset="-122"/>
                <a:ea typeface="华文中宋" panose="02010600040101010101" charset="-122"/>
                <a:sym typeface="+mn-ea"/>
              </a:rPr>
              <a:t>做任何普通宠物不会做的事情，但它们对</a:t>
            </a:r>
            <a:r>
              <a:rPr lang="zh-CN" sz="2400">
                <a:latin typeface="华文中宋" panose="02010600040101010101" charset="-122"/>
                <a:ea typeface="华文中宋" panose="02010600040101010101" charset="-122"/>
                <a:sym typeface="+mn-ea"/>
              </a:rPr>
              <a:t>那些与</a:t>
            </a:r>
            <a:r>
              <a:rPr sz="2400">
                <a:latin typeface="华文中宋" panose="02010600040101010101" charset="-122"/>
                <a:ea typeface="华文中宋" panose="02010600040101010101" charset="-122"/>
                <a:sym typeface="+mn-ea"/>
              </a:rPr>
              <a:t>心理健康</a:t>
            </a:r>
            <a:r>
              <a:rPr lang="zh-CN" sz="2400">
                <a:latin typeface="华文中宋" panose="02010600040101010101" charset="-122"/>
                <a:ea typeface="华文中宋" panose="02010600040101010101" charset="-122"/>
                <a:sym typeface="+mn-ea"/>
              </a:rPr>
              <a:t>作斗争的人</a:t>
            </a:r>
            <a:r>
              <a:rPr sz="2400">
                <a:latin typeface="华文中宋" panose="02010600040101010101" charset="-122"/>
                <a:ea typeface="华文中宋" panose="02010600040101010101" charset="-122"/>
                <a:sym typeface="+mn-ea"/>
              </a:rPr>
              <a:t>有特殊的治疗意义。</a:t>
            </a:r>
            <a:endParaRPr sz="2400">
              <a:latin typeface="华文中宋" panose="02010600040101010101" charset="-122"/>
              <a:ea typeface="华文中宋" panose="02010600040101010101" charset="-122"/>
              <a:sym typeface="+mn-ea"/>
            </a:endParaRPr>
          </a:p>
        </p:txBody>
      </p:sp>
      <p:sp>
        <p:nvSpPr>
          <p:cNvPr id="4" name="文本框 3"/>
          <p:cNvSpPr txBox="1"/>
          <p:nvPr/>
        </p:nvSpPr>
        <p:spPr>
          <a:xfrm>
            <a:off x="560070" y="1593850"/>
            <a:ext cx="11156950" cy="829945"/>
          </a:xfrm>
          <a:prstGeom prst="rect">
            <a:avLst/>
          </a:prstGeom>
          <a:solidFill>
            <a:schemeClr val="accent6">
              <a:lumMod val="20000"/>
              <a:lumOff val="80000"/>
            </a:schemeClr>
          </a:solidFill>
        </p:spPr>
        <p:txBody>
          <a:bodyPr wrap="square" rtlCol="0">
            <a:spAutoFit/>
          </a:bodyPr>
          <a:lstStyle/>
          <a:p>
            <a:pPr algn="l"/>
            <a:r>
              <a:rPr lang="en-US" altLang="zh-CN" sz="2400" dirty="0">
                <a:effectLst/>
                <a:latin typeface="Times New Roman" panose="02020603050405020304" charset="0"/>
                <a:ea typeface="华文中宋" panose="02010600040101010101" charset="-122"/>
                <a:cs typeface="Times New Roman" panose="02020603050405020304" charset="0"/>
                <a:sym typeface="+mn-ea"/>
              </a:rPr>
              <a:t>分析：本句</a:t>
            </a:r>
            <a:r>
              <a:rPr lang="zh-CN" altLang="zh-CN" sz="2400" dirty="0">
                <a:effectLst/>
                <a:latin typeface="Times New Roman" panose="02020603050405020304" charset="0"/>
                <a:ea typeface="华文中宋" panose="02010600040101010101" charset="-122"/>
                <a:cs typeface="Times New Roman" panose="02020603050405020304" charset="0"/>
                <a:sym typeface="+mn-ea"/>
              </a:rPr>
              <a:t>中的</a:t>
            </a:r>
            <a:r>
              <a:rPr lang="en-US" altLang="zh-CN" sz="2400" dirty="0">
                <a:effectLst/>
                <a:latin typeface="Times New Roman" panose="02020603050405020304" charset="0"/>
                <a:ea typeface="华文中宋" panose="02010600040101010101" charset="-122"/>
                <a:cs typeface="Times New Roman" panose="02020603050405020304" charset="0"/>
                <a:sym typeface="+mn-ea"/>
              </a:rPr>
              <a:t>depending upon</a:t>
            </a:r>
            <a:r>
              <a:rPr lang="zh-CN" altLang="zh-CN" sz="2400" dirty="0">
                <a:effectLst/>
                <a:latin typeface="Times New Roman" panose="02020603050405020304" charset="0"/>
                <a:ea typeface="华文中宋" panose="02010600040101010101" charset="-122"/>
                <a:cs typeface="Times New Roman" panose="02020603050405020304" charset="0"/>
                <a:sym typeface="+mn-ea"/>
              </a:rPr>
              <a:t>相当于</a:t>
            </a:r>
            <a:r>
              <a:rPr lang="en-US" altLang="zh-CN" sz="2400" dirty="0">
                <a:effectLst/>
                <a:latin typeface="Times New Roman" panose="02020603050405020304" charset="0"/>
                <a:ea typeface="华文中宋" panose="02010600040101010101" charset="-122"/>
                <a:cs typeface="Times New Roman" panose="02020603050405020304" charset="0"/>
                <a:sym typeface="+mn-ea"/>
              </a:rPr>
              <a:t>according to</a:t>
            </a:r>
            <a:r>
              <a:rPr lang="zh-CN" altLang="zh-CN" sz="2400" dirty="0">
                <a:effectLst/>
                <a:latin typeface="Times New Roman" panose="02020603050405020304" charset="0"/>
                <a:ea typeface="华文中宋" panose="02010600040101010101" charset="-122"/>
                <a:cs typeface="Times New Roman" panose="02020603050405020304" charset="0"/>
                <a:sym typeface="+mn-ea"/>
              </a:rPr>
              <a:t>的用法，作介词词组；</a:t>
            </a:r>
            <a:r>
              <a:rPr lang="en-US" altLang="zh-CN" sz="2400" dirty="0">
                <a:effectLst/>
                <a:latin typeface="Times New Roman" panose="02020603050405020304" charset="0"/>
                <a:ea typeface="华文中宋" panose="02010600040101010101" charset="-122"/>
                <a:cs typeface="Times New Roman" panose="02020603050405020304" charset="0"/>
                <a:sym typeface="+mn-ea"/>
              </a:rPr>
              <a:t>depending on</a:t>
            </a:r>
            <a:r>
              <a:rPr lang="zh-CN" altLang="en-US" sz="2400" dirty="0">
                <a:effectLst/>
                <a:latin typeface="Times New Roman" panose="02020603050405020304" charset="0"/>
                <a:ea typeface="华文中宋" panose="02010600040101010101" charset="-122"/>
                <a:cs typeface="Times New Roman" panose="02020603050405020304" charset="0"/>
                <a:sym typeface="+mn-ea"/>
              </a:rPr>
              <a:t>后</a:t>
            </a:r>
            <a:r>
              <a:rPr altLang="zh-CN" sz="2400" dirty="0">
                <a:effectLst/>
                <a:latin typeface="Times New Roman" panose="02020603050405020304" charset="0"/>
                <a:ea typeface="华文中宋" panose="02010600040101010101" charset="-122"/>
                <a:cs typeface="Times New Roman" panose="02020603050405020304" charset="0"/>
                <a:sym typeface="+mn-ea"/>
              </a:rPr>
              <a:t>的what the laws are为</a:t>
            </a:r>
            <a:r>
              <a:rPr lang="en-US" sz="2400" dirty="0">
                <a:effectLst/>
                <a:latin typeface="Times New Roman" panose="02020603050405020304" charset="0"/>
                <a:ea typeface="华文中宋" panose="02010600040101010101" charset="-122"/>
                <a:cs typeface="Times New Roman" panose="02020603050405020304" charset="0"/>
                <a:sym typeface="+mn-ea"/>
              </a:rPr>
              <a:t> _____ </a:t>
            </a:r>
            <a:r>
              <a:rPr altLang="zh-CN" sz="2400" dirty="0">
                <a:effectLst/>
                <a:latin typeface="Times New Roman" panose="02020603050405020304" charset="0"/>
                <a:ea typeface="华文中宋" panose="02010600040101010101" charset="-122"/>
                <a:cs typeface="Times New Roman" panose="02020603050405020304" charset="0"/>
                <a:sym typeface="+mn-ea"/>
              </a:rPr>
              <a:t>从句</a:t>
            </a:r>
            <a:r>
              <a:rPr lang="zh-CN" altLang="zh-CN" sz="2400" dirty="0">
                <a:effectLst/>
                <a:latin typeface="Times New Roman" panose="02020603050405020304" charset="0"/>
                <a:ea typeface="华文中宋" panose="02010600040101010101" charset="-122"/>
                <a:cs typeface="Times New Roman" panose="02020603050405020304" charset="0"/>
                <a:sym typeface="+mn-ea"/>
              </a:rPr>
              <a:t>，</a:t>
            </a:r>
            <a:r>
              <a:rPr lang="en-US" altLang="zh-CN" sz="2400" dirty="0">
                <a:effectLst/>
                <a:latin typeface="Times New Roman" panose="02020603050405020304" charset="0"/>
                <a:ea typeface="华文中宋" panose="02010600040101010101" charset="-122"/>
                <a:cs typeface="Times New Roman" panose="02020603050405020304" charset="0"/>
                <a:sym typeface="+mn-ea"/>
              </a:rPr>
              <a:t>where you live</a:t>
            </a:r>
            <a:r>
              <a:rPr lang="zh-CN" altLang="zh-CN" sz="2400" dirty="0">
                <a:effectLst/>
                <a:latin typeface="Times New Roman" panose="02020603050405020304" charset="0"/>
                <a:ea typeface="华文中宋" panose="02010600040101010101" charset="-122"/>
                <a:cs typeface="Times New Roman" panose="02020603050405020304" charset="0"/>
                <a:sym typeface="+mn-ea"/>
              </a:rPr>
              <a:t>为</a:t>
            </a:r>
            <a:r>
              <a:rPr lang="en-US" altLang="zh-CN" sz="2400" dirty="0">
                <a:effectLst/>
                <a:latin typeface="Times New Roman" panose="02020603050405020304" charset="0"/>
                <a:ea typeface="华文中宋" panose="02010600040101010101" charset="-122"/>
                <a:cs typeface="Times New Roman" panose="02020603050405020304" charset="0"/>
                <a:sym typeface="+mn-ea"/>
              </a:rPr>
              <a:t> _________ </a:t>
            </a:r>
            <a:r>
              <a:rPr lang="zh-CN" altLang="zh-CN" sz="2400" dirty="0">
                <a:effectLst/>
                <a:latin typeface="Times New Roman" panose="02020603050405020304" charset="0"/>
                <a:ea typeface="华文中宋" panose="02010600040101010101" charset="-122"/>
                <a:cs typeface="Times New Roman" panose="02020603050405020304" charset="0"/>
                <a:sym typeface="+mn-ea"/>
              </a:rPr>
              <a:t>从句。</a:t>
            </a:r>
            <a:endParaRPr lang="zh-CN" altLang="zh-CN" sz="2400" b="0" i="0" dirty="0">
              <a:effectLst/>
              <a:latin typeface="Times New Roman" panose="02020603050405020304" charset="0"/>
              <a:ea typeface="华文中宋" panose="02010600040101010101" charset="-122"/>
              <a:cs typeface="Times New Roman" panose="02020603050405020304" charset="0"/>
              <a:sym typeface="+mn-ea"/>
            </a:endParaRPr>
          </a:p>
        </p:txBody>
      </p:sp>
      <p:sp>
        <p:nvSpPr>
          <p:cNvPr id="3" name="文本框 2"/>
          <p:cNvSpPr txBox="1"/>
          <p:nvPr/>
        </p:nvSpPr>
        <p:spPr>
          <a:xfrm>
            <a:off x="593725" y="4721225"/>
            <a:ext cx="11123295" cy="829945"/>
          </a:xfrm>
          <a:prstGeom prst="rect">
            <a:avLst/>
          </a:prstGeom>
          <a:solidFill>
            <a:srgbClr val="7030A0">
              <a:alpha val="11000"/>
            </a:srgbClr>
          </a:solidFill>
        </p:spPr>
        <p:txBody>
          <a:bodyPr wrap="square" rtlCol="0" anchor="t">
            <a:spAutoFit/>
          </a:bodyPr>
          <a:lstStyle/>
          <a:p>
            <a:pPr lvl="0" algn="l">
              <a:buClrTx/>
              <a:buSzTx/>
              <a:buFontTx/>
            </a:pPr>
            <a:r>
              <a:rPr lang="en-US" altLang="zh-CN" sz="2400" dirty="0">
                <a:effectLst/>
                <a:latin typeface="Times New Roman" panose="02020603050405020304" charset="0"/>
                <a:ea typeface="华文中宋" panose="02010600040101010101" charset="-122"/>
                <a:cs typeface="Times New Roman" panose="02020603050405020304" charset="0"/>
                <a:sym typeface="+mn-ea"/>
              </a:rPr>
              <a:t>分析：本句整体是一个although引导的 ______ 状语从句，状语从句中包含一个that引导的 _________，主句中包含一个who引导的 __________。</a:t>
            </a:r>
            <a:endParaRPr lang="en-US" altLang="zh-CN" sz="2400" dirty="0">
              <a:effectLst/>
              <a:latin typeface="Times New Roman" panose="02020603050405020304" charset="0"/>
              <a:ea typeface="华文中宋" panose="02010600040101010101" charset="-122"/>
              <a:cs typeface="Times New Roman" panose="02020603050405020304" charset="0"/>
              <a:sym typeface="+mn-ea"/>
            </a:endParaRPr>
          </a:p>
        </p:txBody>
      </p:sp>
      <p:sp>
        <p:nvSpPr>
          <p:cNvPr id="5" name="文本框 3"/>
          <p:cNvSpPr txBox="1"/>
          <p:nvPr/>
        </p:nvSpPr>
        <p:spPr>
          <a:xfrm>
            <a:off x="448945" y="5693410"/>
            <a:ext cx="804545"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0" name="文本框 9"/>
          <p:cNvSpPr txBox="1"/>
          <p:nvPr/>
        </p:nvSpPr>
        <p:spPr>
          <a:xfrm>
            <a:off x="4043045" y="1934210"/>
            <a:ext cx="792480" cy="460375"/>
          </a:xfrm>
          <a:prstGeom prst="rect">
            <a:avLst/>
          </a:prstGeom>
          <a:noFill/>
        </p:spPr>
        <p:txBody>
          <a:bodyPr wrap="none" rtlCol="0" anchor="t">
            <a:spAutoFit/>
          </a:bodyPr>
          <a:lstStyle/>
          <a:p>
            <a:r>
              <a:rPr altLang="zh-CN" sz="24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宾语</a:t>
            </a:r>
            <a:endParaRPr lang="zh-CN" altLang="zh-CN" sz="24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6" name="文本框 5"/>
          <p:cNvSpPr txBox="1"/>
          <p:nvPr/>
        </p:nvSpPr>
        <p:spPr>
          <a:xfrm>
            <a:off x="8018780" y="1953260"/>
            <a:ext cx="1402080" cy="460375"/>
          </a:xfrm>
          <a:prstGeom prst="rect">
            <a:avLst/>
          </a:prstGeom>
          <a:noFill/>
        </p:spPr>
        <p:txBody>
          <a:bodyPr wrap="none" rtlCol="0" anchor="t">
            <a:spAutoFit/>
          </a:bodyPr>
          <a:lstStyle/>
          <a:p>
            <a:r>
              <a:rPr lang="zh-CN" altLang="zh-CN" sz="24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地点状语</a:t>
            </a:r>
            <a:endParaRPr lang="zh-CN" altLang="zh-CN" sz="24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7" name="文本框 6"/>
          <p:cNvSpPr txBox="1"/>
          <p:nvPr/>
        </p:nvSpPr>
        <p:spPr>
          <a:xfrm>
            <a:off x="5846445" y="4707255"/>
            <a:ext cx="792480" cy="460375"/>
          </a:xfrm>
          <a:prstGeom prst="rect">
            <a:avLst/>
          </a:prstGeom>
          <a:noFill/>
        </p:spPr>
        <p:txBody>
          <a:bodyPr wrap="none" rtlCol="0" anchor="t">
            <a:spAutoFit/>
          </a:bodyPr>
          <a:lstStyle/>
          <a:p>
            <a:r>
              <a:rPr lang="en-US" altLang="zh-CN" sz="24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让步</a:t>
            </a:r>
            <a:endParaRPr lang="en-US" altLang="zh-CN" sz="24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8" name="文本框 7"/>
          <p:cNvSpPr txBox="1"/>
          <p:nvPr/>
        </p:nvSpPr>
        <p:spPr>
          <a:xfrm>
            <a:off x="1649730" y="5051425"/>
            <a:ext cx="1402080" cy="460375"/>
          </a:xfrm>
          <a:prstGeom prst="rect">
            <a:avLst/>
          </a:prstGeom>
          <a:noFill/>
        </p:spPr>
        <p:txBody>
          <a:bodyPr wrap="none" rtlCol="0" anchor="t">
            <a:spAutoFit/>
          </a:bodyPr>
          <a:lstStyle/>
          <a:p>
            <a:r>
              <a:rPr lang="en-US" altLang="zh-CN" sz="24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定语从句</a:t>
            </a:r>
            <a:endParaRPr lang="en-US" altLang="zh-CN" sz="24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9" name="文本框 8"/>
          <p:cNvSpPr txBox="1"/>
          <p:nvPr/>
        </p:nvSpPr>
        <p:spPr>
          <a:xfrm>
            <a:off x="7004685" y="5070475"/>
            <a:ext cx="1402080" cy="460375"/>
          </a:xfrm>
          <a:prstGeom prst="rect">
            <a:avLst/>
          </a:prstGeom>
          <a:noFill/>
        </p:spPr>
        <p:txBody>
          <a:bodyPr wrap="none" rtlCol="0" anchor="t">
            <a:spAutoFit/>
          </a:bodyPr>
          <a:lstStyle/>
          <a:p>
            <a:r>
              <a:rPr lang="en-US" altLang="zh-CN" sz="24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定语从句</a:t>
            </a:r>
            <a:endParaRPr lang="en-US" altLang="zh-CN" sz="24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48614"/>
                                        </p:tgtEl>
                                        <p:attrNameLst>
                                          <p:attrName>style.visibility</p:attrName>
                                        </p:attrNameLst>
                                      </p:cBhvr>
                                      <p:to>
                                        <p:strVal val="visible"/>
                                      </p:to>
                                    </p:set>
                                    <p:animEffect transition="in" filter="blinds(horizontal)">
                                      <p:cBhvr>
                                        <p:cTn id="17" dur="500"/>
                                        <p:tgtEl>
                                          <p:spTgt spid="10486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48618"/>
                                        </p:tgtEl>
                                        <p:attrNameLst>
                                          <p:attrName>style.visibility</p:attrName>
                                        </p:attrNameLst>
                                      </p:cBhvr>
                                      <p:to>
                                        <p:strVal val="visible"/>
                                      </p:to>
                                    </p:set>
                                    <p:animEffect transition="in" filter="blinds(horizontal)">
                                      <p:cBhvr>
                                        <p:cTn id="37" dur="500"/>
                                        <p:tgtEl>
                                          <p:spTgt spid="1048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3" grpId="1" animBg="1"/>
      <p:bldP spid="1048614" grpId="0"/>
      <p:bldP spid="1048618" grpId="0"/>
      <p:bldP spid="5" grpId="1" animBg="1"/>
      <p:bldP spid="10" grpId="0"/>
      <p:bldP spid="10" grpId="1"/>
      <p:bldP spid="6" grpId="0"/>
      <p:bldP spid="6" grpId="1"/>
      <p:bldP spid="7" grpId="0"/>
      <p:bldP spid="7" grpId="1"/>
      <p:bldP spid="8" grpId="0"/>
      <p:bldP spid="8"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8445" y="92075"/>
            <a:ext cx="11649710" cy="983615"/>
          </a:xfrm>
          <a:prstGeom prst="rect">
            <a:avLst/>
          </a:prstGeom>
          <a:noFill/>
        </p:spPr>
        <p:txBody>
          <a:bodyPr wrap="square" rtlCol="0">
            <a:spAutoFit/>
          </a:bodyPr>
          <a:lstStyle/>
          <a:p>
            <a:pPr algn="ctr"/>
            <a:r>
              <a:rPr lang="en-US" sz="2900" b="1" dirty="0">
                <a:solidFill>
                  <a:prstClr val="black"/>
                </a:solidFill>
                <a:ea typeface="+mj-ea"/>
                <a:cs typeface="Arial" panose="020B0604020202020204" pitchFamily="34" charset="0"/>
              </a:rPr>
              <a:t>2. Travel Curbs Send Chill through Tourism Industry </a:t>
            </a:r>
            <a:endParaRPr lang="en-US" sz="2900" dirty="0">
              <a:solidFill>
                <a:prstClr val="black"/>
              </a:solidFill>
              <a:ea typeface="+mj-ea"/>
              <a:cs typeface="Arial" panose="020B0604020202020204" pitchFamily="34" charset="0"/>
            </a:endParaRPr>
          </a:p>
          <a:p>
            <a:pPr algn="ctr"/>
            <a:r>
              <a:rPr lang="zh-CN" altLang="en-US" sz="2900" b="1" dirty="0" smtClean="0">
                <a:solidFill>
                  <a:srgbClr val="ED7D31"/>
                </a:solidFill>
                <a:latin typeface="微软雅黑" panose="020B0503020204020204" charset="-122"/>
                <a:cs typeface="Arial" panose="020B0604020202020204" pitchFamily="34" charset="0"/>
              </a:rPr>
              <a:t>旅游限制使旅游业陷入寒冬 </a:t>
            </a:r>
            <a:endParaRPr lang="en-US" altLang="zh-CN" sz="2900" b="1" dirty="0">
              <a:solidFill>
                <a:srgbClr val="FF0000"/>
              </a:solidFill>
              <a:latin typeface="微软雅黑" panose="020B0503020204020204" charset="-122"/>
              <a:cs typeface="Arial" panose="020B0604020202020204" pitchFamily="34" charset="0"/>
            </a:endParaRPr>
          </a:p>
        </p:txBody>
      </p:sp>
      <p:pic>
        <p:nvPicPr>
          <p:cNvPr id="2" name="图片 1"/>
          <p:cNvPicPr>
            <a:picLocks noChangeAspect="1"/>
          </p:cNvPicPr>
          <p:nvPr/>
        </p:nvPicPr>
        <p:blipFill rotWithShape="1">
          <a:blip r:embed="rId1"/>
          <a:srcRect l="12580"/>
          <a:stretch>
            <a:fillRect/>
          </a:stretch>
        </p:blipFill>
        <p:spPr>
          <a:xfrm>
            <a:off x="0" y="1515110"/>
            <a:ext cx="5958840" cy="3827780"/>
          </a:xfrm>
          <a:prstGeom prst="rect">
            <a:avLst/>
          </a:prstGeom>
        </p:spPr>
      </p:pic>
      <p:sp>
        <p:nvSpPr>
          <p:cNvPr id="8" name="矩形 7"/>
          <p:cNvSpPr/>
          <p:nvPr/>
        </p:nvSpPr>
        <p:spPr>
          <a:xfrm>
            <a:off x="1051560" y="5644515"/>
            <a:ext cx="10088880" cy="953135"/>
          </a:xfrm>
          <a:prstGeom prst="rect">
            <a:avLst/>
          </a:prstGeom>
          <a:solidFill>
            <a:schemeClr val="tx2">
              <a:lumMod val="20000"/>
              <a:lumOff val="80000"/>
            </a:schemeClr>
          </a:solidFill>
        </p:spPr>
        <p:txBody>
          <a:bodyPr wrap="square">
            <a:spAutoFit/>
          </a:bodyPr>
          <a:lstStyle/>
          <a:p>
            <a:pPr algn="ctr"/>
            <a:r>
              <a:rPr lang="en-US" altLang="zh-CN" sz="2800" dirty="0" smtClean="0">
                <a:solidFill>
                  <a:srgbClr val="FF0000"/>
                </a:solidFill>
                <a:latin typeface="Times New Roman" panose="02020603050405020304" charset="0"/>
                <a:cs typeface="Times New Roman" panose="02020603050405020304" charset="0"/>
              </a:rPr>
              <a:t>LEFT</a:t>
            </a:r>
            <a:r>
              <a:rPr lang="en-US" altLang="zh-CN" sz="2800" dirty="0" smtClean="0">
                <a:solidFill>
                  <a:prstClr val="black"/>
                </a:solidFill>
                <a:latin typeface="Times New Roman" panose="02020603050405020304" charset="0"/>
                <a:cs typeface="Times New Roman" panose="02020603050405020304" charset="0"/>
              </a:rPr>
              <a:t>, dog’s </a:t>
            </a:r>
            <a:r>
              <a:rPr lang="en-US" altLang="zh-CN" sz="2800" dirty="0">
                <a:solidFill>
                  <a:prstClr val="black"/>
                </a:solidFill>
                <a:latin typeface="Times New Roman" panose="02020603050405020304" charset="0"/>
                <a:cs typeface="Times New Roman" panose="02020603050405020304" charset="0"/>
              </a:rPr>
              <a:t>life: a skier carries her pet in a backpack at </a:t>
            </a:r>
            <a:r>
              <a:rPr lang="en-US" altLang="zh-CN" sz="2800" dirty="0" err="1">
                <a:solidFill>
                  <a:prstClr val="black"/>
                </a:solidFill>
                <a:latin typeface="Times New Roman" panose="02020603050405020304" charset="0"/>
                <a:cs typeface="Times New Roman" panose="02020603050405020304" charset="0"/>
              </a:rPr>
              <a:t>Alpe</a:t>
            </a:r>
            <a:r>
              <a:rPr lang="en-US" altLang="zh-CN" sz="2800" dirty="0">
                <a:solidFill>
                  <a:prstClr val="black"/>
                </a:solidFill>
                <a:latin typeface="Times New Roman" panose="02020603050405020304" charset="0"/>
                <a:cs typeface="Times New Roman" panose="02020603050405020304" charset="0"/>
              </a:rPr>
              <a:t> </a:t>
            </a:r>
            <a:r>
              <a:rPr lang="en-US" altLang="zh-CN" sz="2800" dirty="0" err="1">
                <a:solidFill>
                  <a:prstClr val="black"/>
                </a:solidFill>
                <a:latin typeface="Times New Roman" panose="02020603050405020304" charset="0"/>
                <a:cs typeface="Times New Roman" panose="02020603050405020304" charset="0"/>
              </a:rPr>
              <a:t>d’Huez</a:t>
            </a:r>
            <a:r>
              <a:rPr lang="en-US" altLang="zh-CN" sz="2800" dirty="0">
                <a:solidFill>
                  <a:prstClr val="black"/>
                </a:solidFill>
                <a:latin typeface="Times New Roman" panose="02020603050405020304" charset="0"/>
                <a:cs typeface="Times New Roman" panose="02020603050405020304" charset="0"/>
              </a:rPr>
              <a:t>, France, this month. </a:t>
            </a:r>
            <a:r>
              <a:rPr lang="en-US" altLang="zh-CN" sz="2800" dirty="0" smtClean="0">
                <a:solidFill>
                  <a:srgbClr val="FF0000"/>
                </a:solidFill>
                <a:latin typeface="Times New Roman" panose="02020603050405020304" charset="0"/>
                <a:cs typeface="Times New Roman" panose="02020603050405020304" charset="0"/>
              </a:rPr>
              <a:t>RIGHT</a:t>
            </a:r>
            <a:r>
              <a:rPr lang="en-US" altLang="zh-CN" sz="2800" dirty="0" smtClean="0">
                <a:solidFill>
                  <a:prstClr val="black"/>
                </a:solidFill>
                <a:latin typeface="Times New Roman" panose="02020603050405020304" charset="0"/>
                <a:cs typeface="Times New Roman" panose="02020603050405020304" charset="0"/>
              </a:rPr>
              <a:t>, </a:t>
            </a:r>
            <a:r>
              <a:rPr lang="en-US" altLang="zh-CN" sz="2800" dirty="0">
                <a:solidFill>
                  <a:prstClr val="black"/>
                </a:solidFill>
                <a:latin typeface="Times New Roman" panose="02020603050405020304" charset="0"/>
                <a:cs typeface="Times New Roman" panose="02020603050405020304" charset="0"/>
              </a:rPr>
              <a:t>all quiet at Thessaloniki airport, Greece</a:t>
            </a:r>
            <a:endParaRPr lang="en-US" altLang="zh-CN" sz="2800" dirty="0">
              <a:solidFill>
                <a:prstClr val="black"/>
              </a:solidFill>
              <a:latin typeface="Times New Roman" panose="02020603050405020304" charset="0"/>
              <a:cs typeface="Times New Roman" panose="02020603050405020304" charset="0"/>
            </a:endParaRPr>
          </a:p>
        </p:txBody>
      </p:sp>
      <p:pic>
        <p:nvPicPr>
          <p:cNvPr id="9" name="图片 8"/>
          <p:cNvPicPr>
            <a:picLocks noChangeAspect="1"/>
          </p:cNvPicPr>
          <p:nvPr/>
        </p:nvPicPr>
        <p:blipFill>
          <a:blip r:embed="rId2"/>
          <a:stretch>
            <a:fillRect/>
          </a:stretch>
        </p:blipFill>
        <p:spPr>
          <a:xfrm>
            <a:off x="6518910" y="1515110"/>
            <a:ext cx="5673090" cy="384238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476" y="422446"/>
            <a:ext cx="12084908" cy="6492875"/>
          </a:xfrm>
          <a:prstGeom prst="rect">
            <a:avLst/>
          </a:prstGeom>
          <a:noFill/>
        </p:spPr>
        <p:txBody>
          <a:bodyPr wrap="square" rtlCol="0">
            <a:spAutoFit/>
          </a:bodyPr>
          <a:lstStyle/>
          <a:p>
            <a:r>
              <a:rPr lang="en-US" altLang="zh-CN" sz="2600" dirty="0" smtClean="0">
                <a:solidFill>
                  <a:prstClr val="black"/>
                </a:solidFill>
              </a:rPr>
              <a:t>       </a:t>
            </a:r>
            <a:r>
              <a:rPr lang="en-US" sz="2600" dirty="0">
                <a:solidFill>
                  <a:prstClr val="black"/>
                </a:solidFill>
              </a:rPr>
              <a:t>The Christmas holiday plans of millions of Europeans </a:t>
            </a:r>
            <a:r>
              <a:rPr lang="en-US" sz="2600" dirty="0" smtClean="0">
                <a:solidFill>
                  <a:prstClr val="black"/>
                </a:solidFill>
              </a:rPr>
              <a:t>__________________ (throw) </a:t>
            </a:r>
            <a:r>
              <a:rPr lang="en-US" sz="2600" dirty="0">
                <a:solidFill>
                  <a:prstClr val="black"/>
                </a:solidFill>
              </a:rPr>
              <a:t>into doubt by </a:t>
            </a:r>
            <a:r>
              <a:rPr lang="en-US" sz="2600" dirty="0" smtClean="0">
                <a:solidFill>
                  <a:prstClr val="black"/>
                </a:solidFill>
              </a:rPr>
              <a:t>the Omicron </a:t>
            </a:r>
            <a:r>
              <a:rPr lang="en-US" sz="2600" dirty="0">
                <a:solidFill>
                  <a:prstClr val="black"/>
                </a:solidFill>
              </a:rPr>
              <a:t>variant that has dealt a heavy blow to the winter sports industry across the continent.</a:t>
            </a:r>
            <a:endParaRPr lang="en-US" sz="2600" dirty="0">
              <a:solidFill>
                <a:prstClr val="black"/>
              </a:solidFill>
            </a:endParaRPr>
          </a:p>
          <a:p>
            <a:r>
              <a:rPr lang="en-US" sz="2600" dirty="0" smtClean="0">
                <a:solidFill>
                  <a:prstClr val="black"/>
                </a:solidFill>
              </a:rPr>
              <a:t>      After </a:t>
            </a:r>
            <a:r>
              <a:rPr lang="en-US" sz="2600" dirty="0">
                <a:solidFill>
                  <a:prstClr val="black"/>
                </a:solidFill>
              </a:rPr>
              <a:t>months of </a:t>
            </a:r>
            <a:r>
              <a:rPr lang="en-US" sz="2600" dirty="0" smtClean="0">
                <a:solidFill>
                  <a:prstClr val="black"/>
                </a:solidFill>
              </a:rPr>
              <a:t>__________ (general) </a:t>
            </a:r>
            <a:r>
              <a:rPr lang="en-US" sz="2600" dirty="0">
                <a:solidFill>
                  <a:prstClr val="black"/>
                </a:solidFill>
              </a:rPr>
              <a:t>free movement for vaccinated adults, EU </a:t>
            </a:r>
            <a:r>
              <a:rPr lang="en-US" sz="2600" dirty="0" smtClean="0">
                <a:solidFill>
                  <a:prstClr val="black"/>
                </a:solidFill>
              </a:rPr>
              <a:t>governments have </a:t>
            </a:r>
            <a:r>
              <a:rPr lang="en-US" sz="2600" dirty="0">
                <a:solidFill>
                  <a:prstClr val="black"/>
                </a:solidFill>
              </a:rPr>
              <a:t>unilaterally started placing new entry </a:t>
            </a:r>
            <a:r>
              <a:rPr lang="en-US" sz="2600" dirty="0" smtClean="0">
                <a:solidFill>
                  <a:prstClr val="black"/>
                </a:solidFill>
              </a:rPr>
              <a:t>______________ (requirement) </a:t>
            </a:r>
            <a:r>
              <a:rPr lang="en-US" sz="2600" dirty="0">
                <a:solidFill>
                  <a:prstClr val="black"/>
                </a:solidFill>
              </a:rPr>
              <a:t>on </a:t>
            </a:r>
            <a:r>
              <a:rPr lang="en-US" sz="2600" dirty="0" smtClean="0">
                <a:solidFill>
                  <a:prstClr val="black"/>
                </a:solidFill>
              </a:rPr>
              <a:t>travelers</a:t>
            </a:r>
            <a:r>
              <a:rPr lang="en-US" sz="2600" dirty="0">
                <a:solidFill>
                  <a:prstClr val="black"/>
                </a:solidFill>
              </a:rPr>
              <a:t>, even within the union’s borderless travel area.</a:t>
            </a:r>
            <a:endParaRPr lang="en-US" sz="2600" dirty="0">
              <a:solidFill>
                <a:prstClr val="black"/>
              </a:solidFill>
            </a:endParaRPr>
          </a:p>
          <a:p>
            <a:r>
              <a:rPr lang="en-US" sz="2600" dirty="0" smtClean="0">
                <a:solidFill>
                  <a:prstClr val="black"/>
                </a:solidFill>
              </a:rPr>
              <a:t>       France </a:t>
            </a:r>
            <a:r>
              <a:rPr lang="en-US" sz="2600" dirty="0">
                <a:solidFill>
                  <a:prstClr val="black"/>
                </a:solidFill>
              </a:rPr>
              <a:t>has taken the most radical step by banning tourist travel to and </a:t>
            </a:r>
            <a:r>
              <a:rPr lang="en-US" sz="2600" dirty="0" smtClean="0">
                <a:solidFill>
                  <a:prstClr val="black"/>
                </a:solidFill>
              </a:rPr>
              <a:t>______ </a:t>
            </a:r>
            <a:r>
              <a:rPr lang="en-US" sz="2600" dirty="0">
                <a:solidFill>
                  <a:prstClr val="black"/>
                </a:solidFill>
              </a:rPr>
              <a:t>the UK, which is battling an Omicron-fuelled surge in Covid-19 infections, </a:t>
            </a:r>
            <a:r>
              <a:rPr lang="en-US" sz="2600" dirty="0" smtClean="0">
                <a:solidFill>
                  <a:prstClr val="black"/>
                </a:solidFill>
              </a:rPr>
              <a:t>________ (cause) the cancellation </a:t>
            </a:r>
            <a:r>
              <a:rPr lang="en-US" sz="2600" dirty="0">
                <a:solidFill>
                  <a:prstClr val="black"/>
                </a:solidFill>
              </a:rPr>
              <a:t>of thousands of ski holidays and trips to second homes in the country.</a:t>
            </a:r>
            <a:endParaRPr lang="en-US" sz="2600" dirty="0">
              <a:solidFill>
                <a:prstClr val="black"/>
              </a:solidFill>
            </a:endParaRPr>
          </a:p>
          <a:p>
            <a:r>
              <a:rPr lang="en-US" sz="2600" dirty="0" smtClean="0">
                <a:solidFill>
                  <a:prstClr val="black"/>
                </a:solidFill>
              </a:rPr>
              <a:t>       Several </a:t>
            </a:r>
            <a:r>
              <a:rPr lang="en-US" sz="2600" dirty="0">
                <a:solidFill>
                  <a:prstClr val="black"/>
                </a:solidFill>
              </a:rPr>
              <a:t>Eurostar trains from London to Paris sold out on Thursday and </a:t>
            </a:r>
            <a:r>
              <a:rPr lang="en-US" sz="2600" dirty="0" smtClean="0">
                <a:solidFill>
                  <a:prstClr val="black"/>
                </a:solidFill>
              </a:rPr>
              <a:t>yesterday ____ </a:t>
            </a:r>
            <a:r>
              <a:rPr lang="en-US" sz="2600" dirty="0">
                <a:solidFill>
                  <a:prstClr val="black"/>
                </a:solidFill>
              </a:rPr>
              <a:t>people rushed to travel before </a:t>
            </a:r>
            <a:r>
              <a:rPr lang="en-US" sz="2600" dirty="0" smtClean="0">
                <a:solidFill>
                  <a:prstClr val="black"/>
                </a:solidFill>
              </a:rPr>
              <a:t>____ </a:t>
            </a:r>
            <a:r>
              <a:rPr lang="en-US" sz="2600" dirty="0">
                <a:solidFill>
                  <a:prstClr val="black"/>
                </a:solidFill>
              </a:rPr>
              <a:t>deadline today. But hoteliers at the </a:t>
            </a:r>
            <a:r>
              <a:rPr lang="en-US" sz="2600" dirty="0" err="1">
                <a:solidFill>
                  <a:prstClr val="black"/>
                </a:solidFill>
              </a:rPr>
              <a:t>Morzine</a:t>
            </a:r>
            <a:r>
              <a:rPr lang="en-US" sz="2600" dirty="0">
                <a:solidFill>
                  <a:prstClr val="black"/>
                </a:solidFill>
              </a:rPr>
              <a:t> resort in the French Alps were inundated with cancellations after the announcement. Sara Burdon, communications manager at the </a:t>
            </a:r>
            <a:r>
              <a:rPr lang="en-US" sz="2600" dirty="0" err="1">
                <a:solidFill>
                  <a:prstClr val="black"/>
                </a:solidFill>
              </a:rPr>
              <a:t>Morzine</a:t>
            </a:r>
            <a:r>
              <a:rPr lang="en-US" sz="2600" dirty="0">
                <a:solidFill>
                  <a:prstClr val="black"/>
                </a:solidFill>
              </a:rPr>
              <a:t> tourism office, </a:t>
            </a:r>
            <a:r>
              <a:rPr lang="en-US" sz="2600" dirty="0" smtClean="0">
                <a:solidFill>
                  <a:prstClr val="black"/>
                </a:solidFill>
              </a:rPr>
              <a:t>__________ (describe) </a:t>
            </a:r>
            <a:r>
              <a:rPr lang="en-US" sz="2600" dirty="0">
                <a:solidFill>
                  <a:prstClr val="black"/>
                </a:solidFill>
              </a:rPr>
              <a:t>it as “the worst kind of timing”.</a:t>
            </a:r>
            <a:endParaRPr lang="en-US" sz="2600" dirty="0">
              <a:solidFill>
                <a:prstClr val="black"/>
              </a:solidFill>
            </a:endParaRPr>
          </a:p>
          <a:p>
            <a:r>
              <a:rPr lang="en-US" sz="2600" dirty="0" smtClean="0">
                <a:solidFill>
                  <a:prstClr val="black"/>
                </a:solidFill>
              </a:rPr>
              <a:t>       With </a:t>
            </a:r>
            <a:r>
              <a:rPr lang="en-US" sz="2600" dirty="0">
                <a:solidFill>
                  <a:prstClr val="black"/>
                </a:solidFill>
              </a:rPr>
              <a:t>half of the customers </a:t>
            </a:r>
            <a:r>
              <a:rPr lang="en-US" sz="2600" dirty="0" smtClean="0">
                <a:solidFill>
                  <a:prstClr val="black"/>
                </a:solidFill>
              </a:rPr>
              <a:t>______ (go)</a:t>
            </a:r>
            <a:r>
              <a:rPr lang="en-US" sz="2600" dirty="0">
                <a:solidFill>
                  <a:prstClr val="black"/>
                </a:solidFill>
              </a:rPr>
              <a:t> </a:t>
            </a:r>
            <a:r>
              <a:rPr lang="en-US" sz="2600" dirty="0" smtClean="0">
                <a:solidFill>
                  <a:prstClr val="black"/>
                </a:solidFill>
              </a:rPr>
              <a:t>and </a:t>
            </a:r>
            <a:r>
              <a:rPr lang="en-US" sz="2600" dirty="0">
                <a:solidFill>
                  <a:prstClr val="black"/>
                </a:solidFill>
              </a:rPr>
              <a:t>no government support, Burdon said she expected the impact would be even </a:t>
            </a:r>
            <a:r>
              <a:rPr lang="en-US" sz="2600" dirty="0" smtClean="0">
                <a:solidFill>
                  <a:prstClr val="black"/>
                </a:solidFill>
              </a:rPr>
              <a:t>_____________ (severe) </a:t>
            </a:r>
            <a:r>
              <a:rPr lang="en-US" sz="2600" dirty="0">
                <a:solidFill>
                  <a:prstClr val="black"/>
                </a:solidFill>
              </a:rPr>
              <a:t>than last </a:t>
            </a:r>
            <a:r>
              <a:rPr lang="en-US" sz="2600" dirty="0" smtClean="0">
                <a:solidFill>
                  <a:prstClr val="black"/>
                </a:solidFill>
              </a:rPr>
              <a:t>winter. </a:t>
            </a:r>
            <a:endParaRPr lang="zh-CN" altLang="en-US" sz="2600" dirty="0">
              <a:solidFill>
                <a:prstClr val="black"/>
              </a:solidFill>
              <a:latin typeface="微软雅黑" panose="020B0503020204020204" charset="-122"/>
            </a:endParaRPr>
          </a:p>
        </p:txBody>
      </p:sp>
      <p:sp>
        <p:nvSpPr>
          <p:cNvPr id="5" name="文本框 4"/>
          <p:cNvSpPr txBox="1"/>
          <p:nvPr/>
        </p:nvSpPr>
        <p:spPr>
          <a:xfrm>
            <a:off x="1796415" y="43180"/>
            <a:ext cx="9311005" cy="460375"/>
          </a:xfrm>
          <a:prstGeom prst="rect">
            <a:avLst/>
          </a:prstGeom>
          <a:noFill/>
        </p:spPr>
        <p:txBody>
          <a:bodyPr wrap="square" rtlCol="0">
            <a:spAutoFit/>
          </a:bodyPr>
          <a:lstStyle/>
          <a:p>
            <a:r>
              <a:rPr lang="zh-CN" altLang="en-US" sz="2400" b="1" dirty="0" smtClean="0">
                <a:solidFill>
                  <a:srgbClr val="ED7D31"/>
                </a:solidFill>
                <a:latin typeface="微软雅黑" panose="020B0503020204020204" charset="-122"/>
                <a:cs typeface="Arial" panose="020B0604020202020204" pitchFamily="34" charset="0"/>
              </a:rPr>
              <a:t>（</a:t>
            </a:r>
            <a:r>
              <a:rPr lang="en-US" altLang="zh-CN" sz="2400" b="1" dirty="0" smtClean="0">
                <a:solidFill>
                  <a:srgbClr val="ED7D31"/>
                </a:solidFill>
                <a:latin typeface="微软雅黑" panose="020B0503020204020204" charset="-122"/>
                <a:cs typeface="Arial" panose="020B0604020202020204" pitchFamily="34" charset="0"/>
              </a:rPr>
              <a:t>《</a:t>
            </a:r>
            <a:r>
              <a:rPr lang="zh-CN" altLang="en-US" sz="2400" b="1" dirty="0" smtClean="0">
                <a:solidFill>
                  <a:srgbClr val="ED7D31"/>
                </a:solidFill>
                <a:latin typeface="微软雅黑" panose="020B0503020204020204" charset="-122"/>
                <a:cs typeface="Arial" panose="020B0604020202020204" pitchFamily="34" charset="0"/>
              </a:rPr>
              <a:t>金融时报</a:t>
            </a:r>
            <a:r>
              <a:rPr lang="en-US" altLang="zh-CN" sz="2400" b="1" dirty="0" smtClean="0">
                <a:solidFill>
                  <a:srgbClr val="ED7D31"/>
                </a:solidFill>
                <a:latin typeface="微软雅黑" panose="020B0503020204020204" charset="-122"/>
                <a:cs typeface="Arial" panose="020B0604020202020204" pitchFamily="34" charset="0"/>
              </a:rPr>
              <a:t>》</a:t>
            </a:r>
            <a:r>
              <a:rPr lang="zh-CN" altLang="en-US" sz="2400" b="1" dirty="0" smtClean="0">
                <a:solidFill>
                  <a:srgbClr val="ED7D31"/>
                </a:solidFill>
                <a:latin typeface="微软雅黑" panose="020B0503020204020204" charset="-122"/>
                <a:cs typeface="Arial" panose="020B0604020202020204" pitchFamily="34" charset="0"/>
              </a:rPr>
              <a:t>周末美国版</a:t>
            </a:r>
            <a:r>
              <a:rPr lang="en-US" altLang="zh-CN" sz="2400" b="1" dirty="0" smtClean="0">
                <a:solidFill>
                  <a:srgbClr val="ED7D31"/>
                </a:solidFill>
                <a:latin typeface="微软雅黑" panose="020B0503020204020204" charset="-122"/>
                <a:cs typeface="Arial" panose="020B0604020202020204" pitchFamily="34" charset="0"/>
              </a:rPr>
              <a:t> 2021</a:t>
            </a:r>
            <a:r>
              <a:rPr lang="zh-CN" altLang="en-US" sz="2400" b="1" dirty="0">
                <a:solidFill>
                  <a:srgbClr val="ED7D31"/>
                </a:solidFill>
                <a:latin typeface="微软雅黑" panose="020B0503020204020204" charset="-122"/>
                <a:cs typeface="Arial" panose="020B0604020202020204" pitchFamily="34" charset="0"/>
              </a:rPr>
              <a:t>年</a:t>
            </a:r>
            <a:r>
              <a:rPr lang="en-US" altLang="zh-CN" sz="2400" b="1" dirty="0">
                <a:solidFill>
                  <a:srgbClr val="ED7D31"/>
                </a:solidFill>
                <a:latin typeface="微软雅黑" panose="020B0503020204020204" charset="-122"/>
                <a:cs typeface="Arial" panose="020B0604020202020204" pitchFamily="34" charset="0"/>
              </a:rPr>
              <a:t>12</a:t>
            </a:r>
            <a:r>
              <a:rPr lang="zh-CN" altLang="en-US" sz="2400" b="1" dirty="0">
                <a:solidFill>
                  <a:srgbClr val="ED7D31"/>
                </a:solidFill>
                <a:latin typeface="微软雅黑" panose="020B0503020204020204" charset="-122"/>
                <a:cs typeface="Arial" panose="020B0604020202020204" pitchFamily="34" charset="0"/>
              </a:rPr>
              <a:t>月</a:t>
            </a:r>
            <a:r>
              <a:rPr lang="en-US" altLang="zh-CN" sz="2400" b="1" dirty="0" smtClean="0">
                <a:solidFill>
                  <a:srgbClr val="ED7D31"/>
                </a:solidFill>
                <a:latin typeface="微软雅黑" panose="020B0503020204020204" charset="-122"/>
                <a:cs typeface="Arial" panose="020B0604020202020204" pitchFamily="34" charset="0"/>
              </a:rPr>
              <a:t>19</a:t>
            </a:r>
            <a:r>
              <a:rPr lang="zh-CN" altLang="en-US" sz="2400" b="1" dirty="0" smtClean="0">
                <a:solidFill>
                  <a:srgbClr val="ED7D31"/>
                </a:solidFill>
                <a:latin typeface="微软雅黑" panose="020B0503020204020204" charset="-122"/>
                <a:cs typeface="Arial" panose="020B0604020202020204" pitchFamily="34" charset="0"/>
              </a:rPr>
              <a:t>日</a:t>
            </a:r>
            <a:r>
              <a:rPr lang="en-US" altLang="zh-CN" sz="2400" b="1" dirty="0" smtClean="0">
                <a:solidFill>
                  <a:srgbClr val="ED7D31"/>
                </a:solidFill>
                <a:latin typeface="微软雅黑" panose="020B0503020204020204" charset="-122"/>
                <a:cs typeface="Arial" panose="020B0604020202020204" pitchFamily="34" charset="0"/>
              </a:rPr>
              <a:t> 4</a:t>
            </a:r>
            <a:r>
              <a:rPr lang="zh-CN" altLang="en-US" sz="2400" b="1" dirty="0">
                <a:solidFill>
                  <a:srgbClr val="ED7D31"/>
                </a:solidFill>
                <a:latin typeface="微软雅黑" panose="020B0503020204020204" charset="-122"/>
                <a:cs typeface="Arial" panose="020B0604020202020204" pitchFamily="34" charset="0"/>
              </a:rPr>
              <a:t>页）</a:t>
            </a:r>
            <a:endParaRPr lang="zh-CN" altLang="en-US" sz="2400" b="1" dirty="0">
              <a:solidFill>
                <a:srgbClr val="ED7D31"/>
              </a:solidFill>
              <a:latin typeface="微软雅黑" panose="020B0503020204020204" charset="-122"/>
              <a:cs typeface="Arial" panose="020B0604020202020204" pitchFamily="34" charset="0"/>
            </a:endParaRPr>
          </a:p>
        </p:txBody>
      </p:sp>
      <p:sp>
        <p:nvSpPr>
          <p:cNvPr id="9" name="文本框 8"/>
          <p:cNvSpPr txBox="1"/>
          <p:nvPr/>
        </p:nvSpPr>
        <p:spPr>
          <a:xfrm>
            <a:off x="7790838" y="422446"/>
            <a:ext cx="2956654" cy="538609"/>
          </a:xfrm>
          <a:prstGeom prst="rect">
            <a:avLst/>
          </a:prstGeom>
          <a:noFill/>
        </p:spPr>
        <p:txBody>
          <a:bodyPr wrap="square" rtlCol="0">
            <a:spAutoFit/>
          </a:bodyPr>
          <a:lstStyle/>
          <a:p>
            <a:r>
              <a:rPr lang="en-US" altLang="zh-CN" sz="2900" dirty="0" smtClean="0">
                <a:solidFill>
                  <a:srgbClr val="FF0000"/>
                </a:solidFill>
                <a:sym typeface="+mn-ea"/>
              </a:rPr>
              <a:t>have </a:t>
            </a:r>
            <a:r>
              <a:rPr lang="en-US" altLang="zh-CN" sz="2900" dirty="0">
                <a:solidFill>
                  <a:srgbClr val="FF0000"/>
                </a:solidFill>
                <a:sym typeface="+mn-ea"/>
              </a:rPr>
              <a:t>been thrown </a:t>
            </a:r>
            <a:endParaRPr lang="zh-CN" altLang="en-US" sz="2900" dirty="0">
              <a:solidFill>
                <a:srgbClr val="FF0000"/>
              </a:solidFill>
              <a:sym typeface="+mn-ea"/>
            </a:endParaRPr>
          </a:p>
        </p:txBody>
      </p: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语篇填空</a:t>
            </a:r>
            <a:endParaRPr kumimoji="1" lang="zh-CN" altLang="en-US" sz="2800" b="1" dirty="0">
              <a:solidFill>
                <a:prstClr val="white"/>
              </a:solidFill>
              <a:sym typeface="+mn-ea"/>
            </a:endParaRPr>
          </a:p>
        </p:txBody>
      </p:sp>
      <p:sp>
        <p:nvSpPr>
          <p:cNvPr id="19" name="文本框 18"/>
          <p:cNvSpPr txBox="1"/>
          <p:nvPr/>
        </p:nvSpPr>
        <p:spPr>
          <a:xfrm>
            <a:off x="7719512" y="2015388"/>
            <a:ext cx="2198845" cy="477054"/>
          </a:xfrm>
          <a:prstGeom prst="rect">
            <a:avLst/>
          </a:prstGeom>
          <a:noFill/>
        </p:spPr>
        <p:txBody>
          <a:bodyPr wrap="square" rtlCol="0">
            <a:spAutoFit/>
          </a:bodyPr>
          <a:lstStyle/>
          <a:p>
            <a:r>
              <a:rPr lang="en-US" altLang="zh-CN" sz="2500" dirty="0" smtClean="0">
                <a:solidFill>
                  <a:srgbClr val="FF0000"/>
                </a:solidFill>
                <a:latin typeface="微软雅黑" panose="020B0503020204020204" charset="-122"/>
              </a:rPr>
              <a:t>requirements</a:t>
            </a:r>
            <a:endParaRPr lang="zh-CN" altLang="en-US" sz="2900" dirty="0">
              <a:solidFill>
                <a:srgbClr val="FF0000"/>
              </a:solidFill>
              <a:sym typeface="+mn-ea"/>
            </a:endParaRPr>
          </a:p>
        </p:txBody>
      </p:sp>
      <p:sp>
        <p:nvSpPr>
          <p:cNvPr id="20" name="文本框 19"/>
          <p:cNvSpPr txBox="1"/>
          <p:nvPr/>
        </p:nvSpPr>
        <p:spPr>
          <a:xfrm>
            <a:off x="2810741" y="1586189"/>
            <a:ext cx="1681502" cy="538609"/>
          </a:xfrm>
          <a:prstGeom prst="rect">
            <a:avLst/>
          </a:prstGeom>
          <a:noFill/>
        </p:spPr>
        <p:txBody>
          <a:bodyPr wrap="square" rtlCol="0">
            <a:spAutoFit/>
          </a:bodyPr>
          <a:lstStyle/>
          <a:p>
            <a:r>
              <a:rPr lang="en-US" altLang="zh-CN" sz="2500" dirty="0" smtClean="0">
                <a:solidFill>
                  <a:srgbClr val="FF0000"/>
                </a:solidFill>
                <a:latin typeface="微软雅黑" panose="020B0503020204020204" charset="-122"/>
              </a:rPr>
              <a:t>generally</a:t>
            </a:r>
            <a:r>
              <a:rPr lang="zh-CN" altLang="en-US" sz="2900" dirty="0" smtClean="0">
                <a:solidFill>
                  <a:srgbClr val="FF0000"/>
                </a:solidFill>
                <a:sym typeface="+mn-ea"/>
              </a:rPr>
              <a:t> </a:t>
            </a:r>
            <a:endParaRPr lang="zh-CN" altLang="en-US" sz="2900" dirty="0">
              <a:solidFill>
                <a:srgbClr val="FF0000"/>
              </a:solidFill>
              <a:sym typeface="+mn-ea"/>
            </a:endParaRPr>
          </a:p>
        </p:txBody>
      </p:sp>
      <p:sp>
        <p:nvSpPr>
          <p:cNvPr id="21" name="文本框 20"/>
          <p:cNvSpPr txBox="1"/>
          <p:nvPr/>
        </p:nvSpPr>
        <p:spPr>
          <a:xfrm>
            <a:off x="10177313" y="2804829"/>
            <a:ext cx="993195" cy="477054"/>
          </a:xfrm>
          <a:prstGeom prst="rect">
            <a:avLst/>
          </a:prstGeom>
          <a:noFill/>
        </p:spPr>
        <p:txBody>
          <a:bodyPr wrap="square" rtlCol="0">
            <a:spAutoFit/>
          </a:bodyPr>
          <a:lstStyle/>
          <a:p>
            <a:r>
              <a:rPr lang="en-US" altLang="zh-CN" sz="2500" dirty="0" smtClean="0">
                <a:solidFill>
                  <a:srgbClr val="FF0000"/>
                </a:solidFill>
                <a:latin typeface="微软雅黑" panose="020B0503020204020204" charset="-122"/>
              </a:rPr>
              <a:t>from</a:t>
            </a:r>
            <a:endParaRPr lang="zh-CN" altLang="en-US" sz="2900" dirty="0">
              <a:solidFill>
                <a:srgbClr val="FF0000"/>
              </a:solidFill>
              <a:sym typeface="+mn-ea"/>
            </a:endParaRPr>
          </a:p>
        </p:txBody>
      </p:sp>
      <p:sp>
        <p:nvSpPr>
          <p:cNvPr id="22" name="文本框 21"/>
          <p:cNvSpPr txBox="1"/>
          <p:nvPr/>
        </p:nvSpPr>
        <p:spPr>
          <a:xfrm>
            <a:off x="9379818" y="3200604"/>
            <a:ext cx="1367674" cy="477054"/>
          </a:xfrm>
          <a:prstGeom prst="rect">
            <a:avLst/>
          </a:prstGeom>
          <a:noFill/>
        </p:spPr>
        <p:txBody>
          <a:bodyPr wrap="square" rtlCol="0">
            <a:spAutoFit/>
          </a:bodyPr>
          <a:lstStyle/>
          <a:p>
            <a:r>
              <a:rPr lang="en-US" altLang="zh-CN" sz="2500" dirty="0" smtClean="0">
                <a:solidFill>
                  <a:srgbClr val="FF0000"/>
                </a:solidFill>
                <a:latin typeface="微软雅黑" panose="020B0503020204020204" charset="-122"/>
              </a:rPr>
              <a:t>causing</a:t>
            </a:r>
            <a:endParaRPr lang="zh-CN" altLang="en-US" sz="2900" dirty="0">
              <a:solidFill>
                <a:srgbClr val="FF0000"/>
              </a:solidFill>
              <a:sym typeface="+mn-ea"/>
            </a:endParaRPr>
          </a:p>
        </p:txBody>
      </p:sp>
      <p:sp>
        <p:nvSpPr>
          <p:cNvPr id="23" name="文本框 22"/>
          <p:cNvSpPr txBox="1"/>
          <p:nvPr/>
        </p:nvSpPr>
        <p:spPr>
          <a:xfrm>
            <a:off x="175594" y="4356163"/>
            <a:ext cx="656573" cy="477054"/>
          </a:xfrm>
          <a:prstGeom prst="rect">
            <a:avLst/>
          </a:prstGeom>
          <a:noFill/>
        </p:spPr>
        <p:txBody>
          <a:bodyPr wrap="square" rtlCol="0">
            <a:spAutoFit/>
          </a:bodyPr>
          <a:lstStyle/>
          <a:p>
            <a:r>
              <a:rPr lang="en-US" altLang="zh-CN" sz="2500" dirty="0" smtClean="0">
                <a:solidFill>
                  <a:srgbClr val="FF0000"/>
                </a:solidFill>
                <a:latin typeface="微软雅黑" panose="020B0503020204020204" charset="-122"/>
              </a:rPr>
              <a:t>as</a:t>
            </a:r>
            <a:endParaRPr lang="zh-CN" altLang="en-US" sz="2900" dirty="0">
              <a:solidFill>
                <a:srgbClr val="FF0000"/>
              </a:solidFill>
              <a:sym typeface="+mn-ea"/>
            </a:endParaRPr>
          </a:p>
        </p:txBody>
      </p:sp>
      <p:sp>
        <p:nvSpPr>
          <p:cNvPr id="24" name="文本框 23"/>
          <p:cNvSpPr txBox="1"/>
          <p:nvPr/>
        </p:nvSpPr>
        <p:spPr>
          <a:xfrm>
            <a:off x="4991483" y="4325925"/>
            <a:ext cx="787464" cy="537210"/>
          </a:xfrm>
          <a:prstGeom prst="rect">
            <a:avLst/>
          </a:prstGeom>
          <a:noFill/>
        </p:spPr>
        <p:txBody>
          <a:bodyPr wrap="square" rtlCol="0">
            <a:spAutoFit/>
          </a:bodyPr>
          <a:lstStyle/>
          <a:p>
            <a:r>
              <a:rPr lang="en-US" altLang="zh-CN" sz="2500" dirty="0" smtClean="0">
                <a:solidFill>
                  <a:srgbClr val="FF0000"/>
                </a:solidFill>
                <a:latin typeface="微软雅黑" panose="020B0503020204020204" charset="-122"/>
              </a:rPr>
              <a:t>the</a:t>
            </a:r>
            <a:r>
              <a:rPr lang="zh-CN" altLang="en-US" sz="2900" dirty="0" smtClean="0">
                <a:solidFill>
                  <a:srgbClr val="FF0000"/>
                </a:solidFill>
                <a:sym typeface="+mn-ea"/>
              </a:rPr>
              <a:t> </a:t>
            </a:r>
            <a:endParaRPr lang="zh-CN" altLang="en-US" sz="2900" dirty="0">
              <a:solidFill>
                <a:srgbClr val="FF0000"/>
              </a:solidFill>
              <a:sym typeface="+mn-ea"/>
            </a:endParaRPr>
          </a:p>
        </p:txBody>
      </p:sp>
      <p:sp>
        <p:nvSpPr>
          <p:cNvPr id="25" name="文本框 24"/>
          <p:cNvSpPr txBox="1"/>
          <p:nvPr/>
        </p:nvSpPr>
        <p:spPr>
          <a:xfrm>
            <a:off x="9542199" y="5125752"/>
            <a:ext cx="1707754" cy="538609"/>
          </a:xfrm>
          <a:prstGeom prst="rect">
            <a:avLst/>
          </a:prstGeom>
          <a:noFill/>
        </p:spPr>
        <p:txBody>
          <a:bodyPr wrap="square" rtlCol="0">
            <a:spAutoFit/>
          </a:bodyPr>
          <a:lstStyle/>
          <a:p>
            <a:r>
              <a:rPr lang="en-US" altLang="zh-CN" sz="2500" dirty="0">
                <a:solidFill>
                  <a:srgbClr val="FF0000"/>
                </a:solidFill>
                <a:latin typeface="微软雅黑" panose="020B0503020204020204" charset="-122"/>
              </a:rPr>
              <a:t>described</a:t>
            </a:r>
            <a:r>
              <a:rPr lang="zh-CN" altLang="en-US" sz="2900" dirty="0" smtClean="0">
                <a:solidFill>
                  <a:srgbClr val="FF0000"/>
                </a:solidFill>
                <a:sym typeface="+mn-ea"/>
              </a:rPr>
              <a:t> </a:t>
            </a:r>
            <a:endParaRPr lang="zh-CN" altLang="en-US" sz="2900" dirty="0">
              <a:solidFill>
                <a:srgbClr val="FF0000"/>
              </a:solidFill>
              <a:sym typeface="+mn-ea"/>
            </a:endParaRPr>
          </a:p>
        </p:txBody>
      </p:sp>
      <p:sp>
        <p:nvSpPr>
          <p:cNvPr id="26" name="文本框 25"/>
          <p:cNvSpPr txBox="1"/>
          <p:nvPr/>
        </p:nvSpPr>
        <p:spPr>
          <a:xfrm>
            <a:off x="4276701" y="5969069"/>
            <a:ext cx="968914" cy="477054"/>
          </a:xfrm>
          <a:prstGeom prst="rect">
            <a:avLst/>
          </a:prstGeom>
          <a:noFill/>
        </p:spPr>
        <p:txBody>
          <a:bodyPr wrap="square" rtlCol="0">
            <a:spAutoFit/>
          </a:bodyPr>
          <a:lstStyle/>
          <a:p>
            <a:r>
              <a:rPr lang="en-US" altLang="zh-CN" sz="2500" dirty="0">
                <a:solidFill>
                  <a:srgbClr val="FF0000"/>
                </a:solidFill>
                <a:latin typeface="微软雅黑" panose="020B0503020204020204" charset="-122"/>
              </a:rPr>
              <a:t>g</a:t>
            </a:r>
            <a:r>
              <a:rPr lang="en-US" altLang="zh-CN" sz="2500" dirty="0" smtClean="0">
                <a:solidFill>
                  <a:srgbClr val="FF0000"/>
                </a:solidFill>
                <a:latin typeface="微软雅黑" panose="020B0503020204020204" charset="-122"/>
              </a:rPr>
              <a:t>one</a:t>
            </a:r>
            <a:endParaRPr lang="en-US" altLang="zh-CN" sz="2500" dirty="0" smtClean="0">
              <a:solidFill>
                <a:srgbClr val="FF0000"/>
              </a:solidFill>
              <a:latin typeface="微软雅黑" panose="020B0503020204020204" charset="-122"/>
            </a:endParaRPr>
          </a:p>
        </p:txBody>
      </p:sp>
      <p:sp>
        <p:nvSpPr>
          <p:cNvPr id="27" name="文本框 26"/>
          <p:cNvSpPr txBox="1"/>
          <p:nvPr/>
        </p:nvSpPr>
        <p:spPr>
          <a:xfrm>
            <a:off x="4991547" y="6356816"/>
            <a:ext cx="2085579" cy="477054"/>
          </a:xfrm>
          <a:prstGeom prst="rect">
            <a:avLst/>
          </a:prstGeom>
          <a:noFill/>
        </p:spPr>
        <p:txBody>
          <a:bodyPr wrap="square" rtlCol="0">
            <a:spAutoFit/>
          </a:bodyPr>
          <a:lstStyle/>
          <a:p>
            <a:r>
              <a:rPr lang="en-US" altLang="zh-CN" sz="2500" dirty="0">
                <a:solidFill>
                  <a:srgbClr val="FF0000"/>
                </a:solidFill>
                <a:latin typeface="微软雅黑" panose="020B0503020204020204" charset="-122"/>
              </a:rPr>
              <a:t>more severe </a:t>
            </a:r>
            <a:endParaRPr lang="zh-CN" altLang="en-US" sz="2900" dirty="0">
              <a:solidFill>
                <a:srgbClr val="FF00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linds(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linds(horizontal)">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P spid="21" grpId="0"/>
      <p:bldP spid="22" grpId="0"/>
      <p:bldP spid="23"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720" y="654685"/>
            <a:ext cx="12099925" cy="5838825"/>
          </a:xfrm>
          <a:prstGeom prst="rect">
            <a:avLst/>
          </a:prstGeom>
          <a:noFill/>
        </p:spPr>
        <p:txBody>
          <a:bodyPr wrap="square" rtlCol="0">
            <a:spAutoFit/>
          </a:bodyPr>
          <a:lstStyle/>
          <a:p>
            <a:pPr marL="514350" indent="-514350">
              <a:lnSpc>
                <a:spcPct val="80000"/>
              </a:lnSpc>
              <a:spcBef>
                <a:spcPts val="1000"/>
              </a:spcBef>
              <a:buFontTx/>
              <a:buAutoNum type="arabicPeriod"/>
            </a:pPr>
            <a:r>
              <a:rPr lang="en-US" altLang="zh-CN" sz="2800" dirty="0" smtClean="0">
                <a:solidFill>
                  <a:srgbClr val="3333FF"/>
                </a:solidFill>
                <a:latin typeface="Times New Roman" panose="02020603050405020304" charset="0"/>
                <a:cs typeface="Times New Roman" panose="02020603050405020304" charset="0"/>
              </a:rPr>
              <a:t>unilaterally</a:t>
            </a:r>
            <a:r>
              <a:rPr lang="en-US" altLang="zh-CN" sz="2800" dirty="0" smtClean="0">
                <a:solidFill>
                  <a:prstClr val="black"/>
                </a:solidFill>
                <a:latin typeface="Times New Roman" panose="02020603050405020304" charset="0"/>
                <a:cs typeface="Times New Roman" panose="02020603050405020304" charset="0"/>
              </a:rPr>
              <a:t>: something </a:t>
            </a:r>
            <a:r>
              <a:rPr lang="en-US" altLang="zh-CN" sz="2800" dirty="0">
                <a:solidFill>
                  <a:prstClr val="black"/>
                </a:solidFill>
                <a:latin typeface="Times New Roman" panose="02020603050405020304" charset="0"/>
                <a:cs typeface="Times New Roman" panose="02020603050405020304" charset="0"/>
              </a:rPr>
              <a:t>is done by only one person, group, or country involved in a situation, without the agreement of others. </a:t>
            </a:r>
            <a:r>
              <a:rPr lang="en-US" altLang="zh-CN" sz="2800" dirty="0" smtClean="0">
                <a:solidFill>
                  <a:prstClr val="black"/>
                </a:solidFill>
                <a:latin typeface="Times New Roman" panose="02020603050405020304" charset="0"/>
                <a:cs typeface="Times New Roman" panose="02020603050405020304" charset="0"/>
              </a:rPr>
              <a:t>     adv</a:t>
            </a:r>
            <a:r>
              <a:rPr lang="en-US" altLang="zh-CN" sz="2800" dirty="0">
                <a:solidFill>
                  <a:prstClr val="black"/>
                </a:solidFill>
                <a:latin typeface="Times New Roman" panose="02020603050405020304" charset="0"/>
                <a:cs typeface="Times New Roman" panose="02020603050405020304" charset="0"/>
              </a:rPr>
              <a:t>. </a:t>
            </a:r>
            <a:r>
              <a:rPr lang="zh-CN" altLang="en-US" sz="2800" dirty="0">
                <a:solidFill>
                  <a:prstClr val="black"/>
                </a:solidFill>
                <a:latin typeface="Times New Roman" panose="02020603050405020304" charset="0"/>
                <a:cs typeface="Times New Roman" panose="02020603050405020304" charset="0"/>
              </a:rPr>
              <a:t>单方面</a:t>
            </a:r>
            <a:r>
              <a:rPr lang="zh-CN" altLang="en-US" sz="2800" dirty="0" smtClean="0">
                <a:solidFill>
                  <a:prstClr val="black"/>
                </a:solidFill>
                <a:latin typeface="Times New Roman" panose="02020603050405020304" charset="0"/>
                <a:cs typeface="Times New Roman" panose="02020603050405020304" charset="0"/>
              </a:rPr>
              <a:t>地</a:t>
            </a:r>
            <a:endParaRPr lang="en-US" altLang="zh-CN" sz="2800" dirty="0" smtClean="0">
              <a:solidFill>
                <a:prstClr val="black"/>
              </a:solidFill>
              <a:latin typeface="Times New Roman" panose="02020603050405020304" charset="0"/>
              <a:cs typeface="Times New Roman" panose="02020603050405020304" charset="0"/>
            </a:endParaRPr>
          </a:p>
          <a:p>
            <a:pPr marL="457200" indent="-457200">
              <a:lnSpc>
                <a:spcPct val="80000"/>
              </a:lnSpc>
              <a:spcBef>
                <a:spcPts val="1000"/>
              </a:spcBef>
              <a:buFont typeface="Wingdings" panose="05000000000000000000" pitchFamily="2" charset="2"/>
              <a:buChar char="ü"/>
            </a:pPr>
            <a:r>
              <a:rPr lang="en-US" altLang="zh-CN" sz="2800" dirty="0" smtClean="0">
                <a:solidFill>
                  <a:prstClr val="black"/>
                </a:solidFill>
                <a:latin typeface="Times New Roman" panose="02020603050405020304" charset="0"/>
                <a:cs typeface="Times New Roman" panose="02020603050405020304" charset="0"/>
              </a:rPr>
              <a:t> Apple </a:t>
            </a:r>
            <a:r>
              <a:rPr lang="en-US" altLang="zh-CN" sz="2800" dirty="0">
                <a:solidFill>
                  <a:prstClr val="black"/>
                </a:solidFill>
                <a:latin typeface="Times New Roman" panose="02020603050405020304" charset="0"/>
                <a:cs typeface="Times New Roman" panose="02020603050405020304" charset="0"/>
              </a:rPr>
              <a:t>could not unilaterally introduce a code that weakens the iPhone. </a:t>
            </a:r>
            <a:endParaRPr lang="en-US" altLang="zh-CN" sz="2800" dirty="0">
              <a:solidFill>
                <a:prstClr val="black"/>
              </a:solidFill>
              <a:latin typeface="Times New Roman" panose="02020603050405020304" charset="0"/>
              <a:cs typeface="Times New Roman" panose="02020603050405020304" charset="0"/>
            </a:endParaRPr>
          </a:p>
          <a:p>
            <a:pPr>
              <a:lnSpc>
                <a:spcPct val="80000"/>
              </a:lnSpc>
              <a:spcBef>
                <a:spcPts val="1000"/>
              </a:spcBef>
            </a:pPr>
            <a:r>
              <a:rPr lang="zh-CN" altLang="en-US" sz="2800" dirty="0" smtClean="0">
                <a:solidFill>
                  <a:prstClr val="black"/>
                </a:solidFill>
                <a:latin typeface="华文中宋" panose="02010600040101010101" charset="-122"/>
                <a:ea typeface="华文中宋" panose="02010600040101010101" charset="-122"/>
                <a:cs typeface="华文中宋" panose="02010600040101010101" charset="-122"/>
              </a:rPr>
              <a:t>   苹果</a:t>
            </a:r>
            <a:r>
              <a:rPr lang="zh-CN" altLang="en-US" sz="2800" dirty="0">
                <a:solidFill>
                  <a:prstClr val="black"/>
                </a:solidFill>
                <a:latin typeface="华文中宋" panose="02010600040101010101" charset="-122"/>
                <a:ea typeface="华文中宋" panose="02010600040101010101" charset="-122"/>
                <a:cs typeface="华文中宋" panose="02010600040101010101" charset="-122"/>
              </a:rPr>
              <a:t>就不能单方面引入削弱</a:t>
            </a:r>
            <a:r>
              <a:rPr lang="en-US" altLang="zh-CN" sz="2800" dirty="0">
                <a:solidFill>
                  <a:prstClr val="black"/>
                </a:solidFill>
                <a:latin typeface="Times New Roman" panose="02020603050405020304" charset="0"/>
                <a:cs typeface="Times New Roman" panose="02020603050405020304" charset="0"/>
              </a:rPr>
              <a:t>iPhone</a:t>
            </a:r>
            <a:r>
              <a:rPr lang="zh-CN" altLang="en-US" sz="2800" dirty="0">
                <a:solidFill>
                  <a:prstClr val="black"/>
                </a:solidFill>
                <a:latin typeface="华文中宋" panose="02010600040101010101" charset="-122"/>
                <a:ea typeface="华文中宋" panose="02010600040101010101" charset="-122"/>
                <a:cs typeface="华文中宋" panose="02010600040101010101" charset="-122"/>
              </a:rPr>
              <a:t>的代码。</a:t>
            </a:r>
            <a:endParaRPr lang="en-US" altLang="zh-CN" sz="2800" dirty="0" smtClean="0">
              <a:solidFill>
                <a:prstClr val="black"/>
              </a:solidFill>
              <a:latin typeface="华文中宋" panose="02010600040101010101" charset="-122"/>
              <a:ea typeface="华文中宋" panose="02010600040101010101" charset="-122"/>
              <a:cs typeface="华文中宋" panose="02010600040101010101" charset="-122"/>
            </a:endParaRPr>
          </a:p>
          <a:p>
            <a:pPr>
              <a:lnSpc>
                <a:spcPct val="90000"/>
              </a:lnSpc>
              <a:spcBef>
                <a:spcPts val="1000"/>
              </a:spcBef>
              <a:buFont typeface="Arial" panose="020B0604020202020204" pitchFamily="34" charset="0"/>
              <a:buNone/>
            </a:pPr>
            <a:r>
              <a:rPr lang="zh-CN" altLang="en-US" sz="2800" dirty="0">
                <a:solidFill>
                  <a:prstClr val="black"/>
                </a:solidFill>
                <a:latin typeface="华文中宋" panose="02010600040101010101" charset="-122"/>
                <a:ea typeface="华文中宋" panose="02010600040101010101" charset="-122"/>
                <a:cs typeface="华文中宋" panose="02010600040101010101" charset="-122"/>
              </a:rPr>
              <a:t>          </a:t>
            </a:r>
            <a:endParaRPr lang="zh-CN" altLang="en-US" sz="3000" dirty="0">
              <a:solidFill>
                <a:prstClr val="black"/>
              </a:solidFill>
              <a:latin typeface="宋体" panose="02010600030101010101" pitchFamily="2" charset="-122"/>
              <a:ea typeface="宋体" panose="02010600030101010101" pitchFamily="2" charset="-122"/>
              <a:cs typeface="Times New Roman" panose="02020603050405020304" charset="0"/>
            </a:endParaRPr>
          </a:p>
          <a:p>
            <a:pPr>
              <a:lnSpc>
                <a:spcPct val="90000"/>
              </a:lnSpc>
              <a:spcBef>
                <a:spcPts val="1000"/>
              </a:spcBef>
              <a:buFont typeface="Arial" panose="020B0604020202020204" pitchFamily="34" charset="0"/>
              <a:buNone/>
            </a:pPr>
            <a:r>
              <a:rPr lang="en-US" altLang="zh-CN" sz="3200" dirty="0" smtClean="0">
                <a:solidFill>
                  <a:prstClr val="black"/>
                </a:solidFill>
                <a:latin typeface="Times New Roman" panose="02020603050405020304" charset="0"/>
                <a:cs typeface="Times New Roman" panose="02020603050405020304" charset="0"/>
              </a:rPr>
              <a:t>__________________________________________________________</a:t>
            </a:r>
            <a:endParaRPr lang="en-US" altLang="zh-CN" sz="3200" dirty="0">
              <a:solidFill>
                <a:prstClr val="black"/>
              </a:solidFill>
              <a:latin typeface="Times New Roman" panose="02020603050405020304" charset="0"/>
              <a:cs typeface="Times New Roman" panose="02020603050405020304" charset="0"/>
            </a:endParaRPr>
          </a:p>
          <a:p>
            <a:pPr>
              <a:lnSpc>
                <a:spcPct val="80000"/>
              </a:lnSpc>
              <a:spcBef>
                <a:spcPts val="1000"/>
              </a:spcBef>
            </a:pPr>
            <a:r>
              <a:rPr lang="en-US" altLang="zh-CN" sz="3200" dirty="0">
                <a:solidFill>
                  <a:prstClr val="black"/>
                </a:solidFill>
                <a:latin typeface="Times New Roman" panose="02020603050405020304" charset="0"/>
                <a:cs typeface="Times New Roman" panose="02020603050405020304" charset="0"/>
              </a:rPr>
              <a:t>2. </a:t>
            </a:r>
            <a:r>
              <a:rPr lang="en-US" altLang="zh-CN" sz="2800" dirty="0">
                <a:solidFill>
                  <a:srgbClr val="3333FF"/>
                </a:solidFill>
                <a:latin typeface="Times New Roman" panose="02020603050405020304" charset="0"/>
                <a:cs typeface="Times New Roman" panose="02020603050405020304" charset="0"/>
              </a:rPr>
              <a:t>radical</a:t>
            </a:r>
            <a:r>
              <a:rPr lang="en-US" altLang="zh-CN" sz="2800" dirty="0">
                <a:solidFill>
                  <a:prstClr val="black"/>
                </a:solidFill>
                <a:latin typeface="Times New Roman" panose="02020603050405020304" charset="0"/>
                <a:cs typeface="Times New Roman" panose="02020603050405020304" charset="0"/>
              </a:rPr>
              <a:t>: in </a:t>
            </a:r>
            <a:r>
              <a:rPr lang="en-US" altLang="zh-CN" sz="2800" dirty="0" err="1">
                <a:solidFill>
                  <a:prstClr val="black"/>
                </a:solidFill>
                <a:latin typeface="Times New Roman" panose="02020603050405020304" charset="0"/>
                <a:cs typeface="Times New Roman" panose="02020603050405020304" charset="0"/>
              </a:rPr>
              <a:t>favour</a:t>
            </a:r>
            <a:r>
              <a:rPr lang="en-US" altLang="zh-CN" sz="2800" dirty="0">
                <a:solidFill>
                  <a:prstClr val="black"/>
                </a:solidFill>
                <a:latin typeface="Times New Roman" panose="02020603050405020304" charset="0"/>
                <a:cs typeface="Times New Roman" panose="02020603050405020304" charset="0"/>
              </a:rPr>
              <a:t> of thorough and complete political or social change  </a:t>
            </a:r>
            <a:endParaRPr lang="en-US" altLang="zh-CN" sz="2800" dirty="0">
              <a:solidFill>
                <a:prstClr val="black"/>
              </a:solidFill>
              <a:latin typeface="Times New Roman" panose="02020603050405020304" charset="0"/>
              <a:cs typeface="Times New Roman" panose="02020603050405020304" charset="0"/>
            </a:endParaRPr>
          </a:p>
          <a:p>
            <a:pPr>
              <a:lnSpc>
                <a:spcPct val="80000"/>
              </a:lnSpc>
              <a:spcBef>
                <a:spcPts val="1000"/>
              </a:spcBef>
            </a:pPr>
            <a:r>
              <a:rPr lang="en-US" altLang="zh-CN" sz="2800" dirty="0">
                <a:solidFill>
                  <a:prstClr val="black"/>
                </a:solidFill>
                <a:latin typeface="Times New Roman" panose="02020603050405020304" charset="0"/>
                <a:cs typeface="Times New Roman" panose="02020603050405020304" charset="0"/>
              </a:rPr>
              <a:t>adj. </a:t>
            </a:r>
            <a:r>
              <a:rPr lang="zh-CN" altLang="en-US" sz="2800" dirty="0">
                <a:solidFill>
                  <a:prstClr val="black"/>
                </a:solidFill>
                <a:latin typeface="Times New Roman" panose="02020603050405020304" charset="0"/>
                <a:cs typeface="Times New Roman" panose="02020603050405020304" charset="0"/>
              </a:rPr>
              <a:t>激进的；极端</a:t>
            </a:r>
            <a:r>
              <a:rPr lang="zh-CN" altLang="en-US" sz="2800" dirty="0" smtClean="0">
                <a:solidFill>
                  <a:prstClr val="black"/>
                </a:solidFill>
                <a:latin typeface="Times New Roman" panose="02020603050405020304" charset="0"/>
                <a:cs typeface="Times New Roman" panose="02020603050405020304" charset="0"/>
              </a:rPr>
              <a:t>的；彻底</a:t>
            </a:r>
            <a:r>
              <a:rPr lang="zh-CN" altLang="en-US" sz="2800" dirty="0">
                <a:solidFill>
                  <a:prstClr val="black"/>
                </a:solidFill>
                <a:latin typeface="Times New Roman" panose="02020603050405020304" charset="0"/>
                <a:cs typeface="Times New Roman" panose="02020603050405020304" charset="0"/>
              </a:rPr>
              <a:t>的；</a:t>
            </a:r>
            <a:r>
              <a:rPr lang="zh-CN" altLang="en-US" sz="2800" dirty="0" smtClean="0">
                <a:solidFill>
                  <a:prstClr val="black"/>
                </a:solidFill>
                <a:latin typeface="Times New Roman" panose="02020603050405020304" charset="0"/>
                <a:cs typeface="Times New Roman" panose="02020603050405020304" charset="0"/>
              </a:rPr>
              <a:t>完全的</a:t>
            </a:r>
            <a:endParaRPr lang="en-US" altLang="zh-CN" sz="2800" dirty="0" smtClean="0">
              <a:solidFill>
                <a:prstClr val="black"/>
              </a:solidFill>
              <a:latin typeface="华文中宋" panose="02010600040101010101" charset="-122"/>
              <a:ea typeface="华文中宋" panose="02010600040101010101" charset="-122"/>
              <a:cs typeface="华文中宋" panose="02010600040101010101" charset="-122"/>
            </a:endParaRPr>
          </a:p>
          <a:p>
            <a:pPr marL="457200" indent="-457200">
              <a:lnSpc>
                <a:spcPct val="80000"/>
              </a:lnSpc>
              <a:spcBef>
                <a:spcPts val="1000"/>
              </a:spcBef>
              <a:buFont typeface="Wingdings" panose="05000000000000000000" charset="0"/>
              <a:buChar char="ü"/>
            </a:pPr>
            <a:r>
              <a:rPr lang="en-US" sz="2800" dirty="0" smtClean="0">
                <a:solidFill>
                  <a:prstClr val="black"/>
                </a:solidFill>
                <a:latin typeface="Times New Roman" panose="02020603050405020304" charset="0"/>
                <a:cs typeface="Times New Roman" panose="02020603050405020304" charset="0"/>
              </a:rPr>
              <a:t>He </a:t>
            </a:r>
            <a:r>
              <a:rPr lang="en-US" sz="2800" dirty="0">
                <a:solidFill>
                  <a:prstClr val="black"/>
                </a:solidFill>
                <a:latin typeface="Times New Roman" panose="02020603050405020304" charset="0"/>
                <a:cs typeface="Times New Roman" panose="02020603050405020304" charset="0"/>
              </a:rPr>
              <a:t>likes to present himself as a radical politician</a:t>
            </a:r>
            <a:r>
              <a:rPr lang="en-US" sz="2800" dirty="0" smtClean="0">
                <a:solidFill>
                  <a:prstClr val="black"/>
                </a:solidFill>
                <a:latin typeface="Times New Roman" panose="02020603050405020304" charset="0"/>
                <a:cs typeface="Times New Roman" panose="02020603050405020304" charset="0"/>
              </a:rPr>
              <a:t>. </a:t>
            </a:r>
            <a:endParaRPr lang="en-US" sz="2800" dirty="0" smtClean="0">
              <a:solidFill>
                <a:prstClr val="black"/>
              </a:solidFill>
              <a:latin typeface="Times New Roman" panose="02020603050405020304" charset="0"/>
              <a:cs typeface="Times New Roman" panose="02020603050405020304" charset="0"/>
            </a:endParaRPr>
          </a:p>
          <a:p>
            <a:pPr indent="0">
              <a:lnSpc>
                <a:spcPct val="80000"/>
              </a:lnSpc>
              <a:spcBef>
                <a:spcPts val="1000"/>
              </a:spcBef>
              <a:buFont typeface="Wingdings" panose="05000000000000000000" charset="0"/>
              <a:buNone/>
            </a:pPr>
            <a:r>
              <a:rPr lang="zh-CN" altLang="en-US" sz="2800" dirty="0" smtClean="0">
                <a:solidFill>
                  <a:prstClr val="black"/>
                </a:solidFill>
                <a:latin typeface="华文中宋" panose="02010600040101010101" charset="-122"/>
                <a:ea typeface="华文中宋" panose="02010600040101010101" charset="-122"/>
                <a:cs typeface="华文中宋" panose="02010600040101010101" charset="-122"/>
              </a:rPr>
              <a:t>他</a:t>
            </a:r>
            <a:r>
              <a:rPr lang="zh-CN" altLang="en-US" sz="2800" dirty="0">
                <a:solidFill>
                  <a:prstClr val="black"/>
                </a:solidFill>
                <a:latin typeface="华文中宋" panose="02010600040101010101" charset="-122"/>
                <a:ea typeface="华文中宋" panose="02010600040101010101" charset="-122"/>
                <a:cs typeface="华文中宋" panose="02010600040101010101" charset="-122"/>
              </a:rPr>
              <a:t>喜欢表现出一副激进政治家的</a:t>
            </a:r>
            <a:r>
              <a:rPr lang="zh-CN" altLang="en-US" sz="2800" dirty="0" smtClean="0">
                <a:solidFill>
                  <a:prstClr val="black"/>
                </a:solidFill>
                <a:latin typeface="华文中宋" panose="02010600040101010101" charset="-122"/>
                <a:ea typeface="华文中宋" panose="02010600040101010101" charset="-122"/>
                <a:cs typeface="华文中宋" panose="02010600040101010101" charset="-122"/>
              </a:rPr>
              <a:t>样子</a:t>
            </a:r>
            <a:r>
              <a:rPr lang="zh-CN" altLang="en-US" sz="2800" dirty="0">
                <a:solidFill>
                  <a:prstClr val="black"/>
                </a:solidFill>
                <a:latin typeface="华文中宋" panose="02010600040101010101" charset="-122"/>
                <a:ea typeface="华文中宋" panose="02010600040101010101" charset="-122"/>
                <a:cs typeface="华文中宋" panose="02010600040101010101" charset="-122"/>
              </a:rPr>
              <a:t>。</a:t>
            </a:r>
            <a:endParaRPr lang="en-US" altLang="zh-CN" sz="2800" dirty="0" smtClean="0">
              <a:solidFill>
                <a:prstClr val="black"/>
              </a:solidFill>
              <a:latin typeface="华文中宋" panose="02010600040101010101" charset="-122"/>
              <a:ea typeface="华文中宋" panose="02010600040101010101" charset="-122"/>
              <a:cs typeface="华文中宋" panose="02010600040101010101" charset="-122"/>
            </a:endParaRPr>
          </a:p>
          <a:p>
            <a:pPr>
              <a:lnSpc>
                <a:spcPct val="90000"/>
              </a:lnSpc>
              <a:spcBef>
                <a:spcPts val="1000"/>
              </a:spcBef>
            </a:pPr>
            <a:r>
              <a:rPr lang="zh-CN" altLang="en-US" sz="3000" dirty="0" smtClean="0">
                <a:solidFill>
                  <a:prstClr val="black"/>
                </a:solidFill>
                <a:latin typeface="宋体" panose="02010600030101010101" pitchFamily="2" charset="-122"/>
                <a:ea typeface="宋体" panose="02010600030101010101" pitchFamily="2" charset="-122"/>
                <a:cs typeface="Times New Roman" panose="02020603050405020304" charset="0"/>
              </a:rPr>
              <a:t>          </a:t>
            </a:r>
            <a:endParaRPr lang="zh-CN" altLang="en-US" sz="3000" dirty="0" smtClean="0">
              <a:solidFill>
                <a:prstClr val="black"/>
              </a:solidFill>
              <a:latin typeface="宋体" panose="02010600030101010101" pitchFamily="2" charset="-122"/>
              <a:ea typeface="宋体" panose="02010600030101010101" pitchFamily="2" charset="-122"/>
              <a:cs typeface="Times New Roman" panose="02020603050405020304" charset="0"/>
            </a:endParaRPr>
          </a:p>
          <a:p>
            <a:pPr>
              <a:lnSpc>
                <a:spcPct val="90000"/>
              </a:lnSpc>
              <a:spcBef>
                <a:spcPts val="1000"/>
              </a:spcBef>
            </a:pPr>
            <a:r>
              <a:rPr lang="en-US" altLang="zh-CN" sz="3000" dirty="0" smtClean="0">
                <a:solidFill>
                  <a:prstClr val="black"/>
                </a:solidFill>
                <a:latin typeface="宋体" panose="02010600030101010101" pitchFamily="2" charset="-122"/>
                <a:ea typeface="宋体" panose="02010600030101010101" pitchFamily="2" charset="-122"/>
                <a:cs typeface="Times New Roman" panose="02020603050405020304" charset="0"/>
              </a:rPr>
              <a:t>______________________________________________________________</a:t>
            </a:r>
            <a:endParaRPr lang="en-US" altLang="zh-CN" dirty="0">
              <a:solidFill>
                <a:prstClr val="black"/>
              </a:solidFill>
            </a:endParaRPr>
          </a:p>
        </p:txBody>
      </p:sp>
      <p:sp>
        <p:nvSpPr>
          <p:cNvPr id="17" name="文本框 16"/>
          <p:cNvSpPr txBox="1"/>
          <p:nvPr/>
        </p:nvSpPr>
        <p:spPr>
          <a:xfrm>
            <a:off x="0" y="0"/>
            <a:ext cx="1664970" cy="521970"/>
          </a:xfrm>
          <a:prstGeom prst="rect">
            <a:avLst/>
          </a:prstGeom>
          <a:solidFill>
            <a:schemeClr val="accent6"/>
          </a:solidFill>
        </p:spPr>
        <p:txBody>
          <a:bodyPr wrap="square" rtlCol="0">
            <a:spAutoFit/>
          </a:bodyPr>
          <a:lstStyle/>
          <a:p>
            <a:r>
              <a:rPr kumimoji="1" lang="zh-CN" sz="2800" b="1" dirty="0">
                <a:solidFill>
                  <a:schemeClr val="lt1"/>
                </a:solidFill>
                <a:sym typeface="+mn-ea"/>
              </a:rPr>
              <a:t>词语</a:t>
            </a:r>
            <a:r>
              <a:rPr kumimoji="1" lang="zh-CN" altLang="en-US" sz="2800" b="1" dirty="0">
                <a:solidFill>
                  <a:prstClr val="white"/>
                </a:solidFill>
                <a:sym typeface="+mn-ea"/>
              </a:rPr>
              <a:t>讲解</a:t>
            </a:r>
            <a:endParaRPr kumimoji="1" lang="zh-CN" altLang="en-US" sz="2800" b="1" dirty="0">
              <a:solidFill>
                <a:prstClr val="white"/>
              </a:solidFill>
              <a:sym typeface="+mn-ea"/>
            </a:endParaRPr>
          </a:p>
        </p:txBody>
      </p:sp>
      <p:sp>
        <p:nvSpPr>
          <p:cNvPr id="2" name="文本框 1"/>
          <p:cNvSpPr txBox="1"/>
          <p:nvPr/>
        </p:nvSpPr>
        <p:spPr>
          <a:xfrm>
            <a:off x="224155" y="2404745"/>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endParaRPr kumimoji="1" lang="zh-CN" altLang="en-US" sz="2800" b="1" dirty="0">
              <a:solidFill>
                <a:prstClr val="white"/>
              </a:solidFill>
            </a:endParaRPr>
          </a:p>
        </p:txBody>
      </p:sp>
      <p:sp>
        <p:nvSpPr>
          <p:cNvPr id="3" name="文本框 2"/>
          <p:cNvSpPr txBox="1"/>
          <p:nvPr/>
        </p:nvSpPr>
        <p:spPr>
          <a:xfrm>
            <a:off x="153670" y="2860040"/>
            <a:ext cx="11577320" cy="553085"/>
          </a:xfrm>
          <a:prstGeom prst="rect">
            <a:avLst/>
          </a:prstGeom>
          <a:noFill/>
        </p:spPr>
        <p:txBody>
          <a:bodyPr wrap="square" rtlCol="0">
            <a:spAutoFit/>
          </a:bodyPr>
          <a:lstStyle/>
          <a:p>
            <a:r>
              <a:rPr lang="en-US" altLang="zh-CN" sz="2800" dirty="0" smtClean="0">
                <a:solidFill>
                  <a:srgbClr val="FF0000"/>
                </a:solidFill>
              </a:rPr>
              <a:t>The </a:t>
            </a:r>
            <a:r>
              <a:rPr lang="en-US" altLang="zh-CN" sz="2800" dirty="0">
                <a:solidFill>
                  <a:srgbClr val="FF0000"/>
                </a:solidFill>
              </a:rPr>
              <a:t>dad </a:t>
            </a:r>
            <a:r>
              <a:rPr lang="en-US" altLang="zh-CN" sz="2800" dirty="0" smtClean="0">
                <a:solidFill>
                  <a:srgbClr val="FF0000"/>
                </a:solidFill>
              </a:rPr>
              <a:t>decided </a:t>
            </a:r>
            <a:r>
              <a:rPr lang="en-US" altLang="zh-CN" sz="2800" dirty="0">
                <a:solidFill>
                  <a:srgbClr val="FF0000"/>
                </a:solidFill>
              </a:rPr>
              <a:t>unilaterally to take his family to Indiana for </a:t>
            </a:r>
            <a:r>
              <a:rPr lang="en-US" altLang="zh-CN" sz="2800" dirty="0" smtClean="0">
                <a:solidFill>
                  <a:srgbClr val="FF0000"/>
                </a:solidFill>
              </a:rPr>
              <a:t>summer holiday.</a:t>
            </a:r>
            <a:r>
              <a:rPr lang="zh-CN" altLang="en-US" sz="3000" dirty="0" smtClean="0">
                <a:solidFill>
                  <a:srgbClr val="FF0000"/>
                </a:solidFill>
              </a:rPr>
              <a:t> </a:t>
            </a:r>
            <a:endParaRPr lang="zh-CN" altLang="en-US" sz="3000" dirty="0">
              <a:solidFill>
                <a:srgbClr val="FF0000"/>
              </a:solidFill>
            </a:endParaRPr>
          </a:p>
        </p:txBody>
      </p:sp>
      <p:sp>
        <p:nvSpPr>
          <p:cNvPr id="5" name="文本框 4"/>
          <p:cNvSpPr txBox="1"/>
          <p:nvPr/>
        </p:nvSpPr>
        <p:spPr>
          <a:xfrm>
            <a:off x="224155" y="5417176"/>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endParaRPr kumimoji="1" lang="zh-CN" altLang="en-US" sz="2800" b="1" dirty="0">
              <a:solidFill>
                <a:prstClr val="white"/>
              </a:solidFill>
            </a:endParaRPr>
          </a:p>
        </p:txBody>
      </p:sp>
      <p:sp>
        <p:nvSpPr>
          <p:cNvPr id="6" name="文本框 5"/>
          <p:cNvSpPr txBox="1"/>
          <p:nvPr/>
        </p:nvSpPr>
        <p:spPr>
          <a:xfrm>
            <a:off x="153670" y="5827395"/>
            <a:ext cx="11356975" cy="553085"/>
          </a:xfrm>
          <a:prstGeom prst="rect">
            <a:avLst/>
          </a:prstGeom>
          <a:noFill/>
        </p:spPr>
        <p:txBody>
          <a:bodyPr wrap="square" rtlCol="0">
            <a:spAutoFit/>
          </a:bodyPr>
          <a:lstStyle/>
          <a:p>
            <a:r>
              <a:rPr lang="en-US" altLang="zh-CN" sz="2800" dirty="0" smtClean="0">
                <a:solidFill>
                  <a:srgbClr val="FF0000"/>
                </a:solidFill>
                <a:sym typeface="+mn-ea"/>
              </a:rPr>
              <a:t>The </a:t>
            </a:r>
            <a:r>
              <a:rPr lang="en-US" altLang="zh-CN" sz="2800" dirty="0">
                <a:solidFill>
                  <a:srgbClr val="FF0000"/>
                </a:solidFill>
                <a:sym typeface="+mn-ea"/>
              </a:rPr>
              <a:t>royal </a:t>
            </a:r>
            <a:r>
              <a:rPr lang="en-US" altLang="zh-CN" sz="2800" dirty="0" smtClean="0">
                <a:solidFill>
                  <a:srgbClr val="FF0000"/>
                </a:solidFill>
                <a:sym typeface="+mn-ea"/>
              </a:rPr>
              <a:t>member </a:t>
            </a:r>
            <a:r>
              <a:rPr lang="en-US" altLang="zh-CN" sz="2800" dirty="0">
                <a:solidFill>
                  <a:srgbClr val="FF0000"/>
                </a:solidFill>
                <a:sym typeface="+mn-ea"/>
              </a:rPr>
              <a:t>has been promoting radical ideas for most of his adult life.</a:t>
            </a:r>
            <a:r>
              <a:rPr lang="en-US" altLang="zh-CN" sz="3000" dirty="0">
                <a:solidFill>
                  <a:srgbClr val="FF0000"/>
                </a:solidFill>
                <a:sym typeface="+mn-ea"/>
              </a:rPr>
              <a:t> </a:t>
            </a:r>
            <a:endParaRPr lang="en-US" altLang="zh-CN" sz="3000" dirty="0">
              <a:solidFill>
                <a:srgbClr val="FF0000"/>
              </a:solidFill>
            </a:endParaRPr>
          </a:p>
        </p:txBody>
      </p:sp>
      <p:sp>
        <p:nvSpPr>
          <p:cNvPr id="7" name="文本框 6"/>
          <p:cNvSpPr txBox="1"/>
          <p:nvPr/>
        </p:nvSpPr>
        <p:spPr>
          <a:xfrm>
            <a:off x="1990090" y="2404745"/>
            <a:ext cx="7294880" cy="521970"/>
          </a:xfrm>
          <a:prstGeom prst="rect">
            <a:avLst/>
          </a:prstGeom>
          <a:noFill/>
        </p:spPr>
        <p:txBody>
          <a:bodyPr wrap="none" rtlCol="0">
            <a:spAutoFit/>
          </a:bodyPr>
          <a:lstStyle/>
          <a:p>
            <a:pPr algn="l"/>
            <a:r>
              <a:rPr lang="zh-CN" altLang="en-US" sz="2800" dirty="0" smtClean="0">
                <a:solidFill>
                  <a:prstClr val="black"/>
                </a:solidFill>
                <a:latin typeface="华文中宋" panose="02010600040101010101" charset="-122"/>
                <a:ea typeface="华文中宋" panose="02010600040101010101" charset="-122"/>
                <a:cs typeface="华文中宋" panose="02010600040101010101" charset="-122"/>
                <a:sym typeface="+mn-ea"/>
              </a:rPr>
              <a:t>父亲</a:t>
            </a:r>
            <a:r>
              <a:rPr lang="zh-CN" altLang="en-US" sz="2800" dirty="0">
                <a:solidFill>
                  <a:prstClr val="black"/>
                </a:solidFill>
                <a:latin typeface="华文中宋" panose="02010600040101010101" charset="-122"/>
                <a:ea typeface="华文中宋" panose="02010600040101010101" charset="-122"/>
                <a:cs typeface="华文中宋" panose="02010600040101010101" charset="-122"/>
                <a:sym typeface="+mn-ea"/>
              </a:rPr>
              <a:t>单方面决定带全家去印第安纳州度暑假</a:t>
            </a:r>
            <a:r>
              <a:rPr lang="zh-CN" altLang="en-US" sz="2800" dirty="0" smtClean="0">
                <a:solidFill>
                  <a:prstClr val="black"/>
                </a:solidFill>
                <a:latin typeface="华文中宋" panose="02010600040101010101" charset="-122"/>
                <a:ea typeface="华文中宋" panose="02010600040101010101" charset="-122"/>
                <a:cs typeface="华文中宋" panose="02010600040101010101" charset="-122"/>
                <a:sym typeface="+mn-ea"/>
              </a:rPr>
              <a:t>。</a:t>
            </a:r>
            <a:endParaRPr lang="zh-CN" altLang="en-US" sz="3000" dirty="0">
              <a:solidFill>
                <a:prstClr val="black"/>
              </a:solidFill>
              <a:latin typeface="宋体" panose="02010600030101010101" pitchFamily="2" charset="-122"/>
              <a:ea typeface="宋体" panose="02010600030101010101" pitchFamily="2" charset="-122"/>
              <a:cs typeface="Times New Roman" panose="02020603050405020304" charset="0"/>
            </a:endParaRPr>
          </a:p>
        </p:txBody>
      </p:sp>
      <p:sp>
        <p:nvSpPr>
          <p:cNvPr id="8" name="文本框 7"/>
          <p:cNvSpPr txBox="1"/>
          <p:nvPr/>
        </p:nvSpPr>
        <p:spPr>
          <a:xfrm>
            <a:off x="1946910" y="5438775"/>
            <a:ext cx="9784080" cy="478155"/>
          </a:xfrm>
          <a:prstGeom prst="rect">
            <a:avLst/>
          </a:prstGeom>
          <a:noFill/>
        </p:spPr>
        <p:txBody>
          <a:bodyPr wrap="none" rtlCol="0">
            <a:spAutoFit/>
          </a:bodyPr>
          <a:lstStyle/>
          <a:p>
            <a:pPr algn="l">
              <a:lnSpc>
                <a:spcPct val="90000"/>
              </a:lnSpc>
              <a:spcBef>
                <a:spcPts val="1000"/>
              </a:spcBef>
            </a:pPr>
            <a:r>
              <a:rPr lang="zh-CN" altLang="en-US" sz="2800" dirty="0" smtClean="0">
                <a:solidFill>
                  <a:prstClr val="black"/>
                </a:solidFill>
                <a:latin typeface="华文中宋" panose="02010600040101010101" charset="-122"/>
                <a:ea typeface="华文中宋" panose="02010600040101010101" charset="-122"/>
                <a:cs typeface="Times New Roman" panose="02020603050405020304" charset="0"/>
                <a:sym typeface="+mn-ea"/>
              </a:rPr>
              <a:t>这</a:t>
            </a:r>
            <a:r>
              <a:rPr lang="zh-CN" altLang="en-US" sz="2800" dirty="0">
                <a:solidFill>
                  <a:prstClr val="black"/>
                </a:solidFill>
                <a:latin typeface="华文中宋" panose="02010600040101010101" charset="-122"/>
                <a:ea typeface="华文中宋" panose="02010600040101010101" charset="-122"/>
                <a:cs typeface="Times New Roman" panose="02020603050405020304" charset="0"/>
                <a:sym typeface="+mn-ea"/>
              </a:rPr>
              <a:t>位</a:t>
            </a:r>
            <a:r>
              <a:rPr lang="zh-CN" altLang="en-US" sz="2800" dirty="0" smtClean="0">
                <a:solidFill>
                  <a:prstClr val="black"/>
                </a:solidFill>
                <a:latin typeface="华文中宋" panose="02010600040101010101" charset="-122"/>
                <a:ea typeface="华文中宋" panose="02010600040101010101" charset="-122"/>
                <a:cs typeface="Times New Roman" panose="02020603050405020304" charset="0"/>
                <a:sym typeface="+mn-ea"/>
              </a:rPr>
              <a:t>王室</a:t>
            </a:r>
            <a:r>
              <a:rPr lang="zh-CN" altLang="en-US" sz="2800" dirty="0">
                <a:solidFill>
                  <a:prstClr val="black"/>
                </a:solidFill>
                <a:latin typeface="华文中宋" panose="02010600040101010101" charset="-122"/>
                <a:ea typeface="华文中宋" panose="02010600040101010101" charset="-122"/>
                <a:cs typeface="Times New Roman" panose="02020603050405020304" charset="0"/>
                <a:sym typeface="+mn-ea"/>
              </a:rPr>
              <a:t>成员</a:t>
            </a:r>
            <a:r>
              <a:rPr lang="zh-CN" altLang="en-US" sz="2800" dirty="0" smtClean="0">
                <a:solidFill>
                  <a:prstClr val="black"/>
                </a:solidFill>
                <a:latin typeface="华文中宋" panose="02010600040101010101" charset="-122"/>
                <a:ea typeface="华文中宋" panose="02010600040101010101" charset="-122"/>
                <a:cs typeface="Times New Roman" panose="02020603050405020304" charset="0"/>
                <a:sym typeface="+mn-ea"/>
              </a:rPr>
              <a:t>在</a:t>
            </a:r>
            <a:r>
              <a:rPr lang="zh-CN" altLang="en-US" sz="2800" dirty="0">
                <a:solidFill>
                  <a:prstClr val="black"/>
                </a:solidFill>
                <a:latin typeface="华文中宋" panose="02010600040101010101" charset="-122"/>
                <a:ea typeface="华文中宋" panose="02010600040101010101" charset="-122"/>
                <a:cs typeface="Times New Roman" panose="02020603050405020304" charset="0"/>
                <a:sym typeface="+mn-ea"/>
              </a:rPr>
              <a:t>成年后的大部分</a:t>
            </a:r>
            <a:r>
              <a:rPr lang="zh-CN" altLang="en-US" sz="2800" dirty="0" smtClean="0">
                <a:solidFill>
                  <a:prstClr val="black"/>
                </a:solidFill>
                <a:latin typeface="华文中宋" panose="02010600040101010101" charset="-122"/>
                <a:ea typeface="华文中宋" panose="02010600040101010101" charset="-122"/>
                <a:cs typeface="Times New Roman" panose="02020603050405020304" charset="0"/>
                <a:sym typeface="+mn-ea"/>
              </a:rPr>
              <a:t>时间一直</a:t>
            </a:r>
            <a:r>
              <a:rPr lang="zh-CN" altLang="en-US" sz="2800" dirty="0">
                <a:solidFill>
                  <a:prstClr val="black"/>
                </a:solidFill>
                <a:latin typeface="华文中宋" panose="02010600040101010101" charset="-122"/>
                <a:ea typeface="华文中宋" panose="02010600040101010101" charset="-122"/>
                <a:cs typeface="Times New Roman" panose="02020603050405020304" charset="0"/>
                <a:sym typeface="+mn-ea"/>
              </a:rPr>
              <a:t>在宣扬激进的理念</a:t>
            </a:r>
            <a:r>
              <a:rPr lang="zh-CN" altLang="en-US" sz="2800" dirty="0" smtClean="0">
                <a:solidFill>
                  <a:prstClr val="black"/>
                </a:solidFill>
                <a:latin typeface="宋体" panose="02010600030101010101" pitchFamily="2" charset="-122"/>
                <a:ea typeface="宋体" panose="02010600030101010101" pitchFamily="2" charset="-122"/>
                <a:cs typeface="Times New Roman" panose="02020603050405020304" charset="0"/>
                <a:sym typeface="+mn-ea"/>
              </a:rPr>
              <a:t>。</a:t>
            </a:r>
            <a:endParaRPr lang="zh-CN" altLang="en-US" sz="2800" dirty="0" smtClean="0">
              <a:solidFill>
                <a:prstClr val="black"/>
              </a:solidFill>
              <a:latin typeface="宋体" panose="02010600030101010101" pitchFamily="2" charset="-122"/>
              <a:ea typeface="宋体" panose="02010600030101010101" pitchFamily="2"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3"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linds(horizontal)">
                                      <p:cBhvr>
                                        <p:cTn id="21" dur="500"/>
                                        <p:tgtEl>
                                          <p:spTgt spid="4">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blinds(horizontal)">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blinds(horizontal)">
                                      <p:cBhvr>
                                        <p:cTn id="34" dur="500"/>
                                        <p:tgtEl>
                                          <p:spTgt spid="4">
                                            <p:txEl>
                                              <p:pRg st="7" end="7"/>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blinds(horizontal)">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linds(horizontal)">
                                      <p:cBhvr>
                                        <p:cTn id="45" dur="500"/>
                                        <p:tgtEl>
                                          <p:spTgt spid="8"/>
                                        </p:tgtEl>
                                      </p:cBhvr>
                                    </p:animEffect>
                                  </p:childTnLst>
                                </p:cTn>
                              </p:par>
                              <p:par>
                                <p:cTn id="46" presetID="3" presetClass="entr" presetSubtype="10" fill="hold" nodeType="with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blinds(horizontal)">
                                      <p:cBhvr>
                                        <p:cTn id="48" dur="500"/>
                                        <p:tgtEl>
                                          <p:spTgt spid="4">
                                            <p:txEl>
                                              <p:pRg st="9" end="9"/>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animEffect transition="in" filter="blinds(horizontal)">
                                      <p:cBhvr>
                                        <p:cTn id="51" dur="500"/>
                                        <p:tgtEl>
                                          <p:spTgt spid="4">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linds(horizontal)">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5" grpId="0" bldLvl="0" animBg="1"/>
      <p:bldP spid="6" grpId="0"/>
      <p:bldP spid="7" grpId="0"/>
      <p:bldP spid="7" grpId="1"/>
      <p:bldP spid="8" grpId="0"/>
      <p:bldP spid="8" grpId="1"/>
    </p:bldLst>
  </p:timing>
</p:sld>
</file>

<file path=ppt/tags/tag1.xml><?xml version="1.0" encoding="utf-8"?>
<p:tagLst xmlns:p="http://schemas.openxmlformats.org/presentationml/2006/main">
  <p:tag name="KSO_WM_UNIT_PLACING_PICTURE_USER_VIEWPORT" val="{&quot;height&quot;:11985,&quot;width&quot;:17670}"/>
</p:tagLst>
</file>

<file path=ppt/tags/tag2.xml><?xml version="1.0" encoding="utf-8"?>
<p:tagLst xmlns:p="http://schemas.openxmlformats.org/presentationml/2006/main">
  <p:tag name="KSO_WM_UNIT_PLACING_PICTURE_USER_VIEWPORT" val="{&quot;height&quot;:10290,&quot;width&quot;:78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13847</Words>
  <Application>WPS 演示</Application>
  <PresentationFormat>宽屏</PresentationFormat>
  <Paragraphs>441</Paragraphs>
  <Slides>26</Slides>
  <Notes>4</Notes>
  <HiddenSlides>0</HiddenSlides>
  <MMClips>2</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26</vt:i4>
      </vt:variant>
    </vt:vector>
  </HeadingPairs>
  <TitlesOfParts>
    <vt:vector size="41" baseType="lpstr">
      <vt:lpstr>Arial</vt:lpstr>
      <vt:lpstr>宋体</vt:lpstr>
      <vt:lpstr>Wingdings</vt:lpstr>
      <vt:lpstr>Trebuchet MS</vt:lpstr>
      <vt:lpstr>Times New Roman</vt:lpstr>
      <vt:lpstr>华文中宋</vt:lpstr>
      <vt:lpstr>Wingdings</vt:lpstr>
      <vt:lpstr>微软雅黑</vt:lpstr>
      <vt:lpstr>Calibri</vt:lpstr>
      <vt:lpstr>Arial Unicode MS</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 BBC一分钟新闻听写填空 One-minute World 12/20/21</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318</cp:revision>
  <dcterms:created xsi:type="dcterms:W3CDTF">2021-12-07T10:12:00Z</dcterms:created>
  <dcterms:modified xsi:type="dcterms:W3CDTF">2021-12-24T12:28:39Z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8994F744DCFF4056B9B63C0DFE299784</vt:lpwstr>
  </property>
  <property fmtid="{D5CDD505-2E9C-101B-9397-08002B2CF9AE}" pid="3" name="KSOProductBuildVer">
    <vt:lpwstr>2052-11.8.2.8411</vt:lpwstr>
  </property>
</Properties>
</file>