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31" r:id="rId3"/>
    <p:sldId id="257" r:id="rId4"/>
    <p:sldId id="258" r:id="rId5"/>
    <p:sldId id="259" r:id="rId6"/>
    <p:sldId id="260" r:id="rId7"/>
    <p:sldId id="263" r:id="rId8"/>
    <p:sldId id="261" r:id="rId9"/>
    <p:sldId id="262" r:id="rId10"/>
    <p:sldId id="264" r:id="rId11"/>
    <p:sldId id="267" r:id="rId12"/>
    <p:sldId id="273" r:id="rId13"/>
    <p:sldId id="274" r:id="rId14"/>
    <p:sldId id="275" r:id="rId15"/>
    <p:sldId id="276" r:id="rId16"/>
    <p:sldId id="277" r:id="rId17"/>
    <p:sldId id="278" r:id="rId18"/>
    <p:sldId id="280" r:id="rId19"/>
    <p:sldId id="279" r:id="rId20"/>
    <p:sldId id="281" r:id="rId21"/>
    <p:sldId id="283" r:id="rId22"/>
    <p:sldId id="284" r:id="rId23"/>
    <p:sldId id="288" r:id="rId24"/>
    <p:sldId id="289" r:id="rId25"/>
    <p:sldId id="287" r:id="rId26"/>
    <p:sldId id="290" r:id="rId27"/>
    <p:sldId id="295" r:id="rId28"/>
    <p:sldId id="298" r:id="rId29"/>
    <p:sldId id="296" r:id="rId30"/>
    <p:sldId id="291" r:id="rId31"/>
    <p:sldId id="292" r:id="rId32"/>
    <p:sldId id="293" r:id="rId33"/>
    <p:sldId id="29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41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24" y="2130426"/>
            <a:ext cx="1036347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48" y="3886200"/>
            <a:ext cx="8534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909" y="274639"/>
            <a:ext cx="365557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21" y="274639"/>
            <a:ext cx="10769881"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09" y="4406901"/>
            <a:ext cx="1036347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109" y="2906713"/>
            <a:ext cx="1036347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22" y="1600201"/>
            <a:ext cx="72116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7699" y="1600201"/>
            <a:ext cx="7213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16" y="274638"/>
            <a:ext cx="10973087"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16" y="1535113"/>
            <a:ext cx="53870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16" y="2174875"/>
            <a:ext cx="53870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529" y="1535113"/>
            <a:ext cx="53891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529" y="2174875"/>
            <a:ext cx="53891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6" y="273050"/>
            <a:ext cx="401118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858" y="273051"/>
            <a:ext cx="68158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16" y="1435101"/>
            <a:ext cx="40111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79" y="4800600"/>
            <a:ext cx="7315391"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79" y="612775"/>
            <a:ext cx="731539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79" y="5367338"/>
            <a:ext cx="731539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189623-8E44-4415-90F1-DA466A236E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AF5AB4-4238-4BBC-90B4-FCE121BFA3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16" y="274638"/>
            <a:ext cx="10973087"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16" y="1600201"/>
            <a:ext cx="10973087"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16" y="6356351"/>
            <a:ext cx="28448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89623-8E44-4415-90F1-DA466A236E12}" type="datetimeFigureOut">
              <a:rPr lang="zh-CN" altLang="en-US" smtClean="0"/>
            </a:fld>
            <a:endParaRPr lang="zh-CN" altLang="en-US"/>
          </a:p>
        </p:txBody>
      </p:sp>
      <p:sp>
        <p:nvSpPr>
          <p:cNvPr id="5" name="页脚占位符 4"/>
          <p:cNvSpPr>
            <a:spLocks noGrp="1"/>
          </p:cNvSpPr>
          <p:nvPr>
            <p:ph type="ftr" sz="quarter" idx="3"/>
          </p:nvPr>
        </p:nvSpPr>
        <p:spPr>
          <a:xfrm>
            <a:off x="4165709" y="6356351"/>
            <a:ext cx="3860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828" y="6356351"/>
            <a:ext cx="28448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5AB4-4238-4BBC-90B4-FCE121BFA334}"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9.emf"/><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emf"/><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emf"/><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734695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53822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Paragraph 2:It being almost five, he rushed back to his room and jumped into bed, waiting to be woken up. ________________________</a:t>
            </a:r>
            <a:r>
              <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rPr>
              <a:t>___________________</a:t>
            </a:r>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圆角矩形 1"/>
          <p:cNvSpPr/>
          <p:nvPr/>
        </p:nvSpPr>
        <p:spPr>
          <a:xfrm>
            <a:off x="6555105" y="3312795"/>
            <a:ext cx="748030" cy="4787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303135" y="3663315"/>
            <a:ext cx="1421765" cy="583565"/>
          </a:xfrm>
          <a:prstGeom prst="rect">
            <a:avLst/>
          </a:prstGeom>
          <a:noFill/>
        </p:spPr>
        <p:txBody>
          <a:bodyPr wrap="square" rtlCol="0">
            <a:spAutoFit/>
          </a:bodyPr>
          <a:p>
            <a:r>
              <a:rPr lang="zh-CN" altLang="en-US" sz="3200">
                <a:solidFill>
                  <a:srgbClr val="FF0000"/>
                </a:solidFill>
                <a:latin typeface="方正粗黑宋简体" panose="02000000000000000000" charset="-122"/>
                <a:ea typeface="方正粗黑宋简体" panose="02000000000000000000" charset="-122"/>
              </a:rPr>
              <a:t>逆推法</a:t>
            </a:r>
            <a:endParaRPr lang="zh-CN" altLang="en-US" sz="3200">
              <a:solidFill>
                <a:srgbClr val="FF0000"/>
              </a:solidFill>
              <a:latin typeface="方正粗黑宋简体" panose="02000000000000000000" charset="-122"/>
              <a:ea typeface="方正粗黑宋简体" panose="02000000000000000000" charset="-122"/>
            </a:endParaRPr>
          </a:p>
        </p:txBody>
      </p:sp>
      <p:sp>
        <p:nvSpPr>
          <p:cNvPr id="7" name="文本框 6"/>
          <p:cNvSpPr txBox="1"/>
          <p:nvPr/>
        </p:nvSpPr>
        <p:spPr>
          <a:xfrm>
            <a:off x="419100" y="170942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How did he put the idea into practice?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was the good idea</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And the reason or the purpose?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419100" y="225171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How did he feel about what he had done?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9" name="文本框 8"/>
          <p:cNvSpPr txBox="1"/>
          <p:nvPr/>
        </p:nvSpPr>
        <p:spPr>
          <a:xfrm>
            <a:off x="469900" y="422910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 Did his father come to wake him up? Why?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469900" y="49561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How did father react to what he had found in the barn?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448945" y="56800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How did Rob feel about the present? And what was in his mind</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rot="1980000">
            <a:off x="8724900" y="2106930"/>
            <a:ext cx="345821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rgbClr val="1414B8"/>
                </a:solidFill>
                <a:latin typeface="Times New Roman" panose="02020603050405020304" charset="0"/>
                <a:ea typeface="微软雅黑" panose="020B0503020204020204" charset="-122"/>
                <a:cs typeface="Times New Roman" panose="02020603050405020304" charset="0"/>
              </a:rPr>
              <a:t>She went to the barn.</a:t>
            </a:r>
            <a:endParaRPr lang="en-US" altLang="zh-CN" sz="2800" b="1" dirty="0" smtClean="0">
              <a:solidFill>
                <a:srgbClr val="1414B8"/>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1"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bldLvl="0" animBg="1"/>
      <p:bldP spid="6" grpId="0" bldLvl="0" animBg="1"/>
      <p:bldP spid="8" grpId="0" bldLvl="0" animBg="1"/>
      <p:bldP spid="9" grpId="0" bldLvl="0" animBg="1"/>
      <p:bldP spid="10" grpId="0" bldLvl="0" animBg="1"/>
      <p:bldP spid="11" grpId="0" bldLvl="0" animBg="1"/>
      <p:bldP spid="12" grpId="0" bldLvl="0" animBg="1"/>
      <p:bldP spid="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141845"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10769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was the good idea</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And the reason or the purpose?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32230" y="2163445"/>
            <a:ext cx="10480040" cy="3538220"/>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Why not give his father a special present, out there in the barn?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“Maybe I can do all the work father does every morning so that father can have a relaxing Christmas,” Rob thought to himself.</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“I can do all the work in the barn in advance, as a different present to Dad,” Rob said to himself, excitement filling his heart.</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 thought struck him like a silver dagger.  Why should he not give his father a special gift too?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pic>
        <p:nvPicPr>
          <p:cNvPr id="2" name="图片 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229475"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10769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 How did he put the idea into practice?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32230" y="1845945"/>
            <a:ext cx="10154920" cy="3046095"/>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He got up and put on his clothes. He crept downstairs, careful of the creaky boards, and let himself out. The cows looked at him, sleepy and surprised. It was early for them, too.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Instantly, he jumped out of bed, pulled on his clothes and slipped out into the barn.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Immediately, he threw on his clothes in the dark, carefully opened the door and tiptoed out to the barn, careful enough not to awake his parents.</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750062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19963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10769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 How did he put the idea into practice?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193165" y="2001520"/>
            <a:ext cx="10379075" cy="4154170"/>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He had never milked all alone before, but it seemed almost easy. He smiled and milked steadily, two strong streams rushing into the pail, frothing and fragrant.</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 task went more easily than he had ever known it to go before.  It was something else, a gift to his father who loved him. He finished, the two milk cans were full, and he covered them and closed the milkhouse door carefully.</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And the next two hours witnessed the boy busy work in the barn: carefully putting the pails in a steady position and milking the cows one by one. With the milking done, he cautiously placed the tools back in place and did the cleaning.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pic>
        <p:nvPicPr>
          <p:cNvPr id="2" name="图片 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amond(in)">
                                      <p:cBhvr>
                                        <p:cTn id="30"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781494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10184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10769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 How did he feel about what he had done?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94460" y="1878965"/>
            <a:ext cx="10289540" cy="3784600"/>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Looking around at the barn, Rob couldn’t help smiling, satisfaction and pride written all over his face. He could even imagine father’s surprised scream.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Back in his room he had only a minute to pull off his clothes in the darkness and jump into bed, for he heard his father up.</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Imagining how father would react when he found what he had done, he couldn’t help smiling.</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Looking at the watch, he found it was almost five. So he immediately slipped back to his bedroom and onto the bed, so excited and expectant that he lay wide awake.</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diamond(in)">
                                      <p:cBhvr>
                                        <p:cTn id="22" dur="20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764730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34695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53822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i="1" dirty="0" smtClean="0">
                <a:latin typeface="Times New Roman" panose="02020603050405020304" charset="0"/>
                <a:ea typeface="微软雅黑" panose="020B0503020204020204" charset="-122"/>
                <a:cs typeface="Times New Roman" panose="02020603050405020304" charset="0"/>
                <a:sym typeface="+mn-ea"/>
              </a:rPr>
              <a:t>Paragraph 2:It being almost five, he rushed back to his room and jumped into bed, waiting to be woken up. ________________________</a:t>
            </a:r>
            <a:r>
              <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sym typeface="+mn-ea"/>
              </a:rPr>
              <a:t>___________________</a:t>
            </a:r>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323850" y="16414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Q1: Did his father come to wake him up? Why?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31595" y="2216785"/>
            <a:ext cx="10416540" cy="4523105"/>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As usual, father came into Rob’s room and called Rob, </a:t>
            </a: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gently but unwillingly</a:t>
            </a: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Unwilling to disturb his Rob at so early time, especially when it was Christmas, he went to barn without Rob, attemptinh to manage it alone.</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Pretending to be asleep, he didn’t open his eyes until his father called his name.</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Wondering why his father didn’t wake him up as usual, he lay in bed, closely minding the approaching steps.</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Rob!” His father called, “We have to get up, even if it is Christmas. I’ll get things started.” Rob lay still, laughing to himself. In just a few minutes his father would know. His dancing heart was ready to jump from his body.</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 calcmode="lin" valueType="num">
                                      <p:cBhvr additive="base">
                                        <p:cTn id="30"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amond(in)">
                                      <p:cBhvr>
                                        <p:cTn id="40"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753999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7131685"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Designing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53822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i="1" dirty="0" smtClean="0">
                <a:latin typeface="Times New Roman" panose="02020603050405020304" charset="0"/>
                <a:ea typeface="微软雅黑" panose="020B0503020204020204" charset="-122"/>
                <a:cs typeface="Times New Roman" panose="02020603050405020304" charset="0"/>
                <a:sym typeface="+mn-ea"/>
              </a:rPr>
              <a:t>Paragraph 2:It being almost five, he rushed back to his room and jumped into bed, waiting to be woken up. ________________________</a:t>
            </a:r>
            <a:r>
              <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sym typeface="+mn-ea"/>
              </a:rPr>
              <a:t>___________________</a:t>
            </a:r>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323850" y="16414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 How did father react to what he had found in the barn?</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31595" y="2216785"/>
            <a:ext cx="10157460" cy="4154170"/>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 minutes were endless—ten, fifteen, he did not know how many—then he heard his father’s footsteps again. The door opened and he lay still. His father was laughing a queer sobbing sort of laugh.</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When they got to the barn, what greeted them really made father puzzled, but soon he came to understand the whole thing. Proudly and gently, he patted Rob on the shoulder, saying this was the best Christmas present he had ever received from Rob.</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When he opened the barn door,  what greeted him was that all the work was done and all the tools in place, which took him by amazement. And the next moment saw his son running into his arms, “Merry Christmas, dad</a:t>
            </a:r>
            <a:r>
              <a:rPr lang="en-US"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a:t>
            </a: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 love you.”</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linds(horizontal)">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diamond(in)">
                                      <p:cBhvr>
                                        <p:cTn id="29"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6817995"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Design the plot-- first sentences-- Q &amp; A</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760" y="708660"/>
            <a:ext cx="12080240" cy="3538220"/>
          </a:xfrm>
          <a:prstGeom prst="rect">
            <a:avLst/>
          </a:prstGeom>
          <a:noFill/>
        </p:spPr>
        <p:txBody>
          <a:bodyPr wrap="square" rtlCol="0">
            <a:spAutoFit/>
          </a:bodyPr>
          <a:lstStyle/>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i="1" dirty="0" smtClean="0">
                <a:latin typeface="Times New Roman" panose="02020603050405020304" charset="0"/>
                <a:ea typeface="微软雅黑" panose="020B0503020204020204" charset="-122"/>
                <a:cs typeface="Times New Roman" panose="02020603050405020304" charset="0"/>
                <a:sym typeface="+mn-ea"/>
              </a:rPr>
              <a:t>Paragraph 2:It being almost five, he rushed back to his room and jumped into bed, waiting to be woken up. ________________________</a:t>
            </a:r>
            <a:r>
              <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sym typeface="+mn-ea"/>
              </a:rPr>
              <a:t>___________________</a:t>
            </a:r>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endParaRPr>
          </a:p>
          <a:p>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296545" y="120015"/>
            <a:ext cx="415290" cy="508000"/>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6" name="文本框 5"/>
          <p:cNvSpPr txBox="1"/>
          <p:nvPr/>
        </p:nvSpPr>
        <p:spPr>
          <a:xfrm>
            <a:off x="323850" y="16414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 How did Rob feel about the present? And what was in his mind?</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7" name="组合 2"/>
          <p:cNvGrpSpPr/>
          <p:nvPr/>
        </p:nvGrpSpPr>
        <p:grpSpPr bwMode="auto">
          <a:xfrm>
            <a:off x="23495" y="2341245"/>
            <a:ext cx="1172845" cy="2736850"/>
            <a:chOff x="3119439" y="3175"/>
            <a:chExt cx="1270000" cy="2786063"/>
          </a:xfrm>
        </p:grpSpPr>
        <p:sp>
          <p:nvSpPr>
            <p:cNvPr id="28" name="Freeform 391"/>
            <p:cNvSpPr/>
            <p:nvPr/>
          </p:nvSpPr>
          <p:spPr bwMode="auto">
            <a:xfrm>
              <a:off x="3794126" y="909638"/>
              <a:ext cx="369888" cy="368300"/>
            </a:xfrm>
            <a:custGeom>
              <a:avLst/>
              <a:gdLst>
                <a:gd name="T0" fmla="*/ 369888 w 233"/>
                <a:gd name="T1" fmla="*/ 265113 h 232"/>
                <a:gd name="T2" fmla="*/ 104775 w 233"/>
                <a:gd name="T3" fmla="*/ 0 h 232"/>
                <a:gd name="T4" fmla="*/ 0 w 233"/>
                <a:gd name="T5" fmla="*/ 103188 h 232"/>
                <a:gd name="T6" fmla="*/ 266700 w 233"/>
                <a:gd name="T7" fmla="*/ 368300 h 232"/>
                <a:gd name="T8" fmla="*/ 369888 w 233"/>
                <a:gd name="T9" fmla="*/ 265113 h 232"/>
                <a:gd name="T10" fmla="*/ 0 60000 65536"/>
                <a:gd name="T11" fmla="*/ 0 60000 65536"/>
                <a:gd name="T12" fmla="*/ 0 60000 65536"/>
                <a:gd name="T13" fmla="*/ 0 60000 65536"/>
                <a:gd name="T14" fmla="*/ 0 60000 65536"/>
                <a:gd name="T15" fmla="*/ 0 w 233"/>
                <a:gd name="T16" fmla="*/ 0 h 232"/>
                <a:gd name="T17" fmla="*/ 233 w 233"/>
                <a:gd name="T18" fmla="*/ 232 h 232"/>
              </a:gdLst>
              <a:ahLst/>
              <a:cxnLst>
                <a:cxn ang="T10">
                  <a:pos x="T0" y="T1"/>
                </a:cxn>
                <a:cxn ang="T11">
                  <a:pos x="T2" y="T3"/>
                </a:cxn>
                <a:cxn ang="T12">
                  <a:pos x="T4" y="T5"/>
                </a:cxn>
                <a:cxn ang="T13">
                  <a:pos x="T6" y="T7"/>
                </a:cxn>
                <a:cxn ang="T14">
                  <a:pos x="T8" y="T9"/>
                </a:cxn>
              </a:cxnLst>
              <a:rect l="T15" t="T16" r="T17" b="T18"/>
              <a:pathLst>
                <a:path w="233" h="232">
                  <a:moveTo>
                    <a:pt x="233" y="167"/>
                  </a:moveTo>
                  <a:lnTo>
                    <a:pt x="66" y="0"/>
                  </a:lnTo>
                  <a:lnTo>
                    <a:pt x="0" y="65"/>
                  </a:lnTo>
                  <a:lnTo>
                    <a:pt x="168" y="232"/>
                  </a:lnTo>
                  <a:lnTo>
                    <a:pt x="233" y="167"/>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29" name="Freeform 392"/>
            <p:cNvSpPr/>
            <p:nvPr/>
          </p:nvSpPr>
          <p:spPr bwMode="auto">
            <a:xfrm>
              <a:off x="3819526" y="909638"/>
              <a:ext cx="344488" cy="342900"/>
            </a:xfrm>
            <a:custGeom>
              <a:avLst/>
              <a:gdLst>
                <a:gd name="T0" fmla="*/ 344488 w 217"/>
                <a:gd name="T1" fmla="*/ 265113 h 216"/>
                <a:gd name="T2" fmla="*/ 79375 w 217"/>
                <a:gd name="T3" fmla="*/ 0 h 216"/>
                <a:gd name="T4" fmla="*/ 0 w 217"/>
                <a:gd name="T5" fmla="*/ 80963 h 216"/>
                <a:gd name="T6" fmla="*/ 266700 w 217"/>
                <a:gd name="T7" fmla="*/ 342900 h 216"/>
                <a:gd name="T8" fmla="*/ 344488 w 217"/>
                <a:gd name="T9" fmla="*/ 265113 h 216"/>
                <a:gd name="T10" fmla="*/ 0 60000 65536"/>
                <a:gd name="T11" fmla="*/ 0 60000 65536"/>
                <a:gd name="T12" fmla="*/ 0 60000 65536"/>
                <a:gd name="T13" fmla="*/ 0 60000 65536"/>
                <a:gd name="T14" fmla="*/ 0 60000 65536"/>
                <a:gd name="T15" fmla="*/ 0 w 217"/>
                <a:gd name="T16" fmla="*/ 0 h 216"/>
                <a:gd name="T17" fmla="*/ 217 w 217"/>
                <a:gd name="T18" fmla="*/ 216 h 216"/>
              </a:gdLst>
              <a:ahLst/>
              <a:cxnLst>
                <a:cxn ang="T10">
                  <a:pos x="T0" y="T1"/>
                </a:cxn>
                <a:cxn ang="T11">
                  <a:pos x="T2" y="T3"/>
                </a:cxn>
                <a:cxn ang="T12">
                  <a:pos x="T4" y="T5"/>
                </a:cxn>
                <a:cxn ang="T13">
                  <a:pos x="T6" y="T7"/>
                </a:cxn>
                <a:cxn ang="T14">
                  <a:pos x="T8" y="T9"/>
                </a:cxn>
              </a:cxnLst>
              <a:rect l="T15" t="T16" r="T17" b="T18"/>
              <a:pathLst>
                <a:path w="217" h="216">
                  <a:moveTo>
                    <a:pt x="217" y="167"/>
                  </a:moveTo>
                  <a:lnTo>
                    <a:pt x="50" y="0"/>
                  </a:lnTo>
                  <a:lnTo>
                    <a:pt x="0" y="51"/>
                  </a:lnTo>
                  <a:lnTo>
                    <a:pt x="168" y="216"/>
                  </a:lnTo>
                  <a:lnTo>
                    <a:pt x="217" y="167"/>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0" name="Freeform 393"/>
            <p:cNvSpPr/>
            <p:nvPr/>
          </p:nvSpPr>
          <p:spPr bwMode="auto">
            <a:xfrm>
              <a:off x="3756026" y="869950"/>
              <a:ext cx="161925" cy="161925"/>
            </a:xfrm>
            <a:custGeom>
              <a:avLst/>
              <a:gdLst>
                <a:gd name="T0" fmla="*/ 49282 w 69"/>
                <a:gd name="T1" fmla="*/ 154885 h 69"/>
                <a:gd name="T2" fmla="*/ 152538 w 69"/>
                <a:gd name="T3" fmla="*/ 51628 h 69"/>
                <a:gd name="T4" fmla="*/ 152538 w 69"/>
                <a:gd name="T5" fmla="*/ 30508 h 69"/>
                <a:gd name="T6" fmla="*/ 105603 w 69"/>
                <a:gd name="T7" fmla="*/ 7040 h 69"/>
                <a:gd name="T8" fmla="*/ 7040 w 69"/>
                <a:gd name="T9" fmla="*/ 107950 h 69"/>
                <a:gd name="T10" fmla="*/ 30508 w 69"/>
                <a:gd name="T11" fmla="*/ 154885 h 69"/>
                <a:gd name="T12" fmla="*/ 49282 w 69"/>
                <a:gd name="T13" fmla="*/ 154885 h 69"/>
                <a:gd name="T14" fmla="*/ 0 60000 65536"/>
                <a:gd name="T15" fmla="*/ 0 60000 65536"/>
                <a:gd name="T16" fmla="*/ 0 60000 65536"/>
                <a:gd name="T17" fmla="*/ 0 60000 65536"/>
                <a:gd name="T18" fmla="*/ 0 60000 65536"/>
                <a:gd name="T19" fmla="*/ 0 60000 65536"/>
                <a:gd name="T20" fmla="*/ 0 60000 65536"/>
                <a:gd name="T21" fmla="*/ 0 w 69"/>
                <a:gd name="T22" fmla="*/ 0 h 69"/>
                <a:gd name="T23" fmla="*/ 69 w 6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9">
                  <a:moveTo>
                    <a:pt x="21" y="66"/>
                  </a:moveTo>
                  <a:cubicBezTo>
                    <a:pt x="30" y="49"/>
                    <a:pt x="51" y="29"/>
                    <a:pt x="65" y="22"/>
                  </a:cubicBezTo>
                  <a:cubicBezTo>
                    <a:pt x="69" y="20"/>
                    <a:pt x="67" y="15"/>
                    <a:pt x="65" y="13"/>
                  </a:cubicBezTo>
                  <a:cubicBezTo>
                    <a:pt x="59" y="6"/>
                    <a:pt x="52" y="0"/>
                    <a:pt x="45" y="3"/>
                  </a:cubicBezTo>
                  <a:cubicBezTo>
                    <a:pt x="28" y="12"/>
                    <a:pt x="11" y="29"/>
                    <a:pt x="3" y="46"/>
                  </a:cubicBezTo>
                  <a:cubicBezTo>
                    <a:pt x="0" y="53"/>
                    <a:pt x="7" y="60"/>
                    <a:pt x="13" y="66"/>
                  </a:cubicBezTo>
                  <a:cubicBezTo>
                    <a:pt x="16" y="68"/>
                    <a:pt x="20" y="69"/>
                    <a:pt x="21" y="66"/>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1" name="Freeform 394"/>
            <p:cNvSpPr/>
            <p:nvPr/>
          </p:nvSpPr>
          <p:spPr bwMode="auto">
            <a:xfrm>
              <a:off x="3671889" y="784225"/>
              <a:ext cx="215900" cy="203200"/>
            </a:xfrm>
            <a:custGeom>
              <a:avLst/>
              <a:gdLst>
                <a:gd name="T0" fmla="*/ 166618 w 92"/>
                <a:gd name="T1" fmla="*/ 60726 h 87"/>
                <a:gd name="T2" fmla="*/ 100910 w 92"/>
                <a:gd name="T3" fmla="*/ 51384 h 87"/>
                <a:gd name="T4" fmla="*/ 28161 w 92"/>
                <a:gd name="T5" fmla="*/ 53720 h 87"/>
                <a:gd name="T6" fmla="*/ 98563 w 92"/>
                <a:gd name="T7" fmla="*/ 184515 h 87"/>
                <a:gd name="T8" fmla="*/ 166618 w 92"/>
                <a:gd name="T9" fmla="*/ 60726 h 87"/>
                <a:gd name="T10" fmla="*/ 0 60000 65536"/>
                <a:gd name="T11" fmla="*/ 0 60000 65536"/>
                <a:gd name="T12" fmla="*/ 0 60000 65536"/>
                <a:gd name="T13" fmla="*/ 0 60000 65536"/>
                <a:gd name="T14" fmla="*/ 0 60000 65536"/>
                <a:gd name="T15" fmla="*/ 0 w 92"/>
                <a:gd name="T16" fmla="*/ 0 h 87"/>
                <a:gd name="T17" fmla="*/ 92 w 92"/>
                <a:gd name="T18" fmla="*/ 87 h 87"/>
              </a:gdLst>
              <a:ahLst/>
              <a:cxnLst>
                <a:cxn ang="T10">
                  <a:pos x="T0" y="T1"/>
                </a:cxn>
                <a:cxn ang="T11">
                  <a:pos x="T2" y="T3"/>
                </a:cxn>
                <a:cxn ang="T12">
                  <a:pos x="T4" y="T5"/>
                </a:cxn>
                <a:cxn ang="T13">
                  <a:pos x="T6" y="T7"/>
                </a:cxn>
                <a:cxn ang="T14">
                  <a:pos x="T8" y="T9"/>
                </a:cxn>
              </a:cxnLst>
              <a:rect l="T15" t="T16" r="T17" b="T18"/>
              <a:pathLst>
                <a:path w="92" h="87">
                  <a:moveTo>
                    <a:pt x="71" y="26"/>
                  </a:moveTo>
                  <a:cubicBezTo>
                    <a:pt x="60" y="6"/>
                    <a:pt x="44" y="0"/>
                    <a:pt x="43" y="22"/>
                  </a:cubicBezTo>
                  <a:cubicBezTo>
                    <a:pt x="37" y="14"/>
                    <a:pt x="16" y="14"/>
                    <a:pt x="12" y="23"/>
                  </a:cubicBezTo>
                  <a:cubicBezTo>
                    <a:pt x="0" y="54"/>
                    <a:pt x="10" y="64"/>
                    <a:pt x="42" y="79"/>
                  </a:cubicBezTo>
                  <a:cubicBezTo>
                    <a:pt x="60" y="87"/>
                    <a:pt x="92" y="61"/>
                    <a:pt x="71" y="26"/>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2" name="Freeform 395"/>
            <p:cNvSpPr/>
            <p:nvPr/>
          </p:nvSpPr>
          <p:spPr bwMode="auto">
            <a:xfrm>
              <a:off x="3752851" y="865188"/>
              <a:ext cx="160338" cy="160338"/>
            </a:xfrm>
            <a:custGeom>
              <a:avLst/>
              <a:gdLst>
                <a:gd name="T0" fmla="*/ 48799 w 69"/>
                <a:gd name="T1" fmla="*/ 153264 h 68"/>
                <a:gd name="T2" fmla="*/ 148719 w 69"/>
                <a:gd name="T3" fmla="*/ 49516 h 68"/>
                <a:gd name="T4" fmla="*/ 151043 w 69"/>
                <a:gd name="T5" fmla="*/ 28295 h 68"/>
                <a:gd name="T6" fmla="*/ 104568 w 69"/>
                <a:gd name="T7" fmla="*/ 7074 h 68"/>
                <a:gd name="T8" fmla="*/ 6971 w 69"/>
                <a:gd name="T9" fmla="*/ 108464 h 68"/>
                <a:gd name="T10" fmla="*/ 27885 w 69"/>
                <a:gd name="T11" fmla="*/ 153264 h 68"/>
                <a:gd name="T12" fmla="*/ 48799 w 69"/>
                <a:gd name="T13" fmla="*/ 153264 h 68"/>
                <a:gd name="T14" fmla="*/ 0 60000 65536"/>
                <a:gd name="T15" fmla="*/ 0 60000 65536"/>
                <a:gd name="T16" fmla="*/ 0 60000 65536"/>
                <a:gd name="T17" fmla="*/ 0 60000 65536"/>
                <a:gd name="T18" fmla="*/ 0 60000 65536"/>
                <a:gd name="T19" fmla="*/ 0 60000 65536"/>
                <a:gd name="T20" fmla="*/ 0 60000 65536"/>
                <a:gd name="T21" fmla="*/ 0 w 69"/>
                <a:gd name="T22" fmla="*/ 0 h 68"/>
                <a:gd name="T23" fmla="*/ 69 w 6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8">
                  <a:moveTo>
                    <a:pt x="21" y="65"/>
                  </a:moveTo>
                  <a:cubicBezTo>
                    <a:pt x="30" y="48"/>
                    <a:pt x="51" y="28"/>
                    <a:pt x="64" y="21"/>
                  </a:cubicBezTo>
                  <a:cubicBezTo>
                    <a:pt x="69" y="19"/>
                    <a:pt x="67" y="15"/>
                    <a:pt x="65" y="12"/>
                  </a:cubicBezTo>
                  <a:cubicBezTo>
                    <a:pt x="59" y="6"/>
                    <a:pt x="52" y="0"/>
                    <a:pt x="45" y="3"/>
                  </a:cubicBezTo>
                  <a:cubicBezTo>
                    <a:pt x="28" y="12"/>
                    <a:pt x="11" y="29"/>
                    <a:pt x="3" y="46"/>
                  </a:cubicBezTo>
                  <a:cubicBezTo>
                    <a:pt x="0" y="53"/>
                    <a:pt x="6" y="60"/>
                    <a:pt x="12" y="65"/>
                  </a:cubicBezTo>
                  <a:cubicBezTo>
                    <a:pt x="15" y="68"/>
                    <a:pt x="19" y="68"/>
                    <a:pt x="21"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3" name="Freeform 396"/>
            <p:cNvSpPr/>
            <p:nvPr/>
          </p:nvSpPr>
          <p:spPr bwMode="auto">
            <a:xfrm>
              <a:off x="3409951" y="1476375"/>
              <a:ext cx="231775" cy="234950"/>
            </a:xfrm>
            <a:custGeom>
              <a:avLst/>
              <a:gdLst>
                <a:gd name="T0" fmla="*/ 142811 w 99"/>
                <a:gd name="T1" fmla="*/ 35242 h 100"/>
                <a:gd name="T2" fmla="*/ 67894 w 99"/>
                <a:gd name="T3" fmla="*/ 9398 h 100"/>
                <a:gd name="T4" fmla="*/ 32776 w 99"/>
                <a:gd name="T5" fmla="*/ 140970 h 100"/>
                <a:gd name="T6" fmla="*/ 175587 w 99"/>
                <a:gd name="T7" fmla="*/ 206756 h 100"/>
                <a:gd name="T8" fmla="*/ 142811 w 99"/>
                <a:gd name="T9" fmla="*/ 35242 h 100"/>
                <a:gd name="T10" fmla="*/ 0 60000 65536"/>
                <a:gd name="T11" fmla="*/ 0 60000 65536"/>
                <a:gd name="T12" fmla="*/ 0 60000 65536"/>
                <a:gd name="T13" fmla="*/ 0 60000 65536"/>
                <a:gd name="T14" fmla="*/ 0 60000 65536"/>
                <a:gd name="T15" fmla="*/ 0 w 99"/>
                <a:gd name="T16" fmla="*/ 0 h 100"/>
                <a:gd name="T17" fmla="*/ 99 w 99"/>
                <a:gd name="T18" fmla="*/ 100 h 100"/>
              </a:gdLst>
              <a:ahLst/>
              <a:cxnLst>
                <a:cxn ang="T10">
                  <a:pos x="T0" y="T1"/>
                </a:cxn>
                <a:cxn ang="T11">
                  <a:pos x="T2" y="T3"/>
                </a:cxn>
                <a:cxn ang="T12">
                  <a:pos x="T4" y="T5"/>
                </a:cxn>
                <a:cxn ang="T13">
                  <a:pos x="T6" y="T7"/>
                </a:cxn>
                <a:cxn ang="T14">
                  <a:pos x="T8" y="T9"/>
                </a:cxn>
              </a:cxnLst>
              <a:rect l="T15" t="T16" r="T17" b="T18"/>
              <a:pathLst>
                <a:path w="99" h="100">
                  <a:moveTo>
                    <a:pt x="61" y="15"/>
                  </a:moveTo>
                  <a:cubicBezTo>
                    <a:pt x="54" y="15"/>
                    <a:pt x="45" y="0"/>
                    <a:pt x="29" y="4"/>
                  </a:cubicBezTo>
                  <a:cubicBezTo>
                    <a:pt x="14" y="7"/>
                    <a:pt x="0" y="17"/>
                    <a:pt x="14" y="60"/>
                  </a:cubicBezTo>
                  <a:cubicBezTo>
                    <a:pt x="27" y="100"/>
                    <a:pt x="52" y="100"/>
                    <a:pt x="75" y="88"/>
                  </a:cubicBezTo>
                  <a:cubicBezTo>
                    <a:pt x="99" y="76"/>
                    <a:pt x="85" y="15"/>
                    <a:pt x="61" y="15"/>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34" name="Freeform 397"/>
            <p:cNvSpPr/>
            <p:nvPr/>
          </p:nvSpPr>
          <p:spPr bwMode="auto">
            <a:xfrm>
              <a:off x="3444876" y="1500188"/>
              <a:ext cx="82550" cy="104775"/>
            </a:xfrm>
            <a:custGeom>
              <a:avLst/>
              <a:gdLst>
                <a:gd name="T0" fmla="*/ 77833 w 35"/>
                <a:gd name="T1" fmla="*/ 46567 h 45"/>
                <a:gd name="T2" fmla="*/ 47171 w 35"/>
                <a:gd name="T3" fmla="*/ 100118 h 45"/>
                <a:gd name="T4" fmla="*/ 4717 w 35"/>
                <a:gd name="T5" fmla="*/ 58208 h 45"/>
                <a:gd name="T6" fmla="*/ 35379 w 35"/>
                <a:gd name="T7" fmla="*/ 4657 h 45"/>
                <a:gd name="T8" fmla="*/ 77833 w 35"/>
                <a:gd name="T9" fmla="*/ 4656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33" y="20"/>
                  </a:moveTo>
                  <a:cubicBezTo>
                    <a:pt x="35" y="31"/>
                    <a:pt x="29" y="42"/>
                    <a:pt x="20" y="43"/>
                  </a:cubicBezTo>
                  <a:cubicBezTo>
                    <a:pt x="11" y="45"/>
                    <a:pt x="3" y="37"/>
                    <a:pt x="2" y="25"/>
                  </a:cubicBezTo>
                  <a:cubicBezTo>
                    <a:pt x="0" y="14"/>
                    <a:pt x="6" y="3"/>
                    <a:pt x="15" y="2"/>
                  </a:cubicBezTo>
                  <a:cubicBezTo>
                    <a:pt x="23" y="0"/>
                    <a:pt x="32" y="8"/>
                    <a:pt x="33" y="20"/>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35" name="Freeform 398"/>
            <p:cNvSpPr/>
            <p:nvPr/>
          </p:nvSpPr>
          <p:spPr bwMode="auto">
            <a:xfrm>
              <a:off x="3602039" y="1412875"/>
              <a:ext cx="477838" cy="257175"/>
            </a:xfrm>
            <a:custGeom>
              <a:avLst/>
              <a:gdLst>
                <a:gd name="T0" fmla="*/ 444500 w 301"/>
                <a:gd name="T1" fmla="*/ 0 h 162"/>
                <a:gd name="T2" fmla="*/ 0 w 301"/>
                <a:gd name="T3" fmla="*/ 82550 h 162"/>
                <a:gd name="T4" fmla="*/ 30163 w 301"/>
                <a:gd name="T5" fmla="*/ 257175 h 162"/>
                <a:gd name="T6" fmla="*/ 477838 w 301"/>
                <a:gd name="T7" fmla="*/ 176212 h 162"/>
                <a:gd name="T8" fmla="*/ 444500 w 301"/>
                <a:gd name="T9" fmla="*/ 0 h 162"/>
                <a:gd name="T10" fmla="*/ 0 60000 65536"/>
                <a:gd name="T11" fmla="*/ 0 60000 65536"/>
                <a:gd name="T12" fmla="*/ 0 60000 65536"/>
                <a:gd name="T13" fmla="*/ 0 60000 65536"/>
                <a:gd name="T14" fmla="*/ 0 60000 65536"/>
                <a:gd name="T15" fmla="*/ 0 w 301"/>
                <a:gd name="T16" fmla="*/ 0 h 162"/>
                <a:gd name="T17" fmla="*/ 301 w 301"/>
                <a:gd name="T18" fmla="*/ 162 h 162"/>
              </a:gdLst>
              <a:ahLst/>
              <a:cxnLst>
                <a:cxn ang="T10">
                  <a:pos x="T0" y="T1"/>
                </a:cxn>
                <a:cxn ang="T11">
                  <a:pos x="T2" y="T3"/>
                </a:cxn>
                <a:cxn ang="T12">
                  <a:pos x="T4" y="T5"/>
                </a:cxn>
                <a:cxn ang="T13">
                  <a:pos x="T6" y="T7"/>
                </a:cxn>
                <a:cxn ang="T14">
                  <a:pos x="T8" y="T9"/>
                </a:cxn>
              </a:cxnLst>
              <a:rect l="T15" t="T16" r="T17" b="T18"/>
              <a:pathLst>
                <a:path w="301" h="162">
                  <a:moveTo>
                    <a:pt x="280" y="0"/>
                  </a:moveTo>
                  <a:lnTo>
                    <a:pt x="0" y="52"/>
                  </a:lnTo>
                  <a:lnTo>
                    <a:pt x="19" y="162"/>
                  </a:lnTo>
                  <a:lnTo>
                    <a:pt x="301" y="111"/>
                  </a:lnTo>
                  <a:lnTo>
                    <a:pt x="280"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36" name="Freeform 399"/>
            <p:cNvSpPr/>
            <p:nvPr/>
          </p:nvSpPr>
          <p:spPr bwMode="auto">
            <a:xfrm>
              <a:off x="3602039" y="1487488"/>
              <a:ext cx="77788" cy="182563"/>
            </a:xfrm>
            <a:custGeom>
              <a:avLst/>
              <a:gdLst>
                <a:gd name="T0" fmla="*/ 47144 w 33"/>
                <a:gd name="T1" fmla="*/ 0 h 78"/>
                <a:gd name="T2" fmla="*/ 0 w 33"/>
                <a:gd name="T3" fmla="*/ 7022 h 78"/>
                <a:gd name="T4" fmla="*/ 30644 w 33"/>
                <a:gd name="T5" fmla="*/ 182563 h 78"/>
                <a:gd name="T6" fmla="*/ 77788 w 33"/>
                <a:gd name="T7" fmla="*/ 173201 h 78"/>
                <a:gd name="T8" fmla="*/ 77788 w 33"/>
                <a:gd name="T9" fmla="*/ 173201 h 78"/>
                <a:gd name="T10" fmla="*/ 44787 w 33"/>
                <a:gd name="T11" fmla="*/ 0 h 78"/>
                <a:gd name="T12" fmla="*/ 47144 w 33"/>
                <a:gd name="T13" fmla="*/ 0 h 78"/>
                <a:gd name="T14" fmla="*/ 0 60000 65536"/>
                <a:gd name="T15" fmla="*/ 0 60000 65536"/>
                <a:gd name="T16" fmla="*/ 0 60000 65536"/>
                <a:gd name="T17" fmla="*/ 0 60000 65536"/>
                <a:gd name="T18" fmla="*/ 0 60000 65536"/>
                <a:gd name="T19" fmla="*/ 0 60000 65536"/>
                <a:gd name="T20" fmla="*/ 0 60000 65536"/>
                <a:gd name="T21" fmla="*/ 0 w 33"/>
                <a:gd name="T22" fmla="*/ 0 h 78"/>
                <a:gd name="T23" fmla="*/ 33 w 3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8">
                  <a:moveTo>
                    <a:pt x="20" y="0"/>
                  </a:moveTo>
                  <a:cubicBezTo>
                    <a:pt x="0" y="3"/>
                    <a:pt x="0" y="3"/>
                    <a:pt x="0" y="3"/>
                  </a:cubicBezTo>
                  <a:cubicBezTo>
                    <a:pt x="13" y="78"/>
                    <a:pt x="13" y="78"/>
                    <a:pt x="13" y="78"/>
                  </a:cubicBezTo>
                  <a:cubicBezTo>
                    <a:pt x="33" y="74"/>
                    <a:pt x="33" y="74"/>
                    <a:pt x="33" y="74"/>
                  </a:cubicBezTo>
                  <a:cubicBezTo>
                    <a:pt x="33" y="74"/>
                    <a:pt x="33" y="74"/>
                    <a:pt x="33" y="74"/>
                  </a:cubicBezTo>
                  <a:cubicBezTo>
                    <a:pt x="23" y="53"/>
                    <a:pt x="17" y="18"/>
                    <a:pt x="19" y="0"/>
                  </a:cubicBezTo>
                  <a:cubicBezTo>
                    <a:pt x="20" y="0"/>
                    <a:pt x="20" y="0"/>
                    <a:pt x="20"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37" name="Freeform 400"/>
            <p:cNvSpPr/>
            <p:nvPr/>
          </p:nvSpPr>
          <p:spPr bwMode="auto">
            <a:xfrm>
              <a:off x="3536951" y="1479550"/>
              <a:ext cx="119063" cy="214313"/>
            </a:xfrm>
            <a:custGeom>
              <a:avLst/>
              <a:gdLst>
                <a:gd name="T0" fmla="*/ 114394 w 51"/>
                <a:gd name="T1" fmla="*/ 186359 h 92"/>
                <a:gd name="T2" fmla="*/ 84044 w 51"/>
                <a:gd name="T3" fmla="*/ 13977 h 92"/>
                <a:gd name="T4" fmla="*/ 63033 w 51"/>
                <a:gd name="T5" fmla="*/ 0 h 92"/>
                <a:gd name="T6" fmla="*/ 9338 w 51"/>
                <a:gd name="T7" fmla="*/ 30283 h 92"/>
                <a:gd name="T8" fmla="*/ 39688 w 51"/>
                <a:gd name="T9" fmla="*/ 198007 h 92"/>
                <a:gd name="T10" fmla="*/ 100386 w 51"/>
                <a:gd name="T11" fmla="*/ 207325 h 92"/>
                <a:gd name="T12" fmla="*/ 114394 w 51"/>
                <a:gd name="T13" fmla="*/ 186359 h 92"/>
                <a:gd name="T14" fmla="*/ 0 60000 65536"/>
                <a:gd name="T15" fmla="*/ 0 60000 65536"/>
                <a:gd name="T16" fmla="*/ 0 60000 65536"/>
                <a:gd name="T17" fmla="*/ 0 60000 65536"/>
                <a:gd name="T18" fmla="*/ 0 60000 65536"/>
                <a:gd name="T19" fmla="*/ 0 60000 65536"/>
                <a:gd name="T20" fmla="*/ 0 60000 65536"/>
                <a:gd name="T21" fmla="*/ 0 w 51"/>
                <a:gd name="T22" fmla="*/ 0 h 92"/>
                <a:gd name="T23" fmla="*/ 51 w 5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92">
                  <a:moveTo>
                    <a:pt x="49" y="80"/>
                  </a:moveTo>
                  <a:cubicBezTo>
                    <a:pt x="39" y="59"/>
                    <a:pt x="33" y="25"/>
                    <a:pt x="36" y="6"/>
                  </a:cubicBezTo>
                  <a:cubicBezTo>
                    <a:pt x="36" y="1"/>
                    <a:pt x="31" y="0"/>
                    <a:pt x="27" y="0"/>
                  </a:cubicBezTo>
                  <a:cubicBezTo>
                    <a:pt x="16" y="2"/>
                    <a:pt x="5" y="4"/>
                    <a:pt x="4" y="13"/>
                  </a:cubicBezTo>
                  <a:cubicBezTo>
                    <a:pt x="0" y="36"/>
                    <a:pt x="5" y="65"/>
                    <a:pt x="17" y="85"/>
                  </a:cubicBezTo>
                  <a:cubicBezTo>
                    <a:pt x="22" y="92"/>
                    <a:pt x="33" y="91"/>
                    <a:pt x="43" y="89"/>
                  </a:cubicBezTo>
                  <a:cubicBezTo>
                    <a:pt x="48" y="88"/>
                    <a:pt x="51" y="84"/>
                    <a:pt x="49" y="8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38" name="Freeform 401"/>
            <p:cNvSpPr/>
            <p:nvPr/>
          </p:nvSpPr>
          <p:spPr bwMode="auto">
            <a:xfrm>
              <a:off x="3551239" y="1476375"/>
              <a:ext cx="115888" cy="215900"/>
            </a:xfrm>
            <a:custGeom>
              <a:avLst/>
              <a:gdLst>
                <a:gd name="T0" fmla="*/ 111252 w 50"/>
                <a:gd name="T1" fmla="*/ 187739 h 92"/>
                <a:gd name="T2" fmla="*/ 81122 w 50"/>
                <a:gd name="T3" fmla="*/ 14080 h 92"/>
                <a:gd name="T4" fmla="*/ 60262 w 50"/>
                <a:gd name="T5" fmla="*/ 0 h 92"/>
                <a:gd name="T6" fmla="*/ 9271 w 50"/>
                <a:gd name="T7" fmla="*/ 30508 h 92"/>
                <a:gd name="T8" fmla="*/ 39402 w 50"/>
                <a:gd name="T9" fmla="*/ 199473 h 92"/>
                <a:gd name="T10" fmla="*/ 97346 w 50"/>
                <a:gd name="T11" fmla="*/ 208860 h 92"/>
                <a:gd name="T12" fmla="*/ 111252 w 50"/>
                <a:gd name="T13" fmla="*/ 187739 h 92"/>
                <a:gd name="T14" fmla="*/ 0 60000 65536"/>
                <a:gd name="T15" fmla="*/ 0 60000 65536"/>
                <a:gd name="T16" fmla="*/ 0 60000 65536"/>
                <a:gd name="T17" fmla="*/ 0 60000 65536"/>
                <a:gd name="T18" fmla="*/ 0 60000 65536"/>
                <a:gd name="T19" fmla="*/ 0 60000 65536"/>
                <a:gd name="T20" fmla="*/ 0 60000 65536"/>
                <a:gd name="T21" fmla="*/ 0 w 50"/>
                <a:gd name="T22" fmla="*/ 0 h 92"/>
                <a:gd name="T23" fmla="*/ 50 w 5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92">
                  <a:moveTo>
                    <a:pt x="48" y="80"/>
                  </a:moveTo>
                  <a:cubicBezTo>
                    <a:pt x="38" y="59"/>
                    <a:pt x="32" y="24"/>
                    <a:pt x="35" y="6"/>
                  </a:cubicBezTo>
                  <a:cubicBezTo>
                    <a:pt x="35" y="1"/>
                    <a:pt x="30" y="0"/>
                    <a:pt x="26" y="0"/>
                  </a:cubicBezTo>
                  <a:cubicBezTo>
                    <a:pt x="16" y="2"/>
                    <a:pt x="5" y="4"/>
                    <a:pt x="4" y="13"/>
                  </a:cubicBezTo>
                  <a:cubicBezTo>
                    <a:pt x="0" y="37"/>
                    <a:pt x="6" y="65"/>
                    <a:pt x="17" y="85"/>
                  </a:cubicBezTo>
                  <a:cubicBezTo>
                    <a:pt x="22" y="92"/>
                    <a:pt x="33" y="91"/>
                    <a:pt x="42" y="89"/>
                  </a:cubicBezTo>
                  <a:cubicBezTo>
                    <a:pt x="47" y="88"/>
                    <a:pt x="50" y="84"/>
                    <a:pt x="48" y="8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39" name="Oval 402"/>
            <p:cNvSpPr>
              <a:spLocks noChangeArrowheads="1"/>
            </p:cNvSpPr>
            <p:nvPr/>
          </p:nvSpPr>
          <p:spPr bwMode="auto">
            <a:xfrm>
              <a:off x="3119439" y="1541463"/>
              <a:ext cx="1247775" cy="1247775"/>
            </a:xfrm>
            <a:prstGeom prst="ellipse">
              <a:avLst/>
            </a:prstGeom>
            <a:solidFill>
              <a:srgbClr val="FFC000"/>
            </a:solidFill>
            <a:ln w="9525">
              <a:noFill/>
              <a:round/>
            </a:ln>
          </p:spPr>
          <p:txBody>
            <a:bodyPr/>
            <a:p>
              <a:endParaRPr lang="zh-CN" altLang="en-US">
                <a:latin typeface="Calibri" panose="020F0502020204030204" charset="0"/>
              </a:endParaRPr>
            </a:p>
          </p:txBody>
        </p:sp>
        <p:sp>
          <p:nvSpPr>
            <p:cNvPr id="40" name="Rectangle 403"/>
            <p:cNvSpPr>
              <a:spLocks noChangeArrowheads="1"/>
            </p:cNvSpPr>
            <p:nvPr/>
          </p:nvSpPr>
          <p:spPr bwMode="auto">
            <a:xfrm>
              <a:off x="3626075" y="1376053"/>
              <a:ext cx="233164" cy="177966"/>
            </a:xfrm>
            <a:prstGeom prst="rect">
              <a:avLst/>
            </a:prstGeom>
            <a:solidFill>
              <a:schemeClr val="tx1">
                <a:lumMod val="75000"/>
                <a:lumOff val="25000"/>
              </a:schemeClr>
            </a:solidFill>
            <a:ln>
              <a:noFill/>
            </a:ln>
          </p:spPr>
          <p:txBody>
            <a:bodyPr/>
            <a:p>
              <a:pPr fontAlgn="auto">
                <a:spcBef>
                  <a:spcPts val="0"/>
                </a:spcBef>
                <a:spcAft>
                  <a:spcPts val="0"/>
                </a:spcAft>
                <a:defRPr/>
              </a:pPr>
              <a:endParaRPr lang="zh-CN" altLang="en-US">
                <a:latin typeface="+mn-lt"/>
                <a:ea typeface="+mn-ea"/>
              </a:endParaRPr>
            </a:p>
          </p:txBody>
        </p:sp>
        <p:sp>
          <p:nvSpPr>
            <p:cNvPr id="41" name="Freeform 404"/>
            <p:cNvSpPr>
              <a:spLocks noEditPoints="1"/>
            </p:cNvSpPr>
            <p:nvPr/>
          </p:nvSpPr>
          <p:spPr bwMode="auto">
            <a:xfrm>
              <a:off x="3601890" y="1139800"/>
              <a:ext cx="284014" cy="282761"/>
            </a:xfrm>
            <a:custGeom>
              <a:avLst/>
              <a:gdLst>
                <a:gd name="T0" fmla="*/ 60 w 121"/>
                <a:gd name="T1" fmla="*/ 0 h 121"/>
                <a:gd name="T2" fmla="*/ 103 w 121"/>
                <a:gd name="T3" fmla="*/ 18 h 121"/>
                <a:gd name="T4" fmla="*/ 121 w 121"/>
                <a:gd name="T5" fmla="*/ 61 h 121"/>
                <a:gd name="T6" fmla="*/ 103 w 121"/>
                <a:gd name="T7" fmla="*/ 103 h 121"/>
                <a:gd name="T8" fmla="*/ 60 w 121"/>
                <a:gd name="T9" fmla="*/ 121 h 121"/>
                <a:gd name="T10" fmla="*/ 60 w 121"/>
                <a:gd name="T11" fmla="*/ 91 h 121"/>
                <a:gd name="T12" fmla="*/ 82 w 121"/>
                <a:gd name="T13" fmla="*/ 82 h 121"/>
                <a:gd name="T14" fmla="*/ 91 w 121"/>
                <a:gd name="T15" fmla="*/ 61 h 121"/>
                <a:gd name="T16" fmla="*/ 82 w 121"/>
                <a:gd name="T17" fmla="*/ 39 h 121"/>
                <a:gd name="T18" fmla="*/ 60 w 121"/>
                <a:gd name="T19" fmla="*/ 30 h 121"/>
                <a:gd name="T20" fmla="*/ 60 w 121"/>
                <a:gd name="T21" fmla="*/ 0 h 121"/>
                <a:gd name="T22" fmla="*/ 60 w 121"/>
                <a:gd name="T23" fmla="*/ 121 h 121"/>
                <a:gd name="T24" fmla="*/ 17 w 121"/>
                <a:gd name="T25" fmla="*/ 104 h 121"/>
                <a:gd name="T26" fmla="*/ 0 w 121"/>
                <a:gd name="T27" fmla="*/ 61 h 121"/>
                <a:gd name="T28" fmla="*/ 17 w 121"/>
                <a:gd name="T29" fmla="*/ 18 h 121"/>
                <a:gd name="T30" fmla="*/ 60 w 121"/>
                <a:gd name="T31" fmla="*/ 0 h 121"/>
                <a:gd name="T32" fmla="*/ 60 w 121"/>
                <a:gd name="T33" fmla="*/ 30 h 121"/>
                <a:gd name="T34" fmla="*/ 39 w 121"/>
                <a:gd name="T35" fmla="*/ 39 h 121"/>
                <a:gd name="T36" fmla="*/ 30 w 121"/>
                <a:gd name="T37" fmla="*/ 61 h 121"/>
                <a:gd name="T38" fmla="*/ 39 w 121"/>
                <a:gd name="T39" fmla="*/ 82 h 121"/>
                <a:gd name="T40" fmla="*/ 60 w 121"/>
                <a:gd name="T41" fmla="*/ 91 h 121"/>
                <a:gd name="T42" fmla="*/ 60 w 121"/>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1">
                  <a:moveTo>
                    <a:pt x="60" y="0"/>
                  </a:moveTo>
                  <a:cubicBezTo>
                    <a:pt x="77" y="0"/>
                    <a:pt x="92" y="7"/>
                    <a:pt x="103" y="18"/>
                  </a:cubicBezTo>
                  <a:cubicBezTo>
                    <a:pt x="114" y="29"/>
                    <a:pt x="121" y="44"/>
                    <a:pt x="121" y="61"/>
                  </a:cubicBezTo>
                  <a:cubicBezTo>
                    <a:pt x="121" y="77"/>
                    <a:pt x="114" y="93"/>
                    <a:pt x="103" y="103"/>
                  </a:cubicBezTo>
                  <a:cubicBezTo>
                    <a:pt x="92" y="114"/>
                    <a:pt x="77" y="121"/>
                    <a:pt x="60" y="121"/>
                  </a:cubicBezTo>
                  <a:cubicBezTo>
                    <a:pt x="60" y="91"/>
                    <a:pt x="60" y="91"/>
                    <a:pt x="60" y="91"/>
                  </a:cubicBezTo>
                  <a:cubicBezTo>
                    <a:pt x="69" y="91"/>
                    <a:pt x="76" y="88"/>
                    <a:pt x="82" y="82"/>
                  </a:cubicBezTo>
                  <a:cubicBezTo>
                    <a:pt x="87" y="77"/>
                    <a:pt x="91" y="69"/>
                    <a:pt x="91" y="61"/>
                  </a:cubicBezTo>
                  <a:cubicBezTo>
                    <a:pt x="91" y="52"/>
                    <a:pt x="87" y="45"/>
                    <a:pt x="82" y="39"/>
                  </a:cubicBezTo>
                  <a:cubicBezTo>
                    <a:pt x="76" y="34"/>
                    <a:pt x="69" y="30"/>
                    <a:pt x="60" y="30"/>
                  </a:cubicBezTo>
                  <a:lnTo>
                    <a:pt x="60" y="0"/>
                  </a:lnTo>
                  <a:close/>
                  <a:moveTo>
                    <a:pt x="60" y="121"/>
                  </a:moveTo>
                  <a:cubicBezTo>
                    <a:pt x="43" y="121"/>
                    <a:pt x="28" y="114"/>
                    <a:pt x="17" y="104"/>
                  </a:cubicBezTo>
                  <a:cubicBezTo>
                    <a:pt x="6" y="93"/>
                    <a:pt x="0" y="77"/>
                    <a:pt x="0" y="61"/>
                  </a:cubicBezTo>
                  <a:cubicBezTo>
                    <a:pt x="0" y="44"/>
                    <a:pt x="6" y="29"/>
                    <a:pt x="17" y="18"/>
                  </a:cubicBezTo>
                  <a:cubicBezTo>
                    <a:pt x="28" y="7"/>
                    <a:pt x="43" y="0"/>
                    <a:pt x="60" y="0"/>
                  </a:cubicBezTo>
                  <a:cubicBezTo>
                    <a:pt x="60" y="30"/>
                    <a:pt x="60" y="30"/>
                    <a:pt x="60" y="30"/>
                  </a:cubicBezTo>
                  <a:cubicBezTo>
                    <a:pt x="52" y="30"/>
                    <a:pt x="44" y="34"/>
                    <a:pt x="39" y="39"/>
                  </a:cubicBezTo>
                  <a:cubicBezTo>
                    <a:pt x="33" y="45"/>
                    <a:pt x="30" y="52"/>
                    <a:pt x="30" y="61"/>
                  </a:cubicBezTo>
                  <a:cubicBezTo>
                    <a:pt x="30" y="69"/>
                    <a:pt x="33" y="77"/>
                    <a:pt x="39" y="82"/>
                  </a:cubicBezTo>
                  <a:cubicBezTo>
                    <a:pt x="44" y="88"/>
                    <a:pt x="52" y="91"/>
                    <a:pt x="60" y="91"/>
                  </a:cubicBezTo>
                  <a:lnTo>
                    <a:pt x="60" y="121"/>
                  </a:lnTo>
                  <a:close/>
                </a:path>
              </a:pathLst>
            </a:custGeom>
            <a:solidFill>
              <a:schemeClr val="bg1">
                <a:lumMod val="50000"/>
              </a:schemeClr>
            </a:solidFill>
            <a:ln>
              <a:noFill/>
            </a:ln>
          </p:spPr>
          <p:txBody>
            <a:bodyPr/>
            <a:p>
              <a:pPr fontAlgn="auto">
                <a:spcBef>
                  <a:spcPts val="0"/>
                </a:spcBef>
                <a:spcAft>
                  <a:spcPts val="0"/>
                </a:spcAft>
                <a:defRPr/>
              </a:pPr>
              <a:endParaRPr lang="zh-CN" altLang="en-US">
                <a:latin typeface="+mn-lt"/>
                <a:ea typeface="+mn-ea"/>
              </a:endParaRPr>
            </a:p>
          </p:txBody>
        </p:sp>
        <p:sp>
          <p:nvSpPr>
            <p:cNvPr id="42" name="Rectangle 405"/>
            <p:cNvSpPr>
              <a:spLocks noChangeArrowheads="1"/>
            </p:cNvSpPr>
            <p:nvPr/>
          </p:nvSpPr>
          <p:spPr bwMode="auto">
            <a:xfrm>
              <a:off x="3729014" y="3175"/>
              <a:ext cx="27285" cy="1171350"/>
            </a:xfrm>
            <a:prstGeom prst="rect">
              <a:avLst/>
            </a:prstGeom>
            <a:solidFill>
              <a:schemeClr val="bg1">
                <a:lumMod val="95000"/>
              </a:schemeClr>
            </a:solidFill>
            <a:ln>
              <a:noFill/>
            </a:ln>
          </p:spPr>
          <p:txBody>
            <a:bodyPr/>
            <a:p>
              <a:pPr fontAlgn="auto">
                <a:spcBef>
                  <a:spcPts val="0"/>
                </a:spcBef>
                <a:spcAft>
                  <a:spcPts val="0"/>
                </a:spcAft>
                <a:defRPr/>
              </a:pPr>
              <a:endParaRPr lang="zh-CN" altLang="en-US">
                <a:latin typeface="+mn-lt"/>
                <a:ea typeface="+mn-ea"/>
              </a:endParaRPr>
            </a:p>
          </p:txBody>
        </p:sp>
        <p:sp>
          <p:nvSpPr>
            <p:cNvPr id="43" name="Freeform 407"/>
            <p:cNvSpPr/>
            <p:nvPr/>
          </p:nvSpPr>
          <p:spPr bwMode="auto">
            <a:xfrm>
              <a:off x="3902076" y="768350"/>
              <a:ext cx="379413" cy="376238"/>
            </a:xfrm>
            <a:custGeom>
              <a:avLst/>
              <a:gdLst>
                <a:gd name="T0" fmla="*/ 229521 w 162"/>
                <a:gd name="T1" fmla="*/ 21032 h 161"/>
                <a:gd name="T2" fmla="*/ 23421 w 162"/>
                <a:gd name="T3" fmla="*/ 149560 h 161"/>
                <a:gd name="T4" fmla="*/ 149892 w 162"/>
                <a:gd name="T5" fmla="*/ 355206 h 161"/>
                <a:gd name="T6" fmla="*/ 355992 w 162"/>
                <a:gd name="T7" fmla="*/ 226678 h 161"/>
                <a:gd name="T8" fmla="*/ 229521 w 162"/>
                <a:gd name="T9" fmla="*/ 21032 h 161"/>
                <a:gd name="T10" fmla="*/ 0 60000 65536"/>
                <a:gd name="T11" fmla="*/ 0 60000 65536"/>
                <a:gd name="T12" fmla="*/ 0 60000 65536"/>
                <a:gd name="T13" fmla="*/ 0 60000 65536"/>
                <a:gd name="T14" fmla="*/ 0 60000 65536"/>
                <a:gd name="T15" fmla="*/ 0 w 162"/>
                <a:gd name="T16" fmla="*/ 0 h 161"/>
                <a:gd name="T17" fmla="*/ 162 w 162"/>
                <a:gd name="T18" fmla="*/ 161 h 161"/>
              </a:gdLst>
              <a:ahLst/>
              <a:cxnLst>
                <a:cxn ang="T10">
                  <a:pos x="T0" y="T1"/>
                </a:cxn>
                <a:cxn ang="T11">
                  <a:pos x="T2" y="T3"/>
                </a:cxn>
                <a:cxn ang="T12">
                  <a:pos x="T4" y="T5"/>
                </a:cxn>
                <a:cxn ang="T13">
                  <a:pos x="T6" y="T7"/>
                </a:cxn>
                <a:cxn ang="T14">
                  <a:pos x="T8" y="T9"/>
                </a:cxn>
              </a:cxnLst>
              <a:rect l="T15" t="T16" r="T17" b="T18"/>
              <a:pathLst>
                <a:path w="162" h="161">
                  <a:moveTo>
                    <a:pt x="98" y="9"/>
                  </a:moveTo>
                  <a:cubicBezTo>
                    <a:pt x="58" y="0"/>
                    <a:pt x="19" y="25"/>
                    <a:pt x="10" y="64"/>
                  </a:cubicBezTo>
                  <a:cubicBezTo>
                    <a:pt x="0" y="103"/>
                    <a:pt x="25" y="143"/>
                    <a:pt x="64" y="152"/>
                  </a:cubicBezTo>
                  <a:cubicBezTo>
                    <a:pt x="104" y="161"/>
                    <a:pt x="143" y="137"/>
                    <a:pt x="152" y="97"/>
                  </a:cubicBezTo>
                  <a:cubicBezTo>
                    <a:pt x="162" y="58"/>
                    <a:pt x="137" y="19"/>
                    <a:pt x="98"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44" name="Freeform 412"/>
            <p:cNvSpPr/>
            <p:nvPr/>
          </p:nvSpPr>
          <p:spPr bwMode="auto">
            <a:xfrm>
              <a:off x="3627438" y="1652588"/>
              <a:ext cx="269875" cy="238125"/>
            </a:xfrm>
            <a:custGeom>
              <a:avLst/>
              <a:gdLst>
                <a:gd name="T0" fmla="*/ 126724 w 115"/>
                <a:gd name="T1" fmla="*/ 23346 h 102"/>
                <a:gd name="T2" fmla="*/ 49282 w 115"/>
                <a:gd name="T3" fmla="*/ 35018 h 102"/>
                <a:gd name="T4" fmla="*/ 75096 w 115"/>
                <a:gd name="T5" fmla="*/ 168088 h 102"/>
                <a:gd name="T6" fmla="*/ 234674 w 115"/>
                <a:gd name="T7" fmla="*/ 161085 h 102"/>
                <a:gd name="T8" fmla="*/ 126724 w 115"/>
                <a:gd name="T9" fmla="*/ 23346 h 102"/>
                <a:gd name="T10" fmla="*/ 0 60000 65536"/>
                <a:gd name="T11" fmla="*/ 0 60000 65536"/>
                <a:gd name="T12" fmla="*/ 0 60000 65536"/>
                <a:gd name="T13" fmla="*/ 0 60000 65536"/>
                <a:gd name="T14" fmla="*/ 0 60000 65536"/>
                <a:gd name="T15" fmla="*/ 0 w 115"/>
                <a:gd name="T16" fmla="*/ 0 h 102"/>
                <a:gd name="T17" fmla="*/ 115 w 115"/>
                <a:gd name="T18" fmla="*/ 102 h 102"/>
              </a:gdLst>
              <a:ahLst/>
              <a:cxnLst>
                <a:cxn ang="T10">
                  <a:pos x="T0" y="T1"/>
                </a:cxn>
                <a:cxn ang="T11">
                  <a:pos x="T2" y="T3"/>
                </a:cxn>
                <a:cxn ang="T12">
                  <a:pos x="T4" y="T5"/>
                </a:cxn>
                <a:cxn ang="T13">
                  <a:pos x="T6" y="T7"/>
                </a:cxn>
                <a:cxn ang="T14">
                  <a:pos x="T8" y="T9"/>
                </a:cxn>
              </a:cxnLst>
              <a:rect l="T15" t="T16" r="T17" b="T18"/>
              <a:pathLst>
                <a:path w="115" h="102">
                  <a:moveTo>
                    <a:pt x="54" y="10"/>
                  </a:moveTo>
                  <a:cubicBezTo>
                    <a:pt x="48" y="14"/>
                    <a:pt x="33" y="5"/>
                    <a:pt x="21" y="15"/>
                  </a:cubicBezTo>
                  <a:cubicBezTo>
                    <a:pt x="9" y="25"/>
                    <a:pt x="0" y="40"/>
                    <a:pt x="32" y="72"/>
                  </a:cubicBezTo>
                  <a:cubicBezTo>
                    <a:pt x="62" y="102"/>
                    <a:pt x="84" y="90"/>
                    <a:pt x="100" y="69"/>
                  </a:cubicBezTo>
                  <a:cubicBezTo>
                    <a:pt x="115" y="48"/>
                    <a:pt x="75" y="0"/>
                    <a:pt x="54" y="10"/>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45" name="Freeform 413"/>
            <p:cNvSpPr/>
            <p:nvPr/>
          </p:nvSpPr>
          <p:spPr bwMode="auto">
            <a:xfrm>
              <a:off x="3667126" y="1692275"/>
              <a:ext cx="92075" cy="104775"/>
            </a:xfrm>
            <a:custGeom>
              <a:avLst/>
              <a:gdLst>
                <a:gd name="T0" fmla="*/ 75549 w 39"/>
                <a:gd name="T1" fmla="*/ 27940 h 45"/>
                <a:gd name="T2" fmla="*/ 73188 w 39"/>
                <a:gd name="T3" fmla="*/ 93133 h 45"/>
                <a:gd name="T4" fmla="*/ 16526 w 39"/>
                <a:gd name="T5" fmla="*/ 74507 h 45"/>
                <a:gd name="T6" fmla="*/ 18887 w 39"/>
                <a:gd name="T7" fmla="*/ 11642 h 45"/>
                <a:gd name="T8" fmla="*/ 75549 w 39"/>
                <a:gd name="T9" fmla="*/ 27940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32" y="12"/>
                  </a:moveTo>
                  <a:cubicBezTo>
                    <a:pt x="39" y="22"/>
                    <a:pt x="38" y="34"/>
                    <a:pt x="31" y="40"/>
                  </a:cubicBezTo>
                  <a:cubicBezTo>
                    <a:pt x="24" y="45"/>
                    <a:pt x="13" y="42"/>
                    <a:pt x="7" y="32"/>
                  </a:cubicBezTo>
                  <a:cubicBezTo>
                    <a:pt x="0" y="22"/>
                    <a:pt x="1" y="10"/>
                    <a:pt x="8" y="5"/>
                  </a:cubicBezTo>
                  <a:cubicBezTo>
                    <a:pt x="15" y="0"/>
                    <a:pt x="26" y="3"/>
                    <a:pt x="32" y="12"/>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46" name="Freeform 414"/>
            <p:cNvSpPr/>
            <p:nvPr/>
          </p:nvSpPr>
          <p:spPr bwMode="auto">
            <a:xfrm>
              <a:off x="3792538" y="1368425"/>
              <a:ext cx="466725" cy="414338"/>
            </a:xfrm>
            <a:custGeom>
              <a:avLst/>
              <a:gdLst>
                <a:gd name="T0" fmla="*/ 360362 w 294"/>
                <a:gd name="T1" fmla="*/ 0 h 261"/>
                <a:gd name="T2" fmla="*/ 0 w 294"/>
                <a:gd name="T3" fmla="*/ 271463 h 261"/>
                <a:gd name="T4" fmla="*/ 104775 w 294"/>
                <a:gd name="T5" fmla="*/ 414338 h 261"/>
                <a:gd name="T6" fmla="*/ 466725 w 294"/>
                <a:gd name="T7" fmla="*/ 141288 h 261"/>
                <a:gd name="T8" fmla="*/ 360362 w 294"/>
                <a:gd name="T9" fmla="*/ 0 h 261"/>
                <a:gd name="T10" fmla="*/ 0 60000 65536"/>
                <a:gd name="T11" fmla="*/ 0 60000 65536"/>
                <a:gd name="T12" fmla="*/ 0 60000 65536"/>
                <a:gd name="T13" fmla="*/ 0 60000 65536"/>
                <a:gd name="T14" fmla="*/ 0 60000 65536"/>
                <a:gd name="T15" fmla="*/ 0 w 294"/>
                <a:gd name="T16" fmla="*/ 0 h 261"/>
                <a:gd name="T17" fmla="*/ 294 w 294"/>
                <a:gd name="T18" fmla="*/ 261 h 261"/>
              </a:gdLst>
              <a:ahLst/>
              <a:cxnLst>
                <a:cxn ang="T10">
                  <a:pos x="T0" y="T1"/>
                </a:cxn>
                <a:cxn ang="T11">
                  <a:pos x="T2" y="T3"/>
                </a:cxn>
                <a:cxn ang="T12">
                  <a:pos x="T4" y="T5"/>
                </a:cxn>
                <a:cxn ang="T13">
                  <a:pos x="T6" y="T7"/>
                </a:cxn>
                <a:cxn ang="T14">
                  <a:pos x="T8" y="T9"/>
                </a:cxn>
              </a:cxnLst>
              <a:rect l="T15" t="T16" r="T17" b="T18"/>
              <a:pathLst>
                <a:path w="294" h="261">
                  <a:moveTo>
                    <a:pt x="227" y="0"/>
                  </a:moveTo>
                  <a:lnTo>
                    <a:pt x="0" y="171"/>
                  </a:lnTo>
                  <a:lnTo>
                    <a:pt x="66" y="261"/>
                  </a:lnTo>
                  <a:lnTo>
                    <a:pt x="294" y="89"/>
                  </a:lnTo>
                  <a:lnTo>
                    <a:pt x="227"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47" name="Freeform 415"/>
            <p:cNvSpPr/>
            <p:nvPr/>
          </p:nvSpPr>
          <p:spPr bwMode="auto">
            <a:xfrm>
              <a:off x="3792538" y="1612900"/>
              <a:ext cx="144463" cy="169863"/>
            </a:xfrm>
            <a:custGeom>
              <a:avLst/>
              <a:gdLst>
                <a:gd name="T0" fmla="*/ 37281 w 62"/>
                <a:gd name="T1" fmla="*/ 0 h 73"/>
                <a:gd name="T2" fmla="*/ 0 w 62"/>
                <a:gd name="T3" fmla="*/ 27923 h 73"/>
                <a:gd name="T4" fmla="*/ 104852 w 62"/>
                <a:gd name="T5" fmla="*/ 169863 h 73"/>
                <a:gd name="T6" fmla="*/ 144463 w 62"/>
                <a:gd name="T7" fmla="*/ 141940 h 73"/>
                <a:gd name="T8" fmla="*/ 142133 w 62"/>
                <a:gd name="T9" fmla="*/ 139613 h 73"/>
                <a:gd name="T10" fmla="*/ 37281 w 62"/>
                <a:gd name="T11" fmla="*/ 2327 h 73"/>
                <a:gd name="T12" fmla="*/ 37281 w 62"/>
                <a:gd name="T13" fmla="*/ 0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16" y="0"/>
                  </a:moveTo>
                  <a:cubicBezTo>
                    <a:pt x="0" y="12"/>
                    <a:pt x="0" y="12"/>
                    <a:pt x="0" y="12"/>
                  </a:cubicBezTo>
                  <a:cubicBezTo>
                    <a:pt x="45" y="73"/>
                    <a:pt x="45" y="73"/>
                    <a:pt x="45" y="73"/>
                  </a:cubicBezTo>
                  <a:cubicBezTo>
                    <a:pt x="62" y="61"/>
                    <a:pt x="62" y="61"/>
                    <a:pt x="62" y="61"/>
                  </a:cubicBezTo>
                  <a:cubicBezTo>
                    <a:pt x="61" y="61"/>
                    <a:pt x="61" y="60"/>
                    <a:pt x="61" y="60"/>
                  </a:cubicBezTo>
                  <a:cubicBezTo>
                    <a:pt x="43" y="46"/>
                    <a:pt x="22" y="18"/>
                    <a:pt x="16" y="1"/>
                  </a:cubicBezTo>
                  <a:cubicBezTo>
                    <a:pt x="16" y="0"/>
                    <a:pt x="16" y="0"/>
                    <a:pt x="16"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48" name="Freeform 416"/>
            <p:cNvSpPr/>
            <p:nvPr/>
          </p:nvSpPr>
          <p:spPr bwMode="auto">
            <a:xfrm>
              <a:off x="3743326" y="1619250"/>
              <a:ext cx="177800" cy="206375"/>
            </a:xfrm>
            <a:custGeom>
              <a:avLst/>
              <a:gdLst>
                <a:gd name="T0" fmla="*/ 170782 w 76"/>
                <a:gd name="T1" fmla="*/ 152436 h 88"/>
                <a:gd name="T2" fmla="*/ 63166 w 76"/>
                <a:gd name="T3" fmla="*/ 11726 h 88"/>
                <a:gd name="T4" fmla="*/ 39771 w 76"/>
                <a:gd name="T5" fmla="*/ 7036 h 88"/>
                <a:gd name="T6" fmla="*/ 4679 w 76"/>
                <a:gd name="T7" fmla="*/ 60974 h 88"/>
                <a:gd name="T8" fmla="*/ 107616 w 76"/>
                <a:gd name="T9" fmla="*/ 196994 h 88"/>
                <a:gd name="T10" fmla="*/ 166103 w 76"/>
                <a:gd name="T11" fmla="*/ 175888 h 88"/>
                <a:gd name="T12" fmla="*/ 170782 w 76"/>
                <a:gd name="T13" fmla="*/ 152436 h 88"/>
                <a:gd name="T14" fmla="*/ 0 60000 65536"/>
                <a:gd name="T15" fmla="*/ 0 60000 65536"/>
                <a:gd name="T16" fmla="*/ 0 60000 65536"/>
                <a:gd name="T17" fmla="*/ 0 60000 65536"/>
                <a:gd name="T18" fmla="*/ 0 60000 65536"/>
                <a:gd name="T19" fmla="*/ 0 60000 65536"/>
                <a:gd name="T20" fmla="*/ 0 60000 65536"/>
                <a:gd name="T21" fmla="*/ 0 w 76"/>
                <a:gd name="T22" fmla="*/ 0 h 88"/>
                <a:gd name="T23" fmla="*/ 76 w 7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8">
                  <a:moveTo>
                    <a:pt x="73" y="65"/>
                  </a:moveTo>
                  <a:cubicBezTo>
                    <a:pt x="54" y="51"/>
                    <a:pt x="33" y="23"/>
                    <a:pt x="27" y="5"/>
                  </a:cubicBezTo>
                  <a:cubicBezTo>
                    <a:pt x="25" y="0"/>
                    <a:pt x="20" y="1"/>
                    <a:pt x="17" y="3"/>
                  </a:cubicBezTo>
                  <a:cubicBezTo>
                    <a:pt x="8" y="10"/>
                    <a:pt x="0" y="17"/>
                    <a:pt x="2" y="26"/>
                  </a:cubicBezTo>
                  <a:cubicBezTo>
                    <a:pt x="9" y="48"/>
                    <a:pt x="27" y="71"/>
                    <a:pt x="46" y="84"/>
                  </a:cubicBezTo>
                  <a:cubicBezTo>
                    <a:pt x="54" y="88"/>
                    <a:pt x="63" y="81"/>
                    <a:pt x="71" y="75"/>
                  </a:cubicBezTo>
                  <a:cubicBezTo>
                    <a:pt x="75" y="72"/>
                    <a:pt x="76" y="67"/>
                    <a:pt x="73" y="65"/>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49" name="Freeform 417"/>
            <p:cNvSpPr/>
            <p:nvPr/>
          </p:nvSpPr>
          <p:spPr bwMode="auto">
            <a:xfrm>
              <a:off x="3752851" y="1612900"/>
              <a:ext cx="177800" cy="203200"/>
            </a:xfrm>
            <a:custGeom>
              <a:avLst/>
              <a:gdLst>
                <a:gd name="T0" fmla="*/ 170782 w 76"/>
                <a:gd name="T1" fmla="*/ 151816 h 87"/>
                <a:gd name="T2" fmla="*/ 63166 w 76"/>
                <a:gd name="T3" fmla="*/ 11678 h 87"/>
                <a:gd name="T4" fmla="*/ 39771 w 76"/>
                <a:gd name="T5" fmla="*/ 7007 h 87"/>
                <a:gd name="T6" fmla="*/ 7018 w 76"/>
                <a:gd name="T7" fmla="*/ 58391 h 87"/>
                <a:gd name="T8" fmla="*/ 109955 w 76"/>
                <a:gd name="T9" fmla="*/ 193857 h 87"/>
                <a:gd name="T10" fmla="*/ 166103 w 76"/>
                <a:gd name="T11" fmla="*/ 175172 h 87"/>
                <a:gd name="T12" fmla="*/ 170782 w 76"/>
                <a:gd name="T13" fmla="*/ 151816 h 87"/>
                <a:gd name="T14" fmla="*/ 0 60000 65536"/>
                <a:gd name="T15" fmla="*/ 0 60000 65536"/>
                <a:gd name="T16" fmla="*/ 0 60000 65536"/>
                <a:gd name="T17" fmla="*/ 0 60000 65536"/>
                <a:gd name="T18" fmla="*/ 0 60000 65536"/>
                <a:gd name="T19" fmla="*/ 0 60000 65536"/>
                <a:gd name="T20" fmla="*/ 0 60000 65536"/>
                <a:gd name="T21" fmla="*/ 0 w 76"/>
                <a:gd name="T22" fmla="*/ 0 h 87"/>
                <a:gd name="T23" fmla="*/ 76 w 7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7">
                  <a:moveTo>
                    <a:pt x="73" y="65"/>
                  </a:moveTo>
                  <a:cubicBezTo>
                    <a:pt x="54" y="51"/>
                    <a:pt x="34" y="22"/>
                    <a:pt x="27" y="5"/>
                  </a:cubicBezTo>
                  <a:cubicBezTo>
                    <a:pt x="25" y="0"/>
                    <a:pt x="20" y="1"/>
                    <a:pt x="17" y="3"/>
                  </a:cubicBezTo>
                  <a:cubicBezTo>
                    <a:pt x="9" y="9"/>
                    <a:pt x="0" y="16"/>
                    <a:pt x="3" y="25"/>
                  </a:cubicBezTo>
                  <a:cubicBezTo>
                    <a:pt x="11" y="47"/>
                    <a:pt x="28" y="70"/>
                    <a:pt x="47" y="83"/>
                  </a:cubicBezTo>
                  <a:cubicBezTo>
                    <a:pt x="54" y="87"/>
                    <a:pt x="64" y="81"/>
                    <a:pt x="71" y="75"/>
                  </a:cubicBezTo>
                  <a:cubicBezTo>
                    <a:pt x="75" y="72"/>
                    <a:pt x="76" y="67"/>
                    <a:pt x="73" y="6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0" name="Freeform 418"/>
            <p:cNvSpPr/>
            <p:nvPr/>
          </p:nvSpPr>
          <p:spPr bwMode="auto">
            <a:xfrm>
              <a:off x="3656013" y="1017588"/>
              <a:ext cx="617538" cy="600075"/>
            </a:xfrm>
            <a:custGeom>
              <a:avLst/>
              <a:gdLst>
                <a:gd name="T0" fmla="*/ 269003 w 264"/>
                <a:gd name="T1" fmla="*/ 0 h 256"/>
                <a:gd name="T2" fmla="*/ 0 w 264"/>
                <a:gd name="T3" fmla="*/ 461776 h 256"/>
                <a:gd name="T4" fmla="*/ 594146 w 264"/>
                <a:gd name="T5" fmla="*/ 600075 h 256"/>
                <a:gd name="T6" fmla="*/ 547363 w 264"/>
                <a:gd name="T7" fmla="*/ 65633 h 256"/>
                <a:gd name="T8" fmla="*/ 269003 w 264"/>
                <a:gd name="T9" fmla="*/ 0 h 256"/>
                <a:gd name="T10" fmla="*/ 0 60000 65536"/>
                <a:gd name="T11" fmla="*/ 0 60000 65536"/>
                <a:gd name="T12" fmla="*/ 0 60000 65536"/>
                <a:gd name="T13" fmla="*/ 0 60000 65536"/>
                <a:gd name="T14" fmla="*/ 0 60000 65536"/>
                <a:gd name="T15" fmla="*/ 0 w 264"/>
                <a:gd name="T16" fmla="*/ 0 h 256"/>
                <a:gd name="T17" fmla="*/ 264 w 264"/>
                <a:gd name="T18" fmla="*/ 256 h 256"/>
              </a:gdLst>
              <a:ahLst/>
              <a:cxnLst>
                <a:cxn ang="T10">
                  <a:pos x="T0" y="T1"/>
                </a:cxn>
                <a:cxn ang="T11">
                  <a:pos x="T2" y="T3"/>
                </a:cxn>
                <a:cxn ang="T12">
                  <a:pos x="T4" y="T5"/>
                </a:cxn>
                <a:cxn ang="T13">
                  <a:pos x="T6" y="T7"/>
                </a:cxn>
                <a:cxn ang="T14">
                  <a:pos x="T8" y="T9"/>
                </a:cxn>
              </a:cxnLst>
              <a:rect l="T15" t="T16" r="T17" b="T18"/>
              <a:pathLst>
                <a:path w="264" h="256">
                  <a:moveTo>
                    <a:pt x="115" y="0"/>
                  </a:moveTo>
                  <a:cubicBezTo>
                    <a:pt x="68" y="47"/>
                    <a:pt x="12" y="150"/>
                    <a:pt x="0" y="197"/>
                  </a:cubicBezTo>
                  <a:cubicBezTo>
                    <a:pt x="91" y="239"/>
                    <a:pt x="154" y="254"/>
                    <a:pt x="254" y="256"/>
                  </a:cubicBezTo>
                  <a:cubicBezTo>
                    <a:pt x="264" y="207"/>
                    <a:pt x="257" y="89"/>
                    <a:pt x="234" y="28"/>
                  </a:cubicBezTo>
                  <a:lnTo>
                    <a:pt x="115" y="0"/>
                  </a:ln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1" name="Freeform 419"/>
            <p:cNvSpPr/>
            <p:nvPr/>
          </p:nvSpPr>
          <p:spPr bwMode="auto">
            <a:xfrm>
              <a:off x="3694113" y="1296988"/>
              <a:ext cx="568325" cy="212725"/>
            </a:xfrm>
            <a:custGeom>
              <a:avLst/>
              <a:gdLst>
                <a:gd name="T0" fmla="*/ 0 w 243"/>
                <a:gd name="T1" fmla="*/ 79480 h 91"/>
                <a:gd name="T2" fmla="*/ 163715 w 243"/>
                <a:gd name="T3" fmla="*/ 149609 h 91"/>
                <a:gd name="T4" fmla="*/ 175409 w 243"/>
                <a:gd name="T5" fmla="*/ 161297 h 91"/>
                <a:gd name="T6" fmla="*/ 247911 w 243"/>
                <a:gd name="T7" fmla="*/ 182336 h 91"/>
                <a:gd name="T8" fmla="*/ 264283 w 243"/>
                <a:gd name="T9" fmla="*/ 175323 h 91"/>
                <a:gd name="T10" fmla="*/ 565986 w 243"/>
                <a:gd name="T11" fmla="*/ 212725 h 91"/>
                <a:gd name="T12" fmla="*/ 565986 w 243"/>
                <a:gd name="T13" fmla="*/ 123895 h 91"/>
                <a:gd name="T14" fmla="*/ 285332 w 243"/>
                <a:gd name="T15" fmla="*/ 86493 h 91"/>
                <a:gd name="T16" fmla="*/ 273638 w 243"/>
                <a:gd name="T17" fmla="*/ 74804 h 91"/>
                <a:gd name="T18" fmla="*/ 201136 w 243"/>
                <a:gd name="T19" fmla="*/ 53766 h 91"/>
                <a:gd name="T20" fmla="*/ 184764 w 243"/>
                <a:gd name="T21" fmla="*/ 60779 h 91"/>
                <a:gd name="T22" fmla="*/ 39759 w 243"/>
                <a:gd name="T23" fmla="*/ 0 h 91"/>
                <a:gd name="T24" fmla="*/ 0 w 243"/>
                <a:gd name="T25" fmla="*/ 7948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91"/>
                <a:gd name="T41" fmla="*/ 243 w 2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91">
                  <a:moveTo>
                    <a:pt x="0" y="34"/>
                  </a:moveTo>
                  <a:cubicBezTo>
                    <a:pt x="35" y="50"/>
                    <a:pt x="45" y="53"/>
                    <a:pt x="70" y="64"/>
                  </a:cubicBezTo>
                  <a:cubicBezTo>
                    <a:pt x="70" y="66"/>
                    <a:pt x="72" y="69"/>
                    <a:pt x="75" y="69"/>
                  </a:cubicBezTo>
                  <a:cubicBezTo>
                    <a:pt x="106" y="78"/>
                    <a:pt x="106" y="78"/>
                    <a:pt x="106" y="78"/>
                  </a:cubicBezTo>
                  <a:cubicBezTo>
                    <a:pt x="109" y="79"/>
                    <a:pt x="112" y="77"/>
                    <a:pt x="113" y="75"/>
                  </a:cubicBezTo>
                  <a:cubicBezTo>
                    <a:pt x="150" y="83"/>
                    <a:pt x="204" y="89"/>
                    <a:pt x="242" y="91"/>
                  </a:cubicBezTo>
                  <a:cubicBezTo>
                    <a:pt x="243" y="79"/>
                    <a:pt x="242" y="66"/>
                    <a:pt x="242" y="53"/>
                  </a:cubicBezTo>
                  <a:cubicBezTo>
                    <a:pt x="208" y="52"/>
                    <a:pt x="151" y="43"/>
                    <a:pt x="122" y="37"/>
                  </a:cubicBezTo>
                  <a:cubicBezTo>
                    <a:pt x="122" y="35"/>
                    <a:pt x="120" y="32"/>
                    <a:pt x="117" y="32"/>
                  </a:cubicBezTo>
                  <a:cubicBezTo>
                    <a:pt x="86" y="23"/>
                    <a:pt x="86" y="23"/>
                    <a:pt x="86" y="23"/>
                  </a:cubicBezTo>
                  <a:cubicBezTo>
                    <a:pt x="83" y="23"/>
                    <a:pt x="80" y="24"/>
                    <a:pt x="79" y="26"/>
                  </a:cubicBezTo>
                  <a:cubicBezTo>
                    <a:pt x="50" y="18"/>
                    <a:pt x="48" y="14"/>
                    <a:pt x="17" y="0"/>
                  </a:cubicBezTo>
                  <a:cubicBezTo>
                    <a:pt x="11" y="12"/>
                    <a:pt x="5" y="23"/>
                    <a:pt x="0" y="34"/>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2" name="Freeform 420"/>
            <p:cNvSpPr/>
            <p:nvPr/>
          </p:nvSpPr>
          <p:spPr bwMode="auto">
            <a:xfrm>
              <a:off x="3862388" y="1017588"/>
              <a:ext cx="365125" cy="212725"/>
            </a:xfrm>
            <a:custGeom>
              <a:avLst/>
              <a:gdLst>
                <a:gd name="T0" fmla="*/ 318314 w 156"/>
                <a:gd name="T1" fmla="*/ 130908 h 91"/>
                <a:gd name="T2" fmla="*/ 318314 w 156"/>
                <a:gd name="T3" fmla="*/ 130908 h 91"/>
                <a:gd name="T4" fmla="*/ 318314 w 156"/>
                <a:gd name="T5" fmla="*/ 130908 h 91"/>
                <a:gd name="T6" fmla="*/ 318314 w 156"/>
                <a:gd name="T7" fmla="*/ 130908 h 91"/>
                <a:gd name="T8" fmla="*/ 318314 w 156"/>
                <a:gd name="T9" fmla="*/ 130908 h 91"/>
                <a:gd name="T10" fmla="*/ 318314 w 156"/>
                <a:gd name="T11" fmla="*/ 130908 h 91"/>
                <a:gd name="T12" fmla="*/ 318314 w 156"/>
                <a:gd name="T13" fmla="*/ 130908 h 91"/>
                <a:gd name="T14" fmla="*/ 318314 w 156"/>
                <a:gd name="T15" fmla="*/ 130908 h 91"/>
                <a:gd name="T16" fmla="*/ 318314 w 156"/>
                <a:gd name="T17" fmla="*/ 130908 h 91"/>
                <a:gd name="T18" fmla="*/ 318314 w 156"/>
                <a:gd name="T19" fmla="*/ 130908 h 91"/>
                <a:gd name="T20" fmla="*/ 318314 w 156"/>
                <a:gd name="T21" fmla="*/ 130908 h 91"/>
                <a:gd name="T22" fmla="*/ 318314 w 156"/>
                <a:gd name="T23" fmla="*/ 130908 h 91"/>
                <a:gd name="T24" fmla="*/ 315974 w 156"/>
                <a:gd name="T25" fmla="*/ 130908 h 91"/>
                <a:gd name="T26" fmla="*/ 315974 w 156"/>
                <a:gd name="T27" fmla="*/ 142596 h 91"/>
                <a:gd name="T28" fmla="*/ 292568 w 156"/>
                <a:gd name="T29" fmla="*/ 179998 h 91"/>
                <a:gd name="T30" fmla="*/ 292568 w 156"/>
                <a:gd name="T31" fmla="*/ 182336 h 91"/>
                <a:gd name="T32" fmla="*/ 292568 w 156"/>
                <a:gd name="T33" fmla="*/ 182336 h 91"/>
                <a:gd name="T34" fmla="*/ 290228 w 156"/>
                <a:gd name="T35" fmla="*/ 182336 h 91"/>
                <a:gd name="T36" fmla="*/ 290228 w 156"/>
                <a:gd name="T37" fmla="*/ 184673 h 91"/>
                <a:gd name="T38" fmla="*/ 290228 w 156"/>
                <a:gd name="T39" fmla="*/ 184673 h 91"/>
                <a:gd name="T40" fmla="*/ 290228 w 156"/>
                <a:gd name="T41" fmla="*/ 187011 h 91"/>
                <a:gd name="T42" fmla="*/ 287887 w 156"/>
                <a:gd name="T43" fmla="*/ 187011 h 91"/>
                <a:gd name="T44" fmla="*/ 287887 w 156"/>
                <a:gd name="T45" fmla="*/ 187011 h 91"/>
                <a:gd name="T46" fmla="*/ 287887 w 156"/>
                <a:gd name="T47" fmla="*/ 189349 h 91"/>
                <a:gd name="T48" fmla="*/ 287887 w 156"/>
                <a:gd name="T49" fmla="*/ 189349 h 91"/>
                <a:gd name="T50" fmla="*/ 287887 w 156"/>
                <a:gd name="T51" fmla="*/ 189349 h 91"/>
                <a:gd name="T52" fmla="*/ 287887 w 156"/>
                <a:gd name="T53" fmla="*/ 189349 h 91"/>
                <a:gd name="T54" fmla="*/ 212990 w 156"/>
                <a:gd name="T55" fmla="*/ 194024 h 91"/>
                <a:gd name="T56" fmla="*/ 65535 w 156"/>
                <a:gd name="T57" fmla="*/ 137921 h 91"/>
                <a:gd name="T58" fmla="*/ 65535 w 156"/>
                <a:gd name="T59" fmla="*/ 137921 h 91"/>
                <a:gd name="T60" fmla="*/ 65535 w 156"/>
                <a:gd name="T61" fmla="*/ 137921 h 91"/>
                <a:gd name="T62" fmla="*/ 65535 w 156"/>
                <a:gd name="T63" fmla="*/ 137921 h 91"/>
                <a:gd name="T64" fmla="*/ 65535 w 156"/>
                <a:gd name="T65" fmla="*/ 135583 h 91"/>
                <a:gd name="T66" fmla="*/ 65535 w 156"/>
                <a:gd name="T67" fmla="*/ 135583 h 91"/>
                <a:gd name="T68" fmla="*/ 65535 w 156"/>
                <a:gd name="T69" fmla="*/ 135583 h 91"/>
                <a:gd name="T70" fmla="*/ 65535 w 156"/>
                <a:gd name="T71" fmla="*/ 133245 h 91"/>
                <a:gd name="T72" fmla="*/ 65535 w 156"/>
                <a:gd name="T73" fmla="*/ 133245 h 91"/>
                <a:gd name="T74" fmla="*/ 65535 w 156"/>
                <a:gd name="T75" fmla="*/ 130908 h 91"/>
                <a:gd name="T76" fmla="*/ 65535 w 156"/>
                <a:gd name="T77" fmla="*/ 130908 h 91"/>
                <a:gd name="T78" fmla="*/ 65535 w 156"/>
                <a:gd name="T79" fmla="*/ 128570 h 91"/>
                <a:gd name="T80" fmla="*/ 65535 w 156"/>
                <a:gd name="T81" fmla="*/ 128570 h 91"/>
                <a:gd name="T82" fmla="*/ 65535 w 156"/>
                <a:gd name="T83" fmla="*/ 126232 h 91"/>
                <a:gd name="T84" fmla="*/ 23405 w 156"/>
                <a:gd name="T85" fmla="*/ 56103 h 91"/>
                <a:gd name="T86" fmla="*/ 21065 w 156"/>
                <a:gd name="T87" fmla="*/ 56103 h 91"/>
                <a:gd name="T88" fmla="*/ 21065 w 156"/>
                <a:gd name="T89" fmla="*/ 56103 h 91"/>
                <a:gd name="T90" fmla="*/ 21065 w 156"/>
                <a:gd name="T91" fmla="*/ 56103 h 91"/>
                <a:gd name="T92" fmla="*/ 21065 w 156"/>
                <a:gd name="T93" fmla="*/ 56103 h 91"/>
                <a:gd name="T94" fmla="*/ 18724 w 156"/>
                <a:gd name="T95" fmla="*/ 56103 h 91"/>
                <a:gd name="T96" fmla="*/ 18724 w 156"/>
                <a:gd name="T97" fmla="*/ 56103 h 91"/>
                <a:gd name="T98" fmla="*/ 18724 w 156"/>
                <a:gd name="T99" fmla="*/ 56103 h 91"/>
                <a:gd name="T100" fmla="*/ 18724 w 156"/>
                <a:gd name="T101" fmla="*/ 56103 h 91"/>
                <a:gd name="T102" fmla="*/ 18724 w 156"/>
                <a:gd name="T103" fmla="*/ 53766 h 91"/>
                <a:gd name="T104" fmla="*/ 18724 w 156"/>
                <a:gd name="T105" fmla="*/ 53766 h 91"/>
                <a:gd name="T106" fmla="*/ 16384 w 156"/>
                <a:gd name="T107" fmla="*/ 53766 h 91"/>
                <a:gd name="T108" fmla="*/ 16384 w 156"/>
                <a:gd name="T109" fmla="*/ 53766 h 91"/>
                <a:gd name="T110" fmla="*/ 16384 w 156"/>
                <a:gd name="T111" fmla="*/ 53766 h 91"/>
                <a:gd name="T112" fmla="*/ 16384 w 156"/>
                <a:gd name="T113" fmla="*/ 53766 h 91"/>
                <a:gd name="T114" fmla="*/ 51492 w 156"/>
                <a:gd name="T115" fmla="*/ 30389 h 91"/>
                <a:gd name="T116" fmla="*/ 306611 w 156"/>
                <a:gd name="T117" fmla="*/ 86493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91"/>
                <a:gd name="T179" fmla="*/ 156 w 156"/>
                <a:gd name="T180" fmla="*/ 91 h 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91">
                  <a:moveTo>
                    <a:pt x="156" y="43"/>
                  </a:moveTo>
                  <a:cubicBezTo>
                    <a:pt x="153" y="51"/>
                    <a:pt x="145" y="57"/>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6" y="56"/>
                    <a:pt x="136" y="56"/>
                    <a:pt x="136"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5" y="56"/>
                    <a:pt x="135" y="56"/>
                    <a:pt x="135" y="56"/>
                  </a:cubicBezTo>
                  <a:cubicBezTo>
                    <a:pt x="136" y="58"/>
                    <a:pt x="136" y="55"/>
                    <a:pt x="135" y="61"/>
                  </a:cubicBezTo>
                  <a:cubicBezTo>
                    <a:pt x="133" y="68"/>
                    <a:pt x="136" y="80"/>
                    <a:pt x="130" y="79"/>
                  </a:cubicBezTo>
                  <a:cubicBezTo>
                    <a:pt x="124" y="77"/>
                    <a:pt x="127" y="78"/>
                    <a:pt x="125" y="77"/>
                  </a:cubicBezTo>
                  <a:cubicBezTo>
                    <a:pt x="125" y="77"/>
                    <a:pt x="125" y="77"/>
                    <a:pt x="125" y="77"/>
                  </a:cubicBezTo>
                  <a:cubicBezTo>
                    <a:pt x="125" y="77"/>
                    <a:pt x="125" y="77"/>
                    <a:pt x="125" y="77"/>
                  </a:cubicBezTo>
                  <a:cubicBezTo>
                    <a:pt x="125" y="77"/>
                    <a:pt x="125" y="77"/>
                    <a:pt x="125" y="77"/>
                  </a:cubicBezTo>
                  <a:cubicBezTo>
                    <a:pt x="125" y="77"/>
                    <a:pt x="125" y="77"/>
                    <a:pt x="125" y="77"/>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5" y="78"/>
                    <a:pt x="125" y="78"/>
                    <a:pt x="125" y="78"/>
                  </a:cubicBezTo>
                  <a:cubicBezTo>
                    <a:pt x="124" y="78"/>
                    <a:pt x="124" y="78"/>
                    <a:pt x="124" y="78"/>
                  </a:cubicBezTo>
                  <a:cubicBezTo>
                    <a:pt x="124" y="78"/>
                    <a:pt x="124" y="78"/>
                    <a:pt x="124" y="78"/>
                  </a:cubicBezTo>
                  <a:cubicBezTo>
                    <a:pt x="124" y="78"/>
                    <a:pt x="124" y="78"/>
                    <a:pt x="124" y="78"/>
                  </a:cubicBezTo>
                  <a:cubicBezTo>
                    <a:pt x="124" y="78"/>
                    <a:pt x="124" y="78"/>
                    <a:pt x="124" y="78"/>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79"/>
                    <a:pt x="124" y="79"/>
                    <a:pt x="124" y="79"/>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4" y="80"/>
                    <a:pt x="124" y="80"/>
                    <a:pt x="124"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0"/>
                    <a:pt x="123" y="80"/>
                    <a:pt x="123" y="80"/>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1"/>
                    <a:pt x="123" y="81"/>
                    <a:pt x="123" y="81"/>
                  </a:cubicBezTo>
                  <a:cubicBezTo>
                    <a:pt x="123" y="82"/>
                    <a:pt x="123" y="82"/>
                    <a:pt x="123" y="82"/>
                  </a:cubicBezTo>
                  <a:cubicBezTo>
                    <a:pt x="118" y="88"/>
                    <a:pt x="110" y="91"/>
                    <a:pt x="102" y="89"/>
                  </a:cubicBezTo>
                  <a:cubicBezTo>
                    <a:pt x="97" y="88"/>
                    <a:pt x="93" y="86"/>
                    <a:pt x="91" y="83"/>
                  </a:cubicBezTo>
                  <a:cubicBezTo>
                    <a:pt x="86" y="88"/>
                    <a:pt x="79" y="91"/>
                    <a:pt x="71" y="89"/>
                  </a:cubicBezTo>
                  <a:cubicBezTo>
                    <a:pt x="63" y="87"/>
                    <a:pt x="58" y="82"/>
                    <a:pt x="56" y="75"/>
                  </a:cubicBezTo>
                  <a:cubicBezTo>
                    <a:pt x="52" y="76"/>
                    <a:pt x="48" y="77"/>
                    <a:pt x="43" y="76"/>
                  </a:cubicBezTo>
                  <a:cubicBezTo>
                    <a:pt x="35" y="74"/>
                    <a:pt x="29" y="67"/>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9"/>
                    <a:pt x="28" y="59"/>
                    <a:pt x="28" y="59"/>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8"/>
                    <a:pt x="28" y="58"/>
                    <a:pt x="28" y="58"/>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7"/>
                    <a:pt x="28" y="57"/>
                    <a:pt x="28" y="57"/>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8" y="54"/>
                    <a:pt x="28" y="54"/>
                    <a:pt x="28" y="54"/>
                  </a:cubicBezTo>
                  <a:cubicBezTo>
                    <a:pt x="28" y="54"/>
                    <a:pt x="28" y="54"/>
                    <a:pt x="28" y="54"/>
                  </a:cubicBezTo>
                  <a:cubicBezTo>
                    <a:pt x="28" y="54"/>
                    <a:pt x="28" y="54"/>
                    <a:pt x="28" y="54"/>
                  </a:cubicBezTo>
                  <a:cubicBezTo>
                    <a:pt x="26" y="54"/>
                    <a:pt x="24" y="54"/>
                    <a:pt x="23" y="54"/>
                  </a:cubicBezTo>
                  <a:cubicBezTo>
                    <a:pt x="12" y="51"/>
                    <a:pt x="5" y="40"/>
                    <a:pt x="8" y="29"/>
                  </a:cubicBezTo>
                  <a:cubicBezTo>
                    <a:pt x="8" y="28"/>
                    <a:pt x="9" y="26"/>
                    <a:pt x="10" y="24"/>
                  </a:cubicBezTo>
                  <a:cubicBezTo>
                    <a:pt x="10" y="24"/>
                    <a:pt x="10" y="24"/>
                    <a:pt x="10" y="24"/>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4" y="21"/>
                    <a:pt x="2" y="19"/>
                    <a:pt x="0" y="16"/>
                  </a:cubicBezTo>
                  <a:cubicBezTo>
                    <a:pt x="8" y="17"/>
                    <a:pt x="21" y="18"/>
                    <a:pt x="22" y="13"/>
                  </a:cubicBezTo>
                  <a:cubicBezTo>
                    <a:pt x="19" y="8"/>
                    <a:pt x="19" y="8"/>
                    <a:pt x="19" y="8"/>
                  </a:cubicBezTo>
                  <a:cubicBezTo>
                    <a:pt x="22" y="5"/>
                    <a:pt x="25" y="2"/>
                    <a:pt x="27" y="0"/>
                  </a:cubicBezTo>
                  <a:cubicBezTo>
                    <a:pt x="127" y="25"/>
                    <a:pt x="127" y="25"/>
                    <a:pt x="127" y="25"/>
                  </a:cubicBezTo>
                  <a:cubicBezTo>
                    <a:pt x="128" y="29"/>
                    <a:pt x="130" y="33"/>
                    <a:pt x="131" y="37"/>
                  </a:cubicBezTo>
                  <a:lnTo>
                    <a:pt x="156" y="43"/>
                  </a:ln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3" name="Freeform 421"/>
            <p:cNvSpPr/>
            <p:nvPr/>
          </p:nvSpPr>
          <p:spPr bwMode="auto">
            <a:xfrm>
              <a:off x="3921126" y="681038"/>
              <a:ext cx="381000" cy="381000"/>
            </a:xfrm>
            <a:custGeom>
              <a:avLst/>
              <a:gdLst>
                <a:gd name="T0" fmla="*/ 229067 w 163"/>
                <a:gd name="T1" fmla="*/ 21037 h 163"/>
                <a:gd name="T2" fmla="*/ 21037 w 163"/>
                <a:gd name="T3" fmla="*/ 149595 h 163"/>
                <a:gd name="T4" fmla="*/ 151933 w 163"/>
                <a:gd name="T5" fmla="*/ 357626 h 163"/>
                <a:gd name="T6" fmla="*/ 359963 w 163"/>
                <a:gd name="T7" fmla="*/ 229067 h 163"/>
                <a:gd name="T8" fmla="*/ 229067 w 163"/>
                <a:gd name="T9" fmla="*/ 21037 h 163"/>
                <a:gd name="T10" fmla="*/ 0 60000 65536"/>
                <a:gd name="T11" fmla="*/ 0 60000 65536"/>
                <a:gd name="T12" fmla="*/ 0 60000 65536"/>
                <a:gd name="T13" fmla="*/ 0 60000 65536"/>
                <a:gd name="T14" fmla="*/ 0 60000 65536"/>
                <a:gd name="T15" fmla="*/ 0 w 163"/>
                <a:gd name="T16" fmla="*/ 0 h 163"/>
                <a:gd name="T17" fmla="*/ 163 w 163"/>
                <a:gd name="T18" fmla="*/ 163 h 163"/>
              </a:gdLst>
              <a:ahLst/>
              <a:cxnLst>
                <a:cxn ang="T10">
                  <a:pos x="T0" y="T1"/>
                </a:cxn>
                <a:cxn ang="T11">
                  <a:pos x="T2" y="T3"/>
                </a:cxn>
                <a:cxn ang="T12">
                  <a:pos x="T4" y="T5"/>
                </a:cxn>
                <a:cxn ang="T13">
                  <a:pos x="T6" y="T7"/>
                </a:cxn>
                <a:cxn ang="T14">
                  <a:pos x="T8" y="T9"/>
                </a:cxn>
              </a:cxnLst>
              <a:rect l="T15" t="T16" r="T17" b="T18"/>
              <a:pathLst>
                <a:path w="163" h="163">
                  <a:moveTo>
                    <a:pt x="98" y="9"/>
                  </a:moveTo>
                  <a:cubicBezTo>
                    <a:pt x="58" y="0"/>
                    <a:pt x="19" y="24"/>
                    <a:pt x="9" y="64"/>
                  </a:cubicBezTo>
                  <a:cubicBezTo>
                    <a:pt x="0" y="104"/>
                    <a:pt x="25" y="144"/>
                    <a:pt x="65" y="153"/>
                  </a:cubicBezTo>
                  <a:cubicBezTo>
                    <a:pt x="105" y="163"/>
                    <a:pt x="144" y="138"/>
                    <a:pt x="154" y="98"/>
                  </a:cubicBezTo>
                  <a:cubicBezTo>
                    <a:pt x="163" y="58"/>
                    <a:pt x="138" y="18"/>
                    <a:pt x="98" y="9"/>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54" name="Freeform 422"/>
            <p:cNvSpPr/>
            <p:nvPr/>
          </p:nvSpPr>
          <p:spPr bwMode="auto">
            <a:xfrm>
              <a:off x="4179888" y="536575"/>
              <a:ext cx="160338" cy="158750"/>
            </a:xfrm>
            <a:custGeom>
              <a:avLst/>
              <a:gdLst>
                <a:gd name="T0" fmla="*/ 117896 w 68"/>
                <a:gd name="T1" fmla="*/ 18676 h 68"/>
                <a:gd name="T2" fmla="*/ 18863 w 68"/>
                <a:gd name="T3" fmla="*/ 42022 h 68"/>
                <a:gd name="T4" fmla="*/ 42442 w 68"/>
                <a:gd name="T5" fmla="*/ 137739 h 68"/>
                <a:gd name="T6" fmla="*/ 141475 w 68"/>
                <a:gd name="T7" fmla="*/ 116728 h 68"/>
                <a:gd name="T8" fmla="*/ 117896 w 68"/>
                <a:gd name="T9" fmla="*/ 18676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50" y="8"/>
                  </a:moveTo>
                  <a:cubicBezTo>
                    <a:pt x="36" y="0"/>
                    <a:pt x="17" y="4"/>
                    <a:pt x="8" y="18"/>
                  </a:cubicBezTo>
                  <a:cubicBezTo>
                    <a:pt x="0" y="32"/>
                    <a:pt x="4" y="51"/>
                    <a:pt x="18" y="59"/>
                  </a:cubicBezTo>
                  <a:cubicBezTo>
                    <a:pt x="32" y="68"/>
                    <a:pt x="51" y="64"/>
                    <a:pt x="60" y="50"/>
                  </a:cubicBezTo>
                  <a:cubicBezTo>
                    <a:pt x="68" y="35"/>
                    <a:pt x="64" y="17"/>
                    <a:pt x="50" y="8"/>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55" name="Freeform 423"/>
            <p:cNvSpPr/>
            <p:nvPr/>
          </p:nvSpPr>
          <p:spPr bwMode="auto">
            <a:xfrm>
              <a:off x="4183063" y="596900"/>
              <a:ext cx="123825" cy="95250"/>
            </a:xfrm>
            <a:custGeom>
              <a:avLst/>
              <a:gdLst>
                <a:gd name="T0" fmla="*/ 9345 w 53"/>
                <a:gd name="T1" fmla="*/ 0 h 41"/>
                <a:gd name="T2" fmla="*/ 39717 w 53"/>
                <a:gd name="T3" fmla="*/ 76665 h 41"/>
                <a:gd name="T4" fmla="*/ 123825 w 53"/>
                <a:gd name="T5" fmla="*/ 69695 h 41"/>
                <a:gd name="T6" fmla="*/ 70090 w 53"/>
                <a:gd name="T7" fmla="*/ 27878 h 41"/>
                <a:gd name="T8" fmla="*/ 9345 w 53"/>
                <a:gd name="T9" fmla="*/ 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4" y="0"/>
                  </a:moveTo>
                  <a:cubicBezTo>
                    <a:pt x="0" y="12"/>
                    <a:pt x="6" y="26"/>
                    <a:pt x="17" y="33"/>
                  </a:cubicBezTo>
                  <a:cubicBezTo>
                    <a:pt x="29" y="41"/>
                    <a:pt x="43" y="39"/>
                    <a:pt x="53" y="30"/>
                  </a:cubicBezTo>
                  <a:cubicBezTo>
                    <a:pt x="46" y="23"/>
                    <a:pt x="39" y="17"/>
                    <a:pt x="30" y="12"/>
                  </a:cubicBezTo>
                  <a:cubicBezTo>
                    <a:pt x="22" y="7"/>
                    <a:pt x="13" y="3"/>
                    <a:pt x="4"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56" name="Freeform 424"/>
            <p:cNvSpPr/>
            <p:nvPr/>
          </p:nvSpPr>
          <p:spPr bwMode="auto">
            <a:xfrm>
              <a:off x="3943351" y="581025"/>
              <a:ext cx="409575" cy="292100"/>
            </a:xfrm>
            <a:custGeom>
              <a:avLst/>
              <a:gdLst>
                <a:gd name="T0" fmla="*/ 248085 w 175"/>
                <a:gd name="T1" fmla="*/ 30378 h 125"/>
                <a:gd name="T2" fmla="*/ 4681 w 175"/>
                <a:gd name="T3" fmla="*/ 161239 h 125"/>
                <a:gd name="T4" fmla="*/ 0 w 175"/>
                <a:gd name="T5" fmla="*/ 182270 h 125"/>
                <a:gd name="T6" fmla="*/ 374469 w 175"/>
                <a:gd name="T7" fmla="*/ 292100 h 125"/>
                <a:gd name="T8" fmla="*/ 379149 w 175"/>
                <a:gd name="T9" fmla="*/ 273406 h 125"/>
                <a:gd name="T10" fmla="*/ 248085 w 175"/>
                <a:gd name="T11" fmla="*/ 30378 h 125"/>
                <a:gd name="T12" fmla="*/ 0 60000 65536"/>
                <a:gd name="T13" fmla="*/ 0 60000 65536"/>
                <a:gd name="T14" fmla="*/ 0 60000 65536"/>
                <a:gd name="T15" fmla="*/ 0 60000 65536"/>
                <a:gd name="T16" fmla="*/ 0 60000 65536"/>
                <a:gd name="T17" fmla="*/ 0 60000 65536"/>
                <a:gd name="T18" fmla="*/ 0 w 175"/>
                <a:gd name="T19" fmla="*/ 0 h 125"/>
                <a:gd name="T20" fmla="*/ 175 w 17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5" h="125">
                  <a:moveTo>
                    <a:pt x="106" y="13"/>
                  </a:moveTo>
                  <a:cubicBezTo>
                    <a:pt x="62" y="0"/>
                    <a:pt x="15" y="25"/>
                    <a:pt x="2" y="69"/>
                  </a:cubicBezTo>
                  <a:cubicBezTo>
                    <a:pt x="1" y="72"/>
                    <a:pt x="1" y="75"/>
                    <a:pt x="0" y="78"/>
                  </a:cubicBezTo>
                  <a:cubicBezTo>
                    <a:pt x="54" y="83"/>
                    <a:pt x="112" y="100"/>
                    <a:pt x="160" y="125"/>
                  </a:cubicBezTo>
                  <a:cubicBezTo>
                    <a:pt x="161" y="122"/>
                    <a:pt x="161" y="120"/>
                    <a:pt x="162" y="117"/>
                  </a:cubicBezTo>
                  <a:cubicBezTo>
                    <a:pt x="175" y="73"/>
                    <a:pt x="150" y="26"/>
                    <a:pt x="106" y="13"/>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57" name="Freeform 425"/>
            <p:cNvSpPr/>
            <p:nvPr/>
          </p:nvSpPr>
          <p:spPr bwMode="auto">
            <a:xfrm>
              <a:off x="3946526" y="641350"/>
              <a:ext cx="390525" cy="223838"/>
            </a:xfrm>
            <a:custGeom>
              <a:avLst/>
              <a:gdLst>
                <a:gd name="T0" fmla="*/ 74831 w 167"/>
                <a:gd name="T1" fmla="*/ 0 h 96"/>
                <a:gd name="T2" fmla="*/ 2338 w 167"/>
                <a:gd name="T3" fmla="*/ 100261 h 96"/>
                <a:gd name="T4" fmla="*/ 0 w 167"/>
                <a:gd name="T5" fmla="*/ 114251 h 96"/>
                <a:gd name="T6" fmla="*/ 7015 w 167"/>
                <a:gd name="T7" fmla="*/ 114251 h 96"/>
                <a:gd name="T8" fmla="*/ 367140 w 167"/>
                <a:gd name="T9" fmla="*/ 221506 h 96"/>
                <a:gd name="T10" fmla="*/ 371817 w 167"/>
                <a:gd name="T11" fmla="*/ 223838 h 96"/>
                <a:gd name="T12" fmla="*/ 376494 w 167"/>
                <a:gd name="T13" fmla="*/ 212180 h 96"/>
                <a:gd name="T14" fmla="*/ 371817 w 167"/>
                <a:gd name="T15" fmla="*/ 88603 h 96"/>
                <a:gd name="T16" fmla="*/ 74831 w 16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96"/>
                <a:gd name="T29" fmla="*/ 167 w 16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96">
                  <a:moveTo>
                    <a:pt x="32" y="0"/>
                  </a:moveTo>
                  <a:cubicBezTo>
                    <a:pt x="18" y="10"/>
                    <a:pt x="7" y="25"/>
                    <a:pt x="1" y="43"/>
                  </a:cubicBezTo>
                  <a:cubicBezTo>
                    <a:pt x="1" y="45"/>
                    <a:pt x="0" y="47"/>
                    <a:pt x="0" y="49"/>
                  </a:cubicBezTo>
                  <a:cubicBezTo>
                    <a:pt x="1" y="49"/>
                    <a:pt x="2" y="49"/>
                    <a:pt x="3" y="49"/>
                  </a:cubicBezTo>
                  <a:cubicBezTo>
                    <a:pt x="54" y="45"/>
                    <a:pt x="125" y="70"/>
                    <a:pt x="157" y="95"/>
                  </a:cubicBezTo>
                  <a:cubicBezTo>
                    <a:pt x="158" y="95"/>
                    <a:pt x="159" y="96"/>
                    <a:pt x="159" y="96"/>
                  </a:cubicBezTo>
                  <a:cubicBezTo>
                    <a:pt x="160" y="95"/>
                    <a:pt x="161" y="93"/>
                    <a:pt x="161" y="91"/>
                  </a:cubicBezTo>
                  <a:cubicBezTo>
                    <a:pt x="167" y="73"/>
                    <a:pt x="166" y="54"/>
                    <a:pt x="159" y="38"/>
                  </a:cubicBezTo>
                  <a:cubicBezTo>
                    <a:pt x="123" y="14"/>
                    <a:pt x="74" y="0"/>
                    <a:pt x="32" y="0"/>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58" name="Freeform 426"/>
            <p:cNvSpPr/>
            <p:nvPr/>
          </p:nvSpPr>
          <p:spPr bwMode="auto">
            <a:xfrm>
              <a:off x="4011613" y="808038"/>
              <a:ext cx="23813" cy="36513"/>
            </a:xfrm>
            <a:custGeom>
              <a:avLst/>
              <a:gdLst>
                <a:gd name="T0" fmla="*/ 16669 w 10"/>
                <a:gd name="T1" fmla="*/ 2282 h 16"/>
                <a:gd name="T2" fmla="*/ 2381 w 10"/>
                <a:gd name="T3" fmla="*/ 15974 h 16"/>
                <a:gd name="T4" fmla="*/ 7144 w 10"/>
                <a:gd name="T5" fmla="*/ 36513 h 16"/>
                <a:gd name="T6" fmla="*/ 21432 w 10"/>
                <a:gd name="T7" fmla="*/ 20539 h 16"/>
                <a:gd name="T8" fmla="*/ 16669 w 10"/>
                <a:gd name="T9" fmla="*/ 2282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7" y="1"/>
                  </a:moveTo>
                  <a:cubicBezTo>
                    <a:pt x="5" y="0"/>
                    <a:pt x="2" y="3"/>
                    <a:pt x="1" y="7"/>
                  </a:cubicBezTo>
                  <a:cubicBezTo>
                    <a:pt x="0" y="11"/>
                    <a:pt x="1" y="15"/>
                    <a:pt x="3" y="16"/>
                  </a:cubicBezTo>
                  <a:cubicBezTo>
                    <a:pt x="5" y="16"/>
                    <a:pt x="8" y="13"/>
                    <a:pt x="9" y="9"/>
                  </a:cubicBezTo>
                  <a:cubicBezTo>
                    <a:pt x="10" y="5"/>
                    <a:pt x="9" y="1"/>
                    <a:pt x="7"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59" name="Freeform 427"/>
            <p:cNvSpPr/>
            <p:nvPr/>
          </p:nvSpPr>
          <p:spPr bwMode="auto">
            <a:xfrm>
              <a:off x="4130676" y="835025"/>
              <a:ext cx="22225" cy="38100"/>
            </a:xfrm>
            <a:custGeom>
              <a:avLst/>
              <a:gdLst>
                <a:gd name="T0" fmla="*/ 14817 w 9"/>
                <a:gd name="T1" fmla="*/ 2381 h 16"/>
                <a:gd name="T2" fmla="*/ 2469 w 9"/>
                <a:gd name="T3" fmla="*/ 16669 h 16"/>
                <a:gd name="T4" fmla="*/ 7408 w 9"/>
                <a:gd name="T5" fmla="*/ 35719 h 16"/>
                <a:gd name="T6" fmla="*/ 19756 w 9"/>
                <a:gd name="T7" fmla="*/ 21431 h 16"/>
                <a:gd name="T8" fmla="*/ 14817 w 9"/>
                <a:gd name="T9" fmla="*/ 2381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6" y="1"/>
                  </a:moveTo>
                  <a:cubicBezTo>
                    <a:pt x="4" y="0"/>
                    <a:pt x="2" y="3"/>
                    <a:pt x="1" y="7"/>
                  </a:cubicBezTo>
                  <a:cubicBezTo>
                    <a:pt x="0" y="11"/>
                    <a:pt x="1" y="15"/>
                    <a:pt x="3" y="15"/>
                  </a:cubicBezTo>
                  <a:cubicBezTo>
                    <a:pt x="5" y="16"/>
                    <a:pt x="7" y="13"/>
                    <a:pt x="8" y="9"/>
                  </a:cubicBezTo>
                  <a:cubicBezTo>
                    <a:pt x="9" y="5"/>
                    <a:pt x="8" y="1"/>
                    <a:pt x="6" y="1"/>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60" name="Freeform 428"/>
            <p:cNvSpPr/>
            <p:nvPr/>
          </p:nvSpPr>
          <p:spPr bwMode="auto">
            <a:xfrm>
              <a:off x="3857626" y="803275"/>
              <a:ext cx="465138" cy="396875"/>
            </a:xfrm>
            <a:custGeom>
              <a:avLst/>
              <a:gdLst>
                <a:gd name="T0" fmla="*/ 376318 w 199"/>
                <a:gd name="T1" fmla="*/ 168088 h 170"/>
                <a:gd name="T2" fmla="*/ 404366 w 199"/>
                <a:gd name="T3" fmla="*/ 172757 h 170"/>
                <a:gd name="T4" fmla="*/ 423065 w 199"/>
                <a:gd name="T5" fmla="*/ 81710 h 170"/>
                <a:gd name="T6" fmla="*/ 460463 w 199"/>
                <a:gd name="T7" fmla="*/ 137739 h 170"/>
                <a:gd name="T8" fmla="*/ 437089 w 199"/>
                <a:gd name="T9" fmla="*/ 168088 h 170"/>
                <a:gd name="T10" fmla="*/ 451114 w 199"/>
                <a:gd name="T11" fmla="*/ 214779 h 170"/>
                <a:gd name="T12" fmla="*/ 418390 w 199"/>
                <a:gd name="T13" fmla="*/ 249798 h 170"/>
                <a:gd name="T14" fmla="*/ 423065 w 199"/>
                <a:gd name="T15" fmla="*/ 282482 h 170"/>
                <a:gd name="T16" fmla="*/ 373980 w 199"/>
                <a:gd name="T17" fmla="*/ 319835 h 170"/>
                <a:gd name="T18" fmla="*/ 371643 w 199"/>
                <a:gd name="T19" fmla="*/ 331507 h 170"/>
                <a:gd name="T20" fmla="*/ 315546 w 199"/>
                <a:gd name="T21" fmla="*/ 366526 h 170"/>
                <a:gd name="T22" fmla="*/ 303859 w 199"/>
                <a:gd name="T23" fmla="*/ 361857 h 170"/>
                <a:gd name="T24" fmla="*/ 250099 w 199"/>
                <a:gd name="T25" fmla="*/ 392206 h 170"/>
                <a:gd name="T26" fmla="*/ 224388 w 199"/>
                <a:gd name="T27" fmla="*/ 375864 h 170"/>
                <a:gd name="T28" fmla="*/ 177641 w 199"/>
                <a:gd name="T29" fmla="*/ 392206 h 170"/>
                <a:gd name="T30" fmla="*/ 142580 w 199"/>
                <a:gd name="T31" fmla="*/ 357188 h 170"/>
                <a:gd name="T32" fmla="*/ 114531 w 199"/>
                <a:gd name="T33" fmla="*/ 361857 h 170"/>
                <a:gd name="T34" fmla="*/ 77133 w 199"/>
                <a:gd name="T35" fmla="*/ 310496 h 170"/>
                <a:gd name="T36" fmla="*/ 65447 w 199"/>
                <a:gd name="T37" fmla="*/ 308162 h 170"/>
                <a:gd name="T38" fmla="*/ 30386 w 199"/>
                <a:gd name="T39" fmla="*/ 252132 h 170"/>
                <a:gd name="T40" fmla="*/ 35061 w 199"/>
                <a:gd name="T41" fmla="*/ 240460 h 170"/>
                <a:gd name="T42" fmla="*/ 7012 w 199"/>
                <a:gd name="T43" fmla="*/ 186765 h 170"/>
                <a:gd name="T44" fmla="*/ 25711 w 199"/>
                <a:gd name="T45" fmla="*/ 158750 h 170"/>
                <a:gd name="T46" fmla="*/ 11687 w 199"/>
                <a:gd name="T47" fmla="*/ 112059 h 170"/>
                <a:gd name="T48" fmla="*/ 44410 w 199"/>
                <a:gd name="T49" fmla="*/ 77040 h 170"/>
                <a:gd name="T50" fmla="*/ 37398 w 199"/>
                <a:gd name="T51" fmla="*/ 39688 h 170"/>
                <a:gd name="T52" fmla="*/ 93495 w 199"/>
                <a:gd name="T53" fmla="*/ 4669 h 170"/>
                <a:gd name="T54" fmla="*/ 72459 w 199"/>
                <a:gd name="T55" fmla="*/ 95717 h 170"/>
                <a:gd name="T56" fmla="*/ 98170 w 199"/>
                <a:gd name="T57" fmla="*/ 102721 h 170"/>
                <a:gd name="T58" fmla="*/ 376318 w 199"/>
                <a:gd name="T59" fmla="*/ 168088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170"/>
                <a:gd name="T92" fmla="*/ 199 w 199"/>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170">
                  <a:moveTo>
                    <a:pt x="161" y="72"/>
                  </a:moveTo>
                  <a:cubicBezTo>
                    <a:pt x="173" y="74"/>
                    <a:pt x="173" y="74"/>
                    <a:pt x="173" y="74"/>
                  </a:cubicBezTo>
                  <a:cubicBezTo>
                    <a:pt x="177" y="66"/>
                    <a:pt x="180" y="62"/>
                    <a:pt x="181" y="35"/>
                  </a:cubicBezTo>
                  <a:cubicBezTo>
                    <a:pt x="192" y="37"/>
                    <a:pt x="199" y="51"/>
                    <a:pt x="197" y="59"/>
                  </a:cubicBezTo>
                  <a:cubicBezTo>
                    <a:pt x="195" y="68"/>
                    <a:pt x="192" y="70"/>
                    <a:pt x="187" y="72"/>
                  </a:cubicBezTo>
                  <a:cubicBezTo>
                    <a:pt x="192" y="77"/>
                    <a:pt x="195" y="85"/>
                    <a:pt x="193" y="92"/>
                  </a:cubicBezTo>
                  <a:cubicBezTo>
                    <a:pt x="192" y="99"/>
                    <a:pt x="186" y="105"/>
                    <a:pt x="179" y="107"/>
                  </a:cubicBezTo>
                  <a:cubicBezTo>
                    <a:pt x="181" y="111"/>
                    <a:pt x="182" y="116"/>
                    <a:pt x="181" y="121"/>
                  </a:cubicBezTo>
                  <a:cubicBezTo>
                    <a:pt x="179" y="131"/>
                    <a:pt x="170" y="138"/>
                    <a:pt x="160" y="137"/>
                  </a:cubicBezTo>
                  <a:cubicBezTo>
                    <a:pt x="160" y="139"/>
                    <a:pt x="160" y="140"/>
                    <a:pt x="159" y="142"/>
                  </a:cubicBezTo>
                  <a:cubicBezTo>
                    <a:pt x="157" y="153"/>
                    <a:pt x="146" y="160"/>
                    <a:pt x="135" y="157"/>
                  </a:cubicBezTo>
                  <a:cubicBezTo>
                    <a:pt x="133" y="157"/>
                    <a:pt x="132" y="156"/>
                    <a:pt x="130" y="155"/>
                  </a:cubicBezTo>
                  <a:cubicBezTo>
                    <a:pt x="127" y="165"/>
                    <a:pt x="117" y="170"/>
                    <a:pt x="107" y="168"/>
                  </a:cubicBezTo>
                  <a:cubicBezTo>
                    <a:pt x="102" y="167"/>
                    <a:pt x="99" y="165"/>
                    <a:pt x="96" y="161"/>
                  </a:cubicBezTo>
                  <a:cubicBezTo>
                    <a:pt x="91" y="167"/>
                    <a:pt x="84" y="170"/>
                    <a:pt x="76" y="168"/>
                  </a:cubicBezTo>
                  <a:cubicBezTo>
                    <a:pt x="69" y="166"/>
                    <a:pt x="63" y="160"/>
                    <a:pt x="61" y="153"/>
                  </a:cubicBezTo>
                  <a:cubicBezTo>
                    <a:pt x="57" y="155"/>
                    <a:pt x="53" y="156"/>
                    <a:pt x="49" y="155"/>
                  </a:cubicBezTo>
                  <a:cubicBezTo>
                    <a:pt x="39" y="152"/>
                    <a:pt x="32" y="143"/>
                    <a:pt x="33" y="133"/>
                  </a:cubicBezTo>
                  <a:cubicBezTo>
                    <a:pt x="31" y="133"/>
                    <a:pt x="30" y="133"/>
                    <a:pt x="28" y="132"/>
                  </a:cubicBezTo>
                  <a:cubicBezTo>
                    <a:pt x="17" y="130"/>
                    <a:pt x="10" y="119"/>
                    <a:pt x="13" y="108"/>
                  </a:cubicBezTo>
                  <a:cubicBezTo>
                    <a:pt x="13" y="106"/>
                    <a:pt x="14" y="105"/>
                    <a:pt x="15" y="103"/>
                  </a:cubicBezTo>
                  <a:cubicBezTo>
                    <a:pt x="6" y="99"/>
                    <a:pt x="0" y="90"/>
                    <a:pt x="3" y="80"/>
                  </a:cubicBezTo>
                  <a:cubicBezTo>
                    <a:pt x="4" y="75"/>
                    <a:pt x="7" y="70"/>
                    <a:pt x="11" y="68"/>
                  </a:cubicBezTo>
                  <a:cubicBezTo>
                    <a:pt x="6" y="63"/>
                    <a:pt x="3" y="55"/>
                    <a:pt x="5" y="48"/>
                  </a:cubicBezTo>
                  <a:cubicBezTo>
                    <a:pt x="6" y="40"/>
                    <a:pt x="12" y="35"/>
                    <a:pt x="19" y="33"/>
                  </a:cubicBezTo>
                  <a:cubicBezTo>
                    <a:pt x="16" y="29"/>
                    <a:pt x="15" y="23"/>
                    <a:pt x="16" y="17"/>
                  </a:cubicBezTo>
                  <a:cubicBezTo>
                    <a:pt x="19" y="6"/>
                    <a:pt x="29" y="0"/>
                    <a:pt x="40" y="2"/>
                  </a:cubicBezTo>
                  <a:cubicBezTo>
                    <a:pt x="36" y="15"/>
                    <a:pt x="33" y="29"/>
                    <a:pt x="31" y="41"/>
                  </a:cubicBezTo>
                  <a:cubicBezTo>
                    <a:pt x="42" y="44"/>
                    <a:pt x="42" y="44"/>
                    <a:pt x="42" y="44"/>
                  </a:cubicBezTo>
                  <a:lnTo>
                    <a:pt x="161" y="72"/>
                  </a:ln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1" name="Freeform 429"/>
            <p:cNvSpPr/>
            <p:nvPr/>
          </p:nvSpPr>
          <p:spPr bwMode="auto">
            <a:xfrm>
              <a:off x="3863976" y="785813"/>
              <a:ext cx="461963" cy="377825"/>
            </a:xfrm>
            <a:custGeom>
              <a:avLst/>
              <a:gdLst>
                <a:gd name="T0" fmla="*/ 377543 w 197"/>
                <a:gd name="T1" fmla="*/ 161925 h 161"/>
                <a:gd name="T2" fmla="*/ 403338 w 197"/>
                <a:gd name="T3" fmla="*/ 168965 h 161"/>
                <a:gd name="T4" fmla="*/ 422098 w 197"/>
                <a:gd name="T5" fmla="*/ 82136 h 161"/>
                <a:gd name="T6" fmla="*/ 459618 w 197"/>
                <a:gd name="T7" fmla="*/ 136111 h 161"/>
                <a:gd name="T8" fmla="*/ 436168 w 197"/>
                <a:gd name="T9" fmla="*/ 164272 h 161"/>
                <a:gd name="T10" fmla="*/ 452583 w 197"/>
                <a:gd name="T11" fmla="*/ 208860 h 161"/>
                <a:gd name="T12" fmla="*/ 419753 w 197"/>
                <a:gd name="T13" fmla="*/ 239367 h 161"/>
                <a:gd name="T14" fmla="*/ 424443 w 197"/>
                <a:gd name="T15" fmla="*/ 272222 h 161"/>
                <a:gd name="T16" fmla="*/ 375198 w 197"/>
                <a:gd name="T17" fmla="*/ 305076 h 161"/>
                <a:gd name="T18" fmla="*/ 375198 w 197"/>
                <a:gd name="T19" fmla="*/ 316810 h 161"/>
                <a:gd name="T20" fmla="*/ 318919 w 197"/>
                <a:gd name="T21" fmla="*/ 349664 h 161"/>
                <a:gd name="T22" fmla="*/ 307194 w 197"/>
                <a:gd name="T23" fmla="*/ 344971 h 161"/>
                <a:gd name="T24" fmla="*/ 253259 w 197"/>
                <a:gd name="T25" fmla="*/ 373132 h 161"/>
                <a:gd name="T26" fmla="*/ 227464 w 197"/>
                <a:gd name="T27" fmla="*/ 356704 h 161"/>
                <a:gd name="T28" fmla="*/ 180564 w 197"/>
                <a:gd name="T29" fmla="*/ 370785 h 161"/>
                <a:gd name="T30" fmla="*/ 145389 w 197"/>
                <a:gd name="T31" fmla="*/ 337930 h 161"/>
                <a:gd name="T32" fmla="*/ 114905 w 197"/>
                <a:gd name="T33" fmla="*/ 340277 h 161"/>
                <a:gd name="T34" fmla="*/ 79730 w 197"/>
                <a:gd name="T35" fmla="*/ 290996 h 161"/>
                <a:gd name="T36" fmla="*/ 65660 w 197"/>
                <a:gd name="T37" fmla="*/ 290996 h 161"/>
                <a:gd name="T38" fmla="*/ 30485 w 197"/>
                <a:gd name="T39" fmla="*/ 237021 h 161"/>
                <a:gd name="T40" fmla="*/ 35175 w 197"/>
                <a:gd name="T41" fmla="*/ 225287 h 161"/>
                <a:gd name="T42" fmla="*/ 4690 w 197"/>
                <a:gd name="T43" fmla="*/ 173659 h 161"/>
                <a:gd name="T44" fmla="*/ 25795 w 197"/>
                <a:gd name="T45" fmla="*/ 147845 h 161"/>
                <a:gd name="T46" fmla="*/ 9380 w 197"/>
                <a:gd name="T47" fmla="*/ 103257 h 161"/>
                <a:gd name="T48" fmla="*/ 42210 w 197"/>
                <a:gd name="T49" fmla="*/ 72749 h 161"/>
                <a:gd name="T50" fmla="*/ 35175 w 197"/>
                <a:gd name="T51" fmla="*/ 37548 h 161"/>
                <a:gd name="T52" fmla="*/ 91455 w 197"/>
                <a:gd name="T53" fmla="*/ 4693 h 161"/>
                <a:gd name="T54" fmla="*/ 70350 w 197"/>
                <a:gd name="T55" fmla="*/ 91523 h 161"/>
                <a:gd name="T56" fmla="*/ 98490 w 197"/>
                <a:gd name="T57" fmla="*/ 96216 h 161"/>
                <a:gd name="T58" fmla="*/ 377543 w 197"/>
                <a:gd name="T59" fmla="*/ 16192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161"/>
                <a:gd name="T92" fmla="*/ 197 w 197"/>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161">
                  <a:moveTo>
                    <a:pt x="161" y="69"/>
                  </a:moveTo>
                  <a:cubicBezTo>
                    <a:pt x="172" y="72"/>
                    <a:pt x="172" y="72"/>
                    <a:pt x="172" y="72"/>
                  </a:cubicBezTo>
                  <a:cubicBezTo>
                    <a:pt x="176" y="64"/>
                    <a:pt x="179" y="60"/>
                    <a:pt x="180" y="35"/>
                  </a:cubicBezTo>
                  <a:cubicBezTo>
                    <a:pt x="191" y="37"/>
                    <a:pt x="197" y="50"/>
                    <a:pt x="196" y="58"/>
                  </a:cubicBezTo>
                  <a:cubicBezTo>
                    <a:pt x="194" y="66"/>
                    <a:pt x="191" y="68"/>
                    <a:pt x="186" y="70"/>
                  </a:cubicBezTo>
                  <a:cubicBezTo>
                    <a:pt x="192" y="74"/>
                    <a:pt x="194" y="82"/>
                    <a:pt x="193" y="89"/>
                  </a:cubicBezTo>
                  <a:cubicBezTo>
                    <a:pt x="191" y="95"/>
                    <a:pt x="186" y="101"/>
                    <a:pt x="179" y="102"/>
                  </a:cubicBezTo>
                  <a:cubicBezTo>
                    <a:pt x="181" y="106"/>
                    <a:pt x="182" y="111"/>
                    <a:pt x="181" y="116"/>
                  </a:cubicBezTo>
                  <a:cubicBezTo>
                    <a:pt x="179" y="125"/>
                    <a:pt x="170" y="131"/>
                    <a:pt x="160" y="130"/>
                  </a:cubicBezTo>
                  <a:cubicBezTo>
                    <a:pt x="160" y="132"/>
                    <a:pt x="160" y="134"/>
                    <a:pt x="160" y="135"/>
                  </a:cubicBezTo>
                  <a:cubicBezTo>
                    <a:pt x="157" y="145"/>
                    <a:pt x="147" y="151"/>
                    <a:pt x="136" y="149"/>
                  </a:cubicBezTo>
                  <a:cubicBezTo>
                    <a:pt x="134" y="148"/>
                    <a:pt x="132" y="148"/>
                    <a:pt x="131" y="147"/>
                  </a:cubicBezTo>
                  <a:cubicBezTo>
                    <a:pt x="128" y="156"/>
                    <a:pt x="118" y="161"/>
                    <a:pt x="108" y="159"/>
                  </a:cubicBezTo>
                  <a:cubicBezTo>
                    <a:pt x="103" y="158"/>
                    <a:pt x="99" y="155"/>
                    <a:pt x="97" y="152"/>
                  </a:cubicBezTo>
                  <a:cubicBezTo>
                    <a:pt x="92" y="157"/>
                    <a:pt x="85" y="160"/>
                    <a:pt x="77" y="158"/>
                  </a:cubicBezTo>
                  <a:cubicBezTo>
                    <a:pt x="70" y="156"/>
                    <a:pt x="64" y="151"/>
                    <a:pt x="62" y="144"/>
                  </a:cubicBezTo>
                  <a:cubicBezTo>
                    <a:pt x="58" y="146"/>
                    <a:pt x="54" y="146"/>
                    <a:pt x="49" y="145"/>
                  </a:cubicBezTo>
                  <a:cubicBezTo>
                    <a:pt x="39" y="143"/>
                    <a:pt x="33" y="134"/>
                    <a:pt x="34" y="124"/>
                  </a:cubicBezTo>
                  <a:cubicBezTo>
                    <a:pt x="32" y="124"/>
                    <a:pt x="30" y="124"/>
                    <a:pt x="28" y="124"/>
                  </a:cubicBezTo>
                  <a:cubicBezTo>
                    <a:pt x="18" y="121"/>
                    <a:pt x="11" y="111"/>
                    <a:pt x="13" y="101"/>
                  </a:cubicBezTo>
                  <a:cubicBezTo>
                    <a:pt x="14" y="99"/>
                    <a:pt x="14" y="98"/>
                    <a:pt x="15" y="96"/>
                  </a:cubicBezTo>
                  <a:cubicBezTo>
                    <a:pt x="6" y="93"/>
                    <a:pt x="0" y="83"/>
                    <a:pt x="2" y="74"/>
                  </a:cubicBezTo>
                  <a:cubicBezTo>
                    <a:pt x="4" y="69"/>
                    <a:pt x="7" y="65"/>
                    <a:pt x="11" y="63"/>
                  </a:cubicBezTo>
                  <a:cubicBezTo>
                    <a:pt x="5" y="58"/>
                    <a:pt x="2" y="51"/>
                    <a:pt x="4" y="44"/>
                  </a:cubicBezTo>
                  <a:cubicBezTo>
                    <a:pt x="6" y="37"/>
                    <a:pt x="11" y="32"/>
                    <a:pt x="18" y="31"/>
                  </a:cubicBezTo>
                  <a:cubicBezTo>
                    <a:pt x="15" y="26"/>
                    <a:pt x="14" y="21"/>
                    <a:pt x="15" y="16"/>
                  </a:cubicBezTo>
                  <a:cubicBezTo>
                    <a:pt x="17" y="6"/>
                    <a:pt x="28" y="0"/>
                    <a:pt x="39" y="2"/>
                  </a:cubicBezTo>
                  <a:cubicBezTo>
                    <a:pt x="35" y="14"/>
                    <a:pt x="32" y="27"/>
                    <a:pt x="30" y="39"/>
                  </a:cubicBezTo>
                  <a:cubicBezTo>
                    <a:pt x="42" y="41"/>
                    <a:pt x="42" y="41"/>
                    <a:pt x="42" y="41"/>
                  </a:cubicBezTo>
                  <a:lnTo>
                    <a:pt x="161" y="69"/>
                  </a:ln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2" name="Freeform 430"/>
            <p:cNvSpPr/>
            <p:nvPr/>
          </p:nvSpPr>
          <p:spPr bwMode="auto">
            <a:xfrm>
              <a:off x="4049713" y="874713"/>
              <a:ext cx="174625" cy="150813"/>
            </a:xfrm>
            <a:custGeom>
              <a:avLst/>
              <a:gdLst>
                <a:gd name="T0" fmla="*/ 174625 w 75"/>
                <a:gd name="T1" fmla="*/ 28277 h 64"/>
                <a:gd name="T2" fmla="*/ 30268 w 75"/>
                <a:gd name="T3" fmla="*/ 101327 h 64"/>
                <a:gd name="T4" fmla="*/ 39582 w 75"/>
                <a:gd name="T5" fmla="*/ 14139 h 64"/>
                <a:gd name="T6" fmla="*/ 174625 w 75"/>
                <a:gd name="T7" fmla="*/ 28277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75" y="12"/>
                  </a:moveTo>
                  <a:cubicBezTo>
                    <a:pt x="70" y="53"/>
                    <a:pt x="37" y="64"/>
                    <a:pt x="13" y="43"/>
                  </a:cubicBezTo>
                  <a:cubicBezTo>
                    <a:pt x="0" y="32"/>
                    <a:pt x="5" y="10"/>
                    <a:pt x="17" y="6"/>
                  </a:cubicBezTo>
                  <a:cubicBezTo>
                    <a:pt x="37" y="0"/>
                    <a:pt x="60" y="56"/>
                    <a:pt x="75" y="1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3" name="Freeform 431"/>
            <p:cNvSpPr/>
            <p:nvPr/>
          </p:nvSpPr>
          <p:spPr bwMode="auto">
            <a:xfrm>
              <a:off x="3908426" y="838200"/>
              <a:ext cx="177800" cy="147638"/>
            </a:xfrm>
            <a:custGeom>
              <a:avLst/>
              <a:gdLst>
                <a:gd name="T0" fmla="*/ 30413 w 76"/>
                <a:gd name="T1" fmla="*/ 0 h 63"/>
                <a:gd name="T2" fmla="*/ 128671 w 76"/>
                <a:gd name="T3" fmla="*/ 128890 h 63"/>
                <a:gd name="T4" fmla="*/ 159084 w 76"/>
                <a:gd name="T5" fmla="*/ 46869 h 63"/>
                <a:gd name="T6" fmla="*/ 30413 w 76"/>
                <a:gd name="T7" fmla="*/ 0 h 63"/>
                <a:gd name="T8" fmla="*/ 0 60000 65536"/>
                <a:gd name="T9" fmla="*/ 0 60000 65536"/>
                <a:gd name="T10" fmla="*/ 0 60000 65536"/>
                <a:gd name="T11" fmla="*/ 0 60000 65536"/>
                <a:gd name="T12" fmla="*/ 0 w 76"/>
                <a:gd name="T13" fmla="*/ 0 h 63"/>
                <a:gd name="T14" fmla="*/ 76 w 76"/>
                <a:gd name="T15" fmla="*/ 63 h 63"/>
              </a:gdLst>
              <a:ahLst/>
              <a:cxnLst>
                <a:cxn ang="T8">
                  <a:pos x="T0" y="T1"/>
                </a:cxn>
                <a:cxn ang="T9">
                  <a:pos x="T2" y="T3"/>
                </a:cxn>
                <a:cxn ang="T10">
                  <a:pos x="T4" y="T5"/>
                </a:cxn>
                <a:cxn ang="T11">
                  <a:pos x="T6" y="T7"/>
                </a:cxn>
              </a:cxnLst>
              <a:rect l="T12" t="T13" r="T14" b="T15"/>
              <a:pathLst>
                <a:path w="76" h="63">
                  <a:moveTo>
                    <a:pt x="13" y="0"/>
                  </a:moveTo>
                  <a:cubicBezTo>
                    <a:pt x="0" y="38"/>
                    <a:pt x="24" y="63"/>
                    <a:pt x="55" y="55"/>
                  </a:cubicBezTo>
                  <a:cubicBezTo>
                    <a:pt x="72" y="51"/>
                    <a:pt x="76" y="29"/>
                    <a:pt x="68" y="20"/>
                  </a:cubicBezTo>
                  <a:cubicBezTo>
                    <a:pt x="52" y="6"/>
                    <a:pt x="7" y="46"/>
                    <a:pt x="13" y="0"/>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64" name="Freeform 432"/>
            <p:cNvSpPr/>
            <p:nvPr/>
          </p:nvSpPr>
          <p:spPr bwMode="auto">
            <a:xfrm>
              <a:off x="4054476" y="863600"/>
              <a:ext cx="173038" cy="138113"/>
            </a:xfrm>
            <a:custGeom>
              <a:avLst/>
              <a:gdLst>
                <a:gd name="T0" fmla="*/ 173038 w 74"/>
                <a:gd name="T1" fmla="*/ 28091 h 59"/>
                <a:gd name="T2" fmla="*/ 30399 w 74"/>
                <a:gd name="T3" fmla="*/ 91295 h 59"/>
                <a:gd name="T4" fmla="*/ 37414 w 74"/>
                <a:gd name="T5" fmla="*/ 14045 h 59"/>
                <a:gd name="T6" fmla="*/ 173038 w 74"/>
                <a:gd name="T7" fmla="*/ 28091 h 59"/>
                <a:gd name="T8" fmla="*/ 0 60000 65536"/>
                <a:gd name="T9" fmla="*/ 0 60000 65536"/>
                <a:gd name="T10" fmla="*/ 0 60000 65536"/>
                <a:gd name="T11" fmla="*/ 0 60000 65536"/>
                <a:gd name="T12" fmla="*/ 0 w 74"/>
                <a:gd name="T13" fmla="*/ 0 h 59"/>
                <a:gd name="T14" fmla="*/ 74 w 74"/>
                <a:gd name="T15" fmla="*/ 59 h 59"/>
              </a:gdLst>
              <a:ahLst/>
              <a:cxnLst>
                <a:cxn ang="T8">
                  <a:pos x="T0" y="T1"/>
                </a:cxn>
                <a:cxn ang="T9">
                  <a:pos x="T2" y="T3"/>
                </a:cxn>
                <a:cxn ang="T10">
                  <a:pos x="T4" y="T5"/>
                </a:cxn>
                <a:cxn ang="T11">
                  <a:pos x="T6" y="T7"/>
                </a:cxn>
              </a:cxnLst>
              <a:rect l="T12" t="T13" r="T14" b="T15"/>
              <a:pathLst>
                <a:path w="74" h="59">
                  <a:moveTo>
                    <a:pt x="74" y="12"/>
                  </a:moveTo>
                  <a:cubicBezTo>
                    <a:pt x="69" y="49"/>
                    <a:pt x="37" y="59"/>
                    <a:pt x="13" y="39"/>
                  </a:cubicBezTo>
                  <a:cubicBezTo>
                    <a:pt x="0" y="29"/>
                    <a:pt x="5" y="9"/>
                    <a:pt x="16" y="6"/>
                  </a:cubicBezTo>
                  <a:cubicBezTo>
                    <a:pt x="36" y="0"/>
                    <a:pt x="60" y="52"/>
                    <a:pt x="74" y="1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5" name="Freeform 433"/>
            <p:cNvSpPr/>
            <p:nvPr/>
          </p:nvSpPr>
          <p:spPr bwMode="auto">
            <a:xfrm>
              <a:off x="3913188" y="825500"/>
              <a:ext cx="177800" cy="133350"/>
            </a:xfrm>
            <a:custGeom>
              <a:avLst/>
              <a:gdLst>
                <a:gd name="T0" fmla="*/ 28074 w 76"/>
                <a:gd name="T1" fmla="*/ 0 h 57"/>
                <a:gd name="T2" fmla="*/ 128671 w 76"/>
                <a:gd name="T3" fmla="*/ 119313 h 57"/>
                <a:gd name="T4" fmla="*/ 156745 w 76"/>
                <a:gd name="T5" fmla="*/ 44450 h 57"/>
                <a:gd name="T6" fmla="*/ 28074 w 76"/>
                <a:gd name="T7" fmla="*/ 0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12" y="0"/>
                  </a:moveTo>
                  <a:cubicBezTo>
                    <a:pt x="0" y="35"/>
                    <a:pt x="24" y="57"/>
                    <a:pt x="55" y="51"/>
                  </a:cubicBezTo>
                  <a:cubicBezTo>
                    <a:pt x="71" y="47"/>
                    <a:pt x="76" y="27"/>
                    <a:pt x="67" y="19"/>
                  </a:cubicBezTo>
                  <a:cubicBezTo>
                    <a:pt x="52" y="6"/>
                    <a:pt x="7" y="41"/>
                    <a:pt x="12" y="0"/>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6" name="Freeform 434"/>
            <p:cNvSpPr/>
            <p:nvPr/>
          </p:nvSpPr>
          <p:spPr bwMode="auto">
            <a:xfrm>
              <a:off x="4035426" y="844550"/>
              <a:ext cx="74613" cy="74613"/>
            </a:xfrm>
            <a:custGeom>
              <a:avLst/>
              <a:gdLst>
                <a:gd name="T0" fmla="*/ 44301 w 32"/>
                <a:gd name="T1" fmla="*/ 4663 h 32"/>
                <a:gd name="T2" fmla="*/ 4663 w 32"/>
                <a:gd name="T3" fmla="*/ 30312 h 32"/>
                <a:gd name="T4" fmla="*/ 30312 w 32"/>
                <a:gd name="T5" fmla="*/ 69950 h 32"/>
                <a:gd name="T6" fmla="*/ 69950 w 32"/>
                <a:gd name="T7" fmla="*/ 44301 h 32"/>
                <a:gd name="T8" fmla="*/ 44301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4" y="5"/>
                    <a:pt x="2" y="13"/>
                  </a:cubicBezTo>
                  <a:cubicBezTo>
                    <a:pt x="0" y="21"/>
                    <a:pt x="5" y="29"/>
                    <a:pt x="13" y="30"/>
                  </a:cubicBezTo>
                  <a:cubicBezTo>
                    <a:pt x="21" y="32"/>
                    <a:pt x="29" y="27"/>
                    <a:pt x="30" y="19"/>
                  </a:cubicBezTo>
                  <a:cubicBezTo>
                    <a:pt x="32" y="12"/>
                    <a:pt x="27" y="4"/>
                    <a:pt x="19" y="2"/>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67" name="Freeform 435"/>
            <p:cNvSpPr/>
            <p:nvPr/>
          </p:nvSpPr>
          <p:spPr bwMode="auto">
            <a:xfrm>
              <a:off x="4037013" y="835025"/>
              <a:ext cx="76200" cy="74613"/>
            </a:xfrm>
            <a:custGeom>
              <a:avLst/>
              <a:gdLst>
                <a:gd name="T0" fmla="*/ 45244 w 32"/>
                <a:gd name="T1" fmla="*/ 4663 h 32"/>
                <a:gd name="T2" fmla="*/ 4763 w 32"/>
                <a:gd name="T3" fmla="*/ 30312 h 32"/>
                <a:gd name="T4" fmla="*/ 30956 w 32"/>
                <a:gd name="T5" fmla="*/ 69950 h 32"/>
                <a:gd name="T6" fmla="*/ 71437 w 32"/>
                <a:gd name="T7" fmla="*/ 44301 h 32"/>
                <a:gd name="T8" fmla="*/ 45244 w 32"/>
                <a:gd name="T9" fmla="*/ 4663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2"/>
                  </a:moveTo>
                  <a:cubicBezTo>
                    <a:pt x="11" y="0"/>
                    <a:pt x="3" y="5"/>
                    <a:pt x="2" y="13"/>
                  </a:cubicBezTo>
                  <a:cubicBezTo>
                    <a:pt x="0" y="21"/>
                    <a:pt x="5" y="29"/>
                    <a:pt x="13" y="30"/>
                  </a:cubicBezTo>
                  <a:cubicBezTo>
                    <a:pt x="21" y="32"/>
                    <a:pt x="28" y="27"/>
                    <a:pt x="30" y="19"/>
                  </a:cubicBezTo>
                  <a:cubicBezTo>
                    <a:pt x="32" y="12"/>
                    <a:pt x="27" y="4"/>
                    <a:pt x="19" y="2"/>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68" name="Freeform 436"/>
            <p:cNvSpPr/>
            <p:nvPr/>
          </p:nvSpPr>
          <p:spPr bwMode="auto">
            <a:xfrm>
              <a:off x="4238626" y="828675"/>
              <a:ext cx="53975" cy="55563"/>
            </a:xfrm>
            <a:custGeom>
              <a:avLst/>
              <a:gdLst>
                <a:gd name="T0" fmla="*/ 32854 w 23"/>
                <a:gd name="T1" fmla="*/ 4630 h 24"/>
                <a:gd name="T2" fmla="*/ 2347 w 23"/>
                <a:gd name="T3" fmla="*/ 23151 h 24"/>
                <a:gd name="T4" fmla="*/ 21121 w 23"/>
                <a:gd name="T5" fmla="*/ 50933 h 24"/>
                <a:gd name="T6" fmla="*/ 51628 w 23"/>
                <a:gd name="T7" fmla="*/ 32412 h 24"/>
                <a:gd name="T8" fmla="*/ 32854 w 23"/>
                <a:gd name="T9" fmla="*/ 463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14" y="2"/>
                  </a:moveTo>
                  <a:cubicBezTo>
                    <a:pt x="8" y="0"/>
                    <a:pt x="3" y="4"/>
                    <a:pt x="1" y="10"/>
                  </a:cubicBezTo>
                  <a:cubicBezTo>
                    <a:pt x="0" y="15"/>
                    <a:pt x="4" y="21"/>
                    <a:pt x="9" y="22"/>
                  </a:cubicBezTo>
                  <a:cubicBezTo>
                    <a:pt x="15" y="24"/>
                    <a:pt x="21" y="20"/>
                    <a:pt x="22" y="14"/>
                  </a:cubicBezTo>
                  <a:cubicBezTo>
                    <a:pt x="23" y="9"/>
                    <a:pt x="20" y="3"/>
                    <a:pt x="14" y="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69" name="Freeform 437"/>
            <p:cNvSpPr/>
            <p:nvPr/>
          </p:nvSpPr>
          <p:spPr bwMode="auto">
            <a:xfrm>
              <a:off x="4227513" y="8874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4"/>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0" name="Freeform 438"/>
            <p:cNvSpPr/>
            <p:nvPr/>
          </p:nvSpPr>
          <p:spPr bwMode="auto">
            <a:xfrm>
              <a:off x="4217988" y="912813"/>
              <a:ext cx="53975" cy="53975"/>
            </a:xfrm>
            <a:custGeom>
              <a:avLst/>
              <a:gdLst>
                <a:gd name="T0" fmla="*/ 32854 w 23"/>
                <a:gd name="T1" fmla="*/ 2347 h 23"/>
                <a:gd name="T2" fmla="*/ 2347 w 23"/>
                <a:gd name="T3" fmla="*/ 21121 h 23"/>
                <a:gd name="T4" fmla="*/ 21121 w 23"/>
                <a:gd name="T5" fmla="*/ 51628 h 23"/>
                <a:gd name="T6" fmla="*/ 51628 w 23"/>
                <a:gd name="T7" fmla="*/ 32854 h 23"/>
                <a:gd name="T8" fmla="*/ 32854 w 23"/>
                <a:gd name="T9" fmla="*/ 23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3" y="3"/>
                    <a:pt x="1" y="9"/>
                  </a:cubicBezTo>
                  <a:cubicBezTo>
                    <a:pt x="0" y="15"/>
                    <a:pt x="3" y="21"/>
                    <a:pt x="9" y="22"/>
                  </a:cubicBezTo>
                  <a:cubicBezTo>
                    <a:pt x="15" y="23"/>
                    <a:pt x="21" y="20"/>
                    <a:pt x="22" y="14"/>
                  </a:cubicBezTo>
                  <a:cubicBezTo>
                    <a:pt x="23" y="8"/>
                    <a:pt x="20" y="3"/>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1" name="Freeform 439"/>
            <p:cNvSpPr/>
            <p:nvPr/>
          </p:nvSpPr>
          <p:spPr bwMode="auto">
            <a:xfrm>
              <a:off x="4243388" y="857250"/>
              <a:ext cx="53975" cy="52388"/>
            </a:xfrm>
            <a:custGeom>
              <a:avLst/>
              <a:gdLst>
                <a:gd name="T0" fmla="*/ 32854 w 23"/>
                <a:gd name="T1" fmla="*/ 2278 h 23"/>
                <a:gd name="T2" fmla="*/ 2347 w 23"/>
                <a:gd name="T3" fmla="*/ 20500 h 23"/>
                <a:gd name="T4" fmla="*/ 21121 w 23"/>
                <a:gd name="T5" fmla="*/ 50110 h 23"/>
                <a:gd name="T6" fmla="*/ 51628 w 23"/>
                <a:gd name="T7" fmla="*/ 31888 h 23"/>
                <a:gd name="T8" fmla="*/ 32854 w 23"/>
                <a:gd name="T9" fmla="*/ 227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4" y="1"/>
                  </a:moveTo>
                  <a:cubicBezTo>
                    <a:pt x="8" y="0"/>
                    <a:pt x="2" y="3"/>
                    <a:pt x="1" y="9"/>
                  </a:cubicBezTo>
                  <a:cubicBezTo>
                    <a:pt x="0" y="15"/>
                    <a:pt x="3" y="20"/>
                    <a:pt x="9" y="22"/>
                  </a:cubicBezTo>
                  <a:cubicBezTo>
                    <a:pt x="15" y="23"/>
                    <a:pt x="20" y="19"/>
                    <a:pt x="22" y="14"/>
                  </a:cubicBezTo>
                  <a:cubicBezTo>
                    <a:pt x="23" y="8"/>
                    <a:pt x="19" y="2"/>
                    <a:pt x="14" y="1"/>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2" name="Freeform 440"/>
            <p:cNvSpPr/>
            <p:nvPr/>
          </p:nvSpPr>
          <p:spPr bwMode="auto">
            <a:xfrm>
              <a:off x="4246563" y="857250"/>
              <a:ext cx="85725" cy="106363"/>
            </a:xfrm>
            <a:custGeom>
              <a:avLst/>
              <a:gdLst>
                <a:gd name="T0" fmla="*/ 64873 w 37"/>
                <a:gd name="T1" fmla="*/ 9249 h 46"/>
                <a:gd name="T2" fmla="*/ 11584 w 37"/>
                <a:gd name="T3" fmla="*/ 39308 h 46"/>
                <a:gd name="T4" fmla="*/ 20852 w 37"/>
                <a:gd name="T5" fmla="*/ 99426 h 46"/>
                <a:gd name="T6" fmla="*/ 74141 w 37"/>
                <a:gd name="T7" fmla="*/ 67055 h 46"/>
                <a:gd name="T8" fmla="*/ 64873 w 37"/>
                <a:gd name="T9" fmla="*/ 9249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28" y="4"/>
                  </a:moveTo>
                  <a:cubicBezTo>
                    <a:pt x="20" y="0"/>
                    <a:pt x="10" y="6"/>
                    <a:pt x="5" y="17"/>
                  </a:cubicBezTo>
                  <a:cubicBezTo>
                    <a:pt x="0" y="28"/>
                    <a:pt x="2" y="39"/>
                    <a:pt x="9" y="43"/>
                  </a:cubicBezTo>
                  <a:cubicBezTo>
                    <a:pt x="17" y="46"/>
                    <a:pt x="27" y="40"/>
                    <a:pt x="32" y="29"/>
                  </a:cubicBezTo>
                  <a:cubicBezTo>
                    <a:pt x="37" y="19"/>
                    <a:pt x="35" y="7"/>
                    <a:pt x="28" y="4"/>
                  </a:cubicBezTo>
                  <a:close/>
                </a:path>
              </a:pathLst>
            </a:custGeom>
            <a:solidFill>
              <a:srgbClr val="D6A38D"/>
            </a:solidFill>
            <a:ln w="9525">
              <a:noFill/>
              <a:miter lim="800000"/>
            </a:ln>
          </p:spPr>
          <p:txBody>
            <a:bodyPr/>
            <a:p>
              <a:endParaRPr lang="zh-CN" altLang="en-US">
                <a:latin typeface="Calibri" panose="020F0502020204030204" charset="0"/>
              </a:endParaRPr>
            </a:p>
          </p:txBody>
        </p:sp>
        <p:sp>
          <p:nvSpPr>
            <p:cNvPr id="73" name="Freeform 441"/>
            <p:cNvSpPr/>
            <p:nvPr/>
          </p:nvSpPr>
          <p:spPr bwMode="auto">
            <a:xfrm>
              <a:off x="4246563" y="857250"/>
              <a:ext cx="80963" cy="100013"/>
            </a:xfrm>
            <a:custGeom>
              <a:avLst/>
              <a:gdLst>
                <a:gd name="T0" fmla="*/ 60144 w 35"/>
                <a:gd name="T1" fmla="*/ 6978 h 43"/>
                <a:gd name="T2" fmla="*/ 11566 w 35"/>
                <a:gd name="T3" fmla="*/ 34888 h 43"/>
                <a:gd name="T4" fmla="*/ 20819 w 35"/>
                <a:gd name="T5" fmla="*/ 93035 h 43"/>
                <a:gd name="T6" fmla="*/ 69397 w 35"/>
                <a:gd name="T7" fmla="*/ 62799 h 43"/>
                <a:gd name="T8" fmla="*/ 60144 w 35"/>
                <a:gd name="T9" fmla="*/ 6978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26" y="3"/>
                  </a:moveTo>
                  <a:cubicBezTo>
                    <a:pt x="19" y="0"/>
                    <a:pt x="9" y="5"/>
                    <a:pt x="5" y="15"/>
                  </a:cubicBezTo>
                  <a:cubicBezTo>
                    <a:pt x="0" y="26"/>
                    <a:pt x="2" y="36"/>
                    <a:pt x="9" y="40"/>
                  </a:cubicBezTo>
                  <a:cubicBezTo>
                    <a:pt x="16" y="43"/>
                    <a:pt x="25" y="37"/>
                    <a:pt x="30" y="27"/>
                  </a:cubicBezTo>
                  <a:cubicBezTo>
                    <a:pt x="35" y="17"/>
                    <a:pt x="33" y="6"/>
                    <a:pt x="26" y="3"/>
                  </a:cubicBezTo>
                  <a:close/>
                </a:path>
              </a:pathLst>
            </a:custGeom>
            <a:solidFill>
              <a:srgbClr val="F8C8B4"/>
            </a:solidFill>
            <a:ln w="9525">
              <a:noFill/>
              <a:miter lim="800000"/>
            </a:ln>
          </p:spPr>
          <p:txBody>
            <a:bodyPr/>
            <a:p>
              <a:endParaRPr lang="zh-CN" altLang="en-US">
                <a:latin typeface="Calibri" panose="020F0502020204030204" charset="0"/>
              </a:endParaRPr>
            </a:p>
          </p:txBody>
        </p:sp>
        <p:sp>
          <p:nvSpPr>
            <p:cNvPr id="74" name="Freeform 442"/>
            <p:cNvSpPr/>
            <p:nvPr/>
          </p:nvSpPr>
          <p:spPr bwMode="auto">
            <a:xfrm>
              <a:off x="3902076" y="660400"/>
              <a:ext cx="484188" cy="266700"/>
            </a:xfrm>
            <a:custGeom>
              <a:avLst/>
              <a:gdLst>
                <a:gd name="T0" fmla="*/ 35086 w 207"/>
                <a:gd name="T1" fmla="*/ 135689 h 114"/>
                <a:gd name="T2" fmla="*/ 416355 w 207"/>
                <a:gd name="T3" fmla="*/ 245645 h 114"/>
                <a:gd name="T4" fmla="*/ 460797 w 207"/>
                <a:gd name="T5" fmla="*/ 229268 h 114"/>
                <a:gd name="T6" fmla="*/ 446763 w 207"/>
                <a:gd name="T7" fmla="*/ 116974 h 114"/>
                <a:gd name="T8" fmla="*/ 77189 w 207"/>
                <a:gd name="T9" fmla="*/ 11697 h 114"/>
                <a:gd name="T10" fmla="*/ 4678 w 207"/>
                <a:gd name="T11" fmla="*/ 95918 h 114"/>
                <a:gd name="T12" fmla="*/ 35086 w 207"/>
                <a:gd name="T13" fmla="*/ 135689 h 114"/>
                <a:gd name="T14" fmla="*/ 0 60000 65536"/>
                <a:gd name="T15" fmla="*/ 0 60000 65536"/>
                <a:gd name="T16" fmla="*/ 0 60000 65536"/>
                <a:gd name="T17" fmla="*/ 0 60000 65536"/>
                <a:gd name="T18" fmla="*/ 0 60000 65536"/>
                <a:gd name="T19" fmla="*/ 0 60000 65536"/>
                <a:gd name="T20" fmla="*/ 0 60000 65536"/>
                <a:gd name="T21" fmla="*/ 0 w 207"/>
                <a:gd name="T22" fmla="*/ 0 h 114"/>
                <a:gd name="T23" fmla="*/ 207 w 20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4">
                  <a:moveTo>
                    <a:pt x="15" y="58"/>
                  </a:moveTo>
                  <a:cubicBezTo>
                    <a:pt x="72" y="47"/>
                    <a:pt x="147" y="73"/>
                    <a:pt x="178" y="105"/>
                  </a:cubicBezTo>
                  <a:cubicBezTo>
                    <a:pt x="186" y="114"/>
                    <a:pt x="195" y="104"/>
                    <a:pt x="197" y="98"/>
                  </a:cubicBezTo>
                  <a:cubicBezTo>
                    <a:pt x="203" y="80"/>
                    <a:pt x="207" y="62"/>
                    <a:pt x="191" y="50"/>
                  </a:cubicBezTo>
                  <a:cubicBezTo>
                    <a:pt x="147" y="18"/>
                    <a:pt x="84" y="0"/>
                    <a:pt x="33" y="5"/>
                  </a:cubicBezTo>
                  <a:cubicBezTo>
                    <a:pt x="14" y="6"/>
                    <a:pt x="7" y="24"/>
                    <a:pt x="2" y="41"/>
                  </a:cubicBezTo>
                  <a:cubicBezTo>
                    <a:pt x="0" y="49"/>
                    <a:pt x="5" y="60"/>
                    <a:pt x="15" y="58"/>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5" name="Freeform 443"/>
            <p:cNvSpPr/>
            <p:nvPr/>
          </p:nvSpPr>
          <p:spPr bwMode="auto">
            <a:xfrm>
              <a:off x="3908426" y="647700"/>
              <a:ext cx="481013" cy="260350"/>
            </a:xfrm>
            <a:custGeom>
              <a:avLst/>
              <a:gdLst>
                <a:gd name="T0" fmla="*/ 32850 w 205"/>
                <a:gd name="T1" fmla="*/ 129002 h 111"/>
                <a:gd name="T2" fmla="*/ 415314 w 205"/>
                <a:gd name="T3" fmla="*/ 241586 h 111"/>
                <a:gd name="T4" fmla="*/ 459895 w 205"/>
                <a:gd name="T5" fmla="*/ 222822 h 111"/>
                <a:gd name="T6" fmla="*/ 443471 w 205"/>
                <a:gd name="T7" fmla="*/ 114929 h 111"/>
                <a:gd name="T8" fmla="*/ 72739 w 205"/>
                <a:gd name="T9" fmla="*/ 9382 h 111"/>
                <a:gd name="T10" fmla="*/ 4693 w 205"/>
                <a:gd name="T11" fmla="*/ 91474 h 111"/>
                <a:gd name="T12" fmla="*/ 32850 w 205"/>
                <a:gd name="T13" fmla="*/ 129002 h 111"/>
                <a:gd name="T14" fmla="*/ 0 60000 65536"/>
                <a:gd name="T15" fmla="*/ 0 60000 65536"/>
                <a:gd name="T16" fmla="*/ 0 60000 65536"/>
                <a:gd name="T17" fmla="*/ 0 60000 65536"/>
                <a:gd name="T18" fmla="*/ 0 60000 65536"/>
                <a:gd name="T19" fmla="*/ 0 60000 65536"/>
                <a:gd name="T20" fmla="*/ 0 60000 65536"/>
                <a:gd name="T21" fmla="*/ 0 w 205"/>
                <a:gd name="T22" fmla="*/ 0 h 111"/>
                <a:gd name="T23" fmla="*/ 205 w 205"/>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111">
                  <a:moveTo>
                    <a:pt x="14" y="55"/>
                  </a:moveTo>
                  <a:cubicBezTo>
                    <a:pt x="71" y="45"/>
                    <a:pt x="146" y="71"/>
                    <a:pt x="177" y="103"/>
                  </a:cubicBezTo>
                  <a:cubicBezTo>
                    <a:pt x="185" y="111"/>
                    <a:pt x="194" y="101"/>
                    <a:pt x="196" y="95"/>
                  </a:cubicBezTo>
                  <a:cubicBezTo>
                    <a:pt x="202" y="78"/>
                    <a:pt x="205" y="61"/>
                    <a:pt x="189" y="49"/>
                  </a:cubicBezTo>
                  <a:cubicBezTo>
                    <a:pt x="146" y="18"/>
                    <a:pt x="82" y="0"/>
                    <a:pt x="31" y="4"/>
                  </a:cubicBezTo>
                  <a:cubicBezTo>
                    <a:pt x="13" y="5"/>
                    <a:pt x="6" y="22"/>
                    <a:pt x="2" y="39"/>
                  </a:cubicBezTo>
                  <a:cubicBezTo>
                    <a:pt x="0" y="46"/>
                    <a:pt x="5" y="57"/>
                    <a:pt x="14" y="55"/>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6" name="Freeform 444"/>
            <p:cNvSpPr/>
            <p:nvPr/>
          </p:nvSpPr>
          <p:spPr bwMode="auto">
            <a:xfrm>
              <a:off x="3700463" y="1287463"/>
              <a:ext cx="561975" cy="204788"/>
            </a:xfrm>
            <a:custGeom>
              <a:avLst/>
              <a:gdLst>
                <a:gd name="T0" fmla="*/ 0 w 240"/>
                <a:gd name="T1" fmla="*/ 74468 h 88"/>
                <a:gd name="T2" fmla="*/ 559633 w 240"/>
                <a:gd name="T3" fmla="*/ 204788 h 88"/>
                <a:gd name="T4" fmla="*/ 559633 w 240"/>
                <a:gd name="T5" fmla="*/ 121011 h 88"/>
                <a:gd name="T6" fmla="*/ 37465 w 240"/>
                <a:gd name="T7" fmla="*/ 0 h 88"/>
                <a:gd name="T8" fmla="*/ 0 w 240"/>
                <a:gd name="T9" fmla="*/ 74468 h 88"/>
                <a:gd name="T10" fmla="*/ 0 60000 65536"/>
                <a:gd name="T11" fmla="*/ 0 60000 65536"/>
                <a:gd name="T12" fmla="*/ 0 60000 65536"/>
                <a:gd name="T13" fmla="*/ 0 60000 65536"/>
                <a:gd name="T14" fmla="*/ 0 60000 65536"/>
                <a:gd name="T15" fmla="*/ 0 w 240"/>
                <a:gd name="T16" fmla="*/ 0 h 88"/>
                <a:gd name="T17" fmla="*/ 240 w 240"/>
                <a:gd name="T18" fmla="*/ 88 h 88"/>
              </a:gdLst>
              <a:ahLst/>
              <a:cxnLst>
                <a:cxn ang="T10">
                  <a:pos x="T0" y="T1"/>
                </a:cxn>
                <a:cxn ang="T11">
                  <a:pos x="T2" y="T3"/>
                </a:cxn>
                <a:cxn ang="T12">
                  <a:pos x="T4" y="T5"/>
                </a:cxn>
                <a:cxn ang="T13">
                  <a:pos x="T6" y="T7"/>
                </a:cxn>
                <a:cxn ang="T14">
                  <a:pos x="T8" y="T9"/>
                </a:cxn>
              </a:cxnLst>
              <a:rect l="T15" t="T16" r="T17" b="T18"/>
              <a:pathLst>
                <a:path w="240" h="88">
                  <a:moveTo>
                    <a:pt x="0" y="32"/>
                  </a:moveTo>
                  <a:cubicBezTo>
                    <a:pt x="85" y="71"/>
                    <a:pt x="146" y="86"/>
                    <a:pt x="239" y="88"/>
                  </a:cubicBezTo>
                  <a:cubicBezTo>
                    <a:pt x="240" y="77"/>
                    <a:pt x="239" y="65"/>
                    <a:pt x="239" y="52"/>
                  </a:cubicBezTo>
                  <a:cubicBezTo>
                    <a:pt x="154" y="49"/>
                    <a:pt x="94" y="35"/>
                    <a:pt x="16" y="0"/>
                  </a:cubicBezTo>
                  <a:cubicBezTo>
                    <a:pt x="10" y="11"/>
                    <a:pt x="5" y="22"/>
                    <a:pt x="0" y="32"/>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77" name="Freeform 445"/>
            <p:cNvSpPr/>
            <p:nvPr/>
          </p:nvSpPr>
          <p:spPr bwMode="auto">
            <a:xfrm>
              <a:off x="3636963" y="1412875"/>
              <a:ext cx="641350" cy="211138"/>
            </a:xfrm>
            <a:custGeom>
              <a:avLst/>
              <a:gdLst>
                <a:gd name="T0" fmla="*/ 7022 w 274"/>
                <a:gd name="T1" fmla="*/ 30498 h 90"/>
                <a:gd name="T2" fmla="*/ 11703 w 274"/>
                <a:gd name="T3" fmla="*/ 68033 h 90"/>
                <a:gd name="T4" fmla="*/ 608580 w 274"/>
                <a:gd name="T5" fmla="*/ 211138 h 90"/>
                <a:gd name="T6" fmla="*/ 639009 w 274"/>
                <a:gd name="T7" fmla="*/ 175948 h 90"/>
                <a:gd name="T8" fmla="*/ 622624 w 274"/>
                <a:gd name="T9" fmla="*/ 143105 h 90"/>
                <a:gd name="T10" fmla="*/ 35110 w 274"/>
                <a:gd name="T11" fmla="*/ 4692 h 90"/>
                <a:gd name="T12" fmla="*/ 7022 w 274"/>
                <a:gd name="T13" fmla="*/ 30498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3" y="13"/>
                  </a:moveTo>
                  <a:cubicBezTo>
                    <a:pt x="0" y="22"/>
                    <a:pt x="0" y="26"/>
                    <a:pt x="5" y="29"/>
                  </a:cubicBezTo>
                  <a:cubicBezTo>
                    <a:pt x="76" y="63"/>
                    <a:pt x="161" y="89"/>
                    <a:pt x="260" y="90"/>
                  </a:cubicBezTo>
                  <a:cubicBezTo>
                    <a:pt x="267" y="90"/>
                    <a:pt x="271" y="88"/>
                    <a:pt x="273" y="75"/>
                  </a:cubicBezTo>
                  <a:cubicBezTo>
                    <a:pt x="274" y="64"/>
                    <a:pt x="272" y="60"/>
                    <a:pt x="266" y="61"/>
                  </a:cubicBezTo>
                  <a:cubicBezTo>
                    <a:pt x="197" y="65"/>
                    <a:pt x="90" y="42"/>
                    <a:pt x="15" y="2"/>
                  </a:cubicBezTo>
                  <a:cubicBezTo>
                    <a:pt x="13" y="0"/>
                    <a:pt x="7" y="3"/>
                    <a:pt x="3" y="13"/>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78" name="Freeform 446"/>
            <p:cNvSpPr/>
            <p:nvPr/>
          </p:nvSpPr>
          <p:spPr bwMode="auto">
            <a:xfrm>
              <a:off x="3640138" y="1401763"/>
              <a:ext cx="642938" cy="207963"/>
            </a:xfrm>
            <a:custGeom>
              <a:avLst/>
              <a:gdLst>
                <a:gd name="T0" fmla="*/ 9352 w 275"/>
                <a:gd name="T1" fmla="*/ 30377 h 89"/>
                <a:gd name="T2" fmla="*/ 14028 w 275"/>
                <a:gd name="T3" fmla="*/ 65427 h 89"/>
                <a:gd name="T4" fmla="*/ 607869 w 275"/>
                <a:gd name="T5" fmla="*/ 207963 h 89"/>
                <a:gd name="T6" fmla="*/ 638262 w 275"/>
                <a:gd name="T7" fmla="*/ 175250 h 89"/>
                <a:gd name="T8" fmla="*/ 621896 w 275"/>
                <a:gd name="T9" fmla="*/ 140200 h 89"/>
                <a:gd name="T10" fmla="*/ 37407 w 275"/>
                <a:gd name="T11" fmla="*/ 2337 h 89"/>
                <a:gd name="T12" fmla="*/ 9352 w 275"/>
                <a:gd name="T13" fmla="*/ 30377 h 89"/>
                <a:gd name="T14" fmla="*/ 0 60000 65536"/>
                <a:gd name="T15" fmla="*/ 0 60000 65536"/>
                <a:gd name="T16" fmla="*/ 0 60000 65536"/>
                <a:gd name="T17" fmla="*/ 0 60000 65536"/>
                <a:gd name="T18" fmla="*/ 0 60000 65536"/>
                <a:gd name="T19" fmla="*/ 0 60000 65536"/>
                <a:gd name="T20" fmla="*/ 0 60000 65536"/>
                <a:gd name="T21" fmla="*/ 0 w 275"/>
                <a:gd name="T22" fmla="*/ 0 h 89"/>
                <a:gd name="T23" fmla="*/ 275 w 27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89">
                  <a:moveTo>
                    <a:pt x="4" y="13"/>
                  </a:moveTo>
                  <a:cubicBezTo>
                    <a:pt x="0" y="22"/>
                    <a:pt x="0" y="26"/>
                    <a:pt x="6" y="28"/>
                  </a:cubicBezTo>
                  <a:cubicBezTo>
                    <a:pt x="77" y="62"/>
                    <a:pt x="161" y="88"/>
                    <a:pt x="260" y="89"/>
                  </a:cubicBezTo>
                  <a:cubicBezTo>
                    <a:pt x="267" y="89"/>
                    <a:pt x="272" y="88"/>
                    <a:pt x="273" y="75"/>
                  </a:cubicBezTo>
                  <a:cubicBezTo>
                    <a:pt x="275" y="63"/>
                    <a:pt x="273" y="60"/>
                    <a:pt x="266" y="60"/>
                  </a:cubicBezTo>
                  <a:cubicBezTo>
                    <a:pt x="197" y="64"/>
                    <a:pt x="91" y="42"/>
                    <a:pt x="16" y="1"/>
                  </a:cubicBezTo>
                  <a:cubicBezTo>
                    <a:pt x="13" y="0"/>
                    <a:pt x="7" y="3"/>
                    <a:pt x="4" y="13"/>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79" name="Freeform 447"/>
            <p:cNvSpPr>
              <a:spLocks noEditPoints="1"/>
            </p:cNvSpPr>
            <p:nvPr/>
          </p:nvSpPr>
          <p:spPr bwMode="auto">
            <a:xfrm>
              <a:off x="3857626" y="1333500"/>
              <a:ext cx="125413" cy="131763"/>
            </a:xfrm>
            <a:custGeom>
              <a:avLst/>
              <a:gdLst>
                <a:gd name="T0" fmla="*/ 102188 w 54"/>
                <a:gd name="T1" fmla="*/ 32941 h 56"/>
                <a:gd name="T2" fmla="*/ 62707 w 54"/>
                <a:gd name="T3" fmla="*/ 23529 h 56"/>
                <a:gd name="T4" fmla="*/ 62707 w 54"/>
                <a:gd name="T5" fmla="*/ 9412 h 56"/>
                <a:gd name="T6" fmla="*/ 113801 w 54"/>
                <a:gd name="T7" fmla="*/ 21176 h 56"/>
                <a:gd name="T8" fmla="*/ 123091 w 54"/>
                <a:gd name="T9" fmla="*/ 39999 h 56"/>
                <a:gd name="T10" fmla="*/ 102188 w 54"/>
                <a:gd name="T11" fmla="*/ 119998 h 56"/>
                <a:gd name="T12" fmla="*/ 83609 w 54"/>
                <a:gd name="T13" fmla="*/ 129410 h 56"/>
                <a:gd name="T14" fmla="*/ 62707 w 54"/>
                <a:gd name="T15" fmla="*/ 124704 h 56"/>
                <a:gd name="T16" fmla="*/ 62707 w 54"/>
                <a:gd name="T17" fmla="*/ 110587 h 56"/>
                <a:gd name="T18" fmla="*/ 81286 w 54"/>
                <a:gd name="T19" fmla="*/ 115293 h 56"/>
                <a:gd name="T20" fmla="*/ 90576 w 54"/>
                <a:gd name="T21" fmla="*/ 108234 h 56"/>
                <a:gd name="T22" fmla="*/ 109156 w 54"/>
                <a:gd name="T23" fmla="*/ 44705 h 56"/>
                <a:gd name="T24" fmla="*/ 102188 w 54"/>
                <a:gd name="T25" fmla="*/ 32941 h 56"/>
                <a:gd name="T26" fmla="*/ 62707 w 54"/>
                <a:gd name="T27" fmla="*/ 23529 h 56"/>
                <a:gd name="T28" fmla="*/ 44127 w 54"/>
                <a:gd name="T29" fmla="*/ 16470 h 56"/>
                <a:gd name="T30" fmla="*/ 32514 w 54"/>
                <a:gd name="T31" fmla="*/ 23529 h 56"/>
                <a:gd name="T32" fmla="*/ 16257 w 54"/>
                <a:gd name="T33" fmla="*/ 87058 h 56"/>
                <a:gd name="T34" fmla="*/ 23225 w 54"/>
                <a:gd name="T35" fmla="*/ 98822 h 56"/>
                <a:gd name="T36" fmla="*/ 62707 w 54"/>
                <a:gd name="T37" fmla="*/ 110587 h 56"/>
                <a:gd name="T38" fmla="*/ 62707 w 54"/>
                <a:gd name="T39" fmla="*/ 124704 h 56"/>
                <a:gd name="T40" fmla="*/ 11612 w 54"/>
                <a:gd name="T41" fmla="*/ 110587 h 56"/>
                <a:gd name="T42" fmla="*/ 2322 w 54"/>
                <a:gd name="T43" fmla="*/ 91764 h 56"/>
                <a:gd name="T44" fmla="*/ 23225 w 54"/>
                <a:gd name="T45" fmla="*/ 14117 h 56"/>
                <a:gd name="T46" fmla="*/ 41804 w 54"/>
                <a:gd name="T47" fmla="*/ 2353 h 56"/>
                <a:gd name="T48" fmla="*/ 62707 w 54"/>
                <a:gd name="T49" fmla="*/ 9412 h 56"/>
                <a:gd name="T50" fmla="*/ 62707 w 54"/>
                <a:gd name="T51" fmla="*/ 23529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6"/>
                <a:gd name="T80" fmla="*/ 54 w 5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6">
                  <a:moveTo>
                    <a:pt x="44" y="14"/>
                  </a:moveTo>
                  <a:cubicBezTo>
                    <a:pt x="27" y="10"/>
                    <a:pt x="27" y="10"/>
                    <a:pt x="27" y="10"/>
                  </a:cubicBezTo>
                  <a:cubicBezTo>
                    <a:pt x="27" y="4"/>
                    <a:pt x="27" y="4"/>
                    <a:pt x="27" y="4"/>
                  </a:cubicBezTo>
                  <a:cubicBezTo>
                    <a:pt x="49" y="9"/>
                    <a:pt x="49" y="9"/>
                    <a:pt x="49" y="9"/>
                  </a:cubicBezTo>
                  <a:cubicBezTo>
                    <a:pt x="52" y="10"/>
                    <a:pt x="54" y="14"/>
                    <a:pt x="53" y="17"/>
                  </a:cubicBezTo>
                  <a:cubicBezTo>
                    <a:pt x="44" y="51"/>
                    <a:pt x="44" y="51"/>
                    <a:pt x="44" y="51"/>
                  </a:cubicBezTo>
                  <a:cubicBezTo>
                    <a:pt x="43" y="54"/>
                    <a:pt x="39" y="56"/>
                    <a:pt x="36" y="55"/>
                  </a:cubicBezTo>
                  <a:cubicBezTo>
                    <a:pt x="27" y="53"/>
                    <a:pt x="27" y="53"/>
                    <a:pt x="27" y="53"/>
                  </a:cubicBezTo>
                  <a:cubicBezTo>
                    <a:pt x="27" y="47"/>
                    <a:pt x="27" y="47"/>
                    <a:pt x="27" y="47"/>
                  </a:cubicBezTo>
                  <a:cubicBezTo>
                    <a:pt x="35" y="49"/>
                    <a:pt x="35" y="49"/>
                    <a:pt x="35" y="49"/>
                  </a:cubicBezTo>
                  <a:cubicBezTo>
                    <a:pt x="37" y="49"/>
                    <a:pt x="39" y="48"/>
                    <a:pt x="39" y="46"/>
                  </a:cubicBezTo>
                  <a:cubicBezTo>
                    <a:pt x="47" y="19"/>
                    <a:pt x="47" y="19"/>
                    <a:pt x="47" y="19"/>
                  </a:cubicBezTo>
                  <a:cubicBezTo>
                    <a:pt x="47" y="17"/>
                    <a:pt x="46" y="15"/>
                    <a:pt x="44" y="14"/>
                  </a:cubicBezTo>
                  <a:close/>
                  <a:moveTo>
                    <a:pt x="27" y="10"/>
                  </a:moveTo>
                  <a:cubicBezTo>
                    <a:pt x="19" y="7"/>
                    <a:pt x="19" y="7"/>
                    <a:pt x="19" y="7"/>
                  </a:cubicBezTo>
                  <a:cubicBezTo>
                    <a:pt x="17" y="7"/>
                    <a:pt x="15" y="8"/>
                    <a:pt x="14" y="10"/>
                  </a:cubicBezTo>
                  <a:cubicBezTo>
                    <a:pt x="7" y="37"/>
                    <a:pt x="7" y="37"/>
                    <a:pt x="7" y="37"/>
                  </a:cubicBezTo>
                  <a:cubicBezTo>
                    <a:pt x="6" y="39"/>
                    <a:pt x="7" y="41"/>
                    <a:pt x="10" y="42"/>
                  </a:cubicBezTo>
                  <a:cubicBezTo>
                    <a:pt x="27" y="47"/>
                    <a:pt x="27" y="47"/>
                    <a:pt x="27" y="47"/>
                  </a:cubicBezTo>
                  <a:cubicBezTo>
                    <a:pt x="27" y="53"/>
                    <a:pt x="27" y="53"/>
                    <a:pt x="27" y="53"/>
                  </a:cubicBezTo>
                  <a:cubicBezTo>
                    <a:pt x="5" y="47"/>
                    <a:pt x="5" y="47"/>
                    <a:pt x="5" y="47"/>
                  </a:cubicBezTo>
                  <a:cubicBezTo>
                    <a:pt x="2" y="46"/>
                    <a:pt x="0" y="42"/>
                    <a:pt x="1" y="39"/>
                  </a:cubicBezTo>
                  <a:cubicBezTo>
                    <a:pt x="10" y="6"/>
                    <a:pt x="10" y="6"/>
                    <a:pt x="10" y="6"/>
                  </a:cubicBezTo>
                  <a:cubicBezTo>
                    <a:pt x="11" y="2"/>
                    <a:pt x="14" y="0"/>
                    <a:pt x="18" y="1"/>
                  </a:cubicBezTo>
                  <a:cubicBezTo>
                    <a:pt x="27" y="4"/>
                    <a:pt x="27" y="4"/>
                    <a:pt x="27" y="4"/>
                  </a:cubicBezTo>
                  <a:lnTo>
                    <a:pt x="27" y="10"/>
                  </a:lnTo>
                  <a:close/>
                </a:path>
              </a:pathLst>
            </a:custGeom>
            <a:solidFill>
              <a:srgbClr val="E09431"/>
            </a:solidFill>
            <a:ln w="9525">
              <a:noFill/>
              <a:miter lim="800000"/>
            </a:ln>
          </p:spPr>
          <p:txBody>
            <a:bodyPr/>
            <a:p>
              <a:endParaRPr lang="zh-CN" altLang="en-US">
                <a:latin typeface="Calibri" panose="020F0502020204030204" charset="0"/>
              </a:endParaRPr>
            </a:p>
          </p:txBody>
        </p:sp>
        <p:sp>
          <p:nvSpPr>
            <p:cNvPr id="80" name="Freeform 448"/>
            <p:cNvSpPr/>
            <p:nvPr/>
          </p:nvSpPr>
          <p:spPr bwMode="auto">
            <a:xfrm>
              <a:off x="3952876" y="1204913"/>
              <a:ext cx="68263" cy="68263"/>
            </a:xfrm>
            <a:custGeom>
              <a:avLst/>
              <a:gdLst>
                <a:gd name="T0" fmla="*/ 40016 w 29"/>
                <a:gd name="T1" fmla="*/ 4708 h 29"/>
                <a:gd name="T2" fmla="*/ 4708 w 29"/>
                <a:gd name="T3" fmla="*/ 28247 h 29"/>
                <a:gd name="T4" fmla="*/ 28247 w 29"/>
                <a:gd name="T5" fmla="*/ 63555 h 29"/>
                <a:gd name="T6" fmla="*/ 63555 w 29"/>
                <a:gd name="T7" fmla="*/ 40016 h 29"/>
                <a:gd name="T8" fmla="*/ 40016 w 29"/>
                <a:gd name="T9" fmla="*/ 4708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7" y="2"/>
                  </a:moveTo>
                  <a:cubicBezTo>
                    <a:pt x="10" y="0"/>
                    <a:pt x="3" y="5"/>
                    <a:pt x="2" y="12"/>
                  </a:cubicBezTo>
                  <a:cubicBezTo>
                    <a:pt x="0" y="19"/>
                    <a:pt x="4" y="26"/>
                    <a:pt x="12" y="27"/>
                  </a:cubicBezTo>
                  <a:cubicBezTo>
                    <a:pt x="19" y="29"/>
                    <a:pt x="26" y="25"/>
                    <a:pt x="27" y="17"/>
                  </a:cubicBezTo>
                  <a:cubicBezTo>
                    <a:pt x="29" y="10"/>
                    <a:pt x="24" y="3"/>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1" name="Freeform 449"/>
            <p:cNvSpPr/>
            <p:nvPr/>
          </p:nvSpPr>
          <p:spPr bwMode="auto">
            <a:xfrm>
              <a:off x="3956051" y="1198563"/>
              <a:ext cx="68263" cy="65088"/>
            </a:xfrm>
            <a:custGeom>
              <a:avLst/>
              <a:gdLst>
                <a:gd name="T0" fmla="*/ 40016 w 29"/>
                <a:gd name="T1" fmla="*/ 2325 h 28"/>
                <a:gd name="T2" fmla="*/ 4708 w 29"/>
                <a:gd name="T3" fmla="*/ 25570 h 28"/>
                <a:gd name="T4" fmla="*/ 25893 w 29"/>
                <a:gd name="T5" fmla="*/ 62763 h 28"/>
                <a:gd name="T6" fmla="*/ 63555 w 29"/>
                <a:gd name="T7" fmla="*/ 39518 h 28"/>
                <a:gd name="T8" fmla="*/ 40016 w 29"/>
                <a:gd name="T9" fmla="*/ 232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7" y="1"/>
                  </a:moveTo>
                  <a:cubicBezTo>
                    <a:pt x="10" y="0"/>
                    <a:pt x="3" y="4"/>
                    <a:pt x="2" y="11"/>
                  </a:cubicBezTo>
                  <a:cubicBezTo>
                    <a:pt x="0" y="18"/>
                    <a:pt x="4" y="25"/>
                    <a:pt x="11" y="27"/>
                  </a:cubicBezTo>
                  <a:cubicBezTo>
                    <a:pt x="18" y="28"/>
                    <a:pt x="25" y="24"/>
                    <a:pt x="27" y="17"/>
                  </a:cubicBezTo>
                  <a:cubicBezTo>
                    <a:pt x="29" y="10"/>
                    <a:pt x="24" y="3"/>
                    <a:pt x="17"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2" name="Freeform 450"/>
            <p:cNvSpPr/>
            <p:nvPr/>
          </p:nvSpPr>
          <p:spPr bwMode="auto">
            <a:xfrm>
              <a:off x="3960813" y="1198563"/>
              <a:ext cx="60325" cy="55563"/>
            </a:xfrm>
            <a:custGeom>
              <a:avLst/>
              <a:gdLst>
                <a:gd name="T0" fmla="*/ 0 w 26"/>
                <a:gd name="T1" fmla="*/ 20836 h 24"/>
                <a:gd name="T2" fmla="*/ 23202 w 26"/>
                <a:gd name="T3" fmla="*/ 50933 h 24"/>
                <a:gd name="T4" fmla="*/ 58005 w 26"/>
                <a:gd name="T5" fmla="*/ 34727 h 24"/>
                <a:gd name="T6" fmla="*/ 34803 w 26"/>
                <a:gd name="T7" fmla="*/ 2315 h 24"/>
                <a:gd name="T8" fmla="*/ 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9"/>
                  </a:moveTo>
                  <a:cubicBezTo>
                    <a:pt x="0" y="15"/>
                    <a:pt x="4" y="21"/>
                    <a:pt x="10" y="22"/>
                  </a:cubicBezTo>
                  <a:cubicBezTo>
                    <a:pt x="17" y="24"/>
                    <a:pt x="23" y="20"/>
                    <a:pt x="25" y="15"/>
                  </a:cubicBezTo>
                  <a:cubicBezTo>
                    <a:pt x="26" y="8"/>
                    <a:pt x="22" y="3"/>
                    <a:pt x="15" y="1"/>
                  </a:cubicBezTo>
                  <a:cubicBezTo>
                    <a:pt x="9" y="0"/>
                    <a:pt x="3" y="3"/>
                    <a:pt x="0"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3" name="Freeform 451"/>
            <p:cNvSpPr/>
            <p:nvPr/>
          </p:nvSpPr>
          <p:spPr bwMode="auto">
            <a:xfrm>
              <a:off x="3937001" y="1279525"/>
              <a:ext cx="65088" cy="68263"/>
            </a:xfrm>
            <a:custGeom>
              <a:avLst/>
              <a:gdLst>
                <a:gd name="T0" fmla="*/ 39518 w 28"/>
                <a:gd name="T1" fmla="*/ 4708 h 29"/>
                <a:gd name="T2" fmla="*/ 2325 w 28"/>
                <a:gd name="T3" fmla="*/ 28247 h 29"/>
                <a:gd name="T4" fmla="*/ 25570 w 28"/>
                <a:gd name="T5" fmla="*/ 65909 h 29"/>
                <a:gd name="T6" fmla="*/ 62763 w 28"/>
                <a:gd name="T7" fmla="*/ 42370 h 29"/>
                <a:gd name="T8" fmla="*/ 39518 w 28"/>
                <a:gd name="T9" fmla="*/ 4708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7" y="2"/>
                  </a:moveTo>
                  <a:cubicBezTo>
                    <a:pt x="10" y="0"/>
                    <a:pt x="3" y="5"/>
                    <a:pt x="1" y="12"/>
                  </a:cubicBezTo>
                  <a:cubicBezTo>
                    <a:pt x="0" y="19"/>
                    <a:pt x="4" y="26"/>
                    <a:pt x="11" y="28"/>
                  </a:cubicBezTo>
                  <a:cubicBezTo>
                    <a:pt x="18" y="29"/>
                    <a:pt x="25" y="25"/>
                    <a:pt x="27" y="18"/>
                  </a:cubicBezTo>
                  <a:cubicBezTo>
                    <a:pt x="28" y="11"/>
                    <a:pt x="24" y="4"/>
                    <a:pt x="17" y="2"/>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4" name="Freeform 452"/>
            <p:cNvSpPr/>
            <p:nvPr/>
          </p:nvSpPr>
          <p:spPr bwMode="auto">
            <a:xfrm>
              <a:off x="3937001" y="1273175"/>
              <a:ext cx="68263" cy="68263"/>
            </a:xfrm>
            <a:custGeom>
              <a:avLst/>
              <a:gdLst>
                <a:gd name="T0" fmla="*/ 42370 w 29"/>
                <a:gd name="T1" fmla="*/ 2354 h 29"/>
                <a:gd name="T2" fmla="*/ 4708 w 29"/>
                <a:gd name="T3" fmla="*/ 25893 h 29"/>
                <a:gd name="T4" fmla="*/ 28247 w 29"/>
                <a:gd name="T5" fmla="*/ 63555 h 29"/>
                <a:gd name="T6" fmla="*/ 65909 w 29"/>
                <a:gd name="T7" fmla="*/ 40016 h 29"/>
                <a:gd name="T8" fmla="*/ 42370 w 29"/>
                <a:gd name="T9" fmla="*/ 235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8" y="1"/>
                  </a:moveTo>
                  <a:cubicBezTo>
                    <a:pt x="11" y="0"/>
                    <a:pt x="4" y="4"/>
                    <a:pt x="2" y="11"/>
                  </a:cubicBezTo>
                  <a:cubicBezTo>
                    <a:pt x="0" y="18"/>
                    <a:pt x="5" y="25"/>
                    <a:pt x="12" y="27"/>
                  </a:cubicBezTo>
                  <a:cubicBezTo>
                    <a:pt x="19" y="29"/>
                    <a:pt x="26" y="24"/>
                    <a:pt x="28" y="17"/>
                  </a:cubicBezTo>
                  <a:cubicBezTo>
                    <a:pt x="29" y="10"/>
                    <a:pt x="25" y="3"/>
                    <a:pt x="18" y="1"/>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5" name="Freeform 453"/>
            <p:cNvSpPr/>
            <p:nvPr/>
          </p:nvSpPr>
          <p:spPr bwMode="auto">
            <a:xfrm>
              <a:off x="3941763" y="1273175"/>
              <a:ext cx="60325" cy="55563"/>
            </a:xfrm>
            <a:custGeom>
              <a:avLst/>
              <a:gdLst>
                <a:gd name="T0" fmla="*/ 2320 w 26"/>
                <a:gd name="T1" fmla="*/ 20836 h 24"/>
                <a:gd name="T2" fmla="*/ 25522 w 26"/>
                <a:gd name="T3" fmla="*/ 50933 h 24"/>
                <a:gd name="T4" fmla="*/ 60325 w 26"/>
                <a:gd name="T5" fmla="*/ 34727 h 24"/>
                <a:gd name="T6" fmla="*/ 37123 w 26"/>
                <a:gd name="T7" fmla="*/ 2315 h 24"/>
                <a:gd name="T8" fmla="*/ 2320 w 26"/>
                <a:gd name="T9" fmla="*/ 20836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 y="9"/>
                  </a:moveTo>
                  <a:cubicBezTo>
                    <a:pt x="0" y="15"/>
                    <a:pt x="5" y="21"/>
                    <a:pt x="11" y="22"/>
                  </a:cubicBezTo>
                  <a:cubicBezTo>
                    <a:pt x="17" y="24"/>
                    <a:pt x="23" y="21"/>
                    <a:pt x="26" y="15"/>
                  </a:cubicBezTo>
                  <a:cubicBezTo>
                    <a:pt x="26" y="9"/>
                    <a:pt x="22" y="3"/>
                    <a:pt x="16" y="1"/>
                  </a:cubicBezTo>
                  <a:cubicBezTo>
                    <a:pt x="9" y="0"/>
                    <a:pt x="3" y="3"/>
                    <a:pt x="1" y="9"/>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86" name="Freeform 454"/>
            <p:cNvSpPr/>
            <p:nvPr/>
          </p:nvSpPr>
          <p:spPr bwMode="auto">
            <a:xfrm>
              <a:off x="3859213" y="1071563"/>
              <a:ext cx="333375" cy="227013"/>
            </a:xfrm>
            <a:custGeom>
              <a:avLst/>
              <a:gdLst>
                <a:gd name="T0" fmla="*/ 279378 w 142"/>
                <a:gd name="T1" fmla="*/ 81912 h 97"/>
                <a:gd name="T2" fmla="*/ 51650 w 142"/>
                <a:gd name="T3" fmla="*/ 0 h 97"/>
                <a:gd name="T4" fmla="*/ 0 w 142"/>
                <a:gd name="T5" fmla="*/ 138080 h 97"/>
                <a:gd name="T6" fmla="*/ 227728 w 142"/>
                <a:gd name="T7" fmla="*/ 219992 h 97"/>
                <a:gd name="T8" fmla="*/ 227728 w 142"/>
                <a:gd name="T9" fmla="*/ 217652 h 97"/>
                <a:gd name="T10" fmla="*/ 305202 w 142"/>
                <a:gd name="T11" fmla="*/ 196589 h 97"/>
                <a:gd name="T12" fmla="*/ 300507 w 142"/>
                <a:gd name="T13" fmla="*/ 95954 h 97"/>
                <a:gd name="T14" fmla="*/ 279378 w 142"/>
                <a:gd name="T15" fmla="*/ 81912 h 97"/>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97"/>
                <a:gd name="T26" fmla="*/ 142 w 14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97">
                  <a:moveTo>
                    <a:pt x="119" y="35"/>
                  </a:moveTo>
                  <a:cubicBezTo>
                    <a:pt x="22" y="0"/>
                    <a:pt x="22" y="0"/>
                    <a:pt x="22" y="0"/>
                  </a:cubicBezTo>
                  <a:cubicBezTo>
                    <a:pt x="0" y="59"/>
                    <a:pt x="0" y="59"/>
                    <a:pt x="0" y="59"/>
                  </a:cubicBezTo>
                  <a:cubicBezTo>
                    <a:pt x="97" y="94"/>
                    <a:pt x="97" y="94"/>
                    <a:pt x="97" y="94"/>
                  </a:cubicBezTo>
                  <a:cubicBezTo>
                    <a:pt x="97" y="93"/>
                    <a:pt x="97" y="93"/>
                    <a:pt x="97" y="93"/>
                  </a:cubicBezTo>
                  <a:cubicBezTo>
                    <a:pt x="108" y="97"/>
                    <a:pt x="122" y="94"/>
                    <a:pt x="130" y="84"/>
                  </a:cubicBezTo>
                  <a:cubicBezTo>
                    <a:pt x="142" y="72"/>
                    <a:pt x="141" y="52"/>
                    <a:pt x="128" y="41"/>
                  </a:cubicBezTo>
                  <a:cubicBezTo>
                    <a:pt x="125" y="38"/>
                    <a:pt x="122" y="37"/>
                    <a:pt x="119" y="35"/>
                  </a:cubicBezTo>
                  <a:close/>
                </a:path>
              </a:pathLst>
            </a:custGeom>
            <a:solidFill>
              <a:srgbClr val="CF291D"/>
            </a:solidFill>
            <a:ln w="9525">
              <a:noFill/>
              <a:miter lim="800000"/>
            </a:ln>
          </p:spPr>
          <p:txBody>
            <a:bodyPr/>
            <a:p>
              <a:endParaRPr lang="zh-CN" altLang="en-US">
                <a:latin typeface="Calibri" panose="020F0502020204030204" charset="0"/>
              </a:endParaRPr>
            </a:p>
          </p:txBody>
        </p:sp>
        <p:sp>
          <p:nvSpPr>
            <p:cNvPr id="87" name="Freeform 455"/>
            <p:cNvSpPr/>
            <p:nvPr/>
          </p:nvSpPr>
          <p:spPr bwMode="auto">
            <a:xfrm>
              <a:off x="3871913" y="1071563"/>
              <a:ext cx="320675" cy="206375"/>
            </a:xfrm>
            <a:custGeom>
              <a:avLst/>
              <a:gdLst>
                <a:gd name="T0" fmla="*/ 266839 w 137"/>
                <a:gd name="T1" fmla="*/ 82081 h 88"/>
                <a:gd name="T2" fmla="*/ 39792 w 137"/>
                <a:gd name="T3" fmla="*/ 0 h 88"/>
                <a:gd name="T4" fmla="*/ 0 w 137"/>
                <a:gd name="T5" fmla="*/ 103188 h 88"/>
                <a:gd name="T6" fmla="*/ 283224 w 137"/>
                <a:gd name="T7" fmla="*/ 206375 h 88"/>
                <a:gd name="T8" fmla="*/ 292587 w 137"/>
                <a:gd name="T9" fmla="*/ 196994 h 88"/>
                <a:gd name="T10" fmla="*/ 287905 w 137"/>
                <a:gd name="T11" fmla="*/ 96152 h 88"/>
                <a:gd name="T12" fmla="*/ 266839 w 137"/>
                <a:gd name="T13" fmla="*/ 82081 h 88"/>
                <a:gd name="T14" fmla="*/ 0 60000 65536"/>
                <a:gd name="T15" fmla="*/ 0 60000 65536"/>
                <a:gd name="T16" fmla="*/ 0 60000 65536"/>
                <a:gd name="T17" fmla="*/ 0 60000 65536"/>
                <a:gd name="T18" fmla="*/ 0 60000 65536"/>
                <a:gd name="T19" fmla="*/ 0 60000 65536"/>
                <a:gd name="T20" fmla="*/ 0 60000 65536"/>
                <a:gd name="T21" fmla="*/ 0 w 137"/>
                <a:gd name="T22" fmla="*/ 0 h 88"/>
                <a:gd name="T23" fmla="*/ 137 w 137"/>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8">
                  <a:moveTo>
                    <a:pt x="114" y="35"/>
                  </a:moveTo>
                  <a:cubicBezTo>
                    <a:pt x="17" y="0"/>
                    <a:pt x="17" y="0"/>
                    <a:pt x="17" y="0"/>
                  </a:cubicBezTo>
                  <a:cubicBezTo>
                    <a:pt x="0" y="44"/>
                    <a:pt x="0" y="44"/>
                    <a:pt x="0" y="44"/>
                  </a:cubicBezTo>
                  <a:cubicBezTo>
                    <a:pt x="121" y="88"/>
                    <a:pt x="121" y="88"/>
                    <a:pt x="121" y="88"/>
                  </a:cubicBezTo>
                  <a:cubicBezTo>
                    <a:pt x="122" y="87"/>
                    <a:pt x="124" y="86"/>
                    <a:pt x="125" y="84"/>
                  </a:cubicBezTo>
                  <a:cubicBezTo>
                    <a:pt x="137" y="72"/>
                    <a:pt x="136" y="52"/>
                    <a:pt x="123" y="41"/>
                  </a:cubicBezTo>
                  <a:cubicBezTo>
                    <a:pt x="120" y="38"/>
                    <a:pt x="117" y="37"/>
                    <a:pt x="114" y="35"/>
                  </a:cubicBezTo>
                  <a:close/>
                </a:path>
              </a:pathLst>
            </a:custGeom>
            <a:solidFill>
              <a:srgbClr val="F03E32"/>
            </a:solidFill>
            <a:ln w="9525">
              <a:noFill/>
              <a:miter lim="800000"/>
            </a:ln>
          </p:spPr>
          <p:txBody>
            <a:bodyPr/>
            <a:p>
              <a:endParaRPr lang="zh-CN" altLang="en-US">
                <a:latin typeface="Calibri" panose="020F0502020204030204" charset="0"/>
              </a:endParaRPr>
            </a:p>
          </p:txBody>
        </p:sp>
        <p:sp>
          <p:nvSpPr>
            <p:cNvPr id="88" name="Freeform 456"/>
            <p:cNvSpPr/>
            <p:nvPr/>
          </p:nvSpPr>
          <p:spPr bwMode="auto">
            <a:xfrm>
              <a:off x="3814763" y="1042988"/>
              <a:ext cx="117475" cy="180975"/>
            </a:xfrm>
            <a:custGeom>
              <a:avLst/>
              <a:gdLst>
                <a:gd name="T0" fmla="*/ 58738 w 50"/>
                <a:gd name="T1" fmla="*/ 169223 h 77"/>
                <a:gd name="T2" fmla="*/ 110427 w 50"/>
                <a:gd name="T3" fmla="*/ 32905 h 77"/>
                <a:gd name="T4" fmla="*/ 101029 w 50"/>
                <a:gd name="T5" fmla="*/ 14102 h 77"/>
                <a:gd name="T6" fmla="*/ 49340 w 50"/>
                <a:gd name="T7" fmla="*/ 14102 h 77"/>
                <a:gd name="T8" fmla="*/ 2350 w 50"/>
                <a:gd name="T9" fmla="*/ 148070 h 77"/>
                <a:gd name="T10" fmla="*/ 42291 w 50"/>
                <a:gd name="T11" fmla="*/ 178625 h 77"/>
                <a:gd name="T12" fmla="*/ 58738 w 50"/>
                <a:gd name="T13" fmla="*/ 169223 h 77"/>
                <a:gd name="T14" fmla="*/ 0 60000 65536"/>
                <a:gd name="T15" fmla="*/ 0 60000 65536"/>
                <a:gd name="T16" fmla="*/ 0 60000 65536"/>
                <a:gd name="T17" fmla="*/ 0 60000 65536"/>
                <a:gd name="T18" fmla="*/ 0 60000 65536"/>
                <a:gd name="T19" fmla="*/ 0 60000 65536"/>
                <a:gd name="T20" fmla="*/ 0 60000 65536"/>
                <a:gd name="T21" fmla="*/ 0 w 50"/>
                <a:gd name="T22" fmla="*/ 0 h 77"/>
                <a:gd name="T23" fmla="*/ 50 w 5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77">
                  <a:moveTo>
                    <a:pt x="25" y="72"/>
                  </a:moveTo>
                  <a:cubicBezTo>
                    <a:pt x="27" y="54"/>
                    <a:pt x="37" y="26"/>
                    <a:pt x="47" y="14"/>
                  </a:cubicBezTo>
                  <a:cubicBezTo>
                    <a:pt x="50" y="10"/>
                    <a:pt x="46" y="7"/>
                    <a:pt x="43" y="6"/>
                  </a:cubicBezTo>
                  <a:cubicBezTo>
                    <a:pt x="35" y="3"/>
                    <a:pt x="26" y="0"/>
                    <a:pt x="21" y="6"/>
                  </a:cubicBezTo>
                  <a:cubicBezTo>
                    <a:pt x="8" y="21"/>
                    <a:pt x="0" y="44"/>
                    <a:pt x="1" y="63"/>
                  </a:cubicBezTo>
                  <a:cubicBezTo>
                    <a:pt x="1" y="70"/>
                    <a:pt x="10" y="74"/>
                    <a:pt x="18" y="76"/>
                  </a:cubicBezTo>
                  <a:cubicBezTo>
                    <a:pt x="21" y="77"/>
                    <a:pt x="25" y="76"/>
                    <a:pt x="25" y="72"/>
                  </a:cubicBezTo>
                  <a:close/>
                </a:path>
              </a:pathLst>
            </a:custGeom>
            <a:solidFill>
              <a:srgbClr val="E6E6E6"/>
            </a:solidFill>
            <a:ln w="9525">
              <a:noFill/>
              <a:miter lim="800000"/>
            </a:ln>
          </p:spPr>
          <p:txBody>
            <a:bodyPr/>
            <a:p>
              <a:endParaRPr lang="zh-CN" altLang="en-US">
                <a:latin typeface="Calibri" panose="020F0502020204030204" charset="0"/>
              </a:endParaRPr>
            </a:p>
          </p:txBody>
        </p:sp>
        <p:sp>
          <p:nvSpPr>
            <p:cNvPr id="89" name="Freeform 457"/>
            <p:cNvSpPr/>
            <p:nvPr/>
          </p:nvSpPr>
          <p:spPr bwMode="auto">
            <a:xfrm>
              <a:off x="3671888" y="1006475"/>
              <a:ext cx="234950" cy="169863"/>
            </a:xfrm>
            <a:custGeom>
              <a:avLst/>
              <a:gdLst>
                <a:gd name="T0" fmla="*/ 157417 w 100"/>
                <a:gd name="T1" fmla="*/ 30250 h 73"/>
                <a:gd name="T2" fmla="*/ 91631 w 100"/>
                <a:gd name="T3" fmla="*/ 48865 h 73"/>
                <a:gd name="T4" fmla="*/ 23495 w 100"/>
                <a:gd name="T5" fmla="*/ 69807 h 73"/>
                <a:gd name="T6" fmla="*/ 145669 w 100"/>
                <a:gd name="T7" fmla="*/ 169863 h 73"/>
                <a:gd name="T8" fmla="*/ 157417 w 100"/>
                <a:gd name="T9" fmla="*/ 30250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67" y="13"/>
                  </a:moveTo>
                  <a:cubicBezTo>
                    <a:pt x="48" y="0"/>
                    <a:pt x="31" y="1"/>
                    <a:pt x="39" y="21"/>
                  </a:cubicBezTo>
                  <a:cubicBezTo>
                    <a:pt x="31" y="17"/>
                    <a:pt x="15" y="15"/>
                    <a:pt x="10" y="30"/>
                  </a:cubicBezTo>
                  <a:cubicBezTo>
                    <a:pt x="0" y="58"/>
                    <a:pt x="27" y="73"/>
                    <a:pt x="62" y="73"/>
                  </a:cubicBezTo>
                  <a:cubicBezTo>
                    <a:pt x="82" y="73"/>
                    <a:pt x="100" y="36"/>
                    <a:pt x="67" y="13"/>
                  </a:cubicBezTo>
                  <a:close/>
                </a:path>
              </a:pathLst>
            </a:custGeom>
            <a:solidFill>
              <a:srgbClr val="333333"/>
            </a:solidFill>
            <a:ln w="9525">
              <a:noFill/>
              <a:miter lim="800000"/>
            </a:ln>
          </p:spPr>
          <p:txBody>
            <a:bodyPr/>
            <a:p>
              <a:endParaRPr lang="zh-CN" altLang="en-US">
                <a:latin typeface="Calibri" panose="020F0502020204030204" charset="0"/>
              </a:endParaRPr>
            </a:p>
          </p:txBody>
        </p:sp>
        <p:sp>
          <p:nvSpPr>
            <p:cNvPr id="90" name="Freeform 458"/>
            <p:cNvSpPr/>
            <p:nvPr/>
          </p:nvSpPr>
          <p:spPr bwMode="auto">
            <a:xfrm>
              <a:off x="3810001" y="1041400"/>
              <a:ext cx="112713" cy="179388"/>
            </a:xfrm>
            <a:custGeom>
              <a:avLst/>
              <a:gdLst>
                <a:gd name="T0" fmla="*/ 56357 w 48"/>
                <a:gd name="T1" fmla="*/ 167739 h 77"/>
                <a:gd name="T2" fmla="*/ 105668 w 48"/>
                <a:gd name="T3" fmla="*/ 32616 h 77"/>
                <a:gd name="T4" fmla="*/ 98624 w 48"/>
                <a:gd name="T5" fmla="*/ 13978 h 77"/>
                <a:gd name="T6" fmla="*/ 46964 w 48"/>
                <a:gd name="T7" fmla="*/ 13978 h 77"/>
                <a:gd name="T8" fmla="*/ 0 w 48"/>
                <a:gd name="T9" fmla="*/ 146772 h 77"/>
                <a:gd name="T10" fmla="*/ 37571 w 48"/>
                <a:gd name="T11" fmla="*/ 177058 h 77"/>
                <a:gd name="T12" fmla="*/ 56357 w 48"/>
                <a:gd name="T13" fmla="*/ 167739 h 77"/>
                <a:gd name="T14" fmla="*/ 0 60000 65536"/>
                <a:gd name="T15" fmla="*/ 0 60000 65536"/>
                <a:gd name="T16" fmla="*/ 0 60000 65536"/>
                <a:gd name="T17" fmla="*/ 0 60000 65536"/>
                <a:gd name="T18" fmla="*/ 0 60000 65536"/>
                <a:gd name="T19" fmla="*/ 0 60000 65536"/>
                <a:gd name="T20" fmla="*/ 0 60000 65536"/>
                <a:gd name="T21" fmla="*/ 0 w 48"/>
                <a:gd name="T22" fmla="*/ 0 h 77"/>
                <a:gd name="T23" fmla="*/ 48 w 4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77">
                  <a:moveTo>
                    <a:pt x="24" y="72"/>
                  </a:moveTo>
                  <a:cubicBezTo>
                    <a:pt x="25" y="53"/>
                    <a:pt x="36" y="26"/>
                    <a:pt x="45" y="14"/>
                  </a:cubicBezTo>
                  <a:cubicBezTo>
                    <a:pt x="48" y="10"/>
                    <a:pt x="44" y="7"/>
                    <a:pt x="42" y="6"/>
                  </a:cubicBezTo>
                  <a:cubicBezTo>
                    <a:pt x="34" y="3"/>
                    <a:pt x="25" y="0"/>
                    <a:pt x="20" y="6"/>
                  </a:cubicBezTo>
                  <a:cubicBezTo>
                    <a:pt x="8" y="21"/>
                    <a:pt x="0" y="44"/>
                    <a:pt x="0" y="63"/>
                  </a:cubicBezTo>
                  <a:cubicBezTo>
                    <a:pt x="0" y="70"/>
                    <a:pt x="9" y="73"/>
                    <a:pt x="16" y="76"/>
                  </a:cubicBezTo>
                  <a:cubicBezTo>
                    <a:pt x="20" y="77"/>
                    <a:pt x="24" y="76"/>
                    <a:pt x="24" y="72"/>
                  </a:cubicBezTo>
                  <a:close/>
                </a:path>
              </a:pathLst>
            </a:custGeom>
            <a:solidFill>
              <a:srgbClr val="FFFFFF"/>
            </a:solidFill>
            <a:ln w="9525">
              <a:noFill/>
              <a:miter lim="800000"/>
            </a:ln>
          </p:spPr>
          <p:txBody>
            <a:bodyPr/>
            <a:p>
              <a:endParaRPr lang="zh-CN" altLang="en-US">
                <a:latin typeface="Calibri" panose="020F0502020204030204" charset="0"/>
              </a:endParaRPr>
            </a:p>
          </p:txBody>
        </p:sp>
        <p:sp>
          <p:nvSpPr>
            <p:cNvPr id="91" name="Freeform 459"/>
            <p:cNvSpPr/>
            <p:nvPr/>
          </p:nvSpPr>
          <p:spPr bwMode="auto">
            <a:xfrm>
              <a:off x="3694113" y="1060450"/>
              <a:ext cx="71438" cy="79375"/>
            </a:xfrm>
            <a:custGeom>
              <a:avLst/>
              <a:gdLst>
                <a:gd name="T0" fmla="*/ 48393 w 31"/>
                <a:gd name="T1" fmla="*/ 7004 h 34"/>
                <a:gd name="T2" fmla="*/ 66829 w 31"/>
                <a:gd name="T3" fmla="*/ 51360 h 34"/>
                <a:gd name="T4" fmla="*/ 23045 w 31"/>
                <a:gd name="T5" fmla="*/ 72371 h 34"/>
                <a:gd name="T6" fmla="*/ 6913 w 31"/>
                <a:gd name="T7" fmla="*/ 30349 h 34"/>
                <a:gd name="T8" fmla="*/ 48393 w 31"/>
                <a:gd name="T9" fmla="*/ 7004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21" y="3"/>
                  </a:moveTo>
                  <a:cubicBezTo>
                    <a:pt x="28" y="6"/>
                    <a:pt x="31" y="14"/>
                    <a:pt x="29" y="22"/>
                  </a:cubicBezTo>
                  <a:cubicBezTo>
                    <a:pt x="26" y="30"/>
                    <a:pt x="18" y="34"/>
                    <a:pt x="10" y="31"/>
                  </a:cubicBezTo>
                  <a:cubicBezTo>
                    <a:pt x="3" y="29"/>
                    <a:pt x="0" y="20"/>
                    <a:pt x="3" y="13"/>
                  </a:cubicBezTo>
                  <a:cubicBezTo>
                    <a:pt x="6" y="5"/>
                    <a:pt x="14" y="0"/>
                    <a:pt x="21" y="3"/>
                  </a:cubicBezTo>
                  <a:close/>
                </a:path>
              </a:pathLst>
            </a:custGeom>
            <a:solidFill>
              <a:srgbClr val="4D4D4D"/>
            </a:solidFill>
            <a:ln w="9525">
              <a:noFill/>
              <a:miter lim="800000"/>
            </a:ln>
          </p:spPr>
          <p:txBody>
            <a:bodyPr/>
            <a:p>
              <a:endParaRPr lang="zh-CN" altLang="en-US">
                <a:latin typeface="Calibri" panose="020F0502020204030204" charset="0"/>
              </a:endParaRPr>
            </a:p>
          </p:txBody>
        </p:sp>
        <p:sp>
          <p:nvSpPr>
            <p:cNvPr id="92" name="Oval 460"/>
            <p:cNvSpPr>
              <a:spLocks noChangeArrowheads="1"/>
            </p:cNvSpPr>
            <p:nvPr/>
          </p:nvSpPr>
          <p:spPr bwMode="auto">
            <a:xfrm>
              <a:off x="3695701" y="828675"/>
              <a:ext cx="68263" cy="107950"/>
            </a:xfrm>
            <a:prstGeom prst="ellipse">
              <a:avLst/>
            </a:prstGeom>
            <a:solidFill>
              <a:srgbClr val="333333"/>
            </a:solidFill>
            <a:ln w="9525">
              <a:noFill/>
              <a:round/>
            </a:ln>
          </p:spPr>
          <p:txBody>
            <a:bodyPr/>
            <a:p>
              <a:endParaRPr lang="zh-CN" altLang="en-US">
                <a:latin typeface="Calibri" panose="020F0502020204030204" charset="0"/>
              </a:endParaRPr>
            </a:p>
          </p:txBody>
        </p:sp>
        <p:sp>
          <p:nvSpPr>
            <p:cNvPr id="93" name="Oval 461"/>
            <p:cNvSpPr>
              <a:spLocks noChangeArrowheads="1"/>
            </p:cNvSpPr>
            <p:nvPr/>
          </p:nvSpPr>
          <p:spPr bwMode="auto">
            <a:xfrm>
              <a:off x="3705226" y="842963"/>
              <a:ext cx="47625" cy="71438"/>
            </a:xfrm>
            <a:prstGeom prst="ellipse">
              <a:avLst/>
            </a:prstGeom>
            <a:solidFill>
              <a:srgbClr val="4D4D4D"/>
            </a:solidFill>
            <a:ln w="9525">
              <a:noFill/>
              <a:round/>
            </a:ln>
          </p:spPr>
          <p:txBody>
            <a:bodyPr/>
            <a:p>
              <a:endParaRPr lang="zh-CN" altLang="en-US">
                <a:latin typeface="Calibri" panose="020F0502020204030204" charset="0"/>
              </a:endParaRPr>
            </a:p>
          </p:txBody>
        </p:sp>
      </p:grpSp>
      <p:sp>
        <p:nvSpPr>
          <p:cNvPr id="13" name="文本框 12"/>
          <p:cNvSpPr txBox="1"/>
          <p:nvPr/>
        </p:nvSpPr>
        <p:spPr>
          <a:xfrm>
            <a:off x="1331595" y="2341245"/>
            <a:ext cx="10217785" cy="3784600"/>
          </a:xfrm>
          <a:prstGeom prst="rect">
            <a:avLst/>
          </a:prstGeom>
          <a:noFill/>
        </p:spPr>
        <p:txBody>
          <a:bodyPr wrap="square" rtlCol="0">
            <a:spAutoFit/>
          </a:bodyPr>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His heart was bursting with love. Oh, what a Christmas, and how his heart had nearly burst again with shyness and pride as his father told his mother and made the younger children listen about how he, Rob, had got up all by himself.</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Feeling himself grown up, Rob decided to help more on the farm and give his father a surprise every Christmas ahead.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He found his father had clutched him in a great hug. He felt his father’s arms go around him. “Thank you. Nobody ever did a nicer thing. ”</a:t>
            </a: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indent="0" algn="l">
              <a:buFont typeface="Wingdings" panose="05000000000000000000" charset="0"/>
              <a:buNone/>
            </a:pPr>
            <a:endParaRPr lang="en-US" altLang="zh-CN" sz="24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pic>
        <p:nvPicPr>
          <p:cNvPr id="2" name="图片 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linds(horizontal)">
                                      <p:cBhvr>
                                        <p:cTn id="2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538226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p:cNvSpPr txBox="1"/>
          <p:nvPr/>
        </p:nvSpPr>
        <p:spPr>
          <a:xfrm>
            <a:off x="727710" y="101600"/>
            <a:ext cx="5277485"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sym typeface="+mn-ea"/>
              </a:rPr>
              <a:t>Language accumulation ---</a:t>
            </a:r>
            <a:r>
              <a:rPr lang="zh-CN" altLang="en-US" sz="2400" b="1" dirty="0" smtClean="0">
                <a:solidFill>
                  <a:srgbClr val="1414B8"/>
                </a:solidFill>
                <a:latin typeface="微软雅黑" panose="020B0503020204020204" charset="-122"/>
                <a:ea typeface="微软雅黑" panose="020B0503020204020204" charset="-122"/>
                <a:sym typeface="+mn-ea"/>
              </a:rPr>
              <a:t>兴奋</a:t>
            </a:r>
            <a:endParaRPr lang="zh-CN" altLang="en-US" sz="2400" b="1" dirty="0" smtClean="0">
              <a:solidFill>
                <a:srgbClr val="1414B8"/>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1492">
            <a:off x="10269855" y="1417320"/>
            <a:ext cx="2019935" cy="2667000"/>
          </a:xfrm>
          <a:prstGeom prst="rect">
            <a:avLst/>
          </a:prstGeom>
        </p:spPr>
      </p:pic>
      <p:sp>
        <p:nvSpPr>
          <p:cNvPr id="5" name="Freeform 38"/>
          <p:cNvSpPr>
            <a:spLocks noEditPoints="1"/>
          </p:cNvSpPr>
          <p:nvPr/>
        </p:nvSpPr>
        <p:spPr bwMode="auto">
          <a:xfrm>
            <a:off x="7945755" y="2353310"/>
            <a:ext cx="727075" cy="795655"/>
          </a:xfrm>
          <a:custGeom>
            <a:avLst/>
            <a:gdLst>
              <a:gd name="T0" fmla="*/ 1461 w 1826"/>
              <a:gd name="T1" fmla="*/ 779 h 2436"/>
              <a:gd name="T2" fmla="*/ 1705 w 1826"/>
              <a:gd name="T3" fmla="*/ 1126 h 2436"/>
              <a:gd name="T4" fmla="*/ 1309 w 1826"/>
              <a:gd name="T5" fmla="*/ 2284 h 2436"/>
              <a:gd name="T6" fmla="*/ 1703 w 1826"/>
              <a:gd name="T7" fmla="*/ 2006 h 2436"/>
              <a:gd name="T8" fmla="*/ 1309 w 1826"/>
              <a:gd name="T9" fmla="*/ 2284 h 2436"/>
              <a:gd name="T10" fmla="*/ 913 w 1826"/>
              <a:gd name="T11" fmla="*/ 0 h 2436"/>
              <a:gd name="T12" fmla="*/ 1109 w 1826"/>
              <a:gd name="T13" fmla="*/ 879 h 2436"/>
              <a:gd name="T14" fmla="*/ 1028 w 1826"/>
              <a:gd name="T15" fmla="*/ 889 h 2436"/>
              <a:gd name="T16" fmla="*/ 893 w 1826"/>
              <a:gd name="T17" fmla="*/ 905 h 2436"/>
              <a:gd name="T18" fmla="*/ 752 w 1826"/>
              <a:gd name="T19" fmla="*/ 873 h 2436"/>
              <a:gd name="T20" fmla="*/ 452 w 1826"/>
              <a:gd name="T21" fmla="*/ 461 h 2436"/>
              <a:gd name="T22" fmla="*/ 1014 w 1826"/>
              <a:gd name="T23" fmla="*/ 373 h 2436"/>
              <a:gd name="T24" fmla="*/ 1027 w 1826"/>
              <a:gd name="T25" fmla="*/ 384 h 2436"/>
              <a:gd name="T26" fmla="*/ 1123 w 1826"/>
              <a:gd name="T27" fmla="*/ 304 h 2436"/>
              <a:gd name="T28" fmla="*/ 1218 w 1826"/>
              <a:gd name="T29" fmla="*/ 384 h 2436"/>
              <a:gd name="T30" fmla="*/ 1231 w 1826"/>
              <a:gd name="T31" fmla="*/ 373 h 2436"/>
              <a:gd name="T32" fmla="*/ 1123 w 1826"/>
              <a:gd name="T33" fmla="*/ 243 h 2436"/>
              <a:gd name="T34" fmla="*/ 913 w 1826"/>
              <a:gd name="T35" fmla="*/ 519 h 2436"/>
              <a:gd name="T36" fmla="*/ 913 w 1826"/>
              <a:gd name="T37" fmla="*/ 760 h 2436"/>
              <a:gd name="T38" fmla="*/ 913 w 1826"/>
              <a:gd name="T39" fmla="*/ 519 h 2436"/>
              <a:gd name="T40" fmla="*/ 593 w 1826"/>
              <a:gd name="T41" fmla="*/ 373 h 2436"/>
              <a:gd name="T42" fmla="*/ 606 w 1826"/>
              <a:gd name="T43" fmla="*/ 384 h 2436"/>
              <a:gd name="T44" fmla="*/ 701 w 1826"/>
              <a:gd name="T45" fmla="*/ 304 h 2436"/>
              <a:gd name="T46" fmla="*/ 796 w 1826"/>
              <a:gd name="T47" fmla="*/ 384 h 2436"/>
              <a:gd name="T48" fmla="*/ 809 w 1826"/>
              <a:gd name="T49" fmla="*/ 373 h 2436"/>
              <a:gd name="T50" fmla="*/ 701 w 1826"/>
              <a:gd name="T51" fmla="*/ 243 h 2436"/>
              <a:gd name="T52" fmla="*/ 433 w 1826"/>
              <a:gd name="T53" fmla="*/ 843 h 2436"/>
              <a:gd name="T54" fmla="*/ 499 w 1826"/>
              <a:gd name="T55" fmla="*/ 1357 h 2436"/>
              <a:gd name="T56" fmla="*/ 436 w 1826"/>
              <a:gd name="T57" fmla="*/ 1646 h 2436"/>
              <a:gd name="T58" fmla="*/ 815 w 1826"/>
              <a:gd name="T59" fmla="*/ 1054 h 2436"/>
              <a:gd name="T60" fmla="*/ 752 w 1826"/>
              <a:gd name="T61" fmla="*/ 1075 h 2436"/>
              <a:gd name="T62" fmla="*/ 707 w 1826"/>
              <a:gd name="T63" fmla="*/ 953 h 2436"/>
              <a:gd name="T64" fmla="*/ 432 w 1826"/>
              <a:gd name="T65" fmla="*/ 811 h 2436"/>
              <a:gd name="T66" fmla="*/ 1635 w 1826"/>
              <a:gd name="T67" fmla="*/ 1929 h 2436"/>
              <a:gd name="T68" fmla="*/ 1457 w 1826"/>
              <a:gd name="T69" fmla="*/ 1704 h 2436"/>
              <a:gd name="T70" fmla="*/ 1191 w 1826"/>
              <a:gd name="T71" fmla="*/ 1773 h 2436"/>
              <a:gd name="T72" fmla="*/ 933 w 1826"/>
              <a:gd name="T73" fmla="*/ 1043 h 2436"/>
              <a:gd name="T74" fmla="*/ 913 w 1826"/>
              <a:gd name="T75" fmla="*/ 1044 h 2436"/>
              <a:gd name="T76" fmla="*/ 893 w 1826"/>
              <a:gd name="T77" fmla="*/ 1043 h 2436"/>
              <a:gd name="T78" fmla="*/ 678 w 1826"/>
              <a:gd name="T79" fmla="*/ 1773 h 2436"/>
              <a:gd name="T80" fmla="*/ 389 w 1826"/>
              <a:gd name="T81" fmla="*/ 1686 h 2436"/>
              <a:gd name="T82" fmla="*/ 170 w 1826"/>
              <a:gd name="T83" fmla="*/ 1929 h 2436"/>
              <a:gd name="T84" fmla="*/ 731 w 1826"/>
              <a:gd name="T85" fmla="*/ 2027 h 2436"/>
              <a:gd name="T86" fmla="*/ 1095 w 1826"/>
              <a:gd name="T87" fmla="*/ 2027 h 2436"/>
              <a:gd name="T88" fmla="*/ 1635 w 1826"/>
              <a:gd name="T89" fmla="*/ 1929 h 2436"/>
              <a:gd name="T90" fmla="*/ 125 w 1826"/>
              <a:gd name="T91" fmla="*/ 2002 h 2436"/>
              <a:gd name="T92" fmla="*/ 498 w 1826"/>
              <a:gd name="T93" fmla="*/ 2301 h 2436"/>
              <a:gd name="T94" fmla="*/ 1119 w 1826"/>
              <a:gd name="T95" fmla="*/ 1043 h 2436"/>
              <a:gd name="T96" fmla="*/ 1053 w 1826"/>
              <a:gd name="T97" fmla="*/ 1068 h 2436"/>
              <a:gd name="T98" fmla="*/ 1410 w 1826"/>
              <a:gd name="T99" fmla="*/ 1663 h 2436"/>
              <a:gd name="T100" fmla="*/ 1327 w 1826"/>
              <a:gd name="T101" fmla="*/ 1357 h 2436"/>
              <a:gd name="T102" fmla="*/ 1393 w 1826"/>
              <a:gd name="T103" fmla="*/ 843 h 2436"/>
              <a:gd name="T104" fmla="*/ 1380 w 1826"/>
              <a:gd name="T105" fmla="*/ 819 h 2436"/>
              <a:gd name="T106" fmla="*/ 1119 w 1826"/>
              <a:gd name="T107" fmla="*/ 1043 h 2436"/>
              <a:gd name="T108" fmla="*/ 121 w 1826"/>
              <a:gd name="T109" fmla="*/ 1126 h 2436"/>
              <a:gd name="T110" fmla="*/ 365 w 1826"/>
              <a:gd name="T111" fmla="*/ 77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6" h="2436">
                <a:moveTo>
                  <a:pt x="1453" y="843"/>
                </a:moveTo>
                <a:cubicBezTo>
                  <a:pt x="1453" y="821"/>
                  <a:pt x="1456" y="800"/>
                  <a:pt x="1461" y="779"/>
                </a:cubicBezTo>
                <a:cubicBezTo>
                  <a:pt x="1621" y="720"/>
                  <a:pt x="1714" y="819"/>
                  <a:pt x="1714" y="819"/>
                </a:cubicBezTo>
                <a:cubicBezTo>
                  <a:pt x="1826" y="931"/>
                  <a:pt x="1790" y="1038"/>
                  <a:pt x="1705" y="1126"/>
                </a:cubicBezTo>
                <a:cubicBezTo>
                  <a:pt x="1563" y="1109"/>
                  <a:pt x="1453" y="989"/>
                  <a:pt x="1453" y="843"/>
                </a:cubicBezTo>
                <a:close/>
                <a:moveTo>
                  <a:pt x="1309" y="2284"/>
                </a:moveTo>
                <a:cubicBezTo>
                  <a:pt x="1413" y="2381"/>
                  <a:pt x="1539" y="2436"/>
                  <a:pt x="1676" y="2299"/>
                </a:cubicBezTo>
                <a:cubicBezTo>
                  <a:pt x="1761" y="2213"/>
                  <a:pt x="1753" y="2108"/>
                  <a:pt x="1703" y="2006"/>
                </a:cubicBezTo>
                <a:cubicBezTo>
                  <a:pt x="1681" y="2001"/>
                  <a:pt x="1659" y="1999"/>
                  <a:pt x="1635" y="1999"/>
                </a:cubicBezTo>
                <a:cubicBezTo>
                  <a:pt x="1469" y="1999"/>
                  <a:pt x="1331" y="2123"/>
                  <a:pt x="1309" y="2284"/>
                </a:cubicBezTo>
                <a:close/>
                <a:moveTo>
                  <a:pt x="452" y="461"/>
                </a:moveTo>
                <a:cubicBezTo>
                  <a:pt x="452" y="206"/>
                  <a:pt x="658" y="0"/>
                  <a:pt x="913" y="0"/>
                </a:cubicBezTo>
                <a:cubicBezTo>
                  <a:pt x="1168" y="0"/>
                  <a:pt x="1374" y="206"/>
                  <a:pt x="1374" y="461"/>
                </a:cubicBezTo>
                <a:cubicBezTo>
                  <a:pt x="1374" y="646"/>
                  <a:pt x="1265" y="805"/>
                  <a:pt x="1109" y="879"/>
                </a:cubicBezTo>
                <a:cubicBezTo>
                  <a:pt x="1100" y="871"/>
                  <a:pt x="1088" y="868"/>
                  <a:pt x="1074" y="873"/>
                </a:cubicBezTo>
                <a:cubicBezTo>
                  <a:pt x="1028" y="889"/>
                  <a:pt x="1028" y="889"/>
                  <a:pt x="1028" y="889"/>
                </a:cubicBezTo>
                <a:cubicBezTo>
                  <a:pt x="1002" y="898"/>
                  <a:pt x="960" y="905"/>
                  <a:pt x="933" y="905"/>
                </a:cubicBezTo>
                <a:cubicBezTo>
                  <a:pt x="893" y="905"/>
                  <a:pt x="893" y="905"/>
                  <a:pt x="893" y="905"/>
                </a:cubicBezTo>
                <a:cubicBezTo>
                  <a:pt x="866" y="905"/>
                  <a:pt x="824" y="898"/>
                  <a:pt x="798" y="889"/>
                </a:cubicBezTo>
                <a:cubicBezTo>
                  <a:pt x="752" y="873"/>
                  <a:pt x="752" y="873"/>
                  <a:pt x="752" y="873"/>
                </a:cubicBezTo>
                <a:cubicBezTo>
                  <a:pt x="738" y="868"/>
                  <a:pt x="726" y="871"/>
                  <a:pt x="717" y="879"/>
                </a:cubicBezTo>
                <a:cubicBezTo>
                  <a:pt x="561" y="805"/>
                  <a:pt x="452" y="646"/>
                  <a:pt x="452" y="461"/>
                </a:cubicBezTo>
                <a:close/>
                <a:moveTo>
                  <a:pt x="1012" y="353"/>
                </a:moveTo>
                <a:cubicBezTo>
                  <a:pt x="1012" y="360"/>
                  <a:pt x="1013" y="367"/>
                  <a:pt x="1014" y="373"/>
                </a:cubicBezTo>
                <a:cubicBezTo>
                  <a:pt x="1016" y="379"/>
                  <a:pt x="1021" y="384"/>
                  <a:pt x="1027" y="384"/>
                </a:cubicBezTo>
                <a:cubicBezTo>
                  <a:pt x="1027" y="384"/>
                  <a:pt x="1027" y="384"/>
                  <a:pt x="1027" y="384"/>
                </a:cubicBezTo>
                <a:cubicBezTo>
                  <a:pt x="1034" y="384"/>
                  <a:pt x="1039" y="379"/>
                  <a:pt x="1040" y="373"/>
                </a:cubicBezTo>
                <a:cubicBezTo>
                  <a:pt x="1048" y="333"/>
                  <a:pt x="1082" y="304"/>
                  <a:pt x="1123" y="304"/>
                </a:cubicBezTo>
                <a:cubicBezTo>
                  <a:pt x="1163" y="304"/>
                  <a:pt x="1198" y="333"/>
                  <a:pt x="1205" y="373"/>
                </a:cubicBezTo>
                <a:cubicBezTo>
                  <a:pt x="1206" y="379"/>
                  <a:pt x="1212" y="384"/>
                  <a:pt x="1218" y="384"/>
                </a:cubicBezTo>
                <a:cubicBezTo>
                  <a:pt x="1218" y="384"/>
                  <a:pt x="1218" y="384"/>
                  <a:pt x="1218" y="384"/>
                </a:cubicBezTo>
                <a:cubicBezTo>
                  <a:pt x="1224" y="384"/>
                  <a:pt x="1230" y="379"/>
                  <a:pt x="1231" y="373"/>
                </a:cubicBezTo>
                <a:cubicBezTo>
                  <a:pt x="1232" y="367"/>
                  <a:pt x="1233" y="360"/>
                  <a:pt x="1233" y="353"/>
                </a:cubicBezTo>
                <a:cubicBezTo>
                  <a:pt x="1233" y="292"/>
                  <a:pt x="1184" y="243"/>
                  <a:pt x="1123" y="243"/>
                </a:cubicBezTo>
                <a:cubicBezTo>
                  <a:pt x="1062" y="243"/>
                  <a:pt x="1012" y="292"/>
                  <a:pt x="1012" y="353"/>
                </a:cubicBezTo>
                <a:close/>
                <a:moveTo>
                  <a:pt x="913" y="519"/>
                </a:moveTo>
                <a:cubicBezTo>
                  <a:pt x="766" y="519"/>
                  <a:pt x="646" y="503"/>
                  <a:pt x="646" y="570"/>
                </a:cubicBezTo>
                <a:cubicBezTo>
                  <a:pt x="646" y="636"/>
                  <a:pt x="766" y="760"/>
                  <a:pt x="913" y="760"/>
                </a:cubicBezTo>
                <a:cubicBezTo>
                  <a:pt x="1060" y="760"/>
                  <a:pt x="1180" y="636"/>
                  <a:pt x="1180" y="570"/>
                </a:cubicBezTo>
                <a:cubicBezTo>
                  <a:pt x="1180" y="503"/>
                  <a:pt x="1060" y="519"/>
                  <a:pt x="913" y="519"/>
                </a:cubicBezTo>
                <a:close/>
                <a:moveTo>
                  <a:pt x="591" y="353"/>
                </a:moveTo>
                <a:cubicBezTo>
                  <a:pt x="591" y="360"/>
                  <a:pt x="591" y="367"/>
                  <a:pt x="593" y="373"/>
                </a:cubicBezTo>
                <a:cubicBezTo>
                  <a:pt x="594" y="379"/>
                  <a:pt x="599" y="384"/>
                  <a:pt x="606" y="384"/>
                </a:cubicBezTo>
                <a:cubicBezTo>
                  <a:pt x="606" y="384"/>
                  <a:pt x="606" y="384"/>
                  <a:pt x="606" y="384"/>
                </a:cubicBezTo>
                <a:cubicBezTo>
                  <a:pt x="612" y="384"/>
                  <a:pt x="617" y="379"/>
                  <a:pt x="619" y="373"/>
                </a:cubicBezTo>
                <a:cubicBezTo>
                  <a:pt x="626" y="333"/>
                  <a:pt x="661" y="304"/>
                  <a:pt x="701" y="304"/>
                </a:cubicBezTo>
                <a:cubicBezTo>
                  <a:pt x="741" y="304"/>
                  <a:pt x="776" y="333"/>
                  <a:pt x="783" y="373"/>
                </a:cubicBezTo>
                <a:cubicBezTo>
                  <a:pt x="784" y="379"/>
                  <a:pt x="790" y="384"/>
                  <a:pt x="796" y="384"/>
                </a:cubicBezTo>
                <a:cubicBezTo>
                  <a:pt x="796" y="384"/>
                  <a:pt x="796" y="384"/>
                  <a:pt x="796" y="384"/>
                </a:cubicBezTo>
                <a:cubicBezTo>
                  <a:pt x="803" y="384"/>
                  <a:pt x="808" y="379"/>
                  <a:pt x="809" y="373"/>
                </a:cubicBezTo>
                <a:cubicBezTo>
                  <a:pt x="810" y="367"/>
                  <a:pt x="811" y="360"/>
                  <a:pt x="811" y="353"/>
                </a:cubicBezTo>
                <a:cubicBezTo>
                  <a:pt x="811" y="292"/>
                  <a:pt x="762" y="243"/>
                  <a:pt x="701" y="243"/>
                </a:cubicBezTo>
                <a:cubicBezTo>
                  <a:pt x="640" y="243"/>
                  <a:pt x="591" y="292"/>
                  <a:pt x="591" y="353"/>
                </a:cubicBezTo>
                <a:close/>
                <a:moveTo>
                  <a:pt x="433" y="843"/>
                </a:moveTo>
                <a:cubicBezTo>
                  <a:pt x="433" y="1003"/>
                  <a:pt x="324" y="1137"/>
                  <a:pt x="176" y="1177"/>
                </a:cubicBezTo>
                <a:cubicBezTo>
                  <a:pt x="311" y="1286"/>
                  <a:pt x="499" y="1357"/>
                  <a:pt x="499" y="1357"/>
                </a:cubicBezTo>
                <a:cubicBezTo>
                  <a:pt x="502" y="1594"/>
                  <a:pt x="502" y="1594"/>
                  <a:pt x="502" y="1594"/>
                </a:cubicBezTo>
                <a:cubicBezTo>
                  <a:pt x="502" y="1594"/>
                  <a:pt x="476" y="1614"/>
                  <a:pt x="436" y="1646"/>
                </a:cubicBezTo>
                <a:cubicBezTo>
                  <a:pt x="498" y="1696"/>
                  <a:pt x="586" y="1745"/>
                  <a:pt x="655" y="1717"/>
                </a:cubicBezTo>
                <a:cubicBezTo>
                  <a:pt x="735" y="1685"/>
                  <a:pt x="825" y="1541"/>
                  <a:pt x="815" y="1054"/>
                </a:cubicBezTo>
                <a:cubicBezTo>
                  <a:pt x="809" y="1055"/>
                  <a:pt x="803" y="1057"/>
                  <a:pt x="798" y="1059"/>
                </a:cubicBezTo>
                <a:cubicBezTo>
                  <a:pt x="752" y="1075"/>
                  <a:pt x="752" y="1075"/>
                  <a:pt x="752" y="1075"/>
                </a:cubicBezTo>
                <a:cubicBezTo>
                  <a:pt x="727" y="1084"/>
                  <a:pt x="707" y="1069"/>
                  <a:pt x="707" y="1043"/>
                </a:cubicBezTo>
                <a:cubicBezTo>
                  <a:pt x="707" y="953"/>
                  <a:pt x="707" y="953"/>
                  <a:pt x="707" y="953"/>
                </a:cubicBezTo>
                <a:cubicBezTo>
                  <a:pt x="613" y="910"/>
                  <a:pt x="509" y="860"/>
                  <a:pt x="446" y="819"/>
                </a:cubicBezTo>
                <a:cubicBezTo>
                  <a:pt x="441" y="816"/>
                  <a:pt x="436" y="814"/>
                  <a:pt x="432" y="811"/>
                </a:cubicBezTo>
                <a:cubicBezTo>
                  <a:pt x="433" y="822"/>
                  <a:pt x="433" y="832"/>
                  <a:pt x="433" y="843"/>
                </a:cubicBezTo>
                <a:close/>
                <a:moveTo>
                  <a:pt x="1635" y="1929"/>
                </a:moveTo>
                <a:cubicBezTo>
                  <a:pt x="1644" y="1929"/>
                  <a:pt x="1652" y="1930"/>
                  <a:pt x="1660" y="1930"/>
                </a:cubicBezTo>
                <a:cubicBezTo>
                  <a:pt x="1602" y="1844"/>
                  <a:pt x="1523" y="1764"/>
                  <a:pt x="1457" y="1704"/>
                </a:cubicBezTo>
                <a:cubicBezTo>
                  <a:pt x="1403" y="1744"/>
                  <a:pt x="1331" y="1786"/>
                  <a:pt x="1258" y="1786"/>
                </a:cubicBezTo>
                <a:cubicBezTo>
                  <a:pt x="1235" y="1786"/>
                  <a:pt x="1213" y="1782"/>
                  <a:pt x="1191" y="1773"/>
                </a:cubicBezTo>
                <a:cubicBezTo>
                  <a:pt x="1049" y="1716"/>
                  <a:pt x="984" y="1479"/>
                  <a:pt x="993" y="1050"/>
                </a:cubicBezTo>
                <a:cubicBezTo>
                  <a:pt x="972" y="1046"/>
                  <a:pt x="950" y="1043"/>
                  <a:pt x="933" y="1043"/>
                </a:cubicBezTo>
                <a:cubicBezTo>
                  <a:pt x="916" y="1043"/>
                  <a:pt x="916" y="1043"/>
                  <a:pt x="916" y="1043"/>
                </a:cubicBezTo>
                <a:cubicBezTo>
                  <a:pt x="914" y="1043"/>
                  <a:pt x="913" y="1044"/>
                  <a:pt x="913" y="1044"/>
                </a:cubicBezTo>
                <a:cubicBezTo>
                  <a:pt x="913" y="1044"/>
                  <a:pt x="912" y="1043"/>
                  <a:pt x="910" y="1043"/>
                </a:cubicBezTo>
                <a:cubicBezTo>
                  <a:pt x="893" y="1043"/>
                  <a:pt x="893" y="1043"/>
                  <a:pt x="893" y="1043"/>
                </a:cubicBezTo>
                <a:cubicBezTo>
                  <a:pt x="888" y="1043"/>
                  <a:pt x="881" y="1043"/>
                  <a:pt x="875" y="1044"/>
                </a:cubicBezTo>
                <a:cubicBezTo>
                  <a:pt x="885" y="1476"/>
                  <a:pt x="820" y="1715"/>
                  <a:pt x="678" y="1773"/>
                </a:cubicBezTo>
                <a:cubicBezTo>
                  <a:pt x="656" y="1782"/>
                  <a:pt x="633" y="1786"/>
                  <a:pt x="611" y="1786"/>
                </a:cubicBezTo>
                <a:cubicBezTo>
                  <a:pt x="527" y="1786"/>
                  <a:pt x="444" y="1731"/>
                  <a:pt x="389" y="1686"/>
                </a:cubicBezTo>
                <a:cubicBezTo>
                  <a:pt x="319" y="1748"/>
                  <a:pt x="231" y="1835"/>
                  <a:pt x="167" y="1929"/>
                </a:cubicBezTo>
                <a:cubicBezTo>
                  <a:pt x="168" y="1929"/>
                  <a:pt x="169" y="1929"/>
                  <a:pt x="170" y="1929"/>
                </a:cubicBezTo>
                <a:cubicBezTo>
                  <a:pt x="360" y="1929"/>
                  <a:pt x="519" y="2063"/>
                  <a:pt x="559" y="2241"/>
                </a:cubicBezTo>
                <a:cubicBezTo>
                  <a:pt x="632" y="2160"/>
                  <a:pt x="692" y="2067"/>
                  <a:pt x="731" y="2027"/>
                </a:cubicBezTo>
                <a:cubicBezTo>
                  <a:pt x="829" y="1929"/>
                  <a:pt x="913" y="1940"/>
                  <a:pt x="913" y="1940"/>
                </a:cubicBezTo>
                <a:cubicBezTo>
                  <a:pt x="913" y="1940"/>
                  <a:pt x="997" y="1929"/>
                  <a:pt x="1095" y="2027"/>
                </a:cubicBezTo>
                <a:cubicBezTo>
                  <a:pt x="1131" y="2064"/>
                  <a:pt x="1185" y="2146"/>
                  <a:pt x="1251" y="2222"/>
                </a:cubicBezTo>
                <a:cubicBezTo>
                  <a:pt x="1297" y="2054"/>
                  <a:pt x="1452" y="1929"/>
                  <a:pt x="1635" y="1929"/>
                </a:cubicBezTo>
                <a:close/>
                <a:moveTo>
                  <a:pt x="170" y="1999"/>
                </a:moveTo>
                <a:cubicBezTo>
                  <a:pt x="154" y="1999"/>
                  <a:pt x="139" y="2000"/>
                  <a:pt x="125" y="2002"/>
                </a:cubicBezTo>
                <a:cubicBezTo>
                  <a:pt x="73" y="2106"/>
                  <a:pt x="64" y="2212"/>
                  <a:pt x="150" y="2299"/>
                </a:cubicBezTo>
                <a:cubicBezTo>
                  <a:pt x="279" y="2427"/>
                  <a:pt x="398" y="2387"/>
                  <a:pt x="498" y="2301"/>
                </a:cubicBezTo>
                <a:cubicBezTo>
                  <a:pt x="484" y="2132"/>
                  <a:pt x="342" y="1999"/>
                  <a:pt x="170" y="1999"/>
                </a:cubicBezTo>
                <a:close/>
                <a:moveTo>
                  <a:pt x="1119" y="1043"/>
                </a:moveTo>
                <a:cubicBezTo>
                  <a:pt x="1119" y="1069"/>
                  <a:pt x="1099" y="1084"/>
                  <a:pt x="1074" y="1075"/>
                </a:cubicBezTo>
                <a:cubicBezTo>
                  <a:pt x="1053" y="1068"/>
                  <a:pt x="1053" y="1068"/>
                  <a:pt x="1053" y="1068"/>
                </a:cubicBezTo>
                <a:cubicBezTo>
                  <a:pt x="1045" y="1544"/>
                  <a:pt x="1134" y="1685"/>
                  <a:pt x="1213" y="1717"/>
                </a:cubicBezTo>
                <a:cubicBezTo>
                  <a:pt x="1275" y="1742"/>
                  <a:pt x="1350" y="1706"/>
                  <a:pt x="1410" y="1663"/>
                </a:cubicBezTo>
                <a:cubicBezTo>
                  <a:pt x="1360" y="1620"/>
                  <a:pt x="1324" y="1594"/>
                  <a:pt x="1324" y="1594"/>
                </a:cubicBezTo>
                <a:cubicBezTo>
                  <a:pt x="1327" y="1357"/>
                  <a:pt x="1327" y="1357"/>
                  <a:pt x="1327" y="1357"/>
                </a:cubicBezTo>
                <a:cubicBezTo>
                  <a:pt x="1327" y="1357"/>
                  <a:pt x="1515" y="1286"/>
                  <a:pt x="1650" y="1177"/>
                </a:cubicBezTo>
                <a:cubicBezTo>
                  <a:pt x="1502" y="1137"/>
                  <a:pt x="1393" y="1003"/>
                  <a:pt x="1393" y="843"/>
                </a:cubicBezTo>
                <a:cubicBezTo>
                  <a:pt x="1393" y="832"/>
                  <a:pt x="1393" y="822"/>
                  <a:pt x="1394" y="811"/>
                </a:cubicBezTo>
                <a:cubicBezTo>
                  <a:pt x="1390" y="814"/>
                  <a:pt x="1385" y="816"/>
                  <a:pt x="1380" y="819"/>
                </a:cubicBezTo>
                <a:cubicBezTo>
                  <a:pt x="1317" y="860"/>
                  <a:pt x="1213" y="910"/>
                  <a:pt x="1119" y="953"/>
                </a:cubicBezTo>
                <a:cubicBezTo>
                  <a:pt x="1119" y="1043"/>
                  <a:pt x="1119" y="1043"/>
                  <a:pt x="1119" y="1043"/>
                </a:cubicBezTo>
                <a:close/>
                <a:moveTo>
                  <a:pt x="112" y="819"/>
                </a:moveTo>
                <a:cubicBezTo>
                  <a:pt x="0" y="931"/>
                  <a:pt x="36" y="1038"/>
                  <a:pt x="121" y="1126"/>
                </a:cubicBezTo>
                <a:cubicBezTo>
                  <a:pt x="263" y="1109"/>
                  <a:pt x="373" y="989"/>
                  <a:pt x="373" y="843"/>
                </a:cubicBezTo>
                <a:cubicBezTo>
                  <a:pt x="373" y="821"/>
                  <a:pt x="370" y="800"/>
                  <a:pt x="365" y="779"/>
                </a:cubicBezTo>
                <a:cubicBezTo>
                  <a:pt x="205" y="720"/>
                  <a:pt x="112" y="819"/>
                  <a:pt x="112" y="819"/>
                </a:cubicBezTo>
                <a:close/>
              </a:path>
            </a:pathLst>
          </a:custGeom>
          <a:solidFill>
            <a:schemeClr val="bg1"/>
          </a:solidFill>
          <a:ln>
            <a:noFill/>
          </a:ln>
        </p:spPr>
        <p:txBody>
          <a:bodyPr vert="horz" wrap="square" lIns="91440" tIns="45720" rIns="91440" bIns="45720" numCol="1" anchor="t" anchorCtr="0" compatLnSpc="1"/>
          <a:p>
            <a:endParaRPr lang="zh-CN" altLang="en-US"/>
          </a:p>
        </p:txBody>
      </p:sp>
      <p:sp>
        <p:nvSpPr>
          <p:cNvPr id="7" name="文本框 6"/>
          <p:cNvSpPr txBox="1"/>
          <p:nvPr/>
        </p:nvSpPr>
        <p:spPr>
          <a:xfrm>
            <a:off x="136525" y="796290"/>
            <a:ext cx="11919585" cy="5631180"/>
          </a:xfrm>
          <a:prstGeom prst="rect">
            <a:avLst/>
          </a:prstGeom>
          <a:noFill/>
        </p:spPr>
        <p:txBody>
          <a:bodyPr wrap="square" rtlCol="0">
            <a:spAutoFit/>
          </a:bodyPr>
          <a:p>
            <a:pPr marL="457200" indent="-457200" algn="l">
              <a:buFont typeface="Wingdings" panose="05000000000000000000" charset="0"/>
              <a:buChar char="Ø"/>
            </a:pPr>
            <a:r>
              <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rPr>
              <a:t>Seeing such extraordinary beauty, every cell in my body woke up. It was like discovering a new dimension of life.</a:t>
            </a:r>
            <a:endPar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rPr>
              <a:t>When the host announced that she won the prize, her eyes twinkled with excitement.</a:t>
            </a:r>
            <a:endPar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rPr>
              <a:t>Her heart was thumping/beating with excitement. </a:t>
            </a:r>
            <a:endPar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rPr>
              <a:t>My heart was pounding/ ringing/ echoing in my ears. </a:t>
            </a:r>
            <a:endPar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rPr>
              <a:t>His dancing heart was ready to jump from his body.</a:t>
            </a:r>
            <a:endParaRPr lang="en-US" altLang="zh-CN" sz="2400" b="1" dirty="0" smtClean="0">
              <a:solidFill>
                <a:srgbClr val="1414B8"/>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gradFill>
                  <a:gsLst>
                    <a:gs pos="0">
                      <a:srgbClr val="FE4444"/>
                    </a:gs>
                    <a:gs pos="100000">
                      <a:srgbClr val="832B2B"/>
                    </a:gs>
                  </a:gsLst>
                  <a:lin scaled="0"/>
                </a:gradFill>
                <a:latin typeface="Arial Narrow" panose="020B0606020202030204" charset="0"/>
                <a:ea typeface="微软雅黑" panose="020B0503020204020204" charset="-122"/>
                <a:cs typeface="Arial Narrow" panose="020B0606020202030204" charset="0"/>
              </a:rPr>
              <a:t>The excitement built up inside of me as breakfast went on.</a:t>
            </a:r>
            <a:endParaRPr lang="en-US" altLang="zh-CN" sz="2400" b="1" dirty="0" smtClean="0">
              <a:gradFill>
                <a:gsLst>
                  <a:gs pos="0">
                    <a:srgbClr val="FE4444"/>
                  </a:gs>
                  <a:gs pos="100000">
                    <a:srgbClr val="832B2B"/>
                  </a:gs>
                </a:gsLst>
                <a:lin scaled="0"/>
              </a:gra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rPr>
              <a:t>She burst/erupted/jumped with excitement/joy.</a:t>
            </a:r>
            <a:endPar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rPr>
              <a:t>She laughed, her eyes shining/ sparking/ sparkling/ glistening/ glowing with excitement.</a:t>
            </a:r>
            <a:endPar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rPr>
              <a:t>He could hardly conceal/contain his excitement and gave me an enormous hug.</a:t>
            </a:r>
            <a:endPar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rPr>
              <a:t>Beaming/Brimming with joy, She shared the cheering news with me.</a:t>
            </a:r>
            <a:endParaRPr lang="en-US" altLang="zh-CN" sz="2400" b="1" dirty="0" smtClean="0">
              <a:solidFill>
                <a:schemeClr val="accent6">
                  <a:lumMod val="50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400" b="1" dirty="0" smtClean="0">
                <a:solidFill>
                  <a:srgbClr val="00B050"/>
                </a:solidFill>
                <a:latin typeface="Arial Narrow" panose="020B0606020202030204" charset="0"/>
                <a:ea typeface="微软雅黑" panose="020B0503020204020204" charset="-122"/>
                <a:cs typeface="Arial Narrow" panose="020B0606020202030204" charset="0"/>
              </a:rPr>
              <a:t>The game had the crowd on the edge of their seats.</a:t>
            </a:r>
            <a:endParaRPr lang="en-US" altLang="zh-CN" sz="2400" b="1" dirty="0" smtClean="0">
              <a:solidFill>
                <a:srgbClr val="00B050"/>
              </a:solidFill>
              <a:latin typeface="Arial Narrow" panose="020B0606020202030204" charset="0"/>
              <a:ea typeface="微软雅黑" panose="020B0503020204020204" charset="-122"/>
              <a:cs typeface="Arial Narrow" panose="020B0606020202030204" charset="0"/>
            </a:endParaRPr>
          </a:p>
        </p:txBody>
      </p:sp>
      <p:grpSp>
        <p:nvGrpSpPr>
          <p:cNvPr id="199" name="组合 198"/>
          <p:cNvGrpSpPr/>
          <p:nvPr/>
        </p:nvGrpSpPr>
        <p:grpSpPr>
          <a:xfrm>
            <a:off x="52561" y="-81887"/>
            <a:ext cx="684067" cy="813413"/>
            <a:chOff x="6737352" y="4822825"/>
            <a:chExt cx="814388" cy="968375"/>
          </a:xfrm>
        </p:grpSpPr>
        <p:sp>
          <p:nvSpPr>
            <p:cNvPr id="200" name="Freeform 70"/>
            <p:cNvSpPr/>
            <p:nvPr/>
          </p:nvSpPr>
          <p:spPr bwMode="auto">
            <a:xfrm>
              <a:off x="6773865" y="5016500"/>
              <a:ext cx="741363" cy="774700"/>
            </a:xfrm>
            <a:custGeom>
              <a:avLst/>
              <a:gdLst>
                <a:gd name="T0" fmla="*/ 433 w 467"/>
                <a:gd name="T1" fmla="*/ 488 h 488"/>
                <a:gd name="T2" fmla="*/ 24 w 467"/>
                <a:gd name="T3" fmla="*/ 488 h 488"/>
                <a:gd name="T4" fmla="*/ 0 w 467"/>
                <a:gd name="T5" fmla="*/ 0 h 488"/>
                <a:gd name="T6" fmla="*/ 467 w 467"/>
                <a:gd name="T7" fmla="*/ 0 h 488"/>
                <a:gd name="T8" fmla="*/ 433 w 467"/>
                <a:gd name="T9" fmla="*/ 488 h 488"/>
              </a:gdLst>
              <a:ahLst/>
              <a:cxnLst>
                <a:cxn ang="0">
                  <a:pos x="T0" y="T1"/>
                </a:cxn>
                <a:cxn ang="0">
                  <a:pos x="T2" y="T3"/>
                </a:cxn>
                <a:cxn ang="0">
                  <a:pos x="T4" y="T5"/>
                </a:cxn>
                <a:cxn ang="0">
                  <a:pos x="T6" y="T7"/>
                </a:cxn>
                <a:cxn ang="0">
                  <a:pos x="T8" y="T9"/>
                </a:cxn>
              </a:cxnLst>
              <a:rect l="0" t="0" r="r" b="b"/>
              <a:pathLst>
                <a:path w="467" h="488">
                  <a:moveTo>
                    <a:pt x="433" y="488"/>
                  </a:moveTo>
                  <a:lnTo>
                    <a:pt x="24" y="488"/>
                  </a:lnTo>
                  <a:lnTo>
                    <a:pt x="0" y="0"/>
                  </a:lnTo>
                  <a:lnTo>
                    <a:pt x="467" y="0"/>
                  </a:lnTo>
                  <a:lnTo>
                    <a:pt x="433" y="488"/>
                  </a:lnTo>
                  <a:close/>
                </a:path>
              </a:pathLst>
            </a:custGeom>
            <a:solidFill>
              <a:srgbClr val="FDD761"/>
            </a:solidFill>
            <a:ln>
              <a:noFill/>
            </a:ln>
          </p:spPr>
          <p:txBody>
            <a:bodyPr vert="horz" wrap="square" lIns="91440" tIns="45720" rIns="91440" bIns="45720" numCol="1" anchor="t" anchorCtr="0" compatLnSpc="1"/>
            <a:p>
              <a:endParaRPr lang="zh-CN" altLang="en-US"/>
            </a:p>
          </p:txBody>
        </p:sp>
        <p:sp>
          <p:nvSpPr>
            <p:cNvPr id="201" name="Freeform 71"/>
            <p:cNvSpPr/>
            <p:nvPr/>
          </p:nvSpPr>
          <p:spPr bwMode="auto">
            <a:xfrm>
              <a:off x="6773865" y="5016500"/>
              <a:ext cx="741363" cy="774700"/>
            </a:xfrm>
            <a:custGeom>
              <a:avLst/>
              <a:gdLst>
                <a:gd name="T0" fmla="*/ 433 w 467"/>
                <a:gd name="T1" fmla="*/ 488 h 488"/>
                <a:gd name="T2" fmla="*/ 24 w 467"/>
                <a:gd name="T3" fmla="*/ 488 h 488"/>
                <a:gd name="T4" fmla="*/ 0 w 467"/>
                <a:gd name="T5" fmla="*/ 0 h 488"/>
                <a:gd name="T6" fmla="*/ 467 w 467"/>
                <a:gd name="T7" fmla="*/ 0 h 488"/>
                <a:gd name="T8" fmla="*/ 433 w 467"/>
                <a:gd name="T9" fmla="*/ 488 h 488"/>
              </a:gdLst>
              <a:ahLst/>
              <a:cxnLst>
                <a:cxn ang="0">
                  <a:pos x="T0" y="T1"/>
                </a:cxn>
                <a:cxn ang="0">
                  <a:pos x="T2" y="T3"/>
                </a:cxn>
                <a:cxn ang="0">
                  <a:pos x="T4" y="T5"/>
                </a:cxn>
                <a:cxn ang="0">
                  <a:pos x="T6" y="T7"/>
                </a:cxn>
                <a:cxn ang="0">
                  <a:pos x="T8" y="T9"/>
                </a:cxn>
              </a:cxnLst>
              <a:rect l="0" t="0" r="r" b="b"/>
              <a:pathLst>
                <a:path w="467" h="488">
                  <a:moveTo>
                    <a:pt x="433" y="488"/>
                  </a:moveTo>
                  <a:lnTo>
                    <a:pt x="24" y="488"/>
                  </a:lnTo>
                  <a:lnTo>
                    <a:pt x="0" y="0"/>
                  </a:lnTo>
                  <a:lnTo>
                    <a:pt x="467" y="0"/>
                  </a:lnTo>
                  <a:lnTo>
                    <a:pt x="433"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2" name="Rectangle 72"/>
            <p:cNvSpPr>
              <a:spLocks noChangeArrowheads="1"/>
            </p:cNvSpPr>
            <p:nvPr/>
          </p:nvSpPr>
          <p:spPr bwMode="auto">
            <a:xfrm>
              <a:off x="7027865" y="5016500"/>
              <a:ext cx="487363" cy="774700"/>
            </a:xfrm>
            <a:prstGeom prst="rect">
              <a:avLst/>
            </a:prstGeom>
            <a:solidFill>
              <a:srgbClr val="FDD7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3" name="Rectangle 73"/>
            <p:cNvSpPr>
              <a:spLocks noChangeArrowheads="1"/>
            </p:cNvSpPr>
            <p:nvPr/>
          </p:nvSpPr>
          <p:spPr bwMode="auto">
            <a:xfrm>
              <a:off x="7027865" y="5016500"/>
              <a:ext cx="487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4" name="Rectangle 74"/>
            <p:cNvSpPr>
              <a:spLocks noChangeArrowheads="1"/>
            </p:cNvSpPr>
            <p:nvPr/>
          </p:nvSpPr>
          <p:spPr bwMode="auto">
            <a:xfrm>
              <a:off x="6737352" y="5000625"/>
              <a:ext cx="814388" cy="76200"/>
            </a:xfrm>
            <a:prstGeom prst="rect">
              <a:avLst/>
            </a:prstGeom>
            <a:solidFill>
              <a:srgbClr val="637986"/>
            </a:solidFill>
            <a:ln>
              <a:noFill/>
            </a:ln>
          </p:spPr>
          <p:txBody>
            <a:bodyPr vert="horz" wrap="square" lIns="91440" tIns="45720" rIns="91440" bIns="45720" numCol="1" anchor="t" anchorCtr="0" compatLnSpc="1"/>
            <a:p>
              <a:endParaRPr lang="zh-CN" altLang="en-US"/>
            </a:p>
          </p:txBody>
        </p:sp>
        <p:sp>
          <p:nvSpPr>
            <p:cNvPr id="205" name="Rectangle 75"/>
            <p:cNvSpPr>
              <a:spLocks noChangeArrowheads="1"/>
            </p:cNvSpPr>
            <p:nvPr/>
          </p:nvSpPr>
          <p:spPr bwMode="auto">
            <a:xfrm>
              <a:off x="6737352" y="5000625"/>
              <a:ext cx="8143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6" name="Freeform 76"/>
            <p:cNvSpPr/>
            <p:nvPr/>
          </p:nvSpPr>
          <p:spPr bwMode="auto">
            <a:xfrm>
              <a:off x="6792915" y="5397500"/>
              <a:ext cx="722313" cy="57150"/>
            </a:xfrm>
            <a:custGeom>
              <a:avLst/>
              <a:gdLst>
                <a:gd name="T0" fmla="*/ 3 w 455"/>
                <a:gd name="T1" fmla="*/ 36 h 36"/>
                <a:gd name="T2" fmla="*/ 455 w 455"/>
                <a:gd name="T3" fmla="*/ 36 h 36"/>
                <a:gd name="T4" fmla="*/ 455 w 455"/>
                <a:gd name="T5" fmla="*/ 0 h 36"/>
                <a:gd name="T6" fmla="*/ 0 w 455"/>
                <a:gd name="T7" fmla="*/ 0 h 36"/>
                <a:gd name="T8" fmla="*/ 3 w 455"/>
                <a:gd name="T9" fmla="*/ 36 h 36"/>
              </a:gdLst>
              <a:ahLst/>
              <a:cxnLst>
                <a:cxn ang="0">
                  <a:pos x="T0" y="T1"/>
                </a:cxn>
                <a:cxn ang="0">
                  <a:pos x="T2" y="T3"/>
                </a:cxn>
                <a:cxn ang="0">
                  <a:pos x="T4" y="T5"/>
                </a:cxn>
                <a:cxn ang="0">
                  <a:pos x="T6" y="T7"/>
                </a:cxn>
                <a:cxn ang="0">
                  <a:pos x="T8" y="T9"/>
                </a:cxn>
              </a:cxnLst>
              <a:rect l="0" t="0" r="r" b="b"/>
              <a:pathLst>
                <a:path w="455" h="36">
                  <a:moveTo>
                    <a:pt x="3" y="36"/>
                  </a:moveTo>
                  <a:lnTo>
                    <a:pt x="455" y="36"/>
                  </a:lnTo>
                  <a:lnTo>
                    <a:pt x="455" y="0"/>
                  </a:lnTo>
                  <a:lnTo>
                    <a:pt x="0" y="0"/>
                  </a:lnTo>
                  <a:lnTo>
                    <a:pt x="3" y="36"/>
                  </a:lnTo>
                  <a:close/>
                </a:path>
              </a:pathLst>
            </a:custGeom>
            <a:solidFill>
              <a:srgbClr val="637986"/>
            </a:solidFill>
            <a:ln>
              <a:noFill/>
            </a:ln>
          </p:spPr>
          <p:txBody>
            <a:bodyPr vert="horz" wrap="square" lIns="91440" tIns="45720" rIns="91440" bIns="45720" numCol="1" anchor="t" anchorCtr="0" compatLnSpc="1"/>
            <a:p>
              <a:endParaRPr lang="zh-CN" altLang="en-US"/>
            </a:p>
          </p:txBody>
        </p:sp>
        <p:sp>
          <p:nvSpPr>
            <p:cNvPr id="207" name="Freeform 77"/>
            <p:cNvSpPr/>
            <p:nvPr/>
          </p:nvSpPr>
          <p:spPr bwMode="auto">
            <a:xfrm>
              <a:off x="6792915" y="5397500"/>
              <a:ext cx="722313" cy="57150"/>
            </a:xfrm>
            <a:custGeom>
              <a:avLst/>
              <a:gdLst>
                <a:gd name="T0" fmla="*/ 3 w 455"/>
                <a:gd name="T1" fmla="*/ 36 h 36"/>
                <a:gd name="T2" fmla="*/ 455 w 455"/>
                <a:gd name="T3" fmla="*/ 36 h 36"/>
                <a:gd name="T4" fmla="*/ 455 w 455"/>
                <a:gd name="T5" fmla="*/ 0 h 36"/>
                <a:gd name="T6" fmla="*/ 0 w 455"/>
                <a:gd name="T7" fmla="*/ 0 h 36"/>
                <a:gd name="T8" fmla="*/ 3 w 455"/>
                <a:gd name="T9" fmla="*/ 36 h 36"/>
              </a:gdLst>
              <a:ahLst/>
              <a:cxnLst>
                <a:cxn ang="0">
                  <a:pos x="T0" y="T1"/>
                </a:cxn>
                <a:cxn ang="0">
                  <a:pos x="T2" y="T3"/>
                </a:cxn>
                <a:cxn ang="0">
                  <a:pos x="T4" y="T5"/>
                </a:cxn>
                <a:cxn ang="0">
                  <a:pos x="T6" y="T7"/>
                </a:cxn>
                <a:cxn ang="0">
                  <a:pos x="T8" y="T9"/>
                </a:cxn>
              </a:cxnLst>
              <a:rect l="0" t="0" r="r" b="b"/>
              <a:pathLst>
                <a:path w="455" h="36">
                  <a:moveTo>
                    <a:pt x="3" y="36"/>
                  </a:moveTo>
                  <a:lnTo>
                    <a:pt x="455" y="36"/>
                  </a:lnTo>
                  <a:lnTo>
                    <a:pt x="455" y="0"/>
                  </a:lnTo>
                  <a:lnTo>
                    <a:pt x="0" y="0"/>
                  </a:lnTo>
                  <a:lnTo>
                    <a:pt x="3"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8" name="Rectangle 78"/>
            <p:cNvSpPr>
              <a:spLocks noChangeArrowheads="1"/>
            </p:cNvSpPr>
            <p:nvPr/>
          </p:nvSpPr>
          <p:spPr bwMode="auto">
            <a:xfrm>
              <a:off x="7216777" y="5000625"/>
              <a:ext cx="71438" cy="790575"/>
            </a:xfrm>
            <a:prstGeom prst="rect">
              <a:avLst/>
            </a:prstGeom>
            <a:solidFill>
              <a:srgbClr val="3C5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9" name="Rectangle 79"/>
            <p:cNvSpPr>
              <a:spLocks noChangeArrowheads="1"/>
            </p:cNvSpPr>
            <p:nvPr/>
          </p:nvSpPr>
          <p:spPr bwMode="auto">
            <a:xfrm>
              <a:off x="7216777" y="5000625"/>
              <a:ext cx="714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0" name="Freeform 80"/>
            <p:cNvSpPr>
              <a:spLocks noEditPoints="1"/>
            </p:cNvSpPr>
            <p:nvPr/>
          </p:nvSpPr>
          <p:spPr bwMode="auto">
            <a:xfrm>
              <a:off x="7223127" y="5000625"/>
              <a:ext cx="328613" cy="76200"/>
            </a:xfrm>
            <a:custGeom>
              <a:avLst/>
              <a:gdLst>
                <a:gd name="T0" fmla="*/ 207 w 207"/>
                <a:gd name="T1" fmla="*/ 3 h 48"/>
                <a:gd name="T2" fmla="*/ 207 w 207"/>
                <a:gd name="T3" fmla="*/ 3 h 48"/>
                <a:gd name="T4" fmla="*/ 207 w 207"/>
                <a:gd name="T5" fmla="*/ 48 h 48"/>
                <a:gd name="T6" fmla="*/ 207 w 207"/>
                <a:gd name="T7" fmla="*/ 3 h 48"/>
                <a:gd name="T8" fmla="*/ 205 w 207"/>
                <a:gd name="T9" fmla="*/ 0 h 48"/>
                <a:gd name="T10" fmla="*/ 0 w 207"/>
                <a:gd name="T11" fmla="*/ 0 h 48"/>
                <a:gd name="T12" fmla="*/ 0 w 207"/>
                <a:gd name="T13" fmla="*/ 0 h 48"/>
                <a:gd name="T14" fmla="*/ 41 w 207"/>
                <a:gd name="T15" fmla="*/ 0 h 48"/>
                <a:gd name="T16" fmla="*/ 205 w 207"/>
                <a:gd name="T17" fmla="*/ 0 h 48"/>
                <a:gd name="T18" fmla="*/ 205 w 20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48">
                  <a:moveTo>
                    <a:pt x="207" y="3"/>
                  </a:moveTo>
                  <a:lnTo>
                    <a:pt x="207" y="3"/>
                  </a:lnTo>
                  <a:lnTo>
                    <a:pt x="207" y="48"/>
                  </a:lnTo>
                  <a:lnTo>
                    <a:pt x="207" y="3"/>
                  </a:lnTo>
                  <a:close/>
                  <a:moveTo>
                    <a:pt x="205" y="0"/>
                  </a:moveTo>
                  <a:lnTo>
                    <a:pt x="0" y="0"/>
                  </a:lnTo>
                  <a:lnTo>
                    <a:pt x="0" y="0"/>
                  </a:lnTo>
                  <a:lnTo>
                    <a:pt x="41" y="0"/>
                  </a:lnTo>
                  <a:lnTo>
                    <a:pt x="205" y="0"/>
                  </a:lnTo>
                  <a:lnTo>
                    <a:pt x="205"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1" name="Freeform 81"/>
            <p:cNvSpPr>
              <a:spLocks noEditPoints="1"/>
            </p:cNvSpPr>
            <p:nvPr/>
          </p:nvSpPr>
          <p:spPr bwMode="auto">
            <a:xfrm>
              <a:off x="7223127" y="5000625"/>
              <a:ext cx="328613" cy="76200"/>
            </a:xfrm>
            <a:custGeom>
              <a:avLst/>
              <a:gdLst>
                <a:gd name="T0" fmla="*/ 207 w 207"/>
                <a:gd name="T1" fmla="*/ 3 h 48"/>
                <a:gd name="T2" fmla="*/ 207 w 207"/>
                <a:gd name="T3" fmla="*/ 3 h 48"/>
                <a:gd name="T4" fmla="*/ 207 w 207"/>
                <a:gd name="T5" fmla="*/ 48 h 48"/>
                <a:gd name="T6" fmla="*/ 207 w 207"/>
                <a:gd name="T7" fmla="*/ 3 h 48"/>
                <a:gd name="T8" fmla="*/ 205 w 207"/>
                <a:gd name="T9" fmla="*/ 0 h 48"/>
                <a:gd name="T10" fmla="*/ 0 w 207"/>
                <a:gd name="T11" fmla="*/ 0 h 48"/>
                <a:gd name="T12" fmla="*/ 0 w 207"/>
                <a:gd name="T13" fmla="*/ 0 h 48"/>
                <a:gd name="T14" fmla="*/ 41 w 207"/>
                <a:gd name="T15" fmla="*/ 0 h 48"/>
                <a:gd name="T16" fmla="*/ 205 w 207"/>
                <a:gd name="T17" fmla="*/ 0 h 48"/>
                <a:gd name="T18" fmla="*/ 205 w 20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48">
                  <a:moveTo>
                    <a:pt x="207" y="3"/>
                  </a:moveTo>
                  <a:lnTo>
                    <a:pt x="207" y="3"/>
                  </a:lnTo>
                  <a:lnTo>
                    <a:pt x="207" y="48"/>
                  </a:lnTo>
                  <a:lnTo>
                    <a:pt x="207" y="3"/>
                  </a:lnTo>
                  <a:moveTo>
                    <a:pt x="205" y="0"/>
                  </a:moveTo>
                  <a:lnTo>
                    <a:pt x="0" y="0"/>
                  </a:lnTo>
                  <a:lnTo>
                    <a:pt x="0" y="0"/>
                  </a:lnTo>
                  <a:lnTo>
                    <a:pt x="41" y="0"/>
                  </a:lnTo>
                  <a:lnTo>
                    <a:pt x="205" y="0"/>
                  </a:lnTo>
                  <a:lnTo>
                    <a:pt x="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2" name="Freeform 82"/>
            <p:cNvSpPr>
              <a:spLocks noEditPoints="1"/>
            </p:cNvSpPr>
            <p:nvPr/>
          </p:nvSpPr>
          <p:spPr bwMode="auto">
            <a:xfrm>
              <a:off x="7050090" y="5000625"/>
              <a:ext cx="501650" cy="76200"/>
            </a:xfrm>
            <a:custGeom>
              <a:avLst/>
              <a:gdLst>
                <a:gd name="T0" fmla="*/ 105 w 316"/>
                <a:gd name="T1" fmla="*/ 0 h 48"/>
                <a:gd name="T2" fmla="*/ 0 w 316"/>
                <a:gd name="T3" fmla="*/ 0 h 48"/>
                <a:gd name="T4" fmla="*/ 0 w 316"/>
                <a:gd name="T5" fmla="*/ 48 h 48"/>
                <a:gd name="T6" fmla="*/ 105 w 316"/>
                <a:gd name="T7" fmla="*/ 48 h 48"/>
                <a:gd name="T8" fmla="*/ 105 w 316"/>
                <a:gd name="T9" fmla="*/ 0 h 48"/>
                <a:gd name="T10" fmla="*/ 316 w 316"/>
                <a:gd name="T11" fmla="*/ 0 h 48"/>
                <a:gd name="T12" fmla="*/ 314 w 316"/>
                <a:gd name="T13" fmla="*/ 0 h 48"/>
                <a:gd name="T14" fmla="*/ 150 w 316"/>
                <a:gd name="T15" fmla="*/ 0 h 48"/>
                <a:gd name="T16" fmla="*/ 150 w 316"/>
                <a:gd name="T17" fmla="*/ 48 h 48"/>
                <a:gd name="T18" fmla="*/ 316 w 316"/>
                <a:gd name="T19" fmla="*/ 48 h 48"/>
                <a:gd name="T20" fmla="*/ 316 w 316"/>
                <a:gd name="T21" fmla="*/ 3 h 48"/>
                <a:gd name="T22" fmla="*/ 316 w 316"/>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8">
                  <a:moveTo>
                    <a:pt x="105" y="0"/>
                  </a:moveTo>
                  <a:lnTo>
                    <a:pt x="0" y="0"/>
                  </a:lnTo>
                  <a:lnTo>
                    <a:pt x="0" y="48"/>
                  </a:lnTo>
                  <a:lnTo>
                    <a:pt x="105" y="48"/>
                  </a:lnTo>
                  <a:lnTo>
                    <a:pt x="105" y="0"/>
                  </a:lnTo>
                  <a:close/>
                  <a:moveTo>
                    <a:pt x="316" y="0"/>
                  </a:moveTo>
                  <a:lnTo>
                    <a:pt x="314" y="0"/>
                  </a:lnTo>
                  <a:lnTo>
                    <a:pt x="150" y="0"/>
                  </a:lnTo>
                  <a:lnTo>
                    <a:pt x="150" y="48"/>
                  </a:lnTo>
                  <a:lnTo>
                    <a:pt x="316" y="48"/>
                  </a:lnTo>
                  <a:lnTo>
                    <a:pt x="316" y="3"/>
                  </a:lnTo>
                  <a:lnTo>
                    <a:pt x="316" y="0"/>
                  </a:lnTo>
                  <a:close/>
                </a:path>
              </a:pathLst>
            </a:custGeom>
            <a:solidFill>
              <a:srgbClr val="6379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3" name="Freeform 83"/>
            <p:cNvSpPr>
              <a:spLocks noEditPoints="1"/>
            </p:cNvSpPr>
            <p:nvPr/>
          </p:nvSpPr>
          <p:spPr bwMode="auto">
            <a:xfrm>
              <a:off x="7050090" y="5000625"/>
              <a:ext cx="501650" cy="76200"/>
            </a:xfrm>
            <a:custGeom>
              <a:avLst/>
              <a:gdLst>
                <a:gd name="T0" fmla="*/ 105 w 316"/>
                <a:gd name="T1" fmla="*/ 0 h 48"/>
                <a:gd name="T2" fmla="*/ 0 w 316"/>
                <a:gd name="T3" fmla="*/ 0 h 48"/>
                <a:gd name="T4" fmla="*/ 0 w 316"/>
                <a:gd name="T5" fmla="*/ 48 h 48"/>
                <a:gd name="T6" fmla="*/ 105 w 316"/>
                <a:gd name="T7" fmla="*/ 48 h 48"/>
                <a:gd name="T8" fmla="*/ 105 w 316"/>
                <a:gd name="T9" fmla="*/ 0 h 48"/>
                <a:gd name="T10" fmla="*/ 316 w 316"/>
                <a:gd name="T11" fmla="*/ 0 h 48"/>
                <a:gd name="T12" fmla="*/ 314 w 316"/>
                <a:gd name="T13" fmla="*/ 0 h 48"/>
                <a:gd name="T14" fmla="*/ 150 w 316"/>
                <a:gd name="T15" fmla="*/ 0 h 48"/>
                <a:gd name="T16" fmla="*/ 150 w 316"/>
                <a:gd name="T17" fmla="*/ 48 h 48"/>
                <a:gd name="T18" fmla="*/ 316 w 316"/>
                <a:gd name="T19" fmla="*/ 48 h 48"/>
                <a:gd name="T20" fmla="*/ 316 w 316"/>
                <a:gd name="T21" fmla="*/ 3 h 48"/>
                <a:gd name="T22" fmla="*/ 316 w 316"/>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8">
                  <a:moveTo>
                    <a:pt x="105" y="0"/>
                  </a:moveTo>
                  <a:lnTo>
                    <a:pt x="0" y="0"/>
                  </a:lnTo>
                  <a:lnTo>
                    <a:pt x="0" y="48"/>
                  </a:lnTo>
                  <a:lnTo>
                    <a:pt x="105" y="48"/>
                  </a:lnTo>
                  <a:lnTo>
                    <a:pt x="105" y="0"/>
                  </a:lnTo>
                  <a:moveTo>
                    <a:pt x="316" y="0"/>
                  </a:moveTo>
                  <a:lnTo>
                    <a:pt x="314" y="0"/>
                  </a:lnTo>
                  <a:lnTo>
                    <a:pt x="150" y="0"/>
                  </a:lnTo>
                  <a:lnTo>
                    <a:pt x="150" y="48"/>
                  </a:lnTo>
                  <a:lnTo>
                    <a:pt x="316" y="48"/>
                  </a:lnTo>
                  <a:lnTo>
                    <a:pt x="316" y="3"/>
                  </a:lnTo>
                  <a:lnTo>
                    <a:pt x="3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4" name="Freeform 84"/>
            <p:cNvSpPr/>
            <p:nvPr/>
          </p:nvSpPr>
          <p:spPr bwMode="auto">
            <a:xfrm>
              <a:off x="7216777" y="5000625"/>
              <a:ext cx="71438" cy="76200"/>
            </a:xfrm>
            <a:custGeom>
              <a:avLst/>
              <a:gdLst>
                <a:gd name="T0" fmla="*/ 45 w 45"/>
                <a:gd name="T1" fmla="*/ 0 h 48"/>
                <a:gd name="T2" fmla="*/ 4 w 45"/>
                <a:gd name="T3" fmla="*/ 0 h 48"/>
                <a:gd name="T4" fmla="*/ 0 w 45"/>
                <a:gd name="T5" fmla="*/ 0 h 48"/>
                <a:gd name="T6" fmla="*/ 0 w 45"/>
                <a:gd name="T7" fmla="*/ 48 h 48"/>
                <a:gd name="T8" fmla="*/ 45 w 45"/>
                <a:gd name="T9" fmla="*/ 48 h 48"/>
                <a:gd name="T10" fmla="*/ 45 w 45"/>
                <a:gd name="T11" fmla="*/ 0 h 48"/>
              </a:gdLst>
              <a:ahLst/>
              <a:cxnLst>
                <a:cxn ang="0">
                  <a:pos x="T0" y="T1"/>
                </a:cxn>
                <a:cxn ang="0">
                  <a:pos x="T2" y="T3"/>
                </a:cxn>
                <a:cxn ang="0">
                  <a:pos x="T4" y="T5"/>
                </a:cxn>
                <a:cxn ang="0">
                  <a:pos x="T6" y="T7"/>
                </a:cxn>
                <a:cxn ang="0">
                  <a:pos x="T8" y="T9"/>
                </a:cxn>
                <a:cxn ang="0">
                  <a:pos x="T10" y="T11"/>
                </a:cxn>
              </a:cxnLst>
              <a:rect l="0" t="0" r="r" b="b"/>
              <a:pathLst>
                <a:path w="45" h="48">
                  <a:moveTo>
                    <a:pt x="45" y="0"/>
                  </a:moveTo>
                  <a:lnTo>
                    <a:pt x="4" y="0"/>
                  </a:lnTo>
                  <a:lnTo>
                    <a:pt x="0" y="0"/>
                  </a:lnTo>
                  <a:lnTo>
                    <a:pt x="0" y="48"/>
                  </a:lnTo>
                  <a:lnTo>
                    <a:pt x="45" y="48"/>
                  </a:lnTo>
                  <a:lnTo>
                    <a:pt x="45" y="0"/>
                  </a:lnTo>
                  <a:close/>
                </a:path>
              </a:pathLst>
            </a:custGeom>
            <a:solidFill>
              <a:srgbClr val="6379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5" name="Freeform 85"/>
            <p:cNvSpPr/>
            <p:nvPr/>
          </p:nvSpPr>
          <p:spPr bwMode="auto">
            <a:xfrm>
              <a:off x="7216777" y="5000625"/>
              <a:ext cx="71438" cy="76200"/>
            </a:xfrm>
            <a:custGeom>
              <a:avLst/>
              <a:gdLst>
                <a:gd name="T0" fmla="*/ 45 w 45"/>
                <a:gd name="T1" fmla="*/ 0 h 48"/>
                <a:gd name="T2" fmla="*/ 4 w 45"/>
                <a:gd name="T3" fmla="*/ 0 h 48"/>
                <a:gd name="T4" fmla="*/ 0 w 45"/>
                <a:gd name="T5" fmla="*/ 0 h 48"/>
                <a:gd name="T6" fmla="*/ 0 w 45"/>
                <a:gd name="T7" fmla="*/ 48 h 48"/>
                <a:gd name="T8" fmla="*/ 45 w 45"/>
                <a:gd name="T9" fmla="*/ 48 h 48"/>
                <a:gd name="T10" fmla="*/ 45 w 45"/>
                <a:gd name="T11" fmla="*/ 0 h 48"/>
              </a:gdLst>
              <a:ahLst/>
              <a:cxnLst>
                <a:cxn ang="0">
                  <a:pos x="T0" y="T1"/>
                </a:cxn>
                <a:cxn ang="0">
                  <a:pos x="T2" y="T3"/>
                </a:cxn>
                <a:cxn ang="0">
                  <a:pos x="T4" y="T5"/>
                </a:cxn>
                <a:cxn ang="0">
                  <a:pos x="T6" y="T7"/>
                </a:cxn>
                <a:cxn ang="0">
                  <a:pos x="T8" y="T9"/>
                </a:cxn>
                <a:cxn ang="0">
                  <a:pos x="T10" y="T11"/>
                </a:cxn>
              </a:cxnLst>
              <a:rect l="0" t="0" r="r" b="b"/>
              <a:pathLst>
                <a:path w="45" h="48">
                  <a:moveTo>
                    <a:pt x="45" y="0"/>
                  </a:moveTo>
                  <a:lnTo>
                    <a:pt x="4" y="0"/>
                  </a:lnTo>
                  <a:lnTo>
                    <a:pt x="0" y="0"/>
                  </a:lnTo>
                  <a:lnTo>
                    <a:pt x="0" y="48"/>
                  </a:lnTo>
                  <a:lnTo>
                    <a:pt x="45" y="4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6" name="Rectangle 86"/>
            <p:cNvSpPr>
              <a:spLocks noChangeArrowheads="1"/>
            </p:cNvSpPr>
            <p:nvPr/>
          </p:nvSpPr>
          <p:spPr bwMode="auto">
            <a:xfrm>
              <a:off x="7288215" y="5397500"/>
              <a:ext cx="227013" cy="57150"/>
            </a:xfrm>
            <a:prstGeom prst="rect">
              <a:avLst/>
            </a:prstGeom>
            <a:solidFill>
              <a:srgbClr val="637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7" name="Rectangle 87"/>
            <p:cNvSpPr>
              <a:spLocks noChangeArrowheads="1"/>
            </p:cNvSpPr>
            <p:nvPr/>
          </p:nvSpPr>
          <p:spPr bwMode="auto">
            <a:xfrm>
              <a:off x="7288215" y="5397500"/>
              <a:ext cx="2270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8" name="Rectangle 88"/>
            <p:cNvSpPr>
              <a:spLocks noChangeArrowheads="1"/>
            </p:cNvSpPr>
            <p:nvPr/>
          </p:nvSpPr>
          <p:spPr bwMode="auto">
            <a:xfrm>
              <a:off x="7023102" y="5397500"/>
              <a:ext cx="193675" cy="57150"/>
            </a:xfrm>
            <a:prstGeom prst="rect">
              <a:avLst/>
            </a:prstGeom>
            <a:solidFill>
              <a:srgbClr val="637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9" name="Rectangle 89"/>
            <p:cNvSpPr>
              <a:spLocks noChangeArrowheads="1"/>
            </p:cNvSpPr>
            <p:nvPr/>
          </p:nvSpPr>
          <p:spPr bwMode="auto">
            <a:xfrm>
              <a:off x="7023102" y="5397500"/>
              <a:ext cx="1936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0" name="Rectangle 90"/>
            <p:cNvSpPr>
              <a:spLocks noChangeArrowheads="1"/>
            </p:cNvSpPr>
            <p:nvPr/>
          </p:nvSpPr>
          <p:spPr bwMode="auto">
            <a:xfrm>
              <a:off x="7216777" y="5397500"/>
              <a:ext cx="71438" cy="57150"/>
            </a:xfrm>
            <a:prstGeom prst="rect">
              <a:avLst/>
            </a:prstGeom>
            <a:solidFill>
              <a:srgbClr val="637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1" name="Rectangle 91"/>
            <p:cNvSpPr>
              <a:spLocks noChangeArrowheads="1"/>
            </p:cNvSpPr>
            <p:nvPr/>
          </p:nvSpPr>
          <p:spPr bwMode="auto">
            <a:xfrm>
              <a:off x="7216777" y="5397500"/>
              <a:ext cx="7143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2" name="Freeform 92"/>
            <p:cNvSpPr/>
            <p:nvPr/>
          </p:nvSpPr>
          <p:spPr bwMode="auto">
            <a:xfrm>
              <a:off x="7113590" y="4822825"/>
              <a:ext cx="163513" cy="177800"/>
            </a:xfrm>
            <a:custGeom>
              <a:avLst/>
              <a:gdLst>
                <a:gd name="T0" fmla="*/ 43 w 43"/>
                <a:gd name="T1" fmla="*/ 47 h 47"/>
                <a:gd name="T2" fmla="*/ 0 w 43"/>
                <a:gd name="T3" fmla="*/ 7 h 47"/>
                <a:gd name="T4" fmla="*/ 15 w 43"/>
                <a:gd name="T5" fmla="*/ 16 h 47"/>
                <a:gd name="T6" fmla="*/ 22 w 43"/>
                <a:gd name="T7" fmla="*/ 0 h 47"/>
                <a:gd name="T8" fmla="*/ 43 w 43"/>
                <a:gd name="T9" fmla="*/ 47 h 47"/>
              </a:gdLst>
              <a:ahLst/>
              <a:cxnLst>
                <a:cxn ang="0">
                  <a:pos x="T0" y="T1"/>
                </a:cxn>
                <a:cxn ang="0">
                  <a:pos x="T2" y="T3"/>
                </a:cxn>
                <a:cxn ang="0">
                  <a:pos x="T4" y="T5"/>
                </a:cxn>
                <a:cxn ang="0">
                  <a:pos x="T6" y="T7"/>
                </a:cxn>
                <a:cxn ang="0">
                  <a:pos x="T8" y="T9"/>
                </a:cxn>
              </a:cxnLst>
              <a:rect l="0" t="0" r="r" b="b"/>
              <a:pathLst>
                <a:path w="43" h="47">
                  <a:moveTo>
                    <a:pt x="43" y="47"/>
                  </a:moveTo>
                  <a:cubicBezTo>
                    <a:pt x="43" y="47"/>
                    <a:pt x="9" y="45"/>
                    <a:pt x="0" y="7"/>
                  </a:cubicBezTo>
                  <a:cubicBezTo>
                    <a:pt x="15" y="16"/>
                    <a:pt x="15" y="16"/>
                    <a:pt x="15" y="16"/>
                  </a:cubicBezTo>
                  <a:cubicBezTo>
                    <a:pt x="22" y="0"/>
                    <a:pt x="22" y="0"/>
                    <a:pt x="22" y="0"/>
                  </a:cubicBezTo>
                  <a:cubicBezTo>
                    <a:pt x="22" y="0"/>
                    <a:pt x="22" y="27"/>
                    <a:pt x="43" y="47"/>
                  </a:cubicBezTo>
                  <a:close/>
                </a:path>
              </a:pathLst>
            </a:cu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3" name="Freeform 93"/>
            <p:cNvSpPr/>
            <p:nvPr/>
          </p:nvSpPr>
          <p:spPr bwMode="auto">
            <a:xfrm>
              <a:off x="7250115" y="4822825"/>
              <a:ext cx="166688" cy="177800"/>
            </a:xfrm>
            <a:custGeom>
              <a:avLst/>
              <a:gdLst>
                <a:gd name="T0" fmla="*/ 0 w 44"/>
                <a:gd name="T1" fmla="*/ 47 h 47"/>
                <a:gd name="T2" fmla="*/ 44 w 44"/>
                <a:gd name="T3" fmla="*/ 7 h 47"/>
                <a:gd name="T4" fmla="*/ 28 w 44"/>
                <a:gd name="T5" fmla="*/ 16 h 47"/>
                <a:gd name="T6" fmla="*/ 22 w 44"/>
                <a:gd name="T7" fmla="*/ 0 h 47"/>
                <a:gd name="T8" fmla="*/ 0 w 44"/>
                <a:gd name="T9" fmla="*/ 47 h 47"/>
              </a:gdLst>
              <a:ahLst/>
              <a:cxnLst>
                <a:cxn ang="0">
                  <a:pos x="T0" y="T1"/>
                </a:cxn>
                <a:cxn ang="0">
                  <a:pos x="T2" y="T3"/>
                </a:cxn>
                <a:cxn ang="0">
                  <a:pos x="T4" y="T5"/>
                </a:cxn>
                <a:cxn ang="0">
                  <a:pos x="T6" y="T7"/>
                </a:cxn>
                <a:cxn ang="0">
                  <a:pos x="T8" y="T9"/>
                </a:cxn>
              </a:cxnLst>
              <a:rect l="0" t="0" r="r" b="b"/>
              <a:pathLst>
                <a:path w="44" h="47">
                  <a:moveTo>
                    <a:pt x="0" y="47"/>
                  </a:moveTo>
                  <a:cubicBezTo>
                    <a:pt x="0" y="47"/>
                    <a:pt x="35" y="45"/>
                    <a:pt x="44" y="7"/>
                  </a:cubicBezTo>
                  <a:cubicBezTo>
                    <a:pt x="28" y="16"/>
                    <a:pt x="28" y="16"/>
                    <a:pt x="28" y="16"/>
                  </a:cubicBezTo>
                  <a:cubicBezTo>
                    <a:pt x="22" y="0"/>
                    <a:pt x="22" y="0"/>
                    <a:pt x="22" y="0"/>
                  </a:cubicBezTo>
                  <a:cubicBezTo>
                    <a:pt x="22" y="0"/>
                    <a:pt x="22" y="27"/>
                    <a:pt x="0" y="47"/>
                  </a:cubicBezTo>
                  <a:close/>
                </a:path>
              </a:pathLst>
            </a:cu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amond(in)">
                                      <p:cBhvr>
                                        <p:cTn id="27" dur="2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3"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504930" y="3111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670306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参考范文：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219710" y="708660"/>
            <a:ext cx="11687175" cy="2676525"/>
          </a:xfrm>
          <a:prstGeom prst="rect">
            <a:avLst/>
          </a:prstGeom>
          <a:noFill/>
        </p:spPr>
        <p:txBody>
          <a:bodyPr wrap="square" rtlCol="0">
            <a:spAutoFit/>
          </a:bodyPr>
          <a:lstStyle/>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A good idea suddenly struck him</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Why not give his father a special </a:t>
            </a:r>
            <a:r>
              <a:rPr lang="en-US" altLang="zh-CN" sz="2400" b="1" u="sng" dirty="0" smtClean="0">
                <a:solidFill>
                  <a:schemeClr val="tx1"/>
                </a:solidFill>
                <a:latin typeface="Times New Roman" panose="02020603050405020304" charset="0"/>
                <a:ea typeface="微软雅黑" panose="020B0503020204020204" charset="-122"/>
                <a:cs typeface="Times New Roman" panose="02020603050405020304" charset="0"/>
              </a:rPr>
              <a:t>present</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out there in the barn? He quickly got up and crept downstairs on tiptoes. The cows looked at him, sleepy and surprised. It was early for them too, but they behaved well, as though they knew it was </a:t>
            </a:r>
            <a:r>
              <a:rPr lang="en-US" altLang="zh-CN" sz="2400" b="1" u="sng" dirty="0" smtClean="0">
                <a:solidFill>
                  <a:schemeClr val="tx1"/>
                </a:solidFill>
                <a:latin typeface="Times New Roman" panose="02020603050405020304" charset="0"/>
                <a:ea typeface="微软雅黑" panose="020B0503020204020204" charset="-122"/>
                <a:cs typeface="Times New Roman" panose="02020603050405020304" charset="0"/>
              </a:rPr>
              <a:t>Christmas</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Rob had never </a:t>
            </a:r>
            <a:r>
              <a:rPr lang="en-US" altLang="zh-CN" sz="2400" b="1" u="sng" dirty="0" smtClean="0">
                <a:solidFill>
                  <a:schemeClr val="tx1"/>
                </a:solidFill>
                <a:latin typeface="Times New Roman" panose="02020603050405020304" charset="0"/>
                <a:ea typeface="微软雅黑" panose="020B0503020204020204" charset="-122"/>
                <a:cs typeface="Times New Roman" panose="02020603050405020304" charset="0"/>
              </a:rPr>
              <a:t>milked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all alone before, but the task went more easily than he had ever known before. He smiled and milked steadily, two strong streams rushing into the pail, fresh and fragrant. Finishing all the milking and cleaning, he went out of the barn and closed the door behind him. 98</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148" name="Group 297"/>
          <p:cNvGrpSpPr>
            <a:grpSpLocks noChangeAspect="1"/>
          </p:cNvGrpSpPr>
          <p:nvPr/>
        </p:nvGrpSpPr>
        <p:grpSpPr bwMode="auto">
          <a:xfrm>
            <a:off x="11276330" y="5836285"/>
            <a:ext cx="736600" cy="925195"/>
            <a:chOff x="2317" y="1110"/>
            <a:chExt cx="757" cy="1012"/>
          </a:xfrm>
        </p:grpSpPr>
        <p:sp>
          <p:nvSpPr>
            <p:cNvPr id="149" name="Oval 299"/>
            <p:cNvSpPr>
              <a:spLocks noChangeArrowheads="1"/>
            </p:cNvSpPr>
            <p:nvPr/>
          </p:nvSpPr>
          <p:spPr bwMode="auto">
            <a:xfrm>
              <a:off x="2500" y="1414"/>
              <a:ext cx="400" cy="513"/>
            </a:xfrm>
            <a:prstGeom prst="ellipse">
              <a:avLst/>
            </a:prstGeom>
            <a:solidFill>
              <a:srgbClr val="FFE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Freeform 300"/>
            <p:cNvSpPr/>
            <p:nvPr/>
          </p:nvSpPr>
          <p:spPr bwMode="auto">
            <a:xfrm>
              <a:off x="2788" y="1535"/>
              <a:ext cx="286" cy="350"/>
            </a:xfrm>
            <a:custGeom>
              <a:avLst/>
              <a:gdLst>
                <a:gd name="T0" fmla="*/ 0 w 120"/>
                <a:gd name="T1" fmla="*/ 0 h 147"/>
                <a:gd name="T2" fmla="*/ 23 w 120"/>
                <a:gd name="T3" fmla="*/ 119 h 147"/>
                <a:gd name="T4" fmla="*/ 35 w 120"/>
                <a:gd name="T5" fmla="*/ 147 h 147"/>
                <a:gd name="T6" fmla="*/ 46 w 120"/>
                <a:gd name="T7" fmla="*/ 0 h 147"/>
                <a:gd name="T8" fmla="*/ 0 w 120"/>
                <a:gd name="T9" fmla="*/ 0 h 147"/>
              </a:gdLst>
              <a:ahLst/>
              <a:cxnLst>
                <a:cxn ang="0">
                  <a:pos x="T0" y="T1"/>
                </a:cxn>
                <a:cxn ang="0">
                  <a:pos x="T2" y="T3"/>
                </a:cxn>
                <a:cxn ang="0">
                  <a:pos x="T4" y="T5"/>
                </a:cxn>
                <a:cxn ang="0">
                  <a:pos x="T6" y="T7"/>
                </a:cxn>
                <a:cxn ang="0">
                  <a:pos x="T8" y="T9"/>
                </a:cxn>
              </a:cxnLst>
              <a:rect l="0" t="0" r="r" b="b"/>
              <a:pathLst>
                <a:path w="120" h="147">
                  <a:moveTo>
                    <a:pt x="0" y="0"/>
                  </a:moveTo>
                  <a:cubicBezTo>
                    <a:pt x="0" y="0"/>
                    <a:pt x="49" y="86"/>
                    <a:pt x="23" y="119"/>
                  </a:cubicBezTo>
                  <a:cubicBezTo>
                    <a:pt x="35" y="147"/>
                    <a:pt x="35" y="147"/>
                    <a:pt x="35" y="147"/>
                  </a:cubicBezTo>
                  <a:cubicBezTo>
                    <a:pt x="35" y="147"/>
                    <a:pt x="120" y="112"/>
                    <a:pt x="46" y="0"/>
                  </a:cubicBezTo>
                  <a:cubicBezTo>
                    <a:pt x="0" y="0"/>
                    <a:pt x="0" y="0"/>
                    <a:pt x="0"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Oval 301"/>
            <p:cNvSpPr>
              <a:spLocks noChangeArrowheads="1"/>
            </p:cNvSpPr>
            <p:nvPr/>
          </p:nvSpPr>
          <p:spPr bwMode="auto">
            <a:xfrm>
              <a:off x="2476" y="1647"/>
              <a:ext cx="448" cy="475"/>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Freeform 302"/>
            <p:cNvSpPr/>
            <p:nvPr/>
          </p:nvSpPr>
          <p:spPr bwMode="auto">
            <a:xfrm>
              <a:off x="2700" y="1545"/>
              <a:ext cx="155" cy="166"/>
            </a:xfrm>
            <a:custGeom>
              <a:avLst/>
              <a:gdLst>
                <a:gd name="T0" fmla="*/ 39 w 65"/>
                <a:gd name="T1" fmla="*/ 0 h 70"/>
                <a:gd name="T2" fmla="*/ 0 w 65"/>
                <a:gd name="T3" fmla="*/ 0 h 70"/>
                <a:gd name="T4" fmla="*/ 0 w 65"/>
                <a:gd name="T5" fmla="*/ 43 h 70"/>
                <a:gd name="T6" fmla="*/ 65 w 65"/>
                <a:gd name="T7" fmla="*/ 70 h 70"/>
                <a:gd name="T8" fmla="*/ 39 w 65"/>
                <a:gd name="T9" fmla="*/ 0 h 70"/>
              </a:gdLst>
              <a:ahLst/>
              <a:cxnLst>
                <a:cxn ang="0">
                  <a:pos x="T0" y="T1"/>
                </a:cxn>
                <a:cxn ang="0">
                  <a:pos x="T2" y="T3"/>
                </a:cxn>
                <a:cxn ang="0">
                  <a:pos x="T4" y="T5"/>
                </a:cxn>
                <a:cxn ang="0">
                  <a:pos x="T6" y="T7"/>
                </a:cxn>
                <a:cxn ang="0">
                  <a:pos x="T8" y="T9"/>
                </a:cxn>
              </a:cxnLst>
              <a:rect l="0" t="0" r="r" b="b"/>
              <a:pathLst>
                <a:path w="65" h="70">
                  <a:moveTo>
                    <a:pt x="39" y="0"/>
                  </a:moveTo>
                  <a:cubicBezTo>
                    <a:pt x="0" y="0"/>
                    <a:pt x="0" y="0"/>
                    <a:pt x="0" y="0"/>
                  </a:cubicBezTo>
                  <a:cubicBezTo>
                    <a:pt x="0" y="43"/>
                    <a:pt x="0" y="43"/>
                    <a:pt x="0" y="43"/>
                  </a:cubicBezTo>
                  <a:cubicBezTo>
                    <a:pt x="22" y="43"/>
                    <a:pt x="47" y="53"/>
                    <a:pt x="65" y="70"/>
                  </a:cubicBezTo>
                  <a:cubicBezTo>
                    <a:pt x="60" y="41"/>
                    <a:pt x="45" y="10"/>
                    <a:pt x="39" y="0"/>
                  </a:cubicBezTo>
                </a:path>
              </a:pathLst>
            </a:custGeom>
            <a:solidFill>
              <a:srgbClr val="ECD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Freeform 303"/>
            <p:cNvSpPr/>
            <p:nvPr/>
          </p:nvSpPr>
          <p:spPr bwMode="auto">
            <a:xfrm>
              <a:off x="2793" y="1545"/>
              <a:ext cx="85" cy="188"/>
            </a:xfrm>
            <a:custGeom>
              <a:avLst/>
              <a:gdLst>
                <a:gd name="T0" fmla="*/ 16 w 36"/>
                <a:gd name="T1" fmla="*/ 0 h 79"/>
                <a:gd name="T2" fmla="*/ 0 w 36"/>
                <a:gd name="T3" fmla="*/ 0 h 79"/>
                <a:gd name="T4" fmla="*/ 26 w 36"/>
                <a:gd name="T5" fmla="*/ 70 h 79"/>
                <a:gd name="T6" fmla="*/ 36 w 36"/>
                <a:gd name="T7" fmla="*/ 79 h 79"/>
                <a:gd name="T8" fmla="*/ 36 w 36"/>
                <a:gd name="T9" fmla="*/ 77 h 79"/>
                <a:gd name="T10" fmla="*/ 16 w 36"/>
                <a:gd name="T11" fmla="*/ 0 h 79"/>
              </a:gdLst>
              <a:ahLst/>
              <a:cxnLst>
                <a:cxn ang="0">
                  <a:pos x="T0" y="T1"/>
                </a:cxn>
                <a:cxn ang="0">
                  <a:pos x="T2" y="T3"/>
                </a:cxn>
                <a:cxn ang="0">
                  <a:pos x="T4" y="T5"/>
                </a:cxn>
                <a:cxn ang="0">
                  <a:pos x="T6" y="T7"/>
                </a:cxn>
                <a:cxn ang="0">
                  <a:pos x="T8" y="T9"/>
                </a:cxn>
                <a:cxn ang="0">
                  <a:pos x="T10" y="T11"/>
                </a:cxn>
              </a:cxnLst>
              <a:rect l="0" t="0" r="r" b="b"/>
              <a:pathLst>
                <a:path w="36" h="79">
                  <a:moveTo>
                    <a:pt x="16" y="0"/>
                  </a:moveTo>
                  <a:cubicBezTo>
                    <a:pt x="0" y="0"/>
                    <a:pt x="0" y="0"/>
                    <a:pt x="0" y="0"/>
                  </a:cubicBezTo>
                  <a:cubicBezTo>
                    <a:pt x="6" y="10"/>
                    <a:pt x="21" y="41"/>
                    <a:pt x="26" y="70"/>
                  </a:cubicBezTo>
                  <a:cubicBezTo>
                    <a:pt x="30" y="72"/>
                    <a:pt x="33" y="75"/>
                    <a:pt x="36" y="79"/>
                  </a:cubicBezTo>
                  <a:cubicBezTo>
                    <a:pt x="36" y="78"/>
                    <a:pt x="36" y="77"/>
                    <a:pt x="36" y="77"/>
                  </a:cubicBezTo>
                  <a:cubicBezTo>
                    <a:pt x="36" y="51"/>
                    <a:pt x="28" y="23"/>
                    <a:pt x="16"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Freeform 304"/>
            <p:cNvSpPr/>
            <p:nvPr/>
          </p:nvSpPr>
          <p:spPr bwMode="auto">
            <a:xfrm>
              <a:off x="2700" y="1647"/>
              <a:ext cx="178" cy="259"/>
            </a:xfrm>
            <a:custGeom>
              <a:avLst/>
              <a:gdLst>
                <a:gd name="T0" fmla="*/ 0 w 75"/>
                <a:gd name="T1" fmla="*/ 0 h 109"/>
                <a:gd name="T2" fmla="*/ 0 w 75"/>
                <a:gd name="T3" fmla="*/ 109 h 109"/>
                <a:gd name="T4" fmla="*/ 75 w 75"/>
                <a:gd name="T5" fmla="*/ 36 h 109"/>
                <a:gd name="T6" fmla="*/ 65 w 75"/>
                <a:gd name="T7" fmla="*/ 27 h 109"/>
                <a:gd name="T8" fmla="*/ 0 w 75"/>
                <a:gd name="T9" fmla="*/ 0 h 109"/>
              </a:gdLst>
              <a:ahLst/>
              <a:cxnLst>
                <a:cxn ang="0">
                  <a:pos x="T0" y="T1"/>
                </a:cxn>
                <a:cxn ang="0">
                  <a:pos x="T2" y="T3"/>
                </a:cxn>
                <a:cxn ang="0">
                  <a:pos x="T4" y="T5"/>
                </a:cxn>
                <a:cxn ang="0">
                  <a:pos x="T6" y="T7"/>
                </a:cxn>
                <a:cxn ang="0">
                  <a:pos x="T8" y="T9"/>
                </a:cxn>
              </a:cxnLst>
              <a:rect l="0" t="0" r="r" b="b"/>
              <a:pathLst>
                <a:path w="75" h="109">
                  <a:moveTo>
                    <a:pt x="0" y="0"/>
                  </a:moveTo>
                  <a:cubicBezTo>
                    <a:pt x="0" y="109"/>
                    <a:pt x="0" y="109"/>
                    <a:pt x="0" y="109"/>
                  </a:cubicBezTo>
                  <a:cubicBezTo>
                    <a:pt x="27" y="109"/>
                    <a:pt x="74" y="99"/>
                    <a:pt x="75" y="36"/>
                  </a:cubicBezTo>
                  <a:cubicBezTo>
                    <a:pt x="72" y="32"/>
                    <a:pt x="69" y="29"/>
                    <a:pt x="65" y="27"/>
                  </a:cubicBezTo>
                  <a:cubicBezTo>
                    <a:pt x="47" y="10"/>
                    <a:pt x="22" y="0"/>
                    <a:pt x="0"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Oval 305"/>
            <p:cNvSpPr>
              <a:spLocks noChangeArrowheads="1"/>
            </p:cNvSpPr>
            <p:nvPr/>
          </p:nvSpPr>
          <p:spPr bwMode="auto">
            <a:xfrm>
              <a:off x="2595" y="1602"/>
              <a:ext cx="207" cy="166"/>
            </a:xfrm>
            <a:prstGeom prst="ellipse">
              <a:avLst/>
            </a:prstGeom>
            <a:solidFill>
              <a:srgbClr val="FFE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Oval 306"/>
            <p:cNvSpPr>
              <a:spLocks noChangeArrowheads="1"/>
            </p:cNvSpPr>
            <p:nvPr/>
          </p:nvSpPr>
          <p:spPr bwMode="auto">
            <a:xfrm>
              <a:off x="2719" y="1733"/>
              <a:ext cx="31"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Oval 307"/>
            <p:cNvSpPr>
              <a:spLocks noChangeArrowheads="1"/>
            </p:cNvSpPr>
            <p:nvPr/>
          </p:nvSpPr>
          <p:spPr bwMode="auto">
            <a:xfrm>
              <a:off x="2655" y="1733"/>
              <a:ext cx="33"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Oval 308"/>
            <p:cNvSpPr>
              <a:spLocks noChangeArrowheads="1"/>
            </p:cNvSpPr>
            <p:nvPr/>
          </p:nvSpPr>
          <p:spPr bwMode="auto">
            <a:xfrm>
              <a:off x="2721"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Oval 309"/>
            <p:cNvSpPr>
              <a:spLocks noChangeArrowheads="1"/>
            </p:cNvSpPr>
            <p:nvPr/>
          </p:nvSpPr>
          <p:spPr bwMode="auto">
            <a:xfrm>
              <a:off x="2650"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Oval 310"/>
            <p:cNvSpPr>
              <a:spLocks noChangeArrowheads="1"/>
            </p:cNvSpPr>
            <p:nvPr/>
          </p:nvSpPr>
          <p:spPr bwMode="auto">
            <a:xfrm>
              <a:off x="2728" y="1566"/>
              <a:ext cx="22"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Oval 311"/>
            <p:cNvSpPr>
              <a:spLocks noChangeArrowheads="1"/>
            </p:cNvSpPr>
            <p:nvPr/>
          </p:nvSpPr>
          <p:spPr bwMode="auto">
            <a:xfrm>
              <a:off x="2662" y="1566"/>
              <a:ext cx="19"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Freeform 312"/>
            <p:cNvSpPr/>
            <p:nvPr/>
          </p:nvSpPr>
          <p:spPr bwMode="auto">
            <a:xfrm>
              <a:off x="2502" y="1141"/>
              <a:ext cx="393" cy="404"/>
            </a:xfrm>
            <a:custGeom>
              <a:avLst/>
              <a:gdLst>
                <a:gd name="T0" fmla="*/ 165 w 165"/>
                <a:gd name="T1" fmla="*/ 170 h 170"/>
                <a:gd name="T2" fmla="*/ 83 w 165"/>
                <a:gd name="T3" fmla="*/ 0 h 170"/>
                <a:gd name="T4" fmla="*/ 0 w 165"/>
                <a:gd name="T5" fmla="*/ 170 h 170"/>
                <a:gd name="T6" fmla="*/ 165 w 165"/>
                <a:gd name="T7" fmla="*/ 170 h 170"/>
              </a:gdLst>
              <a:ahLst/>
              <a:cxnLst>
                <a:cxn ang="0">
                  <a:pos x="T0" y="T1"/>
                </a:cxn>
                <a:cxn ang="0">
                  <a:pos x="T2" y="T3"/>
                </a:cxn>
                <a:cxn ang="0">
                  <a:pos x="T4" y="T5"/>
                </a:cxn>
                <a:cxn ang="0">
                  <a:pos x="T6" y="T7"/>
                </a:cxn>
              </a:cxnLst>
              <a:rect l="0" t="0" r="r" b="b"/>
              <a:pathLst>
                <a:path w="165" h="170">
                  <a:moveTo>
                    <a:pt x="165" y="170"/>
                  </a:moveTo>
                  <a:cubicBezTo>
                    <a:pt x="157" y="116"/>
                    <a:pt x="71" y="89"/>
                    <a:pt x="83" y="0"/>
                  </a:cubicBezTo>
                  <a:cubicBezTo>
                    <a:pt x="49" y="20"/>
                    <a:pt x="8" y="116"/>
                    <a:pt x="0" y="170"/>
                  </a:cubicBezTo>
                  <a:cubicBezTo>
                    <a:pt x="165" y="170"/>
                    <a:pt x="165" y="170"/>
                    <a:pt x="165" y="170"/>
                  </a:cubicBezTo>
                </a:path>
              </a:pathLst>
            </a:custGeom>
            <a:solidFill>
              <a:srgbClr val="E2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Freeform 313"/>
            <p:cNvSpPr/>
            <p:nvPr/>
          </p:nvSpPr>
          <p:spPr bwMode="auto">
            <a:xfrm>
              <a:off x="2671" y="1184"/>
              <a:ext cx="200" cy="342"/>
            </a:xfrm>
            <a:custGeom>
              <a:avLst/>
              <a:gdLst>
                <a:gd name="T0" fmla="*/ 3 w 84"/>
                <a:gd name="T1" fmla="*/ 0 h 144"/>
                <a:gd name="T2" fmla="*/ 0 w 84"/>
                <a:gd name="T3" fmla="*/ 3 h 144"/>
                <a:gd name="T4" fmla="*/ 0 w 84"/>
                <a:gd name="T5" fmla="*/ 144 h 144"/>
                <a:gd name="T6" fmla="*/ 84 w 84"/>
                <a:gd name="T7" fmla="*/ 144 h 144"/>
                <a:gd name="T8" fmla="*/ 53 w 84"/>
                <a:gd name="T9" fmla="*/ 100 h 144"/>
                <a:gd name="T10" fmla="*/ 3 w 84"/>
                <a:gd name="T11" fmla="*/ 0 h 144"/>
              </a:gdLst>
              <a:ahLst/>
              <a:cxnLst>
                <a:cxn ang="0">
                  <a:pos x="T0" y="T1"/>
                </a:cxn>
                <a:cxn ang="0">
                  <a:pos x="T2" y="T3"/>
                </a:cxn>
                <a:cxn ang="0">
                  <a:pos x="T4" y="T5"/>
                </a:cxn>
                <a:cxn ang="0">
                  <a:pos x="T6" y="T7"/>
                </a:cxn>
                <a:cxn ang="0">
                  <a:pos x="T8" y="T9"/>
                </a:cxn>
                <a:cxn ang="0">
                  <a:pos x="T10" y="T11"/>
                </a:cxn>
              </a:cxnLst>
              <a:rect l="0" t="0" r="r" b="b"/>
              <a:pathLst>
                <a:path w="84" h="144">
                  <a:moveTo>
                    <a:pt x="3" y="0"/>
                  </a:moveTo>
                  <a:cubicBezTo>
                    <a:pt x="2" y="1"/>
                    <a:pt x="1" y="2"/>
                    <a:pt x="0" y="3"/>
                  </a:cubicBezTo>
                  <a:cubicBezTo>
                    <a:pt x="0" y="144"/>
                    <a:pt x="0" y="144"/>
                    <a:pt x="0" y="144"/>
                  </a:cubicBezTo>
                  <a:cubicBezTo>
                    <a:pt x="84" y="144"/>
                    <a:pt x="84" y="144"/>
                    <a:pt x="84" y="144"/>
                  </a:cubicBezTo>
                  <a:cubicBezTo>
                    <a:pt x="79" y="129"/>
                    <a:pt x="67" y="115"/>
                    <a:pt x="53" y="100"/>
                  </a:cubicBezTo>
                  <a:cubicBezTo>
                    <a:pt x="29" y="74"/>
                    <a:pt x="3" y="45"/>
                    <a:pt x="3" y="0"/>
                  </a:cubicBezTo>
                </a:path>
              </a:pathLst>
            </a:custGeom>
            <a:solidFill>
              <a:srgbClr val="D22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Freeform 314"/>
            <p:cNvSpPr/>
            <p:nvPr/>
          </p:nvSpPr>
          <p:spPr bwMode="auto">
            <a:xfrm>
              <a:off x="2486" y="1516"/>
              <a:ext cx="428" cy="38"/>
            </a:xfrm>
            <a:custGeom>
              <a:avLst/>
              <a:gdLst>
                <a:gd name="T0" fmla="*/ 172 w 180"/>
                <a:gd name="T1" fmla="*/ 16 h 16"/>
                <a:gd name="T2" fmla="*/ 7 w 180"/>
                <a:gd name="T3" fmla="*/ 16 h 16"/>
                <a:gd name="T4" fmla="*/ 0 w 180"/>
                <a:gd name="T5" fmla="*/ 8 h 16"/>
                <a:gd name="T6" fmla="*/ 7 w 180"/>
                <a:gd name="T7" fmla="*/ 0 h 16"/>
                <a:gd name="T8" fmla="*/ 172 w 180"/>
                <a:gd name="T9" fmla="*/ 0 h 16"/>
                <a:gd name="T10" fmla="*/ 180 w 180"/>
                <a:gd name="T11" fmla="*/ 8 h 16"/>
                <a:gd name="T12" fmla="*/ 172 w 18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0" h="16">
                  <a:moveTo>
                    <a:pt x="172" y="16"/>
                  </a:moveTo>
                  <a:cubicBezTo>
                    <a:pt x="7" y="16"/>
                    <a:pt x="7" y="16"/>
                    <a:pt x="7" y="16"/>
                  </a:cubicBezTo>
                  <a:cubicBezTo>
                    <a:pt x="3" y="16"/>
                    <a:pt x="0" y="12"/>
                    <a:pt x="0" y="8"/>
                  </a:cubicBezTo>
                  <a:cubicBezTo>
                    <a:pt x="0" y="4"/>
                    <a:pt x="3" y="0"/>
                    <a:pt x="7" y="0"/>
                  </a:cubicBezTo>
                  <a:cubicBezTo>
                    <a:pt x="172" y="0"/>
                    <a:pt x="172" y="0"/>
                    <a:pt x="172" y="0"/>
                  </a:cubicBezTo>
                  <a:cubicBezTo>
                    <a:pt x="176" y="0"/>
                    <a:pt x="180" y="4"/>
                    <a:pt x="180" y="8"/>
                  </a:cubicBezTo>
                  <a:cubicBezTo>
                    <a:pt x="180" y="12"/>
                    <a:pt x="176" y="16"/>
                    <a:pt x="172" y="16"/>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Freeform 315"/>
            <p:cNvSpPr/>
            <p:nvPr/>
          </p:nvSpPr>
          <p:spPr bwMode="auto">
            <a:xfrm>
              <a:off x="2317" y="1535"/>
              <a:ext cx="285" cy="350"/>
            </a:xfrm>
            <a:custGeom>
              <a:avLst/>
              <a:gdLst>
                <a:gd name="T0" fmla="*/ 120 w 120"/>
                <a:gd name="T1" fmla="*/ 0 h 147"/>
                <a:gd name="T2" fmla="*/ 97 w 120"/>
                <a:gd name="T3" fmla="*/ 119 h 147"/>
                <a:gd name="T4" fmla="*/ 85 w 120"/>
                <a:gd name="T5" fmla="*/ 147 h 147"/>
                <a:gd name="T6" fmla="*/ 74 w 120"/>
                <a:gd name="T7" fmla="*/ 0 h 147"/>
                <a:gd name="T8" fmla="*/ 120 w 120"/>
                <a:gd name="T9" fmla="*/ 0 h 147"/>
              </a:gdLst>
              <a:ahLst/>
              <a:cxnLst>
                <a:cxn ang="0">
                  <a:pos x="T0" y="T1"/>
                </a:cxn>
                <a:cxn ang="0">
                  <a:pos x="T2" y="T3"/>
                </a:cxn>
                <a:cxn ang="0">
                  <a:pos x="T4" y="T5"/>
                </a:cxn>
                <a:cxn ang="0">
                  <a:pos x="T6" y="T7"/>
                </a:cxn>
                <a:cxn ang="0">
                  <a:pos x="T8" y="T9"/>
                </a:cxn>
              </a:cxnLst>
              <a:rect l="0" t="0" r="r" b="b"/>
              <a:pathLst>
                <a:path w="120" h="147">
                  <a:moveTo>
                    <a:pt x="120" y="0"/>
                  </a:moveTo>
                  <a:cubicBezTo>
                    <a:pt x="120" y="0"/>
                    <a:pt x="71" y="86"/>
                    <a:pt x="97" y="119"/>
                  </a:cubicBezTo>
                  <a:cubicBezTo>
                    <a:pt x="85" y="147"/>
                    <a:pt x="85" y="147"/>
                    <a:pt x="85" y="147"/>
                  </a:cubicBezTo>
                  <a:cubicBezTo>
                    <a:pt x="85" y="147"/>
                    <a:pt x="0" y="112"/>
                    <a:pt x="74" y="0"/>
                  </a:cubicBezTo>
                  <a:lnTo>
                    <a:pt x="120"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Oval 316"/>
            <p:cNvSpPr>
              <a:spLocks noChangeArrowheads="1"/>
            </p:cNvSpPr>
            <p:nvPr/>
          </p:nvSpPr>
          <p:spPr bwMode="auto">
            <a:xfrm>
              <a:off x="2669" y="1110"/>
              <a:ext cx="59" cy="59"/>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Freeform 317"/>
            <p:cNvSpPr/>
            <p:nvPr/>
          </p:nvSpPr>
          <p:spPr bwMode="auto">
            <a:xfrm>
              <a:off x="2631" y="1771"/>
              <a:ext cx="133" cy="76"/>
            </a:xfrm>
            <a:custGeom>
              <a:avLst/>
              <a:gdLst>
                <a:gd name="T0" fmla="*/ 31 w 56"/>
                <a:gd name="T1" fmla="*/ 5 h 32"/>
                <a:gd name="T2" fmla="*/ 0 w 56"/>
                <a:gd name="T3" fmla="*/ 0 h 32"/>
                <a:gd name="T4" fmla="*/ 30 w 56"/>
                <a:gd name="T5" fmla="*/ 32 h 32"/>
                <a:gd name="T6" fmla="*/ 56 w 56"/>
                <a:gd name="T7" fmla="*/ 1 h 32"/>
                <a:gd name="T8" fmla="*/ 31 w 56"/>
                <a:gd name="T9" fmla="*/ 5 h 32"/>
              </a:gdLst>
              <a:ahLst/>
              <a:cxnLst>
                <a:cxn ang="0">
                  <a:pos x="T0" y="T1"/>
                </a:cxn>
                <a:cxn ang="0">
                  <a:pos x="T2" y="T3"/>
                </a:cxn>
                <a:cxn ang="0">
                  <a:pos x="T4" y="T5"/>
                </a:cxn>
                <a:cxn ang="0">
                  <a:pos x="T6" y="T7"/>
                </a:cxn>
                <a:cxn ang="0">
                  <a:pos x="T8" y="T9"/>
                </a:cxn>
              </a:cxnLst>
              <a:rect l="0" t="0" r="r" b="b"/>
              <a:pathLst>
                <a:path w="56" h="32">
                  <a:moveTo>
                    <a:pt x="31" y="5"/>
                  </a:moveTo>
                  <a:cubicBezTo>
                    <a:pt x="20" y="6"/>
                    <a:pt x="9" y="4"/>
                    <a:pt x="0" y="0"/>
                  </a:cubicBezTo>
                  <a:cubicBezTo>
                    <a:pt x="5" y="16"/>
                    <a:pt x="17" y="32"/>
                    <a:pt x="30" y="32"/>
                  </a:cubicBezTo>
                  <a:cubicBezTo>
                    <a:pt x="42" y="32"/>
                    <a:pt x="52" y="16"/>
                    <a:pt x="56" y="1"/>
                  </a:cubicBezTo>
                  <a:cubicBezTo>
                    <a:pt x="49" y="3"/>
                    <a:pt x="40" y="5"/>
                    <a:pt x="31" y="5"/>
                  </a:cubicBezTo>
                  <a:close/>
                </a:path>
              </a:pathLst>
            </a:custGeom>
            <a:solidFill>
              <a:srgbClr val="FF88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Freeform 318"/>
            <p:cNvSpPr/>
            <p:nvPr/>
          </p:nvSpPr>
          <p:spPr bwMode="auto">
            <a:xfrm>
              <a:off x="2640" y="1773"/>
              <a:ext cx="115" cy="29"/>
            </a:xfrm>
            <a:custGeom>
              <a:avLst/>
              <a:gdLst>
                <a:gd name="T0" fmla="*/ 0 w 48"/>
                <a:gd name="T1" fmla="*/ 0 h 12"/>
                <a:gd name="T2" fmla="*/ 5 w 48"/>
                <a:gd name="T3" fmla="*/ 12 h 12"/>
                <a:gd name="T4" fmla="*/ 44 w 48"/>
                <a:gd name="T5" fmla="*/ 12 h 12"/>
                <a:gd name="T6" fmla="*/ 48 w 48"/>
                <a:gd name="T7" fmla="*/ 0 h 12"/>
                <a:gd name="T8" fmla="*/ 27 w 48"/>
                <a:gd name="T9" fmla="*/ 4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cubicBezTo>
                    <a:pt x="1" y="4"/>
                    <a:pt x="3" y="8"/>
                    <a:pt x="5" y="12"/>
                  </a:cubicBezTo>
                  <a:cubicBezTo>
                    <a:pt x="44" y="12"/>
                    <a:pt x="44" y="12"/>
                    <a:pt x="44" y="12"/>
                  </a:cubicBezTo>
                  <a:cubicBezTo>
                    <a:pt x="46" y="8"/>
                    <a:pt x="47" y="4"/>
                    <a:pt x="48" y="0"/>
                  </a:cubicBezTo>
                  <a:cubicBezTo>
                    <a:pt x="42" y="3"/>
                    <a:pt x="35" y="4"/>
                    <a:pt x="27" y="4"/>
                  </a:cubicBezTo>
                  <a:cubicBezTo>
                    <a:pt x="17" y="5"/>
                    <a:pt x="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TextBox 263"/>
          <p:cNvSpPr txBox="1"/>
          <p:nvPr/>
        </p:nvSpPr>
        <p:spPr>
          <a:xfrm>
            <a:off x="252730" y="3463925"/>
            <a:ext cx="11510010" cy="3046095"/>
          </a:xfrm>
          <a:prstGeom prst="rect">
            <a:avLst/>
          </a:prstGeom>
          <a:noFill/>
        </p:spPr>
        <p:txBody>
          <a:bodyPr wrap="square" rtlCol="0">
            <a:spAutoFit/>
          </a:bodyPr>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It being almost five, he rushed back to his room and jumped into bed, waiting to be woken up</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 </a:t>
            </a:r>
            <a:r>
              <a:rPr lang="en-US" altLang="zh-CN" sz="2400" b="1" u="sng" dirty="0" smtClean="0">
                <a:solidFill>
                  <a:schemeClr val="tx1"/>
                </a:solidFill>
                <a:latin typeface="Times New Roman" panose="02020603050405020304" charset="0"/>
                <a:ea typeface="微软雅黑" panose="020B0503020204020204" charset="-122"/>
                <a:cs typeface="Times New Roman" panose="02020603050405020304" charset="0"/>
              </a:rPr>
              <a:t>Rob</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His father called, “We have to get up, even if it is Christmas. I’ll get things started.” Rob lay still, laughing to himself. In just a few minutes his father would know. His dancing heart was ready to jump from his body. The minutes were endless - ten, fifteen, he did not know how many -- and he heard his father’s footsteps again. “Rob!” His </a:t>
            </a:r>
            <a:r>
              <a:rPr lang="en-US" altLang="zh-CN" sz="2400" b="1" u="sng" dirty="0" smtClean="0">
                <a:solidFill>
                  <a:schemeClr val="tx1"/>
                </a:solidFill>
                <a:latin typeface="Times New Roman" panose="02020603050405020304" charset="0"/>
                <a:ea typeface="微软雅黑" panose="020B0503020204020204" charset="-122"/>
                <a:cs typeface="Times New Roman" panose="02020603050405020304" charset="0"/>
              </a:rPr>
              <a:t>father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was laughing, a queer sobbing sort of laugh. “It’s for Christmas, Dad!” He found his father had clutched him in a great hug. He felt his father’s arms go around him. “Thank you. Nobody ever did a nicer thing. ” 105</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500"/>
                                        <p:tgtEl>
                                          <p:spTgt spid="2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74" y="1774507"/>
            <a:ext cx="1062589" cy="1400063"/>
          </a:xfrm>
          <a:prstGeom prst="rect">
            <a:avLst/>
          </a:prstGeom>
        </p:spPr>
      </p:pic>
      <p:grpSp>
        <p:nvGrpSpPr>
          <p:cNvPr id="2" name="组合 1"/>
          <p:cNvGrpSpPr/>
          <p:nvPr/>
        </p:nvGrpSpPr>
        <p:grpSpPr>
          <a:xfrm>
            <a:off x="119380" y="2813685"/>
            <a:ext cx="11626850" cy="4045585"/>
            <a:chOff x="118542" y="1774507"/>
            <a:chExt cx="11626813" cy="508476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42" y="1774507"/>
              <a:ext cx="8628063"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3139">
              <a:off x="10451542" y="1821454"/>
              <a:ext cx="1293813"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6144">
              <a:off x="9380812" y="5013177"/>
              <a:ext cx="1117500" cy="17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103" y="150005"/>
            <a:ext cx="1135556" cy="1377261"/>
          </a:xfrm>
          <a:prstGeom prst="rect">
            <a:avLst/>
          </a:prstGeom>
        </p:spPr>
      </p:pic>
      <p:sp>
        <p:nvSpPr>
          <p:cNvPr id="14" name="TextBox 13"/>
          <p:cNvSpPr txBox="1"/>
          <p:nvPr/>
        </p:nvSpPr>
        <p:spPr>
          <a:xfrm>
            <a:off x="1494587" y="923158"/>
            <a:ext cx="9834880" cy="2861310"/>
          </a:xfrm>
          <a:prstGeom prst="rect">
            <a:avLst/>
          </a:prstGeom>
          <a:noFill/>
        </p:spPr>
        <p:txBody>
          <a:bodyPr wrap="none" rtlCol="0">
            <a:spAutoFit/>
          </a:bodyPr>
          <a:lstStyle/>
          <a:p>
            <a:pPr algn="ctr">
              <a:lnSpc>
                <a:spcPct val="150000"/>
              </a:lnSpc>
            </a:pPr>
            <a:r>
              <a:rPr lang="en-US" altLang="zh-CN" sz="4000" dirty="0" smtClean="0">
                <a:solidFill>
                  <a:srgbClr val="1414B8"/>
                </a:solidFill>
                <a:latin typeface="华文中宋" panose="02010600040101010101" charset="-122"/>
                <a:ea typeface="华文中宋" panose="02010600040101010101" charset="-122"/>
                <a:cs typeface="华文中宋" panose="02010600040101010101" charset="-122"/>
              </a:rPr>
              <a:t>2021</a:t>
            </a:r>
            <a:r>
              <a:rPr lang="zh-CN" altLang="en-US" sz="4000" dirty="0" smtClean="0">
                <a:solidFill>
                  <a:srgbClr val="1414B8"/>
                </a:solidFill>
                <a:latin typeface="华文中宋" panose="02010600040101010101" charset="-122"/>
                <a:ea typeface="华文中宋" panose="02010600040101010101" charset="-122"/>
                <a:cs typeface="华文中宋" panose="02010600040101010101" charset="-122"/>
              </a:rPr>
              <a:t>年</a:t>
            </a:r>
            <a:r>
              <a:rPr lang="en-US" altLang="zh-CN" sz="4000" dirty="0" smtClean="0">
                <a:solidFill>
                  <a:srgbClr val="1414B8"/>
                </a:solidFill>
                <a:latin typeface="华文中宋" panose="02010600040101010101" charset="-122"/>
                <a:ea typeface="华文中宋" panose="02010600040101010101" charset="-122"/>
                <a:cs typeface="华文中宋" panose="02010600040101010101" charset="-122"/>
              </a:rPr>
              <a:t>12</a:t>
            </a:r>
            <a:r>
              <a:rPr lang="zh-CN" altLang="en-US" sz="4000" dirty="0" smtClean="0">
                <a:solidFill>
                  <a:srgbClr val="1414B8"/>
                </a:solidFill>
                <a:latin typeface="华文中宋" panose="02010600040101010101" charset="-122"/>
                <a:ea typeface="华文中宋" panose="02010600040101010101" charset="-122"/>
                <a:cs typeface="华文中宋" panose="02010600040101010101" charset="-122"/>
              </a:rPr>
              <a:t>月北斗星盟高二联考读后续写讲评</a:t>
            </a:r>
            <a:endParaRPr lang="zh-CN" altLang="en-US" sz="4000" dirty="0" smtClean="0">
              <a:solidFill>
                <a:srgbClr val="1414B8"/>
              </a:solidFill>
              <a:latin typeface="华文中宋" panose="02010600040101010101" charset="-122"/>
              <a:ea typeface="华文中宋" panose="02010600040101010101" charset="-122"/>
              <a:cs typeface="华文中宋" panose="02010600040101010101" charset="-122"/>
            </a:endParaRPr>
          </a:p>
          <a:p>
            <a:pPr algn="ctr">
              <a:lnSpc>
                <a:spcPct val="150000"/>
              </a:lnSpc>
            </a:pPr>
            <a:r>
              <a:rPr lang="zh-CN" altLang="en-US" sz="4000" b="1" dirty="0" smtClean="0">
                <a:solidFill>
                  <a:srgbClr val="1414B8"/>
                </a:solidFill>
                <a:latin typeface="Calisto MT" panose="02040603050505030304" charset="0"/>
                <a:ea typeface="华文中宋" panose="02010600040101010101" charset="-122"/>
                <a:cs typeface="Calisto MT" panose="02040603050505030304" charset="0"/>
              </a:rPr>
              <a:t>Christmas Day in the Morning</a:t>
            </a:r>
            <a:endParaRPr lang="zh-CN" altLang="en-US" sz="4000" b="1" dirty="0" smtClean="0">
              <a:solidFill>
                <a:srgbClr val="1414B8"/>
              </a:solidFill>
              <a:latin typeface="Calisto MT" panose="02040603050505030304" charset="0"/>
              <a:ea typeface="华文中宋" panose="02010600040101010101" charset="-122"/>
              <a:cs typeface="Calisto MT" panose="02040603050505030304" charset="0"/>
            </a:endParaRPr>
          </a:p>
          <a:p>
            <a:pPr algn="ctr">
              <a:lnSpc>
                <a:spcPct val="150000"/>
              </a:lnSpc>
            </a:pPr>
            <a:endParaRPr lang="zh-CN" altLang="en-US" sz="4000" b="1" dirty="0" smtClean="0">
              <a:solidFill>
                <a:srgbClr val="1414B8"/>
              </a:solidFill>
              <a:latin typeface="Calisto MT" panose="02040603050505030304" charset="0"/>
              <a:ea typeface="华文中宋" panose="02010600040101010101" charset="-122"/>
              <a:cs typeface="Calisto MT" panose="02040603050505030304" charset="0"/>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5405" y="4864850"/>
            <a:ext cx="3975322" cy="119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纯音乐 - 圣诞歌.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5535411" y="7749480"/>
            <a:ext cx="609600" cy="609600"/>
          </a:xfrm>
          <a:prstGeom prst="rect">
            <a:avLst/>
          </a:prstGeom>
        </p:spPr>
      </p:pic>
      <p:sp>
        <p:nvSpPr>
          <p:cNvPr id="5" name="文本框 4"/>
          <p:cNvSpPr txBox="1"/>
          <p:nvPr/>
        </p:nvSpPr>
        <p:spPr>
          <a:xfrm>
            <a:off x="6564630" y="4342765"/>
            <a:ext cx="4161790" cy="521970"/>
          </a:xfrm>
          <a:prstGeom prst="rect">
            <a:avLst/>
          </a:prstGeom>
          <a:noFill/>
          <a:ln>
            <a:noFill/>
          </a:ln>
          <a:extLst>
            <a:ext uri="{909E8E84-426E-40DD-AFC4-6F175D3DCCD1}">
              <a14:hiddenFill xmlns:a14="http://schemas.microsoft.com/office/drawing/2010/main">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14:hiddenFill>
            </a:ext>
          </a:extLst>
        </p:spPr>
        <p:style>
          <a:lnRef idx="1">
            <a:schemeClr val="accent3"/>
          </a:lnRef>
          <a:fillRef idx="3">
            <a:schemeClr val="accent3"/>
          </a:fillRef>
          <a:effectRef idx="2">
            <a:schemeClr val="accent3"/>
          </a:effectRef>
          <a:fontRef idx="minor">
            <a:schemeClr val="lt1"/>
          </a:fontRef>
        </p:style>
        <p:txBody>
          <a:bodyPr wrap="square" rtlCol="0">
            <a:spAutoFit/>
          </a:bodyPr>
          <a:p>
            <a:r>
              <a:rPr lang="zh-CN" altLang="en-US" sz="2800">
                <a:solidFill>
                  <a:schemeClr val="tx1"/>
                </a:solidFill>
                <a:latin typeface="等线" panose="02010600030101010101" charset="-122"/>
                <a:ea typeface="等线" panose="02010600030101010101" charset="-122"/>
                <a:cs typeface="等线" panose="02010600030101010101" charset="-122"/>
              </a:rPr>
              <a:t>陈星可</a:t>
            </a:r>
            <a:r>
              <a:rPr lang="en-US" altLang="zh-CN" sz="2800">
                <a:solidFill>
                  <a:schemeClr val="tx1"/>
                </a:solidFill>
                <a:latin typeface="等线" panose="02010600030101010101" charset="-122"/>
                <a:ea typeface="等线" panose="02010600030101010101" charset="-122"/>
                <a:cs typeface="等线" panose="02010600030101010101" charset="-122"/>
              </a:rPr>
              <a:t>  </a:t>
            </a:r>
            <a:r>
              <a:rPr lang="zh-CN" altLang="en-US" sz="2800">
                <a:solidFill>
                  <a:schemeClr val="tx1"/>
                </a:solidFill>
                <a:latin typeface="等线" panose="02010600030101010101" charset="-122"/>
                <a:ea typeface="等线" panose="02010600030101010101" charset="-122"/>
                <a:cs typeface="等线" panose="02010600030101010101" charset="-122"/>
              </a:rPr>
              <a:t>浙江省天台中学</a:t>
            </a:r>
            <a:endParaRPr lang="zh-CN" altLang="en-US" sz="2800">
              <a:solidFill>
                <a:schemeClr val="tx1"/>
              </a:solidFill>
              <a:latin typeface="等线" panose="02010600030101010101" charset="-122"/>
              <a:ea typeface="等线" panose="02010600030101010101" charset="-122"/>
              <a:cs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audio>
              <p:cMediaNode vol="80000" numSld="100">
                <p:cTn id="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17" y="-20509"/>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670306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下水作文</a:t>
            </a:r>
            <a:r>
              <a:rPr lang="en-US" altLang="zh-CN" sz="2400" b="1" dirty="0" smtClean="0">
                <a:solidFill>
                  <a:srgbClr val="1414B8"/>
                </a:solidFill>
                <a:latin typeface="微软雅黑" panose="020B0503020204020204" charset="-122"/>
                <a:ea typeface="微软雅黑" panose="020B0503020204020204" charset="-122"/>
              </a:rPr>
              <a:t> </a:t>
            </a:r>
            <a:r>
              <a:rPr lang="zh-CN" altLang="en-US" sz="2400" b="1" dirty="0" smtClean="0">
                <a:solidFill>
                  <a:srgbClr val="1414B8"/>
                </a:solidFill>
                <a:latin typeface="微软雅黑" panose="020B0503020204020204" charset="-122"/>
                <a:ea typeface="微软雅黑" panose="020B0503020204020204" charset="-122"/>
              </a:rPr>
              <a:t>：</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20015" y="649605"/>
            <a:ext cx="7058660" cy="6123940"/>
          </a:xfrm>
          <a:prstGeom prst="rect">
            <a:avLst/>
          </a:prstGeom>
          <a:noFill/>
          <a:ln cmpd="dbl"/>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800" i="1" dirty="0" smtClean="0">
                <a:solidFill>
                  <a:schemeClr val="tx1"/>
                </a:solidFill>
                <a:latin typeface="Times New Roman" panose="02020603050405020304" charset="0"/>
                <a:ea typeface="微软雅黑" panose="020B0503020204020204" charset="-122"/>
                <a:cs typeface="Times New Roman" panose="02020603050405020304" charset="0"/>
              </a:rPr>
              <a:t>A good idea suddenly struck him</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“I can do what father does every morning before he wakes up,” </a:t>
            </a:r>
            <a:r>
              <a:rPr lang="en-US" altLang="zh-CN" sz="2800" b="1" u="sng" dirty="0" smtClean="0">
                <a:solidFill>
                  <a:schemeClr val="tx1"/>
                </a:solidFill>
                <a:latin typeface="Times New Roman" panose="02020603050405020304" charset="0"/>
                <a:ea typeface="微软雅黑" panose="020B0503020204020204" charset="-122"/>
                <a:cs typeface="Times New Roman" panose="02020603050405020304" charset="0"/>
              </a:rPr>
              <a:t>Rob </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thought to himself, excitement filling his heart. Instantly, he jumped out of bed, pulled on his clothes and slipped out into the </a:t>
            </a:r>
            <a:r>
              <a:rPr lang="en-US" altLang="zh-CN" sz="2800" b="1" u="sng" dirty="0" smtClean="0">
                <a:solidFill>
                  <a:schemeClr val="tx1"/>
                </a:solidFill>
                <a:latin typeface="Times New Roman" panose="02020603050405020304" charset="0"/>
                <a:ea typeface="微软雅黑" panose="020B0503020204020204" charset="-122"/>
                <a:cs typeface="Times New Roman" panose="02020603050405020304" charset="0"/>
              </a:rPr>
              <a:t>barn</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And the next two hours witnessed the boy busy work in the barn: carefully putting the pails in a steady position and milking the cows one by one. With the milking done, he cautiously placed the tools back in place and did the cleaning. Looking around at the barn, Rob couldn’t help smiling, satisfaction and pride written all over his face. He could even imagine father’s surprised scream. 103</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148" name="Group 297"/>
          <p:cNvGrpSpPr>
            <a:grpSpLocks noChangeAspect="1"/>
          </p:cNvGrpSpPr>
          <p:nvPr/>
        </p:nvGrpSpPr>
        <p:grpSpPr bwMode="auto">
          <a:xfrm>
            <a:off x="10507104" y="4749104"/>
            <a:ext cx="1505305" cy="2012377"/>
            <a:chOff x="2317" y="1110"/>
            <a:chExt cx="757" cy="1012"/>
          </a:xfrm>
        </p:grpSpPr>
        <p:sp>
          <p:nvSpPr>
            <p:cNvPr id="149" name="Oval 299"/>
            <p:cNvSpPr>
              <a:spLocks noChangeArrowheads="1"/>
            </p:cNvSpPr>
            <p:nvPr/>
          </p:nvSpPr>
          <p:spPr bwMode="auto">
            <a:xfrm>
              <a:off x="2500" y="1414"/>
              <a:ext cx="400" cy="513"/>
            </a:xfrm>
            <a:prstGeom prst="ellipse">
              <a:avLst/>
            </a:prstGeom>
            <a:solidFill>
              <a:srgbClr val="FFE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Freeform 300"/>
            <p:cNvSpPr/>
            <p:nvPr/>
          </p:nvSpPr>
          <p:spPr bwMode="auto">
            <a:xfrm>
              <a:off x="2788" y="1535"/>
              <a:ext cx="286" cy="350"/>
            </a:xfrm>
            <a:custGeom>
              <a:avLst/>
              <a:gdLst>
                <a:gd name="T0" fmla="*/ 0 w 120"/>
                <a:gd name="T1" fmla="*/ 0 h 147"/>
                <a:gd name="T2" fmla="*/ 23 w 120"/>
                <a:gd name="T3" fmla="*/ 119 h 147"/>
                <a:gd name="T4" fmla="*/ 35 w 120"/>
                <a:gd name="T5" fmla="*/ 147 h 147"/>
                <a:gd name="T6" fmla="*/ 46 w 120"/>
                <a:gd name="T7" fmla="*/ 0 h 147"/>
                <a:gd name="T8" fmla="*/ 0 w 120"/>
                <a:gd name="T9" fmla="*/ 0 h 147"/>
              </a:gdLst>
              <a:ahLst/>
              <a:cxnLst>
                <a:cxn ang="0">
                  <a:pos x="T0" y="T1"/>
                </a:cxn>
                <a:cxn ang="0">
                  <a:pos x="T2" y="T3"/>
                </a:cxn>
                <a:cxn ang="0">
                  <a:pos x="T4" y="T5"/>
                </a:cxn>
                <a:cxn ang="0">
                  <a:pos x="T6" y="T7"/>
                </a:cxn>
                <a:cxn ang="0">
                  <a:pos x="T8" y="T9"/>
                </a:cxn>
              </a:cxnLst>
              <a:rect l="0" t="0" r="r" b="b"/>
              <a:pathLst>
                <a:path w="120" h="147">
                  <a:moveTo>
                    <a:pt x="0" y="0"/>
                  </a:moveTo>
                  <a:cubicBezTo>
                    <a:pt x="0" y="0"/>
                    <a:pt x="49" y="86"/>
                    <a:pt x="23" y="119"/>
                  </a:cubicBezTo>
                  <a:cubicBezTo>
                    <a:pt x="35" y="147"/>
                    <a:pt x="35" y="147"/>
                    <a:pt x="35" y="147"/>
                  </a:cubicBezTo>
                  <a:cubicBezTo>
                    <a:pt x="35" y="147"/>
                    <a:pt x="120" y="112"/>
                    <a:pt x="46" y="0"/>
                  </a:cubicBezTo>
                  <a:cubicBezTo>
                    <a:pt x="0" y="0"/>
                    <a:pt x="0" y="0"/>
                    <a:pt x="0"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Oval 301"/>
            <p:cNvSpPr>
              <a:spLocks noChangeArrowheads="1"/>
            </p:cNvSpPr>
            <p:nvPr/>
          </p:nvSpPr>
          <p:spPr bwMode="auto">
            <a:xfrm>
              <a:off x="2476" y="1647"/>
              <a:ext cx="448" cy="475"/>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Freeform 302"/>
            <p:cNvSpPr/>
            <p:nvPr/>
          </p:nvSpPr>
          <p:spPr bwMode="auto">
            <a:xfrm>
              <a:off x="2700" y="1545"/>
              <a:ext cx="155" cy="166"/>
            </a:xfrm>
            <a:custGeom>
              <a:avLst/>
              <a:gdLst>
                <a:gd name="T0" fmla="*/ 39 w 65"/>
                <a:gd name="T1" fmla="*/ 0 h 70"/>
                <a:gd name="T2" fmla="*/ 0 w 65"/>
                <a:gd name="T3" fmla="*/ 0 h 70"/>
                <a:gd name="T4" fmla="*/ 0 w 65"/>
                <a:gd name="T5" fmla="*/ 43 h 70"/>
                <a:gd name="T6" fmla="*/ 65 w 65"/>
                <a:gd name="T7" fmla="*/ 70 h 70"/>
                <a:gd name="T8" fmla="*/ 39 w 65"/>
                <a:gd name="T9" fmla="*/ 0 h 70"/>
              </a:gdLst>
              <a:ahLst/>
              <a:cxnLst>
                <a:cxn ang="0">
                  <a:pos x="T0" y="T1"/>
                </a:cxn>
                <a:cxn ang="0">
                  <a:pos x="T2" y="T3"/>
                </a:cxn>
                <a:cxn ang="0">
                  <a:pos x="T4" y="T5"/>
                </a:cxn>
                <a:cxn ang="0">
                  <a:pos x="T6" y="T7"/>
                </a:cxn>
                <a:cxn ang="0">
                  <a:pos x="T8" y="T9"/>
                </a:cxn>
              </a:cxnLst>
              <a:rect l="0" t="0" r="r" b="b"/>
              <a:pathLst>
                <a:path w="65" h="70">
                  <a:moveTo>
                    <a:pt x="39" y="0"/>
                  </a:moveTo>
                  <a:cubicBezTo>
                    <a:pt x="0" y="0"/>
                    <a:pt x="0" y="0"/>
                    <a:pt x="0" y="0"/>
                  </a:cubicBezTo>
                  <a:cubicBezTo>
                    <a:pt x="0" y="43"/>
                    <a:pt x="0" y="43"/>
                    <a:pt x="0" y="43"/>
                  </a:cubicBezTo>
                  <a:cubicBezTo>
                    <a:pt x="22" y="43"/>
                    <a:pt x="47" y="53"/>
                    <a:pt x="65" y="70"/>
                  </a:cubicBezTo>
                  <a:cubicBezTo>
                    <a:pt x="60" y="41"/>
                    <a:pt x="45" y="10"/>
                    <a:pt x="39" y="0"/>
                  </a:cubicBezTo>
                </a:path>
              </a:pathLst>
            </a:custGeom>
            <a:solidFill>
              <a:srgbClr val="ECD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Freeform 303"/>
            <p:cNvSpPr/>
            <p:nvPr/>
          </p:nvSpPr>
          <p:spPr bwMode="auto">
            <a:xfrm>
              <a:off x="2793" y="1545"/>
              <a:ext cx="85" cy="188"/>
            </a:xfrm>
            <a:custGeom>
              <a:avLst/>
              <a:gdLst>
                <a:gd name="T0" fmla="*/ 16 w 36"/>
                <a:gd name="T1" fmla="*/ 0 h 79"/>
                <a:gd name="T2" fmla="*/ 0 w 36"/>
                <a:gd name="T3" fmla="*/ 0 h 79"/>
                <a:gd name="T4" fmla="*/ 26 w 36"/>
                <a:gd name="T5" fmla="*/ 70 h 79"/>
                <a:gd name="T6" fmla="*/ 36 w 36"/>
                <a:gd name="T7" fmla="*/ 79 h 79"/>
                <a:gd name="T8" fmla="*/ 36 w 36"/>
                <a:gd name="T9" fmla="*/ 77 h 79"/>
                <a:gd name="T10" fmla="*/ 16 w 36"/>
                <a:gd name="T11" fmla="*/ 0 h 79"/>
              </a:gdLst>
              <a:ahLst/>
              <a:cxnLst>
                <a:cxn ang="0">
                  <a:pos x="T0" y="T1"/>
                </a:cxn>
                <a:cxn ang="0">
                  <a:pos x="T2" y="T3"/>
                </a:cxn>
                <a:cxn ang="0">
                  <a:pos x="T4" y="T5"/>
                </a:cxn>
                <a:cxn ang="0">
                  <a:pos x="T6" y="T7"/>
                </a:cxn>
                <a:cxn ang="0">
                  <a:pos x="T8" y="T9"/>
                </a:cxn>
                <a:cxn ang="0">
                  <a:pos x="T10" y="T11"/>
                </a:cxn>
              </a:cxnLst>
              <a:rect l="0" t="0" r="r" b="b"/>
              <a:pathLst>
                <a:path w="36" h="79">
                  <a:moveTo>
                    <a:pt x="16" y="0"/>
                  </a:moveTo>
                  <a:cubicBezTo>
                    <a:pt x="0" y="0"/>
                    <a:pt x="0" y="0"/>
                    <a:pt x="0" y="0"/>
                  </a:cubicBezTo>
                  <a:cubicBezTo>
                    <a:pt x="6" y="10"/>
                    <a:pt x="21" y="41"/>
                    <a:pt x="26" y="70"/>
                  </a:cubicBezTo>
                  <a:cubicBezTo>
                    <a:pt x="30" y="72"/>
                    <a:pt x="33" y="75"/>
                    <a:pt x="36" y="79"/>
                  </a:cubicBezTo>
                  <a:cubicBezTo>
                    <a:pt x="36" y="78"/>
                    <a:pt x="36" y="77"/>
                    <a:pt x="36" y="77"/>
                  </a:cubicBezTo>
                  <a:cubicBezTo>
                    <a:pt x="36" y="51"/>
                    <a:pt x="28" y="23"/>
                    <a:pt x="16"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Freeform 304"/>
            <p:cNvSpPr/>
            <p:nvPr/>
          </p:nvSpPr>
          <p:spPr bwMode="auto">
            <a:xfrm>
              <a:off x="2700" y="1647"/>
              <a:ext cx="178" cy="259"/>
            </a:xfrm>
            <a:custGeom>
              <a:avLst/>
              <a:gdLst>
                <a:gd name="T0" fmla="*/ 0 w 75"/>
                <a:gd name="T1" fmla="*/ 0 h 109"/>
                <a:gd name="T2" fmla="*/ 0 w 75"/>
                <a:gd name="T3" fmla="*/ 109 h 109"/>
                <a:gd name="T4" fmla="*/ 75 w 75"/>
                <a:gd name="T5" fmla="*/ 36 h 109"/>
                <a:gd name="T6" fmla="*/ 65 w 75"/>
                <a:gd name="T7" fmla="*/ 27 h 109"/>
                <a:gd name="T8" fmla="*/ 0 w 75"/>
                <a:gd name="T9" fmla="*/ 0 h 109"/>
              </a:gdLst>
              <a:ahLst/>
              <a:cxnLst>
                <a:cxn ang="0">
                  <a:pos x="T0" y="T1"/>
                </a:cxn>
                <a:cxn ang="0">
                  <a:pos x="T2" y="T3"/>
                </a:cxn>
                <a:cxn ang="0">
                  <a:pos x="T4" y="T5"/>
                </a:cxn>
                <a:cxn ang="0">
                  <a:pos x="T6" y="T7"/>
                </a:cxn>
                <a:cxn ang="0">
                  <a:pos x="T8" y="T9"/>
                </a:cxn>
              </a:cxnLst>
              <a:rect l="0" t="0" r="r" b="b"/>
              <a:pathLst>
                <a:path w="75" h="109">
                  <a:moveTo>
                    <a:pt x="0" y="0"/>
                  </a:moveTo>
                  <a:cubicBezTo>
                    <a:pt x="0" y="109"/>
                    <a:pt x="0" y="109"/>
                    <a:pt x="0" y="109"/>
                  </a:cubicBezTo>
                  <a:cubicBezTo>
                    <a:pt x="27" y="109"/>
                    <a:pt x="74" y="99"/>
                    <a:pt x="75" y="36"/>
                  </a:cubicBezTo>
                  <a:cubicBezTo>
                    <a:pt x="72" y="32"/>
                    <a:pt x="69" y="29"/>
                    <a:pt x="65" y="27"/>
                  </a:cubicBezTo>
                  <a:cubicBezTo>
                    <a:pt x="47" y="10"/>
                    <a:pt x="22" y="0"/>
                    <a:pt x="0"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Oval 305"/>
            <p:cNvSpPr>
              <a:spLocks noChangeArrowheads="1"/>
            </p:cNvSpPr>
            <p:nvPr/>
          </p:nvSpPr>
          <p:spPr bwMode="auto">
            <a:xfrm>
              <a:off x="2595" y="1602"/>
              <a:ext cx="207" cy="166"/>
            </a:xfrm>
            <a:prstGeom prst="ellipse">
              <a:avLst/>
            </a:prstGeom>
            <a:solidFill>
              <a:srgbClr val="FFE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Oval 306"/>
            <p:cNvSpPr>
              <a:spLocks noChangeArrowheads="1"/>
            </p:cNvSpPr>
            <p:nvPr/>
          </p:nvSpPr>
          <p:spPr bwMode="auto">
            <a:xfrm>
              <a:off x="2719" y="1733"/>
              <a:ext cx="31"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Oval 307"/>
            <p:cNvSpPr>
              <a:spLocks noChangeArrowheads="1"/>
            </p:cNvSpPr>
            <p:nvPr/>
          </p:nvSpPr>
          <p:spPr bwMode="auto">
            <a:xfrm>
              <a:off x="2655" y="1733"/>
              <a:ext cx="33"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Oval 308"/>
            <p:cNvSpPr>
              <a:spLocks noChangeArrowheads="1"/>
            </p:cNvSpPr>
            <p:nvPr/>
          </p:nvSpPr>
          <p:spPr bwMode="auto">
            <a:xfrm>
              <a:off x="2721"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Oval 309"/>
            <p:cNvSpPr>
              <a:spLocks noChangeArrowheads="1"/>
            </p:cNvSpPr>
            <p:nvPr/>
          </p:nvSpPr>
          <p:spPr bwMode="auto">
            <a:xfrm>
              <a:off x="2650"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Oval 310"/>
            <p:cNvSpPr>
              <a:spLocks noChangeArrowheads="1"/>
            </p:cNvSpPr>
            <p:nvPr/>
          </p:nvSpPr>
          <p:spPr bwMode="auto">
            <a:xfrm>
              <a:off x="2728" y="1566"/>
              <a:ext cx="22"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Oval 311"/>
            <p:cNvSpPr>
              <a:spLocks noChangeArrowheads="1"/>
            </p:cNvSpPr>
            <p:nvPr/>
          </p:nvSpPr>
          <p:spPr bwMode="auto">
            <a:xfrm>
              <a:off x="2662" y="1566"/>
              <a:ext cx="19"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Freeform 312"/>
            <p:cNvSpPr/>
            <p:nvPr/>
          </p:nvSpPr>
          <p:spPr bwMode="auto">
            <a:xfrm>
              <a:off x="2502" y="1141"/>
              <a:ext cx="393" cy="404"/>
            </a:xfrm>
            <a:custGeom>
              <a:avLst/>
              <a:gdLst>
                <a:gd name="T0" fmla="*/ 165 w 165"/>
                <a:gd name="T1" fmla="*/ 170 h 170"/>
                <a:gd name="T2" fmla="*/ 83 w 165"/>
                <a:gd name="T3" fmla="*/ 0 h 170"/>
                <a:gd name="T4" fmla="*/ 0 w 165"/>
                <a:gd name="T5" fmla="*/ 170 h 170"/>
                <a:gd name="T6" fmla="*/ 165 w 165"/>
                <a:gd name="T7" fmla="*/ 170 h 170"/>
              </a:gdLst>
              <a:ahLst/>
              <a:cxnLst>
                <a:cxn ang="0">
                  <a:pos x="T0" y="T1"/>
                </a:cxn>
                <a:cxn ang="0">
                  <a:pos x="T2" y="T3"/>
                </a:cxn>
                <a:cxn ang="0">
                  <a:pos x="T4" y="T5"/>
                </a:cxn>
                <a:cxn ang="0">
                  <a:pos x="T6" y="T7"/>
                </a:cxn>
              </a:cxnLst>
              <a:rect l="0" t="0" r="r" b="b"/>
              <a:pathLst>
                <a:path w="165" h="170">
                  <a:moveTo>
                    <a:pt x="165" y="170"/>
                  </a:moveTo>
                  <a:cubicBezTo>
                    <a:pt x="157" y="116"/>
                    <a:pt x="71" y="89"/>
                    <a:pt x="83" y="0"/>
                  </a:cubicBezTo>
                  <a:cubicBezTo>
                    <a:pt x="49" y="20"/>
                    <a:pt x="8" y="116"/>
                    <a:pt x="0" y="170"/>
                  </a:cubicBezTo>
                  <a:cubicBezTo>
                    <a:pt x="165" y="170"/>
                    <a:pt x="165" y="170"/>
                    <a:pt x="165" y="170"/>
                  </a:cubicBezTo>
                </a:path>
              </a:pathLst>
            </a:custGeom>
            <a:solidFill>
              <a:srgbClr val="E2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Freeform 313"/>
            <p:cNvSpPr/>
            <p:nvPr/>
          </p:nvSpPr>
          <p:spPr bwMode="auto">
            <a:xfrm>
              <a:off x="2671" y="1184"/>
              <a:ext cx="200" cy="342"/>
            </a:xfrm>
            <a:custGeom>
              <a:avLst/>
              <a:gdLst>
                <a:gd name="T0" fmla="*/ 3 w 84"/>
                <a:gd name="T1" fmla="*/ 0 h 144"/>
                <a:gd name="T2" fmla="*/ 0 w 84"/>
                <a:gd name="T3" fmla="*/ 3 h 144"/>
                <a:gd name="T4" fmla="*/ 0 w 84"/>
                <a:gd name="T5" fmla="*/ 144 h 144"/>
                <a:gd name="T6" fmla="*/ 84 w 84"/>
                <a:gd name="T7" fmla="*/ 144 h 144"/>
                <a:gd name="T8" fmla="*/ 53 w 84"/>
                <a:gd name="T9" fmla="*/ 100 h 144"/>
                <a:gd name="T10" fmla="*/ 3 w 84"/>
                <a:gd name="T11" fmla="*/ 0 h 144"/>
              </a:gdLst>
              <a:ahLst/>
              <a:cxnLst>
                <a:cxn ang="0">
                  <a:pos x="T0" y="T1"/>
                </a:cxn>
                <a:cxn ang="0">
                  <a:pos x="T2" y="T3"/>
                </a:cxn>
                <a:cxn ang="0">
                  <a:pos x="T4" y="T5"/>
                </a:cxn>
                <a:cxn ang="0">
                  <a:pos x="T6" y="T7"/>
                </a:cxn>
                <a:cxn ang="0">
                  <a:pos x="T8" y="T9"/>
                </a:cxn>
                <a:cxn ang="0">
                  <a:pos x="T10" y="T11"/>
                </a:cxn>
              </a:cxnLst>
              <a:rect l="0" t="0" r="r" b="b"/>
              <a:pathLst>
                <a:path w="84" h="144">
                  <a:moveTo>
                    <a:pt x="3" y="0"/>
                  </a:moveTo>
                  <a:cubicBezTo>
                    <a:pt x="2" y="1"/>
                    <a:pt x="1" y="2"/>
                    <a:pt x="0" y="3"/>
                  </a:cubicBezTo>
                  <a:cubicBezTo>
                    <a:pt x="0" y="144"/>
                    <a:pt x="0" y="144"/>
                    <a:pt x="0" y="144"/>
                  </a:cubicBezTo>
                  <a:cubicBezTo>
                    <a:pt x="84" y="144"/>
                    <a:pt x="84" y="144"/>
                    <a:pt x="84" y="144"/>
                  </a:cubicBezTo>
                  <a:cubicBezTo>
                    <a:pt x="79" y="129"/>
                    <a:pt x="67" y="115"/>
                    <a:pt x="53" y="100"/>
                  </a:cubicBezTo>
                  <a:cubicBezTo>
                    <a:pt x="29" y="74"/>
                    <a:pt x="3" y="45"/>
                    <a:pt x="3" y="0"/>
                  </a:cubicBezTo>
                </a:path>
              </a:pathLst>
            </a:custGeom>
            <a:solidFill>
              <a:srgbClr val="D22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Freeform 314"/>
            <p:cNvSpPr/>
            <p:nvPr/>
          </p:nvSpPr>
          <p:spPr bwMode="auto">
            <a:xfrm>
              <a:off x="2486" y="1516"/>
              <a:ext cx="428" cy="38"/>
            </a:xfrm>
            <a:custGeom>
              <a:avLst/>
              <a:gdLst>
                <a:gd name="T0" fmla="*/ 172 w 180"/>
                <a:gd name="T1" fmla="*/ 16 h 16"/>
                <a:gd name="T2" fmla="*/ 7 w 180"/>
                <a:gd name="T3" fmla="*/ 16 h 16"/>
                <a:gd name="T4" fmla="*/ 0 w 180"/>
                <a:gd name="T5" fmla="*/ 8 h 16"/>
                <a:gd name="T6" fmla="*/ 7 w 180"/>
                <a:gd name="T7" fmla="*/ 0 h 16"/>
                <a:gd name="T8" fmla="*/ 172 w 180"/>
                <a:gd name="T9" fmla="*/ 0 h 16"/>
                <a:gd name="T10" fmla="*/ 180 w 180"/>
                <a:gd name="T11" fmla="*/ 8 h 16"/>
                <a:gd name="T12" fmla="*/ 172 w 18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0" h="16">
                  <a:moveTo>
                    <a:pt x="172" y="16"/>
                  </a:moveTo>
                  <a:cubicBezTo>
                    <a:pt x="7" y="16"/>
                    <a:pt x="7" y="16"/>
                    <a:pt x="7" y="16"/>
                  </a:cubicBezTo>
                  <a:cubicBezTo>
                    <a:pt x="3" y="16"/>
                    <a:pt x="0" y="12"/>
                    <a:pt x="0" y="8"/>
                  </a:cubicBezTo>
                  <a:cubicBezTo>
                    <a:pt x="0" y="4"/>
                    <a:pt x="3" y="0"/>
                    <a:pt x="7" y="0"/>
                  </a:cubicBezTo>
                  <a:cubicBezTo>
                    <a:pt x="172" y="0"/>
                    <a:pt x="172" y="0"/>
                    <a:pt x="172" y="0"/>
                  </a:cubicBezTo>
                  <a:cubicBezTo>
                    <a:pt x="176" y="0"/>
                    <a:pt x="180" y="4"/>
                    <a:pt x="180" y="8"/>
                  </a:cubicBezTo>
                  <a:cubicBezTo>
                    <a:pt x="180" y="12"/>
                    <a:pt x="176" y="16"/>
                    <a:pt x="172" y="16"/>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Freeform 315"/>
            <p:cNvSpPr/>
            <p:nvPr/>
          </p:nvSpPr>
          <p:spPr bwMode="auto">
            <a:xfrm>
              <a:off x="2317" y="1535"/>
              <a:ext cx="285" cy="350"/>
            </a:xfrm>
            <a:custGeom>
              <a:avLst/>
              <a:gdLst>
                <a:gd name="T0" fmla="*/ 120 w 120"/>
                <a:gd name="T1" fmla="*/ 0 h 147"/>
                <a:gd name="T2" fmla="*/ 97 w 120"/>
                <a:gd name="T3" fmla="*/ 119 h 147"/>
                <a:gd name="T4" fmla="*/ 85 w 120"/>
                <a:gd name="T5" fmla="*/ 147 h 147"/>
                <a:gd name="T6" fmla="*/ 74 w 120"/>
                <a:gd name="T7" fmla="*/ 0 h 147"/>
                <a:gd name="T8" fmla="*/ 120 w 120"/>
                <a:gd name="T9" fmla="*/ 0 h 147"/>
              </a:gdLst>
              <a:ahLst/>
              <a:cxnLst>
                <a:cxn ang="0">
                  <a:pos x="T0" y="T1"/>
                </a:cxn>
                <a:cxn ang="0">
                  <a:pos x="T2" y="T3"/>
                </a:cxn>
                <a:cxn ang="0">
                  <a:pos x="T4" y="T5"/>
                </a:cxn>
                <a:cxn ang="0">
                  <a:pos x="T6" y="T7"/>
                </a:cxn>
                <a:cxn ang="0">
                  <a:pos x="T8" y="T9"/>
                </a:cxn>
              </a:cxnLst>
              <a:rect l="0" t="0" r="r" b="b"/>
              <a:pathLst>
                <a:path w="120" h="147">
                  <a:moveTo>
                    <a:pt x="120" y="0"/>
                  </a:moveTo>
                  <a:cubicBezTo>
                    <a:pt x="120" y="0"/>
                    <a:pt x="71" y="86"/>
                    <a:pt x="97" y="119"/>
                  </a:cubicBezTo>
                  <a:cubicBezTo>
                    <a:pt x="85" y="147"/>
                    <a:pt x="85" y="147"/>
                    <a:pt x="85" y="147"/>
                  </a:cubicBezTo>
                  <a:cubicBezTo>
                    <a:pt x="85" y="147"/>
                    <a:pt x="0" y="112"/>
                    <a:pt x="74" y="0"/>
                  </a:cubicBezTo>
                  <a:lnTo>
                    <a:pt x="120"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Oval 316"/>
            <p:cNvSpPr>
              <a:spLocks noChangeArrowheads="1"/>
            </p:cNvSpPr>
            <p:nvPr/>
          </p:nvSpPr>
          <p:spPr bwMode="auto">
            <a:xfrm>
              <a:off x="2669" y="1110"/>
              <a:ext cx="59" cy="59"/>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Freeform 317"/>
            <p:cNvSpPr/>
            <p:nvPr/>
          </p:nvSpPr>
          <p:spPr bwMode="auto">
            <a:xfrm>
              <a:off x="2631" y="1771"/>
              <a:ext cx="133" cy="76"/>
            </a:xfrm>
            <a:custGeom>
              <a:avLst/>
              <a:gdLst>
                <a:gd name="T0" fmla="*/ 31 w 56"/>
                <a:gd name="T1" fmla="*/ 5 h 32"/>
                <a:gd name="T2" fmla="*/ 0 w 56"/>
                <a:gd name="T3" fmla="*/ 0 h 32"/>
                <a:gd name="T4" fmla="*/ 30 w 56"/>
                <a:gd name="T5" fmla="*/ 32 h 32"/>
                <a:gd name="T6" fmla="*/ 56 w 56"/>
                <a:gd name="T7" fmla="*/ 1 h 32"/>
                <a:gd name="T8" fmla="*/ 31 w 56"/>
                <a:gd name="T9" fmla="*/ 5 h 32"/>
              </a:gdLst>
              <a:ahLst/>
              <a:cxnLst>
                <a:cxn ang="0">
                  <a:pos x="T0" y="T1"/>
                </a:cxn>
                <a:cxn ang="0">
                  <a:pos x="T2" y="T3"/>
                </a:cxn>
                <a:cxn ang="0">
                  <a:pos x="T4" y="T5"/>
                </a:cxn>
                <a:cxn ang="0">
                  <a:pos x="T6" y="T7"/>
                </a:cxn>
                <a:cxn ang="0">
                  <a:pos x="T8" y="T9"/>
                </a:cxn>
              </a:cxnLst>
              <a:rect l="0" t="0" r="r" b="b"/>
              <a:pathLst>
                <a:path w="56" h="32">
                  <a:moveTo>
                    <a:pt x="31" y="5"/>
                  </a:moveTo>
                  <a:cubicBezTo>
                    <a:pt x="20" y="6"/>
                    <a:pt x="9" y="4"/>
                    <a:pt x="0" y="0"/>
                  </a:cubicBezTo>
                  <a:cubicBezTo>
                    <a:pt x="5" y="16"/>
                    <a:pt x="17" y="32"/>
                    <a:pt x="30" y="32"/>
                  </a:cubicBezTo>
                  <a:cubicBezTo>
                    <a:pt x="42" y="32"/>
                    <a:pt x="52" y="16"/>
                    <a:pt x="56" y="1"/>
                  </a:cubicBezTo>
                  <a:cubicBezTo>
                    <a:pt x="49" y="3"/>
                    <a:pt x="40" y="5"/>
                    <a:pt x="31" y="5"/>
                  </a:cubicBezTo>
                  <a:close/>
                </a:path>
              </a:pathLst>
            </a:custGeom>
            <a:solidFill>
              <a:srgbClr val="FF88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Freeform 318"/>
            <p:cNvSpPr/>
            <p:nvPr/>
          </p:nvSpPr>
          <p:spPr bwMode="auto">
            <a:xfrm>
              <a:off x="2640" y="1773"/>
              <a:ext cx="115" cy="29"/>
            </a:xfrm>
            <a:custGeom>
              <a:avLst/>
              <a:gdLst>
                <a:gd name="T0" fmla="*/ 0 w 48"/>
                <a:gd name="T1" fmla="*/ 0 h 12"/>
                <a:gd name="T2" fmla="*/ 5 w 48"/>
                <a:gd name="T3" fmla="*/ 12 h 12"/>
                <a:gd name="T4" fmla="*/ 44 w 48"/>
                <a:gd name="T5" fmla="*/ 12 h 12"/>
                <a:gd name="T6" fmla="*/ 48 w 48"/>
                <a:gd name="T7" fmla="*/ 0 h 12"/>
                <a:gd name="T8" fmla="*/ 27 w 48"/>
                <a:gd name="T9" fmla="*/ 4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cubicBezTo>
                    <a:pt x="1" y="4"/>
                    <a:pt x="3" y="8"/>
                    <a:pt x="5" y="12"/>
                  </a:cubicBezTo>
                  <a:cubicBezTo>
                    <a:pt x="44" y="12"/>
                    <a:pt x="44" y="12"/>
                    <a:pt x="44" y="12"/>
                  </a:cubicBezTo>
                  <a:cubicBezTo>
                    <a:pt x="46" y="8"/>
                    <a:pt x="47" y="4"/>
                    <a:pt x="48" y="0"/>
                  </a:cubicBezTo>
                  <a:cubicBezTo>
                    <a:pt x="42" y="3"/>
                    <a:pt x="35" y="4"/>
                    <a:pt x="27" y="4"/>
                  </a:cubicBezTo>
                  <a:cubicBezTo>
                    <a:pt x="17" y="5"/>
                    <a:pt x="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2" name="直接连接符 1"/>
          <p:cNvCxnSpPr/>
          <p:nvPr/>
        </p:nvCxnSpPr>
        <p:spPr>
          <a:xfrm flipV="1">
            <a:off x="5295265" y="1952625"/>
            <a:ext cx="1647825" cy="10160"/>
          </a:xfrm>
          <a:prstGeom prst="line">
            <a:avLst/>
          </a:prstGeom>
          <a:ln w="28575" cmpd="dbl">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9075" y="2364740"/>
            <a:ext cx="2104390" cy="29210"/>
          </a:xfrm>
          <a:prstGeom prst="line">
            <a:avLst/>
          </a:prstGeom>
          <a:ln>
            <a:solidFill>
              <a:srgbClr val="1414B8"/>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3090" y="2355215"/>
            <a:ext cx="2559685" cy="29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50825" y="2816225"/>
            <a:ext cx="6349365" cy="48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44980" y="3267075"/>
            <a:ext cx="536511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979295" y="4532630"/>
            <a:ext cx="3208655" cy="9525"/>
          </a:xfrm>
          <a:prstGeom prst="line">
            <a:avLst/>
          </a:prstGeom>
          <a:ln w="28575" cmpd="dbl">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628265" y="5382895"/>
            <a:ext cx="4040505"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98290" y="5806440"/>
            <a:ext cx="2246630" cy="1270"/>
          </a:xfrm>
          <a:prstGeom prst="line">
            <a:avLst/>
          </a:prstGeom>
          <a:ln w="28575" cmpd="dbl">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5605" y="6214745"/>
            <a:ext cx="3997325" cy="4445"/>
          </a:xfrm>
          <a:prstGeom prst="line">
            <a:avLst/>
          </a:prstGeom>
          <a:ln w="28575" cmpd="dbl">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329805" y="661670"/>
            <a:ext cx="4773930" cy="6052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fontAlgn="auto">
              <a:lnSpc>
                <a:spcPts val="3320"/>
              </a:lnSpc>
            </a:pPr>
            <a:r>
              <a:rPr lang="zh-CN" altLang="en-US" sz="2600">
                <a:latin typeface="Times New Roman" panose="02020603050405020304" charset="0"/>
                <a:ea typeface="宋体" panose="02010600030101010101" pitchFamily="2" charset="-122"/>
                <a:cs typeface="Times New Roman" panose="02020603050405020304" charset="0"/>
              </a:rPr>
              <a:t>点评：</a:t>
            </a:r>
            <a:endParaRPr lang="zh-CN" altLang="en-US"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zh-CN" altLang="en-US" sz="2600">
                <a:latin typeface="Times New Roman" panose="02020603050405020304" charset="0"/>
                <a:ea typeface="宋体" panose="02010600030101010101" pitchFamily="2" charset="-122"/>
                <a:cs typeface="Times New Roman" panose="02020603050405020304" charset="0"/>
              </a:rPr>
              <a:t>可以给以第五档的分数（</a:t>
            </a:r>
            <a:r>
              <a:rPr lang="en-US" altLang="zh-CN" sz="2600">
                <a:latin typeface="Times New Roman" panose="02020603050405020304" charset="0"/>
                <a:ea typeface="宋体" panose="02010600030101010101" pitchFamily="2" charset="-122"/>
                <a:cs typeface="Times New Roman" panose="02020603050405020304" charset="0"/>
              </a:rPr>
              <a:t>21-25</a:t>
            </a:r>
            <a:r>
              <a:rPr lang="zh-CN" altLang="en-US" sz="2600">
                <a:latin typeface="Times New Roman" panose="02020603050405020304" charset="0"/>
                <a:ea typeface="宋体" panose="02010600030101010101" pitchFamily="2" charset="-122"/>
                <a:cs typeface="Times New Roman" panose="02020603050405020304" charset="0"/>
              </a:rPr>
              <a:t>）</a:t>
            </a:r>
            <a:endParaRPr lang="zh-CN" altLang="en-US"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sz="2600">
                <a:latin typeface="Times New Roman" panose="02020603050405020304" charset="0"/>
                <a:ea typeface="宋体" panose="02010600030101010101" pitchFamily="2" charset="-122"/>
                <a:cs typeface="Times New Roman" panose="02020603050405020304" charset="0"/>
              </a:rPr>
              <a:t>1.</a:t>
            </a:r>
            <a:r>
              <a:rPr sz="2600">
                <a:latin typeface="Times New Roman" panose="02020603050405020304" charset="0"/>
                <a:ea typeface="宋体" panose="02010600030101010101" pitchFamily="2" charset="-122"/>
                <a:cs typeface="Times New Roman" panose="02020603050405020304" charset="0"/>
              </a:rPr>
              <a:t>与所给短文融合度高，与所提供的各段落开头语衔接合理。</a:t>
            </a:r>
            <a:endParaRPr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sz="2600">
                <a:latin typeface="Times New Roman" panose="02020603050405020304" charset="0"/>
                <a:ea typeface="宋体" panose="02010600030101010101" pitchFamily="2" charset="-122"/>
                <a:cs typeface="Times New Roman" panose="02020603050405020304" charset="0"/>
              </a:rPr>
              <a:t>2.</a:t>
            </a:r>
            <a:r>
              <a:rPr sz="2600">
                <a:latin typeface="Times New Roman" panose="02020603050405020304" charset="0"/>
                <a:ea typeface="宋体" panose="02010600030101010101" pitchFamily="2" charset="-122"/>
                <a:cs typeface="Times New Roman" panose="02020603050405020304" charset="0"/>
              </a:rPr>
              <a:t>使用</a:t>
            </a:r>
            <a:r>
              <a:rPr lang="zh-CN" sz="2600">
                <a:latin typeface="Times New Roman" panose="02020603050405020304" charset="0"/>
                <a:ea typeface="宋体" panose="02010600030101010101" pitchFamily="2" charset="-122"/>
                <a:cs typeface="Times New Roman" panose="02020603050405020304" charset="0"/>
              </a:rPr>
              <a:t>分词作状语、独立主格结构、</a:t>
            </a:r>
            <a:r>
              <a:rPr lang="en-US" altLang="zh-CN" sz="2600">
                <a:latin typeface="Times New Roman" panose="02020603050405020304" charset="0"/>
                <a:ea typeface="宋体" panose="02010600030101010101" pitchFamily="2" charset="-122"/>
                <a:cs typeface="Times New Roman" panose="02020603050405020304" charset="0"/>
              </a:rPr>
              <a:t>with</a:t>
            </a:r>
            <a:r>
              <a:rPr lang="zh-CN" altLang="en-US" sz="2600">
                <a:latin typeface="Times New Roman" panose="02020603050405020304" charset="0"/>
                <a:ea typeface="宋体" panose="02010600030101010101" pitchFamily="2" charset="-122"/>
                <a:cs typeface="Times New Roman" panose="02020603050405020304" charset="0"/>
              </a:rPr>
              <a:t>复合结构等高级</a:t>
            </a:r>
            <a:r>
              <a:rPr sz="2600">
                <a:latin typeface="Times New Roman" panose="02020603050405020304" charset="0"/>
                <a:ea typeface="宋体" panose="02010600030101010101" pitchFamily="2" charset="-122"/>
                <a:cs typeface="Times New Roman" panose="02020603050405020304" charset="0"/>
              </a:rPr>
              <a:t>语法结构</a:t>
            </a:r>
            <a:r>
              <a:rPr lang="zh-CN" sz="2600">
                <a:latin typeface="Times New Roman" panose="02020603050405020304" charset="0"/>
                <a:ea typeface="宋体" panose="02010600030101010101" pitchFamily="2" charset="-122"/>
                <a:cs typeface="Times New Roman" panose="02020603050405020304" charset="0"/>
              </a:rPr>
              <a:t>，句式多样。</a:t>
            </a:r>
            <a:endParaRPr lang="zh-CN"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altLang="zh-CN" sz="2600">
                <a:latin typeface="Times New Roman" panose="02020603050405020304" charset="0"/>
                <a:ea typeface="宋体" panose="02010600030101010101" pitchFamily="2" charset="-122"/>
                <a:cs typeface="Times New Roman" panose="02020603050405020304" charset="0"/>
              </a:rPr>
              <a:t>3.instantly</a:t>
            </a:r>
            <a:r>
              <a:rPr lang="zh-CN" altLang="en-US" sz="2600">
                <a:latin typeface="Times New Roman" panose="02020603050405020304" charset="0"/>
                <a:ea typeface="宋体" panose="02010600030101010101" pitchFamily="2" charset="-122"/>
                <a:cs typeface="Times New Roman" panose="02020603050405020304" charset="0"/>
              </a:rPr>
              <a:t>，</a:t>
            </a:r>
            <a:r>
              <a:rPr lang="en-US" sz="2600">
                <a:latin typeface="Times New Roman" panose="02020603050405020304" charset="0"/>
                <a:ea typeface="宋体" panose="02010600030101010101" pitchFamily="2" charset="-122"/>
                <a:cs typeface="Times New Roman" panose="02020603050405020304" charset="0"/>
              </a:rPr>
              <a:t>pull on, witness, in place, cautiously</a:t>
            </a:r>
            <a:r>
              <a:rPr lang="zh-CN" altLang="en-US" sz="2600">
                <a:latin typeface="Times New Roman" panose="02020603050405020304" charset="0"/>
                <a:ea typeface="宋体" panose="02010600030101010101" pitchFamily="2" charset="-122"/>
                <a:cs typeface="Times New Roman" panose="02020603050405020304" charset="0"/>
              </a:rPr>
              <a:t>等高级</a:t>
            </a:r>
            <a:r>
              <a:rPr sz="2600">
                <a:latin typeface="Times New Roman" panose="02020603050405020304" charset="0"/>
                <a:ea typeface="宋体" panose="02010600030101010101" pitchFamily="2" charset="-122"/>
                <a:cs typeface="Times New Roman" panose="02020603050405020304" charset="0"/>
              </a:rPr>
              <a:t>词汇</a:t>
            </a:r>
            <a:r>
              <a:rPr lang="zh-CN" sz="2600">
                <a:latin typeface="Times New Roman" panose="02020603050405020304" charset="0"/>
                <a:ea typeface="宋体" panose="02010600030101010101" pitchFamily="2" charset="-122"/>
                <a:cs typeface="Times New Roman" panose="02020603050405020304" charset="0"/>
              </a:rPr>
              <a:t>的运用，增加了表达的</a:t>
            </a:r>
            <a:r>
              <a:rPr sz="2600">
                <a:latin typeface="Times New Roman" panose="02020603050405020304" charset="0"/>
                <a:ea typeface="宋体" panose="02010600030101010101" pitchFamily="2" charset="-122"/>
                <a:cs typeface="Times New Roman" panose="02020603050405020304" charset="0"/>
              </a:rPr>
              <a:t>丰富</a:t>
            </a:r>
            <a:r>
              <a:rPr lang="zh-CN" sz="2600">
                <a:latin typeface="Times New Roman" panose="02020603050405020304" charset="0"/>
                <a:ea typeface="宋体" panose="02010600030101010101" pitchFamily="2" charset="-122"/>
                <a:cs typeface="Times New Roman" panose="02020603050405020304" charset="0"/>
              </a:rPr>
              <a:t>性。</a:t>
            </a:r>
            <a:endParaRPr lang="zh-CN"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altLang="zh-CN" sz="2600">
                <a:latin typeface="Times New Roman" panose="02020603050405020304" charset="0"/>
                <a:ea typeface="宋体" panose="02010600030101010101" pitchFamily="2" charset="-122"/>
                <a:cs typeface="Times New Roman" panose="02020603050405020304" charset="0"/>
              </a:rPr>
              <a:t>4.</a:t>
            </a:r>
            <a:r>
              <a:rPr lang="en-US" altLang="zh-CN" sz="2600" dirty="0" smtClean="0">
                <a:latin typeface="Times New Roman" panose="02020603050405020304" charset="0"/>
                <a:ea typeface="宋体" panose="02010600030101010101" pitchFamily="2" charset="-122"/>
                <a:cs typeface="Times New Roman" panose="02020603050405020304" charset="0"/>
                <a:sym typeface="+mn-ea"/>
              </a:rPr>
              <a:t>And the next two hours witnessed the boy</a:t>
            </a:r>
            <a:r>
              <a:rPr lang="zh-CN" altLang="en-US" sz="2600" dirty="0" smtClean="0">
                <a:latin typeface="Times New Roman" panose="02020603050405020304" charset="0"/>
                <a:ea typeface="宋体" panose="02010600030101010101" pitchFamily="2" charset="-122"/>
                <a:cs typeface="Times New Roman" panose="02020603050405020304" charset="0"/>
                <a:sym typeface="+mn-ea"/>
              </a:rPr>
              <a:t>时空转换手段的有效运用，使</a:t>
            </a:r>
            <a:r>
              <a:rPr sz="2600">
                <a:latin typeface="Times New Roman" panose="02020603050405020304" charset="0"/>
                <a:ea typeface="宋体" panose="02010600030101010101" pitchFamily="2" charset="-122"/>
                <a:cs typeface="Times New Roman" panose="02020603050405020304" charset="0"/>
                <a:sym typeface="+mn-ea"/>
              </a:rPr>
              <a:t>短文结构紧凑</a:t>
            </a:r>
            <a:r>
              <a:rPr lang="zh-CN" sz="2600">
                <a:latin typeface="Times New Roman" panose="02020603050405020304" charset="0"/>
                <a:ea typeface="宋体" panose="02010600030101010101" pitchFamily="2" charset="-122"/>
                <a:cs typeface="Times New Roman" panose="02020603050405020304" charset="0"/>
                <a:sym typeface="+mn-ea"/>
              </a:rPr>
              <a:t>，</a:t>
            </a:r>
            <a:r>
              <a:rPr lang="zh-CN" altLang="en-US" sz="2600" dirty="0" smtClean="0">
                <a:latin typeface="Times New Roman" panose="02020603050405020304" charset="0"/>
                <a:ea typeface="宋体" panose="02010600030101010101" pitchFamily="2" charset="-122"/>
                <a:cs typeface="Times New Roman" panose="02020603050405020304" charset="0"/>
                <a:sym typeface="+mn-ea"/>
              </a:rPr>
              <a:t>读起来更为流畅</a:t>
            </a:r>
            <a:r>
              <a:rPr sz="2600">
                <a:latin typeface="Times New Roman" panose="02020603050405020304" charset="0"/>
                <a:ea typeface="宋体" panose="02010600030101010101" pitchFamily="2" charset="-122"/>
                <a:cs typeface="Times New Roman" panose="02020603050405020304" charset="0"/>
              </a:rPr>
              <a:t>。</a:t>
            </a:r>
            <a:endParaRPr sz="2600">
              <a:latin typeface="Times New Roman" panose="02020603050405020304" charset="0"/>
              <a:ea typeface="宋体" panose="02010600030101010101" pitchFamily="2"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670306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下水作文：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11125" y="650240"/>
            <a:ext cx="7065010" cy="6339205"/>
          </a:xfrm>
          <a:prstGeom prst="rect">
            <a:avLst/>
          </a:prstGeom>
          <a:noFill/>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700" i="1" dirty="0" smtClean="0">
                <a:solidFill>
                  <a:schemeClr val="tx1"/>
                </a:solidFill>
                <a:latin typeface="Times New Roman" panose="02020603050405020304" charset="0"/>
                <a:ea typeface="微软雅黑" panose="020B0503020204020204" charset="-122"/>
                <a:cs typeface="Times New Roman" panose="02020603050405020304" charset="0"/>
              </a:rPr>
              <a:t>It being almost five, he rushed back to his room and jumped into bed, waiting to be woken up</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 As usual, </a:t>
            </a:r>
            <a:r>
              <a:rPr lang="en-US" altLang="zh-CN" sz="2700" b="1" u="sng" dirty="0" smtClean="0">
                <a:solidFill>
                  <a:schemeClr val="tx1"/>
                </a:solidFill>
                <a:latin typeface="Times New Roman" panose="02020603050405020304" charset="0"/>
                <a:ea typeface="微软雅黑" panose="020B0503020204020204" charset="-122"/>
                <a:cs typeface="Times New Roman" panose="02020603050405020304" charset="0"/>
              </a:rPr>
              <a:t>father </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came into Rob’s room. Pretending to be asleep, he didn’t open his eyes until his father called his name. When they got to the barn, what greeted them really made father puzzled, but soon he came to understand the whole thing. Proudly and gently, he patted Rob on the shoulder, saying this was the best Christmas </a:t>
            </a:r>
            <a:r>
              <a:rPr lang="en-US" altLang="zh-CN" sz="2700" b="1" u="sng" dirty="0" smtClean="0">
                <a:solidFill>
                  <a:schemeClr val="tx1"/>
                </a:solidFill>
                <a:latin typeface="Times New Roman" panose="02020603050405020304" charset="0"/>
                <a:ea typeface="微软雅黑" panose="020B0503020204020204" charset="-122"/>
                <a:cs typeface="Times New Roman" panose="02020603050405020304" charset="0"/>
              </a:rPr>
              <a:t>present </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he had ever received from Rob. With an excited “Merry Christmas, dad. I </a:t>
            </a:r>
            <a:r>
              <a:rPr lang="en-US" altLang="zh-CN" sz="2700" b="1" u="sng" dirty="0" smtClean="0">
                <a:solidFill>
                  <a:schemeClr val="tx1"/>
                </a:solidFill>
                <a:latin typeface="Times New Roman" panose="02020603050405020304" charset="0"/>
                <a:ea typeface="微软雅黑" panose="020B0503020204020204" charset="-122"/>
                <a:cs typeface="Times New Roman" panose="02020603050405020304" charset="0"/>
              </a:rPr>
              <a:t>love </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you!”, he threw himself into father’s arms. Feeling himself grown up, Rob decided to help more on the farm and give his father a surprise every </a:t>
            </a:r>
            <a:r>
              <a:rPr lang="en-US" altLang="zh-CN" sz="2700" b="1" u="sng" dirty="0" smtClean="0">
                <a:solidFill>
                  <a:schemeClr val="tx1"/>
                </a:solidFill>
                <a:latin typeface="Times New Roman" panose="02020603050405020304" charset="0"/>
                <a:ea typeface="微软雅黑" panose="020B0503020204020204" charset="-122"/>
                <a:cs typeface="Times New Roman" panose="02020603050405020304" charset="0"/>
              </a:rPr>
              <a:t>Christmas </a:t>
            </a:r>
            <a:r>
              <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rPr>
              <a:t>ahead. 103</a:t>
            </a:r>
            <a:endParaRPr lang="en-US" altLang="zh-CN" sz="27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148" name="Group 297"/>
          <p:cNvGrpSpPr>
            <a:grpSpLocks noChangeAspect="1"/>
          </p:cNvGrpSpPr>
          <p:nvPr/>
        </p:nvGrpSpPr>
        <p:grpSpPr bwMode="auto">
          <a:xfrm>
            <a:off x="10681729" y="4866579"/>
            <a:ext cx="1505305" cy="2012377"/>
            <a:chOff x="2317" y="1110"/>
            <a:chExt cx="757" cy="1012"/>
          </a:xfrm>
        </p:grpSpPr>
        <p:sp>
          <p:nvSpPr>
            <p:cNvPr id="149" name="Oval 299"/>
            <p:cNvSpPr>
              <a:spLocks noChangeArrowheads="1"/>
            </p:cNvSpPr>
            <p:nvPr/>
          </p:nvSpPr>
          <p:spPr bwMode="auto">
            <a:xfrm>
              <a:off x="2500" y="1414"/>
              <a:ext cx="400" cy="513"/>
            </a:xfrm>
            <a:prstGeom prst="ellipse">
              <a:avLst/>
            </a:prstGeom>
            <a:solidFill>
              <a:srgbClr val="FFE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00"/>
            <p:cNvSpPr/>
            <p:nvPr/>
          </p:nvSpPr>
          <p:spPr bwMode="auto">
            <a:xfrm>
              <a:off x="2788" y="1535"/>
              <a:ext cx="286" cy="350"/>
            </a:xfrm>
            <a:custGeom>
              <a:avLst/>
              <a:gdLst>
                <a:gd name="T0" fmla="*/ 0 w 120"/>
                <a:gd name="T1" fmla="*/ 0 h 147"/>
                <a:gd name="T2" fmla="*/ 23 w 120"/>
                <a:gd name="T3" fmla="*/ 119 h 147"/>
                <a:gd name="T4" fmla="*/ 35 w 120"/>
                <a:gd name="T5" fmla="*/ 147 h 147"/>
                <a:gd name="T6" fmla="*/ 46 w 120"/>
                <a:gd name="T7" fmla="*/ 0 h 147"/>
                <a:gd name="T8" fmla="*/ 0 w 120"/>
                <a:gd name="T9" fmla="*/ 0 h 147"/>
              </a:gdLst>
              <a:ahLst/>
              <a:cxnLst>
                <a:cxn ang="0">
                  <a:pos x="T0" y="T1"/>
                </a:cxn>
                <a:cxn ang="0">
                  <a:pos x="T2" y="T3"/>
                </a:cxn>
                <a:cxn ang="0">
                  <a:pos x="T4" y="T5"/>
                </a:cxn>
                <a:cxn ang="0">
                  <a:pos x="T6" y="T7"/>
                </a:cxn>
                <a:cxn ang="0">
                  <a:pos x="T8" y="T9"/>
                </a:cxn>
              </a:cxnLst>
              <a:rect l="0" t="0" r="r" b="b"/>
              <a:pathLst>
                <a:path w="120" h="147">
                  <a:moveTo>
                    <a:pt x="0" y="0"/>
                  </a:moveTo>
                  <a:cubicBezTo>
                    <a:pt x="0" y="0"/>
                    <a:pt x="49" y="86"/>
                    <a:pt x="23" y="119"/>
                  </a:cubicBezTo>
                  <a:cubicBezTo>
                    <a:pt x="35" y="147"/>
                    <a:pt x="35" y="147"/>
                    <a:pt x="35" y="147"/>
                  </a:cubicBezTo>
                  <a:cubicBezTo>
                    <a:pt x="35" y="147"/>
                    <a:pt x="120" y="112"/>
                    <a:pt x="46" y="0"/>
                  </a:cubicBezTo>
                  <a:cubicBezTo>
                    <a:pt x="0" y="0"/>
                    <a:pt x="0" y="0"/>
                    <a:pt x="0"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301"/>
            <p:cNvSpPr>
              <a:spLocks noChangeArrowheads="1"/>
            </p:cNvSpPr>
            <p:nvPr/>
          </p:nvSpPr>
          <p:spPr bwMode="auto">
            <a:xfrm>
              <a:off x="2476" y="1647"/>
              <a:ext cx="448" cy="475"/>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02"/>
            <p:cNvSpPr/>
            <p:nvPr/>
          </p:nvSpPr>
          <p:spPr bwMode="auto">
            <a:xfrm>
              <a:off x="2700" y="1545"/>
              <a:ext cx="155" cy="166"/>
            </a:xfrm>
            <a:custGeom>
              <a:avLst/>
              <a:gdLst>
                <a:gd name="T0" fmla="*/ 39 w 65"/>
                <a:gd name="T1" fmla="*/ 0 h 70"/>
                <a:gd name="T2" fmla="*/ 0 w 65"/>
                <a:gd name="T3" fmla="*/ 0 h 70"/>
                <a:gd name="T4" fmla="*/ 0 w 65"/>
                <a:gd name="T5" fmla="*/ 43 h 70"/>
                <a:gd name="T6" fmla="*/ 65 w 65"/>
                <a:gd name="T7" fmla="*/ 70 h 70"/>
                <a:gd name="T8" fmla="*/ 39 w 65"/>
                <a:gd name="T9" fmla="*/ 0 h 70"/>
              </a:gdLst>
              <a:ahLst/>
              <a:cxnLst>
                <a:cxn ang="0">
                  <a:pos x="T0" y="T1"/>
                </a:cxn>
                <a:cxn ang="0">
                  <a:pos x="T2" y="T3"/>
                </a:cxn>
                <a:cxn ang="0">
                  <a:pos x="T4" y="T5"/>
                </a:cxn>
                <a:cxn ang="0">
                  <a:pos x="T6" y="T7"/>
                </a:cxn>
                <a:cxn ang="0">
                  <a:pos x="T8" y="T9"/>
                </a:cxn>
              </a:cxnLst>
              <a:rect l="0" t="0" r="r" b="b"/>
              <a:pathLst>
                <a:path w="65" h="70">
                  <a:moveTo>
                    <a:pt x="39" y="0"/>
                  </a:moveTo>
                  <a:cubicBezTo>
                    <a:pt x="0" y="0"/>
                    <a:pt x="0" y="0"/>
                    <a:pt x="0" y="0"/>
                  </a:cubicBezTo>
                  <a:cubicBezTo>
                    <a:pt x="0" y="43"/>
                    <a:pt x="0" y="43"/>
                    <a:pt x="0" y="43"/>
                  </a:cubicBezTo>
                  <a:cubicBezTo>
                    <a:pt x="22" y="43"/>
                    <a:pt x="47" y="53"/>
                    <a:pt x="65" y="70"/>
                  </a:cubicBezTo>
                  <a:cubicBezTo>
                    <a:pt x="60" y="41"/>
                    <a:pt x="45" y="10"/>
                    <a:pt x="39" y="0"/>
                  </a:cubicBezTo>
                </a:path>
              </a:pathLst>
            </a:custGeom>
            <a:solidFill>
              <a:srgbClr val="ECD4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03"/>
            <p:cNvSpPr/>
            <p:nvPr/>
          </p:nvSpPr>
          <p:spPr bwMode="auto">
            <a:xfrm>
              <a:off x="2793" y="1545"/>
              <a:ext cx="85" cy="188"/>
            </a:xfrm>
            <a:custGeom>
              <a:avLst/>
              <a:gdLst>
                <a:gd name="T0" fmla="*/ 16 w 36"/>
                <a:gd name="T1" fmla="*/ 0 h 79"/>
                <a:gd name="T2" fmla="*/ 0 w 36"/>
                <a:gd name="T3" fmla="*/ 0 h 79"/>
                <a:gd name="T4" fmla="*/ 26 w 36"/>
                <a:gd name="T5" fmla="*/ 70 h 79"/>
                <a:gd name="T6" fmla="*/ 36 w 36"/>
                <a:gd name="T7" fmla="*/ 79 h 79"/>
                <a:gd name="T8" fmla="*/ 36 w 36"/>
                <a:gd name="T9" fmla="*/ 77 h 79"/>
                <a:gd name="T10" fmla="*/ 16 w 36"/>
                <a:gd name="T11" fmla="*/ 0 h 79"/>
              </a:gdLst>
              <a:ahLst/>
              <a:cxnLst>
                <a:cxn ang="0">
                  <a:pos x="T0" y="T1"/>
                </a:cxn>
                <a:cxn ang="0">
                  <a:pos x="T2" y="T3"/>
                </a:cxn>
                <a:cxn ang="0">
                  <a:pos x="T4" y="T5"/>
                </a:cxn>
                <a:cxn ang="0">
                  <a:pos x="T6" y="T7"/>
                </a:cxn>
                <a:cxn ang="0">
                  <a:pos x="T8" y="T9"/>
                </a:cxn>
                <a:cxn ang="0">
                  <a:pos x="T10" y="T11"/>
                </a:cxn>
              </a:cxnLst>
              <a:rect l="0" t="0" r="r" b="b"/>
              <a:pathLst>
                <a:path w="36" h="79">
                  <a:moveTo>
                    <a:pt x="16" y="0"/>
                  </a:moveTo>
                  <a:cubicBezTo>
                    <a:pt x="0" y="0"/>
                    <a:pt x="0" y="0"/>
                    <a:pt x="0" y="0"/>
                  </a:cubicBezTo>
                  <a:cubicBezTo>
                    <a:pt x="6" y="10"/>
                    <a:pt x="21" y="41"/>
                    <a:pt x="26" y="70"/>
                  </a:cubicBezTo>
                  <a:cubicBezTo>
                    <a:pt x="30" y="72"/>
                    <a:pt x="33" y="75"/>
                    <a:pt x="36" y="79"/>
                  </a:cubicBezTo>
                  <a:cubicBezTo>
                    <a:pt x="36" y="78"/>
                    <a:pt x="36" y="77"/>
                    <a:pt x="36" y="77"/>
                  </a:cubicBezTo>
                  <a:cubicBezTo>
                    <a:pt x="36" y="51"/>
                    <a:pt x="28" y="23"/>
                    <a:pt x="16"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04"/>
            <p:cNvSpPr/>
            <p:nvPr/>
          </p:nvSpPr>
          <p:spPr bwMode="auto">
            <a:xfrm>
              <a:off x="2700" y="1647"/>
              <a:ext cx="178" cy="259"/>
            </a:xfrm>
            <a:custGeom>
              <a:avLst/>
              <a:gdLst>
                <a:gd name="T0" fmla="*/ 0 w 75"/>
                <a:gd name="T1" fmla="*/ 0 h 109"/>
                <a:gd name="T2" fmla="*/ 0 w 75"/>
                <a:gd name="T3" fmla="*/ 109 h 109"/>
                <a:gd name="T4" fmla="*/ 75 w 75"/>
                <a:gd name="T5" fmla="*/ 36 h 109"/>
                <a:gd name="T6" fmla="*/ 65 w 75"/>
                <a:gd name="T7" fmla="*/ 27 h 109"/>
                <a:gd name="T8" fmla="*/ 0 w 75"/>
                <a:gd name="T9" fmla="*/ 0 h 109"/>
              </a:gdLst>
              <a:ahLst/>
              <a:cxnLst>
                <a:cxn ang="0">
                  <a:pos x="T0" y="T1"/>
                </a:cxn>
                <a:cxn ang="0">
                  <a:pos x="T2" y="T3"/>
                </a:cxn>
                <a:cxn ang="0">
                  <a:pos x="T4" y="T5"/>
                </a:cxn>
                <a:cxn ang="0">
                  <a:pos x="T6" y="T7"/>
                </a:cxn>
                <a:cxn ang="0">
                  <a:pos x="T8" y="T9"/>
                </a:cxn>
              </a:cxnLst>
              <a:rect l="0" t="0" r="r" b="b"/>
              <a:pathLst>
                <a:path w="75" h="109">
                  <a:moveTo>
                    <a:pt x="0" y="0"/>
                  </a:moveTo>
                  <a:cubicBezTo>
                    <a:pt x="0" y="109"/>
                    <a:pt x="0" y="109"/>
                    <a:pt x="0" y="109"/>
                  </a:cubicBezTo>
                  <a:cubicBezTo>
                    <a:pt x="27" y="109"/>
                    <a:pt x="74" y="99"/>
                    <a:pt x="75" y="36"/>
                  </a:cubicBezTo>
                  <a:cubicBezTo>
                    <a:pt x="72" y="32"/>
                    <a:pt x="69" y="29"/>
                    <a:pt x="65" y="27"/>
                  </a:cubicBezTo>
                  <a:cubicBezTo>
                    <a:pt x="47" y="10"/>
                    <a:pt x="22" y="0"/>
                    <a:pt x="0" y="0"/>
                  </a:cubicBezTo>
                </a:path>
              </a:pathLst>
            </a:custGeom>
            <a:solidFill>
              <a:srgbClr val="DF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Oval 305"/>
            <p:cNvSpPr>
              <a:spLocks noChangeArrowheads="1"/>
            </p:cNvSpPr>
            <p:nvPr/>
          </p:nvSpPr>
          <p:spPr bwMode="auto">
            <a:xfrm>
              <a:off x="2595" y="1602"/>
              <a:ext cx="207" cy="166"/>
            </a:xfrm>
            <a:prstGeom prst="ellipse">
              <a:avLst/>
            </a:prstGeom>
            <a:solidFill>
              <a:srgbClr val="FFE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Oval 306"/>
            <p:cNvSpPr>
              <a:spLocks noChangeArrowheads="1"/>
            </p:cNvSpPr>
            <p:nvPr/>
          </p:nvSpPr>
          <p:spPr bwMode="auto">
            <a:xfrm>
              <a:off x="2719" y="1733"/>
              <a:ext cx="31"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Oval 307"/>
            <p:cNvSpPr>
              <a:spLocks noChangeArrowheads="1"/>
            </p:cNvSpPr>
            <p:nvPr/>
          </p:nvSpPr>
          <p:spPr bwMode="auto">
            <a:xfrm>
              <a:off x="2655" y="1733"/>
              <a:ext cx="33" cy="12"/>
            </a:xfrm>
            <a:prstGeom prst="ellipse">
              <a:avLst/>
            </a:prstGeom>
            <a:solidFill>
              <a:srgbClr val="FB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Oval 308"/>
            <p:cNvSpPr>
              <a:spLocks noChangeArrowheads="1"/>
            </p:cNvSpPr>
            <p:nvPr/>
          </p:nvSpPr>
          <p:spPr bwMode="auto">
            <a:xfrm>
              <a:off x="2721"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Oval 309"/>
            <p:cNvSpPr>
              <a:spLocks noChangeArrowheads="1"/>
            </p:cNvSpPr>
            <p:nvPr/>
          </p:nvSpPr>
          <p:spPr bwMode="auto">
            <a:xfrm>
              <a:off x="2650" y="1554"/>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Oval 310"/>
            <p:cNvSpPr>
              <a:spLocks noChangeArrowheads="1"/>
            </p:cNvSpPr>
            <p:nvPr/>
          </p:nvSpPr>
          <p:spPr bwMode="auto">
            <a:xfrm>
              <a:off x="2728" y="1566"/>
              <a:ext cx="22"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Oval 311"/>
            <p:cNvSpPr>
              <a:spLocks noChangeArrowheads="1"/>
            </p:cNvSpPr>
            <p:nvPr/>
          </p:nvSpPr>
          <p:spPr bwMode="auto">
            <a:xfrm>
              <a:off x="2662" y="1566"/>
              <a:ext cx="19" cy="19"/>
            </a:xfrm>
            <a:prstGeom prst="ellipse">
              <a:avLst/>
            </a:prstGeom>
            <a:solidFill>
              <a:srgbClr val="3C58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12"/>
            <p:cNvSpPr/>
            <p:nvPr/>
          </p:nvSpPr>
          <p:spPr bwMode="auto">
            <a:xfrm>
              <a:off x="2502" y="1141"/>
              <a:ext cx="393" cy="404"/>
            </a:xfrm>
            <a:custGeom>
              <a:avLst/>
              <a:gdLst>
                <a:gd name="T0" fmla="*/ 165 w 165"/>
                <a:gd name="T1" fmla="*/ 170 h 170"/>
                <a:gd name="T2" fmla="*/ 83 w 165"/>
                <a:gd name="T3" fmla="*/ 0 h 170"/>
                <a:gd name="T4" fmla="*/ 0 w 165"/>
                <a:gd name="T5" fmla="*/ 170 h 170"/>
                <a:gd name="T6" fmla="*/ 165 w 165"/>
                <a:gd name="T7" fmla="*/ 170 h 170"/>
              </a:gdLst>
              <a:ahLst/>
              <a:cxnLst>
                <a:cxn ang="0">
                  <a:pos x="T0" y="T1"/>
                </a:cxn>
                <a:cxn ang="0">
                  <a:pos x="T2" y="T3"/>
                </a:cxn>
                <a:cxn ang="0">
                  <a:pos x="T4" y="T5"/>
                </a:cxn>
                <a:cxn ang="0">
                  <a:pos x="T6" y="T7"/>
                </a:cxn>
              </a:cxnLst>
              <a:rect l="0" t="0" r="r" b="b"/>
              <a:pathLst>
                <a:path w="165" h="170">
                  <a:moveTo>
                    <a:pt x="165" y="170"/>
                  </a:moveTo>
                  <a:cubicBezTo>
                    <a:pt x="157" y="116"/>
                    <a:pt x="71" y="89"/>
                    <a:pt x="83" y="0"/>
                  </a:cubicBezTo>
                  <a:cubicBezTo>
                    <a:pt x="49" y="20"/>
                    <a:pt x="8" y="116"/>
                    <a:pt x="0" y="170"/>
                  </a:cubicBezTo>
                  <a:cubicBezTo>
                    <a:pt x="165" y="170"/>
                    <a:pt x="165" y="170"/>
                    <a:pt x="165" y="170"/>
                  </a:cubicBezTo>
                </a:path>
              </a:pathLst>
            </a:custGeom>
            <a:solidFill>
              <a:srgbClr val="E21C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13"/>
            <p:cNvSpPr/>
            <p:nvPr/>
          </p:nvSpPr>
          <p:spPr bwMode="auto">
            <a:xfrm>
              <a:off x="2671" y="1184"/>
              <a:ext cx="200" cy="342"/>
            </a:xfrm>
            <a:custGeom>
              <a:avLst/>
              <a:gdLst>
                <a:gd name="T0" fmla="*/ 3 w 84"/>
                <a:gd name="T1" fmla="*/ 0 h 144"/>
                <a:gd name="T2" fmla="*/ 0 w 84"/>
                <a:gd name="T3" fmla="*/ 3 h 144"/>
                <a:gd name="T4" fmla="*/ 0 w 84"/>
                <a:gd name="T5" fmla="*/ 144 h 144"/>
                <a:gd name="T6" fmla="*/ 84 w 84"/>
                <a:gd name="T7" fmla="*/ 144 h 144"/>
                <a:gd name="T8" fmla="*/ 53 w 84"/>
                <a:gd name="T9" fmla="*/ 100 h 144"/>
                <a:gd name="T10" fmla="*/ 3 w 84"/>
                <a:gd name="T11" fmla="*/ 0 h 144"/>
              </a:gdLst>
              <a:ahLst/>
              <a:cxnLst>
                <a:cxn ang="0">
                  <a:pos x="T0" y="T1"/>
                </a:cxn>
                <a:cxn ang="0">
                  <a:pos x="T2" y="T3"/>
                </a:cxn>
                <a:cxn ang="0">
                  <a:pos x="T4" y="T5"/>
                </a:cxn>
                <a:cxn ang="0">
                  <a:pos x="T6" y="T7"/>
                </a:cxn>
                <a:cxn ang="0">
                  <a:pos x="T8" y="T9"/>
                </a:cxn>
                <a:cxn ang="0">
                  <a:pos x="T10" y="T11"/>
                </a:cxn>
              </a:cxnLst>
              <a:rect l="0" t="0" r="r" b="b"/>
              <a:pathLst>
                <a:path w="84" h="144">
                  <a:moveTo>
                    <a:pt x="3" y="0"/>
                  </a:moveTo>
                  <a:cubicBezTo>
                    <a:pt x="2" y="1"/>
                    <a:pt x="1" y="2"/>
                    <a:pt x="0" y="3"/>
                  </a:cubicBezTo>
                  <a:cubicBezTo>
                    <a:pt x="0" y="144"/>
                    <a:pt x="0" y="144"/>
                    <a:pt x="0" y="144"/>
                  </a:cubicBezTo>
                  <a:cubicBezTo>
                    <a:pt x="84" y="144"/>
                    <a:pt x="84" y="144"/>
                    <a:pt x="84" y="144"/>
                  </a:cubicBezTo>
                  <a:cubicBezTo>
                    <a:pt x="79" y="129"/>
                    <a:pt x="67" y="115"/>
                    <a:pt x="53" y="100"/>
                  </a:cubicBezTo>
                  <a:cubicBezTo>
                    <a:pt x="29" y="74"/>
                    <a:pt x="3" y="45"/>
                    <a:pt x="3" y="0"/>
                  </a:cubicBezTo>
                </a:path>
              </a:pathLst>
            </a:custGeom>
            <a:solidFill>
              <a:srgbClr val="D22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14"/>
            <p:cNvSpPr/>
            <p:nvPr/>
          </p:nvSpPr>
          <p:spPr bwMode="auto">
            <a:xfrm>
              <a:off x="2486" y="1516"/>
              <a:ext cx="428" cy="38"/>
            </a:xfrm>
            <a:custGeom>
              <a:avLst/>
              <a:gdLst>
                <a:gd name="T0" fmla="*/ 172 w 180"/>
                <a:gd name="T1" fmla="*/ 16 h 16"/>
                <a:gd name="T2" fmla="*/ 7 w 180"/>
                <a:gd name="T3" fmla="*/ 16 h 16"/>
                <a:gd name="T4" fmla="*/ 0 w 180"/>
                <a:gd name="T5" fmla="*/ 8 h 16"/>
                <a:gd name="T6" fmla="*/ 7 w 180"/>
                <a:gd name="T7" fmla="*/ 0 h 16"/>
                <a:gd name="T8" fmla="*/ 172 w 180"/>
                <a:gd name="T9" fmla="*/ 0 h 16"/>
                <a:gd name="T10" fmla="*/ 180 w 180"/>
                <a:gd name="T11" fmla="*/ 8 h 16"/>
                <a:gd name="T12" fmla="*/ 172 w 18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0" h="16">
                  <a:moveTo>
                    <a:pt x="172" y="16"/>
                  </a:moveTo>
                  <a:cubicBezTo>
                    <a:pt x="7" y="16"/>
                    <a:pt x="7" y="16"/>
                    <a:pt x="7" y="16"/>
                  </a:cubicBezTo>
                  <a:cubicBezTo>
                    <a:pt x="3" y="16"/>
                    <a:pt x="0" y="12"/>
                    <a:pt x="0" y="8"/>
                  </a:cubicBezTo>
                  <a:cubicBezTo>
                    <a:pt x="0" y="4"/>
                    <a:pt x="3" y="0"/>
                    <a:pt x="7" y="0"/>
                  </a:cubicBezTo>
                  <a:cubicBezTo>
                    <a:pt x="172" y="0"/>
                    <a:pt x="172" y="0"/>
                    <a:pt x="172" y="0"/>
                  </a:cubicBezTo>
                  <a:cubicBezTo>
                    <a:pt x="176" y="0"/>
                    <a:pt x="180" y="4"/>
                    <a:pt x="180" y="8"/>
                  </a:cubicBezTo>
                  <a:cubicBezTo>
                    <a:pt x="180" y="12"/>
                    <a:pt x="176" y="16"/>
                    <a:pt x="172" y="16"/>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15"/>
            <p:cNvSpPr/>
            <p:nvPr/>
          </p:nvSpPr>
          <p:spPr bwMode="auto">
            <a:xfrm>
              <a:off x="2317" y="1535"/>
              <a:ext cx="285" cy="350"/>
            </a:xfrm>
            <a:custGeom>
              <a:avLst/>
              <a:gdLst>
                <a:gd name="T0" fmla="*/ 120 w 120"/>
                <a:gd name="T1" fmla="*/ 0 h 147"/>
                <a:gd name="T2" fmla="*/ 97 w 120"/>
                <a:gd name="T3" fmla="*/ 119 h 147"/>
                <a:gd name="T4" fmla="*/ 85 w 120"/>
                <a:gd name="T5" fmla="*/ 147 h 147"/>
                <a:gd name="T6" fmla="*/ 74 w 120"/>
                <a:gd name="T7" fmla="*/ 0 h 147"/>
                <a:gd name="T8" fmla="*/ 120 w 120"/>
                <a:gd name="T9" fmla="*/ 0 h 147"/>
              </a:gdLst>
              <a:ahLst/>
              <a:cxnLst>
                <a:cxn ang="0">
                  <a:pos x="T0" y="T1"/>
                </a:cxn>
                <a:cxn ang="0">
                  <a:pos x="T2" y="T3"/>
                </a:cxn>
                <a:cxn ang="0">
                  <a:pos x="T4" y="T5"/>
                </a:cxn>
                <a:cxn ang="0">
                  <a:pos x="T6" y="T7"/>
                </a:cxn>
                <a:cxn ang="0">
                  <a:pos x="T8" y="T9"/>
                </a:cxn>
              </a:cxnLst>
              <a:rect l="0" t="0" r="r" b="b"/>
              <a:pathLst>
                <a:path w="120" h="147">
                  <a:moveTo>
                    <a:pt x="120" y="0"/>
                  </a:moveTo>
                  <a:cubicBezTo>
                    <a:pt x="120" y="0"/>
                    <a:pt x="71" y="86"/>
                    <a:pt x="97" y="119"/>
                  </a:cubicBezTo>
                  <a:cubicBezTo>
                    <a:pt x="85" y="147"/>
                    <a:pt x="85" y="147"/>
                    <a:pt x="85" y="147"/>
                  </a:cubicBezTo>
                  <a:cubicBezTo>
                    <a:pt x="85" y="147"/>
                    <a:pt x="0" y="112"/>
                    <a:pt x="74" y="0"/>
                  </a:cubicBezTo>
                  <a:lnTo>
                    <a:pt x="120" y="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Oval 316"/>
            <p:cNvSpPr>
              <a:spLocks noChangeArrowheads="1"/>
            </p:cNvSpPr>
            <p:nvPr/>
          </p:nvSpPr>
          <p:spPr bwMode="auto">
            <a:xfrm>
              <a:off x="2669" y="1110"/>
              <a:ext cx="59" cy="59"/>
            </a:xfrm>
            <a:prstGeom prst="ellipse">
              <a:avLst/>
            </a:pr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7"/>
            <p:cNvSpPr/>
            <p:nvPr/>
          </p:nvSpPr>
          <p:spPr bwMode="auto">
            <a:xfrm>
              <a:off x="2631" y="1771"/>
              <a:ext cx="133" cy="76"/>
            </a:xfrm>
            <a:custGeom>
              <a:avLst/>
              <a:gdLst>
                <a:gd name="T0" fmla="*/ 31 w 56"/>
                <a:gd name="T1" fmla="*/ 5 h 32"/>
                <a:gd name="T2" fmla="*/ 0 w 56"/>
                <a:gd name="T3" fmla="*/ 0 h 32"/>
                <a:gd name="T4" fmla="*/ 30 w 56"/>
                <a:gd name="T5" fmla="*/ 32 h 32"/>
                <a:gd name="T6" fmla="*/ 56 w 56"/>
                <a:gd name="T7" fmla="*/ 1 h 32"/>
                <a:gd name="T8" fmla="*/ 31 w 56"/>
                <a:gd name="T9" fmla="*/ 5 h 32"/>
              </a:gdLst>
              <a:ahLst/>
              <a:cxnLst>
                <a:cxn ang="0">
                  <a:pos x="T0" y="T1"/>
                </a:cxn>
                <a:cxn ang="0">
                  <a:pos x="T2" y="T3"/>
                </a:cxn>
                <a:cxn ang="0">
                  <a:pos x="T4" y="T5"/>
                </a:cxn>
                <a:cxn ang="0">
                  <a:pos x="T6" y="T7"/>
                </a:cxn>
                <a:cxn ang="0">
                  <a:pos x="T8" y="T9"/>
                </a:cxn>
              </a:cxnLst>
              <a:rect l="0" t="0" r="r" b="b"/>
              <a:pathLst>
                <a:path w="56" h="32">
                  <a:moveTo>
                    <a:pt x="31" y="5"/>
                  </a:moveTo>
                  <a:cubicBezTo>
                    <a:pt x="20" y="6"/>
                    <a:pt x="9" y="4"/>
                    <a:pt x="0" y="0"/>
                  </a:cubicBezTo>
                  <a:cubicBezTo>
                    <a:pt x="5" y="16"/>
                    <a:pt x="17" y="32"/>
                    <a:pt x="30" y="32"/>
                  </a:cubicBezTo>
                  <a:cubicBezTo>
                    <a:pt x="42" y="32"/>
                    <a:pt x="52" y="16"/>
                    <a:pt x="56" y="1"/>
                  </a:cubicBezTo>
                  <a:cubicBezTo>
                    <a:pt x="49" y="3"/>
                    <a:pt x="40" y="5"/>
                    <a:pt x="31" y="5"/>
                  </a:cubicBezTo>
                  <a:close/>
                </a:path>
              </a:pathLst>
            </a:custGeom>
            <a:solidFill>
              <a:srgbClr val="FF88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18"/>
            <p:cNvSpPr/>
            <p:nvPr/>
          </p:nvSpPr>
          <p:spPr bwMode="auto">
            <a:xfrm>
              <a:off x="2640" y="1773"/>
              <a:ext cx="115" cy="29"/>
            </a:xfrm>
            <a:custGeom>
              <a:avLst/>
              <a:gdLst>
                <a:gd name="T0" fmla="*/ 0 w 48"/>
                <a:gd name="T1" fmla="*/ 0 h 12"/>
                <a:gd name="T2" fmla="*/ 5 w 48"/>
                <a:gd name="T3" fmla="*/ 12 h 12"/>
                <a:gd name="T4" fmla="*/ 44 w 48"/>
                <a:gd name="T5" fmla="*/ 12 h 12"/>
                <a:gd name="T6" fmla="*/ 48 w 48"/>
                <a:gd name="T7" fmla="*/ 0 h 12"/>
                <a:gd name="T8" fmla="*/ 27 w 48"/>
                <a:gd name="T9" fmla="*/ 4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cubicBezTo>
                    <a:pt x="1" y="4"/>
                    <a:pt x="3" y="8"/>
                    <a:pt x="5" y="12"/>
                  </a:cubicBezTo>
                  <a:cubicBezTo>
                    <a:pt x="44" y="12"/>
                    <a:pt x="44" y="12"/>
                    <a:pt x="44" y="12"/>
                  </a:cubicBezTo>
                  <a:cubicBezTo>
                    <a:pt x="46" y="8"/>
                    <a:pt x="47" y="4"/>
                    <a:pt x="48" y="0"/>
                  </a:cubicBezTo>
                  <a:cubicBezTo>
                    <a:pt x="42" y="3"/>
                    <a:pt x="35" y="4"/>
                    <a:pt x="27" y="4"/>
                  </a:cubicBezTo>
                  <a:cubicBezTo>
                    <a:pt x="17" y="5"/>
                    <a:pt x="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0" name="直接连接符 9"/>
          <p:cNvCxnSpPr/>
          <p:nvPr/>
        </p:nvCxnSpPr>
        <p:spPr>
          <a:xfrm>
            <a:off x="168910" y="2341880"/>
            <a:ext cx="3341370"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1520190" y="3142615"/>
            <a:ext cx="24511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9305" y="4009390"/>
            <a:ext cx="4040505"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353310" y="4398010"/>
            <a:ext cx="1019810" cy="22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95910" y="6021705"/>
            <a:ext cx="3538220" cy="342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329805" y="661670"/>
            <a:ext cx="4781550" cy="6052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fontAlgn="auto">
              <a:lnSpc>
                <a:spcPts val="3320"/>
              </a:lnSpc>
            </a:pPr>
            <a:r>
              <a:rPr lang="zh-CN" altLang="en-US" sz="2600">
                <a:latin typeface="Times New Roman" panose="02020603050405020304" charset="0"/>
                <a:ea typeface="宋体" panose="02010600030101010101" pitchFamily="2" charset="-122"/>
                <a:cs typeface="Times New Roman" panose="02020603050405020304" charset="0"/>
              </a:rPr>
              <a:t>点评：</a:t>
            </a:r>
            <a:endParaRPr lang="zh-CN" altLang="en-US"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zh-CN" altLang="en-US" sz="2600">
                <a:latin typeface="Times New Roman" panose="02020603050405020304" charset="0"/>
                <a:ea typeface="宋体" panose="02010600030101010101" pitchFamily="2" charset="-122"/>
                <a:cs typeface="Times New Roman" panose="02020603050405020304" charset="0"/>
                <a:sym typeface="+mn-ea"/>
              </a:rPr>
              <a:t>可以给以第五档的分数（</a:t>
            </a:r>
            <a:r>
              <a:rPr lang="en-US" altLang="zh-CN" sz="2600">
                <a:latin typeface="Times New Roman" panose="02020603050405020304" charset="0"/>
                <a:ea typeface="宋体" panose="02010600030101010101" pitchFamily="2" charset="-122"/>
                <a:cs typeface="Times New Roman" panose="02020603050405020304" charset="0"/>
                <a:sym typeface="+mn-ea"/>
              </a:rPr>
              <a:t>21-25</a:t>
            </a:r>
            <a:r>
              <a:rPr lang="zh-CN" altLang="en-US" sz="2600">
                <a:latin typeface="Times New Roman" panose="02020603050405020304" charset="0"/>
                <a:ea typeface="宋体" panose="02010600030101010101" pitchFamily="2" charset="-122"/>
                <a:cs typeface="Times New Roman" panose="02020603050405020304" charset="0"/>
                <a:sym typeface="+mn-ea"/>
              </a:rPr>
              <a:t>）</a:t>
            </a:r>
            <a:endParaRPr lang="zh-CN" altLang="en-US"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sz="2600">
                <a:latin typeface="Times New Roman" panose="02020603050405020304" charset="0"/>
                <a:ea typeface="宋体" panose="02010600030101010101" pitchFamily="2" charset="-122"/>
                <a:cs typeface="Times New Roman" panose="02020603050405020304" charset="0"/>
                <a:sym typeface="+mn-ea"/>
              </a:rPr>
              <a:t>1.</a:t>
            </a:r>
            <a:r>
              <a:rPr sz="2600">
                <a:latin typeface="Times New Roman" panose="02020603050405020304" charset="0"/>
                <a:ea typeface="宋体" panose="02010600030101010101" pitchFamily="2" charset="-122"/>
                <a:cs typeface="Times New Roman" panose="02020603050405020304" charset="0"/>
                <a:sym typeface="+mn-ea"/>
              </a:rPr>
              <a:t>与所给短文融合度高，与所提供的各段落开头语衔接合理。</a:t>
            </a:r>
            <a:endParaRPr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sz="2600">
                <a:latin typeface="Times New Roman" panose="02020603050405020304" charset="0"/>
                <a:ea typeface="宋体" panose="02010600030101010101" pitchFamily="2" charset="-122"/>
                <a:cs typeface="Times New Roman" panose="02020603050405020304" charset="0"/>
              </a:rPr>
              <a:t>2.</a:t>
            </a:r>
            <a:r>
              <a:rPr sz="2600">
                <a:latin typeface="Times New Roman" panose="02020603050405020304" charset="0"/>
                <a:ea typeface="宋体" panose="02010600030101010101" pitchFamily="2" charset="-122"/>
                <a:cs typeface="Times New Roman" panose="02020603050405020304" charset="0"/>
              </a:rPr>
              <a:t>使用</a:t>
            </a:r>
            <a:r>
              <a:rPr lang="zh-CN" sz="2600">
                <a:latin typeface="Times New Roman" panose="02020603050405020304" charset="0"/>
                <a:ea typeface="宋体" panose="02010600030101010101" pitchFamily="2" charset="-122"/>
                <a:cs typeface="Times New Roman" panose="02020603050405020304" charset="0"/>
              </a:rPr>
              <a:t>分词作状语、名词性从句、</a:t>
            </a:r>
            <a:r>
              <a:rPr lang="zh-CN" altLang="en-US" sz="2600">
                <a:latin typeface="Times New Roman" panose="02020603050405020304" charset="0"/>
                <a:ea typeface="宋体" panose="02010600030101010101" pitchFamily="2" charset="-122"/>
                <a:cs typeface="Times New Roman" panose="02020603050405020304" charset="0"/>
              </a:rPr>
              <a:t>修饰性副词置于句首等高级</a:t>
            </a:r>
            <a:r>
              <a:rPr sz="2600">
                <a:latin typeface="Times New Roman" panose="02020603050405020304" charset="0"/>
                <a:ea typeface="宋体" panose="02010600030101010101" pitchFamily="2" charset="-122"/>
                <a:cs typeface="Times New Roman" panose="02020603050405020304" charset="0"/>
              </a:rPr>
              <a:t>语法结构</a:t>
            </a:r>
            <a:r>
              <a:rPr lang="zh-CN" sz="2600">
                <a:latin typeface="Times New Roman" panose="02020603050405020304" charset="0"/>
                <a:ea typeface="宋体" panose="02010600030101010101" pitchFamily="2" charset="-122"/>
                <a:cs typeface="Times New Roman" panose="02020603050405020304" charset="0"/>
              </a:rPr>
              <a:t>，句式多样。</a:t>
            </a:r>
            <a:endParaRPr lang="zh-CN"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altLang="zh-CN" sz="2600">
                <a:latin typeface="Times New Roman" panose="02020603050405020304" charset="0"/>
                <a:ea typeface="宋体" panose="02010600030101010101" pitchFamily="2" charset="-122"/>
                <a:cs typeface="Times New Roman" panose="02020603050405020304" charset="0"/>
              </a:rPr>
              <a:t>3.greet,  threw himself into father’s arms, every Christmas ahead</a:t>
            </a:r>
            <a:r>
              <a:rPr lang="zh-CN" altLang="en-US" sz="2600">
                <a:latin typeface="Times New Roman" panose="02020603050405020304" charset="0"/>
                <a:ea typeface="宋体" panose="02010600030101010101" pitchFamily="2" charset="-122"/>
                <a:cs typeface="Times New Roman" panose="02020603050405020304" charset="0"/>
              </a:rPr>
              <a:t>等高级</a:t>
            </a:r>
            <a:r>
              <a:rPr sz="2600">
                <a:latin typeface="Times New Roman" panose="02020603050405020304" charset="0"/>
                <a:ea typeface="宋体" panose="02010600030101010101" pitchFamily="2" charset="-122"/>
                <a:cs typeface="Times New Roman" panose="02020603050405020304" charset="0"/>
              </a:rPr>
              <a:t>词汇</a:t>
            </a:r>
            <a:r>
              <a:rPr lang="zh-CN" sz="2600">
                <a:latin typeface="Times New Roman" panose="02020603050405020304" charset="0"/>
                <a:ea typeface="宋体" panose="02010600030101010101" pitchFamily="2" charset="-122"/>
                <a:cs typeface="Times New Roman" panose="02020603050405020304" charset="0"/>
              </a:rPr>
              <a:t>的运用，增加了表达的</a:t>
            </a:r>
            <a:r>
              <a:rPr sz="2600">
                <a:latin typeface="Times New Roman" panose="02020603050405020304" charset="0"/>
                <a:ea typeface="宋体" panose="02010600030101010101" pitchFamily="2" charset="-122"/>
                <a:cs typeface="Times New Roman" panose="02020603050405020304" charset="0"/>
              </a:rPr>
              <a:t>丰富</a:t>
            </a:r>
            <a:r>
              <a:rPr lang="zh-CN" sz="2600">
                <a:latin typeface="Times New Roman" panose="02020603050405020304" charset="0"/>
                <a:ea typeface="宋体" panose="02010600030101010101" pitchFamily="2" charset="-122"/>
                <a:cs typeface="Times New Roman" panose="02020603050405020304" charset="0"/>
              </a:rPr>
              <a:t>性。</a:t>
            </a:r>
            <a:endParaRPr lang="zh-CN" sz="2600">
              <a:latin typeface="Times New Roman" panose="02020603050405020304" charset="0"/>
              <a:ea typeface="宋体" panose="02010600030101010101" pitchFamily="2" charset="-122"/>
              <a:cs typeface="Times New Roman" panose="02020603050405020304" charset="0"/>
            </a:endParaRPr>
          </a:p>
          <a:p>
            <a:pPr fontAlgn="auto">
              <a:lnSpc>
                <a:spcPts val="3320"/>
              </a:lnSpc>
            </a:pPr>
            <a:r>
              <a:rPr lang="en-US" altLang="zh-CN" sz="2600">
                <a:latin typeface="Times New Roman" panose="02020603050405020304" charset="0"/>
                <a:ea typeface="宋体" panose="02010600030101010101" pitchFamily="2" charset="-122"/>
                <a:cs typeface="Times New Roman" panose="02020603050405020304" charset="0"/>
              </a:rPr>
              <a:t>4.</a:t>
            </a:r>
            <a:r>
              <a:rPr lang="zh-CN" altLang="en-US" sz="2600">
                <a:latin typeface="Times New Roman" panose="02020603050405020304" charset="0"/>
                <a:ea typeface="宋体" panose="02010600030101010101" pitchFamily="2" charset="-122"/>
                <a:cs typeface="Times New Roman" panose="02020603050405020304" charset="0"/>
              </a:rPr>
              <a:t>采用</a:t>
            </a:r>
            <a:r>
              <a:rPr lang="en-US" altLang="zh-CN" sz="2600">
                <a:latin typeface="Times New Roman" panose="02020603050405020304" charset="0"/>
                <a:ea typeface="宋体" panose="02010600030101010101" pitchFamily="2" charset="-122"/>
                <a:cs typeface="Times New Roman" panose="02020603050405020304" charset="0"/>
              </a:rPr>
              <a:t>“</a:t>
            </a:r>
            <a:r>
              <a:rPr lang="zh-CN" altLang="en-US" sz="2600">
                <a:latin typeface="Times New Roman" panose="02020603050405020304" charset="0"/>
                <a:ea typeface="宋体" panose="02010600030101010101" pitchFamily="2" charset="-122"/>
                <a:cs typeface="Times New Roman" panose="02020603050405020304" charset="0"/>
              </a:rPr>
              <a:t>展望未来式</a:t>
            </a:r>
            <a:r>
              <a:rPr lang="en-US" altLang="zh-CN" sz="2600">
                <a:latin typeface="Times New Roman" panose="02020603050405020304" charset="0"/>
                <a:ea typeface="宋体" panose="02010600030101010101" pitchFamily="2" charset="-122"/>
                <a:cs typeface="Times New Roman" panose="02020603050405020304" charset="0"/>
              </a:rPr>
              <a:t>”</a:t>
            </a:r>
            <a:r>
              <a:rPr lang="zh-CN" altLang="en-US" sz="2600">
                <a:latin typeface="Times New Roman" panose="02020603050405020304" charset="0"/>
                <a:ea typeface="宋体" panose="02010600030101010101" pitchFamily="2" charset="-122"/>
                <a:cs typeface="Times New Roman" panose="02020603050405020304" charset="0"/>
              </a:rPr>
              <a:t>的手来走位文本的结尾，有着积极向上的意义。</a:t>
            </a:r>
            <a:endParaRPr lang="zh-CN" altLang="en-US" sz="26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64135" y="5995670"/>
            <a:ext cx="767080" cy="711200"/>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1</a:t>
            </a:r>
            <a:r>
              <a:rPr lang="zh-CN" altLang="en-US" sz="2400" dirty="0" smtClean="0">
                <a:solidFill>
                  <a:srgbClr val="1414B8"/>
                </a:solidFill>
                <a:latin typeface="微软雅黑" panose="020B0503020204020204" charset="-122"/>
                <a:ea typeface="微软雅黑" panose="020B0503020204020204" charset="-122"/>
              </a:rPr>
              <a:t>：</a:t>
            </a:r>
            <a:r>
              <a:rPr sz="2400" b="1">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2021年3月“七彩阳光”高三下返校联考</a:t>
            </a:r>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4" name="TextBox 263"/>
          <p:cNvSpPr txBox="1"/>
          <p:nvPr/>
        </p:nvSpPr>
        <p:spPr>
          <a:xfrm>
            <a:off x="366395" y="722630"/>
            <a:ext cx="11540490" cy="5728970"/>
          </a:xfrm>
          <a:prstGeom prst="rect">
            <a:avLst/>
          </a:prstGeom>
          <a:noFill/>
        </p:spPr>
        <p:txBody>
          <a:bodyPr wrap="square" rtlCol="0">
            <a:spAutoFit/>
          </a:bodyPr>
          <a:lstStyle/>
          <a:p>
            <a:pPr fontAlgn="auto">
              <a:lnSpc>
                <a:spcPts val="3160"/>
              </a:lnSpc>
            </a:pPr>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The Wilsons were having dinner. The food was left from their Thanksgiving dinner two days before：turkey soup and turkey meat mixed with potatoes . Eleven-year-old Angelina asked，”Are we having turkey ice cream, too?” Her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father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replied, “Angelina, have you forgotten that I had no job for a whole year? Now I have work again. You should be very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thankful</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“I'm sorry I said that about the turkey! But unless I get a new dress，I will not look good for the Christmas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Festival</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Angelina murmured.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pPr fontAlgn="auto">
              <a:lnSpc>
                <a:spcPts val="3160"/>
              </a:lnSpc>
            </a:pP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The Festival was the winter holiday celebration of a group she belonged to: the Avalon Girls' Service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Club</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They wrote cheerful cards for hospital patients. They cooked meals for the homeless .But the Christmas Festival was different . The girls wore party clothes and many people came to see them perform. Angelina had only a plain gray dress that she had worn to the event last year .And now it was a little too short. Angelina appealed to her parents to buy one for her, a beautiful red dress in Forbes' Store. Her mother sighed, “Well, we can not buy it. We have to be careful. You never know when I might lose my job.”</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1</a:t>
            </a:r>
            <a:r>
              <a:rPr lang="zh-CN" altLang="en-US" sz="2400" dirty="0" smtClean="0">
                <a:solidFill>
                  <a:srgbClr val="1414B8"/>
                </a:solidFill>
                <a:latin typeface="微软雅黑" panose="020B0503020204020204" charset="-122"/>
                <a:ea typeface="微软雅黑" panose="020B0503020204020204" charset="-122"/>
              </a:rPr>
              <a:t>：</a:t>
            </a:r>
            <a:r>
              <a:rPr sz="2400" b="1">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2021年3月“七彩阳光”高三下返校联考</a:t>
            </a:r>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4" name="TextBox 263"/>
          <p:cNvSpPr txBox="1"/>
          <p:nvPr/>
        </p:nvSpPr>
        <p:spPr>
          <a:xfrm>
            <a:off x="494030" y="796290"/>
            <a:ext cx="11341735" cy="4892675"/>
          </a:xfrm>
          <a:prstGeom prst="rect">
            <a:avLst/>
          </a:prstGeom>
          <a:noFill/>
        </p:spPr>
        <p:txBody>
          <a:bodyPr wrap="square" rtlCol="0">
            <a:spAutoFit/>
          </a:bodyPr>
          <a:lstStyle/>
          <a:p>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All hope was not gone.There was a sign in the Forbes’ store window that said” layaway(分期付款)”. Angelina pulled ten worn dollar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bills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from her coat pocket .She ran to the store and begged the salesperson,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Mrs.Harding</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to hold ’her’ dress for her. ”Ok. But you must come back in two weeks to pay the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rest</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Angelina felt like jumping into the air. She was so happy that she told Mrs. Harding about the Avalon Service Club's work and its Christmas party .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Then, Angelina shook and suffered in the cold wind looking for work. Finally, Angelina got a job making new clothing for dolls. Angelina was excellent at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sewing</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Sure enough, the dolls' dresses turned out beautiful. She got twenty dollars. Still，she was far from having enough money for her dress . She felt helpless as the final payment date arrived .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She returned sadly to Forbes' Store, “I don't have enough money for the dress.” Then she saw Mrs.Harding's eyes were red. She looked like she had been crying .She said the store was closing and she was losing her job.</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72440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1297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参考范文：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469900" y="1019175"/>
            <a:ext cx="11429365" cy="4984750"/>
          </a:xfrm>
          <a:prstGeom prst="rect">
            <a:avLst/>
          </a:prstGeom>
          <a:noFill/>
        </p:spPr>
        <p:txBody>
          <a:bodyPr wrap="square" rtlCol="0">
            <a:spAutoFit/>
          </a:bodyPr>
          <a:lstStyle/>
          <a:p>
            <a:pPr indent="0" algn="just" fontAlgn="auto">
              <a:lnSpc>
                <a:spcPts val="3180"/>
              </a:lnSpc>
            </a:pPr>
            <a:r>
              <a:rPr lang="en-US" altLang="zh-CN" sz="2400" dirty="0" smtClean="0">
                <a:solidFill>
                  <a:srgbClr val="3B7C29"/>
                </a:solidFill>
                <a:latin typeface="Times New Roman" panose="02020603050405020304" charset="0"/>
                <a:ea typeface="微软雅黑" panose="020B0503020204020204" charset="-122"/>
                <a:cs typeface="Times New Roman" panose="02020603050405020304" charset="0"/>
              </a:rPr>
              <a:t>  </a:t>
            </a:r>
            <a:r>
              <a:rPr lang="en-US" sz="2800" i="1" dirty="0">
                <a:solidFill>
                  <a:schemeClr val="tx1"/>
                </a:solidFill>
                <a:latin typeface="Times New Roman" panose="02020603050405020304" charset="0"/>
                <a:ea typeface="宋体" panose="02010600030101010101" pitchFamily="2" charset="-122"/>
                <a:cs typeface="Times New Roman" panose="02020603050405020304" charset="0"/>
                <a:sym typeface="+mn-ea"/>
              </a:rPr>
              <a:t>Suddenly, Mrs Harding said that she would pay the rest of the money so Angelia could have it.</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This commitment made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Angelia </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ecstatic , her heart thumping wildly. The fantastic scene of her peers in the </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club</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surrounding her and casting envious and worshiping look over at the Christmas party flashed across her mind. Her face flushed and eyes sparkled. Giggles and chuckles were to sound when a depressed face with red eyes reflected into her eyes. She shivered with a gust of chill instantly running down her spine. She felt a little ashamed for her momentary selfish thought of beautifying herself regardless of the hard situation of</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 Mrs Harding</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Her accepting heart withdrew. “Thank you very much indeed for your kindness! Mrs Harding!” said Angelia, “Merry Christmas to you and good luck for your job hunting!” She strode out.</a:t>
            </a:r>
            <a:endPar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lgn="just" fontAlgn="auto">
              <a:lnSpc>
                <a:spcPts val="318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72440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222990" y="596709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1297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参考范文：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353060" y="700405"/>
            <a:ext cx="11546205" cy="6208395"/>
          </a:xfrm>
          <a:prstGeom prst="rect">
            <a:avLst/>
          </a:prstGeom>
          <a:noFill/>
        </p:spPr>
        <p:txBody>
          <a:bodyPr wrap="square" rtlCol="0">
            <a:spAutoFit/>
          </a:bodyPr>
          <a:lstStyle/>
          <a:p>
            <a:pPr indent="0" algn="just" fontAlgn="auto">
              <a:lnSpc>
                <a:spcPts val="3180"/>
              </a:lnSpc>
            </a:pPr>
            <a:r>
              <a:rPr lang="en-US" altLang="zh-CN" sz="2400" dirty="0" smtClean="0">
                <a:solidFill>
                  <a:srgbClr val="3B7C29"/>
                </a:solidFill>
                <a:latin typeface="Times New Roman" panose="02020603050405020304" charset="0"/>
                <a:ea typeface="微软雅黑" panose="020B0503020204020204" charset="-122"/>
                <a:cs typeface="Times New Roman" panose="02020603050405020304" charset="0"/>
              </a:rPr>
              <a:t> </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sz="2800" i="1" dirty="0">
                <a:solidFill>
                  <a:schemeClr val="tx1"/>
                </a:solidFill>
                <a:latin typeface="Times New Roman" panose="02020603050405020304" charset="0"/>
                <a:ea typeface="宋体" panose="02010600030101010101" pitchFamily="2" charset="-122"/>
                <a:cs typeface="Times New Roman" panose="02020603050405020304" charset="0"/>
                <a:sym typeface="+mn-ea"/>
              </a:rPr>
              <a:t>Outside, Angelina saw a man who looked like Santa Claus was asking people for money to help poor people.</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Standing in the hard blowing wind and fluttering dense snowflakes, he was seen busy warmly greeting and saying “Thank you! Merry Christmas!” to the pedestrians dropping money in the charity box, a face brimming with happiness. “Donate it or keep it for myself</a:t>
            </a:r>
            <a:r>
              <a:rPr 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”she pondered, with a conflicting heart, holding tightly the twenty- dollar</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 bill</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she had earned by </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sewing</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hard doll clothing, “The former will go to the needy people for life necessities and the latter, the long-expected dress , maybe, is just to show off.” The haunting red-eyed Mrs Harding as well as the amazing</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ly similar</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-seeming life scene where he</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r father</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had been laid off determined her choice. She stepped up and gave him her money in the admir</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ing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l</a:t>
            </a:r>
            <a:r>
              <a:rPr lang="en-US" sz="2800"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ook </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of the Santa Claus and other donators. Snowflakes were still dancing along with her dream of children all wearing beautiful</a:t>
            </a:r>
            <a:r>
              <a:rPr lang="en-US" sz="2800" u="sng" dirty="0">
                <a:solidFill>
                  <a:schemeClr val="tx1"/>
                </a:solidFill>
                <a:latin typeface="Times New Roman" panose="02020603050405020304" charset="0"/>
                <a:ea typeface="宋体" panose="02010600030101010101" pitchFamily="2" charset="-122"/>
                <a:cs typeface="Times New Roman" panose="02020603050405020304" charset="0"/>
                <a:sym typeface="+mn-ea"/>
              </a:rPr>
              <a:t> dresses</a:t>
            </a:r>
            <a:r>
              <a:rPr lang="en-US" sz="2800" dirty="0">
                <a:solidFill>
                  <a:schemeClr val="tx1"/>
                </a:solidFill>
                <a:latin typeface="Times New Roman" panose="02020603050405020304" charset="0"/>
                <a:ea typeface="宋体" panose="02010600030101010101" pitchFamily="2" charset="-122"/>
                <a:cs typeface="Times New Roman" panose="02020603050405020304" charset="0"/>
                <a:sym typeface="+mn-ea"/>
              </a:rPr>
              <a:t>. Melodious Christmas songs were on and on!</a:t>
            </a:r>
            <a:endParaRPr lang="zh-CN" altLang="en-US" sz="2800" dirty="0">
              <a:solidFill>
                <a:schemeClr val="tx1"/>
              </a:solidFill>
              <a:latin typeface="Times New Roman" panose="02020603050405020304" charset="0"/>
              <a:cs typeface="Times New Roman" panose="02020603050405020304" charset="0"/>
            </a:endParaRPr>
          </a:p>
          <a:p>
            <a:pPr indent="0" algn="just" fontAlgn="auto">
              <a:lnSpc>
                <a:spcPts val="3180"/>
              </a:lnSpc>
            </a:pP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080115" y="590613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82994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2</a:t>
            </a:r>
            <a:r>
              <a:rPr lang="zh-CN" altLang="en-US" sz="2400" dirty="0" smtClean="0">
                <a:solidFill>
                  <a:srgbClr val="1414B8"/>
                </a:solidFill>
                <a:latin typeface="微软雅黑" panose="020B0503020204020204" charset="-122"/>
                <a:ea typeface="微软雅黑" panose="020B0503020204020204" charset="-122"/>
              </a:rPr>
              <a:t>：</a:t>
            </a:r>
            <a:r>
              <a:rPr lang="en-US" altLang="zh-CN" sz="2400" dirty="0" smtClean="0">
                <a:solidFill>
                  <a:srgbClr val="1414B8"/>
                </a:solidFill>
                <a:latin typeface="微软雅黑" panose="020B0503020204020204" charset="-122"/>
                <a:ea typeface="微软雅黑" panose="020B0503020204020204" charset="-122"/>
                <a:sym typeface="+mn-ea"/>
              </a:rPr>
              <a:t>A Christmas present</a:t>
            </a:r>
            <a:endParaRPr lang="en-US" altLang="zh-CN" sz="2400" b="1" dirty="0" smtClean="0">
              <a:solidFill>
                <a:srgbClr val="1414B8"/>
              </a:solidFill>
              <a:latin typeface="微软雅黑" panose="020B0503020204020204" charset="-122"/>
              <a:ea typeface="微软雅黑" panose="020B0503020204020204" charset="-122"/>
              <a:cs typeface="宋体" panose="02010600030101010101" pitchFamily="2" charset="-122"/>
              <a:sym typeface="+mn-ea"/>
            </a:endParaRPr>
          </a:p>
          <a:p>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4" name="TextBox 263"/>
          <p:cNvSpPr txBox="1"/>
          <p:nvPr/>
        </p:nvSpPr>
        <p:spPr>
          <a:xfrm>
            <a:off x="494030" y="777240"/>
            <a:ext cx="11408410" cy="5359400"/>
          </a:xfrm>
          <a:prstGeom prst="rect">
            <a:avLst/>
          </a:prstGeom>
          <a:noFill/>
        </p:spPr>
        <p:txBody>
          <a:bodyPr wrap="square" rtlCol="0">
            <a:spAutoFit/>
          </a:bodyPr>
          <a:lstStyle/>
          <a:p>
            <a:pPr fontAlgn="auto">
              <a:lnSpc>
                <a:spcPts val="3160"/>
              </a:lnSpc>
            </a:pPr>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宋体" panose="02010600030101010101" pitchFamily="2" charset="-122"/>
                <a:sym typeface="+mn-ea"/>
              </a:rPr>
              <a:t>Several years ago, I was living in New York and working for an airline, so I never got back home for  </a:t>
            </a:r>
            <a:r>
              <a:rPr lang="zh-CN" altLang="en-US" sz="2400" u="sng">
                <a:latin typeface="Times New Roman" panose="02020603050405020304" charset="0"/>
                <a:ea typeface="宋体" panose="02010600030101010101" pitchFamily="2" charset="-122"/>
                <a:sym typeface="+mn-ea"/>
              </a:rPr>
              <a:t>Christmas</a:t>
            </a:r>
            <a:r>
              <a:rPr lang="zh-CN" altLang="en-US" sz="2400">
                <a:latin typeface="Times New Roman" panose="02020603050405020304" charset="0"/>
                <a:ea typeface="宋体" panose="02010600030101010101" pitchFamily="2" charset="-122"/>
                <a:sym typeface="+mn-ea"/>
              </a:rPr>
              <a:t>. My Christmas was happy too with some other colleagues around. But in my heart I was sad because I couldn</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t </a:t>
            </a:r>
            <a:r>
              <a:rPr lang="zh-CN" altLang="en-US" sz="2400" u="sng">
                <a:latin typeface="Times New Roman" panose="02020603050405020304" charset="0"/>
                <a:ea typeface="宋体" panose="02010600030101010101" pitchFamily="2" charset="-122"/>
                <a:sym typeface="+mn-ea"/>
              </a:rPr>
              <a:t>stay with</a:t>
            </a:r>
            <a:r>
              <a:rPr lang="zh-CN" altLang="en-US" sz="2400">
                <a:latin typeface="Times New Roman" panose="02020603050405020304" charset="0"/>
                <a:ea typeface="宋体" panose="02010600030101010101" pitchFamily="2" charset="-122"/>
                <a:sym typeface="+mn-ea"/>
              </a:rPr>
              <a:t> my family. Sometimes my colleagues would say our Christmas was filled with  </a:t>
            </a:r>
            <a:r>
              <a:rPr lang="zh-CN" altLang="en-US" sz="2400" u="sng">
                <a:latin typeface="Times New Roman" panose="02020603050405020304" charset="0"/>
                <a:ea typeface="宋体" panose="02010600030101010101" pitchFamily="2" charset="-122"/>
                <a:sym typeface="+mn-ea"/>
              </a:rPr>
              <a:t>tears</a:t>
            </a:r>
            <a:r>
              <a:rPr lang="zh-CN" altLang="en-US" sz="2400">
                <a:latin typeface="Times New Roman" panose="02020603050405020304" charset="0"/>
                <a:ea typeface="宋体" panose="02010600030101010101" pitchFamily="2" charset="-122"/>
                <a:sym typeface="+mn-ea"/>
              </a:rPr>
              <a:t>. But this Christmas was different. I was lucky. I had the whole day off, which meant I could stay  with my family on Christmas Eve.</a:t>
            </a:r>
            <a:endParaRPr lang="zh-CN" altLang="en-US" sz="2400">
              <a:latin typeface="Times New Roman" panose="02020603050405020304" charset="0"/>
              <a:ea typeface="宋体" panose="02010600030101010101" pitchFamily="2" charset="-122"/>
            </a:endParaRPr>
          </a:p>
          <a:p>
            <a:pPr fontAlgn="auto">
              <a:lnSpc>
                <a:spcPts val="3160"/>
              </a:lnSpc>
            </a:pPr>
            <a:r>
              <a:rPr lang="zh-CN" altLang="en-US" sz="2400">
                <a:latin typeface="Times New Roman" panose="02020603050405020304" charset="0"/>
                <a:ea typeface="宋体" panose="02010600030101010101" pitchFamily="2" charset="-122"/>
                <a:sym typeface="+mn-ea"/>
              </a:rPr>
              <a:t>    When Christmas morning came, I awoke to a small hand rubbing my face. “Dad, </a:t>
            </a:r>
            <a:r>
              <a:rPr lang="zh-CN" altLang="en-US" sz="2400" u="sng">
                <a:latin typeface="Times New Roman" panose="02020603050405020304" charset="0"/>
                <a:ea typeface="宋体" panose="02010600030101010101" pitchFamily="2" charset="-122"/>
                <a:sym typeface="+mn-ea"/>
              </a:rPr>
              <a:t>Merry  Christmas</a:t>
            </a:r>
            <a:r>
              <a:rPr lang="zh-CN" altLang="en-US" sz="2400">
                <a:latin typeface="Times New Roman" panose="02020603050405020304" charset="0"/>
                <a:ea typeface="宋体" panose="02010600030101010101" pitchFamily="2" charset="-122"/>
                <a:sym typeface="+mn-ea"/>
              </a:rPr>
              <a:t>!” was all  </a:t>
            </a:r>
            <a:r>
              <a:rPr lang="zh-CN" altLang="en-US" sz="2400" u="sng">
                <a:latin typeface="Times New Roman" panose="02020603050405020304" charset="0"/>
                <a:ea typeface="宋体" panose="02010600030101010101" pitchFamily="2" charset="-122"/>
                <a:sym typeface="+mn-ea"/>
              </a:rPr>
              <a:t>my younger son</a:t>
            </a:r>
            <a:r>
              <a:rPr lang="zh-CN" altLang="en-US" sz="2400">
                <a:latin typeface="Times New Roman" panose="02020603050405020304" charset="0"/>
                <a:ea typeface="宋体" panose="02010600030101010101" pitchFamily="2" charset="-122"/>
                <a:sym typeface="+mn-ea"/>
              </a:rPr>
              <a:t> had time to say. He seemed to be racing against time. I knew he was hunting for </a:t>
            </a:r>
            <a:r>
              <a:rPr lang="zh-CN" altLang="en-US" sz="2400" u="sng">
                <a:latin typeface="Times New Roman" panose="02020603050405020304" charset="0"/>
                <a:ea typeface="宋体" panose="02010600030101010101" pitchFamily="2" charset="-122"/>
                <a:sym typeface="+mn-ea"/>
              </a:rPr>
              <a:t>gifts </a:t>
            </a:r>
            <a:r>
              <a:rPr lang="zh-CN" altLang="en-US" sz="2400">
                <a:latin typeface="Times New Roman" panose="02020603050405020304" charset="0"/>
                <a:ea typeface="宋体" panose="02010600030101010101" pitchFamily="2" charset="-122"/>
                <a:sym typeface="+mn-ea"/>
              </a:rPr>
              <a:t>with his brother eagerly. I got downstairs just to see the two little boys’ faces as they looked at the pocket rockets Santa Claus had left them. I realized that the real Christmas was for the children who had deep belief in the amazing power of Santa Claus. At first, their fingers went almost shyly over their toys. When their inspection (检查) had been completed, the two boys ensured that the gifts were really delivered by Santa Claus and they dragged everything into the center of the living room.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2</a:t>
            </a:r>
            <a:r>
              <a:rPr lang="zh-CN" altLang="en-US" sz="2400" dirty="0" smtClean="0">
                <a:solidFill>
                  <a:srgbClr val="1414B8"/>
                </a:solidFill>
                <a:latin typeface="微软雅黑" panose="020B0503020204020204" charset="-122"/>
                <a:ea typeface="微软雅黑" panose="020B0503020204020204" charset="-122"/>
              </a:rPr>
              <a:t>：</a:t>
            </a:r>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4" name="TextBox 263"/>
          <p:cNvSpPr txBox="1"/>
          <p:nvPr/>
        </p:nvSpPr>
        <p:spPr>
          <a:xfrm>
            <a:off x="333375" y="910590"/>
            <a:ext cx="11621770" cy="4523105"/>
          </a:xfrm>
          <a:prstGeom prst="rect">
            <a:avLst/>
          </a:prstGeom>
          <a:noFill/>
        </p:spPr>
        <p:txBody>
          <a:bodyPr wrap="square" rtlCol="0">
            <a:spAutoFit/>
          </a:bodyPr>
          <a:lstStyle/>
          <a:p>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zh-CN" altLang="en-US" sz="2400" u="sng">
                <a:latin typeface="Times New Roman" panose="02020603050405020304" charset="0"/>
                <a:ea typeface="宋体" panose="02010600030101010101" pitchFamily="2" charset="-122"/>
                <a:sym typeface="+mn-ea"/>
              </a:rPr>
              <a:t>Delight </a:t>
            </a:r>
            <a:r>
              <a:rPr lang="zh-CN" altLang="en-US" sz="2400">
                <a:latin typeface="Times New Roman" panose="02020603050405020304" charset="0"/>
                <a:ea typeface="宋体" panose="02010600030101010101" pitchFamily="2" charset="-122"/>
                <a:sym typeface="+mn-ea"/>
              </a:rPr>
              <a:t>flooded the room. As their mother began giving out gifts, I smiled to myself,  </a:t>
            </a:r>
            <a:r>
              <a:rPr lang="zh-CN" altLang="en-US" sz="2400" u="sng">
                <a:latin typeface="Times New Roman" panose="02020603050405020304" charset="0"/>
                <a:ea typeface="宋体" panose="02010600030101010101" pitchFamily="2" charset="-122"/>
                <a:sym typeface="+mn-ea"/>
              </a:rPr>
              <a:t>wondering </a:t>
            </a:r>
            <a:r>
              <a:rPr lang="zh-CN" altLang="en-US" sz="2400">
                <a:latin typeface="Times New Roman" panose="02020603050405020304" charset="0"/>
                <a:ea typeface="宋体" panose="02010600030101010101" pitchFamily="2" charset="-122"/>
                <a:sym typeface="+mn-ea"/>
              </a:rPr>
              <a:t>how my unexpected gifts this year would be received. With so many Christmas spent outside, I had prepared so many gifts for my children and together with my wife I hid them in several secret places. But the children were excellent detectives and they found all of them. They were happily opening packages constantly  </a:t>
            </a:r>
            <a:r>
              <a:rPr lang="zh-CN" altLang="en-US" sz="2400" u="sng">
                <a:latin typeface="Times New Roman" panose="02020603050405020304" charset="0"/>
                <a:ea typeface="宋体" panose="02010600030101010101" pitchFamily="2" charset="-122"/>
                <a:sym typeface="+mn-ea"/>
              </a:rPr>
              <a:t>thanking </a:t>
            </a:r>
            <a:r>
              <a:rPr lang="zh-CN" altLang="en-US" sz="2400">
                <a:latin typeface="Times New Roman" panose="02020603050405020304" charset="0"/>
                <a:ea typeface="宋体" panose="02010600030101010101" pitchFamily="2" charset="-122"/>
                <a:sym typeface="+mn-ea"/>
              </a:rPr>
              <a:t>considerate Santa Claus for his kindness and ability to know their desires. But I had not received a single one. I knew they had  </a:t>
            </a:r>
            <a:r>
              <a:rPr lang="zh-CN" altLang="en-US" sz="2400" u="sng">
                <a:latin typeface="Times New Roman" panose="02020603050405020304" charset="0"/>
                <a:ea typeface="宋体" panose="02010600030101010101" pitchFamily="2" charset="-122"/>
                <a:sym typeface="+mn-ea"/>
              </a:rPr>
              <a:t>forgotten </a:t>
            </a:r>
            <a:r>
              <a:rPr lang="zh-CN" altLang="en-US" sz="2400">
                <a:latin typeface="Times New Roman" panose="02020603050405020304" charset="0"/>
                <a:ea typeface="宋体" panose="02010600030101010101" pitchFamily="2" charset="-122"/>
                <a:sym typeface="+mn-ea"/>
              </a:rPr>
              <a:t>my existence with my absence from their Christmas these years.</a:t>
            </a:r>
            <a:endParaRPr lang="zh-CN" altLang="en-US" sz="2400">
              <a:latin typeface="Times New Roman" panose="02020603050405020304" charset="0"/>
              <a:ea typeface="宋体" panose="02010600030101010101" pitchFamily="2" charset="-122"/>
            </a:endParaRPr>
          </a:p>
          <a:p>
            <a:endParaRPr lang="zh-CN" altLang="en-US" sz="2400">
              <a:latin typeface="Times New Roman" panose="02020603050405020304" charset="0"/>
              <a:ea typeface="宋体" panose="02010600030101010101" pitchFamily="2" charset="-122"/>
            </a:endParaRPr>
          </a:p>
          <a:p>
            <a:r>
              <a:rPr lang="zh-CN" altLang="en-US" sz="2400">
                <a:latin typeface="Times New Roman" panose="02020603050405020304" charset="0"/>
                <a:ea typeface="宋体" panose="02010600030101010101" pitchFamily="2" charset="-122"/>
                <a:sym typeface="+mn-ea"/>
              </a:rPr>
              <a:t>Paragraph 1:     I had to admit that my disappointment was growing steadily. </a:t>
            </a:r>
            <a:r>
              <a:rPr lang="en-US" altLang="zh-CN" sz="2400">
                <a:latin typeface="Times New Roman" panose="02020603050405020304" charset="0"/>
                <a:ea typeface="宋体" panose="02010600030101010101" pitchFamily="2" charset="-122"/>
                <a:sym typeface="+mn-ea"/>
              </a:rPr>
              <a:t>______ ________________________________________________________</a:t>
            </a:r>
            <a:r>
              <a:rPr lang="zh-CN" altLang="en-US" sz="2400">
                <a:latin typeface="Times New Roman" panose="02020603050405020304" charset="0"/>
                <a:ea typeface="宋体" panose="02010600030101010101" pitchFamily="2" charset="-122"/>
                <a:sym typeface="+mn-ea"/>
              </a:rPr>
              <a:t>                                                                                                                                                                   </a:t>
            </a:r>
            <a:endParaRPr lang="zh-CN" altLang="en-US" sz="2400">
              <a:latin typeface="Times New Roman" panose="02020603050405020304" charset="0"/>
              <a:ea typeface="宋体" panose="02010600030101010101" pitchFamily="2" charset="-122"/>
            </a:endParaRPr>
          </a:p>
          <a:p>
            <a:r>
              <a:rPr lang="zh-CN" altLang="en-US" sz="2400">
                <a:latin typeface="Times New Roman" panose="02020603050405020304" charset="0"/>
                <a:ea typeface="宋体" panose="02010600030101010101" pitchFamily="2" charset="-122"/>
                <a:sym typeface="+mn-ea"/>
              </a:rPr>
              <a:t>Paragraph 2:    Suddenly my wife walked up to me.  </a:t>
            </a:r>
            <a:r>
              <a:rPr lang="en-US" altLang="zh-CN" sz="2400">
                <a:latin typeface="Times New Roman" panose="02020603050405020304" charset="0"/>
                <a:ea typeface="宋体" panose="02010600030101010101" pitchFamily="2" charset="-122"/>
                <a:sym typeface="+mn-ea"/>
              </a:rPr>
              <a:t>____________________ _______________________________________________________</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72440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0945495" y="582739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1297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参考范文：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273050" y="852805"/>
            <a:ext cx="11515090" cy="5393055"/>
          </a:xfrm>
          <a:prstGeom prst="rect">
            <a:avLst/>
          </a:prstGeom>
          <a:noFill/>
        </p:spPr>
        <p:txBody>
          <a:bodyPr wrap="square" rtlCol="0">
            <a:spAutoFit/>
          </a:bodyPr>
          <a:lstStyle/>
          <a:p>
            <a:pPr indent="0" algn="just" fontAlgn="auto">
              <a:lnSpc>
                <a:spcPts val="3180"/>
              </a:lnSpc>
            </a:pPr>
            <a:r>
              <a:rPr lang="en-US" altLang="zh-CN" sz="2400" dirty="0" smtClean="0">
                <a:solidFill>
                  <a:srgbClr val="3B7C29"/>
                </a:solidFill>
                <a:latin typeface="Times New Roman" panose="02020603050405020304" charset="0"/>
                <a:ea typeface="微软雅黑" panose="020B0503020204020204" charset="-122"/>
                <a:cs typeface="Times New Roman" panose="02020603050405020304" charset="0"/>
              </a:rPr>
              <a:t>  </a:t>
            </a:r>
            <a:r>
              <a:rPr lang="en-US" sz="2800" i="1"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sz="2800">
                <a:latin typeface="Times New Roman" panose="02020603050405020304" charset="0"/>
                <a:ea typeface="宋体" panose="02010600030101010101" pitchFamily="2" charset="-122"/>
                <a:sym typeface="+mn-ea"/>
              </a:rPr>
              <a:t>I had to admit that my disappointment was growing steadily. I was </a:t>
            </a:r>
            <a:r>
              <a:rPr lang="zh-CN" sz="2800" u="sng">
                <a:latin typeface="Times New Roman" panose="02020603050405020304" charset="0"/>
                <a:ea typeface="宋体" panose="02010600030101010101" pitchFamily="2" charset="-122"/>
                <a:sym typeface="+mn-ea"/>
              </a:rPr>
              <a:t>wondering </a:t>
            </a:r>
            <a:r>
              <a:rPr lang="zh-CN" sz="2800">
                <a:latin typeface="Times New Roman" panose="02020603050405020304" charset="0"/>
                <a:ea typeface="宋体" panose="02010600030101010101" pitchFamily="2" charset="-122"/>
                <a:sym typeface="+mn-ea"/>
              </a:rPr>
              <a:t>whether I could get a </a:t>
            </a:r>
            <a:r>
              <a:rPr lang="zh-CN" sz="2800" u="sng">
                <a:latin typeface="Times New Roman" panose="02020603050405020304" charset="0"/>
                <a:ea typeface="宋体" panose="02010600030101010101" pitchFamily="2" charset="-122"/>
                <a:sym typeface="+mn-ea"/>
              </a:rPr>
              <a:t>gift </a:t>
            </a:r>
            <a:r>
              <a:rPr lang="zh-CN" sz="2800">
                <a:latin typeface="Times New Roman" panose="02020603050405020304" charset="0"/>
                <a:ea typeface="宋体" panose="02010600030101010101" pitchFamily="2" charset="-122"/>
                <a:sym typeface="+mn-ea"/>
              </a:rPr>
              <a:t>when </a:t>
            </a:r>
            <a:r>
              <a:rPr lang="zh-CN" sz="2800" u="sng">
                <a:latin typeface="Times New Roman" panose="02020603050405020304" charset="0"/>
                <a:ea typeface="宋体" panose="02010600030101010101" pitchFamily="2" charset="-122"/>
                <a:sym typeface="+mn-ea"/>
              </a:rPr>
              <a:t>my younger son</a:t>
            </a:r>
            <a:r>
              <a:rPr lang="zh-CN" sz="2800">
                <a:latin typeface="Times New Roman" panose="02020603050405020304" charset="0"/>
                <a:ea typeface="宋体" panose="02010600030101010101" pitchFamily="2" charset="-122"/>
                <a:sym typeface="+mn-ea"/>
              </a:rPr>
              <a:t> ran to me, who was really kind enough to save my face. He asked me to admire his gift which he deeply believed was carefully chosen by Santa Claus. He said happily that he would share some of the gifts of his and allow me to choose one from them. I </a:t>
            </a:r>
            <a:r>
              <a:rPr lang="zh-CN" sz="2800" u="sng">
                <a:latin typeface="Times New Roman" panose="02020603050405020304" charset="0"/>
                <a:ea typeface="宋体" panose="02010600030101010101" pitchFamily="2" charset="-122"/>
                <a:sym typeface="+mn-ea"/>
              </a:rPr>
              <a:t>thanked </a:t>
            </a:r>
            <a:r>
              <a:rPr lang="zh-CN" sz="2800">
                <a:latin typeface="Times New Roman" panose="02020603050405020304" charset="0"/>
                <a:ea typeface="宋体" panose="02010600030101010101" pitchFamily="2" charset="-122"/>
                <a:sym typeface="+mn-ea"/>
              </a:rPr>
              <a:t>him from the bottom of my heart, still feeling disappointed.</a:t>
            </a:r>
            <a:endParaRPr lang="zh-CN" sz="2800">
              <a:latin typeface="Times New Roman" panose="02020603050405020304" charset="0"/>
              <a:ea typeface="宋体" panose="02010600030101010101" pitchFamily="2" charset="-122"/>
            </a:endParaRPr>
          </a:p>
          <a:p>
            <a:pPr indent="0" algn="just" fontAlgn="auto">
              <a:lnSpc>
                <a:spcPts val="3180"/>
              </a:lnSpc>
            </a:pPr>
            <a:r>
              <a:rPr lang="zh-CN"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r>
              <a:rPr lang="zh-CN" sz="2800">
                <a:latin typeface="Times New Roman" panose="02020603050405020304" charset="0"/>
                <a:ea typeface="宋体" panose="02010600030101010101" pitchFamily="2" charset="-122"/>
                <a:sym typeface="+mn-ea"/>
              </a:rPr>
              <a:t> Suddenly my wife walked up to me. It seemed that she had guessed how I felt. She asked me to look at the Christmas tree which was decorated with so many boxes. I th</a:t>
            </a:r>
            <a:r>
              <a:rPr lang="en-US" altLang="zh-CN" sz="2800">
                <a:latin typeface="Times New Roman" panose="02020603050405020304" charset="0"/>
                <a:ea typeface="宋体" panose="02010600030101010101" pitchFamily="2" charset="-122"/>
                <a:sym typeface="+mn-ea"/>
              </a:rPr>
              <a:t>ought</a:t>
            </a:r>
            <a:r>
              <a:rPr lang="zh-CN" sz="2800">
                <a:latin typeface="Times New Roman" panose="02020603050405020304" charset="0"/>
                <a:ea typeface="宋体" panose="02010600030101010101" pitchFamily="2" charset="-122"/>
                <a:sym typeface="+mn-ea"/>
              </a:rPr>
              <a:t> she was showing off her efforts on the decoration but she took off a small box and passed it to me</a:t>
            </a:r>
            <a:r>
              <a:rPr lang="en-US" altLang="zh-CN" sz="2800">
                <a:latin typeface="Times New Roman" panose="02020603050405020304" charset="0"/>
                <a:ea typeface="宋体" panose="02010600030101010101" pitchFamily="2" charset="-122"/>
                <a:sym typeface="+mn-ea"/>
              </a:rPr>
              <a:t>,</a:t>
            </a:r>
            <a:r>
              <a:rPr lang="zh-CN" sz="2800">
                <a:latin typeface="Times New Roman" panose="02020603050405020304" charset="0"/>
                <a:ea typeface="宋体" panose="02010600030101010101" pitchFamily="2" charset="-122"/>
                <a:sym typeface="+mn-ea"/>
              </a:rPr>
              <a:t> smiling and saying it was for me. I opened it and saw a letter which read </a:t>
            </a:r>
            <a:r>
              <a:rPr lang="en-US" altLang="zh-CN" sz="2800">
                <a:latin typeface="Times New Roman" panose="02020603050405020304" charset="0"/>
                <a:ea typeface="宋体" panose="02010600030101010101" pitchFamily="2" charset="-122"/>
                <a:sym typeface="+mn-ea"/>
              </a:rPr>
              <a:t>“</a:t>
            </a:r>
            <a:r>
              <a:rPr lang="zh-CN" sz="2800">
                <a:latin typeface="Times New Roman" panose="02020603050405020304" charset="0"/>
                <a:ea typeface="宋体" panose="02010600030101010101" pitchFamily="2" charset="-122"/>
                <a:sym typeface="+mn-ea"/>
              </a:rPr>
              <a:t>We will never </a:t>
            </a:r>
            <a:r>
              <a:rPr lang="zh-CN" sz="2800" u="sng">
                <a:latin typeface="Times New Roman" panose="02020603050405020304" charset="0"/>
                <a:ea typeface="宋体" panose="02010600030101010101" pitchFamily="2" charset="-122"/>
                <a:sym typeface="+mn-ea"/>
              </a:rPr>
              <a:t>forget </a:t>
            </a:r>
            <a:r>
              <a:rPr lang="zh-CN" sz="2800">
                <a:latin typeface="Times New Roman" panose="02020603050405020304" charset="0"/>
                <a:ea typeface="宋体" panose="02010600030101010101" pitchFamily="2" charset="-122"/>
                <a:sym typeface="+mn-ea"/>
              </a:rPr>
              <a:t>you</a:t>
            </a:r>
            <a:r>
              <a:rPr lang="en-US" altLang="zh-CN" sz="2800">
                <a:latin typeface="Times New Roman" panose="02020603050405020304" charset="0"/>
                <a:ea typeface="宋体" panose="02010600030101010101" pitchFamily="2" charset="-122"/>
                <a:sym typeface="+mn-ea"/>
              </a:rPr>
              <a:t>.</a:t>
            </a:r>
            <a:r>
              <a:rPr lang="zh-CN" sz="2800">
                <a:latin typeface="Times New Roman" panose="02020603050405020304" charset="0"/>
                <a:ea typeface="宋体" panose="02010600030101010101" pitchFamily="2" charset="-122"/>
                <a:sym typeface="+mn-ea"/>
              </a:rPr>
              <a:t> </a:t>
            </a:r>
            <a:r>
              <a:rPr lang="zh-CN" sz="2800" u="sng">
                <a:latin typeface="Times New Roman" panose="02020603050405020304" charset="0"/>
                <a:ea typeface="宋体" panose="02010600030101010101" pitchFamily="2" charset="-122"/>
                <a:sym typeface="+mn-ea"/>
              </a:rPr>
              <a:t>Merry Christmas</a:t>
            </a:r>
            <a:r>
              <a:rPr lang="zh-CN" sz="2800">
                <a:latin typeface="Times New Roman" panose="02020603050405020304" charset="0"/>
                <a:ea typeface="宋体" panose="02010600030101010101" pitchFamily="2" charset="-122"/>
                <a:sym typeface="+mn-ea"/>
              </a:rPr>
              <a:t>!</a:t>
            </a:r>
            <a:r>
              <a:rPr lang="en-US" altLang="zh-CN" sz="2800">
                <a:latin typeface="Times New Roman" panose="02020603050405020304" charset="0"/>
                <a:ea typeface="宋体" panose="02010600030101010101" pitchFamily="2" charset="-122"/>
                <a:sym typeface="+mn-ea"/>
              </a:rPr>
              <a:t>”</a:t>
            </a:r>
            <a:r>
              <a:rPr lang="zh-CN" sz="2800">
                <a:latin typeface="Times New Roman" panose="02020603050405020304" charset="0"/>
                <a:ea typeface="宋体" panose="02010600030101010101" pitchFamily="2" charset="-122"/>
                <a:sym typeface="+mn-ea"/>
              </a:rPr>
              <a:t> Under the letter was a watch which was clicking with delight. I was moved to </a:t>
            </a:r>
            <a:r>
              <a:rPr lang="zh-CN" sz="2800" u="sng">
                <a:latin typeface="Times New Roman" panose="02020603050405020304" charset="0"/>
                <a:ea typeface="宋体" panose="02010600030101010101" pitchFamily="2" charset="-122"/>
                <a:sym typeface="+mn-ea"/>
              </a:rPr>
              <a:t>tears</a:t>
            </a:r>
            <a:r>
              <a:rPr lang="zh-CN" sz="2800">
                <a:latin typeface="Times New Roman" panose="02020603050405020304" charset="0"/>
                <a:ea typeface="宋体" panose="02010600030101010101" pitchFamily="2" charset="-122"/>
                <a:sym typeface="+mn-ea"/>
              </a:rPr>
              <a:t>.</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 y="-189"/>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3</a:t>
            </a:r>
            <a:r>
              <a:rPr lang="zh-CN" altLang="en-US" sz="2400" dirty="0" smtClean="0">
                <a:solidFill>
                  <a:srgbClr val="1414B8"/>
                </a:solidFill>
                <a:latin typeface="微软雅黑" panose="020B0503020204020204" charset="-122"/>
                <a:ea typeface="微软雅黑" panose="020B0503020204020204" charset="-122"/>
              </a:rPr>
              <a:t>：</a:t>
            </a:r>
            <a:r>
              <a:rPr lang="en-US" altLang="zh-CN" sz="2400" dirty="0" smtClean="0">
                <a:solidFill>
                  <a:srgbClr val="1414B8"/>
                </a:solidFill>
                <a:latin typeface="微软雅黑" panose="020B0503020204020204" charset="-122"/>
                <a:ea typeface="微软雅黑" panose="020B0503020204020204" charset="-122"/>
              </a:rPr>
              <a:t>A Christmas present</a:t>
            </a:r>
            <a:endParaRPr lang="en-US" altLang="zh-CN" sz="2400" b="1" dirty="0" smtClean="0">
              <a:solidFill>
                <a:srgbClr val="1414B8"/>
              </a:solidFill>
              <a:latin typeface="微软雅黑" panose="020B0503020204020204" charset="-122"/>
              <a:ea typeface="微软雅黑" panose="020B0503020204020204" charset="-122"/>
              <a:cs typeface="宋体" panose="02010600030101010101" pitchFamily="2" charset="-122"/>
              <a:sym typeface="+mn-ea"/>
            </a:endParaRPr>
          </a:p>
        </p:txBody>
      </p:sp>
      <p:sp>
        <p:nvSpPr>
          <p:cNvPr id="264" name="TextBox 263"/>
          <p:cNvSpPr txBox="1"/>
          <p:nvPr/>
        </p:nvSpPr>
        <p:spPr>
          <a:xfrm>
            <a:off x="596900" y="621665"/>
            <a:ext cx="11349990" cy="6169660"/>
          </a:xfrm>
          <a:prstGeom prst="rect">
            <a:avLst/>
          </a:prstGeom>
          <a:noFill/>
        </p:spPr>
        <p:txBody>
          <a:bodyPr wrap="square" rtlCol="0">
            <a:spAutoFit/>
          </a:bodyPr>
          <a:lstStyle/>
          <a:p>
            <a:pPr fontAlgn="auto">
              <a:lnSpc>
                <a:spcPts val="3160"/>
              </a:lnSpc>
            </a:pPr>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a:latin typeface="Times New Roman" panose="02020603050405020304" charset="0"/>
                <a:ea typeface="宋体" panose="02010600030101010101" pitchFamily="2" charset="-122"/>
                <a:sym typeface="+mn-ea"/>
              </a:rPr>
              <a:t> </a:t>
            </a: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It was the late 1930s, and things were tough. </a:t>
            </a:r>
            <a:r>
              <a:rPr lang="zh-CN" altLang="en-US" sz="2400" u="sng" dirty="0">
                <a:latin typeface="Times New Roman" panose="02020603050405020304" charset="0"/>
                <a:cs typeface="Times New Roman" panose="02020603050405020304" charset="0"/>
                <a:sym typeface="+mn-ea"/>
              </a:rPr>
              <a:t>Mum</a:t>
            </a:r>
            <a:r>
              <a:rPr lang="zh-CN" altLang="en-US" sz="2400" dirty="0">
                <a:latin typeface="Times New Roman" panose="02020603050405020304" charset="0"/>
                <a:cs typeface="Times New Roman" panose="02020603050405020304" charset="0"/>
                <a:sym typeface="+mn-ea"/>
              </a:rPr>
              <a:t> had a hard time raising us on her own in our small community of New Westminster, BC. My dad had drowned in Pitt Lake, five years ago.</a:t>
            </a:r>
            <a:endParaRPr lang="zh-CN" altLang="en-US" sz="2400" dirty="0">
              <a:latin typeface="Times New Roman" panose="02020603050405020304" charset="0"/>
              <a:cs typeface="Times New Roman" panose="02020603050405020304" charset="0"/>
            </a:endParaRPr>
          </a:p>
          <a:p>
            <a:pPr fontAlgn="auto">
              <a:lnSpc>
                <a:spcPts val="3160"/>
              </a:lnSpc>
            </a:pPr>
            <a:r>
              <a:rPr lang="zh-CN" altLang="en-US" sz="2400" dirty="0">
                <a:latin typeface="Times New Roman" panose="02020603050405020304" charset="0"/>
                <a:cs typeface="Times New Roman" panose="02020603050405020304" charset="0"/>
                <a:sym typeface="+mn-ea"/>
              </a:rPr>
              <a:t>    Looking back, I realized what Mum went through sending us kids to school. Every morning she would put a new piece of cardboard (纸板) in our shoes, because our soles (鞋底) were </a:t>
            </a:r>
            <a:r>
              <a:rPr lang="zh-CN" altLang="en-US" sz="2400" u="sng" dirty="0">
                <a:latin typeface="Times New Roman" panose="02020603050405020304" charset="0"/>
                <a:cs typeface="Times New Roman" panose="02020603050405020304" charset="0"/>
                <a:sym typeface="+mn-ea"/>
              </a:rPr>
              <a:t>worn out</a:t>
            </a:r>
            <a:r>
              <a:rPr lang="zh-CN" altLang="en-US" sz="2400" dirty="0">
                <a:latin typeface="Times New Roman" panose="02020603050405020304" charset="0"/>
                <a:cs typeface="Times New Roman" panose="02020603050405020304" charset="0"/>
                <a:sym typeface="+mn-ea"/>
              </a:rPr>
              <a:t>. When we got home, Mum would have “French bread” ready for us. Constant moving was typical for my family in those times. Rent was 25 dollars a month, but Mum couldn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pay it, and we knew we would be evicted (驱逐) right after Christmas on the first of January.</a:t>
            </a:r>
            <a:endParaRPr lang="zh-CN" altLang="en-US" sz="2400" dirty="0">
              <a:latin typeface="Times New Roman" panose="02020603050405020304" charset="0"/>
              <a:cs typeface="Times New Roman" panose="02020603050405020304" charset="0"/>
            </a:endParaRPr>
          </a:p>
          <a:p>
            <a:pPr fontAlgn="auto">
              <a:lnSpc>
                <a:spcPts val="3160"/>
              </a:lnSpc>
            </a:pPr>
            <a:r>
              <a:rPr lang="zh-CN" altLang="en-US" sz="2400" dirty="0">
                <a:latin typeface="Times New Roman" panose="02020603050405020304" charset="0"/>
                <a:cs typeface="Times New Roman" panose="02020603050405020304" charset="0"/>
                <a:sym typeface="+mn-ea"/>
              </a:rPr>
              <a:t>     </a:t>
            </a:r>
            <a:r>
              <a:rPr lang="zh-CN" altLang="en-US" sz="2400" u="sng" dirty="0">
                <a:latin typeface="Times New Roman" panose="02020603050405020304" charset="0"/>
                <a:cs typeface="Times New Roman" panose="02020603050405020304" charset="0"/>
                <a:sym typeface="+mn-ea"/>
              </a:rPr>
              <a:t>Christmas</a:t>
            </a:r>
            <a:r>
              <a:rPr lang="zh-CN" altLang="en-US" sz="2400" dirty="0">
                <a:latin typeface="Times New Roman" panose="02020603050405020304" charset="0"/>
                <a:cs typeface="Times New Roman" panose="02020603050405020304" charset="0"/>
                <a:sym typeface="+mn-ea"/>
              </a:rPr>
              <a:t> was approaching, and we would get a twenty-five-dollar Christmas cheque from social services. The inspector (检查员) came to our house, and searched it from top to bottom to be sure we didn’t have any food hidden away. When he didn</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t find any, he handed the cheque to Mum. Mum said that instead of buying food, she would use the </a:t>
            </a:r>
            <a:r>
              <a:rPr lang="zh-CN" altLang="en-US" sz="2400" u="sng" dirty="0">
                <a:latin typeface="Times New Roman" panose="02020603050405020304" charset="0"/>
                <a:cs typeface="Times New Roman" panose="02020603050405020304" charset="0"/>
                <a:sym typeface="+mn-ea"/>
              </a:rPr>
              <a:t>25 dollars</a:t>
            </a:r>
            <a:r>
              <a:rPr lang="zh-CN" altLang="en-US" sz="2400" dirty="0">
                <a:latin typeface="Times New Roman" panose="02020603050405020304" charset="0"/>
                <a:cs typeface="Times New Roman" panose="02020603050405020304" charset="0"/>
                <a:sym typeface="+mn-ea"/>
              </a:rPr>
              <a:t> to pay back rent,making sure that all of us</a:t>
            </a: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would have a roof over our heads for a little while longer. She told us then there </a:t>
            </a:r>
            <a:r>
              <a:rPr lang="zh-CN" altLang="en-US" sz="2400">
                <a:latin typeface="Times New Roman" panose="02020603050405020304" charset="0"/>
                <a:ea typeface="宋体" panose="02010600030101010101" pitchFamily="2" charset="-122"/>
                <a:sym typeface="+mn-ea"/>
              </a:rPr>
              <a:t>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93" y="561194"/>
            <a:ext cx="13177464" cy="34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772720" y="102839"/>
            <a:ext cx="3027045" cy="706755"/>
          </a:xfrm>
          <a:prstGeom prst="rect">
            <a:avLst/>
          </a:prstGeom>
          <a:noFill/>
        </p:spPr>
        <p:txBody>
          <a:bodyPr wrap="none" rtlCol="0">
            <a:spAutoFit/>
          </a:bodyPr>
          <a:lstStyle/>
          <a:p>
            <a:r>
              <a:rPr lang="en-US" altLang="zh-CN" sz="4000" b="1" dirty="0" smtClean="0">
                <a:solidFill>
                  <a:srgbClr val="1414B8"/>
                </a:solidFill>
                <a:latin typeface="微软雅黑" panose="020B0503020204020204" charset="-122"/>
                <a:ea typeface="微软雅黑" panose="020B0503020204020204" charset="-122"/>
              </a:rPr>
              <a:t>CONTENTS</a:t>
            </a:r>
            <a:endParaRPr lang="en-US" altLang="zh-CN" sz="4000" b="1" dirty="0" smtClean="0">
              <a:solidFill>
                <a:srgbClr val="1414B8"/>
              </a:solidFill>
              <a:latin typeface="微软雅黑" panose="020B0503020204020204" charset="-122"/>
              <a:ea typeface="微软雅黑" panose="020B0503020204020204" charset="-122"/>
            </a:endParaRPr>
          </a:p>
        </p:txBody>
      </p:sp>
      <p:grpSp>
        <p:nvGrpSpPr>
          <p:cNvPr id="221" name="组合 158"/>
          <p:cNvGrpSpPr/>
          <p:nvPr/>
        </p:nvGrpSpPr>
        <p:grpSpPr bwMode="auto">
          <a:xfrm rot="-1210234">
            <a:off x="1280160" y="2602230"/>
            <a:ext cx="739775" cy="1126490"/>
            <a:chOff x="717309" y="2246353"/>
            <a:chExt cx="636588" cy="1528763"/>
          </a:xfrm>
        </p:grpSpPr>
        <p:sp>
          <p:nvSpPr>
            <p:cNvPr id="222" name="Freeform 44"/>
            <p:cNvSpPr/>
            <p:nvPr/>
          </p:nvSpPr>
          <p:spPr bwMode="auto">
            <a:xfrm>
              <a:off x="717309" y="2246353"/>
              <a:ext cx="636588" cy="1528763"/>
            </a:xfrm>
            <a:custGeom>
              <a:avLst/>
              <a:gdLst>
                <a:gd name="T0" fmla="*/ 562319 w 300"/>
                <a:gd name="T1" fmla="*/ 178356 h 720"/>
                <a:gd name="T2" fmla="*/ 252513 w 300"/>
                <a:gd name="T3" fmla="*/ 44589 h 720"/>
                <a:gd name="T4" fmla="*/ 46683 w 300"/>
                <a:gd name="T5" fmla="*/ 171986 h 720"/>
                <a:gd name="T6" fmla="*/ 21220 w 300"/>
                <a:gd name="T7" fmla="*/ 401300 h 720"/>
                <a:gd name="T8" fmla="*/ 250391 w 300"/>
                <a:gd name="T9" fmla="*/ 1433215 h 720"/>
                <a:gd name="T10" fmla="*/ 252513 w 300"/>
                <a:gd name="T11" fmla="*/ 1445955 h 720"/>
                <a:gd name="T12" fmla="*/ 358611 w 300"/>
                <a:gd name="T13" fmla="*/ 1509653 h 720"/>
                <a:gd name="T14" fmla="*/ 435002 w 300"/>
                <a:gd name="T15" fmla="*/ 1416229 h 720"/>
                <a:gd name="T16" fmla="*/ 210074 w 300"/>
                <a:gd name="T17" fmla="*/ 341848 h 720"/>
                <a:gd name="T18" fmla="*/ 292830 w 300"/>
                <a:gd name="T19" fmla="*/ 235684 h 720"/>
                <a:gd name="T20" fmla="*/ 392563 w 300"/>
                <a:gd name="T21" fmla="*/ 271780 h 720"/>
                <a:gd name="T22" fmla="*/ 524124 w 300"/>
                <a:gd name="T23" fmla="*/ 367328 h 720"/>
                <a:gd name="T24" fmla="*/ 551710 w 300"/>
                <a:gd name="T25" fmla="*/ 356711 h 720"/>
                <a:gd name="T26" fmla="*/ 562319 w 300"/>
                <a:gd name="T27" fmla="*/ 178356 h 7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720"/>
                <a:gd name="T44" fmla="*/ 300 w 300"/>
                <a:gd name="T45" fmla="*/ 720 h 7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720">
                  <a:moveTo>
                    <a:pt x="265" y="84"/>
                  </a:moveTo>
                  <a:cubicBezTo>
                    <a:pt x="250" y="58"/>
                    <a:pt x="206" y="0"/>
                    <a:pt x="119" y="21"/>
                  </a:cubicBezTo>
                  <a:cubicBezTo>
                    <a:pt x="73" y="31"/>
                    <a:pt x="40" y="52"/>
                    <a:pt x="22" y="81"/>
                  </a:cubicBezTo>
                  <a:cubicBezTo>
                    <a:pt x="4" y="110"/>
                    <a:pt x="0" y="146"/>
                    <a:pt x="10" y="189"/>
                  </a:cubicBezTo>
                  <a:cubicBezTo>
                    <a:pt x="34" y="291"/>
                    <a:pt x="99" y="587"/>
                    <a:pt x="118" y="675"/>
                  </a:cubicBezTo>
                  <a:cubicBezTo>
                    <a:pt x="119" y="681"/>
                    <a:pt x="119" y="681"/>
                    <a:pt x="119" y="681"/>
                  </a:cubicBezTo>
                  <a:cubicBezTo>
                    <a:pt x="120" y="681"/>
                    <a:pt x="132" y="720"/>
                    <a:pt x="169" y="711"/>
                  </a:cubicBezTo>
                  <a:cubicBezTo>
                    <a:pt x="210" y="701"/>
                    <a:pt x="205" y="668"/>
                    <a:pt x="205" y="667"/>
                  </a:cubicBezTo>
                  <a:cubicBezTo>
                    <a:pt x="200" y="647"/>
                    <a:pt x="101" y="179"/>
                    <a:pt x="99" y="161"/>
                  </a:cubicBezTo>
                  <a:cubicBezTo>
                    <a:pt x="96" y="142"/>
                    <a:pt x="113" y="115"/>
                    <a:pt x="138" y="111"/>
                  </a:cubicBezTo>
                  <a:cubicBezTo>
                    <a:pt x="165" y="107"/>
                    <a:pt x="180" y="119"/>
                    <a:pt x="185" y="128"/>
                  </a:cubicBezTo>
                  <a:cubicBezTo>
                    <a:pt x="202" y="155"/>
                    <a:pt x="220" y="179"/>
                    <a:pt x="247" y="173"/>
                  </a:cubicBezTo>
                  <a:cubicBezTo>
                    <a:pt x="251" y="172"/>
                    <a:pt x="255" y="170"/>
                    <a:pt x="260" y="168"/>
                  </a:cubicBezTo>
                  <a:cubicBezTo>
                    <a:pt x="300" y="144"/>
                    <a:pt x="275" y="100"/>
                    <a:pt x="265" y="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23" name="Freeform 45"/>
            <p:cNvSpPr/>
            <p:nvPr/>
          </p:nvSpPr>
          <p:spPr bwMode="auto">
            <a:xfrm>
              <a:off x="1136409" y="2514640"/>
              <a:ext cx="161925" cy="100013"/>
            </a:xfrm>
            <a:custGeom>
              <a:avLst/>
              <a:gdLst>
                <a:gd name="T0" fmla="*/ 0 w 76"/>
                <a:gd name="T1" fmla="*/ 17023 h 47"/>
                <a:gd name="T2" fmla="*/ 119313 w 76"/>
                <a:gd name="T3" fmla="*/ 70222 h 47"/>
                <a:gd name="T4" fmla="*/ 159794 w 76"/>
                <a:gd name="T5" fmla="*/ 0 h 47"/>
                <a:gd name="T6" fmla="*/ 0 w 76"/>
                <a:gd name="T7" fmla="*/ 17023 h 47"/>
                <a:gd name="T8" fmla="*/ 0 60000 65536"/>
                <a:gd name="T9" fmla="*/ 0 60000 65536"/>
                <a:gd name="T10" fmla="*/ 0 60000 65536"/>
                <a:gd name="T11" fmla="*/ 0 60000 65536"/>
                <a:gd name="T12" fmla="*/ 0 w 76"/>
                <a:gd name="T13" fmla="*/ 0 h 47"/>
                <a:gd name="T14" fmla="*/ 76 w 76"/>
                <a:gd name="T15" fmla="*/ 47 h 47"/>
              </a:gdLst>
              <a:ahLst/>
              <a:cxnLst>
                <a:cxn ang="T8">
                  <a:pos x="T0" y="T1"/>
                </a:cxn>
                <a:cxn ang="T9">
                  <a:pos x="T2" y="T3"/>
                </a:cxn>
                <a:cxn ang="T10">
                  <a:pos x="T4" y="T5"/>
                </a:cxn>
                <a:cxn ang="T11">
                  <a:pos x="T6" y="T7"/>
                </a:cxn>
              </a:cxnLst>
              <a:rect l="T12" t="T13" r="T14" b="T15"/>
              <a:pathLst>
                <a:path w="76" h="47">
                  <a:moveTo>
                    <a:pt x="0" y="8"/>
                  </a:moveTo>
                  <a:cubicBezTo>
                    <a:pt x="17" y="32"/>
                    <a:pt x="34" y="47"/>
                    <a:pt x="56" y="33"/>
                  </a:cubicBezTo>
                  <a:cubicBezTo>
                    <a:pt x="70" y="25"/>
                    <a:pt x="76" y="14"/>
                    <a:pt x="75" y="0"/>
                  </a:cubicBezTo>
                  <a:cubicBezTo>
                    <a:pt x="50" y="2"/>
                    <a:pt x="25" y="5"/>
                    <a:pt x="0" y="8"/>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4" name="Freeform 46"/>
            <p:cNvSpPr/>
            <p:nvPr/>
          </p:nvSpPr>
          <p:spPr bwMode="auto">
            <a:xfrm>
              <a:off x="1044334" y="2352715"/>
              <a:ext cx="222250" cy="173038"/>
            </a:xfrm>
            <a:custGeom>
              <a:avLst/>
              <a:gdLst>
                <a:gd name="T0" fmla="*/ 220133 w 105"/>
                <a:gd name="T1" fmla="*/ 74770 h 81"/>
                <a:gd name="T2" fmla="*/ 158750 w 105"/>
                <a:gd name="T3" fmla="*/ 0 h 81"/>
                <a:gd name="T4" fmla="*/ 0 w 105"/>
                <a:gd name="T5" fmla="*/ 108950 h 81"/>
                <a:gd name="T6" fmla="*/ 76200 w 105"/>
                <a:gd name="T7" fmla="*/ 151675 h 81"/>
                <a:gd name="T8" fmla="*/ 88900 w 105"/>
                <a:gd name="T9" fmla="*/ 173038 h 81"/>
                <a:gd name="T10" fmla="*/ 222250 w 105"/>
                <a:gd name="T11" fmla="*/ 81178 h 81"/>
                <a:gd name="T12" fmla="*/ 220133 w 105"/>
                <a:gd name="T13" fmla="*/ 74770 h 81"/>
                <a:gd name="T14" fmla="*/ 0 60000 65536"/>
                <a:gd name="T15" fmla="*/ 0 60000 65536"/>
                <a:gd name="T16" fmla="*/ 0 60000 65536"/>
                <a:gd name="T17" fmla="*/ 0 60000 65536"/>
                <a:gd name="T18" fmla="*/ 0 60000 65536"/>
                <a:gd name="T19" fmla="*/ 0 60000 65536"/>
                <a:gd name="T20" fmla="*/ 0 60000 65536"/>
                <a:gd name="T21" fmla="*/ 0 w 105"/>
                <a:gd name="T22" fmla="*/ 0 h 81"/>
                <a:gd name="T23" fmla="*/ 105 w 10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1">
                  <a:moveTo>
                    <a:pt x="104" y="35"/>
                  </a:moveTo>
                  <a:cubicBezTo>
                    <a:pt x="97" y="25"/>
                    <a:pt x="88" y="12"/>
                    <a:pt x="75" y="0"/>
                  </a:cubicBezTo>
                  <a:cubicBezTo>
                    <a:pt x="51" y="17"/>
                    <a:pt x="26" y="34"/>
                    <a:pt x="0" y="51"/>
                  </a:cubicBezTo>
                  <a:cubicBezTo>
                    <a:pt x="19" y="53"/>
                    <a:pt x="31" y="63"/>
                    <a:pt x="36" y="71"/>
                  </a:cubicBezTo>
                  <a:cubicBezTo>
                    <a:pt x="38" y="75"/>
                    <a:pt x="40" y="78"/>
                    <a:pt x="42" y="81"/>
                  </a:cubicBezTo>
                  <a:cubicBezTo>
                    <a:pt x="63" y="67"/>
                    <a:pt x="84" y="52"/>
                    <a:pt x="105" y="38"/>
                  </a:cubicBezTo>
                  <a:cubicBezTo>
                    <a:pt x="105" y="37"/>
                    <a:pt x="104" y="36"/>
                    <a:pt x="104" y="35"/>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5" name="Freeform 47"/>
            <p:cNvSpPr/>
            <p:nvPr/>
          </p:nvSpPr>
          <p:spPr bwMode="auto">
            <a:xfrm>
              <a:off x="920509" y="2292390"/>
              <a:ext cx="111125" cy="214313"/>
            </a:xfrm>
            <a:custGeom>
              <a:avLst/>
              <a:gdLst>
                <a:gd name="T0" fmla="*/ 49151 w 52"/>
                <a:gd name="T1" fmla="*/ 8488 h 101"/>
                <a:gd name="T2" fmla="*/ 0 w 52"/>
                <a:gd name="T3" fmla="*/ 23341 h 101"/>
                <a:gd name="T4" fmla="*/ 12822 w 52"/>
                <a:gd name="T5" fmla="*/ 214313 h 101"/>
                <a:gd name="T6" fmla="*/ 85481 w 52"/>
                <a:gd name="T7" fmla="*/ 169753 h 101"/>
                <a:gd name="T8" fmla="*/ 111125 w 52"/>
                <a:gd name="T9" fmla="*/ 167631 h 101"/>
                <a:gd name="T10" fmla="*/ 100440 w 52"/>
                <a:gd name="T11" fmla="*/ 0 h 101"/>
                <a:gd name="T12" fmla="*/ 49151 w 52"/>
                <a:gd name="T13" fmla="*/ 8488 h 101"/>
                <a:gd name="T14" fmla="*/ 0 60000 65536"/>
                <a:gd name="T15" fmla="*/ 0 60000 65536"/>
                <a:gd name="T16" fmla="*/ 0 60000 65536"/>
                <a:gd name="T17" fmla="*/ 0 60000 65536"/>
                <a:gd name="T18" fmla="*/ 0 60000 65536"/>
                <a:gd name="T19" fmla="*/ 0 60000 65536"/>
                <a:gd name="T20" fmla="*/ 0 60000 65536"/>
                <a:gd name="T21" fmla="*/ 0 w 52"/>
                <a:gd name="T22" fmla="*/ 0 h 101"/>
                <a:gd name="T23" fmla="*/ 52 w 52"/>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01">
                  <a:moveTo>
                    <a:pt x="23" y="4"/>
                  </a:moveTo>
                  <a:cubicBezTo>
                    <a:pt x="15" y="6"/>
                    <a:pt x="7" y="8"/>
                    <a:pt x="0" y="11"/>
                  </a:cubicBezTo>
                  <a:cubicBezTo>
                    <a:pt x="2" y="41"/>
                    <a:pt x="4" y="71"/>
                    <a:pt x="6" y="101"/>
                  </a:cubicBezTo>
                  <a:cubicBezTo>
                    <a:pt x="14" y="90"/>
                    <a:pt x="26" y="82"/>
                    <a:pt x="40" y="80"/>
                  </a:cubicBezTo>
                  <a:cubicBezTo>
                    <a:pt x="44" y="79"/>
                    <a:pt x="48" y="79"/>
                    <a:pt x="52" y="79"/>
                  </a:cubicBezTo>
                  <a:cubicBezTo>
                    <a:pt x="51" y="53"/>
                    <a:pt x="49" y="27"/>
                    <a:pt x="47" y="0"/>
                  </a:cubicBezTo>
                  <a:cubicBezTo>
                    <a:pt x="39" y="1"/>
                    <a:pt x="31" y="2"/>
                    <a:pt x="23" y="4"/>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6" name="Freeform 48"/>
            <p:cNvSpPr/>
            <p:nvPr/>
          </p:nvSpPr>
          <p:spPr bwMode="auto">
            <a:xfrm>
              <a:off x="741122" y="2427328"/>
              <a:ext cx="179388" cy="214313"/>
            </a:xfrm>
            <a:custGeom>
              <a:avLst/>
              <a:gdLst>
                <a:gd name="T0" fmla="*/ 0 w 85"/>
                <a:gd name="T1" fmla="*/ 101852 h 101"/>
                <a:gd name="T2" fmla="*/ 177278 w 85"/>
                <a:gd name="T3" fmla="*/ 214313 h 101"/>
                <a:gd name="T4" fmla="*/ 166725 w 85"/>
                <a:gd name="T5" fmla="*/ 157021 h 101"/>
                <a:gd name="T6" fmla="*/ 179388 w 85"/>
                <a:gd name="T7" fmla="*/ 95486 h 101"/>
                <a:gd name="T8" fmla="*/ 29546 w 85"/>
                <a:gd name="T9" fmla="*/ 0 h 101"/>
                <a:gd name="T10" fmla="*/ 0 w 85"/>
                <a:gd name="T11" fmla="*/ 101852 h 101"/>
                <a:gd name="T12" fmla="*/ 0 60000 65536"/>
                <a:gd name="T13" fmla="*/ 0 60000 65536"/>
                <a:gd name="T14" fmla="*/ 0 60000 65536"/>
                <a:gd name="T15" fmla="*/ 0 60000 65536"/>
                <a:gd name="T16" fmla="*/ 0 60000 65536"/>
                <a:gd name="T17" fmla="*/ 0 60000 65536"/>
                <a:gd name="T18" fmla="*/ 0 w 85"/>
                <a:gd name="T19" fmla="*/ 0 h 101"/>
                <a:gd name="T20" fmla="*/ 85 w 85"/>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85" h="101">
                  <a:moveTo>
                    <a:pt x="0" y="48"/>
                  </a:moveTo>
                  <a:cubicBezTo>
                    <a:pt x="28" y="66"/>
                    <a:pt x="56" y="83"/>
                    <a:pt x="84" y="101"/>
                  </a:cubicBezTo>
                  <a:cubicBezTo>
                    <a:pt x="81" y="86"/>
                    <a:pt x="79" y="76"/>
                    <a:pt x="79" y="74"/>
                  </a:cubicBezTo>
                  <a:cubicBezTo>
                    <a:pt x="78" y="65"/>
                    <a:pt x="80" y="54"/>
                    <a:pt x="85" y="45"/>
                  </a:cubicBezTo>
                  <a:cubicBezTo>
                    <a:pt x="61" y="30"/>
                    <a:pt x="38" y="15"/>
                    <a:pt x="14" y="0"/>
                  </a:cubicBezTo>
                  <a:cubicBezTo>
                    <a:pt x="5" y="15"/>
                    <a:pt x="1" y="31"/>
                    <a:pt x="0" y="48"/>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7" name="Freeform 49"/>
            <p:cNvSpPr/>
            <p:nvPr/>
          </p:nvSpPr>
          <p:spPr bwMode="auto">
            <a:xfrm>
              <a:off x="752234" y="2638465"/>
              <a:ext cx="219075" cy="258763"/>
            </a:xfrm>
            <a:custGeom>
              <a:avLst/>
              <a:gdLst>
                <a:gd name="T0" fmla="*/ 0 w 104"/>
                <a:gd name="T1" fmla="*/ 2121 h 122"/>
                <a:gd name="T2" fmla="*/ 31597 w 104"/>
                <a:gd name="T3" fmla="*/ 139987 h 122"/>
                <a:gd name="T4" fmla="*/ 219075 w 104"/>
                <a:gd name="T5" fmla="*/ 258763 h 122"/>
                <a:gd name="T6" fmla="*/ 191691 w 104"/>
                <a:gd name="T7" fmla="*/ 120897 h 122"/>
                <a:gd name="T8" fmla="*/ 0 w 104"/>
                <a:gd name="T9" fmla="*/ 0 h 122"/>
                <a:gd name="T10" fmla="*/ 0 w 104"/>
                <a:gd name="T11" fmla="*/ 2121 h 122"/>
                <a:gd name="T12" fmla="*/ 0 60000 65536"/>
                <a:gd name="T13" fmla="*/ 0 60000 65536"/>
                <a:gd name="T14" fmla="*/ 0 60000 65536"/>
                <a:gd name="T15" fmla="*/ 0 60000 65536"/>
                <a:gd name="T16" fmla="*/ 0 60000 65536"/>
                <a:gd name="T17" fmla="*/ 0 60000 65536"/>
                <a:gd name="T18" fmla="*/ 0 w 104"/>
                <a:gd name="T19" fmla="*/ 0 h 122"/>
                <a:gd name="T20" fmla="*/ 104 w 10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4" h="122">
                  <a:moveTo>
                    <a:pt x="0" y="1"/>
                  </a:moveTo>
                  <a:cubicBezTo>
                    <a:pt x="4" y="18"/>
                    <a:pt x="9" y="40"/>
                    <a:pt x="15" y="66"/>
                  </a:cubicBezTo>
                  <a:cubicBezTo>
                    <a:pt x="45" y="85"/>
                    <a:pt x="74" y="103"/>
                    <a:pt x="104" y="122"/>
                  </a:cubicBezTo>
                  <a:cubicBezTo>
                    <a:pt x="99" y="98"/>
                    <a:pt x="95" y="76"/>
                    <a:pt x="91" y="57"/>
                  </a:cubicBezTo>
                  <a:cubicBezTo>
                    <a:pt x="60" y="38"/>
                    <a:pt x="30" y="19"/>
                    <a:pt x="0" y="0"/>
                  </a:cubicBezTo>
                  <a:cubicBezTo>
                    <a:pt x="0" y="0"/>
                    <a:pt x="0" y="1"/>
                    <a:pt x="0" y="1"/>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8" name="Freeform 50"/>
            <p:cNvSpPr/>
            <p:nvPr/>
          </p:nvSpPr>
          <p:spPr bwMode="auto">
            <a:xfrm>
              <a:off x="806209" y="2886115"/>
              <a:ext cx="215900" cy="254000"/>
            </a:xfrm>
            <a:custGeom>
              <a:avLst/>
              <a:gdLst>
                <a:gd name="T0" fmla="*/ 31750 w 102"/>
                <a:gd name="T1" fmla="*/ 139700 h 120"/>
                <a:gd name="T2" fmla="*/ 215900 w 102"/>
                <a:gd name="T3" fmla="*/ 254000 h 120"/>
                <a:gd name="T4" fmla="*/ 188383 w 102"/>
                <a:gd name="T5" fmla="*/ 116417 h 120"/>
                <a:gd name="T6" fmla="*/ 0 w 102"/>
                <a:gd name="T7" fmla="*/ 0 h 120"/>
                <a:gd name="T8" fmla="*/ 31750 w 102"/>
                <a:gd name="T9" fmla="*/ 139700 h 120"/>
                <a:gd name="T10" fmla="*/ 0 60000 65536"/>
                <a:gd name="T11" fmla="*/ 0 60000 65536"/>
                <a:gd name="T12" fmla="*/ 0 60000 65536"/>
                <a:gd name="T13" fmla="*/ 0 60000 65536"/>
                <a:gd name="T14" fmla="*/ 0 60000 65536"/>
                <a:gd name="T15" fmla="*/ 0 w 102"/>
                <a:gd name="T16" fmla="*/ 0 h 120"/>
                <a:gd name="T17" fmla="*/ 102 w 102"/>
                <a:gd name="T18" fmla="*/ 120 h 120"/>
              </a:gdLst>
              <a:ahLst/>
              <a:cxnLst>
                <a:cxn ang="T10">
                  <a:pos x="T0" y="T1"/>
                </a:cxn>
                <a:cxn ang="T11">
                  <a:pos x="T2" y="T3"/>
                </a:cxn>
                <a:cxn ang="T12">
                  <a:pos x="T4" y="T5"/>
                </a:cxn>
                <a:cxn ang="T13">
                  <a:pos x="T6" y="T7"/>
                </a:cxn>
                <a:cxn ang="T14">
                  <a:pos x="T8" y="T9"/>
                </a:cxn>
              </a:cxnLst>
              <a:rect l="T15" t="T16" r="T17" b="T18"/>
              <a:pathLst>
                <a:path w="102" h="120">
                  <a:moveTo>
                    <a:pt x="15" y="66"/>
                  </a:moveTo>
                  <a:cubicBezTo>
                    <a:pt x="44" y="84"/>
                    <a:pt x="73" y="102"/>
                    <a:pt x="102" y="120"/>
                  </a:cubicBezTo>
                  <a:cubicBezTo>
                    <a:pt x="98" y="98"/>
                    <a:pt x="93" y="77"/>
                    <a:pt x="89" y="55"/>
                  </a:cubicBezTo>
                  <a:cubicBezTo>
                    <a:pt x="59" y="37"/>
                    <a:pt x="30" y="18"/>
                    <a:pt x="0" y="0"/>
                  </a:cubicBezTo>
                  <a:cubicBezTo>
                    <a:pt x="5" y="21"/>
                    <a:pt x="10" y="43"/>
                    <a:pt x="15" y="66"/>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29" name="Freeform 51"/>
            <p:cNvSpPr/>
            <p:nvPr/>
          </p:nvSpPr>
          <p:spPr bwMode="auto">
            <a:xfrm>
              <a:off x="866534" y="3148053"/>
              <a:ext cx="211138" cy="252413"/>
            </a:xfrm>
            <a:custGeom>
              <a:avLst/>
              <a:gdLst>
                <a:gd name="T0" fmla="*/ 29559 w 100"/>
                <a:gd name="T1" fmla="*/ 137873 h 119"/>
                <a:gd name="T2" fmla="*/ 211138 w 100"/>
                <a:gd name="T3" fmla="*/ 252413 h 119"/>
                <a:gd name="T4" fmla="*/ 181579 w 100"/>
                <a:gd name="T5" fmla="*/ 114540 h 119"/>
                <a:gd name="T6" fmla="*/ 0 w 100"/>
                <a:gd name="T7" fmla="*/ 0 h 119"/>
                <a:gd name="T8" fmla="*/ 29559 w 100"/>
                <a:gd name="T9" fmla="*/ 137873 h 119"/>
                <a:gd name="T10" fmla="*/ 0 60000 65536"/>
                <a:gd name="T11" fmla="*/ 0 60000 65536"/>
                <a:gd name="T12" fmla="*/ 0 60000 65536"/>
                <a:gd name="T13" fmla="*/ 0 60000 65536"/>
                <a:gd name="T14" fmla="*/ 0 60000 65536"/>
                <a:gd name="T15" fmla="*/ 0 w 100"/>
                <a:gd name="T16" fmla="*/ 0 h 119"/>
                <a:gd name="T17" fmla="*/ 100 w 100"/>
                <a:gd name="T18" fmla="*/ 119 h 119"/>
              </a:gdLst>
              <a:ahLst/>
              <a:cxnLst>
                <a:cxn ang="T10">
                  <a:pos x="T0" y="T1"/>
                </a:cxn>
                <a:cxn ang="T11">
                  <a:pos x="T2" y="T3"/>
                </a:cxn>
                <a:cxn ang="T12">
                  <a:pos x="T4" y="T5"/>
                </a:cxn>
                <a:cxn ang="T13">
                  <a:pos x="T6" y="T7"/>
                </a:cxn>
                <a:cxn ang="T14">
                  <a:pos x="T8" y="T9"/>
                </a:cxn>
              </a:cxnLst>
              <a:rect l="T15" t="T16" r="T17" b="T18"/>
              <a:pathLst>
                <a:path w="100" h="119">
                  <a:moveTo>
                    <a:pt x="14" y="65"/>
                  </a:moveTo>
                  <a:cubicBezTo>
                    <a:pt x="43" y="83"/>
                    <a:pt x="71" y="101"/>
                    <a:pt x="100" y="119"/>
                  </a:cubicBezTo>
                  <a:cubicBezTo>
                    <a:pt x="96" y="98"/>
                    <a:pt x="91" y="76"/>
                    <a:pt x="86" y="54"/>
                  </a:cubicBezTo>
                  <a:cubicBezTo>
                    <a:pt x="57" y="36"/>
                    <a:pt x="28" y="18"/>
                    <a:pt x="0" y="0"/>
                  </a:cubicBezTo>
                  <a:cubicBezTo>
                    <a:pt x="4" y="22"/>
                    <a:pt x="9" y="44"/>
                    <a:pt x="14" y="65"/>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30" name="Freeform 52"/>
            <p:cNvSpPr/>
            <p:nvPr/>
          </p:nvSpPr>
          <p:spPr bwMode="auto">
            <a:xfrm>
              <a:off x="918922" y="3394115"/>
              <a:ext cx="209550" cy="249238"/>
            </a:xfrm>
            <a:custGeom>
              <a:avLst/>
              <a:gdLst>
                <a:gd name="T0" fmla="*/ 29633 w 99"/>
                <a:gd name="T1" fmla="*/ 137292 h 118"/>
                <a:gd name="T2" fmla="*/ 209550 w 99"/>
                <a:gd name="T3" fmla="*/ 249238 h 118"/>
                <a:gd name="T4" fmla="*/ 182033 w 99"/>
                <a:gd name="T5" fmla="*/ 111946 h 118"/>
                <a:gd name="T6" fmla="*/ 0 w 99"/>
                <a:gd name="T7" fmla="*/ 0 h 118"/>
                <a:gd name="T8" fmla="*/ 29633 w 99"/>
                <a:gd name="T9" fmla="*/ 137292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14" y="65"/>
                  </a:moveTo>
                  <a:cubicBezTo>
                    <a:pt x="43" y="83"/>
                    <a:pt x="71" y="100"/>
                    <a:pt x="99" y="118"/>
                  </a:cubicBezTo>
                  <a:cubicBezTo>
                    <a:pt x="97" y="106"/>
                    <a:pt x="92" y="83"/>
                    <a:pt x="86" y="53"/>
                  </a:cubicBezTo>
                  <a:cubicBezTo>
                    <a:pt x="57" y="35"/>
                    <a:pt x="29" y="17"/>
                    <a:pt x="0" y="0"/>
                  </a:cubicBezTo>
                  <a:cubicBezTo>
                    <a:pt x="5" y="24"/>
                    <a:pt x="10" y="46"/>
                    <a:pt x="14" y="65"/>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sp>
          <p:nvSpPr>
            <p:cNvPr id="231" name="Freeform 53"/>
            <p:cNvSpPr/>
            <p:nvPr/>
          </p:nvSpPr>
          <p:spPr bwMode="auto">
            <a:xfrm>
              <a:off x="976072" y="3656053"/>
              <a:ext cx="115888" cy="96838"/>
            </a:xfrm>
            <a:custGeom>
              <a:avLst/>
              <a:gdLst>
                <a:gd name="T0" fmla="*/ 6321 w 55"/>
                <a:gd name="T1" fmla="*/ 25823 h 45"/>
                <a:gd name="T2" fmla="*/ 92710 w 55"/>
                <a:gd name="T3" fmla="*/ 81774 h 45"/>
                <a:gd name="T4" fmla="*/ 115888 w 55"/>
                <a:gd name="T5" fmla="*/ 73166 h 45"/>
                <a:gd name="T6" fmla="*/ 0 w 55"/>
                <a:gd name="T7" fmla="*/ 0 h 45"/>
                <a:gd name="T8" fmla="*/ 6321 w 55"/>
                <a:gd name="T9" fmla="*/ 25823 h 45"/>
                <a:gd name="T10" fmla="*/ 0 60000 65536"/>
                <a:gd name="T11" fmla="*/ 0 60000 65536"/>
                <a:gd name="T12" fmla="*/ 0 60000 65536"/>
                <a:gd name="T13" fmla="*/ 0 60000 65536"/>
                <a:gd name="T14" fmla="*/ 0 60000 65536"/>
                <a:gd name="T15" fmla="*/ 0 w 55"/>
                <a:gd name="T16" fmla="*/ 0 h 45"/>
                <a:gd name="T17" fmla="*/ 55 w 55"/>
                <a:gd name="T18" fmla="*/ 45 h 45"/>
              </a:gdLst>
              <a:ahLst/>
              <a:cxnLst>
                <a:cxn ang="T10">
                  <a:pos x="T0" y="T1"/>
                </a:cxn>
                <a:cxn ang="T11">
                  <a:pos x="T2" y="T3"/>
                </a:cxn>
                <a:cxn ang="T12">
                  <a:pos x="T4" y="T5"/>
                </a:cxn>
                <a:cxn ang="T13">
                  <a:pos x="T6" y="T7"/>
                </a:cxn>
                <a:cxn ang="T14">
                  <a:pos x="T8" y="T9"/>
                </a:cxn>
              </a:cxnLst>
              <a:rect l="T15" t="T16" r="T17" b="T18"/>
              <a:pathLst>
                <a:path w="55" h="45">
                  <a:moveTo>
                    <a:pt x="3" y="12"/>
                  </a:moveTo>
                  <a:cubicBezTo>
                    <a:pt x="3" y="12"/>
                    <a:pt x="13" y="45"/>
                    <a:pt x="44" y="38"/>
                  </a:cubicBezTo>
                  <a:cubicBezTo>
                    <a:pt x="48" y="37"/>
                    <a:pt x="52" y="35"/>
                    <a:pt x="55" y="34"/>
                  </a:cubicBezTo>
                  <a:cubicBezTo>
                    <a:pt x="37" y="23"/>
                    <a:pt x="18" y="11"/>
                    <a:pt x="0" y="0"/>
                  </a:cubicBezTo>
                  <a:cubicBezTo>
                    <a:pt x="2" y="8"/>
                    <a:pt x="3" y="12"/>
                    <a:pt x="3" y="12"/>
                  </a:cubicBezTo>
                  <a:close/>
                </a:path>
              </a:pathLst>
            </a:custGeom>
            <a:solidFill>
              <a:srgbClr val="E02F38"/>
            </a:solidFill>
            <a:ln w="9525">
              <a:noFill/>
              <a:miter lim="800000"/>
            </a:ln>
          </p:spPr>
          <p:txBody>
            <a:bodyPr/>
            <a:lstStyle/>
            <a:p>
              <a:endParaRPr lang="zh-CN" altLang="en-US">
                <a:latin typeface="Calibri" panose="020F0502020204030204" charset="0"/>
              </a:endParaRPr>
            </a:p>
          </p:txBody>
        </p:sp>
      </p:grpSp>
      <p:grpSp>
        <p:nvGrpSpPr>
          <p:cNvPr id="232" name="组合 157"/>
          <p:cNvGrpSpPr/>
          <p:nvPr/>
        </p:nvGrpSpPr>
        <p:grpSpPr bwMode="auto">
          <a:xfrm rot="1301799">
            <a:off x="963930" y="1136650"/>
            <a:ext cx="1160780" cy="1467485"/>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29665" y="3937635"/>
            <a:ext cx="1214755" cy="143319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grpSp>
        <p:nvGrpSpPr>
          <p:cNvPr id="258" name="组合 156"/>
          <p:cNvGrpSpPr/>
          <p:nvPr/>
        </p:nvGrpSpPr>
        <p:grpSpPr bwMode="auto">
          <a:xfrm>
            <a:off x="701675" y="5655310"/>
            <a:ext cx="1677670" cy="1027430"/>
            <a:chOff x="2365134" y="4656178"/>
            <a:chExt cx="2032000" cy="1087438"/>
          </a:xfrm>
        </p:grpSpPr>
        <p:sp>
          <p:nvSpPr>
            <p:cNvPr id="259" name="Freeform 145"/>
            <p:cNvSpPr/>
            <p:nvPr/>
          </p:nvSpPr>
          <p:spPr bwMode="auto">
            <a:xfrm>
              <a:off x="2365134" y="4656178"/>
              <a:ext cx="2032000" cy="1087438"/>
            </a:xfrm>
            <a:custGeom>
              <a:avLst/>
              <a:gdLst>
                <a:gd name="T0" fmla="*/ 1911350 w 960"/>
                <a:gd name="T1" fmla="*/ 395046 h 512"/>
                <a:gd name="T2" fmla="*/ 1756833 w 960"/>
                <a:gd name="T3" fmla="*/ 450267 h 512"/>
                <a:gd name="T4" fmla="*/ 1746250 w 960"/>
                <a:gd name="T5" fmla="*/ 420533 h 512"/>
                <a:gd name="T6" fmla="*/ 1758950 w 960"/>
                <a:gd name="T7" fmla="*/ 416285 h 512"/>
                <a:gd name="T8" fmla="*/ 1820333 w 960"/>
                <a:gd name="T9" fmla="*/ 310090 h 512"/>
                <a:gd name="T10" fmla="*/ 1699683 w 960"/>
                <a:gd name="T11" fmla="*/ 186903 h 512"/>
                <a:gd name="T12" fmla="*/ 1593850 w 960"/>
                <a:gd name="T13" fmla="*/ 203895 h 512"/>
                <a:gd name="T14" fmla="*/ 1566333 w 960"/>
                <a:gd name="T15" fmla="*/ 212390 h 512"/>
                <a:gd name="T16" fmla="*/ 1413933 w 960"/>
                <a:gd name="T17" fmla="*/ 220886 h 512"/>
                <a:gd name="T18" fmla="*/ 1320800 w 960"/>
                <a:gd name="T19" fmla="*/ 165664 h 512"/>
                <a:gd name="T20" fmla="*/ 1346200 w 960"/>
                <a:gd name="T21" fmla="*/ 99823 h 512"/>
                <a:gd name="T22" fmla="*/ 1310217 w 960"/>
                <a:gd name="T23" fmla="*/ 27611 h 512"/>
                <a:gd name="T24" fmla="*/ 1164167 w 960"/>
                <a:gd name="T25" fmla="*/ 19115 h 512"/>
                <a:gd name="T26" fmla="*/ 1007533 w 960"/>
                <a:gd name="T27" fmla="*/ 70089 h 512"/>
                <a:gd name="T28" fmla="*/ 569383 w 960"/>
                <a:gd name="T29" fmla="*/ 248497 h 512"/>
                <a:gd name="T30" fmla="*/ 552450 w 960"/>
                <a:gd name="T31" fmla="*/ 295222 h 512"/>
                <a:gd name="T32" fmla="*/ 599017 w 960"/>
                <a:gd name="T33" fmla="*/ 320709 h 512"/>
                <a:gd name="T34" fmla="*/ 645583 w 960"/>
                <a:gd name="T35" fmla="*/ 452391 h 512"/>
                <a:gd name="T36" fmla="*/ 692150 w 960"/>
                <a:gd name="T37" fmla="*/ 577701 h 512"/>
                <a:gd name="T38" fmla="*/ 738717 w 960"/>
                <a:gd name="T39" fmla="*/ 720003 h 512"/>
                <a:gd name="T40" fmla="*/ 749300 w 960"/>
                <a:gd name="T41" fmla="*/ 756109 h 512"/>
                <a:gd name="T42" fmla="*/ 766233 w 960"/>
                <a:gd name="T43" fmla="*/ 807083 h 512"/>
                <a:gd name="T44" fmla="*/ 709083 w 960"/>
                <a:gd name="T45" fmla="*/ 828322 h 512"/>
                <a:gd name="T46" fmla="*/ 628650 w 960"/>
                <a:gd name="T47" fmla="*/ 858056 h 512"/>
                <a:gd name="T48" fmla="*/ 512233 w 960"/>
                <a:gd name="T49" fmla="*/ 902658 h 512"/>
                <a:gd name="T50" fmla="*/ 190500 w 960"/>
                <a:gd name="T51" fmla="*/ 889915 h 512"/>
                <a:gd name="T52" fmla="*/ 146050 w 960"/>
                <a:gd name="T53" fmla="*/ 690268 h 512"/>
                <a:gd name="T54" fmla="*/ 256117 w 960"/>
                <a:gd name="T55" fmla="*/ 586197 h 512"/>
                <a:gd name="T56" fmla="*/ 306917 w 960"/>
                <a:gd name="T57" fmla="*/ 577701 h 512"/>
                <a:gd name="T58" fmla="*/ 395817 w 960"/>
                <a:gd name="T59" fmla="*/ 622303 h 512"/>
                <a:gd name="T60" fmla="*/ 408517 w 960"/>
                <a:gd name="T61" fmla="*/ 705136 h 512"/>
                <a:gd name="T62" fmla="*/ 349250 w 960"/>
                <a:gd name="T63" fmla="*/ 766729 h 512"/>
                <a:gd name="T64" fmla="*/ 315383 w 960"/>
                <a:gd name="T65" fmla="*/ 764605 h 512"/>
                <a:gd name="T66" fmla="*/ 294217 w 960"/>
                <a:gd name="T67" fmla="*/ 730622 h 512"/>
                <a:gd name="T68" fmla="*/ 309033 w 960"/>
                <a:gd name="T69" fmla="*/ 720003 h 512"/>
                <a:gd name="T70" fmla="*/ 328083 w 960"/>
                <a:gd name="T71" fmla="*/ 720003 h 512"/>
                <a:gd name="T72" fmla="*/ 357717 w 960"/>
                <a:gd name="T73" fmla="*/ 720003 h 512"/>
                <a:gd name="T74" fmla="*/ 387350 w 960"/>
                <a:gd name="T75" fmla="*/ 686020 h 512"/>
                <a:gd name="T76" fmla="*/ 374650 w 960"/>
                <a:gd name="T77" fmla="*/ 645666 h 512"/>
                <a:gd name="T78" fmla="*/ 270933 w 960"/>
                <a:gd name="T79" fmla="*/ 624427 h 512"/>
                <a:gd name="T80" fmla="*/ 186267 w 960"/>
                <a:gd name="T81" fmla="*/ 762481 h 512"/>
                <a:gd name="T82" fmla="*/ 251883 w 960"/>
                <a:gd name="T83" fmla="*/ 862304 h 512"/>
                <a:gd name="T84" fmla="*/ 400050 w 960"/>
                <a:gd name="T85" fmla="*/ 872924 h 512"/>
                <a:gd name="T86" fmla="*/ 467783 w 960"/>
                <a:gd name="T87" fmla="*/ 834693 h 512"/>
                <a:gd name="T88" fmla="*/ 497417 w 960"/>
                <a:gd name="T89" fmla="*/ 545843 h 512"/>
                <a:gd name="T90" fmla="*/ 196850 w 960"/>
                <a:gd name="T91" fmla="*/ 471506 h 512"/>
                <a:gd name="T92" fmla="*/ 6350 w 960"/>
                <a:gd name="T93" fmla="*/ 741242 h 512"/>
                <a:gd name="T94" fmla="*/ 169333 w 960"/>
                <a:gd name="T95" fmla="*/ 1030092 h 512"/>
                <a:gd name="T96" fmla="*/ 558800 w 960"/>
                <a:gd name="T97" fmla="*/ 1038588 h 512"/>
                <a:gd name="T98" fmla="*/ 647700 w 960"/>
                <a:gd name="T99" fmla="*/ 1008853 h 512"/>
                <a:gd name="T100" fmla="*/ 827617 w 960"/>
                <a:gd name="T101" fmla="*/ 945136 h 512"/>
                <a:gd name="T102" fmla="*/ 829733 w 960"/>
                <a:gd name="T103" fmla="*/ 945136 h 512"/>
                <a:gd name="T104" fmla="*/ 965200 w 960"/>
                <a:gd name="T105" fmla="*/ 896287 h 512"/>
                <a:gd name="T106" fmla="*/ 1989667 w 960"/>
                <a:gd name="T107" fmla="*/ 533099 h 512"/>
                <a:gd name="T108" fmla="*/ 2032000 w 960"/>
                <a:gd name="T109" fmla="*/ 518232 h 512"/>
                <a:gd name="T110" fmla="*/ 1911350 w 960"/>
                <a:gd name="T111" fmla="*/ 395046 h 5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60"/>
                <a:gd name="T169" fmla="*/ 0 h 512"/>
                <a:gd name="T170" fmla="*/ 960 w 960"/>
                <a:gd name="T171" fmla="*/ 512 h 5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60" h="512">
                  <a:moveTo>
                    <a:pt x="903" y="186"/>
                  </a:moveTo>
                  <a:cubicBezTo>
                    <a:pt x="830" y="212"/>
                    <a:pt x="830" y="212"/>
                    <a:pt x="830" y="212"/>
                  </a:cubicBezTo>
                  <a:cubicBezTo>
                    <a:pt x="828" y="207"/>
                    <a:pt x="826" y="203"/>
                    <a:pt x="825" y="198"/>
                  </a:cubicBezTo>
                  <a:cubicBezTo>
                    <a:pt x="827" y="197"/>
                    <a:pt x="829" y="197"/>
                    <a:pt x="831" y="196"/>
                  </a:cubicBezTo>
                  <a:cubicBezTo>
                    <a:pt x="852" y="187"/>
                    <a:pt x="863" y="168"/>
                    <a:pt x="860" y="146"/>
                  </a:cubicBezTo>
                  <a:cubicBezTo>
                    <a:pt x="856" y="117"/>
                    <a:pt x="830" y="91"/>
                    <a:pt x="803" y="88"/>
                  </a:cubicBezTo>
                  <a:cubicBezTo>
                    <a:pt x="785" y="86"/>
                    <a:pt x="769" y="91"/>
                    <a:pt x="753" y="96"/>
                  </a:cubicBezTo>
                  <a:cubicBezTo>
                    <a:pt x="748" y="98"/>
                    <a:pt x="744" y="99"/>
                    <a:pt x="740" y="100"/>
                  </a:cubicBezTo>
                  <a:cubicBezTo>
                    <a:pt x="711" y="108"/>
                    <a:pt x="687" y="109"/>
                    <a:pt x="668" y="104"/>
                  </a:cubicBezTo>
                  <a:cubicBezTo>
                    <a:pt x="653" y="99"/>
                    <a:pt x="638" y="91"/>
                    <a:pt x="624" y="78"/>
                  </a:cubicBezTo>
                  <a:cubicBezTo>
                    <a:pt x="633" y="71"/>
                    <a:pt x="637" y="60"/>
                    <a:pt x="636" y="47"/>
                  </a:cubicBezTo>
                  <a:cubicBezTo>
                    <a:pt x="636" y="32"/>
                    <a:pt x="630" y="21"/>
                    <a:pt x="619" y="13"/>
                  </a:cubicBezTo>
                  <a:cubicBezTo>
                    <a:pt x="600" y="0"/>
                    <a:pt x="571" y="2"/>
                    <a:pt x="550" y="9"/>
                  </a:cubicBezTo>
                  <a:cubicBezTo>
                    <a:pt x="528" y="16"/>
                    <a:pt x="502" y="25"/>
                    <a:pt x="476" y="33"/>
                  </a:cubicBezTo>
                  <a:cubicBezTo>
                    <a:pt x="417" y="53"/>
                    <a:pt x="341" y="80"/>
                    <a:pt x="269" y="117"/>
                  </a:cubicBezTo>
                  <a:cubicBezTo>
                    <a:pt x="261" y="121"/>
                    <a:pt x="258" y="130"/>
                    <a:pt x="261" y="139"/>
                  </a:cubicBezTo>
                  <a:cubicBezTo>
                    <a:pt x="264" y="148"/>
                    <a:pt x="274" y="153"/>
                    <a:pt x="283" y="151"/>
                  </a:cubicBezTo>
                  <a:cubicBezTo>
                    <a:pt x="290" y="172"/>
                    <a:pt x="298" y="193"/>
                    <a:pt x="305" y="213"/>
                  </a:cubicBezTo>
                  <a:cubicBezTo>
                    <a:pt x="313" y="232"/>
                    <a:pt x="320" y="252"/>
                    <a:pt x="327" y="272"/>
                  </a:cubicBezTo>
                  <a:cubicBezTo>
                    <a:pt x="335" y="294"/>
                    <a:pt x="342" y="317"/>
                    <a:pt x="349" y="339"/>
                  </a:cubicBezTo>
                  <a:cubicBezTo>
                    <a:pt x="351" y="344"/>
                    <a:pt x="353" y="350"/>
                    <a:pt x="354" y="356"/>
                  </a:cubicBezTo>
                  <a:cubicBezTo>
                    <a:pt x="356" y="364"/>
                    <a:pt x="359" y="372"/>
                    <a:pt x="362" y="380"/>
                  </a:cubicBezTo>
                  <a:cubicBezTo>
                    <a:pt x="335" y="390"/>
                    <a:pt x="335" y="390"/>
                    <a:pt x="335" y="390"/>
                  </a:cubicBezTo>
                  <a:cubicBezTo>
                    <a:pt x="323" y="394"/>
                    <a:pt x="311" y="399"/>
                    <a:pt x="297" y="404"/>
                  </a:cubicBezTo>
                  <a:cubicBezTo>
                    <a:pt x="279" y="411"/>
                    <a:pt x="261" y="419"/>
                    <a:pt x="242" y="425"/>
                  </a:cubicBezTo>
                  <a:cubicBezTo>
                    <a:pt x="196" y="441"/>
                    <a:pt x="137" y="454"/>
                    <a:pt x="90" y="419"/>
                  </a:cubicBezTo>
                  <a:cubicBezTo>
                    <a:pt x="61" y="397"/>
                    <a:pt x="59" y="355"/>
                    <a:pt x="69" y="325"/>
                  </a:cubicBezTo>
                  <a:cubicBezTo>
                    <a:pt x="76" y="303"/>
                    <a:pt x="96" y="285"/>
                    <a:pt x="121" y="276"/>
                  </a:cubicBezTo>
                  <a:cubicBezTo>
                    <a:pt x="129" y="274"/>
                    <a:pt x="137" y="272"/>
                    <a:pt x="145" y="272"/>
                  </a:cubicBezTo>
                  <a:cubicBezTo>
                    <a:pt x="161" y="271"/>
                    <a:pt x="177" y="279"/>
                    <a:pt x="187" y="293"/>
                  </a:cubicBezTo>
                  <a:cubicBezTo>
                    <a:pt x="196" y="305"/>
                    <a:pt x="198" y="319"/>
                    <a:pt x="193" y="332"/>
                  </a:cubicBezTo>
                  <a:cubicBezTo>
                    <a:pt x="188" y="345"/>
                    <a:pt x="177" y="357"/>
                    <a:pt x="165" y="361"/>
                  </a:cubicBezTo>
                  <a:cubicBezTo>
                    <a:pt x="159" y="363"/>
                    <a:pt x="154" y="363"/>
                    <a:pt x="149" y="360"/>
                  </a:cubicBezTo>
                  <a:cubicBezTo>
                    <a:pt x="143" y="357"/>
                    <a:pt x="136" y="350"/>
                    <a:pt x="139" y="344"/>
                  </a:cubicBezTo>
                  <a:cubicBezTo>
                    <a:pt x="140" y="342"/>
                    <a:pt x="143" y="340"/>
                    <a:pt x="146" y="339"/>
                  </a:cubicBezTo>
                  <a:cubicBezTo>
                    <a:pt x="149" y="338"/>
                    <a:pt x="152" y="338"/>
                    <a:pt x="155" y="339"/>
                  </a:cubicBezTo>
                  <a:cubicBezTo>
                    <a:pt x="159" y="341"/>
                    <a:pt x="164" y="341"/>
                    <a:pt x="169" y="339"/>
                  </a:cubicBezTo>
                  <a:cubicBezTo>
                    <a:pt x="176" y="337"/>
                    <a:pt x="182" y="330"/>
                    <a:pt x="183" y="323"/>
                  </a:cubicBezTo>
                  <a:cubicBezTo>
                    <a:pt x="185" y="316"/>
                    <a:pt x="182" y="309"/>
                    <a:pt x="177" y="304"/>
                  </a:cubicBezTo>
                  <a:cubicBezTo>
                    <a:pt x="163" y="291"/>
                    <a:pt x="145" y="288"/>
                    <a:pt x="128" y="294"/>
                  </a:cubicBezTo>
                  <a:cubicBezTo>
                    <a:pt x="104" y="302"/>
                    <a:pt x="82" y="328"/>
                    <a:pt x="88" y="359"/>
                  </a:cubicBezTo>
                  <a:cubicBezTo>
                    <a:pt x="91" y="380"/>
                    <a:pt x="102" y="396"/>
                    <a:pt x="119" y="406"/>
                  </a:cubicBezTo>
                  <a:cubicBezTo>
                    <a:pt x="138" y="417"/>
                    <a:pt x="164" y="419"/>
                    <a:pt x="189" y="411"/>
                  </a:cubicBezTo>
                  <a:cubicBezTo>
                    <a:pt x="201" y="407"/>
                    <a:pt x="212" y="401"/>
                    <a:pt x="221" y="393"/>
                  </a:cubicBezTo>
                  <a:cubicBezTo>
                    <a:pt x="259" y="358"/>
                    <a:pt x="265" y="300"/>
                    <a:pt x="235" y="257"/>
                  </a:cubicBezTo>
                  <a:cubicBezTo>
                    <a:pt x="206" y="214"/>
                    <a:pt x="148" y="199"/>
                    <a:pt x="93" y="222"/>
                  </a:cubicBezTo>
                  <a:cubicBezTo>
                    <a:pt x="39" y="244"/>
                    <a:pt x="6" y="291"/>
                    <a:pt x="3" y="349"/>
                  </a:cubicBezTo>
                  <a:cubicBezTo>
                    <a:pt x="0" y="411"/>
                    <a:pt x="26" y="458"/>
                    <a:pt x="80" y="485"/>
                  </a:cubicBezTo>
                  <a:cubicBezTo>
                    <a:pt x="130" y="511"/>
                    <a:pt x="188" y="512"/>
                    <a:pt x="264" y="489"/>
                  </a:cubicBezTo>
                  <a:cubicBezTo>
                    <a:pt x="277" y="485"/>
                    <a:pt x="291" y="480"/>
                    <a:pt x="306" y="475"/>
                  </a:cubicBezTo>
                  <a:cubicBezTo>
                    <a:pt x="334" y="466"/>
                    <a:pt x="363" y="455"/>
                    <a:pt x="391" y="445"/>
                  </a:cubicBezTo>
                  <a:cubicBezTo>
                    <a:pt x="392" y="445"/>
                    <a:pt x="392" y="445"/>
                    <a:pt x="392" y="445"/>
                  </a:cubicBezTo>
                  <a:cubicBezTo>
                    <a:pt x="413" y="438"/>
                    <a:pt x="435" y="430"/>
                    <a:pt x="456" y="422"/>
                  </a:cubicBezTo>
                  <a:cubicBezTo>
                    <a:pt x="603" y="372"/>
                    <a:pt x="906" y="264"/>
                    <a:pt x="940" y="251"/>
                  </a:cubicBezTo>
                  <a:cubicBezTo>
                    <a:pt x="960" y="244"/>
                    <a:pt x="960" y="244"/>
                    <a:pt x="960" y="244"/>
                  </a:cubicBezTo>
                  <a:lnTo>
                    <a:pt x="903" y="186"/>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60" name="Freeform 146"/>
            <p:cNvSpPr>
              <a:spLocks noEditPoints="1"/>
            </p:cNvSpPr>
            <p:nvPr/>
          </p:nvSpPr>
          <p:spPr bwMode="auto">
            <a:xfrm>
              <a:off x="2941397" y="4679990"/>
              <a:ext cx="1268413" cy="817563"/>
            </a:xfrm>
            <a:custGeom>
              <a:avLst/>
              <a:gdLst>
                <a:gd name="T0" fmla="*/ 1124420 w 599"/>
                <a:gd name="T1" fmla="*/ 191119 h 385"/>
                <a:gd name="T2" fmla="*/ 1001601 w 599"/>
                <a:gd name="T3" fmla="*/ 216601 h 385"/>
                <a:gd name="T4" fmla="*/ 832197 w 599"/>
                <a:gd name="T5" fmla="*/ 222972 h 385"/>
                <a:gd name="T6" fmla="*/ 722085 w 599"/>
                <a:gd name="T7" fmla="*/ 155018 h 385"/>
                <a:gd name="T8" fmla="*/ 700909 w 599"/>
                <a:gd name="T9" fmla="*/ 133783 h 385"/>
                <a:gd name="T10" fmla="*/ 745378 w 599"/>
                <a:gd name="T11" fmla="*/ 76447 h 385"/>
                <a:gd name="T12" fmla="*/ 601384 w 599"/>
                <a:gd name="T13" fmla="*/ 23359 h 385"/>
                <a:gd name="T14" fmla="*/ 10588 w 599"/>
                <a:gd name="T15" fmla="*/ 250578 h 385"/>
                <a:gd name="T16" fmla="*/ 19058 w 599"/>
                <a:gd name="T17" fmla="*/ 267566 h 385"/>
                <a:gd name="T18" fmla="*/ 46586 w 599"/>
                <a:gd name="T19" fmla="*/ 261195 h 385"/>
                <a:gd name="T20" fmla="*/ 44469 w 599"/>
                <a:gd name="T21" fmla="*/ 265443 h 385"/>
                <a:gd name="T22" fmla="*/ 146111 w 599"/>
                <a:gd name="T23" fmla="*/ 545750 h 385"/>
                <a:gd name="T24" fmla="*/ 194815 w 599"/>
                <a:gd name="T25" fmla="*/ 685904 h 385"/>
                <a:gd name="T26" fmla="*/ 235048 w 599"/>
                <a:gd name="T27" fmla="*/ 811192 h 385"/>
                <a:gd name="T28" fmla="*/ 241401 w 599"/>
                <a:gd name="T29" fmla="*/ 813316 h 385"/>
                <a:gd name="T30" fmla="*/ 243518 w 599"/>
                <a:gd name="T31" fmla="*/ 817563 h 385"/>
                <a:gd name="T32" fmla="*/ 1151948 w 599"/>
                <a:gd name="T33" fmla="*/ 488414 h 385"/>
                <a:gd name="T34" fmla="*/ 1173123 w 599"/>
                <a:gd name="T35" fmla="*/ 473549 h 385"/>
                <a:gd name="T36" fmla="*/ 1132890 w 599"/>
                <a:gd name="T37" fmla="*/ 367372 h 385"/>
                <a:gd name="T38" fmla="*/ 1175241 w 599"/>
                <a:gd name="T39" fmla="*/ 365249 h 385"/>
                <a:gd name="T40" fmla="*/ 1124420 w 599"/>
                <a:gd name="T41" fmla="*/ 191119 h 385"/>
                <a:gd name="T42" fmla="*/ 662793 w 599"/>
                <a:gd name="T43" fmla="*/ 65830 h 385"/>
                <a:gd name="T44" fmla="*/ 660676 w 599"/>
                <a:gd name="T45" fmla="*/ 65830 h 385"/>
                <a:gd name="T46" fmla="*/ 660676 w 599"/>
                <a:gd name="T47" fmla="*/ 65830 h 385"/>
                <a:gd name="T48" fmla="*/ 662793 w 599"/>
                <a:gd name="T49" fmla="*/ 65830 h 385"/>
                <a:gd name="T50" fmla="*/ 50821 w 599"/>
                <a:gd name="T51" fmla="*/ 263319 h 385"/>
                <a:gd name="T52" fmla="*/ 50821 w 599"/>
                <a:gd name="T53" fmla="*/ 263319 h 385"/>
                <a:gd name="T54" fmla="*/ 50821 w 599"/>
                <a:gd name="T55" fmla="*/ 263319 h 385"/>
                <a:gd name="T56" fmla="*/ 52939 w 599"/>
                <a:gd name="T57" fmla="*/ 267566 h 385"/>
                <a:gd name="T58" fmla="*/ 50821 w 599"/>
                <a:gd name="T59" fmla="*/ 263319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9"/>
                <a:gd name="T91" fmla="*/ 0 h 385"/>
                <a:gd name="T92" fmla="*/ 599 w 599"/>
                <a:gd name="T93" fmla="*/ 385 h 3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9" h="385">
                  <a:moveTo>
                    <a:pt x="531" y="90"/>
                  </a:moveTo>
                  <a:cubicBezTo>
                    <a:pt x="511" y="88"/>
                    <a:pt x="492" y="97"/>
                    <a:pt x="473" y="102"/>
                  </a:cubicBezTo>
                  <a:cubicBezTo>
                    <a:pt x="448" y="108"/>
                    <a:pt x="419" y="112"/>
                    <a:pt x="393" y="105"/>
                  </a:cubicBezTo>
                  <a:cubicBezTo>
                    <a:pt x="374" y="100"/>
                    <a:pt x="355" y="87"/>
                    <a:pt x="341" y="73"/>
                  </a:cubicBezTo>
                  <a:cubicBezTo>
                    <a:pt x="337" y="70"/>
                    <a:pt x="334" y="66"/>
                    <a:pt x="331" y="63"/>
                  </a:cubicBezTo>
                  <a:cubicBezTo>
                    <a:pt x="343" y="62"/>
                    <a:pt x="353" y="52"/>
                    <a:pt x="352" y="36"/>
                  </a:cubicBezTo>
                  <a:cubicBezTo>
                    <a:pt x="351" y="0"/>
                    <a:pt x="308" y="3"/>
                    <a:pt x="284" y="11"/>
                  </a:cubicBezTo>
                  <a:cubicBezTo>
                    <a:pt x="190" y="41"/>
                    <a:pt x="93" y="72"/>
                    <a:pt x="5" y="118"/>
                  </a:cubicBezTo>
                  <a:cubicBezTo>
                    <a:pt x="0" y="120"/>
                    <a:pt x="4" y="128"/>
                    <a:pt x="9" y="126"/>
                  </a:cubicBezTo>
                  <a:cubicBezTo>
                    <a:pt x="13" y="125"/>
                    <a:pt x="18" y="124"/>
                    <a:pt x="22" y="123"/>
                  </a:cubicBezTo>
                  <a:cubicBezTo>
                    <a:pt x="21" y="124"/>
                    <a:pt x="21" y="124"/>
                    <a:pt x="21" y="125"/>
                  </a:cubicBezTo>
                  <a:cubicBezTo>
                    <a:pt x="36" y="169"/>
                    <a:pt x="54" y="212"/>
                    <a:pt x="69" y="257"/>
                  </a:cubicBezTo>
                  <a:cubicBezTo>
                    <a:pt x="77" y="279"/>
                    <a:pt x="85" y="301"/>
                    <a:pt x="92" y="323"/>
                  </a:cubicBezTo>
                  <a:cubicBezTo>
                    <a:pt x="98" y="343"/>
                    <a:pt x="102" y="364"/>
                    <a:pt x="111" y="382"/>
                  </a:cubicBezTo>
                  <a:cubicBezTo>
                    <a:pt x="112" y="383"/>
                    <a:pt x="113" y="384"/>
                    <a:pt x="114" y="383"/>
                  </a:cubicBezTo>
                  <a:cubicBezTo>
                    <a:pt x="115" y="385"/>
                    <a:pt x="115" y="385"/>
                    <a:pt x="115" y="385"/>
                  </a:cubicBezTo>
                  <a:cubicBezTo>
                    <a:pt x="544" y="230"/>
                    <a:pt x="544" y="230"/>
                    <a:pt x="544" y="230"/>
                  </a:cubicBezTo>
                  <a:cubicBezTo>
                    <a:pt x="549" y="233"/>
                    <a:pt x="557" y="230"/>
                    <a:pt x="554" y="223"/>
                  </a:cubicBezTo>
                  <a:cubicBezTo>
                    <a:pt x="547" y="207"/>
                    <a:pt x="541" y="190"/>
                    <a:pt x="535" y="173"/>
                  </a:cubicBezTo>
                  <a:cubicBezTo>
                    <a:pt x="540" y="175"/>
                    <a:pt x="547" y="175"/>
                    <a:pt x="555" y="172"/>
                  </a:cubicBezTo>
                  <a:cubicBezTo>
                    <a:pt x="599" y="153"/>
                    <a:pt x="568" y="94"/>
                    <a:pt x="531" y="90"/>
                  </a:cubicBezTo>
                  <a:close/>
                  <a:moveTo>
                    <a:pt x="313" y="31"/>
                  </a:moveTo>
                  <a:cubicBezTo>
                    <a:pt x="313" y="31"/>
                    <a:pt x="312" y="31"/>
                    <a:pt x="312" y="31"/>
                  </a:cubicBezTo>
                  <a:cubicBezTo>
                    <a:pt x="312" y="31"/>
                    <a:pt x="312" y="31"/>
                    <a:pt x="312" y="31"/>
                  </a:cubicBezTo>
                  <a:cubicBezTo>
                    <a:pt x="312" y="31"/>
                    <a:pt x="312" y="31"/>
                    <a:pt x="313" y="31"/>
                  </a:cubicBezTo>
                  <a:close/>
                  <a:moveTo>
                    <a:pt x="24" y="124"/>
                  </a:moveTo>
                  <a:cubicBezTo>
                    <a:pt x="24" y="124"/>
                    <a:pt x="24" y="124"/>
                    <a:pt x="24" y="124"/>
                  </a:cubicBezTo>
                  <a:cubicBezTo>
                    <a:pt x="24" y="124"/>
                    <a:pt x="24" y="124"/>
                    <a:pt x="24" y="124"/>
                  </a:cubicBezTo>
                  <a:cubicBezTo>
                    <a:pt x="25" y="126"/>
                    <a:pt x="25" y="126"/>
                    <a:pt x="25" y="126"/>
                  </a:cubicBezTo>
                  <a:cubicBezTo>
                    <a:pt x="25" y="126"/>
                    <a:pt x="24" y="125"/>
                    <a:pt x="24" y="124"/>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61" name="Freeform 147"/>
            <p:cNvSpPr/>
            <p:nvPr/>
          </p:nvSpPr>
          <p:spPr bwMode="auto">
            <a:xfrm>
              <a:off x="2396884" y="5083215"/>
              <a:ext cx="1952625" cy="638175"/>
            </a:xfrm>
            <a:custGeom>
              <a:avLst/>
              <a:gdLst>
                <a:gd name="T0" fmla="*/ 326143 w 922"/>
                <a:gd name="T1" fmla="*/ 238252 h 300"/>
                <a:gd name="T2" fmla="*/ 186368 w 922"/>
                <a:gd name="T3" fmla="*/ 331851 h 300"/>
                <a:gd name="T4" fmla="*/ 419327 w 922"/>
                <a:gd name="T5" fmla="*/ 385032 h 300"/>
                <a:gd name="T6" fmla="*/ 446859 w 922"/>
                <a:gd name="T7" fmla="*/ 134017 h 300"/>
                <a:gd name="T8" fmla="*/ 180014 w 922"/>
                <a:gd name="T9" fmla="*/ 70199 h 300"/>
                <a:gd name="T10" fmla="*/ 6353 w 922"/>
                <a:gd name="T11" fmla="*/ 314833 h 300"/>
                <a:gd name="T12" fmla="*/ 152483 w 922"/>
                <a:gd name="T13" fmla="*/ 578612 h 300"/>
                <a:gd name="T14" fmla="*/ 520982 w 922"/>
                <a:gd name="T15" fmla="*/ 582867 h 300"/>
                <a:gd name="T16" fmla="*/ 929721 w 922"/>
                <a:gd name="T17" fmla="*/ 442468 h 300"/>
                <a:gd name="T18" fmla="*/ 1952625 w 922"/>
                <a:gd name="T19" fmla="*/ 78708 h 300"/>
                <a:gd name="T20" fmla="*/ 1876384 w 922"/>
                <a:gd name="T21" fmla="*/ 0 h 300"/>
                <a:gd name="T22" fmla="*/ 690408 w 922"/>
                <a:gd name="T23" fmla="*/ 427577 h 300"/>
                <a:gd name="T24" fmla="*/ 144011 w 922"/>
                <a:gd name="T25" fmla="*/ 485013 h 300"/>
                <a:gd name="T26" fmla="*/ 88948 w 922"/>
                <a:gd name="T27" fmla="*/ 253143 h 300"/>
                <a:gd name="T28" fmla="*/ 277434 w 922"/>
                <a:gd name="T29" fmla="*/ 121253 h 300"/>
                <a:gd name="T30" fmla="*/ 406620 w 922"/>
                <a:gd name="T31" fmla="*/ 289306 h 300"/>
                <a:gd name="T32" fmla="*/ 273198 w 922"/>
                <a:gd name="T33" fmla="*/ 363760 h 300"/>
                <a:gd name="T34" fmla="*/ 241431 w 922"/>
                <a:gd name="T35" fmla="*/ 291433 h 300"/>
                <a:gd name="T36" fmla="*/ 309201 w 922"/>
                <a:gd name="T37" fmla="*/ 265906 h 300"/>
                <a:gd name="T38" fmla="*/ 326143 w 922"/>
                <a:gd name="T39" fmla="*/ 238252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2"/>
                <a:gd name="T61" fmla="*/ 0 h 300"/>
                <a:gd name="T62" fmla="*/ 922 w 92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2" h="300">
                  <a:moveTo>
                    <a:pt x="154" y="112"/>
                  </a:moveTo>
                  <a:cubicBezTo>
                    <a:pt x="124" y="86"/>
                    <a:pt x="81" y="120"/>
                    <a:pt x="88" y="156"/>
                  </a:cubicBezTo>
                  <a:cubicBezTo>
                    <a:pt x="97" y="210"/>
                    <a:pt x="164" y="212"/>
                    <a:pt x="198" y="181"/>
                  </a:cubicBezTo>
                  <a:cubicBezTo>
                    <a:pt x="232" y="151"/>
                    <a:pt x="236" y="100"/>
                    <a:pt x="211" y="63"/>
                  </a:cubicBezTo>
                  <a:cubicBezTo>
                    <a:pt x="182" y="22"/>
                    <a:pt x="129" y="15"/>
                    <a:pt x="85" y="33"/>
                  </a:cubicBezTo>
                  <a:cubicBezTo>
                    <a:pt x="36" y="53"/>
                    <a:pt x="6" y="95"/>
                    <a:pt x="3" y="148"/>
                  </a:cubicBezTo>
                  <a:cubicBezTo>
                    <a:pt x="0" y="203"/>
                    <a:pt x="23" y="246"/>
                    <a:pt x="72" y="272"/>
                  </a:cubicBezTo>
                  <a:cubicBezTo>
                    <a:pt x="128" y="300"/>
                    <a:pt x="189" y="292"/>
                    <a:pt x="246" y="274"/>
                  </a:cubicBezTo>
                  <a:cubicBezTo>
                    <a:pt x="311" y="254"/>
                    <a:pt x="374" y="230"/>
                    <a:pt x="439" y="208"/>
                  </a:cubicBezTo>
                  <a:cubicBezTo>
                    <a:pt x="593" y="155"/>
                    <a:pt x="922" y="37"/>
                    <a:pt x="922" y="37"/>
                  </a:cubicBezTo>
                  <a:cubicBezTo>
                    <a:pt x="886" y="0"/>
                    <a:pt x="886" y="0"/>
                    <a:pt x="886" y="0"/>
                  </a:cubicBezTo>
                  <a:cubicBezTo>
                    <a:pt x="886" y="0"/>
                    <a:pt x="513" y="134"/>
                    <a:pt x="326" y="201"/>
                  </a:cubicBezTo>
                  <a:cubicBezTo>
                    <a:pt x="249" y="229"/>
                    <a:pt x="145" y="286"/>
                    <a:pt x="68" y="228"/>
                  </a:cubicBezTo>
                  <a:cubicBezTo>
                    <a:pt x="35" y="204"/>
                    <a:pt x="30" y="157"/>
                    <a:pt x="42" y="119"/>
                  </a:cubicBezTo>
                  <a:cubicBezTo>
                    <a:pt x="54" y="83"/>
                    <a:pt x="93" y="58"/>
                    <a:pt x="131" y="57"/>
                  </a:cubicBezTo>
                  <a:cubicBezTo>
                    <a:pt x="171" y="56"/>
                    <a:pt x="207" y="95"/>
                    <a:pt x="192" y="136"/>
                  </a:cubicBezTo>
                  <a:cubicBezTo>
                    <a:pt x="184" y="159"/>
                    <a:pt x="155" y="183"/>
                    <a:pt x="129" y="171"/>
                  </a:cubicBezTo>
                  <a:cubicBezTo>
                    <a:pt x="117" y="165"/>
                    <a:pt x="107" y="151"/>
                    <a:pt x="114" y="137"/>
                  </a:cubicBezTo>
                  <a:cubicBezTo>
                    <a:pt x="119" y="126"/>
                    <a:pt x="135" y="120"/>
                    <a:pt x="146" y="125"/>
                  </a:cubicBezTo>
                  <a:cubicBezTo>
                    <a:pt x="153" y="127"/>
                    <a:pt x="161" y="118"/>
                    <a:pt x="154" y="112"/>
                  </a:cubicBezTo>
                  <a:close/>
                </a:path>
              </a:pathLst>
            </a:custGeom>
            <a:solidFill>
              <a:srgbClr val="C5C256"/>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2791460" y="1405255"/>
            <a:ext cx="8086725" cy="521970"/>
          </a:xfrm>
          <a:prstGeom prst="rect">
            <a:avLst/>
          </a:prstGeom>
          <a:noFill/>
        </p:spPr>
        <p:txBody>
          <a:bodyPr wrap="square" rtlCol="0">
            <a:spAutoFit/>
          </a:bodyPr>
          <a:lstStyle/>
          <a:p>
            <a:r>
              <a:rPr lang="en-US" altLang="zh-CN" sz="2800" b="1" dirty="0" smtClean="0">
                <a:solidFill>
                  <a:srgbClr val="F32B45"/>
                </a:solidFill>
                <a:latin typeface="微软雅黑" panose="020B0503020204020204" charset="-122"/>
                <a:ea typeface="微软雅黑" panose="020B0503020204020204" charset="-122"/>
              </a:rPr>
              <a:t>Story understanding and language learning</a:t>
            </a:r>
            <a:endParaRPr lang="en-US" altLang="zh-CN" sz="2800" b="1" dirty="0" smtClean="0">
              <a:solidFill>
                <a:srgbClr val="F32B45"/>
              </a:solidFill>
              <a:latin typeface="微软雅黑" panose="020B0503020204020204" charset="-122"/>
              <a:ea typeface="微软雅黑" panose="020B0503020204020204" charset="-122"/>
            </a:endParaRPr>
          </a:p>
        </p:txBody>
      </p:sp>
      <p:sp>
        <p:nvSpPr>
          <p:cNvPr id="264" name="TextBox 263"/>
          <p:cNvSpPr txBox="1"/>
          <p:nvPr/>
        </p:nvSpPr>
        <p:spPr>
          <a:xfrm>
            <a:off x="2885440" y="2826385"/>
            <a:ext cx="7658735" cy="521970"/>
          </a:xfrm>
          <a:prstGeom prst="rect">
            <a:avLst/>
          </a:prstGeom>
          <a:noFill/>
        </p:spPr>
        <p:txBody>
          <a:bodyPr wrap="square" rtlCol="0">
            <a:spAutoFit/>
          </a:bodyPr>
          <a:lstStyle/>
          <a:p>
            <a:r>
              <a:rPr lang="en-US" altLang="zh-CN" sz="2800" b="1" dirty="0" smtClean="0">
                <a:solidFill>
                  <a:srgbClr val="3B7C29"/>
                </a:solidFill>
                <a:latin typeface="微软雅黑" panose="020B0503020204020204" charset="-122"/>
                <a:ea typeface="微软雅黑" panose="020B0503020204020204" charset="-122"/>
              </a:rPr>
              <a:t>Plot designing</a:t>
            </a:r>
            <a:endParaRPr lang="en-US" altLang="zh-CN" sz="2800" b="1" dirty="0" smtClean="0">
              <a:solidFill>
                <a:srgbClr val="3B7C29"/>
              </a:solidFill>
              <a:latin typeface="微软雅黑" panose="020B0503020204020204" charset="-122"/>
              <a:ea typeface="微软雅黑" panose="020B0503020204020204" charset="-122"/>
            </a:endParaRPr>
          </a:p>
        </p:txBody>
      </p:sp>
      <p:sp>
        <p:nvSpPr>
          <p:cNvPr id="266" name="TextBox 265"/>
          <p:cNvSpPr txBox="1"/>
          <p:nvPr/>
        </p:nvSpPr>
        <p:spPr>
          <a:xfrm>
            <a:off x="2791460" y="4147820"/>
            <a:ext cx="7862570" cy="521970"/>
          </a:xfrm>
          <a:prstGeom prst="rect">
            <a:avLst/>
          </a:prstGeom>
          <a:noFill/>
        </p:spPr>
        <p:txBody>
          <a:bodyPr wrap="square" rtlCol="0">
            <a:spAutoFit/>
          </a:bodyPr>
          <a:lstStyle/>
          <a:p>
            <a:r>
              <a:rPr lang="en-US" altLang="zh-CN" sz="2800" b="1" dirty="0" smtClean="0">
                <a:solidFill>
                  <a:srgbClr val="F32B45"/>
                </a:solidFill>
                <a:latin typeface="微软雅黑" panose="020B0503020204020204" charset="-122"/>
                <a:ea typeface="微软雅黑" panose="020B0503020204020204" charset="-122"/>
              </a:rPr>
              <a:t>Language accumulation</a:t>
            </a:r>
            <a:endParaRPr lang="en-US" altLang="zh-CN" sz="2800" b="1" dirty="0" smtClean="0">
              <a:solidFill>
                <a:srgbClr val="F32B45"/>
              </a:solidFill>
              <a:latin typeface="微软雅黑" panose="020B0503020204020204" charset="-122"/>
              <a:ea typeface="微软雅黑" panose="020B0503020204020204" charset="-122"/>
            </a:endParaRPr>
          </a:p>
        </p:txBody>
      </p:sp>
      <p:sp>
        <p:nvSpPr>
          <p:cNvPr id="268" name="TextBox 267"/>
          <p:cNvSpPr txBox="1"/>
          <p:nvPr/>
        </p:nvSpPr>
        <p:spPr>
          <a:xfrm>
            <a:off x="2885440" y="5368290"/>
            <a:ext cx="7833360" cy="521970"/>
          </a:xfrm>
          <a:prstGeom prst="rect">
            <a:avLst/>
          </a:prstGeom>
          <a:noFill/>
        </p:spPr>
        <p:txBody>
          <a:bodyPr wrap="square" rtlCol="0">
            <a:spAutoFit/>
          </a:bodyPr>
          <a:lstStyle/>
          <a:p>
            <a:r>
              <a:rPr lang="en-US" altLang="zh-CN" sz="2800" b="1" dirty="0">
                <a:solidFill>
                  <a:srgbClr val="3B7C29"/>
                </a:solidFill>
                <a:latin typeface="微软雅黑" panose="020B0503020204020204" charset="-122"/>
                <a:ea typeface="微软雅黑" panose="020B0503020204020204" charset="-122"/>
              </a:rPr>
              <a:t>Work appreciation</a:t>
            </a:r>
            <a:endParaRPr lang="en-US" altLang="zh-CN" sz="2800" b="1" dirty="0">
              <a:solidFill>
                <a:srgbClr val="3B7C2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down)">
                                      <p:cBhvr>
                                        <p:cTn id="13" dur="500"/>
                                        <p:tgtEl>
                                          <p:spTgt spid="13"/>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32"/>
                                        </p:tgtEl>
                                        <p:attrNameLst>
                                          <p:attrName>style.visibility</p:attrName>
                                        </p:attrNameLst>
                                      </p:cBhvr>
                                      <p:to>
                                        <p:strVal val="visible"/>
                                      </p:to>
                                    </p:set>
                                    <p:anim calcmode="lin" valueType="num">
                                      <p:cBhvr additive="base">
                                        <p:cTn id="17" dur="500" fill="hold"/>
                                        <p:tgtEl>
                                          <p:spTgt spid="232"/>
                                        </p:tgtEl>
                                        <p:attrNameLst>
                                          <p:attrName>ppt_x</p:attrName>
                                        </p:attrNameLst>
                                      </p:cBhvr>
                                      <p:tavLst>
                                        <p:tav tm="0">
                                          <p:val>
                                            <p:strVal val="0-#ppt_w/2"/>
                                          </p:val>
                                        </p:tav>
                                        <p:tav tm="100000">
                                          <p:val>
                                            <p:strVal val="#ppt_x"/>
                                          </p:val>
                                        </p:tav>
                                      </p:tavLst>
                                    </p:anim>
                                    <p:anim calcmode="lin" valueType="num">
                                      <p:cBhvr additive="base">
                                        <p:cTn id="18" dur="500" fill="hold"/>
                                        <p:tgtEl>
                                          <p:spTgt spid="23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21"/>
                                        </p:tgtEl>
                                        <p:attrNameLst>
                                          <p:attrName>style.visibility</p:attrName>
                                        </p:attrNameLst>
                                      </p:cBhvr>
                                      <p:to>
                                        <p:strVal val="visible"/>
                                      </p:to>
                                    </p:set>
                                    <p:anim calcmode="lin" valueType="num">
                                      <p:cBhvr additive="base">
                                        <p:cTn id="26" dur="500" fill="hold"/>
                                        <p:tgtEl>
                                          <p:spTgt spid="221"/>
                                        </p:tgtEl>
                                        <p:attrNameLst>
                                          <p:attrName>ppt_x</p:attrName>
                                        </p:attrNameLst>
                                      </p:cBhvr>
                                      <p:tavLst>
                                        <p:tav tm="0">
                                          <p:val>
                                            <p:strVal val="#ppt_x"/>
                                          </p:val>
                                        </p:tav>
                                        <p:tav tm="100000">
                                          <p:val>
                                            <p:strVal val="#ppt_x"/>
                                          </p:val>
                                        </p:tav>
                                      </p:tavLst>
                                    </p:anim>
                                    <p:anim calcmode="lin" valueType="num">
                                      <p:cBhvr additive="base">
                                        <p:cTn id="27" dur="500" fill="hold"/>
                                        <p:tgtEl>
                                          <p:spTgt spid="2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64"/>
                                        </p:tgtEl>
                                        <p:attrNameLst>
                                          <p:attrName>style.visibility</p:attrName>
                                        </p:attrNameLst>
                                      </p:cBhvr>
                                      <p:to>
                                        <p:strVal val="visible"/>
                                      </p:to>
                                    </p:set>
                                    <p:animEffect transition="in" filter="wipe(left)">
                                      <p:cBhvr>
                                        <p:cTn id="31" dur="500"/>
                                        <p:tgtEl>
                                          <p:spTgt spid="264"/>
                                        </p:tgtEl>
                                      </p:cBhvr>
                                    </p:animEffect>
                                  </p:childTnLst>
                                </p:cTn>
                              </p:par>
                            </p:childTnLst>
                          </p:cTn>
                        </p:par>
                        <p:par>
                          <p:cTn id="32" fill="hold">
                            <p:stCondLst>
                              <p:cond delay="2500"/>
                            </p:stCondLst>
                            <p:childTnLst>
                              <p:par>
                                <p:cTn id="33" presetID="2" presetClass="entr" presetSubtype="3" fill="hold" nodeType="after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500" fill="hold"/>
                                        <p:tgtEl>
                                          <p:spTgt spid="236"/>
                                        </p:tgtEl>
                                        <p:attrNameLst>
                                          <p:attrName>ppt_x</p:attrName>
                                        </p:attrNameLst>
                                      </p:cBhvr>
                                      <p:tavLst>
                                        <p:tav tm="0">
                                          <p:val>
                                            <p:strVal val="1+#ppt_w/2"/>
                                          </p:val>
                                        </p:tav>
                                        <p:tav tm="100000">
                                          <p:val>
                                            <p:strVal val="#ppt_x"/>
                                          </p:val>
                                        </p:tav>
                                      </p:tavLst>
                                    </p:anim>
                                    <p:anim calcmode="lin" valueType="num">
                                      <p:cBhvr additive="base">
                                        <p:cTn id="36" dur="500" fill="hold"/>
                                        <p:tgtEl>
                                          <p:spTgt spid="236"/>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66"/>
                                        </p:tgtEl>
                                        <p:attrNameLst>
                                          <p:attrName>style.visibility</p:attrName>
                                        </p:attrNameLst>
                                      </p:cBhvr>
                                      <p:to>
                                        <p:strVal val="visible"/>
                                      </p:to>
                                    </p:set>
                                    <p:animEffect transition="in" filter="wipe(left)">
                                      <p:cBhvr>
                                        <p:cTn id="40" dur="500"/>
                                        <p:tgtEl>
                                          <p:spTgt spid="266"/>
                                        </p:tgtEl>
                                      </p:cBhvr>
                                    </p:animEffect>
                                  </p:childTnLst>
                                </p:cTn>
                              </p:par>
                            </p:childTnLst>
                          </p:cTn>
                        </p:par>
                        <p:par>
                          <p:cTn id="41" fill="hold">
                            <p:stCondLst>
                              <p:cond delay="3500"/>
                            </p:stCondLst>
                            <p:childTnLst>
                              <p:par>
                                <p:cTn id="42" presetID="2" presetClass="entr" presetSubtype="6" fill="hold" nodeType="afterEffect">
                                  <p:stCondLst>
                                    <p:cond delay="0"/>
                                  </p:stCondLst>
                                  <p:childTnLst>
                                    <p:set>
                                      <p:cBhvr>
                                        <p:cTn id="43" dur="1" fill="hold">
                                          <p:stCondLst>
                                            <p:cond delay="0"/>
                                          </p:stCondLst>
                                        </p:cTn>
                                        <p:tgtEl>
                                          <p:spTgt spid="258"/>
                                        </p:tgtEl>
                                        <p:attrNameLst>
                                          <p:attrName>style.visibility</p:attrName>
                                        </p:attrNameLst>
                                      </p:cBhvr>
                                      <p:to>
                                        <p:strVal val="visible"/>
                                      </p:to>
                                    </p:set>
                                    <p:anim calcmode="lin" valueType="num">
                                      <p:cBhvr additive="base">
                                        <p:cTn id="44" dur="500" fill="hold"/>
                                        <p:tgtEl>
                                          <p:spTgt spid="258"/>
                                        </p:tgtEl>
                                        <p:attrNameLst>
                                          <p:attrName>ppt_x</p:attrName>
                                        </p:attrNameLst>
                                      </p:cBhvr>
                                      <p:tavLst>
                                        <p:tav tm="0">
                                          <p:val>
                                            <p:strVal val="1+#ppt_w/2"/>
                                          </p:val>
                                        </p:tav>
                                        <p:tav tm="100000">
                                          <p:val>
                                            <p:strVal val="#ppt_x"/>
                                          </p:val>
                                        </p:tav>
                                      </p:tavLst>
                                    </p:anim>
                                    <p:anim calcmode="lin" valueType="num">
                                      <p:cBhvr additive="base">
                                        <p:cTn id="45" dur="500" fill="hold"/>
                                        <p:tgtEl>
                                          <p:spTgt spid="25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68"/>
                                        </p:tgtEl>
                                        <p:attrNameLst>
                                          <p:attrName>style.visibility</p:attrName>
                                        </p:attrNameLst>
                                      </p:cBhvr>
                                      <p:to>
                                        <p:strVal val="visible"/>
                                      </p:to>
                                    </p:set>
                                    <p:animEffect transition="in" filter="wipe(left)">
                                      <p:cBhvr>
                                        <p:cTn id="4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2" grpId="0"/>
      <p:bldP spid="264" grpId="0"/>
      <p:bldP spid="266" grpId="0"/>
      <p:bldP spid="2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7"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1080452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11108055"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更多圣诞节话题读后续写</a:t>
            </a:r>
            <a:r>
              <a:rPr lang="en-US" altLang="zh-CN" sz="2400" b="1" dirty="0" smtClean="0">
                <a:solidFill>
                  <a:srgbClr val="1414B8"/>
                </a:solidFill>
                <a:latin typeface="微软雅黑" panose="020B0503020204020204" charset="-122"/>
                <a:ea typeface="微软雅黑" panose="020B0503020204020204" charset="-122"/>
              </a:rPr>
              <a:t>3</a:t>
            </a:r>
            <a:r>
              <a:rPr lang="zh-CN" altLang="en-US" sz="2400" dirty="0" smtClean="0">
                <a:solidFill>
                  <a:srgbClr val="1414B8"/>
                </a:solidFill>
                <a:latin typeface="微软雅黑" panose="020B0503020204020204" charset="-122"/>
                <a:ea typeface="微软雅黑" panose="020B0503020204020204" charset="-122"/>
              </a:rPr>
              <a:t>：</a:t>
            </a:r>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4" name="TextBox 263"/>
          <p:cNvSpPr txBox="1"/>
          <p:nvPr/>
        </p:nvSpPr>
        <p:spPr>
          <a:xfrm>
            <a:off x="596265" y="793115"/>
            <a:ext cx="11334115" cy="5262245"/>
          </a:xfrm>
          <a:prstGeom prst="rect">
            <a:avLst/>
          </a:prstGeom>
          <a:noFill/>
        </p:spPr>
        <p:txBody>
          <a:bodyPr wrap="square" rtlCol="0">
            <a:spAutoFit/>
          </a:bodyPr>
          <a:lstStyle/>
          <a:p>
            <a:r>
              <a:rPr lang="zh-CN" altLang="en-US" sz="2400" dirty="0">
                <a:latin typeface="Times New Roman" panose="02020603050405020304" charset="0"/>
                <a:cs typeface="Times New Roman" panose="02020603050405020304" charset="0"/>
                <a:sym typeface="+mn-ea"/>
              </a:rPr>
              <a:t>would be </a:t>
            </a:r>
            <a:r>
              <a:rPr lang="zh-CN" altLang="en-US" sz="2400" u="sng" dirty="0">
                <a:latin typeface="Times New Roman" panose="02020603050405020304" charset="0"/>
                <a:cs typeface="Times New Roman" panose="02020603050405020304" charset="0"/>
                <a:sym typeface="+mn-ea"/>
              </a:rPr>
              <a:t>nothing </a:t>
            </a:r>
            <a:r>
              <a:rPr lang="zh-CN" altLang="en-US" sz="2400" dirty="0">
                <a:latin typeface="Times New Roman" panose="02020603050405020304" charset="0"/>
                <a:cs typeface="Times New Roman" panose="02020603050405020304" charset="0"/>
                <a:sym typeface="+mn-ea"/>
              </a:rPr>
              <a:t>for Christmas. </a:t>
            </a:r>
            <a:endParaRPr lang="zh-CN" altLang="en-US" sz="2400" dirty="0">
              <a:latin typeface="Times New Roman" panose="02020603050405020304" charset="0"/>
              <a:cs typeface="Times New Roman" panose="02020603050405020304" charset="0"/>
            </a:endParaRPr>
          </a:p>
          <a:p>
            <a:r>
              <a:rPr lang="zh-CN" altLang="en-US" sz="2400" dirty="0">
                <a:latin typeface="Times New Roman" panose="02020603050405020304" charset="0"/>
                <a:cs typeface="Times New Roman" panose="02020603050405020304" charset="0"/>
                <a:sym typeface="+mn-ea"/>
              </a:rPr>
              <a:t>   Unknown to Mum, I had been selling Christmas tree, removing snow, and doing different jobs to earn enough money to </a:t>
            </a:r>
            <a:r>
              <a:rPr lang="zh-CN" altLang="en-US" sz="2400" u="sng" dirty="0">
                <a:latin typeface="Times New Roman" panose="02020603050405020304" charset="0"/>
                <a:cs typeface="Times New Roman" panose="02020603050405020304" charset="0"/>
                <a:sym typeface="+mn-ea"/>
              </a:rPr>
              <a:t>buy </a:t>
            </a:r>
            <a:r>
              <a:rPr lang="zh-CN" altLang="en-US" sz="2400" dirty="0">
                <a:latin typeface="Times New Roman" panose="02020603050405020304" charset="0"/>
                <a:cs typeface="Times New Roman" panose="02020603050405020304" charset="0"/>
                <a:sym typeface="+mn-ea"/>
              </a:rPr>
              <a:t>a new pair of boots. Boots that weren’t worn out, boots with no cardboard in the soles. I knew exactly which boots I wanted. They were Ten-inch Top Genuine Pierre Paris and they had a price of 23 dollars.</a:t>
            </a:r>
            <a:endParaRPr lang="zh-CN" altLang="en-US" sz="2400" dirty="0">
              <a:latin typeface="Times New Roman" panose="02020603050405020304" charset="0"/>
              <a:cs typeface="Times New Roman" panose="02020603050405020304" charset="0"/>
            </a:endParaRPr>
          </a:p>
          <a:p>
            <a:r>
              <a:rPr lang="zh-CN" altLang="en-US" sz="2400" dirty="0">
                <a:latin typeface="Times New Roman" panose="02020603050405020304" charset="0"/>
                <a:cs typeface="Times New Roman" panose="02020603050405020304" charset="0"/>
                <a:sym typeface="+mn-ea"/>
              </a:rPr>
              <a:t>    Well, the big day came on the afternoon of Christmas Eve. I was excited as I hurried up the road to the shoe store. But on the way I noticed a house with Christmas lights and </a:t>
            </a:r>
            <a:r>
              <a:rPr lang="zh-CN" altLang="en-US" sz="2400" u="sng" dirty="0">
                <a:latin typeface="Times New Roman" panose="02020603050405020304" charset="0"/>
                <a:cs typeface="Times New Roman" panose="02020603050405020304" charset="0"/>
                <a:sym typeface="+mn-ea"/>
              </a:rPr>
              <a:t>decorations</a:t>
            </a:r>
            <a:r>
              <a:rPr lang="zh-CN" altLang="en-US" sz="2400" dirty="0">
                <a:latin typeface="Times New Roman" panose="02020603050405020304" charset="0"/>
                <a:cs typeface="Times New Roman" panose="02020603050405020304" charset="0"/>
                <a:sym typeface="+mn-ea"/>
              </a:rPr>
              <a:t>. It was then that I </a:t>
            </a:r>
            <a:r>
              <a:rPr lang="zh-CN" altLang="en-US" sz="2400" u="sng" dirty="0">
                <a:latin typeface="Times New Roman" panose="02020603050405020304" charset="0"/>
                <a:cs typeface="Times New Roman" panose="02020603050405020304" charset="0"/>
                <a:sym typeface="+mn-ea"/>
              </a:rPr>
              <a:t>realized </a:t>
            </a:r>
            <a:r>
              <a:rPr lang="zh-CN" altLang="en-US" sz="2400" dirty="0">
                <a:latin typeface="Times New Roman" panose="02020603050405020304" charset="0"/>
                <a:cs typeface="Times New Roman" panose="02020603050405020304" charset="0"/>
                <a:sym typeface="+mn-ea"/>
              </a:rPr>
              <a:t>at our house, we had no lights, no decorations, nor any money for Christmas sweets. I knew that we would have no </a:t>
            </a:r>
            <a:r>
              <a:rPr lang="zh-CN" altLang="en-US" sz="2400" u="sng" dirty="0">
                <a:latin typeface="Times New Roman" panose="02020603050405020304" charset="0"/>
                <a:cs typeface="Times New Roman" panose="02020603050405020304" charset="0"/>
                <a:sym typeface="+mn-ea"/>
              </a:rPr>
              <a:t>turkey </a:t>
            </a:r>
            <a:r>
              <a:rPr lang="zh-CN" altLang="en-US" sz="2400" dirty="0">
                <a:latin typeface="Times New Roman" panose="02020603050405020304" charset="0"/>
                <a:cs typeface="Times New Roman" panose="02020603050405020304" charset="0"/>
                <a:sym typeface="+mn-ea"/>
              </a:rPr>
              <a:t>or ham for Christmas, and I felt sad.</a:t>
            </a:r>
            <a:endParaRPr lang="zh-CN" altLang="en-US" sz="2400" dirty="0">
              <a:latin typeface="Times New Roman" panose="02020603050405020304" charset="0"/>
              <a:cs typeface="Times New Roman" panose="02020603050405020304" charset="0"/>
              <a:sym typeface="+mn-ea"/>
            </a:endParaRPr>
          </a:p>
          <a:p>
            <a:r>
              <a:rPr lang="zh-CN" altLang="en-US" sz="2400" dirty="0">
                <a:latin typeface="Times New Roman" panose="02020603050405020304" charset="0"/>
                <a:cs typeface="Times New Roman" panose="02020603050405020304" charset="0"/>
                <a:sym typeface="+mn-ea"/>
              </a:rPr>
              <a:t>Paragraph1:</a:t>
            </a:r>
            <a:r>
              <a:rPr lang="en-US" altLang="zh-CN" sz="2400" dirty="0">
                <a:latin typeface="Times New Roman" panose="02020603050405020304" charset="0"/>
                <a:cs typeface="Times New Roman" panose="02020603050405020304" charset="0"/>
                <a:sym typeface="+mn-ea"/>
              </a:rPr>
              <a:t> </a:t>
            </a:r>
            <a:r>
              <a:rPr lang="zh-CN" altLang="en-US" sz="2400" dirty="0">
                <a:latin typeface="Times New Roman" panose="02020603050405020304" charset="0"/>
                <a:cs typeface="Times New Roman" panose="02020603050405020304" charset="0"/>
                <a:sym typeface="+mn-ea"/>
              </a:rPr>
              <a:t>  As I continued walking I began to reconsider my plan. </a:t>
            </a:r>
            <a:r>
              <a:rPr lang="en-US" altLang="zh-CN" sz="2400" dirty="0">
                <a:latin typeface="Times New Roman" panose="02020603050405020304" charset="0"/>
                <a:cs typeface="Times New Roman" panose="02020603050405020304" charset="0"/>
                <a:sym typeface="+mn-ea"/>
              </a:rPr>
              <a:t>__________ __________________________________________________________________</a:t>
            </a:r>
            <a:r>
              <a:rPr lang="zh-CN" altLang="en-US" sz="2400" dirty="0">
                <a:latin typeface="Times New Roman" panose="02020603050405020304" charset="0"/>
                <a:cs typeface="Times New Roman" panose="02020603050405020304" charset="0"/>
                <a:sym typeface="+mn-ea"/>
              </a:rPr>
              <a:t>                                                                                       </a:t>
            </a:r>
            <a:endParaRPr lang="zh-CN" altLang="en-US" sz="2400" dirty="0">
              <a:latin typeface="Times New Roman" panose="02020603050405020304" charset="0"/>
              <a:cs typeface="Times New Roman" panose="02020603050405020304" charset="0"/>
            </a:endParaRPr>
          </a:p>
          <a:p>
            <a:r>
              <a:rPr lang="zh-CN" altLang="en-US" sz="2400" dirty="0">
                <a:latin typeface="Times New Roman" panose="02020603050405020304" charset="0"/>
                <a:cs typeface="Times New Roman" panose="02020603050405020304" charset="0"/>
                <a:sym typeface="+mn-ea"/>
              </a:rPr>
              <a:t> Paragraph2:  With great excitement and tears in my eyes, I rushed back home. </a:t>
            </a:r>
            <a:r>
              <a:rPr lang="en-US" altLang="zh-CN" sz="2400" dirty="0">
                <a:latin typeface="Times New Roman" panose="02020603050405020304" charset="0"/>
                <a:cs typeface="Times New Roman" panose="02020603050405020304" charset="0"/>
                <a:sym typeface="+mn-ea"/>
              </a:rPr>
              <a:t>__ __________________________________________________________________</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72440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033125" y="585533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12970" cy="460375"/>
          </a:xfrm>
          <a:prstGeom prst="rect">
            <a:avLst/>
          </a:prstGeom>
          <a:noFill/>
        </p:spPr>
        <p:txBody>
          <a:bodyPr wrap="square" rtlCol="0">
            <a:spAutoFit/>
          </a:bodyPr>
          <a:lstStyle/>
          <a:p>
            <a:r>
              <a:rPr lang="zh-CN" altLang="en-US" sz="2400" b="1" dirty="0" smtClean="0">
                <a:solidFill>
                  <a:srgbClr val="1414B8"/>
                </a:solidFill>
                <a:latin typeface="微软雅黑" panose="020B0503020204020204" charset="-122"/>
                <a:ea typeface="微软雅黑" panose="020B0503020204020204" charset="-122"/>
              </a:rPr>
              <a:t>参考范文：</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279400" y="892175"/>
            <a:ext cx="11447780" cy="5393055"/>
          </a:xfrm>
          <a:prstGeom prst="rect">
            <a:avLst/>
          </a:prstGeom>
          <a:noFill/>
        </p:spPr>
        <p:txBody>
          <a:bodyPr wrap="square" rtlCol="0">
            <a:spAutoFit/>
          </a:bodyPr>
          <a:lstStyle/>
          <a:p>
            <a:pPr indent="0" algn="just" fontAlgn="auto">
              <a:lnSpc>
                <a:spcPts val="3180"/>
              </a:lnSpc>
            </a:pPr>
            <a:r>
              <a:rPr lang="en-US" altLang="zh-CN" sz="2400" dirty="0" smtClean="0">
                <a:solidFill>
                  <a:srgbClr val="3B7C29"/>
                </a:solidFill>
                <a:latin typeface="Times New Roman" panose="02020603050405020304" charset="0"/>
                <a:ea typeface="微软雅黑" panose="020B0503020204020204" charset="-122"/>
                <a:cs typeface="Times New Roman" panose="02020603050405020304" charset="0"/>
              </a:rPr>
              <a:t>  </a:t>
            </a:r>
            <a:r>
              <a:rPr lang="en-US" sz="2400" i="1"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ltLang="zh-CN" sz="2400" dirty="0">
                <a:latin typeface="Arial" panose="020B0604020202020204" pitchFamily="34" charset="0"/>
                <a:sym typeface="+mn-ea"/>
              </a:rPr>
              <a:t> </a:t>
            </a:r>
            <a:r>
              <a:rPr lang="zh-CN" altLang="en-US" sz="2400" i="1" dirty="0">
                <a:latin typeface="Arial" panose="020B0604020202020204" pitchFamily="34" charset="0"/>
                <a:sym typeface="+mn-ea"/>
              </a:rPr>
              <a:t>As I continued walking I began to reconsider my plan.</a:t>
            </a:r>
            <a:r>
              <a:rPr lang="zh-CN" altLang="en-US" sz="2400" dirty="0">
                <a:latin typeface="Arial" panose="020B0604020202020204" pitchFamily="34" charset="0"/>
                <a:sym typeface="+mn-ea"/>
              </a:rPr>
              <a:t> A ripple of guilt spread across my mind</a:t>
            </a:r>
            <a:r>
              <a:rPr lang="en-US" altLang="zh-CN" sz="2400" dirty="0">
                <a:latin typeface="Arial" panose="020B0604020202020204" pitchFamily="34" charset="0"/>
                <a:sym typeface="+mn-ea"/>
              </a:rPr>
              <a:t>: </a:t>
            </a:r>
            <a:r>
              <a:rPr lang="zh-CN" altLang="en-US" sz="2400" dirty="0">
                <a:latin typeface="Arial" panose="020B0604020202020204" pitchFamily="34" charset="0"/>
                <a:sym typeface="+mn-ea"/>
              </a:rPr>
              <a:t>I was going to buy a new pair of</a:t>
            </a:r>
            <a:r>
              <a:rPr lang="zh-CN" altLang="en-US" sz="2400" u="sng" dirty="0">
                <a:latin typeface="Arial" panose="020B0604020202020204" pitchFamily="34" charset="0"/>
                <a:sym typeface="+mn-ea"/>
              </a:rPr>
              <a:t> boots</a:t>
            </a:r>
            <a:r>
              <a:rPr lang="zh-CN" altLang="en-US" sz="2400" dirty="0">
                <a:latin typeface="Arial" panose="020B0604020202020204" pitchFamily="34" charset="0"/>
                <a:sym typeface="+mn-ea"/>
              </a:rPr>
              <a:t> while my mother was home in tears</a:t>
            </a:r>
            <a:r>
              <a:rPr lang="en-US" altLang="zh-CN" sz="2400" dirty="0">
                <a:latin typeface="Arial" panose="020B0604020202020204" pitchFamily="34" charset="0"/>
                <a:sym typeface="+mn-ea"/>
              </a:rPr>
              <a:t>, worrying about the approaching Christmas and the accommodation</a:t>
            </a:r>
            <a:r>
              <a:rPr lang="zh-CN" altLang="en-US" sz="2400" dirty="0">
                <a:latin typeface="Arial" panose="020B0604020202020204" pitchFamily="34" charset="0"/>
                <a:sym typeface="+mn-ea"/>
              </a:rPr>
              <a:t>. Oh, no! That was not what I </a:t>
            </a:r>
            <a:r>
              <a:rPr lang="zh-CN" altLang="en-US" sz="2400" dirty="0">
                <a:solidFill>
                  <a:srgbClr val="FF0000"/>
                </a:solidFill>
                <a:latin typeface="Arial" panose="020B0604020202020204" pitchFamily="34" charset="0"/>
                <a:sym typeface="+mn-ea"/>
              </a:rPr>
              <a:t>desired</a:t>
            </a:r>
            <a:r>
              <a:rPr lang="zh-CN" altLang="en-US" sz="2400" dirty="0">
                <a:latin typeface="Arial" panose="020B0604020202020204" pitchFamily="34" charset="0"/>
                <a:sym typeface="+mn-ea"/>
              </a:rPr>
              <a:t>! Seeing a grocery store nearby, I headed in without hesitation. With the money I had earned, I bought lights, </a:t>
            </a:r>
            <a:r>
              <a:rPr lang="zh-CN" altLang="en-US" sz="2400" u="sng" dirty="0">
                <a:latin typeface="Arial" panose="020B0604020202020204" pitchFamily="34" charset="0"/>
                <a:sym typeface="+mn-ea"/>
              </a:rPr>
              <a:t>decorations</a:t>
            </a:r>
            <a:r>
              <a:rPr lang="zh-CN" altLang="en-US" sz="2400" dirty="0">
                <a:latin typeface="Arial" panose="020B0604020202020204" pitchFamily="34" charset="0"/>
                <a:sym typeface="+mn-ea"/>
              </a:rPr>
              <a:t> and a </a:t>
            </a:r>
            <a:r>
              <a:rPr lang="zh-CN" altLang="en-US" sz="2400" u="sng" dirty="0">
                <a:latin typeface="Arial" panose="020B0604020202020204" pitchFamily="34" charset="0"/>
                <a:sym typeface="+mn-ea"/>
              </a:rPr>
              <a:t>turkey</a:t>
            </a:r>
            <a:r>
              <a:rPr lang="zh-CN" altLang="en-US" sz="2400" dirty="0">
                <a:latin typeface="Arial" panose="020B0604020202020204" pitchFamily="34" charset="0"/>
                <a:sym typeface="+mn-ea"/>
              </a:rPr>
              <a:t> rather than the boots.</a:t>
            </a:r>
            <a:endParaRPr lang="zh-CN" altLang="en-US" sz="2400" dirty="0">
              <a:latin typeface="Arial" panose="020B0604020202020204" pitchFamily="34" charset="0"/>
            </a:endParaRPr>
          </a:p>
          <a:p>
            <a:pPr indent="0" algn="just" fontAlgn="auto">
              <a:lnSpc>
                <a:spcPts val="3180"/>
              </a:lnSpc>
            </a:pPr>
            <a:r>
              <a:rPr lang="zh-CN" altLang="en-US" sz="2400" dirty="0">
                <a:latin typeface="Arial" panose="020B0604020202020204" pitchFamily="34" charset="0"/>
                <a:sym typeface="+mn-ea"/>
              </a:rPr>
              <a:t>      With great excitement and tears in my eyes, I rushed back home</a:t>
            </a:r>
            <a:r>
              <a:rPr lang="en-US" altLang="zh-CN" sz="2400" dirty="0">
                <a:latin typeface="Arial" panose="020B0604020202020204" pitchFamily="34" charset="0"/>
                <a:sym typeface="+mn-ea"/>
              </a:rPr>
              <a:t>. </a:t>
            </a:r>
            <a:r>
              <a:rPr lang="zh-CN" altLang="en-US" sz="2400" dirty="0">
                <a:latin typeface="Arial" panose="020B0604020202020204" pitchFamily="34" charset="0"/>
                <a:sym typeface="+mn-ea"/>
              </a:rPr>
              <a:t>I could hardly wait to see my mother</a:t>
            </a:r>
            <a:r>
              <a:rPr lang="en-US" altLang="zh-CN" sz="2400" dirty="0">
                <a:latin typeface="Arial" panose="020B0604020202020204" pitchFamily="34" charset="0"/>
                <a:sym typeface="+mn-ea"/>
              </a:rPr>
              <a:t>'</a:t>
            </a:r>
            <a:r>
              <a:rPr lang="zh-CN" altLang="en-US" sz="2400" dirty="0">
                <a:latin typeface="Arial" panose="020B0604020202020204" pitchFamily="34" charset="0"/>
                <a:sym typeface="+mn-ea"/>
              </a:rPr>
              <a:t>s face! When </a:t>
            </a:r>
            <a:r>
              <a:rPr lang="zh-CN" altLang="en-US" sz="2400" u="sng" dirty="0">
                <a:latin typeface="Arial" panose="020B0604020202020204" pitchFamily="34" charset="0"/>
                <a:sym typeface="+mn-ea"/>
              </a:rPr>
              <a:t>Mum </a:t>
            </a:r>
            <a:r>
              <a:rPr lang="zh-CN" altLang="en-US" sz="2400" dirty="0">
                <a:latin typeface="Arial" panose="020B0604020202020204" pitchFamily="34" charset="0"/>
                <a:sym typeface="+mn-ea"/>
              </a:rPr>
              <a:t>opened the door, some of the groceries fell inside onto the floor, and she just stood there, dumbfounded目瞪口呆的. </a:t>
            </a:r>
            <a:r>
              <a:rPr lang="en-US" altLang="zh-CN" sz="2400" dirty="0">
                <a:latin typeface="Arial" panose="020B0604020202020204" pitchFamily="34" charset="0"/>
                <a:sym typeface="+mn-ea"/>
              </a:rPr>
              <a:t>Learning</a:t>
            </a:r>
            <a:r>
              <a:rPr lang="zh-CN" altLang="en-US" sz="2400" dirty="0">
                <a:latin typeface="Arial" panose="020B0604020202020204" pitchFamily="34" charset="0"/>
                <a:sym typeface="+mn-ea"/>
              </a:rPr>
              <a:t> what had happened, </a:t>
            </a:r>
            <a:r>
              <a:rPr lang="zh-CN" altLang="en-US" sz="2400" u="sng" dirty="0">
                <a:latin typeface="Arial" panose="020B0604020202020204" pitchFamily="34" charset="0"/>
                <a:sym typeface="+mn-ea"/>
              </a:rPr>
              <a:t>Mum </a:t>
            </a:r>
            <a:r>
              <a:rPr lang="zh-CN" altLang="en-US" sz="2400" dirty="0">
                <a:latin typeface="Arial" panose="020B0604020202020204" pitchFamily="34" charset="0"/>
                <a:sym typeface="+mn-ea"/>
              </a:rPr>
              <a:t>was so touched that she tightly </a:t>
            </a:r>
            <a:r>
              <a:rPr lang="en-US" altLang="zh-CN" sz="2400" dirty="0">
                <a:latin typeface="Arial" panose="020B0604020202020204" pitchFamily="34" charset="0"/>
                <a:sym typeface="+mn-ea"/>
              </a:rPr>
              <a:t>gathered</a:t>
            </a:r>
            <a:r>
              <a:rPr lang="zh-CN" altLang="en-US" sz="2400" dirty="0">
                <a:latin typeface="Arial" panose="020B0604020202020204" pitchFamily="34" charset="0"/>
                <a:sym typeface="+mn-ea"/>
              </a:rPr>
              <a:t> me </a:t>
            </a:r>
            <a:r>
              <a:rPr lang="en-US" altLang="zh-CN" sz="2400" dirty="0">
                <a:latin typeface="Arial" panose="020B0604020202020204" pitchFamily="34" charset="0"/>
                <a:sym typeface="+mn-ea"/>
              </a:rPr>
              <a:t>into her arms</a:t>
            </a:r>
            <a:r>
              <a:rPr lang="zh-CN" altLang="en-US" sz="2400" dirty="0">
                <a:latin typeface="Arial" panose="020B0604020202020204" pitchFamily="34" charset="0"/>
                <a:sym typeface="+mn-ea"/>
              </a:rPr>
              <a:t>, murmuring, “Thank you! Honey!” Holding back the tears, I said, “Merry Christmas!”</a:t>
            </a:r>
            <a:r>
              <a:rPr lang="zh-CN" altLang="en-US" sz="2400" dirty="0">
                <a:solidFill>
                  <a:srgbClr val="FF0000"/>
                </a:solidFill>
                <a:latin typeface="Arial" panose="020B0604020202020204" pitchFamily="34" charset="0"/>
                <a:sym typeface="+mn-ea"/>
              </a:rPr>
              <a:t>That day I got enough hugs and kisses from Mum to last two life times</a:t>
            </a:r>
            <a:r>
              <a:rPr lang="zh-CN" altLang="en-US" sz="2400" dirty="0">
                <a:latin typeface="Arial" panose="020B0604020202020204" pitchFamily="34" charset="0"/>
                <a:sym typeface="+mn-ea"/>
              </a:rPr>
              <a:t>.</a:t>
            </a:r>
            <a:endParaRPr lang="zh-CN" altLang="en-US"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grpSp>
        <p:nvGrpSpPr>
          <p:cNvPr id="2" name="组合 1"/>
          <p:cNvGrpSpPr/>
          <p:nvPr/>
        </p:nvGrpSpPr>
        <p:grpSpPr>
          <a:xfrm>
            <a:off x="119496" y="3717032"/>
            <a:ext cx="11897445" cy="3142238"/>
            <a:chOff x="118543" y="3717032"/>
            <a:chExt cx="11897445" cy="314223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43" y="3846288"/>
              <a:ext cx="5112568" cy="30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6144">
              <a:off x="5656802" y="5466910"/>
              <a:ext cx="877601" cy="13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6797784" y="3717032"/>
              <a:ext cx="5218204" cy="314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727" y="35724"/>
            <a:ext cx="7979005" cy="5766340"/>
          </a:xfrm>
          <a:prstGeom prst="rect">
            <a:avLst/>
          </a:prstGeom>
        </p:spPr>
      </p:pic>
      <p:sp>
        <p:nvSpPr>
          <p:cNvPr id="18" name="TextBox 17"/>
          <p:cNvSpPr txBox="1"/>
          <p:nvPr/>
        </p:nvSpPr>
        <p:spPr>
          <a:xfrm>
            <a:off x="4175239" y="2887031"/>
            <a:ext cx="3388360" cy="829945"/>
          </a:xfrm>
          <a:prstGeom prst="rect">
            <a:avLst/>
          </a:prstGeom>
          <a:noFill/>
        </p:spPr>
        <p:txBody>
          <a:bodyPr wrap="none" rtlCol="0">
            <a:spAutoFit/>
          </a:bodyPr>
          <a:lstStyle/>
          <a:p>
            <a:r>
              <a:rPr lang="en-US" altLang="zh-CN" sz="4800" b="1" dirty="0" smtClean="0">
                <a:solidFill>
                  <a:srgbClr val="3B7C29"/>
                </a:solidFill>
                <a:latin typeface="微软雅黑" panose="020B0503020204020204" charset="-122"/>
                <a:ea typeface="微软雅黑" panose="020B0503020204020204" charset="-122"/>
              </a:rPr>
              <a:t>Thank you</a:t>
            </a:r>
            <a:endParaRPr lang="en-US" altLang="zh-CN" sz="4800" b="1" dirty="0" smtClean="0">
              <a:solidFill>
                <a:srgbClr val="3B7C29"/>
              </a:solidFill>
              <a:latin typeface="微软雅黑" panose="020B0503020204020204" charset="-122"/>
              <a:ea typeface="微软雅黑" panose="020B0503020204020204" charset="-122"/>
            </a:endParaRPr>
          </a:p>
        </p:txBody>
      </p:sp>
      <p:sp>
        <p:nvSpPr>
          <p:cNvPr id="19" name="Freeform 7"/>
          <p:cNvSpPr/>
          <p:nvPr/>
        </p:nvSpPr>
        <p:spPr bwMode="auto">
          <a:xfrm>
            <a:off x="3334353" y="4352715"/>
            <a:ext cx="5545137" cy="530333"/>
          </a:xfrm>
          <a:custGeom>
            <a:avLst/>
            <a:gdLst>
              <a:gd name="T0" fmla="*/ 2729 w 2729"/>
              <a:gd name="T1" fmla="*/ 261 h 261"/>
              <a:gd name="T2" fmla="*/ 0 w 2729"/>
              <a:gd name="T3" fmla="*/ 261 h 261"/>
              <a:gd name="T4" fmla="*/ 89 w 2729"/>
              <a:gd name="T5" fmla="*/ 133 h 261"/>
              <a:gd name="T6" fmla="*/ 0 w 2729"/>
              <a:gd name="T7" fmla="*/ 0 h 261"/>
              <a:gd name="T8" fmla="*/ 2729 w 2729"/>
              <a:gd name="T9" fmla="*/ 0 h 261"/>
              <a:gd name="T10" fmla="*/ 2655 w 2729"/>
              <a:gd name="T11" fmla="*/ 128 h 261"/>
              <a:gd name="T12" fmla="*/ 2729 w 2729"/>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729" h="261">
                <a:moveTo>
                  <a:pt x="2729" y="261"/>
                </a:moveTo>
                <a:lnTo>
                  <a:pt x="0" y="261"/>
                </a:lnTo>
                <a:lnTo>
                  <a:pt x="89" y="133"/>
                </a:lnTo>
                <a:lnTo>
                  <a:pt x="0" y="0"/>
                </a:lnTo>
                <a:lnTo>
                  <a:pt x="2729" y="0"/>
                </a:lnTo>
                <a:lnTo>
                  <a:pt x="2655" y="128"/>
                </a:lnTo>
                <a:lnTo>
                  <a:pt x="2729" y="261"/>
                </a:lnTo>
                <a:close/>
              </a:path>
            </a:pathLst>
          </a:custGeom>
          <a:solidFill>
            <a:srgbClr val="D62822"/>
          </a:solidFill>
          <a:ln>
            <a:noFill/>
          </a:ln>
        </p:spPr>
        <p:txBody>
          <a:bodyPr vert="horz" wrap="square" lIns="91440" tIns="45720" rIns="91440" bIns="45720" numCol="1" anchor="t" anchorCtr="0" compatLnSpc="1"/>
          <a:lstStyle/>
          <a:p>
            <a:endParaRPr lang="zh-CN" altLang="en-US"/>
          </a:p>
        </p:txBody>
      </p:sp>
      <p:sp>
        <p:nvSpPr>
          <p:cNvPr id="20" name="TextBox 19"/>
          <p:cNvSpPr txBox="1"/>
          <p:nvPr/>
        </p:nvSpPr>
        <p:spPr>
          <a:xfrm>
            <a:off x="3848647" y="4294837"/>
            <a:ext cx="5440361" cy="645160"/>
          </a:xfrm>
          <a:prstGeom prst="rect">
            <a:avLst/>
          </a:prstGeom>
          <a:noFill/>
        </p:spPr>
        <p:txBody>
          <a:bodyPr wrap="square" rtlCol="0">
            <a:spAutoFit/>
          </a:bodyPr>
          <a:lstStyle/>
          <a:p>
            <a:r>
              <a:rPr lang="en-US" altLang="zh-CN" sz="3600" dirty="0" smtClean="0">
                <a:solidFill>
                  <a:schemeClr val="bg1"/>
                </a:solidFill>
                <a:latin typeface="微软雅黑" panose="020B0503020204020204" charset="-122"/>
                <a:ea typeface="微软雅黑" panose="020B0503020204020204" charset="-122"/>
              </a:rPr>
              <a:t>MERRY  CHRISTMAS</a:t>
            </a:r>
            <a:endParaRPr lang="zh-CN" altLang="en-US" sz="3600"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Tm="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72440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31252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1297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The given part of the story</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309245" y="1054100"/>
            <a:ext cx="11572875" cy="4892675"/>
          </a:xfrm>
          <a:prstGeom prst="rect">
            <a:avLst/>
          </a:prstGeom>
          <a:noFill/>
        </p:spPr>
        <p:txBody>
          <a:bodyPr wrap="square" rtlCol="0">
            <a:spAutoFit/>
          </a:bodyPr>
          <a:lstStyle/>
          <a:p>
            <a:r>
              <a:rPr lang="en-US" altLang="zh-CN" sz="24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It was the night before Christmas and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Rob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was lying in bed, thinking about the next day. His family was poor, living entirely on the farm they ran, and most of the excitement of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Christmas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was in the turkey they had raised themselves and pumpkin pies his mother made. He rolled over to look at his old watch- it was two o'clock. Three hours later, his father would call him to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get up</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even if it was Christmas.</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His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father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never talked about loving him- he had no time for such things. There was always so much to do on the farm. “Or, maybe, he just doesn’t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love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me,” Rob thought. He had a reason to think so. At 5o’clock every morning, his father would call him to get up and help with the farm work. He had to go to the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barn</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(棚) to hold the milking pails(挤奶桶) steadily when his father was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milking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the cow. He had to help put the tools in place and do the cleaning after the milking. He hated it that he had to do all these things at so early time.</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He was not the only one awake at this night. He heard his parents whispering in the next room. “Mary, I hate to call Rob in the mornings. He’s growing so fast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120120" y="569976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90855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The given part of the story</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395605" y="971550"/>
            <a:ext cx="11400790" cy="5262245"/>
          </a:xfrm>
          <a:prstGeom prst="rect">
            <a:avLst/>
          </a:prstGeom>
          <a:noFill/>
        </p:spPr>
        <p:txBody>
          <a:bodyPr wrap="square" rtlCol="0">
            <a:spAutoFit/>
          </a:bodyPr>
          <a:lstStyle/>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and he needs his sleep. If you could see how he sleeps when I go in to wake him up! I wish I could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manage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alone.”</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“Well, you can’t, Adam.” His mothers voice was gentle, Besides, he isn’t a child anymore. It's time he took his turn.”</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“Yes,” his father said slowly. “But I do hate to wake him.”</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When he heard these words, something in him spoke: his father loved him! He had never thought of that before, taking for granted the tie of their blood. Now that he knew his father loved him, he had to do something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different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on this Christmas. He did save and buy them each something every year,but he wished he had a better </a:t>
            </a:r>
            <a:r>
              <a:rPr lang="en-US" altLang="zh-CN" sz="2400" u="sng" dirty="0" smtClean="0">
                <a:solidFill>
                  <a:schemeClr val="tx1"/>
                </a:solidFill>
                <a:latin typeface="Times New Roman" panose="02020603050405020304" charset="0"/>
                <a:ea typeface="微软雅黑" panose="020B0503020204020204" charset="-122"/>
                <a:cs typeface="Times New Roman" panose="02020603050405020304" charset="0"/>
              </a:rPr>
              <a:t>present </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for his father instead of the usual tie from the ten-cent store.</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     Paragraph 1: A good idea suddenly struck him. _________________________   </a:t>
            </a:r>
            <a:endPar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     Paragraph 2:It being almost five, he rushed back to his room and jumped into bed, waiting to be woken up. ________________________</a:t>
            </a:r>
            <a:r>
              <a:rPr lang="en-US" altLang="zh-CN" sz="2400" i="1" dirty="0" smtClean="0">
                <a:solidFill>
                  <a:srgbClr val="3B7C29"/>
                </a:solidFill>
                <a:latin typeface="Times New Roman" panose="02020603050405020304" charset="0"/>
                <a:ea typeface="微软雅黑" panose="020B0503020204020204" charset="-122"/>
                <a:cs typeface="Times New Roman" panose="02020603050405020304" charset="0"/>
              </a:rPr>
              <a:t>___________________</a:t>
            </a:r>
            <a:endParaRPr lang="en-US" altLang="zh-CN" sz="24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additive="base">
                                        <p:cTn id="11" dur="500" fill="hold"/>
                                        <p:tgtEl>
                                          <p:spTgt spid="232"/>
                                        </p:tgtEl>
                                        <p:attrNameLst>
                                          <p:attrName>ppt_x</p:attrName>
                                        </p:attrNameLst>
                                      </p:cBhvr>
                                      <p:tavLst>
                                        <p:tav tm="0">
                                          <p:val>
                                            <p:strVal val="0-#ppt_w/2"/>
                                          </p:val>
                                        </p:tav>
                                        <p:tav tm="100000">
                                          <p:val>
                                            <p:strVal val="#ppt_x"/>
                                          </p:val>
                                        </p:tav>
                                      </p:tavLst>
                                    </p:anim>
                                    <p:anim calcmode="lin" valueType="num">
                                      <p:cBhvr additive="base">
                                        <p:cTn id="12" dur="500" fill="hold"/>
                                        <p:tgtEl>
                                          <p:spTgt spid="2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wipe(left)">
                                      <p:cBhvr>
                                        <p:cTn id="16" dur="500"/>
                                        <p:tgtEl>
                                          <p:spTgt spid="26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4"/>
                                        </p:tgtEl>
                                        <p:attrNameLst>
                                          <p:attrName>style.visibility</p:attrName>
                                        </p:attrNameLst>
                                      </p:cBhvr>
                                      <p:to>
                                        <p:strVal val="visible"/>
                                      </p:to>
                                    </p:set>
                                    <p:animEffect transition="in" filter="wipe(left)">
                                      <p:cBhvr>
                                        <p:cTn id="20" dur="500"/>
                                        <p:tgtEl>
                                          <p:spTgt spid="264"/>
                                        </p:tgtEl>
                                      </p:cBhvr>
                                    </p:animEffect>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additive="base">
                                        <p:cTn id="24" dur="500" fill="hold"/>
                                        <p:tgtEl>
                                          <p:spTgt spid="236"/>
                                        </p:tgtEl>
                                        <p:attrNameLst>
                                          <p:attrName>ppt_x</p:attrName>
                                        </p:attrNameLst>
                                      </p:cBhvr>
                                      <p:tavLst>
                                        <p:tav tm="0">
                                          <p:val>
                                            <p:strVal val="1+#ppt_w/2"/>
                                          </p:val>
                                        </p:tav>
                                        <p:tav tm="100000">
                                          <p:val>
                                            <p:strVal val="#ppt_x"/>
                                          </p:val>
                                        </p:tav>
                                      </p:tavLst>
                                    </p:anim>
                                    <p:anim calcmode="lin" valueType="num">
                                      <p:cBhvr additive="base">
                                        <p:cTn id="25" dur="5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 name="组合 157"/>
          <p:cNvGrpSpPr/>
          <p:nvPr/>
        </p:nvGrpSpPr>
        <p:grpSpPr bwMode="auto">
          <a:xfrm rot="1301799">
            <a:off x="114300" y="15875"/>
            <a:ext cx="506730" cy="830580"/>
            <a:chOff x="3885959" y="2667040"/>
            <a:chExt cx="933450" cy="1519238"/>
          </a:xfrm>
        </p:grpSpPr>
        <p:sp>
          <p:nvSpPr>
            <p:cNvPr id="233" name="Freeform 74"/>
            <p:cNvSpPr/>
            <p:nvPr/>
          </p:nvSpPr>
          <p:spPr bwMode="auto">
            <a:xfrm>
              <a:off x="3933584" y="2667040"/>
              <a:ext cx="885825" cy="1519238"/>
            </a:xfrm>
            <a:custGeom>
              <a:avLst/>
              <a:gdLst>
                <a:gd name="T0" fmla="*/ 841322 w 418"/>
                <a:gd name="T1" fmla="*/ 524828 h 715"/>
                <a:gd name="T2" fmla="*/ 517084 w 418"/>
                <a:gd name="T3" fmla="*/ 44621 h 715"/>
                <a:gd name="T4" fmla="*/ 38146 w 418"/>
                <a:gd name="T5" fmla="*/ 369717 h 715"/>
                <a:gd name="T6" fmla="*/ 290330 w 418"/>
                <a:gd name="T7" fmla="*/ 828675 h 715"/>
                <a:gd name="T8" fmla="*/ 171655 w 418"/>
                <a:gd name="T9" fmla="*/ 1446995 h 715"/>
                <a:gd name="T10" fmla="*/ 171655 w 418"/>
                <a:gd name="T11" fmla="*/ 1476742 h 715"/>
                <a:gd name="T12" fmla="*/ 292449 w 418"/>
                <a:gd name="T13" fmla="*/ 1504364 h 715"/>
                <a:gd name="T14" fmla="*/ 309403 w 418"/>
                <a:gd name="T15" fmla="*/ 1468243 h 715"/>
                <a:gd name="T16" fmla="*/ 425959 w 418"/>
                <a:gd name="T17" fmla="*/ 856298 h 715"/>
                <a:gd name="T18" fmla="*/ 841322 w 418"/>
                <a:gd name="T19" fmla="*/ 524828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715"/>
                <a:gd name="T32" fmla="*/ 418 w 418"/>
                <a:gd name="T33" fmla="*/ 715 h 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715">
                  <a:moveTo>
                    <a:pt x="397" y="247"/>
                  </a:moveTo>
                  <a:cubicBezTo>
                    <a:pt x="418" y="142"/>
                    <a:pt x="349" y="41"/>
                    <a:pt x="244" y="21"/>
                  </a:cubicBezTo>
                  <a:cubicBezTo>
                    <a:pt x="140" y="0"/>
                    <a:pt x="38" y="69"/>
                    <a:pt x="18" y="174"/>
                  </a:cubicBezTo>
                  <a:cubicBezTo>
                    <a:pt x="0" y="266"/>
                    <a:pt x="52" y="356"/>
                    <a:pt x="137" y="390"/>
                  </a:cubicBezTo>
                  <a:cubicBezTo>
                    <a:pt x="123" y="460"/>
                    <a:pt x="91" y="625"/>
                    <a:pt x="81" y="681"/>
                  </a:cubicBezTo>
                  <a:cubicBezTo>
                    <a:pt x="80" y="682"/>
                    <a:pt x="78" y="689"/>
                    <a:pt x="81" y="695"/>
                  </a:cubicBezTo>
                  <a:cubicBezTo>
                    <a:pt x="87" y="706"/>
                    <a:pt x="125" y="715"/>
                    <a:pt x="138" y="708"/>
                  </a:cubicBezTo>
                  <a:cubicBezTo>
                    <a:pt x="146" y="703"/>
                    <a:pt x="146" y="694"/>
                    <a:pt x="146" y="691"/>
                  </a:cubicBezTo>
                  <a:cubicBezTo>
                    <a:pt x="159" y="619"/>
                    <a:pt x="188" y="470"/>
                    <a:pt x="201" y="403"/>
                  </a:cubicBezTo>
                  <a:cubicBezTo>
                    <a:pt x="294" y="407"/>
                    <a:pt x="379" y="342"/>
                    <a:pt x="397" y="247"/>
                  </a:cubicBezTo>
                  <a:close/>
                </a:path>
              </a:pathLst>
            </a:custGeom>
            <a:solidFill>
              <a:srgbClr val="FFFFFD"/>
            </a:solidFill>
            <a:ln w="9525">
              <a:noFill/>
              <a:miter lim="800000"/>
            </a:ln>
          </p:spPr>
          <p:txBody>
            <a:bodyPr/>
            <a:lstStyle/>
            <a:p>
              <a:endParaRPr lang="zh-CN" altLang="en-US">
                <a:latin typeface="Calibri" panose="020F0502020204030204" charset="0"/>
              </a:endParaRPr>
            </a:p>
          </p:txBody>
        </p:sp>
        <p:sp>
          <p:nvSpPr>
            <p:cNvPr id="234" name="Freeform 75"/>
            <p:cNvSpPr/>
            <p:nvPr/>
          </p:nvSpPr>
          <p:spPr bwMode="auto">
            <a:xfrm>
              <a:off x="3885959" y="2722603"/>
              <a:ext cx="898525" cy="790575"/>
            </a:xfrm>
            <a:custGeom>
              <a:avLst/>
              <a:gdLst>
                <a:gd name="T0" fmla="*/ 162792 w 425"/>
                <a:gd name="T1" fmla="*/ 588681 h 372"/>
                <a:gd name="T2" fmla="*/ 217760 w 425"/>
                <a:gd name="T3" fmla="*/ 123262 h 372"/>
                <a:gd name="T4" fmla="*/ 522202 w 425"/>
                <a:gd name="T5" fmla="*/ 12751 h 372"/>
                <a:gd name="T6" fmla="*/ 835100 w 425"/>
                <a:gd name="T7" fmla="*/ 255024 h 372"/>
                <a:gd name="T8" fmla="*/ 820300 w 425"/>
                <a:gd name="T9" fmla="*/ 569554 h 372"/>
                <a:gd name="T10" fmla="*/ 556029 w 425"/>
                <a:gd name="T11" fmla="*/ 758697 h 372"/>
                <a:gd name="T12" fmla="*/ 228331 w 425"/>
                <a:gd name="T13" fmla="*/ 648187 h 372"/>
                <a:gd name="T14" fmla="*/ 158563 w 425"/>
                <a:gd name="T15" fmla="*/ 363409 h 372"/>
                <a:gd name="T16" fmla="*/ 365753 w 425"/>
                <a:gd name="T17" fmla="*/ 123262 h 372"/>
                <a:gd name="T18" fmla="*/ 665966 w 425"/>
                <a:gd name="T19" fmla="*/ 210395 h 372"/>
                <a:gd name="T20" fmla="*/ 699792 w 425"/>
                <a:gd name="T21" fmla="*/ 471795 h 372"/>
                <a:gd name="T22" fmla="*/ 403808 w 425"/>
                <a:gd name="T23" fmla="*/ 567429 h 372"/>
                <a:gd name="T24" fmla="*/ 340382 w 425"/>
                <a:gd name="T25" fmla="*/ 374035 h 372"/>
                <a:gd name="T26" fmla="*/ 509517 w 425"/>
                <a:gd name="T27" fmla="*/ 276276 h 372"/>
                <a:gd name="T28" fmla="*/ 579284 w 425"/>
                <a:gd name="T29" fmla="*/ 344283 h 372"/>
                <a:gd name="T30" fmla="*/ 549686 w 425"/>
                <a:gd name="T31" fmla="*/ 450543 h 372"/>
                <a:gd name="T32" fmla="*/ 456662 w 425"/>
                <a:gd name="T33" fmla="*/ 439917 h 372"/>
                <a:gd name="T34" fmla="*/ 463005 w 425"/>
                <a:gd name="T35" fmla="*/ 380411 h 372"/>
                <a:gd name="T36" fmla="*/ 509517 w 425"/>
                <a:gd name="T37" fmla="*/ 388912 h 372"/>
                <a:gd name="T38" fmla="*/ 473576 w 425"/>
                <a:gd name="T39" fmla="*/ 346408 h 372"/>
                <a:gd name="T40" fmla="*/ 420721 w 425"/>
                <a:gd name="T41" fmla="*/ 439917 h 372"/>
                <a:gd name="T42" fmla="*/ 515859 w 425"/>
                <a:gd name="T43" fmla="*/ 499422 h 372"/>
                <a:gd name="T44" fmla="*/ 617340 w 425"/>
                <a:gd name="T45" fmla="*/ 403788 h 372"/>
                <a:gd name="T46" fmla="*/ 585627 w 425"/>
                <a:gd name="T47" fmla="*/ 267775 h 372"/>
                <a:gd name="T48" fmla="*/ 433406 w 425"/>
                <a:gd name="T49" fmla="*/ 233772 h 372"/>
                <a:gd name="T50" fmla="*/ 287528 w 425"/>
                <a:gd name="T51" fmla="*/ 363409 h 372"/>
                <a:gd name="T52" fmla="*/ 321355 w 425"/>
                <a:gd name="T53" fmla="*/ 554678 h 372"/>
                <a:gd name="T54" fmla="*/ 558143 w 425"/>
                <a:gd name="T55" fmla="*/ 626935 h 372"/>
                <a:gd name="T56" fmla="*/ 750533 w 425"/>
                <a:gd name="T57" fmla="*/ 467544 h 372"/>
                <a:gd name="T58" fmla="*/ 693450 w 425"/>
                <a:gd name="T59" fmla="*/ 170016 h 372"/>
                <a:gd name="T60" fmla="*/ 386894 w 425"/>
                <a:gd name="T61" fmla="*/ 76507 h 372"/>
                <a:gd name="T62" fmla="*/ 162792 w 425"/>
                <a:gd name="T63" fmla="*/ 257149 h 372"/>
                <a:gd name="T64" fmla="*/ 162792 w 425"/>
                <a:gd name="T65" fmla="*/ 58868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372"/>
                <a:gd name="T101" fmla="*/ 425 w 425"/>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372">
                  <a:moveTo>
                    <a:pt x="77" y="277"/>
                  </a:moveTo>
                  <a:cubicBezTo>
                    <a:pt x="77" y="277"/>
                    <a:pt x="0" y="159"/>
                    <a:pt x="103" y="58"/>
                  </a:cubicBezTo>
                  <a:cubicBezTo>
                    <a:pt x="137" y="23"/>
                    <a:pt x="190" y="0"/>
                    <a:pt x="247" y="6"/>
                  </a:cubicBezTo>
                  <a:cubicBezTo>
                    <a:pt x="316" y="13"/>
                    <a:pt x="372" y="61"/>
                    <a:pt x="395" y="120"/>
                  </a:cubicBezTo>
                  <a:cubicBezTo>
                    <a:pt x="400" y="132"/>
                    <a:pt x="425" y="199"/>
                    <a:pt x="388" y="268"/>
                  </a:cubicBezTo>
                  <a:cubicBezTo>
                    <a:pt x="384" y="274"/>
                    <a:pt x="346" y="343"/>
                    <a:pt x="263" y="357"/>
                  </a:cubicBezTo>
                  <a:cubicBezTo>
                    <a:pt x="253" y="359"/>
                    <a:pt x="164" y="372"/>
                    <a:pt x="108" y="305"/>
                  </a:cubicBezTo>
                  <a:cubicBezTo>
                    <a:pt x="102" y="298"/>
                    <a:pt x="60" y="239"/>
                    <a:pt x="75" y="171"/>
                  </a:cubicBezTo>
                  <a:cubicBezTo>
                    <a:pt x="90" y="104"/>
                    <a:pt x="120" y="74"/>
                    <a:pt x="173" y="58"/>
                  </a:cubicBezTo>
                  <a:cubicBezTo>
                    <a:pt x="213" y="47"/>
                    <a:pt x="283" y="53"/>
                    <a:pt x="315" y="99"/>
                  </a:cubicBezTo>
                  <a:cubicBezTo>
                    <a:pt x="341" y="135"/>
                    <a:pt x="352" y="182"/>
                    <a:pt x="331" y="222"/>
                  </a:cubicBezTo>
                  <a:cubicBezTo>
                    <a:pt x="299" y="280"/>
                    <a:pt x="226" y="291"/>
                    <a:pt x="191" y="267"/>
                  </a:cubicBezTo>
                  <a:cubicBezTo>
                    <a:pt x="161" y="247"/>
                    <a:pt x="149" y="214"/>
                    <a:pt x="161" y="176"/>
                  </a:cubicBezTo>
                  <a:cubicBezTo>
                    <a:pt x="173" y="140"/>
                    <a:pt x="209" y="121"/>
                    <a:pt x="241" y="130"/>
                  </a:cubicBezTo>
                  <a:cubicBezTo>
                    <a:pt x="259" y="136"/>
                    <a:pt x="270" y="146"/>
                    <a:pt x="274" y="162"/>
                  </a:cubicBezTo>
                  <a:cubicBezTo>
                    <a:pt x="278" y="177"/>
                    <a:pt x="275" y="200"/>
                    <a:pt x="260" y="212"/>
                  </a:cubicBezTo>
                  <a:cubicBezTo>
                    <a:pt x="249" y="220"/>
                    <a:pt x="228" y="221"/>
                    <a:pt x="216" y="207"/>
                  </a:cubicBezTo>
                  <a:cubicBezTo>
                    <a:pt x="208" y="197"/>
                    <a:pt x="214" y="183"/>
                    <a:pt x="219" y="179"/>
                  </a:cubicBezTo>
                  <a:cubicBezTo>
                    <a:pt x="233" y="168"/>
                    <a:pt x="241" y="183"/>
                    <a:pt x="241" y="183"/>
                  </a:cubicBezTo>
                  <a:cubicBezTo>
                    <a:pt x="241" y="183"/>
                    <a:pt x="252" y="164"/>
                    <a:pt x="224" y="163"/>
                  </a:cubicBezTo>
                  <a:cubicBezTo>
                    <a:pt x="209" y="163"/>
                    <a:pt x="193" y="183"/>
                    <a:pt x="199" y="207"/>
                  </a:cubicBezTo>
                  <a:cubicBezTo>
                    <a:pt x="202" y="224"/>
                    <a:pt x="223" y="236"/>
                    <a:pt x="244" y="235"/>
                  </a:cubicBezTo>
                  <a:cubicBezTo>
                    <a:pt x="263" y="235"/>
                    <a:pt x="288" y="217"/>
                    <a:pt x="292" y="190"/>
                  </a:cubicBezTo>
                  <a:cubicBezTo>
                    <a:pt x="296" y="161"/>
                    <a:pt x="289" y="140"/>
                    <a:pt x="277" y="126"/>
                  </a:cubicBezTo>
                  <a:cubicBezTo>
                    <a:pt x="268" y="115"/>
                    <a:pt x="235" y="103"/>
                    <a:pt x="205" y="110"/>
                  </a:cubicBezTo>
                  <a:cubicBezTo>
                    <a:pt x="179" y="116"/>
                    <a:pt x="147" y="138"/>
                    <a:pt x="136" y="171"/>
                  </a:cubicBezTo>
                  <a:cubicBezTo>
                    <a:pt x="127" y="202"/>
                    <a:pt x="136" y="242"/>
                    <a:pt x="152" y="261"/>
                  </a:cubicBezTo>
                  <a:cubicBezTo>
                    <a:pt x="182" y="296"/>
                    <a:pt x="235" y="302"/>
                    <a:pt x="264" y="295"/>
                  </a:cubicBezTo>
                  <a:cubicBezTo>
                    <a:pt x="296" y="287"/>
                    <a:pt x="333" y="263"/>
                    <a:pt x="355" y="220"/>
                  </a:cubicBezTo>
                  <a:cubicBezTo>
                    <a:pt x="379" y="175"/>
                    <a:pt x="358" y="113"/>
                    <a:pt x="328" y="80"/>
                  </a:cubicBezTo>
                  <a:cubicBezTo>
                    <a:pt x="273" y="20"/>
                    <a:pt x="215" y="30"/>
                    <a:pt x="183" y="36"/>
                  </a:cubicBezTo>
                  <a:cubicBezTo>
                    <a:pt x="126" y="46"/>
                    <a:pt x="96" y="84"/>
                    <a:pt x="77" y="121"/>
                  </a:cubicBezTo>
                  <a:cubicBezTo>
                    <a:pt x="42" y="192"/>
                    <a:pt x="77" y="277"/>
                    <a:pt x="77" y="277"/>
                  </a:cubicBezTo>
                  <a:close/>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35" name="Freeform 76"/>
            <p:cNvSpPr/>
            <p:nvPr/>
          </p:nvSpPr>
          <p:spPr bwMode="auto">
            <a:xfrm>
              <a:off x="4135197" y="3463965"/>
              <a:ext cx="203200" cy="687388"/>
            </a:xfrm>
            <a:custGeom>
              <a:avLst/>
              <a:gdLst>
                <a:gd name="T0" fmla="*/ 124883 w 96"/>
                <a:gd name="T1" fmla="*/ 0 h 324"/>
                <a:gd name="T2" fmla="*/ 4233 w 96"/>
                <a:gd name="T3" fmla="*/ 627984 h 324"/>
                <a:gd name="T4" fmla="*/ 2117 w 96"/>
                <a:gd name="T5" fmla="*/ 653443 h 324"/>
                <a:gd name="T6" fmla="*/ 71967 w 96"/>
                <a:gd name="T7" fmla="*/ 672537 h 324"/>
                <a:gd name="T8" fmla="*/ 84667 w 96"/>
                <a:gd name="T9" fmla="*/ 638592 h 324"/>
                <a:gd name="T10" fmla="*/ 203200 w 96"/>
                <a:gd name="T11" fmla="*/ 14851 h 324"/>
                <a:gd name="T12" fmla="*/ 124883 w 96"/>
                <a:gd name="T13" fmla="*/ 0 h 324"/>
                <a:gd name="T14" fmla="*/ 0 60000 65536"/>
                <a:gd name="T15" fmla="*/ 0 60000 65536"/>
                <a:gd name="T16" fmla="*/ 0 60000 65536"/>
                <a:gd name="T17" fmla="*/ 0 60000 65536"/>
                <a:gd name="T18" fmla="*/ 0 60000 65536"/>
                <a:gd name="T19" fmla="*/ 0 60000 65536"/>
                <a:gd name="T20" fmla="*/ 0 60000 65536"/>
                <a:gd name="T21" fmla="*/ 0 w 96"/>
                <a:gd name="T22" fmla="*/ 0 h 324"/>
                <a:gd name="T23" fmla="*/ 96 w 96"/>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24">
                  <a:moveTo>
                    <a:pt x="59" y="0"/>
                  </a:moveTo>
                  <a:cubicBezTo>
                    <a:pt x="59" y="0"/>
                    <a:pt x="14" y="230"/>
                    <a:pt x="2" y="296"/>
                  </a:cubicBezTo>
                  <a:cubicBezTo>
                    <a:pt x="2" y="297"/>
                    <a:pt x="0" y="303"/>
                    <a:pt x="1" y="308"/>
                  </a:cubicBezTo>
                  <a:cubicBezTo>
                    <a:pt x="4" y="318"/>
                    <a:pt x="26" y="324"/>
                    <a:pt x="34" y="317"/>
                  </a:cubicBezTo>
                  <a:cubicBezTo>
                    <a:pt x="39" y="312"/>
                    <a:pt x="40" y="304"/>
                    <a:pt x="40" y="301"/>
                  </a:cubicBezTo>
                  <a:cubicBezTo>
                    <a:pt x="56" y="215"/>
                    <a:pt x="96" y="7"/>
                    <a:pt x="96" y="7"/>
                  </a:cubicBezTo>
                  <a:lnTo>
                    <a:pt x="59" y="0"/>
                  </a:lnTo>
                  <a:close/>
                </a:path>
              </a:pathLst>
            </a:custGeom>
            <a:solidFill>
              <a:srgbClr val="634D38"/>
            </a:solidFill>
            <a:ln w="9525">
              <a:noFill/>
              <a:miter lim="800000"/>
            </a:ln>
          </p:spPr>
          <p:txBody>
            <a:bodyPr/>
            <a:lstStyle/>
            <a:p>
              <a:endParaRPr lang="zh-CN" altLang="en-US">
                <a:latin typeface="Calibri" panose="020F0502020204030204" charset="0"/>
              </a:endParaRPr>
            </a:p>
          </p:txBody>
        </p:sp>
      </p:grpSp>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670306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About the author</a:t>
            </a:r>
            <a:r>
              <a:rPr lang="zh-CN" altLang="en-US" sz="2400" b="1" dirty="0" smtClean="0">
                <a:solidFill>
                  <a:srgbClr val="1414B8"/>
                </a:solidFill>
                <a:latin typeface="微软雅黑" panose="020B0503020204020204" charset="-122"/>
                <a:ea typeface="微软雅黑" panose="020B0503020204020204" charset="-122"/>
              </a:rPr>
              <a:t>：</a:t>
            </a:r>
            <a:r>
              <a:rPr lang="en-US" altLang="zh-CN" sz="2400" dirty="0" smtClean="0">
                <a:latin typeface="Times New Roman" panose="02020603050405020304" charset="0"/>
                <a:ea typeface="微软雅黑" panose="020B0503020204020204" charset="-122"/>
                <a:cs typeface="Times New Roman" panose="02020603050405020304" charset="0"/>
                <a:sym typeface="+mn-ea"/>
              </a:rPr>
              <a:t>Pearl S. Buck</a:t>
            </a:r>
            <a:r>
              <a:rPr lang="zh-CN" altLang="en-US" sz="2400" dirty="0" smtClean="0">
                <a:latin typeface="Times New Roman" panose="02020603050405020304" charset="0"/>
                <a:ea typeface="微软雅黑" panose="020B0503020204020204" charset="-122"/>
                <a:cs typeface="Times New Roman" panose="02020603050405020304" charset="0"/>
                <a:sym typeface="+mn-ea"/>
              </a:rPr>
              <a:t>（赛珍珠）</a:t>
            </a:r>
            <a:endParaRPr lang="zh-CN" altLang="en-US"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610235" y="1064895"/>
            <a:ext cx="11079480" cy="4892675"/>
          </a:xfrm>
          <a:prstGeom prst="rect">
            <a:avLst/>
          </a:prstGeom>
          <a:noFill/>
        </p:spPr>
        <p:txBody>
          <a:bodyPr wrap="square" rtlCol="0">
            <a:spAutoFit/>
          </a:bodyPr>
          <a:lstStyle/>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Well-known author, Pearl S. Buck wrote multiple books and short stories throughout her lifetime, many of which focused on her experiences in China. She was also a strong advocate of women’s rights and civil rights and was dedicated to supporting the welfare of Asian children.</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Born into a family of missionaries on June 26, 1892, Pearl spent her first few months in  West Virginia. However, soon after her birth, her parents returned to Zhanjiang, China, where they stayed for many years. Following that, she and her family traveled to and from China many times. It was her early life and experiences in China that formed the bases of much of her writing, including </a:t>
            </a:r>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East Wind: West Wind</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and </a:t>
            </a:r>
            <a:r>
              <a:rPr lang="en-US" altLang="zh-CN" sz="2400" i="1" dirty="0" smtClean="0">
                <a:solidFill>
                  <a:schemeClr val="tx1"/>
                </a:solidFill>
                <a:latin typeface="Times New Roman" panose="02020603050405020304" charset="0"/>
                <a:ea typeface="微软雅黑" panose="020B0503020204020204" charset="-122"/>
                <a:cs typeface="Times New Roman" panose="02020603050405020304" charset="0"/>
              </a:rPr>
              <a:t>The Good Earth</a:t>
            </a:r>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Beause of her achievements, she received numerous awards in literature.</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rPr>
              <a:t>    Buck died on March 6, 1973, leaving a legacy of literature and philanthropy. She wrote over seventy books, which include novels, translations of Chinese literature, children’s literature, and biographies. </a:t>
            </a:r>
            <a:endParaRPr lang="en-US" altLang="zh-CN" sz="24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8" name="图片 27"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44944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组合 154"/>
          <p:cNvGrpSpPr/>
          <p:nvPr/>
        </p:nvGrpSpPr>
        <p:grpSpPr bwMode="auto">
          <a:xfrm rot="1363591">
            <a:off x="11024870" y="584517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77139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Understanding the story</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04140" y="796290"/>
            <a:ext cx="12080240" cy="5692775"/>
          </a:xfrm>
          <a:prstGeom prst="rect">
            <a:avLst/>
          </a:prstGeom>
          <a:noFill/>
        </p:spPr>
        <p:txBody>
          <a:bodyPr wrap="square" rtlCol="0">
            <a:spAutoFit/>
          </a:bodyPr>
          <a:lstStyle/>
          <a:p>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Rob’s family was poor, 1._______ lived entirely on the farm they ran and the only excitement of Christmas was a farm-raised turkey and home-made pumpkin pies. Every morning, he would 2.____________(wake) up early by his father to help 3._______ the milking and cleaning in the barn, which made him 4._________ (convince) that his father didn’t love him at all.</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One early Christmas morning, 5.___________, Rob was awake and by accident learned through his 6.___________(parent) whisper that his father was actually loving him. He was unwilling to wake him up  so early 7.________ Rog was growing fast these days and hoped that he 8.__________(he) could manage the work alone. Somewhat touched, he decided to do something different as 9._______ present to his father instead of </a:t>
            </a:r>
            <a:r>
              <a:rPr lang="en-US" altLang="zh-CN" sz="2800" dirty="0" smtClean="0">
                <a:latin typeface="Times New Roman" panose="02020603050405020304" charset="0"/>
                <a:ea typeface="微软雅黑" panose="020B0503020204020204" charset="-122"/>
                <a:cs typeface="Times New Roman" panose="02020603050405020304" charset="0"/>
                <a:sym typeface="+mn-ea"/>
              </a:rPr>
              <a:t>the usual tie from the ten-cent store.</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His mind 10.________ (work) fast, an idea popped into his mind.</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a:p>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i="1" dirty="0" smtClean="0">
              <a:solidFill>
                <a:srgbClr val="3B7C29"/>
              </a:solidFill>
              <a:latin typeface="Times New Roman" panose="02020603050405020304" charset="0"/>
              <a:ea typeface="微软雅黑" panose="020B0503020204020204" charset="-122"/>
              <a:cs typeface="Times New Roman" panose="02020603050405020304" charset="0"/>
            </a:endParaRPr>
          </a:p>
        </p:txBody>
      </p:sp>
      <p:grpSp>
        <p:nvGrpSpPr>
          <p:cNvPr id="231" name="Group 27"/>
          <p:cNvGrpSpPr>
            <a:grpSpLocks noChangeAspect="1"/>
          </p:cNvGrpSpPr>
          <p:nvPr/>
        </p:nvGrpSpPr>
        <p:grpSpPr bwMode="auto">
          <a:xfrm>
            <a:off x="104140" y="16510"/>
            <a:ext cx="648335" cy="615950"/>
            <a:chOff x="5446" y="1624"/>
            <a:chExt cx="873" cy="829"/>
          </a:xfrm>
        </p:grpSpPr>
        <p:sp>
          <p:nvSpPr>
            <p:cNvPr id="2" name="AutoShape 26"/>
            <p:cNvSpPr>
              <a:spLocks noChangeAspect="1" noChangeArrowheads="1" noTextEdit="1"/>
            </p:cNvSpPr>
            <p:nvPr/>
          </p:nvSpPr>
          <p:spPr bwMode="auto">
            <a:xfrm>
              <a:off x="5448" y="1624"/>
              <a:ext cx="871"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 name="Freeform 29"/>
            <p:cNvSpPr/>
            <p:nvPr/>
          </p:nvSpPr>
          <p:spPr bwMode="auto">
            <a:xfrm>
              <a:off x="5881" y="1626"/>
              <a:ext cx="436" cy="827"/>
            </a:xfrm>
            <a:custGeom>
              <a:avLst/>
              <a:gdLst>
                <a:gd name="T0" fmla="*/ 133 w 436"/>
                <a:gd name="T1" fmla="*/ 272 h 827"/>
                <a:gd name="T2" fmla="*/ 0 w 436"/>
                <a:gd name="T3" fmla="*/ 0 h 827"/>
                <a:gd name="T4" fmla="*/ 0 w 436"/>
                <a:gd name="T5" fmla="*/ 0 h 827"/>
                <a:gd name="T6" fmla="*/ 0 w 436"/>
                <a:gd name="T7" fmla="*/ 686 h 827"/>
                <a:gd name="T8" fmla="*/ 0 w 436"/>
                <a:gd name="T9" fmla="*/ 686 h 827"/>
                <a:gd name="T10" fmla="*/ 269 w 436"/>
                <a:gd name="T11" fmla="*/ 827 h 827"/>
                <a:gd name="T12" fmla="*/ 217 w 436"/>
                <a:gd name="T13" fmla="*/ 529 h 827"/>
                <a:gd name="T14" fmla="*/ 436 w 436"/>
                <a:gd name="T15" fmla="*/ 317 h 827"/>
                <a:gd name="T16" fmla="*/ 133 w 436"/>
                <a:gd name="T17" fmla="*/ 27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827">
                  <a:moveTo>
                    <a:pt x="133" y="272"/>
                  </a:moveTo>
                  <a:lnTo>
                    <a:pt x="0" y="0"/>
                  </a:lnTo>
                  <a:lnTo>
                    <a:pt x="0" y="0"/>
                  </a:lnTo>
                  <a:lnTo>
                    <a:pt x="0" y="686"/>
                  </a:lnTo>
                  <a:lnTo>
                    <a:pt x="0" y="686"/>
                  </a:lnTo>
                  <a:lnTo>
                    <a:pt x="269" y="827"/>
                  </a:lnTo>
                  <a:lnTo>
                    <a:pt x="217" y="529"/>
                  </a:lnTo>
                  <a:lnTo>
                    <a:pt x="436" y="317"/>
                  </a:lnTo>
                  <a:lnTo>
                    <a:pt x="133" y="272"/>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30"/>
            <p:cNvSpPr/>
            <p:nvPr/>
          </p:nvSpPr>
          <p:spPr bwMode="auto">
            <a:xfrm>
              <a:off x="5881" y="2084"/>
              <a:ext cx="269" cy="369"/>
            </a:xfrm>
            <a:custGeom>
              <a:avLst/>
              <a:gdLst>
                <a:gd name="T0" fmla="*/ 0 w 269"/>
                <a:gd name="T1" fmla="*/ 0 h 369"/>
                <a:gd name="T2" fmla="*/ 0 w 269"/>
                <a:gd name="T3" fmla="*/ 228 h 369"/>
                <a:gd name="T4" fmla="*/ 0 w 269"/>
                <a:gd name="T5" fmla="*/ 228 h 369"/>
                <a:gd name="T6" fmla="*/ 269 w 269"/>
                <a:gd name="T7" fmla="*/ 369 h 369"/>
                <a:gd name="T8" fmla="*/ 269 w 269"/>
                <a:gd name="T9" fmla="*/ 369 h 369"/>
                <a:gd name="T10" fmla="*/ 0 w 269"/>
                <a:gd name="T11" fmla="*/ 0 h 369"/>
              </a:gdLst>
              <a:ahLst/>
              <a:cxnLst>
                <a:cxn ang="0">
                  <a:pos x="T0" y="T1"/>
                </a:cxn>
                <a:cxn ang="0">
                  <a:pos x="T2" y="T3"/>
                </a:cxn>
                <a:cxn ang="0">
                  <a:pos x="T4" y="T5"/>
                </a:cxn>
                <a:cxn ang="0">
                  <a:pos x="T6" y="T7"/>
                </a:cxn>
                <a:cxn ang="0">
                  <a:pos x="T8" y="T9"/>
                </a:cxn>
                <a:cxn ang="0">
                  <a:pos x="T10" y="T11"/>
                </a:cxn>
              </a:cxnLst>
              <a:rect l="0" t="0" r="r" b="b"/>
              <a:pathLst>
                <a:path w="269" h="369">
                  <a:moveTo>
                    <a:pt x="0" y="0"/>
                  </a:moveTo>
                  <a:lnTo>
                    <a:pt x="0" y="228"/>
                  </a:lnTo>
                  <a:lnTo>
                    <a:pt x="0" y="228"/>
                  </a:lnTo>
                  <a:lnTo>
                    <a:pt x="269" y="369"/>
                  </a:lnTo>
                  <a:lnTo>
                    <a:pt x="269" y="369"/>
                  </a:lnTo>
                  <a:lnTo>
                    <a:pt x="0" y="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Freeform 31"/>
            <p:cNvSpPr/>
            <p:nvPr/>
          </p:nvSpPr>
          <p:spPr bwMode="auto">
            <a:xfrm>
              <a:off x="5446" y="1626"/>
              <a:ext cx="435" cy="827"/>
            </a:xfrm>
            <a:custGeom>
              <a:avLst/>
              <a:gdLst>
                <a:gd name="T0" fmla="*/ 299 w 435"/>
                <a:gd name="T1" fmla="*/ 272 h 827"/>
                <a:gd name="T2" fmla="*/ 435 w 435"/>
                <a:gd name="T3" fmla="*/ 0 h 827"/>
                <a:gd name="T4" fmla="*/ 435 w 435"/>
                <a:gd name="T5" fmla="*/ 0 h 827"/>
                <a:gd name="T6" fmla="*/ 435 w 435"/>
                <a:gd name="T7" fmla="*/ 686 h 827"/>
                <a:gd name="T8" fmla="*/ 435 w 435"/>
                <a:gd name="T9" fmla="*/ 686 h 827"/>
                <a:gd name="T10" fmla="*/ 166 w 435"/>
                <a:gd name="T11" fmla="*/ 827 h 827"/>
                <a:gd name="T12" fmla="*/ 216 w 435"/>
                <a:gd name="T13" fmla="*/ 529 h 827"/>
                <a:gd name="T14" fmla="*/ 0 w 435"/>
                <a:gd name="T15" fmla="*/ 317 h 827"/>
                <a:gd name="T16" fmla="*/ 299 w 435"/>
                <a:gd name="T17" fmla="*/ 27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827">
                  <a:moveTo>
                    <a:pt x="299" y="272"/>
                  </a:moveTo>
                  <a:lnTo>
                    <a:pt x="435" y="0"/>
                  </a:lnTo>
                  <a:lnTo>
                    <a:pt x="435" y="0"/>
                  </a:lnTo>
                  <a:lnTo>
                    <a:pt x="435" y="686"/>
                  </a:lnTo>
                  <a:lnTo>
                    <a:pt x="435" y="686"/>
                  </a:lnTo>
                  <a:lnTo>
                    <a:pt x="166" y="827"/>
                  </a:lnTo>
                  <a:lnTo>
                    <a:pt x="216" y="529"/>
                  </a:lnTo>
                  <a:lnTo>
                    <a:pt x="0" y="317"/>
                  </a:lnTo>
                  <a:lnTo>
                    <a:pt x="299" y="272"/>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32"/>
            <p:cNvSpPr/>
            <p:nvPr/>
          </p:nvSpPr>
          <p:spPr bwMode="auto">
            <a:xfrm>
              <a:off x="5612" y="2084"/>
              <a:ext cx="269" cy="369"/>
            </a:xfrm>
            <a:custGeom>
              <a:avLst/>
              <a:gdLst>
                <a:gd name="T0" fmla="*/ 269 w 269"/>
                <a:gd name="T1" fmla="*/ 0 h 369"/>
                <a:gd name="T2" fmla="*/ 269 w 269"/>
                <a:gd name="T3" fmla="*/ 228 h 369"/>
                <a:gd name="T4" fmla="*/ 269 w 269"/>
                <a:gd name="T5" fmla="*/ 228 h 369"/>
                <a:gd name="T6" fmla="*/ 0 w 269"/>
                <a:gd name="T7" fmla="*/ 369 h 369"/>
                <a:gd name="T8" fmla="*/ 0 w 269"/>
                <a:gd name="T9" fmla="*/ 369 h 369"/>
                <a:gd name="T10" fmla="*/ 269 w 269"/>
                <a:gd name="T11" fmla="*/ 0 h 369"/>
              </a:gdLst>
              <a:ahLst/>
              <a:cxnLst>
                <a:cxn ang="0">
                  <a:pos x="T0" y="T1"/>
                </a:cxn>
                <a:cxn ang="0">
                  <a:pos x="T2" y="T3"/>
                </a:cxn>
                <a:cxn ang="0">
                  <a:pos x="T4" y="T5"/>
                </a:cxn>
                <a:cxn ang="0">
                  <a:pos x="T6" y="T7"/>
                </a:cxn>
                <a:cxn ang="0">
                  <a:pos x="T8" y="T9"/>
                </a:cxn>
                <a:cxn ang="0">
                  <a:pos x="T10" y="T11"/>
                </a:cxn>
              </a:cxnLst>
              <a:rect l="0" t="0" r="r" b="b"/>
              <a:pathLst>
                <a:path w="269" h="369">
                  <a:moveTo>
                    <a:pt x="269" y="0"/>
                  </a:moveTo>
                  <a:lnTo>
                    <a:pt x="269" y="228"/>
                  </a:lnTo>
                  <a:lnTo>
                    <a:pt x="269" y="228"/>
                  </a:lnTo>
                  <a:lnTo>
                    <a:pt x="0" y="369"/>
                  </a:lnTo>
                  <a:lnTo>
                    <a:pt x="0" y="369"/>
                  </a:lnTo>
                  <a:lnTo>
                    <a:pt x="269"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Freeform 33"/>
            <p:cNvSpPr/>
            <p:nvPr/>
          </p:nvSpPr>
          <p:spPr bwMode="auto">
            <a:xfrm>
              <a:off x="5881" y="1626"/>
              <a:ext cx="436" cy="451"/>
            </a:xfrm>
            <a:custGeom>
              <a:avLst/>
              <a:gdLst>
                <a:gd name="T0" fmla="*/ 298 w 436"/>
                <a:gd name="T1" fmla="*/ 451 h 451"/>
                <a:gd name="T2" fmla="*/ 436 w 436"/>
                <a:gd name="T3" fmla="*/ 317 h 451"/>
                <a:gd name="T4" fmla="*/ 133 w 436"/>
                <a:gd name="T5" fmla="*/ 272 h 451"/>
                <a:gd name="T6" fmla="*/ 0 w 436"/>
                <a:gd name="T7" fmla="*/ 0 h 451"/>
                <a:gd name="T8" fmla="*/ 0 w 436"/>
                <a:gd name="T9" fmla="*/ 0 h 451"/>
                <a:gd name="T10" fmla="*/ 0 w 436"/>
                <a:gd name="T11" fmla="*/ 451 h 451"/>
                <a:gd name="T12" fmla="*/ 298 w 436"/>
                <a:gd name="T13" fmla="*/ 451 h 451"/>
              </a:gdLst>
              <a:ahLst/>
              <a:cxnLst>
                <a:cxn ang="0">
                  <a:pos x="T0" y="T1"/>
                </a:cxn>
                <a:cxn ang="0">
                  <a:pos x="T2" y="T3"/>
                </a:cxn>
                <a:cxn ang="0">
                  <a:pos x="T4" y="T5"/>
                </a:cxn>
                <a:cxn ang="0">
                  <a:pos x="T6" y="T7"/>
                </a:cxn>
                <a:cxn ang="0">
                  <a:pos x="T8" y="T9"/>
                </a:cxn>
                <a:cxn ang="0">
                  <a:pos x="T10" y="T11"/>
                </a:cxn>
                <a:cxn ang="0">
                  <a:pos x="T12" y="T13"/>
                </a:cxn>
              </a:cxnLst>
              <a:rect l="0" t="0" r="r" b="b"/>
              <a:pathLst>
                <a:path w="436" h="451">
                  <a:moveTo>
                    <a:pt x="298" y="451"/>
                  </a:moveTo>
                  <a:lnTo>
                    <a:pt x="436" y="317"/>
                  </a:lnTo>
                  <a:lnTo>
                    <a:pt x="133" y="272"/>
                  </a:lnTo>
                  <a:lnTo>
                    <a:pt x="0" y="0"/>
                  </a:lnTo>
                  <a:lnTo>
                    <a:pt x="0" y="0"/>
                  </a:lnTo>
                  <a:lnTo>
                    <a:pt x="0" y="451"/>
                  </a:lnTo>
                  <a:lnTo>
                    <a:pt x="298" y="451"/>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34"/>
            <p:cNvSpPr/>
            <p:nvPr/>
          </p:nvSpPr>
          <p:spPr bwMode="auto">
            <a:xfrm>
              <a:off x="5881" y="1626"/>
              <a:ext cx="133" cy="458"/>
            </a:xfrm>
            <a:custGeom>
              <a:avLst/>
              <a:gdLst>
                <a:gd name="T0" fmla="*/ 133 w 133"/>
                <a:gd name="T1" fmla="*/ 272 h 458"/>
                <a:gd name="T2" fmla="*/ 133 w 133"/>
                <a:gd name="T3" fmla="*/ 272 h 458"/>
                <a:gd name="T4" fmla="*/ 0 w 133"/>
                <a:gd name="T5" fmla="*/ 0 h 458"/>
                <a:gd name="T6" fmla="*/ 0 w 133"/>
                <a:gd name="T7" fmla="*/ 0 h 458"/>
                <a:gd name="T8" fmla="*/ 0 w 133"/>
                <a:gd name="T9" fmla="*/ 458 h 458"/>
                <a:gd name="T10" fmla="*/ 133 w 133"/>
                <a:gd name="T11" fmla="*/ 272 h 458"/>
              </a:gdLst>
              <a:ahLst/>
              <a:cxnLst>
                <a:cxn ang="0">
                  <a:pos x="T0" y="T1"/>
                </a:cxn>
                <a:cxn ang="0">
                  <a:pos x="T2" y="T3"/>
                </a:cxn>
                <a:cxn ang="0">
                  <a:pos x="T4" y="T5"/>
                </a:cxn>
                <a:cxn ang="0">
                  <a:pos x="T6" y="T7"/>
                </a:cxn>
                <a:cxn ang="0">
                  <a:pos x="T8" y="T9"/>
                </a:cxn>
                <a:cxn ang="0">
                  <a:pos x="T10" y="T11"/>
                </a:cxn>
              </a:cxnLst>
              <a:rect l="0" t="0" r="r" b="b"/>
              <a:pathLst>
                <a:path w="133" h="458">
                  <a:moveTo>
                    <a:pt x="133" y="272"/>
                  </a:moveTo>
                  <a:lnTo>
                    <a:pt x="133" y="272"/>
                  </a:lnTo>
                  <a:lnTo>
                    <a:pt x="0" y="0"/>
                  </a:lnTo>
                  <a:lnTo>
                    <a:pt x="0" y="0"/>
                  </a:lnTo>
                  <a:lnTo>
                    <a:pt x="0" y="458"/>
                  </a:lnTo>
                  <a:lnTo>
                    <a:pt x="133" y="272"/>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35"/>
            <p:cNvSpPr/>
            <p:nvPr/>
          </p:nvSpPr>
          <p:spPr bwMode="auto">
            <a:xfrm>
              <a:off x="5881" y="1943"/>
              <a:ext cx="436" cy="212"/>
            </a:xfrm>
            <a:custGeom>
              <a:avLst/>
              <a:gdLst>
                <a:gd name="T0" fmla="*/ 436 w 436"/>
                <a:gd name="T1" fmla="*/ 0 h 212"/>
                <a:gd name="T2" fmla="*/ 0 w 436"/>
                <a:gd name="T3" fmla="*/ 141 h 212"/>
                <a:gd name="T4" fmla="*/ 217 w 436"/>
                <a:gd name="T5" fmla="*/ 212 h 212"/>
                <a:gd name="T6" fmla="*/ 436 w 436"/>
                <a:gd name="T7" fmla="*/ 0 h 212"/>
                <a:gd name="T8" fmla="*/ 436 w 436"/>
                <a:gd name="T9" fmla="*/ 0 h 212"/>
              </a:gdLst>
              <a:ahLst/>
              <a:cxnLst>
                <a:cxn ang="0">
                  <a:pos x="T0" y="T1"/>
                </a:cxn>
                <a:cxn ang="0">
                  <a:pos x="T2" y="T3"/>
                </a:cxn>
                <a:cxn ang="0">
                  <a:pos x="T4" y="T5"/>
                </a:cxn>
                <a:cxn ang="0">
                  <a:pos x="T6" y="T7"/>
                </a:cxn>
                <a:cxn ang="0">
                  <a:pos x="T8" y="T9"/>
                </a:cxn>
              </a:cxnLst>
              <a:rect l="0" t="0" r="r" b="b"/>
              <a:pathLst>
                <a:path w="436" h="212">
                  <a:moveTo>
                    <a:pt x="436" y="0"/>
                  </a:moveTo>
                  <a:lnTo>
                    <a:pt x="0" y="141"/>
                  </a:lnTo>
                  <a:lnTo>
                    <a:pt x="217" y="212"/>
                  </a:lnTo>
                  <a:lnTo>
                    <a:pt x="436" y="0"/>
                  </a:lnTo>
                  <a:lnTo>
                    <a:pt x="436" y="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Freeform 36"/>
            <p:cNvSpPr/>
            <p:nvPr/>
          </p:nvSpPr>
          <p:spPr bwMode="auto">
            <a:xfrm>
              <a:off x="5446" y="1626"/>
              <a:ext cx="435" cy="460"/>
            </a:xfrm>
            <a:custGeom>
              <a:avLst/>
              <a:gdLst>
                <a:gd name="T0" fmla="*/ 435 w 435"/>
                <a:gd name="T1" fmla="*/ 460 h 460"/>
                <a:gd name="T2" fmla="*/ 435 w 435"/>
                <a:gd name="T3" fmla="*/ 0 h 460"/>
                <a:gd name="T4" fmla="*/ 435 w 435"/>
                <a:gd name="T5" fmla="*/ 0 h 460"/>
                <a:gd name="T6" fmla="*/ 299 w 435"/>
                <a:gd name="T7" fmla="*/ 272 h 460"/>
                <a:gd name="T8" fmla="*/ 0 w 435"/>
                <a:gd name="T9" fmla="*/ 317 h 460"/>
                <a:gd name="T10" fmla="*/ 145 w 435"/>
                <a:gd name="T11" fmla="*/ 460 h 460"/>
                <a:gd name="T12" fmla="*/ 435 w 435"/>
                <a:gd name="T13" fmla="*/ 460 h 460"/>
              </a:gdLst>
              <a:ahLst/>
              <a:cxnLst>
                <a:cxn ang="0">
                  <a:pos x="T0" y="T1"/>
                </a:cxn>
                <a:cxn ang="0">
                  <a:pos x="T2" y="T3"/>
                </a:cxn>
                <a:cxn ang="0">
                  <a:pos x="T4" y="T5"/>
                </a:cxn>
                <a:cxn ang="0">
                  <a:pos x="T6" y="T7"/>
                </a:cxn>
                <a:cxn ang="0">
                  <a:pos x="T8" y="T9"/>
                </a:cxn>
                <a:cxn ang="0">
                  <a:pos x="T10" y="T11"/>
                </a:cxn>
                <a:cxn ang="0">
                  <a:pos x="T12" y="T13"/>
                </a:cxn>
              </a:cxnLst>
              <a:rect l="0" t="0" r="r" b="b"/>
              <a:pathLst>
                <a:path w="435" h="460">
                  <a:moveTo>
                    <a:pt x="435" y="460"/>
                  </a:moveTo>
                  <a:lnTo>
                    <a:pt x="435" y="0"/>
                  </a:lnTo>
                  <a:lnTo>
                    <a:pt x="435" y="0"/>
                  </a:lnTo>
                  <a:lnTo>
                    <a:pt x="299" y="272"/>
                  </a:lnTo>
                  <a:lnTo>
                    <a:pt x="0" y="317"/>
                  </a:lnTo>
                  <a:lnTo>
                    <a:pt x="145" y="460"/>
                  </a:lnTo>
                  <a:lnTo>
                    <a:pt x="435" y="46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37"/>
            <p:cNvSpPr/>
            <p:nvPr/>
          </p:nvSpPr>
          <p:spPr bwMode="auto">
            <a:xfrm>
              <a:off x="5745" y="1626"/>
              <a:ext cx="136" cy="458"/>
            </a:xfrm>
            <a:custGeom>
              <a:avLst/>
              <a:gdLst>
                <a:gd name="T0" fmla="*/ 0 w 136"/>
                <a:gd name="T1" fmla="*/ 272 h 458"/>
                <a:gd name="T2" fmla="*/ 0 w 136"/>
                <a:gd name="T3" fmla="*/ 272 h 458"/>
                <a:gd name="T4" fmla="*/ 136 w 136"/>
                <a:gd name="T5" fmla="*/ 0 h 458"/>
                <a:gd name="T6" fmla="*/ 136 w 136"/>
                <a:gd name="T7" fmla="*/ 0 h 458"/>
                <a:gd name="T8" fmla="*/ 136 w 136"/>
                <a:gd name="T9" fmla="*/ 458 h 458"/>
                <a:gd name="T10" fmla="*/ 0 w 136"/>
                <a:gd name="T11" fmla="*/ 272 h 458"/>
              </a:gdLst>
              <a:ahLst/>
              <a:cxnLst>
                <a:cxn ang="0">
                  <a:pos x="T0" y="T1"/>
                </a:cxn>
                <a:cxn ang="0">
                  <a:pos x="T2" y="T3"/>
                </a:cxn>
                <a:cxn ang="0">
                  <a:pos x="T4" y="T5"/>
                </a:cxn>
                <a:cxn ang="0">
                  <a:pos x="T6" y="T7"/>
                </a:cxn>
                <a:cxn ang="0">
                  <a:pos x="T8" y="T9"/>
                </a:cxn>
                <a:cxn ang="0">
                  <a:pos x="T10" y="T11"/>
                </a:cxn>
              </a:cxnLst>
              <a:rect l="0" t="0" r="r" b="b"/>
              <a:pathLst>
                <a:path w="136" h="458">
                  <a:moveTo>
                    <a:pt x="0" y="272"/>
                  </a:moveTo>
                  <a:lnTo>
                    <a:pt x="0" y="272"/>
                  </a:lnTo>
                  <a:lnTo>
                    <a:pt x="136" y="0"/>
                  </a:lnTo>
                  <a:lnTo>
                    <a:pt x="136" y="0"/>
                  </a:lnTo>
                  <a:lnTo>
                    <a:pt x="136" y="458"/>
                  </a:lnTo>
                  <a:lnTo>
                    <a:pt x="0" y="272"/>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38"/>
            <p:cNvSpPr/>
            <p:nvPr/>
          </p:nvSpPr>
          <p:spPr bwMode="auto">
            <a:xfrm>
              <a:off x="5446" y="1943"/>
              <a:ext cx="435" cy="212"/>
            </a:xfrm>
            <a:custGeom>
              <a:avLst/>
              <a:gdLst>
                <a:gd name="T0" fmla="*/ 0 w 435"/>
                <a:gd name="T1" fmla="*/ 0 h 212"/>
                <a:gd name="T2" fmla="*/ 435 w 435"/>
                <a:gd name="T3" fmla="*/ 141 h 212"/>
                <a:gd name="T4" fmla="*/ 216 w 435"/>
                <a:gd name="T5" fmla="*/ 212 h 212"/>
                <a:gd name="T6" fmla="*/ 0 w 435"/>
                <a:gd name="T7" fmla="*/ 0 h 212"/>
                <a:gd name="T8" fmla="*/ 0 w 435"/>
                <a:gd name="T9" fmla="*/ 0 h 212"/>
              </a:gdLst>
              <a:ahLst/>
              <a:cxnLst>
                <a:cxn ang="0">
                  <a:pos x="T0" y="T1"/>
                </a:cxn>
                <a:cxn ang="0">
                  <a:pos x="T2" y="T3"/>
                </a:cxn>
                <a:cxn ang="0">
                  <a:pos x="T4" y="T5"/>
                </a:cxn>
                <a:cxn ang="0">
                  <a:pos x="T6" y="T7"/>
                </a:cxn>
                <a:cxn ang="0">
                  <a:pos x="T8" y="T9"/>
                </a:cxn>
              </a:cxnLst>
              <a:rect l="0" t="0" r="r" b="b"/>
              <a:pathLst>
                <a:path w="435" h="212">
                  <a:moveTo>
                    <a:pt x="0" y="0"/>
                  </a:moveTo>
                  <a:lnTo>
                    <a:pt x="435" y="141"/>
                  </a:lnTo>
                  <a:lnTo>
                    <a:pt x="216" y="212"/>
                  </a:lnTo>
                  <a:lnTo>
                    <a:pt x="0" y="0"/>
                  </a:lnTo>
                  <a:lnTo>
                    <a:pt x="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39"/>
            <p:cNvSpPr/>
            <p:nvPr/>
          </p:nvSpPr>
          <p:spPr bwMode="auto">
            <a:xfrm>
              <a:off x="5715" y="1807"/>
              <a:ext cx="28" cy="29"/>
            </a:xfrm>
            <a:custGeom>
              <a:avLst/>
              <a:gdLst>
                <a:gd name="T0" fmla="*/ 14 w 28"/>
                <a:gd name="T1" fmla="*/ 0 h 29"/>
                <a:gd name="T2" fmla="*/ 16 w 28"/>
                <a:gd name="T3" fmla="*/ 10 h 29"/>
                <a:gd name="T4" fmla="*/ 28 w 28"/>
                <a:gd name="T5" fmla="*/ 10 h 29"/>
                <a:gd name="T6" fmla="*/ 19 w 28"/>
                <a:gd name="T7" fmla="*/ 17 h 29"/>
                <a:gd name="T8" fmla="*/ 23 w 28"/>
                <a:gd name="T9" fmla="*/ 29 h 29"/>
                <a:gd name="T10" fmla="*/ 14 w 28"/>
                <a:gd name="T11" fmla="*/ 22 h 29"/>
                <a:gd name="T12" fmla="*/ 4 w 28"/>
                <a:gd name="T13" fmla="*/ 29 h 29"/>
                <a:gd name="T14" fmla="*/ 7 w 28"/>
                <a:gd name="T15" fmla="*/ 17 h 29"/>
                <a:gd name="T16" fmla="*/ 0 w 28"/>
                <a:gd name="T17" fmla="*/ 10 h 29"/>
                <a:gd name="T18" fmla="*/ 9 w 28"/>
                <a:gd name="T19" fmla="*/ 10 h 29"/>
                <a:gd name="T20" fmla="*/ 14 w 28"/>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14" y="0"/>
                  </a:moveTo>
                  <a:lnTo>
                    <a:pt x="16" y="10"/>
                  </a:lnTo>
                  <a:lnTo>
                    <a:pt x="28" y="10"/>
                  </a:lnTo>
                  <a:lnTo>
                    <a:pt x="19" y="17"/>
                  </a:lnTo>
                  <a:lnTo>
                    <a:pt x="23" y="29"/>
                  </a:lnTo>
                  <a:lnTo>
                    <a:pt x="14" y="22"/>
                  </a:lnTo>
                  <a:lnTo>
                    <a:pt x="4" y="29"/>
                  </a:lnTo>
                  <a:lnTo>
                    <a:pt x="7" y="17"/>
                  </a:lnTo>
                  <a:lnTo>
                    <a:pt x="0" y="10"/>
                  </a:lnTo>
                  <a:lnTo>
                    <a:pt x="9" y="10"/>
                  </a:lnTo>
                  <a:lnTo>
                    <a:pt x="14"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40"/>
            <p:cNvSpPr/>
            <p:nvPr/>
          </p:nvSpPr>
          <p:spPr bwMode="auto">
            <a:xfrm>
              <a:off x="6162" y="2167"/>
              <a:ext cx="28" cy="29"/>
            </a:xfrm>
            <a:custGeom>
              <a:avLst/>
              <a:gdLst>
                <a:gd name="T0" fmla="*/ 14 w 28"/>
                <a:gd name="T1" fmla="*/ 0 h 29"/>
                <a:gd name="T2" fmla="*/ 19 w 28"/>
                <a:gd name="T3" fmla="*/ 12 h 29"/>
                <a:gd name="T4" fmla="*/ 28 w 28"/>
                <a:gd name="T5" fmla="*/ 12 h 29"/>
                <a:gd name="T6" fmla="*/ 21 w 28"/>
                <a:gd name="T7" fmla="*/ 19 h 29"/>
                <a:gd name="T8" fmla="*/ 24 w 28"/>
                <a:gd name="T9" fmla="*/ 29 h 29"/>
                <a:gd name="T10" fmla="*/ 14 w 28"/>
                <a:gd name="T11" fmla="*/ 24 h 29"/>
                <a:gd name="T12" fmla="*/ 5 w 28"/>
                <a:gd name="T13" fmla="*/ 29 h 29"/>
                <a:gd name="T14" fmla="*/ 9 w 28"/>
                <a:gd name="T15" fmla="*/ 19 h 29"/>
                <a:gd name="T16" fmla="*/ 0 w 28"/>
                <a:gd name="T17" fmla="*/ 12 h 29"/>
                <a:gd name="T18" fmla="*/ 12 w 28"/>
                <a:gd name="T19" fmla="*/ 12 h 29"/>
                <a:gd name="T20" fmla="*/ 14 w 28"/>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14" y="0"/>
                  </a:moveTo>
                  <a:lnTo>
                    <a:pt x="19" y="12"/>
                  </a:lnTo>
                  <a:lnTo>
                    <a:pt x="28" y="12"/>
                  </a:lnTo>
                  <a:lnTo>
                    <a:pt x="21" y="19"/>
                  </a:lnTo>
                  <a:lnTo>
                    <a:pt x="24" y="29"/>
                  </a:lnTo>
                  <a:lnTo>
                    <a:pt x="14" y="24"/>
                  </a:lnTo>
                  <a:lnTo>
                    <a:pt x="5" y="29"/>
                  </a:lnTo>
                  <a:lnTo>
                    <a:pt x="9" y="19"/>
                  </a:lnTo>
                  <a:lnTo>
                    <a:pt x="0" y="12"/>
                  </a:lnTo>
                  <a:lnTo>
                    <a:pt x="12" y="12"/>
                  </a:lnTo>
                  <a:lnTo>
                    <a:pt x="14"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41"/>
            <p:cNvSpPr/>
            <p:nvPr/>
          </p:nvSpPr>
          <p:spPr bwMode="auto">
            <a:xfrm>
              <a:off x="5662" y="1841"/>
              <a:ext cx="22" cy="19"/>
            </a:xfrm>
            <a:custGeom>
              <a:avLst/>
              <a:gdLst>
                <a:gd name="T0" fmla="*/ 10 w 22"/>
                <a:gd name="T1" fmla="*/ 0 h 19"/>
                <a:gd name="T2" fmla="*/ 12 w 22"/>
                <a:gd name="T3" fmla="*/ 7 h 19"/>
                <a:gd name="T4" fmla="*/ 22 w 22"/>
                <a:gd name="T5" fmla="*/ 7 h 19"/>
                <a:gd name="T6" fmla="*/ 14 w 22"/>
                <a:gd name="T7" fmla="*/ 12 h 19"/>
                <a:gd name="T8" fmla="*/ 17 w 22"/>
                <a:gd name="T9" fmla="*/ 19 h 19"/>
                <a:gd name="T10" fmla="*/ 10 w 22"/>
                <a:gd name="T11" fmla="*/ 14 h 19"/>
                <a:gd name="T12" fmla="*/ 5 w 22"/>
                <a:gd name="T13" fmla="*/ 19 h 19"/>
                <a:gd name="T14" fmla="*/ 7 w 22"/>
                <a:gd name="T15" fmla="*/ 12 h 19"/>
                <a:gd name="T16" fmla="*/ 0 w 22"/>
                <a:gd name="T17" fmla="*/ 7 h 19"/>
                <a:gd name="T18" fmla="*/ 7 w 22"/>
                <a:gd name="T19" fmla="*/ 7 h 19"/>
                <a:gd name="T20" fmla="*/ 10 w 22"/>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0"/>
                  </a:moveTo>
                  <a:lnTo>
                    <a:pt x="12" y="7"/>
                  </a:lnTo>
                  <a:lnTo>
                    <a:pt x="22" y="7"/>
                  </a:lnTo>
                  <a:lnTo>
                    <a:pt x="14" y="12"/>
                  </a:lnTo>
                  <a:lnTo>
                    <a:pt x="17" y="19"/>
                  </a:lnTo>
                  <a:lnTo>
                    <a:pt x="10" y="14"/>
                  </a:lnTo>
                  <a:lnTo>
                    <a:pt x="5" y="19"/>
                  </a:lnTo>
                  <a:lnTo>
                    <a:pt x="7" y="12"/>
                  </a:lnTo>
                  <a:lnTo>
                    <a:pt x="0" y="7"/>
                  </a:lnTo>
                  <a:lnTo>
                    <a:pt x="7"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42"/>
            <p:cNvSpPr/>
            <p:nvPr/>
          </p:nvSpPr>
          <p:spPr bwMode="auto">
            <a:xfrm>
              <a:off x="6207" y="2170"/>
              <a:ext cx="19" cy="19"/>
            </a:xfrm>
            <a:custGeom>
              <a:avLst/>
              <a:gdLst>
                <a:gd name="T0" fmla="*/ 10 w 19"/>
                <a:gd name="T1" fmla="*/ 0 h 19"/>
                <a:gd name="T2" fmla="*/ 12 w 19"/>
                <a:gd name="T3" fmla="*/ 7 h 19"/>
                <a:gd name="T4" fmla="*/ 19 w 19"/>
                <a:gd name="T5" fmla="*/ 7 h 19"/>
                <a:gd name="T6" fmla="*/ 14 w 19"/>
                <a:gd name="T7" fmla="*/ 11 h 19"/>
                <a:gd name="T8" fmla="*/ 17 w 19"/>
                <a:gd name="T9" fmla="*/ 19 h 19"/>
                <a:gd name="T10" fmla="*/ 10 w 19"/>
                <a:gd name="T11" fmla="*/ 14 h 19"/>
                <a:gd name="T12" fmla="*/ 2 w 19"/>
                <a:gd name="T13" fmla="*/ 19 h 19"/>
                <a:gd name="T14" fmla="*/ 5 w 19"/>
                <a:gd name="T15" fmla="*/ 11 h 19"/>
                <a:gd name="T16" fmla="*/ 0 w 19"/>
                <a:gd name="T17" fmla="*/ 7 h 19"/>
                <a:gd name="T18" fmla="*/ 7 w 19"/>
                <a:gd name="T19" fmla="*/ 7 h 19"/>
                <a:gd name="T20" fmla="*/ 10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0" y="0"/>
                  </a:moveTo>
                  <a:lnTo>
                    <a:pt x="12" y="7"/>
                  </a:lnTo>
                  <a:lnTo>
                    <a:pt x="19" y="7"/>
                  </a:lnTo>
                  <a:lnTo>
                    <a:pt x="14" y="11"/>
                  </a:lnTo>
                  <a:lnTo>
                    <a:pt x="17" y="19"/>
                  </a:lnTo>
                  <a:lnTo>
                    <a:pt x="10" y="14"/>
                  </a:lnTo>
                  <a:lnTo>
                    <a:pt x="2" y="19"/>
                  </a:lnTo>
                  <a:lnTo>
                    <a:pt x="5" y="11"/>
                  </a:lnTo>
                  <a:lnTo>
                    <a:pt x="0" y="7"/>
                  </a:lnTo>
                  <a:lnTo>
                    <a:pt x="7"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43"/>
            <p:cNvSpPr/>
            <p:nvPr/>
          </p:nvSpPr>
          <p:spPr bwMode="auto">
            <a:xfrm>
              <a:off x="5686" y="1767"/>
              <a:ext cx="17" cy="14"/>
            </a:xfrm>
            <a:custGeom>
              <a:avLst/>
              <a:gdLst>
                <a:gd name="T0" fmla="*/ 10 w 17"/>
                <a:gd name="T1" fmla="*/ 0 h 14"/>
                <a:gd name="T2" fmla="*/ 10 w 17"/>
                <a:gd name="T3" fmla="*/ 5 h 14"/>
                <a:gd name="T4" fmla="*/ 17 w 17"/>
                <a:gd name="T5" fmla="*/ 5 h 14"/>
                <a:gd name="T6" fmla="*/ 12 w 17"/>
                <a:gd name="T7" fmla="*/ 7 h 14"/>
                <a:gd name="T8" fmla="*/ 14 w 17"/>
                <a:gd name="T9" fmla="*/ 14 h 14"/>
                <a:gd name="T10" fmla="*/ 10 w 17"/>
                <a:gd name="T11" fmla="*/ 9 h 14"/>
                <a:gd name="T12" fmla="*/ 5 w 17"/>
                <a:gd name="T13" fmla="*/ 14 h 14"/>
                <a:gd name="T14" fmla="*/ 5 w 17"/>
                <a:gd name="T15" fmla="*/ 7 h 14"/>
                <a:gd name="T16" fmla="*/ 0 w 17"/>
                <a:gd name="T17" fmla="*/ 5 h 14"/>
                <a:gd name="T18" fmla="*/ 7 w 17"/>
                <a:gd name="T19" fmla="*/ 5 h 14"/>
                <a:gd name="T20" fmla="*/ 10 w 17"/>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10" y="0"/>
                  </a:moveTo>
                  <a:lnTo>
                    <a:pt x="10" y="5"/>
                  </a:lnTo>
                  <a:lnTo>
                    <a:pt x="17" y="5"/>
                  </a:lnTo>
                  <a:lnTo>
                    <a:pt x="12" y="7"/>
                  </a:lnTo>
                  <a:lnTo>
                    <a:pt x="14" y="14"/>
                  </a:lnTo>
                  <a:lnTo>
                    <a:pt x="10" y="9"/>
                  </a:lnTo>
                  <a:lnTo>
                    <a:pt x="5" y="14"/>
                  </a:lnTo>
                  <a:lnTo>
                    <a:pt x="5" y="7"/>
                  </a:lnTo>
                  <a:lnTo>
                    <a:pt x="0" y="5"/>
                  </a:lnTo>
                  <a:lnTo>
                    <a:pt x="7" y="5"/>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44"/>
            <p:cNvSpPr/>
            <p:nvPr/>
          </p:nvSpPr>
          <p:spPr bwMode="auto">
            <a:xfrm>
              <a:off x="5638" y="1769"/>
              <a:ext cx="17" cy="15"/>
            </a:xfrm>
            <a:custGeom>
              <a:avLst/>
              <a:gdLst>
                <a:gd name="T0" fmla="*/ 8 w 17"/>
                <a:gd name="T1" fmla="*/ 0 h 15"/>
                <a:gd name="T2" fmla="*/ 10 w 17"/>
                <a:gd name="T3" fmla="*/ 5 h 15"/>
                <a:gd name="T4" fmla="*/ 17 w 17"/>
                <a:gd name="T5" fmla="*/ 5 h 15"/>
                <a:gd name="T6" fmla="*/ 12 w 17"/>
                <a:gd name="T7" fmla="*/ 7 h 15"/>
                <a:gd name="T8" fmla="*/ 12 w 17"/>
                <a:gd name="T9" fmla="*/ 15 h 15"/>
                <a:gd name="T10" fmla="*/ 8 w 17"/>
                <a:gd name="T11" fmla="*/ 10 h 15"/>
                <a:gd name="T12" fmla="*/ 3 w 17"/>
                <a:gd name="T13" fmla="*/ 15 h 15"/>
                <a:gd name="T14" fmla="*/ 5 w 17"/>
                <a:gd name="T15" fmla="*/ 7 h 15"/>
                <a:gd name="T16" fmla="*/ 0 w 17"/>
                <a:gd name="T17" fmla="*/ 5 h 15"/>
                <a:gd name="T18" fmla="*/ 8 w 17"/>
                <a:gd name="T19" fmla="*/ 5 h 15"/>
                <a:gd name="T20" fmla="*/ 8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8" y="0"/>
                  </a:moveTo>
                  <a:lnTo>
                    <a:pt x="10" y="5"/>
                  </a:lnTo>
                  <a:lnTo>
                    <a:pt x="17" y="5"/>
                  </a:lnTo>
                  <a:lnTo>
                    <a:pt x="12" y="7"/>
                  </a:lnTo>
                  <a:lnTo>
                    <a:pt x="12" y="15"/>
                  </a:lnTo>
                  <a:lnTo>
                    <a:pt x="8" y="10"/>
                  </a:lnTo>
                  <a:lnTo>
                    <a:pt x="3" y="15"/>
                  </a:lnTo>
                  <a:lnTo>
                    <a:pt x="5" y="7"/>
                  </a:lnTo>
                  <a:lnTo>
                    <a:pt x="0" y="5"/>
                  </a:lnTo>
                  <a:lnTo>
                    <a:pt x="8" y="5"/>
                  </a:lnTo>
                  <a:lnTo>
                    <a:pt x="8"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45"/>
            <p:cNvSpPr/>
            <p:nvPr/>
          </p:nvSpPr>
          <p:spPr bwMode="auto">
            <a:xfrm>
              <a:off x="5662" y="1800"/>
              <a:ext cx="17" cy="15"/>
            </a:xfrm>
            <a:custGeom>
              <a:avLst/>
              <a:gdLst>
                <a:gd name="T0" fmla="*/ 7 w 17"/>
                <a:gd name="T1" fmla="*/ 0 h 15"/>
                <a:gd name="T2" fmla="*/ 10 w 17"/>
                <a:gd name="T3" fmla="*/ 5 h 15"/>
                <a:gd name="T4" fmla="*/ 17 w 17"/>
                <a:gd name="T5" fmla="*/ 5 h 15"/>
                <a:gd name="T6" fmla="*/ 12 w 17"/>
                <a:gd name="T7" fmla="*/ 10 h 15"/>
                <a:gd name="T8" fmla="*/ 12 w 17"/>
                <a:gd name="T9" fmla="*/ 15 h 15"/>
                <a:gd name="T10" fmla="*/ 7 w 17"/>
                <a:gd name="T11" fmla="*/ 12 h 15"/>
                <a:gd name="T12" fmla="*/ 3 w 17"/>
                <a:gd name="T13" fmla="*/ 15 h 15"/>
                <a:gd name="T14" fmla="*/ 5 w 17"/>
                <a:gd name="T15" fmla="*/ 10 h 15"/>
                <a:gd name="T16" fmla="*/ 0 w 17"/>
                <a:gd name="T17" fmla="*/ 5 h 15"/>
                <a:gd name="T18" fmla="*/ 7 w 17"/>
                <a:gd name="T19" fmla="*/ 5 h 15"/>
                <a:gd name="T20" fmla="*/ 7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7" y="0"/>
                  </a:moveTo>
                  <a:lnTo>
                    <a:pt x="10" y="5"/>
                  </a:lnTo>
                  <a:lnTo>
                    <a:pt x="17" y="5"/>
                  </a:lnTo>
                  <a:lnTo>
                    <a:pt x="12" y="10"/>
                  </a:lnTo>
                  <a:lnTo>
                    <a:pt x="12" y="15"/>
                  </a:lnTo>
                  <a:lnTo>
                    <a:pt x="7" y="12"/>
                  </a:lnTo>
                  <a:lnTo>
                    <a:pt x="3" y="15"/>
                  </a:lnTo>
                  <a:lnTo>
                    <a:pt x="5" y="10"/>
                  </a:lnTo>
                  <a:lnTo>
                    <a:pt x="0" y="5"/>
                  </a:lnTo>
                  <a:lnTo>
                    <a:pt x="7"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46"/>
            <p:cNvSpPr/>
            <p:nvPr/>
          </p:nvSpPr>
          <p:spPr bwMode="auto">
            <a:xfrm>
              <a:off x="6183" y="2129"/>
              <a:ext cx="15" cy="14"/>
            </a:xfrm>
            <a:custGeom>
              <a:avLst/>
              <a:gdLst>
                <a:gd name="T0" fmla="*/ 7 w 15"/>
                <a:gd name="T1" fmla="*/ 0 h 14"/>
                <a:gd name="T2" fmla="*/ 10 w 15"/>
                <a:gd name="T3" fmla="*/ 5 h 14"/>
                <a:gd name="T4" fmla="*/ 15 w 15"/>
                <a:gd name="T5" fmla="*/ 5 h 14"/>
                <a:gd name="T6" fmla="*/ 10 w 15"/>
                <a:gd name="T7" fmla="*/ 7 h 14"/>
                <a:gd name="T8" fmla="*/ 12 w 15"/>
                <a:gd name="T9" fmla="*/ 14 h 14"/>
                <a:gd name="T10" fmla="*/ 7 w 15"/>
                <a:gd name="T11" fmla="*/ 10 h 14"/>
                <a:gd name="T12" fmla="*/ 3 w 15"/>
                <a:gd name="T13" fmla="*/ 14 h 14"/>
                <a:gd name="T14" fmla="*/ 5 w 15"/>
                <a:gd name="T15" fmla="*/ 7 h 14"/>
                <a:gd name="T16" fmla="*/ 0 w 15"/>
                <a:gd name="T17" fmla="*/ 5 h 14"/>
                <a:gd name="T18" fmla="*/ 5 w 15"/>
                <a:gd name="T19" fmla="*/ 5 h 14"/>
                <a:gd name="T20" fmla="*/ 7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7" y="0"/>
                  </a:moveTo>
                  <a:lnTo>
                    <a:pt x="10" y="5"/>
                  </a:lnTo>
                  <a:lnTo>
                    <a:pt x="15" y="5"/>
                  </a:lnTo>
                  <a:lnTo>
                    <a:pt x="10" y="7"/>
                  </a:lnTo>
                  <a:lnTo>
                    <a:pt x="12" y="14"/>
                  </a:lnTo>
                  <a:lnTo>
                    <a:pt x="7" y="10"/>
                  </a:lnTo>
                  <a:lnTo>
                    <a:pt x="3" y="14"/>
                  </a:lnTo>
                  <a:lnTo>
                    <a:pt x="5" y="7"/>
                  </a:lnTo>
                  <a:lnTo>
                    <a:pt x="0" y="5"/>
                  </a:lnTo>
                  <a:lnTo>
                    <a:pt x="5"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47"/>
            <p:cNvSpPr/>
            <p:nvPr/>
          </p:nvSpPr>
          <p:spPr bwMode="auto">
            <a:xfrm>
              <a:off x="6140" y="2155"/>
              <a:ext cx="17" cy="15"/>
            </a:xfrm>
            <a:custGeom>
              <a:avLst/>
              <a:gdLst>
                <a:gd name="T0" fmla="*/ 10 w 17"/>
                <a:gd name="T1" fmla="*/ 0 h 15"/>
                <a:gd name="T2" fmla="*/ 10 w 17"/>
                <a:gd name="T3" fmla="*/ 7 h 15"/>
                <a:gd name="T4" fmla="*/ 17 w 17"/>
                <a:gd name="T5" fmla="*/ 7 h 15"/>
                <a:gd name="T6" fmla="*/ 12 w 17"/>
                <a:gd name="T7" fmla="*/ 10 h 15"/>
                <a:gd name="T8" fmla="*/ 15 w 17"/>
                <a:gd name="T9" fmla="*/ 15 h 15"/>
                <a:gd name="T10" fmla="*/ 10 w 17"/>
                <a:gd name="T11" fmla="*/ 12 h 15"/>
                <a:gd name="T12" fmla="*/ 5 w 17"/>
                <a:gd name="T13" fmla="*/ 15 h 15"/>
                <a:gd name="T14" fmla="*/ 5 w 17"/>
                <a:gd name="T15" fmla="*/ 10 h 15"/>
                <a:gd name="T16" fmla="*/ 0 w 17"/>
                <a:gd name="T17" fmla="*/ 7 h 15"/>
                <a:gd name="T18" fmla="*/ 8 w 17"/>
                <a:gd name="T19" fmla="*/ 7 h 15"/>
                <a:gd name="T20" fmla="*/ 10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10" y="0"/>
                  </a:moveTo>
                  <a:lnTo>
                    <a:pt x="10" y="7"/>
                  </a:lnTo>
                  <a:lnTo>
                    <a:pt x="17" y="7"/>
                  </a:lnTo>
                  <a:lnTo>
                    <a:pt x="12" y="10"/>
                  </a:lnTo>
                  <a:lnTo>
                    <a:pt x="15" y="15"/>
                  </a:lnTo>
                  <a:lnTo>
                    <a:pt x="10" y="12"/>
                  </a:lnTo>
                  <a:lnTo>
                    <a:pt x="5" y="15"/>
                  </a:lnTo>
                  <a:lnTo>
                    <a:pt x="5" y="10"/>
                  </a:lnTo>
                  <a:lnTo>
                    <a:pt x="0" y="7"/>
                  </a:lnTo>
                  <a:lnTo>
                    <a:pt x="8"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48"/>
            <p:cNvSpPr/>
            <p:nvPr/>
          </p:nvSpPr>
          <p:spPr bwMode="auto">
            <a:xfrm>
              <a:off x="6136" y="2203"/>
              <a:ext cx="14" cy="14"/>
            </a:xfrm>
            <a:custGeom>
              <a:avLst/>
              <a:gdLst>
                <a:gd name="T0" fmla="*/ 7 w 14"/>
                <a:gd name="T1" fmla="*/ 0 h 14"/>
                <a:gd name="T2" fmla="*/ 9 w 14"/>
                <a:gd name="T3" fmla="*/ 5 h 14"/>
                <a:gd name="T4" fmla="*/ 14 w 14"/>
                <a:gd name="T5" fmla="*/ 5 h 14"/>
                <a:gd name="T6" fmla="*/ 9 w 14"/>
                <a:gd name="T7" fmla="*/ 7 h 14"/>
                <a:gd name="T8" fmla="*/ 12 w 14"/>
                <a:gd name="T9" fmla="*/ 14 h 14"/>
                <a:gd name="T10" fmla="*/ 7 w 14"/>
                <a:gd name="T11" fmla="*/ 9 h 14"/>
                <a:gd name="T12" fmla="*/ 2 w 14"/>
                <a:gd name="T13" fmla="*/ 14 h 14"/>
                <a:gd name="T14" fmla="*/ 4 w 14"/>
                <a:gd name="T15" fmla="*/ 7 h 14"/>
                <a:gd name="T16" fmla="*/ 0 w 14"/>
                <a:gd name="T17" fmla="*/ 5 h 14"/>
                <a:gd name="T18" fmla="*/ 4 w 14"/>
                <a:gd name="T19" fmla="*/ 5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lnTo>
                    <a:pt x="9" y="5"/>
                  </a:lnTo>
                  <a:lnTo>
                    <a:pt x="14" y="5"/>
                  </a:lnTo>
                  <a:lnTo>
                    <a:pt x="9" y="7"/>
                  </a:lnTo>
                  <a:lnTo>
                    <a:pt x="12" y="14"/>
                  </a:lnTo>
                  <a:lnTo>
                    <a:pt x="7" y="9"/>
                  </a:lnTo>
                  <a:lnTo>
                    <a:pt x="2" y="14"/>
                  </a:lnTo>
                  <a:lnTo>
                    <a:pt x="4" y="7"/>
                  </a:lnTo>
                  <a:lnTo>
                    <a:pt x="0" y="5"/>
                  </a:lnTo>
                  <a:lnTo>
                    <a:pt x="4"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49"/>
            <p:cNvSpPr/>
            <p:nvPr/>
          </p:nvSpPr>
          <p:spPr bwMode="auto">
            <a:xfrm>
              <a:off x="6176" y="2205"/>
              <a:ext cx="14" cy="15"/>
            </a:xfrm>
            <a:custGeom>
              <a:avLst/>
              <a:gdLst>
                <a:gd name="T0" fmla="*/ 7 w 14"/>
                <a:gd name="T1" fmla="*/ 0 h 15"/>
                <a:gd name="T2" fmla="*/ 10 w 14"/>
                <a:gd name="T3" fmla="*/ 5 h 15"/>
                <a:gd name="T4" fmla="*/ 14 w 14"/>
                <a:gd name="T5" fmla="*/ 5 h 15"/>
                <a:gd name="T6" fmla="*/ 12 w 14"/>
                <a:gd name="T7" fmla="*/ 10 h 15"/>
                <a:gd name="T8" fmla="*/ 12 w 14"/>
                <a:gd name="T9" fmla="*/ 15 h 15"/>
                <a:gd name="T10" fmla="*/ 7 w 14"/>
                <a:gd name="T11" fmla="*/ 12 h 15"/>
                <a:gd name="T12" fmla="*/ 3 w 14"/>
                <a:gd name="T13" fmla="*/ 15 h 15"/>
                <a:gd name="T14" fmla="*/ 5 w 14"/>
                <a:gd name="T15" fmla="*/ 10 h 15"/>
                <a:gd name="T16" fmla="*/ 0 w 14"/>
                <a:gd name="T17" fmla="*/ 5 h 15"/>
                <a:gd name="T18" fmla="*/ 7 w 14"/>
                <a:gd name="T19" fmla="*/ 5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lnTo>
                    <a:pt x="10" y="5"/>
                  </a:lnTo>
                  <a:lnTo>
                    <a:pt x="14" y="5"/>
                  </a:lnTo>
                  <a:lnTo>
                    <a:pt x="12" y="10"/>
                  </a:lnTo>
                  <a:lnTo>
                    <a:pt x="12" y="15"/>
                  </a:lnTo>
                  <a:lnTo>
                    <a:pt x="7" y="12"/>
                  </a:lnTo>
                  <a:lnTo>
                    <a:pt x="3" y="15"/>
                  </a:lnTo>
                  <a:lnTo>
                    <a:pt x="5" y="10"/>
                  </a:lnTo>
                  <a:lnTo>
                    <a:pt x="0" y="5"/>
                  </a:lnTo>
                  <a:lnTo>
                    <a:pt x="7"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6" name="文本框 25"/>
          <p:cNvSpPr txBox="1"/>
          <p:nvPr/>
        </p:nvSpPr>
        <p:spPr>
          <a:xfrm>
            <a:off x="469900" y="2457450"/>
            <a:ext cx="184213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convinced</a:t>
            </a:r>
            <a:endParaRPr lang="en-US" altLang="zh-CN" sz="2800">
              <a:solidFill>
                <a:srgbClr val="FF0000"/>
              </a:solidFill>
              <a:latin typeface="Arial" panose="020B0604020202020204" pitchFamily="34" charset="0"/>
              <a:cs typeface="Arial" panose="020B0604020202020204" pitchFamily="34" charset="0"/>
            </a:endParaRPr>
          </a:p>
        </p:txBody>
      </p:sp>
      <p:sp>
        <p:nvSpPr>
          <p:cNvPr id="27" name="文本框 26"/>
          <p:cNvSpPr txBox="1"/>
          <p:nvPr/>
        </p:nvSpPr>
        <p:spPr>
          <a:xfrm>
            <a:off x="5000625" y="1642745"/>
            <a:ext cx="202946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be waken</a:t>
            </a:r>
            <a:endParaRPr lang="en-US" altLang="zh-CN" sz="2800">
              <a:solidFill>
                <a:srgbClr val="FF0000"/>
              </a:solidFill>
              <a:latin typeface="Arial" panose="020B0604020202020204" pitchFamily="34" charset="0"/>
              <a:cs typeface="Arial" panose="020B0604020202020204" pitchFamily="34" charset="0"/>
            </a:endParaRPr>
          </a:p>
        </p:txBody>
      </p:sp>
      <p:sp>
        <p:nvSpPr>
          <p:cNvPr id="29" name="文本框 28"/>
          <p:cNvSpPr txBox="1"/>
          <p:nvPr/>
        </p:nvSpPr>
        <p:spPr>
          <a:xfrm>
            <a:off x="1195070" y="2005330"/>
            <a:ext cx="102933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with</a:t>
            </a:r>
            <a:endParaRPr lang="en-US" altLang="zh-CN" sz="2800">
              <a:solidFill>
                <a:srgbClr val="FF0000"/>
              </a:solidFill>
              <a:latin typeface="Arial" panose="020B0604020202020204" pitchFamily="34" charset="0"/>
              <a:cs typeface="Arial" panose="020B0604020202020204" pitchFamily="34" charset="0"/>
            </a:endParaRPr>
          </a:p>
        </p:txBody>
      </p:sp>
      <p:sp>
        <p:nvSpPr>
          <p:cNvPr id="30" name="文本框 29"/>
          <p:cNvSpPr txBox="1"/>
          <p:nvPr/>
        </p:nvSpPr>
        <p:spPr>
          <a:xfrm>
            <a:off x="4469765" y="796290"/>
            <a:ext cx="102933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who</a:t>
            </a:r>
            <a:endParaRPr lang="en-US" altLang="zh-CN" sz="2800">
              <a:solidFill>
                <a:srgbClr val="FF0000"/>
              </a:solidFill>
              <a:latin typeface="Arial" panose="020B0604020202020204" pitchFamily="34" charset="0"/>
              <a:cs typeface="Arial" panose="020B0604020202020204" pitchFamily="34" charset="0"/>
            </a:endParaRPr>
          </a:p>
        </p:txBody>
      </p:sp>
      <p:sp>
        <p:nvSpPr>
          <p:cNvPr id="31" name="文本框 30"/>
          <p:cNvSpPr txBox="1"/>
          <p:nvPr/>
        </p:nvSpPr>
        <p:spPr>
          <a:xfrm>
            <a:off x="5374005" y="2979420"/>
            <a:ext cx="18332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however</a:t>
            </a:r>
            <a:endParaRPr lang="en-US" altLang="zh-CN" sz="2800">
              <a:solidFill>
                <a:srgbClr val="FF0000"/>
              </a:solidFill>
              <a:latin typeface="Arial" panose="020B0604020202020204" pitchFamily="34" charset="0"/>
              <a:cs typeface="Arial" panose="020B0604020202020204" pitchFamily="34" charset="0"/>
            </a:endParaRPr>
          </a:p>
        </p:txBody>
      </p:sp>
      <p:sp>
        <p:nvSpPr>
          <p:cNvPr id="32" name="文本框 31"/>
          <p:cNvSpPr txBox="1"/>
          <p:nvPr/>
        </p:nvSpPr>
        <p:spPr>
          <a:xfrm>
            <a:off x="3350895" y="3381375"/>
            <a:ext cx="16497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parents’</a:t>
            </a:r>
            <a:endParaRPr lang="en-US" altLang="zh-CN" sz="2800">
              <a:solidFill>
                <a:srgbClr val="FF0000"/>
              </a:solidFill>
              <a:latin typeface="Arial" panose="020B0604020202020204" pitchFamily="34" charset="0"/>
              <a:cs typeface="Arial" panose="020B0604020202020204" pitchFamily="34" charset="0"/>
            </a:endParaRPr>
          </a:p>
        </p:txBody>
      </p:sp>
      <p:sp>
        <p:nvSpPr>
          <p:cNvPr id="33" name="文本框 32"/>
          <p:cNvSpPr txBox="1"/>
          <p:nvPr/>
        </p:nvSpPr>
        <p:spPr>
          <a:xfrm>
            <a:off x="8382000" y="3753485"/>
            <a:ext cx="16497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as</a:t>
            </a:r>
            <a:endParaRPr lang="en-US" altLang="zh-CN" sz="2800">
              <a:solidFill>
                <a:srgbClr val="FF0000"/>
              </a:solidFill>
              <a:latin typeface="Arial" panose="020B0604020202020204" pitchFamily="34" charset="0"/>
              <a:cs typeface="Arial" panose="020B0604020202020204" pitchFamily="34" charset="0"/>
            </a:endParaRPr>
          </a:p>
        </p:txBody>
      </p:sp>
      <p:sp>
        <p:nvSpPr>
          <p:cNvPr id="34" name="文本框 33"/>
          <p:cNvSpPr txBox="1"/>
          <p:nvPr/>
        </p:nvSpPr>
        <p:spPr>
          <a:xfrm>
            <a:off x="6479540" y="4156075"/>
            <a:ext cx="16497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himself</a:t>
            </a:r>
            <a:endParaRPr lang="en-US" altLang="zh-CN" sz="2800">
              <a:solidFill>
                <a:srgbClr val="FF0000"/>
              </a:solidFill>
              <a:latin typeface="Arial" panose="020B0604020202020204" pitchFamily="34" charset="0"/>
              <a:cs typeface="Arial" panose="020B0604020202020204" pitchFamily="34" charset="0"/>
            </a:endParaRPr>
          </a:p>
        </p:txBody>
      </p:sp>
      <p:sp>
        <p:nvSpPr>
          <p:cNvPr id="35" name="文本框 34"/>
          <p:cNvSpPr txBox="1"/>
          <p:nvPr/>
        </p:nvSpPr>
        <p:spPr>
          <a:xfrm>
            <a:off x="10785475" y="4678045"/>
            <a:ext cx="16497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   a</a:t>
            </a:r>
            <a:endParaRPr lang="en-US" altLang="zh-CN" sz="2800">
              <a:solidFill>
                <a:srgbClr val="FF0000"/>
              </a:solidFill>
              <a:latin typeface="Arial" panose="020B0604020202020204" pitchFamily="34" charset="0"/>
              <a:cs typeface="Arial" panose="020B0604020202020204" pitchFamily="34" charset="0"/>
            </a:endParaRPr>
          </a:p>
        </p:txBody>
      </p:sp>
      <p:sp>
        <p:nvSpPr>
          <p:cNvPr id="36" name="文本框 35"/>
          <p:cNvSpPr txBox="1"/>
          <p:nvPr/>
        </p:nvSpPr>
        <p:spPr>
          <a:xfrm>
            <a:off x="525780" y="5480050"/>
            <a:ext cx="164973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working</a:t>
            </a:r>
            <a:endParaRPr lang="en-US" altLang="zh-CN" sz="2800">
              <a:solidFill>
                <a:srgbClr val="FF0000"/>
              </a:solidFill>
              <a:latin typeface="Arial" panose="020B0604020202020204" pitchFamily="34" charset="0"/>
              <a:cs typeface="Arial" panose="020B0604020202020204" pitchFamily="34" charset="0"/>
            </a:endParaRPr>
          </a:p>
        </p:txBody>
      </p:sp>
      <p:pic>
        <p:nvPicPr>
          <p:cNvPr id="37" name="图片 36"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amond(in)">
                                      <p:cBhvr>
                                        <p:cTn id="7" dur="20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amond(in)">
                                      <p:cBhvr>
                                        <p:cTn id="12" dur="20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diamond(in)">
                                      <p:cBhvr>
                                        <p:cTn id="17" dur="20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diamond(in)">
                                      <p:cBhvr>
                                        <p:cTn id="22" dur="20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diamond(in)">
                                      <p:cBhvr>
                                        <p:cTn id="27" dur="20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diamond(in)">
                                      <p:cBhvr>
                                        <p:cTn id="32" dur="20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diamond(in)">
                                      <p:cBhvr>
                                        <p:cTn id="37" dur="20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diamond(in)">
                                      <p:cBhvr>
                                        <p:cTn id="42" dur="2000"/>
                                        <p:tgtEl>
                                          <p:spTgt spid="3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diamond(in)">
                                      <p:cBhvr>
                                        <p:cTn id="47" dur="2000"/>
                                        <p:tgtEl>
                                          <p:spTgt spid="3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diamond(in)">
                                      <p:cBhvr>
                                        <p:cTn id="52"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488188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组合 154"/>
          <p:cNvGrpSpPr/>
          <p:nvPr/>
        </p:nvGrpSpPr>
        <p:grpSpPr bwMode="auto">
          <a:xfrm rot="1363591">
            <a:off x="118745" y="5723890"/>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490855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Learning language</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1011555" y="708660"/>
            <a:ext cx="4505325" cy="60261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1.</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经营一家农场</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2.</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喂养火鸡</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3.</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翻身</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4.</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有理由做某事</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无缘无故地</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5.</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帮助干农场上的活</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6.</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把</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放就位</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7.</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不想干某事</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8.</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该轮到某人了</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9.</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把</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想当然</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10.</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既然</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11.</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突然学到一个主意</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12.</a:t>
            </a:r>
            <a:r>
              <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rPr>
              <a:t>等着被叫醒</a:t>
            </a:r>
            <a:endParaRPr lang="zh-CN" alt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31" name="Group 27"/>
          <p:cNvGrpSpPr>
            <a:grpSpLocks noChangeAspect="1"/>
          </p:cNvGrpSpPr>
          <p:nvPr/>
        </p:nvGrpSpPr>
        <p:grpSpPr bwMode="auto">
          <a:xfrm>
            <a:off x="104140" y="16510"/>
            <a:ext cx="648335" cy="615950"/>
            <a:chOff x="5446" y="1624"/>
            <a:chExt cx="873" cy="829"/>
          </a:xfrm>
        </p:grpSpPr>
        <p:sp>
          <p:nvSpPr>
            <p:cNvPr id="2" name="AutoShape 26"/>
            <p:cNvSpPr>
              <a:spLocks noChangeAspect="1" noChangeArrowheads="1" noTextEdit="1"/>
            </p:cNvSpPr>
            <p:nvPr/>
          </p:nvSpPr>
          <p:spPr bwMode="auto">
            <a:xfrm>
              <a:off x="5448" y="1624"/>
              <a:ext cx="871"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 name="Freeform 29"/>
            <p:cNvSpPr/>
            <p:nvPr/>
          </p:nvSpPr>
          <p:spPr bwMode="auto">
            <a:xfrm>
              <a:off x="5881" y="1626"/>
              <a:ext cx="436" cy="827"/>
            </a:xfrm>
            <a:custGeom>
              <a:avLst/>
              <a:gdLst>
                <a:gd name="T0" fmla="*/ 133 w 436"/>
                <a:gd name="T1" fmla="*/ 272 h 827"/>
                <a:gd name="T2" fmla="*/ 0 w 436"/>
                <a:gd name="T3" fmla="*/ 0 h 827"/>
                <a:gd name="T4" fmla="*/ 0 w 436"/>
                <a:gd name="T5" fmla="*/ 0 h 827"/>
                <a:gd name="T6" fmla="*/ 0 w 436"/>
                <a:gd name="T7" fmla="*/ 686 h 827"/>
                <a:gd name="T8" fmla="*/ 0 w 436"/>
                <a:gd name="T9" fmla="*/ 686 h 827"/>
                <a:gd name="T10" fmla="*/ 269 w 436"/>
                <a:gd name="T11" fmla="*/ 827 h 827"/>
                <a:gd name="T12" fmla="*/ 217 w 436"/>
                <a:gd name="T13" fmla="*/ 529 h 827"/>
                <a:gd name="T14" fmla="*/ 436 w 436"/>
                <a:gd name="T15" fmla="*/ 317 h 827"/>
                <a:gd name="T16" fmla="*/ 133 w 436"/>
                <a:gd name="T17" fmla="*/ 27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827">
                  <a:moveTo>
                    <a:pt x="133" y="272"/>
                  </a:moveTo>
                  <a:lnTo>
                    <a:pt x="0" y="0"/>
                  </a:lnTo>
                  <a:lnTo>
                    <a:pt x="0" y="0"/>
                  </a:lnTo>
                  <a:lnTo>
                    <a:pt x="0" y="686"/>
                  </a:lnTo>
                  <a:lnTo>
                    <a:pt x="0" y="686"/>
                  </a:lnTo>
                  <a:lnTo>
                    <a:pt x="269" y="827"/>
                  </a:lnTo>
                  <a:lnTo>
                    <a:pt x="217" y="529"/>
                  </a:lnTo>
                  <a:lnTo>
                    <a:pt x="436" y="317"/>
                  </a:lnTo>
                  <a:lnTo>
                    <a:pt x="133" y="272"/>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30"/>
            <p:cNvSpPr/>
            <p:nvPr/>
          </p:nvSpPr>
          <p:spPr bwMode="auto">
            <a:xfrm>
              <a:off x="5881" y="2084"/>
              <a:ext cx="269" cy="369"/>
            </a:xfrm>
            <a:custGeom>
              <a:avLst/>
              <a:gdLst>
                <a:gd name="T0" fmla="*/ 0 w 269"/>
                <a:gd name="T1" fmla="*/ 0 h 369"/>
                <a:gd name="T2" fmla="*/ 0 w 269"/>
                <a:gd name="T3" fmla="*/ 228 h 369"/>
                <a:gd name="T4" fmla="*/ 0 w 269"/>
                <a:gd name="T5" fmla="*/ 228 h 369"/>
                <a:gd name="T6" fmla="*/ 269 w 269"/>
                <a:gd name="T7" fmla="*/ 369 h 369"/>
                <a:gd name="T8" fmla="*/ 269 w 269"/>
                <a:gd name="T9" fmla="*/ 369 h 369"/>
                <a:gd name="T10" fmla="*/ 0 w 269"/>
                <a:gd name="T11" fmla="*/ 0 h 369"/>
              </a:gdLst>
              <a:ahLst/>
              <a:cxnLst>
                <a:cxn ang="0">
                  <a:pos x="T0" y="T1"/>
                </a:cxn>
                <a:cxn ang="0">
                  <a:pos x="T2" y="T3"/>
                </a:cxn>
                <a:cxn ang="0">
                  <a:pos x="T4" y="T5"/>
                </a:cxn>
                <a:cxn ang="0">
                  <a:pos x="T6" y="T7"/>
                </a:cxn>
                <a:cxn ang="0">
                  <a:pos x="T8" y="T9"/>
                </a:cxn>
                <a:cxn ang="0">
                  <a:pos x="T10" y="T11"/>
                </a:cxn>
              </a:cxnLst>
              <a:rect l="0" t="0" r="r" b="b"/>
              <a:pathLst>
                <a:path w="269" h="369">
                  <a:moveTo>
                    <a:pt x="0" y="0"/>
                  </a:moveTo>
                  <a:lnTo>
                    <a:pt x="0" y="228"/>
                  </a:lnTo>
                  <a:lnTo>
                    <a:pt x="0" y="228"/>
                  </a:lnTo>
                  <a:lnTo>
                    <a:pt x="269" y="369"/>
                  </a:lnTo>
                  <a:lnTo>
                    <a:pt x="269" y="369"/>
                  </a:lnTo>
                  <a:lnTo>
                    <a:pt x="0" y="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Freeform 31"/>
            <p:cNvSpPr/>
            <p:nvPr/>
          </p:nvSpPr>
          <p:spPr bwMode="auto">
            <a:xfrm>
              <a:off x="5446" y="1626"/>
              <a:ext cx="435" cy="827"/>
            </a:xfrm>
            <a:custGeom>
              <a:avLst/>
              <a:gdLst>
                <a:gd name="T0" fmla="*/ 299 w 435"/>
                <a:gd name="T1" fmla="*/ 272 h 827"/>
                <a:gd name="T2" fmla="*/ 435 w 435"/>
                <a:gd name="T3" fmla="*/ 0 h 827"/>
                <a:gd name="T4" fmla="*/ 435 w 435"/>
                <a:gd name="T5" fmla="*/ 0 h 827"/>
                <a:gd name="T6" fmla="*/ 435 w 435"/>
                <a:gd name="T7" fmla="*/ 686 h 827"/>
                <a:gd name="T8" fmla="*/ 435 w 435"/>
                <a:gd name="T9" fmla="*/ 686 h 827"/>
                <a:gd name="T10" fmla="*/ 166 w 435"/>
                <a:gd name="T11" fmla="*/ 827 h 827"/>
                <a:gd name="T12" fmla="*/ 216 w 435"/>
                <a:gd name="T13" fmla="*/ 529 h 827"/>
                <a:gd name="T14" fmla="*/ 0 w 435"/>
                <a:gd name="T15" fmla="*/ 317 h 827"/>
                <a:gd name="T16" fmla="*/ 299 w 435"/>
                <a:gd name="T17" fmla="*/ 27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827">
                  <a:moveTo>
                    <a:pt x="299" y="272"/>
                  </a:moveTo>
                  <a:lnTo>
                    <a:pt x="435" y="0"/>
                  </a:lnTo>
                  <a:lnTo>
                    <a:pt x="435" y="0"/>
                  </a:lnTo>
                  <a:lnTo>
                    <a:pt x="435" y="686"/>
                  </a:lnTo>
                  <a:lnTo>
                    <a:pt x="435" y="686"/>
                  </a:lnTo>
                  <a:lnTo>
                    <a:pt x="166" y="827"/>
                  </a:lnTo>
                  <a:lnTo>
                    <a:pt x="216" y="529"/>
                  </a:lnTo>
                  <a:lnTo>
                    <a:pt x="0" y="317"/>
                  </a:lnTo>
                  <a:lnTo>
                    <a:pt x="299" y="272"/>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32"/>
            <p:cNvSpPr/>
            <p:nvPr/>
          </p:nvSpPr>
          <p:spPr bwMode="auto">
            <a:xfrm>
              <a:off x="5612" y="2084"/>
              <a:ext cx="269" cy="369"/>
            </a:xfrm>
            <a:custGeom>
              <a:avLst/>
              <a:gdLst>
                <a:gd name="T0" fmla="*/ 269 w 269"/>
                <a:gd name="T1" fmla="*/ 0 h 369"/>
                <a:gd name="T2" fmla="*/ 269 w 269"/>
                <a:gd name="T3" fmla="*/ 228 h 369"/>
                <a:gd name="T4" fmla="*/ 269 w 269"/>
                <a:gd name="T5" fmla="*/ 228 h 369"/>
                <a:gd name="T6" fmla="*/ 0 w 269"/>
                <a:gd name="T7" fmla="*/ 369 h 369"/>
                <a:gd name="T8" fmla="*/ 0 w 269"/>
                <a:gd name="T9" fmla="*/ 369 h 369"/>
                <a:gd name="T10" fmla="*/ 269 w 269"/>
                <a:gd name="T11" fmla="*/ 0 h 369"/>
              </a:gdLst>
              <a:ahLst/>
              <a:cxnLst>
                <a:cxn ang="0">
                  <a:pos x="T0" y="T1"/>
                </a:cxn>
                <a:cxn ang="0">
                  <a:pos x="T2" y="T3"/>
                </a:cxn>
                <a:cxn ang="0">
                  <a:pos x="T4" y="T5"/>
                </a:cxn>
                <a:cxn ang="0">
                  <a:pos x="T6" y="T7"/>
                </a:cxn>
                <a:cxn ang="0">
                  <a:pos x="T8" y="T9"/>
                </a:cxn>
                <a:cxn ang="0">
                  <a:pos x="T10" y="T11"/>
                </a:cxn>
              </a:cxnLst>
              <a:rect l="0" t="0" r="r" b="b"/>
              <a:pathLst>
                <a:path w="269" h="369">
                  <a:moveTo>
                    <a:pt x="269" y="0"/>
                  </a:moveTo>
                  <a:lnTo>
                    <a:pt x="269" y="228"/>
                  </a:lnTo>
                  <a:lnTo>
                    <a:pt x="269" y="228"/>
                  </a:lnTo>
                  <a:lnTo>
                    <a:pt x="0" y="369"/>
                  </a:lnTo>
                  <a:lnTo>
                    <a:pt x="0" y="369"/>
                  </a:lnTo>
                  <a:lnTo>
                    <a:pt x="269"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Freeform 33"/>
            <p:cNvSpPr/>
            <p:nvPr/>
          </p:nvSpPr>
          <p:spPr bwMode="auto">
            <a:xfrm>
              <a:off x="5881" y="1626"/>
              <a:ext cx="436" cy="451"/>
            </a:xfrm>
            <a:custGeom>
              <a:avLst/>
              <a:gdLst>
                <a:gd name="T0" fmla="*/ 298 w 436"/>
                <a:gd name="T1" fmla="*/ 451 h 451"/>
                <a:gd name="T2" fmla="*/ 436 w 436"/>
                <a:gd name="T3" fmla="*/ 317 h 451"/>
                <a:gd name="T4" fmla="*/ 133 w 436"/>
                <a:gd name="T5" fmla="*/ 272 h 451"/>
                <a:gd name="T6" fmla="*/ 0 w 436"/>
                <a:gd name="T7" fmla="*/ 0 h 451"/>
                <a:gd name="T8" fmla="*/ 0 w 436"/>
                <a:gd name="T9" fmla="*/ 0 h 451"/>
                <a:gd name="T10" fmla="*/ 0 w 436"/>
                <a:gd name="T11" fmla="*/ 451 h 451"/>
                <a:gd name="T12" fmla="*/ 298 w 436"/>
                <a:gd name="T13" fmla="*/ 451 h 451"/>
              </a:gdLst>
              <a:ahLst/>
              <a:cxnLst>
                <a:cxn ang="0">
                  <a:pos x="T0" y="T1"/>
                </a:cxn>
                <a:cxn ang="0">
                  <a:pos x="T2" y="T3"/>
                </a:cxn>
                <a:cxn ang="0">
                  <a:pos x="T4" y="T5"/>
                </a:cxn>
                <a:cxn ang="0">
                  <a:pos x="T6" y="T7"/>
                </a:cxn>
                <a:cxn ang="0">
                  <a:pos x="T8" y="T9"/>
                </a:cxn>
                <a:cxn ang="0">
                  <a:pos x="T10" y="T11"/>
                </a:cxn>
                <a:cxn ang="0">
                  <a:pos x="T12" y="T13"/>
                </a:cxn>
              </a:cxnLst>
              <a:rect l="0" t="0" r="r" b="b"/>
              <a:pathLst>
                <a:path w="436" h="451">
                  <a:moveTo>
                    <a:pt x="298" y="451"/>
                  </a:moveTo>
                  <a:lnTo>
                    <a:pt x="436" y="317"/>
                  </a:lnTo>
                  <a:lnTo>
                    <a:pt x="133" y="272"/>
                  </a:lnTo>
                  <a:lnTo>
                    <a:pt x="0" y="0"/>
                  </a:lnTo>
                  <a:lnTo>
                    <a:pt x="0" y="0"/>
                  </a:lnTo>
                  <a:lnTo>
                    <a:pt x="0" y="451"/>
                  </a:lnTo>
                  <a:lnTo>
                    <a:pt x="298" y="451"/>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34"/>
            <p:cNvSpPr/>
            <p:nvPr/>
          </p:nvSpPr>
          <p:spPr bwMode="auto">
            <a:xfrm>
              <a:off x="5881" y="1626"/>
              <a:ext cx="133" cy="458"/>
            </a:xfrm>
            <a:custGeom>
              <a:avLst/>
              <a:gdLst>
                <a:gd name="T0" fmla="*/ 133 w 133"/>
                <a:gd name="T1" fmla="*/ 272 h 458"/>
                <a:gd name="T2" fmla="*/ 133 w 133"/>
                <a:gd name="T3" fmla="*/ 272 h 458"/>
                <a:gd name="T4" fmla="*/ 0 w 133"/>
                <a:gd name="T5" fmla="*/ 0 h 458"/>
                <a:gd name="T6" fmla="*/ 0 w 133"/>
                <a:gd name="T7" fmla="*/ 0 h 458"/>
                <a:gd name="T8" fmla="*/ 0 w 133"/>
                <a:gd name="T9" fmla="*/ 458 h 458"/>
                <a:gd name="T10" fmla="*/ 133 w 133"/>
                <a:gd name="T11" fmla="*/ 272 h 458"/>
              </a:gdLst>
              <a:ahLst/>
              <a:cxnLst>
                <a:cxn ang="0">
                  <a:pos x="T0" y="T1"/>
                </a:cxn>
                <a:cxn ang="0">
                  <a:pos x="T2" y="T3"/>
                </a:cxn>
                <a:cxn ang="0">
                  <a:pos x="T4" y="T5"/>
                </a:cxn>
                <a:cxn ang="0">
                  <a:pos x="T6" y="T7"/>
                </a:cxn>
                <a:cxn ang="0">
                  <a:pos x="T8" y="T9"/>
                </a:cxn>
                <a:cxn ang="0">
                  <a:pos x="T10" y="T11"/>
                </a:cxn>
              </a:cxnLst>
              <a:rect l="0" t="0" r="r" b="b"/>
              <a:pathLst>
                <a:path w="133" h="458">
                  <a:moveTo>
                    <a:pt x="133" y="272"/>
                  </a:moveTo>
                  <a:lnTo>
                    <a:pt x="133" y="272"/>
                  </a:lnTo>
                  <a:lnTo>
                    <a:pt x="0" y="0"/>
                  </a:lnTo>
                  <a:lnTo>
                    <a:pt x="0" y="0"/>
                  </a:lnTo>
                  <a:lnTo>
                    <a:pt x="0" y="458"/>
                  </a:lnTo>
                  <a:lnTo>
                    <a:pt x="133" y="272"/>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35"/>
            <p:cNvSpPr/>
            <p:nvPr/>
          </p:nvSpPr>
          <p:spPr bwMode="auto">
            <a:xfrm>
              <a:off x="5881" y="1943"/>
              <a:ext cx="436" cy="212"/>
            </a:xfrm>
            <a:custGeom>
              <a:avLst/>
              <a:gdLst>
                <a:gd name="T0" fmla="*/ 436 w 436"/>
                <a:gd name="T1" fmla="*/ 0 h 212"/>
                <a:gd name="T2" fmla="*/ 0 w 436"/>
                <a:gd name="T3" fmla="*/ 141 h 212"/>
                <a:gd name="T4" fmla="*/ 217 w 436"/>
                <a:gd name="T5" fmla="*/ 212 h 212"/>
                <a:gd name="T6" fmla="*/ 436 w 436"/>
                <a:gd name="T7" fmla="*/ 0 h 212"/>
                <a:gd name="T8" fmla="*/ 436 w 436"/>
                <a:gd name="T9" fmla="*/ 0 h 212"/>
              </a:gdLst>
              <a:ahLst/>
              <a:cxnLst>
                <a:cxn ang="0">
                  <a:pos x="T0" y="T1"/>
                </a:cxn>
                <a:cxn ang="0">
                  <a:pos x="T2" y="T3"/>
                </a:cxn>
                <a:cxn ang="0">
                  <a:pos x="T4" y="T5"/>
                </a:cxn>
                <a:cxn ang="0">
                  <a:pos x="T6" y="T7"/>
                </a:cxn>
                <a:cxn ang="0">
                  <a:pos x="T8" y="T9"/>
                </a:cxn>
              </a:cxnLst>
              <a:rect l="0" t="0" r="r" b="b"/>
              <a:pathLst>
                <a:path w="436" h="212">
                  <a:moveTo>
                    <a:pt x="436" y="0"/>
                  </a:moveTo>
                  <a:lnTo>
                    <a:pt x="0" y="141"/>
                  </a:lnTo>
                  <a:lnTo>
                    <a:pt x="217" y="212"/>
                  </a:lnTo>
                  <a:lnTo>
                    <a:pt x="436" y="0"/>
                  </a:lnTo>
                  <a:lnTo>
                    <a:pt x="436" y="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Freeform 36"/>
            <p:cNvSpPr/>
            <p:nvPr/>
          </p:nvSpPr>
          <p:spPr bwMode="auto">
            <a:xfrm>
              <a:off x="5446" y="1626"/>
              <a:ext cx="435" cy="460"/>
            </a:xfrm>
            <a:custGeom>
              <a:avLst/>
              <a:gdLst>
                <a:gd name="T0" fmla="*/ 435 w 435"/>
                <a:gd name="T1" fmla="*/ 460 h 460"/>
                <a:gd name="T2" fmla="*/ 435 w 435"/>
                <a:gd name="T3" fmla="*/ 0 h 460"/>
                <a:gd name="T4" fmla="*/ 435 w 435"/>
                <a:gd name="T5" fmla="*/ 0 h 460"/>
                <a:gd name="T6" fmla="*/ 299 w 435"/>
                <a:gd name="T7" fmla="*/ 272 h 460"/>
                <a:gd name="T8" fmla="*/ 0 w 435"/>
                <a:gd name="T9" fmla="*/ 317 h 460"/>
                <a:gd name="T10" fmla="*/ 145 w 435"/>
                <a:gd name="T11" fmla="*/ 460 h 460"/>
                <a:gd name="T12" fmla="*/ 435 w 435"/>
                <a:gd name="T13" fmla="*/ 460 h 460"/>
              </a:gdLst>
              <a:ahLst/>
              <a:cxnLst>
                <a:cxn ang="0">
                  <a:pos x="T0" y="T1"/>
                </a:cxn>
                <a:cxn ang="0">
                  <a:pos x="T2" y="T3"/>
                </a:cxn>
                <a:cxn ang="0">
                  <a:pos x="T4" y="T5"/>
                </a:cxn>
                <a:cxn ang="0">
                  <a:pos x="T6" y="T7"/>
                </a:cxn>
                <a:cxn ang="0">
                  <a:pos x="T8" y="T9"/>
                </a:cxn>
                <a:cxn ang="0">
                  <a:pos x="T10" y="T11"/>
                </a:cxn>
                <a:cxn ang="0">
                  <a:pos x="T12" y="T13"/>
                </a:cxn>
              </a:cxnLst>
              <a:rect l="0" t="0" r="r" b="b"/>
              <a:pathLst>
                <a:path w="435" h="460">
                  <a:moveTo>
                    <a:pt x="435" y="460"/>
                  </a:moveTo>
                  <a:lnTo>
                    <a:pt x="435" y="0"/>
                  </a:lnTo>
                  <a:lnTo>
                    <a:pt x="435" y="0"/>
                  </a:lnTo>
                  <a:lnTo>
                    <a:pt x="299" y="272"/>
                  </a:lnTo>
                  <a:lnTo>
                    <a:pt x="0" y="317"/>
                  </a:lnTo>
                  <a:lnTo>
                    <a:pt x="145" y="460"/>
                  </a:lnTo>
                  <a:lnTo>
                    <a:pt x="435" y="460"/>
                  </a:lnTo>
                  <a:close/>
                </a:path>
              </a:pathLst>
            </a:custGeom>
            <a:solidFill>
              <a:srgbClr val="E4B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37"/>
            <p:cNvSpPr/>
            <p:nvPr/>
          </p:nvSpPr>
          <p:spPr bwMode="auto">
            <a:xfrm>
              <a:off x="5745" y="1626"/>
              <a:ext cx="136" cy="458"/>
            </a:xfrm>
            <a:custGeom>
              <a:avLst/>
              <a:gdLst>
                <a:gd name="T0" fmla="*/ 0 w 136"/>
                <a:gd name="T1" fmla="*/ 272 h 458"/>
                <a:gd name="T2" fmla="*/ 0 w 136"/>
                <a:gd name="T3" fmla="*/ 272 h 458"/>
                <a:gd name="T4" fmla="*/ 136 w 136"/>
                <a:gd name="T5" fmla="*/ 0 h 458"/>
                <a:gd name="T6" fmla="*/ 136 w 136"/>
                <a:gd name="T7" fmla="*/ 0 h 458"/>
                <a:gd name="T8" fmla="*/ 136 w 136"/>
                <a:gd name="T9" fmla="*/ 458 h 458"/>
                <a:gd name="T10" fmla="*/ 0 w 136"/>
                <a:gd name="T11" fmla="*/ 272 h 458"/>
              </a:gdLst>
              <a:ahLst/>
              <a:cxnLst>
                <a:cxn ang="0">
                  <a:pos x="T0" y="T1"/>
                </a:cxn>
                <a:cxn ang="0">
                  <a:pos x="T2" y="T3"/>
                </a:cxn>
                <a:cxn ang="0">
                  <a:pos x="T4" y="T5"/>
                </a:cxn>
                <a:cxn ang="0">
                  <a:pos x="T6" y="T7"/>
                </a:cxn>
                <a:cxn ang="0">
                  <a:pos x="T8" y="T9"/>
                </a:cxn>
                <a:cxn ang="0">
                  <a:pos x="T10" y="T11"/>
                </a:cxn>
              </a:cxnLst>
              <a:rect l="0" t="0" r="r" b="b"/>
              <a:pathLst>
                <a:path w="136" h="458">
                  <a:moveTo>
                    <a:pt x="0" y="272"/>
                  </a:moveTo>
                  <a:lnTo>
                    <a:pt x="0" y="272"/>
                  </a:lnTo>
                  <a:lnTo>
                    <a:pt x="136" y="0"/>
                  </a:lnTo>
                  <a:lnTo>
                    <a:pt x="136" y="0"/>
                  </a:lnTo>
                  <a:lnTo>
                    <a:pt x="136" y="458"/>
                  </a:lnTo>
                  <a:lnTo>
                    <a:pt x="0" y="272"/>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38"/>
            <p:cNvSpPr/>
            <p:nvPr/>
          </p:nvSpPr>
          <p:spPr bwMode="auto">
            <a:xfrm>
              <a:off x="5446" y="1943"/>
              <a:ext cx="435" cy="212"/>
            </a:xfrm>
            <a:custGeom>
              <a:avLst/>
              <a:gdLst>
                <a:gd name="T0" fmla="*/ 0 w 435"/>
                <a:gd name="T1" fmla="*/ 0 h 212"/>
                <a:gd name="T2" fmla="*/ 435 w 435"/>
                <a:gd name="T3" fmla="*/ 141 h 212"/>
                <a:gd name="T4" fmla="*/ 216 w 435"/>
                <a:gd name="T5" fmla="*/ 212 h 212"/>
                <a:gd name="T6" fmla="*/ 0 w 435"/>
                <a:gd name="T7" fmla="*/ 0 h 212"/>
                <a:gd name="T8" fmla="*/ 0 w 435"/>
                <a:gd name="T9" fmla="*/ 0 h 212"/>
              </a:gdLst>
              <a:ahLst/>
              <a:cxnLst>
                <a:cxn ang="0">
                  <a:pos x="T0" y="T1"/>
                </a:cxn>
                <a:cxn ang="0">
                  <a:pos x="T2" y="T3"/>
                </a:cxn>
                <a:cxn ang="0">
                  <a:pos x="T4" y="T5"/>
                </a:cxn>
                <a:cxn ang="0">
                  <a:pos x="T6" y="T7"/>
                </a:cxn>
                <a:cxn ang="0">
                  <a:pos x="T8" y="T9"/>
                </a:cxn>
              </a:cxnLst>
              <a:rect l="0" t="0" r="r" b="b"/>
              <a:pathLst>
                <a:path w="435" h="212">
                  <a:moveTo>
                    <a:pt x="0" y="0"/>
                  </a:moveTo>
                  <a:lnTo>
                    <a:pt x="435" y="141"/>
                  </a:lnTo>
                  <a:lnTo>
                    <a:pt x="216" y="212"/>
                  </a:lnTo>
                  <a:lnTo>
                    <a:pt x="0" y="0"/>
                  </a:lnTo>
                  <a:lnTo>
                    <a:pt x="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39"/>
            <p:cNvSpPr/>
            <p:nvPr/>
          </p:nvSpPr>
          <p:spPr bwMode="auto">
            <a:xfrm>
              <a:off x="5715" y="1807"/>
              <a:ext cx="28" cy="29"/>
            </a:xfrm>
            <a:custGeom>
              <a:avLst/>
              <a:gdLst>
                <a:gd name="T0" fmla="*/ 14 w 28"/>
                <a:gd name="T1" fmla="*/ 0 h 29"/>
                <a:gd name="T2" fmla="*/ 16 w 28"/>
                <a:gd name="T3" fmla="*/ 10 h 29"/>
                <a:gd name="T4" fmla="*/ 28 w 28"/>
                <a:gd name="T5" fmla="*/ 10 h 29"/>
                <a:gd name="T6" fmla="*/ 19 w 28"/>
                <a:gd name="T7" fmla="*/ 17 h 29"/>
                <a:gd name="T8" fmla="*/ 23 w 28"/>
                <a:gd name="T9" fmla="*/ 29 h 29"/>
                <a:gd name="T10" fmla="*/ 14 w 28"/>
                <a:gd name="T11" fmla="*/ 22 h 29"/>
                <a:gd name="T12" fmla="*/ 4 w 28"/>
                <a:gd name="T13" fmla="*/ 29 h 29"/>
                <a:gd name="T14" fmla="*/ 7 w 28"/>
                <a:gd name="T15" fmla="*/ 17 h 29"/>
                <a:gd name="T16" fmla="*/ 0 w 28"/>
                <a:gd name="T17" fmla="*/ 10 h 29"/>
                <a:gd name="T18" fmla="*/ 9 w 28"/>
                <a:gd name="T19" fmla="*/ 10 h 29"/>
                <a:gd name="T20" fmla="*/ 14 w 28"/>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14" y="0"/>
                  </a:moveTo>
                  <a:lnTo>
                    <a:pt x="16" y="10"/>
                  </a:lnTo>
                  <a:lnTo>
                    <a:pt x="28" y="10"/>
                  </a:lnTo>
                  <a:lnTo>
                    <a:pt x="19" y="17"/>
                  </a:lnTo>
                  <a:lnTo>
                    <a:pt x="23" y="29"/>
                  </a:lnTo>
                  <a:lnTo>
                    <a:pt x="14" y="22"/>
                  </a:lnTo>
                  <a:lnTo>
                    <a:pt x="4" y="29"/>
                  </a:lnTo>
                  <a:lnTo>
                    <a:pt x="7" y="17"/>
                  </a:lnTo>
                  <a:lnTo>
                    <a:pt x="0" y="10"/>
                  </a:lnTo>
                  <a:lnTo>
                    <a:pt x="9" y="10"/>
                  </a:lnTo>
                  <a:lnTo>
                    <a:pt x="14"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40"/>
            <p:cNvSpPr/>
            <p:nvPr/>
          </p:nvSpPr>
          <p:spPr bwMode="auto">
            <a:xfrm>
              <a:off x="6162" y="2167"/>
              <a:ext cx="28" cy="29"/>
            </a:xfrm>
            <a:custGeom>
              <a:avLst/>
              <a:gdLst>
                <a:gd name="T0" fmla="*/ 14 w 28"/>
                <a:gd name="T1" fmla="*/ 0 h 29"/>
                <a:gd name="T2" fmla="*/ 19 w 28"/>
                <a:gd name="T3" fmla="*/ 12 h 29"/>
                <a:gd name="T4" fmla="*/ 28 w 28"/>
                <a:gd name="T5" fmla="*/ 12 h 29"/>
                <a:gd name="T6" fmla="*/ 21 w 28"/>
                <a:gd name="T7" fmla="*/ 19 h 29"/>
                <a:gd name="T8" fmla="*/ 24 w 28"/>
                <a:gd name="T9" fmla="*/ 29 h 29"/>
                <a:gd name="T10" fmla="*/ 14 w 28"/>
                <a:gd name="T11" fmla="*/ 24 h 29"/>
                <a:gd name="T12" fmla="*/ 5 w 28"/>
                <a:gd name="T13" fmla="*/ 29 h 29"/>
                <a:gd name="T14" fmla="*/ 9 w 28"/>
                <a:gd name="T15" fmla="*/ 19 h 29"/>
                <a:gd name="T16" fmla="*/ 0 w 28"/>
                <a:gd name="T17" fmla="*/ 12 h 29"/>
                <a:gd name="T18" fmla="*/ 12 w 28"/>
                <a:gd name="T19" fmla="*/ 12 h 29"/>
                <a:gd name="T20" fmla="*/ 14 w 28"/>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14" y="0"/>
                  </a:moveTo>
                  <a:lnTo>
                    <a:pt x="19" y="12"/>
                  </a:lnTo>
                  <a:lnTo>
                    <a:pt x="28" y="12"/>
                  </a:lnTo>
                  <a:lnTo>
                    <a:pt x="21" y="19"/>
                  </a:lnTo>
                  <a:lnTo>
                    <a:pt x="24" y="29"/>
                  </a:lnTo>
                  <a:lnTo>
                    <a:pt x="14" y="24"/>
                  </a:lnTo>
                  <a:lnTo>
                    <a:pt x="5" y="29"/>
                  </a:lnTo>
                  <a:lnTo>
                    <a:pt x="9" y="19"/>
                  </a:lnTo>
                  <a:lnTo>
                    <a:pt x="0" y="12"/>
                  </a:lnTo>
                  <a:lnTo>
                    <a:pt x="12" y="12"/>
                  </a:lnTo>
                  <a:lnTo>
                    <a:pt x="14"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41"/>
            <p:cNvSpPr/>
            <p:nvPr/>
          </p:nvSpPr>
          <p:spPr bwMode="auto">
            <a:xfrm>
              <a:off x="5662" y="1841"/>
              <a:ext cx="22" cy="19"/>
            </a:xfrm>
            <a:custGeom>
              <a:avLst/>
              <a:gdLst>
                <a:gd name="T0" fmla="*/ 10 w 22"/>
                <a:gd name="T1" fmla="*/ 0 h 19"/>
                <a:gd name="T2" fmla="*/ 12 w 22"/>
                <a:gd name="T3" fmla="*/ 7 h 19"/>
                <a:gd name="T4" fmla="*/ 22 w 22"/>
                <a:gd name="T5" fmla="*/ 7 h 19"/>
                <a:gd name="T6" fmla="*/ 14 w 22"/>
                <a:gd name="T7" fmla="*/ 12 h 19"/>
                <a:gd name="T8" fmla="*/ 17 w 22"/>
                <a:gd name="T9" fmla="*/ 19 h 19"/>
                <a:gd name="T10" fmla="*/ 10 w 22"/>
                <a:gd name="T11" fmla="*/ 14 h 19"/>
                <a:gd name="T12" fmla="*/ 5 w 22"/>
                <a:gd name="T13" fmla="*/ 19 h 19"/>
                <a:gd name="T14" fmla="*/ 7 w 22"/>
                <a:gd name="T15" fmla="*/ 12 h 19"/>
                <a:gd name="T16" fmla="*/ 0 w 22"/>
                <a:gd name="T17" fmla="*/ 7 h 19"/>
                <a:gd name="T18" fmla="*/ 7 w 22"/>
                <a:gd name="T19" fmla="*/ 7 h 19"/>
                <a:gd name="T20" fmla="*/ 10 w 22"/>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0"/>
                  </a:moveTo>
                  <a:lnTo>
                    <a:pt x="12" y="7"/>
                  </a:lnTo>
                  <a:lnTo>
                    <a:pt x="22" y="7"/>
                  </a:lnTo>
                  <a:lnTo>
                    <a:pt x="14" y="12"/>
                  </a:lnTo>
                  <a:lnTo>
                    <a:pt x="17" y="19"/>
                  </a:lnTo>
                  <a:lnTo>
                    <a:pt x="10" y="14"/>
                  </a:lnTo>
                  <a:lnTo>
                    <a:pt x="5" y="19"/>
                  </a:lnTo>
                  <a:lnTo>
                    <a:pt x="7" y="12"/>
                  </a:lnTo>
                  <a:lnTo>
                    <a:pt x="0" y="7"/>
                  </a:lnTo>
                  <a:lnTo>
                    <a:pt x="7"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42"/>
            <p:cNvSpPr/>
            <p:nvPr/>
          </p:nvSpPr>
          <p:spPr bwMode="auto">
            <a:xfrm>
              <a:off x="6207" y="2170"/>
              <a:ext cx="19" cy="19"/>
            </a:xfrm>
            <a:custGeom>
              <a:avLst/>
              <a:gdLst>
                <a:gd name="T0" fmla="*/ 10 w 19"/>
                <a:gd name="T1" fmla="*/ 0 h 19"/>
                <a:gd name="T2" fmla="*/ 12 w 19"/>
                <a:gd name="T3" fmla="*/ 7 h 19"/>
                <a:gd name="T4" fmla="*/ 19 w 19"/>
                <a:gd name="T5" fmla="*/ 7 h 19"/>
                <a:gd name="T6" fmla="*/ 14 w 19"/>
                <a:gd name="T7" fmla="*/ 11 h 19"/>
                <a:gd name="T8" fmla="*/ 17 w 19"/>
                <a:gd name="T9" fmla="*/ 19 h 19"/>
                <a:gd name="T10" fmla="*/ 10 w 19"/>
                <a:gd name="T11" fmla="*/ 14 h 19"/>
                <a:gd name="T12" fmla="*/ 2 w 19"/>
                <a:gd name="T13" fmla="*/ 19 h 19"/>
                <a:gd name="T14" fmla="*/ 5 w 19"/>
                <a:gd name="T15" fmla="*/ 11 h 19"/>
                <a:gd name="T16" fmla="*/ 0 w 19"/>
                <a:gd name="T17" fmla="*/ 7 h 19"/>
                <a:gd name="T18" fmla="*/ 7 w 19"/>
                <a:gd name="T19" fmla="*/ 7 h 19"/>
                <a:gd name="T20" fmla="*/ 10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0" y="0"/>
                  </a:moveTo>
                  <a:lnTo>
                    <a:pt x="12" y="7"/>
                  </a:lnTo>
                  <a:lnTo>
                    <a:pt x="19" y="7"/>
                  </a:lnTo>
                  <a:lnTo>
                    <a:pt x="14" y="11"/>
                  </a:lnTo>
                  <a:lnTo>
                    <a:pt x="17" y="19"/>
                  </a:lnTo>
                  <a:lnTo>
                    <a:pt x="10" y="14"/>
                  </a:lnTo>
                  <a:lnTo>
                    <a:pt x="2" y="19"/>
                  </a:lnTo>
                  <a:lnTo>
                    <a:pt x="5" y="11"/>
                  </a:lnTo>
                  <a:lnTo>
                    <a:pt x="0" y="7"/>
                  </a:lnTo>
                  <a:lnTo>
                    <a:pt x="7"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43"/>
            <p:cNvSpPr/>
            <p:nvPr/>
          </p:nvSpPr>
          <p:spPr bwMode="auto">
            <a:xfrm>
              <a:off x="5686" y="1767"/>
              <a:ext cx="17" cy="14"/>
            </a:xfrm>
            <a:custGeom>
              <a:avLst/>
              <a:gdLst>
                <a:gd name="T0" fmla="*/ 10 w 17"/>
                <a:gd name="T1" fmla="*/ 0 h 14"/>
                <a:gd name="T2" fmla="*/ 10 w 17"/>
                <a:gd name="T3" fmla="*/ 5 h 14"/>
                <a:gd name="T4" fmla="*/ 17 w 17"/>
                <a:gd name="T5" fmla="*/ 5 h 14"/>
                <a:gd name="T6" fmla="*/ 12 w 17"/>
                <a:gd name="T7" fmla="*/ 7 h 14"/>
                <a:gd name="T8" fmla="*/ 14 w 17"/>
                <a:gd name="T9" fmla="*/ 14 h 14"/>
                <a:gd name="T10" fmla="*/ 10 w 17"/>
                <a:gd name="T11" fmla="*/ 9 h 14"/>
                <a:gd name="T12" fmla="*/ 5 w 17"/>
                <a:gd name="T13" fmla="*/ 14 h 14"/>
                <a:gd name="T14" fmla="*/ 5 w 17"/>
                <a:gd name="T15" fmla="*/ 7 h 14"/>
                <a:gd name="T16" fmla="*/ 0 w 17"/>
                <a:gd name="T17" fmla="*/ 5 h 14"/>
                <a:gd name="T18" fmla="*/ 7 w 17"/>
                <a:gd name="T19" fmla="*/ 5 h 14"/>
                <a:gd name="T20" fmla="*/ 10 w 17"/>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10" y="0"/>
                  </a:moveTo>
                  <a:lnTo>
                    <a:pt x="10" y="5"/>
                  </a:lnTo>
                  <a:lnTo>
                    <a:pt x="17" y="5"/>
                  </a:lnTo>
                  <a:lnTo>
                    <a:pt x="12" y="7"/>
                  </a:lnTo>
                  <a:lnTo>
                    <a:pt x="14" y="14"/>
                  </a:lnTo>
                  <a:lnTo>
                    <a:pt x="10" y="9"/>
                  </a:lnTo>
                  <a:lnTo>
                    <a:pt x="5" y="14"/>
                  </a:lnTo>
                  <a:lnTo>
                    <a:pt x="5" y="7"/>
                  </a:lnTo>
                  <a:lnTo>
                    <a:pt x="0" y="5"/>
                  </a:lnTo>
                  <a:lnTo>
                    <a:pt x="7" y="5"/>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44"/>
            <p:cNvSpPr/>
            <p:nvPr/>
          </p:nvSpPr>
          <p:spPr bwMode="auto">
            <a:xfrm>
              <a:off x="5638" y="1769"/>
              <a:ext cx="17" cy="15"/>
            </a:xfrm>
            <a:custGeom>
              <a:avLst/>
              <a:gdLst>
                <a:gd name="T0" fmla="*/ 8 w 17"/>
                <a:gd name="T1" fmla="*/ 0 h 15"/>
                <a:gd name="T2" fmla="*/ 10 w 17"/>
                <a:gd name="T3" fmla="*/ 5 h 15"/>
                <a:gd name="T4" fmla="*/ 17 w 17"/>
                <a:gd name="T5" fmla="*/ 5 h 15"/>
                <a:gd name="T6" fmla="*/ 12 w 17"/>
                <a:gd name="T7" fmla="*/ 7 h 15"/>
                <a:gd name="T8" fmla="*/ 12 w 17"/>
                <a:gd name="T9" fmla="*/ 15 h 15"/>
                <a:gd name="T10" fmla="*/ 8 w 17"/>
                <a:gd name="T11" fmla="*/ 10 h 15"/>
                <a:gd name="T12" fmla="*/ 3 w 17"/>
                <a:gd name="T13" fmla="*/ 15 h 15"/>
                <a:gd name="T14" fmla="*/ 5 w 17"/>
                <a:gd name="T15" fmla="*/ 7 h 15"/>
                <a:gd name="T16" fmla="*/ 0 w 17"/>
                <a:gd name="T17" fmla="*/ 5 h 15"/>
                <a:gd name="T18" fmla="*/ 8 w 17"/>
                <a:gd name="T19" fmla="*/ 5 h 15"/>
                <a:gd name="T20" fmla="*/ 8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8" y="0"/>
                  </a:moveTo>
                  <a:lnTo>
                    <a:pt x="10" y="5"/>
                  </a:lnTo>
                  <a:lnTo>
                    <a:pt x="17" y="5"/>
                  </a:lnTo>
                  <a:lnTo>
                    <a:pt x="12" y="7"/>
                  </a:lnTo>
                  <a:lnTo>
                    <a:pt x="12" y="15"/>
                  </a:lnTo>
                  <a:lnTo>
                    <a:pt x="8" y="10"/>
                  </a:lnTo>
                  <a:lnTo>
                    <a:pt x="3" y="15"/>
                  </a:lnTo>
                  <a:lnTo>
                    <a:pt x="5" y="7"/>
                  </a:lnTo>
                  <a:lnTo>
                    <a:pt x="0" y="5"/>
                  </a:lnTo>
                  <a:lnTo>
                    <a:pt x="8" y="5"/>
                  </a:lnTo>
                  <a:lnTo>
                    <a:pt x="8"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45"/>
            <p:cNvSpPr/>
            <p:nvPr/>
          </p:nvSpPr>
          <p:spPr bwMode="auto">
            <a:xfrm>
              <a:off x="5662" y="1800"/>
              <a:ext cx="17" cy="15"/>
            </a:xfrm>
            <a:custGeom>
              <a:avLst/>
              <a:gdLst>
                <a:gd name="T0" fmla="*/ 7 w 17"/>
                <a:gd name="T1" fmla="*/ 0 h 15"/>
                <a:gd name="T2" fmla="*/ 10 w 17"/>
                <a:gd name="T3" fmla="*/ 5 h 15"/>
                <a:gd name="T4" fmla="*/ 17 w 17"/>
                <a:gd name="T5" fmla="*/ 5 h 15"/>
                <a:gd name="T6" fmla="*/ 12 w 17"/>
                <a:gd name="T7" fmla="*/ 10 h 15"/>
                <a:gd name="T8" fmla="*/ 12 w 17"/>
                <a:gd name="T9" fmla="*/ 15 h 15"/>
                <a:gd name="T10" fmla="*/ 7 w 17"/>
                <a:gd name="T11" fmla="*/ 12 h 15"/>
                <a:gd name="T12" fmla="*/ 3 w 17"/>
                <a:gd name="T13" fmla="*/ 15 h 15"/>
                <a:gd name="T14" fmla="*/ 5 w 17"/>
                <a:gd name="T15" fmla="*/ 10 h 15"/>
                <a:gd name="T16" fmla="*/ 0 w 17"/>
                <a:gd name="T17" fmla="*/ 5 h 15"/>
                <a:gd name="T18" fmla="*/ 7 w 17"/>
                <a:gd name="T19" fmla="*/ 5 h 15"/>
                <a:gd name="T20" fmla="*/ 7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7" y="0"/>
                  </a:moveTo>
                  <a:lnTo>
                    <a:pt x="10" y="5"/>
                  </a:lnTo>
                  <a:lnTo>
                    <a:pt x="17" y="5"/>
                  </a:lnTo>
                  <a:lnTo>
                    <a:pt x="12" y="10"/>
                  </a:lnTo>
                  <a:lnTo>
                    <a:pt x="12" y="15"/>
                  </a:lnTo>
                  <a:lnTo>
                    <a:pt x="7" y="12"/>
                  </a:lnTo>
                  <a:lnTo>
                    <a:pt x="3" y="15"/>
                  </a:lnTo>
                  <a:lnTo>
                    <a:pt x="5" y="10"/>
                  </a:lnTo>
                  <a:lnTo>
                    <a:pt x="0" y="5"/>
                  </a:lnTo>
                  <a:lnTo>
                    <a:pt x="7"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46"/>
            <p:cNvSpPr/>
            <p:nvPr/>
          </p:nvSpPr>
          <p:spPr bwMode="auto">
            <a:xfrm>
              <a:off x="6183" y="2129"/>
              <a:ext cx="15" cy="14"/>
            </a:xfrm>
            <a:custGeom>
              <a:avLst/>
              <a:gdLst>
                <a:gd name="T0" fmla="*/ 7 w 15"/>
                <a:gd name="T1" fmla="*/ 0 h 14"/>
                <a:gd name="T2" fmla="*/ 10 w 15"/>
                <a:gd name="T3" fmla="*/ 5 h 14"/>
                <a:gd name="T4" fmla="*/ 15 w 15"/>
                <a:gd name="T5" fmla="*/ 5 h 14"/>
                <a:gd name="T6" fmla="*/ 10 w 15"/>
                <a:gd name="T7" fmla="*/ 7 h 14"/>
                <a:gd name="T8" fmla="*/ 12 w 15"/>
                <a:gd name="T9" fmla="*/ 14 h 14"/>
                <a:gd name="T10" fmla="*/ 7 w 15"/>
                <a:gd name="T11" fmla="*/ 10 h 14"/>
                <a:gd name="T12" fmla="*/ 3 w 15"/>
                <a:gd name="T13" fmla="*/ 14 h 14"/>
                <a:gd name="T14" fmla="*/ 5 w 15"/>
                <a:gd name="T15" fmla="*/ 7 h 14"/>
                <a:gd name="T16" fmla="*/ 0 w 15"/>
                <a:gd name="T17" fmla="*/ 5 h 14"/>
                <a:gd name="T18" fmla="*/ 5 w 15"/>
                <a:gd name="T19" fmla="*/ 5 h 14"/>
                <a:gd name="T20" fmla="*/ 7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7" y="0"/>
                  </a:moveTo>
                  <a:lnTo>
                    <a:pt x="10" y="5"/>
                  </a:lnTo>
                  <a:lnTo>
                    <a:pt x="15" y="5"/>
                  </a:lnTo>
                  <a:lnTo>
                    <a:pt x="10" y="7"/>
                  </a:lnTo>
                  <a:lnTo>
                    <a:pt x="12" y="14"/>
                  </a:lnTo>
                  <a:lnTo>
                    <a:pt x="7" y="10"/>
                  </a:lnTo>
                  <a:lnTo>
                    <a:pt x="3" y="14"/>
                  </a:lnTo>
                  <a:lnTo>
                    <a:pt x="5" y="7"/>
                  </a:lnTo>
                  <a:lnTo>
                    <a:pt x="0" y="5"/>
                  </a:lnTo>
                  <a:lnTo>
                    <a:pt x="5"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47"/>
            <p:cNvSpPr/>
            <p:nvPr/>
          </p:nvSpPr>
          <p:spPr bwMode="auto">
            <a:xfrm>
              <a:off x="6140" y="2155"/>
              <a:ext cx="17" cy="15"/>
            </a:xfrm>
            <a:custGeom>
              <a:avLst/>
              <a:gdLst>
                <a:gd name="T0" fmla="*/ 10 w 17"/>
                <a:gd name="T1" fmla="*/ 0 h 15"/>
                <a:gd name="T2" fmla="*/ 10 w 17"/>
                <a:gd name="T3" fmla="*/ 7 h 15"/>
                <a:gd name="T4" fmla="*/ 17 w 17"/>
                <a:gd name="T5" fmla="*/ 7 h 15"/>
                <a:gd name="T6" fmla="*/ 12 w 17"/>
                <a:gd name="T7" fmla="*/ 10 h 15"/>
                <a:gd name="T8" fmla="*/ 15 w 17"/>
                <a:gd name="T9" fmla="*/ 15 h 15"/>
                <a:gd name="T10" fmla="*/ 10 w 17"/>
                <a:gd name="T11" fmla="*/ 12 h 15"/>
                <a:gd name="T12" fmla="*/ 5 w 17"/>
                <a:gd name="T13" fmla="*/ 15 h 15"/>
                <a:gd name="T14" fmla="*/ 5 w 17"/>
                <a:gd name="T15" fmla="*/ 10 h 15"/>
                <a:gd name="T16" fmla="*/ 0 w 17"/>
                <a:gd name="T17" fmla="*/ 7 h 15"/>
                <a:gd name="T18" fmla="*/ 8 w 17"/>
                <a:gd name="T19" fmla="*/ 7 h 15"/>
                <a:gd name="T20" fmla="*/ 10 w 17"/>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5">
                  <a:moveTo>
                    <a:pt x="10" y="0"/>
                  </a:moveTo>
                  <a:lnTo>
                    <a:pt x="10" y="7"/>
                  </a:lnTo>
                  <a:lnTo>
                    <a:pt x="17" y="7"/>
                  </a:lnTo>
                  <a:lnTo>
                    <a:pt x="12" y="10"/>
                  </a:lnTo>
                  <a:lnTo>
                    <a:pt x="15" y="15"/>
                  </a:lnTo>
                  <a:lnTo>
                    <a:pt x="10" y="12"/>
                  </a:lnTo>
                  <a:lnTo>
                    <a:pt x="5" y="15"/>
                  </a:lnTo>
                  <a:lnTo>
                    <a:pt x="5" y="10"/>
                  </a:lnTo>
                  <a:lnTo>
                    <a:pt x="0" y="7"/>
                  </a:lnTo>
                  <a:lnTo>
                    <a:pt x="8" y="7"/>
                  </a:lnTo>
                  <a:lnTo>
                    <a:pt x="10"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48"/>
            <p:cNvSpPr/>
            <p:nvPr/>
          </p:nvSpPr>
          <p:spPr bwMode="auto">
            <a:xfrm>
              <a:off x="6136" y="2203"/>
              <a:ext cx="14" cy="14"/>
            </a:xfrm>
            <a:custGeom>
              <a:avLst/>
              <a:gdLst>
                <a:gd name="T0" fmla="*/ 7 w 14"/>
                <a:gd name="T1" fmla="*/ 0 h 14"/>
                <a:gd name="T2" fmla="*/ 9 w 14"/>
                <a:gd name="T3" fmla="*/ 5 h 14"/>
                <a:gd name="T4" fmla="*/ 14 w 14"/>
                <a:gd name="T5" fmla="*/ 5 h 14"/>
                <a:gd name="T6" fmla="*/ 9 w 14"/>
                <a:gd name="T7" fmla="*/ 7 h 14"/>
                <a:gd name="T8" fmla="*/ 12 w 14"/>
                <a:gd name="T9" fmla="*/ 14 h 14"/>
                <a:gd name="T10" fmla="*/ 7 w 14"/>
                <a:gd name="T11" fmla="*/ 9 h 14"/>
                <a:gd name="T12" fmla="*/ 2 w 14"/>
                <a:gd name="T13" fmla="*/ 14 h 14"/>
                <a:gd name="T14" fmla="*/ 4 w 14"/>
                <a:gd name="T15" fmla="*/ 7 h 14"/>
                <a:gd name="T16" fmla="*/ 0 w 14"/>
                <a:gd name="T17" fmla="*/ 5 h 14"/>
                <a:gd name="T18" fmla="*/ 4 w 14"/>
                <a:gd name="T19" fmla="*/ 5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lnTo>
                    <a:pt x="9" y="5"/>
                  </a:lnTo>
                  <a:lnTo>
                    <a:pt x="14" y="5"/>
                  </a:lnTo>
                  <a:lnTo>
                    <a:pt x="9" y="7"/>
                  </a:lnTo>
                  <a:lnTo>
                    <a:pt x="12" y="14"/>
                  </a:lnTo>
                  <a:lnTo>
                    <a:pt x="7" y="9"/>
                  </a:lnTo>
                  <a:lnTo>
                    <a:pt x="2" y="14"/>
                  </a:lnTo>
                  <a:lnTo>
                    <a:pt x="4" y="7"/>
                  </a:lnTo>
                  <a:lnTo>
                    <a:pt x="0" y="5"/>
                  </a:lnTo>
                  <a:lnTo>
                    <a:pt x="4"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49"/>
            <p:cNvSpPr/>
            <p:nvPr/>
          </p:nvSpPr>
          <p:spPr bwMode="auto">
            <a:xfrm>
              <a:off x="6176" y="2205"/>
              <a:ext cx="14" cy="15"/>
            </a:xfrm>
            <a:custGeom>
              <a:avLst/>
              <a:gdLst>
                <a:gd name="T0" fmla="*/ 7 w 14"/>
                <a:gd name="T1" fmla="*/ 0 h 15"/>
                <a:gd name="T2" fmla="*/ 10 w 14"/>
                <a:gd name="T3" fmla="*/ 5 h 15"/>
                <a:gd name="T4" fmla="*/ 14 w 14"/>
                <a:gd name="T5" fmla="*/ 5 h 15"/>
                <a:gd name="T6" fmla="*/ 12 w 14"/>
                <a:gd name="T7" fmla="*/ 10 h 15"/>
                <a:gd name="T8" fmla="*/ 12 w 14"/>
                <a:gd name="T9" fmla="*/ 15 h 15"/>
                <a:gd name="T10" fmla="*/ 7 w 14"/>
                <a:gd name="T11" fmla="*/ 12 h 15"/>
                <a:gd name="T12" fmla="*/ 3 w 14"/>
                <a:gd name="T13" fmla="*/ 15 h 15"/>
                <a:gd name="T14" fmla="*/ 5 w 14"/>
                <a:gd name="T15" fmla="*/ 10 h 15"/>
                <a:gd name="T16" fmla="*/ 0 w 14"/>
                <a:gd name="T17" fmla="*/ 5 h 15"/>
                <a:gd name="T18" fmla="*/ 7 w 14"/>
                <a:gd name="T19" fmla="*/ 5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lnTo>
                    <a:pt x="10" y="5"/>
                  </a:lnTo>
                  <a:lnTo>
                    <a:pt x="14" y="5"/>
                  </a:lnTo>
                  <a:lnTo>
                    <a:pt x="12" y="10"/>
                  </a:lnTo>
                  <a:lnTo>
                    <a:pt x="12" y="15"/>
                  </a:lnTo>
                  <a:lnTo>
                    <a:pt x="7" y="12"/>
                  </a:lnTo>
                  <a:lnTo>
                    <a:pt x="3" y="15"/>
                  </a:lnTo>
                  <a:lnTo>
                    <a:pt x="5" y="10"/>
                  </a:lnTo>
                  <a:lnTo>
                    <a:pt x="0" y="5"/>
                  </a:lnTo>
                  <a:lnTo>
                    <a:pt x="7" y="5"/>
                  </a:lnTo>
                  <a:lnTo>
                    <a:pt x="7" y="0"/>
                  </a:lnTo>
                  <a:close/>
                </a:path>
              </a:pathLst>
            </a:custGeom>
            <a:solidFill>
              <a:srgbClr val="FED3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6" name="TextBox 263"/>
          <p:cNvSpPr txBox="1"/>
          <p:nvPr/>
        </p:nvSpPr>
        <p:spPr>
          <a:xfrm>
            <a:off x="5751195" y="708660"/>
            <a:ext cx="5087620" cy="60261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1.run/manage a farm</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2.raise the turkey</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3. roll over</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4.have a reason to do sth.</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   for no reason</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5.help with the  farmwork</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6.put... in place</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7.hate to do sth.</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8.take one’s turn</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9.take... for granted</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10.now that</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11.It struck/hit sb. that...</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560"/>
              </a:lnSpc>
            </a:pPr>
            <a:r>
              <a:rPr lang="en-US" sz="2800" dirty="0" smtClean="0">
                <a:solidFill>
                  <a:schemeClr val="tx1"/>
                </a:solidFill>
                <a:latin typeface="Times New Roman" panose="02020603050405020304" charset="0"/>
                <a:ea typeface="微软雅黑" panose="020B0503020204020204" charset="-122"/>
                <a:cs typeface="Times New Roman" panose="02020603050405020304" charset="0"/>
              </a:rPr>
              <a:t>12.wait to be waken up</a:t>
            </a:r>
            <a:endParaRPr lang="en-US"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linds(horizont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blinds(horizontal)">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blinds(horizontal)">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blinds(horizontal)">
                                      <p:cBhvr>
                                        <p:cTn id="27" dur="500"/>
                                        <p:tgtEl>
                                          <p:spTgt spid="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blinds(horizontal)">
                                      <p:cBhvr>
                                        <p:cTn id="32" dur="500"/>
                                        <p:tgtEl>
                                          <p:spTgt spid="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xEl>
                                              <p:pRg st="6" end="6"/>
                                            </p:txEl>
                                          </p:spTgt>
                                        </p:tgtEl>
                                        <p:attrNameLst>
                                          <p:attrName>style.visibility</p:attrName>
                                        </p:attrNameLst>
                                      </p:cBhvr>
                                      <p:to>
                                        <p:strVal val="visible"/>
                                      </p:to>
                                    </p:set>
                                    <p:animEffect transition="in" filter="blinds(horizontal)">
                                      <p:cBhvr>
                                        <p:cTn id="37" dur="500"/>
                                        <p:tgtEl>
                                          <p:spTgt spid="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xEl>
                                              <p:pRg st="7" end="7"/>
                                            </p:txEl>
                                          </p:spTgt>
                                        </p:tgtEl>
                                        <p:attrNameLst>
                                          <p:attrName>style.visibility</p:attrName>
                                        </p:attrNameLst>
                                      </p:cBhvr>
                                      <p:to>
                                        <p:strVal val="visible"/>
                                      </p:to>
                                    </p:set>
                                    <p:animEffect transition="in" filter="blinds(horizontal)">
                                      <p:cBhvr>
                                        <p:cTn id="42" dur="500"/>
                                        <p:tgtEl>
                                          <p:spTgt spid="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6">
                                            <p:txEl>
                                              <p:pRg st="8" end="8"/>
                                            </p:txEl>
                                          </p:spTgt>
                                        </p:tgtEl>
                                        <p:attrNameLst>
                                          <p:attrName>style.visibility</p:attrName>
                                        </p:attrNameLst>
                                      </p:cBhvr>
                                      <p:to>
                                        <p:strVal val="visible"/>
                                      </p:to>
                                    </p:set>
                                    <p:animEffect transition="in" filter="blinds(horizontal)">
                                      <p:cBhvr>
                                        <p:cTn id="47" dur="500"/>
                                        <p:tgtEl>
                                          <p:spTgt spid="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6">
                                            <p:txEl>
                                              <p:pRg st="9" end="9"/>
                                            </p:txEl>
                                          </p:spTgt>
                                        </p:tgtEl>
                                        <p:attrNameLst>
                                          <p:attrName>style.visibility</p:attrName>
                                        </p:attrNameLst>
                                      </p:cBhvr>
                                      <p:to>
                                        <p:strVal val="visible"/>
                                      </p:to>
                                    </p:set>
                                    <p:animEffect transition="in" filter="blinds(horizontal)">
                                      <p:cBhvr>
                                        <p:cTn id="52" dur="500"/>
                                        <p:tgtEl>
                                          <p:spTgt spid="2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6">
                                            <p:txEl>
                                              <p:pRg st="10" end="10"/>
                                            </p:txEl>
                                          </p:spTgt>
                                        </p:tgtEl>
                                        <p:attrNameLst>
                                          <p:attrName>style.visibility</p:attrName>
                                        </p:attrNameLst>
                                      </p:cBhvr>
                                      <p:to>
                                        <p:strVal val="visible"/>
                                      </p:to>
                                    </p:set>
                                    <p:animEffect transition="in" filter="blinds(horizontal)">
                                      <p:cBhvr>
                                        <p:cTn id="57" dur="500"/>
                                        <p:tgtEl>
                                          <p:spTgt spid="2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6">
                                            <p:txEl>
                                              <p:pRg st="11" end="11"/>
                                            </p:txEl>
                                          </p:spTgt>
                                        </p:tgtEl>
                                        <p:attrNameLst>
                                          <p:attrName>style.visibility</p:attrName>
                                        </p:attrNameLst>
                                      </p:cBhvr>
                                      <p:to>
                                        <p:strVal val="visible"/>
                                      </p:to>
                                    </p:set>
                                    <p:animEffect transition="in" filter="blinds(horizontal)">
                                      <p:cBhvr>
                                        <p:cTn id="62" dur="500"/>
                                        <p:tgtEl>
                                          <p:spTgt spid="2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6">
                                            <p:txEl>
                                              <p:pRg st="12" end="12"/>
                                            </p:txEl>
                                          </p:spTgt>
                                        </p:tgtEl>
                                        <p:attrNameLst>
                                          <p:attrName>style.visibility</p:attrName>
                                        </p:attrNameLst>
                                      </p:cBhvr>
                                      <p:to>
                                        <p:strVal val="visible"/>
                                      </p:to>
                                    </p:set>
                                    <p:animEffect transition="in" filter="blinds(horizontal)">
                                      <p:cBhvr>
                                        <p:cTn id="67" dur="500"/>
                                        <p:tgtEl>
                                          <p:spTgt spid="2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 y="446"/>
            <a:ext cx="12191209" cy="6857554"/>
          </a:xfrm>
          <a:prstGeom prst="rect">
            <a:avLst/>
          </a:prstGeom>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448945"/>
            <a:ext cx="7097395"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6" name="组合 154"/>
          <p:cNvGrpSpPr/>
          <p:nvPr/>
        </p:nvGrpSpPr>
        <p:grpSpPr bwMode="auto">
          <a:xfrm rot="1363591">
            <a:off x="453390" y="5663565"/>
            <a:ext cx="767080" cy="993775"/>
            <a:chOff x="5062297" y="4227553"/>
            <a:chExt cx="1276350" cy="1263650"/>
          </a:xfrm>
        </p:grpSpPr>
        <p:sp>
          <p:nvSpPr>
            <p:cNvPr id="237" name="Freeform 120"/>
            <p:cNvSpPr/>
            <p:nvPr/>
          </p:nvSpPr>
          <p:spPr bwMode="auto">
            <a:xfrm>
              <a:off x="5175009" y="5321340"/>
              <a:ext cx="173038" cy="100013"/>
            </a:xfrm>
            <a:custGeom>
              <a:avLst/>
              <a:gdLst>
                <a:gd name="T0" fmla="*/ 173038 w 82"/>
                <a:gd name="T1" fmla="*/ 63838 h 47"/>
                <a:gd name="T2" fmla="*/ 71747 w 82"/>
                <a:gd name="T3" fmla="*/ 4256 h 47"/>
                <a:gd name="T4" fmla="*/ 12661 w 82"/>
                <a:gd name="T5" fmla="*/ 17023 h 47"/>
                <a:gd name="T6" fmla="*/ 4220 w 82"/>
                <a:gd name="T7" fmla="*/ 42559 h 47"/>
                <a:gd name="T8" fmla="*/ 29543 w 82"/>
                <a:gd name="T9" fmla="*/ 95757 h 47"/>
                <a:gd name="T10" fmla="*/ 52755 w 82"/>
                <a:gd name="T11" fmla="*/ 97885 h 47"/>
                <a:gd name="T12" fmla="*/ 162487 w 82"/>
                <a:gd name="T13" fmla="*/ 72350 h 47"/>
                <a:gd name="T14" fmla="*/ 166707 w 82"/>
                <a:gd name="T15" fmla="*/ 55326 h 47"/>
                <a:gd name="T16" fmla="*/ 173038 w 82"/>
                <a:gd name="T17" fmla="*/ 6383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7"/>
                <a:gd name="T29" fmla="*/ 82 w 8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7">
                  <a:moveTo>
                    <a:pt x="82" y="30"/>
                  </a:moveTo>
                  <a:cubicBezTo>
                    <a:pt x="75" y="12"/>
                    <a:pt x="54" y="5"/>
                    <a:pt x="34" y="2"/>
                  </a:cubicBezTo>
                  <a:cubicBezTo>
                    <a:pt x="24" y="0"/>
                    <a:pt x="13" y="1"/>
                    <a:pt x="6" y="8"/>
                  </a:cubicBezTo>
                  <a:cubicBezTo>
                    <a:pt x="3" y="11"/>
                    <a:pt x="2" y="16"/>
                    <a:pt x="2" y="20"/>
                  </a:cubicBezTo>
                  <a:cubicBezTo>
                    <a:pt x="0" y="29"/>
                    <a:pt x="4" y="41"/>
                    <a:pt x="14" y="45"/>
                  </a:cubicBezTo>
                  <a:cubicBezTo>
                    <a:pt x="17" y="46"/>
                    <a:pt x="21" y="46"/>
                    <a:pt x="25" y="46"/>
                  </a:cubicBezTo>
                  <a:cubicBezTo>
                    <a:pt x="43" y="47"/>
                    <a:pt x="63" y="45"/>
                    <a:pt x="77" y="34"/>
                  </a:cubicBezTo>
                  <a:cubicBezTo>
                    <a:pt x="79" y="32"/>
                    <a:pt x="81" y="29"/>
                    <a:pt x="79" y="26"/>
                  </a:cubicBezTo>
                  <a:lnTo>
                    <a:pt x="82" y="30"/>
                  </a:ln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8" name="Freeform 121"/>
            <p:cNvSpPr/>
            <p:nvPr/>
          </p:nvSpPr>
          <p:spPr bwMode="auto">
            <a:xfrm>
              <a:off x="5144847" y="5243553"/>
              <a:ext cx="255588" cy="209550"/>
            </a:xfrm>
            <a:custGeom>
              <a:avLst/>
              <a:gdLst>
                <a:gd name="T0" fmla="*/ 230240 w 121"/>
                <a:gd name="T1" fmla="*/ 127000 h 99"/>
                <a:gd name="T2" fmla="*/ 2112 w 121"/>
                <a:gd name="T3" fmla="*/ 124883 h 99"/>
                <a:gd name="T4" fmla="*/ 103503 w 121"/>
                <a:gd name="T5" fmla="*/ 207433 h 99"/>
                <a:gd name="T6" fmla="*/ 228128 w 121"/>
                <a:gd name="T7" fmla="*/ 133350 h 99"/>
                <a:gd name="T8" fmla="*/ 171096 w 121"/>
                <a:gd name="T9" fmla="*/ 150283 h 99"/>
                <a:gd name="T10" fmla="*/ 175321 w 121"/>
                <a:gd name="T11" fmla="*/ 158750 h 99"/>
                <a:gd name="T12" fmla="*/ 230240 w 121"/>
                <a:gd name="T13" fmla="*/ 127000 h 99"/>
                <a:gd name="T14" fmla="*/ 223904 w 121"/>
                <a:gd name="T15" fmla="*/ 118533 h 99"/>
                <a:gd name="T16" fmla="*/ 164759 w 121"/>
                <a:gd name="T17" fmla="*/ 133350 h 99"/>
                <a:gd name="T18" fmla="*/ 164759 w 121"/>
                <a:gd name="T19" fmla="*/ 141817 h 99"/>
                <a:gd name="T20" fmla="*/ 175321 w 121"/>
                <a:gd name="T21" fmla="*/ 120650 h 99"/>
                <a:gd name="T22" fmla="*/ 114064 w 121"/>
                <a:gd name="T23" fmla="*/ 143933 h 99"/>
                <a:gd name="T24" fmla="*/ 69706 w 121"/>
                <a:gd name="T25" fmla="*/ 116417 h 99"/>
                <a:gd name="T26" fmla="*/ 126738 w 121"/>
                <a:gd name="T27" fmla="*/ 120650 h 99"/>
                <a:gd name="T28" fmla="*/ 175321 w 121"/>
                <a:gd name="T29" fmla="*/ 158750 h 99"/>
                <a:gd name="T30" fmla="*/ 230240 w 121"/>
                <a:gd name="T31" fmla="*/ 1270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99"/>
                <a:gd name="T50" fmla="*/ 121 w 121"/>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99">
                  <a:moveTo>
                    <a:pt x="109" y="60"/>
                  </a:moveTo>
                  <a:cubicBezTo>
                    <a:pt x="91" y="24"/>
                    <a:pt x="2" y="0"/>
                    <a:pt x="1" y="59"/>
                  </a:cubicBezTo>
                  <a:cubicBezTo>
                    <a:pt x="0" y="88"/>
                    <a:pt x="23" y="99"/>
                    <a:pt x="49" y="98"/>
                  </a:cubicBezTo>
                  <a:cubicBezTo>
                    <a:pt x="71" y="98"/>
                    <a:pt x="107" y="91"/>
                    <a:pt x="108" y="63"/>
                  </a:cubicBezTo>
                  <a:cubicBezTo>
                    <a:pt x="99" y="66"/>
                    <a:pt x="90" y="68"/>
                    <a:pt x="81" y="71"/>
                  </a:cubicBezTo>
                  <a:cubicBezTo>
                    <a:pt x="82" y="72"/>
                    <a:pt x="82" y="74"/>
                    <a:pt x="83" y="75"/>
                  </a:cubicBezTo>
                  <a:cubicBezTo>
                    <a:pt x="95" y="90"/>
                    <a:pt x="121" y="75"/>
                    <a:pt x="109" y="60"/>
                  </a:cubicBezTo>
                  <a:cubicBezTo>
                    <a:pt x="108" y="58"/>
                    <a:pt x="107" y="57"/>
                    <a:pt x="106" y="56"/>
                  </a:cubicBezTo>
                  <a:cubicBezTo>
                    <a:pt x="98" y="44"/>
                    <a:pt x="79" y="48"/>
                    <a:pt x="78" y="63"/>
                  </a:cubicBezTo>
                  <a:cubicBezTo>
                    <a:pt x="78" y="65"/>
                    <a:pt x="78" y="66"/>
                    <a:pt x="78" y="67"/>
                  </a:cubicBezTo>
                  <a:cubicBezTo>
                    <a:pt x="80" y="64"/>
                    <a:pt x="81" y="60"/>
                    <a:pt x="83" y="57"/>
                  </a:cubicBezTo>
                  <a:cubicBezTo>
                    <a:pt x="76" y="65"/>
                    <a:pt x="65" y="67"/>
                    <a:pt x="54" y="68"/>
                  </a:cubicBezTo>
                  <a:cubicBezTo>
                    <a:pt x="48" y="69"/>
                    <a:pt x="19" y="67"/>
                    <a:pt x="33" y="55"/>
                  </a:cubicBezTo>
                  <a:cubicBezTo>
                    <a:pt x="38" y="50"/>
                    <a:pt x="54" y="55"/>
                    <a:pt x="60" y="57"/>
                  </a:cubicBezTo>
                  <a:cubicBezTo>
                    <a:pt x="70" y="60"/>
                    <a:pt x="78" y="65"/>
                    <a:pt x="83" y="75"/>
                  </a:cubicBezTo>
                  <a:cubicBezTo>
                    <a:pt x="92" y="92"/>
                    <a:pt x="118" y="77"/>
                    <a:pt x="109" y="6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39" name="Freeform 122"/>
            <p:cNvSpPr>
              <a:spLocks noEditPoints="1"/>
            </p:cNvSpPr>
            <p:nvPr/>
          </p:nvSpPr>
          <p:spPr bwMode="auto">
            <a:xfrm>
              <a:off x="5117859" y="4284703"/>
              <a:ext cx="1185863" cy="1189038"/>
            </a:xfrm>
            <a:custGeom>
              <a:avLst/>
              <a:gdLst>
                <a:gd name="T0" fmla="*/ 1103276 w 560"/>
                <a:gd name="T1" fmla="*/ 261164 h 560"/>
                <a:gd name="T2" fmla="*/ 940220 w 560"/>
                <a:gd name="T3" fmla="*/ 242054 h 560"/>
                <a:gd name="T4" fmla="*/ 1063041 w 560"/>
                <a:gd name="T5" fmla="*/ 76438 h 560"/>
                <a:gd name="T6" fmla="*/ 1063041 w 560"/>
                <a:gd name="T7" fmla="*/ 29726 h 560"/>
                <a:gd name="T8" fmla="*/ 876691 w 560"/>
                <a:gd name="T9" fmla="*/ 146506 h 560"/>
                <a:gd name="T10" fmla="*/ 859751 w 560"/>
                <a:gd name="T11" fmla="*/ 220821 h 560"/>
                <a:gd name="T12" fmla="*/ 770811 w 560"/>
                <a:gd name="T13" fmla="*/ 152876 h 560"/>
                <a:gd name="T14" fmla="*/ 745400 w 560"/>
                <a:gd name="T15" fmla="*/ 252671 h 560"/>
                <a:gd name="T16" fmla="*/ 713635 w 560"/>
                <a:gd name="T17" fmla="*/ 333355 h 560"/>
                <a:gd name="T18" fmla="*/ 664930 w 560"/>
                <a:gd name="T19" fmla="*/ 267533 h 560"/>
                <a:gd name="T20" fmla="*/ 667048 w 560"/>
                <a:gd name="T21" fmla="*/ 399177 h 560"/>
                <a:gd name="T22" fmla="*/ 628931 w 560"/>
                <a:gd name="T23" fmla="*/ 403424 h 560"/>
                <a:gd name="T24" fmla="*/ 565403 w 560"/>
                <a:gd name="T25" fmla="*/ 377944 h 560"/>
                <a:gd name="T26" fmla="*/ 531521 w 560"/>
                <a:gd name="T27" fmla="*/ 607259 h 560"/>
                <a:gd name="T28" fmla="*/ 398111 w 560"/>
                <a:gd name="T29" fmla="*/ 541437 h 560"/>
                <a:gd name="T30" fmla="*/ 400229 w 560"/>
                <a:gd name="T31" fmla="*/ 471369 h 560"/>
                <a:gd name="T32" fmla="*/ 364229 w 560"/>
                <a:gd name="T33" fmla="*/ 435273 h 560"/>
                <a:gd name="T34" fmla="*/ 275290 w 560"/>
                <a:gd name="T35" fmla="*/ 439519 h 560"/>
                <a:gd name="T36" fmla="*/ 398111 w 560"/>
                <a:gd name="T37" fmla="*/ 303629 h 560"/>
                <a:gd name="T38" fmla="*/ 347288 w 560"/>
                <a:gd name="T39" fmla="*/ 269657 h 560"/>
                <a:gd name="T40" fmla="*/ 279525 w 560"/>
                <a:gd name="T41" fmla="*/ 299383 h 560"/>
                <a:gd name="T42" fmla="*/ 421405 w 560"/>
                <a:gd name="T43" fmla="*/ 121027 h 560"/>
                <a:gd name="T44" fmla="*/ 379053 w 560"/>
                <a:gd name="T45" fmla="*/ 19110 h 560"/>
                <a:gd name="T46" fmla="*/ 249878 w 560"/>
                <a:gd name="T47" fmla="*/ 182602 h 560"/>
                <a:gd name="T48" fmla="*/ 209644 w 560"/>
                <a:gd name="T49" fmla="*/ 178356 h 560"/>
                <a:gd name="T50" fmla="*/ 258349 w 560"/>
                <a:gd name="T51" fmla="*/ 6370 h 560"/>
                <a:gd name="T52" fmla="*/ 207526 w 560"/>
                <a:gd name="T53" fmla="*/ 25479 h 560"/>
                <a:gd name="T54" fmla="*/ 173644 w 560"/>
                <a:gd name="T55" fmla="*/ 237808 h 560"/>
                <a:gd name="T56" fmla="*/ 135527 w 560"/>
                <a:gd name="T57" fmla="*/ 263287 h 560"/>
                <a:gd name="T58" fmla="*/ 12706 w 560"/>
                <a:gd name="T59" fmla="*/ 216575 h 560"/>
                <a:gd name="T60" fmla="*/ 230820 w 560"/>
                <a:gd name="T61" fmla="*/ 418287 h 560"/>
                <a:gd name="T62" fmla="*/ 122822 w 560"/>
                <a:gd name="T63" fmla="*/ 445889 h 560"/>
                <a:gd name="T64" fmla="*/ 137645 w 560"/>
                <a:gd name="T65" fmla="*/ 524451 h 560"/>
                <a:gd name="T66" fmla="*/ 209644 w 560"/>
                <a:gd name="T67" fmla="*/ 598766 h 560"/>
                <a:gd name="T68" fmla="*/ 345171 w 560"/>
                <a:gd name="T69" fmla="*/ 717669 h 560"/>
                <a:gd name="T70" fmla="*/ 309171 w 560"/>
                <a:gd name="T71" fmla="*/ 1048901 h 560"/>
                <a:gd name="T72" fmla="*/ 228702 w 560"/>
                <a:gd name="T73" fmla="*/ 1112600 h 560"/>
                <a:gd name="T74" fmla="*/ 645872 w 560"/>
                <a:gd name="T75" fmla="*/ 1106230 h 560"/>
                <a:gd name="T76" fmla="*/ 728459 w 560"/>
                <a:gd name="T77" fmla="*/ 774998 h 560"/>
                <a:gd name="T78" fmla="*/ 770811 w 560"/>
                <a:gd name="T79" fmla="*/ 770751 h 560"/>
                <a:gd name="T80" fmla="*/ 921161 w 560"/>
                <a:gd name="T81" fmla="*/ 575409 h 560"/>
                <a:gd name="T82" fmla="*/ 664930 w 560"/>
                <a:gd name="T83" fmla="*/ 673080 h 560"/>
                <a:gd name="T84" fmla="*/ 584461 w 560"/>
                <a:gd name="T85" fmla="*/ 619998 h 560"/>
                <a:gd name="T86" fmla="*/ 633166 w 560"/>
                <a:gd name="T87" fmla="*/ 579656 h 560"/>
                <a:gd name="T88" fmla="*/ 622578 w 560"/>
                <a:gd name="T89" fmla="*/ 558423 h 560"/>
                <a:gd name="T90" fmla="*/ 688224 w 560"/>
                <a:gd name="T91" fmla="*/ 522327 h 560"/>
                <a:gd name="T92" fmla="*/ 853398 w 560"/>
                <a:gd name="T93" fmla="*/ 545684 h 560"/>
                <a:gd name="T94" fmla="*/ 783517 w 560"/>
                <a:gd name="T95" fmla="*/ 479862 h 560"/>
                <a:gd name="T96" fmla="*/ 766576 w 560"/>
                <a:gd name="T97" fmla="*/ 401300 h 560"/>
                <a:gd name="T98" fmla="*/ 938102 w 560"/>
                <a:gd name="T99" fmla="*/ 452259 h 560"/>
                <a:gd name="T100" fmla="*/ 1027042 w 560"/>
                <a:gd name="T101" fmla="*/ 462875 h 560"/>
                <a:gd name="T102" fmla="*/ 948690 w 560"/>
                <a:gd name="T103" fmla="*/ 397054 h 560"/>
                <a:gd name="T104" fmla="*/ 955043 w 560"/>
                <a:gd name="T105" fmla="*/ 309999 h 560"/>
                <a:gd name="T106" fmla="*/ 1132923 w 560"/>
                <a:gd name="T107" fmla="*/ 382191 h 560"/>
                <a:gd name="T108" fmla="*/ 1183745 w 560"/>
                <a:gd name="T109" fmla="*/ 341848 h 560"/>
                <a:gd name="T110" fmla="*/ 338818 w 560"/>
                <a:gd name="T111" fmla="*/ 571163 h 560"/>
                <a:gd name="T112" fmla="*/ 406582 w 560"/>
                <a:gd name="T113" fmla="*/ 634861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560"/>
                <a:gd name="T173" fmla="*/ 560 w 560"/>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560">
                  <a:moveTo>
                    <a:pt x="559" y="161"/>
                  </a:moveTo>
                  <a:cubicBezTo>
                    <a:pt x="558" y="142"/>
                    <a:pt x="539" y="128"/>
                    <a:pt x="521" y="123"/>
                  </a:cubicBezTo>
                  <a:cubicBezTo>
                    <a:pt x="502" y="118"/>
                    <a:pt x="482" y="121"/>
                    <a:pt x="463" y="122"/>
                  </a:cubicBezTo>
                  <a:cubicBezTo>
                    <a:pt x="456" y="122"/>
                    <a:pt x="449" y="122"/>
                    <a:pt x="444" y="114"/>
                  </a:cubicBezTo>
                  <a:cubicBezTo>
                    <a:pt x="442" y="109"/>
                    <a:pt x="442" y="104"/>
                    <a:pt x="443" y="99"/>
                  </a:cubicBezTo>
                  <a:cubicBezTo>
                    <a:pt x="451" y="70"/>
                    <a:pt x="478" y="52"/>
                    <a:pt x="502" y="36"/>
                  </a:cubicBezTo>
                  <a:cubicBezTo>
                    <a:pt x="506" y="34"/>
                    <a:pt x="508" y="32"/>
                    <a:pt x="509" y="28"/>
                  </a:cubicBezTo>
                  <a:cubicBezTo>
                    <a:pt x="512" y="21"/>
                    <a:pt x="507" y="17"/>
                    <a:pt x="502" y="14"/>
                  </a:cubicBezTo>
                  <a:cubicBezTo>
                    <a:pt x="484" y="4"/>
                    <a:pt x="460" y="4"/>
                    <a:pt x="442" y="15"/>
                  </a:cubicBezTo>
                  <a:cubicBezTo>
                    <a:pt x="424" y="26"/>
                    <a:pt x="413" y="48"/>
                    <a:pt x="414" y="69"/>
                  </a:cubicBezTo>
                  <a:cubicBezTo>
                    <a:pt x="415" y="77"/>
                    <a:pt x="417" y="86"/>
                    <a:pt x="414" y="94"/>
                  </a:cubicBezTo>
                  <a:cubicBezTo>
                    <a:pt x="413" y="99"/>
                    <a:pt x="410" y="102"/>
                    <a:pt x="406" y="104"/>
                  </a:cubicBezTo>
                  <a:cubicBezTo>
                    <a:pt x="394" y="111"/>
                    <a:pt x="381" y="94"/>
                    <a:pt x="375" y="84"/>
                  </a:cubicBezTo>
                  <a:cubicBezTo>
                    <a:pt x="373" y="79"/>
                    <a:pt x="369" y="75"/>
                    <a:pt x="364" y="72"/>
                  </a:cubicBezTo>
                  <a:cubicBezTo>
                    <a:pt x="347" y="63"/>
                    <a:pt x="337" y="80"/>
                    <a:pt x="339" y="93"/>
                  </a:cubicBezTo>
                  <a:cubicBezTo>
                    <a:pt x="341" y="103"/>
                    <a:pt x="347" y="111"/>
                    <a:pt x="352" y="119"/>
                  </a:cubicBezTo>
                  <a:cubicBezTo>
                    <a:pt x="358" y="129"/>
                    <a:pt x="362" y="141"/>
                    <a:pt x="355" y="152"/>
                  </a:cubicBezTo>
                  <a:cubicBezTo>
                    <a:pt x="351" y="158"/>
                    <a:pt x="343" y="161"/>
                    <a:pt x="337" y="157"/>
                  </a:cubicBezTo>
                  <a:cubicBezTo>
                    <a:pt x="330" y="153"/>
                    <a:pt x="330" y="145"/>
                    <a:pt x="328" y="138"/>
                  </a:cubicBezTo>
                  <a:cubicBezTo>
                    <a:pt x="327" y="131"/>
                    <a:pt x="321" y="123"/>
                    <a:pt x="314" y="126"/>
                  </a:cubicBezTo>
                  <a:cubicBezTo>
                    <a:pt x="312" y="127"/>
                    <a:pt x="310" y="129"/>
                    <a:pt x="309" y="131"/>
                  </a:cubicBezTo>
                  <a:cubicBezTo>
                    <a:pt x="300" y="149"/>
                    <a:pt x="315" y="169"/>
                    <a:pt x="315" y="188"/>
                  </a:cubicBezTo>
                  <a:cubicBezTo>
                    <a:pt x="315" y="192"/>
                    <a:pt x="313" y="196"/>
                    <a:pt x="310" y="197"/>
                  </a:cubicBezTo>
                  <a:cubicBezTo>
                    <a:pt x="304" y="200"/>
                    <a:pt x="299" y="195"/>
                    <a:pt x="297" y="190"/>
                  </a:cubicBezTo>
                  <a:cubicBezTo>
                    <a:pt x="295" y="186"/>
                    <a:pt x="295" y="181"/>
                    <a:pt x="292" y="177"/>
                  </a:cubicBezTo>
                  <a:cubicBezTo>
                    <a:pt x="287" y="169"/>
                    <a:pt x="272" y="169"/>
                    <a:pt x="267" y="178"/>
                  </a:cubicBezTo>
                  <a:cubicBezTo>
                    <a:pt x="273" y="194"/>
                    <a:pt x="279" y="211"/>
                    <a:pt x="277" y="229"/>
                  </a:cubicBezTo>
                  <a:cubicBezTo>
                    <a:pt x="274" y="250"/>
                    <a:pt x="260" y="267"/>
                    <a:pt x="251" y="286"/>
                  </a:cubicBezTo>
                  <a:cubicBezTo>
                    <a:pt x="238" y="285"/>
                    <a:pt x="224" y="288"/>
                    <a:pt x="215" y="291"/>
                  </a:cubicBezTo>
                  <a:cubicBezTo>
                    <a:pt x="209" y="277"/>
                    <a:pt x="200" y="265"/>
                    <a:pt x="188" y="255"/>
                  </a:cubicBezTo>
                  <a:cubicBezTo>
                    <a:pt x="185" y="253"/>
                    <a:pt x="172" y="252"/>
                    <a:pt x="170" y="248"/>
                  </a:cubicBezTo>
                  <a:cubicBezTo>
                    <a:pt x="167" y="239"/>
                    <a:pt x="184" y="229"/>
                    <a:pt x="189" y="222"/>
                  </a:cubicBezTo>
                  <a:cubicBezTo>
                    <a:pt x="195" y="214"/>
                    <a:pt x="198" y="202"/>
                    <a:pt x="190" y="197"/>
                  </a:cubicBezTo>
                  <a:cubicBezTo>
                    <a:pt x="183" y="194"/>
                    <a:pt x="176" y="200"/>
                    <a:pt x="172" y="205"/>
                  </a:cubicBezTo>
                  <a:cubicBezTo>
                    <a:pt x="169" y="211"/>
                    <a:pt x="156" y="228"/>
                    <a:pt x="151" y="227"/>
                  </a:cubicBezTo>
                  <a:cubicBezTo>
                    <a:pt x="138" y="223"/>
                    <a:pt x="132" y="221"/>
                    <a:pt x="130" y="207"/>
                  </a:cubicBezTo>
                  <a:cubicBezTo>
                    <a:pt x="128" y="193"/>
                    <a:pt x="136" y="180"/>
                    <a:pt x="147" y="171"/>
                  </a:cubicBezTo>
                  <a:cubicBezTo>
                    <a:pt x="160" y="160"/>
                    <a:pt x="176" y="154"/>
                    <a:pt x="188" y="143"/>
                  </a:cubicBezTo>
                  <a:cubicBezTo>
                    <a:pt x="192" y="139"/>
                    <a:pt x="193" y="134"/>
                    <a:pt x="192" y="129"/>
                  </a:cubicBezTo>
                  <a:cubicBezTo>
                    <a:pt x="190" y="118"/>
                    <a:pt x="173" y="120"/>
                    <a:pt x="164" y="127"/>
                  </a:cubicBezTo>
                  <a:cubicBezTo>
                    <a:pt x="156" y="133"/>
                    <a:pt x="147" y="143"/>
                    <a:pt x="137" y="142"/>
                  </a:cubicBezTo>
                  <a:cubicBezTo>
                    <a:pt x="135" y="142"/>
                    <a:pt x="134" y="142"/>
                    <a:pt x="132" y="141"/>
                  </a:cubicBezTo>
                  <a:cubicBezTo>
                    <a:pt x="131" y="139"/>
                    <a:pt x="131" y="136"/>
                    <a:pt x="132" y="133"/>
                  </a:cubicBezTo>
                  <a:cubicBezTo>
                    <a:pt x="144" y="101"/>
                    <a:pt x="179" y="85"/>
                    <a:pt x="199" y="57"/>
                  </a:cubicBezTo>
                  <a:cubicBezTo>
                    <a:pt x="207" y="47"/>
                    <a:pt x="213" y="33"/>
                    <a:pt x="205" y="21"/>
                  </a:cubicBezTo>
                  <a:cubicBezTo>
                    <a:pt x="199" y="12"/>
                    <a:pt x="189" y="8"/>
                    <a:pt x="179" y="9"/>
                  </a:cubicBezTo>
                  <a:cubicBezTo>
                    <a:pt x="160" y="12"/>
                    <a:pt x="147" y="28"/>
                    <a:pt x="139" y="44"/>
                  </a:cubicBezTo>
                  <a:cubicBezTo>
                    <a:pt x="132" y="58"/>
                    <a:pt x="127" y="73"/>
                    <a:pt x="118" y="86"/>
                  </a:cubicBezTo>
                  <a:cubicBezTo>
                    <a:pt x="116" y="90"/>
                    <a:pt x="113" y="94"/>
                    <a:pt x="107" y="92"/>
                  </a:cubicBezTo>
                  <a:cubicBezTo>
                    <a:pt x="103" y="92"/>
                    <a:pt x="100" y="88"/>
                    <a:pt x="99" y="84"/>
                  </a:cubicBezTo>
                  <a:cubicBezTo>
                    <a:pt x="90" y="58"/>
                    <a:pt x="114" y="36"/>
                    <a:pt x="123" y="12"/>
                  </a:cubicBezTo>
                  <a:cubicBezTo>
                    <a:pt x="125" y="9"/>
                    <a:pt x="124" y="5"/>
                    <a:pt x="122" y="3"/>
                  </a:cubicBezTo>
                  <a:cubicBezTo>
                    <a:pt x="118" y="0"/>
                    <a:pt x="114" y="2"/>
                    <a:pt x="111" y="4"/>
                  </a:cubicBezTo>
                  <a:cubicBezTo>
                    <a:pt x="107" y="7"/>
                    <a:pt x="103" y="10"/>
                    <a:pt x="98" y="12"/>
                  </a:cubicBezTo>
                  <a:cubicBezTo>
                    <a:pt x="84" y="21"/>
                    <a:pt x="68" y="32"/>
                    <a:pt x="65" y="48"/>
                  </a:cubicBezTo>
                  <a:cubicBezTo>
                    <a:pt x="61" y="70"/>
                    <a:pt x="80" y="90"/>
                    <a:pt x="82" y="112"/>
                  </a:cubicBezTo>
                  <a:cubicBezTo>
                    <a:pt x="83" y="116"/>
                    <a:pt x="81" y="121"/>
                    <a:pt x="78" y="124"/>
                  </a:cubicBezTo>
                  <a:cubicBezTo>
                    <a:pt x="73" y="128"/>
                    <a:pt x="68" y="126"/>
                    <a:pt x="64" y="124"/>
                  </a:cubicBezTo>
                  <a:cubicBezTo>
                    <a:pt x="42" y="113"/>
                    <a:pt x="22" y="95"/>
                    <a:pt x="8" y="74"/>
                  </a:cubicBezTo>
                  <a:cubicBezTo>
                    <a:pt x="0" y="80"/>
                    <a:pt x="1" y="93"/>
                    <a:pt x="6" y="102"/>
                  </a:cubicBezTo>
                  <a:cubicBezTo>
                    <a:pt x="21" y="135"/>
                    <a:pt x="53" y="153"/>
                    <a:pt x="86" y="165"/>
                  </a:cubicBezTo>
                  <a:cubicBezTo>
                    <a:pt x="91" y="167"/>
                    <a:pt x="107" y="192"/>
                    <a:pt x="109" y="197"/>
                  </a:cubicBezTo>
                  <a:cubicBezTo>
                    <a:pt x="111" y="203"/>
                    <a:pt x="100" y="218"/>
                    <a:pt x="94" y="221"/>
                  </a:cubicBezTo>
                  <a:cubicBezTo>
                    <a:pt x="86" y="226"/>
                    <a:pt x="67" y="206"/>
                    <a:pt x="58" y="210"/>
                  </a:cubicBezTo>
                  <a:cubicBezTo>
                    <a:pt x="52" y="213"/>
                    <a:pt x="49" y="222"/>
                    <a:pt x="52" y="229"/>
                  </a:cubicBezTo>
                  <a:cubicBezTo>
                    <a:pt x="54" y="236"/>
                    <a:pt x="59" y="242"/>
                    <a:pt x="65" y="247"/>
                  </a:cubicBezTo>
                  <a:cubicBezTo>
                    <a:pt x="74" y="255"/>
                    <a:pt x="84" y="262"/>
                    <a:pt x="94" y="267"/>
                  </a:cubicBezTo>
                  <a:cubicBezTo>
                    <a:pt x="96" y="272"/>
                    <a:pt x="97" y="277"/>
                    <a:pt x="99" y="282"/>
                  </a:cubicBezTo>
                  <a:cubicBezTo>
                    <a:pt x="109" y="309"/>
                    <a:pt x="137" y="327"/>
                    <a:pt x="166" y="326"/>
                  </a:cubicBezTo>
                  <a:cubicBezTo>
                    <a:pt x="164" y="330"/>
                    <a:pt x="164" y="334"/>
                    <a:pt x="163" y="338"/>
                  </a:cubicBezTo>
                  <a:cubicBezTo>
                    <a:pt x="162" y="349"/>
                    <a:pt x="164" y="359"/>
                    <a:pt x="166" y="369"/>
                  </a:cubicBezTo>
                  <a:cubicBezTo>
                    <a:pt x="175" y="412"/>
                    <a:pt x="176" y="461"/>
                    <a:pt x="146" y="494"/>
                  </a:cubicBezTo>
                  <a:cubicBezTo>
                    <a:pt x="137" y="504"/>
                    <a:pt x="125" y="512"/>
                    <a:pt x="112" y="520"/>
                  </a:cubicBezTo>
                  <a:cubicBezTo>
                    <a:pt x="110" y="521"/>
                    <a:pt x="108" y="522"/>
                    <a:pt x="108" y="524"/>
                  </a:cubicBezTo>
                  <a:cubicBezTo>
                    <a:pt x="107" y="528"/>
                    <a:pt x="110" y="530"/>
                    <a:pt x="113" y="531"/>
                  </a:cubicBezTo>
                  <a:cubicBezTo>
                    <a:pt x="173" y="560"/>
                    <a:pt x="248" y="556"/>
                    <a:pt x="305" y="521"/>
                  </a:cubicBezTo>
                  <a:cubicBezTo>
                    <a:pt x="316" y="513"/>
                    <a:pt x="327" y="505"/>
                    <a:pt x="335" y="494"/>
                  </a:cubicBezTo>
                  <a:cubicBezTo>
                    <a:pt x="357" y="465"/>
                    <a:pt x="358" y="398"/>
                    <a:pt x="344" y="365"/>
                  </a:cubicBezTo>
                  <a:cubicBezTo>
                    <a:pt x="344" y="364"/>
                    <a:pt x="344" y="364"/>
                    <a:pt x="344" y="364"/>
                  </a:cubicBezTo>
                  <a:cubicBezTo>
                    <a:pt x="350" y="365"/>
                    <a:pt x="357" y="365"/>
                    <a:pt x="364" y="363"/>
                  </a:cubicBezTo>
                  <a:cubicBezTo>
                    <a:pt x="383" y="360"/>
                    <a:pt x="401" y="349"/>
                    <a:pt x="412" y="334"/>
                  </a:cubicBezTo>
                  <a:cubicBezTo>
                    <a:pt x="426" y="316"/>
                    <a:pt x="431" y="293"/>
                    <a:pt x="435" y="271"/>
                  </a:cubicBezTo>
                  <a:cubicBezTo>
                    <a:pt x="395" y="264"/>
                    <a:pt x="355" y="282"/>
                    <a:pt x="324" y="308"/>
                  </a:cubicBezTo>
                  <a:cubicBezTo>
                    <a:pt x="321" y="311"/>
                    <a:pt x="317" y="314"/>
                    <a:pt x="314" y="317"/>
                  </a:cubicBezTo>
                  <a:cubicBezTo>
                    <a:pt x="300" y="306"/>
                    <a:pt x="283" y="299"/>
                    <a:pt x="271" y="293"/>
                  </a:cubicBezTo>
                  <a:cubicBezTo>
                    <a:pt x="273" y="292"/>
                    <a:pt x="274" y="292"/>
                    <a:pt x="276" y="292"/>
                  </a:cubicBezTo>
                  <a:cubicBezTo>
                    <a:pt x="291" y="291"/>
                    <a:pt x="305" y="305"/>
                    <a:pt x="317" y="298"/>
                  </a:cubicBezTo>
                  <a:cubicBezTo>
                    <a:pt x="318" y="287"/>
                    <a:pt x="310" y="276"/>
                    <a:pt x="299" y="273"/>
                  </a:cubicBezTo>
                  <a:cubicBezTo>
                    <a:pt x="297" y="273"/>
                    <a:pt x="295" y="273"/>
                    <a:pt x="293" y="271"/>
                  </a:cubicBezTo>
                  <a:cubicBezTo>
                    <a:pt x="291" y="269"/>
                    <a:pt x="293" y="266"/>
                    <a:pt x="294" y="263"/>
                  </a:cubicBezTo>
                  <a:cubicBezTo>
                    <a:pt x="298" y="254"/>
                    <a:pt x="303" y="245"/>
                    <a:pt x="313" y="244"/>
                  </a:cubicBezTo>
                  <a:cubicBezTo>
                    <a:pt x="317" y="243"/>
                    <a:pt x="321" y="245"/>
                    <a:pt x="325" y="246"/>
                  </a:cubicBezTo>
                  <a:cubicBezTo>
                    <a:pt x="347" y="253"/>
                    <a:pt x="369" y="258"/>
                    <a:pt x="391" y="261"/>
                  </a:cubicBezTo>
                  <a:cubicBezTo>
                    <a:pt x="395" y="261"/>
                    <a:pt x="399" y="260"/>
                    <a:pt x="403" y="257"/>
                  </a:cubicBezTo>
                  <a:cubicBezTo>
                    <a:pt x="410" y="251"/>
                    <a:pt x="405" y="240"/>
                    <a:pt x="397" y="236"/>
                  </a:cubicBezTo>
                  <a:cubicBezTo>
                    <a:pt x="389" y="231"/>
                    <a:pt x="379" y="230"/>
                    <a:pt x="370" y="226"/>
                  </a:cubicBezTo>
                  <a:cubicBezTo>
                    <a:pt x="359" y="223"/>
                    <a:pt x="348" y="214"/>
                    <a:pt x="351" y="202"/>
                  </a:cubicBezTo>
                  <a:cubicBezTo>
                    <a:pt x="352" y="196"/>
                    <a:pt x="356" y="192"/>
                    <a:pt x="362" y="189"/>
                  </a:cubicBezTo>
                  <a:cubicBezTo>
                    <a:pt x="373" y="184"/>
                    <a:pt x="385" y="187"/>
                    <a:pt x="396" y="190"/>
                  </a:cubicBezTo>
                  <a:cubicBezTo>
                    <a:pt x="412" y="196"/>
                    <a:pt x="428" y="204"/>
                    <a:pt x="443" y="213"/>
                  </a:cubicBezTo>
                  <a:cubicBezTo>
                    <a:pt x="450" y="217"/>
                    <a:pt x="456" y="221"/>
                    <a:pt x="464" y="223"/>
                  </a:cubicBezTo>
                  <a:cubicBezTo>
                    <a:pt x="471" y="225"/>
                    <a:pt x="480" y="224"/>
                    <a:pt x="485" y="218"/>
                  </a:cubicBezTo>
                  <a:cubicBezTo>
                    <a:pt x="490" y="212"/>
                    <a:pt x="487" y="201"/>
                    <a:pt x="480" y="199"/>
                  </a:cubicBezTo>
                  <a:cubicBezTo>
                    <a:pt x="469" y="204"/>
                    <a:pt x="457" y="195"/>
                    <a:pt x="448" y="187"/>
                  </a:cubicBezTo>
                  <a:cubicBezTo>
                    <a:pt x="438" y="178"/>
                    <a:pt x="427" y="163"/>
                    <a:pt x="437" y="152"/>
                  </a:cubicBezTo>
                  <a:cubicBezTo>
                    <a:pt x="441" y="148"/>
                    <a:pt x="446" y="146"/>
                    <a:pt x="451" y="146"/>
                  </a:cubicBezTo>
                  <a:cubicBezTo>
                    <a:pt x="473" y="145"/>
                    <a:pt x="500" y="143"/>
                    <a:pt x="517" y="160"/>
                  </a:cubicBezTo>
                  <a:cubicBezTo>
                    <a:pt x="523" y="166"/>
                    <a:pt x="527" y="175"/>
                    <a:pt x="535" y="180"/>
                  </a:cubicBezTo>
                  <a:cubicBezTo>
                    <a:pt x="537" y="181"/>
                    <a:pt x="539" y="182"/>
                    <a:pt x="542" y="183"/>
                  </a:cubicBezTo>
                  <a:cubicBezTo>
                    <a:pt x="554" y="185"/>
                    <a:pt x="560" y="172"/>
                    <a:pt x="559" y="161"/>
                  </a:cubicBezTo>
                  <a:close/>
                  <a:moveTo>
                    <a:pt x="192" y="299"/>
                  </a:moveTo>
                  <a:cubicBezTo>
                    <a:pt x="184" y="287"/>
                    <a:pt x="172" y="277"/>
                    <a:pt x="160" y="269"/>
                  </a:cubicBezTo>
                  <a:cubicBezTo>
                    <a:pt x="177" y="272"/>
                    <a:pt x="193" y="281"/>
                    <a:pt x="203" y="295"/>
                  </a:cubicBezTo>
                  <a:cubicBezTo>
                    <a:pt x="199" y="296"/>
                    <a:pt x="195" y="297"/>
                    <a:pt x="192" y="29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0" name="Freeform 123"/>
            <p:cNvSpPr/>
            <p:nvPr/>
          </p:nvSpPr>
          <p:spPr bwMode="auto">
            <a:xfrm>
              <a:off x="5062297" y="4227553"/>
              <a:ext cx="1276350" cy="1263650"/>
            </a:xfrm>
            <a:custGeom>
              <a:avLst/>
              <a:gdLst>
                <a:gd name="T0" fmla="*/ 1028700 w 603"/>
                <a:gd name="T1" fmla="*/ 263349 h 595"/>
                <a:gd name="T2" fmla="*/ 920750 w 603"/>
                <a:gd name="T3" fmla="*/ 116808 h 595"/>
                <a:gd name="T4" fmla="*/ 740833 w 603"/>
                <a:gd name="T5" fmla="*/ 254854 h 595"/>
                <a:gd name="T6" fmla="*/ 675217 w 603"/>
                <a:gd name="T7" fmla="*/ 390776 h 595"/>
                <a:gd name="T8" fmla="*/ 668867 w 603"/>
                <a:gd name="T9" fmla="*/ 392900 h 595"/>
                <a:gd name="T10" fmla="*/ 558800 w 603"/>
                <a:gd name="T11" fmla="*/ 649877 h 595"/>
                <a:gd name="T12" fmla="*/ 486833 w 603"/>
                <a:gd name="T13" fmla="*/ 586164 h 595"/>
                <a:gd name="T14" fmla="*/ 472018 w 603"/>
                <a:gd name="T15" fmla="*/ 556431 h 595"/>
                <a:gd name="T16" fmla="*/ 376767 w 603"/>
                <a:gd name="T17" fmla="*/ 499089 h 595"/>
                <a:gd name="T18" fmla="*/ 438150 w 603"/>
                <a:gd name="T19" fmla="*/ 282463 h 595"/>
                <a:gd name="T20" fmla="*/ 412750 w 603"/>
                <a:gd name="T21" fmla="*/ 286711 h 595"/>
                <a:gd name="T22" fmla="*/ 325967 w 603"/>
                <a:gd name="T23" fmla="*/ 125303 h 595"/>
                <a:gd name="T24" fmla="*/ 345017 w 603"/>
                <a:gd name="T25" fmla="*/ 57342 h 595"/>
                <a:gd name="T26" fmla="*/ 196850 w 603"/>
                <a:gd name="T27" fmla="*/ 290958 h 595"/>
                <a:gd name="T28" fmla="*/ 86783 w 603"/>
                <a:gd name="T29" fmla="*/ 356795 h 595"/>
                <a:gd name="T30" fmla="*/ 245533 w 603"/>
                <a:gd name="T31" fmla="*/ 494841 h 595"/>
                <a:gd name="T32" fmla="*/ 224367 w 603"/>
                <a:gd name="T33" fmla="*/ 632887 h 595"/>
                <a:gd name="T34" fmla="*/ 309033 w 603"/>
                <a:gd name="T35" fmla="*/ 1112862 h 595"/>
                <a:gd name="T36" fmla="*/ 797983 w 603"/>
                <a:gd name="T37" fmla="*/ 1114985 h 595"/>
                <a:gd name="T38" fmla="*/ 1007533 w 603"/>
                <a:gd name="T39" fmla="*/ 641382 h 595"/>
                <a:gd name="T40" fmla="*/ 643467 w 603"/>
                <a:gd name="T41" fmla="*/ 652001 h 595"/>
                <a:gd name="T42" fmla="*/ 738717 w 603"/>
                <a:gd name="T43" fmla="*/ 635011 h 595"/>
                <a:gd name="T44" fmla="*/ 895350 w 603"/>
                <a:gd name="T45" fmla="*/ 641382 h 595"/>
                <a:gd name="T46" fmla="*/ 914400 w 603"/>
                <a:gd name="T47" fmla="*/ 503336 h 595"/>
                <a:gd name="T48" fmla="*/ 1018117 w 603"/>
                <a:gd name="T49" fmla="*/ 424756 h 595"/>
                <a:gd name="T50" fmla="*/ 1270000 w 603"/>
                <a:gd name="T51" fmla="*/ 399271 h 595"/>
                <a:gd name="T52" fmla="*/ 1104900 w 603"/>
                <a:gd name="T53" fmla="*/ 339805 h 595"/>
                <a:gd name="T54" fmla="*/ 1054100 w 603"/>
                <a:gd name="T55" fmla="*/ 507584 h 595"/>
                <a:gd name="T56" fmla="*/ 853017 w 603"/>
                <a:gd name="T57" fmla="*/ 575545 h 595"/>
                <a:gd name="T58" fmla="*/ 643467 w 603"/>
                <a:gd name="T59" fmla="*/ 615897 h 595"/>
                <a:gd name="T60" fmla="*/ 620183 w 603"/>
                <a:gd name="T61" fmla="*/ 647753 h 595"/>
                <a:gd name="T62" fmla="*/ 967317 w 603"/>
                <a:gd name="T63" fmla="*/ 664744 h 595"/>
                <a:gd name="T64" fmla="*/ 770467 w 603"/>
                <a:gd name="T65" fmla="*/ 976939 h 595"/>
                <a:gd name="T66" fmla="*/ 313267 w 603"/>
                <a:gd name="T67" fmla="*/ 1161709 h 595"/>
                <a:gd name="T68" fmla="*/ 440267 w 603"/>
                <a:gd name="T69" fmla="*/ 1027910 h 595"/>
                <a:gd name="T70" fmla="*/ 300567 w 603"/>
                <a:gd name="T71" fmla="*/ 662620 h 595"/>
                <a:gd name="T72" fmla="*/ 228600 w 603"/>
                <a:gd name="T73" fmla="*/ 556431 h 595"/>
                <a:gd name="T74" fmla="*/ 162983 w 603"/>
                <a:gd name="T75" fmla="*/ 335557 h 595"/>
                <a:gd name="T76" fmla="*/ 234950 w 603"/>
                <a:gd name="T77" fmla="*/ 216626 h 595"/>
                <a:gd name="T78" fmla="*/ 304800 w 603"/>
                <a:gd name="T79" fmla="*/ 95570 h 595"/>
                <a:gd name="T80" fmla="*/ 315383 w 603"/>
                <a:gd name="T81" fmla="*/ 276092 h 595"/>
                <a:gd name="T82" fmla="*/ 368300 w 603"/>
                <a:gd name="T83" fmla="*/ 242111 h 595"/>
                <a:gd name="T84" fmla="*/ 406400 w 603"/>
                <a:gd name="T85" fmla="*/ 356795 h 595"/>
                <a:gd name="T86" fmla="*/ 427567 w 603"/>
                <a:gd name="T87" fmla="*/ 537317 h 595"/>
                <a:gd name="T88" fmla="*/ 393700 w 603"/>
                <a:gd name="T89" fmla="*/ 545812 h 595"/>
                <a:gd name="T90" fmla="*/ 518583 w 603"/>
                <a:gd name="T91" fmla="*/ 705095 h 595"/>
                <a:gd name="T92" fmla="*/ 649817 w 603"/>
                <a:gd name="T93" fmla="*/ 426880 h 595"/>
                <a:gd name="T94" fmla="*/ 753533 w 603"/>
                <a:gd name="T95" fmla="*/ 456613 h 595"/>
                <a:gd name="T96" fmla="*/ 719667 w 603"/>
                <a:gd name="T97" fmla="*/ 358919 h 595"/>
                <a:gd name="T98" fmla="*/ 804333 w 603"/>
                <a:gd name="T99" fmla="*/ 246359 h 595"/>
                <a:gd name="T100" fmla="*/ 1035050 w 603"/>
                <a:gd name="T101" fmla="*/ 106189 h 595"/>
                <a:gd name="T102" fmla="*/ 1007533 w 603"/>
                <a:gd name="T103" fmla="*/ 180521 h 595"/>
                <a:gd name="T104" fmla="*/ 1270000 w 603"/>
                <a:gd name="T105" fmla="*/ 390776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
                <a:gd name="T160" fmla="*/ 0 h 595"/>
                <a:gd name="T161" fmla="*/ 603 w 603"/>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 h="595">
                  <a:moveTo>
                    <a:pt x="600" y="184"/>
                  </a:moveTo>
                  <a:cubicBezTo>
                    <a:pt x="594" y="151"/>
                    <a:pt x="563" y="136"/>
                    <a:pt x="532" y="133"/>
                  </a:cubicBezTo>
                  <a:cubicBezTo>
                    <a:pt x="523" y="131"/>
                    <a:pt x="513" y="132"/>
                    <a:pt x="503" y="133"/>
                  </a:cubicBezTo>
                  <a:cubicBezTo>
                    <a:pt x="492" y="134"/>
                    <a:pt x="481" y="139"/>
                    <a:pt x="486" y="124"/>
                  </a:cubicBezTo>
                  <a:cubicBezTo>
                    <a:pt x="491" y="106"/>
                    <a:pt x="511" y="93"/>
                    <a:pt x="526" y="83"/>
                  </a:cubicBezTo>
                  <a:cubicBezTo>
                    <a:pt x="540" y="74"/>
                    <a:pt x="549" y="67"/>
                    <a:pt x="551" y="50"/>
                  </a:cubicBezTo>
                  <a:cubicBezTo>
                    <a:pt x="552" y="37"/>
                    <a:pt x="536" y="27"/>
                    <a:pt x="526" y="24"/>
                  </a:cubicBezTo>
                  <a:cubicBezTo>
                    <a:pt x="491" y="11"/>
                    <a:pt x="455" y="24"/>
                    <a:pt x="435" y="55"/>
                  </a:cubicBezTo>
                  <a:cubicBezTo>
                    <a:pt x="426" y="69"/>
                    <a:pt x="424" y="86"/>
                    <a:pt x="426" y="102"/>
                  </a:cubicBezTo>
                  <a:cubicBezTo>
                    <a:pt x="427" y="117"/>
                    <a:pt x="419" y="112"/>
                    <a:pt x="414" y="103"/>
                  </a:cubicBezTo>
                  <a:cubicBezTo>
                    <a:pt x="410" y="96"/>
                    <a:pt x="405" y="91"/>
                    <a:pt x="398" y="86"/>
                  </a:cubicBezTo>
                  <a:cubicBezTo>
                    <a:pt x="373" y="70"/>
                    <a:pt x="348" y="96"/>
                    <a:pt x="350" y="120"/>
                  </a:cubicBezTo>
                  <a:cubicBezTo>
                    <a:pt x="352" y="138"/>
                    <a:pt x="366" y="150"/>
                    <a:pt x="370" y="166"/>
                  </a:cubicBezTo>
                  <a:cubicBezTo>
                    <a:pt x="367" y="155"/>
                    <a:pt x="360" y="136"/>
                    <a:pt x="345" y="138"/>
                  </a:cubicBezTo>
                  <a:cubicBezTo>
                    <a:pt x="330" y="140"/>
                    <a:pt x="324" y="146"/>
                    <a:pt x="319" y="160"/>
                  </a:cubicBezTo>
                  <a:cubicBezTo>
                    <a:pt x="316" y="167"/>
                    <a:pt x="318" y="177"/>
                    <a:pt x="319" y="184"/>
                  </a:cubicBezTo>
                  <a:cubicBezTo>
                    <a:pt x="319" y="189"/>
                    <a:pt x="329" y="210"/>
                    <a:pt x="325" y="214"/>
                  </a:cubicBezTo>
                  <a:cubicBezTo>
                    <a:pt x="329" y="212"/>
                    <a:pt x="332" y="211"/>
                    <a:pt x="336" y="209"/>
                  </a:cubicBezTo>
                  <a:cubicBezTo>
                    <a:pt x="337" y="209"/>
                    <a:pt x="332" y="197"/>
                    <a:pt x="331" y="197"/>
                  </a:cubicBezTo>
                  <a:cubicBezTo>
                    <a:pt x="329" y="191"/>
                    <a:pt x="321" y="186"/>
                    <a:pt x="316" y="185"/>
                  </a:cubicBezTo>
                  <a:cubicBezTo>
                    <a:pt x="303" y="181"/>
                    <a:pt x="291" y="184"/>
                    <a:pt x="282" y="194"/>
                  </a:cubicBezTo>
                  <a:cubicBezTo>
                    <a:pt x="279" y="198"/>
                    <a:pt x="277" y="203"/>
                    <a:pt x="279" y="209"/>
                  </a:cubicBezTo>
                  <a:cubicBezTo>
                    <a:pt x="285" y="227"/>
                    <a:pt x="291" y="244"/>
                    <a:pt x="286" y="264"/>
                  </a:cubicBezTo>
                  <a:cubicBezTo>
                    <a:pt x="281" y="279"/>
                    <a:pt x="271" y="292"/>
                    <a:pt x="264" y="306"/>
                  </a:cubicBezTo>
                  <a:cubicBezTo>
                    <a:pt x="268" y="303"/>
                    <a:pt x="272" y="301"/>
                    <a:pt x="277" y="298"/>
                  </a:cubicBezTo>
                  <a:cubicBezTo>
                    <a:pt x="263" y="298"/>
                    <a:pt x="250" y="300"/>
                    <a:pt x="237" y="303"/>
                  </a:cubicBezTo>
                  <a:cubicBezTo>
                    <a:pt x="243" y="305"/>
                    <a:pt x="248" y="308"/>
                    <a:pt x="254" y="310"/>
                  </a:cubicBezTo>
                  <a:cubicBezTo>
                    <a:pt x="248" y="297"/>
                    <a:pt x="240" y="286"/>
                    <a:pt x="230" y="276"/>
                  </a:cubicBezTo>
                  <a:cubicBezTo>
                    <a:pt x="227" y="273"/>
                    <a:pt x="223" y="270"/>
                    <a:pt x="219" y="268"/>
                  </a:cubicBezTo>
                  <a:cubicBezTo>
                    <a:pt x="217" y="267"/>
                    <a:pt x="209" y="266"/>
                    <a:pt x="207" y="264"/>
                  </a:cubicBezTo>
                  <a:cubicBezTo>
                    <a:pt x="209" y="268"/>
                    <a:pt x="210" y="271"/>
                    <a:pt x="211" y="275"/>
                  </a:cubicBezTo>
                  <a:cubicBezTo>
                    <a:pt x="211" y="271"/>
                    <a:pt x="221" y="264"/>
                    <a:pt x="223" y="262"/>
                  </a:cubicBezTo>
                  <a:cubicBezTo>
                    <a:pt x="229" y="257"/>
                    <a:pt x="231" y="251"/>
                    <a:pt x="234" y="244"/>
                  </a:cubicBezTo>
                  <a:cubicBezTo>
                    <a:pt x="239" y="232"/>
                    <a:pt x="234" y="218"/>
                    <a:pt x="223" y="212"/>
                  </a:cubicBezTo>
                  <a:cubicBezTo>
                    <a:pt x="210" y="204"/>
                    <a:pt x="196" y="212"/>
                    <a:pt x="188" y="222"/>
                  </a:cubicBezTo>
                  <a:cubicBezTo>
                    <a:pt x="184" y="226"/>
                    <a:pt x="181" y="231"/>
                    <a:pt x="178" y="235"/>
                  </a:cubicBezTo>
                  <a:cubicBezTo>
                    <a:pt x="174" y="239"/>
                    <a:pt x="173" y="239"/>
                    <a:pt x="176" y="238"/>
                  </a:cubicBezTo>
                  <a:cubicBezTo>
                    <a:pt x="170" y="236"/>
                    <a:pt x="170" y="233"/>
                    <a:pt x="171" y="226"/>
                  </a:cubicBezTo>
                  <a:cubicBezTo>
                    <a:pt x="175" y="198"/>
                    <a:pt x="248" y="189"/>
                    <a:pt x="233" y="153"/>
                  </a:cubicBezTo>
                  <a:cubicBezTo>
                    <a:pt x="228" y="142"/>
                    <a:pt x="220" y="132"/>
                    <a:pt x="207" y="133"/>
                  </a:cubicBezTo>
                  <a:cubicBezTo>
                    <a:pt x="199" y="133"/>
                    <a:pt x="193" y="135"/>
                    <a:pt x="186" y="138"/>
                  </a:cubicBezTo>
                  <a:cubicBezTo>
                    <a:pt x="180" y="141"/>
                    <a:pt x="169" y="156"/>
                    <a:pt x="162" y="153"/>
                  </a:cubicBezTo>
                  <a:cubicBezTo>
                    <a:pt x="166" y="157"/>
                    <a:pt x="169" y="160"/>
                    <a:pt x="173" y="164"/>
                  </a:cubicBezTo>
                  <a:cubicBezTo>
                    <a:pt x="171" y="157"/>
                    <a:pt x="190" y="140"/>
                    <a:pt x="195" y="135"/>
                  </a:cubicBezTo>
                  <a:cubicBezTo>
                    <a:pt x="205" y="126"/>
                    <a:pt x="215" y="117"/>
                    <a:pt x="225" y="108"/>
                  </a:cubicBezTo>
                  <a:cubicBezTo>
                    <a:pt x="244" y="89"/>
                    <a:pt x="257" y="66"/>
                    <a:pt x="244" y="40"/>
                  </a:cubicBezTo>
                  <a:cubicBezTo>
                    <a:pt x="231" y="15"/>
                    <a:pt x="196" y="19"/>
                    <a:pt x="177" y="32"/>
                  </a:cubicBezTo>
                  <a:cubicBezTo>
                    <a:pt x="167" y="39"/>
                    <a:pt x="160" y="49"/>
                    <a:pt x="154" y="59"/>
                  </a:cubicBezTo>
                  <a:cubicBezTo>
                    <a:pt x="150" y="66"/>
                    <a:pt x="147" y="74"/>
                    <a:pt x="144" y="82"/>
                  </a:cubicBezTo>
                  <a:cubicBezTo>
                    <a:pt x="142" y="86"/>
                    <a:pt x="140" y="90"/>
                    <a:pt x="138" y="94"/>
                  </a:cubicBezTo>
                  <a:cubicBezTo>
                    <a:pt x="133" y="99"/>
                    <a:pt x="133" y="101"/>
                    <a:pt x="138" y="100"/>
                  </a:cubicBezTo>
                  <a:cubicBezTo>
                    <a:pt x="136" y="76"/>
                    <a:pt x="176" y="50"/>
                    <a:pt x="163" y="27"/>
                  </a:cubicBezTo>
                  <a:cubicBezTo>
                    <a:pt x="147" y="0"/>
                    <a:pt x="116" y="25"/>
                    <a:pt x="99" y="38"/>
                  </a:cubicBezTo>
                  <a:cubicBezTo>
                    <a:pt x="77" y="57"/>
                    <a:pt x="71" y="81"/>
                    <a:pt x="82" y="108"/>
                  </a:cubicBezTo>
                  <a:cubicBezTo>
                    <a:pt x="84" y="113"/>
                    <a:pt x="86" y="118"/>
                    <a:pt x="88" y="123"/>
                  </a:cubicBezTo>
                  <a:cubicBezTo>
                    <a:pt x="90" y="127"/>
                    <a:pt x="92" y="132"/>
                    <a:pt x="93" y="137"/>
                  </a:cubicBezTo>
                  <a:cubicBezTo>
                    <a:pt x="93" y="134"/>
                    <a:pt x="91" y="132"/>
                    <a:pt x="87" y="132"/>
                  </a:cubicBezTo>
                  <a:cubicBezTo>
                    <a:pt x="71" y="123"/>
                    <a:pt x="57" y="109"/>
                    <a:pt x="47" y="94"/>
                  </a:cubicBezTo>
                  <a:cubicBezTo>
                    <a:pt x="41" y="86"/>
                    <a:pt x="30" y="83"/>
                    <a:pt x="23" y="91"/>
                  </a:cubicBezTo>
                  <a:cubicBezTo>
                    <a:pt x="0" y="115"/>
                    <a:pt x="23" y="148"/>
                    <a:pt x="41" y="168"/>
                  </a:cubicBezTo>
                  <a:cubicBezTo>
                    <a:pt x="53" y="179"/>
                    <a:pt x="68" y="188"/>
                    <a:pt x="83" y="196"/>
                  </a:cubicBezTo>
                  <a:cubicBezTo>
                    <a:pt x="89" y="199"/>
                    <a:pt x="100" y="201"/>
                    <a:pt x="105" y="206"/>
                  </a:cubicBezTo>
                  <a:cubicBezTo>
                    <a:pt x="110" y="210"/>
                    <a:pt x="114" y="218"/>
                    <a:pt x="118" y="224"/>
                  </a:cubicBezTo>
                  <a:cubicBezTo>
                    <a:pt x="118" y="225"/>
                    <a:pt x="119" y="234"/>
                    <a:pt x="116" y="233"/>
                  </a:cubicBezTo>
                  <a:cubicBezTo>
                    <a:pt x="109" y="230"/>
                    <a:pt x="104" y="226"/>
                    <a:pt x="97" y="224"/>
                  </a:cubicBezTo>
                  <a:cubicBezTo>
                    <a:pt x="84" y="219"/>
                    <a:pt x="73" y="224"/>
                    <a:pt x="65" y="236"/>
                  </a:cubicBezTo>
                  <a:cubicBezTo>
                    <a:pt x="46" y="265"/>
                    <a:pt x="92" y="297"/>
                    <a:pt x="113" y="307"/>
                  </a:cubicBezTo>
                  <a:cubicBezTo>
                    <a:pt x="111" y="304"/>
                    <a:pt x="108" y="301"/>
                    <a:pt x="106" y="298"/>
                  </a:cubicBezTo>
                  <a:cubicBezTo>
                    <a:pt x="115" y="340"/>
                    <a:pt x="149" y="368"/>
                    <a:pt x="192" y="368"/>
                  </a:cubicBezTo>
                  <a:cubicBezTo>
                    <a:pt x="187" y="362"/>
                    <a:pt x="182" y="355"/>
                    <a:pt x="177" y="349"/>
                  </a:cubicBezTo>
                  <a:cubicBezTo>
                    <a:pt x="169" y="379"/>
                    <a:pt x="181" y="409"/>
                    <a:pt x="183" y="438"/>
                  </a:cubicBezTo>
                  <a:cubicBezTo>
                    <a:pt x="184" y="472"/>
                    <a:pt x="174" y="503"/>
                    <a:pt x="146" y="524"/>
                  </a:cubicBezTo>
                  <a:cubicBezTo>
                    <a:pt x="137" y="530"/>
                    <a:pt x="126" y="534"/>
                    <a:pt x="121" y="544"/>
                  </a:cubicBezTo>
                  <a:cubicBezTo>
                    <a:pt x="114" y="555"/>
                    <a:pt x="123" y="565"/>
                    <a:pt x="132" y="571"/>
                  </a:cubicBezTo>
                  <a:cubicBezTo>
                    <a:pt x="155" y="587"/>
                    <a:pt x="190" y="591"/>
                    <a:pt x="218" y="592"/>
                  </a:cubicBezTo>
                  <a:cubicBezTo>
                    <a:pt x="274" y="595"/>
                    <a:pt x="343" y="573"/>
                    <a:pt x="377" y="525"/>
                  </a:cubicBezTo>
                  <a:cubicBezTo>
                    <a:pt x="404" y="485"/>
                    <a:pt x="394" y="431"/>
                    <a:pt x="384" y="387"/>
                  </a:cubicBezTo>
                  <a:cubicBezTo>
                    <a:pt x="379" y="394"/>
                    <a:pt x="375" y="400"/>
                    <a:pt x="370" y="406"/>
                  </a:cubicBezTo>
                  <a:cubicBezTo>
                    <a:pt x="397" y="407"/>
                    <a:pt x="421" y="398"/>
                    <a:pt x="441" y="380"/>
                  </a:cubicBezTo>
                  <a:cubicBezTo>
                    <a:pt x="463" y="361"/>
                    <a:pt x="470" y="330"/>
                    <a:pt x="476" y="302"/>
                  </a:cubicBezTo>
                  <a:cubicBezTo>
                    <a:pt x="477" y="295"/>
                    <a:pt x="474" y="285"/>
                    <a:pt x="465" y="284"/>
                  </a:cubicBezTo>
                  <a:cubicBezTo>
                    <a:pt x="414" y="277"/>
                    <a:pt x="366" y="298"/>
                    <a:pt x="329" y="334"/>
                  </a:cubicBezTo>
                  <a:cubicBezTo>
                    <a:pt x="335" y="333"/>
                    <a:pt x="341" y="332"/>
                    <a:pt x="348" y="331"/>
                  </a:cubicBezTo>
                  <a:cubicBezTo>
                    <a:pt x="334" y="321"/>
                    <a:pt x="320" y="314"/>
                    <a:pt x="304" y="307"/>
                  </a:cubicBezTo>
                  <a:cubicBezTo>
                    <a:pt x="303" y="316"/>
                    <a:pt x="302" y="325"/>
                    <a:pt x="301" y="334"/>
                  </a:cubicBezTo>
                  <a:cubicBezTo>
                    <a:pt x="317" y="331"/>
                    <a:pt x="330" y="345"/>
                    <a:pt x="347" y="340"/>
                  </a:cubicBezTo>
                  <a:cubicBezTo>
                    <a:pt x="353" y="337"/>
                    <a:pt x="358" y="332"/>
                    <a:pt x="358" y="325"/>
                  </a:cubicBezTo>
                  <a:cubicBezTo>
                    <a:pt x="358" y="316"/>
                    <a:pt x="356" y="306"/>
                    <a:pt x="349" y="299"/>
                  </a:cubicBezTo>
                  <a:cubicBezTo>
                    <a:pt x="342" y="291"/>
                    <a:pt x="335" y="290"/>
                    <a:pt x="327" y="285"/>
                  </a:cubicBezTo>
                  <a:cubicBezTo>
                    <a:pt x="329" y="288"/>
                    <a:pt x="332" y="291"/>
                    <a:pt x="334" y="294"/>
                  </a:cubicBezTo>
                  <a:cubicBezTo>
                    <a:pt x="331" y="281"/>
                    <a:pt x="373" y="295"/>
                    <a:pt x="376" y="296"/>
                  </a:cubicBezTo>
                  <a:cubicBezTo>
                    <a:pt x="391" y="299"/>
                    <a:pt x="408" y="303"/>
                    <a:pt x="423" y="302"/>
                  </a:cubicBezTo>
                  <a:cubicBezTo>
                    <a:pt x="445" y="301"/>
                    <a:pt x="456" y="270"/>
                    <a:pt x="438" y="256"/>
                  </a:cubicBezTo>
                  <a:cubicBezTo>
                    <a:pt x="428" y="248"/>
                    <a:pt x="418" y="244"/>
                    <a:pt x="405" y="241"/>
                  </a:cubicBezTo>
                  <a:cubicBezTo>
                    <a:pt x="402" y="240"/>
                    <a:pt x="380" y="230"/>
                    <a:pt x="401" y="228"/>
                  </a:cubicBezTo>
                  <a:cubicBezTo>
                    <a:pt x="411" y="227"/>
                    <a:pt x="424" y="234"/>
                    <a:pt x="432" y="237"/>
                  </a:cubicBezTo>
                  <a:cubicBezTo>
                    <a:pt x="454" y="246"/>
                    <a:pt x="478" y="271"/>
                    <a:pt x="503" y="265"/>
                  </a:cubicBezTo>
                  <a:cubicBezTo>
                    <a:pt x="520" y="261"/>
                    <a:pt x="538" y="241"/>
                    <a:pt x="525" y="224"/>
                  </a:cubicBezTo>
                  <a:cubicBezTo>
                    <a:pt x="520" y="216"/>
                    <a:pt x="512" y="208"/>
                    <a:pt x="502" y="211"/>
                  </a:cubicBezTo>
                  <a:cubicBezTo>
                    <a:pt x="493" y="214"/>
                    <a:pt x="486" y="205"/>
                    <a:pt x="481" y="200"/>
                  </a:cubicBezTo>
                  <a:cubicBezTo>
                    <a:pt x="468" y="187"/>
                    <a:pt x="486" y="188"/>
                    <a:pt x="495" y="187"/>
                  </a:cubicBezTo>
                  <a:cubicBezTo>
                    <a:pt x="511" y="187"/>
                    <a:pt x="526" y="189"/>
                    <a:pt x="537" y="203"/>
                  </a:cubicBezTo>
                  <a:cubicBezTo>
                    <a:pt x="545" y="213"/>
                    <a:pt x="552" y="219"/>
                    <a:pt x="564" y="224"/>
                  </a:cubicBezTo>
                  <a:cubicBezTo>
                    <a:pt x="586" y="233"/>
                    <a:pt x="600" y="206"/>
                    <a:pt x="600" y="188"/>
                  </a:cubicBezTo>
                  <a:cubicBezTo>
                    <a:pt x="600" y="169"/>
                    <a:pt x="570" y="169"/>
                    <a:pt x="570" y="188"/>
                  </a:cubicBezTo>
                  <a:cubicBezTo>
                    <a:pt x="570" y="201"/>
                    <a:pt x="562" y="187"/>
                    <a:pt x="559" y="183"/>
                  </a:cubicBezTo>
                  <a:cubicBezTo>
                    <a:pt x="556" y="179"/>
                    <a:pt x="553" y="176"/>
                    <a:pt x="549" y="172"/>
                  </a:cubicBezTo>
                  <a:cubicBezTo>
                    <a:pt x="541" y="166"/>
                    <a:pt x="532" y="162"/>
                    <a:pt x="522" y="160"/>
                  </a:cubicBezTo>
                  <a:cubicBezTo>
                    <a:pt x="503" y="155"/>
                    <a:pt x="478" y="155"/>
                    <a:pt x="460" y="163"/>
                  </a:cubicBezTo>
                  <a:cubicBezTo>
                    <a:pt x="439" y="172"/>
                    <a:pt x="443" y="198"/>
                    <a:pt x="453" y="213"/>
                  </a:cubicBezTo>
                  <a:cubicBezTo>
                    <a:pt x="465" y="231"/>
                    <a:pt x="488" y="247"/>
                    <a:pt x="510" y="240"/>
                  </a:cubicBezTo>
                  <a:cubicBezTo>
                    <a:pt x="506" y="240"/>
                    <a:pt x="502" y="239"/>
                    <a:pt x="498" y="239"/>
                  </a:cubicBezTo>
                  <a:cubicBezTo>
                    <a:pt x="482" y="230"/>
                    <a:pt x="465" y="220"/>
                    <a:pt x="448" y="212"/>
                  </a:cubicBezTo>
                  <a:cubicBezTo>
                    <a:pt x="432" y="204"/>
                    <a:pt x="408" y="193"/>
                    <a:pt x="391" y="199"/>
                  </a:cubicBezTo>
                  <a:cubicBezTo>
                    <a:pt x="357" y="210"/>
                    <a:pt x="353" y="247"/>
                    <a:pt x="384" y="265"/>
                  </a:cubicBezTo>
                  <a:cubicBezTo>
                    <a:pt x="389" y="268"/>
                    <a:pt x="397" y="269"/>
                    <a:pt x="403" y="271"/>
                  </a:cubicBezTo>
                  <a:cubicBezTo>
                    <a:pt x="407" y="273"/>
                    <a:pt x="412" y="274"/>
                    <a:pt x="417" y="273"/>
                  </a:cubicBezTo>
                  <a:cubicBezTo>
                    <a:pt x="409" y="273"/>
                    <a:pt x="399" y="270"/>
                    <a:pt x="391" y="268"/>
                  </a:cubicBezTo>
                  <a:cubicBezTo>
                    <a:pt x="372" y="264"/>
                    <a:pt x="350" y="252"/>
                    <a:pt x="330" y="258"/>
                  </a:cubicBezTo>
                  <a:cubicBezTo>
                    <a:pt x="316" y="262"/>
                    <a:pt x="308" y="278"/>
                    <a:pt x="304" y="290"/>
                  </a:cubicBezTo>
                  <a:cubicBezTo>
                    <a:pt x="296" y="312"/>
                    <a:pt x="328" y="310"/>
                    <a:pt x="328" y="325"/>
                  </a:cubicBezTo>
                  <a:cubicBezTo>
                    <a:pt x="332" y="320"/>
                    <a:pt x="335" y="315"/>
                    <a:pt x="339" y="311"/>
                  </a:cubicBezTo>
                  <a:cubicBezTo>
                    <a:pt x="332" y="313"/>
                    <a:pt x="324" y="308"/>
                    <a:pt x="317" y="306"/>
                  </a:cubicBezTo>
                  <a:cubicBezTo>
                    <a:pt x="309" y="303"/>
                    <a:pt x="301" y="304"/>
                    <a:pt x="293" y="305"/>
                  </a:cubicBezTo>
                  <a:cubicBezTo>
                    <a:pt x="280" y="308"/>
                    <a:pt x="278" y="327"/>
                    <a:pt x="289" y="333"/>
                  </a:cubicBezTo>
                  <a:cubicBezTo>
                    <a:pt x="304" y="340"/>
                    <a:pt x="319" y="347"/>
                    <a:pt x="332" y="357"/>
                  </a:cubicBezTo>
                  <a:cubicBezTo>
                    <a:pt x="338" y="361"/>
                    <a:pt x="346" y="359"/>
                    <a:pt x="351" y="355"/>
                  </a:cubicBezTo>
                  <a:cubicBezTo>
                    <a:pt x="378" y="328"/>
                    <a:pt x="418" y="307"/>
                    <a:pt x="457" y="313"/>
                  </a:cubicBezTo>
                  <a:cubicBezTo>
                    <a:pt x="454" y="307"/>
                    <a:pt x="450" y="301"/>
                    <a:pt x="447" y="294"/>
                  </a:cubicBezTo>
                  <a:cubicBezTo>
                    <a:pt x="438" y="338"/>
                    <a:pt x="421" y="378"/>
                    <a:pt x="370" y="376"/>
                  </a:cubicBezTo>
                  <a:cubicBezTo>
                    <a:pt x="360" y="376"/>
                    <a:pt x="353" y="386"/>
                    <a:pt x="355" y="395"/>
                  </a:cubicBezTo>
                  <a:cubicBezTo>
                    <a:pt x="360" y="418"/>
                    <a:pt x="365" y="437"/>
                    <a:pt x="364" y="460"/>
                  </a:cubicBezTo>
                  <a:cubicBezTo>
                    <a:pt x="362" y="493"/>
                    <a:pt x="351" y="517"/>
                    <a:pt x="323" y="535"/>
                  </a:cubicBezTo>
                  <a:cubicBezTo>
                    <a:pt x="275" y="567"/>
                    <a:pt x="193" y="576"/>
                    <a:pt x="143" y="543"/>
                  </a:cubicBezTo>
                  <a:cubicBezTo>
                    <a:pt x="145" y="546"/>
                    <a:pt x="147" y="549"/>
                    <a:pt x="150" y="552"/>
                  </a:cubicBezTo>
                  <a:cubicBezTo>
                    <a:pt x="149" y="550"/>
                    <a:pt x="149" y="549"/>
                    <a:pt x="148" y="547"/>
                  </a:cubicBezTo>
                  <a:cubicBezTo>
                    <a:pt x="148" y="551"/>
                    <a:pt x="147" y="555"/>
                    <a:pt x="147" y="559"/>
                  </a:cubicBezTo>
                  <a:cubicBezTo>
                    <a:pt x="147" y="558"/>
                    <a:pt x="158" y="552"/>
                    <a:pt x="161" y="550"/>
                  </a:cubicBezTo>
                  <a:cubicBezTo>
                    <a:pt x="169" y="544"/>
                    <a:pt x="176" y="538"/>
                    <a:pt x="183" y="531"/>
                  </a:cubicBezTo>
                  <a:cubicBezTo>
                    <a:pt x="196" y="518"/>
                    <a:pt x="203" y="501"/>
                    <a:pt x="208" y="484"/>
                  </a:cubicBezTo>
                  <a:cubicBezTo>
                    <a:pt x="213" y="465"/>
                    <a:pt x="213" y="445"/>
                    <a:pt x="212" y="426"/>
                  </a:cubicBezTo>
                  <a:cubicBezTo>
                    <a:pt x="210" y="404"/>
                    <a:pt x="200" y="379"/>
                    <a:pt x="206" y="357"/>
                  </a:cubicBezTo>
                  <a:cubicBezTo>
                    <a:pt x="209" y="348"/>
                    <a:pt x="201" y="338"/>
                    <a:pt x="192" y="338"/>
                  </a:cubicBezTo>
                  <a:cubicBezTo>
                    <a:pt x="171" y="338"/>
                    <a:pt x="154" y="329"/>
                    <a:pt x="142" y="312"/>
                  </a:cubicBezTo>
                  <a:cubicBezTo>
                    <a:pt x="137" y="304"/>
                    <a:pt x="138" y="294"/>
                    <a:pt x="133" y="287"/>
                  </a:cubicBezTo>
                  <a:cubicBezTo>
                    <a:pt x="129" y="280"/>
                    <a:pt x="119" y="276"/>
                    <a:pt x="113" y="272"/>
                  </a:cubicBezTo>
                  <a:cubicBezTo>
                    <a:pt x="104" y="266"/>
                    <a:pt x="98" y="257"/>
                    <a:pt x="89" y="253"/>
                  </a:cubicBezTo>
                  <a:cubicBezTo>
                    <a:pt x="95" y="256"/>
                    <a:pt x="101" y="260"/>
                    <a:pt x="108" y="262"/>
                  </a:cubicBezTo>
                  <a:cubicBezTo>
                    <a:pt x="121" y="266"/>
                    <a:pt x="131" y="260"/>
                    <a:pt x="139" y="250"/>
                  </a:cubicBezTo>
                  <a:cubicBezTo>
                    <a:pt x="158" y="226"/>
                    <a:pt x="144" y="201"/>
                    <a:pt x="124" y="182"/>
                  </a:cubicBezTo>
                  <a:cubicBezTo>
                    <a:pt x="118" y="177"/>
                    <a:pt x="110" y="175"/>
                    <a:pt x="103" y="172"/>
                  </a:cubicBezTo>
                  <a:cubicBezTo>
                    <a:pt x="94" y="168"/>
                    <a:pt x="86" y="164"/>
                    <a:pt x="77" y="158"/>
                  </a:cubicBezTo>
                  <a:cubicBezTo>
                    <a:pt x="70" y="154"/>
                    <a:pt x="34" y="123"/>
                    <a:pt x="44" y="112"/>
                  </a:cubicBezTo>
                  <a:cubicBezTo>
                    <a:pt x="36" y="111"/>
                    <a:pt x="29" y="110"/>
                    <a:pt x="21" y="109"/>
                  </a:cubicBezTo>
                  <a:cubicBezTo>
                    <a:pt x="36" y="130"/>
                    <a:pt x="89" y="192"/>
                    <a:pt x="117" y="158"/>
                  </a:cubicBezTo>
                  <a:cubicBezTo>
                    <a:pt x="131" y="142"/>
                    <a:pt x="119" y="119"/>
                    <a:pt x="111" y="102"/>
                  </a:cubicBezTo>
                  <a:cubicBezTo>
                    <a:pt x="105" y="87"/>
                    <a:pt x="103" y="75"/>
                    <a:pt x="116" y="63"/>
                  </a:cubicBezTo>
                  <a:cubicBezTo>
                    <a:pt x="125" y="54"/>
                    <a:pt x="139" y="47"/>
                    <a:pt x="150" y="42"/>
                  </a:cubicBezTo>
                  <a:cubicBezTo>
                    <a:pt x="146" y="42"/>
                    <a:pt x="142" y="43"/>
                    <a:pt x="138" y="43"/>
                  </a:cubicBezTo>
                  <a:cubicBezTo>
                    <a:pt x="140" y="44"/>
                    <a:pt x="142" y="44"/>
                    <a:pt x="144" y="45"/>
                  </a:cubicBezTo>
                  <a:cubicBezTo>
                    <a:pt x="141" y="42"/>
                    <a:pt x="138" y="40"/>
                    <a:pt x="135" y="38"/>
                  </a:cubicBezTo>
                  <a:cubicBezTo>
                    <a:pt x="135" y="39"/>
                    <a:pt x="116" y="69"/>
                    <a:pt x="113" y="75"/>
                  </a:cubicBezTo>
                  <a:cubicBezTo>
                    <a:pt x="107" y="91"/>
                    <a:pt x="106" y="107"/>
                    <a:pt x="114" y="122"/>
                  </a:cubicBezTo>
                  <a:cubicBezTo>
                    <a:pt x="120" y="135"/>
                    <a:pt x="138" y="137"/>
                    <a:pt x="149" y="130"/>
                  </a:cubicBezTo>
                  <a:cubicBezTo>
                    <a:pt x="165" y="120"/>
                    <a:pt x="170" y="94"/>
                    <a:pt x="178" y="79"/>
                  </a:cubicBezTo>
                  <a:cubicBezTo>
                    <a:pt x="181" y="71"/>
                    <a:pt x="186" y="65"/>
                    <a:pt x="191" y="59"/>
                  </a:cubicBezTo>
                  <a:cubicBezTo>
                    <a:pt x="203" y="46"/>
                    <a:pt x="227" y="52"/>
                    <a:pt x="216" y="72"/>
                  </a:cubicBezTo>
                  <a:cubicBezTo>
                    <a:pt x="206" y="89"/>
                    <a:pt x="188" y="101"/>
                    <a:pt x="174" y="114"/>
                  </a:cubicBezTo>
                  <a:cubicBezTo>
                    <a:pt x="161" y="126"/>
                    <a:pt x="151" y="140"/>
                    <a:pt x="144" y="156"/>
                  </a:cubicBezTo>
                  <a:cubicBezTo>
                    <a:pt x="139" y="169"/>
                    <a:pt x="148" y="186"/>
                    <a:pt x="163" y="184"/>
                  </a:cubicBezTo>
                  <a:cubicBezTo>
                    <a:pt x="180" y="182"/>
                    <a:pt x="188" y="173"/>
                    <a:pt x="201" y="164"/>
                  </a:cubicBezTo>
                  <a:cubicBezTo>
                    <a:pt x="198" y="164"/>
                    <a:pt x="194" y="165"/>
                    <a:pt x="192" y="168"/>
                  </a:cubicBezTo>
                  <a:cubicBezTo>
                    <a:pt x="186" y="171"/>
                    <a:pt x="181" y="174"/>
                    <a:pt x="176" y="178"/>
                  </a:cubicBezTo>
                  <a:cubicBezTo>
                    <a:pt x="168" y="183"/>
                    <a:pt x="160" y="189"/>
                    <a:pt x="154" y="196"/>
                  </a:cubicBezTo>
                  <a:cubicBezTo>
                    <a:pt x="133" y="220"/>
                    <a:pt x="137" y="256"/>
                    <a:pt x="168" y="267"/>
                  </a:cubicBezTo>
                  <a:cubicBezTo>
                    <a:pt x="183" y="272"/>
                    <a:pt x="193" y="264"/>
                    <a:pt x="202" y="253"/>
                  </a:cubicBezTo>
                  <a:cubicBezTo>
                    <a:pt x="204" y="251"/>
                    <a:pt x="206" y="248"/>
                    <a:pt x="207" y="246"/>
                  </a:cubicBezTo>
                  <a:cubicBezTo>
                    <a:pt x="208" y="245"/>
                    <a:pt x="209" y="244"/>
                    <a:pt x="210" y="243"/>
                  </a:cubicBezTo>
                  <a:cubicBezTo>
                    <a:pt x="207" y="234"/>
                    <a:pt x="205" y="234"/>
                    <a:pt x="202" y="241"/>
                  </a:cubicBezTo>
                  <a:cubicBezTo>
                    <a:pt x="197" y="246"/>
                    <a:pt x="191" y="251"/>
                    <a:pt x="186" y="257"/>
                  </a:cubicBezTo>
                  <a:cubicBezTo>
                    <a:pt x="180" y="266"/>
                    <a:pt x="178" y="283"/>
                    <a:pt x="191" y="289"/>
                  </a:cubicBezTo>
                  <a:cubicBezTo>
                    <a:pt x="196" y="292"/>
                    <a:pt x="204" y="293"/>
                    <a:pt x="208" y="297"/>
                  </a:cubicBezTo>
                  <a:cubicBezTo>
                    <a:pt x="217" y="305"/>
                    <a:pt x="223" y="315"/>
                    <a:pt x="228" y="325"/>
                  </a:cubicBezTo>
                  <a:cubicBezTo>
                    <a:pt x="231" y="331"/>
                    <a:pt x="239" y="334"/>
                    <a:pt x="245" y="332"/>
                  </a:cubicBezTo>
                  <a:cubicBezTo>
                    <a:pt x="256" y="329"/>
                    <a:pt x="266" y="328"/>
                    <a:pt x="277" y="328"/>
                  </a:cubicBezTo>
                  <a:cubicBezTo>
                    <a:pt x="282" y="328"/>
                    <a:pt x="287" y="325"/>
                    <a:pt x="290" y="321"/>
                  </a:cubicBezTo>
                  <a:cubicBezTo>
                    <a:pt x="299" y="303"/>
                    <a:pt x="311" y="286"/>
                    <a:pt x="316" y="266"/>
                  </a:cubicBezTo>
                  <a:cubicBezTo>
                    <a:pt x="322" y="244"/>
                    <a:pt x="315" y="221"/>
                    <a:pt x="307" y="201"/>
                  </a:cubicBezTo>
                  <a:cubicBezTo>
                    <a:pt x="306" y="205"/>
                    <a:pt x="305" y="210"/>
                    <a:pt x="304" y="215"/>
                  </a:cubicBezTo>
                  <a:cubicBezTo>
                    <a:pt x="305" y="213"/>
                    <a:pt x="312" y="229"/>
                    <a:pt x="313" y="230"/>
                  </a:cubicBezTo>
                  <a:cubicBezTo>
                    <a:pt x="316" y="235"/>
                    <a:pt x="324" y="241"/>
                    <a:pt x="330" y="240"/>
                  </a:cubicBezTo>
                  <a:cubicBezTo>
                    <a:pt x="343" y="238"/>
                    <a:pt x="357" y="231"/>
                    <a:pt x="356" y="215"/>
                  </a:cubicBezTo>
                  <a:cubicBezTo>
                    <a:pt x="355" y="208"/>
                    <a:pt x="354" y="201"/>
                    <a:pt x="352" y="194"/>
                  </a:cubicBezTo>
                  <a:cubicBezTo>
                    <a:pt x="351" y="190"/>
                    <a:pt x="350" y="186"/>
                    <a:pt x="349" y="182"/>
                  </a:cubicBezTo>
                  <a:cubicBezTo>
                    <a:pt x="349" y="180"/>
                    <a:pt x="348" y="178"/>
                    <a:pt x="348" y="176"/>
                  </a:cubicBezTo>
                  <a:cubicBezTo>
                    <a:pt x="351" y="168"/>
                    <a:pt x="348" y="165"/>
                    <a:pt x="340" y="169"/>
                  </a:cubicBezTo>
                  <a:cubicBezTo>
                    <a:pt x="346" y="184"/>
                    <a:pt x="347" y="194"/>
                    <a:pt x="364" y="200"/>
                  </a:cubicBezTo>
                  <a:cubicBezTo>
                    <a:pt x="378" y="205"/>
                    <a:pt x="391" y="193"/>
                    <a:pt x="397" y="181"/>
                  </a:cubicBezTo>
                  <a:cubicBezTo>
                    <a:pt x="403" y="167"/>
                    <a:pt x="398" y="151"/>
                    <a:pt x="391" y="138"/>
                  </a:cubicBezTo>
                  <a:cubicBezTo>
                    <a:pt x="387" y="131"/>
                    <a:pt x="381" y="125"/>
                    <a:pt x="380" y="116"/>
                  </a:cubicBezTo>
                  <a:cubicBezTo>
                    <a:pt x="379" y="104"/>
                    <a:pt x="394" y="128"/>
                    <a:pt x="396" y="130"/>
                  </a:cubicBezTo>
                  <a:cubicBezTo>
                    <a:pt x="404" y="140"/>
                    <a:pt x="418" y="151"/>
                    <a:pt x="432" y="147"/>
                  </a:cubicBezTo>
                  <a:cubicBezTo>
                    <a:pt x="471" y="135"/>
                    <a:pt x="445" y="90"/>
                    <a:pt x="465" y="64"/>
                  </a:cubicBezTo>
                  <a:cubicBezTo>
                    <a:pt x="472" y="56"/>
                    <a:pt x="480" y="52"/>
                    <a:pt x="489" y="50"/>
                  </a:cubicBezTo>
                  <a:cubicBezTo>
                    <a:pt x="495" y="48"/>
                    <a:pt x="501" y="48"/>
                    <a:pt x="506" y="49"/>
                  </a:cubicBezTo>
                  <a:cubicBezTo>
                    <a:pt x="508" y="50"/>
                    <a:pt x="510" y="50"/>
                    <a:pt x="512" y="51"/>
                  </a:cubicBezTo>
                  <a:cubicBezTo>
                    <a:pt x="522" y="54"/>
                    <a:pt x="523" y="55"/>
                    <a:pt x="516" y="54"/>
                  </a:cubicBezTo>
                  <a:cubicBezTo>
                    <a:pt x="501" y="63"/>
                    <a:pt x="488" y="73"/>
                    <a:pt x="476" y="85"/>
                  </a:cubicBezTo>
                  <a:cubicBezTo>
                    <a:pt x="456" y="105"/>
                    <a:pt x="442" y="141"/>
                    <a:pt x="469" y="160"/>
                  </a:cubicBezTo>
                  <a:cubicBezTo>
                    <a:pt x="481" y="169"/>
                    <a:pt x="505" y="163"/>
                    <a:pt x="518" y="162"/>
                  </a:cubicBezTo>
                  <a:cubicBezTo>
                    <a:pt x="540" y="161"/>
                    <a:pt x="567" y="167"/>
                    <a:pt x="571" y="192"/>
                  </a:cubicBezTo>
                  <a:cubicBezTo>
                    <a:pt x="574" y="211"/>
                    <a:pt x="603" y="203"/>
                    <a:pt x="600" y="184"/>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1" name="Freeform 124"/>
            <p:cNvSpPr/>
            <p:nvPr/>
          </p:nvSpPr>
          <p:spPr bwMode="auto">
            <a:xfrm>
              <a:off x="5406784" y="4819690"/>
              <a:ext cx="176213" cy="136525"/>
            </a:xfrm>
            <a:custGeom>
              <a:avLst/>
              <a:gdLst>
                <a:gd name="T0" fmla="*/ 144367 w 83"/>
                <a:gd name="T1" fmla="*/ 83195 h 64"/>
                <a:gd name="T2" fmla="*/ 63691 w 83"/>
                <a:gd name="T3" fmla="*/ 8533 h 64"/>
                <a:gd name="T4" fmla="*/ 40338 w 83"/>
                <a:gd name="T5" fmla="*/ 68263 h 64"/>
                <a:gd name="T6" fmla="*/ 116768 w 83"/>
                <a:gd name="T7" fmla="*/ 115193 h 64"/>
                <a:gd name="T8" fmla="*/ 131629 w 83"/>
                <a:gd name="T9" fmla="*/ 59730 h 64"/>
                <a:gd name="T10" fmla="*/ 99783 w 83"/>
                <a:gd name="T11" fmla="*/ 72529 h 64"/>
                <a:gd name="T12" fmla="*/ 89168 w 83"/>
                <a:gd name="T13" fmla="*/ 117326 h 64"/>
                <a:gd name="T14" fmla="*/ 131629 w 83"/>
                <a:gd name="T15" fmla="*/ 127992 h 64"/>
                <a:gd name="T16" fmla="*/ 148613 w 83"/>
                <a:gd name="T17" fmla="*/ 121593 h 64"/>
                <a:gd name="T18" fmla="*/ 161352 w 83"/>
                <a:gd name="T19" fmla="*/ 68263 h 64"/>
                <a:gd name="T20" fmla="*/ 57322 w 83"/>
                <a:gd name="T21" fmla="*/ 6400 h 64"/>
                <a:gd name="T22" fmla="*/ 31846 w 83"/>
                <a:gd name="T23" fmla="*/ 63996 h 64"/>
                <a:gd name="T24" fmla="*/ 89168 w 83"/>
                <a:gd name="T25" fmla="*/ 117326 h 64"/>
                <a:gd name="T26" fmla="*/ 131629 w 83"/>
                <a:gd name="T27" fmla="*/ 127992 h 64"/>
                <a:gd name="T28" fmla="*/ 144367 w 83"/>
                <a:gd name="T29" fmla="*/ 8319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4"/>
                <a:gd name="T47" fmla="*/ 83 w 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4">
                  <a:moveTo>
                    <a:pt x="68" y="39"/>
                  </a:moveTo>
                  <a:cubicBezTo>
                    <a:pt x="58" y="25"/>
                    <a:pt x="45" y="13"/>
                    <a:pt x="30" y="4"/>
                  </a:cubicBezTo>
                  <a:cubicBezTo>
                    <a:pt x="27" y="13"/>
                    <a:pt x="23" y="22"/>
                    <a:pt x="19" y="32"/>
                  </a:cubicBezTo>
                  <a:cubicBezTo>
                    <a:pt x="34" y="34"/>
                    <a:pt x="46" y="41"/>
                    <a:pt x="55" y="54"/>
                  </a:cubicBezTo>
                  <a:cubicBezTo>
                    <a:pt x="57" y="45"/>
                    <a:pt x="60" y="37"/>
                    <a:pt x="62" y="28"/>
                  </a:cubicBezTo>
                  <a:cubicBezTo>
                    <a:pt x="57" y="30"/>
                    <a:pt x="52" y="32"/>
                    <a:pt x="47" y="34"/>
                  </a:cubicBezTo>
                  <a:cubicBezTo>
                    <a:pt x="40" y="37"/>
                    <a:pt x="38" y="48"/>
                    <a:pt x="42" y="55"/>
                  </a:cubicBezTo>
                  <a:cubicBezTo>
                    <a:pt x="46" y="62"/>
                    <a:pt x="55" y="63"/>
                    <a:pt x="62" y="60"/>
                  </a:cubicBezTo>
                  <a:cubicBezTo>
                    <a:pt x="65" y="59"/>
                    <a:pt x="67" y="58"/>
                    <a:pt x="70" y="57"/>
                  </a:cubicBezTo>
                  <a:cubicBezTo>
                    <a:pt x="81" y="54"/>
                    <a:pt x="83" y="41"/>
                    <a:pt x="76" y="32"/>
                  </a:cubicBezTo>
                  <a:cubicBezTo>
                    <a:pt x="64" y="17"/>
                    <a:pt x="46" y="6"/>
                    <a:pt x="27" y="3"/>
                  </a:cubicBezTo>
                  <a:cubicBezTo>
                    <a:pt x="10" y="0"/>
                    <a:pt x="0" y="21"/>
                    <a:pt x="15" y="30"/>
                  </a:cubicBezTo>
                  <a:cubicBezTo>
                    <a:pt x="26" y="36"/>
                    <a:pt x="35" y="45"/>
                    <a:pt x="42" y="55"/>
                  </a:cubicBezTo>
                  <a:cubicBezTo>
                    <a:pt x="47" y="61"/>
                    <a:pt x="55" y="64"/>
                    <a:pt x="62" y="60"/>
                  </a:cubicBezTo>
                  <a:cubicBezTo>
                    <a:pt x="69" y="56"/>
                    <a:pt x="72" y="46"/>
                    <a:pt x="68" y="39"/>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42" name="Freeform 125"/>
            <p:cNvSpPr/>
            <p:nvPr/>
          </p:nvSpPr>
          <p:spPr bwMode="auto">
            <a:xfrm>
              <a:off x="5121034" y="4289465"/>
              <a:ext cx="461963" cy="639763"/>
            </a:xfrm>
            <a:custGeom>
              <a:avLst/>
              <a:gdLst>
                <a:gd name="T0" fmla="*/ 453487 w 218"/>
                <a:gd name="T1" fmla="*/ 637638 h 301"/>
                <a:gd name="T2" fmla="*/ 459844 w 218"/>
                <a:gd name="T3" fmla="*/ 624885 h 301"/>
                <a:gd name="T4" fmla="*/ 400509 w 218"/>
                <a:gd name="T5" fmla="*/ 541992 h 301"/>
                <a:gd name="T6" fmla="*/ 362366 w 218"/>
                <a:gd name="T7" fmla="*/ 524988 h 301"/>
                <a:gd name="T8" fmla="*/ 402628 w 218"/>
                <a:gd name="T9" fmla="*/ 469726 h 301"/>
                <a:gd name="T10" fmla="*/ 402628 w 218"/>
                <a:gd name="T11" fmla="*/ 418715 h 301"/>
                <a:gd name="T12" fmla="*/ 366604 w 218"/>
                <a:gd name="T13" fmla="*/ 435719 h 301"/>
                <a:gd name="T14" fmla="*/ 322103 w 218"/>
                <a:gd name="T15" fmla="*/ 480354 h 301"/>
                <a:gd name="T16" fmla="*/ 275483 w 218"/>
                <a:gd name="T17" fmla="*/ 439970 h 301"/>
                <a:gd name="T18" fmla="*/ 313626 w 218"/>
                <a:gd name="T19" fmla="*/ 361328 h 301"/>
                <a:gd name="T20" fmla="*/ 400509 w 218"/>
                <a:gd name="T21" fmla="*/ 301815 h 301"/>
                <a:gd name="T22" fmla="*/ 408986 w 218"/>
                <a:gd name="T23" fmla="*/ 274184 h 301"/>
                <a:gd name="T24" fmla="*/ 349651 w 218"/>
                <a:gd name="T25" fmla="*/ 267808 h 301"/>
                <a:gd name="T26" fmla="*/ 290316 w 218"/>
                <a:gd name="T27" fmla="*/ 301815 h 301"/>
                <a:gd name="T28" fmla="*/ 281840 w 218"/>
                <a:gd name="T29" fmla="*/ 299690 h 301"/>
                <a:gd name="T30" fmla="*/ 281840 w 218"/>
                <a:gd name="T31" fmla="*/ 282686 h 301"/>
                <a:gd name="T32" fmla="*/ 423819 w 218"/>
                <a:gd name="T33" fmla="*/ 121151 h 301"/>
                <a:gd name="T34" fmla="*/ 434415 w 218"/>
                <a:gd name="T35" fmla="*/ 42509 h 301"/>
                <a:gd name="T36" fmla="*/ 381437 w 218"/>
                <a:gd name="T37" fmla="*/ 19129 h 301"/>
                <a:gd name="T38" fmla="*/ 294554 w 218"/>
                <a:gd name="T39" fmla="*/ 93520 h 301"/>
                <a:gd name="T40" fmla="*/ 252172 w 218"/>
                <a:gd name="T41" fmla="*/ 182789 h 301"/>
                <a:gd name="T42" fmla="*/ 228862 w 218"/>
                <a:gd name="T43" fmla="*/ 195542 h 301"/>
                <a:gd name="T44" fmla="*/ 209791 w 218"/>
                <a:gd name="T45" fmla="*/ 178539 h 301"/>
                <a:gd name="T46" fmla="*/ 262768 w 218"/>
                <a:gd name="T47" fmla="*/ 23380 h 301"/>
                <a:gd name="T48" fmla="*/ 258530 w 218"/>
                <a:gd name="T49" fmla="*/ 6376 h 301"/>
                <a:gd name="T50" fmla="*/ 237339 w 218"/>
                <a:gd name="T51" fmla="*/ 8502 h 301"/>
                <a:gd name="T52" fmla="*/ 209791 w 218"/>
                <a:gd name="T53" fmla="*/ 25505 h 301"/>
                <a:gd name="T54" fmla="*/ 139860 w 218"/>
                <a:gd name="T55" fmla="*/ 102022 h 301"/>
                <a:gd name="T56" fmla="*/ 175885 w 218"/>
                <a:gd name="T57" fmla="*/ 235926 h 301"/>
                <a:gd name="T58" fmla="*/ 165290 w 218"/>
                <a:gd name="T59" fmla="*/ 261431 h 301"/>
                <a:gd name="T60" fmla="*/ 137741 w 218"/>
                <a:gd name="T61" fmla="*/ 263557 h 301"/>
                <a:gd name="T62" fmla="*/ 16953 w 218"/>
                <a:gd name="T63" fmla="*/ 157284 h 301"/>
                <a:gd name="T64" fmla="*/ 12715 w 218"/>
                <a:gd name="T65" fmla="*/ 214671 h 301"/>
                <a:gd name="T66" fmla="*/ 182242 w 218"/>
                <a:gd name="T67" fmla="*/ 348575 h 301"/>
                <a:gd name="T68" fmla="*/ 230982 w 218"/>
                <a:gd name="T69" fmla="*/ 418715 h 301"/>
                <a:gd name="T70" fmla="*/ 201314 w 218"/>
                <a:gd name="T71" fmla="*/ 467601 h 301"/>
                <a:gd name="T72" fmla="*/ 125027 w 218"/>
                <a:gd name="T73" fmla="*/ 446346 h 301"/>
                <a:gd name="T74" fmla="*/ 110193 w 218"/>
                <a:gd name="T75" fmla="*/ 486730 h 301"/>
                <a:gd name="T76" fmla="*/ 137741 w 218"/>
                <a:gd name="T77" fmla="*/ 522863 h 301"/>
                <a:gd name="T78" fmla="*/ 250053 w 218"/>
                <a:gd name="T79" fmla="*/ 578125 h 301"/>
                <a:gd name="T80" fmla="*/ 305150 w 218"/>
                <a:gd name="T81" fmla="*/ 569623 h 301"/>
                <a:gd name="T82" fmla="*/ 440772 w 218"/>
                <a:gd name="T83" fmla="*/ 639763 h 301"/>
                <a:gd name="T84" fmla="*/ 453487 w 218"/>
                <a:gd name="T85" fmla="*/ 637638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301"/>
                <a:gd name="T131" fmla="*/ 218 w 218"/>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301">
                  <a:moveTo>
                    <a:pt x="214" y="300"/>
                  </a:moveTo>
                  <a:cubicBezTo>
                    <a:pt x="217" y="300"/>
                    <a:pt x="218" y="297"/>
                    <a:pt x="217" y="294"/>
                  </a:cubicBezTo>
                  <a:cubicBezTo>
                    <a:pt x="211" y="279"/>
                    <a:pt x="201" y="265"/>
                    <a:pt x="189" y="255"/>
                  </a:cubicBezTo>
                  <a:cubicBezTo>
                    <a:pt x="185" y="252"/>
                    <a:pt x="173" y="251"/>
                    <a:pt x="171" y="247"/>
                  </a:cubicBezTo>
                  <a:cubicBezTo>
                    <a:pt x="167" y="239"/>
                    <a:pt x="184" y="229"/>
                    <a:pt x="190" y="221"/>
                  </a:cubicBezTo>
                  <a:cubicBezTo>
                    <a:pt x="195" y="214"/>
                    <a:pt x="198" y="201"/>
                    <a:pt x="190" y="197"/>
                  </a:cubicBezTo>
                  <a:cubicBezTo>
                    <a:pt x="184" y="194"/>
                    <a:pt x="177" y="199"/>
                    <a:pt x="173" y="205"/>
                  </a:cubicBezTo>
                  <a:cubicBezTo>
                    <a:pt x="169" y="211"/>
                    <a:pt x="157" y="228"/>
                    <a:pt x="152" y="226"/>
                  </a:cubicBezTo>
                  <a:cubicBezTo>
                    <a:pt x="138" y="223"/>
                    <a:pt x="133" y="221"/>
                    <a:pt x="130" y="207"/>
                  </a:cubicBezTo>
                  <a:cubicBezTo>
                    <a:pt x="128" y="193"/>
                    <a:pt x="137" y="179"/>
                    <a:pt x="148" y="170"/>
                  </a:cubicBezTo>
                  <a:cubicBezTo>
                    <a:pt x="161" y="160"/>
                    <a:pt x="176" y="154"/>
                    <a:pt x="189" y="142"/>
                  </a:cubicBezTo>
                  <a:cubicBezTo>
                    <a:pt x="192" y="139"/>
                    <a:pt x="194" y="134"/>
                    <a:pt x="193" y="129"/>
                  </a:cubicBezTo>
                  <a:cubicBezTo>
                    <a:pt x="190" y="117"/>
                    <a:pt x="174" y="119"/>
                    <a:pt x="165" y="126"/>
                  </a:cubicBezTo>
                  <a:cubicBezTo>
                    <a:pt x="156" y="133"/>
                    <a:pt x="148" y="142"/>
                    <a:pt x="137" y="142"/>
                  </a:cubicBezTo>
                  <a:cubicBezTo>
                    <a:pt x="136" y="142"/>
                    <a:pt x="134" y="142"/>
                    <a:pt x="133" y="141"/>
                  </a:cubicBezTo>
                  <a:cubicBezTo>
                    <a:pt x="131" y="139"/>
                    <a:pt x="132" y="135"/>
                    <a:pt x="133" y="133"/>
                  </a:cubicBezTo>
                  <a:cubicBezTo>
                    <a:pt x="145" y="101"/>
                    <a:pt x="179" y="84"/>
                    <a:pt x="200" y="57"/>
                  </a:cubicBezTo>
                  <a:cubicBezTo>
                    <a:pt x="208" y="46"/>
                    <a:pt x="214" y="33"/>
                    <a:pt x="205" y="20"/>
                  </a:cubicBezTo>
                  <a:cubicBezTo>
                    <a:pt x="200" y="12"/>
                    <a:pt x="190" y="8"/>
                    <a:pt x="180" y="9"/>
                  </a:cubicBezTo>
                  <a:cubicBezTo>
                    <a:pt x="160" y="11"/>
                    <a:pt x="147" y="27"/>
                    <a:pt x="139" y="44"/>
                  </a:cubicBezTo>
                  <a:cubicBezTo>
                    <a:pt x="132" y="58"/>
                    <a:pt x="128" y="73"/>
                    <a:pt x="119" y="86"/>
                  </a:cubicBezTo>
                  <a:cubicBezTo>
                    <a:pt x="117" y="90"/>
                    <a:pt x="114" y="93"/>
                    <a:pt x="108" y="92"/>
                  </a:cubicBezTo>
                  <a:cubicBezTo>
                    <a:pt x="104" y="91"/>
                    <a:pt x="100" y="88"/>
                    <a:pt x="99" y="84"/>
                  </a:cubicBezTo>
                  <a:cubicBezTo>
                    <a:pt x="90" y="58"/>
                    <a:pt x="115" y="36"/>
                    <a:pt x="124" y="11"/>
                  </a:cubicBezTo>
                  <a:cubicBezTo>
                    <a:pt x="125" y="8"/>
                    <a:pt x="124" y="5"/>
                    <a:pt x="122" y="3"/>
                  </a:cubicBezTo>
                  <a:cubicBezTo>
                    <a:pt x="119" y="0"/>
                    <a:pt x="115" y="2"/>
                    <a:pt x="112" y="4"/>
                  </a:cubicBezTo>
                  <a:cubicBezTo>
                    <a:pt x="107" y="7"/>
                    <a:pt x="103" y="9"/>
                    <a:pt x="99" y="12"/>
                  </a:cubicBezTo>
                  <a:cubicBezTo>
                    <a:pt x="84" y="21"/>
                    <a:pt x="69" y="32"/>
                    <a:pt x="66" y="48"/>
                  </a:cubicBezTo>
                  <a:cubicBezTo>
                    <a:pt x="61" y="70"/>
                    <a:pt x="80" y="89"/>
                    <a:pt x="83" y="111"/>
                  </a:cubicBezTo>
                  <a:cubicBezTo>
                    <a:pt x="83" y="116"/>
                    <a:pt x="82" y="121"/>
                    <a:pt x="78" y="123"/>
                  </a:cubicBezTo>
                  <a:cubicBezTo>
                    <a:pt x="73" y="127"/>
                    <a:pt x="69" y="126"/>
                    <a:pt x="65" y="124"/>
                  </a:cubicBezTo>
                  <a:cubicBezTo>
                    <a:pt x="42" y="112"/>
                    <a:pt x="22" y="95"/>
                    <a:pt x="8" y="74"/>
                  </a:cubicBezTo>
                  <a:cubicBezTo>
                    <a:pt x="0" y="80"/>
                    <a:pt x="2" y="92"/>
                    <a:pt x="6" y="101"/>
                  </a:cubicBezTo>
                  <a:cubicBezTo>
                    <a:pt x="21" y="134"/>
                    <a:pt x="53" y="152"/>
                    <a:pt x="86" y="164"/>
                  </a:cubicBezTo>
                  <a:cubicBezTo>
                    <a:pt x="92" y="167"/>
                    <a:pt x="107" y="191"/>
                    <a:pt x="109" y="197"/>
                  </a:cubicBezTo>
                  <a:cubicBezTo>
                    <a:pt x="111" y="203"/>
                    <a:pt x="100" y="217"/>
                    <a:pt x="95" y="220"/>
                  </a:cubicBezTo>
                  <a:cubicBezTo>
                    <a:pt x="86" y="225"/>
                    <a:pt x="68" y="206"/>
                    <a:pt x="59" y="210"/>
                  </a:cubicBezTo>
                  <a:cubicBezTo>
                    <a:pt x="52" y="213"/>
                    <a:pt x="50" y="222"/>
                    <a:pt x="52" y="229"/>
                  </a:cubicBezTo>
                  <a:cubicBezTo>
                    <a:pt x="54" y="236"/>
                    <a:pt x="60" y="241"/>
                    <a:pt x="65" y="246"/>
                  </a:cubicBezTo>
                  <a:cubicBezTo>
                    <a:pt x="80" y="260"/>
                    <a:pt x="98" y="273"/>
                    <a:pt x="118" y="272"/>
                  </a:cubicBezTo>
                  <a:cubicBezTo>
                    <a:pt x="127" y="272"/>
                    <a:pt x="135" y="269"/>
                    <a:pt x="144" y="268"/>
                  </a:cubicBezTo>
                  <a:cubicBezTo>
                    <a:pt x="169" y="265"/>
                    <a:pt x="195" y="279"/>
                    <a:pt x="208" y="301"/>
                  </a:cubicBezTo>
                  <a:lnTo>
                    <a:pt x="214" y="300"/>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3" name="Freeform 126"/>
            <p:cNvSpPr/>
            <p:nvPr/>
          </p:nvSpPr>
          <p:spPr bwMode="auto">
            <a:xfrm>
              <a:off x="5349634" y="4880015"/>
              <a:ext cx="531813" cy="598488"/>
            </a:xfrm>
            <a:custGeom>
              <a:avLst/>
              <a:gdLst>
                <a:gd name="T0" fmla="*/ 500031 w 251"/>
                <a:gd name="T1" fmla="*/ 182518 h 282"/>
                <a:gd name="T2" fmla="*/ 483081 w 251"/>
                <a:gd name="T3" fmla="*/ 458416 h 282"/>
                <a:gd name="T4" fmla="*/ 417399 w 251"/>
                <a:gd name="T5" fmla="*/ 513596 h 282"/>
                <a:gd name="T6" fmla="*/ 12713 w 251"/>
                <a:gd name="T7" fmla="*/ 536941 h 282"/>
                <a:gd name="T8" fmla="*/ 0 w 251"/>
                <a:gd name="T9" fmla="*/ 522085 h 282"/>
                <a:gd name="T10" fmla="*/ 10594 w 251"/>
                <a:gd name="T11" fmla="*/ 511474 h 282"/>
                <a:gd name="T12" fmla="*/ 82632 w 251"/>
                <a:gd name="T13" fmla="*/ 456294 h 282"/>
                <a:gd name="T14" fmla="*/ 125008 w 251"/>
                <a:gd name="T15" fmla="*/ 193129 h 282"/>
                <a:gd name="T16" fmla="*/ 118652 w 251"/>
                <a:gd name="T17" fmla="*/ 127338 h 282"/>
                <a:gd name="T18" fmla="*/ 205521 w 251"/>
                <a:gd name="T19" fmla="*/ 33957 h 282"/>
                <a:gd name="T20" fmla="*/ 334767 w 251"/>
                <a:gd name="T21" fmla="*/ 25468 h 282"/>
                <a:gd name="T22" fmla="*/ 500031 w 251"/>
                <a:gd name="T23" fmla="*/ 182518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
                <a:gd name="T37" fmla="*/ 0 h 282"/>
                <a:gd name="T38" fmla="*/ 251 w 251"/>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 h="282">
                  <a:moveTo>
                    <a:pt x="236" y="86"/>
                  </a:moveTo>
                  <a:cubicBezTo>
                    <a:pt x="251" y="119"/>
                    <a:pt x="250" y="186"/>
                    <a:pt x="228" y="216"/>
                  </a:cubicBezTo>
                  <a:cubicBezTo>
                    <a:pt x="220" y="227"/>
                    <a:pt x="209" y="235"/>
                    <a:pt x="197" y="242"/>
                  </a:cubicBezTo>
                  <a:cubicBezTo>
                    <a:pt x="141" y="278"/>
                    <a:pt x="66" y="282"/>
                    <a:pt x="6" y="253"/>
                  </a:cubicBezTo>
                  <a:cubicBezTo>
                    <a:pt x="3" y="252"/>
                    <a:pt x="0" y="249"/>
                    <a:pt x="0" y="246"/>
                  </a:cubicBezTo>
                  <a:cubicBezTo>
                    <a:pt x="0" y="244"/>
                    <a:pt x="3" y="242"/>
                    <a:pt x="5" y="241"/>
                  </a:cubicBezTo>
                  <a:cubicBezTo>
                    <a:pt x="17" y="234"/>
                    <a:pt x="29" y="226"/>
                    <a:pt x="39" y="215"/>
                  </a:cubicBezTo>
                  <a:cubicBezTo>
                    <a:pt x="68" y="183"/>
                    <a:pt x="68" y="134"/>
                    <a:pt x="59" y="91"/>
                  </a:cubicBezTo>
                  <a:cubicBezTo>
                    <a:pt x="57" y="81"/>
                    <a:pt x="55" y="70"/>
                    <a:pt x="56" y="60"/>
                  </a:cubicBezTo>
                  <a:cubicBezTo>
                    <a:pt x="58" y="36"/>
                    <a:pt x="74" y="22"/>
                    <a:pt x="97" y="16"/>
                  </a:cubicBezTo>
                  <a:cubicBezTo>
                    <a:pt x="97" y="16"/>
                    <a:pt x="134" y="0"/>
                    <a:pt x="158" y="12"/>
                  </a:cubicBezTo>
                  <a:cubicBezTo>
                    <a:pt x="182" y="24"/>
                    <a:pt x="227" y="40"/>
                    <a:pt x="236" y="86"/>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44" name="Freeform 127"/>
            <p:cNvSpPr/>
            <p:nvPr/>
          </p:nvSpPr>
          <p:spPr bwMode="auto">
            <a:xfrm>
              <a:off x="5181359" y="5326103"/>
              <a:ext cx="173038" cy="96838"/>
            </a:xfrm>
            <a:custGeom>
              <a:avLst/>
              <a:gdLst>
                <a:gd name="T0" fmla="*/ 173038 w 82"/>
                <a:gd name="T1" fmla="*/ 63155 h 46"/>
                <a:gd name="T2" fmla="*/ 71747 w 82"/>
                <a:gd name="T3" fmla="*/ 4210 h 46"/>
                <a:gd name="T4" fmla="*/ 12661 w 82"/>
                <a:gd name="T5" fmla="*/ 16841 h 46"/>
                <a:gd name="T6" fmla="*/ 2110 w 82"/>
                <a:gd name="T7" fmla="*/ 39998 h 46"/>
                <a:gd name="T8" fmla="*/ 27433 w 82"/>
                <a:gd name="T9" fmla="*/ 92628 h 46"/>
                <a:gd name="T10" fmla="*/ 50645 w 82"/>
                <a:gd name="T11" fmla="*/ 96838 h 46"/>
                <a:gd name="T12" fmla="*/ 160377 w 82"/>
                <a:gd name="T13" fmla="*/ 69471 h 46"/>
                <a:gd name="T14" fmla="*/ 166707 w 82"/>
                <a:gd name="T15" fmla="*/ 54735 h 4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6"/>
                <a:gd name="T26" fmla="*/ 82 w 8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6">
                  <a:moveTo>
                    <a:pt x="82" y="30"/>
                  </a:moveTo>
                  <a:cubicBezTo>
                    <a:pt x="74" y="12"/>
                    <a:pt x="53" y="4"/>
                    <a:pt x="34" y="2"/>
                  </a:cubicBezTo>
                  <a:cubicBezTo>
                    <a:pt x="24" y="0"/>
                    <a:pt x="12" y="0"/>
                    <a:pt x="6" y="8"/>
                  </a:cubicBezTo>
                  <a:cubicBezTo>
                    <a:pt x="3" y="11"/>
                    <a:pt x="2" y="15"/>
                    <a:pt x="1" y="19"/>
                  </a:cubicBezTo>
                  <a:cubicBezTo>
                    <a:pt x="0" y="29"/>
                    <a:pt x="4" y="41"/>
                    <a:pt x="13" y="44"/>
                  </a:cubicBezTo>
                  <a:cubicBezTo>
                    <a:pt x="17" y="46"/>
                    <a:pt x="21" y="46"/>
                    <a:pt x="24" y="46"/>
                  </a:cubicBezTo>
                  <a:cubicBezTo>
                    <a:pt x="43" y="46"/>
                    <a:pt x="62" y="45"/>
                    <a:pt x="76" y="33"/>
                  </a:cubicBezTo>
                  <a:cubicBezTo>
                    <a:pt x="78" y="31"/>
                    <a:pt x="80" y="28"/>
                    <a:pt x="79" y="26"/>
                  </a:cubicBezTo>
                </a:path>
              </a:pathLst>
            </a:custGeom>
            <a:solidFill>
              <a:srgbClr val="E02F32"/>
            </a:solidFill>
            <a:ln w="9525">
              <a:noFill/>
              <a:miter lim="800000"/>
            </a:ln>
          </p:spPr>
          <p:txBody>
            <a:bodyPr/>
            <a:lstStyle/>
            <a:p>
              <a:endParaRPr lang="zh-CN" altLang="en-US">
                <a:latin typeface="Calibri" panose="020F0502020204030204" charset="0"/>
              </a:endParaRPr>
            </a:p>
          </p:txBody>
        </p:sp>
        <p:sp>
          <p:nvSpPr>
            <p:cNvPr id="245" name="Freeform 128"/>
            <p:cNvSpPr/>
            <p:nvPr/>
          </p:nvSpPr>
          <p:spPr bwMode="auto">
            <a:xfrm>
              <a:off x="5175009" y="5276890"/>
              <a:ext cx="192088" cy="193675"/>
            </a:xfrm>
            <a:custGeom>
              <a:avLst/>
              <a:gdLst>
                <a:gd name="T0" fmla="*/ 181534 w 91"/>
                <a:gd name="T1" fmla="*/ 110671 h 91"/>
                <a:gd name="T2" fmla="*/ 2111 w 91"/>
                <a:gd name="T3" fmla="*/ 100030 h 91"/>
                <a:gd name="T4" fmla="*/ 177312 w 91"/>
                <a:gd name="T5" fmla="*/ 102158 h 91"/>
                <a:gd name="T6" fmla="*/ 168869 w 91"/>
                <a:gd name="T7" fmla="*/ 102158 h 91"/>
                <a:gd name="T8" fmla="*/ 90767 w 91"/>
                <a:gd name="T9" fmla="*/ 138339 h 91"/>
                <a:gd name="T10" fmla="*/ 56993 w 91"/>
                <a:gd name="T11" fmla="*/ 140468 h 91"/>
                <a:gd name="T12" fmla="*/ 29552 w 91"/>
                <a:gd name="T13" fmla="*/ 70234 h 91"/>
                <a:gd name="T14" fmla="*/ 177312 w 91"/>
                <a:gd name="T15" fmla="*/ 114928 h 91"/>
                <a:gd name="T16" fmla="*/ 181534 w 91"/>
                <a:gd name="T17" fmla="*/ 11067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91"/>
                <a:gd name="T29" fmla="*/ 91 w 9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91">
                  <a:moveTo>
                    <a:pt x="86" y="52"/>
                  </a:moveTo>
                  <a:cubicBezTo>
                    <a:pt x="74" y="25"/>
                    <a:pt x="0" y="0"/>
                    <a:pt x="1" y="47"/>
                  </a:cubicBezTo>
                  <a:cubicBezTo>
                    <a:pt x="2" y="91"/>
                    <a:pt x="91" y="73"/>
                    <a:pt x="84" y="48"/>
                  </a:cubicBezTo>
                  <a:cubicBezTo>
                    <a:pt x="84" y="46"/>
                    <a:pt x="80" y="46"/>
                    <a:pt x="80" y="48"/>
                  </a:cubicBezTo>
                  <a:cubicBezTo>
                    <a:pt x="75" y="61"/>
                    <a:pt x="54" y="64"/>
                    <a:pt x="43" y="65"/>
                  </a:cubicBezTo>
                  <a:cubicBezTo>
                    <a:pt x="38" y="65"/>
                    <a:pt x="32" y="66"/>
                    <a:pt x="27" y="66"/>
                  </a:cubicBezTo>
                  <a:cubicBezTo>
                    <a:pt x="8" y="63"/>
                    <a:pt x="0" y="46"/>
                    <a:pt x="14" y="33"/>
                  </a:cubicBezTo>
                  <a:cubicBezTo>
                    <a:pt x="33" y="15"/>
                    <a:pt x="72" y="35"/>
                    <a:pt x="84" y="54"/>
                  </a:cubicBezTo>
                  <a:cubicBezTo>
                    <a:pt x="85" y="55"/>
                    <a:pt x="87" y="54"/>
                    <a:pt x="86" y="52"/>
                  </a:cubicBezTo>
                  <a:close/>
                </a:path>
              </a:pathLst>
            </a:custGeom>
            <a:solidFill>
              <a:srgbClr val="E24030"/>
            </a:solidFill>
            <a:ln w="9525">
              <a:noFill/>
              <a:miter lim="800000"/>
            </a:ln>
          </p:spPr>
          <p:txBody>
            <a:bodyPr/>
            <a:lstStyle/>
            <a:p>
              <a:endParaRPr lang="zh-CN" altLang="en-US">
                <a:latin typeface="Calibri" panose="020F0502020204030204" charset="0"/>
              </a:endParaRPr>
            </a:p>
          </p:txBody>
        </p:sp>
        <p:sp>
          <p:nvSpPr>
            <p:cNvPr id="246" name="Freeform 129"/>
            <p:cNvSpPr/>
            <p:nvPr/>
          </p:nvSpPr>
          <p:spPr bwMode="auto">
            <a:xfrm>
              <a:off x="5756034" y="4849853"/>
              <a:ext cx="288925" cy="217488"/>
            </a:xfrm>
            <a:custGeom>
              <a:avLst/>
              <a:gdLst>
                <a:gd name="T0" fmla="*/ 0 w 136"/>
                <a:gd name="T1" fmla="*/ 174843 h 102"/>
                <a:gd name="T2" fmla="*/ 53111 w 136"/>
                <a:gd name="T3" fmla="*/ 93818 h 102"/>
                <a:gd name="T4" fmla="*/ 288925 w 136"/>
                <a:gd name="T5" fmla="*/ 14926 h 102"/>
                <a:gd name="T6" fmla="*/ 240063 w 136"/>
                <a:gd name="T7" fmla="*/ 149256 h 102"/>
                <a:gd name="T8" fmla="*/ 135965 w 136"/>
                <a:gd name="T9" fmla="*/ 211091 h 102"/>
                <a:gd name="T10" fmla="*/ 16996 w 136"/>
                <a:gd name="T11" fmla="*/ 187637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82"/>
                  </a:moveTo>
                  <a:cubicBezTo>
                    <a:pt x="1" y="66"/>
                    <a:pt x="13" y="54"/>
                    <a:pt x="25" y="44"/>
                  </a:cubicBezTo>
                  <a:cubicBezTo>
                    <a:pt x="55" y="18"/>
                    <a:pt x="96" y="0"/>
                    <a:pt x="136" y="7"/>
                  </a:cubicBezTo>
                  <a:cubicBezTo>
                    <a:pt x="131" y="29"/>
                    <a:pt x="127" y="52"/>
                    <a:pt x="113" y="70"/>
                  </a:cubicBezTo>
                  <a:cubicBezTo>
                    <a:pt x="101" y="85"/>
                    <a:pt x="83" y="96"/>
                    <a:pt x="64" y="99"/>
                  </a:cubicBezTo>
                  <a:cubicBezTo>
                    <a:pt x="45" y="102"/>
                    <a:pt x="25" y="99"/>
                    <a:pt x="8" y="88"/>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7" name="Freeform 130"/>
            <p:cNvSpPr/>
            <p:nvPr/>
          </p:nvSpPr>
          <p:spPr bwMode="auto">
            <a:xfrm>
              <a:off x="5317884" y="4822865"/>
              <a:ext cx="212725" cy="166688"/>
            </a:xfrm>
            <a:custGeom>
              <a:avLst/>
              <a:gdLst>
                <a:gd name="T0" fmla="*/ 212725 w 100"/>
                <a:gd name="T1" fmla="*/ 103389 h 79"/>
                <a:gd name="T2" fmla="*/ 12764 w 100"/>
                <a:gd name="T3" fmla="*/ 4220 h 79"/>
                <a:gd name="T4" fmla="*/ 2127 w 100"/>
                <a:gd name="T5" fmla="*/ 8440 h 79"/>
                <a:gd name="T6" fmla="*/ 2127 w 100"/>
                <a:gd name="T7" fmla="*/ 21100 h 79"/>
                <a:gd name="T8" fmla="*/ 12764 w 100"/>
                <a:gd name="T9" fmla="*/ 65409 h 79"/>
                <a:gd name="T10" fmla="*/ 168053 w 100"/>
                <a:gd name="T11" fmla="*/ 156138 h 79"/>
                <a:gd name="T12" fmla="*/ 0 60000 65536"/>
                <a:gd name="T13" fmla="*/ 0 60000 65536"/>
                <a:gd name="T14" fmla="*/ 0 60000 65536"/>
                <a:gd name="T15" fmla="*/ 0 60000 65536"/>
                <a:gd name="T16" fmla="*/ 0 60000 65536"/>
                <a:gd name="T17" fmla="*/ 0 60000 65536"/>
                <a:gd name="T18" fmla="*/ 0 w 100"/>
                <a:gd name="T19" fmla="*/ 0 h 79"/>
                <a:gd name="T20" fmla="*/ 100 w 1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0" h="79">
                  <a:moveTo>
                    <a:pt x="100" y="49"/>
                  </a:moveTo>
                  <a:cubicBezTo>
                    <a:pt x="80" y="18"/>
                    <a:pt x="43" y="0"/>
                    <a:pt x="6" y="2"/>
                  </a:cubicBezTo>
                  <a:cubicBezTo>
                    <a:pt x="5" y="2"/>
                    <a:pt x="3" y="3"/>
                    <a:pt x="1" y="4"/>
                  </a:cubicBezTo>
                  <a:cubicBezTo>
                    <a:pt x="0" y="6"/>
                    <a:pt x="0" y="8"/>
                    <a:pt x="1" y="10"/>
                  </a:cubicBezTo>
                  <a:cubicBezTo>
                    <a:pt x="2" y="17"/>
                    <a:pt x="4" y="24"/>
                    <a:pt x="6" y="31"/>
                  </a:cubicBezTo>
                  <a:cubicBezTo>
                    <a:pt x="17" y="60"/>
                    <a:pt x="49" y="79"/>
                    <a:pt x="79" y="74"/>
                  </a:cubicBezTo>
                </a:path>
              </a:pathLst>
            </a:custGeom>
            <a:solidFill>
              <a:srgbClr val="3F2B27"/>
            </a:solidFill>
            <a:ln w="9525">
              <a:noFill/>
              <a:miter lim="800000"/>
            </a:ln>
          </p:spPr>
          <p:txBody>
            <a:bodyPr/>
            <a:lstStyle/>
            <a:p>
              <a:endParaRPr lang="zh-CN" altLang="en-US">
                <a:latin typeface="Calibri" panose="020F0502020204030204" charset="0"/>
              </a:endParaRPr>
            </a:p>
          </p:txBody>
        </p:sp>
        <p:sp>
          <p:nvSpPr>
            <p:cNvPr id="248" name="Freeform 131"/>
            <p:cNvSpPr/>
            <p:nvPr/>
          </p:nvSpPr>
          <p:spPr bwMode="auto">
            <a:xfrm>
              <a:off x="5641734" y="4295815"/>
              <a:ext cx="668338" cy="665163"/>
            </a:xfrm>
            <a:custGeom>
              <a:avLst/>
              <a:gdLst>
                <a:gd name="T0" fmla="*/ 19095 w 315"/>
                <a:gd name="T1" fmla="*/ 660913 h 313"/>
                <a:gd name="T2" fmla="*/ 27582 w 315"/>
                <a:gd name="T3" fmla="*/ 660913 h 313"/>
                <a:gd name="T4" fmla="*/ 65773 w 315"/>
                <a:gd name="T5" fmla="*/ 612035 h 313"/>
                <a:gd name="T6" fmla="*/ 152763 w 315"/>
                <a:gd name="T7" fmla="*/ 626911 h 313"/>
                <a:gd name="T8" fmla="*/ 112451 w 315"/>
                <a:gd name="T9" fmla="*/ 573783 h 313"/>
                <a:gd name="T10" fmla="*/ 101842 w 315"/>
                <a:gd name="T11" fmla="*/ 569533 h 313"/>
                <a:gd name="T12" fmla="*/ 101842 w 315"/>
                <a:gd name="T13" fmla="*/ 550406 h 313"/>
                <a:gd name="T14" fmla="*/ 142154 w 315"/>
                <a:gd name="T15" fmla="*/ 512154 h 313"/>
                <a:gd name="T16" fmla="*/ 169737 w 315"/>
                <a:gd name="T17" fmla="*/ 516404 h 313"/>
                <a:gd name="T18" fmla="*/ 309769 w 315"/>
                <a:gd name="T19" fmla="*/ 546156 h 313"/>
                <a:gd name="T20" fmla="*/ 333108 w 315"/>
                <a:gd name="T21" fmla="*/ 539781 h 313"/>
                <a:gd name="T22" fmla="*/ 322500 w 315"/>
                <a:gd name="T23" fmla="*/ 495153 h 313"/>
                <a:gd name="T24" fmla="*/ 263092 w 315"/>
                <a:gd name="T25" fmla="*/ 473902 h 313"/>
                <a:gd name="T26" fmla="*/ 222779 w 315"/>
                <a:gd name="T27" fmla="*/ 422899 h 313"/>
                <a:gd name="T28" fmla="*/ 246118 w 315"/>
                <a:gd name="T29" fmla="*/ 395273 h 313"/>
                <a:gd name="T30" fmla="*/ 318256 w 315"/>
                <a:gd name="T31" fmla="*/ 397398 h 313"/>
                <a:gd name="T32" fmla="*/ 420098 w 315"/>
                <a:gd name="T33" fmla="*/ 446275 h 313"/>
                <a:gd name="T34" fmla="*/ 462532 w 315"/>
                <a:gd name="T35" fmla="*/ 467527 h 313"/>
                <a:gd name="T36" fmla="*/ 507088 w 315"/>
                <a:gd name="T37" fmla="*/ 454776 h 313"/>
                <a:gd name="T38" fmla="*/ 496480 w 315"/>
                <a:gd name="T39" fmla="*/ 414399 h 313"/>
                <a:gd name="T40" fmla="*/ 430707 w 315"/>
                <a:gd name="T41" fmla="*/ 391022 h 313"/>
                <a:gd name="T42" fmla="*/ 407368 w 315"/>
                <a:gd name="T43" fmla="*/ 316643 h 313"/>
                <a:gd name="T44" fmla="*/ 437072 w 315"/>
                <a:gd name="T45" fmla="*/ 303892 h 313"/>
                <a:gd name="T46" fmla="*/ 574983 w 315"/>
                <a:gd name="T47" fmla="*/ 331519 h 313"/>
                <a:gd name="T48" fmla="*/ 615295 w 315"/>
                <a:gd name="T49" fmla="*/ 376146 h 313"/>
                <a:gd name="T50" fmla="*/ 628026 w 315"/>
                <a:gd name="T51" fmla="*/ 380397 h 313"/>
                <a:gd name="T52" fmla="*/ 666216 w 315"/>
                <a:gd name="T53" fmla="*/ 335769 h 313"/>
                <a:gd name="T54" fmla="*/ 583470 w 315"/>
                <a:gd name="T55" fmla="*/ 255015 h 313"/>
                <a:gd name="T56" fmla="*/ 460411 w 315"/>
                <a:gd name="T57" fmla="*/ 252889 h 313"/>
                <a:gd name="T58" fmla="*/ 422220 w 315"/>
                <a:gd name="T59" fmla="*/ 235888 h 313"/>
                <a:gd name="T60" fmla="*/ 420098 w 315"/>
                <a:gd name="T61" fmla="*/ 201887 h 313"/>
                <a:gd name="T62" fmla="*/ 545279 w 315"/>
                <a:gd name="T63" fmla="*/ 70129 h 313"/>
                <a:gd name="T64" fmla="*/ 560131 w 315"/>
                <a:gd name="T65" fmla="*/ 53128 h 313"/>
                <a:gd name="T66" fmla="*/ 543157 w 315"/>
                <a:gd name="T67" fmla="*/ 23376 h 313"/>
                <a:gd name="T68" fmla="*/ 415855 w 315"/>
                <a:gd name="T69" fmla="*/ 25501 h 313"/>
                <a:gd name="T70" fmla="*/ 358569 w 315"/>
                <a:gd name="T71" fmla="*/ 138133 h 313"/>
                <a:gd name="T72" fmla="*/ 358569 w 315"/>
                <a:gd name="T73" fmla="*/ 193386 h 313"/>
                <a:gd name="T74" fmla="*/ 341595 w 315"/>
                <a:gd name="T75" fmla="*/ 214637 h 313"/>
                <a:gd name="T76" fmla="*/ 275822 w 315"/>
                <a:gd name="T77" fmla="*/ 170010 h 313"/>
                <a:gd name="T78" fmla="*/ 252483 w 315"/>
                <a:gd name="T79" fmla="*/ 146633 h 313"/>
                <a:gd name="T80" fmla="*/ 199441 w 315"/>
                <a:gd name="T81" fmla="*/ 191261 h 313"/>
                <a:gd name="T82" fmla="*/ 224901 w 315"/>
                <a:gd name="T83" fmla="*/ 246514 h 313"/>
                <a:gd name="T84" fmla="*/ 233388 w 315"/>
                <a:gd name="T85" fmla="*/ 316643 h 313"/>
                <a:gd name="T86" fmla="*/ 193075 w 315"/>
                <a:gd name="T87" fmla="*/ 327269 h 313"/>
                <a:gd name="T88" fmla="*/ 176102 w 315"/>
                <a:gd name="T89" fmla="*/ 284766 h 313"/>
                <a:gd name="T90" fmla="*/ 144276 w 315"/>
                <a:gd name="T91" fmla="*/ 261390 h 313"/>
                <a:gd name="T92" fmla="*/ 135789 w 315"/>
                <a:gd name="T93" fmla="*/ 272018 h 313"/>
                <a:gd name="T94" fmla="*/ 146398 w 315"/>
                <a:gd name="T95" fmla="*/ 393147 h 313"/>
                <a:gd name="T96" fmla="*/ 135789 w 315"/>
                <a:gd name="T97" fmla="*/ 412274 h 313"/>
                <a:gd name="T98" fmla="*/ 108207 w 315"/>
                <a:gd name="T99" fmla="*/ 397398 h 313"/>
                <a:gd name="T100" fmla="*/ 99720 w 315"/>
                <a:gd name="T101" fmla="*/ 369771 h 313"/>
                <a:gd name="T102" fmla="*/ 46678 w 315"/>
                <a:gd name="T103" fmla="*/ 369771 h 313"/>
                <a:gd name="T104" fmla="*/ 65773 w 315"/>
                <a:gd name="T105" fmla="*/ 478152 h 313"/>
                <a:gd name="T106" fmla="*/ 0 w 315"/>
                <a:gd name="T107" fmla="*/ 629036 h 313"/>
                <a:gd name="T108" fmla="*/ 19095 w 315"/>
                <a:gd name="T109" fmla="*/ 660913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313"/>
                <a:gd name="T167" fmla="*/ 315 w 315"/>
                <a:gd name="T168" fmla="*/ 313 h 3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313">
                  <a:moveTo>
                    <a:pt x="9" y="311"/>
                  </a:moveTo>
                  <a:cubicBezTo>
                    <a:pt x="10" y="313"/>
                    <a:pt x="12" y="312"/>
                    <a:pt x="13" y="311"/>
                  </a:cubicBezTo>
                  <a:cubicBezTo>
                    <a:pt x="15" y="297"/>
                    <a:pt x="19" y="289"/>
                    <a:pt x="31" y="288"/>
                  </a:cubicBezTo>
                  <a:cubicBezTo>
                    <a:pt x="45" y="288"/>
                    <a:pt x="59" y="301"/>
                    <a:pt x="72" y="295"/>
                  </a:cubicBezTo>
                  <a:cubicBezTo>
                    <a:pt x="73" y="284"/>
                    <a:pt x="64" y="272"/>
                    <a:pt x="53" y="270"/>
                  </a:cubicBezTo>
                  <a:cubicBezTo>
                    <a:pt x="51" y="270"/>
                    <a:pt x="49" y="269"/>
                    <a:pt x="48" y="268"/>
                  </a:cubicBezTo>
                  <a:cubicBezTo>
                    <a:pt x="46" y="266"/>
                    <a:pt x="47" y="262"/>
                    <a:pt x="48" y="259"/>
                  </a:cubicBezTo>
                  <a:cubicBezTo>
                    <a:pt x="53" y="251"/>
                    <a:pt x="58" y="242"/>
                    <a:pt x="67" y="241"/>
                  </a:cubicBezTo>
                  <a:cubicBezTo>
                    <a:pt x="71" y="240"/>
                    <a:pt x="76" y="241"/>
                    <a:pt x="80" y="243"/>
                  </a:cubicBezTo>
                  <a:cubicBezTo>
                    <a:pt x="101" y="250"/>
                    <a:pt x="123" y="255"/>
                    <a:pt x="146" y="257"/>
                  </a:cubicBezTo>
                  <a:cubicBezTo>
                    <a:pt x="150" y="258"/>
                    <a:pt x="154" y="257"/>
                    <a:pt x="157" y="254"/>
                  </a:cubicBezTo>
                  <a:cubicBezTo>
                    <a:pt x="165" y="247"/>
                    <a:pt x="159" y="237"/>
                    <a:pt x="152" y="233"/>
                  </a:cubicBezTo>
                  <a:cubicBezTo>
                    <a:pt x="143" y="227"/>
                    <a:pt x="133" y="226"/>
                    <a:pt x="124" y="223"/>
                  </a:cubicBezTo>
                  <a:cubicBezTo>
                    <a:pt x="114" y="219"/>
                    <a:pt x="103" y="211"/>
                    <a:pt x="105" y="199"/>
                  </a:cubicBezTo>
                  <a:cubicBezTo>
                    <a:pt x="107" y="193"/>
                    <a:pt x="111" y="188"/>
                    <a:pt x="116" y="186"/>
                  </a:cubicBezTo>
                  <a:cubicBezTo>
                    <a:pt x="127" y="180"/>
                    <a:pt x="139" y="183"/>
                    <a:pt x="150" y="187"/>
                  </a:cubicBezTo>
                  <a:cubicBezTo>
                    <a:pt x="167" y="193"/>
                    <a:pt x="183" y="200"/>
                    <a:pt x="198" y="210"/>
                  </a:cubicBezTo>
                  <a:cubicBezTo>
                    <a:pt x="204" y="214"/>
                    <a:pt x="211" y="218"/>
                    <a:pt x="218" y="220"/>
                  </a:cubicBezTo>
                  <a:cubicBezTo>
                    <a:pt x="226" y="222"/>
                    <a:pt x="235" y="220"/>
                    <a:pt x="239" y="214"/>
                  </a:cubicBezTo>
                  <a:cubicBezTo>
                    <a:pt x="244" y="208"/>
                    <a:pt x="242" y="197"/>
                    <a:pt x="234" y="195"/>
                  </a:cubicBezTo>
                  <a:cubicBezTo>
                    <a:pt x="224" y="201"/>
                    <a:pt x="212" y="192"/>
                    <a:pt x="203" y="184"/>
                  </a:cubicBezTo>
                  <a:cubicBezTo>
                    <a:pt x="193" y="175"/>
                    <a:pt x="182" y="160"/>
                    <a:pt x="192" y="149"/>
                  </a:cubicBezTo>
                  <a:cubicBezTo>
                    <a:pt x="195" y="145"/>
                    <a:pt x="201" y="143"/>
                    <a:pt x="206" y="143"/>
                  </a:cubicBezTo>
                  <a:cubicBezTo>
                    <a:pt x="228" y="142"/>
                    <a:pt x="255" y="140"/>
                    <a:pt x="271" y="156"/>
                  </a:cubicBezTo>
                  <a:cubicBezTo>
                    <a:pt x="278" y="163"/>
                    <a:pt x="282" y="172"/>
                    <a:pt x="290" y="177"/>
                  </a:cubicBezTo>
                  <a:cubicBezTo>
                    <a:pt x="292" y="178"/>
                    <a:pt x="294" y="179"/>
                    <a:pt x="296" y="179"/>
                  </a:cubicBezTo>
                  <a:cubicBezTo>
                    <a:pt x="309" y="182"/>
                    <a:pt x="315" y="169"/>
                    <a:pt x="314" y="158"/>
                  </a:cubicBezTo>
                  <a:cubicBezTo>
                    <a:pt x="312" y="139"/>
                    <a:pt x="294" y="124"/>
                    <a:pt x="275" y="120"/>
                  </a:cubicBezTo>
                  <a:cubicBezTo>
                    <a:pt x="256" y="115"/>
                    <a:pt x="236" y="118"/>
                    <a:pt x="217" y="119"/>
                  </a:cubicBezTo>
                  <a:cubicBezTo>
                    <a:pt x="210" y="119"/>
                    <a:pt x="203" y="119"/>
                    <a:pt x="199" y="111"/>
                  </a:cubicBezTo>
                  <a:cubicBezTo>
                    <a:pt x="197" y="106"/>
                    <a:pt x="197" y="100"/>
                    <a:pt x="198" y="95"/>
                  </a:cubicBezTo>
                  <a:cubicBezTo>
                    <a:pt x="205" y="66"/>
                    <a:pt x="232" y="48"/>
                    <a:pt x="257" y="33"/>
                  </a:cubicBezTo>
                  <a:cubicBezTo>
                    <a:pt x="260" y="31"/>
                    <a:pt x="263" y="28"/>
                    <a:pt x="264" y="25"/>
                  </a:cubicBezTo>
                  <a:cubicBezTo>
                    <a:pt x="266" y="18"/>
                    <a:pt x="261" y="13"/>
                    <a:pt x="256" y="11"/>
                  </a:cubicBezTo>
                  <a:cubicBezTo>
                    <a:pt x="238" y="0"/>
                    <a:pt x="214" y="1"/>
                    <a:pt x="196" y="12"/>
                  </a:cubicBezTo>
                  <a:cubicBezTo>
                    <a:pt x="179" y="23"/>
                    <a:pt x="167" y="44"/>
                    <a:pt x="169" y="65"/>
                  </a:cubicBezTo>
                  <a:cubicBezTo>
                    <a:pt x="169" y="74"/>
                    <a:pt x="171" y="82"/>
                    <a:pt x="169" y="91"/>
                  </a:cubicBezTo>
                  <a:cubicBezTo>
                    <a:pt x="167" y="95"/>
                    <a:pt x="165" y="99"/>
                    <a:pt x="161" y="101"/>
                  </a:cubicBezTo>
                  <a:cubicBezTo>
                    <a:pt x="148" y="107"/>
                    <a:pt x="135" y="91"/>
                    <a:pt x="130" y="80"/>
                  </a:cubicBezTo>
                  <a:cubicBezTo>
                    <a:pt x="127" y="76"/>
                    <a:pt x="124" y="71"/>
                    <a:pt x="119" y="69"/>
                  </a:cubicBezTo>
                  <a:cubicBezTo>
                    <a:pt x="101" y="60"/>
                    <a:pt x="92" y="77"/>
                    <a:pt x="94" y="90"/>
                  </a:cubicBezTo>
                  <a:cubicBezTo>
                    <a:pt x="96" y="99"/>
                    <a:pt x="101" y="107"/>
                    <a:pt x="106" y="116"/>
                  </a:cubicBezTo>
                  <a:cubicBezTo>
                    <a:pt x="112" y="126"/>
                    <a:pt x="117" y="138"/>
                    <a:pt x="110" y="149"/>
                  </a:cubicBezTo>
                  <a:cubicBezTo>
                    <a:pt x="106" y="155"/>
                    <a:pt x="98" y="157"/>
                    <a:pt x="91" y="154"/>
                  </a:cubicBezTo>
                  <a:cubicBezTo>
                    <a:pt x="85" y="150"/>
                    <a:pt x="85" y="141"/>
                    <a:pt x="83" y="134"/>
                  </a:cubicBezTo>
                  <a:cubicBezTo>
                    <a:pt x="81" y="128"/>
                    <a:pt x="76" y="120"/>
                    <a:pt x="68" y="123"/>
                  </a:cubicBezTo>
                  <a:cubicBezTo>
                    <a:pt x="66" y="124"/>
                    <a:pt x="65" y="126"/>
                    <a:pt x="64" y="128"/>
                  </a:cubicBezTo>
                  <a:cubicBezTo>
                    <a:pt x="55" y="146"/>
                    <a:pt x="69" y="166"/>
                    <a:pt x="69" y="185"/>
                  </a:cubicBezTo>
                  <a:cubicBezTo>
                    <a:pt x="69" y="189"/>
                    <a:pt x="68" y="192"/>
                    <a:pt x="64" y="194"/>
                  </a:cubicBezTo>
                  <a:cubicBezTo>
                    <a:pt x="59" y="197"/>
                    <a:pt x="53" y="192"/>
                    <a:pt x="51" y="187"/>
                  </a:cubicBezTo>
                  <a:cubicBezTo>
                    <a:pt x="50" y="183"/>
                    <a:pt x="49" y="178"/>
                    <a:pt x="47" y="174"/>
                  </a:cubicBezTo>
                  <a:cubicBezTo>
                    <a:pt x="41" y="165"/>
                    <a:pt x="27" y="166"/>
                    <a:pt x="22" y="174"/>
                  </a:cubicBezTo>
                  <a:cubicBezTo>
                    <a:pt x="27" y="191"/>
                    <a:pt x="34" y="208"/>
                    <a:pt x="31" y="225"/>
                  </a:cubicBezTo>
                  <a:cubicBezTo>
                    <a:pt x="28" y="251"/>
                    <a:pt x="8" y="272"/>
                    <a:pt x="0" y="296"/>
                  </a:cubicBezTo>
                  <a:lnTo>
                    <a:pt x="9" y="311"/>
                  </a:lnTo>
                  <a:close/>
                </a:path>
              </a:pathLst>
            </a:custGeom>
            <a:solidFill>
              <a:srgbClr val="64524E"/>
            </a:solidFill>
            <a:ln w="9525">
              <a:noFill/>
              <a:miter lim="800000"/>
            </a:ln>
          </p:spPr>
          <p:txBody>
            <a:bodyPr/>
            <a:lstStyle/>
            <a:p>
              <a:endParaRPr lang="zh-CN" altLang="en-US">
                <a:latin typeface="Calibri" panose="020F0502020204030204" charset="0"/>
              </a:endParaRPr>
            </a:p>
          </p:txBody>
        </p:sp>
        <p:sp>
          <p:nvSpPr>
            <p:cNvPr id="249" name="Freeform 132"/>
            <p:cNvSpPr/>
            <p:nvPr/>
          </p:nvSpPr>
          <p:spPr bwMode="auto">
            <a:xfrm>
              <a:off x="5494097" y="5095915"/>
              <a:ext cx="31750" cy="66675"/>
            </a:xfrm>
            <a:custGeom>
              <a:avLst/>
              <a:gdLst>
                <a:gd name="T0" fmla="*/ 2117 w 15"/>
                <a:gd name="T1" fmla="*/ 4302 h 31"/>
                <a:gd name="T2" fmla="*/ 19050 w 15"/>
                <a:gd name="T3" fmla="*/ 8603 h 31"/>
                <a:gd name="T4" fmla="*/ 25400 w 15"/>
                <a:gd name="T5" fmla="*/ 25810 h 31"/>
                <a:gd name="T6" fmla="*/ 31750 w 15"/>
                <a:gd name="T7" fmla="*/ 53770 h 31"/>
                <a:gd name="T8" fmla="*/ 25400 w 15"/>
                <a:gd name="T9" fmla="*/ 66675 h 31"/>
                <a:gd name="T10" fmla="*/ 21167 w 15"/>
                <a:gd name="T11" fmla="*/ 62373 h 31"/>
                <a:gd name="T12" fmla="*/ 4233 w 15"/>
                <a:gd name="T13" fmla="*/ 27960 h 31"/>
                <a:gd name="T14" fmla="*/ 2117 w 15"/>
                <a:gd name="T15" fmla="*/ 4302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 y="2"/>
                  </a:moveTo>
                  <a:cubicBezTo>
                    <a:pt x="4" y="0"/>
                    <a:pt x="7" y="2"/>
                    <a:pt x="9" y="4"/>
                  </a:cubicBezTo>
                  <a:cubicBezTo>
                    <a:pt x="11" y="6"/>
                    <a:pt x="11" y="9"/>
                    <a:pt x="12" y="12"/>
                  </a:cubicBezTo>
                  <a:cubicBezTo>
                    <a:pt x="13" y="16"/>
                    <a:pt x="14" y="21"/>
                    <a:pt x="15" y="25"/>
                  </a:cubicBezTo>
                  <a:cubicBezTo>
                    <a:pt x="15" y="28"/>
                    <a:pt x="15" y="31"/>
                    <a:pt x="12" y="31"/>
                  </a:cubicBezTo>
                  <a:cubicBezTo>
                    <a:pt x="11" y="31"/>
                    <a:pt x="11" y="30"/>
                    <a:pt x="10" y="29"/>
                  </a:cubicBezTo>
                  <a:cubicBezTo>
                    <a:pt x="6" y="25"/>
                    <a:pt x="3" y="19"/>
                    <a:pt x="2" y="13"/>
                  </a:cubicBezTo>
                  <a:cubicBezTo>
                    <a:pt x="2" y="13"/>
                    <a:pt x="0" y="4"/>
                    <a:pt x="1" y="2"/>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0" name="Freeform 133"/>
            <p:cNvSpPr/>
            <p:nvPr/>
          </p:nvSpPr>
          <p:spPr bwMode="auto">
            <a:xfrm>
              <a:off x="5502034" y="5107028"/>
              <a:ext cx="9525" cy="6350"/>
            </a:xfrm>
            <a:custGeom>
              <a:avLst/>
              <a:gdLst>
                <a:gd name="T0" fmla="*/ 2381 w 4"/>
                <a:gd name="T1" fmla="*/ 0 h 3"/>
                <a:gd name="T2" fmla="*/ 2381 w 4"/>
                <a:gd name="T3" fmla="*/ 2117 h 3"/>
                <a:gd name="T4" fmla="*/ 2381 w 4"/>
                <a:gd name="T5" fmla="*/ 2117 h 3"/>
                <a:gd name="T6" fmla="*/ 7144 w 4"/>
                <a:gd name="T7" fmla="*/ 6350 h 3"/>
                <a:gd name="T8" fmla="*/ 9525 w 4"/>
                <a:gd name="T9" fmla="*/ 2117 h 3"/>
                <a:gd name="T10" fmla="*/ 238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1" y="0"/>
                  </a:moveTo>
                  <a:cubicBezTo>
                    <a:pt x="1" y="0"/>
                    <a:pt x="0" y="0"/>
                    <a:pt x="1" y="1"/>
                  </a:cubicBezTo>
                  <a:cubicBezTo>
                    <a:pt x="1" y="1"/>
                    <a:pt x="1" y="1"/>
                    <a:pt x="1" y="1"/>
                  </a:cubicBezTo>
                  <a:cubicBezTo>
                    <a:pt x="0" y="2"/>
                    <a:pt x="2" y="3"/>
                    <a:pt x="3" y="3"/>
                  </a:cubicBezTo>
                  <a:cubicBezTo>
                    <a:pt x="4" y="2"/>
                    <a:pt x="4" y="2"/>
                    <a:pt x="4" y="1"/>
                  </a:cubicBezTo>
                  <a:cubicBezTo>
                    <a:pt x="3" y="0"/>
                    <a:pt x="2" y="0"/>
                    <a:pt x="1"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1" name="Freeform 134"/>
            <p:cNvSpPr/>
            <p:nvPr/>
          </p:nvSpPr>
          <p:spPr bwMode="auto">
            <a:xfrm>
              <a:off x="5513147" y="5121315"/>
              <a:ext cx="6350" cy="15875"/>
            </a:xfrm>
            <a:custGeom>
              <a:avLst/>
              <a:gdLst>
                <a:gd name="T0" fmla="*/ 2117 w 3"/>
                <a:gd name="T1" fmla="*/ 2268 h 7"/>
                <a:gd name="T2" fmla="*/ 0 w 3"/>
                <a:gd name="T3" fmla="*/ 2268 h 7"/>
                <a:gd name="T4" fmla="*/ 2117 w 3"/>
                <a:gd name="T5" fmla="*/ 9071 h 7"/>
                <a:gd name="T6" fmla="*/ 4233 w 3"/>
                <a:gd name="T7" fmla="*/ 15875 h 7"/>
                <a:gd name="T8" fmla="*/ 4233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0" y="0"/>
                    <a:pt x="0" y="0"/>
                    <a:pt x="0" y="1"/>
                  </a:cubicBezTo>
                  <a:cubicBezTo>
                    <a:pt x="0" y="2"/>
                    <a:pt x="1" y="3"/>
                    <a:pt x="1" y="4"/>
                  </a:cubicBezTo>
                  <a:cubicBezTo>
                    <a:pt x="1" y="5"/>
                    <a:pt x="1" y="6"/>
                    <a:pt x="2" y="7"/>
                  </a:cubicBezTo>
                  <a:cubicBezTo>
                    <a:pt x="2" y="7"/>
                    <a:pt x="2" y="7"/>
                    <a:pt x="2"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2" name="Freeform 135"/>
            <p:cNvSpPr/>
            <p:nvPr/>
          </p:nvSpPr>
          <p:spPr bwMode="auto">
            <a:xfrm>
              <a:off x="5606809" y="5092740"/>
              <a:ext cx="28575" cy="63500"/>
            </a:xfrm>
            <a:custGeom>
              <a:avLst/>
              <a:gdLst>
                <a:gd name="T0" fmla="*/ 2041 w 14"/>
                <a:gd name="T1" fmla="*/ 2117 h 30"/>
                <a:gd name="T2" fmla="*/ 16329 w 14"/>
                <a:gd name="T3" fmla="*/ 6350 h 30"/>
                <a:gd name="T4" fmla="*/ 22452 w 14"/>
                <a:gd name="T5" fmla="*/ 23283 h 30"/>
                <a:gd name="T6" fmla="*/ 28575 w 14"/>
                <a:gd name="T7" fmla="*/ 50800 h 30"/>
                <a:gd name="T8" fmla="*/ 24493 w 14"/>
                <a:gd name="T9" fmla="*/ 63500 h 30"/>
                <a:gd name="T10" fmla="*/ 20411 w 14"/>
                <a:gd name="T11" fmla="*/ 59267 h 30"/>
                <a:gd name="T12" fmla="*/ 4082 w 14"/>
                <a:gd name="T13" fmla="*/ 25400 h 30"/>
                <a:gd name="T14" fmla="*/ 2041 w 14"/>
                <a:gd name="T15" fmla="*/ 2117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1" y="1"/>
                  </a:moveTo>
                  <a:cubicBezTo>
                    <a:pt x="3" y="0"/>
                    <a:pt x="7" y="1"/>
                    <a:pt x="8" y="3"/>
                  </a:cubicBezTo>
                  <a:cubicBezTo>
                    <a:pt x="10" y="5"/>
                    <a:pt x="11" y="8"/>
                    <a:pt x="11" y="11"/>
                  </a:cubicBezTo>
                  <a:cubicBezTo>
                    <a:pt x="12" y="15"/>
                    <a:pt x="13" y="20"/>
                    <a:pt x="14" y="24"/>
                  </a:cubicBezTo>
                  <a:cubicBezTo>
                    <a:pt x="14" y="27"/>
                    <a:pt x="14" y="30"/>
                    <a:pt x="12" y="30"/>
                  </a:cubicBezTo>
                  <a:cubicBezTo>
                    <a:pt x="11" y="30"/>
                    <a:pt x="10" y="29"/>
                    <a:pt x="10" y="28"/>
                  </a:cubicBezTo>
                  <a:cubicBezTo>
                    <a:pt x="6" y="24"/>
                    <a:pt x="3" y="18"/>
                    <a:pt x="2" y="12"/>
                  </a:cubicBezTo>
                  <a:cubicBezTo>
                    <a:pt x="2" y="12"/>
                    <a:pt x="0" y="3"/>
                    <a:pt x="1" y="1"/>
                  </a:cubicBezTo>
                  <a:close/>
                </a:path>
              </a:pathLst>
            </a:custGeom>
            <a:solidFill>
              <a:srgbClr val="000000"/>
            </a:solidFill>
            <a:ln w="9525">
              <a:noFill/>
              <a:miter lim="800000"/>
            </a:ln>
          </p:spPr>
          <p:txBody>
            <a:bodyPr/>
            <a:lstStyle/>
            <a:p>
              <a:endParaRPr lang="zh-CN" altLang="en-US">
                <a:latin typeface="Calibri" panose="020F0502020204030204" charset="0"/>
              </a:endParaRPr>
            </a:p>
          </p:txBody>
        </p:sp>
        <p:sp>
          <p:nvSpPr>
            <p:cNvPr id="253" name="Freeform 136"/>
            <p:cNvSpPr/>
            <p:nvPr/>
          </p:nvSpPr>
          <p:spPr bwMode="auto">
            <a:xfrm>
              <a:off x="5614747" y="5100678"/>
              <a:ext cx="6350" cy="6350"/>
            </a:xfrm>
            <a:custGeom>
              <a:avLst/>
              <a:gdLst>
                <a:gd name="T0" fmla="*/ 0 w 3"/>
                <a:gd name="T1" fmla="*/ 0 h 3"/>
                <a:gd name="T2" fmla="*/ 0 w 3"/>
                <a:gd name="T3" fmla="*/ 2117 h 3"/>
                <a:gd name="T4" fmla="*/ 0 w 3"/>
                <a:gd name="T5" fmla="*/ 2117 h 3"/>
                <a:gd name="T6" fmla="*/ 6350 w 3"/>
                <a:gd name="T7" fmla="*/ 6350 h 3"/>
                <a:gd name="T8" fmla="*/ 6350 w 3"/>
                <a:gd name="T9" fmla="*/ 211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0" y="0"/>
                    <a:pt x="0" y="1"/>
                  </a:cubicBezTo>
                  <a:cubicBezTo>
                    <a:pt x="0" y="1"/>
                    <a:pt x="0" y="1"/>
                    <a:pt x="0" y="1"/>
                  </a:cubicBezTo>
                  <a:cubicBezTo>
                    <a:pt x="0" y="3"/>
                    <a:pt x="2" y="3"/>
                    <a:pt x="3" y="3"/>
                  </a:cubicBezTo>
                  <a:cubicBezTo>
                    <a:pt x="3" y="2"/>
                    <a:pt x="3" y="2"/>
                    <a:pt x="3" y="1"/>
                  </a:cubicBezTo>
                  <a:cubicBezTo>
                    <a:pt x="3" y="0"/>
                    <a:pt x="2" y="0"/>
                    <a:pt x="0" y="0"/>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4" name="Freeform 137"/>
            <p:cNvSpPr/>
            <p:nvPr/>
          </p:nvSpPr>
          <p:spPr bwMode="auto">
            <a:xfrm>
              <a:off x="5622684" y="5114965"/>
              <a:ext cx="6350" cy="15875"/>
            </a:xfrm>
            <a:custGeom>
              <a:avLst/>
              <a:gdLst>
                <a:gd name="T0" fmla="*/ 2117 w 3"/>
                <a:gd name="T1" fmla="*/ 2268 h 7"/>
                <a:gd name="T2" fmla="*/ 0 w 3"/>
                <a:gd name="T3" fmla="*/ 2268 h 7"/>
                <a:gd name="T4" fmla="*/ 2117 w 3"/>
                <a:gd name="T5" fmla="*/ 9071 h 7"/>
                <a:gd name="T6" fmla="*/ 4233 w 3"/>
                <a:gd name="T7" fmla="*/ 15875 h 7"/>
                <a:gd name="T8" fmla="*/ 6350 w 3"/>
                <a:gd name="T9" fmla="*/ 15875 h 7"/>
                <a:gd name="T10" fmla="*/ 2117 w 3"/>
                <a:gd name="T11" fmla="*/ 2268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1"/>
                  </a:moveTo>
                  <a:cubicBezTo>
                    <a:pt x="1" y="0"/>
                    <a:pt x="0" y="1"/>
                    <a:pt x="0" y="1"/>
                  </a:cubicBezTo>
                  <a:cubicBezTo>
                    <a:pt x="1" y="2"/>
                    <a:pt x="1" y="3"/>
                    <a:pt x="1" y="4"/>
                  </a:cubicBezTo>
                  <a:cubicBezTo>
                    <a:pt x="1" y="5"/>
                    <a:pt x="2" y="6"/>
                    <a:pt x="2" y="7"/>
                  </a:cubicBezTo>
                  <a:cubicBezTo>
                    <a:pt x="2" y="7"/>
                    <a:pt x="2" y="7"/>
                    <a:pt x="3" y="7"/>
                  </a:cubicBezTo>
                  <a:cubicBezTo>
                    <a:pt x="3" y="5"/>
                    <a:pt x="2" y="2"/>
                    <a:pt x="1" y="1"/>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sp>
          <p:nvSpPr>
            <p:cNvPr id="255" name="Freeform 138"/>
            <p:cNvSpPr/>
            <p:nvPr/>
          </p:nvSpPr>
          <p:spPr bwMode="auto">
            <a:xfrm>
              <a:off x="5778259" y="4924465"/>
              <a:ext cx="203200" cy="103188"/>
            </a:xfrm>
            <a:custGeom>
              <a:avLst/>
              <a:gdLst>
                <a:gd name="T0" fmla="*/ 0 w 96"/>
                <a:gd name="T1" fmla="*/ 98976 h 49"/>
                <a:gd name="T2" fmla="*/ 82550 w 96"/>
                <a:gd name="T3" fmla="*/ 56859 h 49"/>
                <a:gd name="T4" fmla="*/ 203200 w 96"/>
                <a:gd name="T5" fmla="*/ 0 h 49"/>
                <a:gd name="T6" fmla="*/ 107950 w 96"/>
                <a:gd name="T7" fmla="*/ 92659 h 49"/>
                <a:gd name="T8" fmla="*/ 0 w 96"/>
                <a:gd name="T9" fmla="*/ 103188 h 49"/>
                <a:gd name="T10" fmla="*/ 0 60000 65536"/>
                <a:gd name="T11" fmla="*/ 0 60000 65536"/>
                <a:gd name="T12" fmla="*/ 0 60000 65536"/>
                <a:gd name="T13" fmla="*/ 0 60000 65536"/>
                <a:gd name="T14" fmla="*/ 0 60000 65536"/>
                <a:gd name="T15" fmla="*/ 0 w 96"/>
                <a:gd name="T16" fmla="*/ 0 h 49"/>
                <a:gd name="T17" fmla="*/ 96 w 96"/>
                <a:gd name="T18" fmla="*/ 49 h 49"/>
              </a:gdLst>
              <a:ahLst/>
              <a:cxnLst>
                <a:cxn ang="T10">
                  <a:pos x="T0" y="T1"/>
                </a:cxn>
                <a:cxn ang="T11">
                  <a:pos x="T2" y="T3"/>
                </a:cxn>
                <a:cxn ang="T12">
                  <a:pos x="T4" y="T5"/>
                </a:cxn>
                <a:cxn ang="T13">
                  <a:pos x="T6" y="T7"/>
                </a:cxn>
                <a:cxn ang="T14">
                  <a:pos x="T8" y="T9"/>
                </a:cxn>
              </a:cxnLst>
              <a:rect l="T15" t="T16" r="T17" b="T18"/>
              <a:pathLst>
                <a:path w="96" h="49">
                  <a:moveTo>
                    <a:pt x="0" y="47"/>
                  </a:moveTo>
                  <a:cubicBezTo>
                    <a:pt x="15" y="46"/>
                    <a:pt x="27" y="35"/>
                    <a:pt x="39" y="27"/>
                  </a:cubicBezTo>
                  <a:cubicBezTo>
                    <a:pt x="56" y="15"/>
                    <a:pt x="75" y="5"/>
                    <a:pt x="96" y="0"/>
                  </a:cubicBezTo>
                  <a:cubicBezTo>
                    <a:pt x="87" y="20"/>
                    <a:pt x="72" y="38"/>
                    <a:pt x="51" y="44"/>
                  </a:cubicBezTo>
                  <a:cubicBezTo>
                    <a:pt x="34" y="48"/>
                    <a:pt x="17" y="44"/>
                    <a:pt x="0"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6" name="Freeform 139"/>
            <p:cNvSpPr/>
            <p:nvPr/>
          </p:nvSpPr>
          <p:spPr bwMode="auto">
            <a:xfrm>
              <a:off x="5341697" y="4857790"/>
              <a:ext cx="139700" cy="111125"/>
            </a:xfrm>
            <a:custGeom>
              <a:avLst/>
              <a:gdLst>
                <a:gd name="T0" fmla="*/ 139700 w 66"/>
                <a:gd name="T1" fmla="*/ 111125 h 52"/>
                <a:gd name="T2" fmla="*/ 52917 w 66"/>
                <a:gd name="T3" fmla="*/ 51288 h 52"/>
                <a:gd name="T4" fmla="*/ 0 w 66"/>
                <a:gd name="T5" fmla="*/ 0 h 52"/>
                <a:gd name="T6" fmla="*/ 23283 w 66"/>
                <a:gd name="T7" fmla="*/ 40603 h 52"/>
                <a:gd name="T8" fmla="*/ 44450 w 66"/>
                <a:gd name="T9" fmla="*/ 68385 h 52"/>
                <a:gd name="T10" fmla="*/ 67733 w 66"/>
                <a:gd name="T11" fmla="*/ 83344 h 52"/>
                <a:gd name="T12" fmla="*/ 120650 w 66"/>
                <a:gd name="T13" fmla="*/ 104714 h 52"/>
                <a:gd name="T14" fmla="*/ 0 60000 65536"/>
                <a:gd name="T15" fmla="*/ 0 60000 65536"/>
                <a:gd name="T16" fmla="*/ 0 60000 65536"/>
                <a:gd name="T17" fmla="*/ 0 60000 65536"/>
                <a:gd name="T18" fmla="*/ 0 60000 65536"/>
                <a:gd name="T19" fmla="*/ 0 60000 65536"/>
                <a:gd name="T20" fmla="*/ 0 60000 65536"/>
                <a:gd name="T21" fmla="*/ 0 w 66"/>
                <a:gd name="T22" fmla="*/ 0 h 52"/>
                <a:gd name="T23" fmla="*/ 66 w 6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2">
                  <a:moveTo>
                    <a:pt x="66" y="52"/>
                  </a:moveTo>
                  <a:cubicBezTo>
                    <a:pt x="50" y="46"/>
                    <a:pt x="36" y="36"/>
                    <a:pt x="25" y="24"/>
                  </a:cubicBezTo>
                  <a:cubicBezTo>
                    <a:pt x="17" y="15"/>
                    <a:pt x="10" y="5"/>
                    <a:pt x="0" y="0"/>
                  </a:cubicBezTo>
                  <a:cubicBezTo>
                    <a:pt x="4" y="6"/>
                    <a:pt x="7" y="13"/>
                    <a:pt x="11" y="19"/>
                  </a:cubicBezTo>
                  <a:cubicBezTo>
                    <a:pt x="14" y="24"/>
                    <a:pt x="17" y="29"/>
                    <a:pt x="21" y="32"/>
                  </a:cubicBezTo>
                  <a:cubicBezTo>
                    <a:pt x="24" y="35"/>
                    <a:pt x="28" y="37"/>
                    <a:pt x="32" y="39"/>
                  </a:cubicBezTo>
                  <a:cubicBezTo>
                    <a:pt x="40" y="43"/>
                    <a:pt x="48" y="46"/>
                    <a:pt x="57" y="49"/>
                  </a:cubicBezTo>
                </a:path>
              </a:pathLst>
            </a:custGeom>
            <a:solidFill>
              <a:srgbClr val="8B6860"/>
            </a:solidFill>
            <a:ln w="9525">
              <a:noFill/>
              <a:miter lim="800000"/>
            </a:ln>
          </p:spPr>
          <p:txBody>
            <a:bodyPr/>
            <a:lstStyle/>
            <a:p>
              <a:endParaRPr lang="zh-CN" altLang="en-US">
                <a:latin typeface="Calibri" panose="020F0502020204030204" charset="0"/>
              </a:endParaRPr>
            </a:p>
          </p:txBody>
        </p:sp>
        <p:sp>
          <p:nvSpPr>
            <p:cNvPr id="257" name="Freeform 140"/>
            <p:cNvSpPr/>
            <p:nvPr/>
          </p:nvSpPr>
          <p:spPr bwMode="auto">
            <a:xfrm>
              <a:off x="5698884" y="5288003"/>
              <a:ext cx="101600" cy="152400"/>
            </a:xfrm>
            <a:custGeom>
              <a:avLst/>
              <a:gdLst>
                <a:gd name="T0" fmla="*/ 93133 w 48"/>
                <a:gd name="T1" fmla="*/ 4233 h 72"/>
                <a:gd name="T2" fmla="*/ 2117 w 48"/>
                <a:gd name="T3" fmla="*/ 148167 h 72"/>
                <a:gd name="T4" fmla="*/ 4233 w 48"/>
                <a:gd name="T5" fmla="*/ 152400 h 72"/>
                <a:gd name="T6" fmla="*/ 57150 w 48"/>
                <a:gd name="T7" fmla="*/ 101600 h 72"/>
                <a:gd name="T8" fmla="*/ 99483 w 48"/>
                <a:gd name="T9" fmla="*/ 6350 h 72"/>
                <a:gd name="T10" fmla="*/ 93133 w 48"/>
                <a:gd name="T11" fmla="*/ 4233 h 72"/>
                <a:gd name="T12" fmla="*/ 0 60000 65536"/>
                <a:gd name="T13" fmla="*/ 0 60000 65536"/>
                <a:gd name="T14" fmla="*/ 0 60000 65536"/>
                <a:gd name="T15" fmla="*/ 0 60000 65536"/>
                <a:gd name="T16" fmla="*/ 0 60000 65536"/>
                <a:gd name="T17" fmla="*/ 0 60000 65536"/>
                <a:gd name="T18" fmla="*/ 0 w 48"/>
                <a:gd name="T19" fmla="*/ 0 h 72"/>
                <a:gd name="T20" fmla="*/ 48 w 4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8" h="72">
                  <a:moveTo>
                    <a:pt x="44" y="2"/>
                  </a:moveTo>
                  <a:cubicBezTo>
                    <a:pt x="35" y="28"/>
                    <a:pt x="22" y="52"/>
                    <a:pt x="1" y="70"/>
                  </a:cubicBezTo>
                  <a:cubicBezTo>
                    <a:pt x="0" y="70"/>
                    <a:pt x="1" y="72"/>
                    <a:pt x="2" y="72"/>
                  </a:cubicBezTo>
                  <a:cubicBezTo>
                    <a:pt x="14" y="69"/>
                    <a:pt x="21" y="57"/>
                    <a:pt x="27" y="48"/>
                  </a:cubicBezTo>
                  <a:cubicBezTo>
                    <a:pt x="36" y="34"/>
                    <a:pt x="42" y="19"/>
                    <a:pt x="47" y="3"/>
                  </a:cubicBezTo>
                  <a:cubicBezTo>
                    <a:pt x="48" y="1"/>
                    <a:pt x="45" y="0"/>
                    <a:pt x="44" y="2"/>
                  </a:cubicBezTo>
                  <a:close/>
                </a:path>
              </a:pathLst>
            </a:custGeom>
            <a:solidFill>
              <a:srgbClr val="FFFFFF"/>
            </a:solidFill>
            <a:ln w="9525">
              <a:noFill/>
              <a:miter lim="800000"/>
            </a:ln>
          </p:spPr>
          <p:txBody>
            <a:bodyPr/>
            <a:lstStyle/>
            <a:p>
              <a:endParaRPr lang="zh-CN" altLang="en-US">
                <a:latin typeface="Calibri" panose="020F0502020204030204" charset="0"/>
              </a:endParaRPr>
            </a:p>
          </p:txBody>
        </p:sp>
      </p:grpSp>
      <p:sp>
        <p:nvSpPr>
          <p:cNvPr id="262" name="TextBox 261"/>
          <p:cNvSpPr txBox="1"/>
          <p:nvPr/>
        </p:nvSpPr>
        <p:spPr>
          <a:xfrm>
            <a:off x="727710" y="101600"/>
            <a:ext cx="6684010" cy="460375"/>
          </a:xfrm>
          <a:prstGeom prst="rect">
            <a:avLst/>
          </a:prstGeom>
          <a:noFill/>
        </p:spPr>
        <p:txBody>
          <a:bodyPr wrap="square" rtlCol="0">
            <a:spAutoFit/>
          </a:bodyPr>
          <a:lstStyle/>
          <a:p>
            <a:r>
              <a:rPr lang="en-US" altLang="zh-CN" sz="2400" b="1" dirty="0" smtClean="0">
                <a:solidFill>
                  <a:srgbClr val="1414B8"/>
                </a:solidFill>
                <a:latin typeface="微软雅黑" panose="020B0503020204020204" charset="-122"/>
                <a:ea typeface="微软雅黑" panose="020B0503020204020204" charset="-122"/>
              </a:rPr>
              <a:t>Designing the plot-- Underlined words</a:t>
            </a:r>
            <a:endParaRPr lang="en-US" altLang="zh-CN" sz="2400" b="1" dirty="0" smtClean="0">
              <a:solidFill>
                <a:srgbClr val="1414B8"/>
              </a:solidFill>
              <a:latin typeface="微软雅黑" panose="020B0503020204020204" charset="-122"/>
              <a:ea typeface="微软雅黑" panose="020B0503020204020204" charset="-122"/>
            </a:endParaRPr>
          </a:p>
        </p:txBody>
      </p:sp>
      <p:sp>
        <p:nvSpPr>
          <p:cNvPr id="264" name="TextBox 263"/>
          <p:cNvSpPr txBox="1"/>
          <p:nvPr/>
        </p:nvSpPr>
        <p:spPr>
          <a:xfrm>
            <a:off x="250825" y="894080"/>
            <a:ext cx="2056765" cy="4399915"/>
          </a:xfrm>
          <a:prstGeom prst="rect">
            <a:avLst/>
          </a:prstGeom>
          <a:noFill/>
        </p:spPr>
        <p:txBody>
          <a:bodyPr wrap="square" rtlCol="0">
            <a:spAutoFit/>
          </a:bodyPr>
          <a:lstStyle/>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Rob</a:t>
            </a: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father</a:t>
            </a: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 </a:t>
            </a: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barn</a:t>
            </a: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Christmas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present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rPr>
              <a:t> love</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sym typeface="+mn-ea"/>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get up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milking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manage </a:t>
            </a:r>
            <a:endPar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endParaRPr>
          </a:p>
          <a:p>
            <a:pPr algn="ctr"/>
            <a:r>
              <a:rPr lang="en-US" altLang="zh-CN" sz="2800" dirty="0" smtClean="0">
                <a:solidFill>
                  <a:srgbClr val="3B7C29"/>
                </a:solidFill>
                <a:latin typeface="Arial" panose="020B0604020202020204" pitchFamily="34" charset="0"/>
                <a:ea typeface="微软雅黑" panose="020B0503020204020204" charset="-122"/>
                <a:cs typeface="Arial" panose="020B0604020202020204" pitchFamily="34" charset="0"/>
              </a:rPr>
              <a:t>different    </a:t>
            </a:r>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grpSp>
        <p:nvGrpSpPr>
          <p:cNvPr id="225" name="Group 29"/>
          <p:cNvGrpSpPr>
            <a:grpSpLocks noChangeAspect="1"/>
          </p:cNvGrpSpPr>
          <p:nvPr/>
        </p:nvGrpSpPr>
        <p:grpSpPr bwMode="auto">
          <a:xfrm>
            <a:off x="111695" y="-99784"/>
            <a:ext cx="686407" cy="839491"/>
            <a:chOff x="4668" y="2317"/>
            <a:chExt cx="556" cy="680"/>
          </a:xfrm>
        </p:grpSpPr>
        <p:sp>
          <p:nvSpPr>
            <p:cNvPr id="226" name="Freeform 31"/>
            <p:cNvSpPr/>
            <p:nvPr/>
          </p:nvSpPr>
          <p:spPr bwMode="auto">
            <a:xfrm>
              <a:off x="4668" y="2398"/>
              <a:ext cx="556" cy="478"/>
            </a:xfrm>
            <a:custGeom>
              <a:avLst/>
              <a:gdLst>
                <a:gd name="T0" fmla="*/ 193 w 234"/>
                <a:gd name="T1" fmla="*/ 140 h 201"/>
                <a:gd name="T2" fmla="*/ 193 w 234"/>
                <a:gd name="T3" fmla="*/ 76 h 201"/>
                <a:gd name="T4" fmla="*/ 117 w 234"/>
                <a:gd name="T5" fmla="*/ 0 h 201"/>
                <a:gd name="T6" fmla="*/ 41 w 234"/>
                <a:gd name="T7" fmla="*/ 76 h 201"/>
                <a:gd name="T8" fmla="*/ 41 w 234"/>
                <a:gd name="T9" fmla="*/ 140 h 201"/>
                <a:gd name="T10" fmla="*/ 0 w 234"/>
                <a:gd name="T11" fmla="*/ 201 h 201"/>
                <a:gd name="T12" fmla="*/ 234 w 234"/>
                <a:gd name="T13" fmla="*/ 201 h 201"/>
                <a:gd name="T14" fmla="*/ 193 w 234"/>
                <a:gd name="T15" fmla="*/ 14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1">
                  <a:moveTo>
                    <a:pt x="193" y="140"/>
                  </a:moveTo>
                  <a:cubicBezTo>
                    <a:pt x="193" y="76"/>
                    <a:pt x="193" y="76"/>
                    <a:pt x="193" y="76"/>
                  </a:cubicBezTo>
                  <a:cubicBezTo>
                    <a:pt x="193" y="34"/>
                    <a:pt x="159" y="0"/>
                    <a:pt x="117" y="0"/>
                  </a:cubicBezTo>
                  <a:cubicBezTo>
                    <a:pt x="75" y="0"/>
                    <a:pt x="41" y="34"/>
                    <a:pt x="41" y="76"/>
                  </a:cubicBezTo>
                  <a:cubicBezTo>
                    <a:pt x="41" y="140"/>
                    <a:pt x="41" y="140"/>
                    <a:pt x="41" y="140"/>
                  </a:cubicBezTo>
                  <a:cubicBezTo>
                    <a:pt x="0" y="201"/>
                    <a:pt x="0" y="201"/>
                    <a:pt x="0" y="201"/>
                  </a:cubicBezTo>
                  <a:cubicBezTo>
                    <a:pt x="234" y="201"/>
                    <a:pt x="234" y="201"/>
                    <a:pt x="234" y="201"/>
                  </a:cubicBezTo>
                  <a:lnTo>
                    <a:pt x="193" y="14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2"/>
            <p:cNvSpPr/>
            <p:nvPr/>
          </p:nvSpPr>
          <p:spPr bwMode="auto">
            <a:xfrm>
              <a:off x="4839" y="2885"/>
              <a:ext cx="214" cy="112"/>
            </a:xfrm>
            <a:custGeom>
              <a:avLst/>
              <a:gdLst>
                <a:gd name="T0" fmla="*/ 0 w 90"/>
                <a:gd name="T1" fmla="*/ 0 h 47"/>
                <a:gd name="T2" fmla="*/ 0 w 90"/>
                <a:gd name="T3" fmla="*/ 2 h 47"/>
                <a:gd name="T4" fmla="*/ 45 w 90"/>
                <a:gd name="T5" fmla="*/ 47 h 47"/>
                <a:gd name="T6" fmla="*/ 90 w 90"/>
                <a:gd name="T7" fmla="*/ 2 h 47"/>
                <a:gd name="T8" fmla="*/ 90 w 90"/>
                <a:gd name="T9" fmla="*/ 0 h 47"/>
                <a:gd name="T10" fmla="*/ 0 w 90"/>
                <a:gd name="T11" fmla="*/ 0 h 47"/>
              </a:gdLst>
              <a:ahLst/>
              <a:cxnLst>
                <a:cxn ang="0">
                  <a:pos x="T0" y="T1"/>
                </a:cxn>
                <a:cxn ang="0">
                  <a:pos x="T2" y="T3"/>
                </a:cxn>
                <a:cxn ang="0">
                  <a:pos x="T4" y="T5"/>
                </a:cxn>
                <a:cxn ang="0">
                  <a:pos x="T6" y="T7"/>
                </a:cxn>
                <a:cxn ang="0">
                  <a:pos x="T8" y="T9"/>
                </a:cxn>
                <a:cxn ang="0">
                  <a:pos x="T10" y="T11"/>
                </a:cxn>
              </a:cxnLst>
              <a:rect l="0" t="0" r="r" b="b"/>
              <a:pathLst>
                <a:path w="90" h="47">
                  <a:moveTo>
                    <a:pt x="0" y="0"/>
                  </a:moveTo>
                  <a:cubicBezTo>
                    <a:pt x="0" y="1"/>
                    <a:pt x="0" y="1"/>
                    <a:pt x="0" y="2"/>
                  </a:cubicBezTo>
                  <a:cubicBezTo>
                    <a:pt x="0" y="27"/>
                    <a:pt x="20" y="47"/>
                    <a:pt x="45" y="47"/>
                  </a:cubicBezTo>
                  <a:cubicBezTo>
                    <a:pt x="70" y="47"/>
                    <a:pt x="90" y="27"/>
                    <a:pt x="90" y="2"/>
                  </a:cubicBezTo>
                  <a:cubicBezTo>
                    <a:pt x="90" y="1"/>
                    <a:pt x="90" y="1"/>
                    <a:pt x="90" y="0"/>
                  </a:cubicBezTo>
                  <a:lnTo>
                    <a:pt x="0" y="0"/>
                  </a:ln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3"/>
            <p:cNvSpPr>
              <a:spLocks noEditPoints="1"/>
            </p:cNvSpPr>
            <p:nvPr/>
          </p:nvSpPr>
          <p:spPr bwMode="auto">
            <a:xfrm>
              <a:off x="4903" y="2317"/>
              <a:ext cx="86" cy="86"/>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3 h 36"/>
                <a:gd name="T12" fmla="*/ 3 w 36"/>
                <a:gd name="T13" fmla="*/ 18 h 36"/>
                <a:gd name="T14" fmla="*/ 18 w 36"/>
                <a:gd name="T15" fmla="*/ 3 h 36"/>
                <a:gd name="T16" fmla="*/ 33 w 36"/>
                <a:gd name="T17" fmla="*/ 18 h 36"/>
                <a:gd name="T18" fmla="*/ 18 w 36"/>
                <a:gd name="T19"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3"/>
                  </a:moveTo>
                  <a:cubicBezTo>
                    <a:pt x="10" y="33"/>
                    <a:pt x="3" y="26"/>
                    <a:pt x="3" y="18"/>
                  </a:cubicBezTo>
                  <a:cubicBezTo>
                    <a:pt x="3" y="9"/>
                    <a:pt x="10" y="3"/>
                    <a:pt x="18" y="3"/>
                  </a:cubicBezTo>
                  <a:cubicBezTo>
                    <a:pt x="26" y="3"/>
                    <a:pt x="33" y="9"/>
                    <a:pt x="33" y="18"/>
                  </a:cubicBezTo>
                  <a:cubicBezTo>
                    <a:pt x="33" y="26"/>
                    <a:pt x="26" y="33"/>
                    <a:pt x="18" y="33"/>
                  </a:cubicBezTo>
                  <a:close/>
                </a:path>
              </a:pathLst>
            </a:custGeom>
            <a:solidFill>
              <a:srgbClr val="FDD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5"/>
            <p:cNvSpPr/>
            <p:nvPr/>
          </p:nvSpPr>
          <p:spPr bwMode="auto">
            <a:xfrm>
              <a:off x="4946" y="2895"/>
              <a:ext cx="90" cy="93"/>
            </a:xfrm>
            <a:custGeom>
              <a:avLst/>
              <a:gdLst>
                <a:gd name="T0" fmla="*/ 38 w 38"/>
                <a:gd name="T1" fmla="*/ 0 h 39"/>
                <a:gd name="T2" fmla="*/ 0 w 38"/>
                <a:gd name="T3" fmla="*/ 0 h 39"/>
                <a:gd name="T4" fmla="*/ 0 w 38"/>
                <a:gd name="T5" fmla="*/ 39 h 39"/>
                <a:gd name="T6" fmla="*/ 38 w 38"/>
                <a:gd name="T7" fmla="*/ 2 h 39"/>
                <a:gd name="T8" fmla="*/ 38 w 38"/>
                <a:gd name="T9" fmla="*/ 0 h 39"/>
              </a:gdLst>
              <a:ahLst/>
              <a:cxnLst>
                <a:cxn ang="0">
                  <a:pos x="T0" y="T1"/>
                </a:cxn>
                <a:cxn ang="0">
                  <a:pos x="T2" y="T3"/>
                </a:cxn>
                <a:cxn ang="0">
                  <a:pos x="T4" y="T5"/>
                </a:cxn>
                <a:cxn ang="0">
                  <a:pos x="T6" y="T7"/>
                </a:cxn>
                <a:cxn ang="0">
                  <a:pos x="T8" y="T9"/>
                </a:cxn>
              </a:cxnLst>
              <a:rect l="0" t="0" r="r" b="b"/>
              <a:pathLst>
                <a:path w="38" h="39">
                  <a:moveTo>
                    <a:pt x="38" y="0"/>
                  </a:moveTo>
                  <a:cubicBezTo>
                    <a:pt x="0" y="0"/>
                    <a:pt x="0" y="0"/>
                    <a:pt x="0" y="0"/>
                  </a:cubicBezTo>
                  <a:cubicBezTo>
                    <a:pt x="0" y="39"/>
                    <a:pt x="0" y="39"/>
                    <a:pt x="0" y="39"/>
                  </a:cubicBezTo>
                  <a:cubicBezTo>
                    <a:pt x="21" y="39"/>
                    <a:pt x="38" y="22"/>
                    <a:pt x="38" y="2"/>
                  </a:cubicBezTo>
                  <a:cubicBezTo>
                    <a:pt x="38" y="1"/>
                    <a:pt x="38" y="1"/>
                    <a:pt x="38" y="0"/>
                  </a:cubicBezTo>
                  <a:close/>
                </a:path>
              </a:pathLst>
            </a:custGeom>
            <a:solidFill>
              <a:srgbClr val="FFC1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圆角矩形 1"/>
          <p:cNvSpPr/>
          <p:nvPr/>
        </p:nvSpPr>
        <p:spPr>
          <a:xfrm>
            <a:off x="332740" y="887095"/>
            <a:ext cx="1941830" cy="2275840"/>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圆角矩形 4"/>
          <p:cNvSpPr/>
          <p:nvPr/>
        </p:nvSpPr>
        <p:spPr>
          <a:xfrm>
            <a:off x="299085" y="3162935"/>
            <a:ext cx="1975485" cy="165798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6" name="圆角矩形 5"/>
          <p:cNvSpPr/>
          <p:nvPr/>
        </p:nvSpPr>
        <p:spPr>
          <a:xfrm>
            <a:off x="315595" y="4820920"/>
            <a:ext cx="1975485" cy="393065"/>
          </a:xfrm>
          <a:prstGeom prst="round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文本框 6"/>
          <p:cNvSpPr txBox="1"/>
          <p:nvPr/>
        </p:nvSpPr>
        <p:spPr>
          <a:xfrm>
            <a:off x="2377440" y="4911090"/>
            <a:ext cx="9312910" cy="1568450"/>
          </a:xfrm>
          <a:prstGeom prst="rect">
            <a:avLst/>
          </a:prstGeom>
          <a:noFill/>
        </p:spPr>
        <p:txBody>
          <a:bodyPr wrap="square" rtlCol="0">
            <a:spAutoFit/>
          </a:bodyPr>
          <a:p>
            <a:r>
              <a:rPr lang="en-US" altLang="zh-CN" sz="2400" b="1">
                <a:solidFill>
                  <a:srgbClr val="FF0000"/>
                </a:solidFill>
              </a:rPr>
              <a:t>Tip1:</a:t>
            </a:r>
            <a:r>
              <a:rPr lang="zh-CN" altLang="en-US" sz="2400" b="1"/>
              <a:t>根据划线词可以判断情节的基本走向：</a:t>
            </a:r>
            <a:r>
              <a:rPr lang="en-US" altLang="zh-CN" sz="2400" b="1"/>
              <a:t>Rob</a:t>
            </a:r>
            <a:r>
              <a:rPr lang="zh-CN" altLang="en-US" sz="2400" b="1"/>
              <a:t>独立挤牛奶来作为圣诞礼物送给爸爸，回报爸爸的爱。</a:t>
            </a:r>
            <a:endParaRPr lang="en-US" altLang="zh-CN" sz="2400" b="1"/>
          </a:p>
          <a:p>
            <a:r>
              <a:rPr lang="en-US" altLang="zh-CN" sz="2400" b="1">
                <a:solidFill>
                  <a:srgbClr val="FF0000"/>
                </a:solidFill>
              </a:rPr>
              <a:t>Tip2:</a:t>
            </a:r>
            <a:r>
              <a:rPr lang="zh-CN" altLang="en-US" sz="2400" b="1"/>
              <a:t>抽象名词</a:t>
            </a:r>
            <a:r>
              <a:rPr lang="en-US" altLang="zh-CN" sz="2400" b="1"/>
              <a:t>present</a:t>
            </a:r>
            <a:r>
              <a:rPr lang="zh-CN" altLang="en-US" sz="2400" b="1"/>
              <a:t>可以作为续写</a:t>
            </a:r>
            <a:r>
              <a:rPr lang="zh-CN" altLang="en-US" sz="2400" b="1">
                <a:sym typeface="+mn-ea"/>
              </a:rPr>
              <a:t>升华</a:t>
            </a:r>
            <a:r>
              <a:rPr lang="zh-CN" altLang="en-US" sz="2400" b="1"/>
              <a:t>部分的出发点和归结点。</a:t>
            </a:r>
            <a:endParaRPr lang="en-US" altLang="zh-CN" sz="2400" b="1"/>
          </a:p>
          <a:p>
            <a:r>
              <a:rPr lang="en-US" altLang="zh-CN" sz="2400" b="1">
                <a:solidFill>
                  <a:srgbClr val="FF0000"/>
                </a:solidFill>
              </a:rPr>
              <a:t>Tip3:</a:t>
            </a:r>
            <a:r>
              <a:rPr lang="zh-CN" altLang="en-US" sz="2400" b="1"/>
              <a:t>尽可能多的使用划线词可以有效防止情节的走偏。</a:t>
            </a:r>
            <a:endParaRPr lang="zh-CN" altLang="en-US" sz="2400" b="1"/>
          </a:p>
        </p:txBody>
      </p:sp>
      <p:sp>
        <p:nvSpPr>
          <p:cNvPr id="8" name="文本框 7"/>
          <p:cNvSpPr txBox="1"/>
          <p:nvPr/>
        </p:nvSpPr>
        <p:spPr>
          <a:xfrm>
            <a:off x="2377440" y="971550"/>
            <a:ext cx="9313545" cy="3784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400">
                <a:latin typeface="Arial" panose="020B0604020202020204" pitchFamily="34" charset="0"/>
                <a:cs typeface="Arial" panose="020B0604020202020204" pitchFamily="34" charset="0"/>
              </a:rPr>
              <a:t>1.Rob decided to milk the cows before Dad woke up, making it a different present to his father.</a:t>
            </a:r>
            <a:endParaRPr lang="en-US" altLang="zh-CN" sz="2400">
              <a:latin typeface="Arial" panose="020B0604020202020204" pitchFamily="34" charset="0"/>
              <a:cs typeface="Arial" panose="020B0604020202020204" pitchFamily="34" charset="0"/>
            </a:endParaRPr>
          </a:p>
          <a:p>
            <a:r>
              <a:rPr lang="en-US" altLang="zh-CN" sz="2400">
                <a:solidFill>
                  <a:srgbClr val="FF0000"/>
                </a:solidFill>
                <a:latin typeface="Arial" panose="020B0604020202020204" pitchFamily="34" charset="0"/>
                <a:cs typeface="Arial" panose="020B0604020202020204" pitchFamily="34" charset="0"/>
              </a:rPr>
              <a:t>2.Instantly, he jumped out of the bed, pulled on the clothes and slipped out into the barn.</a:t>
            </a:r>
            <a:endParaRPr lang="en-US" altLang="zh-CN" sz="2400">
              <a:solidFill>
                <a:srgbClr val="FF0000"/>
              </a:solidFill>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3.Though the milking alone was a challenge, little Rob managed it well,with the cows’ perfect cooperation.</a:t>
            </a:r>
            <a:endParaRPr lang="en-US" altLang="zh-CN" sz="2400">
              <a:latin typeface="Arial" panose="020B0604020202020204" pitchFamily="34" charset="0"/>
              <a:cs typeface="Arial" panose="020B0604020202020204" pitchFamily="34" charset="0"/>
            </a:endParaRPr>
          </a:p>
          <a:p>
            <a:r>
              <a:rPr lang="en-US" altLang="zh-CN" sz="2400">
                <a:solidFill>
                  <a:srgbClr val="FF0000"/>
                </a:solidFill>
                <a:latin typeface="Arial" panose="020B0604020202020204" pitchFamily="34" charset="0"/>
                <a:cs typeface="Arial" panose="020B0604020202020204" pitchFamily="34" charset="0"/>
              </a:rPr>
              <a:t>4. Throwing himself into Dad’s arms, he said “Merry Christmas, Dad! I love you”</a:t>
            </a:r>
            <a:endParaRPr lang="en-US" altLang="zh-CN" sz="2400">
              <a:solidFill>
                <a:srgbClr val="FF0000"/>
              </a:solidFill>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5.The barn was so quiet, with cows looking at Rob, sleepy and confused.</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公众号：jiesenshu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25479</Words>
  <Application>WPS 演示</Application>
  <PresentationFormat>宽屏</PresentationFormat>
  <Paragraphs>372</Paragraphs>
  <Slides>32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Times New Roman</vt:lpstr>
      <vt:lpstr>Arial Narrow</vt:lpstr>
      <vt:lpstr>Cambria</vt:lpstr>
      <vt:lpstr>华文中宋</vt:lpstr>
      <vt:lpstr>Calisto MT</vt:lpstr>
      <vt:lpstr>等线</vt:lpstr>
      <vt:lpstr>微软雅黑</vt:lpstr>
      <vt:lpstr>Calibri</vt:lpstr>
      <vt:lpstr>方正粗黑宋简体</vt:lpstr>
      <vt:lpstr>Arial Unicode MS</vt:lpstr>
      <vt:lpstr>Wingdings</vt:lpstr>
      <vt:lpstr>HelveticaNeue</vt:lpstr>
      <vt:lpstr>Corbel</vt:lpstr>
      <vt:lpstr>华文新魏</vt:lpstr>
      <vt:lpstr>公众号：jiesenshuo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28</cp:revision>
  <dcterms:created xsi:type="dcterms:W3CDTF">2021-12-25T07:06:00Z</dcterms:created>
  <dcterms:modified xsi:type="dcterms:W3CDTF">2021-12-26T11:06:57Z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BEEDC8F7FD444EBA8D40ABB1B2CD1002</vt:lpwstr>
  </property>
  <property fmtid="{D5CDD505-2E9C-101B-9397-08002B2CF9AE}" pid="3" name="KSOProductBuildVer">
    <vt:lpwstr>2052-11.8.2.8411</vt:lpwstr>
  </property>
</Properties>
</file>