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5"/>
  </p:notesMasterIdLst>
  <p:sldIdLst>
    <p:sldId id="696" r:id="rId3"/>
    <p:sldId id="263" r:id="rId4"/>
    <p:sldId id="502" r:id="rId6"/>
    <p:sldId id="558" r:id="rId7"/>
    <p:sldId id="560" r:id="rId8"/>
    <p:sldId id="557" r:id="rId9"/>
    <p:sldId id="589" r:id="rId10"/>
    <p:sldId id="678" r:id="rId11"/>
    <p:sldId id="664" r:id="rId12"/>
    <p:sldId id="561" r:id="rId13"/>
    <p:sldId id="590" r:id="rId14"/>
    <p:sldId id="562" r:id="rId15"/>
    <p:sldId id="504" r:id="rId16"/>
    <p:sldId id="681" r:id="rId17"/>
    <p:sldId id="621" r:id="rId18"/>
    <p:sldId id="687" r:id="rId19"/>
    <p:sldId id="688" r:id="rId20"/>
    <p:sldId id="689" r:id="rId21"/>
    <p:sldId id="690" r:id="rId22"/>
    <p:sldId id="692" r:id="rId23"/>
    <p:sldId id="693" r:id="rId24"/>
    <p:sldId id="694" r:id="rId25"/>
    <p:sldId id="667" r:id="rId26"/>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EBAD"/>
    <a:srgbClr val="50C28B"/>
    <a:srgbClr val="9537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15" autoAdjust="0"/>
  </p:normalViewPr>
  <p:slideViewPr>
    <p:cSldViewPr>
      <p:cViewPr varScale="1">
        <p:scale>
          <a:sx n="82" d="100"/>
          <a:sy n="82" d="100"/>
        </p:scale>
        <p:origin x="354" y="90"/>
      </p:cViewPr>
      <p:guideLst>
        <p:guide orient="horz" pos="1310"/>
        <p:guide pos="2804"/>
      </p:guideLst>
    </p:cSldViewPr>
  </p:slideViewPr>
  <p:notesTextViewPr>
    <p:cViewPr>
      <p:scale>
        <a:sx n="100" d="100"/>
        <a:sy n="100" d="100"/>
      </p:scale>
      <p:origin x="0" y="0"/>
    </p:cViewPr>
  </p:notesTextViewPr>
  <p:notesViewPr>
    <p:cSldViewPr>
      <p:cViewPr>
        <p:scale>
          <a:sx n="1" d="100"/>
          <a:sy n="1" d="100"/>
        </p:scale>
        <p:origin x="0" y="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楷体" panose="02010609060101010101" pitchFamily="49" charset="-122"/>
                <a:ea typeface="楷体" panose="02010609060101010101" pitchFamily="49"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楷体" panose="02010609060101010101" pitchFamily="49" charset="-122"/>
                <a:ea typeface="楷体" panose="02010609060101010101" pitchFamily="49" charset="-122"/>
              </a:defRPr>
            </a:lvl1pPr>
          </a:lstStyle>
          <a:p>
            <a:fld id="{46D14AE9-0DDB-4578-A031-AA23EE99A5B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楷体" panose="02010609060101010101" pitchFamily="49" charset="-122"/>
                <a:ea typeface="楷体" panose="02010609060101010101" pitchFamily="49"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楷体" panose="02010609060101010101" pitchFamily="49" charset="-122"/>
                <a:ea typeface="楷体" panose="02010609060101010101" pitchFamily="49" charset="-122"/>
              </a:defRPr>
            </a:lvl1pPr>
          </a:lstStyle>
          <a:p>
            <a:fld id="{DFB18E75-EEA4-49DA-907B-2E4C8578D81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endParaRPr lang="en-US" altLang="zh-CN"/>
          </a:p>
        </p:txBody>
      </p:sp>
      <p:sp>
        <p:nvSpPr>
          <p:cNvPr id="4" name="灯片编号占位符 3"/>
          <p:cNvSpPr>
            <a:spLocks noGrp="1"/>
          </p:cNvSpPr>
          <p:nvPr>
            <p:ph type="sldNum" sz="quarter" idx="5"/>
          </p:nvPr>
        </p:nvSpPr>
        <p:spPr/>
        <p:txBody>
          <a:bodyPr/>
          <a:lstStyle/>
          <a:p>
            <a:fld id="{DFB18E75-EEA4-49DA-907B-2E4C8578D81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a:p>
            <a:endParaRPr lang="en-US" altLang="zh-CN"/>
          </a:p>
        </p:txBody>
      </p:sp>
      <p:sp>
        <p:nvSpPr>
          <p:cNvPr id="4" name="灯片编号占位符 3"/>
          <p:cNvSpPr>
            <a:spLocks noGrp="1"/>
          </p:cNvSpPr>
          <p:nvPr>
            <p:ph type="sldNum" sz="quarter" idx="10"/>
          </p:nvPr>
        </p:nvSpPr>
        <p:spPr/>
        <p:txBody>
          <a:bodyPr/>
          <a:lstStyle/>
          <a:p>
            <a:fld id="{DFB18E75-EEA4-49DA-907B-2E4C8578D81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B18E75-EEA4-49DA-907B-2E4C8578D81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fld id="{DFB18E75-EEA4-49DA-907B-2E4C8578D81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B18E75-EEA4-49DA-907B-2E4C8578D81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fld id="{DFB18E75-EEA4-49DA-907B-2E4C8578D81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fld id="{DFB18E75-EEA4-49DA-907B-2E4C8578D81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fld id="{DFB18E75-EEA4-49DA-907B-2E4C8578D81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B18E75-EEA4-49DA-907B-2E4C8578D81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fld id="{DFB18E75-EEA4-49DA-907B-2E4C8578D81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a:p>
            <a:endParaRPr lang="en-US" altLang="zh-CN"/>
          </a:p>
        </p:txBody>
      </p:sp>
      <p:sp>
        <p:nvSpPr>
          <p:cNvPr id="4" name="灯片编号占位符 3"/>
          <p:cNvSpPr>
            <a:spLocks noGrp="1"/>
          </p:cNvSpPr>
          <p:nvPr>
            <p:ph type="sldNum" sz="quarter" idx="10"/>
          </p:nvPr>
        </p:nvSpPr>
        <p:spPr/>
        <p:txBody>
          <a:bodyPr/>
          <a:lstStyle/>
          <a:p>
            <a:fld id="{DFB18E75-EEA4-49DA-907B-2E4C8578D81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image4.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pic>
        <p:nvPicPr>
          <p:cNvPr id="15" name="图片 14"/>
          <p:cNvPicPr>
            <a:picLocks noChangeAspect="1"/>
          </p:cNvPicPr>
          <p:nvPr userDrawn="1"/>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LightScreen gridSize="0"/>
                    </a14:imgEffect>
                  </a14:imgLayer>
                </a14:imgProps>
              </a:ext>
              <a:ext uri="{28A0092B-C50C-407E-A947-70E740481C1C}">
                <a14:useLocalDpi xmlns:a14="http://schemas.microsoft.com/office/drawing/2010/main" val="0"/>
              </a:ext>
            </a:extLst>
          </a:blip>
          <a:stretch>
            <a:fillRect/>
          </a:stretch>
        </p:blipFill>
        <p:spPr>
          <a:xfrm>
            <a:off x="6658927" y="567489"/>
            <a:ext cx="5122546" cy="5143500"/>
          </a:xfrm>
          <a:prstGeom prst="rect">
            <a:avLst/>
          </a:prstGeom>
        </p:spPr>
      </p:pic>
      <p:pic>
        <p:nvPicPr>
          <p:cNvPr id="17" name="图片 16"/>
          <p:cNvPicPr>
            <a:picLocks noChangeAspect="1"/>
          </p:cNvPicPr>
          <p:nvPr userDrawn="1"/>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artisticLightScreen gridSize="0"/>
                    </a14:imgEffect>
                  </a14:imgLayer>
                </a14:imgProps>
              </a:ext>
              <a:ext uri="{28A0092B-C50C-407E-A947-70E740481C1C}">
                <a14:useLocalDpi xmlns:a14="http://schemas.microsoft.com/office/drawing/2010/main" val="0"/>
              </a:ext>
            </a:extLst>
          </a:blip>
          <a:stretch>
            <a:fillRect/>
          </a:stretch>
        </p:blipFill>
        <p:spPr>
          <a:xfrm>
            <a:off x="-2925058" y="-552450"/>
            <a:ext cx="5122546" cy="51435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LightScreen gridSize="0"/>
                    </a14:imgEffect>
                  </a14:imgLayer>
                </a14:imgProps>
              </a:ext>
              <a:ext uri="{28A0092B-C50C-407E-A947-70E740481C1C}">
                <a14:useLocalDpi xmlns:a14="http://schemas.microsoft.com/office/drawing/2010/main" val="0"/>
              </a:ext>
            </a:extLst>
          </a:blip>
          <a:srcRect t="48833" r="68790"/>
          <a:stretch>
            <a:fillRect/>
          </a:stretch>
        </p:blipFill>
        <p:spPr>
          <a:xfrm>
            <a:off x="7545271" y="-1"/>
            <a:ext cx="1598729" cy="2631745"/>
          </a:xfrm>
          <a:prstGeom prst="rect">
            <a:avLst/>
          </a:prstGeom>
        </p:spPr>
      </p:pic>
      <p:sp>
        <p:nvSpPr>
          <p:cNvPr id="2" name="日期占位符 3"/>
          <p:cNvSpPr>
            <a:spLocks noGrp="1"/>
          </p:cNvSpPr>
          <p:nvPr>
            <p:ph type="dt" sz="half" idx="10"/>
          </p:nvPr>
        </p:nvSpPr>
        <p:spPr/>
        <p:txBody>
          <a:bodyPr/>
          <a:lstStyle>
            <a:lvl1pPr>
              <a:defRPr/>
            </a:lvl1pPr>
          </a:lstStyle>
          <a:p>
            <a:pPr>
              <a:defRPr/>
            </a:pPr>
            <a:fld id="{20F81B12-FA41-402E-BC7F-C6B7E4BDF1A6}"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0EEAFB00-11B8-41BE-AF83-24CF679527E3}" type="slidenum">
              <a:rPr lang="zh-CN" altLang="en-US"/>
            </a:fld>
            <a:endParaRPr lang="zh-CN" altLang="en-US"/>
          </a:p>
        </p:txBody>
      </p:sp>
      <p:pic>
        <p:nvPicPr>
          <p:cNvPr id="6" name="图片 5"/>
          <p:cNvPicPr>
            <a:picLocks noChangeAspect="1"/>
          </p:cNvPicPr>
          <p:nvPr userDrawn="1"/>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artisticLightScreen gridSize="0"/>
                    </a14:imgEffect>
                  </a14:imgLayer>
                </a14:imgProps>
              </a:ext>
              <a:ext uri="{28A0092B-C50C-407E-A947-70E740481C1C}">
                <a14:useLocalDpi xmlns:a14="http://schemas.microsoft.com/office/drawing/2010/main" val="0"/>
              </a:ext>
            </a:extLst>
          </a:blip>
          <a:srcRect l="53179" b="65377"/>
          <a:stretch>
            <a:fillRect/>
          </a:stretch>
        </p:blipFill>
        <p:spPr>
          <a:xfrm>
            <a:off x="0" y="3362678"/>
            <a:ext cx="2398426" cy="1780822"/>
          </a:xfrm>
          <a:prstGeom prst="rect">
            <a:avLst/>
          </a:prstGeom>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pic>
        <p:nvPicPr>
          <p:cNvPr id="16" name="图片 15"/>
          <p:cNvPicPr>
            <a:picLocks noChangeAspect="1"/>
          </p:cNvPicPr>
          <p:nvPr userDrawn="1"/>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LightScreen gridSize="0"/>
                    </a14:imgEffect>
                  </a14:imgLayer>
                </a14:imgProps>
              </a:ext>
              <a:ext uri="{28A0092B-C50C-407E-A947-70E740481C1C}">
                <a14:useLocalDpi xmlns:a14="http://schemas.microsoft.com/office/drawing/2010/main" val="0"/>
              </a:ext>
            </a:extLst>
          </a:blip>
          <a:stretch>
            <a:fillRect/>
          </a:stretch>
        </p:blipFill>
        <p:spPr>
          <a:xfrm>
            <a:off x="6658927" y="567489"/>
            <a:ext cx="5122546" cy="5143500"/>
          </a:xfrm>
          <a:prstGeom prst="rect">
            <a:avLst/>
          </a:prstGeom>
        </p:spPr>
      </p:pic>
      <p:pic>
        <p:nvPicPr>
          <p:cNvPr id="17" name="图片 16"/>
          <p:cNvPicPr>
            <a:picLocks noChangeAspect="1"/>
          </p:cNvPicPr>
          <p:nvPr userDrawn="1"/>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artisticLightScreen gridSize="0"/>
                    </a14:imgEffect>
                  </a14:imgLayer>
                </a14:imgProps>
              </a:ext>
              <a:ext uri="{28A0092B-C50C-407E-A947-70E740481C1C}">
                <a14:useLocalDpi xmlns:a14="http://schemas.microsoft.com/office/drawing/2010/main" val="0"/>
              </a:ext>
            </a:extLst>
          </a:blip>
          <a:stretch>
            <a:fillRect/>
          </a:stretch>
        </p:blipFill>
        <p:spPr>
          <a:xfrm>
            <a:off x="-2925058" y="-552450"/>
            <a:ext cx="5122546" cy="51435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5.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ct val="0"/>
              </a:spcBef>
              <a:spcAft>
                <a:spcPct val="0"/>
              </a:spcAft>
              <a:defRPr sz="1200" smtClean="0">
                <a:solidFill>
                  <a:schemeClr val="tx1">
                    <a:tint val="75000"/>
                  </a:schemeClr>
                </a:solidFill>
                <a:latin typeface="+mn-lt"/>
                <a:ea typeface="楷体" panose="02010609060101010101" pitchFamily="49" charset="-122"/>
              </a:defRPr>
            </a:lvl1pPr>
          </a:lstStyle>
          <a:p>
            <a:pPr>
              <a:defRPr/>
            </a:pPr>
            <a:fld id="{55E29B09-1704-4D97-ABB2-EDFB30890F8A}"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ct val="0"/>
              </a:spcBef>
              <a:spcAft>
                <a:spcPct val="0"/>
              </a:spcAft>
              <a:defRPr sz="1200">
                <a:solidFill>
                  <a:schemeClr val="tx1">
                    <a:tint val="75000"/>
                  </a:schemeClr>
                </a:solidFill>
                <a:latin typeface="+mn-lt"/>
                <a:ea typeface="楷体" panose="02010609060101010101" pitchFamily="49" charset="-122"/>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ea typeface="楷体" panose="02010609060101010101" pitchFamily="49" charset="-122"/>
              </a:defRPr>
            </a:lvl1pPr>
          </a:lstStyle>
          <a:p>
            <a:fld id="{7959AFCC-1F9D-4A37-8F09-6F17312CF33A}" type="slidenum">
              <a:rPr lang="zh-CN" altLang="en-US" smtClean="0"/>
            </a:fld>
            <a:endParaRPr lang="zh-CN" altLang="en-US"/>
          </a:p>
        </p:txBody>
      </p:sp>
      <p:pic>
        <p:nvPicPr>
          <p:cNvPr id="12" name="图片 11" descr="水印"/>
          <p:cNvPicPr>
            <a:picLocks noChangeAspect="1"/>
          </p:cNvPicPr>
          <p:nvPr userDrawn="1"/>
        </p:nvPicPr>
        <p:blipFill>
          <a:blip r:embed="rId4"/>
          <a:stretch>
            <a:fillRect/>
          </a:stretch>
        </p:blipFill>
        <p:spPr>
          <a:xfrm>
            <a:off x="5389721" y="47625"/>
            <a:ext cx="3676650" cy="11901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p:txStyles>
    <p:titleStyle>
      <a:lvl1pPr algn="ctr" rtl="0" fontAlgn="base">
        <a:spcBef>
          <a:spcPct val="0"/>
        </a:spcBef>
        <a:spcAft>
          <a:spcPct val="0"/>
        </a:spcAft>
        <a:defRPr sz="4400" kern="1200">
          <a:solidFill>
            <a:schemeClr val="tx1"/>
          </a:solidFill>
          <a:latin typeface="+mj-lt"/>
          <a:ea typeface="楷体" panose="02010609060101010101" pitchFamily="49"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楷体" panose="02010609060101010101" pitchFamily="49"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楷体" panose="02010609060101010101" pitchFamily="49"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楷体" panose="02010609060101010101" pitchFamily="49"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楷体" panose="02010609060101010101" pitchFamily="49"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楷体" panose="02010609060101010101" pitchFamily="49"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image" Target="../media/image8.png"/><Relationship Id="rId3" Type="http://schemas.openxmlformats.org/officeDocument/2006/relationships/tags" Target="../tags/tag4.xml"/><Relationship Id="rId2" Type="http://schemas.openxmlformats.org/officeDocument/2006/relationships/image" Target="../media/image9.png"/><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www.scientific.news/" TargetMode="External"/><Relationship Id="rId1" Type="http://schemas.openxmlformats.org/officeDocument/2006/relationships/hyperlink" Target="https://www.scientificamerican.com/"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image" Target="../media/image20.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file:///C:\Users\hp\AppData\Local\Temp\wps\INetCache\171c2d1ddeec9012217dd5d44167f469" TargetMode="External"/><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93487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170545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121253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组合 6"/>
          <p:cNvGrpSpPr/>
          <p:nvPr/>
        </p:nvGrpSpPr>
        <p:grpSpPr>
          <a:xfrm>
            <a:off x="-635" y="-19050"/>
            <a:ext cx="5445125" cy="478790"/>
            <a:chOff x="696543" y="371694"/>
            <a:chExt cx="3677285" cy="478573"/>
          </a:xfrm>
        </p:grpSpPr>
        <p:sp>
          <p:nvSpPr>
            <p:cNvPr id="13" name="TextBox 6"/>
            <p:cNvSpPr txBox="1">
              <a:spLocks noChangeArrowheads="1"/>
            </p:cNvSpPr>
            <p:nvPr/>
          </p:nvSpPr>
          <p:spPr bwMode="auto">
            <a:xfrm>
              <a:off x="890853" y="371694"/>
              <a:ext cx="3482975" cy="460166"/>
            </a:xfrm>
            <a:prstGeom prst="rect">
              <a:avLst/>
            </a:prstGeom>
            <a:noFill/>
            <a:ln w="9525">
              <a:noFill/>
              <a:miter lim="800000"/>
            </a:ln>
          </p:spPr>
          <p:txBody>
            <a:bodyPr wrap="square">
              <a:spAutoFit/>
            </a:bodyPr>
            <a:p>
              <a:pPr>
                <a:buFont typeface="Arial" panose="020B0604020202020204" pitchFamily="34" charset="0"/>
                <a:buNone/>
                <a:defRPr/>
              </a:pPr>
              <a:r>
                <a:rPr lang="en-US" altLang="zh-CN" sz="2400" b="1">
                  <a:solidFill>
                    <a:schemeClr val="accent5">
                      <a:lumMod val="50000"/>
                    </a:schemeClr>
                  </a:solidFill>
                  <a:latin typeface="Times New Roman" panose="02020603050405020304" pitchFamily="18" charset="0"/>
                  <a:ea typeface="楷体" panose="02010609060101010101" pitchFamily="49" charset="-122"/>
                  <a:cs typeface="Times New Roman" panose="02020603050405020304" pitchFamily="18" charset="0"/>
                </a:rPr>
                <a:t>Read for details</a:t>
              </a:r>
              <a:endParaRPr lang="zh-CN" altLang="en-US" sz="2400" b="1">
                <a:solidFill>
                  <a:schemeClr val="accent5">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1" name="任意多边形 10"/>
            <p:cNvSpPr/>
            <p:nvPr/>
          </p:nvSpPr>
          <p:spPr>
            <a:xfrm>
              <a:off x="696543" y="742950"/>
              <a:ext cx="1132257" cy="107317"/>
            </a:xfrm>
            <a:custGeom>
              <a:avLst/>
              <a:gdLst>
                <a:gd name="connsiteX0" fmla="*/ 0 w 1604865"/>
                <a:gd name="connsiteY0" fmla="*/ 233265 h 233265"/>
                <a:gd name="connsiteX1" fmla="*/ 363894 w 1604865"/>
                <a:gd name="connsiteY1" fmla="*/ 37323 h 233265"/>
                <a:gd name="connsiteX2" fmla="*/ 951722 w 1604865"/>
                <a:gd name="connsiteY2" fmla="*/ 223935 h 233265"/>
                <a:gd name="connsiteX3" fmla="*/ 1604865 w 1604865"/>
                <a:gd name="connsiteY3" fmla="*/ 0 h 233265"/>
              </a:gdLst>
              <a:ahLst/>
              <a:cxnLst>
                <a:cxn ang="0">
                  <a:pos x="connsiteX0" y="connsiteY0"/>
                </a:cxn>
                <a:cxn ang="0">
                  <a:pos x="connsiteX1" y="connsiteY1"/>
                </a:cxn>
                <a:cxn ang="0">
                  <a:pos x="connsiteX2" y="connsiteY2"/>
                </a:cxn>
                <a:cxn ang="0">
                  <a:pos x="connsiteX3" y="connsiteY3"/>
                </a:cxn>
              </a:cxnLst>
              <a:rect l="l" t="t" r="r" b="b"/>
              <a:pathLst>
                <a:path w="1604865" h="233265">
                  <a:moveTo>
                    <a:pt x="0" y="233265"/>
                  </a:moveTo>
                  <a:cubicBezTo>
                    <a:pt x="102637" y="136071"/>
                    <a:pt x="205274" y="38878"/>
                    <a:pt x="363894" y="37323"/>
                  </a:cubicBezTo>
                  <a:cubicBezTo>
                    <a:pt x="522514" y="35768"/>
                    <a:pt x="744894" y="230155"/>
                    <a:pt x="951722" y="223935"/>
                  </a:cubicBezTo>
                  <a:cubicBezTo>
                    <a:pt x="1158550" y="217715"/>
                    <a:pt x="1381707" y="108857"/>
                    <a:pt x="1604865" y="0"/>
                  </a:cubicBezTo>
                </a:path>
              </a:pathLst>
            </a:cu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ea typeface="楷体" panose="02010609060101010101" pitchFamily="49" charset="-122"/>
              </a:endParaRPr>
            </a:p>
          </p:txBody>
        </p:sp>
      </p:grpSp>
      <p:graphicFrame>
        <p:nvGraphicFramePr>
          <p:cNvPr id="2" name="表格 1"/>
          <p:cNvGraphicFramePr/>
          <p:nvPr>
            <p:custDataLst>
              <p:tags r:id="rId1"/>
            </p:custDataLst>
          </p:nvPr>
        </p:nvGraphicFramePr>
        <p:xfrm>
          <a:off x="1600200" y="370205"/>
          <a:ext cx="7108190" cy="4702175"/>
        </p:xfrm>
        <a:graphic>
          <a:graphicData uri="http://schemas.openxmlformats.org/drawingml/2006/table">
            <a:tbl>
              <a:tblPr firstRow="1" bandRow="1">
                <a:tableStyleId>{5C22544A-7EE6-4342-B048-85BDC9FD1C3A}</a:tableStyleId>
              </a:tblPr>
              <a:tblGrid>
                <a:gridCol w="2028825"/>
                <a:gridCol w="2061845"/>
                <a:gridCol w="3017520"/>
              </a:tblGrid>
              <a:tr h="518160">
                <a:tc>
                  <a:txBody>
                    <a:bodyPr/>
                    <a:p>
                      <a:pPr>
                        <a:buNone/>
                      </a:pPr>
                      <a:r>
                        <a:rPr lang="en-US" altLang="zh-CN" sz="2800"/>
                        <a:t>scientist</a:t>
                      </a:r>
                      <a:endParaRPr lang="en-US" altLang="zh-CN" sz="2800"/>
                    </a:p>
                  </a:txBody>
                  <a:tcPr>
                    <a:solidFill>
                      <a:schemeClr val="tx2">
                        <a:lumMod val="60000"/>
                        <a:lumOff val="40000"/>
                      </a:schemeClr>
                    </a:solidFill>
                  </a:tcPr>
                </a:tc>
                <a:tc>
                  <a:txBody>
                    <a:bodyPr/>
                    <a:p>
                      <a:pPr>
                        <a:buNone/>
                      </a:pPr>
                      <a:endParaRPr lang="en-US" altLang="zh-CN" sz="2400"/>
                    </a:p>
                  </a:txBody>
                  <a:tcPr>
                    <a:solidFill>
                      <a:schemeClr val="tx2">
                        <a:lumMod val="60000"/>
                        <a:lumOff val="40000"/>
                      </a:schemeClr>
                    </a:solidFill>
                  </a:tcPr>
                </a:tc>
                <a:tc>
                  <a:txBody>
                    <a:bodyPr/>
                    <a:p>
                      <a:pPr>
                        <a:buNone/>
                      </a:pPr>
                      <a:r>
                        <a:rPr lang="en-US" altLang="zh-CN" sz="2800"/>
                        <a:t>examples</a:t>
                      </a:r>
                      <a:endParaRPr lang="en-US" altLang="zh-CN" sz="2800"/>
                    </a:p>
                  </a:txBody>
                  <a:tcPr>
                    <a:solidFill>
                      <a:schemeClr val="tx2">
                        <a:lumMod val="60000"/>
                        <a:lumOff val="40000"/>
                      </a:schemeClr>
                    </a:solidFill>
                  </a:tcPr>
                </a:tc>
              </a:tr>
              <a:tr h="556895">
                <a:tc rowSpan="4">
                  <a:txBody>
                    <a:bodyPr/>
                    <a:p>
                      <a:pPr>
                        <a:buNone/>
                      </a:pPr>
                      <a:endParaRPr lang="zh-CN" altLang="en-US" sz="2800"/>
                    </a:p>
                  </a:txBody>
                  <a:tcPr/>
                </a:tc>
                <a:tc>
                  <a:txBody>
                    <a:bodyPr/>
                    <a:p>
                      <a:pPr>
                        <a:buNone/>
                      </a:pPr>
                      <a:r>
                        <a:rPr lang="en-US" altLang="zh-CN" sz="2800" b="1">
                          <a:latin typeface="Times New Roman" panose="02020603050405020304" pitchFamily="18" charset="0"/>
                          <a:cs typeface="Times New Roman" panose="02020603050405020304" pitchFamily="18" charset="0"/>
                          <a:sym typeface="+mn-ea"/>
                        </a:rPr>
                        <a:t>professional</a:t>
                      </a:r>
                      <a:endParaRPr lang="en-US" altLang="zh-CN" sz="2800" b="1">
                        <a:latin typeface="Times New Roman" panose="02020603050405020304" pitchFamily="18" charset="0"/>
                        <a:cs typeface="Times New Roman" panose="02020603050405020304" pitchFamily="18" charset="0"/>
                        <a:sym typeface="+mn-ea"/>
                      </a:endParaRPr>
                    </a:p>
                  </a:txBody>
                  <a:tcPr/>
                </a:tc>
                <a:tc>
                  <a:txBody>
                    <a:bodyPr/>
                    <a:p>
                      <a:pPr>
                        <a:buNone/>
                      </a:pPr>
                      <a:endParaRPr lang="en-US" altLang="zh-CN" sz="2800" b="1">
                        <a:latin typeface="Times New Roman" panose="02020603050405020304" pitchFamily="18" charset="0"/>
                        <a:cs typeface="Times New Roman" panose="02020603050405020304" pitchFamily="18" charset="0"/>
                      </a:endParaRPr>
                    </a:p>
                  </a:txBody>
                  <a:tcPr/>
                </a:tc>
              </a:tr>
              <a:tr h="518160">
                <a:tc vMerge="1">
                  <a:tcPr/>
                </a:tc>
                <a:tc>
                  <a:txBody>
                    <a:bodyPr/>
                    <a:p>
                      <a:pPr>
                        <a:buNone/>
                      </a:pPr>
                      <a:endParaRPr lang="zh-CN" altLang="en-US" sz="2800"/>
                    </a:p>
                  </a:txBody>
                  <a:tcPr/>
                </a:tc>
                <a:tc>
                  <a:txBody>
                    <a:bodyPr/>
                    <a:p>
                      <a:pPr>
                        <a:buNone/>
                      </a:pPr>
                      <a:endParaRPr lang="zh-CN" altLang="en-US" sz="2800"/>
                    </a:p>
                  </a:txBody>
                  <a:tcPr/>
                </a:tc>
              </a:tr>
              <a:tr h="518160">
                <a:tc vMerge="1">
                  <a:tcPr/>
                </a:tc>
                <a:tc>
                  <a:txBody>
                    <a:bodyPr/>
                    <a:p>
                      <a:pPr>
                        <a:buNone/>
                      </a:pPr>
                      <a:endParaRPr lang="zh-CN" altLang="en-US" sz="2800"/>
                    </a:p>
                  </a:txBody>
                  <a:tcPr/>
                </a:tc>
                <a:tc>
                  <a:txBody>
                    <a:bodyPr/>
                    <a:p>
                      <a:pPr>
                        <a:buNone/>
                      </a:pPr>
                      <a:endParaRPr lang="zh-CN" altLang="en-US" sz="2800"/>
                    </a:p>
                  </a:txBody>
                  <a:tcPr/>
                </a:tc>
              </a:tr>
              <a:tr h="518160">
                <a:tc vMerge="1">
                  <a:tcPr/>
                </a:tc>
                <a:tc>
                  <a:txBody>
                    <a:bodyPr/>
                    <a:p>
                      <a:pPr>
                        <a:buNone/>
                      </a:pPr>
                      <a:endParaRPr lang="en-US" altLang="zh-CN" sz="2800"/>
                    </a:p>
                  </a:txBody>
                  <a:tcPr/>
                </a:tc>
                <a:tc>
                  <a:txBody>
                    <a:bodyPr/>
                    <a:p>
                      <a:pPr>
                        <a:buNone/>
                      </a:pPr>
                      <a:endParaRPr lang="zh-CN" altLang="en-US" sz="2800"/>
                    </a:p>
                  </a:txBody>
                  <a:tcPr/>
                </a:tc>
              </a:tr>
              <a:tr h="518160">
                <a:tc rowSpan="4">
                  <a:txBody>
                    <a:bodyPr/>
                    <a:p>
                      <a:pPr>
                        <a:buNone/>
                      </a:pPr>
                      <a:endParaRPr lang="zh-CN" altLang="en-US" sz="2800"/>
                    </a:p>
                  </a:txBody>
                  <a:tcPr/>
                </a:tc>
                <a:tc>
                  <a:txBody>
                    <a:bodyPr/>
                    <a:p>
                      <a:pPr>
                        <a:buNone/>
                      </a:pPr>
                      <a:endParaRPr lang="zh-CN" altLang="en-US" sz="2800"/>
                    </a:p>
                  </a:txBody>
                  <a:tcPr/>
                </a:tc>
                <a:tc>
                  <a:txBody>
                    <a:bodyPr/>
                    <a:p>
                      <a:pPr>
                        <a:buNone/>
                      </a:pPr>
                      <a:endParaRPr lang="zh-CN" altLang="en-US" sz="2800"/>
                    </a:p>
                  </a:txBody>
                  <a:tcPr/>
                </a:tc>
              </a:tr>
              <a:tr h="518160">
                <a:tc vMerge="1">
                  <a:tcPr/>
                </a:tc>
                <a:tc>
                  <a:txBody>
                    <a:bodyPr/>
                    <a:p>
                      <a:pPr>
                        <a:buNone/>
                      </a:pPr>
                      <a:endParaRPr lang="zh-CN" altLang="en-US" sz="2800"/>
                    </a:p>
                  </a:txBody>
                  <a:tcPr/>
                </a:tc>
                <a:tc>
                  <a:txBody>
                    <a:bodyPr/>
                    <a:p>
                      <a:pPr>
                        <a:buNone/>
                      </a:pPr>
                      <a:endParaRPr lang="zh-CN" altLang="en-US" sz="2800"/>
                    </a:p>
                  </a:txBody>
                  <a:tcPr/>
                </a:tc>
              </a:tr>
              <a:tr h="518160">
                <a:tc vMerge="1">
                  <a:tcPr/>
                </a:tc>
                <a:tc>
                  <a:txBody>
                    <a:bodyPr/>
                    <a:p>
                      <a:pPr>
                        <a:buNone/>
                      </a:pPr>
                      <a:endParaRPr lang="zh-CN" altLang="en-US" sz="2800"/>
                    </a:p>
                  </a:txBody>
                  <a:tcPr/>
                </a:tc>
                <a:tc>
                  <a:txBody>
                    <a:bodyPr/>
                    <a:p>
                      <a:pPr>
                        <a:buNone/>
                      </a:pPr>
                      <a:endParaRPr lang="zh-CN" altLang="en-US" sz="2800"/>
                    </a:p>
                  </a:txBody>
                  <a:tcPr/>
                </a:tc>
              </a:tr>
              <a:tr h="518160">
                <a:tc vMerge="1">
                  <a:tcPr/>
                </a:tc>
                <a:tc>
                  <a:txBody>
                    <a:bodyPr/>
                    <a:p>
                      <a:pPr>
                        <a:buNone/>
                      </a:pPr>
                      <a:endParaRPr lang="en-US" altLang="zh-CN" sz="2800"/>
                    </a:p>
                  </a:txBody>
                  <a:tcPr/>
                </a:tc>
                <a:tc>
                  <a:txBody>
                    <a:bodyPr/>
                    <a:p>
                      <a:pPr>
                        <a:buNone/>
                      </a:pPr>
                      <a:endParaRPr lang="zh-CN" altLang="en-US" sz="2800"/>
                    </a:p>
                  </a:txBody>
                  <a:tcPr/>
                </a:tc>
              </a:tr>
            </a:tbl>
          </a:graphicData>
        </a:graphic>
      </p:graphicFrame>
      <p:pic>
        <p:nvPicPr>
          <p:cNvPr id="4" name="图片 3"/>
          <p:cNvPicPr>
            <a:picLocks noChangeAspect="1"/>
          </p:cNvPicPr>
          <p:nvPr/>
        </p:nvPicPr>
        <p:blipFill>
          <a:blip r:embed="rId2"/>
          <a:stretch>
            <a:fillRect/>
          </a:stretch>
        </p:blipFill>
        <p:spPr>
          <a:xfrm>
            <a:off x="1981200" y="971550"/>
            <a:ext cx="1326515" cy="1857375"/>
          </a:xfrm>
          <a:prstGeom prst="rect">
            <a:avLst/>
          </a:prstGeom>
        </p:spPr>
      </p:pic>
      <p:pic>
        <p:nvPicPr>
          <p:cNvPr id="8" name="图片 7"/>
          <p:cNvPicPr>
            <a:picLocks noChangeAspect="1"/>
          </p:cNvPicPr>
          <p:nvPr>
            <p:custDataLst>
              <p:tags r:id="rId3"/>
            </p:custDataLst>
          </p:nvPr>
        </p:nvPicPr>
        <p:blipFill>
          <a:blip r:embed="rId4"/>
          <a:srcRect r="29020"/>
          <a:stretch>
            <a:fillRect/>
          </a:stretch>
        </p:blipFill>
        <p:spPr>
          <a:xfrm>
            <a:off x="1628140" y="3257550"/>
            <a:ext cx="2032635" cy="1499870"/>
          </a:xfrm>
          <a:prstGeom prst="rect">
            <a:avLst/>
          </a:prstGeom>
        </p:spPr>
      </p:pic>
      <p:sp>
        <p:nvSpPr>
          <p:cNvPr id="18" name="文本框 17"/>
          <p:cNvSpPr txBox="1"/>
          <p:nvPr/>
        </p:nvSpPr>
        <p:spPr>
          <a:xfrm>
            <a:off x="3709035" y="352425"/>
            <a:ext cx="2004695" cy="650240"/>
          </a:xfrm>
          <a:prstGeom prst="rect">
            <a:avLst/>
          </a:prstGeom>
          <a:noFill/>
        </p:spPr>
        <p:txBody>
          <a:bodyPr wrap="square" rtlCol="0" anchor="t">
            <a:spAutoFit/>
          </a:bodyPr>
          <a:p>
            <a:pPr algn="l" defTabSz="914400" eaLnBrk="1" latinLnBrk="0" hangingPunct="1">
              <a:lnSpc>
                <a:spcPts val="2180"/>
              </a:lnSpc>
            </a:pPr>
            <a:r>
              <a:rPr lang="en-US" altLang="zh-CN" sz="2400" b="1">
                <a:solidFill>
                  <a:schemeClr val="lt1"/>
                </a:solidFill>
                <a:latin typeface="+mn-lt"/>
                <a:ea typeface="+mn-ea"/>
                <a:sym typeface="+mn-ea"/>
              </a:rPr>
              <a:t>personalities and qualities</a:t>
            </a:r>
            <a:endParaRPr lang="zh-CN" altLang="en-US"/>
          </a:p>
        </p:txBody>
      </p:sp>
      <p:sp>
        <p:nvSpPr>
          <p:cNvPr id="3" name="文本框 2"/>
          <p:cNvSpPr txBox="1"/>
          <p:nvPr/>
        </p:nvSpPr>
        <p:spPr>
          <a:xfrm>
            <a:off x="5637530" y="819150"/>
            <a:ext cx="3355975" cy="748030"/>
          </a:xfrm>
          <a:prstGeom prst="rect">
            <a:avLst/>
          </a:prstGeom>
          <a:noFill/>
        </p:spPr>
        <p:txBody>
          <a:bodyPr wrap="square" rtlCol="0" anchor="t">
            <a:spAutoFit/>
          </a:bodyPr>
          <a:p>
            <a:pPr algn="l" eaLnBrk="1" latinLnBrk="0" hangingPunct="1">
              <a:lnSpc>
                <a:spcPts val="2560"/>
              </a:lnSpc>
            </a:pPr>
            <a:r>
              <a:rPr lang="en-US" altLang="zh-CN" sz="2800" b="1">
                <a:solidFill>
                  <a:schemeClr val="dk1"/>
                </a:solidFill>
                <a:latin typeface="Times New Roman" panose="02020603050405020304" pitchFamily="18" charset="0"/>
                <a:ea typeface="+mn-ea"/>
                <a:cs typeface="Times New Roman" panose="02020603050405020304" pitchFamily="18" charset="0"/>
                <a:sym typeface="+mn-ea"/>
              </a:rPr>
              <a:t>conducted important research;</a:t>
            </a:r>
            <a:endParaRPr lang="en-US" altLang="zh-CN" sz="2800" b="1">
              <a:solidFill>
                <a:schemeClr val="dk1"/>
              </a:solidFill>
              <a:latin typeface="Times New Roman" panose="02020603050405020304" pitchFamily="18" charset="0"/>
              <a:ea typeface="+mn-ea"/>
              <a:cs typeface="Times New Roman" panose="02020603050405020304" pitchFamily="18" charset="0"/>
              <a:sym typeface="+mn-ea"/>
            </a:endParaRPr>
          </a:p>
        </p:txBody>
      </p:sp>
    </p:spTree>
  </p:cSld>
  <p:clrMapOvr>
    <a:masterClrMapping/>
  </p:clrMapOvr>
  <p:transition spd="med">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表格 2"/>
          <p:cNvGraphicFramePr/>
          <p:nvPr>
            <p:custDataLst>
              <p:tags r:id="rId1"/>
            </p:custDataLst>
          </p:nvPr>
        </p:nvGraphicFramePr>
        <p:xfrm>
          <a:off x="685800" y="127000"/>
          <a:ext cx="7748270" cy="5293995"/>
        </p:xfrm>
        <a:graphic>
          <a:graphicData uri="http://schemas.openxmlformats.org/drawingml/2006/table">
            <a:tbl>
              <a:tblPr firstRow="1" bandRow="1">
                <a:tableStyleId>{5C22544A-7EE6-4342-B048-85BDC9FD1C3A}</a:tableStyleId>
              </a:tblPr>
              <a:tblGrid>
                <a:gridCol w="5100320"/>
                <a:gridCol w="2647950"/>
              </a:tblGrid>
              <a:tr h="518160">
                <a:tc>
                  <a:txBody>
                    <a:bodyPr/>
                    <a:p>
                      <a:pPr>
                        <a:buNone/>
                      </a:pPr>
                      <a:r>
                        <a:rPr lang="en-US" altLang="zh-CN" sz="2800">
                          <a:latin typeface="Times New Roman" panose="02020603050405020304" pitchFamily="18" charset="0"/>
                          <a:cs typeface="Times New Roman" panose="02020603050405020304" pitchFamily="18" charset="0"/>
                        </a:rPr>
                        <a:t>linking words and phrases</a:t>
                      </a:r>
                      <a:endParaRPr lang="en-US" altLang="zh-CN" sz="2800">
                        <a:latin typeface="Times New Roman" panose="02020603050405020304" pitchFamily="18" charset="0"/>
                        <a:cs typeface="Times New Roman" panose="02020603050405020304" pitchFamily="18" charset="0"/>
                      </a:endParaRPr>
                    </a:p>
                  </a:txBody>
                  <a:tcPr/>
                </a:tc>
                <a:tc>
                  <a:txBody>
                    <a:bodyPr/>
                    <a:p>
                      <a:pPr>
                        <a:buNone/>
                      </a:pPr>
                      <a:r>
                        <a:rPr lang="en-US" altLang="zh-CN" sz="2800">
                          <a:latin typeface="Times New Roman" panose="02020603050405020304" pitchFamily="18" charset="0"/>
                          <a:cs typeface="Times New Roman" panose="02020603050405020304" pitchFamily="18" charset="0"/>
                          <a:sym typeface="+mn-ea"/>
                        </a:rPr>
                        <a:t>functions</a:t>
                      </a:r>
                      <a:endParaRPr lang="en-US" altLang="zh-CN" sz="2800">
                        <a:latin typeface="Times New Roman" panose="02020603050405020304" pitchFamily="18" charset="0"/>
                        <a:cs typeface="Times New Roman" panose="02020603050405020304" pitchFamily="18" charset="0"/>
                        <a:sym typeface="+mn-ea"/>
                      </a:endParaRPr>
                    </a:p>
                  </a:txBody>
                  <a:tcPr/>
                </a:tc>
              </a:tr>
              <a:tr h="2225040">
                <a:tc>
                  <a:txBody>
                    <a:bodyPr/>
                    <a:p>
                      <a:pPr>
                        <a:buNone/>
                      </a:pPr>
                      <a:r>
                        <a:rPr lang="en-US" altLang="zh-CN" sz="2800" b="0">
                          <a:latin typeface="Calibri" panose="020F0502020204030204" pitchFamily="34" charset="0"/>
                          <a:cs typeface="Times New Roman" panose="02020603050405020304" pitchFamily="18" charset="0"/>
                        </a:rPr>
                        <a:t>①</a:t>
                      </a:r>
                      <a:r>
                        <a:rPr lang="en-US" altLang="zh-CN" sz="2800" b="0">
                          <a:latin typeface="Times New Roman" panose="02020603050405020304" pitchFamily="18" charset="0"/>
                          <a:cs typeface="Times New Roman" panose="02020603050405020304" pitchFamily="18" charset="0"/>
                        </a:rPr>
                        <a:t>born in Hangzhou in 1911, after the Songhu Battle broke out in 1932, </a:t>
                      </a:r>
                      <a:r>
                        <a:rPr lang="en-US" altLang="zh-CN" sz="2800" b="0">
                          <a:solidFill>
                            <a:srgbClr val="FF0000"/>
                          </a:solidFill>
                          <a:latin typeface="Times New Roman" panose="02020603050405020304" pitchFamily="18" charset="0"/>
                          <a:cs typeface="Times New Roman" panose="02020603050405020304" pitchFamily="18" charset="0"/>
                        </a:rPr>
                        <a:t>over the course of </a:t>
                      </a:r>
                      <a:r>
                        <a:rPr lang="en-US" altLang="zh-CN" sz="2800" b="0">
                          <a:latin typeface="Times New Roman" panose="02020603050405020304" pitchFamily="18" charset="0"/>
                          <a:cs typeface="Times New Roman" panose="02020603050405020304" pitchFamily="18" charset="0"/>
                        </a:rPr>
                        <a:t>the 1930s and 1940s, during the 1930s, in the 1940s, in 1955, at that time;</a:t>
                      </a:r>
                      <a:endParaRPr lang="en-US" altLang="zh-CN" sz="2800" b="0">
                        <a:latin typeface="Times New Roman" panose="02020603050405020304" pitchFamily="18" charset="0"/>
                        <a:cs typeface="Times New Roman" panose="02020603050405020304" pitchFamily="18" charset="0"/>
                      </a:endParaRPr>
                    </a:p>
                  </a:txBody>
                  <a:tcPr/>
                </a:tc>
                <a:tc>
                  <a:txBody>
                    <a:bodyPr/>
                    <a:p>
                      <a:pPr>
                        <a:buNone/>
                      </a:pPr>
                      <a:endParaRPr lang="zh-CN" altLang="en-US" sz="2800">
                        <a:latin typeface="Times New Roman" panose="02020603050405020304" pitchFamily="18" charset="0"/>
                        <a:cs typeface="Times New Roman" panose="02020603050405020304" pitchFamily="18" charset="0"/>
                      </a:endParaRPr>
                    </a:p>
                  </a:txBody>
                  <a:tcPr/>
                </a:tc>
              </a:tr>
              <a:tr h="518160">
                <a:tc>
                  <a:txBody>
                    <a:bodyPr/>
                    <a:p>
                      <a:pPr>
                        <a:buNone/>
                      </a:pPr>
                      <a:r>
                        <a:rPr lang="en-US" altLang="zh-CN" sz="2800" b="0">
                          <a:latin typeface="Calibri" panose="020F0502020204030204" pitchFamily="34" charset="0"/>
                          <a:cs typeface="Times New Roman" panose="02020603050405020304" pitchFamily="18" charset="0"/>
                        </a:rPr>
                        <a:t>②</a:t>
                      </a:r>
                      <a:r>
                        <a:rPr lang="en-US" altLang="zh-CN" sz="2800" b="0">
                          <a:latin typeface="Times New Roman" panose="02020603050405020304" pitchFamily="18" charset="0"/>
                          <a:cs typeface="Times New Roman" panose="02020603050405020304" pitchFamily="18" charset="0"/>
                        </a:rPr>
                        <a:t>however, nevertheless;</a:t>
                      </a:r>
                      <a:r>
                        <a:rPr lang="en-US" altLang="zh-CN" sz="2800">
                          <a:latin typeface="Times New Roman" panose="02020603050405020304" pitchFamily="18" charset="0"/>
                          <a:cs typeface="Times New Roman" panose="02020603050405020304" pitchFamily="18" charset="0"/>
                          <a:sym typeface="+mn-ea"/>
                        </a:rPr>
                        <a:t>  </a:t>
                      </a:r>
                      <a:endParaRPr lang="en-US" altLang="zh-CN" sz="2800" b="0">
                        <a:latin typeface="Times New Roman" panose="02020603050405020304" pitchFamily="18" charset="0"/>
                        <a:cs typeface="Times New Roman" panose="02020603050405020304" pitchFamily="18" charset="0"/>
                      </a:endParaRPr>
                    </a:p>
                  </a:txBody>
                  <a:tcPr/>
                </a:tc>
                <a:tc>
                  <a:txBody>
                    <a:bodyPr/>
                    <a:p>
                      <a:pPr>
                        <a:buNone/>
                      </a:pPr>
                      <a:endParaRPr lang="zh-CN" altLang="en-US" sz="2800">
                        <a:latin typeface="Times New Roman" panose="02020603050405020304" pitchFamily="18" charset="0"/>
                        <a:cs typeface="Times New Roman" panose="02020603050405020304" pitchFamily="18" charset="0"/>
                      </a:endParaRPr>
                    </a:p>
                  </a:txBody>
                  <a:tcPr/>
                </a:tc>
              </a:tr>
              <a:tr h="518160">
                <a:tc>
                  <a:txBody>
                    <a:bodyPr/>
                    <a:p>
                      <a:pPr>
                        <a:buNone/>
                      </a:pPr>
                      <a:r>
                        <a:rPr lang="en-US" altLang="zh-CN" sz="2800">
                          <a:latin typeface="Calibri" panose="020F0502020204030204" pitchFamily="34" charset="0"/>
                          <a:cs typeface="Times New Roman" panose="02020603050405020304" pitchFamily="18" charset="0"/>
                          <a:sym typeface="+mn-ea"/>
                        </a:rPr>
                        <a:t>③</a:t>
                      </a:r>
                      <a:r>
                        <a:rPr lang="en-US" altLang="zh-CN" sz="2800">
                          <a:latin typeface="Times New Roman" panose="02020603050405020304" pitchFamily="18" charset="0"/>
                          <a:cs typeface="Times New Roman" panose="02020603050405020304" pitchFamily="18" charset="0"/>
                          <a:sym typeface="+mn-ea"/>
                        </a:rPr>
                        <a:t>besides, furthermore;</a:t>
                      </a:r>
                      <a:endParaRPr lang="en-US" altLang="zh-CN" sz="2800" b="0">
                        <a:latin typeface="Times New Roman" panose="02020603050405020304" pitchFamily="18" charset="0"/>
                        <a:cs typeface="Times New Roman" panose="02020603050405020304" pitchFamily="18" charset="0"/>
                      </a:endParaRPr>
                    </a:p>
                  </a:txBody>
                  <a:tcPr/>
                </a:tc>
                <a:tc>
                  <a:txBody>
                    <a:bodyPr/>
                    <a:p>
                      <a:pPr>
                        <a:buNone/>
                      </a:pPr>
                      <a:endParaRPr lang="zh-CN" altLang="en-US" sz="2800">
                        <a:latin typeface="Times New Roman" panose="02020603050405020304" pitchFamily="18" charset="0"/>
                        <a:cs typeface="Times New Roman" panose="02020603050405020304" pitchFamily="18" charset="0"/>
                      </a:endParaRPr>
                    </a:p>
                  </a:txBody>
                  <a:tcPr/>
                </a:tc>
              </a:tr>
              <a:tr h="569595">
                <a:tc>
                  <a:txBody>
                    <a:bodyPr/>
                    <a:p>
                      <a:pPr>
                        <a:buNone/>
                      </a:pPr>
                      <a:r>
                        <a:rPr lang="en-US" altLang="zh-CN" sz="2800">
                          <a:latin typeface="微软雅黑" panose="020B0503020204020204" charset="-122"/>
                          <a:ea typeface="微软雅黑" panose="020B0503020204020204" charset="-122"/>
                          <a:cs typeface="Times New Roman" panose="02020603050405020304" pitchFamily="18" charset="0"/>
                          <a:sym typeface="+mn-ea"/>
                        </a:rPr>
                        <a:t>④</a:t>
                      </a:r>
                      <a:r>
                        <a:rPr lang="en-US" altLang="zh-CN" sz="2800" b="0">
                          <a:latin typeface="Times New Roman" panose="02020603050405020304" pitchFamily="18" charset="0"/>
                          <a:cs typeface="Times New Roman" panose="02020603050405020304" pitchFamily="18" charset="0"/>
                        </a:rPr>
                        <a:t>because;</a:t>
                      </a:r>
                      <a:endParaRPr lang="en-US" altLang="zh-CN" sz="2800" b="0">
                        <a:latin typeface="Times New Roman" panose="02020603050405020304" pitchFamily="18" charset="0"/>
                        <a:cs typeface="Times New Roman" panose="02020603050405020304" pitchFamily="18" charset="0"/>
                      </a:endParaRPr>
                    </a:p>
                  </a:txBody>
                  <a:tcPr/>
                </a:tc>
                <a:tc>
                  <a:txBody>
                    <a:bodyPr/>
                    <a:p>
                      <a:pPr>
                        <a:buNone/>
                      </a:pPr>
                      <a:endParaRPr lang="en-US" altLang="zh-CN" sz="2800">
                        <a:latin typeface="Times New Roman" panose="02020603050405020304" pitchFamily="18" charset="0"/>
                        <a:cs typeface="Times New Roman" panose="02020603050405020304" pitchFamily="18" charset="0"/>
                      </a:endParaRPr>
                    </a:p>
                  </a:txBody>
                  <a:tcPr/>
                </a:tc>
              </a:tr>
              <a:tr h="518160">
                <a:tc>
                  <a:txBody>
                    <a:bodyPr/>
                    <a:p>
                      <a:pPr>
                        <a:buNone/>
                      </a:pPr>
                      <a:r>
                        <a:rPr lang="en-US" altLang="zh-CN" sz="2800" b="0">
                          <a:latin typeface="微软雅黑" panose="020B0503020204020204" charset="-122"/>
                          <a:ea typeface="微软雅黑" panose="020B0503020204020204" charset="-122"/>
                          <a:cs typeface="Times New Roman" panose="02020603050405020304" pitchFamily="18" charset="0"/>
                          <a:sym typeface="+mn-ea"/>
                        </a:rPr>
                        <a:t>⑤</a:t>
                      </a:r>
                      <a:r>
                        <a:rPr lang="en-US" altLang="zh-CN" sz="2800" b="0">
                          <a:latin typeface="Times New Roman" panose="02020603050405020304" pitchFamily="18" charset="0"/>
                          <a:cs typeface="Times New Roman" panose="02020603050405020304" pitchFamily="18" charset="0"/>
                          <a:sym typeface="+mn-ea"/>
                        </a:rPr>
                        <a:t>above all;</a:t>
                      </a:r>
                      <a:endParaRPr lang="en-US" altLang="zh-CN" sz="2800" b="0">
                        <a:latin typeface="Times New Roman" panose="02020603050405020304" pitchFamily="18" charset="0"/>
                        <a:cs typeface="Times New Roman" panose="02020603050405020304" pitchFamily="18" charset="0"/>
                        <a:sym typeface="+mn-ea"/>
                      </a:endParaRPr>
                    </a:p>
                  </a:txBody>
                  <a:tcPr/>
                </a:tc>
                <a:tc>
                  <a:txBody>
                    <a:bodyPr/>
                    <a:p>
                      <a:pPr>
                        <a:buNone/>
                      </a:pPr>
                      <a:endParaRPr lang="en-US" altLang="zh-CN" sz="2800">
                        <a:latin typeface="Times New Roman" panose="02020603050405020304" pitchFamily="18" charset="0"/>
                        <a:cs typeface="Times New Roman" panose="02020603050405020304" pitchFamily="18" charset="0"/>
                      </a:endParaRPr>
                    </a:p>
                  </a:txBody>
                  <a:tcPr/>
                </a:tc>
              </a:tr>
            </a:tbl>
          </a:graphicData>
        </a:graphic>
      </p:graphicFrame>
      <p:sp>
        <p:nvSpPr>
          <p:cNvPr id="4" name="文本框 3"/>
          <p:cNvSpPr txBox="1"/>
          <p:nvPr/>
        </p:nvSpPr>
        <p:spPr>
          <a:xfrm>
            <a:off x="5791200" y="971550"/>
            <a:ext cx="2309495" cy="953135"/>
          </a:xfrm>
          <a:prstGeom prst="rect">
            <a:avLst/>
          </a:prstGeom>
          <a:noFill/>
        </p:spPr>
        <p:txBody>
          <a:bodyPr wrap="square" rtlCol="0" anchor="t">
            <a:spAutoFit/>
          </a:bodyPr>
          <a:p>
            <a:pPr algn="l" defTabSz="914400"/>
            <a:r>
              <a:rPr lang="en-US" altLang="zh-CN" sz="2800" b="1">
                <a:solidFill>
                  <a:schemeClr val="dk1"/>
                </a:solidFill>
                <a:latin typeface="Times New Roman" panose="02020603050405020304" pitchFamily="18" charset="0"/>
                <a:ea typeface="+mn-ea"/>
                <a:cs typeface="Times New Roman" panose="02020603050405020304" pitchFamily="18" charset="0"/>
                <a:sym typeface="+mn-ea"/>
              </a:rPr>
              <a:t>to show time and space</a:t>
            </a:r>
            <a:endParaRPr lang="en-US" altLang="zh-CN" sz="2800" b="1">
              <a:solidFill>
                <a:schemeClr val="dk1"/>
              </a:solidFill>
              <a:latin typeface="Times New Roman" panose="02020603050405020304" pitchFamily="18" charset="0"/>
              <a:ea typeface="+mn-ea"/>
              <a:cs typeface="Times New Roman" panose="02020603050405020304" pitchFamily="18" charset="0"/>
              <a:sym typeface="+mn-ea"/>
            </a:endParaRPr>
          </a:p>
        </p:txBody>
      </p:sp>
      <p:sp>
        <p:nvSpPr>
          <p:cNvPr id="5" name="文本框 4"/>
          <p:cNvSpPr txBox="1"/>
          <p:nvPr/>
        </p:nvSpPr>
        <p:spPr>
          <a:xfrm>
            <a:off x="5791200" y="2876550"/>
            <a:ext cx="2670810" cy="521970"/>
          </a:xfrm>
          <a:prstGeom prst="rect">
            <a:avLst/>
          </a:prstGeom>
          <a:noFill/>
        </p:spPr>
        <p:txBody>
          <a:bodyPr wrap="none" rtlCol="0" anchor="t">
            <a:spAutoFit/>
          </a:bodyPr>
          <a:p>
            <a:pPr algn="l" defTabSz="914400"/>
            <a:r>
              <a:rPr lang="en-US" altLang="zh-CN" sz="2800" b="1">
                <a:solidFill>
                  <a:schemeClr val="dk1"/>
                </a:solidFill>
                <a:latin typeface="Times New Roman" panose="02020603050405020304" pitchFamily="18" charset="0"/>
                <a:ea typeface="+mn-ea"/>
                <a:cs typeface="Times New Roman" panose="02020603050405020304" pitchFamily="18" charset="0"/>
                <a:sym typeface="+mn-ea"/>
              </a:rPr>
              <a:t>to show contrast</a:t>
            </a:r>
            <a:endParaRPr lang="en-US" altLang="zh-CN" sz="2800" b="1">
              <a:solidFill>
                <a:schemeClr val="dk1"/>
              </a:solidFill>
              <a:latin typeface="Times New Roman" panose="02020603050405020304" pitchFamily="18" charset="0"/>
              <a:ea typeface="+mn-ea"/>
              <a:cs typeface="Times New Roman" panose="02020603050405020304" pitchFamily="18" charset="0"/>
              <a:sym typeface="+mn-ea"/>
            </a:endParaRPr>
          </a:p>
        </p:txBody>
      </p:sp>
      <p:sp>
        <p:nvSpPr>
          <p:cNvPr id="6" name="文本框 5"/>
          <p:cNvSpPr txBox="1"/>
          <p:nvPr/>
        </p:nvSpPr>
        <p:spPr>
          <a:xfrm>
            <a:off x="4674235" y="3867150"/>
            <a:ext cx="3836035" cy="521970"/>
          </a:xfrm>
          <a:prstGeom prst="rect">
            <a:avLst/>
          </a:prstGeom>
          <a:noFill/>
        </p:spPr>
        <p:txBody>
          <a:bodyPr wrap="none" rtlCol="0" anchor="t">
            <a:spAutoFit/>
          </a:bodyPr>
          <a:p>
            <a:pPr algn="l" defTabSz="914400"/>
            <a:r>
              <a:rPr lang="en-US" altLang="zh-CN" sz="2800" b="1">
                <a:solidFill>
                  <a:schemeClr val="dk1"/>
                </a:solidFill>
                <a:latin typeface="Times New Roman" panose="02020603050405020304" pitchFamily="18" charset="0"/>
                <a:ea typeface="+mn-ea"/>
                <a:cs typeface="Times New Roman" panose="02020603050405020304" pitchFamily="18" charset="0"/>
                <a:sym typeface="+mn-ea"/>
              </a:rPr>
              <a:t>to show cause and effect</a:t>
            </a:r>
            <a:endParaRPr lang="en-US" altLang="zh-CN" sz="2800" b="1">
              <a:solidFill>
                <a:schemeClr val="dk1"/>
              </a:solidFill>
              <a:latin typeface="Times New Roman" panose="02020603050405020304" pitchFamily="18" charset="0"/>
              <a:ea typeface="+mn-ea"/>
              <a:cs typeface="Times New Roman" panose="02020603050405020304" pitchFamily="18" charset="0"/>
              <a:sym typeface="+mn-ea"/>
            </a:endParaRPr>
          </a:p>
        </p:txBody>
      </p:sp>
      <p:sp>
        <p:nvSpPr>
          <p:cNvPr id="9" name="文本框 8"/>
          <p:cNvSpPr txBox="1"/>
          <p:nvPr/>
        </p:nvSpPr>
        <p:spPr>
          <a:xfrm>
            <a:off x="5257800" y="4472940"/>
            <a:ext cx="3314065" cy="521970"/>
          </a:xfrm>
          <a:prstGeom prst="rect">
            <a:avLst/>
          </a:prstGeom>
          <a:noFill/>
        </p:spPr>
        <p:txBody>
          <a:bodyPr wrap="none" rtlCol="0" anchor="t">
            <a:spAutoFit/>
          </a:bodyPr>
          <a:p>
            <a:pPr algn="l" defTabSz="914400"/>
            <a:r>
              <a:rPr lang="en-US" altLang="zh-CN" sz="2800" b="1">
                <a:solidFill>
                  <a:schemeClr val="dk1"/>
                </a:solidFill>
                <a:latin typeface="Times New Roman" panose="02020603050405020304" pitchFamily="18" charset="0"/>
                <a:ea typeface="+mn-ea"/>
                <a:cs typeface="Times New Roman" panose="02020603050405020304" pitchFamily="18" charset="0"/>
                <a:sym typeface="+mn-ea"/>
              </a:rPr>
              <a:t>to draw a conclusion</a:t>
            </a:r>
            <a:endParaRPr lang="en-US" altLang="zh-CN" sz="2800" b="1">
              <a:solidFill>
                <a:schemeClr val="dk1"/>
              </a:solidFill>
              <a:latin typeface="Times New Roman" panose="02020603050405020304" pitchFamily="18" charset="0"/>
              <a:ea typeface="+mn-ea"/>
              <a:cs typeface="Times New Roman" panose="02020603050405020304" pitchFamily="18" charset="0"/>
              <a:sym typeface="+mn-ea"/>
            </a:endParaRPr>
          </a:p>
        </p:txBody>
      </p:sp>
      <p:sp>
        <p:nvSpPr>
          <p:cNvPr id="2" name="文本框 1"/>
          <p:cNvSpPr txBox="1"/>
          <p:nvPr/>
        </p:nvSpPr>
        <p:spPr>
          <a:xfrm>
            <a:off x="5791200" y="3398520"/>
            <a:ext cx="2789555" cy="521970"/>
          </a:xfrm>
          <a:prstGeom prst="rect">
            <a:avLst/>
          </a:prstGeom>
          <a:noFill/>
        </p:spPr>
        <p:txBody>
          <a:bodyPr wrap="none" rtlCol="0" anchor="t">
            <a:spAutoFit/>
          </a:bodyPr>
          <a:p>
            <a:pPr algn="l" defTabSz="914400"/>
            <a:r>
              <a:rPr lang="en-US" altLang="zh-CN" sz="2800" b="1">
                <a:solidFill>
                  <a:schemeClr val="dk1"/>
                </a:solidFill>
                <a:latin typeface="Times New Roman" panose="02020603050405020304" pitchFamily="18" charset="0"/>
                <a:ea typeface="+mn-ea"/>
                <a:cs typeface="Times New Roman" panose="02020603050405020304" pitchFamily="18" charset="0"/>
                <a:sym typeface="+mn-ea"/>
              </a:rPr>
              <a:t>to add something</a:t>
            </a:r>
            <a:endParaRPr lang="en-US" altLang="zh-CN" sz="2800" b="1">
              <a:solidFill>
                <a:schemeClr val="dk1"/>
              </a:solidFill>
              <a:latin typeface="Times New Roman" panose="02020603050405020304" pitchFamily="18" charset="0"/>
              <a:ea typeface="+mn-ea"/>
              <a:cs typeface="Times New Roman" panose="02020603050405020304" pitchFamily="18" charset="0"/>
              <a:sym typeface="+mn-ea"/>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9" grpId="0"/>
      <p:bldP spid="9" grpId="1"/>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533400" y="133350"/>
            <a:ext cx="8307705" cy="521970"/>
          </a:xfrm>
          <a:prstGeom prst="rect">
            <a:avLst/>
          </a:prstGeom>
        </p:spPr>
        <p:txBody>
          <a:bodyPr wrap="square">
            <a:spAutoFit/>
          </a:bodyPr>
          <a:p>
            <a:pPr eaLnBrk="1" latinLnBrk="0" hangingPunct="1">
              <a:lnSpc>
                <a:spcPct val="100000"/>
              </a:lnSpc>
              <a:spcAft>
                <a:spcPct val="0"/>
              </a:spcAft>
            </a:pPr>
            <a:r>
              <a:rPr lang="en-US" altLang="zh-CN" sz="2800" b="1" kern="100">
                <a:latin typeface="Times New Roman" panose="02020603050405020304" pitchFamily="18" charset="0"/>
                <a:ea typeface="楷体" panose="02010609060101010101" pitchFamily="49" charset="-122"/>
                <a:cs typeface="Times New Roman" panose="02020603050405020304" pitchFamily="18" charset="0"/>
              </a:rPr>
              <a:t>What are similarities of these two scientists?</a:t>
            </a:r>
            <a:endParaRPr lang="en-US" altLang="zh-CN" sz="2800" b="1" kern="10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2" name="TextBox 5"/>
          <p:cNvSpPr txBox="1"/>
          <p:nvPr/>
        </p:nvSpPr>
        <p:spPr>
          <a:xfrm>
            <a:off x="3657952" y="1776701"/>
            <a:ext cx="1130300" cy="521970"/>
          </a:xfrm>
          <a:prstGeom prst="rect">
            <a:avLst/>
          </a:prstGeom>
          <a:noFill/>
          <a:ln w="9525">
            <a:noFill/>
          </a:ln>
        </p:spPr>
        <p:txBody>
          <a:bodyPr wrap="none" anchor="t">
            <a:spAutoFit/>
          </a:bodyPr>
          <a:p>
            <a:pPr algn="l" eaLnBrk="1" latinLnBrk="0" hangingPunct="1">
              <a:lnSpc>
                <a:spcPct val="100000"/>
              </a:lnSpc>
            </a:pPr>
            <a:r>
              <a:rPr lang="en-US" altLang="zh-CN" sz="2800" b="1">
                <a:solidFill>
                  <a:srgbClr val="002060"/>
                </a:solidFill>
                <a:latin typeface="Times New Roman" panose="02020603050405020304" pitchFamily="18" charset="0"/>
                <a:ea typeface="微软雅黑" panose="020B0503020204020204" charset="-122"/>
              </a:rPr>
              <a:t>Status</a:t>
            </a:r>
            <a:endParaRPr lang="en-US" altLang="zh-CN" sz="2800" b="1">
              <a:solidFill>
                <a:srgbClr val="002060"/>
              </a:solidFill>
              <a:latin typeface="Times New Roman" panose="02020603050405020304" pitchFamily="18" charset="0"/>
              <a:ea typeface="微软雅黑" panose="020B0503020204020204" charset="-122"/>
            </a:endParaRPr>
          </a:p>
        </p:txBody>
      </p:sp>
      <p:sp>
        <p:nvSpPr>
          <p:cNvPr id="13" name="TextBox 5"/>
          <p:cNvSpPr txBox="1"/>
          <p:nvPr/>
        </p:nvSpPr>
        <p:spPr>
          <a:xfrm>
            <a:off x="2896235" y="2298065"/>
            <a:ext cx="2446655" cy="521970"/>
          </a:xfrm>
          <a:prstGeom prst="rect">
            <a:avLst/>
          </a:prstGeom>
          <a:noFill/>
          <a:ln w="9525">
            <a:noFill/>
          </a:ln>
        </p:spPr>
        <p:txBody>
          <a:bodyPr wrap="square" anchor="t">
            <a:spAutoFit/>
          </a:bodyPr>
          <a:p>
            <a:pPr algn="l" eaLnBrk="1" latinLnBrk="0" hangingPunct="1">
              <a:lnSpc>
                <a:spcPct val="100000"/>
              </a:lnSpc>
            </a:pPr>
            <a:r>
              <a:rPr lang="en-US" altLang="zh-CN" sz="2800" b="1">
                <a:solidFill>
                  <a:srgbClr val="002060"/>
                </a:solidFill>
                <a:latin typeface="Times New Roman" panose="02020603050405020304" pitchFamily="18" charset="0"/>
                <a:ea typeface="微软雅黑" panose="020B0503020204020204" charset="-122"/>
              </a:rPr>
              <a:t>Achievements </a:t>
            </a:r>
            <a:endParaRPr lang="en-US" altLang="zh-CN" sz="2800" b="1">
              <a:solidFill>
                <a:srgbClr val="002060"/>
              </a:solidFill>
              <a:latin typeface="Times New Roman" panose="02020603050405020304" pitchFamily="18" charset="0"/>
              <a:ea typeface="微软雅黑" panose="020B0503020204020204" charset="-122"/>
            </a:endParaRPr>
          </a:p>
        </p:txBody>
      </p:sp>
      <p:sp>
        <p:nvSpPr>
          <p:cNvPr id="14" name="TextBox 5"/>
          <p:cNvSpPr txBox="1"/>
          <p:nvPr/>
        </p:nvSpPr>
        <p:spPr>
          <a:xfrm>
            <a:off x="2390775" y="2800350"/>
            <a:ext cx="4160520" cy="521970"/>
          </a:xfrm>
          <a:prstGeom prst="rect">
            <a:avLst/>
          </a:prstGeom>
          <a:noFill/>
          <a:ln w="9525">
            <a:noFill/>
          </a:ln>
        </p:spPr>
        <p:txBody>
          <a:bodyPr wrap="square" anchor="t">
            <a:spAutoFit/>
          </a:bodyPr>
          <a:p>
            <a:pPr algn="l" eaLnBrk="1" latinLnBrk="0" hangingPunct="1">
              <a:lnSpc>
                <a:spcPct val="100000"/>
              </a:lnSpc>
            </a:pPr>
            <a:r>
              <a:rPr lang="en-US" altLang="zh-CN" sz="2800" b="1">
                <a:solidFill>
                  <a:srgbClr val="002060"/>
                </a:solidFill>
                <a:latin typeface="Times New Roman" panose="02020603050405020304" pitchFamily="18" charset="0"/>
                <a:ea typeface="微软雅黑" panose="020B0503020204020204" charset="-122"/>
              </a:rPr>
              <a:t>Outstanding personalities </a:t>
            </a:r>
            <a:endParaRPr lang="en-US" altLang="zh-CN" sz="2800" b="1">
              <a:solidFill>
                <a:srgbClr val="002060"/>
              </a:solidFill>
              <a:latin typeface="Times New Roman" panose="02020603050405020304" pitchFamily="18" charset="0"/>
              <a:ea typeface="微软雅黑" panose="020B0503020204020204" charset="-122"/>
            </a:endParaRPr>
          </a:p>
        </p:txBody>
      </p:sp>
      <p:pic>
        <p:nvPicPr>
          <p:cNvPr id="2" name="图片 1"/>
          <p:cNvPicPr>
            <a:picLocks noChangeAspect="1"/>
          </p:cNvPicPr>
          <p:nvPr/>
        </p:nvPicPr>
        <p:blipFill>
          <a:blip r:embed="rId1"/>
          <a:stretch>
            <a:fillRect/>
          </a:stretch>
        </p:blipFill>
        <p:spPr>
          <a:xfrm>
            <a:off x="1143000" y="709295"/>
            <a:ext cx="766445" cy="1072515"/>
          </a:xfrm>
          <a:prstGeom prst="rect">
            <a:avLst/>
          </a:prstGeom>
        </p:spPr>
      </p:pic>
      <p:pic>
        <p:nvPicPr>
          <p:cNvPr id="5" name="图片 4"/>
          <p:cNvPicPr>
            <a:picLocks noChangeAspect="1"/>
          </p:cNvPicPr>
          <p:nvPr/>
        </p:nvPicPr>
        <p:blipFill>
          <a:blip r:embed="rId2"/>
          <a:stretch>
            <a:fillRect/>
          </a:stretch>
        </p:blipFill>
        <p:spPr>
          <a:xfrm>
            <a:off x="6248400" y="666750"/>
            <a:ext cx="2012315" cy="1052830"/>
          </a:xfrm>
          <a:prstGeom prst="rect">
            <a:avLst/>
          </a:prstGeom>
        </p:spPr>
      </p:pic>
      <p:cxnSp>
        <p:nvCxnSpPr>
          <p:cNvPr id="6" name="肘形连接符 5"/>
          <p:cNvCxnSpPr>
            <a:stCxn id="5" idx="3"/>
            <a:endCxn id="14" idx="3"/>
          </p:cNvCxnSpPr>
          <p:nvPr/>
        </p:nvCxnSpPr>
        <p:spPr>
          <a:xfrm flipH="1">
            <a:off x="6551295" y="1193165"/>
            <a:ext cx="1709420" cy="1868170"/>
          </a:xfrm>
          <a:prstGeom prst="bentConnector3">
            <a:avLst>
              <a:gd name="adj1" fmla="val -13930"/>
            </a:avLst>
          </a:prstGeom>
          <a:ln w="57150">
            <a:solidFill>
              <a:schemeClr val="accent1">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肘形连接符 6"/>
          <p:cNvCxnSpPr>
            <a:stCxn id="5" idx="3"/>
            <a:endCxn id="13" idx="3"/>
          </p:cNvCxnSpPr>
          <p:nvPr/>
        </p:nvCxnSpPr>
        <p:spPr>
          <a:xfrm flipH="1">
            <a:off x="5342890" y="1193165"/>
            <a:ext cx="2917825" cy="1365885"/>
          </a:xfrm>
          <a:prstGeom prst="bentConnector3">
            <a:avLst>
              <a:gd name="adj1" fmla="val -8161"/>
            </a:avLst>
          </a:prstGeom>
          <a:ln w="57150">
            <a:solidFill>
              <a:schemeClr val="accent1">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肘形连接符 7"/>
          <p:cNvCxnSpPr>
            <a:stCxn id="5" idx="3"/>
            <a:endCxn id="12" idx="3"/>
          </p:cNvCxnSpPr>
          <p:nvPr/>
        </p:nvCxnSpPr>
        <p:spPr>
          <a:xfrm flipH="1">
            <a:off x="4788535" y="1193165"/>
            <a:ext cx="3472180" cy="844550"/>
          </a:xfrm>
          <a:prstGeom prst="bentConnector3">
            <a:avLst>
              <a:gd name="adj1" fmla="val -6858"/>
            </a:avLst>
          </a:prstGeom>
          <a:ln w="57150">
            <a:solidFill>
              <a:schemeClr val="accent1">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TextBox 5"/>
          <p:cNvSpPr txBox="1"/>
          <p:nvPr/>
        </p:nvSpPr>
        <p:spPr>
          <a:xfrm>
            <a:off x="2362835" y="3343910"/>
            <a:ext cx="4585335" cy="1711960"/>
          </a:xfrm>
          <a:prstGeom prst="rect">
            <a:avLst/>
          </a:prstGeom>
          <a:noFill/>
          <a:ln w="28575" cmpd="dbl">
            <a:solidFill>
              <a:schemeClr val="accent1">
                <a:shade val="50000"/>
              </a:schemeClr>
            </a:solidFill>
            <a:prstDash val="solid"/>
          </a:ln>
        </p:spPr>
        <p:txBody>
          <a:bodyPr wrap="square" anchor="t">
            <a:spAutoFit/>
          </a:bodyPr>
          <a:p>
            <a:pPr algn="l" eaLnBrk="1" latinLnBrk="0" hangingPunct="1">
              <a:lnSpc>
                <a:spcPts val="3160"/>
              </a:lnSpc>
            </a:pPr>
            <a:endParaRPr lang="en-US" altLang="zh-CN" sz="2800" b="1">
              <a:solidFill>
                <a:srgbClr val="002060"/>
              </a:solidFill>
              <a:latin typeface="Times New Roman" panose="02020603050405020304" pitchFamily="18" charset="0"/>
              <a:ea typeface="微软雅黑" panose="020B0503020204020204" charset="-122"/>
            </a:endParaRPr>
          </a:p>
          <a:p>
            <a:pPr algn="l" eaLnBrk="1" latinLnBrk="0" hangingPunct="1">
              <a:lnSpc>
                <a:spcPts val="3160"/>
              </a:lnSpc>
            </a:pPr>
            <a:endParaRPr lang="en-US" altLang="zh-CN" sz="2800" b="1">
              <a:solidFill>
                <a:srgbClr val="002060"/>
              </a:solidFill>
              <a:latin typeface="Times New Roman" panose="02020603050405020304" pitchFamily="18" charset="0"/>
              <a:ea typeface="微软雅黑" panose="020B0503020204020204" charset="-122"/>
            </a:endParaRPr>
          </a:p>
          <a:p>
            <a:pPr algn="l" eaLnBrk="1" latinLnBrk="0" hangingPunct="1">
              <a:lnSpc>
                <a:spcPts val="3160"/>
              </a:lnSpc>
            </a:pPr>
            <a:endParaRPr lang="en-US" altLang="zh-CN" sz="2800" b="1">
              <a:solidFill>
                <a:srgbClr val="002060"/>
              </a:solidFill>
              <a:latin typeface="Times New Roman" panose="02020603050405020304" pitchFamily="18" charset="0"/>
              <a:ea typeface="微软雅黑" panose="020B0503020204020204" charset="-122"/>
            </a:endParaRPr>
          </a:p>
          <a:p>
            <a:pPr algn="l" eaLnBrk="1" latinLnBrk="0" hangingPunct="1">
              <a:lnSpc>
                <a:spcPts val="3160"/>
              </a:lnSpc>
            </a:pPr>
            <a:endParaRPr lang="en-US" altLang="zh-CN" sz="2800" b="1">
              <a:solidFill>
                <a:srgbClr val="002060"/>
              </a:solidFill>
              <a:latin typeface="Times New Roman" panose="02020603050405020304" pitchFamily="18" charset="0"/>
              <a:ea typeface="微软雅黑" panose="020B0503020204020204" charset="-122"/>
            </a:endParaRPr>
          </a:p>
        </p:txBody>
      </p:sp>
      <p:cxnSp>
        <p:nvCxnSpPr>
          <p:cNvPr id="42" name="肘形连接符 41"/>
          <p:cNvCxnSpPr/>
          <p:nvPr/>
        </p:nvCxnSpPr>
        <p:spPr>
          <a:xfrm flipV="1">
            <a:off x="838835" y="2038350"/>
            <a:ext cx="2514600" cy="3175"/>
          </a:xfrm>
          <a:prstGeom prst="bentConnector3">
            <a:avLst>
              <a:gd name="adj1" fmla="val 50025"/>
            </a:avLst>
          </a:prstGeom>
          <a:ln w="57150">
            <a:solidFill>
              <a:schemeClr val="accent1">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肘形连接符 15"/>
          <p:cNvCxnSpPr/>
          <p:nvPr/>
        </p:nvCxnSpPr>
        <p:spPr>
          <a:xfrm rot="10800000" flipH="1" flipV="1">
            <a:off x="1067152" y="1260763"/>
            <a:ext cx="1297940" cy="1809115"/>
          </a:xfrm>
          <a:prstGeom prst="bentConnector3">
            <a:avLst>
              <a:gd name="adj1" fmla="val -18346"/>
            </a:avLst>
          </a:prstGeom>
          <a:ln w="57150">
            <a:solidFill>
              <a:schemeClr val="accent1">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肘形连接符 18"/>
          <p:cNvCxnSpPr/>
          <p:nvPr/>
        </p:nvCxnSpPr>
        <p:spPr>
          <a:xfrm>
            <a:off x="838835" y="2566035"/>
            <a:ext cx="1828800" cy="5715"/>
          </a:xfrm>
          <a:prstGeom prst="bentConnector3">
            <a:avLst>
              <a:gd name="adj1" fmla="val 50035"/>
            </a:avLst>
          </a:prstGeom>
          <a:ln w="57150">
            <a:solidFill>
              <a:schemeClr val="accent1">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362835" y="3340735"/>
            <a:ext cx="4586605" cy="1711960"/>
          </a:xfrm>
          <a:prstGeom prst="rect">
            <a:avLst/>
          </a:prstGeom>
          <a:noFill/>
        </p:spPr>
        <p:txBody>
          <a:bodyPr wrap="square" rtlCol="0" anchor="t">
            <a:spAutoFit/>
          </a:bodyPr>
          <a:p>
            <a:pPr algn="l" defTabSz="914400">
              <a:lnSpc>
                <a:spcPts val="3160"/>
              </a:lnSpc>
            </a:pPr>
            <a:r>
              <a:rPr lang="en-US" altLang="zh-CN" sz="2800" b="1">
                <a:solidFill>
                  <a:srgbClr val="FF0000"/>
                </a:solidFill>
                <a:latin typeface="Times New Roman" panose="02020603050405020304" pitchFamily="18" charset="0"/>
                <a:ea typeface="微软雅黑" panose="020B0503020204020204" charset="-122"/>
                <a:sym typeface="+mn-ea"/>
              </a:rPr>
              <a:t>Scientific spirits: </a:t>
            </a:r>
            <a:endParaRPr lang="en-US" altLang="zh-CN" sz="2800" b="1">
              <a:solidFill>
                <a:srgbClr val="FF0000"/>
              </a:solidFill>
              <a:latin typeface="Times New Roman" panose="02020603050405020304" pitchFamily="18" charset="0"/>
              <a:ea typeface="微软雅黑" panose="020B0503020204020204" charset="-122"/>
              <a:sym typeface="+mn-ea"/>
            </a:endParaRPr>
          </a:p>
          <a:p>
            <a:pPr algn="l" defTabSz="914400">
              <a:lnSpc>
                <a:spcPts val="3160"/>
              </a:lnSpc>
            </a:pPr>
            <a:r>
              <a:rPr lang="en-US" altLang="zh-CN" sz="2800" b="1">
                <a:solidFill>
                  <a:srgbClr val="002060"/>
                </a:solidFill>
                <a:latin typeface="Times New Roman" panose="02020603050405020304" pitchFamily="18" charset="0"/>
                <a:ea typeface="微软雅黑" panose="020B0503020204020204" charset="-122"/>
                <a:sym typeface="+mn-ea"/>
              </a:rPr>
              <a:t>* Serving one's country</a:t>
            </a:r>
            <a:endParaRPr lang="en-US" altLang="zh-CN" sz="2800" b="1">
              <a:solidFill>
                <a:srgbClr val="002060"/>
              </a:solidFill>
              <a:latin typeface="Times New Roman" panose="02020603050405020304" pitchFamily="18" charset="0"/>
              <a:ea typeface="微软雅黑" panose="020B0503020204020204" charset="-122"/>
              <a:sym typeface="+mn-ea"/>
            </a:endParaRPr>
          </a:p>
          <a:p>
            <a:pPr algn="l" defTabSz="914400">
              <a:lnSpc>
                <a:spcPts val="3160"/>
              </a:lnSpc>
            </a:pPr>
            <a:r>
              <a:rPr lang="en-US" altLang="zh-CN" sz="2800" b="1">
                <a:solidFill>
                  <a:srgbClr val="002060"/>
                </a:solidFill>
                <a:latin typeface="Times New Roman" panose="02020603050405020304" pitchFamily="18" charset="0"/>
                <a:ea typeface="微软雅黑" panose="020B0503020204020204" charset="-122"/>
                <a:sym typeface="+mn-ea"/>
              </a:rPr>
              <a:t>* Pursuing the truth</a:t>
            </a:r>
            <a:endParaRPr lang="en-US" altLang="zh-CN" sz="2800" b="1">
              <a:solidFill>
                <a:srgbClr val="002060"/>
              </a:solidFill>
              <a:latin typeface="Times New Roman" panose="02020603050405020304" pitchFamily="18" charset="0"/>
              <a:ea typeface="微软雅黑" panose="020B0503020204020204" charset="-122"/>
              <a:sym typeface="+mn-ea"/>
            </a:endParaRPr>
          </a:p>
          <a:p>
            <a:pPr algn="l" defTabSz="914400">
              <a:lnSpc>
                <a:spcPts val="3160"/>
              </a:lnSpc>
            </a:pPr>
            <a:r>
              <a:rPr lang="en-US" altLang="zh-CN" sz="2800" b="1">
                <a:solidFill>
                  <a:srgbClr val="002060"/>
                </a:solidFill>
                <a:latin typeface="Times New Roman" panose="02020603050405020304" pitchFamily="18" charset="0"/>
                <a:ea typeface="微软雅黑" panose="020B0503020204020204" charset="-122"/>
                <a:sym typeface="+mn-ea"/>
              </a:rPr>
              <a:t>* Fulfiling personal values </a:t>
            </a:r>
            <a:endParaRPr lang="zh-CN" altLang="en-US"/>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40" grpId="0" animBg="1"/>
      <p:bldP spid="4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组合 4"/>
          <p:cNvGrpSpPr/>
          <p:nvPr/>
        </p:nvGrpSpPr>
        <p:grpSpPr>
          <a:xfrm>
            <a:off x="310566" y="285750"/>
            <a:ext cx="2791330" cy="547378"/>
            <a:chOff x="310566" y="285750"/>
            <a:chExt cx="2791330" cy="547378"/>
          </a:xfrm>
        </p:grpSpPr>
        <p:sp>
          <p:nvSpPr>
            <p:cNvPr id="15" name="TextBox 6"/>
            <p:cNvSpPr txBox="1">
              <a:spLocks noChangeArrowheads="1"/>
            </p:cNvSpPr>
            <p:nvPr/>
          </p:nvSpPr>
          <p:spPr bwMode="auto">
            <a:xfrm>
              <a:off x="310566" y="285750"/>
              <a:ext cx="2791330" cy="461665"/>
            </a:xfrm>
            <a:prstGeom prst="rect">
              <a:avLst/>
            </a:prstGeom>
            <a:noFill/>
            <a:ln w="9525">
              <a:noFill/>
              <a:miter lim="800000"/>
            </a:ln>
          </p:spPr>
          <p:txBody>
            <a:bodyPr wrap="square">
              <a:spAutoFit/>
            </a:bodyPr>
            <a:lstStyle/>
            <a:p>
              <a:pPr>
                <a:buFont typeface="Arial" panose="020B0604020202020204" pitchFamily="34" charset="0"/>
                <a:buNone/>
                <a:defRPr/>
              </a:pPr>
              <a:r>
                <a:rPr lang="en-US" altLang="zh-CN" sz="2400" b="1">
                  <a:solidFill>
                    <a:schemeClr val="accent5">
                      <a:lumMod val="50000"/>
                    </a:schemeClr>
                  </a:solidFill>
                  <a:latin typeface="Times New Roman" panose="02020603050405020304" pitchFamily="18" charset="0"/>
                  <a:ea typeface="楷体" panose="02010609060101010101" pitchFamily="49" charset="-122"/>
                  <a:cs typeface="Times New Roman" panose="02020603050405020304" pitchFamily="18" charset="0"/>
                </a:rPr>
                <a:t>Work in groups</a:t>
              </a:r>
              <a:endParaRPr lang="zh-CN" altLang="en-US" sz="2400" b="1">
                <a:solidFill>
                  <a:schemeClr val="accent5">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任意多边形 7"/>
            <p:cNvSpPr/>
            <p:nvPr/>
          </p:nvSpPr>
          <p:spPr>
            <a:xfrm>
              <a:off x="381000" y="690330"/>
              <a:ext cx="2068004" cy="142798"/>
            </a:xfrm>
            <a:custGeom>
              <a:avLst/>
              <a:gdLst>
                <a:gd name="connsiteX0" fmla="*/ 0 w 1604865"/>
                <a:gd name="connsiteY0" fmla="*/ 233265 h 233265"/>
                <a:gd name="connsiteX1" fmla="*/ 363894 w 1604865"/>
                <a:gd name="connsiteY1" fmla="*/ 37323 h 233265"/>
                <a:gd name="connsiteX2" fmla="*/ 951722 w 1604865"/>
                <a:gd name="connsiteY2" fmla="*/ 223935 h 233265"/>
                <a:gd name="connsiteX3" fmla="*/ 1604865 w 1604865"/>
                <a:gd name="connsiteY3" fmla="*/ 0 h 233265"/>
              </a:gdLst>
              <a:ahLst/>
              <a:cxnLst>
                <a:cxn ang="0">
                  <a:pos x="connsiteX0" y="connsiteY0"/>
                </a:cxn>
                <a:cxn ang="0">
                  <a:pos x="connsiteX1" y="connsiteY1"/>
                </a:cxn>
                <a:cxn ang="0">
                  <a:pos x="connsiteX2" y="connsiteY2"/>
                </a:cxn>
                <a:cxn ang="0">
                  <a:pos x="connsiteX3" y="connsiteY3"/>
                </a:cxn>
              </a:cxnLst>
              <a:rect l="l" t="t" r="r" b="b"/>
              <a:pathLst>
                <a:path w="1604865" h="233265">
                  <a:moveTo>
                    <a:pt x="0" y="233265"/>
                  </a:moveTo>
                  <a:cubicBezTo>
                    <a:pt x="102637" y="136071"/>
                    <a:pt x="205274" y="38878"/>
                    <a:pt x="363894" y="37323"/>
                  </a:cubicBezTo>
                  <a:cubicBezTo>
                    <a:pt x="522514" y="35768"/>
                    <a:pt x="744894" y="230155"/>
                    <a:pt x="951722" y="223935"/>
                  </a:cubicBezTo>
                  <a:cubicBezTo>
                    <a:pt x="1158550" y="217715"/>
                    <a:pt x="1381707" y="108857"/>
                    <a:pt x="1604865" y="0"/>
                  </a:cubicBezTo>
                </a:path>
              </a:pathLst>
            </a:cu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楷体" panose="02010609060101010101" pitchFamily="49" charset="-122"/>
              </a:endParaRPr>
            </a:p>
          </p:txBody>
        </p:sp>
      </p:grpSp>
      <p:grpSp>
        <p:nvGrpSpPr>
          <p:cNvPr id="6" name="组合 5"/>
          <p:cNvGrpSpPr/>
          <p:nvPr/>
        </p:nvGrpSpPr>
        <p:grpSpPr>
          <a:xfrm>
            <a:off x="3641035" y="791886"/>
            <a:ext cx="3597965" cy="668594"/>
            <a:chOff x="3641035" y="791886"/>
            <a:chExt cx="3597965" cy="668594"/>
          </a:xfrm>
        </p:grpSpPr>
        <p:sp>
          <p:nvSpPr>
            <p:cNvPr id="2" name="矩形 1"/>
            <p:cNvSpPr/>
            <p:nvPr/>
          </p:nvSpPr>
          <p:spPr>
            <a:xfrm>
              <a:off x="4267200" y="914537"/>
              <a:ext cx="2971800" cy="521970"/>
            </a:xfrm>
            <a:prstGeom prst="rect">
              <a:avLst/>
            </a:prstGeom>
          </p:spPr>
          <p:txBody>
            <a:bodyPr wrap="square">
              <a:spAutoFit/>
            </a:bodyPr>
            <a:lstStyle/>
            <a:p>
              <a:r>
                <a:rPr lang="en-US" altLang="zh-CN" sz="2800" b="1" kern="100">
                  <a:latin typeface="Times New Roman" panose="02020603050405020304" pitchFamily="18" charset="0"/>
                  <a:ea typeface="楷体" panose="02010609060101010101" pitchFamily="49" charset="-122"/>
                  <a:cs typeface="Times New Roman" panose="02020603050405020304" pitchFamily="18" charset="0"/>
                </a:rPr>
                <a:t>Discuss</a:t>
              </a:r>
              <a:endParaRPr lang="en-US" altLang="zh-CN" sz="2800" b="1" kern="10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Freeform: Shape 2"/>
            <p:cNvSpPr/>
            <p:nvPr/>
          </p:nvSpPr>
          <p:spPr bwMode="auto">
            <a:xfrm flipH="1">
              <a:off x="3641035" y="791886"/>
              <a:ext cx="609600" cy="668594"/>
            </a:xfrm>
            <a:custGeom>
              <a:avLst/>
              <a:gdLst>
                <a:gd name="T0" fmla="*/ 3316 w 7300"/>
                <a:gd name="T1" fmla="*/ 18 h 8640"/>
                <a:gd name="T2" fmla="*/ 2829 w 7300"/>
                <a:gd name="T3" fmla="*/ 100 h 8640"/>
                <a:gd name="T4" fmla="*/ 2381 w 7300"/>
                <a:gd name="T5" fmla="*/ 250 h 8640"/>
                <a:gd name="T6" fmla="*/ 1976 w 7300"/>
                <a:gd name="T7" fmla="*/ 462 h 8640"/>
                <a:gd name="T8" fmla="*/ 1614 w 7300"/>
                <a:gd name="T9" fmla="*/ 730 h 8640"/>
                <a:gd name="T10" fmla="*/ 1300 w 7300"/>
                <a:gd name="T11" fmla="*/ 1052 h 8640"/>
                <a:gd name="T12" fmla="*/ 1036 w 7300"/>
                <a:gd name="T13" fmla="*/ 1422 h 8640"/>
                <a:gd name="T14" fmla="*/ 828 w 7300"/>
                <a:gd name="T15" fmla="*/ 1834 h 8640"/>
                <a:gd name="T16" fmla="*/ 674 w 7300"/>
                <a:gd name="T17" fmla="*/ 2285 h 8640"/>
                <a:gd name="T18" fmla="*/ 580 w 7300"/>
                <a:gd name="T19" fmla="*/ 2770 h 8640"/>
                <a:gd name="T20" fmla="*/ 548 w 7300"/>
                <a:gd name="T21" fmla="*/ 3284 h 8640"/>
                <a:gd name="T22" fmla="*/ 576 w 7300"/>
                <a:gd name="T23" fmla="*/ 3407 h 8640"/>
                <a:gd name="T24" fmla="*/ 612 w 7300"/>
                <a:gd name="T25" fmla="*/ 3626 h 8640"/>
                <a:gd name="T26" fmla="*/ 581 w 7300"/>
                <a:gd name="T27" fmla="*/ 3787 h 8640"/>
                <a:gd name="T28" fmla="*/ 348 w 7300"/>
                <a:gd name="T29" fmla="*/ 4388 h 8640"/>
                <a:gd name="T30" fmla="*/ 27 w 7300"/>
                <a:gd name="T31" fmla="*/ 5114 h 8640"/>
                <a:gd name="T32" fmla="*/ 4 w 7300"/>
                <a:gd name="T33" fmla="*/ 5330 h 8640"/>
                <a:gd name="T34" fmla="*/ 54 w 7300"/>
                <a:gd name="T35" fmla="*/ 5469 h 8640"/>
                <a:gd name="T36" fmla="*/ 130 w 7300"/>
                <a:gd name="T37" fmla="*/ 5540 h 8640"/>
                <a:gd name="T38" fmla="*/ 248 w 7300"/>
                <a:gd name="T39" fmla="*/ 5565 h 8640"/>
                <a:gd name="T40" fmla="*/ 371 w 7300"/>
                <a:gd name="T41" fmla="*/ 5576 h 8640"/>
                <a:gd name="T42" fmla="*/ 471 w 7300"/>
                <a:gd name="T43" fmla="*/ 5617 h 8640"/>
                <a:gd name="T44" fmla="*/ 517 w 7300"/>
                <a:gd name="T45" fmla="*/ 5681 h 8640"/>
                <a:gd name="T46" fmla="*/ 517 w 7300"/>
                <a:gd name="T47" fmla="*/ 5754 h 8640"/>
                <a:gd name="T48" fmla="*/ 473 w 7300"/>
                <a:gd name="T49" fmla="*/ 5827 h 8640"/>
                <a:gd name="T50" fmla="*/ 419 w 7300"/>
                <a:gd name="T51" fmla="*/ 5877 h 8640"/>
                <a:gd name="T52" fmla="*/ 408 w 7300"/>
                <a:gd name="T53" fmla="*/ 5993 h 8640"/>
                <a:gd name="T54" fmla="*/ 453 w 7300"/>
                <a:gd name="T55" fmla="*/ 6125 h 8640"/>
                <a:gd name="T56" fmla="*/ 553 w 7300"/>
                <a:gd name="T57" fmla="*/ 6193 h 8640"/>
                <a:gd name="T58" fmla="*/ 822 w 7300"/>
                <a:gd name="T59" fmla="*/ 6305 h 8640"/>
                <a:gd name="T60" fmla="*/ 774 w 7300"/>
                <a:gd name="T61" fmla="*/ 6366 h 8640"/>
                <a:gd name="T62" fmla="*/ 683 w 7300"/>
                <a:gd name="T63" fmla="*/ 6462 h 8640"/>
                <a:gd name="T64" fmla="*/ 683 w 7300"/>
                <a:gd name="T65" fmla="*/ 6580 h 8640"/>
                <a:gd name="T66" fmla="*/ 799 w 7300"/>
                <a:gd name="T67" fmla="*/ 6783 h 8640"/>
                <a:gd name="T68" fmla="*/ 1034 w 7300"/>
                <a:gd name="T69" fmla="*/ 6958 h 8640"/>
                <a:gd name="T70" fmla="*/ 1065 w 7300"/>
                <a:gd name="T71" fmla="*/ 7078 h 8640"/>
                <a:gd name="T72" fmla="*/ 1020 w 7300"/>
                <a:gd name="T73" fmla="*/ 7402 h 8640"/>
                <a:gd name="T74" fmla="*/ 1006 w 7300"/>
                <a:gd name="T75" fmla="*/ 7586 h 8640"/>
                <a:gd name="T76" fmla="*/ 1111 w 7300"/>
                <a:gd name="T77" fmla="*/ 7807 h 8640"/>
                <a:gd name="T78" fmla="*/ 1227 w 7300"/>
                <a:gd name="T79" fmla="*/ 7927 h 8640"/>
                <a:gd name="T80" fmla="*/ 1388 w 7300"/>
                <a:gd name="T81" fmla="*/ 8012 h 8640"/>
                <a:gd name="T82" fmla="*/ 1559 w 7300"/>
                <a:gd name="T83" fmla="*/ 8039 h 8640"/>
                <a:gd name="T84" fmla="*/ 1896 w 7300"/>
                <a:gd name="T85" fmla="*/ 7998 h 8640"/>
                <a:gd name="T86" fmla="*/ 2401 w 7300"/>
                <a:gd name="T87" fmla="*/ 7859 h 8640"/>
                <a:gd name="T88" fmla="*/ 5813 w 7300"/>
                <a:gd name="T89" fmla="*/ 6489 h 8640"/>
                <a:gd name="T90" fmla="*/ 6191 w 7300"/>
                <a:gd name="T91" fmla="*/ 5934 h 8640"/>
                <a:gd name="T92" fmla="*/ 6699 w 7300"/>
                <a:gd name="T93" fmla="*/ 5190 h 8640"/>
                <a:gd name="T94" fmla="*/ 7000 w 7300"/>
                <a:gd name="T95" fmla="*/ 4650 h 8640"/>
                <a:gd name="T96" fmla="*/ 7207 w 7300"/>
                <a:gd name="T97" fmla="*/ 4090 h 8640"/>
                <a:gd name="T98" fmla="*/ 7257 w 7300"/>
                <a:gd name="T99" fmla="*/ 3810 h 8640"/>
                <a:gd name="T100" fmla="*/ 7300 w 7300"/>
                <a:gd name="T101" fmla="*/ 3127 h 8640"/>
                <a:gd name="T102" fmla="*/ 7238 w 7300"/>
                <a:gd name="T103" fmla="*/ 2511 h 8640"/>
                <a:gd name="T104" fmla="*/ 7081 w 7300"/>
                <a:gd name="T105" fmla="*/ 1964 h 8640"/>
                <a:gd name="T106" fmla="*/ 6838 w 7300"/>
                <a:gd name="T107" fmla="*/ 1484 h 8640"/>
                <a:gd name="T108" fmla="*/ 6517 w 7300"/>
                <a:gd name="T109" fmla="*/ 1072 h 8640"/>
                <a:gd name="T110" fmla="*/ 6128 w 7300"/>
                <a:gd name="T111" fmla="*/ 728 h 8640"/>
                <a:gd name="T112" fmla="*/ 5679 w 7300"/>
                <a:gd name="T113" fmla="*/ 449 h 8640"/>
                <a:gd name="T114" fmla="*/ 5178 w 7300"/>
                <a:gd name="T115" fmla="*/ 237 h 8640"/>
                <a:gd name="T116" fmla="*/ 4635 w 7300"/>
                <a:gd name="T117" fmla="*/ 93 h 8640"/>
                <a:gd name="T118" fmla="*/ 4059 w 7300"/>
                <a:gd name="T119" fmla="*/ 16 h 8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00" h="8640">
                  <a:moveTo>
                    <a:pt x="3660" y="0"/>
                  </a:moveTo>
                  <a:lnTo>
                    <a:pt x="3660" y="0"/>
                  </a:lnTo>
                  <a:lnTo>
                    <a:pt x="3572" y="2"/>
                  </a:lnTo>
                  <a:lnTo>
                    <a:pt x="3485" y="5"/>
                  </a:lnTo>
                  <a:lnTo>
                    <a:pt x="3399" y="11"/>
                  </a:lnTo>
                  <a:lnTo>
                    <a:pt x="3316" y="18"/>
                  </a:lnTo>
                  <a:lnTo>
                    <a:pt x="3232" y="27"/>
                  </a:lnTo>
                  <a:lnTo>
                    <a:pt x="3150" y="37"/>
                  </a:lnTo>
                  <a:lnTo>
                    <a:pt x="3068" y="50"/>
                  </a:lnTo>
                  <a:lnTo>
                    <a:pt x="2987" y="64"/>
                  </a:lnTo>
                  <a:lnTo>
                    <a:pt x="2907" y="82"/>
                  </a:lnTo>
                  <a:lnTo>
                    <a:pt x="2829" y="100"/>
                  </a:lnTo>
                  <a:lnTo>
                    <a:pt x="2752" y="121"/>
                  </a:lnTo>
                  <a:lnTo>
                    <a:pt x="2675" y="143"/>
                  </a:lnTo>
                  <a:lnTo>
                    <a:pt x="2600" y="168"/>
                  </a:lnTo>
                  <a:lnTo>
                    <a:pt x="2525" y="193"/>
                  </a:lnTo>
                  <a:lnTo>
                    <a:pt x="2454" y="221"/>
                  </a:lnTo>
                  <a:lnTo>
                    <a:pt x="2381" y="250"/>
                  </a:lnTo>
                  <a:lnTo>
                    <a:pt x="2311" y="282"/>
                  </a:lnTo>
                  <a:lnTo>
                    <a:pt x="2242" y="314"/>
                  </a:lnTo>
                  <a:lnTo>
                    <a:pt x="2174" y="348"/>
                  </a:lnTo>
                  <a:lnTo>
                    <a:pt x="2106" y="383"/>
                  </a:lnTo>
                  <a:lnTo>
                    <a:pt x="2040" y="423"/>
                  </a:lnTo>
                  <a:lnTo>
                    <a:pt x="1976" y="462"/>
                  </a:lnTo>
                  <a:lnTo>
                    <a:pt x="1912" y="503"/>
                  </a:lnTo>
                  <a:lnTo>
                    <a:pt x="1850" y="546"/>
                  </a:lnTo>
                  <a:lnTo>
                    <a:pt x="1789" y="589"/>
                  </a:lnTo>
                  <a:lnTo>
                    <a:pt x="1730" y="635"/>
                  </a:lnTo>
                  <a:lnTo>
                    <a:pt x="1671" y="681"/>
                  </a:lnTo>
                  <a:lnTo>
                    <a:pt x="1614" y="730"/>
                  </a:lnTo>
                  <a:lnTo>
                    <a:pt x="1559" y="779"/>
                  </a:lnTo>
                  <a:lnTo>
                    <a:pt x="1504" y="831"/>
                  </a:lnTo>
                  <a:lnTo>
                    <a:pt x="1452" y="885"/>
                  </a:lnTo>
                  <a:lnTo>
                    <a:pt x="1400" y="938"/>
                  </a:lnTo>
                  <a:lnTo>
                    <a:pt x="1350" y="995"/>
                  </a:lnTo>
                  <a:lnTo>
                    <a:pt x="1300" y="1052"/>
                  </a:lnTo>
                  <a:lnTo>
                    <a:pt x="1254" y="1109"/>
                  </a:lnTo>
                  <a:lnTo>
                    <a:pt x="1207" y="1170"/>
                  </a:lnTo>
                  <a:lnTo>
                    <a:pt x="1163" y="1231"/>
                  </a:lnTo>
                  <a:lnTo>
                    <a:pt x="1118" y="1293"/>
                  </a:lnTo>
                  <a:lnTo>
                    <a:pt x="1077" y="1356"/>
                  </a:lnTo>
                  <a:lnTo>
                    <a:pt x="1036" y="1422"/>
                  </a:lnTo>
                  <a:lnTo>
                    <a:pt x="999" y="1488"/>
                  </a:lnTo>
                  <a:lnTo>
                    <a:pt x="961" y="1554"/>
                  </a:lnTo>
                  <a:lnTo>
                    <a:pt x="926" y="1621"/>
                  </a:lnTo>
                  <a:lnTo>
                    <a:pt x="892" y="1691"/>
                  </a:lnTo>
                  <a:lnTo>
                    <a:pt x="858" y="1762"/>
                  </a:lnTo>
                  <a:lnTo>
                    <a:pt x="828" y="1834"/>
                  </a:lnTo>
                  <a:lnTo>
                    <a:pt x="797" y="1907"/>
                  </a:lnTo>
                  <a:lnTo>
                    <a:pt x="769" y="1980"/>
                  </a:lnTo>
                  <a:lnTo>
                    <a:pt x="744" y="2055"/>
                  </a:lnTo>
                  <a:lnTo>
                    <a:pt x="719" y="2130"/>
                  </a:lnTo>
                  <a:lnTo>
                    <a:pt x="696" y="2206"/>
                  </a:lnTo>
                  <a:lnTo>
                    <a:pt x="674" y="2285"/>
                  </a:lnTo>
                  <a:lnTo>
                    <a:pt x="653" y="2363"/>
                  </a:lnTo>
                  <a:lnTo>
                    <a:pt x="635" y="2444"/>
                  </a:lnTo>
                  <a:lnTo>
                    <a:pt x="619" y="2524"/>
                  </a:lnTo>
                  <a:lnTo>
                    <a:pt x="603" y="2604"/>
                  </a:lnTo>
                  <a:lnTo>
                    <a:pt x="590" y="2686"/>
                  </a:lnTo>
                  <a:lnTo>
                    <a:pt x="580" y="2770"/>
                  </a:lnTo>
                  <a:lnTo>
                    <a:pt x="569" y="2854"/>
                  </a:lnTo>
                  <a:lnTo>
                    <a:pt x="562" y="2938"/>
                  </a:lnTo>
                  <a:lnTo>
                    <a:pt x="555" y="3023"/>
                  </a:lnTo>
                  <a:lnTo>
                    <a:pt x="551" y="3111"/>
                  </a:lnTo>
                  <a:lnTo>
                    <a:pt x="548" y="3196"/>
                  </a:lnTo>
                  <a:lnTo>
                    <a:pt x="548" y="3284"/>
                  </a:lnTo>
                  <a:lnTo>
                    <a:pt x="548" y="3284"/>
                  </a:lnTo>
                  <a:lnTo>
                    <a:pt x="548" y="3302"/>
                  </a:lnTo>
                  <a:lnTo>
                    <a:pt x="549" y="3316"/>
                  </a:lnTo>
                  <a:lnTo>
                    <a:pt x="556" y="3346"/>
                  </a:lnTo>
                  <a:lnTo>
                    <a:pt x="565" y="3375"/>
                  </a:lnTo>
                  <a:lnTo>
                    <a:pt x="576" y="3407"/>
                  </a:lnTo>
                  <a:lnTo>
                    <a:pt x="589" y="3444"/>
                  </a:lnTo>
                  <a:lnTo>
                    <a:pt x="599" y="3491"/>
                  </a:lnTo>
                  <a:lnTo>
                    <a:pt x="605" y="3519"/>
                  </a:lnTo>
                  <a:lnTo>
                    <a:pt x="608" y="3551"/>
                  </a:lnTo>
                  <a:lnTo>
                    <a:pt x="610" y="3587"/>
                  </a:lnTo>
                  <a:lnTo>
                    <a:pt x="612" y="3626"/>
                  </a:lnTo>
                  <a:lnTo>
                    <a:pt x="612" y="3626"/>
                  </a:lnTo>
                  <a:lnTo>
                    <a:pt x="612" y="3649"/>
                  </a:lnTo>
                  <a:lnTo>
                    <a:pt x="608" y="3678"/>
                  </a:lnTo>
                  <a:lnTo>
                    <a:pt x="601" y="3710"/>
                  </a:lnTo>
                  <a:lnTo>
                    <a:pt x="592" y="3747"/>
                  </a:lnTo>
                  <a:lnTo>
                    <a:pt x="581" y="3787"/>
                  </a:lnTo>
                  <a:lnTo>
                    <a:pt x="567" y="3831"/>
                  </a:lnTo>
                  <a:lnTo>
                    <a:pt x="533" y="3928"/>
                  </a:lnTo>
                  <a:lnTo>
                    <a:pt x="494" y="4035"/>
                  </a:lnTo>
                  <a:lnTo>
                    <a:pt x="448" y="4149"/>
                  </a:lnTo>
                  <a:lnTo>
                    <a:pt x="400" y="4266"/>
                  </a:lnTo>
                  <a:lnTo>
                    <a:pt x="348" y="4388"/>
                  </a:lnTo>
                  <a:lnTo>
                    <a:pt x="243" y="4625"/>
                  </a:lnTo>
                  <a:lnTo>
                    <a:pt x="148" y="4839"/>
                  </a:lnTo>
                  <a:lnTo>
                    <a:pt x="71" y="5008"/>
                  </a:lnTo>
                  <a:lnTo>
                    <a:pt x="45" y="5071"/>
                  </a:lnTo>
                  <a:lnTo>
                    <a:pt x="27" y="5114"/>
                  </a:lnTo>
                  <a:lnTo>
                    <a:pt x="27" y="5114"/>
                  </a:lnTo>
                  <a:lnTo>
                    <a:pt x="16" y="5146"/>
                  </a:lnTo>
                  <a:lnTo>
                    <a:pt x="7" y="5180"/>
                  </a:lnTo>
                  <a:lnTo>
                    <a:pt x="2" y="5217"/>
                  </a:lnTo>
                  <a:lnTo>
                    <a:pt x="0" y="5255"/>
                  </a:lnTo>
                  <a:lnTo>
                    <a:pt x="0" y="5292"/>
                  </a:lnTo>
                  <a:lnTo>
                    <a:pt x="4" y="5330"/>
                  </a:lnTo>
                  <a:lnTo>
                    <a:pt x="11" y="5367"/>
                  </a:lnTo>
                  <a:lnTo>
                    <a:pt x="21" y="5403"/>
                  </a:lnTo>
                  <a:lnTo>
                    <a:pt x="29" y="5421"/>
                  </a:lnTo>
                  <a:lnTo>
                    <a:pt x="36" y="5437"/>
                  </a:lnTo>
                  <a:lnTo>
                    <a:pt x="45" y="5453"/>
                  </a:lnTo>
                  <a:lnTo>
                    <a:pt x="54" y="5469"/>
                  </a:lnTo>
                  <a:lnTo>
                    <a:pt x="64" y="5483"/>
                  </a:lnTo>
                  <a:lnTo>
                    <a:pt x="75" y="5497"/>
                  </a:lnTo>
                  <a:lnTo>
                    <a:pt x="87" y="5510"/>
                  </a:lnTo>
                  <a:lnTo>
                    <a:pt x="100" y="5520"/>
                  </a:lnTo>
                  <a:lnTo>
                    <a:pt x="116" y="5531"/>
                  </a:lnTo>
                  <a:lnTo>
                    <a:pt x="130" y="5540"/>
                  </a:lnTo>
                  <a:lnTo>
                    <a:pt x="148" y="5549"/>
                  </a:lnTo>
                  <a:lnTo>
                    <a:pt x="166" y="5554"/>
                  </a:lnTo>
                  <a:lnTo>
                    <a:pt x="184" y="5560"/>
                  </a:lnTo>
                  <a:lnTo>
                    <a:pt x="205" y="5563"/>
                  </a:lnTo>
                  <a:lnTo>
                    <a:pt x="225" y="5565"/>
                  </a:lnTo>
                  <a:lnTo>
                    <a:pt x="248" y="5565"/>
                  </a:lnTo>
                  <a:lnTo>
                    <a:pt x="248" y="5565"/>
                  </a:lnTo>
                  <a:lnTo>
                    <a:pt x="276" y="5565"/>
                  </a:lnTo>
                  <a:lnTo>
                    <a:pt x="301" y="5567"/>
                  </a:lnTo>
                  <a:lnTo>
                    <a:pt x="326" y="5569"/>
                  </a:lnTo>
                  <a:lnTo>
                    <a:pt x="350" y="5570"/>
                  </a:lnTo>
                  <a:lnTo>
                    <a:pt x="371" y="5576"/>
                  </a:lnTo>
                  <a:lnTo>
                    <a:pt x="392" y="5579"/>
                  </a:lnTo>
                  <a:lnTo>
                    <a:pt x="410" y="5586"/>
                  </a:lnTo>
                  <a:lnTo>
                    <a:pt x="428" y="5592"/>
                  </a:lnTo>
                  <a:lnTo>
                    <a:pt x="442" y="5601"/>
                  </a:lnTo>
                  <a:lnTo>
                    <a:pt x="457" y="5608"/>
                  </a:lnTo>
                  <a:lnTo>
                    <a:pt x="471" y="5617"/>
                  </a:lnTo>
                  <a:lnTo>
                    <a:pt x="482" y="5626"/>
                  </a:lnTo>
                  <a:lnTo>
                    <a:pt x="490" y="5636"/>
                  </a:lnTo>
                  <a:lnTo>
                    <a:pt x="499" y="5647"/>
                  </a:lnTo>
                  <a:lnTo>
                    <a:pt x="507" y="5658"/>
                  </a:lnTo>
                  <a:lnTo>
                    <a:pt x="514" y="5668"/>
                  </a:lnTo>
                  <a:lnTo>
                    <a:pt x="517" y="5681"/>
                  </a:lnTo>
                  <a:lnTo>
                    <a:pt x="521" y="5693"/>
                  </a:lnTo>
                  <a:lnTo>
                    <a:pt x="523" y="5704"/>
                  </a:lnTo>
                  <a:lnTo>
                    <a:pt x="523" y="5717"/>
                  </a:lnTo>
                  <a:lnTo>
                    <a:pt x="523" y="5729"/>
                  </a:lnTo>
                  <a:lnTo>
                    <a:pt x="521" y="5742"/>
                  </a:lnTo>
                  <a:lnTo>
                    <a:pt x="517" y="5754"/>
                  </a:lnTo>
                  <a:lnTo>
                    <a:pt x="512" y="5767"/>
                  </a:lnTo>
                  <a:lnTo>
                    <a:pt x="507" y="5779"/>
                  </a:lnTo>
                  <a:lnTo>
                    <a:pt x="499" y="5792"/>
                  </a:lnTo>
                  <a:lnTo>
                    <a:pt x="492" y="5804"/>
                  </a:lnTo>
                  <a:lnTo>
                    <a:pt x="483" y="5815"/>
                  </a:lnTo>
                  <a:lnTo>
                    <a:pt x="473" y="5827"/>
                  </a:lnTo>
                  <a:lnTo>
                    <a:pt x="462" y="5838"/>
                  </a:lnTo>
                  <a:lnTo>
                    <a:pt x="435" y="5859"/>
                  </a:lnTo>
                  <a:lnTo>
                    <a:pt x="435" y="5859"/>
                  </a:lnTo>
                  <a:lnTo>
                    <a:pt x="428" y="5865"/>
                  </a:lnTo>
                  <a:lnTo>
                    <a:pt x="423" y="5870"/>
                  </a:lnTo>
                  <a:lnTo>
                    <a:pt x="419" y="5877"/>
                  </a:lnTo>
                  <a:lnTo>
                    <a:pt x="414" y="5884"/>
                  </a:lnTo>
                  <a:lnTo>
                    <a:pt x="408" y="5902"/>
                  </a:lnTo>
                  <a:lnTo>
                    <a:pt x="405" y="5924"/>
                  </a:lnTo>
                  <a:lnTo>
                    <a:pt x="403" y="5945"/>
                  </a:lnTo>
                  <a:lnTo>
                    <a:pt x="405" y="5968"/>
                  </a:lnTo>
                  <a:lnTo>
                    <a:pt x="408" y="5993"/>
                  </a:lnTo>
                  <a:lnTo>
                    <a:pt x="412" y="6016"/>
                  </a:lnTo>
                  <a:lnTo>
                    <a:pt x="419" y="6041"/>
                  </a:lnTo>
                  <a:lnTo>
                    <a:pt x="426" y="6064"/>
                  </a:lnTo>
                  <a:lnTo>
                    <a:pt x="435" y="6088"/>
                  </a:lnTo>
                  <a:lnTo>
                    <a:pt x="444" y="6107"/>
                  </a:lnTo>
                  <a:lnTo>
                    <a:pt x="453" y="6125"/>
                  </a:lnTo>
                  <a:lnTo>
                    <a:pt x="462" y="6141"/>
                  </a:lnTo>
                  <a:lnTo>
                    <a:pt x="473" y="6152"/>
                  </a:lnTo>
                  <a:lnTo>
                    <a:pt x="482" y="6161"/>
                  </a:lnTo>
                  <a:lnTo>
                    <a:pt x="482" y="6161"/>
                  </a:lnTo>
                  <a:lnTo>
                    <a:pt x="508" y="6175"/>
                  </a:lnTo>
                  <a:lnTo>
                    <a:pt x="553" y="6193"/>
                  </a:lnTo>
                  <a:lnTo>
                    <a:pt x="663" y="6237"/>
                  </a:lnTo>
                  <a:lnTo>
                    <a:pt x="769" y="6280"/>
                  </a:lnTo>
                  <a:lnTo>
                    <a:pt x="804" y="6295"/>
                  </a:lnTo>
                  <a:lnTo>
                    <a:pt x="817" y="6302"/>
                  </a:lnTo>
                  <a:lnTo>
                    <a:pt x="822" y="6305"/>
                  </a:lnTo>
                  <a:lnTo>
                    <a:pt x="822" y="6305"/>
                  </a:lnTo>
                  <a:lnTo>
                    <a:pt x="824" y="6309"/>
                  </a:lnTo>
                  <a:lnTo>
                    <a:pt x="824" y="6314"/>
                  </a:lnTo>
                  <a:lnTo>
                    <a:pt x="819" y="6321"/>
                  </a:lnTo>
                  <a:lnTo>
                    <a:pt x="813" y="6328"/>
                  </a:lnTo>
                  <a:lnTo>
                    <a:pt x="795" y="6344"/>
                  </a:lnTo>
                  <a:lnTo>
                    <a:pt x="774" y="6366"/>
                  </a:lnTo>
                  <a:lnTo>
                    <a:pt x="747" y="6389"/>
                  </a:lnTo>
                  <a:lnTo>
                    <a:pt x="722" y="6412"/>
                  </a:lnTo>
                  <a:lnTo>
                    <a:pt x="701" y="6437"/>
                  </a:lnTo>
                  <a:lnTo>
                    <a:pt x="690" y="6450"/>
                  </a:lnTo>
                  <a:lnTo>
                    <a:pt x="683" y="6462"/>
                  </a:lnTo>
                  <a:lnTo>
                    <a:pt x="683" y="6462"/>
                  </a:lnTo>
                  <a:lnTo>
                    <a:pt x="678" y="6476"/>
                  </a:lnTo>
                  <a:lnTo>
                    <a:pt x="674" y="6494"/>
                  </a:lnTo>
                  <a:lnTo>
                    <a:pt x="674" y="6512"/>
                  </a:lnTo>
                  <a:lnTo>
                    <a:pt x="676" y="6534"/>
                  </a:lnTo>
                  <a:lnTo>
                    <a:pt x="678" y="6557"/>
                  </a:lnTo>
                  <a:lnTo>
                    <a:pt x="683" y="6580"/>
                  </a:lnTo>
                  <a:lnTo>
                    <a:pt x="696" y="6628"/>
                  </a:lnTo>
                  <a:lnTo>
                    <a:pt x="708" y="6671"/>
                  </a:lnTo>
                  <a:lnTo>
                    <a:pt x="722" y="6708"/>
                  </a:lnTo>
                  <a:lnTo>
                    <a:pt x="735" y="6742"/>
                  </a:lnTo>
                  <a:lnTo>
                    <a:pt x="735" y="6742"/>
                  </a:lnTo>
                  <a:lnTo>
                    <a:pt x="799" y="6783"/>
                  </a:lnTo>
                  <a:lnTo>
                    <a:pt x="981" y="6901"/>
                  </a:lnTo>
                  <a:lnTo>
                    <a:pt x="981" y="6901"/>
                  </a:lnTo>
                  <a:lnTo>
                    <a:pt x="997" y="6913"/>
                  </a:lnTo>
                  <a:lnTo>
                    <a:pt x="1011" y="6926"/>
                  </a:lnTo>
                  <a:lnTo>
                    <a:pt x="1024" y="6942"/>
                  </a:lnTo>
                  <a:lnTo>
                    <a:pt x="1034" y="6958"/>
                  </a:lnTo>
                  <a:lnTo>
                    <a:pt x="1043" y="6976"/>
                  </a:lnTo>
                  <a:lnTo>
                    <a:pt x="1051" y="6994"/>
                  </a:lnTo>
                  <a:lnTo>
                    <a:pt x="1056" y="7013"/>
                  </a:lnTo>
                  <a:lnTo>
                    <a:pt x="1059" y="7033"/>
                  </a:lnTo>
                  <a:lnTo>
                    <a:pt x="1063" y="7054"/>
                  </a:lnTo>
                  <a:lnTo>
                    <a:pt x="1065" y="7078"/>
                  </a:lnTo>
                  <a:lnTo>
                    <a:pt x="1067" y="7122"/>
                  </a:lnTo>
                  <a:lnTo>
                    <a:pt x="1063" y="7170"/>
                  </a:lnTo>
                  <a:lnTo>
                    <a:pt x="1058" y="7218"/>
                  </a:lnTo>
                  <a:lnTo>
                    <a:pt x="1049" y="7267"/>
                  </a:lnTo>
                  <a:lnTo>
                    <a:pt x="1040" y="7313"/>
                  </a:lnTo>
                  <a:lnTo>
                    <a:pt x="1020" y="7402"/>
                  </a:lnTo>
                  <a:lnTo>
                    <a:pt x="1004" y="7475"/>
                  </a:lnTo>
                  <a:lnTo>
                    <a:pt x="999" y="7506"/>
                  </a:lnTo>
                  <a:lnTo>
                    <a:pt x="997" y="7531"/>
                  </a:lnTo>
                  <a:lnTo>
                    <a:pt x="997" y="7531"/>
                  </a:lnTo>
                  <a:lnTo>
                    <a:pt x="1001" y="7556"/>
                  </a:lnTo>
                  <a:lnTo>
                    <a:pt x="1006" y="7586"/>
                  </a:lnTo>
                  <a:lnTo>
                    <a:pt x="1017" y="7620"/>
                  </a:lnTo>
                  <a:lnTo>
                    <a:pt x="1029" y="7659"/>
                  </a:lnTo>
                  <a:lnTo>
                    <a:pt x="1047" y="7700"/>
                  </a:lnTo>
                  <a:lnTo>
                    <a:pt x="1070" y="7741"/>
                  </a:lnTo>
                  <a:lnTo>
                    <a:pt x="1097" y="7786"/>
                  </a:lnTo>
                  <a:lnTo>
                    <a:pt x="1111" y="7807"/>
                  </a:lnTo>
                  <a:lnTo>
                    <a:pt x="1127" y="7827"/>
                  </a:lnTo>
                  <a:lnTo>
                    <a:pt x="1145" y="7848"/>
                  </a:lnTo>
                  <a:lnTo>
                    <a:pt x="1163" y="7869"/>
                  </a:lnTo>
                  <a:lnTo>
                    <a:pt x="1184" y="7889"/>
                  </a:lnTo>
                  <a:lnTo>
                    <a:pt x="1204" y="7909"/>
                  </a:lnTo>
                  <a:lnTo>
                    <a:pt x="1227" y="7927"/>
                  </a:lnTo>
                  <a:lnTo>
                    <a:pt x="1250" y="7944"/>
                  </a:lnTo>
                  <a:lnTo>
                    <a:pt x="1275" y="7960"/>
                  </a:lnTo>
                  <a:lnTo>
                    <a:pt x="1300" y="7975"/>
                  </a:lnTo>
                  <a:lnTo>
                    <a:pt x="1329" y="7989"/>
                  </a:lnTo>
                  <a:lnTo>
                    <a:pt x="1357" y="8001"/>
                  </a:lnTo>
                  <a:lnTo>
                    <a:pt x="1388" y="8012"/>
                  </a:lnTo>
                  <a:lnTo>
                    <a:pt x="1418" y="8021"/>
                  </a:lnTo>
                  <a:lnTo>
                    <a:pt x="1452" y="8028"/>
                  </a:lnTo>
                  <a:lnTo>
                    <a:pt x="1486" y="8034"/>
                  </a:lnTo>
                  <a:lnTo>
                    <a:pt x="1521" y="8037"/>
                  </a:lnTo>
                  <a:lnTo>
                    <a:pt x="1559" y="8039"/>
                  </a:lnTo>
                  <a:lnTo>
                    <a:pt x="1559" y="8039"/>
                  </a:lnTo>
                  <a:lnTo>
                    <a:pt x="1596" y="8039"/>
                  </a:lnTo>
                  <a:lnTo>
                    <a:pt x="1637" y="8035"/>
                  </a:lnTo>
                  <a:lnTo>
                    <a:pt x="1678" y="8032"/>
                  </a:lnTo>
                  <a:lnTo>
                    <a:pt x="1719" y="8028"/>
                  </a:lnTo>
                  <a:lnTo>
                    <a:pt x="1807" y="8014"/>
                  </a:lnTo>
                  <a:lnTo>
                    <a:pt x="1896" y="7998"/>
                  </a:lnTo>
                  <a:lnTo>
                    <a:pt x="1987" y="7978"/>
                  </a:lnTo>
                  <a:lnTo>
                    <a:pt x="2076" y="7955"/>
                  </a:lnTo>
                  <a:lnTo>
                    <a:pt x="2163" y="7932"/>
                  </a:lnTo>
                  <a:lnTo>
                    <a:pt x="2247" y="7907"/>
                  </a:lnTo>
                  <a:lnTo>
                    <a:pt x="2328" y="7884"/>
                  </a:lnTo>
                  <a:lnTo>
                    <a:pt x="2401" y="7859"/>
                  </a:lnTo>
                  <a:lnTo>
                    <a:pt x="2524" y="7818"/>
                  </a:lnTo>
                  <a:lnTo>
                    <a:pt x="2606" y="7787"/>
                  </a:lnTo>
                  <a:lnTo>
                    <a:pt x="2634" y="7777"/>
                  </a:lnTo>
                  <a:lnTo>
                    <a:pt x="2818" y="8640"/>
                  </a:lnTo>
                  <a:lnTo>
                    <a:pt x="6232" y="8640"/>
                  </a:lnTo>
                  <a:lnTo>
                    <a:pt x="5813" y="6489"/>
                  </a:lnTo>
                  <a:lnTo>
                    <a:pt x="5813" y="6489"/>
                  </a:lnTo>
                  <a:lnTo>
                    <a:pt x="5852" y="6426"/>
                  </a:lnTo>
                  <a:lnTo>
                    <a:pt x="5893" y="6362"/>
                  </a:lnTo>
                  <a:lnTo>
                    <a:pt x="5984" y="6227"/>
                  </a:lnTo>
                  <a:lnTo>
                    <a:pt x="6084" y="6084"/>
                  </a:lnTo>
                  <a:lnTo>
                    <a:pt x="6191" y="5934"/>
                  </a:lnTo>
                  <a:lnTo>
                    <a:pt x="6301" y="5777"/>
                  </a:lnTo>
                  <a:lnTo>
                    <a:pt x="6415" y="5615"/>
                  </a:lnTo>
                  <a:lnTo>
                    <a:pt x="6531" y="5449"/>
                  </a:lnTo>
                  <a:lnTo>
                    <a:pt x="6588" y="5363"/>
                  </a:lnTo>
                  <a:lnTo>
                    <a:pt x="6644" y="5278"/>
                  </a:lnTo>
                  <a:lnTo>
                    <a:pt x="6699" y="5190"/>
                  </a:lnTo>
                  <a:lnTo>
                    <a:pt x="6754" y="5101"/>
                  </a:lnTo>
                  <a:lnTo>
                    <a:pt x="6808" y="5012"/>
                  </a:lnTo>
                  <a:lnTo>
                    <a:pt x="6858" y="4923"/>
                  </a:lnTo>
                  <a:lnTo>
                    <a:pt x="6908" y="4832"/>
                  </a:lnTo>
                  <a:lnTo>
                    <a:pt x="6956" y="4741"/>
                  </a:lnTo>
                  <a:lnTo>
                    <a:pt x="7000" y="4650"/>
                  </a:lnTo>
                  <a:lnTo>
                    <a:pt x="7043" y="4557"/>
                  </a:lnTo>
                  <a:lnTo>
                    <a:pt x="7082" y="4464"/>
                  </a:lnTo>
                  <a:lnTo>
                    <a:pt x="7120" y="4372"/>
                  </a:lnTo>
                  <a:lnTo>
                    <a:pt x="7152" y="4277"/>
                  </a:lnTo>
                  <a:lnTo>
                    <a:pt x="7182" y="4184"/>
                  </a:lnTo>
                  <a:lnTo>
                    <a:pt x="7207" y="4090"/>
                  </a:lnTo>
                  <a:lnTo>
                    <a:pt x="7229" y="3997"/>
                  </a:lnTo>
                  <a:lnTo>
                    <a:pt x="7238" y="3951"/>
                  </a:lnTo>
                  <a:lnTo>
                    <a:pt x="7246" y="3903"/>
                  </a:lnTo>
                  <a:lnTo>
                    <a:pt x="7252" y="3856"/>
                  </a:lnTo>
                  <a:lnTo>
                    <a:pt x="7257" y="3810"/>
                  </a:lnTo>
                  <a:lnTo>
                    <a:pt x="7257" y="3810"/>
                  </a:lnTo>
                  <a:lnTo>
                    <a:pt x="7271" y="3690"/>
                  </a:lnTo>
                  <a:lnTo>
                    <a:pt x="7284" y="3574"/>
                  </a:lnTo>
                  <a:lnTo>
                    <a:pt x="7293" y="3460"/>
                  </a:lnTo>
                  <a:lnTo>
                    <a:pt x="7298" y="3348"/>
                  </a:lnTo>
                  <a:lnTo>
                    <a:pt x="7300" y="3236"/>
                  </a:lnTo>
                  <a:lnTo>
                    <a:pt x="7300" y="3127"/>
                  </a:lnTo>
                  <a:lnTo>
                    <a:pt x="7296" y="3020"/>
                  </a:lnTo>
                  <a:lnTo>
                    <a:pt x="7289" y="2914"/>
                  </a:lnTo>
                  <a:lnTo>
                    <a:pt x="7280" y="2811"/>
                  </a:lnTo>
                  <a:lnTo>
                    <a:pt x="7270" y="2709"/>
                  </a:lnTo>
                  <a:lnTo>
                    <a:pt x="7254" y="2609"/>
                  </a:lnTo>
                  <a:lnTo>
                    <a:pt x="7238" y="2511"/>
                  </a:lnTo>
                  <a:lnTo>
                    <a:pt x="7218" y="2417"/>
                  </a:lnTo>
                  <a:lnTo>
                    <a:pt x="7195" y="2322"/>
                  </a:lnTo>
                  <a:lnTo>
                    <a:pt x="7170" y="2230"/>
                  </a:lnTo>
                  <a:lnTo>
                    <a:pt x="7143" y="2140"/>
                  </a:lnTo>
                  <a:lnTo>
                    <a:pt x="7113" y="2051"/>
                  </a:lnTo>
                  <a:lnTo>
                    <a:pt x="7081" y="1964"/>
                  </a:lnTo>
                  <a:lnTo>
                    <a:pt x="7045" y="1880"/>
                  </a:lnTo>
                  <a:lnTo>
                    <a:pt x="7009" y="1798"/>
                  </a:lnTo>
                  <a:lnTo>
                    <a:pt x="6968" y="1716"/>
                  </a:lnTo>
                  <a:lnTo>
                    <a:pt x="6927" y="1637"/>
                  </a:lnTo>
                  <a:lnTo>
                    <a:pt x="6883" y="1561"/>
                  </a:lnTo>
                  <a:lnTo>
                    <a:pt x="6838" y="1484"/>
                  </a:lnTo>
                  <a:lnTo>
                    <a:pt x="6790" y="1411"/>
                  </a:lnTo>
                  <a:lnTo>
                    <a:pt x="6738" y="1340"/>
                  </a:lnTo>
                  <a:lnTo>
                    <a:pt x="6686" y="1270"/>
                  </a:lnTo>
                  <a:lnTo>
                    <a:pt x="6631" y="1202"/>
                  </a:lnTo>
                  <a:lnTo>
                    <a:pt x="6576" y="1136"/>
                  </a:lnTo>
                  <a:lnTo>
                    <a:pt x="6517" y="1072"/>
                  </a:lnTo>
                  <a:lnTo>
                    <a:pt x="6456" y="1010"/>
                  </a:lnTo>
                  <a:lnTo>
                    <a:pt x="6394" y="949"/>
                  </a:lnTo>
                  <a:lnTo>
                    <a:pt x="6330" y="892"/>
                  </a:lnTo>
                  <a:lnTo>
                    <a:pt x="6266" y="835"/>
                  </a:lnTo>
                  <a:lnTo>
                    <a:pt x="6198" y="779"/>
                  </a:lnTo>
                  <a:lnTo>
                    <a:pt x="6128" y="728"/>
                  </a:lnTo>
                  <a:lnTo>
                    <a:pt x="6057" y="676"/>
                  </a:lnTo>
                  <a:lnTo>
                    <a:pt x="5984" y="626"/>
                  </a:lnTo>
                  <a:lnTo>
                    <a:pt x="5911" y="580"/>
                  </a:lnTo>
                  <a:lnTo>
                    <a:pt x="5834" y="533"/>
                  </a:lnTo>
                  <a:lnTo>
                    <a:pt x="5757" y="491"/>
                  </a:lnTo>
                  <a:lnTo>
                    <a:pt x="5679" y="449"/>
                  </a:lnTo>
                  <a:lnTo>
                    <a:pt x="5599" y="408"/>
                  </a:lnTo>
                  <a:lnTo>
                    <a:pt x="5516" y="371"/>
                  </a:lnTo>
                  <a:lnTo>
                    <a:pt x="5434" y="335"/>
                  </a:lnTo>
                  <a:lnTo>
                    <a:pt x="5351" y="300"/>
                  </a:lnTo>
                  <a:lnTo>
                    <a:pt x="5265" y="268"/>
                  </a:lnTo>
                  <a:lnTo>
                    <a:pt x="5178" y="237"/>
                  </a:lnTo>
                  <a:lnTo>
                    <a:pt x="5090" y="209"/>
                  </a:lnTo>
                  <a:lnTo>
                    <a:pt x="5001" y="182"/>
                  </a:lnTo>
                  <a:lnTo>
                    <a:pt x="4912" y="157"/>
                  </a:lnTo>
                  <a:lnTo>
                    <a:pt x="4821" y="134"/>
                  </a:lnTo>
                  <a:lnTo>
                    <a:pt x="4728" y="112"/>
                  </a:lnTo>
                  <a:lnTo>
                    <a:pt x="4635" y="93"/>
                  </a:lnTo>
                  <a:lnTo>
                    <a:pt x="4541" y="75"/>
                  </a:lnTo>
                  <a:lnTo>
                    <a:pt x="4446" y="61"/>
                  </a:lnTo>
                  <a:lnTo>
                    <a:pt x="4350" y="46"/>
                  </a:lnTo>
                  <a:lnTo>
                    <a:pt x="4254" y="34"/>
                  </a:lnTo>
                  <a:lnTo>
                    <a:pt x="4157" y="23"/>
                  </a:lnTo>
                  <a:lnTo>
                    <a:pt x="4059" y="16"/>
                  </a:lnTo>
                  <a:lnTo>
                    <a:pt x="3959" y="9"/>
                  </a:lnTo>
                  <a:lnTo>
                    <a:pt x="3860" y="4"/>
                  </a:lnTo>
                  <a:lnTo>
                    <a:pt x="3760" y="2"/>
                  </a:lnTo>
                  <a:lnTo>
                    <a:pt x="3660" y="0"/>
                  </a:lnTo>
                  <a:lnTo>
                    <a:pt x="3660" y="0"/>
                  </a:lnTo>
                  <a:close/>
                </a:path>
              </a:pathLst>
            </a:custGeom>
            <a:blipFill dpi="0" rotWithShape="1">
              <a:blip r:embed="rId1">
                <a:extLst>
                  <a:ext uri="{28A0092B-C50C-407E-A947-70E740481C1C}">
                    <a14:useLocalDpi xmlns:a14="http://schemas.microsoft.com/office/drawing/2010/main" val="0"/>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grpSp>
      <p:sp>
        <p:nvSpPr>
          <p:cNvPr id="4" name="矩形 3"/>
          <p:cNvSpPr/>
          <p:nvPr/>
        </p:nvSpPr>
        <p:spPr>
          <a:xfrm>
            <a:off x="1143000" y="2190750"/>
            <a:ext cx="7567930" cy="2676525"/>
          </a:xfrm>
          <a:prstGeom prst="rect">
            <a:avLst/>
          </a:prstGeom>
          <a:ln w="28575" cmpd="sng">
            <a:solidFill>
              <a:schemeClr val="accent1">
                <a:shade val="50000"/>
              </a:schemeClr>
            </a:solidFill>
            <a:prstDash val="sysDot"/>
          </a:ln>
        </p:spPr>
        <p:txBody>
          <a:bodyPr wrap="square">
            <a:spAutoFit/>
          </a:bodyPr>
          <a:p>
            <a:pPr eaLnBrk="1" latinLnBrk="0" hangingPunct="1">
              <a:lnSpc>
                <a:spcPct val="100000"/>
              </a:lnSpc>
              <a:spcAft>
                <a:spcPct val="0"/>
              </a:spcAft>
            </a:pPr>
            <a:r>
              <a:rPr lang="en-US" altLang="zh-CN" sz="2800" kern="100">
                <a:latin typeface="Times New Roman" panose="02020603050405020304" pitchFamily="18" charset="0"/>
                <a:ea typeface="楷体" panose="02010609060101010101" pitchFamily="49" charset="-122"/>
                <a:cs typeface="Times New Roman" panose="02020603050405020304" pitchFamily="18" charset="0"/>
              </a:rPr>
              <a:t>professional knowledge	</a:t>
            </a:r>
            <a:r>
              <a:rPr lang="en-US" altLang="zh-CN" sz="2800" kern="100">
                <a:latin typeface="Times New Roman" panose="02020603050405020304" pitchFamily="18" charset="0"/>
                <a:ea typeface="楷体" panose="02010609060101010101" pitchFamily="49" charset="-122"/>
                <a:cs typeface="Times New Roman" panose="02020603050405020304" pitchFamily="18" charset="0"/>
                <a:sym typeface="+mn-ea"/>
              </a:rPr>
              <a:t>logical reasoning               </a:t>
            </a:r>
            <a:endParaRPr lang="en-US" altLang="zh-CN" sz="2800" kern="100">
              <a:latin typeface="Times New Roman" panose="02020603050405020304" pitchFamily="18" charset="0"/>
              <a:ea typeface="楷体" panose="02010609060101010101" pitchFamily="49" charset="-122"/>
              <a:cs typeface="Times New Roman" panose="02020603050405020304" pitchFamily="18" charset="0"/>
              <a:sym typeface="+mn-ea"/>
            </a:endParaRPr>
          </a:p>
          <a:p>
            <a:pPr eaLnBrk="1" latinLnBrk="0" hangingPunct="1">
              <a:lnSpc>
                <a:spcPct val="100000"/>
              </a:lnSpc>
              <a:spcAft>
                <a:spcPct val="0"/>
              </a:spcAft>
            </a:pPr>
            <a:r>
              <a:rPr lang="en-US" altLang="zh-CN" sz="2800" kern="100">
                <a:latin typeface="Times New Roman" panose="02020603050405020304" pitchFamily="18" charset="0"/>
                <a:ea typeface="楷体" panose="02010609060101010101" pitchFamily="49" charset="-122"/>
                <a:cs typeface="Times New Roman" panose="02020603050405020304" pitchFamily="18" charset="0"/>
                <a:sym typeface="+mn-ea"/>
              </a:rPr>
              <a:t>research methods		the questioning mind</a:t>
            </a:r>
            <a:endParaRPr lang="en-US" altLang="zh-CN" sz="2800" kern="100">
              <a:latin typeface="Times New Roman" panose="02020603050405020304" pitchFamily="18" charset="0"/>
              <a:ea typeface="楷体" panose="02010609060101010101" pitchFamily="49" charset="-122"/>
              <a:cs typeface="Times New Roman" panose="02020603050405020304" pitchFamily="18" charset="0"/>
            </a:endParaRPr>
          </a:p>
          <a:p>
            <a:pPr eaLnBrk="1" latinLnBrk="0" hangingPunct="1">
              <a:lnSpc>
                <a:spcPct val="100000"/>
              </a:lnSpc>
              <a:spcAft>
                <a:spcPct val="0"/>
              </a:spcAft>
            </a:pPr>
            <a:r>
              <a:rPr lang="en-US" altLang="zh-CN" sz="2800" kern="100">
                <a:latin typeface="Times New Roman" panose="02020603050405020304" pitchFamily="18" charset="0"/>
                <a:ea typeface="楷体" panose="02010609060101010101" pitchFamily="49" charset="-122"/>
                <a:cs typeface="Times New Roman" panose="02020603050405020304" pitchFamily="18" charset="0"/>
              </a:rPr>
              <a:t>leadership			</a:t>
            </a:r>
            <a:r>
              <a:rPr lang="en-US" altLang="zh-CN" sz="2800" kern="100">
                <a:latin typeface="Times New Roman" panose="02020603050405020304" pitchFamily="18" charset="0"/>
                <a:ea typeface="楷体" panose="02010609060101010101" pitchFamily="49" charset="-122"/>
                <a:cs typeface="Times New Roman" panose="02020603050405020304" pitchFamily="18" charset="0"/>
                <a:sym typeface="+mn-ea"/>
              </a:rPr>
              <a:t>patriotism</a:t>
            </a:r>
            <a:endParaRPr lang="en-US" altLang="zh-CN" sz="2800" kern="100">
              <a:latin typeface="Times New Roman" panose="02020603050405020304" pitchFamily="18" charset="0"/>
              <a:ea typeface="楷体" panose="02010609060101010101" pitchFamily="49" charset="-122"/>
              <a:cs typeface="Times New Roman" panose="02020603050405020304" pitchFamily="18" charset="0"/>
            </a:endParaRPr>
          </a:p>
          <a:p>
            <a:pPr eaLnBrk="1" latinLnBrk="0" hangingPunct="1">
              <a:lnSpc>
                <a:spcPct val="100000"/>
              </a:lnSpc>
              <a:spcAft>
                <a:spcPct val="0"/>
              </a:spcAft>
            </a:pPr>
            <a:r>
              <a:rPr lang="en-US" altLang="zh-CN" sz="2800" kern="100">
                <a:latin typeface="Times New Roman" panose="02020603050405020304" pitchFamily="18" charset="0"/>
                <a:ea typeface="楷体" panose="02010609060101010101" pitchFamily="49" charset="-122"/>
                <a:cs typeface="Times New Roman" panose="02020603050405020304" pitchFamily="18" charset="0"/>
              </a:rPr>
              <a:t>devotion			determination                </a:t>
            </a:r>
            <a:endParaRPr lang="en-US" altLang="zh-CN" sz="2800" kern="100">
              <a:latin typeface="Times New Roman" panose="02020603050405020304" pitchFamily="18" charset="0"/>
              <a:ea typeface="楷体" panose="02010609060101010101" pitchFamily="49" charset="-122"/>
              <a:cs typeface="Times New Roman" panose="02020603050405020304" pitchFamily="18" charset="0"/>
            </a:endParaRPr>
          </a:p>
          <a:p>
            <a:pPr eaLnBrk="1" latinLnBrk="0" hangingPunct="1">
              <a:lnSpc>
                <a:spcPct val="100000"/>
              </a:lnSpc>
              <a:spcAft>
                <a:spcPct val="0"/>
              </a:spcAft>
            </a:pPr>
            <a:r>
              <a:rPr lang="en-US" altLang="zh-CN" sz="2800" kern="100">
                <a:latin typeface="Times New Roman" panose="02020603050405020304" pitchFamily="18" charset="0"/>
                <a:ea typeface="楷体" panose="02010609060101010101" pitchFamily="49" charset="-122"/>
                <a:cs typeface="Times New Roman" panose="02020603050405020304" pitchFamily="18" charset="0"/>
                <a:sym typeface="+mn-ea"/>
              </a:rPr>
              <a:t>imagination			</a:t>
            </a:r>
            <a:r>
              <a:rPr lang="en-US" altLang="zh-CN" sz="2800" kern="100">
                <a:latin typeface="Times New Roman" panose="02020603050405020304" pitchFamily="18" charset="0"/>
                <a:ea typeface="楷体" panose="02010609060101010101" pitchFamily="49" charset="-122"/>
                <a:cs typeface="Times New Roman" panose="02020603050405020304" pitchFamily="18" charset="0"/>
              </a:rPr>
              <a:t>creativity</a:t>
            </a:r>
            <a:endParaRPr lang="en-US" altLang="zh-CN" sz="2800" kern="100">
              <a:latin typeface="Times New Roman" panose="02020603050405020304" pitchFamily="18" charset="0"/>
              <a:ea typeface="楷体" panose="02010609060101010101" pitchFamily="49" charset="-122"/>
              <a:cs typeface="Times New Roman" panose="02020603050405020304" pitchFamily="18" charset="0"/>
            </a:endParaRPr>
          </a:p>
          <a:p>
            <a:pPr eaLnBrk="1" latinLnBrk="0" hangingPunct="1">
              <a:lnSpc>
                <a:spcPct val="100000"/>
              </a:lnSpc>
              <a:spcAft>
                <a:spcPct val="0"/>
              </a:spcAft>
            </a:pPr>
            <a:r>
              <a:rPr lang="en-US" altLang="zh-CN" sz="2800" kern="100">
                <a:latin typeface="Times New Roman" panose="02020603050405020304" pitchFamily="18" charset="0"/>
                <a:ea typeface="楷体" panose="02010609060101010101" pitchFamily="49" charset="-122"/>
                <a:cs typeface="Times New Roman" panose="02020603050405020304" pitchFamily="18" charset="0"/>
              </a:rPr>
              <a:t>inspiration			</a:t>
            </a:r>
            <a:r>
              <a:rPr lang="en-US" altLang="zh-CN" sz="2800" kern="100">
                <a:latin typeface="Times New Roman" panose="02020603050405020304" pitchFamily="18" charset="0"/>
                <a:ea typeface="楷体" panose="02010609060101010101" pitchFamily="49" charset="-122"/>
                <a:cs typeface="Times New Roman" panose="02020603050405020304" pitchFamily="18" charset="0"/>
                <a:sym typeface="+mn-ea"/>
              </a:rPr>
              <a:t>talent</a:t>
            </a:r>
            <a:r>
              <a:rPr lang="en-US" altLang="zh-CN" sz="2800" kern="100">
                <a:latin typeface="Times New Roman" panose="02020603050405020304" pitchFamily="18" charset="0"/>
                <a:ea typeface="楷体" panose="02010609060101010101" pitchFamily="49" charset="-122"/>
                <a:cs typeface="Times New Roman" panose="02020603050405020304" pitchFamily="18" charset="0"/>
              </a:rPr>
              <a:t>              ...    </a:t>
            </a:r>
            <a:endParaRPr lang="en-US" altLang="zh-CN" sz="2800" kern="10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 name="矩形 6"/>
          <p:cNvSpPr/>
          <p:nvPr/>
        </p:nvSpPr>
        <p:spPr>
          <a:xfrm>
            <a:off x="457200" y="1504950"/>
            <a:ext cx="8453120" cy="521970"/>
          </a:xfrm>
          <a:prstGeom prst="rect">
            <a:avLst/>
          </a:prstGeom>
        </p:spPr>
        <p:txBody>
          <a:bodyPr wrap="square">
            <a:spAutoFit/>
          </a:bodyPr>
          <a:p>
            <a:pPr eaLnBrk="1" latinLnBrk="0" hangingPunct="1">
              <a:lnSpc>
                <a:spcPct val="100000"/>
              </a:lnSpc>
              <a:spcAft>
                <a:spcPct val="0"/>
              </a:spcAft>
            </a:pPr>
            <a:r>
              <a:rPr lang="en-US" altLang="zh-CN" sz="2800" b="1" kern="100">
                <a:latin typeface="Times New Roman" panose="02020603050405020304" pitchFamily="18" charset="0"/>
                <a:ea typeface="楷体" panose="02010609060101010101" pitchFamily="49" charset="-122"/>
                <a:cs typeface="Times New Roman" panose="02020603050405020304" pitchFamily="18" charset="0"/>
              </a:rPr>
              <a:t>What do you think a great scientist need most? Why?</a:t>
            </a:r>
            <a:endParaRPr lang="en-US" altLang="zh-CN" sz="2800" b="1" kern="10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61290" y="666750"/>
            <a:ext cx="8822055" cy="3538220"/>
          </a:xfrm>
          <a:prstGeom prst="rect">
            <a:avLst/>
          </a:prstGeom>
          <a:noFill/>
          <a:ln w="9525">
            <a:noFill/>
          </a:ln>
        </p:spPr>
        <p:txBody>
          <a:bodyPr wrap="square">
            <a:spAutoFit/>
          </a:bodyPr>
          <a:p>
            <a:pPr marL="0" indent="0" algn="just"/>
            <a:r>
              <a:rPr lang="en-US" sz="2800" b="1">
                <a:latin typeface="Times New Roman" panose="02020603050405020304" pitchFamily="18" charset="0"/>
                <a:ea typeface="宋体" panose="02010600030101010101" pitchFamily="2" charset="-122"/>
              </a:rPr>
              <a:t>The definition of scientific spirit is, </a:t>
            </a:r>
            <a:r>
              <a:rPr lang="en-US" sz="2800" b="1">
                <a:solidFill>
                  <a:srgbClr val="FF0000"/>
                </a:solidFill>
                <a:latin typeface="Times New Roman" panose="02020603050405020304" pitchFamily="18" charset="0"/>
                <a:ea typeface="宋体" panose="02010600030101010101" pitchFamily="2" charset="-122"/>
              </a:rPr>
              <a:t>above all else</a:t>
            </a:r>
            <a:r>
              <a:rPr lang="en-US" sz="2800" b="1">
                <a:latin typeface="Times New Roman" panose="02020603050405020304" pitchFamily="18" charset="0"/>
                <a:ea typeface="宋体" panose="02010600030101010101" pitchFamily="2" charset="-122"/>
              </a:rPr>
              <a:t>, the questioning mind. Take Stephen Hawking</a:t>
            </a:r>
            <a:r>
              <a:rPr lang="en-US" sz="2800" b="1">
                <a:latin typeface="Times New Roman" panose="02020603050405020304" pitchFamily="18" charset="0"/>
                <a:ea typeface="宋体" panose="02010600030101010101" pitchFamily="2" charset="-122"/>
                <a:cs typeface="Times New Roman" panose="02020603050405020304" pitchFamily="18" charset="0"/>
              </a:rPr>
              <a:t> </a:t>
            </a:r>
            <a:r>
              <a:rPr lang="en-US" sz="2800" b="1">
                <a:latin typeface="Times New Roman" panose="02020603050405020304" pitchFamily="18" charset="0"/>
                <a:ea typeface="宋体" panose="02010600030101010101" pitchFamily="2" charset="-122"/>
              </a:rPr>
              <a:t>for example. He was sensitive enough to grasp a problem and challenged the steady state theory as a young man. </a:t>
            </a:r>
            <a:r>
              <a:rPr lang="en-US" sz="2800" b="1">
                <a:solidFill>
                  <a:srgbClr val="FF0000"/>
                </a:solidFill>
                <a:latin typeface="Times New Roman" panose="02020603050405020304" pitchFamily="18" charset="0"/>
                <a:ea typeface="宋体" panose="02010600030101010101" pitchFamily="2" charset="-122"/>
              </a:rPr>
              <a:t>Furthermore</a:t>
            </a:r>
            <a:r>
              <a:rPr lang="en-US" sz="2800" b="1">
                <a:latin typeface="Times New Roman" panose="02020603050405020304" pitchFamily="18" charset="0"/>
                <a:ea typeface="宋体" panose="02010600030101010101" pitchFamily="2" charset="-122"/>
              </a:rPr>
              <a:t>, he believed in the findings enough to bravely present them, prove and perfect them. The scientific spirit is to look squarely, ask questions and never give up trying.</a:t>
            </a:r>
            <a:endParaRPr lang="zh-CN" altLang="en-US" sz="28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5000" fill="hold">
                                          <p:stCondLst>
                                            <p:cond delay="0"/>
                                          </p:stCondLst>
                                        </p:cTn>
                                        <p:tgtEl>
                                          <p:spTgt spid="100"/>
                                        </p:tgtEl>
                                        <p:attrNameLst>
                                          <p:attrName>style.visibility</p:attrName>
                                        </p:attrNameLst>
                                      </p:cBhvr>
                                      <p:to>
                                        <p:strVal val="visible"/>
                                      </p:to>
                                    </p:set>
                                    <p:animEffect transition="in" filter="wipe(up)">
                                      <p:cBhvr>
                                        <p:cTn id="7" dur="5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0" y="0"/>
            <a:ext cx="9143365" cy="5161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9" name="组合 8"/>
          <p:cNvGrpSpPr/>
          <p:nvPr/>
        </p:nvGrpSpPr>
        <p:grpSpPr>
          <a:xfrm>
            <a:off x="81966" y="57150"/>
            <a:ext cx="2791330" cy="547378"/>
            <a:chOff x="310566" y="285750"/>
            <a:chExt cx="2791330" cy="547378"/>
          </a:xfrm>
        </p:grpSpPr>
        <p:sp>
          <p:nvSpPr>
            <p:cNvPr id="15" name="TextBox 6"/>
            <p:cNvSpPr txBox="1">
              <a:spLocks noChangeArrowheads="1"/>
            </p:cNvSpPr>
            <p:nvPr/>
          </p:nvSpPr>
          <p:spPr bwMode="auto">
            <a:xfrm>
              <a:off x="310566" y="285750"/>
              <a:ext cx="2791330" cy="460375"/>
            </a:xfrm>
            <a:prstGeom prst="rect">
              <a:avLst/>
            </a:prstGeom>
            <a:noFill/>
            <a:ln w="9525">
              <a:noFill/>
              <a:miter lim="800000"/>
            </a:ln>
          </p:spPr>
          <p:txBody>
            <a:bodyPr wrap="square">
              <a:spAutoFit/>
            </a:bodyPr>
            <a:p>
              <a:pPr>
                <a:buFont typeface="Arial" panose="020B0604020202020204" pitchFamily="34" charset="0"/>
                <a:buNone/>
                <a:defRPr/>
              </a:pPr>
              <a:r>
                <a:rPr lang="en-US" altLang="zh-CN" sz="2400" b="1">
                  <a:solidFill>
                    <a:schemeClr val="accent5">
                      <a:lumMod val="50000"/>
                    </a:schemeClr>
                  </a:solidFill>
                  <a:latin typeface="Times New Roman" panose="02020603050405020304" pitchFamily="18" charset="0"/>
                  <a:ea typeface="楷体" panose="02010609060101010101" pitchFamily="49" charset="-122"/>
                  <a:cs typeface="Times New Roman" panose="02020603050405020304" pitchFamily="18" charset="0"/>
                </a:rPr>
                <a:t>Homework</a:t>
              </a:r>
              <a:endParaRPr lang="zh-CN" altLang="en-US" sz="2400" b="1">
                <a:solidFill>
                  <a:schemeClr val="accent5">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0" name="任意多边形 9"/>
            <p:cNvSpPr/>
            <p:nvPr/>
          </p:nvSpPr>
          <p:spPr>
            <a:xfrm>
              <a:off x="381000" y="690330"/>
              <a:ext cx="2068004" cy="142798"/>
            </a:xfrm>
            <a:custGeom>
              <a:avLst/>
              <a:gdLst>
                <a:gd name="connsiteX0" fmla="*/ 0 w 1604865"/>
                <a:gd name="connsiteY0" fmla="*/ 233265 h 233265"/>
                <a:gd name="connsiteX1" fmla="*/ 363894 w 1604865"/>
                <a:gd name="connsiteY1" fmla="*/ 37323 h 233265"/>
                <a:gd name="connsiteX2" fmla="*/ 951722 w 1604865"/>
                <a:gd name="connsiteY2" fmla="*/ 223935 h 233265"/>
                <a:gd name="connsiteX3" fmla="*/ 1604865 w 1604865"/>
                <a:gd name="connsiteY3" fmla="*/ 0 h 233265"/>
              </a:gdLst>
              <a:ahLst/>
              <a:cxnLst>
                <a:cxn ang="0">
                  <a:pos x="connsiteX0" y="connsiteY0"/>
                </a:cxn>
                <a:cxn ang="0">
                  <a:pos x="connsiteX1" y="connsiteY1"/>
                </a:cxn>
                <a:cxn ang="0">
                  <a:pos x="connsiteX2" y="connsiteY2"/>
                </a:cxn>
                <a:cxn ang="0">
                  <a:pos x="connsiteX3" y="connsiteY3"/>
                </a:cxn>
              </a:cxnLst>
              <a:rect l="l" t="t" r="r" b="b"/>
              <a:pathLst>
                <a:path w="1604865" h="233265">
                  <a:moveTo>
                    <a:pt x="0" y="233265"/>
                  </a:moveTo>
                  <a:cubicBezTo>
                    <a:pt x="102637" y="136071"/>
                    <a:pt x="205274" y="38878"/>
                    <a:pt x="363894" y="37323"/>
                  </a:cubicBezTo>
                  <a:cubicBezTo>
                    <a:pt x="522514" y="35768"/>
                    <a:pt x="744894" y="230155"/>
                    <a:pt x="951722" y="223935"/>
                  </a:cubicBezTo>
                  <a:cubicBezTo>
                    <a:pt x="1158550" y="217715"/>
                    <a:pt x="1381707" y="108857"/>
                    <a:pt x="1604865" y="0"/>
                  </a:cubicBezTo>
                </a:path>
              </a:pathLst>
            </a:cu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ea typeface="楷体" panose="02010609060101010101" pitchFamily="49" charset="-122"/>
              </a:endParaRPr>
            </a:p>
          </p:txBody>
        </p:sp>
      </p:grpSp>
      <p:sp>
        <p:nvSpPr>
          <p:cNvPr id="100" name="文本框 99"/>
          <p:cNvSpPr txBox="1"/>
          <p:nvPr/>
        </p:nvSpPr>
        <p:spPr>
          <a:xfrm>
            <a:off x="152400" y="438150"/>
            <a:ext cx="8598535" cy="953135"/>
          </a:xfrm>
          <a:prstGeom prst="rect">
            <a:avLst/>
          </a:prstGeom>
          <a:noFill/>
          <a:ln w="9525">
            <a:noFill/>
          </a:ln>
        </p:spPr>
        <p:txBody>
          <a:bodyPr wrap="square">
            <a:spAutoFit/>
          </a:bodyPr>
          <a:p>
            <a:pPr marL="0" indent="0" algn="just"/>
            <a:r>
              <a:rPr lang="en-US" sz="2800" b="1">
                <a:latin typeface="Times New Roman" panose="02020603050405020304" pitchFamily="18" charset="0"/>
                <a:ea typeface="宋体" panose="02010600030101010101" pitchFamily="2" charset="-122"/>
              </a:rPr>
              <a:t>(1) Design character cards for Yuan Longping, Tu Youyou, Albert Einstein or John Snow.</a:t>
            </a:r>
            <a:endParaRPr lang="en-US" sz="2800" b="1">
              <a:latin typeface="Times New Roman" panose="02020603050405020304" pitchFamily="18" charset="0"/>
              <a:ea typeface="宋体" panose="02010600030101010101" pitchFamily="2" charset="-122"/>
            </a:endParaRPr>
          </a:p>
        </p:txBody>
      </p:sp>
      <p:sp>
        <p:nvSpPr>
          <p:cNvPr id="11" name="文本框 10"/>
          <p:cNvSpPr txBox="1"/>
          <p:nvPr/>
        </p:nvSpPr>
        <p:spPr>
          <a:xfrm>
            <a:off x="81915" y="1464310"/>
            <a:ext cx="8940165" cy="953135"/>
          </a:xfrm>
          <a:prstGeom prst="rect">
            <a:avLst/>
          </a:prstGeom>
          <a:noFill/>
        </p:spPr>
        <p:txBody>
          <a:bodyPr wrap="square" rtlCol="0" anchor="t">
            <a:spAutoFit/>
          </a:bodyPr>
          <a:p>
            <a:pPr algn="just"/>
            <a:r>
              <a:rPr lang="en-US" sz="2800" b="1">
                <a:latin typeface="Times New Roman" panose="02020603050405020304" pitchFamily="18" charset="0"/>
              </a:rPr>
              <a:t>(2) Micro-writing: Choose one personal quality a scientist must have to be successful and write a short paragraph. </a:t>
            </a:r>
            <a:endParaRPr lang="en-US" sz="2800" b="1">
              <a:latin typeface="Times New Roman" panose="02020603050405020304" pitchFamily="18" charset="0"/>
            </a:endParaRPr>
          </a:p>
        </p:txBody>
      </p:sp>
      <p:sp>
        <p:nvSpPr>
          <p:cNvPr id="2" name="文本框 1"/>
          <p:cNvSpPr txBox="1"/>
          <p:nvPr/>
        </p:nvSpPr>
        <p:spPr>
          <a:xfrm>
            <a:off x="1524000" y="2571750"/>
            <a:ext cx="5927090" cy="2306955"/>
          </a:xfrm>
          <a:prstGeom prst="rect">
            <a:avLst/>
          </a:prstGeom>
          <a:noFill/>
          <a:ln w="28575" cmpd="sng">
            <a:solidFill>
              <a:schemeClr val="accent1">
                <a:shade val="50000"/>
              </a:schemeClr>
            </a:solidFill>
            <a:prstDash val="sysDash"/>
          </a:ln>
        </p:spPr>
        <p:txBody>
          <a:bodyPr wrap="square" rtlCol="0" anchor="t">
            <a:spAutoFit/>
          </a:bodyPr>
          <a:p>
            <a:pPr algn="just" defTabSz="914400"/>
            <a:r>
              <a:rPr lang="en-US" sz="2400" b="1">
                <a:latin typeface="Times New Roman" panose="02020603050405020304" pitchFamily="18" charset="0"/>
                <a:ea typeface="+mn-ea"/>
                <a:sym typeface="+mn-ea"/>
              </a:rPr>
              <a:t>What impresses me most is...</a:t>
            </a:r>
            <a:endParaRPr lang="en-US" sz="2400" b="1">
              <a:latin typeface="Times New Roman" panose="02020603050405020304" pitchFamily="18" charset="0"/>
              <a:ea typeface="+mn-ea"/>
              <a:sym typeface="+mn-ea"/>
            </a:endParaRPr>
          </a:p>
          <a:p>
            <a:pPr algn="just" defTabSz="914400"/>
            <a:r>
              <a:rPr lang="en-US" sz="2400" b="1">
                <a:latin typeface="Times New Roman" panose="02020603050405020304" pitchFamily="18" charset="0"/>
                <a:ea typeface="+mn-ea"/>
                <a:sym typeface="+mn-ea"/>
              </a:rPr>
              <a:t>What matters to a scientist is (not...but...) </a:t>
            </a:r>
            <a:endParaRPr lang="en-US" sz="2400" b="1">
              <a:latin typeface="Times New Roman" panose="02020603050405020304" pitchFamily="18" charset="0"/>
              <a:ea typeface="+mn-ea"/>
              <a:sym typeface="+mn-ea"/>
            </a:endParaRPr>
          </a:p>
          <a:p>
            <a:pPr algn="just" defTabSz="914400"/>
            <a:r>
              <a:rPr lang="en-US" sz="2400" b="1">
                <a:latin typeface="Times New Roman" panose="02020603050405020304" pitchFamily="18" charset="0"/>
                <a:ea typeface="+mn-ea"/>
                <a:sym typeface="+mn-ea"/>
              </a:rPr>
              <a:t>My reasons are as follows...</a:t>
            </a:r>
            <a:endParaRPr lang="en-US" sz="2400" b="1">
              <a:latin typeface="Times New Roman" panose="02020603050405020304" pitchFamily="18" charset="0"/>
              <a:ea typeface="+mn-ea"/>
              <a:sym typeface="+mn-ea"/>
            </a:endParaRPr>
          </a:p>
          <a:p>
            <a:pPr algn="just" defTabSz="914400"/>
            <a:r>
              <a:rPr lang="en-US" sz="2400" b="1">
                <a:latin typeface="Times New Roman" panose="02020603050405020304" pitchFamily="18" charset="0"/>
                <a:ea typeface="+mn-ea"/>
                <a:sym typeface="+mn-ea"/>
              </a:rPr>
              <a:t>The definition of scientific spirit is...</a:t>
            </a:r>
            <a:endParaRPr lang="en-US" sz="2400" b="1">
              <a:latin typeface="Times New Roman" panose="02020603050405020304" pitchFamily="18" charset="0"/>
              <a:ea typeface="+mn-ea"/>
              <a:sym typeface="+mn-ea"/>
            </a:endParaRPr>
          </a:p>
          <a:p>
            <a:pPr algn="just" defTabSz="914400"/>
            <a:r>
              <a:rPr lang="en-US" sz="2400" b="1">
                <a:latin typeface="Times New Roman" panose="02020603050405020304" pitchFamily="18" charset="0"/>
                <a:ea typeface="+mn-ea"/>
                <a:sym typeface="+mn-ea"/>
              </a:rPr>
              <a:t>Take ... for example.</a:t>
            </a:r>
            <a:endParaRPr lang="en-US" sz="2400" b="1">
              <a:latin typeface="Times New Roman" panose="02020603050405020304" pitchFamily="18" charset="0"/>
              <a:ea typeface="+mn-ea"/>
              <a:sym typeface="+mn-ea"/>
            </a:endParaRPr>
          </a:p>
          <a:p>
            <a:pPr algn="just" defTabSz="914400"/>
            <a:r>
              <a:rPr lang="en-US" sz="2400" b="1">
                <a:latin typeface="Times New Roman" panose="02020603050405020304" pitchFamily="18" charset="0"/>
                <a:ea typeface="+mn-ea"/>
                <a:sym typeface="+mn-ea"/>
              </a:rPr>
              <a:t>...play(s) a crucial/ significant role in...</a:t>
            </a:r>
            <a:endParaRPr lang="en-US" sz="2400" b="1">
              <a:latin typeface="Times New Roman" panose="02020603050405020304" pitchFamily="18" charset="0"/>
              <a:ea typeface="+mn-ea"/>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11" grpId="0"/>
      <p:bldP spid="11" grpId="1"/>
      <p:bldP spid="2" grpId="0" bldLvl="0" animBg="1"/>
      <p:bldP spid="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 name="组合 8"/>
          <p:cNvGrpSpPr/>
          <p:nvPr/>
        </p:nvGrpSpPr>
        <p:grpSpPr>
          <a:xfrm>
            <a:off x="76251" y="57150"/>
            <a:ext cx="2791330" cy="547378"/>
            <a:chOff x="310566" y="285750"/>
            <a:chExt cx="2791330" cy="547378"/>
          </a:xfrm>
        </p:grpSpPr>
        <p:sp>
          <p:nvSpPr>
            <p:cNvPr id="15" name="TextBox 6"/>
            <p:cNvSpPr txBox="1">
              <a:spLocks noChangeArrowheads="1"/>
            </p:cNvSpPr>
            <p:nvPr/>
          </p:nvSpPr>
          <p:spPr bwMode="auto">
            <a:xfrm>
              <a:off x="310566" y="285750"/>
              <a:ext cx="2791330" cy="460375"/>
            </a:xfrm>
            <a:prstGeom prst="rect">
              <a:avLst/>
            </a:prstGeom>
            <a:noFill/>
            <a:ln w="9525">
              <a:noFill/>
              <a:miter lim="800000"/>
            </a:ln>
          </p:spPr>
          <p:txBody>
            <a:bodyPr wrap="square">
              <a:spAutoFit/>
            </a:bodyPr>
            <a:p>
              <a:pPr>
                <a:buFont typeface="Arial" panose="020B0604020202020204" pitchFamily="34" charset="0"/>
                <a:buNone/>
                <a:defRPr/>
              </a:pPr>
              <a:r>
                <a:rPr lang="en-US" altLang="zh-CN" sz="2400" b="1">
                  <a:solidFill>
                    <a:schemeClr val="accent5">
                      <a:lumMod val="50000"/>
                    </a:schemeClr>
                  </a:solidFill>
                  <a:latin typeface="Times New Roman" panose="02020603050405020304" pitchFamily="18" charset="0"/>
                  <a:ea typeface="楷体" panose="02010609060101010101" pitchFamily="49" charset="-122"/>
                  <a:cs typeface="Times New Roman" panose="02020603050405020304" pitchFamily="18" charset="0"/>
                </a:rPr>
                <a:t>Present in groups</a:t>
              </a:r>
              <a:endParaRPr lang="zh-CN" altLang="en-US" sz="2400" b="1">
                <a:solidFill>
                  <a:schemeClr val="accent5">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0" name="任意多边形 9"/>
            <p:cNvSpPr/>
            <p:nvPr/>
          </p:nvSpPr>
          <p:spPr>
            <a:xfrm>
              <a:off x="381000" y="690330"/>
              <a:ext cx="2068004" cy="142798"/>
            </a:xfrm>
            <a:custGeom>
              <a:avLst/>
              <a:gdLst>
                <a:gd name="connsiteX0" fmla="*/ 0 w 1604865"/>
                <a:gd name="connsiteY0" fmla="*/ 233265 h 233265"/>
                <a:gd name="connsiteX1" fmla="*/ 363894 w 1604865"/>
                <a:gd name="connsiteY1" fmla="*/ 37323 h 233265"/>
                <a:gd name="connsiteX2" fmla="*/ 951722 w 1604865"/>
                <a:gd name="connsiteY2" fmla="*/ 223935 h 233265"/>
                <a:gd name="connsiteX3" fmla="*/ 1604865 w 1604865"/>
                <a:gd name="connsiteY3" fmla="*/ 0 h 233265"/>
              </a:gdLst>
              <a:ahLst/>
              <a:cxnLst>
                <a:cxn ang="0">
                  <a:pos x="connsiteX0" y="connsiteY0"/>
                </a:cxn>
                <a:cxn ang="0">
                  <a:pos x="connsiteX1" y="connsiteY1"/>
                </a:cxn>
                <a:cxn ang="0">
                  <a:pos x="connsiteX2" y="connsiteY2"/>
                </a:cxn>
                <a:cxn ang="0">
                  <a:pos x="connsiteX3" y="connsiteY3"/>
                </a:cxn>
              </a:cxnLst>
              <a:rect l="l" t="t" r="r" b="b"/>
              <a:pathLst>
                <a:path w="1604865" h="233265">
                  <a:moveTo>
                    <a:pt x="0" y="233265"/>
                  </a:moveTo>
                  <a:cubicBezTo>
                    <a:pt x="102637" y="136071"/>
                    <a:pt x="205274" y="38878"/>
                    <a:pt x="363894" y="37323"/>
                  </a:cubicBezTo>
                  <a:cubicBezTo>
                    <a:pt x="522514" y="35768"/>
                    <a:pt x="744894" y="230155"/>
                    <a:pt x="951722" y="223935"/>
                  </a:cubicBezTo>
                  <a:cubicBezTo>
                    <a:pt x="1158550" y="217715"/>
                    <a:pt x="1381707" y="108857"/>
                    <a:pt x="1604865" y="0"/>
                  </a:cubicBezTo>
                </a:path>
              </a:pathLst>
            </a:cu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ea typeface="楷体" panose="02010609060101010101" pitchFamily="49" charset="-122"/>
              </a:endParaRPr>
            </a:p>
          </p:txBody>
        </p:sp>
      </p:grpSp>
      <p:sp>
        <p:nvSpPr>
          <p:cNvPr id="2" name="文本框 1"/>
          <p:cNvSpPr txBox="1"/>
          <p:nvPr/>
        </p:nvSpPr>
        <p:spPr>
          <a:xfrm>
            <a:off x="146685" y="590550"/>
            <a:ext cx="8598535" cy="521970"/>
          </a:xfrm>
          <a:prstGeom prst="rect">
            <a:avLst/>
          </a:prstGeom>
          <a:noFill/>
          <a:ln w="9525">
            <a:noFill/>
          </a:ln>
        </p:spPr>
        <p:txBody>
          <a:bodyPr wrap="square">
            <a:spAutoFit/>
          </a:bodyPr>
          <a:p>
            <a:pPr marL="0" indent="0" algn="just"/>
            <a:r>
              <a:rPr lang="en-US" sz="2800" b="1">
                <a:latin typeface="Times New Roman" panose="02020603050405020304" pitchFamily="18" charset="0"/>
                <a:ea typeface="宋体" panose="02010600030101010101" pitchFamily="2" charset="-122"/>
              </a:rPr>
              <a:t>Share your character cards and micro-writing in class. </a:t>
            </a:r>
            <a:endParaRPr lang="en-US" sz="2800" b="1">
              <a:latin typeface="Times New Roman" panose="02020603050405020304" pitchFamily="18" charset="0"/>
              <a:ea typeface="宋体" panose="02010600030101010101" pitchFamily="2" charset="-122"/>
            </a:endParaRPr>
          </a:p>
        </p:txBody>
      </p:sp>
      <p:pic>
        <p:nvPicPr>
          <p:cNvPr id="11" name="图片 11" descr="1"/>
          <p:cNvPicPr>
            <a:picLocks noChangeAspect="1"/>
          </p:cNvPicPr>
          <p:nvPr>
            <p:custDataLst>
              <p:tags r:id="rId1"/>
            </p:custDataLst>
          </p:nvPr>
        </p:nvPicPr>
        <p:blipFill>
          <a:blip r:embed="rId2"/>
          <a:stretch>
            <a:fillRect/>
          </a:stretch>
        </p:blipFill>
        <p:spPr>
          <a:xfrm>
            <a:off x="927735" y="1185545"/>
            <a:ext cx="2729865" cy="1905000"/>
          </a:xfrm>
          <a:prstGeom prst="rect">
            <a:avLst/>
          </a:prstGeom>
        </p:spPr>
      </p:pic>
      <p:pic>
        <p:nvPicPr>
          <p:cNvPr id="14" name="图片 14" descr="3"/>
          <p:cNvPicPr>
            <a:picLocks noChangeAspect="1"/>
          </p:cNvPicPr>
          <p:nvPr/>
        </p:nvPicPr>
        <p:blipFill>
          <a:blip r:embed="rId3"/>
          <a:stretch>
            <a:fillRect/>
          </a:stretch>
        </p:blipFill>
        <p:spPr>
          <a:xfrm>
            <a:off x="4572000" y="1185545"/>
            <a:ext cx="2674620" cy="1911350"/>
          </a:xfrm>
          <a:prstGeom prst="rect">
            <a:avLst/>
          </a:prstGeom>
        </p:spPr>
      </p:pic>
      <p:pic>
        <p:nvPicPr>
          <p:cNvPr id="12" name="图片 12" descr="2"/>
          <p:cNvPicPr>
            <a:picLocks noChangeAspect="1"/>
          </p:cNvPicPr>
          <p:nvPr/>
        </p:nvPicPr>
        <p:blipFill>
          <a:blip r:embed="rId4"/>
          <a:stretch>
            <a:fillRect/>
          </a:stretch>
        </p:blipFill>
        <p:spPr>
          <a:xfrm>
            <a:off x="5562600" y="3185795"/>
            <a:ext cx="2752725" cy="1936750"/>
          </a:xfrm>
          <a:prstGeom prst="rect">
            <a:avLst/>
          </a:prstGeom>
        </p:spPr>
      </p:pic>
      <p:pic>
        <p:nvPicPr>
          <p:cNvPr id="3" name="图片 15" descr="4"/>
          <p:cNvPicPr>
            <a:picLocks noChangeAspect="1"/>
          </p:cNvPicPr>
          <p:nvPr/>
        </p:nvPicPr>
        <p:blipFill>
          <a:blip r:embed="rId5"/>
          <a:stretch>
            <a:fillRect/>
          </a:stretch>
        </p:blipFill>
        <p:spPr>
          <a:xfrm>
            <a:off x="1905000" y="3181350"/>
            <a:ext cx="2731135" cy="19418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par>
                                <p:cTn id="12" presetID="3" presetClass="entr" presetSubtype="1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linds(horizont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par>
                                <p:cTn id="20" presetID="3" presetClass="entr" presetSubtype="1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46685" y="802640"/>
            <a:ext cx="8850630" cy="3538220"/>
          </a:xfrm>
          <a:prstGeom prst="rect">
            <a:avLst/>
          </a:prstGeom>
          <a:noFill/>
          <a:ln w="9525">
            <a:noFill/>
          </a:ln>
        </p:spPr>
        <p:txBody>
          <a:bodyPr wrap="square">
            <a:spAutoFit/>
          </a:bodyPr>
          <a:p>
            <a:pPr marL="0" indent="0" algn="just"/>
            <a:r>
              <a:rPr lang="en-US" sz="2800" b="1">
                <a:latin typeface="Times New Roman" panose="02020603050405020304" pitchFamily="18" charset="0"/>
                <a:ea typeface="宋体" panose="02010600030101010101" pitchFamily="2" charset="-122"/>
              </a:rPr>
              <a:t>Great scientists have some common characteristics: they are knowledgeable, gifted and self-sacrificing for the greater good of the country or humanity, brave and determined. What impresses me most is Tu Youyou’s devotion and perseverance in discovering artemisinin. She has spent 40 year’ time on scientific research. Thus science is never about instant success. </a:t>
            </a:r>
            <a:endParaRPr lang="en-US" sz="2800" b="1">
              <a:latin typeface="Times New Roman" panose="02020603050405020304" pitchFamily="18" charset="0"/>
              <a:ea typeface="宋体" panose="02010600030101010101" pitchFamily="2" charset="-122"/>
            </a:endParaRPr>
          </a:p>
          <a:p>
            <a:endParaRPr lang="en-US" sz="2800" b="1">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52400" y="819150"/>
            <a:ext cx="8859520" cy="3107690"/>
          </a:xfrm>
          <a:prstGeom prst="rect">
            <a:avLst/>
          </a:prstGeom>
          <a:noFill/>
          <a:ln w="9525">
            <a:noFill/>
          </a:ln>
        </p:spPr>
        <p:txBody>
          <a:bodyPr wrap="square">
            <a:spAutoFit/>
          </a:bodyPr>
          <a:p>
            <a:pPr marL="0" indent="0" algn="just"/>
            <a:r>
              <a:rPr lang="en-US" sz="2800" b="1">
                <a:latin typeface="Times New Roman" panose="02020603050405020304" pitchFamily="18" charset="0"/>
                <a:ea typeface="宋体" panose="02010600030101010101" pitchFamily="2" charset="-122"/>
              </a:rPr>
              <a:t>What matters to a scientist is also leadership and patriotism. We can see this in Qian Xuesen’s life, pioneering to another country to work with and inspire like-minded people in his field and to collaborate on their work. We can see it in his vigour to return to China and lead their aerospace programme through its birthing stages.</a:t>
            </a:r>
            <a:endParaRPr lang="en-US" sz="2800" b="1">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609600" y="590550"/>
            <a:ext cx="8139430" cy="953135"/>
          </a:xfrm>
          <a:prstGeom prst="rect">
            <a:avLst/>
          </a:prstGeom>
          <a:noFill/>
          <a:ln w="9525">
            <a:noFill/>
          </a:ln>
        </p:spPr>
        <p:txBody>
          <a:bodyPr wrap="square">
            <a:spAutoFit/>
          </a:bodyPr>
          <a:p>
            <a:pPr marL="0" indent="0"/>
            <a:r>
              <a:rPr lang="en-US" sz="2800" b="1">
                <a:latin typeface="Times New Roman" panose="02020603050405020304" pitchFamily="18" charset="0"/>
                <a:ea typeface="宋体" panose="02010600030101010101" pitchFamily="2" charset="-122"/>
              </a:rPr>
              <a:t>Write an essay about the scientific spirit.Step 1: discuss about the framework of the essay</a:t>
            </a:r>
            <a:endParaRPr lang="en-US" sz="2800" b="1">
              <a:latin typeface="Times New Roman" panose="02020603050405020304" pitchFamily="18" charset="0"/>
            </a:endParaRPr>
          </a:p>
        </p:txBody>
      </p:sp>
      <p:grpSp>
        <p:nvGrpSpPr>
          <p:cNvPr id="9" name="组合 8"/>
          <p:cNvGrpSpPr/>
          <p:nvPr/>
        </p:nvGrpSpPr>
        <p:grpSpPr>
          <a:xfrm>
            <a:off x="381051" y="57150"/>
            <a:ext cx="2791330" cy="547378"/>
            <a:chOff x="310566" y="285750"/>
            <a:chExt cx="2791330" cy="547378"/>
          </a:xfrm>
        </p:grpSpPr>
        <p:sp>
          <p:nvSpPr>
            <p:cNvPr id="15" name="TextBox 6"/>
            <p:cNvSpPr txBox="1">
              <a:spLocks noChangeArrowheads="1"/>
            </p:cNvSpPr>
            <p:nvPr/>
          </p:nvSpPr>
          <p:spPr bwMode="auto">
            <a:xfrm>
              <a:off x="310566" y="285750"/>
              <a:ext cx="2791330" cy="460375"/>
            </a:xfrm>
            <a:prstGeom prst="rect">
              <a:avLst/>
            </a:prstGeom>
            <a:noFill/>
            <a:ln w="9525">
              <a:noFill/>
              <a:miter lim="800000"/>
            </a:ln>
          </p:spPr>
          <p:txBody>
            <a:bodyPr wrap="square">
              <a:spAutoFit/>
            </a:bodyPr>
            <a:p>
              <a:pPr>
                <a:buFont typeface="Arial" panose="020B0604020202020204" pitchFamily="34" charset="0"/>
                <a:buNone/>
                <a:defRPr/>
              </a:pPr>
              <a:r>
                <a:rPr lang="en-US" altLang="zh-CN" sz="2400" b="1">
                  <a:solidFill>
                    <a:schemeClr val="accent5">
                      <a:lumMod val="50000"/>
                    </a:schemeClr>
                  </a:solidFill>
                  <a:latin typeface="Times New Roman" panose="02020603050405020304" pitchFamily="18" charset="0"/>
                  <a:ea typeface="楷体" panose="02010609060101010101" pitchFamily="49" charset="-122"/>
                  <a:cs typeface="Times New Roman" panose="02020603050405020304" pitchFamily="18" charset="0"/>
                </a:rPr>
                <a:t>Write</a:t>
              </a:r>
              <a:endParaRPr lang="zh-CN" altLang="en-US" sz="2400" b="1">
                <a:solidFill>
                  <a:schemeClr val="accent5">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0" name="任意多边形 9"/>
            <p:cNvSpPr/>
            <p:nvPr/>
          </p:nvSpPr>
          <p:spPr>
            <a:xfrm>
              <a:off x="381000" y="690330"/>
              <a:ext cx="2068004" cy="142798"/>
            </a:xfrm>
            <a:custGeom>
              <a:avLst/>
              <a:gdLst>
                <a:gd name="connsiteX0" fmla="*/ 0 w 1604865"/>
                <a:gd name="connsiteY0" fmla="*/ 233265 h 233265"/>
                <a:gd name="connsiteX1" fmla="*/ 363894 w 1604865"/>
                <a:gd name="connsiteY1" fmla="*/ 37323 h 233265"/>
                <a:gd name="connsiteX2" fmla="*/ 951722 w 1604865"/>
                <a:gd name="connsiteY2" fmla="*/ 223935 h 233265"/>
                <a:gd name="connsiteX3" fmla="*/ 1604865 w 1604865"/>
                <a:gd name="connsiteY3" fmla="*/ 0 h 233265"/>
              </a:gdLst>
              <a:ahLst/>
              <a:cxnLst>
                <a:cxn ang="0">
                  <a:pos x="connsiteX0" y="connsiteY0"/>
                </a:cxn>
                <a:cxn ang="0">
                  <a:pos x="connsiteX1" y="connsiteY1"/>
                </a:cxn>
                <a:cxn ang="0">
                  <a:pos x="connsiteX2" y="connsiteY2"/>
                </a:cxn>
                <a:cxn ang="0">
                  <a:pos x="connsiteX3" y="connsiteY3"/>
                </a:cxn>
              </a:cxnLst>
              <a:rect l="l" t="t" r="r" b="b"/>
              <a:pathLst>
                <a:path w="1604865" h="233265">
                  <a:moveTo>
                    <a:pt x="0" y="233265"/>
                  </a:moveTo>
                  <a:cubicBezTo>
                    <a:pt x="102637" y="136071"/>
                    <a:pt x="205274" y="38878"/>
                    <a:pt x="363894" y="37323"/>
                  </a:cubicBezTo>
                  <a:cubicBezTo>
                    <a:pt x="522514" y="35768"/>
                    <a:pt x="744894" y="230155"/>
                    <a:pt x="951722" y="223935"/>
                  </a:cubicBezTo>
                  <a:cubicBezTo>
                    <a:pt x="1158550" y="217715"/>
                    <a:pt x="1381707" y="108857"/>
                    <a:pt x="1604865" y="0"/>
                  </a:cubicBezTo>
                </a:path>
              </a:pathLst>
            </a:cu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ea typeface="楷体" panose="02010609060101010101" pitchFamily="49" charset="-122"/>
              </a:endParaRPr>
            </a:p>
          </p:txBody>
        </p:sp>
      </p:grpSp>
      <p:pic>
        <p:nvPicPr>
          <p:cNvPr id="5" name="图片 7"/>
          <p:cNvPicPr>
            <a:picLocks noChangeAspect="1"/>
          </p:cNvPicPr>
          <p:nvPr/>
        </p:nvPicPr>
        <p:blipFill>
          <a:blip r:embed="rId1"/>
          <a:stretch>
            <a:fillRect/>
          </a:stretch>
        </p:blipFill>
        <p:spPr>
          <a:xfrm>
            <a:off x="1295400" y="1809750"/>
            <a:ext cx="6564630" cy="277177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3"/>
          <p:cNvSpPr txBox="1">
            <a:spLocks noChangeArrowheads="1"/>
          </p:cNvSpPr>
          <p:nvPr/>
        </p:nvSpPr>
        <p:spPr bwMode="auto">
          <a:xfrm>
            <a:off x="1981200" y="1276350"/>
            <a:ext cx="6288104" cy="1015632"/>
          </a:xfrm>
          <a:prstGeom prst="rect">
            <a:avLst/>
          </a:prstGeom>
          <a:noFill/>
          <a:ln w="9525">
            <a:noFill/>
            <a:miter lim="800000"/>
          </a:ln>
        </p:spPr>
        <p:txBody>
          <a:bodyPr wrap="square" lIns="91410" tIns="45705" rIns="91410" bIns="45705">
            <a:spAutoFit/>
          </a:bodyPr>
          <a:lstStyle/>
          <a:p>
            <a:pPr>
              <a:lnSpc>
                <a:spcPct val="150000"/>
              </a:lnSpc>
            </a:pPr>
            <a:r>
              <a:rPr lang="en-US" altLang="zh-CN" sz="4000" b="1">
                <a:latin typeface="Times New Roman" panose="02020603050405020304" pitchFamily="18" charset="0"/>
                <a:ea typeface="楷体" panose="02010609060101010101" pitchFamily="49" charset="-122"/>
                <a:cs typeface="Times New Roman" panose="02020603050405020304" pitchFamily="18" charset="0"/>
              </a:rPr>
              <a:t>Unit 1 Science and scientists</a:t>
            </a:r>
            <a:endParaRPr lang="en-US" altLang="zh-CN" sz="4000" b="1">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文本框 3"/>
          <p:cNvSpPr txBox="1"/>
          <p:nvPr/>
        </p:nvSpPr>
        <p:spPr>
          <a:xfrm>
            <a:off x="3124200" y="2343150"/>
            <a:ext cx="4343400" cy="829945"/>
          </a:xfrm>
          <a:prstGeom prst="rect">
            <a:avLst/>
          </a:prstGeom>
          <a:noFill/>
          <a:ln w="9525">
            <a:noFill/>
          </a:ln>
        </p:spPr>
        <p:txBody>
          <a:bodyPr wrap="square">
            <a:spAutoFit/>
          </a:bodyPr>
          <a:lstStyle/>
          <a:p>
            <a:pPr>
              <a:lnSpc>
                <a:spcPct val="150000"/>
              </a:lnSpc>
            </a:pPr>
            <a:r>
              <a:rPr lang="en-US" altLang="zh-CN" sz="3200" b="1" u="none">
                <a:solidFill>
                  <a:schemeClr val="tx1"/>
                </a:solidFill>
                <a:latin typeface="Times New Roman" panose="02020603050405020304" pitchFamily="18" charset="0"/>
                <a:ea typeface="楷体" panose="02010609060101010101" pitchFamily="49" charset="-122"/>
                <a:cs typeface="宋体" panose="02010600030101010101" pitchFamily="2" charset="-122"/>
              </a:rPr>
              <a:t>Using language 2</a:t>
            </a:r>
            <a:endParaRPr lang="en-US" altLang="zh-CN" sz="3200" b="1" u="none">
              <a:solidFill>
                <a:schemeClr val="tx1"/>
              </a:solidFill>
              <a:latin typeface="Times New Roman" panose="02020603050405020304" pitchFamily="18" charset="0"/>
              <a:ea typeface="楷体" panose="02010609060101010101" pitchFamily="49" charset="-122"/>
              <a:cs typeface="宋体" panose="02010600030101010101" pitchFamily="2" charset="-122"/>
            </a:endParaRPr>
          </a:p>
        </p:txBody>
      </p:sp>
      <p:sp>
        <p:nvSpPr>
          <p:cNvPr id="2" name="文本框 1"/>
          <p:cNvSpPr txBox="1"/>
          <p:nvPr/>
        </p:nvSpPr>
        <p:spPr>
          <a:xfrm>
            <a:off x="1143000" y="3105150"/>
            <a:ext cx="6637655" cy="1383665"/>
          </a:xfrm>
          <a:prstGeom prst="rect">
            <a:avLst/>
          </a:prstGeom>
          <a:noFill/>
          <a:ln w="9525">
            <a:noFill/>
          </a:ln>
        </p:spPr>
        <p:txBody>
          <a:bodyPr wrap="square">
            <a:spAutoFit/>
          </a:bodyPr>
          <a:p>
            <a:pPr>
              <a:lnSpc>
                <a:spcPct val="150000"/>
              </a:lnSpc>
            </a:pPr>
            <a:r>
              <a:rPr lang="en-US" altLang="zh-CN" sz="2800" b="1" u="none">
                <a:solidFill>
                  <a:srgbClr val="FF0000"/>
                </a:solidFill>
                <a:latin typeface="Times New Roman" panose="02020603050405020304" pitchFamily="18" charset="0"/>
                <a:ea typeface="楷体" panose="02010609060101010101" pitchFamily="49" charset="-122"/>
                <a:cs typeface="宋体" panose="02010600030101010101" pitchFamily="2" charset="-122"/>
              </a:rPr>
              <a:t>Write about what makes a great scientist</a:t>
            </a:r>
            <a:endParaRPr lang="en-US" altLang="zh-CN" sz="2800" b="1" u="none">
              <a:solidFill>
                <a:srgbClr val="FF0000"/>
              </a:solidFill>
              <a:latin typeface="Times New Roman" panose="02020603050405020304" pitchFamily="18" charset="0"/>
              <a:ea typeface="楷体" panose="02010609060101010101" pitchFamily="49" charset="-122"/>
              <a:cs typeface="宋体" panose="02010600030101010101" pitchFamily="2" charset="-122"/>
            </a:endParaRPr>
          </a:p>
          <a:p>
            <a:pPr algn="ctr">
              <a:lnSpc>
                <a:spcPct val="150000"/>
              </a:lnSpc>
            </a:pPr>
            <a:endParaRPr lang="en-US" altLang="zh-CN" sz="2800" b="1" u="none">
              <a:solidFill>
                <a:srgbClr val="FF0000"/>
              </a:solidFill>
              <a:latin typeface="Times New Roman" panose="02020603050405020304" pitchFamily="18" charset="0"/>
              <a:ea typeface="楷体" panose="02010609060101010101" pitchFamily="49" charset="-122"/>
              <a:cs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09600" y="819150"/>
            <a:ext cx="7981315" cy="2245360"/>
          </a:xfrm>
          <a:prstGeom prst="rect">
            <a:avLst/>
          </a:prstGeom>
          <a:noFill/>
          <a:ln w="9525">
            <a:noFill/>
          </a:ln>
        </p:spPr>
        <p:txBody>
          <a:bodyPr wrap="square">
            <a:spAutoFit/>
          </a:bodyPr>
          <a:p>
            <a:pPr marL="0" indent="0"/>
            <a:r>
              <a:rPr lang="en-US" sz="2800" b="1">
                <a:latin typeface="Times New Roman" panose="02020603050405020304" pitchFamily="18" charset="0"/>
                <a:ea typeface="宋体" panose="02010600030101010101" pitchFamily="2" charset="-122"/>
              </a:rPr>
              <a:t>Step 2: organize the body in time order and use linking words and phrases </a:t>
            </a:r>
            <a:endParaRPr lang="zh-CN" altLang="en-US" sz="2800" b="1">
              <a:latin typeface="Times New Roman" panose="02020603050405020304" pitchFamily="18" charset="0"/>
              <a:ea typeface="宋体" panose="02010600030101010101" pitchFamily="2" charset="-122"/>
            </a:endParaRPr>
          </a:p>
          <a:p>
            <a:pPr marL="0" indent="0"/>
            <a:r>
              <a:rPr lang="en-US" sz="2800" b="1">
                <a:latin typeface="Times New Roman" panose="02020603050405020304" pitchFamily="18" charset="0"/>
                <a:ea typeface="宋体" panose="02010600030101010101" pitchFamily="2" charset="-122"/>
              </a:rPr>
              <a:t>Step 3: work by yourself to write an essay about the scientific spirit</a:t>
            </a:r>
            <a:endParaRPr lang="en-US" sz="2800" b="1">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57200" y="666750"/>
            <a:ext cx="8126095" cy="4399915"/>
          </a:xfrm>
          <a:prstGeom prst="rect">
            <a:avLst/>
          </a:prstGeom>
          <a:noFill/>
          <a:ln w="12700" cmpd="sng">
            <a:solidFill>
              <a:schemeClr val="accent1">
                <a:shade val="50000"/>
              </a:schemeClr>
            </a:solidFill>
            <a:prstDash val="solid"/>
          </a:ln>
        </p:spPr>
        <p:txBody>
          <a:bodyPr wrap="square">
            <a:spAutoFit/>
          </a:bodyPr>
          <a:p>
            <a:pPr marL="0" indent="0" algn="just"/>
            <a:r>
              <a:rPr lang="en-US" sz="2800" b="1">
                <a:latin typeface="Times New Roman" panose="02020603050405020304" pitchFamily="18" charset="0"/>
                <a:ea typeface="宋体" panose="02010600030101010101" pitchFamily="2" charset="-122"/>
              </a:rPr>
              <a:t>Does the writer explain clearly the personal qualities that make up the scientific spirit?Does the writer give examples from the lives of the scientist(s) to illustrate the points?Does the writer describe the personality of a great scientist?Does the writer use appropriate linking words and phrases to tie the ideas together?Does the writer use separate paragraphs, each with its own function?</a:t>
            </a:r>
            <a:endParaRPr lang="en-US" sz="2800" b="1">
              <a:latin typeface="Times New Roman" panose="02020603050405020304" pitchFamily="18" charset="0"/>
            </a:endParaRPr>
          </a:p>
        </p:txBody>
      </p:sp>
      <p:sp>
        <p:nvSpPr>
          <p:cNvPr id="3" name="文本框 2"/>
          <p:cNvSpPr txBox="1"/>
          <p:nvPr/>
        </p:nvSpPr>
        <p:spPr>
          <a:xfrm>
            <a:off x="152400" y="133350"/>
            <a:ext cx="8231505" cy="521970"/>
          </a:xfrm>
          <a:prstGeom prst="rect">
            <a:avLst/>
          </a:prstGeom>
          <a:noFill/>
          <a:ln w="9525">
            <a:noFill/>
          </a:ln>
        </p:spPr>
        <p:txBody>
          <a:bodyPr wrap="square">
            <a:spAutoFit/>
          </a:bodyPr>
          <a:p>
            <a:pPr marL="0" indent="0"/>
            <a:r>
              <a:rPr lang="en-US" sz="2800" b="1">
                <a:latin typeface="Times New Roman" panose="02020603050405020304" pitchFamily="18" charset="0"/>
                <a:ea typeface="宋体" panose="02010600030101010101" pitchFamily="2" charset="-122"/>
              </a:rPr>
              <a:t>Step 4: Exchange and revise.</a:t>
            </a:r>
            <a:endParaRPr lang="en-US" sz="2800" b="1">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5000" fill="hold">
                                          <p:stCondLst>
                                            <p:cond delay="0"/>
                                          </p:stCondLst>
                                        </p:cTn>
                                        <p:tgtEl>
                                          <p:spTgt spid="2"/>
                                        </p:tgtEl>
                                        <p:attrNameLst>
                                          <p:attrName>style.visibility</p:attrName>
                                        </p:attrNameLst>
                                      </p:cBhvr>
                                      <p:to>
                                        <p:strVal val="visible"/>
                                      </p:to>
                                    </p:set>
                                    <p:animEffect transition="in" filter="wipe(up)">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99085" y="1581150"/>
            <a:ext cx="8755380" cy="1814830"/>
          </a:xfrm>
          <a:prstGeom prst="rect">
            <a:avLst/>
          </a:prstGeom>
          <a:noFill/>
          <a:ln w="9525">
            <a:noFill/>
          </a:ln>
        </p:spPr>
        <p:txBody>
          <a:bodyPr wrap="square">
            <a:spAutoFit/>
          </a:bodyPr>
          <a:p>
            <a:pPr marL="0" indent="0"/>
            <a:r>
              <a:rPr lang="en-US" sz="2800" b="0">
                <a:latin typeface="Times New Roman" panose="02020603050405020304" pitchFamily="18" charset="0"/>
                <a:ea typeface="宋体" panose="02010600030101010101" pitchFamily="2" charset="-122"/>
              </a:rPr>
              <a:t>Learn more about scientific spirit with the help of the following websites. </a:t>
            </a:r>
            <a:endParaRPr lang="en-US" sz="2800" b="0" u="sng">
              <a:solidFill>
                <a:srgbClr val="0000FF"/>
              </a:solidFill>
              <a:latin typeface="Times New Roman" panose="02020603050405020304" pitchFamily="18" charset="0"/>
              <a:ea typeface="宋体" panose="02010600030101010101" pitchFamily="2" charset="-122"/>
            </a:endParaRPr>
          </a:p>
          <a:p>
            <a:pPr marL="0" indent="0"/>
            <a:r>
              <a:rPr lang="en-US" sz="2800" b="0" u="sng">
                <a:solidFill>
                  <a:srgbClr val="0000FF"/>
                </a:solidFill>
                <a:latin typeface="Times New Roman" panose="02020603050405020304" pitchFamily="18" charset="0"/>
                <a:ea typeface="宋体" panose="02010600030101010101" pitchFamily="2" charset="-122"/>
                <a:hlinkClick r:id="rId1"/>
              </a:rPr>
              <a:t>https://www.scientificamerican.com/</a:t>
            </a:r>
            <a:endParaRPr lang="en-US" sz="2800" b="0" u="sng">
              <a:solidFill>
                <a:srgbClr val="0000FF"/>
              </a:solidFill>
              <a:latin typeface="Times New Roman" panose="02020603050405020304" pitchFamily="18" charset="0"/>
              <a:ea typeface="宋体" panose="02010600030101010101" pitchFamily="2" charset="-122"/>
            </a:endParaRPr>
          </a:p>
          <a:p>
            <a:pPr marL="0" indent="0"/>
            <a:r>
              <a:rPr lang="en-US" sz="2800" b="0" u="sng">
                <a:solidFill>
                  <a:srgbClr val="0000FF"/>
                </a:solidFill>
                <a:latin typeface="Times New Roman" panose="02020603050405020304" pitchFamily="18" charset="0"/>
                <a:ea typeface="宋体" panose="02010600030101010101" pitchFamily="2" charset="-122"/>
                <a:hlinkClick r:id="rId2"/>
              </a:rPr>
              <a:t>www.scientific.news/</a:t>
            </a:r>
            <a:endParaRPr lang="zh-CN" altLang="en-US" sz="2800"/>
          </a:p>
        </p:txBody>
      </p:sp>
      <p:grpSp>
        <p:nvGrpSpPr>
          <p:cNvPr id="9" name="组合 8"/>
          <p:cNvGrpSpPr/>
          <p:nvPr/>
        </p:nvGrpSpPr>
        <p:grpSpPr>
          <a:xfrm>
            <a:off x="228651" y="285750"/>
            <a:ext cx="2791330" cy="547378"/>
            <a:chOff x="310566" y="285750"/>
            <a:chExt cx="2791330" cy="547378"/>
          </a:xfrm>
        </p:grpSpPr>
        <p:sp>
          <p:nvSpPr>
            <p:cNvPr id="15" name="TextBox 6"/>
            <p:cNvSpPr txBox="1">
              <a:spLocks noChangeArrowheads="1"/>
            </p:cNvSpPr>
            <p:nvPr/>
          </p:nvSpPr>
          <p:spPr bwMode="auto">
            <a:xfrm>
              <a:off x="310566" y="285750"/>
              <a:ext cx="2791330" cy="460375"/>
            </a:xfrm>
            <a:prstGeom prst="rect">
              <a:avLst/>
            </a:prstGeom>
            <a:noFill/>
            <a:ln w="9525">
              <a:noFill/>
              <a:miter lim="800000"/>
            </a:ln>
          </p:spPr>
          <p:txBody>
            <a:bodyPr wrap="square">
              <a:spAutoFit/>
            </a:bodyPr>
            <a:p>
              <a:pPr>
                <a:buFont typeface="Arial" panose="020B0604020202020204" pitchFamily="34" charset="0"/>
                <a:buNone/>
                <a:defRPr/>
              </a:pPr>
              <a:r>
                <a:rPr lang="en-US" altLang="zh-CN" sz="2400" b="1">
                  <a:solidFill>
                    <a:schemeClr val="accent5">
                      <a:lumMod val="50000"/>
                    </a:schemeClr>
                  </a:solidFill>
                  <a:latin typeface="Times New Roman" panose="02020603050405020304" pitchFamily="18" charset="0"/>
                  <a:ea typeface="楷体" panose="02010609060101010101" pitchFamily="49" charset="-122"/>
                  <a:cs typeface="Times New Roman" panose="02020603050405020304" pitchFamily="18" charset="0"/>
                </a:rPr>
                <a:t>Homework</a:t>
              </a:r>
              <a:endParaRPr lang="zh-CN" altLang="en-US" sz="2400" b="1">
                <a:solidFill>
                  <a:schemeClr val="accent5">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0" name="任意多边形 9"/>
            <p:cNvSpPr/>
            <p:nvPr/>
          </p:nvSpPr>
          <p:spPr>
            <a:xfrm>
              <a:off x="381000" y="690330"/>
              <a:ext cx="2068004" cy="142798"/>
            </a:xfrm>
            <a:custGeom>
              <a:avLst/>
              <a:gdLst>
                <a:gd name="connsiteX0" fmla="*/ 0 w 1604865"/>
                <a:gd name="connsiteY0" fmla="*/ 233265 h 233265"/>
                <a:gd name="connsiteX1" fmla="*/ 363894 w 1604865"/>
                <a:gd name="connsiteY1" fmla="*/ 37323 h 233265"/>
                <a:gd name="connsiteX2" fmla="*/ 951722 w 1604865"/>
                <a:gd name="connsiteY2" fmla="*/ 223935 h 233265"/>
                <a:gd name="connsiteX3" fmla="*/ 1604865 w 1604865"/>
                <a:gd name="connsiteY3" fmla="*/ 0 h 233265"/>
              </a:gdLst>
              <a:ahLst/>
              <a:cxnLst>
                <a:cxn ang="0">
                  <a:pos x="connsiteX0" y="connsiteY0"/>
                </a:cxn>
                <a:cxn ang="0">
                  <a:pos x="connsiteX1" y="connsiteY1"/>
                </a:cxn>
                <a:cxn ang="0">
                  <a:pos x="connsiteX2" y="connsiteY2"/>
                </a:cxn>
                <a:cxn ang="0">
                  <a:pos x="connsiteX3" y="connsiteY3"/>
                </a:cxn>
              </a:cxnLst>
              <a:rect l="l" t="t" r="r" b="b"/>
              <a:pathLst>
                <a:path w="1604865" h="233265">
                  <a:moveTo>
                    <a:pt x="0" y="233265"/>
                  </a:moveTo>
                  <a:cubicBezTo>
                    <a:pt x="102637" y="136071"/>
                    <a:pt x="205274" y="38878"/>
                    <a:pt x="363894" y="37323"/>
                  </a:cubicBezTo>
                  <a:cubicBezTo>
                    <a:pt x="522514" y="35768"/>
                    <a:pt x="744894" y="230155"/>
                    <a:pt x="951722" y="223935"/>
                  </a:cubicBezTo>
                  <a:cubicBezTo>
                    <a:pt x="1158550" y="217715"/>
                    <a:pt x="1381707" y="108857"/>
                    <a:pt x="1604865" y="0"/>
                  </a:cubicBezTo>
                </a:path>
              </a:pathLst>
            </a:cu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ea typeface="楷体" panose="02010609060101010101" pitchFamily="49" charset="-122"/>
              </a:endParaRPr>
            </a:p>
          </p:txBody>
        </p:sp>
      </p:gr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2133600" y="1504950"/>
            <a:ext cx="5105400"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8000">
                <a:solidFill>
                  <a:srgbClr val="333333"/>
                </a:solidFill>
                <a:latin typeface="Times New Roman" panose="02020603050405020304" pitchFamily="18" charset="0"/>
                <a:ea typeface="华文行楷" panose="02010800040101010101" pitchFamily="2" charset="-122"/>
                <a:cs typeface="Times New Roman" panose="02020603050405020304" pitchFamily="18" charset="0"/>
              </a:rPr>
              <a:t>Thanks!</a:t>
            </a:r>
            <a:endParaRPr lang="zh-CN" altLang="en-US" sz="8000">
              <a:solidFill>
                <a:srgbClr val="333333"/>
              </a:solidFill>
              <a:latin typeface="Times New Roman" panose="02020603050405020304" pitchFamily="18" charset="0"/>
              <a:ea typeface="华文行楷" panose="02010800040101010101" pitchFamily="2" charset="-122"/>
              <a:cs typeface="Times New Roman" panose="02020603050405020304" pitchFamily="18" charset="0"/>
            </a:endParaRPr>
          </a:p>
        </p:txBody>
      </p:sp>
      <p:pic>
        <p:nvPicPr>
          <p:cNvPr id="7" name="New picture"/>
          <p:cNvPicPr/>
          <p:nvPr/>
        </p:nvPicPr>
        <p:blipFill>
          <a:blip r:embed="rId1"/>
          <a:stretch>
            <a:fillRect/>
          </a:stretch>
        </p:blipFill>
        <p:spPr>
          <a:xfrm>
            <a:off x="10731500" y="12674600"/>
            <a:ext cx="355600" cy="254000"/>
          </a:xfrm>
          <a:prstGeom prst="cube">
            <a:avLst/>
          </a:prstGeom>
        </p:spPr>
      </p:pic>
    </p:spTree>
  </p:cSld>
  <p:clrMapOvr>
    <a:masterClrMapping/>
  </p:clrMapOvr>
  <p:transition spd="med">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组合 6"/>
          <p:cNvGrpSpPr/>
          <p:nvPr/>
        </p:nvGrpSpPr>
        <p:grpSpPr>
          <a:xfrm>
            <a:off x="609600" y="386715"/>
            <a:ext cx="3292475" cy="478790"/>
            <a:chOff x="696543" y="371694"/>
            <a:chExt cx="3677285" cy="478573"/>
          </a:xfrm>
        </p:grpSpPr>
        <p:sp>
          <p:nvSpPr>
            <p:cNvPr id="13" name="TextBox 6"/>
            <p:cNvSpPr txBox="1">
              <a:spLocks noChangeArrowheads="1"/>
            </p:cNvSpPr>
            <p:nvPr/>
          </p:nvSpPr>
          <p:spPr bwMode="auto">
            <a:xfrm>
              <a:off x="890853" y="371694"/>
              <a:ext cx="3482975" cy="460166"/>
            </a:xfrm>
            <a:prstGeom prst="rect">
              <a:avLst/>
            </a:prstGeom>
            <a:noFill/>
            <a:ln w="9525">
              <a:noFill/>
              <a:miter lim="800000"/>
            </a:ln>
          </p:spPr>
          <p:txBody>
            <a:bodyPr wrap="square">
              <a:spAutoFit/>
            </a:bodyPr>
            <a:lstStyle/>
            <a:p>
              <a:pPr>
                <a:buFont typeface="Arial" panose="020B0604020202020204" pitchFamily="34" charset="0"/>
                <a:buNone/>
                <a:defRPr/>
              </a:pPr>
              <a:r>
                <a:rPr lang="en-US" altLang="zh-CN" sz="2400" b="1">
                  <a:solidFill>
                    <a:schemeClr val="accent5">
                      <a:lumMod val="50000"/>
                    </a:schemeClr>
                  </a:solidFill>
                  <a:latin typeface="Times New Roman" panose="02020603050405020304" pitchFamily="18" charset="0"/>
                  <a:ea typeface="楷体" panose="02010609060101010101" pitchFamily="49" charset="-122"/>
                  <a:cs typeface="Times New Roman" panose="02020603050405020304" pitchFamily="18" charset="0"/>
                </a:rPr>
                <a:t>Lead-in</a:t>
              </a:r>
              <a:endParaRPr lang="en-US" altLang="zh-CN" sz="2400" b="1">
                <a:solidFill>
                  <a:schemeClr val="accent5">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1" name="任意多边形 10"/>
            <p:cNvSpPr/>
            <p:nvPr/>
          </p:nvSpPr>
          <p:spPr>
            <a:xfrm>
              <a:off x="696543" y="742950"/>
              <a:ext cx="1132257" cy="107317"/>
            </a:xfrm>
            <a:custGeom>
              <a:avLst/>
              <a:gdLst>
                <a:gd name="connsiteX0" fmla="*/ 0 w 1604865"/>
                <a:gd name="connsiteY0" fmla="*/ 233265 h 233265"/>
                <a:gd name="connsiteX1" fmla="*/ 363894 w 1604865"/>
                <a:gd name="connsiteY1" fmla="*/ 37323 h 233265"/>
                <a:gd name="connsiteX2" fmla="*/ 951722 w 1604865"/>
                <a:gd name="connsiteY2" fmla="*/ 223935 h 233265"/>
                <a:gd name="connsiteX3" fmla="*/ 1604865 w 1604865"/>
                <a:gd name="connsiteY3" fmla="*/ 0 h 233265"/>
              </a:gdLst>
              <a:ahLst/>
              <a:cxnLst>
                <a:cxn ang="0">
                  <a:pos x="connsiteX0" y="connsiteY0"/>
                </a:cxn>
                <a:cxn ang="0">
                  <a:pos x="connsiteX1" y="connsiteY1"/>
                </a:cxn>
                <a:cxn ang="0">
                  <a:pos x="connsiteX2" y="connsiteY2"/>
                </a:cxn>
                <a:cxn ang="0">
                  <a:pos x="connsiteX3" y="connsiteY3"/>
                </a:cxn>
              </a:cxnLst>
              <a:rect l="l" t="t" r="r" b="b"/>
              <a:pathLst>
                <a:path w="1604865" h="233265">
                  <a:moveTo>
                    <a:pt x="0" y="233265"/>
                  </a:moveTo>
                  <a:cubicBezTo>
                    <a:pt x="102637" y="136071"/>
                    <a:pt x="205274" y="38878"/>
                    <a:pt x="363894" y="37323"/>
                  </a:cubicBezTo>
                  <a:cubicBezTo>
                    <a:pt x="522514" y="35768"/>
                    <a:pt x="744894" y="230155"/>
                    <a:pt x="951722" y="223935"/>
                  </a:cubicBezTo>
                  <a:cubicBezTo>
                    <a:pt x="1158550" y="217715"/>
                    <a:pt x="1381707" y="108857"/>
                    <a:pt x="1604865" y="0"/>
                  </a:cubicBezTo>
                </a:path>
              </a:pathLst>
            </a:cu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楷体" panose="02010609060101010101" pitchFamily="49" charset="-122"/>
              </a:endParaRPr>
            </a:p>
          </p:txBody>
        </p:sp>
      </p:grpSp>
      <p:sp>
        <p:nvSpPr>
          <p:cNvPr id="4" name="矩形 3"/>
          <p:cNvSpPr/>
          <p:nvPr/>
        </p:nvSpPr>
        <p:spPr>
          <a:xfrm>
            <a:off x="533400" y="1047750"/>
            <a:ext cx="8307705" cy="1383665"/>
          </a:xfrm>
          <a:prstGeom prst="rect">
            <a:avLst/>
          </a:prstGeom>
        </p:spPr>
        <p:txBody>
          <a:bodyPr wrap="square">
            <a:spAutoFit/>
          </a:bodyPr>
          <a:p>
            <a:pPr eaLnBrk="1" latinLnBrk="0" hangingPunct="1">
              <a:lnSpc>
                <a:spcPct val="100000"/>
              </a:lnSpc>
              <a:spcAft>
                <a:spcPct val="0"/>
              </a:spcAft>
            </a:pPr>
            <a:r>
              <a:rPr lang="en-US" altLang="zh-CN" sz="2800" b="1" kern="100">
                <a:latin typeface="Times New Roman" panose="02020603050405020304" pitchFamily="18" charset="0"/>
                <a:ea typeface="楷体" panose="02010609060101010101" pitchFamily="49" charset="-122"/>
                <a:cs typeface="Times New Roman" panose="02020603050405020304" pitchFamily="18" charset="0"/>
              </a:rPr>
              <a:t>—— “Can we Chinese possibly make missiles?”</a:t>
            </a:r>
            <a:endParaRPr lang="en-US" altLang="zh-CN" sz="2800" b="1" kern="100">
              <a:latin typeface="Times New Roman" panose="02020603050405020304" pitchFamily="18" charset="0"/>
              <a:ea typeface="楷体" panose="02010609060101010101" pitchFamily="49" charset="-122"/>
              <a:cs typeface="Times New Roman" panose="02020603050405020304" pitchFamily="18" charset="0"/>
            </a:endParaRPr>
          </a:p>
          <a:p>
            <a:pPr eaLnBrk="1" latinLnBrk="0" hangingPunct="1">
              <a:lnSpc>
                <a:spcPct val="100000"/>
              </a:lnSpc>
              <a:spcAft>
                <a:spcPct val="0"/>
              </a:spcAft>
            </a:pPr>
            <a:r>
              <a:rPr lang="en-US" altLang="zh-CN" sz="2800" b="1" kern="100">
                <a:latin typeface="Times New Roman" panose="02020603050405020304" pitchFamily="18" charset="0"/>
                <a:ea typeface="楷体" panose="02010609060101010101" pitchFamily="49" charset="-122"/>
                <a:cs typeface="Times New Roman" panose="02020603050405020304" pitchFamily="18" charset="0"/>
                <a:sym typeface="+mn-ea"/>
              </a:rPr>
              <a:t>—— </a:t>
            </a:r>
            <a:r>
              <a:rPr lang="en-US" altLang="zh-CN" sz="2800" b="1" kern="10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b="1" kern="10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Why not? We Chinese are able to make the same things that other people make.</a:t>
            </a:r>
            <a:r>
              <a:rPr lang="en-US" altLang="zh-CN" sz="2800" b="1" kern="10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b="1" kern="10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00" name="图片 99"/>
          <p:cNvPicPr/>
          <p:nvPr/>
        </p:nvPicPr>
        <p:blipFill>
          <a:blip r:embed="rId1" r:link="rId2"/>
          <a:stretch>
            <a:fillRect/>
          </a:stretch>
        </p:blipFill>
        <p:spPr>
          <a:xfrm>
            <a:off x="3255010" y="2571750"/>
            <a:ext cx="2633980" cy="2472690"/>
          </a:xfrm>
          <a:prstGeom prst="rect">
            <a:avLst/>
          </a:prstGeom>
          <a:noFill/>
          <a:ln w="9525">
            <a:noFill/>
          </a:ln>
        </p:spPr>
      </p:pic>
    </p:spTree>
  </p:cSld>
  <p:clrMapOvr>
    <a:masterClrMapping/>
  </p:clrMapOvr>
  <p:transition spd="med">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组合 6"/>
          <p:cNvGrpSpPr/>
          <p:nvPr/>
        </p:nvGrpSpPr>
        <p:grpSpPr>
          <a:xfrm>
            <a:off x="608965" y="361950"/>
            <a:ext cx="5445125" cy="478790"/>
            <a:chOff x="696543" y="371694"/>
            <a:chExt cx="3677285" cy="478573"/>
          </a:xfrm>
        </p:grpSpPr>
        <p:sp>
          <p:nvSpPr>
            <p:cNvPr id="13" name="TextBox 6"/>
            <p:cNvSpPr txBox="1">
              <a:spLocks noChangeArrowheads="1"/>
            </p:cNvSpPr>
            <p:nvPr/>
          </p:nvSpPr>
          <p:spPr bwMode="auto">
            <a:xfrm>
              <a:off x="890853" y="371694"/>
              <a:ext cx="3482975" cy="460166"/>
            </a:xfrm>
            <a:prstGeom prst="rect">
              <a:avLst/>
            </a:prstGeom>
            <a:noFill/>
            <a:ln w="9525">
              <a:noFill/>
              <a:miter lim="800000"/>
            </a:ln>
          </p:spPr>
          <p:txBody>
            <a:bodyPr wrap="square">
              <a:spAutoFit/>
            </a:bodyPr>
            <a:lstStyle/>
            <a:p>
              <a:pPr>
                <a:buFont typeface="Arial" panose="020B0604020202020204" pitchFamily="34" charset="0"/>
                <a:buNone/>
                <a:defRPr/>
              </a:pPr>
              <a:r>
                <a:rPr lang="en-US" altLang="zh-CN" sz="2400" b="1">
                  <a:solidFill>
                    <a:schemeClr val="accent5">
                      <a:lumMod val="50000"/>
                    </a:schemeClr>
                  </a:solidFill>
                  <a:latin typeface="Times New Roman" panose="02020603050405020304" pitchFamily="18" charset="0"/>
                  <a:ea typeface="楷体" panose="02010609060101010101" pitchFamily="49" charset="-122"/>
                  <a:cs typeface="Times New Roman" panose="02020603050405020304" pitchFamily="18" charset="0"/>
                </a:rPr>
                <a:t>Read for the main idea and structure</a:t>
              </a:r>
              <a:endParaRPr lang="zh-CN" altLang="en-US" sz="2400" b="1">
                <a:solidFill>
                  <a:schemeClr val="accent5">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1" name="任意多边形 10"/>
            <p:cNvSpPr/>
            <p:nvPr/>
          </p:nvSpPr>
          <p:spPr>
            <a:xfrm>
              <a:off x="696543" y="742950"/>
              <a:ext cx="1132257" cy="107317"/>
            </a:xfrm>
            <a:custGeom>
              <a:avLst/>
              <a:gdLst>
                <a:gd name="connsiteX0" fmla="*/ 0 w 1604865"/>
                <a:gd name="connsiteY0" fmla="*/ 233265 h 233265"/>
                <a:gd name="connsiteX1" fmla="*/ 363894 w 1604865"/>
                <a:gd name="connsiteY1" fmla="*/ 37323 h 233265"/>
                <a:gd name="connsiteX2" fmla="*/ 951722 w 1604865"/>
                <a:gd name="connsiteY2" fmla="*/ 223935 h 233265"/>
                <a:gd name="connsiteX3" fmla="*/ 1604865 w 1604865"/>
                <a:gd name="connsiteY3" fmla="*/ 0 h 233265"/>
              </a:gdLst>
              <a:ahLst/>
              <a:cxnLst>
                <a:cxn ang="0">
                  <a:pos x="connsiteX0" y="connsiteY0"/>
                </a:cxn>
                <a:cxn ang="0">
                  <a:pos x="connsiteX1" y="connsiteY1"/>
                </a:cxn>
                <a:cxn ang="0">
                  <a:pos x="connsiteX2" y="connsiteY2"/>
                </a:cxn>
                <a:cxn ang="0">
                  <a:pos x="connsiteX3" y="connsiteY3"/>
                </a:cxn>
              </a:cxnLst>
              <a:rect l="l" t="t" r="r" b="b"/>
              <a:pathLst>
                <a:path w="1604865" h="233265">
                  <a:moveTo>
                    <a:pt x="0" y="233265"/>
                  </a:moveTo>
                  <a:cubicBezTo>
                    <a:pt x="102637" y="136071"/>
                    <a:pt x="205274" y="38878"/>
                    <a:pt x="363894" y="37323"/>
                  </a:cubicBezTo>
                  <a:cubicBezTo>
                    <a:pt x="522514" y="35768"/>
                    <a:pt x="744894" y="230155"/>
                    <a:pt x="951722" y="223935"/>
                  </a:cubicBezTo>
                  <a:cubicBezTo>
                    <a:pt x="1158550" y="217715"/>
                    <a:pt x="1381707" y="108857"/>
                    <a:pt x="1604865" y="0"/>
                  </a:cubicBezTo>
                </a:path>
              </a:pathLst>
            </a:cu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楷体" panose="02010609060101010101" pitchFamily="49" charset="-122"/>
              </a:endParaRPr>
            </a:p>
          </p:txBody>
        </p:sp>
      </p:grpSp>
      <p:sp>
        <p:nvSpPr>
          <p:cNvPr id="4" name="TextBox 5"/>
          <p:cNvSpPr txBox="1"/>
          <p:nvPr/>
        </p:nvSpPr>
        <p:spPr>
          <a:xfrm>
            <a:off x="5029200" y="3333750"/>
            <a:ext cx="3215640" cy="953135"/>
          </a:xfrm>
          <a:prstGeom prst="rect">
            <a:avLst/>
          </a:prstGeom>
          <a:solidFill>
            <a:schemeClr val="accent1">
              <a:lumMod val="25000"/>
            </a:schemeClr>
          </a:solidFill>
          <a:ln w="9525">
            <a:noFill/>
          </a:ln>
          <a:effectLst>
            <a:outerShdw blurRad="190500" dist="228600" dir="2700000" algn="ctr">
              <a:srgbClr val="000000">
                <a:alpha val="30000"/>
              </a:srgbClr>
            </a:outerShdw>
            <a:softEdge rad="127000"/>
          </a:effectLst>
          <a:scene3d>
            <a:camera prst="orthographicFront">
              <a:rot lat="0" lon="0" rev="0"/>
            </a:camera>
            <a:lightRig rig="glow" dir="t">
              <a:rot lat="0" lon="0" rev="4800000"/>
            </a:lightRig>
          </a:scene3d>
          <a:sp3d prstMaterial="matte">
            <a:bevelT w="127000" h="63500" prst="convex"/>
          </a:sp3d>
        </p:spPr>
        <p:txBody>
          <a:bodyPr wrap="square" anchor="t">
            <a:spAutoFit/>
          </a:bodyPr>
          <a:p>
            <a:pPr lvl="0" algn="ctr">
              <a:buClrTx/>
              <a:buSzTx/>
              <a:buFontTx/>
            </a:pPr>
            <a:r>
              <a:rPr lang="en-US" altLang="zh-CN" sz="2800" b="1">
                <a:solidFill>
                  <a:srgbClr val="FFFF00"/>
                </a:solidFill>
                <a:effectLst/>
                <a:latin typeface="Times New Roman" panose="02020603050405020304" pitchFamily="18" charset="0"/>
                <a:ea typeface="微软雅黑" panose="020B0503020204020204" charset="-122"/>
                <a:sym typeface="+mn-ea"/>
              </a:rPr>
              <a:t>A World of Pure Thought</a:t>
            </a:r>
            <a:endParaRPr lang="en-US" altLang="zh-CN" sz="2800" b="1">
              <a:solidFill>
                <a:srgbClr val="FFFF00"/>
              </a:solidFill>
              <a:effectLst/>
              <a:latin typeface="Times New Roman" panose="02020603050405020304" pitchFamily="18" charset="0"/>
              <a:ea typeface="微软雅黑" panose="020B0503020204020204" charset="-122"/>
              <a:sym typeface="+mn-ea"/>
            </a:endParaRPr>
          </a:p>
        </p:txBody>
      </p:sp>
      <p:pic>
        <p:nvPicPr>
          <p:cNvPr id="6" name="图片 5"/>
          <p:cNvPicPr>
            <a:picLocks noChangeAspect="1"/>
          </p:cNvPicPr>
          <p:nvPr>
            <p:custDataLst>
              <p:tags r:id="rId1"/>
            </p:custDataLst>
          </p:nvPr>
        </p:nvPicPr>
        <p:blipFill>
          <a:blip r:embed="rId2"/>
          <a:stretch>
            <a:fillRect/>
          </a:stretch>
        </p:blipFill>
        <p:spPr>
          <a:xfrm>
            <a:off x="5334000" y="1610995"/>
            <a:ext cx="2075180" cy="1085850"/>
          </a:xfrm>
          <a:prstGeom prst="rect">
            <a:avLst/>
          </a:prstGeom>
          <a:ln>
            <a:noFill/>
          </a:ln>
          <a:effectLst>
            <a:outerShdw blurRad="292100" dist="139700" dir="2700000" algn="tl" rotWithShape="0">
              <a:srgbClr val="333333">
                <a:alpha val="65000"/>
              </a:srgbClr>
            </a:outerShdw>
          </a:effectLst>
        </p:spPr>
      </p:pic>
      <p:sp>
        <p:nvSpPr>
          <p:cNvPr id="2" name="TextBox 5"/>
          <p:cNvSpPr txBox="1"/>
          <p:nvPr/>
        </p:nvSpPr>
        <p:spPr>
          <a:xfrm>
            <a:off x="838200" y="3333750"/>
            <a:ext cx="3034030" cy="953135"/>
          </a:xfrm>
          <a:prstGeom prst="rect">
            <a:avLst/>
          </a:prstGeom>
          <a:solidFill>
            <a:schemeClr val="accent1">
              <a:lumMod val="25000"/>
            </a:schemeClr>
          </a:solidFill>
          <a:ln w="9525">
            <a:noFill/>
          </a:ln>
          <a:effectLst>
            <a:outerShdw blurRad="190500" dist="228600" dir="2700000" algn="ctr">
              <a:srgbClr val="000000">
                <a:alpha val="30000"/>
              </a:srgbClr>
            </a:outerShdw>
            <a:softEdge rad="127000"/>
          </a:effectLst>
          <a:scene3d>
            <a:camera prst="orthographicFront">
              <a:rot lat="0" lon="0" rev="0"/>
            </a:camera>
            <a:lightRig rig="glow" dir="t">
              <a:rot lat="0" lon="0" rev="4800000"/>
            </a:lightRig>
          </a:scene3d>
          <a:sp3d prstMaterial="matte">
            <a:bevelT w="127000" h="63500" prst="convex"/>
          </a:sp3d>
        </p:spPr>
        <p:txBody>
          <a:bodyPr wrap="square" anchor="t">
            <a:spAutoFit/>
          </a:bodyPr>
          <a:p>
            <a:pPr algn="ctr"/>
            <a:r>
              <a:rPr lang="en-US" altLang="zh-CN" sz="2800" b="1">
                <a:solidFill>
                  <a:srgbClr val="FFFF00"/>
                </a:solidFill>
                <a:effectLst/>
                <a:latin typeface="Times New Roman" panose="02020603050405020304" pitchFamily="18" charset="0"/>
                <a:ea typeface="微软雅黑" panose="020B0503020204020204" charset="-122"/>
              </a:rPr>
              <a:t>The Father of China's Aerospace   </a:t>
            </a:r>
            <a:endParaRPr lang="en-US" altLang="zh-CN" sz="2800" b="1">
              <a:solidFill>
                <a:srgbClr val="FFFF00"/>
              </a:solidFill>
              <a:effectLst/>
              <a:latin typeface="Times New Roman" panose="02020603050405020304" pitchFamily="18" charset="0"/>
              <a:ea typeface="微软雅黑" panose="020B0503020204020204" charset="-122"/>
            </a:endParaRPr>
          </a:p>
        </p:txBody>
      </p:sp>
      <p:pic>
        <p:nvPicPr>
          <p:cNvPr id="3" name="图片 2"/>
          <p:cNvPicPr>
            <a:picLocks noChangeAspect="1"/>
          </p:cNvPicPr>
          <p:nvPr/>
        </p:nvPicPr>
        <p:blipFill>
          <a:blip r:embed="rId3"/>
          <a:stretch>
            <a:fillRect/>
          </a:stretch>
        </p:blipFill>
        <p:spPr>
          <a:xfrm>
            <a:off x="1828800" y="1200150"/>
            <a:ext cx="1276350" cy="1786255"/>
          </a:xfrm>
          <a:prstGeom prst="rect">
            <a:avLst/>
          </a:prstGeom>
        </p:spPr>
      </p:pic>
      <p:sp>
        <p:nvSpPr>
          <p:cNvPr id="5" name="矩形 4"/>
          <p:cNvSpPr/>
          <p:nvPr/>
        </p:nvSpPr>
        <p:spPr>
          <a:xfrm>
            <a:off x="3276600" y="1047750"/>
            <a:ext cx="2062480" cy="583565"/>
          </a:xfrm>
          <a:prstGeom prst="rect">
            <a:avLst/>
          </a:prstGeom>
        </p:spPr>
        <p:txBody>
          <a:bodyPr wrap="square">
            <a:spAutoFit/>
          </a:bodyPr>
          <a:p>
            <a:pPr eaLnBrk="1" latinLnBrk="0" hangingPunct="1">
              <a:lnSpc>
                <a:spcPct val="100000"/>
              </a:lnSpc>
              <a:spcAft>
                <a:spcPct val="0"/>
              </a:spcAft>
            </a:pPr>
            <a:r>
              <a:rPr lang="en-US" altLang="zh-CN" sz="3200" b="1" kern="10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biography</a:t>
            </a:r>
            <a:endParaRPr lang="en-US" altLang="zh-CN" sz="3200" b="1" kern="10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5"/>
          <p:cNvSpPr txBox="1"/>
          <p:nvPr/>
        </p:nvSpPr>
        <p:spPr>
          <a:xfrm>
            <a:off x="1752600" y="542290"/>
            <a:ext cx="5932170" cy="521970"/>
          </a:xfrm>
          <a:prstGeom prst="rect">
            <a:avLst/>
          </a:prstGeom>
          <a:solidFill>
            <a:schemeClr val="accent1">
              <a:lumMod val="25000"/>
            </a:schemeClr>
          </a:solidFill>
          <a:ln w="9525">
            <a:noFill/>
          </a:ln>
          <a:effectLst>
            <a:outerShdw blurRad="190500" dist="228600" dir="2700000" algn="ctr">
              <a:srgbClr val="000000">
                <a:alpha val="30000"/>
              </a:srgbClr>
            </a:outerShdw>
            <a:softEdge rad="127000"/>
          </a:effectLst>
          <a:scene3d>
            <a:camera prst="orthographicFront">
              <a:rot lat="0" lon="0" rev="0"/>
            </a:camera>
            <a:lightRig rig="glow" dir="t">
              <a:rot lat="0" lon="0" rev="4800000"/>
            </a:lightRig>
          </a:scene3d>
          <a:sp3d prstMaterial="matte">
            <a:bevelT w="127000" h="63500" prst="convex"/>
          </a:sp3d>
        </p:spPr>
        <p:txBody>
          <a:bodyPr wrap="square" anchor="t">
            <a:spAutoFit/>
          </a:bodyPr>
          <a:lstStyle/>
          <a:p>
            <a:pPr algn="ctr" eaLnBrk="1" latinLnBrk="0" hangingPunct="1">
              <a:lnSpc>
                <a:spcPct val="100000"/>
              </a:lnSpc>
            </a:pPr>
            <a:r>
              <a:rPr lang="en-US" altLang="zh-CN" sz="2800" b="1">
                <a:solidFill>
                  <a:srgbClr val="FFFF00"/>
                </a:solidFill>
                <a:effectLst/>
                <a:latin typeface="Times New Roman" panose="02020603050405020304" pitchFamily="18" charset="0"/>
                <a:ea typeface="微软雅黑" panose="020B0503020204020204" charset="-122"/>
              </a:rPr>
              <a:t>The Father of China's Aerospace   </a:t>
            </a:r>
            <a:endParaRPr lang="en-US" altLang="zh-CN" sz="2800" b="1">
              <a:solidFill>
                <a:srgbClr val="FFFF00"/>
              </a:solidFill>
              <a:effectLst/>
              <a:latin typeface="Times New Roman" panose="02020603050405020304" pitchFamily="18" charset="0"/>
              <a:ea typeface="微软雅黑" panose="020B0503020204020204" charset="-122"/>
            </a:endParaRPr>
          </a:p>
        </p:txBody>
      </p:sp>
      <p:sp>
        <p:nvSpPr>
          <p:cNvPr id="12" name="TextBox 5"/>
          <p:cNvSpPr txBox="1"/>
          <p:nvPr/>
        </p:nvSpPr>
        <p:spPr>
          <a:xfrm>
            <a:off x="3427730" y="2118995"/>
            <a:ext cx="5689600" cy="521970"/>
          </a:xfrm>
          <a:prstGeom prst="rect">
            <a:avLst/>
          </a:prstGeom>
          <a:noFill/>
          <a:ln w="9525">
            <a:noFill/>
          </a:ln>
        </p:spPr>
        <p:txBody>
          <a:bodyPr wrap="square" anchor="t">
            <a:spAutoFit/>
          </a:bodyPr>
          <a:lstStyle/>
          <a:p>
            <a:pPr algn="l" eaLnBrk="1" latinLnBrk="0" hangingPunct="1">
              <a:lnSpc>
                <a:spcPct val="100000"/>
              </a:lnSpc>
            </a:pPr>
            <a:r>
              <a:rPr lang="en-US" altLang="zh-CN" sz="2800" b="1">
                <a:solidFill>
                  <a:srgbClr val="0045C4"/>
                </a:solidFill>
                <a:latin typeface="Times New Roman" panose="02020603050405020304" pitchFamily="18" charset="0"/>
                <a:ea typeface="微软雅黑" panose="020B0503020204020204" charset="-122"/>
              </a:rPr>
              <a:t>General description of Qian Xuesen</a:t>
            </a:r>
            <a:endParaRPr lang="en-US" altLang="zh-CN" sz="2800" b="1">
              <a:solidFill>
                <a:srgbClr val="0045C4"/>
              </a:solidFill>
              <a:latin typeface="Times New Roman" panose="02020603050405020304" pitchFamily="18" charset="0"/>
              <a:ea typeface="微软雅黑" panose="020B0503020204020204" charset="-122"/>
            </a:endParaRPr>
          </a:p>
        </p:txBody>
      </p:sp>
      <p:cxnSp>
        <p:nvCxnSpPr>
          <p:cNvPr id="19" name="肘形连接符 18"/>
          <p:cNvCxnSpPr>
            <a:stCxn id="2" idx="1"/>
          </p:cNvCxnSpPr>
          <p:nvPr/>
        </p:nvCxnSpPr>
        <p:spPr>
          <a:xfrm rot="10800000" flipV="1">
            <a:off x="228600" y="802640"/>
            <a:ext cx="381000" cy="3902075"/>
          </a:xfrm>
          <a:prstGeom prst="bentConnector2">
            <a:avLst/>
          </a:prstGeom>
          <a:ln w="57150">
            <a:solidFill>
              <a:schemeClr val="accent1">
                <a:lumMod val="2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1"/>
          <a:stretch>
            <a:fillRect/>
          </a:stretch>
        </p:blipFill>
        <p:spPr>
          <a:xfrm>
            <a:off x="609600" y="133350"/>
            <a:ext cx="957580" cy="1339850"/>
          </a:xfrm>
          <a:prstGeom prst="rect">
            <a:avLst/>
          </a:prstGeom>
        </p:spPr>
      </p:pic>
      <p:sp>
        <p:nvSpPr>
          <p:cNvPr id="3" name="TextBox 5"/>
          <p:cNvSpPr txBox="1"/>
          <p:nvPr/>
        </p:nvSpPr>
        <p:spPr>
          <a:xfrm>
            <a:off x="3429635" y="4000500"/>
            <a:ext cx="4098290" cy="953135"/>
          </a:xfrm>
          <a:prstGeom prst="rect">
            <a:avLst/>
          </a:prstGeom>
          <a:noFill/>
          <a:ln w="9525">
            <a:noFill/>
          </a:ln>
        </p:spPr>
        <p:txBody>
          <a:bodyPr wrap="square" anchor="t">
            <a:spAutoFit/>
          </a:bodyPr>
          <a:p>
            <a:pPr algn="l" eaLnBrk="1" latinLnBrk="0" hangingPunct="1">
              <a:lnSpc>
                <a:spcPct val="100000"/>
              </a:lnSpc>
            </a:pPr>
            <a:r>
              <a:rPr lang="en-US" altLang="zh-CN" sz="2800" b="1">
                <a:solidFill>
                  <a:srgbClr val="0045C4"/>
                </a:solidFill>
                <a:latin typeface="Times New Roman" panose="02020603050405020304" pitchFamily="18" charset="0"/>
                <a:ea typeface="微软雅黑" panose="020B0503020204020204" charset="-122"/>
              </a:rPr>
              <a:t>His personal history and accomplishments</a:t>
            </a:r>
            <a:endParaRPr lang="en-US" altLang="zh-CN" sz="2800" b="1">
              <a:solidFill>
                <a:srgbClr val="0045C4"/>
              </a:solidFill>
              <a:latin typeface="Times New Roman" panose="02020603050405020304" pitchFamily="18" charset="0"/>
              <a:ea typeface="微软雅黑" panose="020B0503020204020204" charset="-122"/>
            </a:endParaRPr>
          </a:p>
        </p:txBody>
      </p:sp>
      <p:sp>
        <p:nvSpPr>
          <p:cNvPr id="4" name="TextBox 5"/>
          <p:cNvSpPr txBox="1"/>
          <p:nvPr/>
        </p:nvSpPr>
        <p:spPr>
          <a:xfrm>
            <a:off x="3427730" y="1428750"/>
            <a:ext cx="3949700" cy="521970"/>
          </a:xfrm>
          <a:prstGeom prst="rect">
            <a:avLst/>
          </a:prstGeom>
          <a:noFill/>
          <a:ln w="9525">
            <a:noFill/>
          </a:ln>
        </p:spPr>
        <p:txBody>
          <a:bodyPr wrap="square" anchor="t">
            <a:spAutoFit/>
          </a:bodyPr>
          <a:p>
            <a:pPr algn="l" eaLnBrk="1" latinLnBrk="0" hangingPunct="1">
              <a:lnSpc>
                <a:spcPct val="100000"/>
              </a:lnSpc>
            </a:pPr>
            <a:r>
              <a:rPr lang="en-US" altLang="zh-CN" sz="2800" b="1">
                <a:solidFill>
                  <a:srgbClr val="0045C4"/>
                </a:solidFill>
                <a:latin typeface="Times New Roman" panose="02020603050405020304" pitchFamily="18" charset="0"/>
                <a:ea typeface="微软雅黑" panose="020B0503020204020204" charset="-122"/>
              </a:rPr>
              <a:t>His personality</a:t>
            </a:r>
            <a:endParaRPr lang="en-US" altLang="zh-CN" sz="2800" b="1">
              <a:solidFill>
                <a:srgbClr val="0045C4"/>
              </a:solidFill>
              <a:latin typeface="Times New Roman" panose="02020603050405020304" pitchFamily="18" charset="0"/>
              <a:ea typeface="微软雅黑" panose="020B0503020204020204" charset="-122"/>
            </a:endParaRPr>
          </a:p>
        </p:txBody>
      </p:sp>
      <p:sp>
        <p:nvSpPr>
          <p:cNvPr id="5" name="TextBox 5"/>
          <p:cNvSpPr txBox="1"/>
          <p:nvPr/>
        </p:nvSpPr>
        <p:spPr>
          <a:xfrm>
            <a:off x="3429635" y="2902585"/>
            <a:ext cx="3949700" cy="953135"/>
          </a:xfrm>
          <a:prstGeom prst="rect">
            <a:avLst/>
          </a:prstGeom>
          <a:noFill/>
          <a:ln w="9525">
            <a:noFill/>
          </a:ln>
        </p:spPr>
        <p:txBody>
          <a:bodyPr wrap="square" anchor="t">
            <a:spAutoFit/>
          </a:bodyPr>
          <a:p>
            <a:pPr algn="l" eaLnBrk="1" latinLnBrk="0" hangingPunct="1">
              <a:lnSpc>
                <a:spcPct val="100000"/>
              </a:lnSpc>
            </a:pPr>
            <a:r>
              <a:rPr lang="en-US" altLang="zh-CN" sz="2800" b="1">
                <a:solidFill>
                  <a:srgbClr val="0045C4"/>
                </a:solidFill>
                <a:latin typeface="Times New Roman" panose="02020603050405020304" pitchFamily="18" charset="0"/>
                <a:ea typeface="微软雅黑" panose="020B0503020204020204" charset="-122"/>
              </a:rPr>
              <a:t>His death and people’s appreciation of him</a:t>
            </a:r>
            <a:endParaRPr lang="en-US" altLang="zh-CN" sz="2800" b="1">
              <a:solidFill>
                <a:srgbClr val="0045C4"/>
              </a:solidFill>
              <a:latin typeface="Times New Roman" panose="02020603050405020304" pitchFamily="18" charset="0"/>
              <a:ea typeface="微软雅黑" panose="020B0503020204020204" charset="-122"/>
            </a:endParaRPr>
          </a:p>
        </p:txBody>
      </p:sp>
      <p:sp>
        <p:nvSpPr>
          <p:cNvPr id="6" name="TextBox 5"/>
          <p:cNvSpPr txBox="1"/>
          <p:nvPr/>
        </p:nvSpPr>
        <p:spPr>
          <a:xfrm>
            <a:off x="686435" y="1771650"/>
            <a:ext cx="1871345" cy="521970"/>
          </a:xfrm>
          <a:prstGeom prst="rect">
            <a:avLst/>
          </a:prstGeom>
          <a:noFill/>
          <a:ln w="9525">
            <a:noFill/>
          </a:ln>
        </p:spPr>
        <p:txBody>
          <a:bodyPr wrap="square" anchor="t">
            <a:spAutoFit/>
          </a:bodyPr>
          <a:p>
            <a:pPr algn="l" eaLnBrk="1" latinLnBrk="0" hangingPunct="1">
              <a:lnSpc>
                <a:spcPct val="100000"/>
              </a:lnSpc>
            </a:pPr>
            <a:r>
              <a:rPr lang="en-US" altLang="zh-CN" sz="2800" b="1">
                <a:solidFill>
                  <a:schemeClr val="tx1"/>
                </a:solidFill>
                <a:latin typeface="Times New Roman" panose="02020603050405020304" pitchFamily="18" charset="0"/>
                <a:ea typeface="微软雅黑" panose="020B0503020204020204" charset="-122"/>
              </a:rPr>
              <a:t>Para. 1</a:t>
            </a:r>
            <a:endParaRPr lang="en-US" altLang="zh-CN" sz="2800" b="1">
              <a:solidFill>
                <a:schemeClr val="tx1"/>
              </a:solidFill>
              <a:latin typeface="Times New Roman" panose="02020603050405020304" pitchFamily="18" charset="0"/>
              <a:ea typeface="微软雅黑" panose="020B0503020204020204" charset="-122"/>
            </a:endParaRPr>
          </a:p>
        </p:txBody>
      </p:sp>
      <p:sp>
        <p:nvSpPr>
          <p:cNvPr id="7" name="TextBox 5"/>
          <p:cNvSpPr txBox="1"/>
          <p:nvPr/>
        </p:nvSpPr>
        <p:spPr>
          <a:xfrm>
            <a:off x="686435" y="2457450"/>
            <a:ext cx="1871345" cy="521970"/>
          </a:xfrm>
          <a:prstGeom prst="rect">
            <a:avLst/>
          </a:prstGeom>
          <a:noFill/>
          <a:ln w="9525">
            <a:noFill/>
          </a:ln>
        </p:spPr>
        <p:txBody>
          <a:bodyPr wrap="square" anchor="t">
            <a:spAutoFit/>
          </a:bodyPr>
          <a:p>
            <a:pPr algn="l" eaLnBrk="1" latinLnBrk="0" hangingPunct="1">
              <a:lnSpc>
                <a:spcPct val="100000"/>
              </a:lnSpc>
            </a:pPr>
            <a:r>
              <a:rPr lang="en-US" altLang="zh-CN" sz="2800" b="1">
                <a:solidFill>
                  <a:schemeClr val="tx1"/>
                </a:solidFill>
                <a:latin typeface="Times New Roman" panose="02020603050405020304" pitchFamily="18" charset="0"/>
                <a:ea typeface="微软雅黑" panose="020B0503020204020204" charset="-122"/>
              </a:rPr>
              <a:t>Para. 2-5</a:t>
            </a:r>
            <a:endParaRPr lang="en-US" altLang="zh-CN" sz="2800" b="1">
              <a:solidFill>
                <a:schemeClr val="tx1"/>
              </a:solidFill>
              <a:latin typeface="Times New Roman" panose="02020603050405020304" pitchFamily="18" charset="0"/>
              <a:ea typeface="微软雅黑" panose="020B0503020204020204" charset="-122"/>
            </a:endParaRPr>
          </a:p>
        </p:txBody>
      </p:sp>
      <p:sp>
        <p:nvSpPr>
          <p:cNvPr id="8" name="TextBox 5"/>
          <p:cNvSpPr txBox="1"/>
          <p:nvPr/>
        </p:nvSpPr>
        <p:spPr>
          <a:xfrm>
            <a:off x="686435" y="3181350"/>
            <a:ext cx="1871345" cy="521970"/>
          </a:xfrm>
          <a:prstGeom prst="rect">
            <a:avLst/>
          </a:prstGeom>
          <a:noFill/>
          <a:ln w="9525">
            <a:noFill/>
          </a:ln>
        </p:spPr>
        <p:txBody>
          <a:bodyPr wrap="square" anchor="t">
            <a:spAutoFit/>
          </a:bodyPr>
          <a:p>
            <a:pPr algn="l" eaLnBrk="1" latinLnBrk="0" hangingPunct="1">
              <a:lnSpc>
                <a:spcPct val="100000"/>
              </a:lnSpc>
            </a:pPr>
            <a:r>
              <a:rPr lang="en-US" altLang="zh-CN" sz="2800" b="1">
                <a:solidFill>
                  <a:schemeClr val="tx1"/>
                </a:solidFill>
                <a:latin typeface="Times New Roman" panose="02020603050405020304" pitchFamily="18" charset="0"/>
                <a:ea typeface="微软雅黑" panose="020B0503020204020204" charset="-122"/>
              </a:rPr>
              <a:t>Para. 6</a:t>
            </a:r>
            <a:endParaRPr lang="en-US" altLang="zh-CN" sz="2800" b="1">
              <a:solidFill>
                <a:schemeClr val="tx1"/>
              </a:solidFill>
              <a:latin typeface="Times New Roman" panose="02020603050405020304" pitchFamily="18" charset="0"/>
              <a:ea typeface="微软雅黑" panose="020B0503020204020204" charset="-122"/>
            </a:endParaRPr>
          </a:p>
        </p:txBody>
      </p:sp>
      <p:sp>
        <p:nvSpPr>
          <p:cNvPr id="9" name="TextBox 5"/>
          <p:cNvSpPr txBox="1"/>
          <p:nvPr/>
        </p:nvSpPr>
        <p:spPr>
          <a:xfrm>
            <a:off x="686435" y="3943350"/>
            <a:ext cx="1871345" cy="521970"/>
          </a:xfrm>
          <a:prstGeom prst="rect">
            <a:avLst/>
          </a:prstGeom>
          <a:noFill/>
          <a:ln w="9525">
            <a:noFill/>
          </a:ln>
        </p:spPr>
        <p:txBody>
          <a:bodyPr wrap="square" anchor="t">
            <a:spAutoFit/>
          </a:bodyPr>
          <a:p>
            <a:pPr algn="l" eaLnBrk="1" latinLnBrk="0" hangingPunct="1">
              <a:lnSpc>
                <a:spcPct val="100000"/>
              </a:lnSpc>
            </a:pPr>
            <a:r>
              <a:rPr lang="en-US" altLang="zh-CN" sz="2800" b="1">
                <a:solidFill>
                  <a:schemeClr val="tx1"/>
                </a:solidFill>
                <a:latin typeface="Times New Roman" panose="02020603050405020304" pitchFamily="18" charset="0"/>
                <a:ea typeface="微软雅黑" panose="020B0503020204020204" charset="-122"/>
              </a:rPr>
              <a:t>Para. 7</a:t>
            </a:r>
            <a:endParaRPr lang="en-US" altLang="zh-CN" sz="2800" b="1">
              <a:solidFill>
                <a:schemeClr val="tx1"/>
              </a:solidFill>
              <a:latin typeface="Times New Roman" panose="02020603050405020304" pitchFamily="18" charset="0"/>
              <a:ea typeface="微软雅黑" panose="020B0503020204020204" charset="-122"/>
            </a:endParaRPr>
          </a:p>
        </p:txBody>
      </p:sp>
      <p:cxnSp>
        <p:nvCxnSpPr>
          <p:cNvPr id="16" name="直接连接符 15"/>
          <p:cNvCxnSpPr>
            <a:endCxn id="12" idx="1"/>
          </p:cNvCxnSpPr>
          <p:nvPr/>
        </p:nvCxnSpPr>
        <p:spPr>
          <a:xfrm>
            <a:off x="1972310" y="2047240"/>
            <a:ext cx="1455420" cy="33274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7" name="直接连接符 16"/>
          <p:cNvCxnSpPr>
            <a:endCxn id="3" idx="1"/>
          </p:cNvCxnSpPr>
          <p:nvPr/>
        </p:nvCxnSpPr>
        <p:spPr>
          <a:xfrm>
            <a:off x="2210435" y="2876550"/>
            <a:ext cx="1219200" cy="160083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8" name="直接连接符 17"/>
          <p:cNvCxnSpPr>
            <a:endCxn id="4" idx="1"/>
          </p:cNvCxnSpPr>
          <p:nvPr/>
        </p:nvCxnSpPr>
        <p:spPr>
          <a:xfrm flipV="1">
            <a:off x="1981835" y="1689735"/>
            <a:ext cx="1445895" cy="179641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0" name="直接连接符 19"/>
          <p:cNvCxnSpPr>
            <a:endCxn id="5" idx="1"/>
          </p:cNvCxnSpPr>
          <p:nvPr/>
        </p:nvCxnSpPr>
        <p:spPr>
          <a:xfrm flipV="1">
            <a:off x="1972310" y="3379470"/>
            <a:ext cx="1457325" cy="852805"/>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5"/>
          <p:cNvSpPr txBox="1"/>
          <p:nvPr/>
        </p:nvSpPr>
        <p:spPr>
          <a:xfrm>
            <a:off x="3124200" y="491490"/>
            <a:ext cx="4725670" cy="521970"/>
          </a:xfrm>
          <a:prstGeom prst="rect">
            <a:avLst/>
          </a:prstGeom>
          <a:solidFill>
            <a:schemeClr val="accent1">
              <a:lumMod val="25000"/>
            </a:schemeClr>
          </a:solidFill>
          <a:ln w="9525">
            <a:noFill/>
          </a:ln>
          <a:effectLst>
            <a:outerShdw blurRad="190500" dist="228600" dir="2700000" algn="ctr">
              <a:srgbClr val="000000">
                <a:alpha val="30000"/>
              </a:srgbClr>
            </a:outerShdw>
            <a:softEdge rad="127000"/>
          </a:effectLst>
          <a:scene3d>
            <a:camera prst="orthographicFront">
              <a:rot lat="0" lon="0" rev="0"/>
            </a:camera>
            <a:lightRig rig="glow" dir="t">
              <a:rot lat="0" lon="0" rev="4800000"/>
            </a:lightRig>
          </a:scene3d>
          <a:sp3d prstMaterial="matte">
            <a:bevelT w="127000" h="63500" prst="convex"/>
          </a:sp3d>
        </p:spPr>
        <p:txBody>
          <a:bodyPr wrap="square" anchor="t">
            <a:spAutoFit/>
          </a:bodyPr>
          <a:p>
            <a:pPr lvl="0" algn="ctr">
              <a:buClrTx/>
              <a:buSzTx/>
              <a:buFontTx/>
            </a:pPr>
            <a:r>
              <a:rPr lang="en-US" altLang="zh-CN" sz="2800" b="1">
                <a:solidFill>
                  <a:srgbClr val="FFFF00"/>
                </a:solidFill>
                <a:effectLst/>
                <a:latin typeface="Times New Roman" panose="02020603050405020304" pitchFamily="18" charset="0"/>
                <a:ea typeface="微软雅黑" panose="020B0503020204020204" charset="-122"/>
                <a:sym typeface="+mn-ea"/>
              </a:rPr>
              <a:t>A World of Pure Thought</a:t>
            </a:r>
            <a:endParaRPr lang="en-US" altLang="zh-CN" sz="2800" b="1">
              <a:solidFill>
                <a:srgbClr val="FFFF00"/>
              </a:solidFill>
              <a:effectLst/>
              <a:latin typeface="Times New Roman" panose="02020603050405020304" pitchFamily="18" charset="0"/>
              <a:ea typeface="微软雅黑" panose="020B0503020204020204" charset="-122"/>
              <a:sym typeface="+mn-ea"/>
            </a:endParaRPr>
          </a:p>
        </p:txBody>
      </p:sp>
      <p:sp>
        <p:nvSpPr>
          <p:cNvPr id="12" name="TextBox 5"/>
          <p:cNvSpPr txBox="1"/>
          <p:nvPr/>
        </p:nvSpPr>
        <p:spPr>
          <a:xfrm>
            <a:off x="2590647" y="3333740"/>
            <a:ext cx="6405880" cy="521970"/>
          </a:xfrm>
          <a:prstGeom prst="rect">
            <a:avLst/>
          </a:prstGeom>
          <a:noFill/>
          <a:ln w="9525">
            <a:noFill/>
          </a:ln>
        </p:spPr>
        <p:txBody>
          <a:bodyPr wrap="none" anchor="t">
            <a:spAutoFit/>
          </a:bodyPr>
          <a:p>
            <a:pPr algn="l" eaLnBrk="1" latinLnBrk="0" hangingPunct="1">
              <a:lnSpc>
                <a:spcPct val="100000"/>
              </a:lnSpc>
            </a:pPr>
            <a:r>
              <a:rPr lang="en-US" altLang="zh-CN" sz="2800" b="1">
                <a:solidFill>
                  <a:srgbClr val="0045C4"/>
                </a:solidFill>
                <a:latin typeface="Times New Roman" panose="02020603050405020304" pitchFamily="18" charset="0"/>
                <a:ea typeface="微软雅黑" panose="020B0503020204020204" charset="-122"/>
                <a:sym typeface="+mn-ea"/>
              </a:rPr>
              <a:t>Physical description of Stephen Hawking</a:t>
            </a:r>
            <a:endParaRPr lang="en-US" altLang="zh-CN" sz="2800" b="1">
              <a:solidFill>
                <a:srgbClr val="171E3A"/>
              </a:solidFill>
              <a:latin typeface="Times New Roman" panose="02020603050405020304" pitchFamily="18" charset="0"/>
              <a:ea typeface="微软雅黑" panose="020B0503020204020204" charset="-122"/>
            </a:endParaRPr>
          </a:p>
        </p:txBody>
      </p:sp>
      <p:cxnSp>
        <p:nvCxnSpPr>
          <p:cNvPr id="19" name="肘形连接符 18"/>
          <p:cNvCxnSpPr>
            <a:stCxn id="6" idx="1"/>
          </p:cNvCxnSpPr>
          <p:nvPr/>
        </p:nvCxnSpPr>
        <p:spPr>
          <a:xfrm rot="10800000" flipV="1">
            <a:off x="381000" y="752475"/>
            <a:ext cx="381000" cy="3495675"/>
          </a:xfrm>
          <a:prstGeom prst="bentConnector2">
            <a:avLst/>
          </a:prstGeom>
          <a:ln w="57150">
            <a:solidFill>
              <a:schemeClr val="accent1">
                <a:lumMod val="2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custDataLst>
              <p:tags r:id="rId1"/>
            </p:custDataLst>
          </p:nvPr>
        </p:nvPicPr>
        <p:blipFill>
          <a:blip r:embed="rId2"/>
          <a:stretch>
            <a:fillRect/>
          </a:stretch>
        </p:blipFill>
        <p:spPr>
          <a:xfrm>
            <a:off x="762000" y="209550"/>
            <a:ext cx="2075180" cy="1085850"/>
          </a:xfrm>
          <a:prstGeom prst="rect">
            <a:avLst/>
          </a:prstGeom>
          <a:ln>
            <a:noFill/>
          </a:ln>
          <a:effectLst>
            <a:outerShdw blurRad="292100" dist="139700" dir="2700000" algn="tl" rotWithShape="0">
              <a:srgbClr val="333333">
                <a:alpha val="65000"/>
              </a:srgbClr>
            </a:outerShdw>
          </a:effectLst>
        </p:spPr>
      </p:pic>
      <p:sp>
        <p:nvSpPr>
          <p:cNvPr id="2" name="TextBox 5"/>
          <p:cNvSpPr txBox="1"/>
          <p:nvPr/>
        </p:nvSpPr>
        <p:spPr>
          <a:xfrm>
            <a:off x="2590647" y="1657340"/>
            <a:ext cx="2839720" cy="521970"/>
          </a:xfrm>
          <a:prstGeom prst="rect">
            <a:avLst/>
          </a:prstGeom>
          <a:noFill/>
          <a:ln w="9525">
            <a:noFill/>
          </a:ln>
        </p:spPr>
        <p:txBody>
          <a:bodyPr wrap="none" anchor="t">
            <a:spAutoFit/>
          </a:bodyPr>
          <a:p>
            <a:pPr algn="l" eaLnBrk="1" latinLnBrk="0" hangingPunct="1">
              <a:lnSpc>
                <a:spcPct val="100000"/>
              </a:lnSpc>
            </a:pPr>
            <a:r>
              <a:rPr lang="en-US" altLang="zh-CN" sz="2800" b="1">
                <a:solidFill>
                  <a:srgbClr val="0045C4"/>
                </a:solidFill>
                <a:latin typeface="Times New Roman" panose="02020603050405020304" pitchFamily="18" charset="0"/>
                <a:ea typeface="微软雅黑" panose="020B0503020204020204" charset="-122"/>
              </a:rPr>
              <a:t>His claim to fame</a:t>
            </a:r>
            <a:endParaRPr lang="en-US" altLang="zh-CN" sz="2800" b="1">
              <a:solidFill>
                <a:srgbClr val="0045C4"/>
              </a:solidFill>
              <a:latin typeface="Times New Roman" panose="02020603050405020304" pitchFamily="18" charset="0"/>
              <a:ea typeface="微软雅黑" panose="020B0503020204020204" charset="-122"/>
            </a:endParaRPr>
          </a:p>
        </p:txBody>
      </p:sp>
      <p:sp>
        <p:nvSpPr>
          <p:cNvPr id="3" name="TextBox 5"/>
          <p:cNvSpPr txBox="1"/>
          <p:nvPr/>
        </p:nvSpPr>
        <p:spPr>
          <a:xfrm>
            <a:off x="2577312" y="2419340"/>
            <a:ext cx="5666105" cy="521970"/>
          </a:xfrm>
          <a:prstGeom prst="rect">
            <a:avLst/>
          </a:prstGeom>
          <a:noFill/>
          <a:ln w="9525">
            <a:noFill/>
          </a:ln>
        </p:spPr>
        <p:txBody>
          <a:bodyPr wrap="none" anchor="t">
            <a:spAutoFit/>
          </a:bodyPr>
          <a:p>
            <a:pPr algn="l" eaLnBrk="1" latinLnBrk="0" hangingPunct="1">
              <a:lnSpc>
                <a:spcPct val="100000"/>
              </a:lnSpc>
            </a:pPr>
            <a:r>
              <a:rPr lang="en-US" altLang="zh-CN" sz="2800" b="1">
                <a:solidFill>
                  <a:srgbClr val="0045C4"/>
                </a:solidFill>
                <a:latin typeface="Times New Roman" panose="02020603050405020304" pitchFamily="18" charset="0"/>
                <a:ea typeface="微软雅黑" panose="020B0503020204020204" charset="-122"/>
              </a:rPr>
              <a:t>Characteristics that made him great</a:t>
            </a:r>
            <a:endParaRPr lang="en-US" altLang="zh-CN" sz="2800" b="1">
              <a:solidFill>
                <a:srgbClr val="0045C4"/>
              </a:solidFill>
              <a:latin typeface="Times New Roman" panose="02020603050405020304" pitchFamily="18" charset="0"/>
              <a:ea typeface="微软雅黑" panose="020B0503020204020204" charset="-122"/>
            </a:endParaRPr>
          </a:p>
        </p:txBody>
      </p:sp>
      <p:sp>
        <p:nvSpPr>
          <p:cNvPr id="5" name="TextBox 5"/>
          <p:cNvSpPr txBox="1"/>
          <p:nvPr/>
        </p:nvSpPr>
        <p:spPr>
          <a:xfrm>
            <a:off x="719455" y="1581150"/>
            <a:ext cx="1871345" cy="521970"/>
          </a:xfrm>
          <a:prstGeom prst="rect">
            <a:avLst/>
          </a:prstGeom>
          <a:noFill/>
          <a:ln w="9525">
            <a:noFill/>
          </a:ln>
        </p:spPr>
        <p:txBody>
          <a:bodyPr wrap="square" anchor="t">
            <a:spAutoFit/>
          </a:bodyPr>
          <a:p>
            <a:pPr algn="l" eaLnBrk="1" latinLnBrk="0" hangingPunct="1">
              <a:lnSpc>
                <a:spcPct val="100000"/>
              </a:lnSpc>
            </a:pPr>
            <a:r>
              <a:rPr lang="en-US" altLang="zh-CN" sz="2800" b="1">
                <a:solidFill>
                  <a:schemeClr val="tx1"/>
                </a:solidFill>
                <a:latin typeface="Times New Roman" panose="02020603050405020304" pitchFamily="18" charset="0"/>
                <a:ea typeface="微软雅黑" panose="020B0503020204020204" charset="-122"/>
              </a:rPr>
              <a:t>Para. 1</a:t>
            </a:r>
            <a:endParaRPr lang="en-US" altLang="zh-CN" sz="2800" b="1">
              <a:solidFill>
                <a:schemeClr val="tx1"/>
              </a:solidFill>
              <a:latin typeface="Times New Roman" panose="02020603050405020304" pitchFamily="18" charset="0"/>
              <a:ea typeface="微软雅黑" panose="020B0503020204020204" charset="-122"/>
            </a:endParaRPr>
          </a:p>
        </p:txBody>
      </p:sp>
      <p:sp>
        <p:nvSpPr>
          <p:cNvPr id="7" name="TextBox 5"/>
          <p:cNvSpPr txBox="1"/>
          <p:nvPr/>
        </p:nvSpPr>
        <p:spPr>
          <a:xfrm>
            <a:off x="685800" y="2419350"/>
            <a:ext cx="1871345" cy="521970"/>
          </a:xfrm>
          <a:prstGeom prst="rect">
            <a:avLst/>
          </a:prstGeom>
          <a:noFill/>
          <a:ln w="9525">
            <a:noFill/>
          </a:ln>
        </p:spPr>
        <p:txBody>
          <a:bodyPr wrap="square" anchor="t">
            <a:spAutoFit/>
          </a:bodyPr>
          <a:p>
            <a:pPr algn="l" eaLnBrk="1" latinLnBrk="0" hangingPunct="1">
              <a:lnSpc>
                <a:spcPct val="100000"/>
              </a:lnSpc>
            </a:pPr>
            <a:r>
              <a:rPr lang="en-US" altLang="zh-CN" sz="2800" b="1">
                <a:solidFill>
                  <a:schemeClr val="tx1"/>
                </a:solidFill>
                <a:latin typeface="Times New Roman" panose="02020603050405020304" pitchFamily="18" charset="0"/>
                <a:ea typeface="微软雅黑" panose="020B0503020204020204" charset="-122"/>
              </a:rPr>
              <a:t>Para. 2</a:t>
            </a:r>
            <a:endParaRPr lang="en-US" altLang="zh-CN" sz="2800" b="1">
              <a:solidFill>
                <a:schemeClr val="tx1"/>
              </a:solidFill>
              <a:latin typeface="Times New Roman" panose="02020603050405020304" pitchFamily="18" charset="0"/>
              <a:ea typeface="微软雅黑" panose="020B0503020204020204" charset="-122"/>
            </a:endParaRPr>
          </a:p>
        </p:txBody>
      </p:sp>
      <p:sp>
        <p:nvSpPr>
          <p:cNvPr id="9" name="TextBox 5"/>
          <p:cNvSpPr txBox="1"/>
          <p:nvPr/>
        </p:nvSpPr>
        <p:spPr>
          <a:xfrm>
            <a:off x="719455" y="3333750"/>
            <a:ext cx="1871345" cy="521970"/>
          </a:xfrm>
          <a:prstGeom prst="rect">
            <a:avLst/>
          </a:prstGeom>
          <a:noFill/>
          <a:ln w="9525">
            <a:noFill/>
          </a:ln>
        </p:spPr>
        <p:txBody>
          <a:bodyPr wrap="square" anchor="t">
            <a:spAutoFit/>
          </a:bodyPr>
          <a:p>
            <a:pPr algn="l" eaLnBrk="1" latinLnBrk="0" hangingPunct="1">
              <a:lnSpc>
                <a:spcPct val="100000"/>
              </a:lnSpc>
            </a:pPr>
            <a:r>
              <a:rPr lang="en-US" altLang="zh-CN" sz="2800" b="1">
                <a:solidFill>
                  <a:schemeClr val="tx1"/>
                </a:solidFill>
                <a:latin typeface="Times New Roman" panose="02020603050405020304" pitchFamily="18" charset="0"/>
                <a:ea typeface="微软雅黑" panose="020B0503020204020204" charset="-122"/>
              </a:rPr>
              <a:t>Para. 3</a:t>
            </a:r>
            <a:endParaRPr lang="en-US" altLang="zh-CN" sz="2800" b="1">
              <a:solidFill>
                <a:schemeClr val="tx1"/>
              </a:solidFill>
              <a:latin typeface="Times New Roman" panose="02020603050405020304" pitchFamily="18" charset="0"/>
              <a:ea typeface="微软雅黑" panose="020B0503020204020204" charset="-122"/>
            </a:endParaRPr>
          </a:p>
        </p:txBody>
      </p:sp>
      <p:cxnSp>
        <p:nvCxnSpPr>
          <p:cNvPr id="16" name="直接连接符 15"/>
          <p:cNvCxnSpPr>
            <a:endCxn id="9" idx="3"/>
          </p:cNvCxnSpPr>
          <p:nvPr/>
        </p:nvCxnSpPr>
        <p:spPr>
          <a:xfrm>
            <a:off x="1981200" y="1922780"/>
            <a:ext cx="609600" cy="167195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1905000" y="1962150"/>
            <a:ext cx="685800" cy="68580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 name="直接连接符 12"/>
          <p:cNvCxnSpPr>
            <a:endCxn id="3" idx="1"/>
          </p:cNvCxnSpPr>
          <p:nvPr/>
        </p:nvCxnSpPr>
        <p:spPr>
          <a:xfrm flipV="1">
            <a:off x="1981200" y="2680335"/>
            <a:ext cx="596265" cy="885190"/>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p:cNvGrpSpPr/>
          <p:nvPr/>
        </p:nvGrpSpPr>
        <p:grpSpPr>
          <a:xfrm>
            <a:off x="838200" y="971550"/>
            <a:ext cx="4098290" cy="3810000"/>
            <a:chOff x="1320" y="1530"/>
            <a:chExt cx="6454" cy="6000"/>
          </a:xfrm>
        </p:grpSpPr>
        <p:sp>
          <p:nvSpPr>
            <p:cNvPr id="12" name="TextBox 5"/>
            <p:cNvSpPr txBox="1"/>
            <p:nvPr/>
          </p:nvSpPr>
          <p:spPr>
            <a:xfrm>
              <a:off x="1554" y="1650"/>
              <a:ext cx="5627" cy="1501"/>
            </a:xfrm>
            <a:prstGeom prst="rect">
              <a:avLst/>
            </a:prstGeom>
            <a:noFill/>
            <a:ln w="9525">
              <a:noFill/>
            </a:ln>
          </p:spPr>
          <p:txBody>
            <a:bodyPr wrap="square" anchor="t">
              <a:spAutoFit/>
            </a:bodyPr>
            <a:p>
              <a:pPr algn="l" eaLnBrk="1" latinLnBrk="0" hangingPunct="1">
                <a:lnSpc>
                  <a:spcPct val="100000"/>
                </a:lnSpc>
              </a:pPr>
              <a:r>
                <a:rPr lang="en-US" altLang="zh-CN" sz="2800" b="1">
                  <a:solidFill>
                    <a:srgbClr val="0045C4"/>
                  </a:solidFill>
                  <a:latin typeface="Times New Roman" panose="02020603050405020304" pitchFamily="18" charset="0"/>
                  <a:ea typeface="微软雅黑" panose="020B0503020204020204" charset="-122"/>
                </a:rPr>
                <a:t>General description of Qian Xuesen</a:t>
              </a:r>
              <a:endParaRPr lang="en-US" altLang="zh-CN" sz="2800" b="1">
                <a:solidFill>
                  <a:srgbClr val="0045C4"/>
                </a:solidFill>
                <a:latin typeface="Times New Roman" panose="02020603050405020304" pitchFamily="18" charset="0"/>
                <a:ea typeface="微软雅黑" panose="020B0503020204020204" charset="-122"/>
              </a:endParaRPr>
            </a:p>
          </p:txBody>
        </p:sp>
        <p:sp>
          <p:nvSpPr>
            <p:cNvPr id="2" name="TextBox 5"/>
            <p:cNvSpPr txBox="1"/>
            <p:nvPr/>
          </p:nvSpPr>
          <p:spPr>
            <a:xfrm>
              <a:off x="1554" y="3330"/>
              <a:ext cx="5723" cy="1501"/>
            </a:xfrm>
            <a:prstGeom prst="rect">
              <a:avLst/>
            </a:prstGeom>
            <a:noFill/>
            <a:ln w="9525">
              <a:noFill/>
            </a:ln>
          </p:spPr>
          <p:txBody>
            <a:bodyPr wrap="square" anchor="t">
              <a:spAutoFit/>
            </a:bodyPr>
            <a:p>
              <a:pPr algn="l" eaLnBrk="1" latinLnBrk="0" hangingPunct="1">
                <a:lnSpc>
                  <a:spcPct val="100000"/>
                </a:lnSpc>
              </a:pPr>
              <a:r>
                <a:rPr lang="en-US" altLang="zh-CN" sz="2800" b="1">
                  <a:solidFill>
                    <a:srgbClr val="0045C4"/>
                  </a:solidFill>
                  <a:latin typeface="Times New Roman" panose="02020603050405020304" pitchFamily="18" charset="0"/>
                  <a:ea typeface="微软雅黑" panose="020B0503020204020204" charset="-122"/>
                </a:rPr>
                <a:t>His personal history and accomplishments</a:t>
              </a:r>
              <a:endParaRPr lang="en-US" altLang="zh-CN" sz="2800" b="1">
                <a:solidFill>
                  <a:srgbClr val="0045C4"/>
                </a:solidFill>
                <a:latin typeface="Times New Roman" panose="02020603050405020304" pitchFamily="18" charset="0"/>
                <a:ea typeface="微软雅黑" panose="020B0503020204020204" charset="-122"/>
              </a:endParaRPr>
            </a:p>
          </p:txBody>
        </p:sp>
        <p:sp>
          <p:nvSpPr>
            <p:cNvPr id="4" name="TextBox 5"/>
            <p:cNvSpPr txBox="1"/>
            <p:nvPr/>
          </p:nvSpPr>
          <p:spPr>
            <a:xfrm>
              <a:off x="1554" y="4969"/>
              <a:ext cx="6220" cy="822"/>
            </a:xfrm>
            <a:prstGeom prst="rect">
              <a:avLst/>
            </a:prstGeom>
            <a:noFill/>
            <a:ln w="9525">
              <a:noFill/>
            </a:ln>
          </p:spPr>
          <p:txBody>
            <a:bodyPr wrap="square" anchor="t">
              <a:spAutoFit/>
            </a:bodyPr>
            <a:p>
              <a:pPr algn="l" eaLnBrk="1" latinLnBrk="0" hangingPunct="1">
                <a:lnSpc>
                  <a:spcPct val="100000"/>
                </a:lnSpc>
              </a:pPr>
              <a:r>
                <a:rPr lang="en-US" altLang="zh-CN" sz="2800" b="1">
                  <a:solidFill>
                    <a:srgbClr val="0045C4"/>
                  </a:solidFill>
                  <a:latin typeface="Times New Roman" panose="02020603050405020304" pitchFamily="18" charset="0"/>
                  <a:ea typeface="微软雅黑" panose="020B0503020204020204" charset="-122"/>
                </a:rPr>
                <a:t>His personality</a:t>
              </a:r>
              <a:endParaRPr lang="en-US" altLang="zh-CN" sz="2800" b="1">
                <a:solidFill>
                  <a:srgbClr val="0045C4"/>
                </a:solidFill>
                <a:latin typeface="Times New Roman" panose="02020603050405020304" pitchFamily="18" charset="0"/>
                <a:ea typeface="微软雅黑" panose="020B0503020204020204" charset="-122"/>
              </a:endParaRPr>
            </a:p>
          </p:txBody>
        </p:sp>
        <p:sp>
          <p:nvSpPr>
            <p:cNvPr id="6" name="TextBox 5"/>
            <p:cNvSpPr txBox="1"/>
            <p:nvPr/>
          </p:nvSpPr>
          <p:spPr>
            <a:xfrm>
              <a:off x="1554" y="5911"/>
              <a:ext cx="6220" cy="1501"/>
            </a:xfrm>
            <a:prstGeom prst="rect">
              <a:avLst/>
            </a:prstGeom>
            <a:noFill/>
            <a:ln w="9525">
              <a:noFill/>
            </a:ln>
          </p:spPr>
          <p:txBody>
            <a:bodyPr wrap="square" anchor="t">
              <a:spAutoFit/>
            </a:bodyPr>
            <a:p>
              <a:pPr algn="l" eaLnBrk="1" latinLnBrk="0" hangingPunct="1">
                <a:lnSpc>
                  <a:spcPct val="100000"/>
                </a:lnSpc>
              </a:pPr>
              <a:r>
                <a:rPr lang="en-US" altLang="zh-CN" sz="2800" b="1">
                  <a:solidFill>
                    <a:srgbClr val="0045C4"/>
                  </a:solidFill>
                  <a:latin typeface="Times New Roman" panose="02020603050405020304" pitchFamily="18" charset="0"/>
                  <a:ea typeface="微软雅黑" panose="020B0503020204020204" charset="-122"/>
                </a:rPr>
                <a:t>His death and people’s appreciation of him</a:t>
              </a:r>
              <a:endParaRPr lang="en-US" altLang="zh-CN" sz="2800" b="1">
                <a:solidFill>
                  <a:srgbClr val="0045C4"/>
                </a:solidFill>
                <a:latin typeface="Times New Roman" panose="02020603050405020304" pitchFamily="18" charset="0"/>
                <a:ea typeface="微软雅黑" panose="020B0503020204020204" charset="-122"/>
              </a:endParaRPr>
            </a:p>
          </p:txBody>
        </p:sp>
        <p:sp>
          <p:nvSpPr>
            <p:cNvPr id="11" name="圆角矩形 10"/>
            <p:cNvSpPr/>
            <p:nvPr/>
          </p:nvSpPr>
          <p:spPr>
            <a:xfrm>
              <a:off x="1320" y="1530"/>
              <a:ext cx="5958" cy="6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5" name="组合 14"/>
          <p:cNvGrpSpPr/>
          <p:nvPr/>
        </p:nvGrpSpPr>
        <p:grpSpPr>
          <a:xfrm>
            <a:off x="4876800" y="971550"/>
            <a:ext cx="3900170" cy="3810000"/>
            <a:chOff x="7680" y="1530"/>
            <a:chExt cx="6142" cy="6000"/>
          </a:xfrm>
        </p:grpSpPr>
        <p:sp>
          <p:nvSpPr>
            <p:cNvPr id="7" name="TextBox 5"/>
            <p:cNvSpPr txBox="1"/>
            <p:nvPr/>
          </p:nvSpPr>
          <p:spPr>
            <a:xfrm>
              <a:off x="7774" y="1650"/>
              <a:ext cx="5611" cy="1501"/>
            </a:xfrm>
            <a:prstGeom prst="rect">
              <a:avLst/>
            </a:prstGeom>
            <a:noFill/>
            <a:ln w="9525">
              <a:noFill/>
            </a:ln>
          </p:spPr>
          <p:txBody>
            <a:bodyPr wrap="square" anchor="t">
              <a:spAutoFit/>
            </a:bodyPr>
            <a:p>
              <a:pPr algn="l" eaLnBrk="1" latinLnBrk="0" hangingPunct="1">
                <a:lnSpc>
                  <a:spcPct val="100000"/>
                </a:lnSpc>
              </a:pPr>
              <a:r>
                <a:rPr lang="en-US" altLang="zh-CN" sz="2800" b="1">
                  <a:solidFill>
                    <a:srgbClr val="0045C4"/>
                  </a:solidFill>
                  <a:latin typeface="Times New Roman" panose="02020603050405020304" pitchFamily="18" charset="0"/>
                  <a:ea typeface="微软雅黑" panose="020B0503020204020204" charset="-122"/>
                  <a:sym typeface="+mn-ea"/>
                </a:rPr>
                <a:t>Physical description of Stephen Hawking</a:t>
              </a:r>
              <a:endParaRPr lang="en-US" altLang="zh-CN" sz="2800" b="1">
                <a:solidFill>
                  <a:srgbClr val="171E3A"/>
                </a:solidFill>
                <a:latin typeface="Times New Roman" panose="02020603050405020304" pitchFamily="18" charset="0"/>
                <a:ea typeface="微软雅黑" panose="020B0503020204020204" charset="-122"/>
              </a:endParaRPr>
            </a:p>
          </p:txBody>
        </p:sp>
        <p:sp>
          <p:nvSpPr>
            <p:cNvPr id="9" name="TextBox 5"/>
            <p:cNvSpPr txBox="1"/>
            <p:nvPr/>
          </p:nvSpPr>
          <p:spPr>
            <a:xfrm>
              <a:off x="8040" y="4147"/>
              <a:ext cx="4472" cy="822"/>
            </a:xfrm>
            <a:prstGeom prst="rect">
              <a:avLst/>
            </a:prstGeom>
            <a:noFill/>
            <a:ln w="9525">
              <a:noFill/>
            </a:ln>
          </p:spPr>
          <p:txBody>
            <a:bodyPr wrap="none" anchor="t">
              <a:spAutoFit/>
            </a:bodyPr>
            <a:p>
              <a:pPr algn="l" eaLnBrk="1" latinLnBrk="0" hangingPunct="1">
                <a:lnSpc>
                  <a:spcPct val="100000"/>
                </a:lnSpc>
              </a:pPr>
              <a:r>
                <a:rPr lang="en-US" altLang="zh-CN" sz="2800" b="1">
                  <a:solidFill>
                    <a:srgbClr val="0045C4"/>
                  </a:solidFill>
                  <a:latin typeface="Times New Roman" panose="02020603050405020304" pitchFamily="18" charset="0"/>
                  <a:ea typeface="微软雅黑" panose="020B0503020204020204" charset="-122"/>
                </a:rPr>
                <a:t>His claim to fame</a:t>
              </a:r>
              <a:endParaRPr lang="en-US" altLang="zh-CN" sz="2800" b="1">
                <a:solidFill>
                  <a:srgbClr val="0045C4"/>
                </a:solidFill>
                <a:latin typeface="Times New Roman" panose="02020603050405020304" pitchFamily="18" charset="0"/>
                <a:ea typeface="微软雅黑" panose="020B0503020204020204" charset="-122"/>
              </a:endParaRPr>
            </a:p>
          </p:txBody>
        </p:sp>
        <p:sp>
          <p:nvSpPr>
            <p:cNvPr id="10" name="TextBox 5"/>
            <p:cNvSpPr txBox="1"/>
            <p:nvPr/>
          </p:nvSpPr>
          <p:spPr>
            <a:xfrm>
              <a:off x="8040" y="5850"/>
              <a:ext cx="5783" cy="1501"/>
            </a:xfrm>
            <a:prstGeom prst="rect">
              <a:avLst/>
            </a:prstGeom>
            <a:noFill/>
            <a:ln w="9525">
              <a:noFill/>
            </a:ln>
          </p:spPr>
          <p:txBody>
            <a:bodyPr wrap="square" anchor="t">
              <a:spAutoFit/>
            </a:bodyPr>
            <a:p>
              <a:pPr algn="l" eaLnBrk="1" latinLnBrk="0" hangingPunct="1">
                <a:lnSpc>
                  <a:spcPct val="100000"/>
                </a:lnSpc>
              </a:pPr>
              <a:r>
                <a:rPr lang="en-US" altLang="zh-CN" sz="2800" b="1">
                  <a:solidFill>
                    <a:srgbClr val="0045C4"/>
                  </a:solidFill>
                  <a:latin typeface="Times New Roman" panose="02020603050405020304" pitchFamily="18" charset="0"/>
                  <a:ea typeface="微软雅黑" panose="020B0503020204020204" charset="-122"/>
                </a:rPr>
                <a:t>Characteristics that made him great</a:t>
              </a:r>
              <a:endParaRPr lang="en-US" altLang="zh-CN" sz="2800" b="1">
                <a:solidFill>
                  <a:srgbClr val="0045C4"/>
                </a:solidFill>
                <a:latin typeface="Times New Roman" panose="02020603050405020304" pitchFamily="18" charset="0"/>
                <a:ea typeface="微软雅黑" panose="020B0503020204020204" charset="-122"/>
              </a:endParaRPr>
            </a:p>
          </p:txBody>
        </p:sp>
        <p:sp>
          <p:nvSpPr>
            <p:cNvPr id="13" name="圆角矩形 12"/>
            <p:cNvSpPr/>
            <p:nvPr/>
          </p:nvSpPr>
          <p:spPr>
            <a:xfrm>
              <a:off x="7680" y="1530"/>
              <a:ext cx="5553" cy="6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6" name="TextBox 5"/>
          <p:cNvSpPr txBox="1"/>
          <p:nvPr/>
        </p:nvSpPr>
        <p:spPr>
          <a:xfrm>
            <a:off x="1523847" y="2876540"/>
            <a:ext cx="1516380" cy="521970"/>
          </a:xfrm>
          <a:prstGeom prst="rect">
            <a:avLst/>
          </a:prstGeom>
          <a:solidFill>
            <a:schemeClr val="accent2">
              <a:lumMod val="75000"/>
            </a:schemeClr>
          </a:solidFill>
          <a:ln w="9525">
            <a:noFill/>
          </a:ln>
        </p:spPr>
        <p:txBody>
          <a:bodyPr wrap="none" anchor="t">
            <a:spAutoFit/>
          </a:bodyPr>
          <a:p>
            <a:pPr algn="ctr" eaLnBrk="1" latinLnBrk="0" hangingPunct="1">
              <a:lnSpc>
                <a:spcPct val="100000"/>
              </a:lnSpc>
            </a:pPr>
            <a:r>
              <a:rPr lang="en-US" altLang="zh-CN" sz="2800" b="1">
                <a:solidFill>
                  <a:schemeClr val="bg1"/>
                </a:solidFill>
                <a:latin typeface="Times New Roman" panose="02020603050405020304" pitchFamily="18" charset="0"/>
                <a:ea typeface="微软雅黑" panose="020B0503020204020204" charset="-122"/>
              </a:rPr>
              <a:t>life story</a:t>
            </a:r>
            <a:endParaRPr lang="en-US" altLang="zh-CN" sz="2800" b="1">
              <a:solidFill>
                <a:schemeClr val="bg1"/>
              </a:solidFill>
              <a:latin typeface="Times New Roman" panose="02020603050405020304" pitchFamily="18" charset="0"/>
              <a:ea typeface="微软雅黑" panose="020B0503020204020204" charset="-122"/>
            </a:endParaRPr>
          </a:p>
        </p:txBody>
      </p:sp>
      <p:sp>
        <p:nvSpPr>
          <p:cNvPr id="18" name="TextBox 5"/>
          <p:cNvSpPr txBox="1"/>
          <p:nvPr/>
        </p:nvSpPr>
        <p:spPr>
          <a:xfrm>
            <a:off x="3594735" y="2876550"/>
            <a:ext cx="2250440" cy="953135"/>
          </a:xfrm>
          <a:prstGeom prst="rect">
            <a:avLst/>
          </a:prstGeom>
          <a:solidFill>
            <a:schemeClr val="accent2">
              <a:lumMod val="75000"/>
            </a:schemeClr>
          </a:solidFill>
          <a:ln w="9525">
            <a:noFill/>
          </a:ln>
        </p:spPr>
        <p:txBody>
          <a:bodyPr wrap="square" anchor="t">
            <a:spAutoFit/>
          </a:bodyPr>
          <a:p>
            <a:pPr algn="ctr" eaLnBrk="1" latinLnBrk="0" hangingPunct="1">
              <a:lnSpc>
                <a:spcPct val="100000"/>
              </a:lnSpc>
            </a:pPr>
            <a:r>
              <a:rPr lang="en-US" altLang="zh-CN" sz="2800" b="1">
                <a:solidFill>
                  <a:schemeClr val="bg1"/>
                </a:solidFill>
                <a:latin typeface="Times New Roman" panose="02020603050405020304" pitchFamily="18" charset="0"/>
                <a:ea typeface="微软雅黑" panose="020B0503020204020204" charset="-122"/>
              </a:rPr>
              <a:t>main achievements</a:t>
            </a:r>
            <a:endParaRPr lang="en-US" altLang="zh-CN" sz="2800" b="1">
              <a:solidFill>
                <a:schemeClr val="bg1"/>
              </a:solidFill>
              <a:latin typeface="Times New Roman" panose="02020603050405020304" pitchFamily="18" charset="0"/>
              <a:ea typeface="微软雅黑" panose="020B0503020204020204" charset="-122"/>
            </a:endParaRPr>
          </a:p>
        </p:txBody>
      </p:sp>
      <p:sp>
        <p:nvSpPr>
          <p:cNvPr id="19" name="TextBox 5"/>
          <p:cNvSpPr txBox="1"/>
          <p:nvPr/>
        </p:nvSpPr>
        <p:spPr>
          <a:xfrm>
            <a:off x="3809847" y="209540"/>
            <a:ext cx="2189480" cy="645160"/>
          </a:xfrm>
          <a:prstGeom prst="rect">
            <a:avLst/>
          </a:prstGeom>
          <a:noFill/>
          <a:ln w="9525">
            <a:noFill/>
          </a:ln>
        </p:spPr>
        <p:txBody>
          <a:bodyPr wrap="none" anchor="t">
            <a:spAutoFit/>
          </a:bodyPr>
          <a:p>
            <a:pPr algn="l" eaLnBrk="1" latinLnBrk="0" hangingPunct="1">
              <a:lnSpc>
                <a:spcPct val="100000"/>
              </a:lnSpc>
            </a:pPr>
            <a:r>
              <a:rPr lang="en-US" altLang="zh-CN" sz="3600" b="1">
                <a:solidFill>
                  <a:schemeClr val="tx1"/>
                </a:solidFill>
                <a:latin typeface="Times New Roman" panose="02020603050405020304" pitchFamily="18" charset="0"/>
                <a:ea typeface="微软雅黑" panose="020B0503020204020204" charset="-122"/>
              </a:rPr>
              <a:t>biography</a:t>
            </a:r>
            <a:endParaRPr lang="en-US" altLang="zh-CN" sz="3600" b="1">
              <a:solidFill>
                <a:schemeClr val="tx1"/>
              </a:solidFill>
              <a:latin typeface="Times New Roman" panose="02020603050405020304" pitchFamily="18" charset="0"/>
              <a:ea typeface="微软雅黑" panose="020B0503020204020204" charset="-122"/>
            </a:endParaRPr>
          </a:p>
        </p:txBody>
      </p:sp>
      <p:sp>
        <p:nvSpPr>
          <p:cNvPr id="3" name="TextBox 5"/>
          <p:cNvSpPr txBox="1"/>
          <p:nvPr/>
        </p:nvSpPr>
        <p:spPr>
          <a:xfrm>
            <a:off x="6399530" y="2871470"/>
            <a:ext cx="2171700" cy="953135"/>
          </a:xfrm>
          <a:prstGeom prst="rect">
            <a:avLst/>
          </a:prstGeom>
          <a:solidFill>
            <a:schemeClr val="accent2">
              <a:lumMod val="75000"/>
            </a:schemeClr>
          </a:solidFill>
          <a:ln w="9525">
            <a:noFill/>
          </a:ln>
        </p:spPr>
        <p:txBody>
          <a:bodyPr wrap="square" anchor="t">
            <a:spAutoFit/>
          </a:bodyPr>
          <a:p>
            <a:pPr algn="ctr" eaLnBrk="1" latinLnBrk="0" hangingPunct="1">
              <a:lnSpc>
                <a:spcPct val="100000"/>
              </a:lnSpc>
            </a:pPr>
            <a:r>
              <a:rPr lang="en-US" altLang="zh-CN" sz="2800" b="1">
                <a:solidFill>
                  <a:schemeClr val="bg1"/>
                </a:solidFill>
                <a:latin typeface="Times New Roman" panose="02020603050405020304" pitchFamily="18" charset="0"/>
                <a:ea typeface="微软雅黑" panose="020B0503020204020204" charset="-122"/>
              </a:rPr>
              <a:t>personalities and qualities</a:t>
            </a:r>
            <a:endParaRPr lang="en-US" altLang="zh-CN" sz="2800" b="1">
              <a:solidFill>
                <a:schemeClr val="bg1"/>
              </a:solidFill>
              <a:latin typeface="Times New Roman" panose="02020603050405020304" pitchFamily="18" charset="0"/>
              <a:ea typeface="微软雅黑" panose="020B0503020204020204" charset="-122"/>
            </a:endParaRPr>
          </a:p>
        </p:txBody>
      </p:sp>
      <p:sp>
        <p:nvSpPr>
          <p:cNvPr id="5" name="左大括号 4"/>
          <p:cNvSpPr/>
          <p:nvPr/>
        </p:nvSpPr>
        <p:spPr>
          <a:xfrm rot="5400000">
            <a:off x="4456430" y="-213995"/>
            <a:ext cx="685800" cy="5150485"/>
          </a:xfrm>
          <a:prstGeom prst="leftBrace">
            <a:avLst/>
          </a:prstGeom>
          <a:ln w="47625" cmpd="sng">
            <a:solidFill>
              <a:srgbClr val="953735"/>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0" name="文本框 19"/>
          <p:cNvSpPr txBox="1"/>
          <p:nvPr/>
        </p:nvSpPr>
        <p:spPr>
          <a:xfrm>
            <a:off x="2286000" y="1047750"/>
            <a:ext cx="1882140" cy="521970"/>
          </a:xfrm>
          <a:prstGeom prst="rect">
            <a:avLst/>
          </a:prstGeom>
          <a:noFill/>
        </p:spPr>
        <p:txBody>
          <a:bodyPr wrap="none" rtlCol="0" anchor="t">
            <a:spAutoFit/>
          </a:bodyPr>
          <a:p>
            <a:r>
              <a:rPr lang="en-US" altLang="zh-CN" sz="2800" b="1">
                <a:solidFill>
                  <a:srgbClr val="FF0000"/>
                </a:solidFill>
                <a:latin typeface="Times New Roman" panose="02020603050405020304" pitchFamily="18" charset="0"/>
                <a:ea typeface="微软雅黑" panose="020B0503020204020204" charset="-122"/>
                <a:sym typeface="+mn-ea"/>
              </a:rPr>
              <a:t>description</a:t>
            </a:r>
            <a:endParaRPr lang="en-US" altLang="zh-CN" sz="2800" b="1">
              <a:solidFill>
                <a:srgbClr val="FF0000"/>
              </a:solidFill>
              <a:latin typeface="Times New Roman" panose="02020603050405020304" pitchFamily="18" charset="0"/>
              <a:ea typeface="微软雅黑" panose="020B0503020204020204" charset="-122"/>
              <a:sym typeface="+mn-ea"/>
            </a:endParaRPr>
          </a:p>
        </p:txBody>
      </p:sp>
      <p:sp>
        <p:nvSpPr>
          <p:cNvPr id="22" name="文本框 21"/>
          <p:cNvSpPr txBox="1"/>
          <p:nvPr/>
        </p:nvSpPr>
        <p:spPr>
          <a:xfrm>
            <a:off x="6324600" y="1047750"/>
            <a:ext cx="1997710" cy="521970"/>
          </a:xfrm>
          <a:prstGeom prst="rect">
            <a:avLst/>
          </a:prstGeom>
          <a:noFill/>
        </p:spPr>
        <p:txBody>
          <a:bodyPr wrap="square" rtlCol="0" anchor="t">
            <a:spAutoFit/>
          </a:bodyPr>
          <a:p>
            <a:pPr algn="just"/>
            <a:r>
              <a:rPr lang="en-US" altLang="zh-CN" sz="2800" b="1">
                <a:solidFill>
                  <a:srgbClr val="FF0000"/>
                </a:solidFill>
                <a:latin typeface="Times New Roman" panose="02020603050405020304" pitchFamily="18" charset="0"/>
                <a:ea typeface="微软雅黑" panose="020B0503020204020204" charset="-122"/>
                <a:sym typeface="+mn-ea"/>
              </a:rPr>
              <a:t>description</a:t>
            </a:r>
            <a:endParaRPr lang="en-US" altLang="zh-CN" sz="2800" b="1">
              <a:solidFill>
                <a:srgbClr val="FF0000"/>
              </a:solidFill>
              <a:latin typeface="Times New Roman" panose="02020603050405020304" pitchFamily="18" charset="0"/>
              <a:ea typeface="微软雅黑" panose="020B0503020204020204" charset="-122"/>
              <a:sym typeface="+mn-ea"/>
            </a:endParaRPr>
          </a:p>
        </p:txBody>
      </p:sp>
      <p:sp>
        <p:nvSpPr>
          <p:cNvPr id="14" name="TextBox 5"/>
          <p:cNvSpPr txBox="1"/>
          <p:nvPr/>
        </p:nvSpPr>
        <p:spPr>
          <a:xfrm>
            <a:off x="3657447" y="1177280"/>
            <a:ext cx="2111375" cy="521970"/>
          </a:xfrm>
          <a:prstGeom prst="rect">
            <a:avLst/>
          </a:prstGeom>
          <a:solidFill>
            <a:schemeClr val="accent2">
              <a:lumMod val="75000"/>
            </a:schemeClr>
          </a:solidFill>
          <a:ln w="9525">
            <a:noFill/>
          </a:ln>
        </p:spPr>
        <p:txBody>
          <a:bodyPr wrap="none" anchor="t">
            <a:spAutoFit/>
          </a:bodyPr>
          <a:p>
            <a:pPr algn="l" eaLnBrk="1" latinLnBrk="0" hangingPunct="1">
              <a:lnSpc>
                <a:spcPct val="100000"/>
              </a:lnSpc>
            </a:pPr>
            <a:r>
              <a:rPr lang="en-US" altLang="zh-CN" sz="2800" b="1">
                <a:solidFill>
                  <a:schemeClr val="bg1"/>
                </a:solidFill>
                <a:latin typeface="Times New Roman" panose="02020603050405020304" pitchFamily="18" charset="0"/>
                <a:ea typeface="微软雅黑" panose="020B0503020204020204" charset="-122"/>
              </a:rPr>
              <a:t>Introduction</a:t>
            </a:r>
            <a:endParaRPr lang="en-US" altLang="zh-CN" sz="2800" b="1">
              <a:solidFill>
                <a:schemeClr val="bg1"/>
              </a:solidFill>
              <a:latin typeface="Times New Roman" panose="02020603050405020304" pitchFamily="18" charset="0"/>
              <a:ea typeface="微软雅黑" panose="020B0503020204020204" charset="-122"/>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8"/>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15"/>
                                        </p:tgtEl>
                                        <p:attrNameLst>
                                          <p:attrName>style.visibility</p:attrName>
                                        </p:attrNameLst>
                                      </p:cBhvr>
                                      <p:to>
                                        <p:strVal val="hidden"/>
                                      </p:to>
                                    </p:set>
                                  </p:childTnLst>
                                </p:cTn>
                              </p:par>
                              <p:par>
                                <p:cTn id="32" presetID="1" presetClass="exit" presetSubtype="0" fill="hold" grpId="2" nodeType="withEffect">
                                  <p:stCondLst>
                                    <p:cond delay="0"/>
                                  </p:stCondLst>
                                  <p:childTnLst>
                                    <p:set>
                                      <p:cBhvr>
                                        <p:cTn id="33" dur="1" fill="hold">
                                          <p:stCondLst>
                                            <p:cond delay="0"/>
                                          </p:stCondLst>
                                        </p:cTn>
                                        <p:tgtEl>
                                          <p:spTgt spid="22"/>
                                        </p:tgtEl>
                                        <p:attrNameLst>
                                          <p:attrName>style.visibility</p:attrName>
                                        </p:attrNameLst>
                                      </p:cBhvr>
                                      <p:to>
                                        <p:strVal val="hidden"/>
                                      </p:to>
                                    </p:set>
                                  </p:childTnLst>
                                </p:cTn>
                              </p:par>
                              <p:par>
                                <p:cTn id="34" presetID="1" presetClass="exit" presetSubtype="0" fill="hold" grpId="2" nodeType="withEffect">
                                  <p:stCondLst>
                                    <p:cond delay="0"/>
                                  </p:stCondLst>
                                  <p:childTnLst>
                                    <p:set>
                                      <p:cBhvr>
                                        <p:cTn id="35" dur="1" fill="hold">
                                          <p:stCondLst>
                                            <p:cond delay="0"/>
                                          </p:stCondLst>
                                        </p:cTn>
                                        <p:tgtEl>
                                          <p:spTgt spid="2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4" grpId="1" animBg="1"/>
      <p:bldP spid="16" grpId="0" bldLvl="0" animBg="1"/>
      <p:bldP spid="16" grpId="1" animBg="1"/>
      <p:bldP spid="18" grpId="0" bldLvl="0" animBg="1"/>
      <p:bldP spid="18" grpId="1" animBg="1"/>
      <p:bldP spid="3" grpId="0" bldLvl="0" animBg="1"/>
      <p:bldP spid="3" grpId="1" animBg="1"/>
      <p:bldP spid="5" grpId="0" animBg="1"/>
      <p:bldP spid="5" grpId="1" animBg="1"/>
      <p:bldP spid="20" grpId="0"/>
      <p:bldP spid="22" grpId="0"/>
      <p:bldP spid="20" grpId="1"/>
      <p:bldP spid="22" grpId="1"/>
      <p:bldP spid="22" grpId="2"/>
      <p:bldP spid="20"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0" y="0"/>
            <a:ext cx="9143365" cy="5161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26670" y="57150"/>
            <a:ext cx="9111615" cy="521970"/>
          </a:xfrm>
          <a:prstGeom prst="rect">
            <a:avLst/>
          </a:prstGeom>
        </p:spPr>
        <p:txBody>
          <a:bodyPr wrap="square">
            <a:spAutoFit/>
          </a:bodyPr>
          <a:p>
            <a:pPr algn="ctr" eaLnBrk="1" latinLnBrk="0" hangingPunct="1">
              <a:lnSpc>
                <a:spcPct val="100000"/>
              </a:lnSpc>
              <a:spcAft>
                <a:spcPct val="0"/>
              </a:spcAft>
            </a:pPr>
            <a:r>
              <a:rPr lang="en-US" altLang="zh-CN" sz="2800" b="1" kern="1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character cards designed by </a:t>
            </a:r>
            <a:r>
              <a:rPr lang="en-US" altLang="zh-CN" sz="2800" b="1" kern="100">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Lu Xingyu </a:t>
            </a:r>
            <a:r>
              <a:rPr lang="en-US" altLang="zh-CN" sz="2800" b="1" kern="100">
                <a:solidFill>
                  <a:schemeClr val="tx1"/>
                </a:solidFill>
                <a:latin typeface="Times New Roman" panose="02020603050405020304" pitchFamily="18" charset="0"/>
                <a:ea typeface="楷体" panose="02010609060101010101" pitchFamily="49" charset="-122"/>
                <a:cs typeface="Times New Roman" panose="02020603050405020304" pitchFamily="18" charset="0"/>
                <a:sym typeface="+mn-ea"/>
              </a:rPr>
              <a:t>and</a:t>
            </a:r>
            <a:r>
              <a:rPr lang="en-US" altLang="zh-CN" sz="2800" b="1" kern="100">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 </a:t>
            </a:r>
            <a:r>
              <a:rPr lang="en-US" altLang="zh-CN" sz="2800" b="1" kern="10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Cao Keying</a:t>
            </a:r>
            <a:endParaRPr lang="en-US" altLang="zh-CN" sz="2800" b="1" kern="10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图片 4" descr="6"/>
          <p:cNvPicPr>
            <a:picLocks noChangeAspect="1"/>
          </p:cNvPicPr>
          <p:nvPr/>
        </p:nvPicPr>
        <p:blipFill>
          <a:blip r:embed="rId1"/>
          <a:stretch>
            <a:fillRect/>
          </a:stretch>
        </p:blipFill>
        <p:spPr>
          <a:xfrm>
            <a:off x="4724400" y="590550"/>
            <a:ext cx="3183255" cy="4462145"/>
          </a:xfrm>
          <a:prstGeom prst="rect">
            <a:avLst/>
          </a:prstGeom>
        </p:spPr>
      </p:pic>
      <p:pic>
        <p:nvPicPr>
          <p:cNvPr id="2" name="图片 1" descr="13"/>
          <p:cNvPicPr>
            <a:picLocks noChangeAspect="1"/>
          </p:cNvPicPr>
          <p:nvPr/>
        </p:nvPicPr>
        <p:blipFill>
          <a:blip r:embed="rId2"/>
          <a:stretch>
            <a:fillRect/>
          </a:stretch>
        </p:blipFill>
        <p:spPr>
          <a:xfrm>
            <a:off x="533400" y="590550"/>
            <a:ext cx="3185795" cy="445325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0" y="0"/>
            <a:ext cx="9143365" cy="5161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片 7" descr="15"/>
          <p:cNvPicPr>
            <a:picLocks noChangeAspect="1"/>
          </p:cNvPicPr>
          <p:nvPr/>
        </p:nvPicPr>
        <p:blipFill>
          <a:blip r:embed="rId1"/>
          <a:srcRect r="1823"/>
          <a:stretch>
            <a:fillRect/>
          </a:stretch>
        </p:blipFill>
        <p:spPr>
          <a:xfrm>
            <a:off x="0" y="666750"/>
            <a:ext cx="4514215" cy="3205480"/>
          </a:xfrm>
          <a:prstGeom prst="rect">
            <a:avLst/>
          </a:prstGeom>
        </p:spPr>
      </p:pic>
      <p:pic>
        <p:nvPicPr>
          <p:cNvPr id="12" name="图片 11" descr="微信图片_20211216091123"/>
          <p:cNvPicPr>
            <a:picLocks noChangeAspect="1"/>
          </p:cNvPicPr>
          <p:nvPr/>
        </p:nvPicPr>
        <p:blipFill>
          <a:blip r:embed="rId2"/>
          <a:stretch>
            <a:fillRect/>
          </a:stretch>
        </p:blipFill>
        <p:spPr>
          <a:xfrm>
            <a:off x="4591685" y="705485"/>
            <a:ext cx="4576445" cy="3127375"/>
          </a:xfrm>
          <a:prstGeom prst="rect">
            <a:avLst/>
          </a:prstGeom>
        </p:spPr>
      </p:pic>
      <p:sp>
        <p:nvSpPr>
          <p:cNvPr id="10" name="矩形 9"/>
          <p:cNvSpPr/>
          <p:nvPr/>
        </p:nvSpPr>
        <p:spPr>
          <a:xfrm>
            <a:off x="76200" y="4095750"/>
            <a:ext cx="4655820" cy="521970"/>
          </a:xfrm>
          <a:prstGeom prst="rect">
            <a:avLst/>
          </a:prstGeom>
        </p:spPr>
        <p:txBody>
          <a:bodyPr wrap="square">
            <a:spAutoFit/>
          </a:bodyPr>
          <a:p>
            <a:pPr algn="ctr" eaLnBrk="1" latinLnBrk="0" hangingPunct="1">
              <a:lnSpc>
                <a:spcPct val="100000"/>
              </a:lnSpc>
              <a:spcAft>
                <a:spcPct val="0"/>
              </a:spcAft>
            </a:pPr>
            <a:r>
              <a:rPr lang="en-US" altLang="zh-CN" sz="2800" b="1" kern="1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life story (important events)       </a:t>
            </a:r>
            <a:endParaRPr lang="en-US" altLang="zh-CN" sz="2800" b="1" kern="10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矩形 1"/>
          <p:cNvSpPr/>
          <p:nvPr/>
        </p:nvSpPr>
        <p:spPr>
          <a:xfrm>
            <a:off x="4648200" y="4095750"/>
            <a:ext cx="4655820" cy="521970"/>
          </a:xfrm>
          <a:prstGeom prst="rect">
            <a:avLst/>
          </a:prstGeom>
        </p:spPr>
        <p:txBody>
          <a:bodyPr wrap="square">
            <a:spAutoFit/>
          </a:bodyPr>
          <a:p>
            <a:pPr algn="ctr" eaLnBrk="1" latinLnBrk="0" hangingPunct="1">
              <a:lnSpc>
                <a:spcPct val="100000"/>
              </a:lnSpc>
              <a:spcAft>
                <a:spcPct val="0"/>
              </a:spcAft>
            </a:pPr>
            <a:r>
              <a:rPr lang="en-US" altLang="zh-CN" sz="2800" b="1" kern="1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personalities</a:t>
            </a:r>
            <a:endParaRPr lang="en-US" altLang="zh-CN" sz="2800" b="1" kern="10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右箭头 3"/>
          <p:cNvSpPr/>
          <p:nvPr/>
        </p:nvSpPr>
        <p:spPr>
          <a:xfrm>
            <a:off x="4572000" y="4248150"/>
            <a:ext cx="1295400" cy="2286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to="" calcmode="lin" valueType="num">
                                      <p:cBhvr>
                                        <p:cTn id="12" dur="1" fill="hold"/>
                                        <p:tgtEl>
                                          <p:spTgt spid="12"/>
                                        </p:tgtEl>
                                      </p:cBhvr>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4" grpId="0" animBg="1"/>
      <p:bldP spid="4" grpId="1" animBg="1"/>
      <p:bldP spid="2" grpId="0"/>
      <p:bldP spid="2" grpId="1"/>
    </p:bldLst>
  </p:timing>
</p:sld>
</file>

<file path=ppt/tags/tag1.xml><?xml version="1.0" encoding="utf-8"?>
<p:tagLst xmlns:p="http://schemas.openxmlformats.org/presentationml/2006/main">
  <p:tag name="KSO_WM_UNIT_PLACING_PICTURE_USER_VIEWPORT" val="{&quot;height&quot;:3720,&quot;width&quot;:7110}"/>
</p:tagLst>
</file>

<file path=ppt/tags/tag2.xml><?xml version="1.0" encoding="utf-8"?>
<p:tagLst xmlns:p="http://schemas.openxmlformats.org/presentationml/2006/main">
  <p:tag name="KSO_WM_UNIT_PLACING_PICTURE_USER_VIEWPORT" val="{&quot;height&quot;:3720,&quot;width&quot;:7110}"/>
</p:tagLst>
</file>

<file path=ppt/tags/tag3.xml><?xml version="1.0" encoding="utf-8"?>
<p:tagLst xmlns:p="http://schemas.openxmlformats.org/presentationml/2006/main">
  <p:tag name="KSO_WM_UNIT_TABLE_BEAUTIFY" val="smartTable{7fa209f5-1e2c-4473-a041-17c52355c471}"/>
  <p:tag name="TABLE_ENDDRAG_ORIGIN_RECT" val="559*367"/>
  <p:tag name="TABLE_ENDDRAG_RECT" val="126*32*559*367"/>
</p:tagLst>
</file>

<file path=ppt/tags/tag4.xml><?xml version="1.0" encoding="utf-8"?>
<p:tagLst xmlns:p="http://schemas.openxmlformats.org/presentationml/2006/main">
  <p:tag name="KSO_WM_UNIT_PLACING_PICTURE_USER_VIEWPORT" val="{&quot;height&quot;:3720,&quot;width&quot;:7110}"/>
</p:tagLst>
</file>

<file path=ppt/tags/tag5.xml><?xml version="1.0" encoding="utf-8"?>
<p:tagLst xmlns:p="http://schemas.openxmlformats.org/presentationml/2006/main">
  <p:tag name="KSO_WM_UNIT_TABLE_BEAUTIFY" val="smartTable{8110eb89-c765-472a-b84a-e71a51babc57}"/>
  <p:tag name="TABLE_ENDDRAG_ORIGIN_RECT" val="610*348"/>
  <p:tag name="TABLE_ENDDRAG_RECT" val="54*56*610*348"/>
</p:tagLst>
</file>

<file path=ppt/tags/tag6.xml><?xml version="1.0" encoding="utf-8"?>
<p:tagLst xmlns:p="http://schemas.openxmlformats.org/presentationml/2006/main">
  <p:tag name="KSO_WM_UNIT_PLACING_PICTURE_USER_VIEWPORT" val="{&quot;height&quot;:2745,&quot;width&quot;:393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4468</Words>
  <Application>WPS 演示</Application>
  <PresentationFormat>On-screen Show (16:9)</PresentationFormat>
  <Paragraphs>208</Paragraphs>
  <Slides>23</Slides>
  <Notes>19</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23</vt:i4>
      </vt:variant>
    </vt:vector>
  </HeadingPairs>
  <TitlesOfParts>
    <vt:vector size="37" baseType="lpstr">
      <vt:lpstr>Arial</vt:lpstr>
      <vt:lpstr>宋体</vt:lpstr>
      <vt:lpstr>Wingdings</vt:lpstr>
      <vt:lpstr>楷体</vt:lpstr>
      <vt:lpstr>Calibri</vt:lpstr>
      <vt:lpstr>Times New Roman</vt:lpstr>
      <vt:lpstr>微软雅黑</vt:lpstr>
      <vt:lpstr>Arial Unicode MS</vt:lpstr>
      <vt:lpstr>等线</vt:lpstr>
      <vt:lpstr>华文行楷</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24147</cp:lastModifiedBy>
  <cp:revision>50</cp:revision>
  <cp:lastPrinted>2021-08-13T19:40:00Z</cp:lastPrinted>
  <dcterms:created xsi:type="dcterms:W3CDTF">2021-08-13T19:40:00Z</dcterms:created>
  <dcterms:modified xsi:type="dcterms:W3CDTF">2021-12-31T08:50:19Z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ED26E11B62D145E092FF9E936B3EE907</vt:lpwstr>
  </property>
  <property fmtid="{D5CDD505-2E9C-101B-9397-08002B2CF9AE}" pid="7" name="KSOProductBuildVer">
    <vt:lpwstr>2052-11.8.2.8411</vt:lpwstr>
  </property>
</Properties>
</file>