
<file path=[Content_Types].xml><?xml version="1.0" encoding="utf-8"?>
<Types xmlns="http://schemas.openxmlformats.org/package/2006/content-types">
  <Default Extension="jpeg" ContentType="image/jpeg"/>
  <Default Extension="png" ContentType="image/png"/>
  <Default Extension="gif" ContentType="image/gi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handoutMasterIdLst>
    <p:handoutMasterId r:id="rId33"/>
  </p:handoutMasterIdLst>
  <p:sldIdLst>
    <p:sldId id="474" r:id="rId3"/>
    <p:sldId id="321" r:id="rId4"/>
    <p:sldId id="322" r:id="rId5"/>
    <p:sldId id="335" r:id="rId6"/>
    <p:sldId id="343" r:id="rId7"/>
    <p:sldId id="337" r:id="rId8"/>
    <p:sldId id="341" r:id="rId9"/>
    <p:sldId id="338" r:id="rId10"/>
    <p:sldId id="345" r:id="rId11"/>
    <p:sldId id="347" r:id="rId12"/>
    <p:sldId id="350" r:id="rId13"/>
    <p:sldId id="352" r:id="rId14"/>
    <p:sldId id="385" r:id="rId15"/>
    <p:sldId id="427" r:id="rId16"/>
    <p:sldId id="429" r:id="rId17"/>
    <p:sldId id="422" r:id="rId18"/>
    <p:sldId id="425" r:id="rId19"/>
    <p:sldId id="426" r:id="rId20"/>
    <p:sldId id="430" r:id="rId21"/>
    <p:sldId id="435" r:id="rId22"/>
    <p:sldId id="438" r:id="rId23"/>
    <p:sldId id="437" r:id="rId24"/>
    <p:sldId id="439" r:id="rId25"/>
    <p:sldId id="436" r:id="rId26"/>
    <p:sldId id="440" r:id="rId27"/>
    <p:sldId id="470" r:id="rId28"/>
    <p:sldId id="468" r:id="rId29"/>
    <p:sldId id="471" r:id="rId30"/>
    <p:sldId id="300" r:id="rId31"/>
  </p:sldIdLst>
  <p:sldSz cx="12192000" cy="6858000"/>
  <p:notesSz cx="6797675" cy="992632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34B"/>
    <a:srgbClr val="A1CC82"/>
    <a:srgbClr val="D1A623"/>
    <a:srgbClr val="D5861F"/>
    <a:srgbClr val="F3C1F8"/>
    <a:srgbClr val="E888F0"/>
    <a:srgbClr val="F07BCD"/>
    <a:srgbClr val="FF8CDA"/>
    <a:srgbClr val="ADB7F8"/>
    <a:srgbClr val="F6DA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7" d="100"/>
          <a:sy n="97" d="100"/>
        </p:scale>
        <p:origin x="-101" y="-158"/>
      </p:cViewPr>
      <p:guideLst>
        <p:guide orient="horz" pos="2227"/>
        <p:guide pos="3840"/>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commentAuthors" Target="commentAuthors.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notesMaster" Target="notesMasters/notesMaster1.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EA4DAB5-1E10-4E6A-951F-79BA5543D7C9}" type="datetimeFigureOut">
              <a:rPr lang="zh-CN" altLang="en-US" smtClean="0"/>
            </a:fld>
            <a:endParaRPr lang="zh-CN" altLang="en-US"/>
          </a:p>
        </p:txBody>
      </p:sp>
      <p:sp>
        <p:nvSpPr>
          <p:cNvPr id="4" name="页脚占位符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60CA0232-88C1-428C-8428-A65EB2F90A47}"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22275" y="1241425"/>
            <a:ext cx="5953125" cy="3349625"/>
          </a:xfrm>
          <a:prstGeom prst="rect">
            <a:avLst/>
          </a:prstGeom>
          <a:noFill/>
          <a:ln w="12700">
            <a:solidFill>
              <a:prstClr val="black"/>
            </a:solidFill>
          </a:ln>
        </p:spPr>
      </p:sp>
      <p:sp>
        <p:nvSpPr>
          <p:cNvPr id="5" name="备注占位符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节标题">
    <p:bg>
      <p:bgPr>
        <a:solidFill>
          <a:srgbClr val="F0F0F0"/>
        </a:solidFill>
        <a:effectLst/>
      </p:bgPr>
    </p:bg>
    <p:spTree>
      <p:nvGrpSpPr>
        <p:cNvPr id="1" name=""/>
        <p:cNvGrpSpPr/>
        <p:nvPr/>
      </p:nvGrpSpPr>
      <p:grpSpPr>
        <a:xfrm>
          <a:off x="0" y="0"/>
          <a:ext cx="0" cy="0"/>
          <a:chOff x="0" y="0"/>
          <a:chExt cx="0" cy="0"/>
        </a:xfrm>
      </p:grpSpPr>
      <p:grpSp>
        <p:nvGrpSpPr>
          <p:cNvPr id="181" name="组合 180"/>
          <p:cNvGrpSpPr/>
          <p:nvPr userDrawn="1"/>
        </p:nvGrpSpPr>
        <p:grpSpPr>
          <a:xfrm>
            <a:off x="815441" y="836764"/>
            <a:ext cx="10561541" cy="60962"/>
            <a:chOff x="3060700" y="4724400"/>
            <a:chExt cx="5955507" cy="31432"/>
          </a:xfrm>
        </p:grpSpPr>
        <p:cxnSp>
          <p:nvCxnSpPr>
            <p:cNvPr id="182" name="直接连接符 181"/>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5" name="图片 4" descr="图标.png"/>
          <p:cNvPicPr>
            <a:picLocks noChangeAspect="1"/>
          </p:cNvPicPr>
          <p:nvPr userDrawn="1"/>
        </p:nvPicPr>
        <p:blipFill>
          <a:blip r:embed="rId2"/>
          <a:stretch>
            <a:fillRect/>
          </a:stretch>
        </p:blipFill>
        <p:spPr>
          <a:xfrm>
            <a:off x="199295" y="0"/>
            <a:ext cx="836052" cy="83607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81"/>
                                        </p:tgtEl>
                                        <p:attrNameLst>
                                          <p:attrName>style.visibility</p:attrName>
                                        </p:attrNameLst>
                                      </p:cBhvr>
                                      <p:to>
                                        <p:strVal val="visible"/>
                                      </p:to>
                                    </p:set>
                                    <p:anim calcmode="lin" valueType="num">
                                      <p:cBhvr additive="base">
                                        <p:cTn id="7" dur="500" fill="hold"/>
                                        <p:tgtEl>
                                          <p:spTgt spid="181"/>
                                        </p:tgtEl>
                                        <p:attrNameLst>
                                          <p:attrName>ppt_x</p:attrName>
                                        </p:attrNameLst>
                                      </p:cBhvr>
                                      <p:tavLst>
                                        <p:tav tm="0">
                                          <p:val>
                                            <p:strVal val="0-#ppt_w/2"/>
                                          </p:val>
                                        </p:tav>
                                        <p:tav tm="100000">
                                          <p:val>
                                            <p:strVal val="#ppt_x"/>
                                          </p:val>
                                        </p:tav>
                                      </p:tavLst>
                                    </p:anim>
                                    <p:anim calcmode="lin" valueType="num">
                                      <p:cBhvr additive="base">
                                        <p:cTn id="8" dur="500" fill="hold"/>
                                        <p:tgtEl>
                                          <p:spTgt spid="1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no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3.png"/><Relationship Id="rId14" Type="http://schemas.openxmlformats.org/officeDocument/2006/relationships/image" Target="../media/image2.jpeg"/><Relationship Id="rId13" Type="http://schemas.openxmlformats.org/officeDocument/2006/relationships/tags" Target="../tags/tag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8" name="图片 7"/>
          <p:cNvPicPr>
            <a:picLocks noChangeAspect="1"/>
          </p:cNvPicPr>
          <p:nvPr userDrawn="1">
            <p:custDataLst>
              <p:tags r:id="rId13"/>
            </p:custDataLst>
          </p:nvPr>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图片 11" descr="水印"/>
          <p:cNvPicPr>
            <a:picLocks noChangeAspect="1"/>
          </p:cNvPicPr>
          <p:nvPr userDrawn="1"/>
        </p:nvPicPr>
        <p:blipFill>
          <a:blip r:embed="rId15"/>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jpeg"/><Relationship Id="rId1"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jpeg"/><Relationship Id="rId1" Type="http://schemas.openxmlformats.org/officeDocument/2006/relationships/image" Target="../media/image20.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image" Target="../media/image20.jpeg"/></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image" Target="../media/image23.png"/><Relationship Id="rId3" Type="http://schemas.openxmlformats.org/officeDocument/2006/relationships/tags" Target="../tags/tag3.xml"/><Relationship Id="rId2" Type="http://schemas.openxmlformats.org/officeDocument/2006/relationships/image" Target="../media/image21.jpeg"/><Relationship Id="rId1"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jpeg"/><Relationship Id="rId1" Type="http://schemas.openxmlformats.org/officeDocument/2006/relationships/image" Target="../media/image20.jpe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GIF"/></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jpeg"/><Relationship Id="rId1"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jpeg"/><Relationship Id="rId1"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jpeg"/><Relationship Id="rId1"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jpeg"/><Relationship Id="rId1" Type="http://schemas.openxmlformats.org/officeDocument/2006/relationships/image" Target="../media/image20.jpe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jpeg"/><Relationship Id="rId1" Type="http://schemas.openxmlformats.org/officeDocument/2006/relationships/image" Target="../media/image20.jpeg"/></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7.png"/><Relationship Id="rId3" Type="http://schemas.openxmlformats.org/officeDocument/2006/relationships/tags" Target="../tags/tag8.xml"/><Relationship Id="rId2" Type="http://schemas.openxmlformats.org/officeDocument/2006/relationships/image" Target="../media/image21.jpeg"/><Relationship Id="rId1"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jpeg"/><Relationship Id="rId1" Type="http://schemas.openxmlformats.org/officeDocument/2006/relationships/image" Target="../media/image2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jpeg"/><Relationship Id="rId1" Type="http://schemas.openxmlformats.org/officeDocument/2006/relationships/image" Target="../media/image28.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9.wdp"/><Relationship Id="rId2" Type="http://schemas.openxmlformats.org/officeDocument/2006/relationships/image" Target="../media/image8.png"/><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931a7b470d58442b8ea9e29756f321d0"/>
          <p:cNvPicPr>
            <a:picLocks noChangeAspect="1"/>
          </p:cNvPicPr>
          <p:nvPr/>
        </p:nvPicPr>
        <p:blipFill>
          <a:blip r:embed="rId1"/>
          <a:stretch>
            <a:fillRect/>
          </a:stretch>
        </p:blipFill>
        <p:spPr>
          <a:xfrm>
            <a:off x="0" y="0"/>
            <a:ext cx="12192000" cy="6858000"/>
          </a:xfrm>
          <a:prstGeom prst="rect">
            <a:avLst/>
          </a:prstGeom>
        </p:spPr>
      </p:pic>
      <p:sp>
        <p:nvSpPr>
          <p:cNvPr id="2" name="文本框 1"/>
          <p:cNvSpPr txBox="1"/>
          <p:nvPr/>
        </p:nvSpPr>
        <p:spPr>
          <a:xfrm>
            <a:off x="508635" y="271780"/>
            <a:ext cx="11175365" cy="865505"/>
          </a:xfrm>
          <a:prstGeom prst="rect">
            <a:avLst/>
          </a:prstGeom>
          <a:solidFill>
            <a:schemeClr val="accent2">
              <a:lumMod val="60000"/>
              <a:lumOff val="40000"/>
            </a:schemeClr>
          </a:solidFill>
        </p:spPr>
        <p:txBody>
          <a:bodyPr wrap="square" rtlCol="0" anchor="t">
            <a:spAutoFit/>
          </a:bodyPr>
          <a:p>
            <a:pPr algn="ctr" eaLnBrk="1" hangingPunct="1">
              <a:lnSpc>
                <a:spcPct val="90000"/>
              </a:lnSpc>
            </a:pPr>
            <a:r>
              <a:rPr lang="en-US" altLang="zh-CN" sz="2800" b="1" i="1" dirty="0" smtClean="0">
                <a:latin typeface="Calibri" panose="020F0502020204030204" charset="0"/>
                <a:cs typeface="Calibri" panose="020F0502020204030204" charset="0"/>
                <a:sym typeface="+mn-ea"/>
              </a:rPr>
              <a:t>Throughout the country, there is a great diversity of cuisine. China’s vast territory and long history have given birth to </a:t>
            </a:r>
            <a:r>
              <a:rPr lang="en-US" altLang="zh-CN" sz="2800" b="1" i="1" dirty="0" smtClean="0">
                <a:solidFill>
                  <a:srgbClr val="A50021"/>
                </a:solidFill>
                <a:latin typeface="Calibri" panose="020F0502020204030204" charset="0"/>
                <a:cs typeface="Calibri" panose="020F0502020204030204" charset="0"/>
                <a:sym typeface="+mn-ea"/>
              </a:rPr>
              <a:t>distinct regional cuisines</a:t>
            </a:r>
            <a:r>
              <a:rPr lang="en-US" altLang="zh-CN" sz="2800" b="1" i="1" dirty="0" smtClean="0">
                <a:latin typeface="Calibri" panose="020F0502020204030204" charset="0"/>
                <a:cs typeface="Calibri" panose="020F0502020204030204" charset="0"/>
                <a:sym typeface="+mn-ea"/>
              </a:rPr>
              <a:t>.</a:t>
            </a:r>
            <a:endParaRPr lang="en-US" altLang="zh-CN" sz="2800" b="1" i="1" dirty="0" smtClean="0">
              <a:latin typeface="Calibri" panose="020F0502020204030204" charset="0"/>
              <a:cs typeface="Calibri" panose="020F0502020204030204"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5" name="图片 144"/>
          <p:cNvPicPr/>
          <p:nvPr/>
        </p:nvPicPr>
        <p:blipFill>
          <a:blip r:embed="rId1"/>
          <a:stretch>
            <a:fillRect/>
          </a:stretch>
        </p:blipFill>
        <p:spPr>
          <a:xfrm>
            <a:off x="0" y="0"/>
            <a:ext cx="9746615" cy="6858000"/>
          </a:xfrm>
          <a:prstGeom prst="rect">
            <a:avLst/>
          </a:prstGeom>
          <a:noFill/>
          <a:ln w="9525">
            <a:noFill/>
          </a:ln>
        </p:spPr>
      </p:pic>
      <p:sp>
        <p:nvSpPr>
          <p:cNvPr id="17" name="文本框 16"/>
          <p:cNvSpPr txBox="1"/>
          <p:nvPr/>
        </p:nvSpPr>
        <p:spPr>
          <a:xfrm>
            <a:off x="9384665" y="4387850"/>
            <a:ext cx="2766695" cy="521970"/>
          </a:xfrm>
          <a:prstGeom prst="rect">
            <a:avLst/>
          </a:prstGeom>
          <a:solidFill>
            <a:schemeClr val="bg1">
              <a:lumMod val="75000"/>
              <a:alpha val="85000"/>
            </a:schemeClr>
          </a:solidFill>
        </p:spPr>
        <p:txBody>
          <a:bodyPr wrap="square" rtlCol="0">
            <a:spAutoFit/>
          </a:bodyPr>
          <a:p>
            <a:r>
              <a:rPr lang="en-US" altLang="zh-CN" sz="2800" b="1" i="1">
                <a:latin typeface="Calibri" panose="020F0502020204030204" charset="0"/>
                <a:cs typeface="Calibri" panose="020F0502020204030204" charset="0"/>
              </a:rPr>
              <a:t>Different cultures</a:t>
            </a:r>
            <a:r>
              <a:rPr lang="en-US" altLang="zh-CN" sz="2800" i="1">
                <a:latin typeface="Calibri" panose="020F0502020204030204" charset="0"/>
                <a:cs typeface="Calibri" panose="020F0502020204030204" charset="0"/>
              </a:rPr>
              <a:t> </a:t>
            </a:r>
            <a:endParaRPr lang="en-US" altLang="zh-CN" sz="2800" i="1">
              <a:latin typeface="Calibri" panose="020F0502020204030204" charset="0"/>
              <a:cs typeface="Calibri" panose="020F0502020204030204" charset="0"/>
            </a:endParaRPr>
          </a:p>
        </p:txBody>
      </p:sp>
      <p:sp>
        <p:nvSpPr>
          <p:cNvPr id="3" name="文本框 2"/>
          <p:cNvSpPr txBox="1"/>
          <p:nvPr/>
        </p:nvSpPr>
        <p:spPr>
          <a:xfrm>
            <a:off x="8608060" y="5494020"/>
            <a:ext cx="3543300" cy="521970"/>
          </a:xfrm>
          <a:prstGeom prst="rect">
            <a:avLst/>
          </a:prstGeom>
          <a:solidFill>
            <a:schemeClr val="bg1">
              <a:lumMod val="75000"/>
              <a:alpha val="85000"/>
            </a:schemeClr>
          </a:solidFill>
        </p:spPr>
        <p:txBody>
          <a:bodyPr wrap="square" rtlCol="0">
            <a:spAutoFit/>
          </a:bodyPr>
          <a:p>
            <a:r>
              <a:rPr lang="en-US" altLang="zh-CN" sz="2800" b="1" i="1">
                <a:latin typeface="Calibri" panose="020F0502020204030204" charset="0"/>
                <a:cs typeface="Calibri" panose="020F0502020204030204" charset="0"/>
              </a:rPr>
              <a:t>Different personalities</a:t>
            </a:r>
            <a:endParaRPr lang="en-US" altLang="zh-CN" sz="2800" i="1">
              <a:latin typeface="Calibri" panose="020F0502020204030204" charset="0"/>
              <a:cs typeface="Calibri" panose="020F0502020204030204" charset="0"/>
            </a:endParaRPr>
          </a:p>
        </p:txBody>
      </p:sp>
      <p:sp>
        <p:nvSpPr>
          <p:cNvPr id="4" name="圆角矩形 3"/>
          <p:cNvSpPr/>
          <p:nvPr/>
        </p:nvSpPr>
        <p:spPr>
          <a:xfrm>
            <a:off x="7253605" y="337820"/>
            <a:ext cx="2514600" cy="3113405"/>
          </a:xfrm>
          <a:prstGeom prst="roundRect">
            <a:avLst/>
          </a:prstGeom>
          <a:noFill/>
          <a:ln w="38100">
            <a:solidFill>
              <a:srgbClr val="FF0000"/>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p:nvSpPr>
        <p:spPr>
          <a:xfrm>
            <a:off x="7893050" y="3281680"/>
            <a:ext cx="4260215" cy="521970"/>
          </a:xfrm>
          <a:prstGeom prst="rect">
            <a:avLst/>
          </a:prstGeom>
          <a:solidFill>
            <a:schemeClr val="bg1">
              <a:lumMod val="75000"/>
              <a:alpha val="85000"/>
            </a:schemeClr>
          </a:solidFill>
        </p:spPr>
        <p:txBody>
          <a:bodyPr wrap="square" rtlCol="0">
            <a:spAutoFit/>
          </a:bodyPr>
          <a:p>
            <a:r>
              <a:rPr lang="en-US" altLang="zh-CN" sz="2800" b="1" i="1">
                <a:latin typeface="Calibri" panose="020F0502020204030204" charset="0"/>
                <a:cs typeface="Calibri" panose="020F0502020204030204" charset="0"/>
              </a:rPr>
              <a:t>Various weather conditions </a:t>
            </a:r>
            <a:endParaRPr lang="en-US" altLang="zh-CN" sz="2800" b="1" i="1">
              <a:latin typeface="Calibri" panose="020F0502020204030204" charset="0"/>
              <a:cs typeface="Calibri" panose="020F0502020204030204" charset="0"/>
            </a:endParaRPr>
          </a:p>
        </p:txBody>
      </p:sp>
      <p:sp>
        <p:nvSpPr>
          <p:cNvPr id="10" name="文本框 9"/>
          <p:cNvSpPr txBox="1"/>
          <p:nvPr/>
        </p:nvSpPr>
        <p:spPr>
          <a:xfrm>
            <a:off x="9385935" y="2175510"/>
            <a:ext cx="2767330" cy="521970"/>
          </a:xfrm>
          <a:prstGeom prst="rect">
            <a:avLst/>
          </a:prstGeom>
          <a:solidFill>
            <a:schemeClr val="bg1">
              <a:lumMod val="75000"/>
              <a:alpha val="85000"/>
            </a:schemeClr>
          </a:solidFill>
        </p:spPr>
        <p:txBody>
          <a:bodyPr wrap="square" rtlCol="0">
            <a:spAutoFit/>
          </a:bodyPr>
          <a:p>
            <a:r>
              <a:rPr lang="en-US" altLang="zh-CN" sz="2800" b="1" i="1">
                <a:latin typeface="Calibri" panose="020F0502020204030204" charset="0"/>
                <a:cs typeface="Calibri" panose="020F0502020204030204" charset="0"/>
              </a:rPr>
              <a:t>Different regions </a:t>
            </a:r>
            <a:endParaRPr lang="en-US" altLang="zh-CN" sz="2800" b="1" i="1">
              <a:latin typeface="Calibri" panose="020F0502020204030204" charset="0"/>
              <a:cs typeface="Calibri" panose="020F0502020204030204" charset="0"/>
            </a:endParaRPr>
          </a:p>
        </p:txBody>
      </p:sp>
      <p:sp>
        <p:nvSpPr>
          <p:cNvPr id="2" name="文本框 1"/>
          <p:cNvSpPr txBox="1"/>
          <p:nvPr/>
        </p:nvSpPr>
        <p:spPr>
          <a:xfrm>
            <a:off x="9140190" y="551180"/>
            <a:ext cx="3011170" cy="521970"/>
          </a:xfrm>
          <a:prstGeom prst="rect">
            <a:avLst/>
          </a:prstGeom>
          <a:solidFill>
            <a:schemeClr val="bg1">
              <a:lumMod val="75000"/>
              <a:alpha val="85000"/>
            </a:schemeClr>
          </a:solidFill>
        </p:spPr>
        <p:txBody>
          <a:bodyPr wrap="square" rtlCol="0">
            <a:spAutoFit/>
          </a:bodyPr>
          <a:p>
            <a:r>
              <a:rPr lang="en-US" altLang="zh-CN" sz="2800" b="1" i="1">
                <a:latin typeface="Calibri" panose="020F0502020204030204" charset="0"/>
                <a:cs typeface="Calibri" panose="020F0502020204030204" charset="0"/>
              </a:rPr>
              <a:t>8 regional cuisines</a:t>
            </a:r>
            <a:endParaRPr lang="en-US" altLang="zh-CN" sz="2800" b="1" i="1">
              <a:latin typeface="Calibri" panose="020F0502020204030204" charset="0"/>
              <a:cs typeface="Calibri" panose="020F05020202040302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6" grpId="0" bldLvl="0" animBg="1"/>
      <p:bldP spid="17" grpId="0" bldLvl="0" animBg="1"/>
      <p:bldP spid="3" grpId="0" bldLvl="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 name="图片 142"/>
          <p:cNvPicPr/>
          <p:nvPr/>
        </p:nvPicPr>
        <p:blipFill>
          <a:blip r:embed="rId1"/>
          <a:stretch>
            <a:fillRect/>
          </a:stretch>
        </p:blipFill>
        <p:spPr>
          <a:xfrm>
            <a:off x="0" y="802640"/>
            <a:ext cx="12192000" cy="6054725"/>
          </a:xfrm>
          <a:prstGeom prst="rect">
            <a:avLst/>
          </a:prstGeom>
          <a:noFill/>
          <a:ln w="9525">
            <a:noFill/>
          </a:ln>
        </p:spPr>
      </p:pic>
      <p:sp>
        <p:nvSpPr>
          <p:cNvPr id="30722" name="Text Box 8"/>
          <p:cNvSpPr txBox="1"/>
          <p:nvPr/>
        </p:nvSpPr>
        <p:spPr>
          <a:xfrm>
            <a:off x="635" y="-19050"/>
            <a:ext cx="12191365" cy="937260"/>
          </a:xfrm>
          <a:prstGeom prst="rect">
            <a:avLst/>
          </a:prstGeom>
          <a:solidFill>
            <a:srgbClr val="ADB7F8"/>
          </a:solidFill>
          <a:ln w="9525">
            <a:noFill/>
          </a:ln>
        </p:spPr>
        <p:txBody>
          <a:bodyPr wrap="square" anchor="t" anchorCtr="0">
            <a:spAutoFit/>
          </a:bodyPr>
          <a:p>
            <a:pPr algn="ctr">
              <a:lnSpc>
                <a:spcPct val="125000"/>
              </a:lnSpc>
            </a:pPr>
            <a:r>
              <a:rPr lang="en-US" altLang="zh-CN" sz="4000" b="1" dirty="0">
                <a:solidFill>
                  <a:srgbClr val="CC0066"/>
                </a:solidFill>
                <a:latin typeface="Comic Sans MS" panose="030F0702030302020204" pitchFamily="66" charset="0"/>
                <a:ea typeface="宋体" panose="02010600030101010101" pitchFamily="2" charset="-122"/>
              </a:rPr>
              <a:t> </a:t>
            </a:r>
            <a:r>
              <a:rPr lang="en-US" sz="4400" b="1" i="1" dirty="0">
                <a:solidFill>
                  <a:schemeClr val="tx1"/>
                </a:solidFill>
                <a:latin typeface="Calibri" panose="020F0502020204030204" charset="0"/>
                <a:ea typeface="宋体" panose="02010600030101010101" pitchFamily="2" charset="-122"/>
                <a:sym typeface="宋体" panose="02010600030101010101" pitchFamily="2" charset="-122"/>
              </a:rPr>
              <a:t>Culture and Cuisine</a:t>
            </a:r>
            <a:endParaRPr lang="en-US" sz="4400" b="1" i="1" dirty="0">
              <a:solidFill>
                <a:schemeClr val="tx1"/>
              </a:solidFill>
              <a:latin typeface="Calibri" panose="020F0502020204030204" charset="0"/>
              <a:ea typeface="宋体" panose="02010600030101010101" pitchFamily="2" charset="-122"/>
              <a:sym typeface="宋体" panose="02010600030101010101" pitchFamily="2" charset="-122"/>
            </a:endParaRPr>
          </a:p>
        </p:txBody>
      </p:sp>
      <p:sp>
        <p:nvSpPr>
          <p:cNvPr id="4" name="矩形 3"/>
          <p:cNvSpPr/>
          <p:nvPr/>
        </p:nvSpPr>
        <p:spPr>
          <a:xfrm>
            <a:off x="-635" y="5554980"/>
            <a:ext cx="12192635" cy="1272540"/>
          </a:xfrm>
          <a:prstGeom prst="rect">
            <a:avLst/>
          </a:prstGeom>
          <a:solidFill>
            <a:schemeClr val="accent4">
              <a:lumMod val="60000"/>
              <a:lumOff val="40000"/>
            </a:schemeClr>
          </a:solidFill>
        </p:spPr>
        <p:style>
          <a:lnRef idx="0">
            <a:schemeClr val="accent5"/>
          </a:lnRef>
          <a:fillRef idx="3">
            <a:schemeClr val="accent5"/>
          </a:fillRef>
          <a:effectRef idx="3">
            <a:schemeClr val="accent5"/>
          </a:effectRef>
          <a:fontRef idx="minor">
            <a:schemeClr val="lt1"/>
          </a:fontRef>
        </p:style>
        <p:txBody>
          <a:bodyPr wrap="square">
            <a:spAutoFit/>
          </a:bodyPr>
          <a:p>
            <a:pPr>
              <a:lnSpc>
                <a:spcPct val="120000"/>
              </a:lnSpc>
            </a:pPr>
            <a:r>
              <a:rPr lang="en-US" altLang="zh-CN" sz="3200" b="1" i="1" smtClean="0">
                <a:solidFill>
                  <a:schemeClr val="tx1"/>
                </a:solidFill>
                <a:latin typeface="Calibri" panose="020F0502020204030204" charset="0"/>
                <a:cs typeface="Calibri" panose="020F0502020204030204" charset="0"/>
                <a:sym typeface="+mn-ea"/>
              </a:rPr>
              <a:t>Q1: </a:t>
            </a:r>
            <a:r>
              <a:rPr lang="en-US" altLang="zh-CN" sz="3200" b="1" i="1">
                <a:solidFill>
                  <a:schemeClr val="tx1"/>
                </a:solidFill>
                <a:latin typeface="Calibri" panose="020F0502020204030204" charset="0"/>
                <a:cs typeface="Calibri" panose="020F0502020204030204" charset="0"/>
                <a:sym typeface="+mn-ea"/>
              </a:rPr>
              <a:t>What do you think</a:t>
            </a:r>
            <a:r>
              <a:rPr lang="en-US" altLang="zh-CN" sz="3200" b="1" i="1">
                <a:solidFill>
                  <a:srgbClr val="FF0000"/>
                </a:solidFill>
                <a:latin typeface="Calibri" panose="020F0502020204030204" charset="0"/>
                <a:cs typeface="Calibri" panose="020F0502020204030204" charset="0"/>
                <a:sym typeface="+mn-ea"/>
              </a:rPr>
              <a:t> the text is about</a:t>
            </a:r>
            <a:r>
              <a:rPr lang="en-US" altLang="zh-CN" sz="3200" b="1" i="1">
                <a:solidFill>
                  <a:schemeClr val="tx1"/>
                </a:solidFill>
                <a:latin typeface="Calibri" panose="020F0502020204030204" charset="0"/>
                <a:cs typeface="Calibri" panose="020F0502020204030204" charset="0"/>
                <a:sym typeface="+mn-ea"/>
              </a:rPr>
              <a:t>? </a:t>
            </a:r>
            <a:endParaRPr lang="en-US" altLang="zh-CN" sz="3200" b="1" i="1">
              <a:solidFill>
                <a:schemeClr val="tx1"/>
              </a:solidFill>
              <a:latin typeface="Calibri" panose="020F0502020204030204" charset="0"/>
              <a:cs typeface="Calibri" panose="020F0502020204030204" charset="0"/>
              <a:sym typeface="+mn-ea"/>
            </a:endParaRPr>
          </a:p>
          <a:p>
            <a:pPr>
              <a:lnSpc>
                <a:spcPct val="120000"/>
              </a:lnSpc>
            </a:pPr>
            <a:r>
              <a:rPr lang="en-US" altLang="zh-CN" sz="3200" b="1" i="1" strike="noStrike" noProof="1">
                <a:solidFill>
                  <a:schemeClr val="tx1"/>
                </a:solidFill>
              </a:rPr>
              <a:t>Q2: How do you understand “</a:t>
            </a:r>
            <a:r>
              <a:rPr lang="en-US" altLang="zh-CN" sz="3200" b="1" i="1" strike="noStrike" noProof="1">
                <a:solidFill>
                  <a:srgbClr val="FF0000"/>
                </a:solidFill>
              </a:rPr>
              <a:t>You are what you eat</a:t>
            </a:r>
            <a:r>
              <a:rPr lang="en-US" altLang="zh-CN" sz="3200" b="1" i="1" strike="noStrike" noProof="1">
                <a:solidFill>
                  <a:schemeClr val="tx1"/>
                </a:solidFill>
              </a:rPr>
              <a:t>”?</a:t>
            </a:r>
            <a:endParaRPr lang="en-US" altLang="zh-CN" sz="3200" b="1" i="1" strike="noStrike" noProof="1">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2"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2"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8" name="文本框 3"/>
          <p:cNvSpPr txBox="1"/>
          <p:nvPr/>
        </p:nvSpPr>
        <p:spPr>
          <a:xfrm>
            <a:off x="1175385" y="0"/>
            <a:ext cx="5271770" cy="922020"/>
          </a:xfrm>
          <a:prstGeom prst="rect">
            <a:avLst/>
          </a:prstGeom>
          <a:noFill/>
          <a:ln w="9525">
            <a:noFill/>
          </a:ln>
        </p:spPr>
        <p:txBody>
          <a:bodyPr wrap="square" anchor="t" anchorCtr="0">
            <a:spAutoFit/>
          </a:bodyPr>
          <a:p>
            <a:pPr>
              <a:lnSpc>
                <a:spcPct val="150000"/>
              </a:lnSpc>
            </a:pPr>
            <a:r>
              <a:rPr lang="en-US" altLang="zh-CN" sz="3600" b="1" i="1">
                <a:latin typeface="Calibri" panose="020F0502020204030204" charset="0"/>
                <a:ea typeface="宋体" panose="02010600030101010101" pitchFamily="2" charset="-122"/>
                <a:sym typeface="宋体" panose="02010600030101010101" pitchFamily="2" charset="-122"/>
              </a:rPr>
              <a:t>Activity 1: Read to check</a:t>
            </a:r>
            <a:endParaRPr lang="en-US" altLang="zh-CN" sz="3600" b="1" i="1">
              <a:latin typeface="Calibri" panose="020F0502020204030204" charset="0"/>
              <a:ea typeface="宋体" panose="02010600030101010101" pitchFamily="2" charset="-122"/>
              <a:sym typeface="宋体" panose="02010600030101010101" pitchFamily="2" charset="-122"/>
            </a:endParaRPr>
          </a:p>
        </p:txBody>
      </p:sp>
      <p:grpSp>
        <p:nvGrpSpPr>
          <p:cNvPr id="9" name="组合 8"/>
          <p:cNvGrpSpPr/>
          <p:nvPr/>
        </p:nvGrpSpPr>
        <p:grpSpPr>
          <a:xfrm>
            <a:off x="154305" y="247650"/>
            <a:ext cx="6133465" cy="1009650"/>
            <a:chOff x="243" y="390"/>
            <a:chExt cx="9659" cy="1590"/>
          </a:xfrm>
        </p:grpSpPr>
        <p:pic>
          <p:nvPicPr>
            <p:cNvPr id="4" name="图片 3"/>
            <p:cNvPicPr/>
            <p:nvPr/>
          </p:nvPicPr>
          <p:blipFill>
            <a:blip r:embed="rId1">
              <a:clrChange>
                <a:clrFrom>
                  <a:srgbClr val="F5F5F5">
                    <a:alpha val="100000"/>
                  </a:srgbClr>
                </a:clrFrom>
                <a:clrTo>
                  <a:srgbClr val="F5F5F5">
                    <a:alpha val="100000"/>
                    <a:alpha val="0"/>
                  </a:srgbClr>
                </a:clrTo>
              </a:clrChange>
              <a:lum contrast="-12000"/>
            </a:blip>
            <a:srcRect l="10000" t="29333" r="66667" b="30000"/>
            <a:stretch>
              <a:fillRect/>
            </a:stretch>
          </p:blipFill>
          <p:spPr>
            <a:xfrm rot="18360000">
              <a:off x="153" y="479"/>
              <a:ext cx="1590" cy="1411"/>
            </a:xfrm>
            <a:prstGeom prst="rect">
              <a:avLst/>
            </a:prstGeom>
            <a:noFill/>
            <a:ln w="9525">
              <a:noFill/>
            </a:ln>
          </p:spPr>
        </p:pic>
        <p:pic>
          <p:nvPicPr>
            <p:cNvPr id="148" name="图片 147"/>
            <p:cNvPicPr/>
            <p:nvPr/>
          </p:nvPicPr>
          <p:blipFill>
            <a:blip r:embed="rId2">
              <a:clrChange>
                <a:clrFrom>
                  <a:srgbClr val="F6F6F6">
                    <a:alpha val="100000"/>
                  </a:srgbClr>
                </a:clrFrom>
                <a:clrTo>
                  <a:srgbClr val="F6F6F6">
                    <a:alpha val="100000"/>
                    <a:alpha val="0"/>
                  </a:srgbClr>
                </a:clrTo>
              </a:clrChange>
            </a:blip>
            <a:srcRect l="14791" t="44684" r="20291" b="37494"/>
            <a:stretch>
              <a:fillRect/>
            </a:stretch>
          </p:blipFill>
          <p:spPr>
            <a:xfrm>
              <a:off x="1611" y="1182"/>
              <a:ext cx="8291" cy="622"/>
            </a:xfrm>
            <a:prstGeom prst="rect">
              <a:avLst/>
            </a:prstGeom>
            <a:noFill/>
            <a:ln w="9525">
              <a:noFill/>
            </a:ln>
          </p:spPr>
        </p:pic>
      </p:grpSp>
      <p:sp>
        <p:nvSpPr>
          <p:cNvPr id="2" name="文本框 1"/>
          <p:cNvSpPr txBox="1"/>
          <p:nvPr/>
        </p:nvSpPr>
        <p:spPr>
          <a:xfrm>
            <a:off x="383540" y="1342390"/>
            <a:ext cx="11424285" cy="681990"/>
          </a:xfrm>
          <a:prstGeom prst="rect">
            <a:avLst/>
          </a:prstGeom>
          <a:noFill/>
        </p:spPr>
        <p:txBody>
          <a:bodyPr wrap="square" rtlCol="0" anchor="t">
            <a:spAutoFit/>
          </a:bodyPr>
          <a:p>
            <a:pPr>
              <a:lnSpc>
                <a:spcPct val="120000"/>
              </a:lnSpc>
            </a:pPr>
            <a:r>
              <a:rPr lang="en-US" altLang="zh-CN" sz="3200" b="1" i="1" smtClean="0">
                <a:latin typeface="Calibri" panose="020F0502020204030204" charset="0"/>
                <a:cs typeface="Calibri" panose="020F0502020204030204" charset="0"/>
                <a:sym typeface="+mn-ea"/>
              </a:rPr>
              <a:t>Q1: </a:t>
            </a:r>
            <a:r>
              <a:rPr lang="en-US" altLang="zh-CN" sz="3200" b="1" i="1">
                <a:latin typeface="Calibri" panose="020F0502020204030204" charset="0"/>
                <a:cs typeface="Calibri" panose="020F0502020204030204" charset="0"/>
                <a:sym typeface="+mn-ea"/>
              </a:rPr>
              <a:t>What do you think</a:t>
            </a:r>
            <a:r>
              <a:rPr lang="en-US" altLang="zh-CN" sz="3200" b="1" i="1">
                <a:solidFill>
                  <a:srgbClr val="FF0000"/>
                </a:solidFill>
                <a:latin typeface="Calibri" panose="020F0502020204030204" charset="0"/>
                <a:cs typeface="Calibri" panose="020F0502020204030204" charset="0"/>
                <a:sym typeface="+mn-ea"/>
              </a:rPr>
              <a:t> the text is about</a:t>
            </a:r>
            <a:r>
              <a:rPr lang="en-US" altLang="zh-CN" sz="3200" b="1" i="1">
                <a:latin typeface="Calibri" panose="020F0502020204030204" charset="0"/>
                <a:cs typeface="Calibri" panose="020F0502020204030204" charset="0"/>
                <a:sym typeface="+mn-ea"/>
              </a:rPr>
              <a:t>?</a:t>
            </a:r>
            <a:endParaRPr lang="en-US" altLang="zh-CN" sz="3200" b="1" i="1">
              <a:sym typeface="+mn-ea"/>
            </a:endParaRPr>
          </a:p>
        </p:txBody>
      </p:sp>
      <p:sp>
        <p:nvSpPr>
          <p:cNvPr id="3" name="文本框 2"/>
          <p:cNvSpPr txBox="1"/>
          <p:nvPr/>
        </p:nvSpPr>
        <p:spPr>
          <a:xfrm>
            <a:off x="383540" y="3133725"/>
            <a:ext cx="11424285" cy="681990"/>
          </a:xfrm>
          <a:prstGeom prst="rect">
            <a:avLst/>
          </a:prstGeom>
          <a:noFill/>
        </p:spPr>
        <p:txBody>
          <a:bodyPr wrap="square" rtlCol="0" anchor="t">
            <a:spAutoFit/>
          </a:bodyPr>
          <a:p>
            <a:pPr>
              <a:lnSpc>
                <a:spcPct val="120000"/>
              </a:lnSpc>
            </a:pPr>
            <a:r>
              <a:rPr lang="en-US" altLang="zh-CN" sz="3200" b="1" i="1">
                <a:sym typeface="+mn-ea"/>
              </a:rPr>
              <a:t>Q2: How do you understand “</a:t>
            </a:r>
            <a:r>
              <a:rPr lang="en-US" altLang="zh-CN" sz="3200" b="1" i="1">
                <a:solidFill>
                  <a:srgbClr val="FF0000"/>
                </a:solidFill>
                <a:sym typeface="+mn-ea"/>
              </a:rPr>
              <a:t>You are what you eat</a:t>
            </a:r>
            <a:r>
              <a:rPr lang="en-US" altLang="zh-CN" sz="3200" b="1" i="1">
                <a:sym typeface="+mn-ea"/>
              </a:rPr>
              <a:t>”?</a:t>
            </a:r>
            <a:endParaRPr lang="en-US" altLang="zh-CN" sz="3200" b="1" i="1">
              <a:sym typeface="+mn-ea"/>
            </a:endParaRPr>
          </a:p>
        </p:txBody>
      </p:sp>
      <p:sp>
        <p:nvSpPr>
          <p:cNvPr id="5" name="文本框 4"/>
          <p:cNvSpPr txBox="1"/>
          <p:nvPr/>
        </p:nvSpPr>
        <p:spPr>
          <a:xfrm>
            <a:off x="384175" y="2195830"/>
            <a:ext cx="11424285" cy="681990"/>
          </a:xfrm>
          <a:prstGeom prst="rect">
            <a:avLst/>
          </a:prstGeom>
          <a:noFill/>
        </p:spPr>
        <p:txBody>
          <a:bodyPr wrap="square" rtlCol="0" anchor="t">
            <a:spAutoFit/>
          </a:bodyPr>
          <a:p>
            <a:pPr>
              <a:lnSpc>
                <a:spcPct val="120000"/>
              </a:lnSpc>
            </a:pPr>
            <a:r>
              <a:rPr lang="en-US" altLang="zh-CN" sz="3200" b="1" i="1" smtClean="0">
                <a:latin typeface="Calibri" panose="020F0502020204030204" charset="0"/>
                <a:cs typeface="Calibri" panose="020F0502020204030204" charset="0"/>
                <a:sym typeface="+mn-ea"/>
              </a:rPr>
              <a:t>The text mainly talks about </a:t>
            </a:r>
            <a:r>
              <a:rPr lang="en-US" altLang="zh-CN" sz="3200" b="1">
                <a:latin typeface="Times New Roman" panose="02020603050405020304" pitchFamily="18" charset="0"/>
                <a:cs typeface="Times New Roman" panose="02020603050405020304" pitchFamily="18" charset="0"/>
                <a:sym typeface="+mn-ea"/>
              </a:rPr>
              <a:t>___________________________. </a:t>
            </a:r>
            <a:endParaRPr lang="en-US" altLang="zh-CN" sz="3200" b="1" i="1">
              <a:sym typeface="+mn-ea"/>
            </a:endParaRPr>
          </a:p>
        </p:txBody>
      </p:sp>
      <p:sp>
        <p:nvSpPr>
          <p:cNvPr id="6" name="文本框 5"/>
          <p:cNvSpPr txBox="1"/>
          <p:nvPr/>
        </p:nvSpPr>
        <p:spPr>
          <a:xfrm>
            <a:off x="383540" y="4004310"/>
            <a:ext cx="11424920" cy="1715770"/>
          </a:xfrm>
          <a:prstGeom prst="rect">
            <a:avLst/>
          </a:prstGeom>
          <a:noFill/>
        </p:spPr>
        <p:txBody>
          <a:bodyPr wrap="square" rtlCol="0" anchor="t">
            <a:spAutoFit/>
          </a:bodyPr>
          <a:p>
            <a:pPr fontAlgn="auto">
              <a:lnSpc>
                <a:spcPct val="115000"/>
              </a:lnSpc>
            </a:pPr>
            <a:r>
              <a:rPr lang="en-US" altLang="en-US" sz="2800" b="1">
                <a:solidFill>
                  <a:srgbClr val="1509B7"/>
                </a:solidFill>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cs typeface="+mn-ea"/>
                <a:sym typeface="+mn-ea"/>
              </a:rPr>
              <a:t>★  </a:t>
            </a:r>
            <a:r>
              <a:rPr lang="en-US" altLang="zh-CN" sz="3200" b="1" i="1" smtClean="0">
                <a:latin typeface="Calibri" panose="020F0502020204030204" charset="0"/>
                <a:cs typeface="Calibri" panose="020F0502020204030204" charset="0"/>
                <a:sym typeface="+mn-ea"/>
              </a:rPr>
              <a:t>The food we are eating or we enjoy cooking relates a lot to our personality, character, and culture.</a:t>
            </a:r>
            <a:endParaRPr lang="en-US" altLang="zh-CN" sz="3200" b="1" i="1" smtClean="0">
              <a:latin typeface="Calibri" panose="020F0502020204030204" charset="0"/>
              <a:cs typeface="Calibri" panose="020F0502020204030204" charset="0"/>
            </a:endParaRPr>
          </a:p>
          <a:p>
            <a:endParaRPr lang="en-US" altLang="zh-CN" sz="3200" b="1" i="1" smtClean="0">
              <a:latin typeface="Calibri" panose="020F0502020204030204" charset="0"/>
              <a:cs typeface="Calibri" panose="020F05020202040302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8" name="文本框 3"/>
          <p:cNvSpPr txBox="1"/>
          <p:nvPr/>
        </p:nvSpPr>
        <p:spPr>
          <a:xfrm>
            <a:off x="1175385" y="0"/>
            <a:ext cx="6552565" cy="922020"/>
          </a:xfrm>
          <a:prstGeom prst="rect">
            <a:avLst/>
          </a:prstGeom>
          <a:noFill/>
          <a:ln w="9525">
            <a:noFill/>
          </a:ln>
        </p:spPr>
        <p:txBody>
          <a:bodyPr wrap="square" anchor="t" anchorCtr="0">
            <a:spAutoFit/>
          </a:bodyPr>
          <a:p>
            <a:pPr>
              <a:lnSpc>
                <a:spcPct val="150000"/>
              </a:lnSpc>
            </a:pPr>
            <a:r>
              <a:rPr lang="en-US" altLang="zh-CN" sz="3600" b="1" i="1">
                <a:latin typeface="Calibri" panose="020F0502020204030204" charset="0"/>
                <a:ea typeface="宋体" panose="02010600030101010101" pitchFamily="2" charset="-122"/>
                <a:sym typeface="宋体" panose="02010600030101010101" pitchFamily="2" charset="-122"/>
              </a:rPr>
              <a:t>Activity 2: Read for the main idea</a:t>
            </a:r>
            <a:endParaRPr lang="en-US" altLang="zh-CN" sz="3600" b="1" i="1">
              <a:latin typeface="Calibri" panose="020F0502020204030204" charset="0"/>
              <a:ea typeface="宋体" panose="02010600030101010101" pitchFamily="2" charset="-122"/>
              <a:sym typeface="宋体" panose="02010600030101010101" pitchFamily="2" charset="-122"/>
            </a:endParaRPr>
          </a:p>
        </p:txBody>
      </p:sp>
      <p:grpSp>
        <p:nvGrpSpPr>
          <p:cNvPr id="9" name="组合 8"/>
          <p:cNvGrpSpPr/>
          <p:nvPr/>
        </p:nvGrpSpPr>
        <p:grpSpPr>
          <a:xfrm>
            <a:off x="153670" y="247650"/>
            <a:ext cx="7574280" cy="1009650"/>
            <a:chOff x="243" y="390"/>
            <a:chExt cx="11928" cy="1590"/>
          </a:xfrm>
        </p:grpSpPr>
        <p:pic>
          <p:nvPicPr>
            <p:cNvPr id="4" name="图片 3"/>
            <p:cNvPicPr/>
            <p:nvPr/>
          </p:nvPicPr>
          <p:blipFill>
            <a:blip r:embed="rId1">
              <a:clrChange>
                <a:clrFrom>
                  <a:srgbClr val="F5F5F5">
                    <a:alpha val="100000"/>
                  </a:srgbClr>
                </a:clrFrom>
                <a:clrTo>
                  <a:srgbClr val="F5F5F5">
                    <a:alpha val="100000"/>
                    <a:alpha val="0"/>
                  </a:srgbClr>
                </a:clrTo>
              </a:clrChange>
              <a:lum contrast="-12000"/>
            </a:blip>
            <a:srcRect l="10000" t="29333" r="66667" b="30000"/>
            <a:stretch>
              <a:fillRect/>
            </a:stretch>
          </p:blipFill>
          <p:spPr>
            <a:xfrm rot="18360000">
              <a:off x="153" y="479"/>
              <a:ext cx="1590" cy="1411"/>
            </a:xfrm>
            <a:prstGeom prst="rect">
              <a:avLst/>
            </a:prstGeom>
            <a:noFill/>
            <a:ln w="9525">
              <a:noFill/>
            </a:ln>
          </p:spPr>
        </p:pic>
        <p:pic>
          <p:nvPicPr>
            <p:cNvPr id="148" name="图片 147"/>
            <p:cNvPicPr/>
            <p:nvPr/>
          </p:nvPicPr>
          <p:blipFill>
            <a:blip r:embed="rId2">
              <a:clrChange>
                <a:clrFrom>
                  <a:srgbClr val="F6F6F6">
                    <a:alpha val="100000"/>
                  </a:srgbClr>
                </a:clrFrom>
                <a:clrTo>
                  <a:srgbClr val="F6F6F6">
                    <a:alpha val="100000"/>
                    <a:alpha val="0"/>
                  </a:srgbClr>
                </a:clrTo>
              </a:clrChange>
            </a:blip>
            <a:srcRect l="14791" t="44684" r="20291" b="37494"/>
            <a:stretch>
              <a:fillRect/>
            </a:stretch>
          </p:blipFill>
          <p:spPr>
            <a:xfrm>
              <a:off x="1611" y="1182"/>
              <a:ext cx="10560" cy="661"/>
            </a:xfrm>
            <a:prstGeom prst="rect">
              <a:avLst/>
            </a:prstGeom>
            <a:noFill/>
            <a:ln w="9525">
              <a:noFill/>
            </a:ln>
          </p:spPr>
        </p:pic>
      </p:grpSp>
      <p:sp>
        <p:nvSpPr>
          <p:cNvPr id="8" name="文本框 7"/>
          <p:cNvSpPr txBox="1"/>
          <p:nvPr/>
        </p:nvSpPr>
        <p:spPr>
          <a:xfrm>
            <a:off x="0" y="1200785"/>
            <a:ext cx="12192000" cy="649605"/>
          </a:xfrm>
          <a:prstGeom prst="rect">
            <a:avLst/>
          </a:prstGeom>
          <a:noFill/>
        </p:spPr>
        <p:txBody>
          <a:bodyPr wrap="square" rtlCol="0" anchor="t">
            <a:noAutofit/>
          </a:bodyPr>
          <a:p>
            <a:pPr lvl="0" algn="ctr">
              <a:buClrTx/>
              <a:buSzTx/>
              <a:buFontTx/>
            </a:pPr>
            <a:r>
              <a:rPr lang="en-US" altLang="zh-CN" sz="3200" b="1" i="1" smtClean="0">
                <a:solidFill>
                  <a:srgbClr val="1509B7"/>
                </a:solidFill>
                <a:latin typeface="Calibri" panose="020F0502020204030204" charset="0"/>
                <a:ea typeface="微软雅黑" panose="020B0503020204020204" charset="-122"/>
                <a:cs typeface="Calibri" panose="020F0502020204030204" charset="0"/>
                <a:sym typeface="+mn-ea"/>
              </a:rPr>
              <a:t>Match the main idea with each paragraph.</a:t>
            </a:r>
            <a:endParaRPr lang="zh-CN" altLang="en-US" sz="3200" b="1" i="1" smtClean="0">
              <a:solidFill>
                <a:srgbClr val="1509B7"/>
              </a:solidFill>
              <a:latin typeface="Calibri" panose="020F0502020204030204" charset="0"/>
              <a:ea typeface="微软雅黑" panose="020B0503020204020204" charset="-122"/>
              <a:cs typeface="Calibri" panose="020F0502020204030204" charset="0"/>
              <a:sym typeface="+mn-ea"/>
            </a:endParaRPr>
          </a:p>
        </p:txBody>
      </p:sp>
      <p:sp>
        <p:nvSpPr>
          <p:cNvPr id="14" name="矩形 13"/>
          <p:cNvSpPr/>
          <p:nvPr/>
        </p:nvSpPr>
        <p:spPr>
          <a:xfrm>
            <a:off x="4231640" y="1847215"/>
            <a:ext cx="7458075" cy="4575810"/>
          </a:xfrm>
          <a:prstGeom prst="rect">
            <a:avLst/>
          </a:prstGeom>
        </p:spPr>
        <p:txBody>
          <a:bodyPr wrap="square" rtlCol="0">
            <a:noAutofit/>
          </a:bodyPr>
          <a:p>
            <a:pPr lvl="0" algn="l" defTabSz="914400" fontAlgn="auto">
              <a:lnSpc>
                <a:spcPct val="124000"/>
              </a:lnSpc>
              <a:tabLst>
                <a:tab pos="1029335" algn="l"/>
                <a:tab pos="1850390" algn="l"/>
                <a:tab pos="2538095" algn="l"/>
                <a:tab pos="3221990" algn="l"/>
              </a:tabLst>
            </a:pPr>
            <a:r>
              <a:rPr lang="en-US" altLang="zh-CN" sz="3200" b="1" i="1" u="sng" smtClean="0">
                <a:solidFill>
                  <a:srgbClr val="00B050"/>
                </a:solidFill>
                <a:effectLst>
                  <a:outerShdw blurRad="38100" dist="38100" dir="2700000" algn="tl">
                    <a:srgbClr val="000000">
                      <a:alpha val="43137"/>
                    </a:srgbClr>
                  </a:outerShdw>
                </a:effectLst>
                <a:latin typeface="Calibri" panose="020F0502020204030204" charset="0"/>
                <a:cs typeface="Calibri" panose="020F0502020204030204" charset="0"/>
                <a:sym typeface="+mn-ea"/>
              </a:rPr>
              <a:t>A.  </a:t>
            </a:r>
            <a:r>
              <a:rPr lang="en-US" altLang="zh-CN" sz="3200" b="1" i="1" smtClean="0">
                <a:solidFill>
                  <a:srgbClr val="000000"/>
                </a:solidFill>
                <a:latin typeface="Calibri" panose="020F0502020204030204" charset="0"/>
                <a:cs typeface="Calibri" panose="020F0502020204030204" charset="0"/>
                <a:sym typeface="+mn-ea"/>
              </a:rPr>
              <a:t>Famous </a:t>
            </a:r>
            <a:r>
              <a:rPr lang="en-US" altLang="zh-CN" sz="3200" b="1" i="1">
                <a:solidFill>
                  <a:srgbClr val="000000"/>
                </a:solidFill>
                <a:latin typeface="Calibri" panose="020F0502020204030204" charset="0"/>
                <a:cs typeface="Calibri" panose="020F0502020204030204" charset="0"/>
                <a:sym typeface="+mn-ea"/>
              </a:rPr>
              <a:t>food in </a:t>
            </a:r>
            <a:r>
              <a:rPr lang="en-US" altLang="zh-CN" sz="3200" b="1" i="1">
                <a:solidFill>
                  <a:srgbClr val="FF0000"/>
                </a:solidFill>
                <a:latin typeface="Calibri" panose="020F0502020204030204" charset="0"/>
                <a:cs typeface="Calibri" panose="020F0502020204030204" charset="0"/>
                <a:sym typeface="+mn-ea"/>
              </a:rPr>
              <a:t>Xinjiang</a:t>
            </a:r>
            <a:r>
              <a:rPr lang="en-US" altLang="zh-CN" sz="3200" b="1" i="1">
                <a:solidFill>
                  <a:srgbClr val="000000"/>
                </a:solidFill>
                <a:latin typeface="Calibri" panose="020F0502020204030204" charset="0"/>
                <a:cs typeface="Calibri" panose="020F0502020204030204" charset="0"/>
                <a:sym typeface="+mn-ea"/>
              </a:rPr>
              <a:t>.   </a:t>
            </a:r>
            <a:endParaRPr lang="zh-CN" altLang="zh-CN" sz="3200" b="1" i="1">
              <a:solidFill>
                <a:srgbClr val="000000"/>
              </a:solidFill>
              <a:latin typeface="Calibri" panose="020F0502020204030204" charset="0"/>
              <a:ea typeface="方正书宋_GBK" panose="03000509000000000000" pitchFamily="65" charset="-122"/>
              <a:cs typeface="Calibri" panose="020F0502020204030204" charset="0"/>
            </a:endParaRPr>
          </a:p>
          <a:p>
            <a:pPr lvl="0" algn="l" defTabSz="914400" fontAlgn="auto">
              <a:lnSpc>
                <a:spcPct val="124000"/>
              </a:lnSpc>
              <a:tabLst>
                <a:tab pos="1029335" algn="l"/>
                <a:tab pos="1850390" algn="l"/>
                <a:tab pos="2538095" algn="l"/>
                <a:tab pos="3221990" algn="l"/>
              </a:tabLst>
            </a:pPr>
            <a:r>
              <a:rPr lang="en-US" altLang="zh-CN" sz="3200" b="1" i="1" u="sng" smtClean="0">
                <a:solidFill>
                  <a:srgbClr val="00B050"/>
                </a:solidFill>
                <a:effectLst>
                  <a:outerShdw blurRad="38100" dist="38100" dir="2700000" algn="tl">
                    <a:srgbClr val="000000">
                      <a:alpha val="43137"/>
                    </a:srgbClr>
                  </a:outerShdw>
                </a:effectLst>
                <a:latin typeface="Calibri" panose="020F0502020204030204" charset="0"/>
                <a:cs typeface="Calibri" panose="020F0502020204030204" charset="0"/>
                <a:sym typeface="+mn-ea"/>
              </a:rPr>
              <a:t>B.  </a:t>
            </a:r>
            <a:r>
              <a:rPr lang="en-US" altLang="zh-CN" sz="3200" b="1" i="1" smtClean="0">
                <a:solidFill>
                  <a:srgbClr val="000000"/>
                </a:solidFill>
                <a:latin typeface="Calibri" panose="020F0502020204030204" charset="0"/>
                <a:cs typeface="Calibri" panose="020F0502020204030204" charset="0"/>
                <a:sym typeface="+mn-ea"/>
              </a:rPr>
              <a:t>Famous </a:t>
            </a:r>
            <a:r>
              <a:rPr lang="en-US" altLang="zh-CN" sz="3200" b="1" i="1">
                <a:solidFill>
                  <a:srgbClr val="000000"/>
                </a:solidFill>
                <a:latin typeface="Calibri" panose="020F0502020204030204" charset="0"/>
                <a:cs typeface="Calibri" panose="020F0502020204030204" charset="0"/>
                <a:sym typeface="+mn-ea"/>
              </a:rPr>
              <a:t>food in </a:t>
            </a:r>
            <a:r>
              <a:rPr lang="en-US" altLang="zh-CN" sz="3200" b="1" i="1">
                <a:solidFill>
                  <a:srgbClr val="FF0000"/>
                </a:solidFill>
                <a:latin typeface="Calibri" panose="020F0502020204030204" charset="0"/>
                <a:cs typeface="Calibri" panose="020F0502020204030204" charset="0"/>
                <a:sym typeface="+mn-ea"/>
              </a:rPr>
              <a:t>Shandong</a:t>
            </a:r>
            <a:r>
              <a:rPr lang="en-US" altLang="zh-CN" sz="3200" b="1" i="1">
                <a:solidFill>
                  <a:srgbClr val="000000"/>
                </a:solidFill>
                <a:latin typeface="Calibri" panose="020F0502020204030204" charset="0"/>
                <a:cs typeface="Calibri" panose="020F0502020204030204" charset="0"/>
                <a:sym typeface="+mn-ea"/>
              </a:rPr>
              <a:t>.</a:t>
            </a:r>
            <a:endParaRPr lang="zh-CN" altLang="zh-CN" sz="3200" b="1" i="1">
              <a:solidFill>
                <a:srgbClr val="000000"/>
              </a:solidFill>
              <a:latin typeface="Calibri" panose="020F0502020204030204" charset="0"/>
              <a:ea typeface="方正书宋_GBK" panose="03000509000000000000" pitchFamily="65" charset="-122"/>
              <a:cs typeface="Calibri" panose="020F0502020204030204" charset="0"/>
            </a:endParaRPr>
          </a:p>
          <a:p>
            <a:pPr lvl="0" algn="l" defTabSz="914400" fontAlgn="auto">
              <a:lnSpc>
                <a:spcPct val="124000"/>
              </a:lnSpc>
              <a:tabLst>
                <a:tab pos="1029335" algn="l"/>
                <a:tab pos="1850390" algn="l"/>
                <a:tab pos="2538095" algn="l"/>
                <a:tab pos="3221990" algn="l"/>
              </a:tabLst>
            </a:pPr>
            <a:r>
              <a:rPr lang="en-US" altLang="zh-CN" sz="3200" b="1" i="1" u="sng" smtClean="0">
                <a:solidFill>
                  <a:srgbClr val="00B050"/>
                </a:solidFill>
                <a:effectLst>
                  <a:outerShdw blurRad="38100" dist="38100" dir="2700000" algn="tl">
                    <a:srgbClr val="000000">
                      <a:alpha val="43137"/>
                    </a:srgbClr>
                  </a:outerShdw>
                </a:effectLst>
                <a:latin typeface="Calibri" panose="020F0502020204030204" charset="0"/>
                <a:cs typeface="Calibri" panose="020F0502020204030204" charset="0"/>
                <a:sym typeface="+mn-ea"/>
              </a:rPr>
              <a:t>C.  </a:t>
            </a:r>
            <a:r>
              <a:rPr lang="en-US" altLang="zh-CN" sz="3200" b="1" i="1" smtClean="0">
                <a:solidFill>
                  <a:srgbClr val="000000"/>
                </a:solidFill>
                <a:latin typeface="Calibri" panose="020F0502020204030204" charset="0"/>
                <a:cs typeface="Calibri" panose="020F0502020204030204" charset="0"/>
                <a:sym typeface="+mn-ea"/>
              </a:rPr>
              <a:t>Experience </a:t>
            </a:r>
            <a:r>
              <a:rPr lang="en-US" altLang="zh-CN" sz="3200" b="1" i="1">
                <a:solidFill>
                  <a:srgbClr val="000000"/>
                </a:solidFill>
                <a:latin typeface="Calibri" panose="020F0502020204030204" charset="0"/>
                <a:cs typeface="Calibri" panose="020F0502020204030204" charset="0"/>
                <a:sym typeface="+mn-ea"/>
              </a:rPr>
              <a:t>of food in </a:t>
            </a:r>
            <a:r>
              <a:rPr lang="en-US" altLang="zh-CN" sz="3200" b="1" i="1">
                <a:solidFill>
                  <a:srgbClr val="FF0000"/>
                </a:solidFill>
                <a:latin typeface="Calibri" panose="020F0502020204030204" charset="0"/>
                <a:cs typeface="Calibri" panose="020F0502020204030204" charset="0"/>
                <a:sym typeface="+mn-ea"/>
              </a:rPr>
              <a:t>South China</a:t>
            </a:r>
            <a:r>
              <a:rPr lang="en-US" altLang="zh-CN" sz="3200" b="1" i="1">
                <a:solidFill>
                  <a:srgbClr val="000000"/>
                </a:solidFill>
                <a:latin typeface="Calibri" panose="020F0502020204030204" charset="0"/>
                <a:cs typeface="Calibri" panose="020F0502020204030204" charset="0"/>
                <a:sym typeface="+mn-ea"/>
              </a:rPr>
              <a:t>.</a:t>
            </a:r>
            <a:endParaRPr lang="zh-CN" altLang="zh-CN" sz="3200" b="1" i="1">
              <a:solidFill>
                <a:srgbClr val="000000"/>
              </a:solidFill>
              <a:latin typeface="Calibri" panose="020F0502020204030204" charset="0"/>
              <a:ea typeface="方正书宋_GBK" panose="03000509000000000000" pitchFamily="65" charset="-122"/>
              <a:cs typeface="Calibri" panose="020F0502020204030204" charset="0"/>
            </a:endParaRPr>
          </a:p>
          <a:p>
            <a:pPr lvl="0" algn="l" defTabSz="914400" fontAlgn="auto">
              <a:lnSpc>
                <a:spcPct val="124000"/>
              </a:lnSpc>
              <a:tabLst>
                <a:tab pos="1029335" algn="l"/>
                <a:tab pos="1850390" algn="l"/>
                <a:tab pos="2538095" algn="l"/>
                <a:tab pos="3221990" algn="l"/>
              </a:tabLst>
            </a:pPr>
            <a:r>
              <a:rPr lang="en-US" altLang="zh-CN" sz="3200" b="1" i="1" u="sng" smtClean="0">
                <a:solidFill>
                  <a:srgbClr val="00B050"/>
                </a:solidFill>
                <a:effectLst>
                  <a:outerShdw blurRad="38100" dist="38100" dir="2700000" algn="tl">
                    <a:srgbClr val="000000">
                      <a:alpha val="43137"/>
                    </a:srgbClr>
                  </a:outerShdw>
                </a:effectLst>
                <a:latin typeface="Calibri" panose="020F0502020204030204" charset="0"/>
                <a:cs typeface="Calibri" panose="020F0502020204030204" charset="0"/>
                <a:sym typeface="+mn-ea"/>
              </a:rPr>
              <a:t>D.  </a:t>
            </a:r>
            <a:r>
              <a:rPr lang="en-US" altLang="zh-CN" sz="3200" b="1" i="1" smtClean="0">
                <a:solidFill>
                  <a:srgbClr val="000000"/>
                </a:solidFill>
                <a:latin typeface="Calibri" panose="020F0502020204030204" charset="0"/>
                <a:cs typeface="Calibri" panose="020F0502020204030204" charset="0"/>
                <a:sym typeface="+mn-ea"/>
              </a:rPr>
              <a:t>Culture </a:t>
            </a:r>
            <a:r>
              <a:rPr lang="en-US" altLang="zh-CN" sz="3200" b="1" i="1">
                <a:solidFill>
                  <a:srgbClr val="000000"/>
                </a:solidFill>
                <a:latin typeface="Calibri" panose="020F0502020204030204" charset="0"/>
                <a:cs typeface="Calibri" panose="020F0502020204030204" charset="0"/>
                <a:sym typeface="+mn-ea"/>
              </a:rPr>
              <a:t>and cuisine go hand in hand.</a:t>
            </a:r>
            <a:endParaRPr lang="zh-CN" altLang="zh-CN" sz="3200" b="1" i="1">
              <a:solidFill>
                <a:srgbClr val="000000"/>
              </a:solidFill>
              <a:latin typeface="Calibri" panose="020F0502020204030204" charset="0"/>
              <a:ea typeface="方正书宋_GBK" panose="03000509000000000000" pitchFamily="65" charset="-122"/>
              <a:cs typeface="Calibri" panose="020F0502020204030204" charset="0"/>
            </a:endParaRPr>
          </a:p>
          <a:p>
            <a:pPr lvl="0" algn="l" defTabSz="914400" fontAlgn="auto">
              <a:lnSpc>
                <a:spcPct val="124000"/>
              </a:lnSpc>
              <a:tabLst>
                <a:tab pos="1029335" algn="l"/>
                <a:tab pos="1850390" algn="l"/>
                <a:tab pos="2538095" algn="l"/>
                <a:tab pos="3221990" algn="l"/>
              </a:tabLst>
            </a:pPr>
            <a:r>
              <a:rPr lang="en-US" altLang="zh-CN" sz="3200" b="1" i="1" u="sng" smtClean="0">
                <a:solidFill>
                  <a:srgbClr val="00B050"/>
                </a:solidFill>
                <a:effectLst>
                  <a:outerShdw blurRad="38100" dist="38100" dir="2700000" algn="tl">
                    <a:srgbClr val="000000">
                      <a:alpha val="43137"/>
                    </a:srgbClr>
                  </a:outerShdw>
                </a:effectLst>
                <a:latin typeface="Calibri" panose="020F0502020204030204" charset="0"/>
                <a:cs typeface="Calibri" panose="020F0502020204030204" charset="0"/>
                <a:sym typeface="+mn-ea"/>
              </a:rPr>
              <a:t>E.  </a:t>
            </a:r>
            <a:r>
              <a:rPr lang="en-US" altLang="zh-CN" sz="3200" b="1" i="1" smtClean="0">
                <a:solidFill>
                  <a:srgbClr val="000000"/>
                </a:solidFill>
                <a:latin typeface="Calibri" panose="020F0502020204030204" charset="0"/>
                <a:cs typeface="Calibri" panose="020F0502020204030204" charset="0"/>
                <a:sym typeface="+mn-ea"/>
              </a:rPr>
              <a:t>Experience </a:t>
            </a:r>
            <a:r>
              <a:rPr lang="en-US" altLang="zh-CN" sz="3200" b="1" i="1">
                <a:solidFill>
                  <a:srgbClr val="000000"/>
                </a:solidFill>
                <a:latin typeface="Calibri" panose="020F0502020204030204" charset="0"/>
                <a:cs typeface="Calibri" panose="020F0502020204030204" charset="0"/>
                <a:sym typeface="+mn-ea"/>
              </a:rPr>
              <a:t>of Chinese dish in </a:t>
            </a:r>
            <a:r>
              <a:rPr lang="en-US" altLang="zh-CN" sz="3200" b="1" i="1">
                <a:solidFill>
                  <a:srgbClr val="FF0000"/>
                </a:solidFill>
                <a:latin typeface="Calibri" panose="020F0502020204030204" charset="0"/>
                <a:cs typeface="Calibri" panose="020F0502020204030204" charset="0"/>
                <a:sym typeface="+mn-ea"/>
              </a:rPr>
              <a:t>America.</a:t>
            </a:r>
            <a:r>
              <a:rPr lang="en-US" altLang="zh-CN" sz="3200" b="1" i="1">
                <a:solidFill>
                  <a:srgbClr val="000000"/>
                </a:solidFill>
                <a:latin typeface="Calibri" panose="020F0502020204030204" charset="0"/>
                <a:cs typeface="Calibri" panose="020F0502020204030204" charset="0"/>
                <a:sym typeface="+mn-ea"/>
              </a:rPr>
              <a:t> </a:t>
            </a:r>
            <a:endParaRPr lang="zh-CN" altLang="zh-CN" sz="3200" b="1" i="1">
              <a:solidFill>
                <a:srgbClr val="000000"/>
              </a:solidFill>
              <a:latin typeface="Calibri" panose="020F0502020204030204" charset="0"/>
              <a:ea typeface="方正书宋_GBK" panose="03000509000000000000" pitchFamily="65" charset="-122"/>
              <a:cs typeface="Calibri" panose="020F0502020204030204" charset="0"/>
            </a:endParaRPr>
          </a:p>
          <a:p>
            <a:pPr lvl="0" algn="l" defTabSz="914400" fontAlgn="auto">
              <a:lnSpc>
                <a:spcPct val="124000"/>
              </a:lnSpc>
              <a:tabLst>
                <a:tab pos="1029335" algn="l"/>
                <a:tab pos="1850390" algn="l"/>
                <a:tab pos="2538095" algn="l"/>
                <a:tab pos="3221990" algn="l"/>
              </a:tabLst>
            </a:pPr>
            <a:r>
              <a:rPr lang="en-US" altLang="zh-CN" sz="3200" b="1" i="1" u="sng" smtClean="0">
                <a:solidFill>
                  <a:srgbClr val="00B050"/>
                </a:solidFill>
                <a:effectLst>
                  <a:outerShdw blurRad="38100" dist="38100" dir="2700000" algn="tl">
                    <a:srgbClr val="000000">
                      <a:alpha val="43137"/>
                    </a:srgbClr>
                  </a:outerShdw>
                </a:effectLst>
                <a:latin typeface="Calibri" panose="020F0502020204030204" charset="0"/>
                <a:cs typeface="Calibri" panose="020F0502020204030204" charset="0"/>
                <a:sym typeface="+mn-ea"/>
              </a:rPr>
              <a:t>F.  </a:t>
            </a:r>
            <a:r>
              <a:rPr lang="en-US" altLang="zh-CN" sz="3200" b="1" i="1" smtClean="0">
                <a:solidFill>
                  <a:srgbClr val="000000"/>
                </a:solidFill>
                <a:latin typeface="Calibri" panose="020F0502020204030204" charset="0"/>
                <a:cs typeface="Calibri" panose="020F0502020204030204" charset="0"/>
                <a:sym typeface="+mn-ea"/>
              </a:rPr>
              <a:t>Experience </a:t>
            </a:r>
            <a:r>
              <a:rPr lang="en-US" altLang="zh-CN" sz="3200" b="1" i="1">
                <a:solidFill>
                  <a:srgbClr val="000000"/>
                </a:solidFill>
                <a:latin typeface="Calibri" panose="020F0502020204030204" charset="0"/>
                <a:cs typeface="Calibri" panose="020F0502020204030204" charset="0"/>
                <a:sym typeface="+mn-ea"/>
              </a:rPr>
              <a:t>of Sichuan food in</a:t>
            </a:r>
            <a:r>
              <a:rPr lang="en-US" altLang="zh-CN" sz="3200" b="1" i="1">
                <a:solidFill>
                  <a:srgbClr val="FF0000"/>
                </a:solidFill>
                <a:latin typeface="Calibri" panose="020F0502020204030204" charset="0"/>
                <a:cs typeface="Calibri" panose="020F0502020204030204" charset="0"/>
                <a:sym typeface="+mn-ea"/>
              </a:rPr>
              <a:t> Beijing</a:t>
            </a:r>
            <a:r>
              <a:rPr lang="en-US" altLang="zh-CN" sz="3200" b="1" i="1">
                <a:solidFill>
                  <a:srgbClr val="000000"/>
                </a:solidFill>
                <a:latin typeface="Calibri" panose="020F0502020204030204" charset="0"/>
                <a:cs typeface="Calibri" panose="020F0502020204030204" charset="0"/>
                <a:sym typeface="+mn-ea"/>
              </a:rPr>
              <a:t>.</a:t>
            </a:r>
            <a:endParaRPr lang="zh-CN" altLang="zh-CN" sz="3200" b="1" i="1">
              <a:solidFill>
                <a:srgbClr val="000000"/>
              </a:solidFill>
              <a:latin typeface="Calibri" panose="020F0502020204030204" charset="0"/>
              <a:ea typeface="方正书宋_GBK" panose="03000509000000000000" pitchFamily="65" charset="-122"/>
              <a:cs typeface="Calibri" panose="020F0502020204030204" charset="0"/>
            </a:endParaRPr>
          </a:p>
          <a:p>
            <a:pPr lvl="0" algn="l" defTabSz="914400" fontAlgn="auto">
              <a:lnSpc>
                <a:spcPct val="124000"/>
              </a:lnSpc>
              <a:tabLst>
                <a:tab pos="1029335" algn="l"/>
                <a:tab pos="1850390" algn="l"/>
                <a:tab pos="2538095" algn="l"/>
                <a:tab pos="3221990" algn="l"/>
              </a:tabLst>
            </a:pPr>
            <a:r>
              <a:rPr lang="en-US" altLang="zh-CN" sz="3200" b="1" i="1" u="sng" smtClean="0">
                <a:solidFill>
                  <a:srgbClr val="00B050"/>
                </a:solidFill>
                <a:effectLst>
                  <a:outerShdw blurRad="38100" dist="38100" dir="2700000" algn="tl">
                    <a:srgbClr val="000000">
                      <a:alpha val="43137"/>
                    </a:srgbClr>
                  </a:outerShdw>
                </a:effectLst>
                <a:latin typeface="Calibri" panose="020F0502020204030204" charset="0"/>
                <a:cs typeface="Calibri" panose="020F0502020204030204" charset="0"/>
                <a:sym typeface="+mn-ea"/>
              </a:rPr>
              <a:t>G. </a:t>
            </a:r>
            <a:r>
              <a:rPr lang="en-US" altLang="zh-CN" sz="3200" b="1" i="1">
                <a:solidFill>
                  <a:srgbClr val="000000"/>
                </a:solidFill>
                <a:latin typeface="Calibri" panose="020F0502020204030204" charset="0"/>
                <a:cs typeface="Calibri" panose="020F0502020204030204" charset="0"/>
                <a:sym typeface="+mn-ea"/>
              </a:rPr>
              <a:t> You are what you eat.</a:t>
            </a:r>
            <a:endParaRPr lang="zh-CN" altLang="en-US" sz="3200">
              <a:latin typeface="Times New Roman" panose="02020603050405020304" pitchFamily="18" charset="0"/>
              <a:cs typeface="Times New Roman" panose="02020603050405020304" pitchFamily="18" charset="0"/>
            </a:endParaRPr>
          </a:p>
          <a:p>
            <a:pPr lvl="0" algn="l" defTabSz="914400" fontAlgn="auto">
              <a:lnSpc>
                <a:spcPct val="124000"/>
              </a:lnSpc>
              <a:tabLst>
                <a:tab pos="1029335" algn="l"/>
                <a:tab pos="1850390" algn="l"/>
                <a:tab pos="2538095" algn="l"/>
                <a:tab pos="3221990" algn="l"/>
              </a:tabLst>
            </a:pPr>
            <a:r>
              <a:rPr lang="en-US" altLang="zh-CN" sz="3200" b="1" i="1">
                <a:solidFill>
                  <a:srgbClr val="000000"/>
                </a:solidFill>
                <a:latin typeface="Calibri" panose="020F0502020204030204" charset="0"/>
                <a:cs typeface="Calibri" panose="020F0502020204030204" charset="0"/>
                <a:sym typeface="+mn-ea"/>
              </a:rPr>
              <a:t> </a:t>
            </a:r>
            <a:endParaRPr lang="en-US" altLang="zh-CN" sz="3200" b="1" i="1" smtClean="0">
              <a:solidFill>
                <a:srgbClr val="000000"/>
              </a:solidFill>
              <a:latin typeface="Calibri" panose="020F0502020204030204" charset="0"/>
              <a:cs typeface="Calibri" panose="020F0502020204030204" charset="0"/>
              <a:sym typeface="+mn-ea"/>
            </a:endParaRPr>
          </a:p>
        </p:txBody>
      </p:sp>
      <p:sp>
        <p:nvSpPr>
          <p:cNvPr id="16" name="文本框 15"/>
          <p:cNvSpPr txBox="1"/>
          <p:nvPr/>
        </p:nvSpPr>
        <p:spPr>
          <a:xfrm>
            <a:off x="1156970" y="1847215"/>
            <a:ext cx="1525905" cy="4542790"/>
          </a:xfrm>
          <a:prstGeom prst="rect">
            <a:avLst/>
          </a:prstGeom>
          <a:noFill/>
        </p:spPr>
        <p:txBody>
          <a:bodyPr wrap="none" rtlCol="0">
            <a:noAutofit/>
          </a:bodyPr>
          <a:p>
            <a:pPr lvl="0" algn="l" fontAlgn="auto">
              <a:lnSpc>
                <a:spcPct val="125000"/>
              </a:lnSpc>
              <a:buClrTx/>
              <a:buSzTx/>
              <a:buFontTx/>
            </a:pPr>
            <a:r>
              <a:rPr lang="en-US" altLang="zh-CN" sz="3200" b="1" i="1">
                <a:solidFill>
                  <a:srgbClr val="FF0000"/>
                </a:solidFill>
                <a:latin typeface="Calibri" panose="020F0502020204030204" charset="0"/>
                <a:cs typeface="Calibri" panose="020F0502020204030204" charset="0"/>
                <a:sym typeface="+mn-ea"/>
              </a:rPr>
              <a:t>Para.1</a:t>
            </a:r>
            <a:endParaRPr lang="en-US" altLang="zh-CN" sz="3200" b="1" i="1">
              <a:solidFill>
                <a:srgbClr val="FF0000"/>
              </a:solidFill>
              <a:latin typeface="Calibri" panose="020F0502020204030204" charset="0"/>
              <a:cs typeface="Calibri" panose="020F0502020204030204" charset="0"/>
              <a:sym typeface="+mn-ea"/>
            </a:endParaRPr>
          </a:p>
          <a:p>
            <a:pPr lvl="0" algn="l" fontAlgn="auto">
              <a:lnSpc>
                <a:spcPct val="125000"/>
              </a:lnSpc>
              <a:buClrTx/>
              <a:buSzTx/>
              <a:buFontTx/>
            </a:pPr>
            <a:r>
              <a:rPr lang="en-US" altLang="zh-CN" sz="3200" b="1" i="1">
                <a:solidFill>
                  <a:srgbClr val="FF0000"/>
                </a:solidFill>
                <a:latin typeface="Calibri" panose="020F0502020204030204" charset="0"/>
                <a:cs typeface="Calibri" panose="020F0502020204030204" charset="0"/>
                <a:sym typeface="+mn-ea"/>
              </a:rPr>
              <a:t>Para.2</a:t>
            </a:r>
            <a:endParaRPr lang="en-US" altLang="zh-CN" sz="3200" b="1" i="1">
              <a:solidFill>
                <a:srgbClr val="FF0000"/>
              </a:solidFill>
              <a:latin typeface="Calibri" panose="020F0502020204030204" charset="0"/>
              <a:cs typeface="Calibri" panose="020F0502020204030204" charset="0"/>
              <a:sym typeface="+mn-ea"/>
            </a:endParaRPr>
          </a:p>
          <a:p>
            <a:pPr lvl="0" algn="l" fontAlgn="auto">
              <a:lnSpc>
                <a:spcPct val="125000"/>
              </a:lnSpc>
              <a:buClrTx/>
              <a:buSzTx/>
              <a:buFontTx/>
            </a:pPr>
            <a:r>
              <a:rPr lang="en-US" altLang="zh-CN" sz="3200" b="1" i="1">
                <a:solidFill>
                  <a:srgbClr val="FF0000"/>
                </a:solidFill>
                <a:latin typeface="Calibri" panose="020F0502020204030204" charset="0"/>
                <a:cs typeface="Calibri" panose="020F0502020204030204" charset="0"/>
                <a:sym typeface="+mn-ea"/>
              </a:rPr>
              <a:t>Para.3</a:t>
            </a:r>
            <a:endParaRPr lang="en-US" altLang="zh-CN" sz="3200" b="1" i="1">
              <a:solidFill>
                <a:srgbClr val="FF0000"/>
              </a:solidFill>
              <a:latin typeface="Calibri" panose="020F0502020204030204" charset="0"/>
              <a:cs typeface="Calibri" panose="020F0502020204030204" charset="0"/>
              <a:sym typeface="+mn-ea"/>
            </a:endParaRPr>
          </a:p>
          <a:p>
            <a:pPr lvl="0" algn="l" fontAlgn="auto">
              <a:lnSpc>
                <a:spcPct val="125000"/>
              </a:lnSpc>
              <a:buClrTx/>
              <a:buSzTx/>
              <a:buFontTx/>
            </a:pPr>
            <a:r>
              <a:rPr lang="en-US" altLang="zh-CN" sz="3200" b="1" i="1">
                <a:solidFill>
                  <a:srgbClr val="FF0000"/>
                </a:solidFill>
                <a:latin typeface="Calibri" panose="020F0502020204030204" charset="0"/>
                <a:cs typeface="Calibri" panose="020F0502020204030204" charset="0"/>
                <a:sym typeface="+mn-ea"/>
              </a:rPr>
              <a:t>Para.4</a:t>
            </a:r>
            <a:endParaRPr lang="en-US" altLang="zh-CN" sz="3200" b="1" i="1">
              <a:solidFill>
                <a:srgbClr val="FF0000"/>
              </a:solidFill>
              <a:latin typeface="Calibri" panose="020F0502020204030204" charset="0"/>
              <a:cs typeface="Calibri" panose="020F0502020204030204" charset="0"/>
              <a:sym typeface="+mn-ea"/>
            </a:endParaRPr>
          </a:p>
          <a:p>
            <a:pPr lvl="0" algn="l" fontAlgn="auto">
              <a:lnSpc>
                <a:spcPct val="125000"/>
              </a:lnSpc>
              <a:buClrTx/>
              <a:buSzTx/>
              <a:buFontTx/>
            </a:pPr>
            <a:r>
              <a:rPr lang="en-US" altLang="zh-CN" sz="3200" b="1" i="1">
                <a:solidFill>
                  <a:srgbClr val="FF0000"/>
                </a:solidFill>
                <a:latin typeface="Calibri" panose="020F0502020204030204" charset="0"/>
                <a:cs typeface="Calibri" panose="020F0502020204030204" charset="0"/>
                <a:sym typeface="+mn-ea"/>
              </a:rPr>
              <a:t>Para.5</a:t>
            </a:r>
            <a:endParaRPr lang="en-US" altLang="zh-CN" sz="3200" b="1" i="1">
              <a:solidFill>
                <a:srgbClr val="FF0000"/>
              </a:solidFill>
              <a:latin typeface="Calibri" panose="020F0502020204030204" charset="0"/>
              <a:cs typeface="Calibri" panose="020F0502020204030204" charset="0"/>
              <a:sym typeface="+mn-ea"/>
            </a:endParaRPr>
          </a:p>
          <a:p>
            <a:pPr lvl="0" algn="l" fontAlgn="auto">
              <a:lnSpc>
                <a:spcPct val="125000"/>
              </a:lnSpc>
              <a:buClrTx/>
              <a:buSzTx/>
              <a:buFontTx/>
            </a:pPr>
            <a:r>
              <a:rPr lang="en-US" altLang="zh-CN" sz="3200" b="1" i="1">
                <a:solidFill>
                  <a:srgbClr val="FF0000"/>
                </a:solidFill>
                <a:latin typeface="Calibri" panose="020F0502020204030204" charset="0"/>
                <a:cs typeface="Calibri" panose="020F0502020204030204" charset="0"/>
                <a:sym typeface="+mn-ea"/>
              </a:rPr>
              <a:t>Para.6</a:t>
            </a:r>
            <a:endParaRPr lang="en-US" altLang="zh-CN" sz="3200" b="1" i="1">
              <a:solidFill>
                <a:srgbClr val="FF0000"/>
              </a:solidFill>
              <a:latin typeface="Calibri" panose="020F0502020204030204" charset="0"/>
              <a:cs typeface="Calibri" panose="020F0502020204030204" charset="0"/>
              <a:sym typeface="+mn-ea"/>
            </a:endParaRPr>
          </a:p>
          <a:p>
            <a:pPr lvl="0" algn="l" fontAlgn="auto">
              <a:lnSpc>
                <a:spcPct val="125000"/>
              </a:lnSpc>
              <a:buClrTx/>
              <a:buSzTx/>
              <a:buFontTx/>
            </a:pPr>
            <a:r>
              <a:rPr lang="en-US" altLang="zh-CN" sz="3200" b="1" i="1">
                <a:solidFill>
                  <a:srgbClr val="FF0000"/>
                </a:solidFill>
                <a:latin typeface="Calibri" panose="020F0502020204030204" charset="0"/>
                <a:cs typeface="Calibri" panose="020F0502020204030204" charset="0"/>
                <a:sym typeface="+mn-ea"/>
              </a:rPr>
              <a:t>Para.7</a:t>
            </a:r>
            <a:endParaRPr lang="en-US" altLang="zh-CN" sz="3200" b="1" i="1">
              <a:solidFill>
                <a:srgbClr val="FF0000"/>
              </a:solidFill>
              <a:latin typeface="Calibri" panose="020F0502020204030204" charset="0"/>
              <a:cs typeface="Calibri" panose="020F0502020204030204" charset="0"/>
              <a:sym typeface="+mn-ea"/>
            </a:endParaRPr>
          </a:p>
          <a:p>
            <a:pPr lvl="0" algn="l">
              <a:buClrTx/>
              <a:buSzTx/>
              <a:buFontTx/>
            </a:pPr>
            <a:endParaRPr lang="en-US" altLang="zh-CN" sz="3200" b="1" i="1">
              <a:solidFill>
                <a:srgbClr val="FF0000"/>
              </a:solidFill>
              <a:latin typeface="Calibri" panose="020F0502020204030204" charset="0"/>
              <a:cs typeface="Calibri" panose="020F0502020204030204" charset="0"/>
              <a:sym typeface="+mn-ea"/>
            </a:endParaRPr>
          </a:p>
          <a:p>
            <a:pPr lvl="0" algn="l">
              <a:buClrTx/>
              <a:buSzTx/>
              <a:buFontTx/>
            </a:pPr>
            <a:endParaRPr lang="en-US" altLang="zh-CN" sz="3200" b="1" i="1">
              <a:solidFill>
                <a:srgbClr val="FF0000"/>
              </a:solidFill>
              <a:latin typeface="Calibri" panose="020F0502020204030204" charset="0"/>
              <a:cs typeface="Calibri" panose="020F0502020204030204" charset="0"/>
              <a:sym typeface="+mn-ea"/>
            </a:endParaRPr>
          </a:p>
          <a:p>
            <a:pPr lvl="0" algn="l">
              <a:buClrTx/>
              <a:buSzTx/>
              <a:buFontTx/>
            </a:pPr>
            <a:endParaRPr lang="en-US" altLang="zh-CN" sz="3200" b="1" i="1">
              <a:solidFill>
                <a:srgbClr val="FF0000"/>
              </a:solidFill>
              <a:latin typeface="Calibri" panose="020F0502020204030204" charset="0"/>
              <a:cs typeface="Calibri" panose="020F0502020204030204" charset="0"/>
              <a:sym typeface="+mn-ea"/>
            </a:endParaRPr>
          </a:p>
        </p:txBody>
      </p:sp>
      <p:cxnSp>
        <p:nvCxnSpPr>
          <p:cNvPr id="10" name="直接连接符 9"/>
          <p:cNvCxnSpPr/>
          <p:nvPr/>
        </p:nvCxnSpPr>
        <p:spPr bwMode="auto">
          <a:xfrm>
            <a:off x="2550160" y="2294890"/>
            <a:ext cx="1554480" cy="3520440"/>
          </a:xfrm>
          <a:prstGeom prst="line">
            <a:avLst/>
          </a:prstGeom>
          <a:ln w="28575">
            <a:solidFill>
              <a:schemeClr val="tx1"/>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1" name="直接连接符 10"/>
          <p:cNvCxnSpPr/>
          <p:nvPr/>
        </p:nvCxnSpPr>
        <p:spPr bwMode="auto">
          <a:xfrm>
            <a:off x="2570480" y="2869565"/>
            <a:ext cx="1534160" cy="1757045"/>
          </a:xfrm>
          <a:prstGeom prst="line">
            <a:avLst/>
          </a:prstGeom>
          <a:ln w="28575">
            <a:solidFill>
              <a:schemeClr val="tx1"/>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2" name="直接连接符 11"/>
          <p:cNvCxnSpPr/>
          <p:nvPr/>
        </p:nvCxnSpPr>
        <p:spPr bwMode="auto">
          <a:xfrm>
            <a:off x="2590800" y="3484245"/>
            <a:ext cx="1483360" cy="1706245"/>
          </a:xfrm>
          <a:prstGeom prst="line">
            <a:avLst/>
          </a:prstGeom>
          <a:ln w="28575">
            <a:solidFill>
              <a:schemeClr val="tx1"/>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3" name="直接连接符 12"/>
          <p:cNvCxnSpPr/>
          <p:nvPr/>
        </p:nvCxnSpPr>
        <p:spPr bwMode="auto">
          <a:xfrm flipV="1">
            <a:off x="2560320" y="2858770"/>
            <a:ext cx="1498600" cy="1199515"/>
          </a:xfrm>
          <a:prstGeom prst="line">
            <a:avLst/>
          </a:prstGeom>
          <a:ln w="28575">
            <a:solidFill>
              <a:schemeClr val="tx1"/>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5" name="直接连接符 14"/>
          <p:cNvCxnSpPr/>
          <p:nvPr/>
        </p:nvCxnSpPr>
        <p:spPr bwMode="auto">
          <a:xfrm flipV="1">
            <a:off x="2590800" y="2310130"/>
            <a:ext cx="1513840" cy="2316480"/>
          </a:xfrm>
          <a:prstGeom prst="line">
            <a:avLst/>
          </a:prstGeom>
          <a:ln w="28575">
            <a:solidFill>
              <a:schemeClr val="tx1"/>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7" name="直接连接符 16"/>
          <p:cNvCxnSpPr/>
          <p:nvPr/>
        </p:nvCxnSpPr>
        <p:spPr bwMode="auto">
          <a:xfrm flipV="1">
            <a:off x="2560320" y="3529330"/>
            <a:ext cx="1590040" cy="1752600"/>
          </a:xfrm>
          <a:prstGeom prst="line">
            <a:avLst/>
          </a:prstGeom>
          <a:ln w="28575">
            <a:solidFill>
              <a:schemeClr val="tx1"/>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9" name="直接连接符 18"/>
          <p:cNvCxnSpPr>
            <a:endCxn id="14" idx="1"/>
          </p:cNvCxnSpPr>
          <p:nvPr/>
        </p:nvCxnSpPr>
        <p:spPr bwMode="auto">
          <a:xfrm flipV="1">
            <a:off x="2697480" y="4135120"/>
            <a:ext cx="1534160" cy="1680210"/>
          </a:xfrm>
          <a:prstGeom prst="line">
            <a:avLst/>
          </a:prstGeom>
          <a:ln w="28575">
            <a:solidFill>
              <a:schemeClr val="tx1"/>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8" name="文本框 3"/>
          <p:cNvSpPr txBox="1"/>
          <p:nvPr/>
        </p:nvSpPr>
        <p:spPr>
          <a:xfrm>
            <a:off x="1175385" y="0"/>
            <a:ext cx="6552565" cy="922020"/>
          </a:xfrm>
          <a:prstGeom prst="rect">
            <a:avLst/>
          </a:prstGeom>
          <a:noFill/>
          <a:ln w="9525">
            <a:noFill/>
          </a:ln>
        </p:spPr>
        <p:txBody>
          <a:bodyPr wrap="square" anchor="t" anchorCtr="0">
            <a:spAutoFit/>
          </a:bodyPr>
          <a:p>
            <a:pPr>
              <a:lnSpc>
                <a:spcPct val="150000"/>
              </a:lnSpc>
            </a:pPr>
            <a:r>
              <a:rPr lang="en-US" altLang="zh-CN" sz="3600" b="1" i="1">
                <a:latin typeface="Calibri" panose="020F0502020204030204" charset="0"/>
                <a:ea typeface="宋体" panose="02010600030101010101" pitchFamily="2" charset="-122"/>
                <a:sym typeface="宋体" panose="02010600030101010101" pitchFamily="2" charset="-122"/>
              </a:rPr>
              <a:t>Activity 2: Read for the main idea</a:t>
            </a:r>
            <a:endParaRPr lang="en-US" altLang="zh-CN" sz="3600" b="1" i="1">
              <a:latin typeface="Calibri" panose="020F0502020204030204" charset="0"/>
              <a:ea typeface="宋体" panose="02010600030101010101" pitchFamily="2" charset="-122"/>
              <a:sym typeface="宋体" panose="02010600030101010101" pitchFamily="2" charset="-122"/>
            </a:endParaRPr>
          </a:p>
        </p:txBody>
      </p:sp>
      <p:grpSp>
        <p:nvGrpSpPr>
          <p:cNvPr id="9" name="组合 8"/>
          <p:cNvGrpSpPr/>
          <p:nvPr/>
        </p:nvGrpSpPr>
        <p:grpSpPr>
          <a:xfrm>
            <a:off x="153670" y="247650"/>
            <a:ext cx="7574280" cy="1009650"/>
            <a:chOff x="243" y="390"/>
            <a:chExt cx="11928" cy="1590"/>
          </a:xfrm>
        </p:grpSpPr>
        <p:pic>
          <p:nvPicPr>
            <p:cNvPr id="4" name="图片 3"/>
            <p:cNvPicPr/>
            <p:nvPr/>
          </p:nvPicPr>
          <p:blipFill>
            <a:blip r:embed="rId1">
              <a:clrChange>
                <a:clrFrom>
                  <a:srgbClr val="F5F5F5">
                    <a:alpha val="100000"/>
                  </a:srgbClr>
                </a:clrFrom>
                <a:clrTo>
                  <a:srgbClr val="F5F5F5">
                    <a:alpha val="100000"/>
                    <a:alpha val="0"/>
                  </a:srgbClr>
                </a:clrTo>
              </a:clrChange>
              <a:lum contrast="-12000"/>
            </a:blip>
            <a:srcRect l="10000" t="29333" r="66667" b="30000"/>
            <a:stretch>
              <a:fillRect/>
            </a:stretch>
          </p:blipFill>
          <p:spPr>
            <a:xfrm rot="18360000">
              <a:off x="153" y="479"/>
              <a:ext cx="1590" cy="1411"/>
            </a:xfrm>
            <a:prstGeom prst="rect">
              <a:avLst/>
            </a:prstGeom>
            <a:noFill/>
            <a:ln w="9525">
              <a:noFill/>
            </a:ln>
          </p:spPr>
        </p:pic>
        <p:pic>
          <p:nvPicPr>
            <p:cNvPr id="148" name="图片 147"/>
            <p:cNvPicPr/>
            <p:nvPr/>
          </p:nvPicPr>
          <p:blipFill>
            <a:blip r:embed="rId2">
              <a:clrChange>
                <a:clrFrom>
                  <a:srgbClr val="F6F6F6">
                    <a:alpha val="100000"/>
                  </a:srgbClr>
                </a:clrFrom>
                <a:clrTo>
                  <a:srgbClr val="F6F6F6">
                    <a:alpha val="100000"/>
                    <a:alpha val="0"/>
                  </a:srgbClr>
                </a:clrTo>
              </a:clrChange>
            </a:blip>
            <a:srcRect l="14791" t="44684" r="20291" b="37494"/>
            <a:stretch>
              <a:fillRect/>
            </a:stretch>
          </p:blipFill>
          <p:spPr>
            <a:xfrm>
              <a:off x="1611" y="1182"/>
              <a:ext cx="10560" cy="661"/>
            </a:xfrm>
            <a:prstGeom prst="rect">
              <a:avLst/>
            </a:prstGeom>
            <a:noFill/>
            <a:ln w="9525">
              <a:noFill/>
            </a:ln>
          </p:spPr>
        </p:pic>
      </p:grpSp>
      <p:sp>
        <p:nvSpPr>
          <p:cNvPr id="8" name="文本框 7"/>
          <p:cNvSpPr txBox="1"/>
          <p:nvPr/>
        </p:nvSpPr>
        <p:spPr>
          <a:xfrm>
            <a:off x="0" y="1200785"/>
            <a:ext cx="12192000" cy="657860"/>
          </a:xfrm>
          <a:prstGeom prst="rect">
            <a:avLst/>
          </a:prstGeom>
          <a:noFill/>
        </p:spPr>
        <p:txBody>
          <a:bodyPr wrap="square" rtlCol="0" anchor="t">
            <a:noAutofit/>
          </a:bodyPr>
          <a:p>
            <a:pPr lvl="0" algn="ctr">
              <a:buClrTx/>
              <a:buSzTx/>
              <a:buFontTx/>
            </a:pPr>
            <a:r>
              <a:rPr lang="en-US" altLang="zh-CN" sz="3200" b="1" i="1" smtClean="0">
                <a:solidFill>
                  <a:srgbClr val="1509B7"/>
                </a:solidFill>
                <a:latin typeface="Calibri" panose="020F0502020204030204" charset="0"/>
                <a:ea typeface="微软雅黑" panose="020B0503020204020204" charset="-122"/>
                <a:cs typeface="Calibri" panose="020F0502020204030204" charset="0"/>
                <a:sym typeface="+mn-ea"/>
              </a:rPr>
              <a:t>Match the main idea with each paragraph.</a:t>
            </a:r>
            <a:endParaRPr lang="zh-CN" altLang="en-US" sz="3200" b="1" i="1" smtClean="0">
              <a:solidFill>
                <a:srgbClr val="1509B7"/>
              </a:solidFill>
              <a:latin typeface="Calibri" panose="020F0502020204030204" charset="0"/>
              <a:ea typeface="微软雅黑" panose="020B0503020204020204" charset="-122"/>
              <a:cs typeface="Calibri" panose="020F0502020204030204" charset="0"/>
              <a:sym typeface="+mn-ea"/>
            </a:endParaRPr>
          </a:p>
        </p:txBody>
      </p:sp>
      <p:pic>
        <p:nvPicPr>
          <p:cNvPr id="3" name="图片 2"/>
          <p:cNvPicPr>
            <a:picLocks noChangeAspect="1"/>
          </p:cNvPicPr>
          <p:nvPr/>
        </p:nvPicPr>
        <p:blipFill>
          <a:blip r:embed="rId3"/>
          <a:stretch>
            <a:fillRect/>
          </a:stretch>
        </p:blipFill>
        <p:spPr>
          <a:xfrm>
            <a:off x="2735580" y="1913255"/>
            <a:ext cx="9203690" cy="4119880"/>
          </a:xfrm>
          <a:prstGeom prst="rect">
            <a:avLst/>
          </a:prstGeom>
        </p:spPr>
      </p:pic>
      <p:sp>
        <p:nvSpPr>
          <p:cNvPr id="29" name="左大括号 28"/>
          <p:cNvSpPr/>
          <p:nvPr/>
        </p:nvSpPr>
        <p:spPr>
          <a:xfrm>
            <a:off x="2381250" y="2935605"/>
            <a:ext cx="597535" cy="207518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latin typeface="Times New Roman" panose="02020603050405020304" pitchFamily="18" charset="0"/>
              <a:cs typeface="Times New Roman" panose="02020603050405020304" pitchFamily="18" charset="0"/>
            </a:endParaRPr>
          </a:p>
        </p:txBody>
      </p:sp>
      <p:sp>
        <p:nvSpPr>
          <p:cNvPr id="2" name="TextBox 15"/>
          <p:cNvSpPr txBox="1"/>
          <p:nvPr/>
        </p:nvSpPr>
        <p:spPr>
          <a:xfrm>
            <a:off x="766445" y="2016760"/>
            <a:ext cx="1468755" cy="521970"/>
          </a:xfrm>
          <a:prstGeom prst="rect">
            <a:avLst/>
          </a:prstGeom>
          <a:noFill/>
        </p:spPr>
        <p:txBody>
          <a:bodyPr wrap="square" rtlCol="0">
            <a:spAutoFit/>
          </a:bodyPr>
          <a:p>
            <a:r>
              <a:rPr lang="en-US" altLang="zh-CN" sz="2800" b="1" i="1" smtClean="0">
                <a:solidFill>
                  <a:schemeClr val="tx1"/>
                </a:solidFill>
                <a:latin typeface="Calibri" panose="020F0502020204030204" charset="0"/>
                <a:cs typeface="Calibri" panose="020F0502020204030204" charset="0"/>
              </a:rPr>
              <a:t>General </a:t>
            </a:r>
            <a:endParaRPr lang="en-US" altLang="zh-CN" sz="2800" b="1" i="1" smtClean="0">
              <a:solidFill>
                <a:schemeClr val="tx1"/>
              </a:solidFill>
              <a:latin typeface="Calibri" panose="020F0502020204030204" charset="0"/>
              <a:cs typeface="Calibri" panose="020F0502020204030204" charset="0"/>
            </a:endParaRPr>
          </a:p>
        </p:txBody>
      </p:sp>
      <p:cxnSp>
        <p:nvCxnSpPr>
          <p:cNvPr id="20" name="直接箭头连接符 19"/>
          <p:cNvCxnSpPr>
            <a:endCxn id="22" idx="0"/>
          </p:cNvCxnSpPr>
          <p:nvPr/>
        </p:nvCxnSpPr>
        <p:spPr>
          <a:xfrm flipH="1">
            <a:off x="1501140" y="2561590"/>
            <a:ext cx="635" cy="97599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01980" y="3537585"/>
            <a:ext cx="1798320" cy="521970"/>
          </a:xfrm>
          <a:prstGeom prst="rect">
            <a:avLst/>
          </a:prstGeom>
          <a:noFill/>
        </p:spPr>
        <p:txBody>
          <a:bodyPr wrap="square" rtlCol="0">
            <a:spAutoFit/>
          </a:bodyPr>
          <a:p>
            <a:r>
              <a:rPr lang="en-US" altLang="zh-CN" sz="2800" b="1" i="1" smtClean="0">
                <a:solidFill>
                  <a:schemeClr val="tx1"/>
                </a:solidFill>
                <a:latin typeface="Calibri" panose="020F0502020204030204" charset="0"/>
                <a:cs typeface="Calibri" panose="020F0502020204030204" charset="0"/>
              </a:rPr>
              <a:t>Particular  </a:t>
            </a:r>
            <a:endParaRPr lang="en-US" altLang="zh-CN" sz="2800" b="1" i="1" smtClean="0">
              <a:solidFill>
                <a:schemeClr val="tx1"/>
              </a:solidFill>
              <a:latin typeface="Calibri" panose="020F0502020204030204" charset="0"/>
              <a:cs typeface="Calibri" panose="020F0502020204030204" charset="0"/>
            </a:endParaRPr>
          </a:p>
        </p:txBody>
      </p:sp>
      <p:cxnSp>
        <p:nvCxnSpPr>
          <p:cNvPr id="23" name="直接箭头连接符 22"/>
          <p:cNvCxnSpPr>
            <a:endCxn id="26" idx="0"/>
          </p:cNvCxnSpPr>
          <p:nvPr/>
        </p:nvCxnSpPr>
        <p:spPr>
          <a:xfrm>
            <a:off x="1510665" y="4124960"/>
            <a:ext cx="1270" cy="119507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23595" y="5320030"/>
            <a:ext cx="1376680" cy="521970"/>
          </a:xfrm>
          <a:prstGeom prst="rect">
            <a:avLst/>
          </a:prstGeom>
          <a:noFill/>
        </p:spPr>
        <p:txBody>
          <a:bodyPr wrap="square" rtlCol="0">
            <a:spAutoFit/>
          </a:bodyPr>
          <a:p>
            <a:r>
              <a:rPr lang="en-US" altLang="zh-CN" sz="2800" b="1" i="1" smtClean="0">
                <a:solidFill>
                  <a:schemeClr val="tx1"/>
                </a:solidFill>
                <a:latin typeface="Calibri" panose="020F0502020204030204" charset="0"/>
                <a:cs typeface="Calibri" panose="020F0502020204030204" charset="0"/>
              </a:rPr>
              <a:t>General </a:t>
            </a:r>
            <a:endParaRPr lang="en-US" altLang="zh-CN" sz="2800" b="1" i="1" smtClean="0">
              <a:solidFill>
                <a:schemeClr val="tx1"/>
              </a:solidFill>
              <a:latin typeface="Calibri" panose="020F0502020204030204" charset="0"/>
              <a:cs typeface="Calibri" panose="020F05020202040302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up)">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p:bldP spid="22"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8" name="文本框 3"/>
          <p:cNvSpPr txBox="1"/>
          <p:nvPr/>
        </p:nvSpPr>
        <p:spPr>
          <a:xfrm>
            <a:off x="1175385" y="0"/>
            <a:ext cx="6552565" cy="922020"/>
          </a:xfrm>
          <a:prstGeom prst="rect">
            <a:avLst/>
          </a:prstGeom>
          <a:noFill/>
          <a:ln w="9525">
            <a:noFill/>
          </a:ln>
        </p:spPr>
        <p:txBody>
          <a:bodyPr wrap="square" anchor="t" anchorCtr="0">
            <a:spAutoFit/>
          </a:bodyPr>
          <a:p>
            <a:pPr>
              <a:lnSpc>
                <a:spcPct val="150000"/>
              </a:lnSpc>
            </a:pPr>
            <a:r>
              <a:rPr lang="en-US" altLang="zh-CN" sz="3600" b="1" i="1">
                <a:latin typeface="Calibri" panose="020F0502020204030204" charset="0"/>
                <a:ea typeface="宋体" panose="02010600030101010101" pitchFamily="2" charset="-122"/>
                <a:sym typeface="宋体" panose="02010600030101010101" pitchFamily="2" charset="-122"/>
              </a:rPr>
              <a:t>Activity 2: Read for the structure</a:t>
            </a:r>
            <a:endParaRPr lang="en-US" altLang="zh-CN" sz="3600" b="1" i="1">
              <a:latin typeface="Calibri" panose="020F0502020204030204" charset="0"/>
              <a:ea typeface="宋体" panose="02010600030101010101" pitchFamily="2" charset="-122"/>
              <a:sym typeface="宋体" panose="02010600030101010101" pitchFamily="2" charset="-122"/>
            </a:endParaRPr>
          </a:p>
        </p:txBody>
      </p:sp>
      <p:grpSp>
        <p:nvGrpSpPr>
          <p:cNvPr id="9" name="组合 8"/>
          <p:cNvGrpSpPr/>
          <p:nvPr/>
        </p:nvGrpSpPr>
        <p:grpSpPr>
          <a:xfrm>
            <a:off x="153670" y="247650"/>
            <a:ext cx="7574280" cy="1009650"/>
            <a:chOff x="243" y="390"/>
            <a:chExt cx="11928" cy="1590"/>
          </a:xfrm>
        </p:grpSpPr>
        <p:pic>
          <p:nvPicPr>
            <p:cNvPr id="4" name="图片 3"/>
            <p:cNvPicPr/>
            <p:nvPr/>
          </p:nvPicPr>
          <p:blipFill>
            <a:blip r:embed="rId1">
              <a:clrChange>
                <a:clrFrom>
                  <a:srgbClr val="F5F5F5">
                    <a:alpha val="100000"/>
                  </a:srgbClr>
                </a:clrFrom>
                <a:clrTo>
                  <a:srgbClr val="F5F5F5">
                    <a:alpha val="100000"/>
                    <a:alpha val="0"/>
                  </a:srgbClr>
                </a:clrTo>
              </a:clrChange>
              <a:lum contrast="-12000"/>
            </a:blip>
            <a:srcRect l="10000" t="29333" r="66667" b="30000"/>
            <a:stretch>
              <a:fillRect/>
            </a:stretch>
          </p:blipFill>
          <p:spPr>
            <a:xfrm rot="18360000">
              <a:off x="153" y="479"/>
              <a:ext cx="1590" cy="1411"/>
            </a:xfrm>
            <a:prstGeom prst="rect">
              <a:avLst/>
            </a:prstGeom>
            <a:noFill/>
            <a:ln w="9525">
              <a:noFill/>
            </a:ln>
          </p:spPr>
        </p:pic>
        <p:pic>
          <p:nvPicPr>
            <p:cNvPr id="148" name="图片 147"/>
            <p:cNvPicPr/>
            <p:nvPr/>
          </p:nvPicPr>
          <p:blipFill>
            <a:blip r:embed="rId2">
              <a:clrChange>
                <a:clrFrom>
                  <a:srgbClr val="F6F6F6">
                    <a:alpha val="100000"/>
                  </a:srgbClr>
                </a:clrFrom>
                <a:clrTo>
                  <a:srgbClr val="F6F6F6">
                    <a:alpha val="100000"/>
                    <a:alpha val="0"/>
                  </a:srgbClr>
                </a:clrTo>
              </a:clrChange>
            </a:blip>
            <a:srcRect l="14791" t="44684" r="20291" b="37494"/>
            <a:stretch>
              <a:fillRect/>
            </a:stretch>
          </p:blipFill>
          <p:spPr>
            <a:xfrm>
              <a:off x="1611" y="1182"/>
              <a:ext cx="10560" cy="542"/>
            </a:xfrm>
            <a:prstGeom prst="rect">
              <a:avLst/>
            </a:prstGeom>
            <a:noFill/>
            <a:ln w="9525">
              <a:noFill/>
            </a:ln>
          </p:spPr>
        </p:pic>
      </p:grpSp>
      <p:sp>
        <p:nvSpPr>
          <p:cNvPr id="8" name="文本框 7"/>
          <p:cNvSpPr txBox="1"/>
          <p:nvPr/>
        </p:nvSpPr>
        <p:spPr>
          <a:xfrm>
            <a:off x="1270" y="1079500"/>
            <a:ext cx="12192000" cy="804545"/>
          </a:xfrm>
          <a:prstGeom prst="rect">
            <a:avLst/>
          </a:prstGeom>
          <a:noFill/>
        </p:spPr>
        <p:txBody>
          <a:bodyPr wrap="square" rtlCol="0" anchor="t">
            <a:noAutofit/>
          </a:bodyPr>
          <a:p>
            <a:pPr lvl="0" algn="ctr">
              <a:buClrTx/>
              <a:buSzTx/>
              <a:buFontTx/>
            </a:pPr>
            <a:r>
              <a:rPr lang="en-US" altLang="zh-CN" sz="3200" b="1" i="1" smtClean="0">
                <a:solidFill>
                  <a:srgbClr val="1509B7"/>
                </a:solidFill>
                <a:latin typeface="Calibri" panose="020F0502020204030204" charset="0"/>
                <a:ea typeface="微软雅黑" panose="020B0503020204020204" charset="-122"/>
                <a:cs typeface="Calibri" panose="020F0502020204030204" charset="0"/>
                <a:sym typeface="+mn-ea"/>
              </a:rPr>
              <a:t>How is the passage developed?</a:t>
            </a:r>
            <a:endParaRPr lang="en-US" altLang="zh-CN" sz="3200" b="1" i="1" smtClean="0">
              <a:solidFill>
                <a:srgbClr val="1509B7"/>
              </a:solidFill>
              <a:latin typeface="Calibri" panose="020F0502020204030204" charset="0"/>
              <a:ea typeface="微软雅黑" panose="020B0503020204020204" charset="-122"/>
              <a:cs typeface="Calibri" panose="020F0502020204030204" charset="0"/>
              <a:sym typeface="+mn-ea"/>
            </a:endParaRPr>
          </a:p>
        </p:txBody>
      </p:sp>
      <p:grpSp>
        <p:nvGrpSpPr>
          <p:cNvPr id="28" name="组合 27"/>
          <p:cNvGrpSpPr/>
          <p:nvPr/>
        </p:nvGrpSpPr>
        <p:grpSpPr>
          <a:xfrm>
            <a:off x="1762125" y="1718945"/>
            <a:ext cx="8670290" cy="5139055"/>
            <a:chOff x="434" y="2707"/>
            <a:chExt cx="12768" cy="8093"/>
          </a:xfrm>
        </p:grpSpPr>
        <p:pic>
          <p:nvPicPr>
            <p:cNvPr id="2" name="Picture 2" descr="3-1改学生"/>
            <p:cNvPicPr>
              <a:picLocks noChangeAspect="1" noChangeArrowheads="1"/>
            </p:cNvPicPr>
            <p:nvPr>
              <p:custDataLst>
                <p:tags r:id="rId3"/>
              </p:custDataLst>
            </p:nvPr>
          </p:nvPicPr>
          <p:blipFill>
            <a:blip r:embed="rId4">
              <a:clrChange>
                <a:clrFrom>
                  <a:srgbClr val="FFFFFF"/>
                </a:clrFrom>
                <a:clrTo>
                  <a:srgbClr val="FFFFFF">
                    <a:alpha val="0"/>
                  </a:srgbClr>
                </a:clrTo>
              </a:clrChange>
              <a:lum bright="-12000" contrast="-6000"/>
              <a:extLst>
                <a:ext uri="{28A0092B-C50C-407E-A947-70E740481C1C}">
                  <a14:useLocalDpi xmlns:a14="http://schemas.microsoft.com/office/drawing/2010/main" val="0"/>
                </a:ext>
              </a:extLst>
            </a:blip>
            <a:stretch>
              <a:fillRect/>
            </a:stretch>
          </p:blipFill>
          <p:spPr bwMode="auto">
            <a:xfrm>
              <a:off x="434" y="2707"/>
              <a:ext cx="12768" cy="8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custDataLst>
                <p:tags r:id="rId5"/>
              </p:custDataLst>
            </p:nvPr>
          </p:nvSpPr>
          <p:spPr>
            <a:xfrm>
              <a:off x="5586" y="3375"/>
              <a:ext cx="2234" cy="725"/>
            </a:xfrm>
            <a:prstGeom prst="rect">
              <a:avLst/>
            </a:prstGeom>
          </p:spPr>
          <p:txBody>
            <a:bodyPr wrap="square">
              <a:spAutoFit/>
            </a:bodyPr>
            <a:p>
              <a:r>
                <a:rPr lang="zh-CN" altLang="en-US" sz="2400" b="1" kern="100">
                  <a:solidFill>
                    <a:schemeClr val="tx1"/>
                  </a:solidFill>
                  <a:latin typeface="Calibri" panose="020F0502020204030204" charset="0"/>
                  <a:ea typeface="微软雅黑" panose="020B0503020204020204" charset="-122"/>
                  <a:cs typeface="Calibri" panose="020F0502020204030204" charset="0"/>
                </a:rPr>
                <a:t>America</a:t>
              </a:r>
              <a:endParaRPr lang="zh-CN" altLang="en-US" sz="2400" b="1" kern="100">
                <a:solidFill>
                  <a:schemeClr val="tx1"/>
                </a:solidFill>
                <a:latin typeface="Calibri" panose="020F0502020204030204" charset="0"/>
                <a:ea typeface="微软雅黑" panose="020B0503020204020204" charset="-122"/>
                <a:cs typeface="Calibri" panose="020F0502020204030204" charset="0"/>
              </a:endParaRPr>
            </a:p>
          </p:txBody>
        </p:sp>
        <p:sp>
          <p:nvSpPr>
            <p:cNvPr id="3" name="矩形 2"/>
            <p:cNvSpPr/>
            <p:nvPr>
              <p:custDataLst>
                <p:tags r:id="rId6"/>
              </p:custDataLst>
            </p:nvPr>
          </p:nvSpPr>
          <p:spPr>
            <a:xfrm>
              <a:off x="5531" y="6308"/>
              <a:ext cx="2634" cy="725"/>
            </a:xfrm>
            <a:prstGeom prst="rect">
              <a:avLst/>
            </a:prstGeom>
          </p:spPr>
          <p:txBody>
            <a:bodyPr wrap="square">
              <a:spAutoFit/>
            </a:bodyPr>
            <a:p>
              <a:r>
                <a:rPr lang="zh-CN" altLang="en-US" sz="2400" b="1" kern="100">
                  <a:solidFill>
                    <a:schemeClr val="tx1"/>
                  </a:solidFill>
                  <a:latin typeface="Calibri" panose="020F0502020204030204" charset="0"/>
                  <a:ea typeface="微软雅黑" panose="020B0503020204020204" charset="-122"/>
                  <a:cs typeface="Calibri" panose="020F0502020204030204" charset="0"/>
                </a:rPr>
                <a:t>Shandong</a:t>
              </a:r>
              <a:endParaRPr lang="zh-CN" altLang="en-US" sz="2400" b="1" kern="100">
                <a:solidFill>
                  <a:schemeClr val="tx1"/>
                </a:solidFill>
                <a:latin typeface="Calibri" panose="020F0502020204030204" charset="0"/>
                <a:ea typeface="微软雅黑" panose="020B0503020204020204" charset="-122"/>
                <a:cs typeface="Calibri" panose="020F0502020204030204" charset="0"/>
              </a:endParaRPr>
            </a:p>
          </p:txBody>
        </p:sp>
        <p:sp>
          <p:nvSpPr>
            <p:cNvPr id="18" name="矩形 17"/>
            <p:cNvSpPr/>
            <p:nvPr>
              <p:custDataLst>
                <p:tags r:id="rId7"/>
              </p:custDataLst>
            </p:nvPr>
          </p:nvSpPr>
          <p:spPr>
            <a:xfrm>
              <a:off x="5734" y="7814"/>
              <a:ext cx="2161" cy="725"/>
            </a:xfrm>
            <a:prstGeom prst="rect">
              <a:avLst/>
            </a:prstGeom>
          </p:spPr>
          <p:txBody>
            <a:bodyPr wrap="square">
              <a:spAutoFit/>
            </a:bodyPr>
            <a:p>
              <a:r>
                <a:rPr lang="zh-CN" altLang="en-US" sz="2400" b="1" kern="100">
                  <a:solidFill>
                    <a:schemeClr val="tx1"/>
                  </a:solidFill>
                  <a:latin typeface="Calibri" panose="020F0502020204030204" charset="0"/>
                  <a:ea typeface="微软雅黑" panose="020B0503020204020204" charset="-122"/>
                  <a:cs typeface="Calibri" panose="020F0502020204030204" charset="0"/>
                </a:rPr>
                <a:t>Xinjiang</a:t>
              </a:r>
              <a:endParaRPr lang="zh-CN" altLang="en-US" sz="2400" b="1" kern="100">
                <a:solidFill>
                  <a:schemeClr val="tx1"/>
                </a:solidFill>
                <a:latin typeface="Calibri" panose="020F0502020204030204" charset="0"/>
                <a:ea typeface="微软雅黑" panose="020B0503020204020204" charset="-122"/>
                <a:cs typeface="Calibri" panose="020F0502020204030204" charset="0"/>
              </a:endParaRPr>
            </a:p>
          </p:txBody>
        </p:sp>
        <p:sp>
          <p:nvSpPr>
            <p:cNvPr id="20" name="矩形 19"/>
            <p:cNvSpPr/>
            <p:nvPr>
              <p:custDataLst>
                <p:tags r:id="rId8"/>
              </p:custDataLst>
            </p:nvPr>
          </p:nvSpPr>
          <p:spPr>
            <a:xfrm>
              <a:off x="5531" y="9289"/>
              <a:ext cx="2813" cy="725"/>
            </a:xfrm>
            <a:prstGeom prst="rect">
              <a:avLst/>
            </a:prstGeom>
          </p:spPr>
          <p:txBody>
            <a:bodyPr wrap="square">
              <a:spAutoFit/>
            </a:bodyPr>
            <a:p>
              <a:r>
                <a:rPr lang="zh-CN" altLang="en-US" sz="2400" b="1" kern="100" spc="-100">
                  <a:solidFill>
                    <a:schemeClr val="tx1"/>
                  </a:solidFill>
                  <a:latin typeface="Calibri" panose="020F0502020204030204" charset="0"/>
                  <a:ea typeface="微软雅黑" panose="020B0503020204020204" charset="-122"/>
                  <a:cs typeface="Calibri" panose="020F0502020204030204" charset="0"/>
                </a:rPr>
                <a:t>Guangdong</a:t>
              </a:r>
              <a:endParaRPr lang="zh-CN" altLang="en-US" sz="2400" b="1" kern="100" spc="-100">
                <a:solidFill>
                  <a:schemeClr val="tx1"/>
                </a:solidFill>
                <a:latin typeface="Calibri" panose="020F0502020204030204" charset="0"/>
                <a:ea typeface="微软雅黑" panose="020B0503020204020204" charset="-122"/>
                <a:cs typeface="Calibri" panose="020F050202020403020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2000" fill="hold">
                                          <p:stCondLst>
                                            <p:cond delay="0"/>
                                          </p:stCondLst>
                                        </p:cTn>
                                        <p:tgtEl>
                                          <p:spTgt spid="28"/>
                                        </p:tgtEl>
                                        <p:attrNameLst>
                                          <p:attrName>style.visibility</p:attrName>
                                        </p:attrNameLst>
                                      </p:cBhvr>
                                      <p:to>
                                        <p:strVal val="visible"/>
                                      </p:to>
                                    </p:set>
                                    <p:animEffect transition="in" filter="wipe(left)">
                                      <p:cBhvr>
                                        <p:cTn id="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8" name="文本框 3"/>
          <p:cNvSpPr txBox="1"/>
          <p:nvPr/>
        </p:nvSpPr>
        <p:spPr>
          <a:xfrm>
            <a:off x="1175385" y="0"/>
            <a:ext cx="6552565" cy="922020"/>
          </a:xfrm>
          <a:prstGeom prst="rect">
            <a:avLst/>
          </a:prstGeom>
          <a:noFill/>
          <a:ln w="9525">
            <a:noFill/>
          </a:ln>
        </p:spPr>
        <p:txBody>
          <a:bodyPr wrap="square" anchor="t" anchorCtr="0">
            <a:spAutoFit/>
          </a:bodyPr>
          <a:p>
            <a:pPr>
              <a:lnSpc>
                <a:spcPct val="150000"/>
              </a:lnSpc>
            </a:pPr>
            <a:r>
              <a:rPr lang="en-US" altLang="zh-CN" sz="3600" b="1" i="1">
                <a:latin typeface="Calibri" panose="020F0502020204030204" charset="0"/>
                <a:ea typeface="宋体" panose="02010600030101010101" pitchFamily="2" charset="-122"/>
                <a:sym typeface="宋体" panose="02010600030101010101" pitchFamily="2" charset="-122"/>
              </a:rPr>
              <a:t>Activity 3: Read for information</a:t>
            </a:r>
            <a:endParaRPr lang="en-US" altLang="zh-CN" sz="3600" b="1" i="1">
              <a:latin typeface="Calibri" panose="020F0502020204030204" charset="0"/>
              <a:ea typeface="宋体" panose="02010600030101010101" pitchFamily="2" charset="-122"/>
              <a:sym typeface="宋体" panose="02010600030101010101" pitchFamily="2" charset="-122"/>
            </a:endParaRPr>
          </a:p>
        </p:txBody>
      </p:sp>
      <p:grpSp>
        <p:nvGrpSpPr>
          <p:cNvPr id="9" name="组合 8"/>
          <p:cNvGrpSpPr/>
          <p:nvPr/>
        </p:nvGrpSpPr>
        <p:grpSpPr>
          <a:xfrm>
            <a:off x="153670" y="247650"/>
            <a:ext cx="7574280" cy="1009650"/>
            <a:chOff x="243" y="390"/>
            <a:chExt cx="11928" cy="1590"/>
          </a:xfrm>
        </p:grpSpPr>
        <p:pic>
          <p:nvPicPr>
            <p:cNvPr id="4" name="图片 3"/>
            <p:cNvPicPr/>
            <p:nvPr/>
          </p:nvPicPr>
          <p:blipFill>
            <a:blip r:embed="rId1">
              <a:clrChange>
                <a:clrFrom>
                  <a:srgbClr val="F5F5F5">
                    <a:alpha val="100000"/>
                  </a:srgbClr>
                </a:clrFrom>
                <a:clrTo>
                  <a:srgbClr val="F5F5F5">
                    <a:alpha val="100000"/>
                    <a:alpha val="0"/>
                  </a:srgbClr>
                </a:clrTo>
              </a:clrChange>
              <a:lum contrast="-12000"/>
            </a:blip>
            <a:srcRect l="10000" t="29333" r="66667" b="30000"/>
            <a:stretch>
              <a:fillRect/>
            </a:stretch>
          </p:blipFill>
          <p:spPr>
            <a:xfrm rot="18360000">
              <a:off x="153" y="479"/>
              <a:ext cx="1590" cy="1411"/>
            </a:xfrm>
            <a:prstGeom prst="rect">
              <a:avLst/>
            </a:prstGeom>
            <a:noFill/>
            <a:ln w="9525">
              <a:noFill/>
            </a:ln>
          </p:spPr>
        </p:pic>
        <p:pic>
          <p:nvPicPr>
            <p:cNvPr id="148" name="图片 147"/>
            <p:cNvPicPr/>
            <p:nvPr/>
          </p:nvPicPr>
          <p:blipFill>
            <a:blip r:embed="rId2">
              <a:clrChange>
                <a:clrFrom>
                  <a:srgbClr val="F6F6F6">
                    <a:alpha val="100000"/>
                  </a:srgbClr>
                </a:clrFrom>
                <a:clrTo>
                  <a:srgbClr val="F6F6F6">
                    <a:alpha val="100000"/>
                    <a:alpha val="0"/>
                  </a:srgbClr>
                </a:clrTo>
              </a:clrChange>
            </a:blip>
            <a:srcRect l="14791" t="44684" r="20291" b="37494"/>
            <a:stretch>
              <a:fillRect/>
            </a:stretch>
          </p:blipFill>
          <p:spPr>
            <a:xfrm>
              <a:off x="1611" y="1182"/>
              <a:ext cx="10560" cy="542"/>
            </a:xfrm>
            <a:prstGeom prst="rect">
              <a:avLst/>
            </a:prstGeom>
            <a:noFill/>
            <a:ln w="9525">
              <a:noFill/>
            </a:ln>
          </p:spPr>
        </p:pic>
      </p:grpSp>
      <p:sp>
        <p:nvSpPr>
          <p:cNvPr id="8" name="文本框 7"/>
          <p:cNvSpPr txBox="1"/>
          <p:nvPr/>
        </p:nvSpPr>
        <p:spPr>
          <a:xfrm>
            <a:off x="1270" y="1184275"/>
            <a:ext cx="12192000" cy="654685"/>
          </a:xfrm>
          <a:prstGeom prst="rect">
            <a:avLst/>
          </a:prstGeom>
          <a:noFill/>
        </p:spPr>
        <p:txBody>
          <a:bodyPr wrap="square" rtlCol="0" anchor="t">
            <a:noAutofit/>
          </a:bodyPr>
          <a:p>
            <a:pPr lvl="0" algn="ctr">
              <a:buClrTx/>
              <a:buSzTx/>
              <a:buFontTx/>
            </a:pPr>
            <a:r>
              <a:rPr lang="en-US" altLang="zh-CN" sz="3200" b="1" i="1" smtClean="0">
                <a:solidFill>
                  <a:srgbClr val="1509B7"/>
                </a:solidFill>
                <a:latin typeface="Calibri" panose="020F0502020204030204" charset="0"/>
                <a:ea typeface="微软雅黑" panose="020B0503020204020204" charset="-122"/>
                <a:cs typeface="Calibri" panose="020F0502020204030204" charset="0"/>
              </a:rPr>
              <a:t>Read Para.2 carefully and answer the following questions.</a:t>
            </a:r>
            <a:endParaRPr lang="en-US" altLang="zh-CN" sz="3200" b="1" i="1" smtClean="0">
              <a:solidFill>
                <a:srgbClr val="1509B7"/>
              </a:solidFill>
              <a:latin typeface="Calibri" panose="020F0502020204030204" charset="0"/>
              <a:ea typeface="微软雅黑" panose="020B0503020204020204" charset="-122"/>
              <a:cs typeface="Calibri" panose="020F0502020204030204" charset="0"/>
            </a:endParaRPr>
          </a:p>
          <a:p>
            <a:pPr lvl="0" algn="ctr">
              <a:buClrTx/>
              <a:buSzTx/>
              <a:buFontTx/>
            </a:pPr>
            <a:endParaRPr lang="en-US" altLang="zh-CN" sz="3200" b="1" i="1" smtClean="0">
              <a:solidFill>
                <a:srgbClr val="1509B7"/>
              </a:solidFill>
              <a:latin typeface="Calibri" panose="020F0502020204030204" charset="0"/>
              <a:ea typeface="微软雅黑" panose="020B0503020204020204" charset="-122"/>
              <a:cs typeface="Calibri" panose="020F0502020204030204" charset="0"/>
              <a:sym typeface="+mn-ea"/>
            </a:endParaRPr>
          </a:p>
        </p:txBody>
      </p:sp>
      <p:sp>
        <p:nvSpPr>
          <p:cNvPr id="5" name="文本框 4"/>
          <p:cNvSpPr txBox="1"/>
          <p:nvPr/>
        </p:nvSpPr>
        <p:spPr>
          <a:xfrm>
            <a:off x="435610" y="1951355"/>
            <a:ext cx="7444740" cy="95313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nchor="t">
            <a:spAutoFit/>
          </a:bodyPr>
          <a:p>
            <a:pPr marL="0" marR="0" lvl="0" indent="0" algn="l" defTabSz="914400" rtl="0" eaLnBrk="1" fontAlgn="base" latinLnBrk="0" hangingPunct="1">
              <a:lnSpc>
                <a:spcPct val="100000"/>
              </a:lnSpc>
              <a:spcBef>
                <a:spcPct val="0"/>
              </a:spcBef>
              <a:spcAft>
                <a:spcPct val="0"/>
              </a:spcAft>
              <a:buClrTx/>
              <a:buSzTx/>
              <a:buNone/>
            </a:pPr>
            <a:r>
              <a:rPr lang="en-US" altLang="zh-CN" sz="2800" b="1" i="1" smtClean="0">
                <a:ln>
                  <a:noFill/>
                </a:ln>
                <a:solidFill>
                  <a:schemeClr val="tx1"/>
                </a:solidFill>
                <a:effectLst/>
                <a:latin typeface="Calibri" panose="020F0502020204030204" charset="0"/>
                <a:ea typeface="宋体" panose="02010600030101010101" pitchFamily="2" charset="-122"/>
                <a:cs typeface="Calibri" panose="020F0502020204030204" charset="0"/>
                <a:sym typeface="+mn-ea"/>
              </a:rPr>
              <a:t>What is America’s most popular Chinese</a:t>
            </a:r>
            <a:r>
              <a:rPr lang="en-US" altLang="zh-CN" sz="2800" b="1" i="1" u="sng" smtClean="0">
                <a:ln>
                  <a:noFill/>
                </a:ln>
                <a:solidFill>
                  <a:srgbClr val="FF0000"/>
                </a:solidFill>
                <a:effectLst/>
                <a:latin typeface="Calibri" panose="020F0502020204030204" charset="0"/>
                <a:ea typeface="宋体" panose="02010600030101010101" pitchFamily="2" charset="-122"/>
                <a:cs typeface="Calibri" panose="020F0502020204030204" charset="0"/>
                <a:sym typeface="+mn-ea"/>
              </a:rPr>
              <a:t> dish</a:t>
            </a:r>
            <a:r>
              <a:rPr lang="en-US" altLang="zh-CN" sz="2800" b="1" i="1" smtClean="0">
                <a:ln>
                  <a:noFill/>
                </a:ln>
                <a:solidFill>
                  <a:schemeClr val="tx1"/>
                </a:solidFill>
                <a:effectLst/>
                <a:latin typeface="Calibri" panose="020F0502020204030204" charset="0"/>
                <a:ea typeface="宋体" panose="02010600030101010101" pitchFamily="2" charset="-122"/>
                <a:cs typeface="Calibri" panose="020F0502020204030204" charset="0"/>
                <a:sym typeface="+mn-ea"/>
              </a:rPr>
              <a:t>? </a:t>
            </a:r>
            <a:endParaRPr lang="en-US" altLang="zh-CN" sz="2800" b="1" i="1" smtClean="0">
              <a:ln>
                <a:noFill/>
              </a:ln>
              <a:solidFill>
                <a:schemeClr val="tx1"/>
              </a:solidFill>
              <a:effectLst/>
              <a:latin typeface="Calibri" panose="020F0502020204030204" charset="0"/>
              <a:ea typeface="宋体" panose="02010600030101010101" pitchFamily="2" charset="-122"/>
              <a:cs typeface="Calibri" panose="020F0502020204030204" charset="0"/>
              <a:sym typeface="+mn-ea"/>
            </a:endParaRPr>
          </a:p>
          <a:p>
            <a:pPr marL="0" marR="0" lvl="0" indent="0" algn="l" defTabSz="914400" rtl="0" eaLnBrk="1" fontAlgn="base" latinLnBrk="0" hangingPunct="1">
              <a:lnSpc>
                <a:spcPct val="100000"/>
              </a:lnSpc>
              <a:spcBef>
                <a:spcPct val="0"/>
              </a:spcBef>
              <a:spcAft>
                <a:spcPct val="0"/>
              </a:spcAft>
              <a:buClrTx/>
              <a:buSzTx/>
              <a:buNone/>
            </a:pPr>
            <a:r>
              <a:rPr lang="en-US" altLang="zh-CN" sz="2800" b="1" i="1" smtClean="0">
                <a:ln>
                  <a:noFill/>
                </a:ln>
                <a:solidFill>
                  <a:schemeClr val="tx1"/>
                </a:solidFill>
                <a:effectLst/>
                <a:latin typeface="Calibri" panose="020F0502020204030204" charset="0"/>
                <a:ea typeface="宋体" panose="02010600030101010101" pitchFamily="2" charset="-122"/>
                <a:cs typeface="Calibri" panose="020F0502020204030204" charset="0"/>
                <a:sym typeface="+mn-ea"/>
              </a:rPr>
              <a:t>And what can the dish tell us about </a:t>
            </a:r>
            <a:r>
              <a:rPr lang="en-US" altLang="zh-CN" sz="2800" b="1" i="1" u="sng" smtClean="0">
                <a:ln>
                  <a:noFill/>
                </a:ln>
                <a:solidFill>
                  <a:srgbClr val="FF0000"/>
                </a:solidFill>
                <a:effectLst/>
                <a:latin typeface="Calibri" panose="020F0502020204030204" charset="0"/>
                <a:ea typeface="宋体" panose="02010600030101010101" pitchFamily="2" charset="-122"/>
                <a:cs typeface="Calibri" panose="020F0502020204030204" charset="0"/>
                <a:sym typeface="+mn-ea"/>
              </a:rPr>
              <a:t>Americans</a:t>
            </a:r>
            <a:r>
              <a:rPr lang="en-US" altLang="zh-CN" sz="2800" b="1" i="1" smtClean="0">
                <a:ln>
                  <a:noFill/>
                </a:ln>
                <a:solidFill>
                  <a:schemeClr val="tx1"/>
                </a:solidFill>
                <a:effectLst/>
                <a:latin typeface="Calibri" panose="020F0502020204030204" charset="0"/>
                <a:ea typeface="宋体" panose="02010600030101010101" pitchFamily="2" charset="-122"/>
                <a:cs typeface="Calibri" panose="020F0502020204030204" charset="0"/>
                <a:sym typeface="+mn-ea"/>
              </a:rPr>
              <a:t>?</a:t>
            </a:r>
            <a:endParaRPr lang="en-US" altLang="zh-CN" sz="2800" b="1" i="1" smtClean="0">
              <a:ln>
                <a:noFill/>
              </a:ln>
              <a:solidFill>
                <a:schemeClr val="tx1"/>
              </a:solidFill>
              <a:effectLst/>
              <a:latin typeface="Calibri" panose="020F0502020204030204" charset="0"/>
              <a:ea typeface="宋体" panose="02010600030101010101" pitchFamily="2" charset="-122"/>
              <a:cs typeface="Calibri" panose="020F0502020204030204" charset="0"/>
              <a:sym typeface="+mn-ea"/>
            </a:endParaRPr>
          </a:p>
        </p:txBody>
      </p:sp>
      <p:sp>
        <p:nvSpPr>
          <p:cNvPr id="59393" name="Rectangle 1"/>
          <p:cNvSpPr>
            <a:spLocks noChangeArrowheads="1"/>
          </p:cNvSpPr>
          <p:nvPr/>
        </p:nvSpPr>
        <p:spPr bwMode="auto">
          <a:xfrm>
            <a:off x="346710" y="3041015"/>
            <a:ext cx="11601450" cy="3415030"/>
          </a:xfrm>
          <a:prstGeom prst="rect">
            <a:avLst/>
          </a:prstGeom>
          <a:noFill/>
          <a:ln w="9525">
            <a:noFill/>
            <a:miter lim="800000"/>
          </a:ln>
          <a:effectLst/>
        </p:spPr>
        <p:txBody>
          <a:bodyPr vert="horz" wrap="square" lIns="91440" tIns="45720" rIns="91440" bIns="45720" numCol="1" anchor="ctr" anchorCtr="0" compatLnSpc="1">
            <a:spAutoFit/>
          </a:bodyPr>
          <a:p>
            <a:pPr algn="just"/>
            <a:r>
              <a:rPr lang="en-US" altLang="zh-CN" sz="2400" smtClean="0">
                <a:latin typeface="Times New Roman" panose="02020603050405020304" pitchFamily="18" charset="0"/>
                <a:cs typeface="Times New Roman" panose="02020603050405020304" pitchFamily="18" charset="0"/>
              </a:rPr>
              <a:t>    Certainly, in many ways this seems to be true. Chinese cuisine is a case in point. </a:t>
            </a:r>
            <a:r>
              <a:rPr lang="en-US" altLang="zh-CN" sz="2400" b="1" smtClean="0">
                <a:latin typeface="Times New Roman" panose="02020603050405020304" pitchFamily="18" charset="0"/>
                <a:cs typeface="Times New Roman" panose="02020603050405020304" pitchFamily="18" charset="0"/>
              </a:rPr>
              <a:t>Prior</a:t>
            </a:r>
            <a:r>
              <a:rPr lang="en-US" altLang="zh-CN" sz="2400" smtClean="0">
                <a:latin typeface="Times New Roman" panose="02020603050405020304" pitchFamily="18" charset="0"/>
                <a:cs typeface="Times New Roman" panose="02020603050405020304" pitchFamily="18" charset="0"/>
              </a:rPr>
              <a:t> to coming to China, my only experience with Chinese cooking was in America, with Chinese food that had been changed to suit American tastes. For example, America’s most popular Chinese dish is General Tso’s chicken, which consists of fried chicken covered in a sweet sauce, flavoured with hot red </a:t>
            </a:r>
            <a:r>
              <a:rPr lang="en-US" altLang="zh-CN" sz="2400" b="1" smtClean="0">
                <a:latin typeface="Times New Roman" panose="02020603050405020304" pitchFamily="18" charset="0"/>
                <a:cs typeface="Times New Roman" panose="02020603050405020304" pitchFamily="18" charset="0"/>
              </a:rPr>
              <a:t>peppers</a:t>
            </a:r>
            <a:r>
              <a:rPr lang="en-US" altLang="zh-CN" sz="2400" smtClean="0">
                <a:latin typeface="Times New Roman" panose="02020603050405020304" pitchFamily="18" charset="0"/>
                <a:cs typeface="Times New Roman" panose="02020603050405020304" pitchFamily="18" charset="0"/>
              </a:rPr>
              <a:t>. This is probably not an authentic Chinese </a:t>
            </a:r>
            <a:r>
              <a:rPr lang="en-US" altLang="zh-CN" sz="2400" b="1" smtClean="0">
                <a:latin typeface="Times New Roman" panose="02020603050405020304" pitchFamily="18" charset="0"/>
                <a:cs typeface="Times New Roman" panose="02020603050405020304" pitchFamily="18" charset="0"/>
              </a:rPr>
              <a:t>recipe, </a:t>
            </a:r>
            <a:r>
              <a:rPr lang="en-US" altLang="zh-CN" sz="2400" smtClean="0">
                <a:latin typeface="Times New Roman" panose="02020603050405020304" pitchFamily="18" charset="0"/>
                <a:cs typeface="Times New Roman" panose="02020603050405020304" pitchFamily="18" charset="0"/>
              </a:rPr>
              <a:t>however, so it cannot tell us much about the Chinese. On the other hand, it does tell us a lot about Americans. It tells us, for example, that Americans love bold, simple flavours. And, since the dish was also invented recently, it tells us that Americans are not afraid to try new foods.</a:t>
            </a:r>
            <a:endParaRPr lang="en-US" altLang="zh-CN" sz="2400" smtClean="0">
              <a:latin typeface="Times New Roman" panose="02020603050405020304" pitchFamily="18" charset="0"/>
              <a:cs typeface="Times New Roman" panose="02020603050405020304" pitchFamily="18" charset="0"/>
            </a:endParaRPr>
          </a:p>
        </p:txBody>
      </p:sp>
      <p:cxnSp>
        <p:nvCxnSpPr>
          <p:cNvPr id="7" name="直接连接符 6"/>
          <p:cNvCxnSpPr/>
          <p:nvPr/>
        </p:nvCxnSpPr>
        <p:spPr>
          <a:xfrm flipV="1">
            <a:off x="10311239" y="3826625"/>
            <a:ext cx="1606441" cy="10494"/>
          </a:xfrm>
          <a:prstGeom prst="line">
            <a:avLst/>
          </a:prstGeom>
          <a:ln w="38100" cmpd="sng">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31495" y="4214495"/>
            <a:ext cx="6362700" cy="14605"/>
          </a:xfrm>
          <a:prstGeom prst="line">
            <a:avLst/>
          </a:prstGeom>
          <a:ln w="38100" cmpd="sng">
            <a:solidFill>
              <a:srgbClr val="00B0F0"/>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2412365" y="4222115"/>
            <a:ext cx="2952115" cy="3683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Times New Roman" panose="02020603050405020304" pitchFamily="18" charset="0"/>
              <a:cs typeface="Times New Roman" panose="02020603050405020304" pitchFamily="18" charset="0"/>
            </a:endParaRPr>
          </a:p>
        </p:txBody>
      </p:sp>
      <p:sp>
        <p:nvSpPr>
          <p:cNvPr id="14" name="矩形 13"/>
          <p:cNvSpPr/>
          <p:nvPr/>
        </p:nvSpPr>
        <p:spPr>
          <a:xfrm>
            <a:off x="2585720" y="5260340"/>
            <a:ext cx="8688705" cy="429895"/>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Times New Roman" panose="02020603050405020304" pitchFamily="18" charset="0"/>
              <a:cs typeface="Times New Roman" panose="02020603050405020304" pitchFamily="18" charset="0"/>
            </a:endParaRPr>
          </a:p>
        </p:txBody>
      </p:sp>
      <p:sp>
        <p:nvSpPr>
          <p:cNvPr id="15" name="矩形 14"/>
          <p:cNvSpPr/>
          <p:nvPr/>
        </p:nvSpPr>
        <p:spPr>
          <a:xfrm>
            <a:off x="5534025" y="5697220"/>
            <a:ext cx="6414135" cy="39878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Times New Roman" panose="02020603050405020304" pitchFamily="18" charset="0"/>
              <a:cs typeface="Times New Roman" panose="02020603050405020304" pitchFamily="18" charset="0"/>
            </a:endParaRPr>
          </a:p>
        </p:txBody>
      </p:sp>
      <p:sp>
        <p:nvSpPr>
          <p:cNvPr id="16" name="矩形 15"/>
          <p:cNvSpPr/>
          <p:nvPr/>
        </p:nvSpPr>
        <p:spPr>
          <a:xfrm>
            <a:off x="346613" y="6004256"/>
            <a:ext cx="1028393" cy="451329"/>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5" grpId="0" bldLvl="0" animBg="1"/>
      <p:bldP spid="16"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rcRect r="504" b="4115"/>
          <a:stretch>
            <a:fillRect/>
          </a:stretch>
        </p:blipFill>
        <p:spPr>
          <a:xfrm>
            <a:off x="1052830" y="1668780"/>
            <a:ext cx="10085705" cy="5189220"/>
          </a:xfrm>
          <a:prstGeom prst="rect">
            <a:avLst/>
          </a:prstGeom>
        </p:spPr>
      </p:pic>
      <p:sp>
        <p:nvSpPr>
          <p:cNvPr id="31748" name="文本框 3"/>
          <p:cNvSpPr txBox="1"/>
          <p:nvPr/>
        </p:nvSpPr>
        <p:spPr>
          <a:xfrm>
            <a:off x="1175385" y="0"/>
            <a:ext cx="6552565" cy="922020"/>
          </a:xfrm>
          <a:prstGeom prst="rect">
            <a:avLst/>
          </a:prstGeom>
          <a:noFill/>
          <a:ln w="9525">
            <a:noFill/>
          </a:ln>
        </p:spPr>
        <p:txBody>
          <a:bodyPr wrap="square" anchor="t" anchorCtr="0">
            <a:spAutoFit/>
          </a:bodyPr>
          <a:p>
            <a:pPr>
              <a:lnSpc>
                <a:spcPct val="150000"/>
              </a:lnSpc>
            </a:pPr>
            <a:r>
              <a:rPr lang="en-US" altLang="zh-CN" sz="3600" b="1" i="1">
                <a:latin typeface="Calibri" panose="020F0502020204030204" charset="0"/>
                <a:ea typeface="宋体" panose="02010600030101010101" pitchFamily="2" charset="-122"/>
                <a:sym typeface="宋体" panose="02010600030101010101" pitchFamily="2" charset="-122"/>
              </a:rPr>
              <a:t>Activity 3: Read for information</a:t>
            </a:r>
            <a:endParaRPr lang="en-US" altLang="zh-CN" sz="3600" b="1" i="1">
              <a:latin typeface="Calibri" panose="020F0502020204030204" charset="0"/>
              <a:ea typeface="宋体" panose="02010600030101010101" pitchFamily="2" charset="-122"/>
              <a:sym typeface="宋体" panose="02010600030101010101" pitchFamily="2" charset="-122"/>
            </a:endParaRPr>
          </a:p>
        </p:txBody>
      </p:sp>
      <p:grpSp>
        <p:nvGrpSpPr>
          <p:cNvPr id="9" name="组合 8"/>
          <p:cNvGrpSpPr/>
          <p:nvPr/>
        </p:nvGrpSpPr>
        <p:grpSpPr>
          <a:xfrm>
            <a:off x="153670" y="247650"/>
            <a:ext cx="7574280" cy="1009650"/>
            <a:chOff x="243" y="390"/>
            <a:chExt cx="11928" cy="1590"/>
          </a:xfrm>
        </p:grpSpPr>
        <p:pic>
          <p:nvPicPr>
            <p:cNvPr id="4" name="图片 3"/>
            <p:cNvPicPr/>
            <p:nvPr/>
          </p:nvPicPr>
          <p:blipFill>
            <a:blip r:embed="rId2">
              <a:clrChange>
                <a:clrFrom>
                  <a:srgbClr val="F5F5F5">
                    <a:alpha val="100000"/>
                  </a:srgbClr>
                </a:clrFrom>
                <a:clrTo>
                  <a:srgbClr val="F5F5F5">
                    <a:alpha val="100000"/>
                    <a:alpha val="0"/>
                  </a:srgbClr>
                </a:clrTo>
              </a:clrChange>
              <a:lum contrast="-12000"/>
            </a:blip>
            <a:srcRect l="10000" t="29333" r="66667" b="30000"/>
            <a:stretch>
              <a:fillRect/>
            </a:stretch>
          </p:blipFill>
          <p:spPr>
            <a:xfrm rot="18360000">
              <a:off x="153" y="479"/>
              <a:ext cx="1590" cy="1411"/>
            </a:xfrm>
            <a:prstGeom prst="rect">
              <a:avLst/>
            </a:prstGeom>
            <a:noFill/>
            <a:ln w="9525">
              <a:noFill/>
            </a:ln>
          </p:spPr>
        </p:pic>
        <p:pic>
          <p:nvPicPr>
            <p:cNvPr id="148" name="图片 147"/>
            <p:cNvPicPr/>
            <p:nvPr/>
          </p:nvPicPr>
          <p:blipFill>
            <a:blip r:embed="rId3">
              <a:clrChange>
                <a:clrFrom>
                  <a:srgbClr val="F6F6F6">
                    <a:alpha val="100000"/>
                  </a:srgbClr>
                </a:clrFrom>
                <a:clrTo>
                  <a:srgbClr val="F6F6F6">
                    <a:alpha val="100000"/>
                    <a:alpha val="0"/>
                  </a:srgbClr>
                </a:clrTo>
              </a:clrChange>
            </a:blip>
            <a:srcRect l="14791" t="44684" r="20291" b="37494"/>
            <a:stretch>
              <a:fillRect/>
            </a:stretch>
          </p:blipFill>
          <p:spPr>
            <a:xfrm>
              <a:off x="1611" y="1182"/>
              <a:ext cx="10560" cy="542"/>
            </a:xfrm>
            <a:prstGeom prst="rect">
              <a:avLst/>
            </a:prstGeom>
            <a:noFill/>
            <a:ln w="9525">
              <a:noFill/>
            </a:ln>
          </p:spPr>
        </p:pic>
      </p:grpSp>
      <p:sp>
        <p:nvSpPr>
          <p:cNvPr id="8" name="文本框 7"/>
          <p:cNvSpPr txBox="1"/>
          <p:nvPr/>
        </p:nvSpPr>
        <p:spPr>
          <a:xfrm>
            <a:off x="1270" y="1184275"/>
            <a:ext cx="12192000" cy="654685"/>
          </a:xfrm>
          <a:prstGeom prst="rect">
            <a:avLst/>
          </a:prstGeom>
          <a:noFill/>
        </p:spPr>
        <p:txBody>
          <a:bodyPr wrap="square" rtlCol="0" anchor="t">
            <a:noAutofit/>
          </a:bodyPr>
          <a:p>
            <a:pPr algn="ctr">
              <a:buClrTx/>
              <a:buSzTx/>
              <a:buFontTx/>
            </a:pPr>
            <a:r>
              <a:rPr lang="en-US" altLang="zh-CN" sz="3200" b="1" i="1" smtClean="0">
                <a:solidFill>
                  <a:srgbClr val="1509B7"/>
                </a:solidFill>
                <a:latin typeface="Calibri" panose="020F0502020204030204" charset="0"/>
                <a:ea typeface="微软雅黑" panose="020B0503020204020204" charset="-122"/>
                <a:cs typeface="Calibri" panose="020F0502020204030204" charset="0"/>
              </a:rPr>
              <a:t>Read Para.3-6 carefully and complete the table.  </a:t>
            </a:r>
            <a:endParaRPr lang="en-US" altLang="zh-CN" sz="3200" b="1" i="1" smtClean="0">
              <a:solidFill>
                <a:srgbClr val="1509B7"/>
              </a:solidFill>
              <a:latin typeface="Calibri" panose="020F0502020204030204" charset="0"/>
              <a:ea typeface="微软雅黑" panose="020B0503020204020204" charset="-122"/>
              <a:cs typeface="Calibri" panose="020F0502020204030204" charset="0"/>
              <a:sym typeface="+mn-ea"/>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 name="图片 101"/>
          <p:cNvPicPr/>
          <p:nvPr/>
        </p:nvPicPr>
        <p:blipFill>
          <a:blip r:embed="rId1">
            <a:clrChange>
              <a:clrFrom>
                <a:srgbClr val="FFFFFF">
                  <a:alpha val="100000"/>
                </a:srgbClr>
              </a:clrFrom>
              <a:clrTo>
                <a:srgbClr val="FFFFFF">
                  <a:alpha val="100000"/>
                  <a:alpha val="0"/>
                </a:srgbClr>
              </a:clrTo>
            </a:clrChange>
          </a:blip>
          <a:stretch>
            <a:fillRect/>
          </a:stretch>
        </p:blipFill>
        <p:spPr>
          <a:xfrm>
            <a:off x="738505" y="472440"/>
            <a:ext cx="8122285" cy="6106795"/>
          </a:xfrm>
          <a:prstGeom prst="rect">
            <a:avLst/>
          </a:prstGeom>
          <a:noFill/>
          <a:ln w="9525">
            <a:noFill/>
          </a:ln>
        </p:spPr>
      </p:pic>
      <p:sp>
        <p:nvSpPr>
          <p:cNvPr id="3" name="文本框 4"/>
          <p:cNvSpPr txBox="1"/>
          <p:nvPr/>
        </p:nvSpPr>
        <p:spPr>
          <a:xfrm>
            <a:off x="8009255" y="680720"/>
            <a:ext cx="4058920" cy="1624330"/>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p>
            <a:pPr indent="0" algn="just" rtl="0" fontAlgn="auto">
              <a:lnSpc>
                <a:spcPct val="100000"/>
              </a:lnSpc>
            </a:pPr>
            <a:r>
              <a:rPr lang="en-US" altLang="zh-CN" sz="2400" b="1" i="1" kern="100">
                <a:latin typeface="Calibri" panose="020F0502020204030204" charset="0"/>
                <a:ea typeface="宋体" panose="02010600030101010101" pitchFamily="2" charset="-122"/>
                <a:cs typeface="Calibri" panose="020F0502020204030204" charset="0"/>
                <a:sym typeface="Times New Roman" panose="02020603050405020304"/>
              </a:rPr>
              <a:t>1</a:t>
            </a:r>
            <a:r>
              <a:rPr lang="en-US" altLang="zh-CN" sz="2400" b="1" i="1" kern="100" baseline="30000">
                <a:latin typeface="Calibri" panose="020F0502020204030204" charset="0"/>
                <a:ea typeface="宋体" panose="02010600030101010101" pitchFamily="2" charset="-122"/>
                <a:cs typeface="Calibri" panose="020F0502020204030204" charset="0"/>
                <a:sym typeface="Times New Roman" panose="02020603050405020304"/>
              </a:rPr>
              <a:t>st</a:t>
            </a:r>
            <a:r>
              <a:rPr lang="en-US" altLang="zh-CN" sz="2400" b="1" i="1" kern="100">
                <a:latin typeface="Calibri" panose="020F0502020204030204" charset="0"/>
                <a:ea typeface="宋体" panose="02010600030101010101" pitchFamily="2" charset="-122"/>
                <a:cs typeface="Calibri" panose="020F0502020204030204" charset="0"/>
                <a:sym typeface="Times New Roman" panose="02020603050405020304"/>
              </a:rPr>
              <a:t>Place</a:t>
            </a:r>
            <a:r>
              <a:rPr lang="en-US" altLang="zh-CN" sz="2400" b="1" i="1" u="sng" kern="100">
                <a:latin typeface="Calibri" panose="020F0502020204030204" charset="0"/>
                <a:ea typeface="宋体" panose="02010600030101010101" pitchFamily="2" charset="-122"/>
                <a:cs typeface="Calibri" panose="020F0502020204030204" charset="0"/>
                <a:sym typeface="Times New Roman" panose="02020603050405020304"/>
              </a:rPr>
              <a:t> </a:t>
            </a:r>
            <a:endParaRPr lang="en-US" altLang="zh-CN" sz="2400" b="1" i="1" u="sng" kern="100">
              <a:latin typeface="Calibri" panose="020F0502020204030204" charset="0"/>
              <a:ea typeface="宋体" panose="02010600030101010101" pitchFamily="2" charset="-122"/>
              <a:cs typeface="Calibri" panose="020F0502020204030204" charset="0"/>
              <a:sym typeface="Times New Roman" panose="02020603050405020304"/>
            </a:endParaRPr>
          </a:p>
          <a:p>
            <a:pPr indent="0" algn="just" rtl="0" fontAlgn="auto">
              <a:lnSpc>
                <a:spcPct val="100000"/>
              </a:lnSpc>
            </a:pPr>
            <a:r>
              <a:rPr lang="en-US" altLang="zh-CN" sz="2400" b="1" i="1" kern="100">
                <a:latin typeface="Calibri" panose="020F0502020204030204" charset="0"/>
                <a:ea typeface="宋体" panose="02010600030101010101" pitchFamily="2" charset="-122"/>
                <a:cs typeface="Calibri" panose="020F0502020204030204" charset="0"/>
                <a:sym typeface="Times New Roman" panose="02020603050405020304"/>
              </a:rPr>
              <a:t>Cuisine:</a:t>
            </a:r>
            <a:r>
              <a:rPr lang="en-US" altLang="zh-CN" sz="2400" b="1" i="1" u="sng" kern="100">
                <a:latin typeface="Calibri" panose="020F0502020204030204" charset="0"/>
                <a:ea typeface="宋体" panose="02010600030101010101" pitchFamily="2" charset="-122"/>
                <a:cs typeface="Calibri" panose="020F0502020204030204" charset="0"/>
                <a:sym typeface="Times New Roman" panose="02020603050405020304"/>
              </a:rPr>
              <a:t> </a:t>
            </a:r>
            <a:endParaRPr lang="en-US" altLang="zh-CN" sz="2400" b="1" i="1" u="sng" kern="100">
              <a:latin typeface="Calibri" panose="020F0502020204030204" charset="0"/>
              <a:ea typeface="宋体" panose="02010600030101010101" pitchFamily="2" charset="-122"/>
              <a:cs typeface="Calibri" panose="020F0502020204030204" charset="0"/>
              <a:sym typeface="Times New Roman" panose="02020603050405020304"/>
            </a:endParaRPr>
          </a:p>
          <a:p>
            <a:pPr indent="0" algn="just" rtl="0" fontAlgn="auto">
              <a:lnSpc>
                <a:spcPct val="100000"/>
              </a:lnSpc>
            </a:pPr>
            <a:r>
              <a:rPr lang="en-US" altLang="zh-CN" sz="2400" b="1" i="1" kern="100">
                <a:latin typeface="Calibri" panose="020F0502020204030204" charset="0"/>
                <a:ea typeface="宋体" panose="02010600030101010101" pitchFamily="2" charset="-122"/>
                <a:cs typeface="Calibri" panose="020F0502020204030204" charset="0"/>
                <a:sym typeface="Times New Roman" panose="02020603050405020304"/>
              </a:rPr>
              <a:t>Typical dish: </a:t>
            </a:r>
            <a:r>
              <a:rPr lang="en-US" altLang="zh-CN" sz="2400" b="1" i="1" u="sng" kern="100">
                <a:latin typeface="Calibri" panose="020F0502020204030204" charset="0"/>
                <a:ea typeface="宋体" panose="02010600030101010101" pitchFamily="2" charset="-122"/>
                <a:cs typeface="Calibri" panose="020F0502020204030204" charset="0"/>
                <a:sym typeface="Times New Roman" panose="02020603050405020304"/>
              </a:rPr>
              <a:t> </a:t>
            </a:r>
            <a:endParaRPr lang="en-US" altLang="zh-CN" sz="2400" b="1" i="1" u="sng" kern="100">
              <a:latin typeface="Calibri" panose="020F0502020204030204" charset="0"/>
              <a:ea typeface="宋体" panose="02010600030101010101" pitchFamily="2" charset="-122"/>
              <a:cs typeface="Calibri" panose="020F0502020204030204" charset="0"/>
              <a:sym typeface="Times New Roman" panose="02020603050405020304"/>
            </a:endParaRPr>
          </a:p>
        </p:txBody>
      </p:sp>
      <p:sp>
        <p:nvSpPr>
          <p:cNvPr id="6" name="文本框 6"/>
          <p:cNvSpPr txBox="1"/>
          <p:nvPr/>
        </p:nvSpPr>
        <p:spPr>
          <a:xfrm>
            <a:off x="8009255" y="2515870"/>
            <a:ext cx="4058920" cy="2353945"/>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p>
            <a:pPr indent="0" algn="just" rtl="0" fontAlgn="auto">
              <a:lnSpc>
                <a:spcPct val="100000"/>
              </a:lnSpc>
            </a:pPr>
            <a:r>
              <a:rPr lang="en-US" altLang="zh-CN" sz="2400" b="1" i="1" kern="100">
                <a:latin typeface="Calibri" panose="020F0502020204030204" charset="0"/>
                <a:ea typeface="宋体" panose="02010600030101010101" pitchFamily="2" charset="-122"/>
                <a:cs typeface="Calibri" panose="020F0502020204030204" charset="0"/>
                <a:sym typeface="Times New Roman" panose="02020603050405020304"/>
              </a:rPr>
              <a:t>2</a:t>
            </a:r>
            <a:r>
              <a:rPr lang="en-US" altLang="zh-CN" sz="2400" b="1" i="1" kern="100" baseline="30000">
                <a:latin typeface="Calibri" panose="020F0502020204030204" charset="0"/>
                <a:ea typeface="宋体" panose="02010600030101010101" pitchFamily="2" charset="-122"/>
                <a:cs typeface="Calibri" panose="020F0502020204030204" charset="0"/>
                <a:sym typeface="Times New Roman" panose="02020603050405020304"/>
              </a:rPr>
              <a:t>nd </a:t>
            </a:r>
            <a:r>
              <a:rPr lang="en-US" altLang="zh-CN" sz="2400" b="1" i="1" kern="100">
                <a:latin typeface="Calibri" panose="020F0502020204030204" charset="0"/>
                <a:ea typeface="宋体" panose="02010600030101010101" pitchFamily="2" charset="-122"/>
                <a:cs typeface="Calibri" panose="020F0502020204030204" charset="0"/>
                <a:sym typeface="Times New Roman" panose="02020603050405020304"/>
              </a:rPr>
              <a:t>Place:  </a:t>
            </a:r>
            <a:endParaRPr lang="en-US" altLang="zh-CN" sz="2400" b="1" i="1" kern="100">
              <a:latin typeface="Calibri" panose="020F0502020204030204" charset="0"/>
              <a:ea typeface="宋体" panose="02010600030101010101" pitchFamily="2" charset="-122"/>
              <a:cs typeface="Calibri" panose="020F0502020204030204" charset="0"/>
              <a:sym typeface="Times New Roman" panose="02020603050405020304"/>
            </a:endParaRPr>
          </a:p>
          <a:p>
            <a:pPr indent="0" algn="just" rtl="0" fontAlgn="auto">
              <a:lnSpc>
                <a:spcPct val="100000"/>
              </a:lnSpc>
            </a:pPr>
            <a:r>
              <a:rPr lang="en-US" altLang="zh-CN" sz="2400" b="1" i="1" kern="100">
                <a:latin typeface="Calibri" panose="020F0502020204030204" charset="0"/>
                <a:ea typeface="宋体" panose="02010600030101010101" pitchFamily="2" charset="-122"/>
                <a:cs typeface="Calibri" panose="020F0502020204030204" charset="0"/>
                <a:sym typeface="Times New Roman" panose="02020603050405020304"/>
              </a:rPr>
              <a:t>Cuisine:</a:t>
            </a:r>
            <a:r>
              <a:rPr lang="en-US" altLang="zh-CN" sz="2400" b="1" i="1" u="sng" kern="100">
                <a:latin typeface="Calibri" panose="020F0502020204030204" charset="0"/>
                <a:ea typeface="宋体" panose="02010600030101010101" pitchFamily="2" charset="-122"/>
                <a:cs typeface="Calibri" panose="020F0502020204030204" charset="0"/>
                <a:sym typeface="Times New Roman" panose="02020603050405020304"/>
              </a:rPr>
              <a:t> </a:t>
            </a:r>
            <a:endParaRPr lang="en-US" altLang="zh-CN" sz="2400" b="1" i="1" u="sng" kern="100">
              <a:latin typeface="Calibri" panose="020F0502020204030204" charset="0"/>
              <a:ea typeface="宋体" panose="02010600030101010101" pitchFamily="2" charset="-122"/>
              <a:cs typeface="Calibri" panose="020F0502020204030204" charset="0"/>
              <a:sym typeface="Times New Roman" panose="02020603050405020304"/>
            </a:endParaRPr>
          </a:p>
          <a:p>
            <a:pPr indent="0" algn="just" rtl="0" fontAlgn="auto">
              <a:lnSpc>
                <a:spcPct val="100000"/>
              </a:lnSpc>
            </a:pPr>
            <a:r>
              <a:rPr lang="en-US" altLang="zh-CN" sz="2400" b="1" i="1" kern="100">
                <a:latin typeface="Calibri" panose="020F0502020204030204" charset="0"/>
                <a:ea typeface="宋体" panose="02010600030101010101" pitchFamily="2" charset="-122"/>
                <a:cs typeface="Calibri" panose="020F0502020204030204" charset="0"/>
                <a:sym typeface="Times New Roman" panose="02020603050405020304"/>
              </a:rPr>
              <a:t>Typical dish:</a:t>
            </a:r>
            <a:endParaRPr lang="en-US" altLang="zh-CN" sz="2400" b="1" i="1" kern="100">
              <a:latin typeface="Calibri" panose="020F0502020204030204" charset="0"/>
              <a:ea typeface="宋体" panose="02010600030101010101" pitchFamily="2" charset="-122"/>
              <a:cs typeface="Calibri" panose="020F0502020204030204" charset="0"/>
              <a:sym typeface="Times New Roman" panose="02020603050405020304"/>
            </a:endParaRPr>
          </a:p>
          <a:p>
            <a:pPr indent="0" algn="just" rtl="0" fontAlgn="auto">
              <a:lnSpc>
                <a:spcPct val="100000"/>
              </a:lnSpc>
            </a:pPr>
            <a:r>
              <a:rPr lang="en-US" altLang="zh-CN" sz="2400" b="1" i="1" kern="100">
                <a:latin typeface="Calibri" panose="020F0502020204030204" charset="0"/>
                <a:ea typeface="宋体" panose="02010600030101010101" pitchFamily="2" charset="-122"/>
                <a:cs typeface="Calibri" panose="020F0502020204030204" charset="0"/>
                <a:sym typeface="Times New Roman" panose="02020603050405020304"/>
              </a:rPr>
              <a:t>1.               </a:t>
            </a:r>
            <a:endParaRPr lang="en-US" altLang="zh-CN" sz="2400" b="1" i="1" kern="100">
              <a:latin typeface="Calibri" panose="020F0502020204030204" charset="0"/>
              <a:ea typeface="宋体" panose="02010600030101010101" pitchFamily="2" charset="-122"/>
              <a:cs typeface="Calibri" panose="020F0502020204030204" charset="0"/>
              <a:sym typeface="Times New Roman" panose="02020603050405020304"/>
            </a:endParaRPr>
          </a:p>
          <a:p>
            <a:pPr indent="0" algn="just" rtl="0" fontAlgn="auto">
              <a:lnSpc>
                <a:spcPct val="100000"/>
              </a:lnSpc>
            </a:pPr>
            <a:r>
              <a:rPr lang="en-US" altLang="zh-CN" sz="2400" b="1" i="1" kern="100">
                <a:latin typeface="Calibri" panose="020F0502020204030204" charset="0"/>
                <a:ea typeface="宋体" panose="02010600030101010101" pitchFamily="2" charset="-122"/>
                <a:cs typeface="Calibri" panose="020F0502020204030204" charset="0"/>
                <a:sym typeface="Times New Roman" panose="02020603050405020304"/>
              </a:rPr>
              <a:t>2.                                    </a:t>
            </a:r>
            <a:endParaRPr lang="en-US" altLang="zh-CN" sz="2400" b="1" i="1" u="sng" kern="100">
              <a:latin typeface="Calibri" panose="020F0502020204030204" charset="0"/>
              <a:ea typeface="宋体" panose="02010600030101010101" pitchFamily="2" charset="-122"/>
              <a:cs typeface="Calibri" panose="020F0502020204030204" charset="0"/>
              <a:sym typeface="Times New Roman" panose="02020603050405020304"/>
            </a:endParaRPr>
          </a:p>
        </p:txBody>
      </p:sp>
      <p:sp>
        <p:nvSpPr>
          <p:cNvPr id="11" name="文本框 8"/>
          <p:cNvSpPr txBox="1"/>
          <p:nvPr/>
        </p:nvSpPr>
        <p:spPr>
          <a:xfrm>
            <a:off x="135890" y="164465"/>
            <a:ext cx="4538345" cy="1983105"/>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p>
            <a:pPr indent="0" algn="just" rtl="0" fontAlgn="auto">
              <a:lnSpc>
                <a:spcPct val="100000"/>
              </a:lnSpc>
            </a:pPr>
            <a:r>
              <a:rPr lang="en-US" altLang="zh-CN" sz="2400" b="1" i="1" kern="100">
                <a:latin typeface="Calibri" panose="020F0502020204030204" charset="0"/>
                <a:ea typeface="宋体" panose="02010600030101010101" pitchFamily="2" charset="-122"/>
                <a:cs typeface="Calibri" panose="020F0502020204030204" charset="0"/>
                <a:sym typeface="Times New Roman" panose="02020603050405020304"/>
              </a:rPr>
              <a:t>3</a:t>
            </a:r>
            <a:r>
              <a:rPr lang="en-US" altLang="zh-CN" sz="2400" b="1" i="1" kern="100" baseline="30000">
                <a:latin typeface="Calibri" panose="020F0502020204030204" charset="0"/>
                <a:ea typeface="宋体" panose="02010600030101010101" pitchFamily="2" charset="-122"/>
                <a:cs typeface="Calibri" panose="020F0502020204030204" charset="0"/>
                <a:sym typeface="Times New Roman" panose="02020603050405020304"/>
              </a:rPr>
              <a:t>rd</a:t>
            </a:r>
            <a:r>
              <a:rPr lang="en-US" altLang="zh-CN" sz="2400" b="1" i="1" kern="100">
                <a:latin typeface="Calibri" panose="020F0502020204030204" charset="0"/>
                <a:ea typeface="宋体" panose="02010600030101010101" pitchFamily="2" charset="-122"/>
                <a:cs typeface="Calibri" panose="020F0502020204030204" charset="0"/>
                <a:sym typeface="Times New Roman" panose="02020603050405020304"/>
              </a:rPr>
              <a:t> Place</a:t>
            </a:r>
            <a:endParaRPr lang="en-US" altLang="zh-CN" sz="2400" b="1" i="1" kern="100">
              <a:latin typeface="Calibri" panose="020F0502020204030204" charset="0"/>
              <a:ea typeface="宋体" panose="02010600030101010101" pitchFamily="2" charset="-122"/>
              <a:cs typeface="Calibri" panose="020F0502020204030204" charset="0"/>
              <a:sym typeface="Times New Roman" panose="02020603050405020304"/>
            </a:endParaRPr>
          </a:p>
          <a:p>
            <a:pPr indent="0" algn="just" rtl="0" fontAlgn="auto">
              <a:lnSpc>
                <a:spcPct val="100000"/>
              </a:lnSpc>
            </a:pPr>
            <a:r>
              <a:rPr lang="en-US" altLang="zh-CN" sz="2400" b="1" i="1" kern="100">
                <a:latin typeface="Calibri" panose="020F0502020204030204" charset="0"/>
                <a:ea typeface="宋体" panose="02010600030101010101" pitchFamily="2" charset="-122"/>
                <a:cs typeface="Calibri" panose="020F0502020204030204" charset="0"/>
                <a:sym typeface="Times New Roman" panose="02020603050405020304"/>
              </a:rPr>
              <a:t>Cuisine:</a:t>
            </a:r>
            <a:r>
              <a:rPr lang="en-US" altLang="zh-CN" sz="2400" b="1" i="1" u="sng" kern="100">
                <a:latin typeface="Calibri" panose="020F0502020204030204" charset="0"/>
                <a:ea typeface="宋体" panose="02010600030101010101" pitchFamily="2" charset="-122"/>
                <a:cs typeface="Calibri" panose="020F0502020204030204" charset="0"/>
                <a:sym typeface="Times New Roman" panose="02020603050405020304"/>
              </a:rPr>
              <a:t> </a:t>
            </a:r>
            <a:endParaRPr lang="en-US" altLang="zh-CN" sz="2400" b="1" i="1" u="sng" kern="100">
              <a:latin typeface="Calibri" panose="020F0502020204030204" charset="0"/>
              <a:ea typeface="宋体" panose="02010600030101010101" pitchFamily="2" charset="-122"/>
              <a:cs typeface="Calibri" panose="020F0502020204030204" charset="0"/>
              <a:sym typeface="Times New Roman" panose="02020603050405020304"/>
            </a:endParaRPr>
          </a:p>
          <a:p>
            <a:pPr indent="0" algn="just" rtl="0" fontAlgn="auto">
              <a:lnSpc>
                <a:spcPct val="100000"/>
              </a:lnSpc>
            </a:pPr>
            <a:endParaRPr lang="en-US" altLang="zh-CN" sz="2400" b="1" i="1" kern="100">
              <a:latin typeface="Calibri" panose="020F0502020204030204" charset="0"/>
              <a:ea typeface="宋体" panose="02010600030101010101" pitchFamily="2" charset="-122"/>
              <a:cs typeface="Calibri" panose="020F0502020204030204" charset="0"/>
              <a:sym typeface="Times New Roman" panose="02020603050405020304"/>
            </a:endParaRPr>
          </a:p>
          <a:p>
            <a:pPr indent="0" algn="just" rtl="0" fontAlgn="auto">
              <a:lnSpc>
                <a:spcPct val="100000"/>
              </a:lnSpc>
            </a:pPr>
            <a:r>
              <a:rPr lang="en-US" altLang="zh-CN" sz="2400" b="1" i="1" kern="100">
                <a:latin typeface="Calibri" panose="020F0502020204030204" charset="0"/>
                <a:ea typeface="宋体" panose="02010600030101010101" pitchFamily="2" charset="-122"/>
                <a:cs typeface="Calibri" panose="020F0502020204030204" charset="0"/>
                <a:sym typeface="Times New Roman" panose="02020603050405020304"/>
              </a:rPr>
              <a:t>Typical Dish:</a:t>
            </a:r>
            <a:r>
              <a:rPr lang="en-US" altLang="zh-CN" sz="2400" b="1" i="1" u="sng" kern="100">
                <a:latin typeface="Calibri" panose="020F0502020204030204" charset="0"/>
                <a:ea typeface="宋体" panose="02010600030101010101" pitchFamily="2" charset="-122"/>
                <a:cs typeface="Calibri" panose="020F0502020204030204" charset="0"/>
                <a:sym typeface="Times New Roman" panose="02020603050405020304"/>
              </a:rPr>
              <a:t> </a:t>
            </a:r>
            <a:endParaRPr lang="en-US" altLang="zh-CN" sz="2400" b="1" i="1" u="sng" kern="100">
              <a:latin typeface="Calibri" panose="020F0502020204030204" charset="0"/>
              <a:ea typeface="宋体" panose="02010600030101010101" pitchFamily="2" charset="-122"/>
              <a:cs typeface="Calibri" panose="020F0502020204030204" charset="0"/>
              <a:sym typeface="Times New Roman" panose="02020603050405020304"/>
            </a:endParaRPr>
          </a:p>
          <a:p>
            <a:pPr indent="0" algn="just" rtl="0" fontAlgn="auto">
              <a:lnSpc>
                <a:spcPct val="100000"/>
              </a:lnSpc>
            </a:pPr>
            <a:r>
              <a:rPr lang="en-US" altLang="zh-CN" sz="2400" b="1" i="1" u="sng" kern="100">
                <a:latin typeface="Calibri" panose="020F0502020204030204" charset="0"/>
                <a:ea typeface="宋体" panose="02010600030101010101" pitchFamily="2" charset="-122"/>
                <a:cs typeface="Calibri" panose="020F0502020204030204" charset="0"/>
                <a:sym typeface="Times New Roman" panose="02020603050405020304"/>
              </a:rPr>
              <a:t> </a:t>
            </a:r>
            <a:endParaRPr lang="en-US" altLang="zh-CN" sz="2400" b="1" i="1" u="sng" kern="100">
              <a:latin typeface="Calibri" panose="020F0502020204030204" charset="0"/>
              <a:ea typeface="宋体" panose="02010600030101010101" pitchFamily="2" charset="-122"/>
              <a:cs typeface="Calibri" panose="020F0502020204030204" charset="0"/>
              <a:sym typeface="Times New Roman" panose="02020603050405020304"/>
            </a:endParaRPr>
          </a:p>
        </p:txBody>
      </p:sp>
      <p:sp>
        <p:nvSpPr>
          <p:cNvPr id="12" name="文本框 11"/>
          <p:cNvSpPr txBox="1"/>
          <p:nvPr/>
        </p:nvSpPr>
        <p:spPr>
          <a:xfrm>
            <a:off x="410210" y="5207635"/>
            <a:ext cx="3855085" cy="1283335"/>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p>
            <a:pPr indent="0" algn="just" rtl="0" fontAlgn="auto">
              <a:lnSpc>
                <a:spcPct val="100000"/>
              </a:lnSpc>
            </a:pPr>
            <a:r>
              <a:rPr lang="en-US" altLang="zh-CN" sz="2400" b="1" i="1" kern="100">
                <a:latin typeface="Calibri" panose="020F0502020204030204" charset="0"/>
                <a:ea typeface="宋体" panose="02010600030101010101" pitchFamily="2" charset="-122"/>
                <a:cs typeface="Calibri" panose="020F0502020204030204" charset="0"/>
                <a:sym typeface="Times New Roman" panose="02020603050405020304"/>
              </a:rPr>
              <a:t>4</a:t>
            </a:r>
            <a:r>
              <a:rPr lang="en-US" altLang="zh-CN" sz="2400" b="1" i="1" kern="100" baseline="30000">
                <a:latin typeface="Calibri" panose="020F0502020204030204" charset="0"/>
                <a:ea typeface="宋体" panose="02010600030101010101" pitchFamily="2" charset="-122"/>
                <a:cs typeface="Calibri" panose="020F0502020204030204" charset="0"/>
                <a:sym typeface="Times New Roman" panose="02020603050405020304"/>
              </a:rPr>
              <a:t>th</a:t>
            </a:r>
            <a:r>
              <a:rPr lang="en-US" altLang="zh-CN" sz="2400" b="1" i="1" kern="100">
                <a:latin typeface="Calibri" panose="020F0502020204030204" charset="0"/>
                <a:ea typeface="宋体" panose="02010600030101010101" pitchFamily="2" charset="-122"/>
                <a:cs typeface="Calibri" panose="020F0502020204030204" charset="0"/>
                <a:sym typeface="Times New Roman" panose="02020603050405020304"/>
              </a:rPr>
              <a:t> Place</a:t>
            </a:r>
            <a:r>
              <a:rPr lang="en-US" altLang="zh-CN" sz="2400" b="1" i="1" u="sng" kern="100">
                <a:latin typeface="Calibri" panose="020F0502020204030204" charset="0"/>
                <a:ea typeface="宋体" panose="02010600030101010101" pitchFamily="2" charset="-122"/>
                <a:cs typeface="Calibri" panose="020F0502020204030204" charset="0"/>
                <a:sym typeface="Times New Roman" panose="02020603050405020304"/>
              </a:rPr>
              <a:t>            </a:t>
            </a:r>
            <a:endParaRPr lang="en-US" altLang="zh-CN" sz="2400" b="1" i="1" u="sng" kern="100">
              <a:latin typeface="Calibri" panose="020F0502020204030204" charset="0"/>
              <a:ea typeface="宋体" panose="02010600030101010101" pitchFamily="2" charset="-122"/>
              <a:cs typeface="Calibri" panose="020F0502020204030204" charset="0"/>
              <a:sym typeface="Times New Roman" panose="02020603050405020304"/>
            </a:endParaRPr>
          </a:p>
          <a:p>
            <a:pPr indent="0" algn="just" rtl="0" fontAlgn="auto">
              <a:lnSpc>
                <a:spcPct val="100000"/>
              </a:lnSpc>
            </a:pPr>
            <a:r>
              <a:rPr lang="en-US" altLang="zh-CN" sz="2400" b="1" i="1" kern="100">
                <a:latin typeface="Calibri" panose="020F0502020204030204" charset="0"/>
                <a:ea typeface="宋体" panose="02010600030101010101" pitchFamily="2" charset="-122"/>
                <a:cs typeface="Calibri" panose="020F0502020204030204" charset="0"/>
                <a:sym typeface="Times New Roman" panose="02020603050405020304"/>
              </a:rPr>
              <a:t>Cuisine:</a:t>
            </a:r>
            <a:r>
              <a:rPr lang="en-US" altLang="zh-CN" sz="2400" b="1" i="1" u="sng" kern="100">
                <a:latin typeface="Calibri" panose="020F0502020204030204" charset="0"/>
                <a:ea typeface="宋体" panose="02010600030101010101" pitchFamily="2" charset="-122"/>
                <a:cs typeface="Calibri" panose="020F0502020204030204" charset="0"/>
                <a:sym typeface="Times New Roman" panose="02020603050405020304"/>
              </a:rPr>
              <a:t>                  </a:t>
            </a:r>
            <a:endParaRPr lang="en-US" altLang="zh-CN" sz="2400" b="1" i="1" u="sng" kern="100">
              <a:latin typeface="Calibri" panose="020F0502020204030204" charset="0"/>
              <a:ea typeface="宋体" panose="02010600030101010101" pitchFamily="2" charset="-122"/>
              <a:cs typeface="Calibri" panose="020F0502020204030204" charset="0"/>
              <a:sym typeface="Times New Roman" panose="02020603050405020304"/>
            </a:endParaRPr>
          </a:p>
          <a:p>
            <a:pPr indent="0" algn="just" rtl="0" fontAlgn="auto">
              <a:lnSpc>
                <a:spcPct val="100000"/>
              </a:lnSpc>
            </a:pPr>
            <a:r>
              <a:rPr lang="en-US" altLang="zh-CN" sz="2400" b="1" i="1" kern="100">
                <a:latin typeface="Calibri" panose="020F0502020204030204" charset="0"/>
                <a:ea typeface="宋体" panose="02010600030101010101" pitchFamily="2" charset="-122"/>
                <a:cs typeface="Calibri" panose="020F0502020204030204" charset="0"/>
                <a:sym typeface="Times New Roman" panose="02020603050405020304"/>
              </a:rPr>
              <a:t>Typical dish: </a:t>
            </a:r>
            <a:r>
              <a:rPr lang="en-US" altLang="zh-CN" sz="2400" b="1" i="1" u="sng" kern="100">
                <a:latin typeface="Calibri" panose="020F0502020204030204" charset="0"/>
                <a:ea typeface="宋体" panose="02010600030101010101" pitchFamily="2" charset="-122"/>
                <a:cs typeface="Calibri" panose="020F0502020204030204" charset="0"/>
                <a:sym typeface="Times New Roman" panose="02020603050405020304"/>
              </a:rPr>
              <a:t>             </a:t>
            </a:r>
            <a:endParaRPr lang="en-US" altLang="zh-CN" sz="2400" b="1" i="1" u="sng" kern="100">
              <a:latin typeface="Calibri" panose="020F0502020204030204" charset="0"/>
              <a:ea typeface="宋体" panose="02010600030101010101" pitchFamily="2" charset="-122"/>
              <a:cs typeface="Calibri" panose="020F0502020204030204" charset="0"/>
              <a:sym typeface="Times New Roman" panose="02020603050405020304"/>
            </a:endParaRPr>
          </a:p>
        </p:txBody>
      </p:sp>
      <p:sp>
        <p:nvSpPr>
          <p:cNvPr id="17" name="文本框 12"/>
          <p:cNvSpPr txBox="1"/>
          <p:nvPr/>
        </p:nvSpPr>
        <p:spPr>
          <a:xfrm>
            <a:off x="8024495" y="5080635"/>
            <a:ext cx="4058920" cy="1223010"/>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p>
            <a:pPr indent="0" algn="just" rtl="0" fontAlgn="auto">
              <a:lnSpc>
                <a:spcPct val="100000"/>
              </a:lnSpc>
            </a:pPr>
            <a:r>
              <a:rPr lang="en-US" altLang="zh-CN" sz="2400" b="1" i="1" kern="100">
                <a:latin typeface="Calibri" panose="020F0502020204030204" charset="0"/>
                <a:ea typeface="宋体" panose="02010600030101010101" pitchFamily="2" charset="-122"/>
                <a:cs typeface="Calibri" panose="020F0502020204030204" charset="0"/>
                <a:sym typeface="Times New Roman" panose="02020603050405020304"/>
              </a:rPr>
              <a:t>5</a:t>
            </a:r>
            <a:r>
              <a:rPr lang="en-US" altLang="zh-CN" sz="2400" b="1" i="1" kern="100" baseline="30000">
                <a:latin typeface="Calibri" panose="020F0502020204030204" charset="0"/>
                <a:ea typeface="宋体" panose="02010600030101010101" pitchFamily="2" charset="-122"/>
                <a:cs typeface="Calibri" panose="020F0502020204030204" charset="0"/>
                <a:sym typeface="Times New Roman" panose="02020603050405020304"/>
              </a:rPr>
              <a:t>th</a:t>
            </a:r>
            <a:r>
              <a:rPr lang="en-US" altLang="zh-CN" sz="2400" b="1" i="1" kern="100">
                <a:latin typeface="Calibri" panose="020F0502020204030204" charset="0"/>
                <a:ea typeface="宋体" panose="02010600030101010101" pitchFamily="2" charset="-122"/>
                <a:cs typeface="Calibri" panose="020F0502020204030204" charset="0"/>
                <a:sym typeface="Times New Roman" panose="02020603050405020304"/>
              </a:rPr>
              <a:t> Place</a:t>
            </a:r>
            <a:r>
              <a:rPr lang="en-US" altLang="zh-CN" sz="2400" b="1" i="1" u="sng" kern="100">
                <a:latin typeface="Calibri" panose="020F0502020204030204" charset="0"/>
                <a:ea typeface="宋体" panose="02010600030101010101" pitchFamily="2" charset="-122"/>
                <a:cs typeface="Calibri" panose="020F0502020204030204" charset="0"/>
                <a:sym typeface="Times New Roman" panose="02020603050405020304"/>
              </a:rPr>
              <a:t> </a:t>
            </a:r>
            <a:endParaRPr lang="en-US" altLang="zh-CN" sz="2400" b="1" i="1" u="sng" kern="100">
              <a:latin typeface="Calibri" panose="020F0502020204030204" charset="0"/>
              <a:ea typeface="宋体" panose="02010600030101010101" pitchFamily="2" charset="-122"/>
              <a:cs typeface="Calibri" panose="020F0502020204030204" charset="0"/>
              <a:sym typeface="Times New Roman" panose="02020603050405020304"/>
            </a:endParaRPr>
          </a:p>
          <a:p>
            <a:pPr indent="0" algn="just" rtl="0" fontAlgn="auto">
              <a:lnSpc>
                <a:spcPct val="100000"/>
              </a:lnSpc>
            </a:pPr>
            <a:r>
              <a:rPr lang="en-US" altLang="zh-CN" sz="2400" b="1" i="1" kern="100">
                <a:latin typeface="Calibri" panose="020F0502020204030204" charset="0"/>
                <a:ea typeface="宋体" panose="02010600030101010101" pitchFamily="2" charset="-122"/>
                <a:cs typeface="Calibri" panose="020F0502020204030204" charset="0"/>
                <a:sym typeface="Times New Roman" panose="02020603050405020304"/>
              </a:rPr>
              <a:t>Cuisine:</a:t>
            </a:r>
            <a:endParaRPr lang="en-US" altLang="zh-CN" sz="2400" b="1" i="1" kern="100">
              <a:latin typeface="Calibri" panose="020F0502020204030204" charset="0"/>
              <a:ea typeface="宋体" panose="02010600030101010101" pitchFamily="2" charset="-122"/>
              <a:cs typeface="Calibri" panose="020F0502020204030204" charset="0"/>
              <a:sym typeface="Times New Roman" panose="02020603050405020304"/>
            </a:endParaRPr>
          </a:p>
          <a:p>
            <a:pPr indent="0" algn="just" rtl="0" fontAlgn="auto">
              <a:lnSpc>
                <a:spcPct val="100000"/>
              </a:lnSpc>
            </a:pPr>
            <a:r>
              <a:rPr lang="en-US" altLang="zh-CN" sz="2400" b="1" i="1" kern="100">
                <a:latin typeface="Calibri" panose="020F0502020204030204" charset="0"/>
                <a:ea typeface="宋体" panose="02010600030101010101" pitchFamily="2" charset="-122"/>
                <a:cs typeface="Calibri" panose="020F0502020204030204" charset="0"/>
                <a:sym typeface="Times New Roman" panose="02020603050405020304"/>
              </a:rPr>
              <a:t>Typical dish:</a:t>
            </a:r>
            <a:endParaRPr lang="en-US" altLang="zh-CN" sz="2400" b="1" i="1" kern="100">
              <a:latin typeface="Calibri" panose="020F0502020204030204" charset="0"/>
              <a:ea typeface="宋体" panose="02010600030101010101" pitchFamily="2" charset="-122"/>
              <a:cs typeface="Calibri" panose="020F0502020204030204" charset="0"/>
              <a:sym typeface="Times New Roman" panose="02020603050405020304"/>
            </a:endParaRPr>
          </a:p>
        </p:txBody>
      </p:sp>
      <p:sp>
        <p:nvSpPr>
          <p:cNvPr id="19" name="文本框 18"/>
          <p:cNvSpPr txBox="1"/>
          <p:nvPr/>
        </p:nvSpPr>
        <p:spPr>
          <a:xfrm>
            <a:off x="9104630" y="680720"/>
            <a:ext cx="1122045" cy="460375"/>
          </a:xfrm>
          <a:prstGeom prst="rect">
            <a:avLst/>
          </a:prstGeom>
          <a:noFill/>
        </p:spPr>
        <p:txBody>
          <a:bodyPr wrap="none" rtlCol="0">
            <a:spAutoFit/>
          </a:bodyPr>
          <a:p>
            <a:r>
              <a:rPr lang="en-US" altLang="zh-CN" sz="2400" b="1" i="1">
                <a:solidFill>
                  <a:srgbClr val="C00000"/>
                </a:solidFill>
                <a:latin typeface="Calibri" panose="020F0502020204030204" charset="0"/>
                <a:cs typeface="Calibri" panose="020F0502020204030204" charset="0"/>
              </a:rPr>
              <a:t>Beijing </a:t>
            </a:r>
            <a:endParaRPr lang="en-US" altLang="zh-CN" sz="2400" b="1" i="1">
              <a:solidFill>
                <a:srgbClr val="C00000"/>
              </a:solidFill>
              <a:latin typeface="Calibri" panose="020F0502020204030204" charset="0"/>
              <a:cs typeface="Calibri" panose="020F0502020204030204" charset="0"/>
            </a:endParaRPr>
          </a:p>
        </p:txBody>
      </p:sp>
      <p:sp>
        <p:nvSpPr>
          <p:cNvPr id="20" name="文本框 19"/>
          <p:cNvSpPr txBox="1"/>
          <p:nvPr/>
        </p:nvSpPr>
        <p:spPr>
          <a:xfrm>
            <a:off x="9104630" y="1033145"/>
            <a:ext cx="2103755" cy="460375"/>
          </a:xfrm>
          <a:prstGeom prst="rect">
            <a:avLst/>
          </a:prstGeom>
          <a:noFill/>
        </p:spPr>
        <p:txBody>
          <a:bodyPr wrap="none" rtlCol="0">
            <a:spAutoFit/>
          </a:bodyPr>
          <a:p>
            <a:r>
              <a:rPr lang="en-US" altLang="zh-CN" sz="2400" b="1" i="1">
                <a:solidFill>
                  <a:srgbClr val="C00000"/>
                </a:solidFill>
                <a:latin typeface="Calibri" panose="020F0502020204030204" charset="0"/>
                <a:cs typeface="Calibri" panose="020F0502020204030204" charset="0"/>
              </a:rPr>
              <a:t>Sichuan cuisine</a:t>
            </a:r>
            <a:endParaRPr lang="en-US" altLang="zh-CN" sz="2400" b="1" i="1">
              <a:solidFill>
                <a:srgbClr val="C00000"/>
              </a:solidFill>
              <a:latin typeface="Calibri" panose="020F0502020204030204" charset="0"/>
              <a:cs typeface="Calibri" panose="020F0502020204030204" charset="0"/>
            </a:endParaRPr>
          </a:p>
        </p:txBody>
      </p:sp>
      <p:sp>
        <p:nvSpPr>
          <p:cNvPr id="21" name="文本框 20"/>
          <p:cNvSpPr txBox="1"/>
          <p:nvPr/>
        </p:nvSpPr>
        <p:spPr>
          <a:xfrm>
            <a:off x="7954010" y="1809115"/>
            <a:ext cx="4129405" cy="460375"/>
          </a:xfrm>
          <a:prstGeom prst="rect">
            <a:avLst/>
          </a:prstGeom>
          <a:noFill/>
        </p:spPr>
        <p:txBody>
          <a:bodyPr wrap="none" rtlCol="0">
            <a:spAutoFit/>
          </a:bodyPr>
          <a:p>
            <a:r>
              <a:rPr lang="en-US" altLang="zh-CN" sz="2400" b="1" i="1" kern="100">
                <a:latin typeface="Calibri" panose="020F0502020204030204" charset="0"/>
                <a:ea typeface="宋体" panose="02010600030101010101" pitchFamily="2" charset="-122"/>
                <a:cs typeface="Calibri" panose="020F0502020204030204" charset="0"/>
                <a:sym typeface="Times New Roman" panose="02020603050405020304"/>
              </a:rPr>
              <a:t>dishes with </a:t>
            </a:r>
            <a:r>
              <a:rPr lang="en-US" altLang="zh-CN" sz="2400" b="1" i="1">
                <a:solidFill>
                  <a:srgbClr val="C00000"/>
                </a:solidFill>
                <a:latin typeface="Calibri" panose="020F0502020204030204" charset="0"/>
                <a:cs typeface="Calibri" panose="020F0502020204030204" charset="0"/>
              </a:rPr>
              <a:t>Sichuan pepercorns</a:t>
            </a:r>
            <a:endParaRPr lang="en-US" altLang="zh-CN" sz="2400" b="1" i="1">
              <a:solidFill>
                <a:srgbClr val="C00000"/>
              </a:solidFill>
              <a:latin typeface="Calibri" panose="020F0502020204030204" charset="0"/>
              <a:cs typeface="Calibri" panose="020F0502020204030204" charset="0"/>
            </a:endParaRPr>
          </a:p>
        </p:txBody>
      </p:sp>
      <p:sp>
        <p:nvSpPr>
          <p:cNvPr id="22" name="文本框 21"/>
          <p:cNvSpPr txBox="1"/>
          <p:nvPr/>
        </p:nvSpPr>
        <p:spPr>
          <a:xfrm>
            <a:off x="9296400" y="2512695"/>
            <a:ext cx="1449070" cy="460375"/>
          </a:xfrm>
          <a:prstGeom prst="rect">
            <a:avLst/>
          </a:prstGeom>
          <a:noFill/>
        </p:spPr>
        <p:txBody>
          <a:bodyPr wrap="none" rtlCol="0">
            <a:spAutoFit/>
          </a:bodyPr>
          <a:p>
            <a:r>
              <a:rPr lang="en-US" altLang="zh-CN" sz="2400" b="1" i="1">
                <a:solidFill>
                  <a:srgbClr val="C00000"/>
                </a:solidFill>
                <a:latin typeface="Calibri" panose="020F0502020204030204" charset="0"/>
                <a:cs typeface="Calibri" panose="020F0502020204030204" charset="0"/>
              </a:rPr>
              <a:t>Shandong</a:t>
            </a:r>
            <a:endParaRPr lang="en-US" altLang="zh-CN" sz="2400" b="1" i="1">
              <a:solidFill>
                <a:srgbClr val="C00000"/>
              </a:solidFill>
              <a:latin typeface="Calibri" panose="020F0502020204030204" charset="0"/>
              <a:cs typeface="Calibri" panose="020F0502020204030204" charset="0"/>
            </a:endParaRPr>
          </a:p>
        </p:txBody>
      </p:sp>
      <p:sp>
        <p:nvSpPr>
          <p:cNvPr id="23" name="文本框 22"/>
          <p:cNvSpPr txBox="1"/>
          <p:nvPr/>
        </p:nvSpPr>
        <p:spPr>
          <a:xfrm>
            <a:off x="9121775" y="2888615"/>
            <a:ext cx="2385060" cy="460375"/>
          </a:xfrm>
          <a:prstGeom prst="rect">
            <a:avLst/>
          </a:prstGeom>
          <a:noFill/>
        </p:spPr>
        <p:txBody>
          <a:bodyPr wrap="none" rtlCol="0">
            <a:spAutoFit/>
          </a:bodyPr>
          <a:p>
            <a:r>
              <a:rPr lang="en-US" altLang="zh-CN" sz="2400" b="1" i="1">
                <a:solidFill>
                  <a:srgbClr val="C00000"/>
                </a:solidFill>
                <a:latin typeface="Calibri" panose="020F0502020204030204" charset="0"/>
                <a:cs typeface="Calibri" panose="020F0502020204030204" charset="0"/>
              </a:rPr>
              <a:t>Shandong cuisine</a:t>
            </a:r>
            <a:endParaRPr lang="en-US" altLang="zh-CN" sz="2400" b="1" i="1">
              <a:solidFill>
                <a:srgbClr val="C00000"/>
              </a:solidFill>
              <a:latin typeface="Calibri" panose="020F0502020204030204" charset="0"/>
              <a:cs typeface="Calibri" panose="020F0502020204030204" charset="0"/>
            </a:endParaRPr>
          </a:p>
        </p:txBody>
      </p:sp>
      <p:sp>
        <p:nvSpPr>
          <p:cNvPr id="24" name="文本框 23"/>
          <p:cNvSpPr txBox="1"/>
          <p:nvPr/>
        </p:nvSpPr>
        <p:spPr>
          <a:xfrm>
            <a:off x="8316595" y="3592830"/>
            <a:ext cx="3609340" cy="460375"/>
          </a:xfrm>
          <a:prstGeom prst="rect">
            <a:avLst/>
          </a:prstGeom>
          <a:noFill/>
        </p:spPr>
        <p:txBody>
          <a:bodyPr wrap="none" rtlCol="0">
            <a:spAutoFit/>
          </a:bodyPr>
          <a:p>
            <a:r>
              <a:rPr lang="en-US" altLang="zh-CN" sz="2400" b="1" i="1">
                <a:solidFill>
                  <a:srgbClr val="C00000"/>
                </a:solidFill>
                <a:latin typeface="Calibri" panose="020F0502020204030204" charset="0"/>
                <a:cs typeface="Calibri" panose="020F0502020204030204" charset="0"/>
              </a:rPr>
              <a:t>Boiled dumplings + vinegar</a:t>
            </a:r>
            <a:endParaRPr lang="en-US" altLang="zh-CN" sz="2400" b="1" i="1">
              <a:solidFill>
                <a:srgbClr val="C00000"/>
              </a:solidFill>
              <a:latin typeface="Calibri" panose="020F0502020204030204" charset="0"/>
              <a:cs typeface="Calibri" panose="020F0502020204030204" charset="0"/>
            </a:endParaRPr>
          </a:p>
        </p:txBody>
      </p:sp>
      <p:sp>
        <p:nvSpPr>
          <p:cNvPr id="26" name="文本框 25"/>
          <p:cNvSpPr txBox="1"/>
          <p:nvPr/>
        </p:nvSpPr>
        <p:spPr>
          <a:xfrm>
            <a:off x="8323580" y="3999865"/>
            <a:ext cx="3430270" cy="460375"/>
          </a:xfrm>
          <a:prstGeom prst="rect">
            <a:avLst/>
          </a:prstGeom>
          <a:noFill/>
        </p:spPr>
        <p:txBody>
          <a:bodyPr wrap="none" rtlCol="0">
            <a:spAutoFit/>
          </a:bodyPr>
          <a:p>
            <a:r>
              <a:rPr lang="en-US" altLang="zh-CN" sz="2400" b="1" i="1">
                <a:solidFill>
                  <a:srgbClr val="C00000"/>
                </a:solidFill>
                <a:latin typeface="Calibri" panose="020F0502020204030204" charset="0"/>
                <a:cs typeface="Calibri" panose="020F0502020204030204" charset="0"/>
              </a:rPr>
              <a:t>Pancake rolls </a:t>
            </a:r>
            <a:r>
              <a:rPr lang="en-US" altLang="zh-CN" sz="2400" b="1" i="1">
                <a:latin typeface="Calibri" panose="020F0502020204030204" charset="0"/>
                <a:cs typeface="Calibri" panose="020F0502020204030204" charset="0"/>
              </a:rPr>
              <a:t>stuffed with</a:t>
            </a:r>
            <a:endParaRPr lang="en-US" altLang="zh-CN" sz="2400" b="1" i="1">
              <a:latin typeface="Calibri" panose="020F0502020204030204" charset="0"/>
              <a:cs typeface="Calibri" panose="020F0502020204030204" charset="0"/>
            </a:endParaRPr>
          </a:p>
        </p:txBody>
      </p:sp>
      <p:sp>
        <p:nvSpPr>
          <p:cNvPr id="27" name="文本框 26"/>
          <p:cNvSpPr txBox="1"/>
          <p:nvPr/>
        </p:nvSpPr>
        <p:spPr>
          <a:xfrm>
            <a:off x="8047355" y="4369435"/>
            <a:ext cx="3634105" cy="460375"/>
          </a:xfrm>
          <a:prstGeom prst="rect">
            <a:avLst/>
          </a:prstGeom>
          <a:noFill/>
        </p:spPr>
        <p:txBody>
          <a:bodyPr wrap="square" rtlCol="0">
            <a:spAutoFit/>
          </a:bodyPr>
          <a:p>
            <a:r>
              <a:rPr lang="en-US" altLang="zh-CN" sz="2400" b="1" i="1">
                <a:solidFill>
                  <a:srgbClr val="C00000"/>
                </a:solidFill>
                <a:latin typeface="Calibri" panose="020F0502020204030204" charset="0"/>
                <a:cs typeface="Calibri" panose="020F0502020204030204" charset="0"/>
              </a:rPr>
              <a:t>sliced Chinese green onions</a:t>
            </a:r>
            <a:endParaRPr lang="en-US" altLang="zh-CN" sz="2400" b="1" i="1">
              <a:solidFill>
                <a:srgbClr val="C00000"/>
              </a:solidFill>
              <a:latin typeface="Calibri" panose="020F0502020204030204" charset="0"/>
              <a:cs typeface="Calibri" panose="020F0502020204030204" charset="0"/>
            </a:endParaRPr>
          </a:p>
        </p:txBody>
      </p:sp>
      <p:sp>
        <p:nvSpPr>
          <p:cNvPr id="28" name="文本框 27"/>
          <p:cNvSpPr txBox="1"/>
          <p:nvPr/>
        </p:nvSpPr>
        <p:spPr>
          <a:xfrm>
            <a:off x="1334135" y="563880"/>
            <a:ext cx="2875280" cy="814705"/>
          </a:xfrm>
          <a:prstGeom prst="rect">
            <a:avLst/>
          </a:prstGeom>
          <a:noFill/>
        </p:spPr>
        <p:txBody>
          <a:bodyPr wrap="square" rtlCol="0">
            <a:spAutoFit/>
          </a:bodyPr>
          <a:p>
            <a:pPr fontAlgn="auto">
              <a:lnSpc>
                <a:spcPct val="98000"/>
              </a:lnSpc>
            </a:pPr>
            <a:r>
              <a:rPr lang="en-US" altLang="zh-CN" sz="2400" b="1" i="1">
                <a:solidFill>
                  <a:srgbClr val="C00000"/>
                </a:solidFill>
                <a:latin typeface="Calibri" panose="020F0502020204030204" charset="0"/>
                <a:cs typeface="Calibri" panose="020F0502020204030204" charset="0"/>
              </a:rPr>
              <a:t>Xinjiang and Inner </a:t>
            </a:r>
            <a:endParaRPr lang="en-US" altLang="zh-CN" sz="2400" b="1" i="1">
              <a:solidFill>
                <a:srgbClr val="C00000"/>
              </a:solidFill>
              <a:latin typeface="Calibri" panose="020F0502020204030204" charset="0"/>
              <a:cs typeface="Calibri" panose="020F0502020204030204" charset="0"/>
            </a:endParaRPr>
          </a:p>
          <a:p>
            <a:pPr fontAlgn="auto">
              <a:lnSpc>
                <a:spcPct val="98000"/>
              </a:lnSpc>
            </a:pPr>
            <a:r>
              <a:rPr lang="en-US" altLang="zh-CN" sz="2400" b="1" i="1">
                <a:solidFill>
                  <a:srgbClr val="C00000"/>
                </a:solidFill>
                <a:latin typeface="Calibri" panose="020F0502020204030204" charset="0"/>
                <a:cs typeface="Calibri" panose="020F0502020204030204" charset="0"/>
              </a:rPr>
              <a:t>Mongolian cuisine</a:t>
            </a:r>
            <a:endParaRPr lang="en-US" altLang="zh-CN" sz="2400" b="1" i="1">
              <a:solidFill>
                <a:srgbClr val="C00000"/>
              </a:solidFill>
              <a:latin typeface="Calibri" panose="020F0502020204030204" charset="0"/>
              <a:cs typeface="Calibri" panose="020F0502020204030204" charset="0"/>
            </a:endParaRPr>
          </a:p>
        </p:txBody>
      </p:sp>
      <p:sp>
        <p:nvSpPr>
          <p:cNvPr id="29" name="文本框 28"/>
          <p:cNvSpPr txBox="1"/>
          <p:nvPr/>
        </p:nvSpPr>
        <p:spPr>
          <a:xfrm>
            <a:off x="1870710" y="1263015"/>
            <a:ext cx="2338705" cy="460375"/>
          </a:xfrm>
          <a:prstGeom prst="rect">
            <a:avLst/>
          </a:prstGeom>
          <a:noFill/>
        </p:spPr>
        <p:txBody>
          <a:bodyPr wrap="none" rtlCol="0">
            <a:spAutoFit/>
          </a:bodyPr>
          <a:p>
            <a:r>
              <a:rPr lang="en-US" altLang="zh-CN" sz="2400" b="1" i="1">
                <a:solidFill>
                  <a:srgbClr val="C00000"/>
                </a:solidFill>
                <a:latin typeface="Calibri" panose="020F0502020204030204" charset="0"/>
                <a:cs typeface="Calibri" panose="020F0502020204030204" charset="0"/>
              </a:rPr>
              <a:t>Boiled or roasted</a:t>
            </a:r>
            <a:endParaRPr lang="en-US" altLang="zh-CN" sz="2400" b="1" i="1">
              <a:solidFill>
                <a:srgbClr val="C00000"/>
              </a:solidFill>
              <a:latin typeface="Calibri" panose="020F0502020204030204" charset="0"/>
              <a:cs typeface="Calibri" panose="020F0502020204030204" charset="0"/>
            </a:endParaRPr>
          </a:p>
        </p:txBody>
      </p:sp>
      <p:sp>
        <p:nvSpPr>
          <p:cNvPr id="30" name="文本框 29"/>
          <p:cNvSpPr txBox="1"/>
          <p:nvPr/>
        </p:nvSpPr>
        <p:spPr>
          <a:xfrm>
            <a:off x="1285875" y="1624965"/>
            <a:ext cx="3388360" cy="460375"/>
          </a:xfrm>
          <a:prstGeom prst="rect">
            <a:avLst/>
          </a:prstGeom>
          <a:noFill/>
        </p:spPr>
        <p:txBody>
          <a:bodyPr wrap="none" rtlCol="0">
            <a:spAutoFit/>
          </a:bodyPr>
          <a:p>
            <a:r>
              <a:rPr lang="en-US" altLang="zh-CN" sz="2400" b="1" i="1" kern="100">
                <a:latin typeface="Calibri" panose="020F0502020204030204" charset="0"/>
                <a:ea typeface="宋体" panose="02010600030101010101" pitchFamily="2" charset="-122"/>
                <a:cs typeface="Calibri" panose="020F0502020204030204" charset="0"/>
                <a:sym typeface="Times New Roman" panose="02020603050405020304"/>
              </a:rPr>
              <a:t>meat,such as </a:t>
            </a:r>
            <a:r>
              <a:rPr lang="en-US" altLang="zh-CN" sz="2400" b="1" i="1">
                <a:solidFill>
                  <a:srgbClr val="C00000"/>
                </a:solidFill>
                <a:latin typeface="Calibri" panose="020F0502020204030204" charset="0"/>
                <a:cs typeface="Calibri" panose="020F0502020204030204" charset="0"/>
              </a:rPr>
              <a:t>lamb kebab</a:t>
            </a:r>
            <a:endParaRPr lang="en-US" altLang="zh-CN" sz="2400" b="1" i="1">
              <a:solidFill>
                <a:srgbClr val="C00000"/>
              </a:solidFill>
              <a:latin typeface="Calibri" panose="020F0502020204030204" charset="0"/>
              <a:cs typeface="Calibri" panose="020F0502020204030204" charset="0"/>
            </a:endParaRPr>
          </a:p>
        </p:txBody>
      </p:sp>
      <p:sp>
        <p:nvSpPr>
          <p:cNvPr id="31" name="文本框 30"/>
          <p:cNvSpPr txBox="1"/>
          <p:nvPr/>
        </p:nvSpPr>
        <p:spPr>
          <a:xfrm>
            <a:off x="1551940" y="5197475"/>
            <a:ext cx="1696085" cy="460375"/>
          </a:xfrm>
          <a:prstGeom prst="rect">
            <a:avLst/>
          </a:prstGeom>
          <a:noFill/>
        </p:spPr>
        <p:txBody>
          <a:bodyPr wrap="none" rtlCol="0">
            <a:spAutoFit/>
          </a:bodyPr>
          <a:p>
            <a:r>
              <a:rPr lang="en-US" altLang="zh-CN" sz="2400" b="1" i="1">
                <a:solidFill>
                  <a:srgbClr val="C00000"/>
                </a:solidFill>
                <a:latin typeface="Calibri" panose="020F0502020204030204" charset="0"/>
                <a:cs typeface="Calibri" panose="020F0502020204030204" charset="0"/>
              </a:rPr>
              <a:t>South China</a:t>
            </a:r>
            <a:endParaRPr lang="en-US" altLang="zh-CN" sz="2400" b="1" i="1">
              <a:solidFill>
                <a:srgbClr val="C00000"/>
              </a:solidFill>
              <a:latin typeface="Calibri" panose="020F0502020204030204" charset="0"/>
              <a:cs typeface="Calibri" panose="020F0502020204030204" charset="0"/>
            </a:endParaRPr>
          </a:p>
        </p:txBody>
      </p:sp>
      <p:sp>
        <p:nvSpPr>
          <p:cNvPr id="32" name="文本框 31"/>
          <p:cNvSpPr txBox="1"/>
          <p:nvPr/>
        </p:nvSpPr>
        <p:spPr>
          <a:xfrm>
            <a:off x="1551940" y="5566410"/>
            <a:ext cx="2598420" cy="460375"/>
          </a:xfrm>
          <a:prstGeom prst="rect">
            <a:avLst/>
          </a:prstGeom>
          <a:noFill/>
        </p:spPr>
        <p:txBody>
          <a:bodyPr wrap="none" rtlCol="0">
            <a:spAutoFit/>
          </a:bodyPr>
          <a:p>
            <a:r>
              <a:rPr lang="en-US" altLang="zh-CN" sz="2400" b="1" i="1">
                <a:solidFill>
                  <a:srgbClr val="C00000"/>
                </a:solidFill>
                <a:latin typeface="Calibri" panose="020F0502020204030204" charset="0"/>
                <a:cs typeface="Calibri" panose="020F0502020204030204" charset="0"/>
              </a:rPr>
              <a:t>Guangdong cuisine</a:t>
            </a:r>
            <a:endParaRPr lang="en-US" altLang="zh-CN" sz="2400" b="1" i="1">
              <a:solidFill>
                <a:srgbClr val="C00000"/>
              </a:solidFill>
              <a:latin typeface="Calibri" panose="020F0502020204030204" charset="0"/>
              <a:cs typeface="Calibri" panose="020F0502020204030204" charset="0"/>
            </a:endParaRPr>
          </a:p>
        </p:txBody>
      </p:sp>
      <p:sp>
        <p:nvSpPr>
          <p:cNvPr id="33" name="文本框 32"/>
          <p:cNvSpPr txBox="1"/>
          <p:nvPr/>
        </p:nvSpPr>
        <p:spPr>
          <a:xfrm>
            <a:off x="2081530" y="5935345"/>
            <a:ext cx="1258570" cy="460375"/>
          </a:xfrm>
          <a:prstGeom prst="rect">
            <a:avLst/>
          </a:prstGeom>
          <a:noFill/>
        </p:spPr>
        <p:txBody>
          <a:bodyPr wrap="none" rtlCol="0">
            <a:spAutoFit/>
          </a:bodyPr>
          <a:p>
            <a:r>
              <a:rPr lang="en-US" altLang="zh-CN" sz="2400" b="1" i="1">
                <a:solidFill>
                  <a:srgbClr val="C00000"/>
                </a:solidFill>
                <a:latin typeface="Calibri" panose="020F0502020204030204" charset="0"/>
                <a:cs typeface="Calibri" panose="020F0502020204030204" charset="0"/>
              </a:rPr>
              <a:t>dim sum</a:t>
            </a:r>
            <a:endParaRPr lang="en-US" altLang="zh-CN" sz="2400" b="1" i="1">
              <a:solidFill>
                <a:srgbClr val="C00000"/>
              </a:solidFill>
              <a:latin typeface="Calibri" panose="020F0502020204030204" charset="0"/>
              <a:cs typeface="Calibri" panose="020F0502020204030204" charset="0"/>
            </a:endParaRPr>
          </a:p>
        </p:txBody>
      </p:sp>
      <p:sp>
        <p:nvSpPr>
          <p:cNvPr id="34" name="文本框 33"/>
          <p:cNvSpPr txBox="1"/>
          <p:nvPr/>
        </p:nvSpPr>
        <p:spPr>
          <a:xfrm>
            <a:off x="9211310" y="5459095"/>
            <a:ext cx="1943100" cy="460375"/>
          </a:xfrm>
          <a:prstGeom prst="rect">
            <a:avLst/>
          </a:prstGeom>
          <a:noFill/>
        </p:spPr>
        <p:txBody>
          <a:bodyPr wrap="none" rtlCol="0">
            <a:spAutoFit/>
          </a:bodyPr>
          <a:p>
            <a:r>
              <a:rPr lang="en-US" altLang="zh-CN" sz="2400" b="1" i="1">
                <a:solidFill>
                  <a:srgbClr val="C00000"/>
                </a:solidFill>
                <a:latin typeface="Calibri" panose="020F0502020204030204" charset="0"/>
                <a:cs typeface="Calibri" panose="020F0502020204030204" charset="0"/>
              </a:rPr>
              <a:t>Henan cuisine</a:t>
            </a:r>
            <a:endParaRPr lang="en-US" altLang="zh-CN" sz="2400" b="1" i="1">
              <a:solidFill>
                <a:srgbClr val="C00000"/>
              </a:solidFill>
              <a:latin typeface="Calibri" panose="020F0502020204030204" charset="0"/>
              <a:cs typeface="Calibri" panose="020F0502020204030204" charset="0"/>
            </a:endParaRPr>
          </a:p>
        </p:txBody>
      </p:sp>
      <p:sp>
        <p:nvSpPr>
          <p:cNvPr id="35" name="文本框 34"/>
          <p:cNvSpPr txBox="1"/>
          <p:nvPr/>
        </p:nvSpPr>
        <p:spPr>
          <a:xfrm>
            <a:off x="9818370" y="5777230"/>
            <a:ext cx="2168525" cy="460375"/>
          </a:xfrm>
          <a:prstGeom prst="rect">
            <a:avLst/>
          </a:prstGeom>
          <a:noFill/>
        </p:spPr>
        <p:txBody>
          <a:bodyPr wrap="none" rtlCol="0">
            <a:spAutoFit/>
          </a:bodyPr>
          <a:p>
            <a:r>
              <a:rPr lang="en-US" altLang="zh-CN" sz="2400" b="1" i="1">
                <a:solidFill>
                  <a:srgbClr val="C00000"/>
                </a:solidFill>
                <a:latin typeface="Calibri" panose="020F0502020204030204" charset="0"/>
                <a:cs typeface="Calibri" panose="020F0502020204030204" charset="0"/>
              </a:rPr>
              <a:t>Stewed noodles</a:t>
            </a:r>
            <a:endParaRPr lang="en-US" altLang="zh-CN" sz="2400" b="1" i="1">
              <a:solidFill>
                <a:srgbClr val="C00000"/>
              </a:solidFill>
              <a:latin typeface="Calibri" panose="020F0502020204030204" charset="0"/>
              <a:cs typeface="Calibri" panose="020F0502020204030204" charset="0"/>
            </a:endParaRPr>
          </a:p>
        </p:txBody>
      </p:sp>
      <p:cxnSp>
        <p:nvCxnSpPr>
          <p:cNvPr id="41" name="直接箭头连接符 40"/>
          <p:cNvCxnSpPr/>
          <p:nvPr/>
        </p:nvCxnSpPr>
        <p:spPr>
          <a:xfrm>
            <a:off x="1870710" y="2147570"/>
            <a:ext cx="351790" cy="648970"/>
          </a:xfrm>
          <a:prstGeom prst="straightConnector1">
            <a:avLst/>
          </a:prstGeom>
          <a:ln w="28575"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flipH="1">
            <a:off x="6764020" y="1774825"/>
            <a:ext cx="1245235" cy="1036955"/>
          </a:xfrm>
          <a:prstGeom prst="straightConnector1">
            <a:avLst/>
          </a:prstGeom>
          <a:ln w="28575"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flipH="1">
            <a:off x="6946900" y="3467100"/>
            <a:ext cx="1036320" cy="137160"/>
          </a:xfrm>
          <a:prstGeom prst="straightConnector1">
            <a:avLst/>
          </a:prstGeom>
          <a:ln w="28575"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a:stCxn id="17" idx="1"/>
          </p:cNvCxnSpPr>
          <p:nvPr/>
        </p:nvCxnSpPr>
        <p:spPr>
          <a:xfrm flipH="1" flipV="1">
            <a:off x="6464300" y="4053205"/>
            <a:ext cx="1560195" cy="1638935"/>
          </a:xfrm>
          <a:prstGeom prst="straightConnector1">
            <a:avLst/>
          </a:prstGeom>
          <a:ln w="28575"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4249420" y="5753100"/>
            <a:ext cx="2042160" cy="15240"/>
          </a:xfrm>
          <a:prstGeom prst="straightConnector1">
            <a:avLst/>
          </a:prstGeom>
          <a:ln w="28575"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linds(horizont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linds(horizont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linds(horizontal)">
                                      <p:cBhvr>
                                        <p:cTn id="37" dur="500"/>
                                        <p:tgtEl>
                                          <p:spTgt spid="26"/>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blinds(horizontal)">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blinds(horizontal)">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blinds(horizontal)">
                                      <p:cBhvr>
                                        <p:cTn id="50" dur="500"/>
                                        <p:tgtEl>
                                          <p:spTgt spid="29"/>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blinds(horizontal)">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blinds(horizontal)">
                                      <p:cBhvr>
                                        <p:cTn id="60" dur="500"/>
                                        <p:tgtEl>
                                          <p:spTgt spid="31"/>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blinds(horizontal)">
                                      <p:cBhvr>
                                        <p:cTn id="65" dur="500"/>
                                        <p:tgtEl>
                                          <p:spTgt spid="32"/>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blinds(horizontal)">
                                      <p:cBhvr>
                                        <p:cTn id="70" dur="500"/>
                                        <p:tgtEl>
                                          <p:spTgt spid="33"/>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blinds(horizontal)">
                                      <p:cBhvr>
                                        <p:cTn id="75" dur="500"/>
                                        <p:tgtEl>
                                          <p:spTgt spid="34"/>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blinds(horizontal)">
                                      <p:cBhvr>
                                        <p:cTn id="8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grpSp>
        <p:nvGrpSpPr>
          <p:cNvPr id="8" name="组合 7"/>
          <p:cNvGrpSpPr/>
          <p:nvPr/>
        </p:nvGrpSpPr>
        <p:grpSpPr>
          <a:xfrm>
            <a:off x="-22860" y="0"/>
            <a:ext cx="12277725" cy="6858635"/>
            <a:chOff x="-84" y="0"/>
            <a:chExt cx="19335" cy="10801"/>
          </a:xfrm>
        </p:grpSpPr>
        <p:pic>
          <p:nvPicPr>
            <p:cNvPr id="107" name="图片 106"/>
            <p:cNvPicPr/>
            <p:nvPr/>
          </p:nvPicPr>
          <p:blipFill>
            <a:blip r:embed="rId1"/>
            <a:stretch>
              <a:fillRect/>
            </a:stretch>
          </p:blipFill>
          <p:spPr>
            <a:xfrm>
              <a:off x="-84" y="0"/>
              <a:ext cx="6105" cy="10800"/>
            </a:xfrm>
            <a:prstGeom prst="rect">
              <a:avLst/>
            </a:prstGeom>
            <a:noFill/>
            <a:ln w="9525">
              <a:noFill/>
            </a:ln>
          </p:spPr>
        </p:pic>
        <p:pic>
          <p:nvPicPr>
            <p:cNvPr id="105" name="图片 104"/>
            <p:cNvPicPr/>
            <p:nvPr/>
          </p:nvPicPr>
          <p:blipFill>
            <a:blip r:embed="rId2"/>
            <a:stretch>
              <a:fillRect/>
            </a:stretch>
          </p:blipFill>
          <p:spPr>
            <a:xfrm>
              <a:off x="13077" y="1"/>
              <a:ext cx="6174" cy="10800"/>
            </a:xfrm>
            <a:prstGeom prst="rect">
              <a:avLst/>
            </a:prstGeom>
            <a:noFill/>
            <a:ln w="9525">
              <a:noFill/>
            </a:ln>
          </p:spPr>
        </p:pic>
        <p:grpSp>
          <p:nvGrpSpPr>
            <p:cNvPr id="7" name="组合 6"/>
            <p:cNvGrpSpPr/>
            <p:nvPr/>
          </p:nvGrpSpPr>
          <p:grpSpPr>
            <a:xfrm>
              <a:off x="6021" y="1"/>
              <a:ext cx="7070" cy="10799"/>
              <a:chOff x="13323" y="0"/>
              <a:chExt cx="6596" cy="10799"/>
            </a:xfrm>
          </p:grpSpPr>
          <p:pic>
            <p:nvPicPr>
              <p:cNvPr id="139" name="图片 138"/>
              <p:cNvPicPr/>
              <p:nvPr/>
            </p:nvPicPr>
            <p:blipFill>
              <a:blip r:embed="rId3"/>
              <a:stretch>
                <a:fillRect/>
              </a:stretch>
            </p:blipFill>
            <p:spPr>
              <a:xfrm>
                <a:off x="13323" y="2158"/>
                <a:ext cx="6595" cy="8641"/>
              </a:xfrm>
              <a:prstGeom prst="rect">
                <a:avLst/>
              </a:prstGeom>
              <a:noFill/>
              <a:ln w="9525">
                <a:noFill/>
              </a:ln>
            </p:spPr>
          </p:pic>
          <p:pic>
            <p:nvPicPr>
              <p:cNvPr id="4" name="图片 3"/>
              <p:cNvPicPr/>
              <p:nvPr/>
            </p:nvPicPr>
            <p:blipFill>
              <a:blip r:embed="rId3"/>
              <a:srcRect b="80007"/>
              <a:stretch>
                <a:fillRect/>
              </a:stretch>
            </p:blipFill>
            <p:spPr>
              <a:xfrm>
                <a:off x="13323" y="0"/>
                <a:ext cx="6596" cy="2159"/>
              </a:xfrm>
              <a:prstGeom prst="rect">
                <a:avLst/>
              </a:prstGeom>
              <a:noFill/>
              <a:ln w="9525">
                <a:noFill/>
              </a:ln>
            </p:spPr>
          </p:pic>
        </p:grpSp>
      </p:grpSp>
      <p:sp>
        <p:nvSpPr>
          <p:cNvPr id="20861" name="文本框 9"/>
          <p:cNvSpPr txBox="1"/>
          <p:nvPr/>
        </p:nvSpPr>
        <p:spPr>
          <a:xfrm>
            <a:off x="3430270" y="365125"/>
            <a:ext cx="5332095" cy="2005330"/>
          </a:xfrm>
          <a:prstGeom prst="rect">
            <a:avLst/>
          </a:prstGeom>
          <a:noFill/>
          <a:ln w="9525">
            <a:noFill/>
          </a:ln>
        </p:spPr>
        <p:txBody>
          <a:bodyPr wrap="square" lIns="68580" tIns="34290" rIns="68580" bIns="34290" anchor="t" anchorCtr="0">
            <a:spAutoFit/>
          </a:bodyPr>
          <a:p>
            <a:pPr algn="ctr" fontAlgn="auto">
              <a:lnSpc>
                <a:spcPct val="105000"/>
              </a:lnSpc>
            </a:pPr>
            <a:r>
              <a:rPr lang="en-US" altLang="zh-CN" sz="4000" b="1" i="1">
                <a:latin typeface="Calibri" panose="020F0502020204030204" charset="0"/>
                <a:ea typeface="微软雅黑" panose="020B0503020204020204" charset="-122"/>
                <a:sym typeface="Century Gothic" panose="020B0502020202020204" pitchFamily="34" charset="0"/>
              </a:rPr>
              <a:t>Unit 3  </a:t>
            </a:r>
            <a:endParaRPr lang="en-US" altLang="zh-CN" sz="4000" b="1" i="1">
              <a:latin typeface="Calibri" panose="020F0502020204030204" charset="0"/>
              <a:ea typeface="微软雅黑" panose="020B0503020204020204" charset="-122"/>
              <a:sym typeface="Century Gothic" panose="020B0502020202020204" pitchFamily="34" charset="0"/>
            </a:endParaRPr>
          </a:p>
          <a:p>
            <a:pPr algn="ctr" fontAlgn="auto">
              <a:lnSpc>
                <a:spcPct val="105000"/>
              </a:lnSpc>
            </a:pPr>
            <a:r>
              <a:rPr lang="en-US" altLang="zh-CN" sz="4000" b="1" i="1">
                <a:latin typeface="Calibri" panose="020F0502020204030204" charset="0"/>
                <a:ea typeface="微软雅黑" panose="020B0503020204020204" charset="-122"/>
                <a:sym typeface="Century Gothic" panose="020B0502020202020204" pitchFamily="34" charset="0"/>
              </a:rPr>
              <a:t>Reading and thinking</a:t>
            </a:r>
            <a:endParaRPr lang="en-US" altLang="zh-CN" sz="4000" b="1" i="1">
              <a:latin typeface="Calibri" panose="020F0502020204030204" charset="0"/>
              <a:ea typeface="微软雅黑" panose="020B0503020204020204" charset="-122"/>
              <a:sym typeface="Century Gothic" panose="020B0502020202020204" pitchFamily="34" charset="0"/>
            </a:endParaRPr>
          </a:p>
          <a:p>
            <a:pPr algn="ctr" fontAlgn="auto">
              <a:lnSpc>
                <a:spcPct val="105000"/>
              </a:lnSpc>
            </a:pPr>
            <a:r>
              <a:rPr lang="en-US" altLang="zh-CN" sz="4000" b="1" i="1">
                <a:latin typeface="Calibri" panose="020F0502020204030204" charset="0"/>
                <a:ea typeface="微软雅黑" panose="020B0503020204020204" charset="-122"/>
                <a:sym typeface="Century Gothic" panose="020B0502020202020204" pitchFamily="34" charset="0"/>
              </a:rPr>
              <a:t>Food and Culture</a:t>
            </a:r>
            <a:endParaRPr lang="en-US" altLang="zh-CN" sz="4000" b="1" i="1">
              <a:latin typeface="Calibri" panose="020F0502020204030204" charset="0"/>
              <a:ea typeface="微软雅黑" panose="020B0503020204020204" charset="-122"/>
              <a:sym typeface="Century Gothic" panose="020B0502020202020204"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8" name="文本框 3"/>
          <p:cNvSpPr txBox="1"/>
          <p:nvPr/>
        </p:nvSpPr>
        <p:spPr>
          <a:xfrm>
            <a:off x="1175385" y="0"/>
            <a:ext cx="3275965" cy="922020"/>
          </a:xfrm>
          <a:prstGeom prst="rect">
            <a:avLst/>
          </a:prstGeom>
          <a:noFill/>
          <a:ln w="9525">
            <a:noFill/>
          </a:ln>
        </p:spPr>
        <p:txBody>
          <a:bodyPr wrap="square" anchor="t" anchorCtr="0">
            <a:spAutoFit/>
          </a:bodyPr>
          <a:p>
            <a:pPr>
              <a:lnSpc>
                <a:spcPct val="150000"/>
              </a:lnSpc>
            </a:pPr>
            <a:r>
              <a:rPr lang="en-US" altLang="zh-CN" sz="3600" b="1" i="1">
                <a:latin typeface="Calibri" panose="020F0502020204030204" charset="0"/>
                <a:ea typeface="宋体" panose="02010600030101010101" pitchFamily="2" charset="-122"/>
                <a:sym typeface="宋体" panose="02010600030101010101" pitchFamily="2" charset="-122"/>
              </a:rPr>
              <a:t>Consolidation</a:t>
            </a:r>
            <a:endParaRPr lang="en-US" altLang="zh-CN" sz="3600" b="1" i="1">
              <a:latin typeface="Calibri" panose="020F0502020204030204" charset="0"/>
              <a:ea typeface="宋体" panose="02010600030101010101" pitchFamily="2" charset="-122"/>
              <a:sym typeface="宋体" panose="02010600030101010101" pitchFamily="2" charset="-122"/>
            </a:endParaRPr>
          </a:p>
        </p:txBody>
      </p:sp>
      <p:grpSp>
        <p:nvGrpSpPr>
          <p:cNvPr id="9" name="组合 8"/>
          <p:cNvGrpSpPr/>
          <p:nvPr/>
        </p:nvGrpSpPr>
        <p:grpSpPr>
          <a:xfrm>
            <a:off x="153670" y="247650"/>
            <a:ext cx="3795395" cy="1009650"/>
            <a:chOff x="243" y="390"/>
            <a:chExt cx="5977" cy="1590"/>
          </a:xfrm>
        </p:grpSpPr>
        <p:pic>
          <p:nvPicPr>
            <p:cNvPr id="4" name="图片 3"/>
            <p:cNvPicPr/>
            <p:nvPr/>
          </p:nvPicPr>
          <p:blipFill>
            <a:blip r:embed="rId1">
              <a:clrChange>
                <a:clrFrom>
                  <a:srgbClr val="F5F5F5">
                    <a:alpha val="100000"/>
                  </a:srgbClr>
                </a:clrFrom>
                <a:clrTo>
                  <a:srgbClr val="F5F5F5">
                    <a:alpha val="100000"/>
                    <a:alpha val="0"/>
                  </a:srgbClr>
                </a:clrTo>
              </a:clrChange>
              <a:lum contrast="-12000"/>
            </a:blip>
            <a:srcRect l="10000" t="29333" r="66667" b="30000"/>
            <a:stretch>
              <a:fillRect/>
            </a:stretch>
          </p:blipFill>
          <p:spPr>
            <a:xfrm rot="18360000">
              <a:off x="153" y="479"/>
              <a:ext cx="1590" cy="1411"/>
            </a:xfrm>
            <a:prstGeom prst="rect">
              <a:avLst/>
            </a:prstGeom>
            <a:noFill/>
            <a:ln w="9525">
              <a:noFill/>
            </a:ln>
          </p:spPr>
        </p:pic>
        <p:pic>
          <p:nvPicPr>
            <p:cNvPr id="148" name="图片 147"/>
            <p:cNvPicPr/>
            <p:nvPr/>
          </p:nvPicPr>
          <p:blipFill>
            <a:blip r:embed="rId2">
              <a:clrChange>
                <a:clrFrom>
                  <a:srgbClr val="F6F6F6">
                    <a:alpha val="100000"/>
                  </a:srgbClr>
                </a:clrFrom>
                <a:clrTo>
                  <a:srgbClr val="F6F6F6">
                    <a:alpha val="100000"/>
                    <a:alpha val="0"/>
                  </a:srgbClr>
                </a:clrTo>
              </a:clrChange>
            </a:blip>
            <a:srcRect l="14791" t="44684" r="20291" b="37494"/>
            <a:stretch>
              <a:fillRect/>
            </a:stretch>
          </p:blipFill>
          <p:spPr>
            <a:xfrm>
              <a:off x="1611" y="1182"/>
              <a:ext cx="4609" cy="542"/>
            </a:xfrm>
            <a:prstGeom prst="rect">
              <a:avLst/>
            </a:prstGeom>
            <a:noFill/>
            <a:ln w="9525">
              <a:noFill/>
            </a:ln>
          </p:spPr>
        </p:pic>
      </p:grpSp>
      <p:sp>
        <p:nvSpPr>
          <p:cNvPr id="8" name="文本框 7"/>
          <p:cNvSpPr txBox="1"/>
          <p:nvPr/>
        </p:nvSpPr>
        <p:spPr>
          <a:xfrm>
            <a:off x="1270" y="1184275"/>
            <a:ext cx="12192000" cy="654685"/>
          </a:xfrm>
          <a:prstGeom prst="rect">
            <a:avLst/>
          </a:prstGeom>
          <a:noFill/>
        </p:spPr>
        <p:txBody>
          <a:bodyPr wrap="square" rtlCol="0" anchor="t">
            <a:noAutofit/>
          </a:bodyPr>
          <a:p>
            <a:pPr lvl="0" algn="ctr">
              <a:buClrTx/>
              <a:buSzTx/>
              <a:buFontTx/>
            </a:pPr>
            <a:r>
              <a:rPr lang="en-US" altLang="zh-CN" sz="3200" b="1" i="1" smtClean="0">
                <a:solidFill>
                  <a:srgbClr val="1509B7"/>
                </a:solidFill>
                <a:latin typeface="Calibri" panose="020F0502020204030204" charset="0"/>
                <a:ea typeface="微软雅黑" panose="020B0503020204020204" charset="-122"/>
                <a:cs typeface="Calibri" panose="020F0502020204030204" charset="0"/>
              </a:rPr>
              <a:t>Work in pairs. Ask and answer the questions. </a:t>
            </a:r>
            <a:endParaRPr lang="en-US" altLang="zh-CN" sz="3200" b="1" i="1" smtClean="0">
              <a:solidFill>
                <a:srgbClr val="1509B7"/>
              </a:solidFill>
              <a:latin typeface="Calibri" panose="020F0502020204030204" charset="0"/>
              <a:ea typeface="微软雅黑" panose="020B0503020204020204" charset="-122"/>
              <a:cs typeface="Calibri" panose="020F0502020204030204" charset="0"/>
              <a:sym typeface="+mn-ea"/>
            </a:endParaRPr>
          </a:p>
        </p:txBody>
      </p:sp>
      <p:sp>
        <p:nvSpPr>
          <p:cNvPr id="5" name="文本框 4"/>
          <p:cNvSpPr txBox="1"/>
          <p:nvPr/>
        </p:nvSpPr>
        <p:spPr>
          <a:xfrm>
            <a:off x="410210" y="2035175"/>
            <a:ext cx="11546205" cy="2784475"/>
          </a:xfrm>
          <a:prstGeom prst="rect">
            <a:avLst/>
          </a:prstGeom>
          <a:solidFill>
            <a:srgbClr val="F3C1F8">
              <a:alpha val="79000"/>
            </a:srgbClr>
          </a:solidFill>
        </p:spPr>
        <p:style>
          <a:lnRef idx="1">
            <a:schemeClr val="accent6"/>
          </a:lnRef>
          <a:fillRef idx="2">
            <a:schemeClr val="accent6"/>
          </a:fillRef>
          <a:effectRef idx="1">
            <a:schemeClr val="accent6"/>
          </a:effectRef>
          <a:fontRef idx="minor">
            <a:schemeClr val="dk1"/>
          </a:fontRef>
        </p:style>
        <p:txBody>
          <a:bodyPr wrap="square" rtlCol="0" anchor="t">
            <a:spAutoFit/>
          </a:bodyPr>
          <a:p>
            <a:pPr marL="457200" marR="0" lvl="0" indent="-457200" algn="l" defTabSz="914400" rtl="0" fontAlgn="base">
              <a:lnSpc>
                <a:spcPct val="125000"/>
              </a:lnSpc>
              <a:buClrTx/>
              <a:buSzTx/>
              <a:buFont typeface="Wingdings" panose="05000000000000000000" charset="0"/>
              <a:buChar char="Ø"/>
            </a:pPr>
            <a:r>
              <a:rPr lang="en-US" altLang="zh-CN" sz="2800" b="1" i="1" smtClean="0">
                <a:ln>
                  <a:noFill/>
                </a:ln>
                <a:solidFill>
                  <a:schemeClr val="tx1"/>
                </a:solidFill>
                <a:effectLst/>
                <a:latin typeface="Calibri" panose="020F0502020204030204" charset="0"/>
                <a:ea typeface="宋体" panose="02010600030101010101" pitchFamily="2" charset="-122"/>
                <a:cs typeface="Calibri" panose="020F0502020204030204" charset="0"/>
                <a:sym typeface="+mn-ea"/>
              </a:rPr>
              <a:t>S1: Where did the write experience....?        S2: ....</a:t>
            </a:r>
            <a:endParaRPr lang="en-US" altLang="zh-CN" sz="2800" b="1" i="1" smtClean="0">
              <a:ln>
                <a:noFill/>
              </a:ln>
              <a:solidFill>
                <a:schemeClr val="tx1"/>
              </a:solidFill>
              <a:effectLst/>
              <a:latin typeface="Calibri" panose="020F0502020204030204" charset="0"/>
              <a:ea typeface="宋体" panose="02010600030101010101" pitchFamily="2" charset="-122"/>
              <a:cs typeface="Calibri" panose="020F0502020204030204" charset="0"/>
              <a:sym typeface="+mn-ea"/>
            </a:endParaRPr>
          </a:p>
          <a:p>
            <a:pPr marL="457200" marR="0" lvl="0" indent="-457200" algn="l" defTabSz="914400" rtl="0" fontAlgn="base">
              <a:lnSpc>
                <a:spcPct val="125000"/>
              </a:lnSpc>
              <a:buClrTx/>
              <a:buSzTx/>
              <a:buFont typeface="Wingdings" panose="05000000000000000000" charset="0"/>
              <a:buChar char="Ø"/>
            </a:pPr>
            <a:r>
              <a:rPr lang="en-US" altLang="zh-CN" sz="2800" b="1" i="1" smtClean="0">
                <a:ln>
                  <a:noFill/>
                </a:ln>
                <a:solidFill>
                  <a:schemeClr val="tx1"/>
                </a:solidFill>
                <a:effectLst/>
                <a:latin typeface="Calibri" panose="020F0502020204030204" charset="0"/>
                <a:ea typeface="宋体" panose="02010600030101010101" pitchFamily="2" charset="-122"/>
                <a:cs typeface="Calibri" panose="020F0502020204030204" charset="0"/>
                <a:sym typeface="+mn-ea"/>
              </a:rPr>
              <a:t>S1: Which dish impresses the writer most in...?       S2: ....</a:t>
            </a:r>
            <a:endParaRPr lang="en-US" altLang="zh-CN" sz="2800" b="1" i="1" smtClean="0">
              <a:ln>
                <a:noFill/>
              </a:ln>
              <a:solidFill>
                <a:schemeClr val="tx1"/>
              </a:solidFill>
              <a:effectLst/>
              <a:latin typeface="Calibri" panose="020F0502020204030204" charset="0"/>
              <a:ea typeface="宋体" panose="02010600030101010101" pitchFamily="2" charset="-122"/>
              <a:cs typeface="Calibri" panose="020F0502020204030204" charset="0"/>
              <a:sym typeface="+mn-ea"/>
            </a:endParaRPr>
          </a:p>
          <a:p>
            <a:pPr marL="457200" marR="0" lvl="0" indent="-457200" algn="l" defTabSz="914400" rtl="0" fontAlgn="base">
              <a:lnSpc>
                <a:spcPct val="125000"/>
              </a:lnSpc>
              <a:buClrTx/>
              <a:buSzTx/>
              <a:buFont typeface="Wingdings" panose="05000000000000000000" charset="0"/>
              <a:buChar char="Ø"/>
            </a:pPr>
            <a:r>
              <a:rPr lang="en-US" altLang="zh-CN" sz="2800" b="1" i="1" smtClean="0">
                <a:ln>
                  <a:noFill/>
                </a:ln>
                <a:solidFill>
                  <a:schemeClr val="tx1"/>
                </a:solidFill>
                <a:effectLst/>
                <a:latin typeface="Calibri" panose="020F0502020204030204" charset="0"/>
                <a:ea typeface="宋体" panose="02010600030101010101" pitchFamily="2" charset="-122"/>
                <a:cs typeface="Calibri" panose="020F0502020204030204" charset="0"/>
                <a:sym typeface="+mn-ea"/>
              </a:rPr>
              <a:t>S1: What do we know about people in ... according to their food?     S2: ....</a:t>
            </a:r>
            <a:endParaRPr lang="en-US" altLang="zh-CN" sz="2800" b="1" i="1" smtClean="0">
              <a:ln>
                <a:noFill/>
              </a:ln>
              <a:solidFill>
                <a:schemeClr val="tx1"/>
              </a:solidFill>
              <a:effectLst/>
              <a:latin typeface="Calibri" panose="020F0502020204030204" charset="0"/>
              <a:ea typeface="宋体" panose="02010600030101010101" pitchFamily="2" charset="-122"/>
              <a:cs typeface="Calibri" panose="020F0502020204030204" charset="0"/>
              <a:sym typeface="+mn-ea"/>
            </a:endParaRPr>
          </a:p>
          <a:p>
            <a:pPr marL="457200" marR="0" lvl="0" indent="-457200" algn="l" defTabSz="914400" rtl="0" fontAlgn="base">
              <a:lnSpc>
                <a:spcPct val="125000"/>
              </a:lnSpc>
              <a:buClrTx/>
              <a:buSzTx/>
              <a:buFont typeface="Wingdings" panose="05000000000000000000" charset="0"/>
              <a:buChar char="Ø"/>
            </a:pPr>
            <a:r>
              <a:rPr lang="en-US" altLang="zh-CN" sz="2800" b="1" i="1" smtClean="0">
                <a:ln>
                  <a:noFill/>
                </a:ln>
                <a:solidFill>
                  <a:schemeClr val="tx1"/>
                </a:solidFill>
                <a:effectLst/>
                <a:latin typeface="Calibri" panose="020F0502020204030204" charset="0"/>
                <a:ea typeface="宋体" panose="02010600030101010101" pitchFamily="2" charset="-122"/>
                <a:cs typeface="Calibri" panose="020F0502020204030204" charset="0"/>
                <a:sym typeface="+mn-ea"/>
              </a:rPr>
              <a:t>S1: What is the personality of people in ...?        S2: ....</a:t>
            </a:r>
            <a:endParaRPr lang="en-US" altLang="zh-CN" sz="2800" b="1" i="1" smtClean="0">
              <a:ln>
                <a:noFill/>
              </a:ln>
              <a:solidFill>
                <a:schemeClr val="tx1"/>
              </a:solidFill>
              <a:effectLst/>
              <a:latin typeface="Calibri" panose="020F0502020204030204" charset="0"/>
              <a:ea typeface="宋体" panose="02010600030101010101" pitchFamily="2" charset="-122"/>
              <a:cs typeface="Calibri" panose="020F0502020204030204" charset="0"/>
              <a:sym typeface="+mn-ea"/>
            </a:endParaRPr>
          </a:p>
          <a:p>
            <a:pPr marL="457200" marR="0" lvl="0" indent="-457200" algn="l" defTabSz="914400" rtl="0" fontAlgn="base">
              <a:lnSpc>
                <a:spcPct val="125000"/>
              </a:lnSpc>
              <a:buClrTx/>
              <a:buSzTx/>
              <a:buFont typeface="Wingdings" panose="05000000000000000000" charset="0"/>
              <a:buChar char="Ø"/>
            </a:pPr>
            <a:r>
              <a:rPr lang="en-US" altLang="zh-CN" sz="2800" b="1" i="1" smtClean="0">
                <a:ln>
                  <a:noFill/>
                </a:ln>
                <a:solidFill>
                  <a:schemeClr val="tx1"/>
                </a:solidFill>
                <a:effectLst/>
                <a:latin typeface="Calibri" panose="020F0502020204030204" charset="0"/>
                <a:ea typeface="宋体" panose="02010600030101010101" pitchFamily="2" charset="-122"/>
                <a:cs typeface="Calibri" panose="020F0502020204030204" charset="0"/>
                <a:sym typeface="+mn-ea"/>
              </a:rPr>
              <a:t>S1: Why is ... the typical dish in ...?           S2: ....</a:t>
            </a:r>
            <a:endParaRPr lang="en-US" altLang="zh-CN" sz="2800" b="1" i="1" smtClean="0">
              <a:ln>
                <a:noFill/>
              </a:ln>
              <a:solidFill>
                <a:schemeClr val="tx1"/>
              </a:solidFill>
              <a:effectLst/>
              <a:latin typeface="Calibri" panose="020F0502020204030204" charset="0"/>
              <a:ea typeface="宋体" panose="02010600030101010101" pitchFamily="2" charset="-122"/>
              <a:cs typeface="Calibri" panose="020F0502020204030204" charset="0"/>
              <a:sym typeface="+mn-ea"/>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8" name="文本框 3"/>
          <p:cNvSpPr txBox="1"/>
          <p:nvPr/>
        </p:nvSpPr>
        <p:spPr>
          <a:xfrm>
            <a:off x="1175385" y="0"/>
            <a:ext cx="6552565" cy="922020"/>
          </a:xfrm>
          <a:prstGeom prst="rect">
            <a:avLst/>
          </a:prstGeom>
          <a:noFill/>
          <a:ln w="9525">
            <a:noFill/>
          </a:ln>
        </p:spPr>
        <p:txBody>
          <a:bodyPr wrap="square" anchor="t" anchorCtr="0">
            <a:spAutoFit/>
          </a:bodyPr>
          <a:p>
            <a:pPr>
              <a:lnSpc>
                <a:spcPct val="150000"/>
              </a:lnSpc>
            </a:pPr>
            <a:r>
              <a:rPr lang="en-US" altLang="zh-CN" sz="3600" b="1" i="1">
                <a:latin typeface="Calibri" panose="020F0502020204030204" charset="0"/>
                <a:ea typeface="宋体" panose="02010600030101010101" pitchFamily="2" charset="-122"/>
                <a:sym typeface="宋体" panose="02010600030101010101" pitchFamily="2" charset="-122"/>
              </a:rPr>
              <a:t>Activity 3: Read for information</a:t>
            </a:r>
            <a:endParaRPr lang="en-US" altLang="zh-CN" sz="3600" b="1" i="1">
              <a:latin typeface="Calibri" panose="020F0502020204030204" charset="0"/>
              <a:ea typeface="宋体" panose="02010600030101010101" pitchFamily="2" charset="-122"/>
              <a:sym typeface="宋体" panose="02010600030101010101" pitchFamily="2" charset="-122"/>
            </a:endParaRPr>
          </a:p>
        </p:txBody>
      </p:sp>
      <p:grpSp>
        <p:nvGrpSpPr>
          <p:cNvPr id="9" name="组合 8"/>
          <p:cNvGrpSpPr/>
          <p:nvPr/>
        </p:nvGrpSpPr>
        <p:grpSpPr>
          <a:xfrm>
            <a:off x="153670" y="247650"/>
            <a:ext cx="7574280" cy="1009650"/>
            <a:chOff x="243" y="390"/>
            <a:chExt cx="11928" cy="1590"/>
          </a:xfrm>
        </p:grpSpPr>
        <p:pic>
          <p:nvPicPr>
            <p:cNvPr id="4" name="图片 3"/>
            <p:cNvPicPr/>
            <p:nvPr/>
          </p:nvPicPr>
          <p:blipFill>
            <a:blip r:embed="rId1">
              <a:clrChange>
                <a:clrFrom>
                  <a:srgbClr val="F5F5F5">
                    <a:alpha val="100000"/>
                  </a:srgbClr>
                </a:clrFrom>
                <a:clrTo>
                  <a:srgbClr val="F5F5F5">
                    <a:alpha val="100000"/>
                    <a:alpha val="0"/>
                  </a:srgbClr>
                </a:clrTo>
              </a:clrChange>
              <a:lum contrast="-12000"/>
            </a:blip>
            <a:srcRect l="10000" t="29333" r="66667" b="30000"/>
            <a:stretch>
              <a:fillRect/>
            </a:stretch>
          </p:blipFill>
          <p:spPr>
            <a:xfrm rot="18360000">
              <a:off x="153" y="479"/>
              <a:ext cx="1590" cy="1411"/>
            </a:xfrm>
            <a:prstGeom prst="rect">
              <a:avLst/>
            </a:prstGeom>
            <a:noFill/>
            <a:ln w="9525">
              <a:noFill/>
            </a:ln>
          </p:spPr>
        </p:pic>
        <p:pic>
          <p:nvPicPr>
            <p:cNvPr id="148" name="图片 147"/>
            <p:cNvPicPr/>
            <p:nvPr/>
          </p:nvPicPr>
          <p:blipFill>
            <a:blip r:embed="rId2">
              <a:clrChange>
                <a:clrFrom>
                  <a:srgbClr val="F6F6F6">
                    <a:alpha val="100000"/>
                  </a:srgbClr>
                </a:clrFrom>
                <a:clrTo>
                  <a:srgbClr val="F6F6F6">
                    <a:alpha val="100000"/>
                    <a:alpha val="0"/>
                  </a:srgbClr>
                </a:clrTo>
              </a:clrChange>
            </a:blip>
            <a:srcRect l="14791" t="44684" r="20291" b="37494"/>
            <a:stretch>
              <a:fillRect/>
            </a:stretch>
          </p:blipFill>
          <p:spPr>
            <a:xfrm>
              <a:off x="1611" y="1182"/>
              <a:ext cx="10560" cy="542"/>
            </a:xfrm>
            <a:prstGeom prst="rect">
              <a:avLst/>
            </a:prstGeom>
            <a:noFill/>
            <a:ln w="9525">
              <a:noFill/>
            </a:ln>
          </p:spPr>
        </p:pic>
      </p:grpSp>
      <p:sp>
        <p:nvSpPr>
          <p:cNvPr id="8" name="文本框 7"/>
          <p:cNvSpPr txBox="1"/>
          <p:nvPr/>
        </p:nvSpPr>
        <p:spPr>
          <a:xfrm>
            <a:off x="1270" y="1184275"/>
            <a:ext cx="12192000" cy="654685"/>
          </a:xfrm>
          <a:prstGeom prst="rect">
            <a:avLst/>
          </a:prstGeom>
          <a:noFill/>
        </p:spPr>
        <p:txBody>
          <a:bodyPr wrap="square" rtlCol="0" anchor="t">
            <a:noAutofit/>
          </a:bodyPr>
          <a:p>
            <a:pPr lvl="0" algn="ctr">
              <a:buClrTx/>
              <a:buSzTx/>
              <a:buFontTx/>
            </a:pPr>
            <a:r>
              <a:rPr lang="en-US" altLang="zh-CN" sz="3200" b="1" i="1" smtClean="0">
                <a:solidFill>
                  <a:srgbClr val="1509B7"/>
                </a:solidFill>
                <a:latin typeface="Calibri" panose="020F0502020204030204" charset="0"/>
                <a:ea typeface="微软雅黑" panose="020B0503020204020204" charset="-122"/>
                <a:cs typeface="Calibri" panose="020F0502020204030204" charset="0"/>
              </a:rPr>
              <a:t>Read Para.2 carefully and answer the following questions.</a:t>
            </a:r>
            <a:endParaRPr lang="en-US" altLang="zh-CN" sz="3200" b="1" i="1" smtClean="0">
              <a:solidFill>
                <a:srgbClr val="1509B7"/>
              </a:solidFill>
              <a:latin typeface="Calibri" panose="020F0502020204030204" charset="0"/>
              <a:ea typeface="微软雅黑" panose="020B0503020204020204" charset="-122"/>
              <a:cs typeface="Calibri" panose="020F0502020204030204" charset="0"/>
            </a:endParaRPr>
          </a:p>
          <a:p>
            <a:pPr lvl="0" algn="ctr">
              <a:buClrTx/>
              <a:buSzTx/>
              <a:buFontTx/>
            </a:pPr>
            <a:endParaRPr lang="en-US" altLang="zh-CN" sz="3200" b="1" i="1" smtClean="0">
              <a:solidFill>
                <a:srgbClr val="1509B7"/>
              </a:solidFill>
              <a:latin typeface="Calibri" panose="020F0502020204030204" charset="0"/>
              <a:ea typeface="微软雅黑" panose="020B0503020204020204" charset="-122"/>
              <a:cs typeface="Calibri" panose="020F0502020204030204" charset="0"/>
              <a:sym typeface="+mn-ea"/>
            </a:endParaRPr>
          </a:p>
        </p:txBody>
      </p:sp>
      <p:sp>
        <p:nvSpPr>
          <p:cNvPr id="5" name="文本框 4"/>
          <p:cNvSpPr txBox="1"/>
          <p:nvPr/>
        </p:nvSpPr>
        <p:spPr>
          <a:xfrm>
            <a:off x="435610" y="1951355"/>
            <a:ext cx="9409430" cy="95313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nchor="t">
            <a:spAutoFit/>
          </a:bodyPr>
          <a:p>
            <a:pPr marL="0" marR="0" lvl="0" indent="0" algn="l" defTabSz="914400" rtl="0" eaLnBrk="1" fontAlgn="base" latinLnBrk="0" hangingPunct="1">
              <a:lnSpc>
                <a:spcPct val="100000"/>
              </a:lnSpc>
              <a:buClrTx/>
              <a:buSzTx/>
              <a:buFontTx/>
              <a:buNone/>
            </a:pPr>
            <a:r>
              <a:rPr lang="en-US" altLang="zh-CN" sz="2800" b="1" i="1" smtClean="0">
                <a:ln>
                  <a:noFill/>
                </a:ln>
                <a:solidFill>
                  <a:schemeClr val="tx1"/>
                </a:solidFill>
                <a:effectLst/>
                <a:latin typeface="Calibri" panose="020F0502020204030204" charset="0"/>
                <a:ea typeface="宋体" panose="02010600030101010101" pitchFamily="2" charset="-122"/>
                <a:cs typeface="Calibri" panose="020F0502020204030204" charset="0"/>
                <a:sym typeface="+mn-ea"/>
              </a:rPr>
              <a:t>What can the food local people consume tell us?</a:t>
            </a:r>
            <a:endPar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buClrTx/>
              <a:buSzTx/>
              <a:buFontTx/>
              <a:buNone/>
            </a:pPr>
            <a:r>
              <a:rPr lang="en-US" altLang="zh-CN" sz="2800" b="1" i="1" smtClean="0">
                <a:ln>
                  <a:noFill/>
                </a:ln>
                <a:solidFill>
                  <a:schemeClr val="tx1"/>
                </a:solidFill>
                <a:effectLst/>
                <a:latin typeface="Calibri" panose="020F0502020204030204" charset="0"/>
                <a:ea typeface="宋体" panose="02010600030101010101" pitchFamily="2" charset="-122"/>
                <a:cs typeface="Calibri" panose="020F0502020204030204" charset="0"/>
                <a:sym typeface="+mn-ea"/>
              </a:rPr>
              <a:t>What is the main idea of Para.7?   How do you understand it? </a:t>
            </a:r>
            <a:endParaRPr lang="en-US" altLang="zh-CN" sz="2800" b="1" i="1" smtClean="0">
              <a:ln>
                <a:noFill/>
              </a:ln>
              <a:solidFill>
                <a:schemeClr val="tx1"/>
              </a:solidFill>
              <a:effectLst/>
              <a:latin typeface="Calibri" panose="020F0502020204030204" charset="0"/>
              <a:ea typeface="宋体" panose="02010600030101010101" pitchFamily="2" charset="-122"/>
              <a:cs typeface="Calibri" panose="020F0502020204030204" charset="0"/>
              <a:sym typeface="+mn-ea"/>
            </a:endParaRPr>
          </a:p>
        </p:txBody>
      </p:sp>
      <p:sp>
        <p:nvSpPr>
          <p:cNvPr id="2" name="Rectangle 1"/>
          <p:cNvSpPr>
            <a:spLocks noChangeArrowheads="1"/>
          </p:cNvSpPr>
          <p:nvPr/>
        </p:nvSpPr>
        <p:spPr bwMode="auto">
          <a:xfrm>
            <a:off x="330200" y="3238183"/>
            <a:ext cx="11497310" cy="2637790"/>
          </a:xfrm>
          <a:prstGeom prst="rect">
            <a:avLst/>
          </a:prstGeom>
          <a:noFill/>
          <a:ln w="9525">
            <a:noFill/>
            <a:miter lim="800000"/>
          </a:ln>
          <a:effectLst/>
        </p:spPr>
        <p:txBody>
          <a:bodyPr vert="horz" wrap="square" lIns="91440" tIns="45720" rIns="91440" bIns="45720" numCol="1" anchor="ctr" anchorCtr="0" compatLnSpc="1">
            <a:spAutoFit/>
          </a:bodyPr>
          <a:p>
            <a:pPr algn="just" fontAlgn="auto">
              <a:lnSpc>
                <a:spcPct val="115000"/>
              </a:lnSpc>
            </a:pPr>
            <a:r>
              <a:rPr lang="en-US" altLang="zh-CN" sz="2400" smtClean="0">
                <a:latin typeface="Times New Roman" panose="02020603050405020304" pitchFamily="18" charset="0"/>
                <a:cs typeface="Times New Roman" panose="02020603050405020304" pitchFamily="18" charset="0"/>
              </a:rPr>
              <a:t>    At a minimum, the kinds of food local people consume tell us what they grow in their region, what kinds of lives they lead, and what they like and do not like. Could we also say, for example, that those who like bold flavours are bold themselves? Or, that those who like spicy food tend to have a hot temper? Maybe. Maybe not. What we can say, however, is that culture and cuisine go hand in hand, and if you do not experience one, you can never really know the other.</a:t>
            </a:r>
            <a:endParaRPr lang="en-US" altLang="zh-CN" sz="2400" smtClean="0">
              <a:latin typeface="Times New Roman" panose="02020603050405020304" pitchFamily="18" charset="0"/>
              <a:cs typeface="Times New Roman" panose="02020603050405020304" pitchFamily="18" charset="0"/>
            </a:endParaRPr>
          </a:p>
        </p:txBody>
      </p:sp>
      <p:cxnSp>
        <p:nvCxnSpPr>
          <p:cNvPr id="12" name="直接连接符 11"/>
          <p:cNvCxnSpPr/>
          <p:nvPr/>
        </p:nvCxnSpPr>
        <p:spPr>
          <a:xfrm>
            <a:off x="8710930" y="3726180"/>
            <a:ext cx="2938145" cy="635"/>
          </a:xfrm>
          <a:prstGeom prst="line">
            <a:avLst/>
          </a:prstGeom>
          <a:ln w="38100" cmpd="sng">
            <a:solidFill>
              <a:srgbClr val="00B0F0"/>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330200" y="4992370"/>
            <a:ext cx="4573905" cy="43434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Times New Roman" panose="02020603050405020304" pitchFamily="18" charset="0"/>
              <a:cs typeface="Times New Roman" panose="02020603050405020304" pitchFamily="18" charset="0"/>
            </a:endParaRPr>
          </a:p>
        </p:txBody>
      </p:sp>
      <p:cxnSp>
        <p:nvCxnSpPr>
          <p:cNvPr id="26" name="直接连接符 25"/>
          <p:cNvCxnSpPr/>
          <p:nvPr/>
        </p:nvCxnSpPr>
        <p:spPr>
          <a:xfrm flipV="1">
            <a:off x="435610" y="4123055"/>
            <a:ext cx="8881745" cy="15875"/>
          </a:xfrm>
          <a:prstGeom prst="line">
            <a:avLst/>
          </a:prstGeom>
          <a:ln w="38100" cmpd="sng">
            <a:solidFill>
              <a:srgbClr val="00B0F0"/>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7487285" y="4548505"/>
            <a:ext cx="4340860" cy="4445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7"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20980" y="2160270"/>
            <a:ext cx="11750675" cy="737235"/>
          </a:xfrm>
          <a:prstGeom prst="rect">
            <a:avLst/>
          </a:prstGeom>
          <a:noFill/>
        </p:spPr>
        <p:txBody>
          <a:bodyPr wrap="square" rtlCol="0" anchor="t">
            <a:spAutoFit/>
          </a:bodyPr>
          <a:p>
            <a:pPr fontAlgn="auto">
              <a:lnSpc>
                <a:spcPct val="150000"/>
              </a:lnSpc>
            </a:pPr>
            <a:r>
              <a:rPr lang="en-US" altLang="zh-CN" sz="2800" b="1" i="1" smtClean="0">
                <a:latin typeface="Calibri" panose="020F0502020204030204" charset="0"/>
                <a:cs typeface="Calibri" panose="020F0502020204030204" charset="0"/>
                <a:sym typeface="+mn-ea"/>
              </a:rPr>
              <a:t>1. Do you think “culture and cuisine go hand in hand”? Give your reasons.</a:t>
            </a:r>
            <a:endParaRPr lang="en-US" altLang="zh-CN" sz="2800" b="1" i="1" smtClean="0">
              <a:latin typeface="Calibri" panose="020F0502020204030204" charset="0"/>
              <a:cs typeface="Calibri" panose="020F0502020204030204" charset="0"/>
              <a:sym typeface="+mn-ea"/>
            </a:endParaRPr>
          </a:p>
        </p:txBody>
      </p:sp>
      <p:sp>
        <p:nvSpPr>
          <p:cNvPr id="6" name="文本框 5"/>
          <p:cNvSpPr txBox="1"/>
          <p:nvPr/>
        </p:nvSpPr>
        <p:spPr>
          <a:xfrm>
            <a:off x="572135" y="1331913"/>
            <a:ext cx="7606030" cy="521970"/>
          </a:xfrm>
          <a:prstGeom prst="rect">
            <a:avLst/>
          </a:prstGeom>
          <a:solidFill>
            <a:schemeClr val="accent4">
              <a:lumMod val="60000"/>
              <a:lumOff val="40000"/>
            </a:schemeClr>
          </a:solidFill>
        </p:spPr>
        <p:style>
          <a:lnRef idx="0">
            <a:schemeClr val="accent6"/>
          </a:lnRef>
          <a:fillRef idx="3">
            <a:schemeClr val="accent6"/>
          </a:fillRef>
          <a:effectRef idx="3">
            <a:schemeClr val="accent6"/>
          </a:effectRef>
          <a:fontRef idx="minor">
            <a:schemeClr val="lt1"/>
          </a:fontRef>
        </p:style>
        <p:txBody>
          <a:bodyPr wrap="none" rtlCol="0" anchor="t">
            <a:spAutoFit/>
          </a:bodyPr>
          <a:p>
            <a:pPr algn="l" fontAlgn="base"/>
            <a:r>
              <a:rPr lang="en-US" altLang="zh-CN" sz="2800" b="1" i="1" strike="noStrike" noProof="1" smtClean="0">
                <a:solidFill>
                  <a:schemeClr val="tx1"/>
                </a:solidFill>
                <a:sym typeface="+mn-ea"/>
              </a:rPr>
              <a:t>Discuss the following questions with your partner.</a:t>
            </a:r>
            <a:r>
              <a:rPr lang="en-US" altLang="zh-CN" sz="2800" b="1" i="1" strike="noStrike" noProof="1" smtClean="0">
                <a:sym typeface="+mn-ea"/>
              </a:rPr>
              <a:t> </a:t>
            </a:r>
            <a:endParaRPr lang="en-US" altLang="zh-CN" sz="2800" b="1" i="1" strike="noStrike" noProof="1" smtClean="0">
              <a:effectLst>
                <a:outerShdw blurRad="38100" dist="19050" dir="2700000" algn="tl" rotWithShape="0">
                  <a:schemeClr val="dk1">
                    <a:alpha val="40000"/>
                  </a:schemeClr>
                </a:outerShdw>
              </a:effectLst>
              <a:sym typeface="+mn-ea"/>
            </a:endParaRPr>
          </a:p>
        </p:txBody>
      </p:sp>
      <p:sp>
        <p:nvSpPr>
          <p:cNvPr id="5" name="文本框 4"/>
          <p:cNvSpPr txBox="1"/>
          <p:nvPr/>
        </p:nvSpPr>
        <p:spPr>
          <a:xfrm>
            <a:off x="658495" y="3203575"/>
            <a:ext cx="10875010" cy="2245360"/>
          </a:xfrm>
          <a:prstGeom prst="rect">
            <a:avLst/>
          </a:prstGeom>
          <a:solidFill>
            <a:schemeClr val="accent6">
              <a:lumMod val="60000"/>
              <a:lumOff val="40000"/>
              <a:alpha val="80000"/>
            </a:schemeClr>
          </a:solidFill>
        </p:spPr>
        <p:txBody>
          <a:bodyPr wrap="square" rtlCol="0" anchor="t">
            <a:spAutoFit/>
          </a:bodyPr>
          <a:p>
            <a:pPr marL="457200" indent="-457200" fontAlgn="auto">
              <a:lnSpc>
                <a:spcPct val="125000"/>
              </a:lnSpc>
              <a:buFont typeface="Wingdings" panose="05000000000000000000" charset="0"/>
              <a:buChar char="u"/>
            </a:pPr>
            <a:r>
              <a:rPr lang="en-US" altLang="zh-CN" sz="2800" b="1" i="1" smtClean="0">
                <a:latin typeface="Calibri" panose="020F0502020204030204" charset="0"/>
                <a:cs typeface="Calibri" panose="020F0502020204030204" charset="0"/>
                <a:sym typeface="+mn-ea"/>
              </a:rPr>
              <a:t>Cuisine in certain place can tell us what the local people like to eat, grow or dislike.</a:t>
            </a:r>
            <a:endParaRPr lang="en-US" altLang="zh-CN" sz="2800" b="1" i="1" smtClean="0">
              <a:latin typeface="Calibri" panose="020F0502020204030204" charset="0"/>
              <a:cs typeface="Calibri" panose="020F0502020204030204" charset="0"/>
              <a:sym typeface="+mn-ea"/>
            </a:endParaRPr>
          </a:p>
          <a:p>
            <a:pPr marL="457200" indent="-457200" fontAlgn="auto">
              <a:lnSpc>
                <a:spcPct val="125000"/>
              </a:lnSpc>
              <a:buFont typeface="Wingdings" panose="05000000000000000000" charset="0"/>
              <a:buChar char="u"/>
            </a:pPr>
            <a:r>
              <a:rPr lang="en-US" altLang="zh-CN" sz="2800" b="1" i="1" smtClean="0">
                <a:latin typeface="Calibri" panose="020F0502020204030204" charset="0"/>
                <a:cs typeface="Calibri" panose="020F0502020204030204" charset="0"/>
                <a:sym typeface="+mn-ea"/>
              </a:rPr>
              <a:t>The food flavor they eat the food features they cook also well demonstrate the personality, characters or culture of the local people.</a:t>
            </a:r>
            <a:endParaRPr lang="en-US" altLang="zh-CN" sz="2800" b="1" i="1" smtClean="0">
              <a:latin typeface="Calibri" panose="020F0502020204030204" charset="0"/>
              <a:cs typeface="Calibri" panose="020F0502020204030204" charset="0"/>
            </a:endParaRPr>
          </a:p>
        </p:txBody>
      </p:sp>
      <p:sp>
        <p:nvSpPr>
          <p:cNvPr id="11" name="文本框 3"/>
          <p:cNvSpPr txBox="1"/>
          <p:nvPr/>
        </p:nvSpPr>
        <p:spPr>
          <a:xfrm>
            <a:off x="1175385" y="0"/>
            <a:ext cx="6552565" cy="922020"/>
          </a:xfrm>
          <a:prstGeom prst="rect">
            <a:avLst/>
          </a:prstGeom>
          <a:noFill/>
          <a:ln w="9525">
            <a:noFill/>
          </a:ln>
        </p:spPr>
        <p:txBody>
          <a:bodyPr wrap="square" anchor="t" anchorCtr="0">
            <a:spAutoFit/>
          </a:bodyPr>
          <a:p>
            <a:pPr>
              <a:lnSpc>
                <a:spcPct val="150000"/>
              </a:lnSpc>
            </a:pPr>
            <a:r>
              <a:rPr lang="en-US" altLang="zh-CN" sz="3600" b="1" i="1">
                <a:latin typeface="Calibri" panose="020F0502020204030204" charset="0"/>
                <a:ea typeface="宋体" panose="02010600030101010101" pitchFamily="2" charset="-122"/>
                <a:sym typeface="宋体" panose="02010600030101010101" pitchFamily="2" charset="-122"/>
              </a:rPr>
              <a:t>Activity 4: Critical thinking</a:t>
            </a:r>
            <a:endParaRPr lang="en-US" altLang="zh-CN" sz="3600" b="1" i="1">
              <a:latin typeface="Calibri" panose="020F0502020204030204" charset="0"/>
              <a:ea typeface="宋体" panose="02010600030101010101" pitchFamily="2" charset="-122"/>
              <a:sym typeface="宋体" panose="02010600030101010101" pitchFamily="2" charset="-122"/>
            </a:endParaRPr>
          </a:p>
        </p:txBody>
      </p:sp>
      <p:grpSp>
        <p:nvGrpSpPr>
          <p:cNvPr id="12" name="组合 11"/>
          <p:cNvGrpSpPr/>
          <p:nvPr/>
        </p:nvGrpSpPr>
        <p:grpSpPr>
          <a:xfrm>
            <a:off x="153670" y="247650"/>
            <a:ext cx="6203315" cy="1009650"/>
            <a:chOff x="243" y="390"/>
            <a:chExt cx="9769" cy="1590"/>
          </a:xfrm>
        </p:grpSpPr>
        <p:pic>
          <p:nvPicPr>
            <p:cNvPr id="19" name="图片 18"/>
            <p:cNvPicPr/>
            <p:nvPr/>
          </p:nvPicPr>
          <p:blipFill>
            <a:blip r:embed="rId1">
              <a:clrChange>
                <a:clrFrom>
                  <a:srgbClr val="F5F5F5">
                    <a:alpha val="100000"/>
                  </a:srgbClr>
                </a:clrFrom>
                <a:clrTo>
                  <a:srgbClr val="F5F5F5">
                    <a:alpha val="100000"/>
                    <a:alpha val="0"/>
                  </a:srgbClr>
                </a:clrTo>
              </a:clrChange>
              <a:lum contrast="-12000"/>
            </a:blip>
            <a:srcRect l="10000" t="29333" r="66667" b="30000"/>
            <a:stretch>
              <a:fillRect/>
            </a:stretch>
          </p:blipFill>
          <p:spPr>
            <a:xfrm rot="18360000">
              <a:off x="153" y="479"/>
              <a:ext cx="1590" cy="1411"/>
            </a:xfrm>
            <a:prstGeom prst="rect">
              <a:avLst/>
            </a:prstGeom>
            <a:noFill/>
            <a:ln w="9525">
              <a:noFill/>
            </a:ln>
          </p:spPr>
        </p:pic>
        <p:pic>
          <p:nvPicPr>
            <p:cNvPr id="20" name="图片 19"/>
            <p:cNvPicPr/>
            <p:nvPr/>
          </p:nvPicPr>
          <p:blipFill>
            <a:blip r:embed="rId2">
              <a:clrChange>
                <a:clrFrom>
                  <a:srgbClr val="F6F6F6">
                    <a:alpha val="100000"/>
                  </a:srgbClr>
                </a:clrFrom>
                <a:clrTo>
                  <a:srgbClr val="F6F6F6">
                    <a:alpha val="100000"/>
                    <a:alpha val="0"/>
                  </a:srgbClr>
                </a:clrTo>
              </a:clrChange>
            </a:blip>
            <a:srcRect l="14791" t="44684" r="20291" b="37494"/>
            <a:stretch>
              <a:fillRect/>
            </a:stretch>
          </p:blipFill>
          <p:spPr>
            <a:xfrm>
              <a:off x="1611" y="1182"/>
              <a:ext cx="8401" cy="542"/>
            </a:xfrm>
            <a:prstGeom prst="rect">
              <a:avLst/>
            </a:prstGeom>
            <a:noFill/>
            <a:ln w="9525">
              <a:noFill/>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20980" y="2091690"/>
            <a:ext cx="11750675" cy="1081405"/>
          </a:xfrm>
          <a:prstGeom prst="rect">
            <a:avLst/>
          </a:prstGeom>
          <a:noFill/>
        </p:spPr>
        <p:txBody>
          <a:bodyPr wrap="square" rtlCol="0" anchor="t">
            <a:spAutoFit/>
          </a:bodyPr>
          <a:p>
            <a:pPr fontAlgn="auto">
              <a:lnSpc>
                <a:spcPct val="115000"/>
              </a:lnSpc>
            </a:pPr>
            <a:r>
              <a:rPr lang="en-US" altLang="zh-CN" sz="2800" b="1" i="1" smtClean="0">
                <a:latin typeface="Calibri" panose="020F0502020204030204" charset="0"/>
                <a:cs typeface="Calibri" panose="020F0502020204030204" charset="0"/>
                <a:sym typeface="+mn-ea"/>
              </a:rPr>
              <a:t>2. Imagine that it is true that people's personalities are closely linked to the foods they eat. What does eating the following foods tell you about a person?</a:t>
            </a:r>
            <a:endParaRPr lang="en-US" altLang="zh-CN" sz="2800" b="1" i="1" smtClean="0">
              <a:latin typeface="Calibri" panose="020F0502020204030204" charset="0"/>
              <a:cs typeface="Calibri" panose="020F0502020204030204" charset="0"/>
              <a:sym typeface="+mn-ea"/>
            </a:endParaRPr>
          </a:p>
        </p:txBody>
      </p:sp>
      <p:sp>
        <p:nvSpPr>
          <p:cNvPr id="3" name="矩形 2"/>
          <p:cNvSpPr/>
          <p:nvPr/>
        </p:nvSpPr>
        <p:spPr>
          <a:xfrm>
            <a:off x="572135" y="3410585"/>
            <a:ext cx="10361295" cy="939800"/>
          </a:xfrm>
          <a:prstGeom prst="rect">
            <a:avLst/>
          </a:prstGeom>
          <a:solidFill>
            <a:schemeClr val="accent1">
              <a:lumMod val="60000"/>
              <a:lumOff val="40000"/>
              <a:alpha val="90000"/>
            </a:schemeClr>
          </a:solidFill>
        </p:spPr>
        <p:txBody>
          <a:bodyPr wrap="square">
            <a:spAutoFit/>
          </a:bodyPr>
          <a:lstStyle/>
          <a:p>
            <a:pPr lvl="0" algn="just" eaLnBrk="0" fontAlgn="base" hangingPunct="0">
              <a:lnSpc>
                <a:spcPct val="115000"/>
              </a:lnSpc>
              <a:spcBef>
                <a:spcPct val="0"/>
              </a:spcBef>
              <a:spcAft>
                <a:spcPct val="0"/>
              </a:spcAft>
            </a:pPr>
            <a:r>
              <a:rPr lang="en-US" altLang="zh-CN" sz="2400" b="1" i="1">
                <a:solidFill>
                  <a:schemeClr val="tx1"/>
                </a:solidFill>
                <a:latin typeface="Calibri" panose="020F0502020204030204" charset="0"/>
                <a:ea typeface="宋体" panose="02010600030101010101" pitchFamily="2" charset="-122"/>
                <a:cs typeface="Calibri" panose="020F0502020204030204" charset="0"/>
              </a:rPr>
              <a:t>spicy food  vegetarian food  junk food  seafood  sweets  chocolate  rice  noodles  onion  garlic  bacon  ham  sausage  cabbage  mushroom  </a:t>
            </a:r>
            <a:r>
              <a:rPr lang="en-US" altLang="zh-CN" sz="2400" b="1" i="1" smtClean="0">
                <a:solidFill>
                  <a:schemeClr val="tx1"/>
                </a:solidFill>
                <a:latin typeface="Calibri" panose="020F0502020204030204" charset="0"/>
                <a:ea typeface="宋体" panose="02010600030101010101" pitchFamily="2" charset="-122"/>
                <a:cs typeface="Calibri" panose="020F0502020204030204" charset="0"/>
              </a:rPr>
              <a:t>  bean </a:t>
            </a:r>
            <a:r>
              <a:rPr lang="en-US" altLang="zh-CN" sz="2400" b="1" i="1">
                <a:solidFill>
                  <a:schemeClr val="tx1"/>
                </a:solidFill>
                <a:latin typeface="Calibri" panose="020F0502020204030204" charset="0"/>
                <a:ea typeface="宋体" panose="02010600030101010101" pitchFamily="2" charset="-122"/>
                <a:cs typeface="Calibri" panose="020F0502020204030204" charset="0"/>
              </a:rPr>
              <a:t>curd</a:t>
            </a:r>
            <a:endParaRPr lang="en-US" altLang="zh-CN" sz="2400" b="1" i="1">
              <a:solidFill>
                <a:schemeClr val="tx1"/>
              </a:solidFill>
              <a:latin typeface="Calibri" panose="020F0502020204030204" charset="0"/>
              <a:ea typeface="宋体" panose="02010600030101010101" pitchFamily="2" charset="-122"/>
              <a:cs typeface="Calibri" panose="020F0502020204030204" charset="0"/>
            </a:endParaRPr>
          </a:p>
        </p:txBody>
      </p:sp>
      <p:sp>
        <p:nvSpPr>
          <p:cNvPr id="8" name="文本框 7"/>
          <p:cNvSpPr txBox="1"/>
          <p:nvPr/>
        </p:nvSpPr>
        <p:spPr>
          <a:xfrm>
            <a:off x="219710" y="4679315"/>
            <a:ext cx="11751945" cy="1081405"/>
          </a:xfrm>
          <a:prstGeom prst="rect">
            <a:avLst/>
          </a:prstGeom>
          <a:solidFill>
            <a:schemeClr val="accent6">
              <a:lumMod val="60000"/>
              <a:lumOff val="40000"/>
              <a:alpha val="90000"/>
            </a:schemeClr>
          </a:solidFill>
        </p:spPr>
        <p:txBody>
          <a:bodyPr wrap="square" rtlCol="0" anchor="t">
            <a:spAutoFit/>
          </a:bodyPr>
          <a:p>
            <a:pPr lvl="0" fontAlgn="base">
              <a:lnSpc>
                <a:spcPct val="115000"/>
              </a:lnSpc>
              <a:spcBef>
                <a:spcPct val="0"/>
              </a:spcBef>
              <a:spcAft>
                <a:spcPct val="0"/>
              </a:spcAft>
            </a:pPr>
            <a:r>
              <a:rPr lang="en-US" altLang="zh-CN" sz="2800" b="1" i="1" smtClean="0">
                <a:latin typeface="Calibri" panose="020F0502020204030204" charset="0"/>
                <a:cs typeface="Calibri" panose="020F0502020204030204" charset="0"/>
                <a:sym typeface="+mn-ea"/>
              </a:rPr>
              <a:t>Possibly, people who like spicy food love excitement and new experiences. And people who like junk food like to enjoy life without worrying about the future.</a:t>
            </a:r>
            <a:endParaRPr lang="zh-CN" altLang="en-US" sz="2800" b="1" i="1" smtClean="0">
              <a:latin typeface="Calibri" panose="020F0502020204030204" charset="0"/>
              <a:cs typeface="Calibri" panose="020F0502020204030204" charset="0"/>
              <a:sym typeface="+mn-ea"/>
            </a:endParaRPr>
          </a:p>
        </p:txBody>
      </p:sp>
      <p:sp>
        <p:nvSpPr>
          <p:cNvPr id="10" name="文本框 9"/>
          <p:cNvSpPr txBox="1"/>
          <p:nvPr/>
        </p:nvSpPr>
        <p:spPr>
          <a:xfrm>
            <a:off x="572135" y="1331913"/>
            <a:ext cx="7606030" cy="521970"/>
          </a:xfrm>
          <a:prstGeom prst="rect">
            <a:avLst/>
          </a:prstGeom>
          <a:solidFill>
            <a:schemeClr val="accent4">
              <a:lumMod val="60000"/>
              <a:lumOff val="40000"/>
            </a:schemeClr>
          </a:solidFill>
        </p:spPr>
        <p:style>
          <a:lnRef idx="0">
            <a:schemeClr val="accent6"/>
          </a:lnRef>
          <a:fillRef idx="3">
            <a:schemeClr val="accent6"/>
          </a:fillRef>
          <a:effectRef idx="3">
            <a:schemeClr val="accent6"/>
          </a:effectRef>
          <a:fontRef idx="minor">
            <a:schemeClr val="lt1"/>
          </a:fontRef>
        </p:style>
        <p:txBody>
          <a:bodyPr wrap="none" rtlCol="0" anchor="t">
            <a:spAutoFit/>
          </a:bodyPr>
          <a:p>
            <a:pPr algn="l" fontAlgn="base"/>
            <a:r>
              <a:rPr lang="en-US" altLang="zh-CN" sz="2800" b="1" i="1" strike="noStrike" noProof="1" smtClean="0">
                <a:solidFill>
                  <a:schemeClr val="tx1"/>
                </a:solidFill>
                <a:sym typeface="+mn-ea"/>
              </a:rPr>
              <a:t>Discuss the following questions with your partner.</a:t>
            </a:r>
            <a:r>
              <a:rPr lang="en-US" altLang="zh-CN" sz="2800" b="1" i="1" strike="noStrike" noProof="1" smtClean="0">
                <a:sym typeface="+mn-ea"/>
              </a:rPr>
              <a:t> </a:t>
            </a:r>
            <a:endParaRPr lang="en-US" altLang="zh-CN" sz="2800" b="1" i="1" strike="noStrike" noProof="1" smtClean="0">
              <a:effectLst>
                <a:outerShdw blurRad="38100" dist="19050" dir="2700000" algn="tl" rotWithShape="0">
                  <a:schemeClr val="dk1">
                    <a:alpha val="40000"/>
                  </a:schemeClr>
                </a:outerShdw>
              </a:effectLst>
              <a:sym typeface="+mn-ea"/>
            </a:endParaRPr>
          </a:p>
        </p:txBody>
      </p:sp>
      <p:sp>
        <p:nvSpPr>
          <p:cNvPr id="11" name="文本框 3"/>
          <p:cNvSpPr txBox="1"/>
          <p:nvPr/>
        </p:nvSpPr>
        <p:spPr>
          <a:xfrm>
            <a:off x="1175385" y="0"/>
            <a:ext cx="6552565" cy="922020"/>
          </a:xfrm>
          <a:prstGeom prst="rect">
            <a:avLst/>
          </a:prstGeom>
          <a:noFill/>
          <a:ln w="9525">
            <a:noFill/>
          </a:ln>
        </p:spPr>
        <p:txBody>
          <a:bodyPr wrap="square" anchor="t" anchorCtr="0">
            <a:spAutoFit/>
          </a:bodyPr>
          <a:p>
            <a:pPr>
              <a:lnSpc>
                <a:spcPct val="150000"/>
              </a:lnSpc>
            </a:pPr>
            <a:r>
              <a:rPr lang="en-US" altLang="zh-CN" sz="3600" b="1" i="1">
                <a:latin typeface="Calibri" panose="020F0502020204030204" charset="0"/>
                <a:ea typeface="宋体" panose="02010600030101010101" pitchFamily="2" charset="-122"/>
                <a:sym typeface="宋体" panose="02010600030101010101" pitchFamily="2" charset="-122"/>
              </a:rPr>
              <a:t>Activity 4: Critical thinking</a:t>
            </a:r>
            <a:endParaRPr lang="en-US" altLang="zh-CN" sz="3600" b="1" i="1">
              <a:latin typeface="Calibri" panose="020F0502020204030204" charset="0"/>
              <a:ea typeface="宋体" panose="02010600030101010101" pitchFamily="2" charset="-122"/>
              <a:sym typeface="宋体" panose="02010600030101010101" pitchFamily="2" charset="-122"/>
            </a:endParaRPr>
          </a:p>
        </p:txBody>
      </p:sp>
      <p:grpSp>
        <p:nvGrpSpPr>
          <p:cNvPr id="12" name="组合 11"/>
          <p:cNvGrpSpPr/>
          <p:nvPr/>
        </p:nvGrpSpPr>
        <p:grpSpPr>
          <a:xfrm>
            <a:off x="153670" y="247650"/>
            <a:ext cx="6203315" cy="1009650"/>
            <a:chOff x="243" y="390"/>
            <a:chExt cx="9769" cy="1590"/>
          </a:xfrm>
        </p:grpSpPr>
        <p:pic>
          <p:nvPicPr>
            <p:cNvPr id="13" name="图片 12"/>
            <p:cNvPicPr/>
            <p:nvPr/>
          </p:nvPicPr>
          <p:blipFill>
            <a:blip r:embed="rId1">
              <a:clrChange>
                <a:clrFrom>
                  <a:srgbClr val="F5F5F5">
                    <a:alpha val="100000"/>
                  </a:srgbClr>
                </a:clrFrom>
                <a:clrTo>
                  <a:srgbClr val="F5F5F5">
                    <a:alpha val="100000"/>
                    <a:alpha val="0"/>
                  </a:srgbClr>
                </a:clrTo>
              </a:clrChange>
              <a:lum contrast="-12000"/>
            </a:blip>
            <a:srcRect l="10000" t="29333" r="66667" b="30000"/>
            <a:stretch>
              <a:fillRect/>
            </a:stretch>
          </p:blipFill>
          <p:spPr>
            <a:xfrm rot="18360000">
              <a:off x="153" y="479"/>
              <a:ext cx="1590" cy="1411"/>
            </a:xfrm>
            <a:prstGeom prst="rect">
              <a:avLst/>
            </a:prstGeom>
            <a:noFill/>
            <a:ln w="9525">
              <a:noFill/>
            </a:ln>
          </p:spPr>
        </p:pic>
        <p:pic>
          <p:nvPicPr>
            <p:cNvPr id="14" name="图片 13"/>
            <p:cNvPicPr/>
            <p:nvPr/>
          </p:nvPicPr>
          <p:blipFill>
            <a:blip r:embed="rId2">
              <a:clrChange>
                <a:clrFrom>
                  <a:srgbClr val="F6F6F6">
                    <a:alpha val="100000"/>
                  </a:srgbClr>
                </a:clrFrom>
                <a:clrTo>
                  <a:srgbClr val="F6F6F6">
                    <a:alpha val="100000"/>
                    <a:alpha val="0"/>
                  </a:srgbClr>
                </a:clrTo>
              </a:clrChange>
            </a:blip>
            <a:srcRect l="14791" t="44684" r="20291" b="37494"/>
            <a:stretch>
              <a:fillRect/>
            </a:stretch>
          </p:blipFill>
          <p:spPr>
            <a:xfrm>
              <a:off x="1611" y="1182"/>
              <a:ext cx="8401" cy="542"/>
            </a:xfrm>
            <a:prstGeom prst="rect">
              <a:avLst/>
            </a:prstGeom>
            <a:noFill/>
            <a:ln w="9525">
              <a:noFill/>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8" name="文本框 3"/>
          <p:cNvSpPr txBox="1"/>
          <p:nvPr/>
        </p:nvSpPr>
        <p:spPr>
          <a:xfrm>
            <a:off x="1175385" y="0"/>
            <a:ext cx="6552565" cy="922020"/>
          </a:xfrm>
          <a:prstGeom prst="rect">
            <a:avLst/>
          </a:prstGeom>
          <a:noFill/>
          <a:ln w="9525">
            <a:noFill/>
          </a:ln>
        </p:spPr>
        <p:txBody>
          <a:bodyPr wrap="square" anchor="t" anchorCtr="0">
            <a:spAutoFit/>
          </a:bodyPr>
          <a:p>
            <a:pPr>
              <a:lnSpc>
                <a:spcPct val="150000"/>
              </a:lnSpc>
            </a:pPr>
            <a:r>
              <a:rPr lang="en-US" altLang="zh-CN" sz="3600" b="1" i="1">
                <a:latin typeface="Calibri" panose="020F0502020204030204" charset="0"/>
                <a:ea typeface="宋体" panose="02010600030101010101" pitchFamily="2" charset="-122"/>
                <a:sym typeface="宋体" panose="02010600030101010101" pitchFamily="2" charset="-122"/>
              </a:rPr>
              <a:t>Activity 5: Read for language</a:t>
            </a:r>
            <a:endParaRPr lang="en-US" altLang="zh-CN" sz="3600" b="1" i="1">
              <a:latin typeface="Calibri" panose="020F0502020204030204" charset="0"/>
              <a:ea typeface="宋体" panose="02010600030101010101" pitchFamily="2" charset="-122"/>
              <a:sym typeface="宋体" panose="02010600030101010101" pitchFamily="2" charset="-122"/>
            </a:endParaRPr>
          </a:p>
        </p:txBody>
      </p:sp>
      <p:grpSp>
        <p:nvGrpSpPr>
          <p:cNvPr id="9" name="组合 8"/>
          <p:cNvGrpSpPr/>
          <p:nvPr/>
        </p:nvGrpSpPr>
        <p:grpSpPr>
          <a:xfrm>
            <a:off x="153670" y="247650"/>
            <a:ext cx="7182485" cy="1009650"/>
            <a:chOff x="243" y="390"/>
            <a:chExt cx="11311" cy="1590"/>
          </a:xfrm>
        </p:grpSpPr>
        <p:pic>
          <p:nvPicPr>
            <p:cNvPr id="4" name="图片 3"/>
            <p:cNvPicPr/>
            <p:nvPr/>
          </p:nvPicPr>
          <p:blipFill>
            <a:blip r:embed="rId1">
              <a:clrChange>
                <a:clrFrom>
                  <a:srgbClr val="F5F5F5">
                    <a:alpha val="100000"/>
                  </a:srgbClr>
                </a:clrFrom>
                <a:clrTo>
                  <a:srgbClr val="F5F5F5">
                    <a:alpha val="100000"/>
                    <a:alpha val="0"/>
                  </a:srgbClr>
                </a:clrTo>
              </a:clrChange>
              <a:lum contrast="-12000"/>
            </a:blip>
            <a:srcRect l="10000" t="29333" r="66667" b="30000"/>
            <a:stretch>
              <a:fillRect/>
            </a:stretch>
          </p:blipFill>
          <p:spPr>
            <a:xfrm rot="18360000">
              <a:off x="153" y="479"/>
              <a:ext cx="1590" cy="1411"/>
            </a:xfrm>
            <a:prstGeom prst="rect">
              <a:avLst/>
            </a:prstGeom>
            <a:noFill/>
            <a:ln w="9525">
              <a:noFill/>
            </a:ln>
          </p:spPr>
        </p:pic>
        <p:pic>
          <p:nvPicPr>
            <p:cNvPr id="148" name="图片 147"/>
            <p:cNvPicPr/>
            <p:nvPr/>
          </p:nvPicPr>
          <p:blipFill>
            <a:blip r:embed="rId2">
              <a:clrChange>
                <a:clrFrom>
                  <a:srgbClr val="F6F6F6">
                    <a:alpha val="100000"/>
                  </a:srgbClr>
                </a:clrFrom>
                <a:clrTo>
                  <a:srgbClr val="F6F6F6">
                    <a:alpha val="100000"/>
                    <a:alpha val="0"/>
                  </a:srgbClr>
                </a:clrTo>
              </a:clrChange>
            </a:blip>
            <a:srcRect l="14791" t="44684" r="20291" b="37494"/>
            <a:stretch>
              <a:fillRect/>
            </a:stretch>
          </p:blipFill>
          <p:spPr>
            <a:xfrm>
              <a:off x="1611" y="1182"/>
              <a:ext cx="9943" cy="542"/>
            </a:xfrm>
            <a:prstGeom prst="rect">
              <a:avLst/>
            </a:prstGeom>
            <a:noFill/>
            <a:ln w="9525">
              <a:noFill/>
            </a:ln>
          </p:spPr>
        </p:pic>
      </p:grpSp>
      <p:pic>
        <p:nvPicPr>
          <p:cNvPr id="7" name="图片 6"/>
          <p:cNvPicPr>
            <a:picLocks noChangeAspect="1"/>
          </p:cNvPicPr>
          <p:nvPr/>
        </p:nvPicPr>
        <p:blipFill>
          <a:blip r:embed="rId3">
            <a:lum bright="6000" contrast="-12000"/>
          </a:blip>
          <a:stretch>
            <a:fillRect/>
          </a:stretch>
        </p:blipFill>
        <p:spPr>
          <a:xfrm>
            <a:off x="269240" y="2606040"/>
            <a:ext cx="11589385" cy="2874010"/>
          </a:xfrm>
          <a:prstGeom prst="rect">
            <a:avLst/>
          </a:prstGeom>
          <a:ln>
            <a:noFill/>
          </a:ln>
        </p:spPr>
      </p:pic>
      <p:sp>
        <p:nvSpPr>
          <p:cNvPr id="3" name="文本框 2"/>
          <p:cNvSpPr txBox="1"/>
          <p:nvPr/>
        </p:nvSpPr>
        <p:spPr>
          <a:xfrm>
            <a:off x="269240" y="1436370"/>
            <a:ext cx="6518275" cy="995045"/>
          </a:xfrm>
          <a:prstGeom prst="rect">
            <a:avLst/>
          </a:prstGeom>
          <a:solidFill>
            <a:schemeClr val="accent1">
              <a:lumMod val="60000"/>
              <a:lumOff val="40000"/>
            </a:schemeClr>
          </a:solidFill>
        </p:spPr>
        <p:txBody>
          <a:bodyPr wrap="square" rtlCol="0" anchor="t">
            <a:spAutoFit/>
          </a:bodyPr>
          <a:p>
            <a:pPr fontAlgn="auto">
              <a:lnSpc>
                <a:spcPct val="105000"/>
              </a:lnSpc>
            </a:pPr>
            <a:r>
              <a:rPr lang="en-US" altLang="zh-CN" sz="2800" b="1" i="1" smtClean="0">
                <a:latin typeface="Calibri" panose="020F0502020204030204" charset="0"/>
                <a:cs typeface="Calibri" panose="020F0502020204030204" charset="0"/>
                <a:sym typeface="+mn-ea"/>
              </a:rPr>
              <a:t>Where can we find </a:t>
            </a:r>
            <a:r>
              <a:rPr lang="en-US" altLang="zh-CN" sz="2800" b="1" i="1" u="sng" smtClean="0">
                <a:solidFill>
                  <a:srgbClr val="FF0000"/>
                </a:solidFill>
                <a:latin typeface="Calibri" panose="020F0502020204030204" charset="0"/>
                <a:cs typeface="Calibri" panose="020F0502020204030204" charset="0"/>
                <a:sym typeface="+mn-ea"/>
              </a:rPr>
              <a:t>the topic paragraph</a:t>
            </a:r>
            <a:r>
              <a:rPr lang="en-US" altLang="zh-CN" sz="2800" b="1" i="1" smtClean="0">
                <a:latin typeface="Calibri" panose="020F0502020204030204" charset="0"/>
                <a:cs typeface="Calibri" panose="020F0502020204030204" charset="0"/>
                <a:sym typeface="+mn-ea"/>
              </a:rPr>
              <a:t>?</a:t>
            </a:r>
            <a:endParaRPr lang="en-US" altLang="zh-CN" sz="2800" b="1" i="1" smtClean="0">
              <a:latin typeface="Calibri" panose="020F0502020204030204" charset="0"/>
              <a:cs typeface="Calibri" panose="020F0502020204030204" charset="0"/>
              <a:sym typeface="+mn-ea"/>
            </a:endParaRPr>
          </a:p>
          <a:p>
            <a:pPr fontAlgn="auto">
              <a:lnSpc>
                <a:spcPct val="105000"/>
              </a:lnSpc>
            </a:pPr>
            <a:r>
              <a:rPr lang="en-US" altLang="zh-CN" sz="2800" b="1" i="1">
                <a:sym typeface="+mn-ea"/>
              </a:rPr>
              <a:t>Which is </a:t>
            </a:r>
            <a:r>
              <a:rPr lang="en-US" altLang="zh-CN" sz="2800" b="1" i="1" u="sng">
                <a:solidFill>
                  <a:srgbClr val="FF0000"/>
                </a:solidFill>
                <a:sym typeface="+mn-ea"/>
              </a:rPr>
              <a:t>the topic sentence</a:t>
            </a:r>
            <a:r>
              <a:rPr lang="en-US" altLang="zh-CN" sz="2800" b="1" i="1">
                <a:sym typeface="+mn-ea"/>
              </a:rPr>
              <a:t>?</a:t>
            </a:r>
            <a:endParaRPr lang="en-US" altLang="zh-CN" sz="2800" b="1" i="1">
              <a:sym typeface="+mn-ea"/>
            </a:endParaRPr>
          </a:p>
        </p:txBody>
      </p:sp>
      <p:sp>
        <p:nvSpPr>
          <p:cNvPr id="10" name="文本框 9"/>
          <p:cNvSpPr txBox="1"/>
          <p:nvPr/>
        </p:nvSpPr>
        <p:spPr>
          <a:xfrm>
            <a:off x="8745220" y="2022475"/>
            <a:ext cx="3416300" cy="583565"/>
          </a:xfrm>
          <a:prstGeom prst="rect">
            <a:avLst/>
          </a:prstGeom>
          <a:noFill/>
        </p:spPr>
        <p:txBody>
          <a:bodyPr wrap="square" rtlCol="0" anchor="t">
            <a:spAutoFit/>
            <a:scene3d>
              <a:camera prst="orthographicFront"/>
              <a:lightRig rig="threePt" dir="t"/>
            </a:scene3d>
          </a:bodyPr>
          <a:p>
            <a:r>
              <a:rPr lang="en-US" sz="3200" b="1" i="1">
                <a:solidFill>
                  <a:schemeClr val="tx1"/>
                </a:solidFill>
                <a:effectLst>
                  <a:outerShdw blurRad="38100" dist="19050" dir="2700000" algn="tl" rotWithShape="0">
                    <a:schemeClr val="dk1">
                      <a:alpha val="40000"/>
                    </a:schemeClr>
                  </a:outerShdw>
                </a:effectLst>
                <a:highlight>
                  <a:srgbClr val="FFFF00"/>
                </a:highlight>
                <a:latin typeface="Calibri" panose="020F0502020204030204" charset="0"/>
                <a:cs typeface="Calibri" panose="020F0502020204030204" charset="0"/>
              </a:rPr>
              <a:t>The last paragragh</a:t>
            </a:r>
            <a:endParaRPr lang="en-US" sz="3200" b="1" i="1">
              <a:solidFill>
                <a:schemeClr val="tx1"/>
              </a:solidFill>
              <a:effectLst>
                <a:outerShdw blurRad="38100" dist="19050" dir="2700000" algn="tl" rotWithShape="0">
                  <a:schemeClr val="dk1">
                    <a:alpha val="40000"/>
                  </a:schemeClr>
                </a:outerShdw>
              </a:effectLst>
              <a:highlight>
                <a:srgbClr val="FFFF00"/>
              </a:highlight>
              <a:latin typeface="Calibri" panose="020F0502020204030204" charset="0"/>
              <a:cs typeface="Calibri" panose="020F0502020204030204" charset="0"/>
            </a:endParaRPr>
          </a:p>
        </p:txBody>
      </p:sp>
      <p:sp>
        <p:nvSpPr>
          <p:cNvPr id="13" name="矩形 12"/>
          <p:cNvSpPr/>
          <p:nvPr/>
        </p:nvSpPr>
        <p:spPr>
          <a:xfrm>
            <a:off x="3561715" y="4189095"/>
            <a:ext cx="2002155" cy="415290"/>
          </a:xfrm>
          <a:prstGeom prst="rect">
            <a:avLst/>
          </a:prstGeom>
          <a:solidFill>
            <a:srgbClr val="EC5F74">
              <a:lumMod val="75000"/>
              <a:alpha val="40000"/>
            </a:srgbClr>
          </a:solidFill>
          <a:ln>
            <a:solidFill>
              <a:srgbClr val="FFBA55">
                <a:lumMod val="40000"/>
                <a:lumOff val="60000"/>
              </a:srgbClr>
            </a:solid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p>
        </p:txBody>
      </p:sp>
      <p:sp>
        <p:nvSpPr>
          <p:cNvPr id="14" name="矩形 13"/>
          <p:cNvSpPr/>
          <p:nvPr/>
        </p:nvSpPr>
        <p:spPr>
          <a:xfrm>
            <a:off x="6538595" y="4188460"/>
            <a:ext cx="798195" cy="415290"/>
          </a:xfrm>
          <a:prstGeom prst="rect">
            <a:avLst/>
          </a:prstGeom>
          <a:solidFill>
            <a:srgbClr val="EC5F74">
              <a:lumMod val="75000"/>
              <a:alpha val="40000"/>
            </a:srgbClr>
          </a:solidFill>
          <a:ln>
            <a:solidFill>
              <a:srgbClr val="FFBA55">
                <a:lumMod val="40000"/>
                <a:lumOff val="60000"/>
              </a:srgbClr>
            </a:solid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p>
        </p:txBody>
      </p:sp>
      <p:sp>
        <p:nvSpPr>
          <p:cNvPr id="15" name="矩形 14"/>
          <p:cNvSpPr/>
          <p:nvPr/>
        </p:nvSpPr>
        <p:spPr>
          <a:xfrm>
            <a:off x="5563870" y="4189095"/>
            <a:ext cx="970280" cy="415290"/>
          </a:xfrm>
          <a:prstGeom prst="rect">
            <a:avLst/>
          </a:prstGeom>
          <a:solidFill>
            <a:srgbClr val="00B050">
              <a:alpha val="30000"/>
            </a:srgbClr>
          </a:solidFill>
          <a:ln>
            <a:solidFill>
              <a:srgbClr val="FFBA55">
                <a:lumMod val="40000"/>
                <a:lumOff val="60000"/>
              </a:srgbClr>
            </a:solid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p>
        </p:txBody>
      </p:sp>
      <p:sp>
        <p:nvSpPr>
          <p:cNvPr id="17" name="文本框 16"/>
          <p:cNvSpPr txBox="1"/>
          <p:nvPr/>
        </p:nvSpPr>
        <p:spPr>
          <a:xfrm>
            <a:off x="1425575" y="5212080"/>
            <a:ext cx="5741670" cy="1198880"/>
          </a:xfrm>
          <a:prstGeom prst="rect">
            <a:avLst/>
          </a:prstGeom>
          <a:solidFill>
            <a:schemeClr val="bg1"/>
          </a:solidFill>
        </p:spPr>
        <p:txBody>
          <a:bodyPr wrap="square" rtlCol="0" anchor="t">
            <a:spAutoFit/>
          </a:bodyPr>
          <a:p>
            <a:pPr indent="0">
              <a:buFont typeface="Arial" panose="020B0604020202020204" pitchFamily="34" charset="0"/>
              <a:buNone/>
            </a:pPr>
            <a:r>
              <a:rPr lang="en-US" altLang="zh-CN" sz="2400" b="1" i="1" smtClean="0">
                <a:latin typeface="Calibri" panose="020F0502020204030204" charset="0"/>
                <a:ea typeface="Arial Unicode MS" panose="020B0604020202020204" charset="-122"/>
                <a:cs typeface="Calibri" panose="020F0502020204030204" charset="0"/>
                <a:sym typeface="+mn-ea"/>
              </a:rPr>
              <a:t>Expressions to summary &amp; clarify the topic:</a:t>
            </a:r>
            <a:endParaRPr lang="en-US" altLang="zh-CN" sz="2400" b="1" i="1" smtClean="0">
              <a:latin typeface="Calibri" panose="020F0502020204030204" charset="0"/>
              <a:ea typeface="Arial Unicode MS" panose="020B0604020202020204" charset="-122"/>
              <a:cs typeface="Calibri" panose="020F0502020204030204" charset="0"/>
              <a:sym typeface="+mn-ea"/>
            </a:endParaRPr>
          </a:p>
          <a:p>
            <a:pPr marL="457200" indent="-457200">
              <a:buFont typeface="Wingdings" panose="05000000000000000000" charset="0"/>
              <a:buChar char="Ø"/>
            </a:pPr>
            <a:r>
              <a:rPr lang="en-US" altLang="zh-CN" sz="2400" b="1" i="1" dirty="0" smtClean="0">
                <a:latin typeface="Calibri" panose="020F0502020204030204" charset="0"/>
                <a:ea typeface="Arial Unicode MS" panose="020B0604020202020204" charset="-122"/>
                <a:cs typeface="Calibri" panose="020F0502020204030204" charset="0"/>
                <a:sym typeface="+mn-ea"/>
              </a:rPr>
              <a:t>In short/conclusion</a:t>
            </a:r>
            <a:endParaRPr lang="en-US" altLang="zh-CN" sz="2400" b="1" i="1" dirty="0" smtClean="0">
              <a:latin typeface="Calibri" panose="020F0502020204030204" charset="0"/>
              <a:ea typeface="Arial Unicode MS" panose="020B0604020202020204" charset="-122"/>
              <a:cs typeface="Calibri" panose="020F0502020204030204" charset="0"/>
              <a:sym typeface="+mn-ea"/>
            </a:endParaRPr>
          </a:p>
          <a:p>
            <a:pPr marL="457200" indent="-457200">
              <a:buFont typeface="Wingdings" panose="05000000000000000000" charset="0"/>
              <a:buChar char="Ø"/>
            </a:pPr>
            <a:r>
              <a:rPr lang="en-US" altLang="zh-CN" sz="2400" b="1" i="1" dirty="0" smtClean="0">
                <a:latin typeface="Calibri" panose="020F0502020204030204" charset="0"/>
                <a:ea typeface="Arial Unicode MS" panose="020B0604020202020204" charset="-122"/>
                <a:cs typeface="Calibri" panose="020F0502020204030204" charset="0"/>
                <a:sym typeface="+mn-ea"/>
              </a:rPr>
              <a:t>What we can say/conclude is that...</a:t>
            </a:r>
            <a:endParaRPr lang="en-US" altLang="zh-CN" sz="2400" b="1" i="1" dirty="0" smtClean="0">
              <a:latin typeface="Calibri" panose="020F0502020204030204" charset="0"/>
              <a:ea typeface="Arial Unicode MS" panose="020B0604020202020204" charset="-122"/>
              <a:cs typeface="Calibri" panose="020F0502020204030204" charset="0"/>
              <a:sym typeface="+mn-ea"/>
            </a:endParaRPr>
          </a:p>
        </p:txBody>
      </p:sp>
      <p:sp>
        <p:nvSpPr>
          <p:cNvPr id="18" name="对话气泡: 圆角矩形 13"/>
          <p:cNvSpPr/>
          <p:nvPr/>
        </p:nvSpPr>
        <p:spPr>
          <a:xfrm>
            <a:off x="4669790" y="2945765"/>
            <a:ext cx="4994275" cy="919737"/>
          </a:xfrm>
          <a:prstGeom prst="wedgeRoundRectCallout">
            <a:avLst>
              <a:gd name="adj1" fmla="val 1452"/>
              <a:gd name="adj2" fmla="val 74723"/>
              <a:gd name="adj3" fmla="val 16667"/>
            </a:avLst>
          </a:prstGeom>
          <a:solidFill>
            <a:schemeClr val="bg1"/>
          </a:solidFill>
          <a:ln w="28575">
            <a:solidFill>
              <a:srgbClr val="00B050"/>
            </a:solidFill>
          </a:ln>
          <a:effectLst/>
          <a:scene3d>
            <a:camera prst="orthographicFront"/>
            <a:lightRig rig="contrasting" dir="t">
              <a:rot lat="0" lon="0" rev="1500000"/>
            </a:lightRig>
          </a:scene3d>
          <a:sp3d prstMaterial="metal">
            <a:bevelT w="88900" h="88900"/>
          </a:sp3d>
        </p:spPr>
        <p:txBody>
          <a:bodyPr wrap="square" rtlCol="0">
            <a:spAutoFit/>
            <a:scene3d>
              <a:camera prst="orthographicFront"/>
              <a:lightRig rig="threePt" dir="t"/>
            </a:scene3d>
          </a:bodyPr>
          <a:p>
            <a:pPr indent="0">
              <a:buFont typeface="Arial" panose="020B0604020202020204" pitchFamily="34" charset="0"/>
              <a:buNone/>
            </a:pPr>
            <a:r>
              <a:rPr lang="en-US" altLang="zh-CN" sz="2400" b="1" i="1" smtClean="0">
                <a:latin typeface="Calibri" panose="020F0502020204030204" charset="0"/>
                <a:ea typeface="Arial Unicode MS" panose="020B0604020202020204" charset="-122"/>
                <a:cs typeface="Calibri" panose="020F0502020204030204" charset="0"/>
                <a:sym typeface="+mn-ea"/>
              </a:rPr>
              <a:t>Expressions to show writer’s opinion:</a:t>
            </a:r>
            <a:endParaRPr lang="en-US" altLang="zh-CN" sz="2400" b="1" i="1" smtClean="0">
              <a:latin typeface="Calibri" panose="020F0502020204030204" charset="0"/>
              <a:ea typeface="Arial Unicode MS" panose="020B0604020202020204" charset="-122"/>
              <a:cs typeface="Calibri" panose="020F0502020204030204" charset="0"/>
              <a:sym typeface="+mn-ea"/>
            </a:endParaRPr>
          </a:p>
          <a:p>
            <a:pPr indent="0">
              <a:buFont typeface="Arial" panose="020B0604020202020204" pitchFamily="34" charset="0"/>
              <a:buNone/>
            </a:pPr>
            <a:r>
              <a:rPr lang="en-US" altLang="zh-CN" sz="2400" b="1" i="1" dirty="0" smtClean="0">
                <a:solidFill>
                  <a:schemeClr val="tx1"/>
                </a:solidFill>
                <a:latin typeface="Calibri" panose="020F0502020204030204" charset="0"/>
                <a:ea typeface="Arial Unicode MS" panose="020B0604020202020204" charset="-122"/>
                <a:cs typeface="Calibri" panose="020F0502020204030204" charset="0"/>
                <a:sym typeface="+mn-ea"/>
              </a:rPr>
              <a:t>but/ however/ yet/ in fact</a:t>
            </a:r>
            <a:endParaRPr lang="en-US" altLang="zh-CN" sz="2400" b="1" i="1" dirty="0" smtClean="0">
              <a:solidFill>
                <a:schemeClr val="tx1"/>
              </a:solidFill>
              <a:latin typeface="Calibri" panose="020F0502020204030204" charset="0"/>
              <a:ea typeface="Arial Unicode MS" panose="020B0604020202020204" charset="-122"/>
              <a:cs typeface="Calibri" panose="020F0502020204030204" charset="0"/>
              <a:sym typeface="+mn-ea"/>
            </a:endParaRPr>
          </a:p>
        </p:txBody>
      </p:sp>
      <p:sp>
        <p:nvSpPr>
          <p:cNvPr id="16" name="对话气泡: 圆角矩形 13"/>
          <p:cNvSpPr/>
          <p:nvPr/>
        </p:nvSpPr>
        <p:spPr>
          <a:xfrm rot="10800000">
            <a:off x="1270000" y="5034280"/>
            <a:ext cx="6066155" cy="1533447"/>
          </a:xfrm>
          <a:prstGeom prst="wedgeRoundRectCallout">
            <a:avLst>
              <a:gd name="adj1" fmla="val 1452"/>
              <a:gd name="adj2" fmla="val 74723"/>
              <a:gd name="adj3" fmla="val 16667"/>
            </a:avLst>
          </a:prstGeom>
          <a:noFill/>
          <a:ln w="28575">
            <a:solidFill>
              <a:srgbClr val="FF0000"/>
            </a:solidFill>
          </a:ln>
          <a:effectLst/>
          <a:scene3d>
            <a:camera prst="orthographicFront"/>
            <a:lightRig rig="contrasting" dir="t">
              <a:rot lat="0" lon="0" rev="1500000"/>
            </a:lightRig>
          </a:scene3d>
          <a:sp3d prstMaterial="metal">
            <a:bevelT w="88900" h="88900"/>
          </a:sp3d>
        </p:spPr>
        <p:txBody>
          <a:bodyPr wrap="square" rtlCol="0">
            <a:spAutoFit/>
            <a:scene3d>
              <a:camera prst="orthographicFront"/>
              <a:lightRig rig="threePt" dir="t"/>
            </a:scene3d>
          </a:bodyPr>
          <a:p>
            <a:pPr indent="0">
              <a:buFont typeface="Arial" panose="020B0604020202020204" pitchFamily="34" charset="0"/>
              <a:buNone/>
            </a:pPr>
            <a:endParaRPr lang="en-US" altLang="zh-CN" sz="2800" b="1" i="1" dirty="0" smtClean="0">
              <a:solidFill>
                <a:schemeClr val="tx1"/>
              </a:solidFill>
              <a:latin typeface="Calibri" panose="020F0502020204030204" charset="0"/>
              <a:ea typeface="Arial Unicode MS" panose="020B0604020202020204" charset="-122"/>
              <a:cs typeface="Calibri" panose="020F0502020204030204" charset="0"/>
              <a:sym typeface="+mn-ea"/>
            </a:endParaRPr>
          </a:p>
          <a:p>
            <a:pPr indent="0">
              <a:buFont typeface="Arial" panose="020B0604020202020204" pitchFamily="34" charset="0"/>
              <a:buNone/>
            </a:pPr>
            <a:endParaRPr lang="en-US" altLang="zh-CN" sz="2800" b="1" i="1" dirty="0" smtClean="0">
              <a:solidFill>
                <a:schemeClr val="tx1"/>
              </a:solidFill>
              <a:latin typeface="Calibri" panose="020F0502020204030204" charset="0"/>
              <a:ea typeface="Arial Unicode MS" panose="020B0604020202020204" charset="-122"/>
              <a:cs typeface="Calibri" panose="020F0502020204030204" charset="0"/>
              <a:sym typeface="+mn-ea"/>
            </a:endParaRPr>
          </a:p>
          <a:p>
            <a:pPr indent="0">
              <a:buFont typeface="Arial" panose="020B0604020202020204" pitchFamily="34" charset="0"/>
              <a:buNone/>
            </a:pPr>
            <a:endParaRPr lang="en-US" altLang="zh-CN" sz="2800" b="1" i="1" dirty="0" smtClean="0">
              <a:solidFill>
                <a:schemeClr val="tx1"/>
              </a:solidFill>
              <a:latin typeface="Calibri" panose="020F0502020204030204" charset="0"/>
              <a:ea typeface="Arial Unicode MS" panose="020B0604020202020204" charset="-122"/>
              <a:cs typeface="Calibri" panose="020F0502020204030204"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P spid="14" grpId="0" animBg="1"/>
      <p:bldP spid="15" grpId="0" animBg="1"/>
      <p:bldP spid="18" grpId="0" animBg="1"/>
      <p:bldP spid="17"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8" name="文本框 3"/>
          <p:cNvSpPr txBox="1"/>
          <p:nvPr/>
        </p:nvSpPr>
        <p:spPr>
          <a:xfrm>
            <a:off x="1175385" y="0"/>
            <a:ext cx="6552565" cy="922020"/>
          </a:xfrm>
          <a:prstGeom prst="rect">
            <a:avLst/>
          </a:prstGeom>
          <a:noFill/>
          <a:ln w="9525">
            <a:noFill/>
          </a:ln>
        </p:spPr>
        <p:txBody>
          <a:bodyPr wrap="square" anchor="t" anchorCtr="0">
            <a:spAutoFit/>
          </a:bodyPr>
          <a:p>
            <a:pPr>
              <a:lnSpc>
                <a:spcPct val="150000"/>
              </a:lnSpc>
            </a:pPr>
            <a:r>
              <a:rPr lang="en-US" altLang="zh-CN" sz="3600" b="1" i="1">
                <a:latin typeface="Calibri" panose="020F0502020204030204" charset="0"/>
                <a:ea typeface="宋体" panose="02010600030101010101" pitchFamily="2" charset="-122"/>
                <a:sym typeface="宋体" panose="02010600030101010101" pitchFamily="2" charset="-122"/>
              </a:rPr>
              <a:t>Activity 5: Read for language</a:t>
            </a:r>
            <a:endParaRPr lang="en-US" altLang="zh-CN" sz="3600" b="1" i="1">
              <a:latin typeface="Calibri" panose="020F0502020204030204" charset="0"/>
              <a:ea typeface="宋体" panose="02010600030101010101" pitchFamily="2" charset="-122"/>
              <a:sym typeface="宋体" panose="02010600030101010101" pitchFamily="2" charset="-122"/>
            </a:endParaRPr>
          </a:p>
        </p:txBody>
      </p:sp>
      <p:grpSp>
        <p:nvGrpSpPr>
          <p:cNvPr id="9" name="组合 8"/>
          <p:cNvGrpSpPr/>
          <p:nvPr/>
        </p:nvGrpSpPr>
        <p:grpSpPr>
          <a:xfrm>
            <a:off x="153670" y="247650"/>
            <a:ext cx="7136130" cy="1009650"/>
            <a:chOff x="243" y="390"/>
            <a:chExt cx="11238" cy="1590"/>
          </a:xfrm>
        </p:grpSpPr>
        <p:pic>
          <p:nvPicPr>
            <p:cNvPr id="4" name="图片 3"/>
            <p:cNvPicPr/>
            <p:nvPr/>
          </p:nvPicPr>
          <p:blipFill>
            <a:blip r:embed="rId1">
              <a:clrChange>
                <a:clrFrom>
                  <a:srgbClr val="F5F5F5">
                    <a:alpha val="100000"/>
                  </a:srgbClr>
                </a:clrFrom>
                <a:clrTo>
                  <a:srgbClr val="F5F5F5">
                    <a:alpha val="100000"/>
                    <a:alpha val="0"/>
                  </a:srgbClr>
                </a:clrTo>
              </a:clrChange>
              <a:lum contrast="-12000"/>
            </a:blip>
            <a:srcRect l="10000" t="29333" r="66667" b="30000"/>
            <a:stretch>
              <a:fillRect/>
            </a:stretch>
          </p:blipFill>
          <p:spPr>
            <a:xfrm rot="18360000">
              <a:off x="153" y="479"/>
              <a:ext cx="1590" cy="1411"/>
            </a:xfrm>
            <a:prstGeom prst="rect">
              <a:avLst/>
            </a:prstGeom>
            <a:noFill/>
            <a:ln w="9525">
              <a:noFill/>
            </a:ln>
          </p:spPr>
        </p:pic>
        <p:pic>
          <p:nvPicPr>
            <p:cNvPr id="148" name="图片 147"/>
            <p:cNvPicPr/>
            <p:nvPr/>
          </p:nvPicPr>
          <p:blipFill>
            <a:blip r:embed="rId2">
              <a:clrChange>
                <a:clrFrom>
                  <a:srgbClr val="F6F6F6">
                    <a:alpha val="100000"/>
                  </a:srgbClr>
                </a:clrFrom>
                <a:clrTo>
                  <a:srgbClr val="F6F6F6">
                    <a:alpha val="100000"/>
                    <a:alpha val="0"/>
                  </a:srgbClr>
                </a:clrTo>
              </a:clrChange>
            </a:blip>
            <a:srcRect l="14791" t="44684" r="20291" b="37494"/>
            <a:stretch>
              <a:fillRect/>
            </a:stretch>
          </p:blipFill>
          <p:spPr>
            <a:xfrm>
              <a:off x="1611" y="1182"/>
              <a:ext cx="9870" cy="542"/>
            </a:xfrm>
            <a:prstGeom prst="rect">
              <a:avLst/>
            </a:prstGeom>
            <a:noFill/>
            <a:ln w="9525">
              <a:noFill/>
            </a:ln>
          </p:spPr>
        </p:pic>
      </p:grpSp>
      <p:sp>
        <p:nvSpPr>
          <p:cNvPr id="2" name="文本框 1"/>
          <p:cNvSpPr txBox="1"/>
          <p:nvPr/>
        </p:nvSpPr>
        <p:spPr>
          <a:xfrm>
            <a:off x="205105" y="1969770"/>
            <a:ext cx="11502390" cy="521970"/>
          </a:xfrm>
          <a:prstGeom prst="rect">
            <a:avLst/>
          </a:prstGeom>
          <a:solidFill>
            <a:srgbClr val="ADB7F8">
              <a:alpha val="65000"/>
            </a:srgbClr>
          </a:solidFill>
        </p:spPr>
        <p:txBody>
          <a:bodyPr wrap="square" rtlCol="0">
            <a:spAutoFit/>
          </a:bodyPr>
          <a:p>
            <a:r>
              <a:rPr lang="en-US" altLang="zh-CN" sz="2800" b="1" i="1">
                <a:latin typeface="Calibri" panose="020F0502020204030204" charset="0"/>
                <a:cs typeface="Calibri" panose="020F0502020204030204" charset="0"/>
              </a:rPr>
              <a:t>Do people in different places share the same food or different kinds of food?</a:t>
            </a:r>
            <a:endParaRPr lang="en-US" altLang="zh-CN" sz="2800" b="1" i="1">
              <a:latin typeface="Calibri" panose="020F0502020204030204" charset="0"/>
              <a:cs typeface="Calibri" panose="020F0502020204030204" charset="0"/>
            </a:endParaRPr>
          </a:p>
        </p:txBody>
      </p:sp>
      <p:sp>
        <p:nvSpPr>
          <p:cNvPr id="3" name="文本框 2"/>
          <p:cNvSpPr txBox="1"/>
          <p:nvPr/>
        </p:nvSpPr>
        <p:spPr>
          <a:xfrm>
            <a:off x="201295" y="2844800"/>
            <a:ext cx="11142345" cy="521970"/>
          </a:xfrm>
          <a:prstGeom prst="rect">
            <a:avLst/>
          </a:prstGeom>
          <a:solidFill>
            <a:srgbClr val="ADB7F8">
              <a:alpha val="65000"/>
            </a:srgbClr>
          </a:solidFill>
        </p:spPr>
        <p:txBody>
          <a:bodyPr wrap="square" rtlCol="0">
            <a:spAutoFit/>
          </a:bodyPr>
          <a:p>
            <a:pPr lvl="0" algn="l">
              <a:buClrTx/>
              <a:buSzTx/>
              <a:buFontTx/>
            </a:pPr>
            <a:r>
              <a:rPr lang="en-US" altLang="zh-CN" sz="2800" b="1" i="1">
                <a:latin typeface="Calibri" panose="020F0502020204030204" charset="0"/>
                <a:cs typeface="Calibri" panose="020F0502020204030204" charset="0"/>
                <a:sym typeface="+mn-ea"/>
              </a:rPr>
              <a:t>Do people in different places share the same culture or different cultures?</a:t>
            </a:r>
            <a:endParaRPr lang="en-US" altLang="zh-CN" sz="2800" b="1" i="1">
              <a:latin typeface="Calibri" panose="020F0502020204030204" charset="0"/>
              <a:cs typeface="Calibri" panose="020F0502020204030204" charset="0"/>
              <a:sym typeface="+mn-ea"/>
            </a:endParaRPr>
          </a:p>
        </p:txBody>
      </p:sp>
      <p:sp>
        <p:nvSpPr>
          <p:cNvPr id="5" name="文本框 4"/>
          <p:cNvSpPr txBox="1"/>
          <p:nvPr/>
        </p:nvSpPr>
        <p:spPr>
          <a:xfrm>
            <a:off x="239395" y="4146550"/>
            <a:ext cx="11690350" cy="521970"/>
          </a:xfrm>
          <a:prstGeom prst="rect">
            <a:avLst/>
          </a:prstGeom>
          <a:solidFill>
            <a:schemeClr val="bg1">
              <a:lumMod val="85000"/>
            </a:schemeClr>
          </a:solidFill>
        </p:spPr>
        <p:txBody>
          <a:bodyPr wrap="square" rtlCol="0">
            <a:spAutoFit/>
          </a:bodyPr>
          <a:p>
            <a:r>
              <a:rPr lang="en-US" altLang="zh-CN" sz="2800" b="1" i="1">
                <a:latin typeface="Calibri" panose="020F0502020204030204" charset="0"/>
                <a:cs typeface="Calibri" panose="020F0502020204030204" charset="0"/>
              </a:rPr>
              <a:t>People are in different places. </a:t>
            </a:r>
            <a:r>
              <a:rPr lang="en-US" altLang="zh-CN" sz="2800" b="1" i="1" u="sng">
                <a:solidFill>
                  <a:srgbClr val="FF0000"/>
                </a:solidFill>
                <a:latin typeface="Calibri" panose="020F0502020204030204" charset="0"/>
                <a:cs typeface="Calibri" panose="020F0502020204030204" charset="0"/>
              </a:rPr>
              <a:t>As a result,</a:t>
            </a:r>
            <a:r>
              <a:rPr lang="en-US" altLang="zh-CN" sz="2800" b="1" i="1">
                <a:latin typeface="Calibri" panose="020F0502020204030204" charset="0"/>
                <a:cs typeface="Calibri" panose="020F0502020204030204" charset="0"/>
              </a:rPr>
              <a:t> people share different kinds of food. </a:t>
            </a:r>
            <a:endParaRPr lang="en-US" altLang="zh-CN" sz="2800" b="1" i="1">
              <a:latin typeface="Calibri" panose="020F0502020204030204" charset="0"/>
              <a:cs typeface="Calibri" panose="020F0502020204030204" charset="0"/>
            </a:endParaRPr>
          </a:p>
        </p:txBody>
      </p:sp>
      <p:sp>
        <p:nvSpPr>
          <p:cNvPr id="6" name="上箭头标注 5"/>
          <p:cNvSpPr/>
          <p:nvPr/>
        </p:nvSpPr>
        <p:spPr>
          <a:xfrm>
            <a:off x="1536700" y="4827270"/>
            <a:ext cx="1524000" cy="1017905"/>
          </a:xfrm>
          <a:prstGeom prst="upArrowCallout">
            <a:avLst>
              <a:gd name="adj1" fmla="val 17008"/>
              <a:gd name="adj2" fmla="val 25000"/>
              <a:gd name="adj3" fmla="val 25000"/>
              <a:gd name="adj4" fmla="val 64977"/>
            </a:avLst>
          </a:prstGeom>
          <a:solidFill>
            <a:srgbClr val="A1C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i="1">
                <a:solidFill>
                  <a:schemeClr val="tx1"/>
                </a:solidFill>
                <a:latin typeface="Calibri" panose="020F0502020204030204" charset="0"/>
                <a:cs typeface="Calibri" panose="020F0502020204030204" charset="0"/>
                <a:sym typeface="+mn-ea"/>
              </a:rPr>
              <a:t>Cause</a:t>
            </a:r>
            <a:endParaRPr lang="zh-CN" altLang="en-US" sz="2800" b="1" i="1">
              <a:solidFill>
                <a:schemeClr val="tx1"/>
              </a:solidFill>
              <a:latin typeface="Calibri" panose="020F0502020204030204" charset="0"/>
              <a:cs typeface="Calibri" panose="020F0502020204030204" charset="0"/>
              <a:sym typeface="+mn-ea"/>
            </a:endParaRPr>
          </a:p>
        </p:txBody>
      </p:sp>
      <p:sp>
        <p:nvSpPr>
          <p:cNvPr id="11" name="上箭头标注 10"/>
          <p:cNvSpPr/>
          <p:nvPr/>
        </p:nvSpPr>
        <p:spPr>
          <a:xfrm>
            <a:off x="8847455" y="4827270"/>
            <a:ext cx="1524000" cy="1028065"/>
          </a:xfrm>
          <a:prstGeom prst="upArrowCallout">
            <a:avLst>
              <a:gd name="adj1" fmla="val 17008"/>
              <a:gd name="adj2" fmla="val 25000"/>
              <a:gd name="adj3" fmla="val 25000"/>
              <a:gd name="adj4" fmla="val 64977"/>
            </a:avLst>
          </a:prstGeom>
          <a:solidFill>
            <a:srgbClr val="FFD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i="1">
                <a:solidFill>
                  <a:schemeClr val="tx1"/>
                </a:solidFill>
                <a:latin typeface="Calibri" panose="020F0502020204030204" charset="0"/>
                <a:cs typeface="Calibri" panose="020F0502020204030204" charset="0"/>
                <a:sym typeface="+mn-ea"/>
              </a:rPr>
              <a:t>Effect</a:t>
            </a:r>
            <a:endParaRPr lang="zh-CN" altLang="en-US" sz="2800" b="1" i="1">
              <a:solidFill>
                <a:schemeClr val="tx1"/>
              </a:solidFill>
              <a:latin typeface="Calibri" panose="020F0502020204030204" charset="0"/>
              <a:cs typeface="Calibri" panose="020F0502020204030204" charset="0"/>
              <a:sym typeface="+mn-ea"/>
            </a:endParaRPr>
          </a:p>
        </p:txBody>
      </p:sp>
      <p:sp>
        <p:nvSpPr>
          <p:cNvPr id="21" name="矩形 20"/>
          <p:cNvSpPr/>
          <p:nvPr/>
        </p:nvSpPr>
        <p:spPr>
          <a:xfrm>
            <a:off x="201930" y="3998595"/>
            <a:ext cx="4517390" cy="785495"/>
          </a:xfrm>
          <a:prstGeom prst="rect">
            <a:avLst/>
          </a:prstGeom>
          <a:noFill/>
          <a:ln w="381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Times New Roman" panose="02020603050405020304" pitchFamily="18" charset="0"/>
              <a:cs typeface="Times New Roman" panose="02020603050405020304" pitchFamily="18" charset="0"/>
            </a:endParaRPr>
          </a:p>
        </p:txBody>
      </p:sp>
      <p:sp>
        <p:nvSpPr>
          <p:cNvPr id="13" name="矩形 12"/>
          <p:cNvSpPr/>
          <p:nvPr/>
        </p:nvSpPr>
        <p:spPr>
          <a:xfrm>
            <a:off x="6436360" y="4009390"/>
            <a:ext cx="5591175" cy="773430"/>
          </a:xfrm>
          <a:prstGeom prst="rect">
            <a:avLst/>
          </a:prstGeom>
          <a:noFill/>
          <a:ln w="381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Times New Roman" panose="02020603050405020304" pitchFamily="18" charset="0"/>
              <a:cs typeface="Times New Roman" panose="02020603050405020304" pitchFamily="18" charset="0"/>
            </a:endParaRPr>
          </a:p>
        </p:txBody>
      </p:sp>
      <p:sp>
        <p:nvSpPr>
          <p:cNvPr id="14" name="右箭头 13"/>
          <p:cNvSpPr/>
          <p:nvPr/>
        </p:nvSpPr>
        <p:spPr>
          <a:xfrm rot="2460000">
            <a:off x="3540125" y="5066030"/>
            <a:ext cx="791845" cy="233680"/>
          </a:xfrm>
          <a:prstGeom prst="rightArrow">
            <a:avLst>
              <a:gd name="adj1" fmla="val 50000"/>
              <a:gd name="adj2" fmla="val 45864"/>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文本框 17"/>
          <p:cNvSpPr txBox="1"/>
          <p:nvPr/>
        </p:nvSpPr>
        <p:spPr>
          <a:xfrm>
            <a:off x="4462780" y="5415915"/>
            <a:ext cx="2315210" cy="585470"/>
          </a:xfrm>
          <a:prstGeom prst="rect">
            <a:avLst/>
          </a:prstGeom>
          <a:solidFill>
            <a:srgbClr val="FF8CDA">
              <a:alpha val="65000"/>
            </a:srgbClr>
          </a:solidFill>
        </p:spPr>
        <p:txBody>
          <a:bodyPr wrap="square" rtlCol="0" anchor="t">
            <a:noAutofit/>
          </a:bodyPr>
          <a:p>
            <a:pPr lvl="0" algn="ctr">
              <a:buClrTx/>
              <a:buSzTx/>
              <a:buFontTx/>
            </a:pPr>
            <a:r>
              <a:rPr lang="en-US" altLang="zh-CN" sz="2800" b="1" i="1" smtClean="0">
                <a:solidFill>
                  <a:schemeClr val="tx1"/>
                </a:solidFill>
                <a:latin typeface="Calibri" panose="020F0502020204030204" charset="0"/>
                <a:ea typeface="微软雅黑" panose="020B0503020204020204" charset="-122"/>
                <a:cs typeface="Calibri" panose="020F0502020204030204" charset="0"/>
              </a:rPr>
              <a:t>Relationship ?</a:t>
            </a:r>
            <a:endParaRPr lang="en-US" altLang="zh-CN" sz="2800" b="1" i="1" smtClean="0">
              <a:solidFill>
                <a:schemeClr val="tx1"/>
              </a:solidFill>
              <a:latin typeface="Calibri" panose="020F0502020204030204" charset="0"/>
              <a:ea typeface="微软雅黑" panose="020B0503020204020204" charset="-122"/>
              <a:cs typeface="Calibri" panose="020F0502020204030204" charset="0"/>
              <a:sym typeface="+mn-ea"/>
            </a:endParaRPr>
          </a:p>
        </p:txBody>
      </p:sp>
      <p:sp>
        <p:nvSpPr>
          <p:cNvPr id="19" name="右箭头 18"/>
          <p:cNvSpPr/>
          <p:nvPr/>
        </p:nvSpPr>
        <p:spPr>
          <a:xfrm rot="7980000">
            <a:off x="6887845" y="5086985"/>
            <a:ext cx="791845" cy="233680"/>
          </a:xfrm>
          <a:prstGeom prst="rightArrow">
            <a:avLst>
              <a:gd name="adj1" fmla="val 50000"/>
              <a:gd name="adj2" fmla="val 45864"/>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1270" y="1184275"/>
            <a:ext cx="12192000" cy="654685"/>
          </a:xfrm>
          <a:prstGeom prst="rect">
            <a:avLst/>
          </a:prstGeom>
          <a:noFill/>
        </p:spPr>
        <p:txBody>
          <a:bodyPr wrap="square" rtlCol="0" anchor="t">
            <a:noAutofit/>
          </a:bodyPr>
          <a:p>
            <a:pPr lvl="0" algn="ctr">
              <a:buClrTx/>
              <a:buSzTx/>
              <a:buFontTx/>
            </a:pPr>
            <a:r>
              <a:rPr lang="en-US" altLang="zh-CN" sz="3200" b="1" i="1" smtClean="0">
                <a:solidFill>
                  <a:srgbClr val="1509B7"/>
                </a:solidFill>
                <a:latin typeface="Calibri" panose="020F0502020204030204" charset="0"/>
                <a:ea typeface="微软雅黑" panose="020B0503020204020204" charset="-122"/>
                <a:cs typeface="Calibri" panose="020F0502020204030204" charset="0"/>
              </a:rPr>
              <a:t>Understand cause and effect.</a:t>
            </a:r>
            <a:endParaRPr lang="en-US" altLang="zh-CN" sz="3200" b="1" i="1" smtClean="0">
              <a:solidFill>
                <a:srgbClr val="1509B7"/>
              </a:solidFill>
              <a:latin typeface="Calibri" panose="020F0502020204030204" charset="0"/>
              <a:ea typeface="微软雅黑" panose="020B0503020204020204" charset="-122"/>
              <a:cs typeface="Calibri" panose="020F0502020204030204"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up)">
                                      <p:cBhvr>
                                        <p:cTn id="24" dur="500"/>
                                        <p:tgtEl>
                                          <p:spTgt spid="19"/>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animBg="1"/>
      <p:bldP spid="13" grpId="0" animBg="1"/>
      <p:bldP spid="14" grpId="0" animBg="1"/>
      <p:bldP spid="19" grpId="0" animBg="1"/>
      <p:bldP spid="18" grpId="0" animBg="1"/>
      <p:bldP spid="6"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8" name="文本框 3"/>
          <p:cNvSpPr txBox="1"/>
          <p:nvPr/>
        </p:nvSpPr>
        <p:spPr>
          <a:xfrm>
            <a:off x="1175385" y="0"/>
            <a:ext cx="6552565" cy="922020"/>
          </a:xfrm>
          <a:prstGeom prst="rect">
            <a:avLst/>
          </a:prstGeom>
          <a:noFill/>
          <a:ln w="9525">
            <a:noFill/>
          </a:ln>
        </p:spPr>
        <p:txBody>
          <a:bodyPr wrap="square" anchor="t" anchorCtr="0">
            <a:spAutoFit/>
          </a:bodyPr>
          <a:p>
            <a:pPr>
              <a:lnSpc>
                <a:spcPct val="150000"/>
              </a:lnSpc>
            </a:pPr>
            <a:r>
              <a:rPr lang="en-US" altLang="zh-CN" sz="3600" b="1" i="1">
                <a:latin typeface="Calibri" panose="020F0502020204030204" charset="0"/>
                <a:ea typeface="宋体" panose="02010600030101010101" pitchFamily="2" charset="-122"/>
                <a:sym typeface="宋体" panose="02010600030101010101" pitchFamily="2" charset="-122"/>
              </a:rPr>
              <a:t>Activity 5: Read for language</a:t>
            </a:r>
            <a:endParaRPr lang="en-US" altLang="zh-CN" sz="3600" b="1" i="1">
              <a:latin typeface="Calibri" panose="020F0502020204030204" charset="0"/>
              <a:ea typeface="宋体" panose="02010600030101010101" pitchFamily="2" charset="-122"/>
              <a:sym typeface="宋体" panose="02010600030101010101" pitchFamily="2" charset="-122"/>
            </a:endParaRPr>
          </a:p>
        </p:txBody>
      </p:sp>
      <p:grpSp>
        <p:nvGrpSpPr>
          <p:cNvPr id="9" name="组合 8"/>
          <p:cNvGrpSpPr/>
          <p:nvPr/>
        </p:nvGrpSpPr>
        <p:grpSpPr>
          <a:xfrm>
            <a:off x="153670" y="247650"/>
            <a:ext cx="7136130" cy="1009650"/>
            <a:chOff x="243" y="390"/>
            <a:chExt cx="11238" cy="1590"/>
          </a:xfrm>
        </p:grpSpPr>
        <p:pic>
          <p:nvPicPr>
            <p:cNvPr id="4" name="图片 3"/>
            <p:cNvPicPr/>
            <p:nvPr/>
          </p:nvPicPr>
          <p:blipFill>
            <a:blip r:embed="rId1">
              <a:clrChange>
                <a:clrFrom>
                  <a:srgbClr val="F5F5F5">
                    <a:alpha val="100000"/>
                  </a:srgbClr>
                </a:clrFrom>
                <a:clrTo>
                  <a:srgbClr val="F5F5F5">
                    <a:alpha val="100000"/>
                    <a:alpha val="0"/>
                  </a:srgbClr>
                </a:clrTo>
              </a:clrChange>
              <a:lum contrast="-12000"/>
            </a:blip>
            <a:srcRect l="10000" t="29333" r="66667" b="30000"/>
            <a:stretch>
              <a:fillRect/>
            </a:stretch>
          </p:blipFill>
          <p:spPr>
            <a:xfrm rot="18360000">
              <a:off x="153" y="479"/>
              <a:ext cx="1590" cy="1411"/>
            </a:xfrm>
            <a:prstGeom prst="rect">
              <a:avLst/>
            </a:prstGeom>
            <a:noFill/>
            <a:ln w="9525">
              <a:noFill/>
            </a:ln>
          </p:spPr>
        </p:pic>
        <p:pic>
          <p:nvPicPr>
            <p:cNvPr id="148" name="图片 147"/>
            <p:cNvPicPr/>
            <p:nvPr/>
          </p:nvPicPr>
          <p:blipFill>
            <a:blip r:embed="rId2">
              <a:clrChange>
                <a:clrFrom>
                  <a:srgbClr val="F6F6F6">
                    <a:alpha val="100000"/>
                  </a:srgbClr>
                </a:clrFrom>
                <a:clrTo>
                  <a:srgbClr val="F6F6F6">
                    <a:alpha val="100000"/>
                    <a:alpha val="0"/>
                  </a:srgbClr>
                </a:clrTo>
              </a:clrChange>
            </a:blip>
            <a:srcRect l="14791" t="44684" r="20291" b="37494"/>
            <a:stretch>
              <a:fillRect/>
            </a:stretch>
          </p:blipFill>
          <p:spPr>
            <a:xfrm>
              <a:off x="1611" y="1182"/>
              <a:ext cx="9870" cy="542"/>
            </a:xfrm>
            <a:prstGeom prst="rect">
              <a:avLst/>
            </a:prstGeom>
            <a:noFill/>
            <a:ln w="9525">
              <a:noFill/>
            </a:ln>
          </p:spPr>
        </p:pic>
      </p:grpSp>
      <p:sp>
        <p:nvSpPr>
          <p:cNvPr id="5" name="文本框 4"/>
          <p:cNvSpPr txBox="1"/>
          <p:nvPr/>
        </p:nvSpPr>
        <p:spPr>
          <a:xfrm>
            <a:off x="239395" y="2287270"/>
            <a:ext cx="11690350" cy="521970"/>
          </a:xfrm>
          <a:prstGeom prst="rect">
            <a:avLst/>
          </a:prstGeom>
          <a:solidFill>
            <a:schemeClr val="bg1">
              <a:lumMod val="85000"/>
            </a:schemeClr>
          </a:solidFill>
        </p:spPr>
        <p:txBody>
          <a:bodyPr wrap="square" rtlCol="0">
            <a:spAutoFit/>
          </a:bodyPr>
          <a:p>
            <a:r>
              <a:rPr lang="en-US" altLang="zh-CN" sz="2800" b="1" i="1">
                <a:latin typeface="Calibri" panose="020F0502020204030204" charset="0"/>
                <a:cs typeface="Calibri" panose="020F0502020204030204" charset="0"/>
              </a:rPr>
              <a:t>People are in different places. </a:t>
            </a:r>
            <a:r>
              <a:rPr lang="en-US" altLang="zh-CN" sz="2800" b="1" i="1" u="sng">
                <a:solidFill>
                  <a:srgbClr val="FF0000"/>
                </a:solidFill>
                <a:latin typeface="Calibri" panose="020F0502020204030204" charset="0"/>
                <a:cs typeface="Calibri" panose="020F0502020204030204" charset="0"/>
              </a:rPr>
              <a:t>As a result,</a:t>
            </a:r>
            <a:r>
              <a:rPr lang="en-US" altLang="zh-CN" sz="2800" b="1" i="1">
                <a:latin typeface="Calibri" panose="020F0502020204030204" charset="0"/>
                <a:cs typeface="Calibri" panose="020F0502020204030204" charset="0"/>
              </a:rPr>
              <a:t> people share different kinds of food. </a:t>
            </a:r>
            <a:endParaRPr lang="en-US" altLang="zh-CN" sz="2800" b="1" i="1">
              <a:latin typeface="Calibri" panose="020F0502020204030204" charset="0"/>
              <a:cs typeface="Calibri" panose="020F0502020204030204" charset="0"/>
            </a:endParaRPr>
          </a:p>
        </p:txBody>
      </p:sp>
      <p:sp>
        <p:nvSpPr>
          <p:cNvPr id="6" name="上箭头标注 5"/>
          <p:cNvSpPr/>
          <p:nvPr/>
        </p:nvSpPr>
        <p:spPr>
          <a:xfrm>
            <a:off x="1536700" y="2967990"/>
            <a:ext cx="1524000" cy="1017905"/>
          </a:xfrm>
          <a:prstGeom prst="upArrowCallout">
            <a:avLst>
              <a:gd name="adj1" fmla="val 17008"/>
              <a:gd name="adj2" fmla="val 25000"/>
              <a:gd name="adj3" fmla="val 25000"/>
              <a:gd name="adj4" fmla="val 64977"/>
            </a:avLst>
          </a:prstGeom>
          <a:solidFill>
            <a:srgbClr val="A1C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i="1">
                <a:solidFill>
                  <a:schemeClr val="tx1"/>
                </a:solidFill>
                <a:latin typeface="Calibri" panose="020F0502020204030204" charset="0"/>
                <a:cs typeface="Calibri" panose="020F0502020204030204" charset="0"/>
                <a:sym typeface="+mn-ea"/>
              </a:rPr>
              <a:t>Cause</a:t>
            </a:r>
            <a:endParaRPr lang="zh-CN" altLang="en-US" sz="2800" b="1" i="1">
              <a:solidFill>
                <a:schemeClr val="tx1"/>
              </a:solidFill>
              <a:latin typeface="Calibri" panose="020F0502020204030204" charset="0"/>
              <a:cs typeface="Calibri" panose="020F0502020204030204" charset="0"/>
              <a:sym typeface="+mn-ea"/>
            </a:endParaRPr>
          </a:p>
        </p:txBody>
      </p:sp>
      <p:sp>
        <p:nvSpPr>
          <p:cNvPr id="11" name="上箭头标注 10"/>
          <p:cNvSpPr/>
          <p:nvPr/>
        </p:nvSpPr>
        <p:spPr>
          <a:xfrm>
            <a:off x="8847455" y="2967990"/>
            <a:ext cx="1524000" cy="1028065"/>
          </a:xfrm>
          <a:prstGeom prst="upArrowCallout">
            <a:avLst>
              <a:gd name="adj1" fmla="val 17008"/>
              <a:gd name="adj2" fmla="val 25000"/>
              <a:gd name="adj3" fmla="val 25000"/>
              <a:gd name="adj4" fmla="val 64977"/>
            </a:avLst>
          </a:prstGeom>
          <a:solidFill>
            <a:srgbClr val="FFD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i="1">
                <a:solidFill>
                  <a:schemeClr val="tx1"/>
                </a:solidFill>
                <a:latin typeface="Calibri" panose="020F0502020204030204" charset="0"/>
                <a:cs typeface="Calibri" panose="020F0502020204030204" charset="0"/>
                <a:sym typeface="+mn-ea"/>
              </a:rPr>
              <a:t>Effect</a:t>
            </a:r>
            <a:endParaRPr lang="zh-CN" altLang="en-US" sz="2800" b="1" i="1">
              <a:solidFill>
                <a:schemeClr val="tx1"/>
              </a:solidFill>
              <a:latin typeface="Calibri" panose="020F0502020204030204" charset="0"/>
              <a:cs typeface="Calibri" panose="020F0502020204030204" charset="0"/>
              <a:sym typeface="+mn-ea"/>
            </a:endParaRPr>
          </a:p>
        </p:txBody>
      </p:sp>
      <p:sp>
        <p:nvSpPr>
          <p:cNvPr id="21" name="矩形 20"/>
          <p:cNvSpPr/>
          <p:nvPr/>
        </p:nvSpPr>
        <p:spPr>
          <a:xfrm>
            <a:off x="201930" y="2139315"/>
            <a:ext cx="4517390" cy="785495"/>
          </a:xfrm>
          <a:prstGeom prst="rect">
            <a:avLst/>
          </a:prstGeom>
          <a:noFill/>
          <a:ln w="381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Times New Roman" panose="02020603050405020304" pitchFamily="18" charset="0"/>
              <a:cs typeface="Times New Roman" panose="02020603050405020304" pitchFamily="18" charset="0"/>
            </a:endParaRPr>
          </a:p>
        </p:txBody>
      </p:sp>
      <p:sp>
        <p:nvSpPr>
          <p:cNvPr id="13" name="矩形 12"/>
          <p:cNvSpPr/>
          <p:nvPr/>
        </p:nvSpPr>
        <p:spPr>
          <a:xfrm>
            <a:off x="6436360" y="2150110"/>
            <a:ext cx="5591175" cy="773430"/>
          </a:xfrm>
          <a:prstGeom prst="rect">
            <a:avLst/>
          </a:prstGeom>
          <a:noFill/>
          <a:ln w="381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Times New Roman" panose="02020603050405020304" pitchFamily="18" charset="0"/>
              <a:cs typeface="Times New Roman" panose="02020603050405020304" pitchFamily="18" charset="0"/>
            </a:endParaRPr>
          </a:p>
        </p:txBody>
      </p:sp>
      <p:sp>
        <p:nvSpPr>
          <p:cNvPr id="14" name="右箭头 13"/>
          <p:cNvSpPr/>
          <p:nvPr/>
        </p:nvSpPr>
        <p:spPr>
          <a:xfrm rot="2460000">
            <a:off x="3540125" y="3206750"/>
            <a:ext cx="791845" cy="233680"/>
          </a:xfrm>
          <a:prstGeom prst="rightArrow">
            <a:avLst>
              <a:gd name="adj1" fmla="val 50000"/>
              <a:gd name="adj2" fmla="val 45864"/>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文本框 17"/>
          <p:cNvSpPr txBox="1"/>
          <p:nvPr/>
        </p:nvSpPr>
        <p:spPr>
          <a:xfrm>
            <a:off x="4462780" y="3556635"/>
            <a:ext cx="2315210" cy="585470"/>
          </a:xfrm>
          <a:prstGeom prst="rect">
            <a:avLst/>
          </a:prstGeom>
          <a:solidFill>
            <a:srgbClr val="FF8CDA">
              <a:alpha val="65000"/>
            </a:srgbClr>
          </a:solidFill>
        </p:spPr>
        <p:txBody>
          <a:bodyPr wrap="square" rtlCol="0" anchor="t">
            <a:noAutofit/>
          </a:bodyPr>
          <a:p>
            <a:pPr lvl="0" algn="ctr">
              <a:buClrTx/>
              <a:buSzTx/>
              <a:buFontTx/>
            </a:pPr>
            <a:r>
              <a:rPr lang="en-US" altLang="zh-CN" sz="2800" b="1" i="1" smtClean="0">
                <a:solidFill>
                  <a:schemeClr val="tx1"/>
                </a:solidFill>
                <a:latin typeface="Calibri" panose="020F0502020204030204" charset="0"/>
                <a:ea typeface="微软雅黑" panose="020B0503020204020204" charset="-122"/>
                <a:cs typeface="Calibri" panose="020F0502020204030204" charset="0"/>
              </a:rPr>
              <a:t>Relationship ?</a:t>
            </a:r>
            <a:endParaRPr lang="en-US" altLang="zh-CN" sz="2800" b="1" i="1" smtClean="0">
              <a:solidFill>
                <a:schemeClr val="tx1"/>
              </a:solidFill>
              <a:latin typeface="Calibri" panose="020F0502020204030204" charset="0"/>
              <a:ea typeface="微软雅黑" panose="020B0503020204020204" charset="-122"/>
              <a:cs typeface="Calibri" panose="020F0502020204030204" charset="0"/>
              <a:sym typeface="+mn-ea"/>
            </a:endParaRPr>
          </a:p>
        </p:txBody>
      </p:sp>
      <p:sp>
        <p:nvSpPr>
          <p:cNvPr id="19" name="右箭头 18"/>
          <p:cNvSpPr/>
          <p:nvPr/>
        </p:nvSpPr>
        <p:spPr>
          <a:xfrm rot="7980000">
            <a:off x="6887845" y="3227705"/>
            <a:ext cx="791845" cy="233680"/>
          </a:xfrm>
          <a:prstGeom prst="rightArrow">
            <a:avLst>
              <a:gd name="adj1" fmla="val 50000"/>
              <a:gd name="adj2" fmla="val 45864"/>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1270" y="1184275"/>
            <a:ext cx="12192000" cy="654685"/>
          </a:xfrm>
          <a:prstGeom prst="rect">
            <a:avLst/>
          </a:prstGeom>
          <a:noFill/>
        </p:spPr>
        <p:txBody>
          <a:bodyPr wrap="square" rtlCol="0" anchor="t">
            <a:noAutofit/>
          </a:bodyPr>
          <a:p>
            <a:pPr lvl="0" algn="ctr">
              <a:buClrTx/>
              <a:buSzTx/>
              <a:buFontTx/>
            </a:pPr>
            <a:r>
              <a:rPr lang="en-US" altLang="zh-CN" sz="3200" b="1" i="1" smtClean="0">
                <a:solidFill>
                  <a:srgbClr val="1509B7"/>
                </a:solidFill>
                <a:latin typeface="Calibri" panose="020F0502020204030204" charset="0"/>
                <a:ea typeface="微软雅黑" panose="020B0503020204020204" charset="-122"/>
                <a:cs typeface="Calibri" panose="020F0502020204030204" charset="0"/>
              </a:rPr>
              <a:t>Understand cause and effect.</a:t>
            </a:r>
            <a:endParaRPr lang="en-US" altLang="zh-CN" sz="3200" b="1" i="1" smtClean="0">
              <a:solidFill>
                <a:srgbClr val="1509B7"/>
              </a:solidFill>
              <a:latin typeface="Calibri" panose="020F0502020204030204" charset="0"/>
              <a:ea typeface="微软雅黑" panose="020B0503020204020204" charset="-122"/>
              <a:cs typeface="Calibri" panose="020F0502020204030204" charset="0"/>
              <a:sym typeface="+mn-ea"/>
            </a:endParaRPr>
          </a:p>
        </p:txBody>
      </p:sp>
      <p:pic>
        <p:nvPicPr>
          <p:cNvPr id="7" name="图片 6"/>
          <p:cNvPicPr>
            <a:picLocks noChangeAspect="1"/>
          </p:cNvPicPr>
          <p:nvPr>
            <p:custDataLst>
              <p:tags r:id="rId3"/>
            </p:custDataLst>
          </p:nvPr>
        </p:nvPicPr>
        <p:blipFill>
          <a:blip r:embed="rId4"/>
          <a:stretch>
            <a:fillRect/>
          </a:stretch>
        </p:blipFill>
        <p:spPr>
          <a:xfrm>
            <a:off x="4038600" y="4530090"/>
            <a:ext cx="7891145" cy="20726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8" name="文本框 3"/>
          <p:cNvSpPr txBox="1"/>
          <p:nvPr/>
        </p:nvSpPr>
        <p:spPr>
          <a:xfrm>
            <a:off x="1175385" y="0"/>
            <a:ext cx="6552565" cy="922020"/>
          </a:xfrm>
          <a:prstGeom prst="rect">
            <a:avLst/>
          </a:prstGeom>
          <a:noFill/>
          <a:ln w="9525">
            <a:noFill/>
          </a:ln>
        </p:spPr>
        <p:txBody>
          <a:bodyPr wrap="square" anchor="t" anchorCtr="0">
            <a:spAutoFit/>
          </a:bodyPr>
          <a:p>
            <a:pPr>
              <a:lnSpc>
                <a:spcPct val="150000"/>
              </a:lnSpc>
            </a:pPr>
            <a:r>
              <a:rPr lang="en-US" altLang="zh-CN" sz="3600" b="1" i="1">
                <a:latin typeface="Calibri" panose="020F0502020204030204" charset="0"/>
                <a:ea typeface="宋体" panose="02010600030101010101" pitchFamily="2" charset="-122"/>
                <a:sym typeface="宋体" panose="02010600030101010101" pitchFamily="2" charset="-122"/>
              </a:rPr>
              <a:t>Activity 5: Read for language</a:t>
            </a:r>
            <a:endParaRPr lang="en-US" altLang="zh-CN" sz="3600" b="1" i="1">
              <a:latin typeface="Calibri" panose="020F0502020204030204" charset="0"/>
              <a:ea typeface="宋体" panose="02010600030101010101" pitchFamily="2" charset="-122"/>
              <a:sym typeface="宋体" panose="02010600030101010101" pitchFamily="2" charset="-122"/>
            </a:endParaRPr>
          </a:p>
        </p:txBody>
      </p:sp>
      <p:grpSp>
        <p:nvGrpSpPr>
          <p:cNvPr id="9" name="组合 8"/>
          <p:cNvGrpSpPr/>
          <p:nvPr/>
        </p:nvGrpSpPr>
        <p:grpSpPr>
          <a:xfrm>
            <a:off x="153670" y="247650"/>
            <a:ext cx="7136130" cy="1009650"/>
            <a:chOff x="243" y="390"/>
            <a:chExt cx="11238" cy="1590"/>
          </a:xfrm>
        </p:grpSpPr>
        <p:pic>
          <p:nvPicPr>
            <p:cNvPr id="4" name="图片 3"/>
            <p:cNvPicPr/>
            <p:nvPr/>
          </p:nvPicPr>
          <p:blipFill>
            <a:blip r:embed="rId1">
              <a:clrChange>
                <a:clrFrom>
                  <a:srgbClr val="F5F5F5">
                    <a:alpha val="100000"/>
                  </a:srgbClr>
                </a:clrFrom>
                <a:clrTo>
                  <a:srgbClr val="F5F5F5">
                    <a:alpha val="100000"/>
                    <a:alpha val="0"/>
                  </a:srgbClr>
                </a:clrTo>
              </a:clrChange>
              <a:lum contrast="-12000"/>
            </a:blip>
            <a:srcRect l="10000" t="29333" r="66667" b="30000"/>
            <a:stretch>
              <a:fillRect/>
            </a:stretch>
          </p:blipFill>
          <p:spPr>
            <a:xfrm rot="18360000">
              <a:off x="153" y="479"/>
              <a:ext cx="1590" cy="1411"/>
            </a:xfrm>
            <a:prstGeom prst="rect">
              <a:avLst/>
            </a:prstGeom>
            <a:noFill/>
            <a:ln w="9525">
              <a:noFill/>
            </a:ln>
          </p:spPr>
        </p:pic>
        <p:pic>
          <p:nvPicPr>
            <p:cNvPr id="148" name="图片 147"/>
            <p:cNvPicPr/>
            <p:nvPr/>
          </p:nvPicPr>
          <p:blipFill>
            <a:blip r:embed="rId2">
              <a:clrChange>
                <a:clrFrom>
                  <a:srgbClr val="F6F6F6">
                    <a:alpha val="100000"/>
                  </a:srgbClr>
                </a:clrFrom>
                <a:clrTo>
                  <a:srgbClr val="F6F6F6">
                    <a:alpha val="100000"/>
                    <a:alpha val="0"/>
                  </a:srgbClr>
                </a:clrTo>
              </a:clrChange>
            </a:blip>
            <a:srcRect l="14791" t="44684" r="20291" b="37494"/>
            <a:stretch>
              <a:fillRect/>
            </a:stretch>
          </p:blipFill>
          <p:spPr>
            <a:xfrm>
              <a:off x="1611" y="1182"/>
              <a:ext cx="9870" cy="542"/>
            </a:xfrm>
            <a:prstGeom prst="rect">
              <a:avLst/>
            </a:prstGeom>
            <a:noFill/>
            <a:ln w="9525">
              <a:noFill/>
            </a:ln>
          </p:spPr>
        </p:pic>
      </p:grpSp>
      <p:sp>
        <p:nvSpPr>
          <p:cNvPr id="8" name="文本框 7"/>
          <p:cNvSpPr txBox="1"/>
          <p:nvPr/>
        </p:nvSpPr>
        <p:spPr>
          <a:xfrm>
            <a:off x="1270" y="1184275"/>
            <a:ext cx="12192000" cy="654685"/>
          </a:xfrm>
          <a:prstGeom prst="rect">
            <a:avLst/>
          </a:prstGeom>
          <a:noFill/>
        </p:spPr>
        <p:txBody>
          <a:bodyPr wrap="square" rtlCol="0" anchor="t">
            <a:noAutofit/>
          </a:bodyPr>
          <a:p>
            <a:pPr algn="ctr"/>
            <a:r>
              <a:rPr lang="en-US" altLang="zh-CN" sz="3200" b="1" i="1" smtClean="0">
                <a:solidFill>
                  <a:srgbClr val="1509B7"/>
                </a:solidFill>
                <a:latin typeface="Calibri" panose="020F0502020204030204" charset="0"/>
                <a:ea typeface="微软雅黑" panose="020B0503020204020204" charset="-122"/>
                <a:cs typeface="Calibri" panose="020F0502020204030204" charset="0"/>
                <a:sym typeface="+mn-ea"/>
              </a:rPr>
              <a:t>Match the causes to the effects.</a:t>
            </a:r>
            <a:endParaRPr lang="en-US" altLang="zh-CN" sz="3200" b="1" i="1" smtClean="0">
              <a:solidFill>
                <a:srgbClr val="1509B7"/>
              </a:solidFill>
              <a:latin typeface="Calibri" panose="020F0502020204030204" charset="0"/>
              <a:ea typeface="微软雅黑" panose="020B0503020204020204" charset="-122"/>
              <a:cs typeface="Calibri" panose="020F0502020204030204" charset="0"/>
              <a:sym typeface="+mn-ea"/>
            </a:endParaRPr>
          </a:p>
        </p:txBody>
      </p:sp>
      <p:sp>
        <p:nvSpPr>
          <p:cNvPr id="15363" name="Rectangle 3"/>
          <p:cNvSpPr>
            <a:spLocks noGrp="1" noChangeArrowheads="1"/>
          </p:cNvSpPr>
          <p:nvPr>
            <p:ph type="body" idx="4294967295"/>
          </p:nvPr>
        </p:nvSpPr>
        <p:spPr bwMode="auto">
          <a:xfrm>
            <a:off x="222885" y="2083435"/>
            <a:ext cx="5772150" cy="3399155"/>
          </a:xfrm>
          <a:prstGeom prst="roundRect">
            <a:avLst/>
          </a:prstGeom>
          <a:solidFill>
            <a:schemeClr val="accent4">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marL="0" indent="0" fontAlgn="auto">
              <a:lnSpc>
                <a:spcPct val="115000"/>
              </a:lnSpc>
              <a:buNone/>
            </a:pPr>
            <a:r>
              <a:rPr lang="en-US" altLang="zh-CN" sz="2400" b="1" i="1" dirty="0" smtClean="0">
                <a:solidFill>
                  <a:schemeClr val="tx1"/>
                </a:solidFill>
                <a:latin typeface="Calibri" panose="020F0502020204030204" charset="0"/>
                <a:cs typeface="Calibri" panose="020F0502020204030204" charset="0"/>
              </a:rPr>
              <a:t>Cause</a:t>
            </a:r>
            <a:endParaRPr lang="en-US" altLang="zh-CN" sz="2400" b="1" i="1" dirty="0" smtClean="0">
              <a:solidFill>
                <a:schemeClr val="tx1"/>
              </a:solidFill>
              <a:latin typeface="Calibri" panose="020F0502020204030204" charset="0"/>
              <a:cs typeface="Calibri" panose="020F0502020204030204" charset="0"/>
            </a:endParaRPr>
          </a:p>
          <a:p>
            <a:pPr indent="0" algn="just" fontAlgn="auto">
              <a:lnSpc>
                <a:spcPct val="115000"/>
              </a:lnSpc>
            </a:pPr>
            <a:r>
              <a:rPr lang="en-US" altLang="zh-CN" sz="2400" b="1" i="1" dirty="0" smtClean="0">
                <a:solidFill>
                  <a:schemeClr val="tx1"/>
                </a:solidFill>
                <a:latin typeface="Calibri" panose="020F0502020204030204" charset="0"/>
                <a:cs typeface="Calibri" panose="020F0502020204030204" charset="0"/>
              </a:rPr>
              <a:t>1.The flavor </a:t>
            </a:r>
            <a:r>
              <a:rPr lang="en-US" altLang="zh-CN" sz="2400" b="1" i="1" dirty="0">
                <a:solidFill>
                  <a:schemeClr val="tx1"/>
                </a:solidFill>
                <a:latin typeface="Calibri" panose="020F0502020204030204" charset="0"/>
                <a:cs typeface="Calibri" panose="020F0502020204030204" charset="0"/>
              </a:rPr>
              <a:t>preferences of </a:t>
            </a:r>
            <a:r>
              <a:rPr lang="en-US" altLang="zh-CN" sz="2400" b="1" i="1" dirty="0" smtClean="0">
                <a:solidFill>
                  <a:schemeClr val="tx1"/>
                </a:solidFill>
                <a:latin typeface="Calibri" panose="020F0502020204030204" charset="0"/>
                <a:cs typeface="Calibri" panose="020F0502020204030204" charset="0"/>
              </a:rPr>
              <a:t>Americans often </a:t>
            </a:r>
            <a:r>
              <a:rPr lang="en-US" altLang="zh-CN" sz="2400" b="1" i="1" dirty="0">
                <a:solidFill>
                  <a:schemeClr val="tx1"/>
                </a:solidFill>
                <a:latin typeface="Calibri" panose="020F0502020204030204" charset="0"/>
                <a:cs typeface="Calibri" panose="020F0502020204030204" charset="0"/>
              </a:rPr>
              <a:t>differ from those of the </a:t>
            </a:r>
            <a:r>
              <a:rPr lang="en-US" altLang="zh-CN" sz="2400" b="1" i="1" dirty="0" smtClean="0">
                <a:solidFill>
                  <a:schemeClr val="tx1"/>
                </a:solidFill>
                <a:latin typeface="Calibri" panose="020F0502020204030204" charset="0"/>
                <a:cs typeface="Calibri" panose="020F0502020204030204" charset="0"/>
              </a:rPr>
              <a:t>Chinese </a:t>
            </a:r>
            <a:endParaRPr lang="en-US" altLang="zh-CN" sz="2400" b="1" i="1" dirty="0" smtClean="0">
              <a:solidFill>
                <a:schemeClr val="tx1"/>
              </a:solidFill>
              <a:latin typeface="Calibri" panose="020F0502020204030204" charset="0"/>
              <a:cs typeface="Calibri" panose="020F0502020204030204" charset="0"/>
            </a:endParaRPr>
          </a:p>
          <a:p>
            <a:pPr indent="0" algn="just" fontAlgn="auto">
              <a:lnSpc>
                <a:spcPct val="115000"/>
              </a:lnSpc>
            </a:pPr>
            <a:r>
              <a:rPr lang="en-US" altLang="zh-CN" sz="2400" b="1" i="1" dirty="0" smtClean="0">
                <a:solidFill>
                  <a:schemeClr val="tx1"/>
                </a:solidFill>
                <a:latin typeface="Calibri" panose="020F0502020204030204" charset="0"/>
                <a:cs typeface="Calibri" panose="020F0502020204030204" charset="0"/>
              </a:rPr>
              <a:t>2.We </a:t>
            </a:r>
            <a:r>
              <a:rPr lang="en-US" altLang="zh-CN" sz="2400" b="1" i="1" dirty="0">
                <a:solidFill>
                  <a:schemeClr val="tx1"/>
                </a:solidFill>
                <a:latin typeface="Calibri" panose="020F0502020204030204" charset="0"/>
                <a:cs typeface="Calibri" panose="020F0502020204030204" charset="0"/>
              </a:rPr>
              <a:t>had no idea how to order food</a:t>
            </a:r>
            <a:r>
              <a:rPr lang="en-US" altLang="zh-CN" sz="2400" b="1" i="1" dirty="0" smtClean="0">
                <a:solidFill>
                  <a:schemeClr val="tx1"/>
                </a:solidFill>
                <a:latin typeface="Calibri" panose="020F0502020204030204" charset="0"/>
                <a:cs typeface="Calibri" panose="020F0502020204030204" charset="0"/>
              </a:rPr>
              <a:t>. </a:t>
            </a:r>
            <a:endParaRPr lang="en-US" altLang="zh-CN" sz="2400" b="1" i="1" dirty="0" smtClean="0">
              <a:solidFill>
                <a:schemeClr val="tx1"/>
              </a:solidFill>
              <a:latin typeface="Calibri" panose="020F0502020204030204" charset="0"/>
              <a:cs typeface="Calibri" panose="020F0502020204030204" charset="0"/>
            </a:endParaRPr>
          </a:p>
          <a:p>
            <a:pPr indent="0" algn="just" fontAlgn="auto">
              <a:lnSpc>
                <a:spcPct val="115000"/>
              </a:lnSpc>
            </a:pPr>
            <a:r>
              <a:rPr lang="en-US" altLang="zh-CN" sz="2400" b="1" i="1" dirty="0" smtClean="0">
                <a:solidFill>
                  <a:schemeClr val="tx1"/>
                </a:solidFill>
                <a:latin typeface="Calibri" panose="020F0502020204030204" charset="0"/>
                <a:cs typeface="Calibri" panose="020F0502020204030204" charset="0"/>
              </a:rPr>
              <a:t>3.These </a:t>
            </a:r>
            <a:r>
              <a:rPr lang="en-US" altLang="zh-CN" sz="2400" b="1" i="1" dirty="0">
                <a:solidFill>
                  <a:schemeClr val="tx1"/>
                </a:solidFill>
                <a:latin typeface="Calibri" panose="020F0502020204030204" charset="0"/>
                <a:cs typeface="Calibri" panose="020F0502020204030204" charset="0"/>
              </a:rPr>
              <a:t>groups traditionally </a:t>
            </a:r>
            <a:r>
              <a:rPr lang="en-US" altLang="zh-CN" sz="2400" b="1" i="1" dirty="0" smtClean="0">
                <a:solidFill>
                  <a:schemeClr val="tx1"/>
                </a:solidFill>
                <a:latin typeface="Calibri" panose="020F0502020204030204" charset="0"/>
                <a:cs typeface="Calibri" panose="020F0502020204030204" charset="0"/>
              </a:rPr>
              <a:t>wandered the </a:t>
            </a:r>
            <a:r>
              <a:rPr lang="en-US" altLang="zh-CN" sz="2400" b="1" i="1" dirty="0">
                <a:solidFill>
                  <a:schemeClr val="tx1"/>
                </a:solidFill>
                <a:latin typeface="Calibri" panose="020F0502020204030204" charset="0"/>
                <a:cs typeface="Calibri" panose="020F0502020204030204" charset="0"/>
              </a:rPr>
              <a:t>open range on horses</a:t>
            </a:r>
            <a:r>
              <a:rPr lang="en-US" altLang="zh-CN" sz="2400" b="1" i="1" dirty="0" smtClean="0">
                <a:solidFill>
                  <a:schemeClr val="tx1"/>
                </a:solidFill>
                <a:latin typeface="Calibri" panose="020F0502020204030204" charset="0"/>
                <a:cs typeface="Calibri" panose="020F0502020204030204" charset="0"/>
              </a:rPr>
              <a:t>.</a:t>
            </a:r>
            <a:endParaRPr lang="en-US" altLang="zh-CN" sz="2400" b="1" i="1" dirty="0" smtClean="0">
              <a:solidFill>
                <a:schemeClr val="tx1"/>
              </a:solidFill>
              <a:latin typeface="Calibri" panose="020F0502020204030204" charset="0"/>
              <a:cs typeface="Calibri" panose="020F0502020204030204" charset="0"/>
            </a:endParaRPr>
          </a:p>
        </p:txBody>
      </p:sp>
      <p:sp>
        <p:nvSpPr>
          <p:cNvPr id="7" name="Rectangle 3"/>
          <p:cNvSpPr txBox="1">
            <a:spLocks noChangeArrowheads="1"/>
          </p:cNvSpPr>
          <p:nvPr/>
        </p:nvSpPr>
        <p:spPr bwMode="auto">
          <a:xfrm>
            <a:off x="6250940" y="1928495"/>
            <a:ext cx="5727700" cy="3706495"/>
          </a:xfrm>
          <a:prstGeom prst="roundRect">
            <a:avLst/>
          </a:prstGeom>
          <a:solidFill>
            <a:srgbClr val="92D050">
              <a:alpha val="55000"/>
            </a:srgbClr>
          </a:solidFill>
          <a:ln w="12700" cap="flat" cmpd="sng" algn="ctr">
            <a:noFill/>
            <a:prstDash val="solid"/>
            <a:miter lim="800000"/>
          </a:ln>
        </p:spPr>
        <p:style>
          <a:lnRef idx="2">
            <a:schemeClr val="accent4">
              <a:shade val="50000"/>
            </a:schemeClr>
          </a:lnRef>
          <a:fillRef idx="1">
            <a:schemeClr val="accent4"/>
          </a:fillRef>
          <a:effectRef idx="0">
            <a:schemeClr val="accent4"/>
          </a:effectRef>
          <a:fontRef idx="minor">
            <a:schemeClr val="lt1"/>
          </a:fontRef>
        </p:style>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lt1"/>
                </a:solidFill>
                <a:latin typeface="+mn-lt"/>
                <a:ea typeface="+mn-ea"/>
                <a:cs typeface="+mn-cs"/>
              </a:defRPr>
            </a:lvl9pPr>
          </a:lstStyle>
          <a:p>
            <a:pPr marL="0" indent="0" fontAlgn="auto">
              <a:lnSpc>
                <a:spcPct val="115000"/>
              </a:lnSpc>
              <a:spcBef>
                <a:spcPts val="700"/>
              </a:spcBef>
              <a:buNone/>
            </a:pPr>
            <a:r>
              <a:rPr lang="en-US" altLang="zh-CN" sz="2400" b="1" i="1" dirty="0" smtClean="0">
                <a:solidFill>
                  <a:schemeClr val="tx1"/>
                </a:solidFill>
                <a:latin typeface="Calibri" panose="020F0502020204030204" charset="0"/>
                <a:cs typeface="Calibri" panose="020F0502020204030204" charset="0"/>
              </a:rPr>
              <a:t>Effect</a:t>
            </a:r>
            <a:endParaRPr lang="en-US" altLang="zh-CN" sz="2400" b="1" i="1" dirty="0" smtClean="0">
              <a:solidFill>
                <a:schemeClr val="tx1"/>
              </a:solidFill>
              <a:latin typeface="Calibri" panose="020F0502020204030204" charset="0"/>
              <a:cs typeface="Calibri" panose="020F0502020204030204" charset="0"/>
            </a:endParaRPr>
          </a:p>
          <a:p>
            <a:pPr marL="0" indent="0" algn="just" fontAlgn="auto">
              <a:lnSpc>
                <a:spcPct val="115000"/>
              </a:lnSpc>
              <a:spcBef>
                <a:spcPts val="700"/>
              </a:spcBef>
              <a:buNone/>
            </a:pPr>
            <a:r>
              <a:rPr lang="en-US" altLang="zh-CN" sz="2400" b="1" i="1" dirty="0" smtClean="0">
                <a:solidFill>
                  <a:schemeClr val="tx1"/>
                </a:solidFill>
                <a:latin typeface="Calibri" panose="020F0502020204030204" charset="0"/>
                <a:cs typeface="Calibri" panose="020F0502020204030204" charset="0"/>
              </a:rPr>
              <a:t>A: The </a:t>
            </a:r>
            <a:r>
              <a:rPr lang="en-US" altLang="zh-CN" sz="2400" b="1" i="1" dirty="0">
                <a:solidFill>
                  <a:schemeClr val="tx1"/>
                </a:solidFill>
                <a:latin typeface="Calibri" panose="020F0502020204030204" charset="0"/>
                <a:cs typeface="Calibri" panose="020F0502020204030204" charset="0"/>
              </a:rPr>
              <a:t>chef just began filling our </a:t>
            </a:r>
            <a:r>
              <a:rPr lang="en-US" altLang="zh-CN" sz="2400" b="1" i="1" dirty="0" smtClean="0">
                <a:solidFill>
                  <a:schemeClr val="tx1"/>
                </a:solidFill>
                <a:latin typeface="Calibri" panose="020F0502020204030204" charset="0"/>
                <a:cs typeface="Calibri" panose="020F0502020204030204" charset="0"/>
              </a:rPr>
              <a:t>table with </a:t>
            </a:r>
            <a:r>
              <a:rPr lang="en-US" altLang="zh-CN" sz="2400" b="1" i="1" dirty="0">
                <a:solidFill>
                  <a:schemeClr val="tx1"/>
                </a:solidFill>
                <a:latin typeface="Calibri" panose="020F0502020204030204" charset="0"/>
                <a:cs typeface="Calibri" panose="020F0502020204030204" charset="0"/>
              </a:rPr>
              <a:t>the best food we had ever eaten</a:t>
            </a:r>
            <a:r>
              <a:rPr lang="en-US" altLang="zh-CN" sz="2400" b="1" i="1" dirty="0" smtClean="0">
                <a:solidFill>
                  <a:schemeClr val="tx1"/>
                </a:solidFill>
                <a:latin typeface="Calibri" panose="020F0502020204030204" charset="0"/>
                <a:cs typeface="Calibri" panose="020F0502020204030204" charset="0"/>
              </a:rPr>
              <a:t>.</a:t>
            </a:r>
            <a:endParaRPr lang="en-US" altLang="zh-CN" sz="2400" b="1" i="1" dirty="0" smtClean="0">
              <a:solidFill>
                <a:schemeClr val="tx1"/>
              </a:solidFill>
              <a:latin typeface="Calibri" panose="020F0502020204030204" charset="0"/>
              <a:cs typeface="Calibri" panose="020F0502020204030204" charset="0"/>
            </a:endParaRPr>
          </a:p>
          <a:p>
            <a:pPr marL="0" indent="0" algn="just" fontAlgn="auto">
              <a:lnSpc>
                <a:spcPct val="115000"/>
              </a:lnSpc>
              <a:spcBef>
                <a:spcPts val="700"/>
              </a:spcBef>
              <a:buNone/>
            </a:pPr>
            <a:r>
              <a:rPr lang="en-US" altLang="zh-CN" sz="2400" b="1" i="1" dirty="0" smtClean="0">
                <a:solidFill>
                  <a:schemeClr val="tx1"/>
                </a:solidFill>
                <a:latin typeface="Calibri" panose="020F0502020204030204" charset="0"/>
                <a:cs typeface="Calibri" panose="020F0502020204030204" charset="0"/>
              </a:rPr>
              <a:t>B: Their </a:t>
            </a:r>
            <a:r>
              <a:rPr lang="en-US" altLang="zh-CN" sz="2400" b="1" i="1" dirty="0">
                <a:solidFill>
                  <a:schemeClr val="tx1"/>
                </a:solidFill>
                <a:latin typeface="Calibri" panose="020F0502020204030204" charset="0"/>
                <a:cs typeface="Calibri" panose="020F0502020204030204" charset="0"/>
              </a:rPr>
              <a:t>traditional foods are what </a:t>
            </a:r>
            <a:r>
              <a:rPr lang="en-US" altLang="zh-CN" sz="2400" b="1" i="1" dirty="0" smtClean="0">
                <a:solidFill>
                  <a:schemeClr val="tx1"/>
                </a:solidFill>
                <a:latin typeface="Calibri" panose="020F0502020204030204" charset="0"/>
                <a:cs typeface="Calibri" panose="020F0502020204030204" charset="0"/>
              </a:rPr>
              <a:t>you can </a:t>
            </a:r>
            <a:r>
              <a:rPr lang="en-US" altLang="zh-CN" sz="2400" b="1" i="1" dirty="0">
                <a:solidFill>
                  <a:schemeClr val="tx1"/>
                </a:solidFill>
                <a:latin typeface="Calibri" panose="020F0502020204030204" charset="0"/>
                <a:cs typeface="Calibri" panose="020F0502020204030204" charset="0"/>
              </a:rPr>
              <a:t>cook over an open fire</a:t>
            </a:r>
            <a:r>
              <a:rPr lang="en-US" altLang="zh-CN" sz="2400" b="1" i="1" dirty="0" smtClean="0">
                <a:solidFill>
                  <a:schemeClr val="tx1"/>
                </a:solidFill>
                <a:latin typeface="Calibri" panose="020F0502020204030204" charset="0"/>
                <a:cs typeface="Calibri" panose="020F0502020204030204" charset="0"/>
              </a:rPr>
              <a:t>. </a:t>
            </a:r>
            <a:endParaRPr lang="en-US" altLang="zh-CN" sz="2400" b="1" i="1" dirty="0" smtClean="0">
              <a:solidFill>
                <a:schemeClr val="tx1"/>
              </a:solidFill>
              <a:latin typeface="Calibri" panose="020F0502020204030204" charset="0"/>
              <a:cs typeface="Calibri" panose="020F0502020204030204" charset="0"/>
            </a:endParaRPr>
          </a:p>
          <a:p>
            <a:pPr marL="0" indent="0" algn="just" fontAlgn="auto">
              <a:lnSpc>
                <a:spcPct val="115000"/>
              </a:lnSpc>
              <a:spcBef>
                <a:spcPts val="700"/>
              </a:spcBef>
              <a:buNone/>
            </a:pPr>
            <a:r>
              <a:rPr lang="en-US" altLang="zh-CN" sz="2400" b="1" i="1" dirty="0" smtClean="0">
                <a:solidFill>
                  <a:schemeClr val="tx1"/>
                </a:solidFill>
                <a:latin typeface="Calibri" panose="020F0502020204030204" charset="0"/>
                <a:cs typeface="Calibri" panose="020F0502020204030204" charset="0"/>
              </a:rPr>
              <a:t>C: Chinese </a:t>
            </a:r>
            <a:r>
              <a:rPr lang="en-US" altLang="zh-CN" sz="2400" b="1" i="1" dirty="0">
                <a:solidFill>
                  <a:schemeClr val="tx1"/>
                </a:solidFill>
                <a:latin typeface="Calibri" panose="020F0502020204030204" charset="0"/>
                <a:cs typeface="Calibri" panose="020F0502020204030204" charset="0"/>
              </a:rPr>
              <a:t>food in America is changed </a:t>
            </a:r>
            <a:r>
              <a:rPr lang="en-US" altLang="zh-CN" sz="2400" b="1" i="1" dirty="0" smtClean="0">
                <a:solidFill>
                  <a:schemeClr val="tx1"/>
                </a:solidFill>
                <a:latin typeface="Calibri" panose="020F0502020204030204" charset="0"/>
                <a:cs typeface="Calibri" panose="020F0502020204030204" charset="0"/>
              </a:rPr>
              <a:t>to suit </a:t>
            </a:r>
            <a:r>
              <a:rPr lang="en-US" altLang="zh-CN" sz="2400" b="1" i="1" dirty="0">
                <a:solidFill>
                  <a:schemeClr val="tx1"/>
                </a:solidFill>
                <a:latin typeface="Calibri" panose="020F0502020204030204" charset="0"/>
                <a:cs typeface="Calibri" panose="020F0502020204030204" charset="0"/>
              </a:rPr>
              <a:t>American tastes.</a:t>
            </a:r>
            <a:endParaRPr lang="en-US" altLang="zh-CN" sz="2400" b="1" i="1" dirty="0" smtClean="0">
              <a:solidFill>
                <a:schemeClr val="tx1"/>
              </a:solidFill>
              <a:latin typeface="Calibri" panose="020F0502020204030204" charset="0"/>
              <a:cs typeface="Calibri" panose="020F0502020204030204" charset="0"/>
            </a:endParaRPr>
          </a:p>
        </p:txBody>
      </p:sp>
      <p:sp>
        <p:nvSpPr>
          <p:cNvPr id="2" name="文本框 1"/>
          <p:cNvSpPr txBox="1"/>
          <p:nvPr/>
        </p:nvSpPr>
        <p:spPr>
          <a:xfrm>
            <a:off x="1270" y="5727065"/>
            <a:ext cx="12192000" cy="654685"/>
          </a:xfrm>
          <a:prstGeom prst="rect">
            <a:avLst/>
          </a:prstGeom>
          <a:noFill/>
        </p:spPr>
        <p:txBody>
          <a:bodyPr wrap="square" rtlCol="0" anchor="t">
            <a:noAutofit/>
          </a:bodyPr>
          <a:p>
            <a:pPr lvl="0" algn="ctr">
              <a:buClrTx/>
              <a:buSzTx/>
              <a:buFontTx/>
            </a:pPr>
            <a:r>
              <a:rPr lang="en-US" altLang="zh-CN" sz="3200" b="1" i="1" smtClean="0">
                <a:solidFill>
                  <a:srgbClr val="1509B7"/>
                </a:solidFill>
                <a:latin typeface="Calibri" panose="020F0502020204030204" charset="0"/>
                <a:ea typeface="微软雅黑" panose="020B0503020204020204" charset="-122"/>
                <a:cs typeface="Calibri" panose="020F0502020204030204" charset="0"/>
              </a:rPr>
              <a:t>Try to find more cause and effect sentences in the pqssage.</a:t>
            </a:r>
            <a:endParaRPr lang="en-US" altLang="zh-CN" sz="3200" b="1" i="1" smtClean="0">
              <a:solidFill>
                <a:srgbClr val="1509B7"/>
              </a:solidFill>
              <a:latin typeface="Calibri" panose="020F0502020204030204" charset="0"/>
              <a:ea typeface="微软雅黑" panose="020B0503020204020204" charset="-122"/>
              <a:cs typeface="Calibri" panose="020F0502020204030204" charset="0"/>
              <a:sym typeface="+mn-ea"/>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内容占位符 2"/>
          <p:cNvSpPr>
            <a:spLocks noGrp="1"/>
          </p:cNvSpPr>
          <p:nvPr/>
        </p:nvSpPr>
        <p:spPr>
          <a:xfrm>
            <a:off x="189230" y="713740"/>
            <a:ext cx="11761470" cy="5991860"/>
          </a:xfrm>
          <a:prstGeom prst="rect">
            <a:avLst/>
          </a:prstGeom>
        </p:spPr>
        <p:txBody>
          <a:bodyPr vert="horz" lIns="91440" tIns="45720" rIns="91440" bIns="45720" rtlCol="0">
            <a:noAutofit/>
          </a:bodyPr>
          <a:lstStyle>
            <a:lvl1pPr marL="0" indent="0" algn="just" defTabSz="914400" rtl="0" eaLnBrk="1" latinLnBrk="0" hangingPunct="1">
              <a:lnSpc>
                <a:spcPct val="150000"/>
              </a:lnSpc>
              <a:spcBef>
                <a:spcPct val="0"/>
              </a:spcBef>
              <a:buFont typeface="Arial" panose="020B0604020202020204" pitchFamily="34" charset="0"/>
              <a:buNone/>
              <a:defRPr sz="2000" kern="1200" baseline="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defRPr>
            </a:lvl1pPr>
            <a:lvl2pPr marL="457200" indent="0" algn="just" defTabSz="914400" rtl="0" eaLnBrk="1" latinLnBrk="0" hangingPunct="1">
              <a:lnSpc>
                <a:spcPct val="150000"/>
              </a:lnSpc>
              <a:spcBef>
                <a:spcPts val="500"/>
              </a:spcBef>
              <a:buFont typeface="Arial" panose="020B0604020202020204" pitchFamily="34" charset="0"/>
              <a:buNone/>
              <a:defRPr sz="2000" kern="1200">
                <a:solidFill>
                  <a:sysClr val="windowText" lastClr="000000"/>
                </a:solidFill>
                <a:latin typeface="Times New Roman" panose="02020603050405020304" pitchFamily="18" charset="0"/>
                <a:ea typeface="+mn-ea"/>
                <a:cs typeface="Times New Roman" panose="02020603050405020304" pitchFamily="18" charset="0"/>
              </a:defRPr>
            </a:lvl2pPr>
            <a:lvl3pPr marL="914400" indent="0" algn="just" defTabSz="914400" rtl="0" eaLnBrk="1" latinLnBrk="0" hangingPunct="1">
              <a:lnSpc>
                <a:spcPct val="150000"/>
              </a:lnSpc>
              <a:spcBef>
                <a:spcPts val="500"/>
              </a:spcBef>
              <a:buFont typeface="Arial" panose="020B0604020202020204" pitchFamily="34" charset="0"/>
              <a:buNone/>
              <a:defRPr sz="2000" kern="1200">
                <a:solidFill>
                  <a:sysClr val="windowText" lastClr="000000"/>
                </a:solidFill>
                <a:latin typeface="Times New Roman" panose="02020603050405020304" pitchFamily="18" charset="0"/>
                <a:ea typeface="+mn-ea"/>
                <a:cs typeface="Times New Roman" panose="02020603050405020304" pitchFamily="18" charset="0"/>
              </a:defRPr>
            </a:lvl3pPr>
            <a:lvl4pPr marL="1371600" indent="0" algn="just" defTabSz="914400" rtl="0" eaLnBrk="1" latinLnBrk="0" hangingPunct="1">
              <a:lnSpc>
                <a:spcPct val="150000"/>
              </a:lnSpc>
              <a:spcBef>
                <a:spcPts val="500"/>
              </a:spcBef>
              <a:buFont typeface="Arial" panose="020B0604020202020204" pitchFamily="34" charset="0"/>
              <a:buNone/>
              <a:defRPr sz="2000" kern="1200">
                <a:solidFill>
                  <a:sysClr val="windowText" lastClr="000000"/>
                </a:solidFill>
                <a:latin typeface="Times New Roman" panose="02020603050405020304" pitchFamily="18" charset="0"/>
                <a:ea typeface="+mn-ea"/>
                <a:cs typeface="Times New Roman" panose="02020603050405020304" pitchFamily="18" charset="0"/>
              </a:defRPr>
            </a:lvl4pPr>
            <a:lvl5pPr marL="1828800" indent="0" algn="just" defTabSz="914400" rtl="0" eaLnBrk="1" latinLnBrk="0" hangingPunct="1">
              <a:lnSpc>
                <a:spcPct val="150000"/>
              </a:lnSpc>
              <a:spcBef>
                <a:spcPts val="500"/>
              </a:spcBef>
              <a:buFont typeface="Arial" panose="020B0604020202020204" pitchFamily="34" charset="0"/>
              <a:buNone/>
              <a:defRPr sz="2000" kern="1200">
                <a:solidFill>
                  <a:sysClr val="windowText" lastClr="000000"/>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mn-lt"/>
                <a:ea typeface="+mn-ea"/>
                <a:cs typeface="+mn-cs"/>
              </a:defRPr>
            </a:lvl9pPr>
          </a:lstStyle>
          <a:p>
            <a:pPr algn="just" fontAlgn="auto">
              <a:lnSpc>
                <a:spcPct val="100000"/>
              </a:lnSpc>
            </a:pPr>
            <a:r>
              <a:rPr lang="zh-CN" altLang="en-US" sz="2400" b="1" i="1" smtClean="0">
                <a:latin typeface="Calibri" panose="020F0502020204030204" charset="0"/>
                <a:cs typeface="Calibri" panose="020F0502020204030204" charset="0"/>
              </a:rPr>
              <a:t>　　　</a:t>
            </a:r>
            <a:r>
              <a:rPr lang="en-US" altLang="zh-CN" sz="2400" b="1" i="1" smtClean="0">
                <a:latin typeface="Calibri" panose="020F0502020204030204" charset="0"/>
                <a:cs typeface="Calibri" panose="020F0502020204030204" charset="0"/>
              </a:rPr>
              <a:t>Most people relate “You are what you eat” to healthy eating. It </a:t>
            </a:r>
            <a:r>
              <a:rPr lang="en-US" altLang="zh-CN" sz="2400" b="1" i="1" u="sng" smtClean="0">
                <a:latin typeface="Calibri" panose="020F0502020204030204" charset="0"/>
                <a:cs typeface="Calibri" panose="020F0502020204030204" charset="0"/>
              </a:rPr>
              <a:t>1</a:t>
            </a:r>
            <a:r>
              <a:rPr lang="zh-CN" altLang="en-US" sz="2400" b="1" i="1" u="sng" smtClean="0">
                <a:latin typeface="Calibri" panose="020F0502020204030204" charset="0"/>
                <a:cs typeface="Calibri" panose="020F0502020204030204" charset="0"/>
              </a:rPr>
              <a:t>　　　　</a:t>
            </a:r>
            <a:r>
              <a:rPr lang="en-US" altLang="zh-CN" sz="2400" b="1" i="1" u="sng" smtClean="0">
                <a:latin typeface="Calibri" panose="020F0502020204030204" charset="0"/>
                <a:cs typeface="Calibri" panose="020F0502020204030204" charset="0"/>
              </a:rPr>
              <a:t>(</a:t>
            </a:r>
            <a:r>
              <a:rPr lang="en-US" altLang="zh-CN" sz="2400" b="1" i="1" smtClean="0">
                <a:latin typeface="Calibri" panose="020F0502020204030204" charset="0"/>
                <a:cs typeface="Calibri" panose="020F0502020204030204" charset="0"/>
              </a:rPr>
              <a:t>actual) refers to personality, character, and culture. Chinese cuisine is a case in point. When introduced to America, it </a:t>
            </a:r>
            <a:r>
              <a:rPr lang="en-US" altLang="zh-CN" sz="2400" b="1" i="1" u="sng" smtClean="0">
                <a:latin typeface="Calibri" panose="020F0502020204030204" charset="0"/>
                <a:cs typeface="Calibri" panose="020F0502020204030204" charset="0"/>
              </a:rPr>
              <a:t>2</a:t>
            </a:r>
            <a:r>
              <a:rPr lang="zh-CN" altLang="en-US" sz="2400" b="1" i="1" u="sng" smtClean="0">
                <a:latin typeface="Calibri" panose="020F0502020204030204" charset="0"/>
                <a:cs typeface="Calibri" panose="020F0502020204030204" charset="0"/>
              </a:rPr>
              <a:t>　      　　　</a:t>
            </a:r>
            <a:r>
              <a:rPr lang="en-US" altLang="zh-CN" sz="2400" b="1" i="1" u="sng" smtClean="0">
                <a:latin typeface="Calibri" panose="020F0502020204030204" charset="0"/>
                <a:cs typeface="Calibri" panose="020F0502020204030204" charset="0"/>
                <a:sym typeface="+mn-ea"/>
              </a:rPr>
              <a:t>(</a:t>
            </a:r>
            <a:r>
              <a:rPr lang="en-US" altLang="zh-CN" sz="2400" b="1" i="1" smtClean="0">
                <a:latin typeface="Calibri" panose="020F0502020204030204" charset="0"/>
                <a:cs typeface="Calibri" panose="020F0502020204030204" charset="0"/>
              </a:rPr>
              <a:t>change) to suit American tastes, which tells us Americans like trying new foods. </a:t>
            </a:r>
            <a:endParaRPr lang="en-US" altLang="zh-CN" sz="2400" b="1" i="1" smtClean="0">
              <a:latin typeface="Calibri" panose="020F0502020204030204" charset="0"/>
              <a:cs typeface="Calibri" panose="020F0502020204030204" charset="0"/>
            </a:endParaRPr>
          </a:p>
          <a:p>
            <a:pPr algn="just" fontAlgn="auto">
              <a:lnSpc>
                <a:spcPct val="100000"/>
              </a:lnSpc>
            </a:pPr>
            <a:r>
              <a:rPr lang="en-US" altLang="zh-CN" sz="2400" b="1" i="1" smtClean="0">
                <a:latin typeface="Calibri" panose="020F0502020204030204" charset="0"/>
                <a:cs typeface="Calibri" panose="020F0502020204030204" charset="0"/>
              </a:rPr>
              <a:t> </a:t>
            </a:r>
            <a:r>
              <a:rPr lang="zh-CN" altLang="en-US" sz="2400" b="1" i="1" smtClean="0">
                <a:latin typeface="Calibri" panose="020F0502020204030204" charset="0"/>
                <a:cs typeface="Calibri" panose="020F0502020204030204" charset="0"/>
              </a:rPr>
              <a:t>　　</a:t>
            </a:r>
            <a:r>
              <a:rPr lang="en-US" altLang="zh-CN" sz="2400" b="1" i="1" smtClean="0">
                <a:latin typeface="Calibri" panose="020F0502020204030204" charset="0"/>
                <a:cs typeface="Calibri" panose="020F0502020204030204" charset="0"/>
              </a:rPr>
              <a:t>Later, I visited China and </a:t>
            </a:r>
            <a:r>
              <a:rPr lang="en-US" altLang="zh-CN" sz="2400" b="1" i="1" u="sng" smtClean="0">
                <a:latin typeface="Calibri" panose="020F0502020204030204" charset="0"/>
                <a:cs typeface="Calibri" panose="020F0502020204030204" charset="0"/>
              </a:rPr>
              <a:t>3</a:t>
            </a:r>
            <a:r>
              <a:rPr lang="zh-CN" altLang="en-US" sz="2400" b="1" i="1" u="sng" smtClean="0">
                <a:latin typeface="Calibri" panose="020F0502020204030204" charset="0"/>
                <a:cs typeface="Calibri" panose="020F0502020204030204" charset="0"/>
              </a:rPr>
              <a:t>　　　　      </a:t>
            </a:r>
            <a:r>
              <a:rPr lang="en-US" altLang="zh-CN" sz="2400" b="1" i="1" u="sng" smtClean="0">
                <a:latin typeface="Calibri" panose="020F0502020204030204" charset="0"/>
                <a:cs typeface="Calibri" panose="020F0502020204030204" charset="0"/>
              </a:rPr>
              <a:t>(</a:t>
            </a:r>
            <a:r>
              <a:rPr lang="en-US" altLang="zh-CN" sz="2400" b="1" i="1" smtClean="0">
                <a:latin typeface="Calibri" panose="020F0502020204030204" charset="0"/>
                <a:cs typeface="Calibri" panose="020F0502020204030204" charset="0"/>
              </a:rPr>
              <a:t>experience)</a:t>
            </a:r>
            <a:r>
              <a:rPr lang="zh-CN" altLang="en-US" sz="2400" b="1" i="1" smtClean="0">
                <a:latin typeface="Calibri" panose="020F0502020204030204" charset="0"/>
                <a:cs typeface="Calibri" panose="020F0502020204030204" charset="0"/>
              </a:rPr>
              <a:t> </a:t>
            </a:r>
            <a:r>
              <a:rPr lang="en-US" altLang="zh-CN" sz="2400" b="1" i="1" smtClean="0">
                <a:latin typeface="Calibri" panose="020F0502020204030204" charset="0"/>
                <a:cs typeface="Calibri" panose="020F0502020204030204" charset="0"/>
              </a:rPr>
              <a:t>authentic Chinese food. In Beijing, we ate in a restaurant where the chef treated us to dinner </a:t>
            </a:r>
            <a:r>
              <a:rPr lang="en-US" altLang="zh-CN" sz="2400" b="1" i="1" u="sng" smtClean="0">
                <a:latin typeface="Calibri" panose="020F0502020204030204" charset="0"/>
                <a:cs typeface="Calibri" panose="020F0502020204030204" charset="0"/>
              </a:rPr>
              <a:t>4 </a:t>
            </a:r>
            <a:r>
              <a:rPr lang="zh-CN" altLang="en-US" sz="2400" b="1" i="1" u="sng" smtClean="0">
                <a:latin typeface="Calibri" panose="020F0502020204030204" charset="0"/>
                <a:cs typeface="Calibri" panose="020F0502020204030204" charset="0"/>
              </a:rPr>
              <a:t>　　   　　</a:t>
            </a:r>
            <a:r>
              <a:rPr lang="en-US" altLang="zh-CN" sz="2400" b="1" i="1" u="sng" smtClean="0">
                <a:latin typeface="Calibri" panose="020F0502020204030204" charset="0"/>
                <a:cs typeface="Calibri" panose="020F0502020204030204" charset="0"/>
              </a:rPr>
              <a:t>(</a:t>
            </a:r>
            <a:r>
              <a:rPr lang="en-US" altLang="zh-CN" sz="2400" b="1" i="1" smtClean="0">
                <a:latin typeface="Calibri" panose="020F0502020204030204" charset="0"/>
                <a:cs typeface="Calibri" panose="020F0502020204030204" charset="0"/>
              </a:rPr>
              <a:t>consist)</a:t>
            </a:r>
            <a:r>
              <a:rPr lang="zh-CN" altLang="en-US" sz="2400" b="1" i="1" smtClean="0">
                <a:latin typeface="Calibri" panose="020F0502020204030204" charset="0"/>
                <a:cs typeface="Calibri" panose="020F0502020204030204" charset="0"/>
              </a:rPr>
              <a:t> </a:t>
            </a:r>
            <a:r>
              <a:rPr lang="en-US" altLang="zh-CN" sz="2400" b="1" i="1" smtClean="0">
                <a:latin typeface="Calibri" panose="020F0502020204030204" charset="0"/>
                <a:cs typeface="Calibri" panose="020F0502020204030204" charset="0"/>
              </a:rPr>
              <a:t>of Sichuan peppercorns. It was wonderful but what was even more important was the friendship. In Shandong Province, we had </a:t>
            </a:r>
            <a:r>
              <a:rPr lang="en-US" altLang="zh-CN" sz="2400" b="1" i="1" u="sng" smtClean="0">
                <a:latin typeface="Calibri" panose="020F0502020204030204" charset="0"/>
                <a:cs typeface="Calibri" panose="020F0502020204030204" charset="0"/>
              </a:rPr>
              <a:t>5</a:t>
            </a:r>
            <a:r>
              <a:rPr lang="zh-CN" altLang="en-US" sz="2400" b="1" i="1" u="sng" smtClean="0">
                <a:latin typeface="Calibri" panose="020F0502020204030204" charset="0"/>
                <a:cs typeface="Calibri" panose="020F0502020204030204" charset="0"/>
              </a:rPr>
              <a:t>　　　</a:t>
            </a:r>
            <a:r>
              <a:rPr lang="en-US" altLang="zh-CN" sz="2400" b="1" i="1" u="sng" smtClean="0">
                <a:latin typeface="Calibri" panose="020F0502020204030204" charset="0"/>
                <a:cs typeface="Calibri" panose="020F0502020204030204" charset="0"/>
              </a:rPr>
              <a:t>(</a:t>
            </a:r>
            <a:r>
              <a:rPr lang="en-US" altLang="zh-CN" sz="2400" b="1" i="1" smtClean="0">
                <a:latin typeface="Calibri" panose="020F0502020204030204" charset="0"/>
                <a:cs typeface="Calibri" panose="020F0502020204030204" charset="0"/>
              </a:rPr>
              <a:t>boil) dumplings with vinegar. I found making dumplings is always an affair with the whole family. In South China and central China, I experienced local dishes from Guangdong’s elegant dim sum to the </a:t>
            </a:r>
            <a:r>
              <a:rPr lang="en-US" altLang="zh-CN" sz="2400" b="1" i="1" u="sng" smtClean="0">
                <a:latin typeface="Calibri" panose="020F0502020204030204" charset="0"/>
                <a:cs typeface="Calibri" panose="020F0502020204030204" charset="0"/>
              </a:rPr>
              <a:t>6       </a:t>
            </a:r>
            <a:r>
              <a:rPr lang="zh-CN" altLang="en-US" sz="2400" b="1" i="1" u="sng" smtClean="0">
                <a:latin typeface="Calibri" panose="020F0502020204030204" charset="0"/>
                <a:cs typeface="Calibri" panose="020F0502020204030204" charset="0"/>
              </a:rPr>
              <a:t>　　　</a:t>
            </a:r>
            <a:r>
              <a:rPr lang="en-US" altLang="zh-CN" sz="2400" b="1" i="1" u="sng" smtClean="0">
                <a:latin typeface="Calibri" panose="020F0502020204030204" charset="0"/>
                <a:cs typeface="Calibri" panose="020F0502020204030204" charset="0"/>
              </a:rPr>
              <a:t>   (</a:t>
            </a:r>
            <a:r>
              <a:rPr lang="en-US" altLang="zh-CN" sz="2400" b="1" i="1" smtClean="0">
                <a:latin typeface="Calibri" panose="020F0502020204030204" charset="0"/>
                <a:cs typeface="Calibri" panose="020F0502020204030204" charset="0"/>
              </a:rPr>
              <a:t>exception) stewed noodles in Henan. Through food, Chinese people everywhere show friendship and kindness. At  </a:t>
            </a:r>
            <a:r>
              <a:rPr lang="en-US" altLang="zh-CN" sz="2400" b="1" i="1" u="sng" smtClean="0">
                <a:latin typeface="Calibri" panose="020F0502020204030204" charset="0"/>
                <a:cs typeface="Calibri" panose="020F0502020204030204" charset="0"/>
              </a:rPr>
              <a:t>7</a:t>
            </a:r>
            <a:r>
              <a:rPr lang="zh-CN" altLang="en-US" sz="2400" b="1" i="1" u="sng" smtClean="0">
                <a:latin typeface="Calibri" panose="020F0502020204030204" charset="0"/>
                <a:cs typeface="Calibri" panose="020F0502020204030204" charset="0"/>
                <a:sym typeface="+mn-ea"/>
              </a:rPr>
              <a:t>　  </a:t>
            </a:r>
            <a:r>
              <a:rPr lang="zh-CN" altLang="en-US" sz="2400" b="1" i="1" u="sng" smtClean="0">
                <a:latin typeface="Calibri" panose="020F0502020204030204" charset="0"/>
                <a:cs typeface="Calibri" panose="020F0502020204030204" charset="0"/>
              </a:rPr>
              <a:t>　</a:t>
            </a:r>
            <a:r>
              <a:rPr lang="en-US" altLang="zh-CN" sz="2400" b="1" i="1" smtClean="0">
                <a:latin typeface="Calibri" panose="020F0502020204030204" charset="0"/>
                <a:cs typeface="Calibri" panose="020F0502020204030204" charset="0"/>
              </a:rPr>
              <a:t>minimum, the kinds of food </a:t>
            </a:r>
            <a:r>
              <a:rPr lang="en-US" altLang="zh-CN" sz="2400" b="1" i="1" u="sng" smtClean="0">
                <a:latin typeface="Calibri" panose="020F0502020204030204" charset="0"/>
                <a:cs typeface="Calibri" panose="020F0502020204030204" charset="0"/>
              </a:rPr>
              <a:t>8    </a:t>
            </a:r>
            <a:r>
              <a:rPr lang="zh-CN" altLang="en-US" sz="2400" b="1" i="1" u="sng" smtClean="0">
                <a:latin typeface="Calibri" panose="020F0502020204030204" charset="0"/>
                <a:cs typeface="Calibri" panose="020F0502020204030204" charset="0"/>
              </a:rPr>
              <a:t>　　 　　</a:t>
            </a:r>
            <a:r>
              <a:rPr lang="en-US" altLang="zh-CN" sz="2400" b="1" i="1" u="sng" smtClean="0">
                <a:latin typeface="Calibri" panose="020F0502020204030204" charset="0"/>
                <a:cs typeface="Calibri" panose="020F0502020204030204" charset="0"/>
              </a:rPr>
              <a:t>(</a:t>
            </a:r>
            <a:r>
              <a:rPr lang="en-US" altLang="zh-CN" sz="2400" b="1" i="1" smtClean="0">
                <a:latin typeface="Calibri" panose="020F0502020204030204" charset="0"/>
                <a:cs typeface="Calibri" panose="020F0502020204030204" charset="0"/>
              </a:rPr>
              <a:t>consume) by local people tell us what they grow in their region, what kinds of lives they lead, and </a:t>
            </a:r>
            <a:r>
              <a:rPr lang="en-US" altLang="zh-CN" sz="2400" b="1" i="1" u="sng" smtClean="0">
                <a:latin typeface="Calibri" panose="020F0502020204030204" charset="0"/>
                <a:cs typeface="Calibri" panose="020F0502020204030204" charset="0"/>
              </a:rPr>
              <a:t>9</a:t>
            </a:r>
            <a:r>
              <a:rPr lang="zh-CN" altLang="en-US" sz="2400" b="1" i="1" u="sng" smtClean="0">
                <a:latin typeface="Calibri" panose="020F0502020204030204" charset="0"/>
                <a:cs typeface="Calibri" panose="020F0502020204030204" charset="0"/>
              </a:rPr>
              <a:t>　　　</a:t>
            </a:r>
            <a:r>
              <a:rPr lang="en-US" altLang="zh-CN" sz="2400" b="1" i="1" smtClean="0">
                <a:latin typeface="Calibri" panose="020F0502020204030204" charset="0"/>
                <a:cs typeface="Calibri" panose="020F0502020204030204" charset="0"/>
              </a:rPr>
              <a:t>they like and do not like. </a:t>
            </a:r>
            <a:endParaRPr lang="en-US" altLang="zh-CN" sz="2400" b="1" i="1" smtClean="0">
              <a:latin typeface="Calibri" panose="020F0502020204030204" charset="0"/>
              <a:cs typeface="Calibri" panose="020F0502020204030204" charset="0"/>
            </a:endParaRPr>
          </a:p>
          <a:p>
            <a:pPr algn="just" fontAlgn="auto">
              <a:lnSpc>
                <a:spcPct val="100000"/>
              </a:lnSpc>
            </a:pPr>
            <a:r>
              <a:rPr lang="en-US" altLang="zh-CN" sz="2400" b="1" i="1" smtClean="0">
                <a:latin typeface="Calibri" panose="020F0502020204030204" charset="0"/>
                <a:cs typeface="Calibri" panose="020F0502020204030204" charset="0"/>
              </a:rPr>
              <a:t> </a:t>
            </a:r>
            <a:r>
              <a:rPr lang="zh-CN" altLang="en-US" sz="2400" b="1" i="1" smtClean="0">
                <a:latin typeface="Calibri" panose="020F0502020204030204" charset="0"/>
                <a:cs typeface="Calibri" panose="020F0502020204030204" charset="0"/>
              </a:rPr>
              <a:t>　　</a:t>
            </a:r>
            <a:r>
              <a:rPr lang="en-US" altLang="zh-CN" sz="2400" b="1" i="1" smtClean="0">
                <a:latin typeface="Calibri" panose="020F0502020204030204" charset="0"/>
                <a:cs typeface="Calibri" panose="020F0502020204030204" charset="0"/>
              </a:rPr>
              <a:t>All in all, culture and cuisine go hand </a:t>
            </a:r>
            <a:r>
              <a:rPr lang="en-US" altLang="zh-CN" sz="2400" b="1" i="1" u="sng" smtClean="0">
                <a:latin typeface="Calibri" panose="020F0502020204030204" charset="0"/>
                <a:cs typeface="Calibri" panose="020F0502020204030204" charset="0"/>
              </a:rPr>
              <a:t>10</a:t>
            </a:r>
            <a:r>
              <a:rPr lang="zh-CN" altLang="en-US" sz="2400" b="1" i="1" u="sng" smtClean="0">
                <a:latin typeface="Calibri" panose="020F0502020204030204" charset="0"/>
                <a:cs typeface="Calibri" panose="020F0502020204030204" charset="0"/>
              </a:rPr>
              <a:t>　　</a:t>
            </a:r>
            <a:r>
              <a:rPr lang="en-US" altLang="zh-CN" sz="2400" b="1" i="1" smtClean="0">
                <a:latin typeface="Calibri" panose="020F0502020204030204" charset="0"/>
                <a:cs typeface="Calibri" panose="020F0502020204030204" charset="0"/>
              </a:rPr>
              <a:t>hand, and if you do not experience one, you can never really know the other. </a:t>
            </a:r>
            <a:endParaRPr lang="zh-CN" altLang="en-US" sz="2400" b="1" i="1">
              <a:latin typeface="Calibri" panose="020F0502020204030204" charset="0"/>
              <a:cs typeface="Calibri" panose="020F0502020204030204" charset="0"/>
            </a:endParaRPr>
          </a:p>
        </p:txBody>
      </p:sp>
      <p:sp>
        <p:nvSpPr>
          <p:cNvPr id="17" name="TextBox 3"/>
          <p:cNvSpPr txBox="1"/>
          <p:nvPr/>
        </p:nvSpPr>
        <p:spPr>
          <a:xfrm>
            <a:off x="9650713" y="683128"/>
            <a:ext cx="1220020" cy="460375"/>
          </a:xfrm>
          <a:prstGeom prst="rect">
            <a:avLst/>
          </a:prstGeom>
          <a:noFill/>
        </p:spPr>
        <p:txBody>
          <a:bodyPr wrap="square" rtlCol="0">
            <a:spAutoFit/>
          </a:bodyPr>
          <a:lstStyle/>
          <a:p>
            <a:pPr algn="ctr" fontAlgn="auto">
              <a:lnSpc>
                <a:spcPct val="100000"/>
              </a:lnSpc>
            </a:pPr>
            <a:r>
              <a:rPr lang="en-US" altLang="zh-CN" sz="2400" b="1" i="1" smtClean="0">
                <a:solidFill>
                  <a:srgbClr val="FF0000"/>
                </a:solidFill>
                <a:latin typeface="Calibri" panose="020F0502020204030204" charset="0"/>
                <a:ea typeface="微软雅黑" panose="020B0503020204020204" charset="-122"/>
                <a:cs typeface="Calibri" panose="020F0502020204030204" charset="0"/>
              </a:rPr>
              <a:t>actually</a:t>
            </a:r>
            <a:endParaRPr lang="en-US" altLang="zh-CN" sz="2400" b="1" i="1" smtClean="0">
              <a:solidFill>
                <a:srgbClr val="FF0000"/>
              </a:solidFill>
              <a:latin typeface="Calibri" panose="020F0502020204030204" charset="0"/>
              <a:ea typeface="微软雅黑" panose="020B0503020204020204" charset="-122"/>
              <a:cs typeface="Calibri" panose="020F0502020204030204" charset="0"/>
            </a:endParaRPr>
          </a:p>
        </p:txBody>
      </p:sp>
      <p:sp>
        <p:nvSpPr>
          <p:cNvPr id="18" name="TextBox 4"/>
          <p:cNvSpPr txBox="1"/>
          <p:nvPr/>
        </p:nvSpPr>
        <p:spPr>
          <a:xfrm>
            <a:off x="3889245" y="1414591"/>
            <a:ext cx="1617938" cy="460375"/>
          </a:xfrm>
          <a:prstGeom prst="rect">
            <a:avLst/>
          </a:prstGeom>
          <a:noFill/>
        </p:spPr>
        <p:txBody>
          <a:bodyPr wrap="square" rtlCol="0">
            <a:spAutoFit/>
          </a:bodyPr>
          <a:lstStyle/>
          <a:p>
            <a:pPr algn="ctr" fontAlgn="auto">
              <a:lnSpc>
                <a:spcPct val="100000"/>
              </a:lnSpc>
            </a:pPr>
            <a:r>
              <a:rPr lang="en-US" altLang="zh-CN" sz="2400" b="1" i="1" smtClean="0">
                <a:solidFill>
                  <a:srgbClr val="FF0000"/>
                </a:solidFill>
                <a:latin typeface="Calibri" panose="020F0502020204030204" charset="0"/>
                <a:ea typeface="微软雅黑" panose="020B0503020204020204" charset="-122"/>
                <a:cs typeface="Calibri" panose="020F0502020204030204" charset="0"/>
              </a:rPr>
              <a:t>is changed</a:t>
            </a:r>
            <a:endParaRPr lang="en-US" altLang="zh-CN" sz="2400" b="1" i="1" smtClean="0">
              <a:solidFill>
                <a:srgbClr val="FF0000"/>
              </a:solidFill>
              <a:latin typeface="Calibri" panose="020F0502020204030204" charset="0"/>
              <a:ea typeface="微软雅黑" panose="020B0503020204020204" charset="-122"/>
              <a:cs typeface="Calibri" panose="020F0502020204030204" charset="0"/>
            </a:endParaRPr>
          </a:p>
        </p:txBody>
      </p:sp>
      <p:sp>
        <p:nvSpPr>
          <p:cNvPr id="19" name="TextBox 5"/>
          <p:cNvSpPr txBox="1"/>
          <p:nvPr/>
        </p:nvSpPr>
        <p:spPr>
          <a:xfrm>
            <a:off x="4184015" y="2165985"/>
            <a:ext cx="1826260" cy="460375"/>
          </a:xfrm>
          <a:prstGeom prst="rect">
            <a:avLst/>
          </a:prstGeom>
          <a:noFill/>
        </p:spPr>
        <p:txBody>
          <a:bodyPr wrap="square" rtlCol="0">
            <a:spAutoFit/>
          </a:bodyPr>
          <a:lstStyle/>
          <a:p>
            <a:pPr algn="ctr" fontAlgn="auto">
              <a:lnSpc>
                <a:spcPct val="100000"/>
              </a:lnSpc>
            </a:pPr>
            <a:r>
              <a:rPr lang="en-US" altLang="zh-CN" sz="2400" b="1" i="1" smtClean="0">
                <a:solidFill>
                  <a:srgbClr val="FF0000"/>
                </a:solidFill>
                <a:latin typeface="Calibri" panose="020F0502020204030204" charset="0"/>
                <a:ea typeface="微软雅黑" panose="020B0503020204020204" charset="-122"/>
                <a:cs typeface="Calibri" panose="020F0502020204030204" charset="0"/>
              </a:rPr>
              <a:t>experienced</a:t>
            </a:r>
            <a:endParaRPr lang="en-US" altLang="zh-CN" sz="2400" b="1" i="1" smtClean="0">
              <a:solidFill>
                <a:srgbClr val="FF0000"/>
              </a:solidFill>
              <a:latin typeface="Calibri" panose="020F0502020204030204" charset="0"/>
              <a:ea typeface="微软雅黑" panose="020B0503020204020204" charset="-122"/>
              <a:cs typeface="Calibri" panose="020F0502020204030204" charset="0"/>
            </a:endParaRPr>
          </a:p>
        </p:txBody>
      </p:sp>
      <p:sp>
        <p:nvSpPr>
          <p:cNvPr id="20" name="TextBox 7"/>
          <p:cNvSpPr txBox="1"/>
          <p:nvPr/>
        </p:nvSpPr>
        <p:spPr>
          <a:xfrm>
            <a:off x="7927340" y="2530475"/>
            <a:ext cx="1504315" cy="460375"/>
          </a:xfrm>
          <a:prstGeom prst="rect">
            <a:avLst/>
          </a:prstGeom>
          <a:noFill/>
        </p:spPr>
        <p:txBody>
          <a:bodyPr wrap="square" rtlCol="0">
            <a:spAutoFit/>
          </a:bodyPr>
          <a:lstStyle/>
          <a:p>
            <a:pPr algn="ctr" fontAlgn="auto">
              <a:lnSpc>
                <a:spcPct val="100000"/>
              </a:lnSpc>
            </a:pPr>
            <a:r>
              <a:rPr lang="en-US" altLang="zh-CN" sz="2400" b="1" i="1" smtClean="0">
                <a:solidFill>
                  <a:srgbClr val="FF0000"/>
                </a:solidFill>
                <a:latin typeface="Calibri" panose="020F0502020204030204" charset="0"/>
                <a:ea typeface="微软雅黑" panose="020B0503020204020204" charset="-122"/>
                <a:cs typeface="Calibri" panose="020F0502020204030204" charset="0"/>
              </a:rPr>
              <a:t>consisting</a:t>
            </a:r>
            <a:endParaRPr lang="en-US" altLang="zh-CN" sz="2400" b="1" i="1" smtClean="0">
              <a:solidFill>
                <a:srgbClr val="FF0000"/>
              </a:solidFill>
              <a:latin typeface="Calibri" panose="020F0502020204030204" charset="0"/>
              <a:ea typeface="微软雅黑" panose="020B0503020204020204" charset="-122"/>
              <a:cs typeface="Calibri" panose="020F0502020204030204" charset="0"/>
            </a:endParaRPr>
          </a:p>
        </p:txBody>
      </p:sp>
      <p:sp>
        <p:nvSpPr>
          <p:cNvPr id="21" name="TextBox 8"/>
          <p:cNvSpPr txBox="1"/>
          <p:nvPr/>
        </p:nvSpPr>
        <p:spPr>
          <a:xfrm>
            <a:off x="4237985" y="3260609"/>
            <a:ext cx="1220020" cy="460375"/>
          </a:xfrm>
          <a:prstGeom prst="rect">
            <a:avLst/>
          </a:prstGeom>
          <a:noFill/>
        </p:spPr>
        <p:txBody>
          <a:bodyPr wrap="square" rtlCol="0">
            <a:spAutoFit/>
          </a:bodyPr>
          <a:lstStyle/>
          <a:p>
            <a:pPr algn="ctr" fontAlgn="auto">
              <a:lnSpc>
                <a:spcPct val="100000"/>
              </a:lnSpc>
            </a:pPr>
            <a:r>
              <a:rPr lang="en-US" altLang="zh-CN" sz="2400" b="1" i="1" smtClean="0">
                <a:solidFill>
                  <a:srgbClr val="FF0000"/>
                </a:solidFill>
                <a:latin typeface="Calibri" panose="020F0502020204030204" charset="0"/>
                <a:ea typeface="微软雅黑" panose="020B0503020204020204" charset="-122"/>
                <a:cs typeface="Calibri" panose="020F0502020204030204" charset="0"/>
              </a:rPr>
              <a:t>boiled</a:t>
            </a:r>
            <a:endParaRPr lang="en-US" altLang="zh-CN" sz="2400" b="1" i="1" smtClean="0">
              <a:solidFill>
                <a:srgbClr val="FF0000"/>
              </a:solidFill>
              <a:latin typeface="Calibri" panose="020F0502020204030204" charset="0"/>
              <a:ea typeface="微软雅黑" panose="020B0503020204020204" charset="-122"/>
              <a:cs typeface="Calibri" panose="020F0502020204030204" charset="0"/>
            </a:endParaRPr>
          </a:p>
        </p:txBody>
      </p:sp>
      <p:sp>
        <p:nvSpPr>
          <p:cNvPr id="22" name="TextBox 10"/>
          <p:cNvSpPr txBox="1"/>
          <p:nvPr/>
        </p:nvSpPr>
        <p:spPr>
          <a:xfrm>
            <a:off x="8870315" y="3995420"/>
            <a:ext cx="1693545" cy="460375"/>
          </a:xfrm>
          <a:prstGeom prst="rect">
            <a:avLst/>
          </a:prstGeom>
          <a:noFill/>
        </p:spPr>
        <p:txBody>
          <a:bodyPr wrap="square" rtlCol="0">
            <a:spAutoFit/>
          </a:bodyPr>
          <a:lstStyle/>
          <a:p>
            <a:pPr algn="ctr" fontAlgn="auto">
              <a:lnSpc>
                <a:spcPct val="100000"/>
              </a:lnSpc>
            </a:pPr>
            <a:r>
              <a:rPr lang="en-US" altLang="zh-CN" sz="2400" b="1" i="1" smtClean="0">
                <a:solidFill>
                  <a:srgbClr val="FF0000"/>
                </a:solidFill>
                <a:latin typeface="Calibri" panose="020F0502020204030204" charset="0"/>
                <a:ea typeface="微软雅黑" panose="020B0503020204020204" charset="-122"/>
                <a:cs typeface="Calibri" panose="020F0502020204030204" charset="0"/>
              </a:rPr>
              <a:t>exceptional</a:t>
            </a:r>
            <a:endParaRPr lang="en-US" altLang="zh-CN" sz="2400" b="1" i="1" smtClean="0">
              <a:solidFill>
                <a:srgbClr val="FF0000"/>
              </a:solidFill>
              <a:latin typeface="Calibri" panose="020F0502020204030204" charset="0"/>
              <a:ea typeface="微软雅黑" panose="020B0503020204020204" charset="-122"/>
              <a:cs typeface="Calibri" panose="020F0502020204030204" charset="0"/>
            </a:endParaRPr>
          </a:p>
        </p:txBody>
      </p:sp>
      <p:sp>
        <p:nvSpPr>
          <p:cNvPr id="23" name="TextBox 11"/>
          <p:cNvSpPr txBox="1"/>
          <p:nvPr/>
        </p:nvSpPr>
        <p:spPr>
          <a:xfrm>
            <a:off x="2239010" y="4710430"/>
            <a:ext cx="518160" cy="460375"/>
          </a:xfrm>
          <a:prstGeom prst="rect">
            <a:avLst/>
          </a:prstGeom>
          <a:noFill/>
        </p:spPr>
        <p:txBody>
          <a:bodyPr wrap="square" rtlCol="0">
            <a:spAutoFit/>
          </a:bodyPr>
          <a:lstStyle/>
          <a:p>
            <a:pPr algn="ctr" fontAlgn="auto">
              <a:lnSpc>
                <a:spcPct val="100000"/>
              </a:lnSpc>
            </a:pPr>
            <a:r>
              <a:rPr lang="en-US" altLang="zh-CN" sz="2400" b="1" i="1" smtClean="0">
                <a:solidFill>
                  <a:srgbClr val="FF0000"/>
                </a:solidFill>
                <a:latin typeface="Calibri" panose="020F0502020204030204" charset="0"/>
                <a:ea typeface="微软雅黑" panose="020B0503020204020204" charset="-122"/>
                <a:cs typeface="Calibri" panose="020F0502020204030204" charset="0"/>
              </a:rPr>
              <a:t>a</a:t>
            </a:r>
            <a:endParaRPr lang="en-US" altLang="zh-CN" sz="2400" b="1" i="1" smtClean="0">
              <a:solidFill>
                <a:srgbClr val="FF0000"/>
              </a:solidFill>
              <a:latin typeface="Calibri" panose="020F0502020204030204" charset="0"/>
              <a:ea typeface="微软雅黑" panose="020B0503020204020204" charset="-122"/>
              <a:cs typeface="Calibri" panose="020F0502020204030204" charset="0"/>
            </a:endParaRPr>
          </a:p>
        </p:txBody>
      </p:sp>
      <p:sp>
        <p:nvSpPr>
          <p:cNvPr id="24" name="TextBox 12"/>
          <p:cNvSpPr txBox="1"/>
          <p:nvPr/>
        </p:nvSpPr>
        <p:spPr>
          <a:xfrm>
            <a:off x="6551930" y="4710430"/>
            <a:ext cx="1657985" cy="460375"/>
          </a:xfrm>
          <a:prstGeom prst="rect">
            <a:avLst/>
          </a:prstGeom>
          <a:noFill/>
        </p:spPr>
        <p:txBody>
          <a:bodyPr wrap="square" rtlCol="0">
            <a:spAutoFit/>
          </a:bodyPr>
          <a:lstStyle/>
          <a:p>
            <a:pPr algn="ctr" fontAlgn="auto">
              <a:lnSpc>
                <a:spcPct val="100000"/>
              </a:lnSpc>
            </a:pPr>
            <a:r>
              <a:rPr lang="en-US" altLang="zh-CN" sz="2400" b="1" i="1" smtClean="0">
                <a:solidFill>
                  <a:srgbClr val="FF0000"/>
                </a:solidFill>
                <a:latin typeface="Calibri" panose="020F0502020204030204" charset="0"/>
                <a:ea typeface="微软雅黑" panose="020B0503020204020204" charset="-122"/>
                <a:cs typeface="Calibri" panose="020F0502020204030204" charset="0"/>
              </a:rPr>
              <a:t>consumed</a:t>
            </a:r>
            <a:endParaRPr lang="en-US" altLang="zh-CN" sz="2400" b="1" i="1" smtClean="0">
              <a:solidFill>
                <a:srgbClr val="FF0000"/>
              </a:solidFill>
              <a:latin typeface="Calibri" panose="020F0502020204030204" charset="0"/>
              <a:ea typeface="微软雅黑" panose="020B0503020204020204" charset="-122"/>
              <a:cs typeface="Calibri" panose="020F0502020204030204" charset="0"/>
            </a:endParaRPr>
          </a:p>
        </p:txBody>
      </p:sp>
      <p:sp>
        <p:nvSpPr>
          <p:cNvPr id="25" name="TextBox 13"/>
          <p:cNvSpPr txBox="1"/>
          <p:nvPr/>
        </p:nvSpPr>
        <p:spPr>
          <a:xfrm>
            <a:off x="9253814" y="5061107"/>
            <a:ext cx="1065859" cy="460375"/>
          </a:xfrm>
          <a:prstGeom prst="rect">
            <a:avLst/>
          </a:prstGeom>
          <a:noFill/>
        </p:spPr>
        <p:txBody>
          <a:bodyPr wrap="square" rtlCol="0">
            <a:spAutoFit/>
          </a:bodyPr>
          <a:lstStyle/>
          <a:p>
            <a:pPr algn="ctr" fontAlgn="auto">
              <a:lnSpc>
                <a:spcPct val="100000"/>
              </a:lnSpc>
            </a:pPr>
            <a:r>
              <a:rPr lang="en-US" altLang="zh-CN" sz="2400" b="1" i="1" smtClean="0">
                <a:solidFill>
                  <a:srgbClr val="FF0000"/>
                </a:solidFill>
                <a:latin typeface="Calibri" panose="020F0502020204030204" charset="0"/>
                <a:ea typeface="微软雅黑" panose="020B0503020204020204" charset="-122"/>
                <a:cs typeface="Calibri" panose="020F0502020204030204" charset="0"/>
              </a:rPr>
              <a:t>what</a:t>
            </a:r>
            <a:endParaRPr lang="en-US" altLang="zh-CN" sz="2400" b="1" i="1" smtClean="0">
              <a:solidFill>
                <a:srgbClr val="FF0000"/>
              </a:solidFill>
              <a:latin typeface="Calibri" panose="020F0502020204030204" charset="0"/>
              <a:ea typeface="微软雅黑" panose="020B0503020204020204" charset="-122"/>
              <a:cs typeface="Calibri" panose="020F0502020204030204" charset="0"/>
            </a:endParaRPr>
          </a:p>
        </p:txBody>
      </p:sp>
      <p:sp>
        <p:nvSpPr>
          <p:cNvPr id="26" name="TextBox 14"/>
          <p:cNvSpPr txBox="1"/>
          <p:nvPr/>
        </p:nvSpPr>
        <p:spPr>
          <a:xfrm>
            <a:off x="6108700" y="5780405"/>
            <a:ext cx="476250" cy="460375"/>
          </a:xfrm>
          <a:prstGeom prst="rect">
            <a:avLst/>
          </a:prstGeom>
          <a:noFill/>
        </p:spPr>
        <p:txBody>
          <a:bodyPr wrap="square" rtlCol="0">
            <a:spAutoFit/>
          </a:bodyPr>
          <a:lstStyle/>
          <a:p>
            <a:pPr algn="ctr" fontAlgn="auto">
              <a:lnSpc>
                <a:spcPct val="100000"/>
              </a:lnSpc>
            </a:pPr>
            <a:r>
              <a:rPr lang="en-US" altLang="zh-CN" sz="2400" b="1" i="1" smtClean="0">
                <a:solidFill>
                  <a:srgbClr val="FF0000"/>
                </a:solidFill>
                <a:latin typeface="Calibri" panose="020F0502020204030204" charset="0"/>
                <a:ea typeface="微软雅黑" panose="020B0503020204020204" charset="-122"/>
                <a:cs typeface="Calibri" panose="020F0502020204030204" charset="0"/>
              </a:rPr>
              <a:t>in</a:t>
            </a:r>
            <a:endParaRPr lang="en-US" altLang="zh-CN" sz="2400" b="1" i="1" smtClean="0">
              <a:solidFill>
                <a:srgbClr val="FF0000"/>
              </a:solidFill>
              <a:latin typeface="Calibri" panose="020F0502020204030204" charset="0"/>
              <a:ea typeface="微软雅黑" panose="020B0503020204020204" charset="-122"/>
              <a:cs typeface="Calibri" panose="020F0502020204030204" charset="0"/>
            </a:endParaRPr>
          </a:p>
        </p:txBody>
      </p:sp>
      <p:sp>
        <p:nvSpPr>
          <p:cNvPr id="31748" name="文本框 3"/>
          <p:cNvSpPr txBox="1"/>
          <p:nvPr/>
        </p:nvSpPr>
        <p:spPr>
          <a:xfrm>
            <a:off x="189230" y="-15240"/>
            <a:ext cx="1859280" cy="737235"/>
          </a:xfrm>
          <a:prstGeom prst="rect">
            <a:avLst/>
          </a:prstGeom>
          <a:noFill/>
          <a:ln w="9525">
            <a:noFill/>
          </a:ln>
        </p:spPr>
        <p:txBody>
          <a:bodyPr wrap="square" anchor="t" anchorCtr="0">
            <a:spAutoFit/>
          </a:bodyPr>
          <a:p>
            <a:pPr>
              <a:lnSpc>
                <a:spcPct val="150000"/>
              </a:lnSpc>
            </a:pPr>
            <a:r>
              <a:rPr lang="en-US" altLang="zh-CN" sz="2800" b="1" i="1">
                <a:latin typeface="Calibri" panose="020F0502020204030204" charset="0"/>
                <a:ea typeface="宋体" panose="02010600030101010101" pitchFamily="2" charset="-122"/>
                <a:sym typeface="宋体" panose="02010600030101010101" pitchFamily="2" charset="-122"/>
              </a:rPr>
              <a:t>Summary</a:t>
            </a:r>
            <a:endParaRPr lang="en-US" altLang="zh-CN" sz="2800" b="1" i="1">
              <a:latin typeface="Calibri" panose="020F0502020204030204" charset="0"/>
              <a:ea typeface="宋体" panose="02010600030101010101" pitchFamily="2" charset="-122"/>
              <a:sym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25"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marL="0" indent="0">
              <a:buNone/>
            </a:pPr>
            <a:r>
              <a:rPr lang="en-US" altLang="zh-CN"/>
              <a:t>Read the culture and </a:t>
            </a:r>
            <a:r>
              <a:rPr lang="en-US" altLang="zh-CN" b="1">
                <a:latin typeface="Times New Roman" panose="02020603050405020304" pitchFamily="18" charset="0"/>
                <a:cs typeface="Times New Roman" panose="02020603050405020304" pitchFamily="18" charset="0"/>
                <a:sym typeface="+mn-ea"/>
              </a:rPr>
              <a:t>ead about the culture and cuisine by reading the article and pictures</a:t>
            </a:r>
            <a:endParaRPr lang="en-US" altLang="zh-CN"/>
          </a:p>
        </p:txBody>
      </p:sp>
      <p:pic>
        <p:nvPicPr>
          <p:cNvPr id="100" name="图片 99"/>
          <p:cNvPicPr/>
          <p:nvPr/>
        </p:nvPicPr>
        <p:blipFill>
          <a:blip r:embed="rId1"/>
          <a:stretch>
            <a:fillRect/>
          </a:stretch>
        </p:blipFill>
        <p:spPr>
          <a:xfrm>
            <a:off x="0" y="0"/>
            <a:ext cx="6324600" cy="6858000"/>
          </a:xfrm>
          <a:prstGeom prst="rect">
            <a:avLst/>
          </a:prstGeom>
          <a:noFill/>
          <a:ln w="9525">
            <a:noFill/>
          </a:ln>
        </p:spPr>
      </p:pic>
      <p:pic>
        <p:nvPicPr>
          <p:cNvPr id="101" name="图片 100"/>
          <p:cNvPicPr/>
          <p:nvPr/>
        </p:nvPicPr>
        <p:blipFill>
          <a:blip r:embed="rId2"/>
          <a:stretch>
            <a:fillRect/>
          </a:stretch>
        </p:blipFill>
        <p:spPr>
          <a:xfrm>
            <a:off x="6324600" y="0"/>
            <a:ext cx="5867400" cy="6858000"/>
          </a:xfrm>
          <a:prstGeom prst="rect">
            <a:avLst/>
          </a:prstGeom>
          <a:noFill/>
          <a:ln w="9525">
            <a:noFill/>
          </a:ln>
        </p:spPr>
      </p:pic>
      <p:sp>
        <p:nvSpPr>
          <p:cNvPr id="20861" name="文本框 9"/>
          <p:cNvSpPr txBox="1"/>
          <p:nvPr/>
        </p:nvSpPr>
        <p:spPr>
          <a:xfrm>
            <a:off x="6911975" y="4084320"/>
            <a:ext cx="4692650" cy="1036955"/>
          </a:xfrm>
          <a:prstGeom prst="rect">
            <a:avLst/>
          </a:prstGeom>
          <a:noFill/>
          <a:ln w="9525">
            <a:noFill/>
          </a:ln>
          <a:extLst>
            <a:ext uri="{909E8E84-426E-40DD-AFC4-6F175D3DCCD1}">
              <a14:hiddenFill xmlns:a14="http://schemas.microsoft.com/office/drawing/2010/main">
                <a:solidFill>
                  <a:schemeClr val="bg1"/>
                </a:solidFill>
              </a14:hiddenFill>
            </a:ext>
          </a:extLst>
        </p:spPr>
        <p:txBody>
          <a:bodyPr wrap="square" lIns="68580" tIns="34290" rIns="68580" bIns="34290" anchor="t" anchorCtr="0">
            <a:spAutoFit/>
          </a:bodyPr>
          <a:p>
            <a:pPr algn="ctr" fontAlgn="auto">
              <a:lnSpc>
                <a:spcPct val="105000"/>
              </a:lnSpc>
            </a:pPr>
            <a:r>
              <a:rPr lang="en-US" altLang="zh-CN" sz="6000" b="1" i="1">
                <a:solidFill>
                  <a:schemeClr val="bg1"/>
                </a:solidFill>
                <a:latin typeface="Calibri" panose="020F0502020204030204" charset="0"/>
                <a:ea typeface="微软雅黑" panose="020B0503020204020204" charset="-122"/>
                <a:sym typeface="Century Gothic" panose="020B0502020202020204" pitchFamily="34" charset="0"/>
              </a:rPr>
              <a:t>Thank you</a:t>
            </a:r>
            <a:endParaRPr lang="en-US" altLang="zh-CN" sz="6000" b="1" i="1">
              <a:solidFill>
                <a:schemeClr val="bg1"/>
              </a:solidFill>
              <a:latin typeface="Calibri" panose="020F0502020204030204" charset="0"/>
              <a:ea typeface="微软雅黑" panose="020B0503020204020204" charset="-122"/>
              <a:sym typeface="Century Gothic" panose="020B0502020202020204"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04165" y="438150"/>
            <a:ext cx="11674475" cy="3969385"/>
          </a:xfrm>
          <a:prstGeom prst="rect">
            <a:avLst/>
          </a:prstGeom>
          <a:noFill/>
        </p:spPr>
        <p:txBody>
          <a:bodyPr wrap="square" rtlCol="0" anchor="t">
            <a:spAutoFit/>
          </a:bodyPr>
          <a:p>
            <a:r>
              <a:rPr lang="zh-CN" altLang="en-US" sz="3600" b="1" i="1">
                <a:latin typeface="Calibri" panose="020F0502020204030204" charset="0"/>
                <a:cs typeface="Calibri" panose="020F0502020204030204" charset="0"/>
              </a:rPr>
              <a:t>New York-based photographer Henry Hargreaves and food stylist Caitlin Levin created snapshots of countries using 'iconic' delicacies from each region.</a:t>
            </a:r>
            <a:r>
              <a:rPr lang="en-US" altLang="zh-CN" sz="3600" b="1" i="1">
                <a:latin typeface="Calibri" panose="020F0502020204030204" charset="0"/>
                <a:cs typeface="Calibri" panose="020F0502020204030204" charset="0"/>
              </a:rPr>
              <a:t> </a:t>
            </a:r>
            <a:r>
              <a:rPr lang="zh-CN" altLang="en-US" sz="3600" b="1" i="1">
                <a:latin typeface="Calibri" panose="020F0502020204030204" charset="0"/>
                <a:cs typeface="Calibri" panose="020F0502020204030204" charset="0"/>
              </a:rPr>
              <a:t>Commenting on their latest project, they write</a:t>
            </a:r>
            <a:r>
              <a:rPr lang="en-US" altLang="zh-CN" sz="3600" b="1" i="1">
                <a:latin typeface="Calibri" panose="020F0502020204030204" charset="0"/>
                <a:cs typeface="Calibri" panose="020F0502020204030204" charset="0"/>
              </a:rPr>
              <a:t> “</a:t>
            </a:r>
            <a:r>
              <a:rPr lang="zh-CN" altLang="en-US" sz="3600" b="1" i="1">
                <a:latin typeface="Calibri" panose="020F0502020204030204" charset="0"/>
                <a:cs typeface="Calibri" panose="020F0502020204030204" charset="0"/>
              </a:rPr>
              <a:t>These maps show how food has traveled the globe. This project speaks to the universality of how food unites people</a:t>
            </a:r>
            <a:r>
              <a:rPr lang="en-US" altLang="zh-CN" sz="3600" b="1" i="1">
                <a:latin typeface="Calibri" panose="020F0502020204030204" charset="0"/>
                <a:cs typeface="Calibri" panose="020F0502020204030204" charset="0"/>
              </a:rPr>
              <a:t>.”  </a:t>
            </a:r>
            <a:endParaRPr lang="en-US" altLang="zh-CN" sz="3600" b="1" i="1">
              <a:latin typeface="Calibri" panose="020F0502020204030204" charset="0"/>
              <a:cs typeface="Calibri" panose="020F0502020204030204" charset="0"/>
            </a:endParaRPr>
          </a:p>
          <a:p>
            <a:r>
              <a:rPr lang="en-US" altLang="zh-CN" sz="3600" b="1" i="1">
                <a:latin typeface="Calibri" panose="020F0502020204030204" charset="0"/>
                <a:cs typeface="Calibri" panose="020F0502020204030204" charset="0"/>
              </a:rPr>
              <a:t> Let’s enjoy the feast for the senses !</a:t>
            </a:r>
            <a:endParaRPr lang="en-US" altLang="zh-CN" sz="3600" b="1" i="1">
              <a:latin typeface="Calibri" panose="020F0502020204030204" charset="0"/>
              <a:cs typeface="Calibri" panose="020F0502020204030204" charset="0"/>
            </a:endParaRPr>
          </a:p>
        </p:txBody>
      </p:sp>
      <p:pic>
        <p:nvPicPr>
          <p:cNvPr id="5" name="图片 4"/>
          <p:cNvPicPr>
            <a:picLocks noChangeAspect="1"/>
          </p:cNvPicPr>
          <p:nvPr>
            <p:custDataLst>
              <p:tags r:id="rId1"/>
            </p:custDataLst>
          </p:nvPr>
        </p:nvPicPr>
        <p:blipFill rotWithShape="1">
          <a:blip r:embed="rId2" cstate="print">
            <a:clrChange>
              <a:clrFrom>
                <a:srgbClr val="FEFEFE"/>
              </a:clrFrom>
              <a:clrTo>
                <a:srgbClr val="FEFEFE">
                  <a:alpha val="0"/>
                </a:srgbClr>
              </a:clrTo>
            </a:clrChange>
            <a:extLst>
              <a:ext uri="{BEBA8EAE-BF5A-486C-A8C5-ECC9F3942E4B}">
                <a14:imgProps xmlns:a14="http://schemas.microsoft.com/office/drawing/2010/main">
                  <a14:imgLayer r:embed="rId3">
                    <a14:imgEffect>
                      <a14:backgroundRemoval t="72078" b="100000" l="8084" r="82561"/>
                    </a14:imgEffect>
                  </a14:imgLayer>
                </a14:imgProps>
              </a:ext>
              <a:ext uri="{28A0092B-C50C-407E-A947-70E740481C1C}">
                <a14:useLocalDpi xmlns:a14="http://schemas.microsoft.com/office/drawing/2010/main" val="0"/>
              </a:ext>
            </a:extLst>
          </a:blip>
          <a:srcRect l="18868" t="70832" r="18339" b="-22"/>
          <a:stretch>
            <a:fillRect/>
          </a:stretch>
        </p:blipFill>
        <p:spPr>
          <a:xfrm>
            <a:off x="7668260" y="3703955"/>
            <a:ext cx="4523740" cy="3154045"/>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7" name="图片 126"/>
          <p:cNvPicPr/>
          <p:nvPr/>
        </p:nvPicPr>
        <p:blipFill>
          <a:blip r:embed="rId1"/>
          <a:stretch>
            <a:fillRect/>
          </a:stretch>
        </p:blipFill>
        <p:spPr>
          <a:xfrm>
            <a:off x="0" y="0"/>
            <a:ext cx="6226175" cy="6857365"/>
          </a:xfrm>
          <a:prstGeom prst="rect">
            <a:avLst/>
          </a:prstGeom>
          <a:noFill/>
          <a:ln w="9525">
            <a:noFill/>
          </a:ln>
        </p:spPr>
      </p:pic>
      <p:sp>
        <p:nvSpPr>
          <p:cNvPr id="4" name="文本框 3"/>
          <p:cNvSpPr txBox="1"/>
          <p:nvPr/>
        </p:nvSpPr>
        <p:spPr>
          <a:xfrm>
            <a:off x="6332220" y="999490"/>
            <a:ext cx="5711825" cy="645160"/>
          </a:xfrm>
          <a:prstGeom prst="rect">
            <a:avLst/>
          </a:prstGeom>
          <a:noFill/>
        </p:spPr>
        <p:txBody>
          <a:bodyPr wrap="square" rtlCol="0" anchor="t">
            <a:spAutoFit/>
          </a:bodyPr>
          <a:p>
            <a:r>
              <a:rPr lang="en-US" altLang="zh-CN" sz="3600" b="1" i="1">
                <a:latin typeface="Calibri" panose="020F0502020204030204" charset="0"/>
                <a:cs typeface="Calibri" panose="020F0502020204030204" charset="0"/>
              </a:rPr>
              <a:t>T</a:t>
            </a:r>
            <a:r>
              <a:rPr lang="zh-CN" altLang="en-US" sz="3600" b="1" i="1">
                <a:latin typeface="Calibri" panose="020F0502020204030204" charset="0"/>
                <a:cs typeface="Calibri" panose="020F0502020204030204" charset="0"/>
              </a:rPr>
              <a:t>he U.S. is crafted from cor</a:t>
            </a:r>
            <a:r>
              <a:rPr lang="en-US" altLang="zh-CN" sz="3600" b="1" i="1">
                <a:latin typeface="Calibri" panose="020F0502020204030204" charset="0"/>
                <a:cs typeface="Calibri" panose="020F0502020204030204" charset="0"/>
              </a:rPr>
              <a:t>n. </a:t>
            </a:r>
            <a:endParaRPr lang="en-US" altLang="zh-CN" sz="3600" b="1" i="1">
              <a:latin typeface="Calibri" panose="020F0502020204030204" charset="0"/>
              <a:cs typeface="Calibri" panose="020F05020202040302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6" name="图片 135"/>
          <p:cNvPicPr/>
          <p:nvPr/>
        </p:nvPicPr>
        <p:blipFill>
          <a:blip r:embed="rId1"/>
          <a:stretch>
            <a:fillRect/>
          </a:stretch>
        </p:blipFill>
        <p:spPr>
          <a:xfrm>
            <a:off x="0" y="-635"/>
            <a:ext cx="6159500" cy="6858000"/>
          </a:xfrm>
          <a:prstGeom prst="rect">
            <a:avLst/>
          </a:prstGeom>
          <a:noFill/>
          <a:ln w="9525">
            <a:noFill/>
          </a:ln>
        </p:spPr>
      </p:pic>
      <p:sp>
        <p:nvSpPr>
          <p:cNvPr id="4" name="文本框 3"/>
          <p:cNvSpPr txBox="1"/>
          <p:nvPr/>
        </p:nvSpPr>
        <p:spPr>
          <a:xfrm>
            <a:off x="6315710" y="575945"/>
            <a:ext cx="5561330" cy="3291840"/>
          </a:xfrm>
          <a:prstGeom prst="rect">
            <a:avLst/>
          </a:prstGeom>
          <a:noFill/>
        </p:spPr>
        <p:txBody>
          <a:bodyPr wrap="square" rtlCol="0" anchor="t">
            <a:spAutoFit/>
          </a:bodyPr>
          <a:p>
            <a:r>
              <a:rPr lang="zh-CN" altLang="en-US" sz="3600" b="1" i="1">
                <a:latin typeface="Calibri" panose="020F0502020204030204" charset="0"/>
                <a:cs typeface="Calibri" panose="020F0502020204030204" charset="0"/>
              </a:rPr>
              <a:t>Spices including </a:t>
            </a:r>
            <a:r>
              <a:rPr lang="zh-CN" altLang="en-US" sz="3600" b="1" i="1" u="sng">
                <a:latin typeface="Calibri" panose="020F0502020204030204" charset="0"/>
                <a:cs typeface="Calibri" panose="020F0502020204030204" charset="0"/>
              </a:rPr>
              <a:t>cardamom pods</a:t>
            </a:r>
            <a:r>
              <a:rPr lang="zh-CN" altLang="en-US" sz="3600" b="1" i="1">
                <a:latin typeface="Calibri" panose="020F0502020204030204" charset="0"/>
                <a:cs typeface="Calibri" panose="020F0502020204030204" charset="0"/>
              </a:rPr>
              <a:t>, </a:t>
            </a:r>
            <a:r>
              <a:rPr lang="zh-CN" altLang="en-US" sz="3600" b="1" i="1" u="sng">
                <a:latin typeface="Calibri" panose="020F0502020204030204" charset="0"/>
                <a:cs typeface="Calibri" panose="020F0502020204030204" charset="0"/>
              </a:rPr>
              <a:t>chili flakes</a:t>
            </a:r>
            <a:r>
              <a:rPr lang="zh-CN" altLang="en-US" sz="3600" b="1" i="1">
                <a:latin typeface="Calibri" panose="020F0502020204030204" charset="0"/>
                <a:cs typeface="Calibri" panose="020F0502020204030204" charset="0"/>
              </a:rPr>
              <a:t> and </a:t>
            </a:r>
            <a:r>
              <a:rPr lang="zh-CN" altLang="en-US" sz="3600" b="1" i="1" u="sng">
                <a:latin typeface="Calibri" panose="020F0502020204030204" charset="0"/>
                <a:cs typeface="Calibri" panose="020F0502020204030204" charset="0"/>
              </a:rPr>
              <a:t>cinnamon sticks</a:t>
            </a:r>
            <a:r>
              <a:rPr lang="zh-CN" altLang="en-US" sz="3600" b="1" i="1">
                <a:latin typeface="Calibri" panose="020F0502020204030204" charset="0"/>
                <a:cs typeface="Calibri" panose="020F0502020204030204" charset="0"/>
              </a:rPr>
              <a:t> were used to create this map of India</a:t>
            </a:r>
            <a:r>
              <a:rPr lang="en-US" altLang="zh-CN" sz="3600" b="1" i="1">
                <a:latin typeface="Calibri" panose="020F0502020204030204" charset="0"/>
                <a:cs typeface="Calibri" panose="020F0502020204030204" charset="0"/>
              </a:rPr>
              <a:t>.</a:t>
            </a:r>
            <a:endParaRPr lang="en-US" altLang="zh-CN" sz="3600" b="1" i="1">
              <a:latin typeface="Calibri" panose="020F0502020204030204" charset="0"/>
              <a:cs typeface="Calibri" panose="020F0502020204030204" charset="0"/>
            </a:endParaRPr>
          </a:p>
          <a:p>
            <a:endParaRPr lang="zh-CN" altLang="en-US" sz="3600" b="1" i="1">
              <a:latin typeface="Calibri" panose="020F0502020204030204" charset="0"/>
              <a:cs typeface="Calibri" panose="020F0502020204030204" charset="0"/>
            </a:endParaRPr>
          </a:p>
          <a:p>
            <a:r>
              <a:rPr lang="zh-CN" altLang="en-US" sz="2800" b="1">
                <a:latin typeface="Calibri" panose="020F0502020204030204" charset="0"/>
                <a:cs typeface="Calibri" panose="020F0502020204030204" charset="0"/>
              </a:rPr>
              <a:t>小豆蔻豆荚、红辣椒片、肉桂棒</a:t>
            </a:r>
            <a:endParaRPr lang="zh-CN" altLang="en-US" sz="2800" b="1">
              <a:latin typeface="Calibri" panose="020F0502020204030204" charset="0"/>
              <a:cs typeface="Calibri" panose="020F05020202040302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0" name="图片 129"/>
          <p:cNvPicPr/>
          <p:nvPr/>
        </p:nvPicPr>
        <p:blipFill>
          <a:blip r:embed="rId1"/>
          <a:stretch>
            <a:fillRect/>
          </a:stretch>
        </p:blipFill>
        <p:spPr>
          <a:xfrm>
            <a:off x="0" y="0"/>
            <a:ext cx="5873750" cy="6858000"/>
          </a:xfrm>
          <a:prstGeom prst="rect">
            <a:avLst/>
          </a:prstGeom>
          <a:noFill/>
          <a:ln w="9525">
            <a:noFill/>
          </a:ln>
        </p:spPr>
      </p:pic>
      <p:sp>
        <p:nvSpPr>
          <p:cNvPr id="2" name="文本框 1"/>
          <p:cNvSpPr txBox="1"/>
          <p:nvPr/>
        </p:nvSpPr>
        <p:spPr>
          <a:xfrm>
            <a:off x="6185535" y="773430"/>
            <a:ext cx="5759450" cy="1753235"/>
          </a:xfrm>
          <a:prstGeom prst="rect">
            <a:avLst/>
          </a:prstGeom>
          <a:noFill/>
        </p:spPr>
        <p:txBody>
          <a:bodyPr wrap="square" rtlCol="0" anchor="t">
            <a:spAutoFit/>
          </a:bodyPr>
          <a:p>
            <a:r>
              <a:rPr lang="zh-CN" altLang="en-US" sz="3600" b="1" i="1">
                <a:latin typeface="Calibri" panose="020F0502020204030204" charset="0"/>
                <a:cs typeface="Calibri" panose="020F0502020204030204" charset="0"/>
              </a:rPr>
              <a:t>Chocolate, jam and cream-filled biscuits were used for the UK</a:t>
            </a:r>
            <a:r>
              <a:rPr lang="en-US" altLang="zh-CN" sz="3600" b="1" i="1">
                <a:latin typeface="Calibri" panose="020F0502020204030204" charset="0"/>
                <a:cs typeface="Calibri" panose="020F0502020204030204" charset="0"/>
              </a:rPr>
              <a:t>. </a:t>
            </a:r>
            <a:endParaRPr lang="en-US" altLang="zh-CN" sz="3600" b="1" i="1">
              <a:latin typeface="Calibri" panose="020F0502020204030204" charset="0"/>
              <a:cs typeface="Calibri" panose="020F05020202040302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5" name="图片 134"/>
          <p:cNvPicPr/>
          <p:nvPr/>
        </p:nvPicPr>
        <p:blipFill>
          <a:blip r:embed="rId1"/>
          <a:stretch>
            <a:fillRect/>
          </a:stretch>
        </p:blipFill>
        <p:spPr>
          <a:xfrm>
            <a:off x="-176" y="0"/>
            <a:ext cx="5999833" cy="6858000"/>
          </a:xfrm>
          <a:prstGeom prst="rect">
            <a:avLst/>
          </a:prstGeom>
          <a:noFill/>
          <a:ln w="9525">
            <a:noFill/>
          </a:ln>
        </p:spPr>
      </p:pic>
      <p:sp>
        <p:nvSpPr>
          <p:cNvPr id="4" name="文本框 3"/>
          <p:cNvSpPr txBox="1"/>
          <p:nvPr/>
        </p:nvSpPr>
        <p:spPr>
          <a:xfrm>
            <a:off x="6350000" y="956310"/>
            <a:ext cx="5541010" cy="1753235"/>
          </a:xfrm>
          <a:prstGeom prst="rect">
            <a:avLst/>
          </a:prstGeom>
          <a:noFill/>
        </p:spPr>
        <p:txBody>
          <a:bodyPr wrap="square" rtlCol="0" anchor="t">
            <a:spAutoFit/>
          </a:bodyPr>
          <a:p>
            <a:r>
              <a:rPr lang="zh-CN" altLang="en-US" sz="3600" b="1" i="1">
                <a:latin typeface="Calibri" panose="020F0502020204030204" charset="0"/>
                <a:cs typeface="Calibri" panose="020F0502020204030204" charset="0"/>
              </a:rPr>
              <a:t>The artists used cheese and biscuits to make this map of France</a:t>
            </a:r>
            <a:r>
              <a:rPr lang="en-US" altLang="zh-CN" sz="3600" b="1" i="1">
                <a:latin typeface="Calibri" panose="020F0502020204030204" charset="0"/>
                <a:cs typeface="Calibri" panose="020F0502020204030204" charset="0"/>
              </a:rPr>
              <a:t>.</a:t>
            </a:r>
            <a:endParaRPr lang="en-US" altLang="zh-CN" sz="3600" b="1" i="1">
              <a:latin typeface="Calibri" panose="020F0502020204030204" charset="0"/>
              <a:cs typeface="Calibri" panose="020F05020202040302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1" name="图片 130"/>
          <p:cNvPicPr/>
          <p:nvPr/>
        </p:nvPicPr>
        <p:blipFill>
          <a:blip r:embed="rId1"/>
          <a:stretch>
            <a:fillRect/>
          </a:stretch>
        </p:blipFill>
        <p:spPr>
          <a:xfrm>
            <a:off x="0" y="0"/>
            <a:ext cx="5979795" cy="6858000"/>
          </a:xfrm>
          <a:prstGeom prst="rect">
            <a:avLst/>
          </a:prstGeom>
          <a:noFill/>
          <a:ln w="9525">
            <a:noFill/>
          </a:ln>
        </p:spPr>
      </p:pic>
      <p:sp>
        <p:nvSpPr>
          <p:cNvPr id="2" name="文本框 1"/>
          <p:cNvSpPr txBox="1"/>
          <p:nvPr/>
        </p:nvSpPr>
        <p:spPr>
          <a:xfrm>
            <a:off x="6228080" y="815975"/>
            <a:ext cx="5796280" cy="2306955"/>
          </a:xfrm>
          <a:prstGeom prst="rect">
            <a:avLst/>
          </a:prstGeom>
          <a:noFill/>
        </p:spPr>
        <p:txBody>
          <a:bodyPr wrap="square" rtlCol="0" anchor="t">
            <a:spAutoFit/>
          </a:bodyPr>
          <a:p>
            <a:r>
              <a:rPr lang="zh-CN" altLang="en-US" sz="3600" b="1" i="1">
                <a:latin typeface="Calibri" panose="020F0502020204030204" charset="0"/>
                <a:cs typeface="Calibri" panose="020F0502020204030204" charset="0"/>
              </a:rPr>
              <a:t>For Mr Hargreaves' home country, New Zealand, kiwi fruits were chopped up and molded into shape</a:t>
            </a:r>
            <a:r>
              <a:rPr lang="en-US" altLang="zh-CN" sz="3600" b="1" i="1">
                <a:latin typeface="Calibri" panose="020F0502020204030204" charset="0"/>
                <a:cs typeface="Calibri" panose="020F0502020204030204" charset="0"/>
              </a:rPr>
              <a:t>. </a:t>
            </a:r>
            <a:endParaRPr lang="en-US" altLang="zh-CN" sz="3600" b="1" i="1">
              <a:latin typeface="Calibri" panose="020F0502020204030204" charset="0"/>
              <a:cs typeface="Calibri" panose="020F05020202040302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8" name="图片 137"/>
          <p:cNvPicPr/>
          <p:nvPr/>
        </p:nvPicPr>
        <p:blipFill>
          <a:blip r:embed="rId1"/>
          <a:stretch>
            <a:fillRect/>
          </a:stretch>
        </p:blipFill>
        <p:spPr>
          <a:xfrm>
            <a:off x="0" y="1752600"/>
            <a:ext cx="5772150" cy="5005705"/>
          </a:xfrm>
          <a:prstGeom prst="rect">
            <a:avLst/>
          </a:prstGeom>
          <a:noFill/>
          <a:ln w="9525">
            <a:noFill/>
          </a:ln>
        </p:spPr>
      </p:pic>
      <p:sp>
        <p:nvSpPr>
          <p:cNvPr id="4" name="文本框 3"/>
          <p:cNvSpPr txBox="1"/>
          <p:nvPr/>
        </p:nvSpPr>
        <p:spPr>
          <a:xfrm>
            <a:off x="0" y="0"/>
            <a:ext cx="12192000" cy="1753235"/>
          </a:xfrm>
          <a:prstGeom prst="rect">
            <a:avLst/>
          </a:prstGeom>
          <a:solidFill>
            <a:schemeClr val="accent5">
              <a:lumMod val="60000"/>
              <a:lumOff val="40000"/>
              <a:alpha val="84000"/>
            </a:schemeClr>
          </a:solidFill>
          <a:ln>
            <a:noFill/>
          </a:ln>
          <a:effectLst/>
          <a:scene3d>
            <a:camera prst="orthographicFront">
              <a:rot lat="0" lon="0" rev="0"/>
            </a:camera>
            <a:lightRig rig="soft" dir="t"/>
          </a:scene3d>
          <a:sp3d contourW="44450" prstMaterial="matte">
            <a:bevelT w="63500" h="63500" prst="artDeco"/>
            <a:contourClr>
              <a:srgbClr val="FFFFFF"/>
            </a:contourClr>
          </a:sp3d>
        </p:spPr>
        <p:txBody>
          <a:bodyPr wrap="square">
            <a:spAutoFit/>
          </a:bodyPr>
          <a:lstStyle>
            <a:defPPr>
              <a:defRPr lang="zh-CN"/>
            </a:defPPr>
            <a:lvl1pPr eaLnBrk="1" hangingPunct="1">
              <a:defRPr sz="3600" b="1"/>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l"/>
            <a:r>
              <a:rPr lang="zh-CN" altLang="en-US" i="1">
                <a:solidFill>
                  <a:schemeClr val="tx1"/>
                </a:solidFill>
                <a:latin typeface="Calibri" panose="020F0502020204030204" charset="0"/>
                <a:cs typeface="Calibri" panose="020F0502020204030204" charset="0"/>
                <a:sym typeface="+mn-ea"/>
              </a:rPr>
              <a:t>How many kinds of Chinese cuisines</a:t>
            </a:r>
            <a:r>
              <a:rPr lang="en-US" altLang="zh-CN" i="1">
                <a:solidFill>
                  <a:schemeClr val="tx1"/>
                </a:solidFill>
                <a:latin typeface="Calibri" panose="020F0502020204030204" charset="0"/>
                <a:cs typeface="Calibri" panose="020F0502020204030204" charset="0"/>
                <a:sym typeface="+mn-ea"/>
              </a:rPr>
              <a:t> in China</a:t>
            </a:r>
            <a:r>
              <a:rPr lang="zh-CN" altLang="en-US" i="1">
                <a:solidFill>
                  <a:schemeClr val="tx1"/>
                </a:solidFill>
                <a:latin typeface="Calibri" panose="020F0502020204030204" charset="0"/>
                <a:cs typeface="Calibri" panose="020F0502020204030204" charset="0"/>
                <a:sym typeface="+mn-ea"/>
              </a:rPr>
              <a:t>? </a:t>
            </a:r>
            <a:endParaRPr lang="zh-CN" altLang="en-US" i="1">
              <a:solidFill>
                <a:schemeClr val="tx1"/>
              </a:solidFill>
              <a:latin typeface="Calibri" panose="020F0502020204030204" charset="0"/>
              <a:cs typeface="Calibri" panose="020F0502020204030204" charset="0"/>
              <a:sym typeface="+mn-ea"/>
            </a:endParaRPr>
          </a:p>
          <a:p>
            <a:pPr algn="l"/>
            <a:r>
              <a:rPr lang="en-US" i="1">
                <a:solidFill>
                  <a:schemeClr val="tx1"/>
                </a:solidFill>
                <a:latin typeface="Calibri" panose="020F0502020204030204" charset="0"/>
                <a:cs typeface="Calibri" panose="020F0502020204030204" charset="0"/>
                <a:sym typeface="+mn-ea"/>
              </a:rPr>
              <a:t>How can these cuisine be described?</a:t>
            </a:r>
            <a:endParaRPr lang="en-US" i="1">
              <a:solidFill>
                <a:schemeClr val="tx1"/>
              </a:solidFill>
              <a:latin typeface="Calibri" panose="020F0502020204030204" charset="0"/>
              <a:cs typeface="Calibri" panose="020F0502020204030204" charset="0"/>
              <a:sym typeface="+mn-ea"/>
            </a:endParaRPr>
          </a:p>
          <a:p>
            <a:pPr algn="l"/>
            <a:r>
              <a:rPr lang="en-US" altLang="zh-CN" i="1">
                <a:latin typeface="Calibri" panose="020F0502020204030204" charset="0"/>
                <a:cs typeface="Calibri" panose="020F0502020204030204" charset="0"/>
                <a:sym typeface="+mn-ea"/>
              </a:rPr>
              <a:t>W</a:t>
            </a:r>
            <a:r>
              <a:rPr lang="zh-CN" altLang="en-US" i="1">
                <a:latin typeface="Calibri" panose="020F0502020204030204" charset="0"/>
                <a:cs typeface="Calibri" panose="020F0502020204030204" charset="0"/>
                <a:sym typeface="+mn-ea"/>
              </a:rPr>
              <a:t>hy are there so many cuisines?</a:t>
            </a:r>
            <a:endParaRPr kumimoji="0" lang="zh-CN" altLang="en-US" b="1" i="1" u="none" strike="noStrike" kern="1200" cap="none" spc="0" normalizeH="0" baseline="0">
              <a:solidFill>
                <a:schemeClr val="tx1"/>
              </a:solidFill>
              <a:latin typeface="Calibri" panose="020F0502020204030204" charset="0"/>
              <a:cs typeface="Calibri" panose="020F0502020204030204" charset="0"/>
              <a:sym typeface="+mn-ea"/>
            </a:endParaRPr>
          </a:p>
        </p:txBody>
      </p:sp>
      <p:pic>
        <p:nvPicPr>
          <p:cNvPr id="8" name="图片 7" descr="chinese-food-map-regions-header"/>
          <p:cNvPicPr>
            <a:picLocks noChangeAspect="1"/>
          </p:cNvPicPr>
          <p:nvPr/>
        </p:nvPicPr>
        <p:blipFill>
          <a:blip r:embed="rId2"/>
          <a:srcRect l="6937" t="642" r="12649"/>
          <a:stretch>
            <a:fillRect/>
          </a:stretch>
        </p:blipFill>
        <p:spPr>
          <a:xfrm>
            <a:off x="5772150" y="1752600"/>
            <a:ext cx="6400800" cy="5005705"/>
          </a:xfrm>
          <a:prstGeom prst="round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p="http://schemas.openxmlformats.org/presentationml/2006/main">
  <p:tag name="AS_UNIQUEID" val="250"/>
</p:tagLst>
</file>

<file path=ppt/tags/tag2.xml><?xml version="1.0" encoding="utf-8"?>
<p:tagLst xmlns:p="http://schemas.openxmlformats.org/presentationml/2006/main">
  <p:tag name="KSO_WM_UNIT_PLACING_PICTURE_USER_VIEWPORT" val="{&quot;height&quot;:5736,&quot;width&quot;:8227}"/>
</p:tagLst>
</file>

<file path=ppt/tags/tag3.xml><?xml version="1.0" encoding="utf-8"?>
<p:tagLst xmlns:p="http://schemas.openxmlformats.org/presentationml/2006/main">
  <p:tag name="AS_UNIQUEID" val="587"/>
</p:tagLst>
</file>

<file path=ppt/tags/tag4.xml><?xml version="1.0" encoding="utf-8"?>
<p:tagLst xmlns:p="http://schemas.openxmlformats.org/presentationml/2006/main">
  <p:tag name="AS_UNIQUEID" val="588"/>
</p:tagLst>
</file>

<file path=ppt/tags/tag5.xml><?xml version="1.0" encoding="utf-8"?>
<p:tagLst xmlns:p="http://schemas.openxmlformats.org/presentationml/2006/main">
  <p:tag name="AS_UNIQUEID" val="589"/>
</p:tagLst>
</file>

<file path=ppt/tags/tag6.xml><?xml version="1.0" encoding="utf-8"?>
<p:tagLst xmlns:p="http://schemas.openxmlformats.org/presentationml/2006/main">
  <p:tag name="AS_UNIQUEID" val="590"/>
</p:tagLst>
</file>

<file path=ppt/tags/tag7.xml><?xml version="1.0" encoding="utf-8"?>
<p:tagLst xmlns:p="http://schemas.openxmlformats.org/presentationml/2006/main">
  <p:tag name="AS_UNIQUEID" val="591"/>
</p:tagLst>
</file>

<file path=ppt/tags/tag8.xml><?xml version="1.0" encoding="utf-8"?>
<p:tagLst xmlns:p="http://schemas.openxmlformats.org/presentationml/2006/main">
  <p:tag name="KSO_WM_UNIT_PLACING_PICTURE_USER_VIEWPORT" val="{&quot;height&quot;:2244,&quot;width&quot;:922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Arial"/>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8327</Words>
  <Application>WPS 演示</Application>
  <PresentationFormat/>
  <Paragraphs>305</Paragraphs>
  <Slides>29</Slides>
  <Notes>1</Notes>
  <HiddenSlides>0</HiddenSlides>
  <MMClips>1</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29</vt:i4>
      </vt:variant>
    </vt:vector>
  </HeadingPairs>
  <TitlesOfParts>
    <vt:vector size="46" baseType="lpstr">
      <vt:lpstr>Arial</vt:lpstr>
      <vt:lpstr>宋体</vt:lpstr>
      <vt:lpstr>Wingdings</vt:lpstr>
      <vt:lpstr>Calibri</vt:lpstr>
      <vt:lpstr>微软雅黑</vt:lpstr>
      <vt:lpstr>Century Gothic</vt:lpstr>
      <vt:lpstr>Arial Unicode MS</vt:lpstr>
      <vt:lpstr>Comic Sans MS</vt:lpstr>
      <vt:lpstr>Times New Roman</vt:lpstr>
      <vt:lpstr>方正书宋_GBK</vt:lpstr>
      <vt:lpstr>Times New Roman</vt:lpstr>
      <vt:lpstr>Wingdings</vt:lpstr>
      <vt:lpstr>Arial Unicode MS</vt:lpstr>
      <vt:lpstr>HelveticaNeue</vt:lpstr>
      <vt:lpstr>Corbel</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24147</cp:lastModifiedBy>
  <cp:revision>13</cp:revision>
  <cp:lastPrinted>2021-12-09T09:53:00Z</cp:lastPrinted>
  <dcterms:created xsi:type="dcterms:W3CDTF">2021-12-09T09:53:00Z</dcterms:created>
  <dcterms:modified xsi:type="dcterms:W3CDTF">2022-01-04T09:43:09Z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D535254A89BD4783908BFB779140D3B5</vt:lpwstr>
  </property>
  <property fmtid="{D5CDD505-2E9C-101B-9397-08002B2CF9AE}" pid="7" name="KSOProductBuildVer">
    <vt:lpwstr>2052-11.8.2.8411</vt:lpwstr>
  </property>
</Properties>
</file>