
<file path=[Content_Types].xml><?xml version="1.0" encoding="utf-8"?>
<Types xmlns="http://schemas.openxmlformats.org/package/2006/content-types">
  <Default Extension="jpeg" ContentType="image/jpe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433" r:id="rId4"/>
    <p:sldId id="327" r:id="rId5"/>
    <p:sldId id="403" r:id="rId6"/>
    <p:sldId id="404" r:id="rId8"/>
    <p:sldId id="405" r:id="rId9"/>
    <p:sldId id="406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399" r:id="rId21"/>
    <p:sldId id="400" r:id="rId22"/>
    <p:sldId id="401" r:id="rId23"/>
    <p:sldId id="402" r:id="rId24"/>
    <p:sldId id="412" r:id="rId25"/>
    <p:sldId id="413" r:id="rId26"/>
    <p:sldId id="41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59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59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67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6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72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73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7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7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78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79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8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8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8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8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4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8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89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90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9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9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9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56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57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5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6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6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51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5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95820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tags" Target="../tags/tag3.xml"/><Relationship Id="rId2" Type="http://schemas.openxmlformats.org/officeDocument/2006/relationships/image" Target="../media/image6.jpeg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png"/><Relationship Id="rId2" Type="http://schemas.microsoft.com/office/2007/relationships/media" Target="../media/media1.m4a"/><Relationship Id="rId1" Type="http://schemas.openxmlformats.org/officeDocument/2006/relationships/audio" Target="../media/media1.m4a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0" y="0"/>
            <a:ext cx="2003425" cy="52197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kumimoji="1" lang="zh-CN" sz="2800" b="1" dirty="0">
                <a:solidFill>
                  <a:schemeClr val="lt1"/>
                </a:solidFill>
              </a:rPr>
              <a:t>长难句分析</a:t>
            </a:r>
            <a:endParaRPr kumimoji="1" lang="zh-CN" sz="2800" b="1" dirty="0">
              <a:solidFill>
                <a:schemeClr val="lt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08915" y="705485"/>
            <a:ext cx="11790045" cy="2386330"/>
          </a:xfrm>
          <a:prstGeom prst="roundRect">
            <a:avLst>
              <a:gd name="adj" fmla="val 16667"/>
            </a:avLst>
          </a:prstGeom>
          <a:noFill/>
          <a:ln w="63500" cap="flat" cmpd="sng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37845" y="789305"/>
            <a:ext cx="11132185" cy="22453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/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hope is that it can also get our bodies to produce drugs </a:t>
            </a:r>
            <a:r>
              <a:rPr lang="zh-CN" altLang="en-US" sz="2800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that are otherwise very expensive to make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zh-CN" altLang="en-US" sz="280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opening the door to treating a vast number of conditions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r>
              <a:rPr lang="en-US" altLang="zh-CN" sz="2800" b="0" i="0" dirty="0"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分析：本句是一个</a:t>
            </a:r>
            <a:r>
              <a:rPr lang="zh-CN" altLang="en-US" sz="2800" b="0" i="0" dirty="0"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复合句，整体是一个</a:t>
            </a:r>
            <a:r>
              <a:rPr lang="en-US" altLang="zh-CN" sz="2800" b="0" i="0" dirty="0"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_____ </a:t>
            </a:r>
            <a:r>
              <a:rPr lang="zh-CN" altLang="en-US" sz="2800" b="0" i="0" dirty="0"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从句，该从句中又包含一个</a:t>
            </a:r>
            <a:r>
              <a:rPr lang="en-US" altLang="zh-CN" sz="2800" b="0" i="0" dirty="0"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______________</a:t>
            </a:r>
            <a:r>
              <a:rPr lang="zh-CN" altLang="en-US" sz="2800" b="0" i="0" dirty="0"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从句，以及一个现在分词作</a:t>
            </a:r>
            <a:r>
              <a:rPr lang="en-US" altLang="zh-CN" sz="2800" b="0" i="0" dirty="0"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_________ </a:t>
            </a:r>
            <a:r>
              <a:rPr lang="zh-CN" altLang="en-US" sz="2800" b="0" i="0" dirty="0"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的结构。</a:t>
            </a:r>
            <a:endParaRPr lang="zh-CN" altLang="en-US" sz="2900" b="0" i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5590" y="3521710"/>
            <a:ext cx="967740" cy="5219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kumimoji="1" lang="zh-CN" altLang="en-US" sz="2800" b="1" dirty="0">
                <a:solidFill>
                  <a:schemeClr val="lt1"/>
                </a:solidFill>
              </a:rPr>
              <a:t>翻译</a:t>
            </a:r>
            <a:endParaRPr kumimoji="1" lang="zh-CN" altLang="en-US" sz="2800" b="1" dirty="0">
              <a:solidFill>
                <a:schemeClr val="l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5590" y="4828540"/>
            <a:ext cx="967740" cy="5219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kumimoji="1" lang="zh-CN" altLang="en-US" sz="2800" b="1" dirty="0">
                <a:solidFill>
                  <a:schemeClr val="lt1"/>
                </a:solidFill>
              </a:rPr>
              <a:t>仿写</a:t>
            </a:r>
            <a:endParaRPr kumimoji="1" lang="zh-CN" altLang="en-US" sz="2800" b="1" dirty="0">
              <a:solidFill>
                <a:schemeClr val="lt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83665" y="3363595"/>
            <a:ext cx="104171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sz="2800">
                <a:latin typeface="华文中宋" panose="02010600040101010101" charset="-122"/>
                <a:ea typeface="华文中宋" panose="02010600040101010101" charset="-122"/>
              </a:rPr>
              <a:t>希望它还可以让我们的身体生产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</a:rPr>
              <a:t>出</a:t>
            </a:r>
            <a:r>
              <a:rPr sz="2800">
                <a:latin typeface="华文中宋" panose="02010600040101010101" charset="-122"/>
                <a:ea typeface="华文中宋" panose="02010600040101010101" charset="-122"/>
              </a:rPr>
              <a:t>成本非常昂贵的药物，为治疗大量疾病打开大门。</a:t>
            </a:r>
            <a:r>
              <a:rPr sz="3200">
                <a:latin typeface="华文中宋" panose="02010600040101010101" charset="-122"/>
                <a:ea typeface="华文中宋" panose="02010600040101010101" charset="-122"/>
              </a:rPr>
              <a:t>  </a:t>
            </a:r>
            <a:r>
              <a:rPr sz="2800">
                <a:latin typeface="华文中宋" panose="02010600040101010101" charset="-122"/>
                <a:ea typeface="华文中宋" panose="02010600040101010101" charset="-122"/>
              </a:rPr>
              <a:t> </a:t>
            </a:r>
            <a:endParaRPr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83665" y="5565775"/>
            <a:ext cx="101047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3333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My plan is that my family will pay a visit to a historic building which dates back to the Han Dynasty, making my sister very excited.</a:t>
            </a:r>
            <a:endParaRPr lang="en-US" sz="2800">
              <a:solidFill>
                <a:srgbClr val="3333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83665" y="4612640"/>
            <a:ext cx="95542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sz="2800" dirty="0"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我的计划是</a:t>
            </a:r>
            <a:r>
              <a:rPr lang="zh-CN" sz="2800" dirty="0"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全家</a:t>
            </a:r>
            <a:r>
              <a:rPr sz="2800" dirty="0"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去参观一座追溯到汉朝的历史建筑，这让我妹妹非常兴奋。  </a:t>
            </a:r>
            <a:endParaRPr sz="2800" dirty="0">
              <a:effectLst/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28460" y="201930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表语</a:t>
            </a:r>
            <a:endParaRPr lang="zh-CN" altLang="en-US" sz="2800" dirty="0">
              <a:solidFill>
                <a:srgbClr val="FF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61440" y="2451735"/>
            <a:ext cx="24949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that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引导的定语</a:t>
            </a:r>
            <a:endParaRPr lang="zh-CN" altLang="en-US" sz="2800" dirty="0">
              <a:solidFill>
                <a:srgbClr val="FF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19110" y="245173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结果状语</a:t>
            </a:r>
            <a:endParaRPr lang="zh-CN" altLang="en-US" sz="2800" dirty="0">
              <a:solidFill>
                <a:srgbClr val="FF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" grpId="0"/>
      <p:bldP spid="2" grpId="1"/>
      <p:bldP spid="3" grpId="0"/>
      <p:bldP spid="3" grpId="1"/>
      <p:bldP spid="4" grpId="1" animBg="1"/>
      <p:bldP spid="5" grpId="1" animBg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0" y="0"/>
            <a:ext cx="3150870" cy="52197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kumimoji="1" lang="zh-CN" sz="2800" b="1" dirty="0">
                <a:solidFill>
                  <a:schemeClr val="lt1"/>
                </a:solidFill>
                <a:sym typeface="+mn-ea"/>
              </a:rPr>
              <a:t>生物医药相关词汇</a:t>
            </a:r>
            <a:endParaRPr kumimoji="1" lang="zh-CN" sz="2800" b="1" dirty="0">
              <a:solidFill>
                <a:schemeClr val="lt1"/>
              </a:solidFill>
              <a:sym typeface="+mn-ea"/>
            </a:endParaRPr>
          </a:p>
        </p:txBody>
      </p:sp>
      <p:pic>
        <p:nvPicPr>
          <p:cNvPr id="100" name="图片 9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23910" y="176848"/>
            <a:ext cx="3600000" cy="28177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27000" y="1724978"/>
            <a:ext cx="7642225" cy="3408045"/>
          </a:xfrm>
          <a:prstGeom prst="rect">
            <a:avLst/>
          </a:prstGeom>
          <a:solidFill>
            <a:srgbClr val="7030A0">
              <a:alpha val="5000"/>
            </a:srgbClr>
          </a:solidFill>
          <a:ln w="28575" cap="rnd" cmpd="sng">
            <a:noFill/>
            <a:prstDash val="sysDash"/>
          </a:ln>
        </p:spPr>
        <p:txBody>
          <a:bodyPr wrap="square" rtlCol="0">
            <a:spAutoFit/>
          </a:bodyPr>
          <a:p>
            <a:pPr indent="0">
              <a:lnSpc>
                <a:spcPct val="110000"/>
              </a:lnSpc>
              <a:buNone/>
            </a:pP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mRNA</a:t>
            </a: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 信使核糖核酸（Messenger RNA）</a:t>
            </a:r>
            <a:endParaRPr lang="en-US" altLang="zh-CN"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indent="0">
              <a:lnSpc>
                <a:spcPct val="110000"/>
              </a:lnSpc>
              <a:buNone/>
            </a:pP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vaccine</a:t>
            </a: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   n.</a:t>
            </a: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疫苗</a:t>
            </a:r>
            <a:endParaRPr lang="zh-CN" altLang="en-US"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indent="0">
              <a:lnSpc>
                <a:spcPct val="110000"/>
              </a:lnSpc>
              <a:buNone/>
            </a:pPr>
            <a:r>
              <a:rPr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genetically coded recipe</a:t>
            </a:r>
            <a:r>
              <a:rPr 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基因编码方法</a:t>
            </a:r>
            <a:endParaRPr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indent="0">
              <a:lnSpc>
                <a:spcPct val="110000"/>
              </a:lnSpc>
              <a:buNone/>
            </a:pPr>
            <a:r>
              <a:rPr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cell</a:t>
            </a:r>
            <a:r>
              <a:rPr 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    n.</a:t>
            </a: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细胞</a:t>
            </a:r>
            <a:endParaRPr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indent="0">
              <a:lnSpc>
                <a:spcPct val="110000"/>
              </a:lnSpc>
              <a:buNone/>
            </a:pPr>
            <a:r>
              <a:rPr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protein</a:t>
            </a:r>
            <a:r>
              <a:rPr 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     n.</a:t>
            </a: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蛋白质</a:t>
            </a:r>
            <a:endParaRPr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indent="0">
              <a:lnSpc>
                <a:spcPct val="110000"/>
              </a:lnSpc>
              <a:buNone/>
            </a:pPr>
            <a:r>
              <a:rPr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immune response</a:t>
            </a:r>
            <a:r>
              <a:rPr 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 免疫</a:t>
            </a: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反应</a:t>
            </a:r>
            <a:r>
              <a:rPr 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（机体对抗原的应答）</a:t>
            </a:r>
            <a:endParaRPr lang="en-US"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indent="0">
              <a:lnSpc>
                <a:spcPct val="110000"/>
              </a:lnSpc>
              <a:buNone/>
            </a:pPr>
            <a:r>
              <a:rPr 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coronavirus pandemic </a:t>
            </a: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冠状病毒流行病</a:t>
            </a:r>
            <a:endParaRPr lang="zh-CN" altLang="en-US"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5183"/>
          <a:stretch>
            <a:fillRect/>
          </a:stretch>
        </p:blipFill>
        <p:spPr>
          <a:xfrm>
            <a:off x="8423910" y="3588385"/>
            <a:ext cx="3600000" cy="3053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878330" y="233680"/>
            <a:ext cx="843534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/>
              <a:t>3. </a:t>
            </a:r>
            <a:r>
              <a:rPr sz="3200" b="1"/>
              <a:t>Ireland Sets Base Price On Alcohol To Curb Use</a:t>
            </a:r>
            <a:endParaRPr sz="3200" b="1"/>
          </a:p>
          <a:p>
            <a:pPr algn="ctr"/>
            <a:r>
              <a:rPr lang="zh-CN" altLang="en-US" sz="28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爱尔兰为限制饮酒设置底价</a:t>
            </a:r>
            <a:r>
              <a:rPr lang="zh-CN" altLang="en-US" sz="26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  </a:t>
            </a:r>
            <a:endParaRPr lang="zh-CN" altLang="en-US" sz="2600" b="1">
              <a:solidFill>
                <a:schemeClr val="accent2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2951" y="1503680"/>
            <a:ext cx="8206098" cy="478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7315" y="788670"/>
            <a:ext cx="12084685" cy="58464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Ireland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s government </a:t>
            </a:r>
            <a:r>
              <a:rPr lang="zh-CN" altLang="en-US" sz="2600">
                <a:solidFill>
                  <a:srgbClr val="3333FF"/>
                </a:solidFill>
                <a:latin typeface="Times New Roman" panose="02020603050405020304" charset="0"/>
                <a:cs typeface="Times New Roman" panose="02020603050405020304" charset="0"/>
              </a:rPr>
              <a:t>impose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d a minimum unit price on alcoholic beverages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饮料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 on Tuesday, one of a few nations to introduce such a rule as a public health measure 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_______ 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intend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en-US" altLang="zh-CN" sz="2600">
                <a:solidFill>
                  <a:srgbClr val="3333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to </a:t>
            </a:r>
            <a:r>
              <a:rPr lang="zh-CN" altLang="en-US" sz="2600">
                <a:solidFill>
                  <a:srgbClr val="3333FF"/>
                </a:solidFill>
                <a:latin typeface="Times New Roman" panose="02020603050405020304" charset="0"/>
                <a:cs typeface="Times New Roman" panose="02020603050405020304" charset="0"/>
              </a:rPr>
              <a:t>curb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binge drinking and reduce alcohol-related health 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_____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issue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    ___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rule means stores, restaurants and pubs must now sell drinks containing alcohol for no less than about 10 cents per gram of the substance.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Officials said the measure 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was aimed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__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making cheaper, 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_______ (strong)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alcoholic products less readily available,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 __________ (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particular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for young people and heavy drinkers.</a:t>
            </a:r>
            <a:endParaRPr lang="zh-CN" alt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Advocacy groups and public health experts 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called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the measure — part of legislation </a:t>
            </a:r>
            <a:r>
              <a:rPr lang="zh-CN" altLang="en-US" sz="2600">
                <a:solidFill>
                  <a:srgbClr val="3333FF"/>
                </a:solidFill>
                <a:latin typeface="Times New Roman" panose="02020603050405020304" charset="0"/>
                <a:cs typeface="Times New Roman" panose="02020603050405020304" charset="0"/>
              </a:rPr>
              <a:t>enact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ed in 2018 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__________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included limitations on the labeling and marketing of alcoholic beverages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— an important step toward combating alcohol abuse in Ireland. 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________, s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ome critics of the measure said it would unfairly </a:t>
            </a:r>
            <a:r>
              <a:rPr lang="zh-CN" altLang="en-US" sz="2600">
                <a:solidFill>
                  <a:srgbClr val="3333FF"/>
                </a:solidFill>
                <a:latin typeface="Times New Roman" panose="02020603050405020304" charset="0"/>
                <a:cs typeface="Times New Roman" panose="02020603050405020304" charset="0"/>
              </a:rPr>
              <a:t>penalize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poorer people and those 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struggling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with alcohol abuse.</a:t>
            </a:r>
            <a:endParaRPr lang="zh-CN" alt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The move was a significant breakthrough for public health advocates and 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________ (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indicate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a growing consensus in Ireland that action needed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to be taken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to stem alcohol misuse and alcohol-related 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_______ (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ill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such as cirrhosis of the liver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肝硬化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, Dr. Lesch said. He added that other countries were also struggling with similar problems.</a:t>
            </a:r>
            <a:endParaRPr lang="zh-CN" altLang="en-US" sz="2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48598" name="文本框 4"/>
          <p:cNvSpPr txBox="1"/>
          <p:nvPr/>
        </p:nvSpPr>
        <p:spPr>
          <a:xfrm>
            <a:off x="1798955" y="0"/>
            <a:ext cx="6099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（</a:t>
            </a:r>
            <a:r>
              <a:rPr lang="en-US" altLang="zh-CN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《</a:t>
            </a:r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纽约时报</a:t>
            </a:r>
            <a:r>
              <a:rPr lang="en-US" altLang="zh-CN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》2022年1月5</a:t>
            </a:r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日</a:t>
            </a:r>
            <a:r>
              <a:rPr lang="en-US" altLang="zh-CN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A10</a:t>
            </a:r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版面</a:t>
            </a:r>
            <a:r>
              <a:rPr lang="en-US" altLang="zh-CN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）</a:t>
            </a:r>
            <a:endParaRPr lang="zh-CN" altLang="en-US" sz="2400" b="1">
              <a:solidFill>
                <a:schemeClr val="accent2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048599" name="文本框 16"/>
          <p:cNvSpPr txBox="1"/>
          <p:nvPr/>
        </p:nvSpPr>
        <p:spPr>
          <a:xfrm>
            <a:off x="0" y="0"/>
            <a:ext cx="1626870" cy="52197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kumimoji="1" lang="zh-CN" sz="2800" b="1" dirty="0">
                <a:solidFill>
                  <a:schemeClr val="lt1"/>
                </a:solidFill>
                <a:sym typeface="+mn-ea"/>
              </a:rPr>
              <a:t>语篇填空</a:t>
            </a:r>
            <a:endParaRPr kumimoji="1" lang="zh-CN" sz="2800" b="1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490" y="1457960"/>
            <a:ext cx="140208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intended </a:t>
            </a:r>
            <a:endParaRPr lang="zh-CN" altLang="en-US" sz="2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91090" y="1447800"/>
            <a:ext cx="97091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issues</a:t>
            </a:r>
            <a:endParaRPr lang="zh-CN" altLang="en-US" sz="2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6400" y="1831975"/>
            <a:ext cx="77914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</a:t>
            </a:r>
            <a:endParaRPr lang="zh-CN" altLang="en-US" sz="2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115" y="2531110"/>
            <a:ext cx="50355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at 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687445" y="2512060"/>
            <a:ext cx="134683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stronger 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89865" y="2866390"/>
            <a:ext cx="178625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particularly 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322830" y="3585845"/>
            <a:ext cx="182372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that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/ which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61290" y="4303395"/>
            <a:ext cx="139382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However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227945" y="5013325"/>
            <a:ext cx="147510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indicated 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756025" y="5723255"/>
            <a:ext cx="138303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illnesses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5" grpId="1"/>
      <p:bldP spid="6" grpId="1"/>
      <p:bldP spid="7" grpId="1"/>
      <p:bldP spid="8" grpId="1"/>
      <p:bldP spid="9" grpId="1"/>
      <p:bldP spid="10" grpId="1"/>
      <p:bldP spid="11" grpId="1"/>
      <p:bldP spid="12" grpId="1"/>
      <p:bldP spid="13" grpId="1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98120" y="778510"/>
            <a:ext cx="11973560" cy="43103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1. </a:t>
            </a:r>
            <a:r>
              <a:rPr lang="zh-CN" altLang="en-US" sz="2800">
                <a:solidFill>
                  <a:srgbClr val="3333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impose</a:t>
            </a: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: to introduce a new law, rule, tax, etc.  </a:t>
            </a: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强制实行</a:t>
            </a:r>
            <a:endParaRPr lang="zh-CN" altLang="en-US"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marL="457200" indent="-4572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Char char="ü"/>
            </a:pP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United States has imposed more financial sanctions on Iranians.</a:t>
            </a:r>
            <a:endParaRPr lang="en-US" altLang="zh-CN"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美国对伊朗施加了进一步金融制裁。</a:t>
            </a:r>
            <a:endParaRPr lang="en-US" altLang="zh-CN"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3000">
                <a:solidFill>
                  <a:srgbClr val="3333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curb</a:t>
            </a:r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to control or limit sth, especially sth bad</a:t>
            </a:r>
            <a:r>
              <a:rPr 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 </a:t>
            </a:r>
            <a:r>
              <a:rPr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 控制，抑制</a:t>
            </a:r>
            <a:endParaRPr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marL="457200" indent="-4572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Char char="ü"/>
            </a:pPr>
            <a:r>
              <a:rPr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He needs to learn to curb his temper. 他得学着控制自己的脾气。</a:t>
            </a:r>
            <a:endParaRPr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0" y="0"/>
            <a:ext cx="1811020" cy="52197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kumimoji="1" lang="zh-CN" sz="2800" b="1" dirty="0">
                <a:solidFill>
                  <a:schemeClr val="lt1"/>
                </a:solidFill>
                <a:sym typeface="+mn-ea"/>
              </a:rPr>
              <a:t>词语讲解</a:t>
            </a:r>
            <a:r>
              <a:rPr kumimoji="1" lang="en-US" altLang="zh-CN" sz="2800" b="1" dirty="0">
                <a:solidFill>
                  <a:schemeClr val="lt1"/>
                </a:solidFill>
                <a:sym typeface="+mn-ea"/>
              </a:rPr>
              <a:t>1</a:t>
            </a:r>
            <a:endParaRPr kumimoji="1" lang="en-US" altLang="zh-CN" sz="2800" b="1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0195" y="2360295"/>
            <a:ext cx="1626870" cy="5219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kumimoji="1" lang="zh-CN" sz="2800" b="1" dirty="0">
                <a:solidFill>
                  <a:schemeClr val="lt1"/>
                </a:solidFill>
              </a:rPr>
              <a:t>翻译句子</a:t>
            </a:r>
            <a:endParaRPr kumimoji="1" lang="zh-CN" sz="2800" b="1" dirty="0">
              <a:solidFill>
                <a:schemeClr val="l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1620" y="2898775"/>
            <a:ext cx="780478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The authorities </a:t>
            </a:r>
            <a:r>
              <a:rPr lang="zh-CN" altLang="en-US" sz="30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imposed</a:t>
            </a:r>
            <a:r>
              <a:rPr lang="en-US" altLang="zh-CN" sz="30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 a</a:t>
            </a:r>
            <a:r>
              <a:rPr lang="zh-CN" altLang="en-US" sz="30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 new tax on fuel.</a:t>
            </a:r>
            <a:r>
              <a:rPr lang="zh-CN" altLang="en-US" sz="30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</a:t>
            </a:r>
            <a:r>
              <a:rPr lang="en-US" altLang="zh-CN" sz="30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3000">
              <a:solidFill>
                <a:srgbClr val="FF0000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0195" y="5185410"/>
            <a:ext cx="1626870" cy="5219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kumimoji="1" lang="zh-CN" sz="2800" b="1" dirty="0">
                <a:solidFill>
                  <a:schemeClr val="lt1"/>
                </a:solidFill>
              </a:rPr>
              <a:t>翻译句子</a:t>
            </a:r>
            <a:endParaRPr kumimoji="1" lang="zh-CN" sz="2800" b="1" dirty="0">
              <a:solidFill>
                <a:schemeClr val="l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0195" y="5756275"/>
            <a:ext cx="115614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0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Hunger and poverty curb human potential in every possible way.</a:t>
            </a:r>
            <a:endParaRPr sz="3000">
              <a:solidFill>
                <a:srgbClr val="FF0000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02790" y="2360295"/>
            <a:ext cx="53352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当局开始对燃油征收一项新税。</a:t>
            </a:r>
            <a:endParaRPr lang="en-US" altLang="zh-CN"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32105" y="3406140"/>
            <a:ext cx="6635115" cy="3492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917065" y="5185410"/>
            <a:ext cx="3854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 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368300" y="6269990"/>
            <a:ext cx="10044000" cy="2032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002790" y="5185410"/>
            <a:ext cx="5969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饥饿与</a:t>
            </a:r>
            <a:r>
              <a:rPr 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贫穷</a:t>
            </a:r>
            <a:r>
              <a:rPr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会百般抑制人类的潜能。 </a:t>
            </a:r>
            <a:endParaRPr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/>
      <p:bldP spid="3" grpId="0"/>
      <p:bldP spid="3" grpId="1"/>
      <p:bldP spid="11" grpId="0"/>
      <p:bldP spid="5" grpId="0" bldLvl="0" animBg="1"/>
      <p:bldP spid="11" grpId="1"/>
      <p:bldP spid="5" grpId="1" animBg="1"/>
      <p:bldP spid="6" grpId="0"/>
      <p:bldP spid="6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720" y="626110"/>
            <a:ext cx="12146280" cy="4826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3</a:t>
            </a: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. </a:t>
            </a:r>
            <a:r>
              <a:rPr lang="zh-CN" altLang="en-US" sz="2800">
                <a:solidFill>
                  <a:srgbClr val="3333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enact</a:t>
            </a: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: </a:t>
            </a:r>
            <a:r>
              <a:rPr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to pass a law 通过（法律）</a:t>
            </a:r>
            <a:endParaRPr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marL="457200" indent="-4572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Char char="ü"/>
            </a:pP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 The authorities failed to enact a law allowing unrestricted emigration. </a:t>
            </a:r>
            <a:endParaRPr lang="en-US" altLang="zh-CN"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None/>
            </a:pP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当局未能通过一项允许自由移民出境的法律。</a:t>
            </a:r>
            <a:endParaRPr lang="en-US" altLang="zh-CN"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zh-CN" altLang="en-US" sz="3000">
                <a:solidFill>
                  <a:srgbClr val="3333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penalize</a:t>
            </a:r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 to put sb at a disadvantage by treating them unfairly</a:t>
            </a:r>
            <a:r>
              <a:rPr 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 </a:t>
            </a:r>
            <a:r>
              <a:rPr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置于不利地位</a:t>
            </a:r>
            <a:endParaRPr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marL="457200" indent="-4572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Char char="ü"/>
            </a:pPr>
            <a:r>
              <a:rPr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The new law appears to penalize the poorest members of society. </a:t>
            </a:r>
            <a:endParaRPr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None/>
            </a:pPr>
            <a:r>
              <a:rPr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新法规似乎不利于社会中的最贫困者。</a:t>
            </a:r>
            <a:endParaRPr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0" y="0"/>
            <a:ext cx="1924685" cy="52197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kumimoji="1" lang="zh-CN" sz="2800" b="1" dirty="0">
                <a:solidFill>
                  <a:schemeClr val="lt1"/>
                </a:solidFill>
                <a:sym typeface="+mn-ea"/>
              </a:rPr>
              <a:t>词语讲解</a:t>
            </a:r>
            <a:r>
              <a:rPr kumimoji="1" lang="en-US" altLang="zh-CN" sz="2800" b="1" dirty="0">
                <a:solidFill>
                  <a:schemeClr val="lt1"/>
                </a:solidFill>
                <a:sym typeface="+mn-ea"/>
              </a:rPr>
              <a:t>2</a:t>
            </a:r>
            <a:endParaRPr kumimoji="1" lang="en-US" altLang="zh-CN" sz="2800" b="1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795" y="2245995"/>
            <a:ext cx="1626870" cy="5219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kumimoji="1" lang="zh-CN" sz="2800" b="1" dirty="0">
                <a:solidFill>
                  <a:schemeClr val="lt1"/>
                </a:solidFill>
              </a:rPr>
              <a:t>翻译句子</a:t>
            </a:r>
            <a:endParaRPr kumimoji="1" lang="zh-CN" sz="2800" b="1" dirty="0">
              <a:solidFill>
                <a:schemeClr val="l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7795" y="2803525"/>
            <a:ext cx="100990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The governments should enact laws to protect the environment.</a:t>
            </a:r>
            <a:endParaRPr lang="en-US" altLang="zh-CN" sz="3000">
              <a:solidFill>
                <a:srgbClr val="FF0000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795" y="5461635"/>
            <a:ext cx="1626870" cy="5219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kumimoji="1" lang="zh-CN" sz="2800" b="1" dirty="0">
                <a:solidFill>
                  <a:schemeClr val="lt1"/>
                </a:solidFill>
              </a:rPr>
              <a:t>翻译句子</a:t>
            </a:r>
            <a:endParaRPr kumimoji="1" lang="zh-CN" sz="2800" b="1" dirty="0">
              <a:solidFill>
                <a:schemeClr val="l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795" y="6032500"/>
            <a:ext cx="98056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0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The present tax system penalizes poor people.</a:t>
            </a:r>
            <a:endParaRPr sz="3000">
              <a:solidFill>
                <a:srgbClr val="FF0000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50390" y="2272030"/>
            <a:ext cx="50901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政府应该颁布法律来保护环境。  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80000" y="3326765"/>
            <a:ext cx="9792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764665" y="5461635"/>
            <a:ext cx="3854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 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215900" y="6546215"/>
            <a:ext cx="7164000" cy="2032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924050" y="5459730"/>
            <a:ext cx="5969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目前的</a:t>
            </a:r>
            <a:r>
              <a:rPr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税收制度对穷人不利。 </a:t>
            </a:r>
            <a:endParaRPr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/>
      <p:bldP spid="3" grpId="0"/>
      <p:bldP spid="3" grpId="1"/>
      <p:bldP spid="11" grpId="0"/>
      <p:bldP spid="5" grpId="0" bldLvl="0" animBg="1"/>
      <p:bldP spid="11" grpId="1"/>
      <p:bldP spid="5" grpId="1" animBg="1"/>
      <p:bldP spid="6" grpId="0"/>
      <p:bldP spid="6" grpId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0" y="0"/>
            <a:ext cx="2003425" cy="52197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kumimoji="1" lang="zh-CN" sz="2800" b="1" dirty="0">
                <a:solidFill>
                  <a:schemeClr val="lt1"/>
                </a:solidFill>
              </a:rPr>
              <a:t>长难句分析</a:t>
            </a:r>
            <a:endParaRPr kumimoji="1" lang="zh-CN" sz="2800" b="1" dirty="0">
              <a:solidFill>
                <a:schemeClr val="lt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08915" y="1010285"/>
            <a:ext cx="11729085" cy="3376930"/>
          </a:xfrm>
          <a:prstGeom prst="roundRect">
            <a:avLst>
              <a:gd name="adj" fmla="val 16667"/>
            </a:avLst>
          </a:prstGeom>
          <a:noFill/>
          <a:ln w="63500" cap="flat" cmpd="sng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37845" y="1094105"/>
            <a:ext cx="11132185" cy="32302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/>
            <a:r>
              <a:rPr lang="zh-CN" altLang="en-US" sz="3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Ireland</a:t>
            </a:r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’</a:t>
            </a:r>
            <a:r>
              <a:rPr lang="zh-CN" altLang="en-US" sz="3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 government imposed a minimum unit price on alcoholic beverages on Tuesday, </a:t>
            </a:r>
            <a:r>
              <a:rPr lang="zh-CN" altLang="en-US" sz="3000">
                <a:solidFill>
                  <a:srgbClr val="3333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one of a few nations to introduce such a rule as a public health measure </a:t>
            </a:r>
            <a:r>
              <a:rPr lang="zh-CN" altLang="en-US" sz="3000">
                <a:solidFill>
                  <a:srgbClr val="3333FF"/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intended to curb binge drinking and reduce alcohol-related health issues</a:t>
            </a:r>
            <a:r>
              <a:rPr lang="zh-CN" altLang="en-US" sz="300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zh-CN" altLang="en-US" sz="300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r>
              <a:rPr lang="en-US" altLang="zh-CN" sz="2800" b="0" i="0" dirty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分析：本句是一个</a:t>
            </a:r>
            <a:r>
              <a:rPr lang="zh-CN" altLang="en-US" sz="2800" b="0" i="0" dirty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复杂的简单句，</a:t>
            </a: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one of a few nations</a:t>
            </a: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 ... </a:t>
            </a: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health issues结构为</a:t>
            </a: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Ireland</a:t>
            </a: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的</a:t>
            </a: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 _______</a:t>
            </a: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，该结构中的过去分词</a:t>
            </a: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intended to...</a:t>
            </a: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health issues作</a:t>
            </a: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measures</a:t>
            </a: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的</a:t>
            </a: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 _________</a:t>
            </a: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 sz="2900" b="0" i="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5590" y="4798060"/>
            <a:ext cx="967740" cy="5219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kumimoji="1" lang="zh-CN" altLang="en-US" sz="2800" b="1" dirty="0">
                <a:solidFill>
                  <a:schemeClr val="lt1"/>
                </a:solidFill>
              </a:rPr>
              <a:t>翻译</a:t>
            </a:r>
            <a:endParaRPr kumimoji="1" lang="zh-CN" altLang="en-US" sz="2800" b="1" dirty="0">
              <a:solidFill>
                <a:schemeClr val="lt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83665" y="4639945"/>
            <a:ext cx="1041717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sz="2800">
                <a:latin typeface="华文中宋" panose="02010600040101010101" charset="-122"/>
                <a:ea typeface="华文中宋" panose="02010600040101010101" charset="-122"/>
              </a:rPr>
              <a:t>周二，爱尔兰政府对含酒精饮料实施了最低单价，这是少数几个出台这一规定的国家之一，作为一项公共卫生措施，旨在遏制酗酒，减少与酒精有关的健康问题。 </a:t>
            </a:r>
            <a:r>
              <a:rPr sz="3200">
                <a:latin typeface="华文中宋" panose="02010600040101010101" charset="-122"/>
                <a:ea typeface="华文中宋" panose="02010600040101010101" charset="-122"/>
              </a:rPr>
              <a:t>  </a:t>
            </a:r>
            <a:r>
              <a:rPr sz="2800">
                <a:latin typeface="华文中宋" panose="02010600040101010101" charset="-122"/>
                <a:ea typeface="华文中宋" panose="02010600040101010101" charset="-122"/>
              </a:rPr>
              <a:t> </a:t>
            </a:r>
            <a:endParaRPr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36215" y="3315335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同位语</a:t>
            </a:r>
            <a:endParaRPr lang="zh-CN" altLang="en-US" sz="2800">
              <a:solidFill>
                <a:srgbClr val="FF0000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36215" y="372745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后置定语</a:t>
            </a:r>
            <a:endParaRPr lang="zh-CN" altLang="en-US" sz="2800">
              <a:solidFill>
                <a:srgbClr val="FF0000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1" animBg="1"/>
      <p:bldP spid="8" grpId="0"/>
      <p:bldP spid="11" grpId="0"/>
      <p:bldP spid="8" grpId="1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文本框 4"/>
          <p:cNvSpPr txBox="1"/>
          <p:nvPr/>
        </p:nvSpPr>
        <p:spPr>
          <a:xfrm>
            <a:off x="11430" y="166370"/>
            <a:ext cx="121278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sz="3000" b="1">
                <a:latin typeface="+mj-ea"/>
                <a:ea typeface="+mj-ea"/>
                <a:cs typeface="Arial" panose="020B0604020202020204" pitchFamily="34" charset="0"/>
                <a:sym typeface="+mn-ea"/>
              </a:rPr>
              <a:t>4. 16 Asian Elephants Moving North     </a:t>
            </a:r>
            <a:r>
              <a:rPr lang="zh-CN" altLang="en-US" sz="30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一路“象”北</a:t>
            </a:r>
            <a:endParaRPr lang="zh-CN" altLang="en-US" sz="3000" b="1">
              <a:solidFill>
                <a:schemeClr val="accent2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3000" b="1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Part I</a:t>
            </a:r>
            <a:endParaRPr lang="en-US" altLang="zh-CN" sz="3000" b="1">
              <a:solidFill>
                <a:srgbClr val="FF0000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" y="1243965"/>
            <a:ext cx="12192000" cy="517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文本框 3"/>
          <p:cNvSpPr txBox="1"/>
          <p:nvPr/>
        </p:nvSpPr>
        <p:spPr>
          <a:xfrm>
            <a:off x="15240" y="495300"/>
            <a:ext cx="12071350" cy="6323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     </a:t>
            </a:r>
            <a:r>
              <a:rPr sz="2700">
                <a:latin typeface="Calibri" panose="020F0502020204030204" charset="0"/>
                <a:cs typeface="Calibri" panose="020F0502020204030204" charset="0"/>
              </a:rPr>
              <a:t>As the family of 16 Asian elephants started moving north, no one knew </a:t>
            </a:r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______</a:t>
            </a:r>
            <a:r>
              <a:rPr sz="27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2700">
                <a:latin typeface="Calibri" panose="020F0502020204030204" charset="0"/>
                <a:cs typeface="Calibri" panose="020F0502020204030204" charset="0"/>
              </a:rPr>
              <a:t>they were heading, or why. At first, no one thought much about it. Elephants sometimes stray beyond the boundaries of Xishuang-banna National Nature Reserve, in southwestern China’s Yunnan Province, </a:t>
            </a:r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____ </a:t>
            </a:r>
            <a:r>
              <a:rPr sz="2700">
                <a:latin typeface="Calibri" panose="020F0502020204030204" charset="0"/>
                <a:cs typeface="Calibri" panose="020F0502020204030204" charset="0"/>
              </a:rPr>
              <a:t>they always return.</a:t>
            </a:r>
            <a:endParaRPr sz="2700"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     </a:t>
            </a:r>
            <a:r>
              <a:rPr sz="2700">
                <a:latin typeface="Calibri" panose="020F0502020204030204" charset="0"/>
                <a:cs typeface="Calibri" panose="020F0502020204030204" charset="0"/>
              </a:rPr>
              <a:t>Not this time.</a:t>
            </a:r>
            <a:endParaRPr sz="2700"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     _____</a:t>
            </a:r>
            <a:r>
              <a:rPr sz="2700">
                <a:latin typeface="Calibri" panose="020F0502020204030204" charset="0"/>
                <a:cs typeface="Calibri" panose="020F0502020204030204" charset="0"/>
              </a:rPr>
              <a:t> the course of 16 months they crop-raided, mud-bathed, and road-tripped 300 miles north to the provincial capital of Kunming, </a:t>
            </a:r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____</a:t>
            </a:r>
            <a:r>
              <a:rPr sz="270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2700">
                <a:solidFill>
                  <a:srgbClr val="3333FF"/>
                </a:solidFill>
                <a:latin typeface="Calibri" panose="020F0502020204030204" charset="0"/>
                <a:cs typeface="Calibri" panose="020F0502020204030204" charset="0"/>
              </a:rPr>
              <a:t>sprawl</a:t>
            </a:r>
            <a:r>
              <a:rPr sz="2700">
                <a:latin typeface="Calibri" panose="020F0502020204030204" charset="0"/>
                <a:cs typeface="Calibri" panose="020F0502020204030204" charset="0"/>
              </a:rPr>
              <a:t>ing city of eight million people. Along the way they became </a:t>
            </a:r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______ (globe)</a:t>
            </a:r>
            <a:r>
              <a:rPr sz="27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2700">
                <a:latin typeface="Calibri" panose="020F0502020204030204" charset="0"/>
                <a:cs typeface="Calibri" panose="020F0502020204030204" charset="0"/>
              </a:rPr>
              <a:t>celebrities—and presented a conundrum </a:t>
            </a:r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(</a:t>
            </a:r>
            <a:r>
              <a:rPr lang="en-US" sz="2400">
                <a:latin typeface="Calibri" panose="020F0502020204030204" charset="0"/>
                <a:cs typeface="Calibri" panose="020F0502020204030204" charset="0"/>
              </a:rPr>
              <a:t>难题</a:t>
            </a:r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) </a:t>
            </a:r>
            <a:r>
              <a:rPr sz="2700">
                <a:latin typeface="Calibri" panose="020F0502020204030204" charset="0"/>
                <a:cs typeface="Calibri" panose="020F0502020204030204" charset="0"/>
              </a:rPr>
              <a:t>for government officials. The elephants were racking up about a half million dollars in damage, and there </a:t>
            </a:r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____ (be) </a:t>
            </a:r>
            <a:r>
              <a:rPr sz="2700">
                <a:latin typeface="Calibri" panose="020F0502020204030204" charset="0"/>
                <a:cs typeface="Calibri" panose="020F0502020204030204" charset="0"/>
              </a:rPr>
              <a:t>the ever present risk of an elephant </a:t>
            </a:r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________ (</a:t>
            </a:r>
            <a:r>
              <a:rPr lang="en-US" sz="2700">
                <a:solidFill>
                  <a:srgbClr val="3333FF"/>
                </a:solidFill>
                <a:latin typeface="Calibri" panose="020F0502020204030204" charset="0"/>
                <a:cs typeface="Calibri" panose="020F0502020204030204" charset="0"/>
              </a:rPr>
              <a:t>charge</a:t>
            </a:r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)</a:t>
            </a:r>
            <a:r>
              <a:rPr sz="2700">
                <a:latin typeface="Calibri" panose="020F0502020204030204" charset="0"/>
                <a:cs typeface="Calibri" panose="020F0502020204030204" charset="0"/>
              </a:rPr>
              <a:t> a curious onlooker.</a:t>
            </a:r>
            <a:endParaRPr sz="2700"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     </a:t>
            </a:r>
            <a:r>
              <a:rPr sz="2700">
                <a:latin typeface="Calibri" panose="020F0502020204030204" charset="0"/>
                <a:cs typeface="Calibri" panose="020F0502020204030204" charset="0"/>
              </a:rPr>
              <a:t>The simple answer would be to tranquilize </a:t>
            </a:r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(</a:t>
            </a:r>
            <a:r>
              <a:rPr lang="en-US" sz="2400">
                <a:latin typeface="Calibri" panose="020F0502020204030204" charset="0"/>
                <a:cs typeface="Calibri" panose="020F0502020204030204" charset="0"/>
              </a:rPr>
              <a:t>使平静</a:t>
            </a:r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) </a:t>
            </a:r>
            <a:r>
              <a:rPr sz="2700">
                <a:latin typeface="Calibri" panose="020F0502020204030204" charset="0"/>
                <a:cs typeface="Calibri" panose="020F0502020204030204" charset="0"/>
              </a:rPr>
              <a:t>the giant mammals and transport </a:t>
            </a:r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______ </a:t>
            </a:r>
            <a:r>
              <a:rPr sz="2700">
                <a:latin typeface="Calibri" panose="020F0502020204030204" charset="0"/>
                <a:cs typeface="Calibri" panose="020F0502020204030204" charset="0"/>
              </a:rPr>
              <a:t>back to the reserve.</a:t>
            </a:r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2700">
                <a:latin typeface="Calibri" panose="020F0502020204030204" charset="0"/>
                <a:cs typeface="Calibri" panose="020F0502020204030204" charset="0"/>
              </a:rPr>
              <a:t>But that would be</a:t>
            </a:r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 risky </a:t>
            </a:r>
            <a:r>
              <a:rPr sz="2700">
                <a:latin typeface="Calibri" panose="020F0502020204030204" charset="0"/>
                <a:cs typeface="Calibri" panose="020F0502020204030204" charset="0"/>
              </a:rPr>
              <a:t>for this group, </a:t>
            </a:r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________ (</a:t>
            </a:r>
            <a:r>
              <a:rPr sz="2700">
                <a:latin typeface="Calibri" panose="020F0502020204030204" charset="0"/>
                <a:cs typeface="Calibri" panose="020F0502020204030204" charset="0"/>
              </a:rPr>
              <a:t>especial</a:t>
            </a:r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)</a:t>
            </a:r>
            <a:r>
              <a:rPr sz="2700">
                <a:latin typeface="Calibri" panose="020F0502020204030204" charset="0"/>
                <a:cs typeface="Calibri" panose="020F0502020204030204" charset="0"/>
              </a:rPr>
              <a:t> the three calves. Instead, officials mobilized an emergency task force </a:t>
            </a:r>
            <a:r>
              <a:rPr lang="en-US" sz="2700">
                <a:latin typeface="Calibri" panose="020F0502020204030204" charset="0"/>
                <a:cs typeface="Calibri" panose="020F0502020204030204" charset="0"/>
              </a:rPr>
              <a:t>_______ (keep) </a:t>
            </a:r>
            <a:r>
              <a:rPr sz="2700">
                <a:latin typeface="Calibri" panose="020F0502020204030204" charset="0"/>
                <a:cs typeface="Calibri" panose="020F0502020204030204" charset="0"/>
              </a:rPr>
              <a:t>everyone, elephants and humans alike, safe.</a:t>
            </a:r>
            <a:endParaRPr sz="27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598" name="文本框 4"/>
          <p:cNvSpPr txBox="1"/>
          <p:nvPr/>
        </p:nvSpPr>
        <p:spPr>
          <a:xfrm>
            <a:off x="1798955" y="21590"/>
            <a:ext cx="9311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（</a:t>
            </a:r>
            <a:r>
              <a:rPr lang="zh-CN" altLang="en-US" sz="2400" b="1" dirty="0" smtClean="0">
                <a:solidFill>
                  <a:srgbClr val="ED7D31"/>
                </a:solidFill>
                <a:latin typeface="微软雅黑" panose="020B0503020204020204" charset="-122"/>
                <a:cs typeface="Arial" panose="020B0604020202020204" pitchFamily="34" charset="0"/>
              </a:rPr>
              <a:t>《国家地理》2022年1月刊 110-111页（Part I）</a:t>
            </a:r>
            <a:r>
              <a:rPr lang="en-US" altLang="zh-CN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）</a:t>
            </a:r>
            <a:endParaRPr lang="zh-CN" altLang="en-US" sz="2400" b="1">
              <a:solidFill>
                <a:schemeClr val="accent2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048599" name="文本框 16"/>
          <p:cNvSpPr txBox="1"/>
          <p:nvPr/>
        </p:nvSpPr>
        <p:spPr>
          <a:xfrm>
            <a:off x="0" y="0"/>
            <a:ext cx="1626870" cy="52197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kumimoji="1" lang="zh-CN" sz="2800" b="1" dirty="0">
                <a:solidFill>
                  <a:schemeClr val="lt1"/>
                </a:solidFill>
                <a:sym typeface="+mn-ea"/>
              </a:rPr>
              <a:t>语篇填空</a:t>
            </a:r>
            <a:endParaRPr kumimoji="1" lang="zh-CN" sz="2800" b="1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21620" y="511175"/>
            <a:ext cx="106426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7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where</a:t>
            </a:r>
            <a:endParaRPr lang="en-US" altLang="zh-CN" sz="27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73763" y="1732280"/>
            <a:ext cx="65849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7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but</a:t>
            </a:r>
            <a:endParaRPr lang="en-US" altLang="zh-CN" sz="27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2" name="文本框 0"/>
          <p:cNvSpPr txBox="1"/>
          <p:nvPr/>
        </p:nvSpPr>
        <p:spPr>
          <a:xfrm>
            <a:off x="6197601" y="3380740"/>
            <a:ext cx="102743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7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global</a:t>
            </a:r>
            <a:endParaRPr lang="en-US" altLang="zh-CN" sz="27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37970" y="5421630"/>
            <a:ext cx="92265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them</a:t>
            </a:r>
            <a:endParaRPr lang="en-US" altLang="zh-CN" sz="27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31430" y="2955290"/>
            <a:ext cx="58420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</a:t>
            </a:r>
            <a:endParaRPr lang="en-US" altLang="zh-CN" sz="27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5985" y="6269355"/>
            <a:ext cx="121856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to keep</a:t>
            </a:r>
            <a:endParaRPr lang="en-US" altLang="zh-CN" sz="27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38325" y="4617720"/>
            <a:ext cx="136842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charging</a:t>
            </a:r>
            <a:endParaRPr lang="en-US" altLang="zh-CN" sz="27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53935" y="4197350"/>
            <a:ext cx="79946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was </a:t>
            </a:r>
            <a:endParaRPr lang="en-US" altLang="zh-CN" sz="27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6410" y="2551430"/>
            <a:ext cx="85153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Over</a:t>
            </a:r>
            <a:endParaRPr lang="en-US" altLang="zh-CN" sz="27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020" y="5845175"/>
            <a:ext cx="208343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especially</a:t>
            </a:r>
            <a:endParaRPr lang="en-US" altLang="zh-CN" sz="27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文本框 3"/>
          <p:cNvSpPr txBox="1"/>
          <p:nvPr/>
        </p:nvSpPr>
        <p:spPr>
          <a:xfrm>
            <a:off x="2540" y="713105"/>
            <a:ext cx="11973560" cy="482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1. </a:t>
            </a:r>
            <a:r>
              <a:rPr lang="en-US" altLang="zh-CN" sz="2800">
                <a:solidFill>
                  <a:srgbClr val="3333FF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sprawl</a:t>
            </a: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: </a:t>
            </a:r>
            <a:r>
              <a:rPr 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to spread in an untidy way; to cover a large area    </a:t>
            </a: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蔓延；拓展；延伸</a:t>
            </a:r>
            <a:r>
              <a:rPr 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 </a:t>
            </a:r>
            <a:endParaRPr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marL="457200" indent="-4572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Char char="ü"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If we continue to sprawl across the land, we're in for a terrible future.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如果继续扩展地盘的话，我们将来就会遇到大麻烦。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>
                <a:solidFill>
                  <a:srgbClr val="3333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charge: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to move quickly and aggresively towards sb or sth    </a:t>
            </a: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猛冲；猛攻</a:t>
            </a:r>
            <a:endParaRPr lang="en-US" altLang="zh-CN" sz="2800">
              <a:latin typeface="华文中宋" panose="02010600040101010101" charset="-122"/>
              <a:ea typeface="华文中宋" panose="02010600040101010101" charset="-122"/>
              <a:cs typeface="Times New Roman" panose="02020603050405020304" charset="0"/>
            </a:endParaRPr>
          </a:p>
          <a:p>
            <a:pPr marL="457200" indent="-4572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Char char="ü"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He charged through the door to my mother's office.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None/>
            </a:pPr>
            <a:r>
              <a:rPr 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     他冲出门，往我母亲的办公室跑去。</a:t>
            </a:r>
            <a:endParaRPr lang="en-US"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  <p:sp>
        <p:nvSpPr>
          <p:cNvPr id="1048603" name="文本框 16"/>
          <p:cNvSpPr txBox="1"/>
          <p:nvPr/>
        </p:nvSpPr>
        <p:spPr>
          <a:xfrm>
            <a:off x="0" y="0"/>
            <a:ext cx="1626870" cy="52197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kumimoji="1" lang="zh-CN" sz="2800" b="1" dirty="0">
                <a:solidFill>
                  <a:schemeClr val="lt1"/>
                </a:solidFill>
                <a:sym typeface="+mn-ea"/>
              </a:rPr>
              <a:t>词语讲解</a:t>
            </a:r>
            <a:endParaRPr kumimoji="1" lang="zh-CN" sz="2800" b="1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1048604" name="文本框 1"/>
          <p:cNvSpPr txBox="1"/>
          <p:nvPr/>
        </p:nvSpPr>
        <p:spPr>
          <a:xfrm>
            <a:off x="137795" y="2318385"/>
            <a:ext cx="1626870" cy="5219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zh-CN" sz="2800" b="1" dirty="0">
                <a:solidFill>
                  <a:schemeClr val="lt1"/>
                </a:solidFill>
              </a:rPr>
              <a:t>翻译句子</a:t>
            </a:r>
            <a:endParaRPr kumimoji="1" lang="zh-CN" sz="2800" b="1" dirty="0">
              <a:solidFill>
                <a:schemeClr val="lt1"/>
              </a:solidFill>
            </a:endParaRPr>
          </a:p>
        </p:txBody>
      </p:sp>
      <p:sp>
        <p:nvSpPr>
          <p:cNvPr id="1048605" name="文本框 2"/>
          <p:cNvSpPr txBox="1"/>
          <p:nvPr/>
        </p:nvSpPr>
        <p:spPr>
          <a:xfrm>
            <a:off x="178435" y="2906395"/>
            <a:ext cx="75114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The town sprawled along the side of the lake.</a:t>
            </a:r>
            <a:endParaRPr lang="en-US" altLang="zh-CN" sz="3000">
              <a:solidFill>
                <a:srgbClr val="FF0000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48606" name="文本框 4"/>
          <p:cNvSpPr txBox="1"/>
          <p:nvPr/>
        </p:nvSpPr>
        <p:spPr>
          <a:xfrm>
            <a:off x="137795" y="5574665"/>
            <a:ext cx="1626870" cy="5219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zh-CN" sz="2800" b="1" dirty="0">
                <a:solidFill>
                  <a:schemeClr val="lt1"/>
                </a:solidFill>
              </a:rPr>
              <a:t>翻译句子</a:t>
            </a:r>
            <a:endParaRPr kumimoji="1" lang="zh-CN" sz="2800" b="1" dirty="0">
              <a:solidFill>
                <a:schemeClr val="lt1"/>
              </a:solidFill>
            </a:endParaRPr>
          </a:p>
        </p:txBody>
      </p:sp>
      <p:sp>
        <p:nvSpPr>
          <p:cNvPr id="1048607" name="文本框 5"/>
          <p:cNvSpPr txBox="1"/>
          <p:nvPr/>
        </p:nvSpPr>
        <p:spPr>
          <a:xfrm>
            <a:off x="164465" y="6136005"/>
            <a:ext cx="119183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He </a:t>
            </a:r>
            <a:r>
              <a:rPr lang="en-US" sz="3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came charging into my room and demanded to know what was going on</a:t>
            </a:r>
            <a:r>
              <a:rPr sz="3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sz="3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48608" name="文本框 7"/>
          <p:cNvSpPr txBox="1"/>
          <p:nvPr/>
        </p:nvSpPr>
        <p:spPr>
          <a:xfrm>
            <a:off x="1902460" y="2318385"/>
            <a:ext cx="68141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小镇顺着湖的边缘扩展。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3145728" name="直接连接符 8"/>
          <p:cNvCxnSpPr/>
          <p:nvPr/>
        </p:nvCxnSpPr>
        <p:spPr>
          <a:xfrm flipV="1">
            <a:off x="215900" y="3441065"/>
            <a:ext cx="7130415" cy="3111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11"/>
          <p:cNvCxnSpPr/>
          <p:nvPr/>
        </p:nvCxnSpPr>
        <p:spPr>
          <a:xfrm>
            <a:off x="215900" y="6643370"/>
            <a:ext cx="11738610" cy="3302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9" name="文本框 6"/>
          <p:cNvSpPr txBox="1"/>
          <p:nvPr/>
        </p:nvSpPr>
        <p:spPr>
          <a:xfrm>
            <a:off x="1902460" y="5598795"/>
            <a:ext cx="68141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他冲进我的房间，要求知道发生了什么事。  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48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48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48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 bldLvl="0" animBg="1"/>
      <p:bldP spid="1048605" grpId="0"/>
      <p:bldP spid="1048605" grpId="1"/>
      <p:bldP spid="1048606" grpId="0" bldLvl="0" animBg="1"/>
      <p:bldP spid="1048606" grpId="1" animBg="1"/>
      <p:bldP spid="1048607" grpId="0"/>
      <p:bldP spid="1048607" grpId="1"/>
      <p:bldP spid="1048608" grpId="0"/>
      <p:bldP spid="10486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9050" y="635"/>
            <a:ext cx="12214225" cy="6856730"/>
            <a:chOff x="-30" y="1"/>
            <a:chExt cx="19235" cy="10798"/>
          </a:xfrm>
        </p:grpSpPr>
        <p:pic>
          <p:nvPicPr>
            <p:cNvPr id="102" name="图片 10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760" y="1"/>
              <a:ext cx="17682" cy="107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-30" y="1"/>
              <a:ext cx="810" cy="1079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8395" y="1"/>
              <a:ext cx="810" cy="1079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096578" y="4919980"/>
            <a:ext cx="599884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sz="8000" b="1" i="1" dirty="0">
                <a:solidFill>
                  <a:srgbClr val="7030A0"/>
                </a:solidFill>
                <a:latin typeface="Trebuchet MS" panose="020B0603020202020204" charset="0"/>
                <a:cs typeface="Trebuchet MS" panose="020B0603020202020204" charset="0"/>
                <a:sym typeface="+mn-ea"/>
              </a:rPr>
              <a:t>The Week</a:t>
            </a:r>
            <a:endParaRPr kumimoji="1" lang="zh-CN" altLang="en-US" sz="4000" b="1" i="1" dirty="0">
              <a:solidFill>
                <a:srgbClr val="7030A0"/>
              </a:solidFill>
              <a:latin typeface="Trebuchet MS" panose="020B0603020202020204" charset="0"/>
              <a:cs typeface="Trebuchet MS" panose="020B0603020202020204" charset="0"/>
              <a:sym typeface="+mn-ea"/>
            </a:endParaRPr>
          </a:p>
          <a:p>
            <a:pPr algn="ctr">
              <a:buClrTx/>
              <a:buSzTx/>
              <a:buFontTx/>
            </a:pPr>
            <a:r>
              <a:rPr kumimoji="1" lang="en-US" sz="4000" b="1" i="1" dirty="0">
                <a:solidFill>
                  <a:srgbClr val="7030A0"/>
                </a:solidFill>
                <a:latin typeface="Trebuchet MS" panose="020B0603020202020204" charset="0"/>
                <a:cs typeface="Trebuchet MS" panose="020B0603020202020204" charset="0"/>
                <a:sym typeface="+mn-ea"/>
              </a:rPr>
              <a:t>Jan 1st-7th, 2022</a:t>
            </a:r>
            <a:endParaRPr kumimoji="1" lang="en-US" altLang="en-US" sz="4000" b="1" i="1" dirty="0">
              <a:solidFill>
                <a:srgbClr val="7030A0"/>
              </a:solidFill>
              <a:latin typeface="Trebuchet MS" panose="020B0603020202020204" charset="0"/>
              <a:cs typeface="Trebuchet MS" panose="020B0603020202020204" charset="0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圆角矩形 6"/>
          <p:cNvSpPr/>
          <p:nvPr/>
        </p:nvSpPr>
        <p:spPr>
          <a:xfrm>
            <a:off x="101600" y="3036570"/>
            <a:ext cx="11988800" cy="1773555"/>
          </a:xfrm>
          <a:prstGeom prst="roundRect">
            <a:avLst>
              <a:gd name="adj" fmla="val 16667"/>
            </a:avLst>
          </a:prstGeom>
          <a:noFill/>
          <a:ln w="6350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48610" name="文本框 16"/>
          <p:cNvSpPr txBox="1"/>
          <p:nvPr/>
        </p:nvSpPr>
        <p:spPr>
          <a:xfrm>
            <a:off x="0" y="0"/>
            <a:ext cx="1670050" cy="52197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chemeClr val="lt1"/>
                </a:solidFill>
              </a:rPr>
              <a:t>句子翻译</a:t>
            </a:r>
            <a:endParaRPr kumimoji="1" lang="zh-CN" altLang="en-US" sz="2800" b="1" dirty="0">
              <a:solidFill>
                <a:schemeClr val="lt1"/>
              </a:solidFill>
            </a:endParaRPr>
          </a:p>
        </p:txBody>
      </p:sp>
      <p:sp>
        <p:nvSpPr>
          <p:cNvPr id="1048612" name="文本框 8"/>
          <p:cNvSpPr txBox="1"/>
          <p:nvPr/>
        </p:nvSpPr>
        <p:spPr>
          <a:xfrm>
            <a:off x="266065" y="3035300"/>
            <a:ext cx="1161542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elephants were racking up about a half million dollars in damage, and there was the ever present risk of an elephant charging a curious onlooker.</a:t>
            </a:r>
            <a:endParaRPr sz="27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48613" name="文本框 3"/>
          <p:cNvSpPr txBox="1"/>
          <p:nvPr/>
        </p:nvSpPr>
        <p:spPr>
          <a:xfrm>
            <a:off x="400685" y="3999230"/>
            <a:ext cx="804545" cy="4603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lt1"/>
                </a:solidFill>
              </a:rPr>
              <a:t>翻译</a:t>
            </a:r>
            <a:endParaRPr kumimoji="1" lang="zh-CN" altLang="en-US" sz="2400" b="1" dirty="0">
              <a:solidFill>
                <a:schemeClr val="lt1"/>
              </a:solidFill>
            </a:endParaRPr>
          </a:p>
        </p:txBody>
      </p:sp>
      <p:sp>
        <p:nvSpPr>
          <p:cNvPr id="1048614" name="文本框 9"/>
          <p:cNvSpPr txBox="1"/>
          <p:nvPr/>
        </p:nvSpPr>
        <p:spPr>
          <a:xfrm>
            <a:off x="1252855" y="3888740"/>
            <a:ext cx="104171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大象造成了大约 50 万美元的损失，而且随时存在大象冲撞好奇的旁观者的风险</a:t>
            </a:r>
            <a:r>
              <a:rPr lang="zh-CN"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。</a:t>
            </a:r>
            <a:endParaRPr lang="zh-CN" sz="27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  <p:sp>
        <p:nvSpPr>
          <p:cNvPr id="4" name="圆角矩形 6"/>
          <p:cNvSpPr/>
          <p:nvPr/>
        </p:nvSpPr>
        <p:spPr>
          <a:xfrm>
            <a:off x="64135" y="601980"/>
            <a:ext cx="11988800" cy="2287905"/>
          </a:xfrm>
          <a:prstGeom prst="roundRect">
            <a:avLst>
              <a:gd name="adj" fmla="val 16667"/>
            </a:avLst>
          </a:prstGeom>
          <a:noFill/>
          <a:ln w="635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8"/>
          <p:cNvSpPr txBox="1"/>
          <p:nvPr/>
        </p:nvSpPr>
        <p:spPr>
          <a:xfrm>
            <a:off x="212090" y="606425"/>
            <a:ext cx="11840845" cy="133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Over the course of 16 months they crop-raided, mud-bathed, and road-tripped 300 miles north to the provincial capital of Kunming, a sprawling city of eight million people.</a:t>
            </a:r>
            <a:endParaRPr sz="27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422275" y="5875655"/>
            <a:ext cx="804545" cy="4603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lt1"/>
                </a:solidFill>
              </a:rPr>
              <a:t>翻译</a:t>
            </a:r>
            <a:endParaRPr kumimoji="1" lang="zh-CN" altLang="en-US" sz="2400" b="1" dirty="0">
              <a:solidFill>
                <a:schemeClr val="lt1"/>
              </a:solidFill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1209040" y="1925955"/>
            <a:ext cx="104171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在16个月的时间里，他们</a:t>
            </a:r>
            <a:r>
              <a:rPr lang="zh-CN"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破坏了</a:t>
            </a:r>
            <a:r>
              <a:rPr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农作物</a:t>
            </a:r>
            <a:r>
              <a:rPr lang="zh-CN"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，洗了</a:t>
            </a:r>
            <a:r>
              <a:rPr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泥浴</a:t>
            </a:r>
            <a:r>
              <a:rPr lang="zh-CN"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，沿着</a:t>
            </a:r>
            <a:r>
              <a:rPr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公路旅行</a:t>
            </a:r>
            <a:r>
              <a:rPr lang="zh-CN"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一路向北走了</a:t>
            </a:r>
            <a:r>
              <a:rPr lang="en-US" altLang="zh-CN"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300</a:t>
            </a:r>
            <a:r>
              <a:rPr lang="zh-CN" altLang="en-US"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多英里</a:t>
            </a:r>
            <a:r>
              <a:rPr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，到达了拥有800万人口的省会昆明市</a:t>
            </a:r>
            <a:r>
              <a:rPr lang="zh-CN"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。</a:t>
            </a:r>
            <a:endParaRPr lang="zh-CN" sz="27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38430" y="4941570"/>
            <a:ext cx="11988800" cy="1811020"/>
          </a:xfrm>
          <a:prstGeom prst="roundRect">
            <a:avLst>
              <a:gd name="adj" fmla="val 16667"/>
            </a:avLst>
          </a:prstGeom>
          <a:noFill/>
          <a:ln w="635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文本框 8"/>
          <p:cNvSpPr txBox="1"/>
          <p:nvPr/>
        </p:nvSpPr>
        <p:spPr>
          <a:xfrm>
            <a:off x="250825" y="4937760"/>
            <a:ext cx="1161542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Officials mobilized an emergency task force to keep everyone, elephants and humans alike, safe.</a:t>
            </a:r>
            <a:endParaRPr sz="27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342265" y="2000250"/>
            <a:ext cx="804545" cy="4603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lt1"/>
                </a:solidFill>
              </a:rPr>
              <a:t>翻译</a:t>
            </a:r>
            <a:endParaRPr kumimoji="1" lang="zh-CN" altLang="en-US" sz="2400" b="1" dirty="0">
              <a:solidFill>
                <a:schemeClr val="lt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26820" y="5809615"/>
            <a:ext cx="1038225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（政府）</a:t>
            </a:r>
            <a:r>
              <a:rPr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官员动员了一个紧急工作</a:t>
            </a:r>
            <a:r>
              <a:rPr lang="zh-CN"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小组</a:t>
            </a:r>
            <a:r>
              <a:rPr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来确保包括大象和人类</a:t>
            </a:r>
            <a:r>
              <a:rPr lang="zh-CN"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在内的所有生命</a:t>
            </a:r>
            <a:r>
              <a:rPr sz="27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的安全。</a:t>
            </a:r>
            <a:endParaRPr sz="27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1" animBg="1"/>
      <p:bldP spid="1048614" grpId="0"/>
      <p:bldP spid="5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43815" y="739140"/>
            <a:ext cx="12194540" cy="5854700"/>
          </a:xfrm>
        </p:spPr>
        <p:txBody>
          <a:bodyPr>
            <a:noAutofit/>
          </a:bodyPr>
          <a:p>
            <a:r>
              <a:rPr sz="3000">
                <a:cs typeface="Times New Roman" panose="02020603050405020304" charset="0"/>
              </a:rPr>
              <a:t>Investigators in Colorado are trying to determine what caused a </a:t>
            </a:r>
            <a:r>
              <a:rPr lang="en-US" sz="3000">
                <a:cs typeface="Times New Roman" panose="02020603050405020304" charset="0"/>
              </a:rPr>
              <a:t>_______</a:t>
            </a:r>
            <a:r>
              <a:rPr sz="3000">
                <a:solidFill>
                  <a:srgbClr val="FF0000"/>
                </a:solidFill>
                <a:cs typeface="Times New Roman" panose="02020603050405020304" charset="0"/>
              </a:rPr>
              <a:t> </a:t>
            </a:r>
            <a:r>
              <a:rPr sz="3000">
                <a:cs typeface="Times New Roman" panose="02020603050405020304" charset="0"/>
              </a:rPr>
              <a:t>to destroy nearly 1,000 homes and buildings between Denver and Boulder.</a:t>
            </a:r>
            <a:r>
              <a:rPr lang="en-US" sz="3000">
                <a:cs typeface="Times New Roman" panose="02020603050405020304" charset="0"/>
              </a:rPr>
              <a:t> </a:t>
            </a:r>
            <a:r>
              <a:rPr sz="3000">
                <a:cs typeface="Times New Roman" panose="02020603050405020304" charset="0"/>
              </a:rPr>
              <a:t>The fire </a:t>
            </a:r>
            <a:r>
              <a:rPr lang="en-US" sz="3000">
                <a:cs typeface="Times New Roman" panose="02020603050405020304" charset="0"/>
              </a:rPr>
              <a:t>________</a:t>
            </a:r>
            <a:r>
              <a:rPr sz="3000">
                <a:cs typeface="Times New Roman" panose="02020603050405020304" charset="0"/>
              </a:rPr>
              <a:t> Thursday. At least two people remained </a:t>
            </a:r>
            <a:r>
              <a:rPr lang="en-US" sz="3000">
                <a:cs typeface="Times New Roman" panose="02020603050405020304" charset="0"/>
              </a:rPr>
              <a:t>______</a:t>
            </a:r>
            <a:r>
              <a:rPr sz="3000">
                <a:solidFill>
                  <a:srgbClr val="FF0000"/>
                </a:solidFill>
                <a:cs typeface="Times New Roman" panose="02020603050405020304" charset="0"/>
              </a:rPr>
              <a:t> </a:t>
            </a:r>
            <a:r>
              <a:rPr sz="3000">
                <a:cs typeface="Times New Roman" panose="02020603050405020304" charset="0"/>
              </a:rPr>
              <a:t>early Monday.</a:t>
            </a:r>
            <a:endParaRPr sz="3000">
              <a:cs typeface="Times New Roman" panose="02020603050405020304" charset="0"/>
            </a:endParaRPr>
          </a:p>
          <a:p>
            <a:r>
              <a:rPr lang="en-US" sz="3000">
                <a:cs typeface="Times New Roman" panose="02020603050405020304" charset="0"/>
              </a:rPr>
              <a:t>__________</a:t>
            </a:r>
            <a:r>
              <a:rPr sz="3000">
                <a:cs typeface="Times New Roman" panose="02020603050405020304" charset="0"/>
              </a:rPr>
              <a:t> </a:t>
            </a:r>
            <a:r>
              <a:rPr sz="3000">
                <a:solidFill>
                  <a:srgbClr val="3333FF"/>
                </a:solidFill>
                <a:cs typeface="Times New Roman" panose="02020603050405020304" charset="0"/>
              </a:rPr>
              <a:t>ripped through</a:t>
            </a:r>
            <a:r>
              <a:rPr sz="3000">
                <a:cs typeface="Times New Roman" panose="02020603050405020304" charset="0"/>
              </a:rPr>
              <a:t> South Africa's parliament complex in Cape Town. The fire </a:t>
            </a:r>
            <a:r>
              <a:rPr lang="en-US" sz="3000">
                <a:cs typeface="Times New Roman" panose="02020603050405020304" charset="0"/>
              </a:rPr>
              <a:t>______ </a:t>
            </a:r>
            <a:r>
              <a:rPr sz="3000">
                <a:cs typeface="Times New Roman" panose="02020603050405020304" charset="0"/>
              </a:rPr>
              <a:t>from a separate building to the National Assembly building, where the country's parliament now sits.</a:t>
            </a:r>
            <a:endParaRPr sz="3000">
              <a:cs typeface="Times New Roman" panose="02020603050405020304" charset="0"/>
            </a:endParaRPr>
          </a:p>
          <a:p>
            <a:r>
              <a:rPr sz="3000">
                <a:cs typeface="Times New Roman" panose="02020603050405020304" charset="0"/>
              </a:rPr>
              <a:t>Defense Secretary Lloyd Austin announced that he's tested </a:t>
            </a:r>
            <a:r>
              <a:rPr lang="en-US" sz="3000">
                <a:cs typeface="Times New Roman" panose="02020603050405020304" charset="0"/>
              </a:rPr>
              <a:t>_______ f</a:t>
            </a:r>
            <a:r>
              <a:rPr sz="3000">
                <a:cs typeface="Times New Roman" panose="02020603050405020304" charset="0"/>
              </a:rPr>
              <a:t>or the coronavirus. Austin said he has experienced </a:t>
            </a:r>
            <a:r>
              <a:rPr lang="en-US" sz="3000">
                <a:cs typeface="Times New Roman" panose="02020603050405020304" charset="0"/>
              </a:rPr>
              <a:t>_____________</a:t>
            </a:r>
            <a:r>
              <a:rPr sz="3000">
                <a:cs typeface="Times New Roman" panose="02020603050405020304" charset="0"/>
              </a:rPr>
              <a:t> while quarantining at home, and plans to attend meetings </a:t>
            </a:r>
            <a:r>
              <a:rPr lang="en-US" sz="3000">
                <a:cs typeface="Times New Roman" panose="02020603050405020304" charset="0"/>
              </a:rPr>
              <a:t>_______</a:t>
            </a:r>
            <a:r>
              <a:rPr sz="3000">
                <a:cs typeface="Times New Roman" panose="02020603050405020304" charset="0"/>
              </a:rPr>
              <a:t>.</a:t>
            </a:r>
            <a:endParaRPr sz="3000">
              <a:cs typeface="Times New Roman" panose="02020603050405020304" charset="0"/>
            </a:endParaRPr>
          </a:p>
          <a:p>
            <a:r>
              <a:rPr sz="3000">
                <a:cs typeface="Times New Roman" panose="02020603050405020304" charset="0"/>
              </a:rPr>
              <a:t>The COVID-19 pandemic and </a:t>
            </a:r>
            <a:r>
              <a:rPr lang="en-US" sz="3000">
                <a:cs typeface="Times New Roman" panose="02020603050405020304" charset="0"/>
              </a:rPr>
              <a:t>_____________</a:t>
            </a:r>
            <a:r>
              <a:rPr sz="3000">
                <a:cs typeface="Times New Roman" panose="02020603050405020304" charset="0"/>
              </a:rPr>
              <a:t> both </a:t>
            </a:r>
            <a:r>
              <a:rPr sz="3000">
                <a:solidFill>
                  <a:srgbClr val="3333FF"/>
                </a:solidFill>
                <a:cs typeface="Times New Roman" panose="02020603050405020304" charset="0"/>
              </a:rPr>
              <a:t>took their toll on</a:t>
            </a:r>
            <a:r>
              <a:rPr sz="3000">
                <a:cs typeface="Times New Roman" panose="02020603050405020304" charset="0"/>
              </a:rPr>
              <a:t> </a:t>
            </a:r>
            <a:r>
              <a:rPr lang="en-US" sz="3000">
                <a:cs typeface="Times New Roman" panose="02020603050405020304" charset="0"/>
              </a:rPr>
              <a:t>________</a:t>
            </a:r>
            <a:r>
              <a:rPr sz="3000">
                <a:cs typeface="Times New Roman" panose="02020603050405020304" charset="0"/>
              </a:rPr>
              <a:t> over the holiday weekend. FlightAware says that thousands of flights were cancelled in the US and around the world both Saturday and Sunday.</a:t>
            </a:r>
            <a:endParaRPr sz="3000"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154285" y="702310"/>
            <a:ext cx="13982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000">
                <a:solidFill>
                  <a:srgbClr val="FF0000"/>
                </a:solidFill>
                <a:cs typeface="Times New Roman" panose="02020603050405020304" charset="0"/>
                <a:sym typeface="+mn-ea"/>
              </a:rPr>
              <a:t>wildfire </a:t>
            </a:r>
            <a:endParaRPr lang="en-US" sz="3000" dirty="0">
              <a:solidFill>
                <a:srgbClr val="FF0000"/>
              </a:solidFill>
              <a:cs typeface="+mn-lt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6610" y="1534795"/>
            <a:ext cx="18821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000">
                <a:solidFill>
                  <a:srgbClr val="FF0000"/>
                </a:solidFill>
                <a:cs typeface="Times New Roman" panose="02020603050405020304" charset="0"/>
                <a:sym typeface="+mn-ea"/>
              </a:rPr>
              <a:t>broke out</a:t>
            </a:r>
            <a:endParaRPr lang="en-US" sz="3000" dirty="0">
              <a:solidFill>
                <a:srgbClr val="FF0000"/>
              </a:solidFill>
              <a:cs typeface="+mn-lt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99805" y="1531620"/>
            <a:ext cx="1411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000">
                <a:solidFill>
                  <a:srgbClr val="FF0000"/>
                </a:solidFill>
                <a:cs typeface="Times New Roman" panose="02020603050405020304" charset="0"/>
                <a:sym typeface="+mn-ea"/>
              </a:rPr>
              <a:t>missing</a:t>
            </a:r>
            <a:endParaRPr lang="en-US" sz="3000" dirty="0">
              <a:solidFill>
                <a:srgbClr val="FF0000"/>
              </a:solidFill>
              <a:cs typeface="+mn-lt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8920" y="2079625"/>
            <a:ext cx="22472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>
                <a:solidFill>
                  <a:srgbClr val="FF0000"/>
                </a:solidFill>
                <a:cs typeface="Times New Roman" panose="02020603050405020304" charset="0"/>
                <a:sym typeface="+mn-ea"/>
              </a:rPr>
              <a:t>A major fire</a:t>
            </a:r>
            <a:endParaRPr lang="en-US" sz="3000" dirty="0">
              <a:solidFill>
                <a:srgbClr val="FF0000"/>
              </a:solidFill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96185" y="2482850"/>
            <a:ext cx="16973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dirty="0" smtClean="0">
                <a:solidFill>
                  <a:srgbClr val="FF0000"/>
                </a:solidFill>
                <a:cs typeface="+mn-lt"/>
              </a:rPr>
              <a:t>spread</a:t>
            </a:r>
            <a:endParaRPr lang="en-US" sz="3000" dirty="0">
              <a:solidFill>
                <a:srgbClr val="FF0000"/>
              </a:solidFill>
              <a:cs typeface="+mn-lt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81490" y="3439795"/>
            <a:ext cx="15976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000">
                <a:solidFill>
                  <a:srgbClr val="FF0000"/>
                </a:solidFill>
                <a:cs typeface="Times New Roman" panose="02020603050405020304" charset="0"/>
                <a:sym typeface="+mn-ea"/>
              </a:rPr>
              <a:t>positive </a:t>
            </a:r>
            <a:r>
              <a:rPr lang="en-US" sz="3000">
                <a:solidFill>
                  <a:srgbClr val="FF0000"/>
                </a:solidFill>
                <a:cs typeface="Times New Roman" panose="02020603050405020304" charset="0"/>
                <a:sym typeface="+mn-ea"/>
              </a:rPr>
              <a:t> </a:t>
            </a:r>
            <a:endParaRPr lang="en-US" sz="3000" dirty="0">
              <a:solidFill>
                <a:srgbClr val="FF0000"/>
              </a:solidFill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75170" y="3859530"/>
            <a:ext cx="26257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000">
                <a:solidFill>
                  <a:srgbClr val="FF0000"/>
                </a:solidFill>
                <a:cs typeface="Times New Roman" panose="02020603050405020304" charset="0"/>
                <a:sym typeface="+mn-ea"/>
              </a:rPr>
              <a:t>mild symptoms</a:t>
            </a:r>
            <a:endParaRPr lang="en-US" sz="3000" dirty="0">
              <a:solidFill>
                <a:srgbClr val="FF0000"/>
              </a:solidFill>
              <a:cs typeface="+mn-lt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44535" y="4277360"/>
            <a:ext cx="197231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000">
                <a:solidFill>
                  <a:srgbClr val="FF0000"/>
                </a:solidFill>
                <a:cs typeface="Times New Roman" panose="02020603050405020304" charset="0"/>
                <a:sym typeface="+mn-ea"/>
              </a:rPr>
              <a:t>virtually</a:t>
            </a:r>
            <a:endParaRPr lang="en-US" sz="3000" dirty="0">
              <a:solidFill>
                <a:srgbClr val="FF0000"/>
              </a:solidFill>
              <a:cs typeface="+mn-lt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63135" y="4806315"/>
            <a:ext cx="26841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000">
                <a:solidFill>
                  <a:srgbClr val="FF0000"/>
                </a:solidFill>
                <a:cs typeface="Times New Roman" panose="02020603050405020304" charset="0"/>
                <a:sym typeface="+mn-ea"/>
              </a:rPr>
              <a:t>winter weather</a:t>
            </a:r>
            <a:endParaRPr lang="en-US" sz="3000" dirty="0">
              <a:solidFill>
                <a:srgbClr val="FF0000"/>
              </a:solidFill>
              <a:cs typeface="+mn-lt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8920" y="5207000"/>
            <a:ext cx="195961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dirty="0">
                <a:solidFill>
                  <a:srgbClr val="FF0000"/>
                </a:solidFill>
                <a:cs typeface="+mn-lt"/>
                <a:sym typeface="+mn-ea"/>
              </a:rPr>
              <a:t>air travel</a:t>
            </a:r>
            <a:endParaRPr lang="en-US" sz="3000" dirty="0">
              <a:solidFill>
                <a:srgbClr val="FF0000"/>
              </a:solidFill>
              <a:cs typeface="+mn-lt"/>
              <a:sym typeface="+mn-ea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0" y="125730"/>
            <a:ext cx="10230485" cy="524510"/>
          </a:xfrm>
        </p:spPr>
        <p:txBody>
          <a:bodyPr>
            <a:norm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 dirty="0" smtClean="0">
                <a:solidFill>
                  <a:srgbClr val="ED7D31"/>
                </a:solidFill>
                <a:latin typeface="微软雅黑" panose="020B0503020204020204" charset="-122"/>
                <a:ea typeface="+mn-ea"/>
                <a:cs typeface="Arial" panose="020B0604020202020204" pitchFamily="34" charset="0"/>
              </a:rPr>
              <a:t>5. 美联社一分钟新闻听写填空 AP News Minute 01/04/22</a:t>
            </a:r>
            <a:endParaRPr lang="zh-CN" altLang="en-US" sz="2400" b="1" dirty="0" smtClean="0">
              <a:solidFill>
                <a:srgbClr val="ED7D31"/>
              </a:solidFill>
              <a:latin typeface="微软雅黑" panose="020B0503020204020204" charset="-122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AP News Minute 01.04.2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068685" y="613473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0" grpId="0"/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6355" y="538480"/>
            <a:ext cx="12099925" cy="570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 </a:t>
            </a:r>
            <a:r>
              <a:rPr lang="en-US" altLang="zh-CN" sz="2800">
                <a:solidFill>
                  <a:srgbClr val="3333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rip through/into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 to go very quickly and violently through or into sb/sth  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（快速而猛烈地）钻入，穿透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457200" indent="-4572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Char char="ü"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 bullet ripped through his shoulder.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一颗子弹穿透了他的肩头。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3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</a:t>
            </a:r>
            <a:endParaRPr lang="zh-CN" altLang="en-US" sz="3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3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 </a:t>
            </a:r>
            <a:r>
              <a:rPr lang="en-US" altLang="zh-CN" sz="2800">
                <a:solidFill>
                  <a:srgbClr val="3333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take a toll on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 to have a bad effect on sb/sth; to cause a lot of damage, death, suffering, etc.   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产生恶果；造成重大损失（或伤亡、灾害等）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457200" indent="-4572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Char char="ü"/>
            </a:pPr>
            <a:r>
              <a:rPr lang="en-US" sz="3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recession is taking its toll on the housing markets.</a:t>
            </a:r>
            <a:endParaRPr lang="en-US" sz="3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经济衰退正使住房市场遭受着重大损失。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3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</a:t>
            </a:r>
            <a:endParaRPr lang="en-US" altLang="zh-CN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0" y="0"/>
            <a:ext cx="1626870" cy="52197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kumimoji="1" lang="zh-CN" sz="2800" b="1" dirty="0">
                <a:solidFill>
                  <a:schemeClr val="lt1"/>
                </a:solidFill>
                <a:sym typeface="+mn-ea"/>
              </a:rPr>
              <a:t>词语讲解</a:t>
            </a:r>
            <a:endParaRPr kumimoji="1" lang="zh-CN" sz="2800" b="1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4155" y="2557780"/>
            <a:ext cx="1626870" cy="5219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kumimoji="1" lang="zh-CN" sz="2800" b="1" dirty="0">
                <a:solidFill>
                  <a:schemeClr val="lt1"/>
                </a:solidFill>
              </a:rPr>
              <a:t>翻译句子</a:t>
            </a:r>
            <a:endParaRPr kumimoji="1" lang="zh-CN" sz="2800" b="1" dirty="0">
              <a:solidFill>
                <a:schemeClr val="l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2090" y="5629910"/>
            <a:ext cx="1626870" cy="5219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kumimoji="1" lang="zh-CN" sz="2800" b="1" dirty="0">
                <a:solidFill>
                  <a:schemeClr val="lt1"/>
                </a:solidFill>
              </a:rPr>
              <a:t>翻译句子</a:t>
            </a:r>
            <a:endParaRPr kumimoji="1" lang="zh-CN" sz="2800" b="1" dirty="0">
              <a:solidFill>
                <a:schemeClr val="l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3830" y="6162040"/>
            <a:ext cx="55937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Winter takes its toll on your health.</a:t>
            </a:r>
            <a:endParaRPr lang="en-US" altLang="zh-CN" sz="3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47240" y="2601595"/>
            <a:ext cx="680275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超过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30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个龙卷风穿过了美国的六个州。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675" y="3133725"/>
            <a:ext cx="80441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Over 30 tornadoes ripped through 6 US states.</a:t>
            </a:r>
            <a:endParaRPr lang="en-US" altLang="en-US" sz="3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145728" name="直接连接符 8"/>
          <p:cNvCxnSpPr/>
          <p:nvPr/>
        </p:nvCxnSpPr>
        <p:spPr>
          <a:xfrm flipV="1">
            <a:off x="215900" y="3611245"/>
            <a:ext cx="7193915" cy="2857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8"/>
          <p:cNvCxnSpPr/>
          <p:nvPr/>
        </p:nvCxnSpPr>
        <p:spPr>
          <a:xfrm flipV="1">
            <a:off x="163830" y="6654165"/>
            <a:ext cx="5550535" cy="4953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047240" y="5695950"/>
            <a:ext cx="680275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冬天对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你的</a:t>
            </a:r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健康不利。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/>
      <p:bldP spid="9" grpId="0"/>
      <p:bldP spid="11" grpId="0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0" y="0"/>
            <a:ext cx="1678305" cy="52197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prstClr val="white"/>
                </a:solidFill>
                <a:sym typeface="+mn-ea"/>
              </a:rPr>
              <a:t>句子翻译</a:t>
            </a:r>
            <a:endParaRPr kumimoji="1" lang="zh-CN" altLang="en-US" sz="2800" b="1" dirty="0">
              <a:solidFill>
                <a:prstClr val="white"/>
              </a:solidFill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08915" y="617220"/>
            <a:ext cx="11790045" cy="1842135"/>
          </a:xfrm>
          <a:prstGeom prst="roundRect">
            <a:avLst>
              <a:gd name="adj" fmla="val 16667"/>
            </a:avLst>
          </a:prstGeom>
          <a:noFill/>
          <a:ln w="635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6867" y="618738"/>
            <a:ext cx="11629708" cy="1398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prstClr val="black"/>
                </a:solidFill>
                <a:sym typeface="+mn-ea"/>
              </a:rPr>
              <a:t>Investigators in Colorado are trying to determine what caused a wildfire to destroy nearly 1,000 homes and buildings between Denver and Boulder. </a:t>
            </a:r>
            <a:endParaRPr lang="en-US" altLang="zh-CN" sz="2800">
              <a:solidFill>
                <a:prstClr val="black"/>
              </a:solidFill>
              <a:sym typeface="+mn-ea"/>
            </a:endParaRPr>
          </a:p>
          <a:p>
            <a:endParaRPr lang="zh-CN" altLang="en-US" sz="2900" dirty="0">
              <a:solidFill>
                <a:prstClr val="black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2585" y="1650365"/>
            <a:ext cx="953770" cy="4603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kumimoji="1" lang="zh-CN" altLang="en-US" sz="2400" b="1" dirty="0">
                <a:solidFill>
                  <a:schemeClr val="lt1"/>
                </a:solidFill>
              </a:rPr>
              <a:t>翻译</a:t>
            </a:r>
            <a:endParaRPr kumimoji="1" lang="zh-CN" altLang="en-US" sz="2400" b="1" dirty="0">
              <a:solidFill>
                <a:schemeClr val="lt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76530" y="2715895"/>
            <a:ext cx="11790045" cy="1924050"/>
          </a:xfrm>
          <a:prstGeom prst="roundRect">
            <a:avLst>
              <a:gd name="adj" fmla="val 16667"/>
            </a:avLst>
          </a:prstGeom>
          <a:noFill/>
          <a:ln w="63500" cap="flat" cmpd="sng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56665" y="1506220"/>
            <a:ext cx="1073150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科罗拉多州的调查人员正试图确定导致</a:t>
            </a:r>
            <a:r>
              <a:rPr lang="zh-CN" altLang="en-US" sz="28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山</a:t>
            </a:r>
            <a:r>
              <a:rPr lang="en-US" altLang="zh-CN" sz="28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火摧毁丹佛和博尔德之间近1000座房屋和建筑物的原因。</a:t>
            </a:r>
            <a:endParaRPr lang="en-US" altLang="zh-CN" sz="28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98120" y="4869815"/>
            <a:ext cx="11790045" cy="1964690"/>
          </a:xfrm>
          <a:prstGeom prst="roundRect">
            <a:avLst>
              <a:gd name="adj" fmla="val 16667"/>
            </a:avLst>
          </a:prstGeom>
          <a:noFill/>
          <a:ln w="635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6867" y="4870063"/>
            <a:ext cx="11629708" cy="1398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prstClr val="black"/>
                </a:solidFill>
                <a:sym typeface="+mn-ea"/>
              </a:rPr>
              <a:t>Austin said he has experienced mild symptoms while quarantining at home, and plans to attend meetings virtually. </a:t>
            </a:r>
            <a:endParaRPr lang="en-US" altLang="zh-CN" sz="2800">
              <a:solidFill>
                <a:prstClr val="black"/>
              </a:solidFill>
              <a:sym typeface="+mn-ea"/>
            </a:endParaRPr>
          </a:p>
          <a:p>
            <a:endParaRPr lang="zh-CN" altLang="en-US" sz="2900" dirty="0">
              <a:solidFill>
                <a:prstClr val="black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73685" y="2780030"/>
            <a:ext cx="11692890" cy="139890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sz="2800">
                <a:cs typeface="Times New Roman" panose="02020603050405020304" charset="0"/>
                <a:sym typeface="+mn-ea"/>
              </a:rPr>
              <a:t>The fire</a:t>
            </a:r>
            <a:r>
              <a:rPr lang="en-US" sz="2800">
                <a:cs typeface="Times New Roman" panose="02020603050405020304" charset="0"/>
                <a:sym typeface="+mn-ea"/>
              </a:rPr>
              <a:t> spread </a:t>
            </a:r>
            <a:r>
              <a:rPr sz="2800">
                <a:cs typeface="Times New Roman" panose="02020603050405020304" charset="0"/>
                <a:sym typeface="+mn-ea"/>
              </a:rPr>
              <a:t>from a separate building to the National Assembly </a:t>
            </a:r>
            <a:r>
              <a:rPr lang="en-US" sz="2800">
                <a:cs typeface="Times New Roman" panose="02020603050405020304" charset="0"/>
                <a:sym typeface="+mn-ea"/>
              </a:rPr>
              <a:t>(</a:t>
            </a:r>
            <a:r>
              <a:rPr sz="28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国民议会</a:t>
            </a:r>
            <a:r>
              <a:rPr lang="en-US" sz="2800">
                <a:cs typeface="Times New Roman" panose="02020603050405020304" charset="0"/>
                <a:sym typeface="+mn-ea"/>
              </a:rPr>
              <a:t>) </a:t>
            </a:r>
            <a:r>
              <a:rPr sz="2800">
                <a:cs typeface="Times New Roman" panose="02020603050405020304" charset="0"/>
                <a:sym typeface="+mn-ea"/>
              </a:rPr>
              <a:t>building, where the country's parliament now sits</a:t>
            </a:r>
            <a:r>
              <a:rPr lang="en-US" sz="2800">
                <a:cs typeface="Times New Roman" panose="02020603050405020304" charset="0"/>
                <a:sym typeface="+mn-ea"/>
              </a:rPr>
              <a:t>.</a:t>
            </a:r>
            <a:endParaRPr lang="en-US" altLang="zh-CN" sz="2800">
              <a:solidFill>
                <a:prstClr val="black"/>
              </a:solidFill>
              <a:sym typeface="+mn-ea"/>
            </a:endParaRPr>
          </a:p>
          <a:p>
            <a:endParaRPr lang="zh-CN" altLang="en-US" sz="2900" dirty="0">
              <a:solidFill>
                <a:prstClr val="black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8145" y="3933825"/>
            <a:ext cx="882015" cy="4603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kumimoji="1" lang="zh-CN" altLang="en-US" sz="2400" b="1" dirty="0">
                <a:solidFill>
                  <a:schemeClr val="lt1"/>
                </a:solidFill>
              </a:rPr>
              <a:t>翻译</a:t>
            </a:r>
            <a:endParaRPr kumimoji="1" lang="zh-CN" altLang="en-US" sz="2400" b="1" dirty="0">
              <a:solidFill>
                <a:schemeClr val="lt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28420" y="3687445"/>
            <a:ext cx="10731500" cy="9531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sz="28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火灾从一栋单独的建筑物蔓延到国民议会大楼，该国议会现在就坐落在那里</a:t>
            </a:r>
            <a:r>
              <a:rPr lang="en-US" altLang="zh-CN" sz="28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28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1640" y="5868670"/>
            <a:ext cx="882015" cy="4603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ctr"/>
            <a:r>
              <a:rPr kumimoji="1"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翻译</a:t>
            </a:r>
            <a:endParaRPr kumimoji="1"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03655" y="5789930"/>
            <a:ext cx="10731500" cy="9531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sz="28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奥斯汀说，他在家隔离时出现了轻微症状，并计划以虚拟方式参加会议。</a:t>
            </a:r>
            <a:endParaRPr sz="28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文本框 4"/>
          <p:cNvSpPr txBox="1"/>
          <p:nvPr/>
        </p:nvSpPr>
        <p:spPr>
          <a:xfrm>
            <a:off x="2750820" y="123825"/>
            <a:ext cx="6923405" cy="104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sz="3000" b="1" dirty="0">
                <a:latin typeface="+mj-ea"/>
                <a:ea typeface="+mj-ea"/>
                <a:cs typeface="Arial" panose="020B0604020202020204" pitchFamily="34" charset="0"/>
                <a:sym typeface="+mn-ea"/>
              </a:rPr>
              <a:t>1. Diving Right into the New Year</a:t>
            </a:r>
            <a:endParaRPr lang="en-US" sz="3000" b="1" dirty="0">
              <a:latin typeface="+mj-ea"/>
              <a:ea typeface="+mj-ea"/>
              <a:cs typeface="Arial" panose="020B0604020202020204" pitchFamily="34" charset="0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32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一头扎进新的一年</a:t>
            </a:r>
            <a:endParaRPr lang="zh-CN" altLang="en-US" sz="3200" b="1">
              <a:solidFill>
                <a:schemeClr val="accent2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4120" y="6148705"/>
            <a:ext cx="9484995" cy="52197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Tim Regan floated in the water during the annual polar plunge.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4120" y="1222375"/>
            <a:ext cx="9484995" cy="484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文本框 3"/>
          <p:cNvSpPr txBox="1"/>
          <p:nvPr/>
        </p:nvSpPr>
        <p:spPr>
          <a:xfrm>
            <a:off x="101600" y="549275"/>
            <a:ext cx="12071350" cy="61080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700" dirty="0">
                <a:latin typeface="Calibri" panose="020F0502020204030204" charset="0"/>
                <a:cs typeface="Calibri" panose="020F0502020204030204" charset="0"/>
              </a:rPr>
              <a:t>     </a:t>
            </a:r>
            <a:r>
              <a:rPr lang="en-US" sz="2700" dirty="0" smtClean="0">
                <a:latin typeface="Calibri" panose="020F0502020204030204" charset="0"/>
                <a:cs typeface="Calibri" panose="020F0502020204030204" charset="0"/>
              </a:rPr>
              <a:t>  </a:t>
            </a:r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In 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thick fog and the occasional drop of rain, the L Street </a:t>
            </a:r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Brownies’ annual polar plunge (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极地冬泳</a:t>
            </a:r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) was held on Saturday morning, ________ (draw) hundreds of New Year’s 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Day revelers into chilly Dorchester Bay.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      The 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water temperature was 47.5 degrees, just a little </a:t>
            </a:r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________ (warm)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than 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the air temperature of </a:t>
            </a:r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46 degrees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, according to the National Weather Service. Around 9 a.m., dozens of people dived into the water, many </a:t>
            </a:r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________ (wear) 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colorful </a:t>
            </a:r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costumes,</a:t>
            </a:r>
            <a:endParaRPr lang="en-US" sz="2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while 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a few brave men were bare chested. As the water splashed around them, they let </a:t>
            </a:r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____ screams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, a familiar echo on New Year’s Day in South Boston.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      The 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traditional plunge differed </a:t>
            </a:r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_______ (slight) 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this year. The crowd was much larger than the </a:t>
            </a:r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_____ 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that gathered last year, when the COVID-19 pandemic kept people out of the water. Last year, people participated in a less </a:t>
            </a:r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__________ (organize) 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fashion. 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      There 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were still </a:t>
            </a:r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______ (sign)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the pandemic. Some participants appeared to keep their distance from other groups before they went into the water. Multiple people said friends who had encouraged them to plunge or </a:t>
            </a:r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_____ 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had planned to join them, </a:t>
            </a:r>
            <a:r>
              <a:rPr lang="en-US" sz="2600" dirty="0" smtClean="0">
                <a:latin typeface="Times New Roman" panose="02020603050405020304" charset="0"/>
                <a:cs typeface="Times New Roman" panose="02020603050405020304" charset="0"/>
              </a:rPr>
              <a:t>_______ (stay) 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home due to COVID-19 exposure or infection.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48598" name="文本框 4"/>
          <p:cNvSpPr txBox="1"/>
          <p:nvPr/>
        </p:nvSpPr>
        <p:spPr>
          <a:xfrm>
            <a:off x="1798955" y="0"/>
            <a:ext cx="9311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（</a:t>
            </a:r>
            <a:r>
              <a:rPr lang="zh-CN" altLang="en-US" sz="2400" b="1" dirty="0">
                <a:solidFill>
                  <a:srgbClr val="ED7D31"/>
                </a:solidFill>
                <a:latin typeface="微软雅黑" panose="020B0503020204020204" charset="-122"/>
                <a:cs typeface="Arial" panose="020B0604020202020204" pitchFamily="34" charset="0"/>
              </a:rPr>
              <a:t>《波士顿环球报</a:t>
            </a:r>
            <a:r>
              <a:rPr lang="zh-CN" altLang="en-US" sz="2400" b="1" dirty="0" smtClean="0">
                <a:solidFill>
                  <a:srgbClr val="ED7D31"/>
                </a:solidFill>
                <a:latin typeface="微软雅黑" panose="020B0503020204020204" charset="-122"/>
                <a:cs typeface="Arial" panose="020B0604020202020204" pitchFamily="34" charset="0"/>
              </a:rPr>
              <a:t>》202</a:t>
            </a:r>
            <a:r>
              <a:rPr lang="en-US" altLang="zh-CN" sz="2400" b="1" dirty="0" smtClean="0">
                <a:solidFill>
                  <a:srgbClr val="ED7D31"/>
                </a:solidFill>
                <a:latin typeface="微软雅黑" panose="020B0503020204020204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solidFill>
                  <a:srgbClr val="ED7D31"/>
                </a:solidFill>
                <a:latin typeface="微软雅黑" panose="020B0503020204020204" charset="-122"/>
                <a:cs typeface="Arial" panose="020B0604020202020204" pitchFamily="34" charset="0"/>
              </a:rPr>
              <a:t>年1月2日 </a:t>
            </a:r>
            <a:r>
              <a:rPr lang="en-US" altLang="zh-CN" sz="2400" b="1" dirty="0" smtClean="0">
                <a:solidFill>
                  <a:srgbClr val="ED7D31"/>
                </a:solidFill>
                <a:latin typeface="微软雅黑" panose="020B0503020204020204" charset="-122"/>
                <a:cs typeface="Arial" panose="020B0604020202020204" pitchFamily="34" charset="0"/>
              </a:rPr>
              <a:t>B1 &amp; B4 </a:t>
            </a:r>
            <a:r>
              <a:rPr lang="zh-CN" altLang="en-US" sz="2400" b="1" dirty="0" smtClean="0">
                <a:solidFill>
                  <a:srgbClr val="ED7D31"/>
                </a:solidFill>
                <a:latin typeface="微软雅黑" panose="020B0503020204020204" charset="-122"/>
                <a:cs typeface="Arial" panose="020B0604020202020204" pitchFamily="34" charset="0"/>
              </a:rPr>
              <a:t>版面</a:t>
            </a:r>
            <a:r>
              <a:rPr lang="en-US" altLang="zh-CN" sz="2400" b="1" dirty="0" smtClean="0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）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048599" name="文本框 16"/>
          <p:cNvSpPr txBox="1"/>
          <p:nvPr/>
        </p:nvSpPr>
        <p:spPr>
          <a:xfrm>
            <a:off x="0" y="0"/>
            <a:ext cx="1626870" cy="52197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kumimoji="1" lang="zh-CN" sz="2800" b="1" dirty="0">
                <a:solidFill>
                  <a:schemeClr val="lt1"/>
                </a:solidFill>
                <a:sym typeface="+mn-ea"/>
              </a:rPr>
              <a:t>语篇填空</a:t>
            </a:r>
            <a:endParaRPr kumimoji="1" lang="zh-CN" sz="2800" b="1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17990" y="932264"/>
            <a:ext cx="142049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drawing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37274" y="2497751"/>
            <a:ext cx="1329107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wearing</a:t>
            </a:r>
            <a:endParaRPr lang="en-US" altLang="zh-CN" sz="27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85903" y="1735709"/>
            <a:ext cx="14615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warmer </a:t>
            </a:r>
            <a:endParaRPr lang="en-US" sz="27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9219" y="3357979"/>
            <a:ext cx="738659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out</a:t>
            </a:r>
            <a:endParaRPr lang="en-US" altLang="zh-CN" sz="27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33706" y="3685480"/>
            <a:ext cx="1265469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slightly</a:t>
            </a:r>
            <a:endParaRPr lang="en-US" altLang="zh-CN" sz="27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52507" y="4111239"/>
            <a:ext cx="10248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one</a:t>
            </a:r>
            <a:endParaRPr lang="en-US" altLang="zh-CN" sz="27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713237" y="4502640"/>
            <a:ext cx="19453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organized</a:t>
            </a:r>
            <a:endParaRPr lang="en-US" sz="27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868401" y="4892234"/>
            <a:ext cx="9061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signs</a:t>
            </a:r>
            <a:endParaRPr lang="en-US" sz="27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393439" y="5691470"/>
            <a:ext cx="816778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who</a:t>
            </a:r>
            <a:endParaRPr lang="en-US" altLang="zh-CN" sz="27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69720" y="5691470"/>
            <a:ext cx="114334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stayed</a:t>
            </a:r>
            <a:endParaRPr lang="en-US" sz="27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圆角矩形 6"/>
          <p:cNvSpPr/>
          <p:nvPr/>
        </p:nvSpPr>
        <p:spPr>
          <a:xfrm>
            <a:off x="137795" y="637689"/>
            <a:ext cx="11910369" cy="2851355"/>
          </a:xfrm>
          <a:prstGeom prst="roundRect">
            <a:avLst>
              <a:gd name="adj" fmla="val 16667"/>
            </a:avLst>
          </a:prstGeom>
          <a:noFill/>
          <a:ln w="635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48610" name="文本框 16"/>
          <p:cNvSpPr txBox="1"/>
          <p:nvPr/>
        </p:nvSpPr>
        <p:spPr>
          <a:xfrm>
            <a:off x="0" y="0"/>
            <a:ext cx="2314832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kumimoji="1" lang="zh-CN" sz="2800" b="1" dirty="0">
                <a:solidFill>
                  <a:schemeClr val="lt1"/>
                </a:solidFill>
              </a:rPr>
              <a:t>长难句</a:t>
            </a:r>
            <a:r>
              <a:rPr kumimoji="1" lang="zh-CN" sz="2800" b="1" dirty="0" smtClean="0">
                <a:solidFill>
                  <a:schemeClr val="lt1"/>
                </a:solidFill>
              </a:rPr>
              <a:t>分析</a:t>
            </a:r>
            <a:r>
              <a:rPr kumimoji="1" lang="en-US" altLang="zh-CN" sz="2800" b="1" dirty="0" smtClean="0">
                <a:solidFill>
                  <a:schemeClr val="lt1"/>
                </a:solidFill>
              </a:rPr>
              <a:t> 1</a:t>
            </a:r>
            <a:endParaRPr kumimoji="1" lang="zh-CN" sz="2800" b="1" dirty="0">
              <a:solidFill>
                <a:schemeClr val="lt1"/>
              </a:solidFill>
            </a:endParaRPr>
          </a:p>
        </p:txBody>
      </p:sp>
      <p:sp>
        <p:nvSpPr>
          <p:cNvPr id="1048612" name="文本框 8"/>
          <p:cNvSpPr txBox="1"/>
          <p:nvPr/>
        </p:nvSpPr>
        <p:spPr>
          <a:xfrm>
            <a:off x="415033" y="747831"/>
            <a:ext cx="116154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Around 9 a.m., dozens of people dived into the water, many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wearing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colorful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costumes, while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 few brave men were bare chested. 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48613" name="文本框 3"/>
          <p:cNvSpPr txBox="1"/>
          <p:nvPr/>
        </p:nvSpPr>
        <p:spPr>
          <a:xfrm>
            <a:off x="427654" y="3759088"/>
            <a:ext cx="804545" cy="4603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lt1"/>
                </a:solidFill>
              </a:rPr>
              <a:t>翻译</a:t>
            </a:r>
            <a:endParaRPr kumimoji="1" lang="zh-CN" altLang="en-US" sz="2400" b="1" dirty="0">
              <a:solidFill>
                <a:schemeClr val="lt1"/>
              </a:solidFill>
            </a:endParaRPr>
          </a:p>
        </p:txBody>
      </p:sp>
      <p:sp>
        <p:nvSpPr>
          <p:cNvPr id="1048614" name="文本框 9"/>
          <p:cNvSpPr txBox="1"/>
          <p:nvPr/>
        </p:nvSpPr>
        <p:spPr>
          <a:xfrm>
            <a:off x="1520494" y="3662854"/>
            <a:ext cx="9815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上午</a:t>
            </a:r>
            <a:r>
              <a:rPr lang="en-US" altLang="zh-CN" sz="2800" dirty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9</a:t>
            </a:r>
            <a:r>
              <a:rPr lang="zh-CN" altLang="en-US" sz="2800" dirty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点左右，数十人跳入水中，许多人穿着五颜六色的服装，一些勇敢的</a:t>
            </a:r>
            <a:r>
              <a:rPr lang="zh-CN" altLang="en-US" sz="2800" dirty="0" smtClean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男子光着膀子。 </a:t>
            </a:r>
            <a:endParaRPr lang="zh-CN" sz="2800" dirty="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4370" y="1765606"/>
            <a:ext cx="11476990" cy="1383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分析：本句</a:t>
            </a:r>
            <a:r>
              <a:rPr lang="zh-CN" altLang="zh-CN" sz="2800" dirty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中是一个并列句，第一个句子的主语是</a:t>
            </a:r>
            <a:r>
              <a:rPr lang="en-US" altLang="zh-CN" sz="2800" dirty="0" smtClean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_______________</a:t>
            </a:r>
            <a:r>
              <a:rPr lang="zh-CN" altLang="en-US" sz="2800" dirty="0" smtClean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，句子</a:t>
            </a:r>
            <a:r>
              <a:rPr lang="zh-CN" altLang="en-US" sz="2800" dirty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中的</a:t>
            </a:r>
            <a:r>
              <a:rPr lang="en-US" altLang="zh-CN" sz="2800" dirty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 “</a:t>
            </a:r>
            <a:r>
              <a:rPr lang="en-US" altLang="zh-CN" sz="2800" dirty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many wearing colorful costumes” </a:t>
            </a:r>
            <a:r>
              <a:rPr lang="zh-CN" altLang="zh-CN" sz="2800" dirty="0" smtClean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为</a:t>
            </a:r>
            <a:r>
              <a:rPr lang="en-US" altLang="zh-CN" sz="2800" dirty="0" smtClean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_______________</a:t>
            </a:r>
            <a:r>
              <a:rPr lang="zh-CN" altLang="en-US" sz="2800" dirty="0" smtClean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；</a:t>
            </a:r>
            <a:r>
              <a:rPr lang="zh-CN" altLang="en-US" sz="2800" dirty="0" smtClean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第</a:t>
            </a:r>
            <a:r>
              <a:rPr lang="zh-CN" altLang="en-US" sz="2800" dirty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二</a:t>
            </a:r>
            <a:r>
              <a:rPr lang="zh-CN" altLang="en-US" sz="2800" dirty="0" smtClean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个</a:t>
            </a:r>
            <a:r>
              <a:rPr lang="zh-CN" altLang="en-US" sz="2800" dirty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句子的主语是</a:t>
            </a:r>
            <a:r>
              <a:rPr lang="en-US" altLang="zh-CN" sz="2800" dirty="0" smtClean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_______________</a:t>
            </a:r>
            <a:r>
              <a:rPr lang="zh-CN" altLang="en-US" sz="2800" dirty="0" smtClean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。</a:t>
            </a:r>
            <a:endParaRPr lang="zh-CN" altLang="zh-CN" sz="2800" b="0" i="0" dirty="0">
              <a:effectLst/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11980" y="1772561"/>
            <a:ext cx="289069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dozens of people </a:t>
            </a:r>
            <a:endParaRPr altLang="zh-CN" sz="2800" dirty="0">
              <a:solidFill>
                <a:srgbClr val="FF0000"/>
              </a:solidFill>
              <a:effectLst/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57245" y="2187990"/>
            <a:ext cx="245237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独立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主格结构</a:t>
            </a:r>
            <a:endParaRPr lang="zh-CN" altLang="zh-CN" sz="2800" dirty="0">
              <a:solidFill>
                <a:srgbClr val="FF0000"/>
              </a:solidFill>
              <a:effectLst/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05683" y="2625476"/>
            <a:ext cx="295326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a few brave men </a:t>
            </a:r>
            <a:endParaRPr altLang="zh-CN" sz="2800" dirty="0">
              <a:solidFill>
                <a:srgbClr val="FF0000"/>
              </a:solidFill>
              <a:effectLst/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1520494" y="4689946"/>
            <a:ext cx="1021936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操场上许多男生在做运动</a:t>
            </a:r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，一些在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踢足球，而有几个女生在散步。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1520190" y="5400675"/>
            <a:ext cx="105098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rgbClr val="3333FF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Many boys are doing sports on the playground, </a:t>
            </a:r>
            <a:r>
              <a:rPr lang="en-US" altLang="zh-CN" sz="3000" dirty="0" smtClean="0">
                <a:solidFill>
                  <a:srgbClr val="3333FF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some playing </a:t>
            </a:r>
            <a:r>
              <a:rPr lang="en-US" altLang="zh-CN" sz="3000" dirty="0">
                <a:solidFill>
                  <a:srgbClr val="3333FF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football, while some girls are taking a walk.</a:t>
            </a:r>
            <a:endParaRPr lang="en-US" altLang="zh-CN" sz="3000" dirty="0">
              <a:solidFill>
                <a:srgbClr val="3333FF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3"/>
          <p:cNvSpPr txBox="1"/>
          <p:nvPr/>
        </p:nvSpPr>
        <p:spPr>
          <a:xfrm>
            <a:off x="427654" y="4720478"/>
            <a:ext cx="804545" cy="4603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ctr"/>
            <a:r>
              <a:rPr kumimoji="1" lang="zh-CN" altLang="en-US" sz="2400" b="1" dirty="0">
                <a:solidFill>
                  <a:schemeClr val="lt1"/>
                </a:solidFill>
              </a:rPr>
              <a:t>仿写</a:t>
            </a:r>
            <a:endParaRPr kumimoji="1" lang="zh-CN" altLang="en-US" sz="24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 animBg="1"/>
      <p:bldP spid="1048614" grpId="0"/>
      <p:bldP spid="10" grpId="0"/>
      <p:bldP spid="10" grpId="1"/>
      <p:bldP spid="6" grpId="0"/>
      <p:bldP spid="6" grpId="1"/>
      <p:bldP spid="11" grpId="0"/>
      <p:bldP spid="11" grpId="1"/>
      <p:bldP spid="13" grpId="0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圆角矩形 6"/>
          <p:cNvSpPr/>
          <p:nvPr/>
        </p:nvSpPr>
        <p:spPr>
          <a:xfrm>
            <a:off x="137795" y="637690"/>
            <a:ext cx="11910369" cy="2632542"/>
          </a:xfrm>
          <a:prstGeom prst="roundRect">
            <a:avLst>
              <a:gd name="adj" fmla="val 16667"/>
            </a:avLst>
          </a:prstGeom>
          <a:noFill/>
          <a:ln w="635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48610" name="文本框 16"/>
          <p:cNvSpPr txBox="1"/>
          <p:nvPr/>
        </p:nvSpPr>
        <p:spPr>
          <a:xfrm>
            <a:off x="0" y="0"/>
            <a:ext cx="2314832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kumimoji="1" lang="zh-CN" sz="2800" b="1" dirty="0">
                <a:solidFill>
                  <a:schemeClr val="lt1"/>
                </a:solidFill>
              </a:rPr>
              <a:t>长难句</a:t>
            </a:r>
            <a:r>
              <a:rPr kumimoji="1" lang="zh-CN" sz="2800" b="1" dirty="0" smtClean="0">
                <a:solidFill>
                  <a:schemeClr val="lt1"/>
                </a:solidFill>
              </a:rPr>
              <a:t>分析</a:t>
            </a:r>
            <a:r>
              <a:rPr kumimoji="1" lang="en-US" altLang="zh-CN" sz="2800" b="1" dirty="0" smtClean="0">
                <a:solidFill>
                  <a:schemeClr val="lt1"/>
                </a:solidFill>
              </a:rPr>
              <a:t> 2</a:t>
            </a:r>
            <a:endParaRPr kumimoji="1" lang="zh-CN" sz="2800" b="1" dirty="0">
              <a:solidFill>
                <a:schemeClr val="lt1"/>
              </a:solidFill>
            </a:endParaRPr>
          </a:p>
        </p:txBody>
      </p:sp>
      <p:sp>
        <p:nvSpPr>
          <p:cNvPr id="1048612" name="文本框 8"/>
          <p:cNvSpPr txBox="1"/>
          <p:nvPr/>
        </p:nvSpPr>
        <p:spPr>
          <a:xfrm>
            <a:off x="415033" y="747831"/>
            <a:ext cx="116154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crowd was much larger than the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one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that gathered last year, when the COVID-19 pandemic kept people out of the water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48613" name="文本框 3"/>
          <p:cNvSpPr txBox="1"/>
          <p:nvPr/>
        </p:nvSpPr>
        <p:spPr>
          <a:xfrm>
            <a:off x="380587" y="3774614"/>
            <a:ext cx="804545" cy="4603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lt1"/>
                </a:solidFill>
              </a:rPr>
              <a:t>翻译</a:t>
            </a:r>
            <a:endParaRPr kumimoji="1" lang="zh-CN" altLang="en-US" sz="2400" b="1" dirty="0">
              <a:solidFill>
                <a:schemeClr val="lt1"/>
              </a:solidFill>
            </a:endParaRPr>
          </a:p>
        </p:txBody>
      </p:sp>
      <p:sp>
        <p:nvSpPr>
          <p:cNvPr id="1048614" name="文本框 9"/>
          <p:cNvSpPr txBox="1"/>
          <p:nvPr/>
        </p:nvSpPr>
        <p:spPr>
          <a:xfrm>
            <a:off x="1485265" y="3734127"/>
            <a:ext cx="1041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这次聚集</a:t>
            </a:r>
            <a:r>
              <a:rPr lang="zh-CN" altLang="en-US" sz="2800" dirty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的人比</a:t>
            </a:r>
            <a:r>
              <a:rPr lang="zh-CN" altLang="en-US" sz="2800" dirty="0" smtClean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去年要多得</a:t>
            </a:r>
            <a:r>
              <a:rPr lang="zh-CN" altLang="en-US" sz="2800" dirty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多，</a:t>
            </a:r>
            <a:r>
              <a:rPr lang="zh-CN" altLang="en-US" sz="2800" dirty="0" smtClean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当时新冠大</a:t>
            </a:r>
            <a:r>
              <a:rPr lang="zh-CN" altLang="en-US" sz="2800" dirty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流行使人们远离</a:t>
            </a:r>
            <a:r>
              <a:rPr lang="zh-CN" altLang="en-US" sz="2800" dirty="0" smtClean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水。 </a:t>
            </a:r>
            <a:endParaRPr lang="zh-CN" sz="2800" dirty="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4370" y="1765606"/>
            <a:ext cx="11476990" cy="953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分析</a:t>
            </a:r>
            <a:r>
              <a:rPr lang="en-US" altLang="zh-CN" sz="2800" dirty="0" smtClean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: </a:t>
            </a:r>
            <a:r>
              <a:rPr lang="en-US" altLang="zh-CN" sz="2800" dirty="0" err="1" smtClean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本句</a:t>
            </a:r>
            <a:r>
              <a:rPr lang="zh-CN" altLang="zh-CN" sz="2800" dirty="0" smtClean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是</a:t>
            </a:r>
            <a:r>
              <a:rPr lang="zh-CN" altLang="zh-CN" sz="2800" dirty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一</a:t>
            </a:r>
            <a:r>
              <a:rPr lang="zh-CN" altLang="zh-CN" sz="2800" dirty="0" smtClean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个</a:t>
            </a:r>
            <a:r>
              <a:rPr lang="zh-CN" altLang="en-US" sz="2800" dirty="0" smtClean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复合句，</a:t>
            </a:r>
            <a:r>
              <a:rPr lang="zh-CN" altLang="zh-CN" sz="2800" dirty="0" smtClean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第一个</a:t>
            </a:r>
            <a:r>
              <a:rPr lang="zh-CN" altLang="en-US" sz="2800" dirty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从句</a:t>
            </a:r>
            <a:r>
              <a:rPr lang="zh-CN" altLang="zh-CN" sz="2800" dirty="0" smtClean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是</a:t>
            </a:r>
            <a:r>
              <a:rPr lang="en-US" altLang="zh-CN" sz="2800" dirty="0" smtClean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 _____ </a:t>
            </a:r>
            <a:r>
              <a:rPr lang="zh-CN" altLang="en-US" sz="2800" dirty="0" smtClean="0">
                <a:effectLst/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引导的定语从句修饰先行词</a:t>
            </a:r>
            <a:r>
              <a:rPr lang="en-US" altLang="zh-CN" sz="2800" dirty="0" smtClean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one</a:t>
            </a:r>
            <a:r>
              <a:rPr lang="zh-CN" altLang="en-US" sz="2800" dirty="0" smtClean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；第</a:t>
            </a:r>
            <a:r>
              <a:rPr lang="zh-CN" altLang="en-US" sz="2800" dirty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二</a:t>
            </a:r>
            <a:r>
              <a:rPr lang="zh-CN" altLang="en-US" sz="2800" dirty="0" smtClean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个</a:t>
            </a:r>
            <a:r>
              <a:rPr lang="zh-CN" altLang="en-US" sz="2800" dirty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从句是 </a:t>
            </a:r>
            <a:r>
              <a:rPr lang="en-US" altLang="zh-CN" sz="2800" dirty="0" smtClean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______ </a:t>
            </a:r>
            <a:r>
              <a:rPr lang="zh-CN" altLang="en-US" sz="2800" dirty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引导</a:t>
            </a:r>
            <a:r>
              <a:rPr lang="zh-CN" altLang="en-US" sz="2800" dirty="0" smtClean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的定语</a:t>
            </a:r>
            <a:r>
              <a:rPr lang="zh-CN" altLang="en-US" sz="2800" dirty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从句修饰先行词</a:t>
            </a:r>
            <a:r>
              <a:rPr lang="en-US" altLang="zh-CN" sz="2800" dirty="0" smtClean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last year</a:t>
            </a:r>
            <a:r>
              <a:rPr lang="zh-CN" altLang="en-US" sz="2800" dirty="0" smtClean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。</a:t>
            </a:r>
            <a:endParaRPr lang="zh-CN" altLang="zh-CN" sz="2800" b="0" i="0" dirty="0">
              <a:effectLst/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43051" y="1773011"/>
            <a:ext cx="98030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that</a:t>
            </a:r>
            <a:endParaRPr altLang="zh-CN" sz="2800" dirty="0">
              <a:solidFill>
                <a:srgbClr val="FF0000"/>
              </a:solidFill>
              <a:effectLst/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05656" y="2194906"/>
            <a:ext cx="96257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when</a:t>
            </a:r>
            <a:endParaRPr lang="zh-CN" altLang="zh-CN" sz="2800" dirty="0">
              <a:solidFill>
                <a:srgbClr val="FF0000"/>
              </a:solidFill>
              <a:effectLst/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1485265" y="4511536"/>
            <a:ext cx="10017262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今年的暴风雪比去年袭击我们小镇的那场暴风雪要严重得多，那场暴风雪造成了几人受伤，但没有人死亡。 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1442625" y="5638363"/>
            <a:ext cx="10175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rgbClr val="3333FF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The snowstorm this year is much worse than the one that hit our small town last year, which caused a few injuries but no deaths.</a:t>
            </a:r>
            <a:endParaRPr lang="en-US" altLang="zh-CN" sz="3000" dirty="0">
              <a:solidFill>
                <a:srgbClr val="3333FF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3"/>
          <p:cNvSpPr txBox="1"/>
          <p:nvPr/>
        </p:nvSpPr>
        <p:spPr>
          <a:xfrm>
            <a:off x="391459" y="4684283"/>
            <a:ext cx="804545" cy="4603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ctr"/>
            <a:r>
              <a:rPr kumimoji="1" lang="zh-CN" altLang="en-US" sz="2400" b="1" dirty="0">
                <a:solidFill>
                  <a:schemeClr val="lt1"/>
                </a:solidFill>
              </a:rPr>
              <a:t>仿写</a:t>
            </a:r>
            <a:endParaRPr kumimoji="1" lang="zh-CN" altLang="en-US" sz="24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 animBg="1"/>
      <p:bldP spid="1048614" grpId="0"/>
      <p:bldP spid="10" grpId="0"/>
      <p:bldP spid="10" grpId="1"/>
      <p:bldP spid="6" grpId="0"/>
      <p:bldP spid="6" grpId="1"/>
      <p:bldP spid="13" grpId="0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-996"/>
          <a:stretch>
            <a:fillRect/>
          </a:stretch>
        </p:blipFill>
        <p:spPr>
          <a:xfrm>
            <a:off x="3003491" y="1155700"/>
            <a:ext cx="6185017" cy="48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6" name="文本框 5"/>
          <p:cNvSpPr txBox="1"/>
          <p:nvPr/>
        </p:nvSpPr>
        <p:spPr>
          <a:xfrm>
            <a:off x="1528128" y="6214110"/>
            <a:ext cx="9135745" cy="521970"/>
          </a:xfrm>
          <a:prstGeom prst="rect">
            <a:avLst/>
          </a:prstGeom>
          <a:solidFill>
            <a:schemeClr val="bg2">
              <a:lumMod val="90000"/>
              <a:alpha val="35000"/>
            </a:schemeClr>
          </a:solidFill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BioNTechworker tests the procedures for making mRNA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42135" y="233680"/>
            <a:ext cx="850773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/>
              <a:t>2. </a:t>
            </a:r>
            <a:r>
              <a:rPr lang="zh-CN" altLang="en-US" sz="3200" b="1"/>
              <a:t>mRNA</a:t>
            </a:r>
            <a:r>
              <a:rPr lang="en-US" altLang="zh-CN" sz="3200" b="1"/>
              <a:t> </a:t>
            </a:r>
            <a:r>
              <a:rPr lang="zh-CN" altLang="en-US" sz="3200" b="1"/>
              <a:t>technology</a:t>
            </a:r>
            <a:r>
              <a:rPr lang="en-US" altLang="zh-CN" sz="3200" b="1"/>
              <a:t> </a:t>
            </a:r>
            <a:r>
              <a:rPr lang="zh-CN" altLang="en-US" sz="3200" b="1"/>
              <a:t>may treat</a:t>
            </a:r>
            <a:r>
              <a:rPr lang="en-US" altLang="zh-CN" sz="3200" b="1"/>
              <a:t> </a:t>
            </a:r>
            <a:r>
              <a:rPr lang="zh-CN" altLang="en-US" sz="3200" b="1"/>
              <a:t>stubborn</a:t>
            </a:r>
            <a:r>
              <a:rPr lang="en-US" altLang="zh-CN" sz="3200" b="1"/>
              <a:t> </a:t>
            </a:r>
            <a:r>
              <a:rPr lang="zh-CN" altLang="en-US" sz="3200" b="1"/>
              <a:t>diseases</a:t>
            </a:r>
            <a:endParaRPr lang="zh-CN" altLang="en-US" sz="3200" b="1"/>
          </a:p>
          <a:p>
            <a:pPr algn="ctr"/>
            <a:r>
              <a:rPr lang="zh-CN" altLang="en-US" sz="28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mRNA技术可治疗顽疾</a:t>
            </a:r>
            <a:endParaRPr lang="zh-CN" altLang="en-US" sz="2800" b="1">
              <a:solidFill>
                <a:schemeClr val="accent2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30175" y="671830"/>
            <a:ext cx="11931650" cy="6092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    2022 could be the year 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_____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we find out whether mRNA vaccine technology can be used for a lot more 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____ 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just making vaccines. The hope is that it can also get our bodies to produce drugs that are otherwise very expensive to make, 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_______ 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open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the door to treating a vast number of 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 (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condition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zh-CN" alt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sz="2600">
                <a:latin typeface="Times New Roman" panose="02020603050405020304" charset="0"/>
                <a:cs typeface="Times New Roman" panose="02020603050405020304" charset="0"/>
              </a:rPr>
              <a:t>mRNAs are 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essential</a:t>
            </a:r>
            <a:r>
              <a:rPr lang="en-US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600">
                <a:latin typeface="Times New Roman" panose="02020603050405020304" charset="0"/>
                <a:cs typeface="Times New Roman" panose="02020603050405020304" charset="0"/>
              </a:rPr>
              <a:t>genetically coded recipes that tell cells in our body how to make proteins. In the case of mRNA vaccines, the mRNAs code for viral proteins that </a:t>
            </a:r>
            <a:r>
              <a:rPr sz="2600">
                <a:solidFill>
                  <a:srgbClr val="3333FF"/>
                </a:solidFill>
                <a:latin typeface="Times New Roman" panose="02020603050405020304" charset="0"/>
                <a:cs typeface="Times New Roman" panose="02020603050405020304" charset="0"/>
              </a:rPr>
              <a:t>provoke </a:t>
            </a:r>
            <a:r>
              <a:rPr lang="en-US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__</a:t>
            </a:r>
            <a:r>
              <a:rPr lang="en-US" sz="2600">
                <a:solidFill>
                  <a:srgbClr val="3333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600">
                <a:latin typeface="Times New Roman" panose="02020603050405020304" charset="0"/>
                <a:cs typeface="Times New Roman" panose="02020603050405020304" charset="0"/>
              </a:rPr>
              <a:t>immune response.</a:t>
            </a:r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 During the coronavirus pandemic, many</a:t>
            </a:r>
            <a:r>
              <a:rPr sz="2600">
                <a:latin typeface="Times New Roman" panose="02020603050405020304" charset="0"/>
                <a:cs typeface="Times New Roman" panose="02020603050405020304" charset="0"/>
              </a:rPr>
              <a:t> people have received the Pfizer/BioNTech or Moderna mRNA vaccines, and these 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 (find)</a:t>
            </a:r>
            <a:r>
              <a:rPr sz="2600">
                <a:latin typeface="Times New Roman" panose="02020603050405020304" charset="0"/>
                <a:cs typeface="Times New Roman" panose="02020603050405020304" charset="0"/>
              </a:rPr>
              <a:t> to be very safe and 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 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effect</a:t>
            </a:r>
            <a:r>
              <a:rPr lang="en-US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sz="2600">
                <a:latin typeface="Times New Roman" panose="02020603050405020304" charset="0"/>
                <a:cs typeface="Times New Roman" panose="02020603050405020304" charset="0"/>
              </a:rPr>
              <a:t>. This success has given a big boost to efforts to develop other mRNA vaccines for everything from cancers </a:t>
            </a:r>
            <a:r>
              <a:rPr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</a:t>
            </a:r>
            <a:r>
              <a:rPr sz="2600">
                <a:latin typeface="Times New Roman" panose="02020603050405020304" charset="0"/>
                <a:cs typeface="Times New Roman" panose="02020603050405020304" charset="0"/>
              </a:rPr>
              <a:t>herpes</a:t>
            </a:r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疱疹</a:t>
            </a:r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sz="26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600">
                <a:latin typeface="Times New Roman" panose="02020603050405020304" charset="0"/>
                <a:cs typeface="Times New Roman" panose="02020603050405020304" charset="0"/>
              </a:rPr>
              <a:t>mRNAs can code for just about any protein, so the same basic technology might also allow us to develop all kinds of 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 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treat</a:t>
            </a:r>
            <a:r>
              <a:rPr lang="en-US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sz="260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sz="26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sz="2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600">
                <a:latin typeface="Times New Roman" panose="02020603050405020304" charset="0"/>
                <a:cs typeface="Times New Roman" panose="02020603050405020304" charset="0"/>
              </a:rPr>
              <a:t>The potential of mRNA drugs is enormous. mRNAs could </a:t>
            </a:r>
            <a:r>
              <a:rPr sz="2600">
                <a:solidFill>
                  <a:srgbClr val="3333FF"/>
                </a:solidFill>
                <a:latin typeface="Times New Roman" panose="02020603050405020304" charset="0"/>
                <a:cs typeface="Times New Roman" panose="02020603050405020304" charset="0"/>
              </a:rPr>
              <a:t>slash </a:t>
            </a:r>
            <a:r>
              <a:rPr sz="2600">
                <a:latin typeface="Times New Roman" panose="02020603050405020304" charset="0"/>
                <a:cs typeface="Times New Roman" panose="02020603050405020304" charset="0"/>
              </a:rPr>
              <a:t>both development times and costs by setting our bodies </a:t>
            </a:r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_______ (work) </a:t>
            </a:r>
            <a:r>
              <a:rPr sz="2600">
                <a:latin typeface="Times New Roman" panose="02020603050405020304" charset="0"/>
                <a:cs typeface="Times New Roman" panose="02020603050405020304" charset="0"/>
              </a:rPr>
              <a:t>on the difficult and time-consuming job of manufacturing the</a:t>
            </a:r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</a:t>
            </a:r>
            <a:r>
              <a:rPr sz="2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equired prot</a:t>
            </a:r>
            <a:r>
              <a:rPr sz="2600">
                <a:latin typeface="Times New Roman" panose="02020603050405020304" charset="0"/>
                <a:cs typeface="Times New Roman" panose="02020603050405020304" charset="0"/>
              </a:rPr>
              <a:t>eins instead. </a:t>
            </a:r>
            <a:endParaRPr sz="2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48598" name="文本框 4"/>
          <p:cNvSpPr txBox="1"/>
          <p:nvPr/>
        </p:nvSpPr>
        <p:spPr>
          <a:xfrm>
            <a:off x="1798955" y="0"/>
            <a:ext cx="5841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（</a:t>
            </a:r>
            <a:r>
              <a:rPr lang="en-US" altLang="zh-CN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《</a:t>
            </a:r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新科学家</a:t>
            </a:r>
            <a:r>
              <a:rPr lang="en-US" altLang="zh-CN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》2022年1月1</a:t>
            </a:r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日</a:t>
            </a:r>
            <a:r>
              <a:rPr lang="en-US" altLang="zh-CN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9</a:t>
            </a:r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页</a:t>
            </a:r>
            <a:r>
              <a:rPr lang="en-US" altLang="zh-CN" sz="2400" b="1">
                <a:solidFill>
                  <a:schemeClr val="accent2"/>
                </a:solidFill>
                <a:latin typeface="+mj-ea"/>
                <a:ea typeface="+mj-ea"/>
                <a:cs typeface="Arial" panose="020B0604020202020204" pitchFamily="34" charset="0"/>
              </a:rPr>
              <a:t>）</a:t>
            </a:r>
            <a:endParaRPr lang="zh-CN" altLang="en-US" sz="2400" b="1">
              <a:solidFill>
                <a:schemeClr val="accent2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048599" name="文本框 16"/>
          <p:cNvSpPr txBox="1"/>
          <p:nvPr/>
        </p:nvSpPr>
        <p:spPr>
          <a:xfrm>
            <a:off x="0" y="0"/>
            <a:ext cx="1626870" cy="52197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kumimoji="1" lang="zh-CN" sz="2800" b="1" dirty="0">
                <a:solidFill>
                  <a:schemeClr val="lt1"/>
                </a:solidFill>
                <a:sym typeface="+mn-ea"/>
              </a:rPr>
              <a:t>语篇填空</a:t>
            </a:r>
            <a:endParaRPr kumimoji="1" lang="zh-CN" sz="2800" b="1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1720" y="633730"/>
            <a:ext cx="98107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774950" y="1064895"/>
            <a:ext cx="83375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than 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144635" y="1410335"/>
            <a:ext cx="132905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opening 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63110" y="1840865"/>
            <a:ext cx="155765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conditions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145030" y="2214245"/>
            <a:ext cx="157543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essentially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031490" y="3018790"/>
            <a:ext cx="57721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 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87960" y="3804285"/>
            <a:ext cx="236537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have been found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34405" y="3804285"/>
            <a:ext cx="133096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effective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921375" y="5002530"/>
            <a:ext cx="155702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treatments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1115" y="5796915"/>
            <a:ext cx="128333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2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work</a:t>
            </a:r>
            <a:r>
              <a:rPr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5" grpId="1"/>
      <p:bldP spid="6" grpId="1"/>
      <p:bldP spid="7" grpId="1"/>
      <p:bldP spid="8" grpId="1"/>
      <p:bldP spid="9" grpId="1"/>
      <p:bldP spid="10" grpId="1"/>
      <p:bldP spid="11" grpId="1"/>
      <p:bldP spid="12" grpId="1"/>
      <p:bldP spid="13" grpId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720" y="778510"/>
            <a:ext cx="11973560" cy="43103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1. </a:t>
            </a:r>
            <a:r>
              <a:rPr sz="2800">
                <a:solidFill>
                  <a:srgbClr val="3333FF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provoke</a:t>
            </a: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: to cause a particular reaction or have a particular effect  </a:t>
            </a:r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激起；引起</a:t>
            </a:r>
            <a:endParaRPr lang="zh-CN" altLang="en-US"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marL="457200" indent="-4572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Char char="ü"/>
            </a:pP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The announcement provoked a storm of protest.  这个声明激起了抗议的风潮。</a:t>
            </a:r>
            <a:endParaRPr lang="en-US" altLang="zh-CN"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sz="3000">
                <a:solidFill>
                  <a:srgbClr val="3333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slash</a:t>
            </a:r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to reduce sth by a large amount 大幅削减；大大降低</a:t>
            </a:r>
            <a:endParaRPr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marL="457200" indent="-4572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Char char="ü"/>
            </a:pPr>
            <a:r>
              <a:rPr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Car makers could be forced to slash prices. 汽车制造商可能会被迫大幅降价。</a:t>
            </a:r>
            <a:endParaRPr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marL="457200" indent="-4572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Char char="ü"/>
            </a:pPr>
            <a:r>
              <a:rPr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The workforce has been slashed by half. 职工人数裁减了一半。</a:t>
            </a:r>
            <a:endParaRPr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0" y="0"/>
            <a:ext cx="1626870" cy="52197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kumimoji="1" lang="zh-CN" sz="2800" b="1" dirty="0">
                <a:solidFill>
                  <a:schemeClr val="lt1"/>
                </a:solidFill>
                <a:sym typeface="+mn-ea"/>
              </a:rPr>
              <a:t>词语讲解</a:t>
            </a:r>
            <a:endParaRPr kumimoji="1" lang="zh-CN" sz="2800" b="1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795" y="1836420"/>
            <a:ext cx="1626870" cy="5219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kumimoji="1" lang="zh-CN" sz="2800" b="1" dirty="0">
                <a:solidFill>
                  <a:schemeClr val="lt1"/>
                </a:solidFill>
              </a:rPr>
              <a:t>翻译句子</a:t>
            </a:r>
            <a:endParaRPr kumimoji="1" lang="zh-CN" sz="2800" b="1" dirty="0">
              <a:solidFill>
                <a:schemeClr val="l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7795" y="2393950"/>
            <a:ext cx="781431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The article was intended to provoke discussion.   </a:t>
            </a:r>
            <a:endParaRPr lang="en-US" altLang="zh-CN" sz="3000">
              <a:solidFill>
                <a:srgbClr val="FF0000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795" y="5185410"/>
            <a:ext cx="1626870" cy="5219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kumimoji="1" lang="zh-CN" sz="2800" b="1" dirty="0">
                <a:solidFill>
                  <a:schemeClr val="lt1"/>
                </a:solidFill>
              </a:rPr>
              <a:t>翻译句子</a:t>
            </a:r>
            <a:endParaRPr kumimoji="1" lang="zh-CN" sz="2800" b="1" dirty="0">
              <a:solidFill>
                <a:schemeClr val="l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795" y="5756275"/>
            <a:ext cx="98056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The mayor will have to slash the city</a:t>
            </a:r>
            <a:r>
              <a:rPr lang="en-US" altLang="zh-CN" sz="30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’</a:t>
            </a:r>
            <a:r>
              <a:rPr lang="zh-CN" altLang="en-US" sz="30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s </a:t>
            </a:r>
            <a:r>
              <a:rPr lang="en-US" altLang="zh-CN" sz="30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next year’s </a:t>
            </a:r>
            <a:r>
              <a:rPr lang="zh-CN" altLang="en-US" sz="30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budget.</a:t>
            </a:r>
            <a:endParaRPr lang="zh-CN" altLang="en-US" sz="3000">
              <a:solidFill>
                <a:srgbClr val="FF0000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50390" y="1862455"/>
            <a:ext cx="45808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这篇文章旨在引发讨论。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80000" y="2917190"/>
            <a:ext cx="741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764665" y="5185410"/>
            <a:ext cx="3854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 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215900" y="6269990"/>
            <a:ext cx="8964000" cy="2032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850390" y="5234305"/>
            <a:ext cx="5969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市长将不得不削减该市明年的预算。  </a:t>
            </a:r>
            <a:endParaRPr sz="28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/>
      <p:bldP spid="3" grpId="0"/>
      <p:bldP spid="3" grpId="1"/>
      <p:bldP spid="11" grpId="0"/>
      <p:bldP spid="5" grpId="0" bldLvl="0" animBg="1"/>
      <p:bldP spid="11" grpId="1"/>
      <p:bldP spid="5" grpId="1" animBg="1"/>
      <p:bldP spid="6" grpId="0"/>
      <p:bldP spid="6" grpId="1"/>
      <p:bldP spid="7" grpId="0"/>
      <p:bldP spid="7" grpId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6495,&quot;width&quot;:8205}"/>
</p:tagLst>
</file>

<file path=ppt/tags/tag2.xml><?xml version="1.0" encoding="utf-8"?>
<p:tagLst xmlns:p="http://schemas.openxmlformats.org/presentationml/2006/main">
  <p:tag name="KSO_WM_UNIT_PLACING_PICTURE_USER_VIEWPORT" val="{&quot;height&quot;:4762.20458984375,&quot;width&quot;:6084.3255615234375}"/>
</p:tagLst>
</file>

<file path=ppt/tags/tag3.xml><?xml version="1.0" encoding="utf-8"?>
<p:tagLst xmlns:p="http://schemas.openxmlformats.org/presentationml/2006/main">
  <p:tag name="KSO_WM_UNIT_PLACING_PICTURE_USER_VIEWPORT" val="{&quot;height&quot;:12000,&quot;width&quot;:120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11806</Words>
  <Application>WPS 演示</Application>
  <PresentationFormat>宽屏</PresentationFormat>
  <Paragraphs>423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Trebuchet MS</vt:lpstr>
      <vt:lpstr>Times New Roman</vt:lpstr>
      <vt:lpstr>Calibri</vt:lpstr>
      <vt:lpstr>微软雅黑</vt:lpstr>
      <vt:lpstr>华文中宋</vt:lpstr>
      <vt:lpstr>Wingdings</vt:lpstr>
      <vt:lpstr>Arial Unicode MS</vt:lpstr>
      <vt:lpstr>HelveticaNeue</vt:lpstr>
      <vt:lpstr>Corbel</vt:lpstr>
      <vt:lpstr>华文新魏</vt:lpstr>
      <vt:lpstr>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 美联社一分钟新闻听写填空 AP News Minute 01/04/22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24147</cp:lastModifiedBy>
  <cp:revision>483</cp:revision>
  <dcterms:created xsi:type="dcterms:W3CDTF">2021-12-07T10:12:00Z</dcterms:created>
  <dcterms:modified xsi:type="dcterms:W3CDTF">2022-01-10T08:49:22Z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3B309F1C6E1B4745889C1E611CE84383</vt:lpwstr>
  </property>
  <property fmtid="{D5CDD505-2E9C-101B-9397-08002B2CF9AE}" pid="3" name="KSOProductBuildVer">
    <vt:lpwstr>2052-11.8.2.8411</vt:lpwstr>
  </property>
</Properties>
</file>