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26"/>
  </p:notesMasterIdLst>
  <p:handoutMasterIdLst>
    <p:handoutMasterId r:id="rId27"/>
  </p:handoutMasterIdLst>
  <p:sldIdLst>
    <p:sldId id="451" r:id="rId4"/>
    <p:sldId id="415" r:id="rId5"/>
    <p:sldId id="431" r:id="rId6"/>
    <p:sldId id="417" r:id="rId7"/>
    <p:sldId id="421" r:id="rId8"/>
    <p:sldId id="420" r:id="rId9"/>
    <p:sldId id="419" r:id="rId10"/>
    <p:sldId id="422" r:id="rId11"/>
    <p:sldId id="423" r:id="rId12"/>
    <p:sldId id="428" r:id="rId13"/>
    <p:sldId id="429" r:id="rId14"/>
    <p:sldId id="433" r:id="rId15"/>
    <p:sldId id="435" r:id="rId16"/>
    <p:sldId id="434" r:id="rId17"/>
    <p:sldId id="256" r:id="rId18"/>
    <p:sldId id="425" r:id="rId19"/>
    <p:sldId id="426" r:id="rId20"/>
    <p:sldId id="427" r:id="rId21"/>
    <p:sldId id="436" r:id="rId22"/>
    <p:sldId id="418" r:id="rId23"/>
    <p:sldId id="416" r:id="rId24"/>
    <p:sldId id="437"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71B7"/>
    <a:srgbClr val="AE4845"/>
    <a:srgbClr val="52C8D9"/>
    <a:srgbClr val="FA4453"/>
    <a:srgbClr val="BFBFBF"/>
    <a:srgbClr val="7F7F7F"/>
    <a:srgbClr val="F4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howGuides="1">
      <p:cViewPr varScale="1">
        <p:scale>
          <a:sx n="83" d="100"/>
          <a:sy n="83" d="100"/>
        </p:scale>
        <p:origin x="784" y="4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71AC5-4396-4B2B-A6C9-486DD55463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42744-291E-48B5-9EFE-2CB54AA5BE4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200150"/>
            <a:ext cx="4038600" cy="33940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EA890FE-8E52-4017-9732-225F32D42D0F}"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08707B62-09D3-497B-B7EC-E4F26981F04E}" type="slidenum">
              <a:rPr lang="zh-CN" altLang="en-US"/>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B6E71F8F-D6E8-4430-A036-319CBEB20B98}"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87ACA942-58F6-43FD-A3AB-B078173433BB}" type="slidenum">
              <a:rPr lang="zh-CN" altLang="en-US"/>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A803B9E-F67C-453D-931A-D9D9FED336E4}" type="slidenum">
              <a:rPr lang="zh-CN" altLang="en-US"/>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23B37EF-9B60-4C5C-BB61-D9DB2163197C}" type="slidenum">
              <a:rPr lang="zh-CN" altLang="en-US"/>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8B44855-C40E-47DC-8CF4-CD2A58F7AAAE}" type="slidenum">
              <a:rPr lang="zh-CN" altLang="en-US"/>
            </a:fld>
            <a:endParaRPr lang="zh-CN" alt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03D3EA7-3A0B-4E76-9B7F-6E2BFD469AE6}" type="slidenum">
              <a:rPr lang="zh-CN" altLang="en-US"/>
            </a:fld>
            <a:endParaRPr lang="zh-CN" alt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a:xfrm>
            <a:off x="3124200" y="4767263"/>
            <a:ext cx="2895600" cy="274637"/>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4767263"/>
            <a:ext cx="2133600" cy="274637"/>
          </a:xfrm>
        </p:spPr>
        <p:txBody>
          <a:bodyPr/>
          <a:lstStyle>
            <a:lvl1pPr>
              <a:defRPr/>
            </a:lvl1pPr>
          </a:lstStyle>
          <a:p>
            <a:fld id="{BD20BD05-88DB-4EFC-89CD-DB4A4390314B}"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fld>
            <a:endParaRPr lang="zh-CN" altLang="en-US"/>
          </a:p>
        </p:txBody>
      </p:sp>
      <p:grpSp>
        <p:nvGrpSpPr>
          <p:cNvPr id="2" name="组合 7"/>
          <p:cNvGrpSpPr/>
          <p:nvPr userDrawn="1"/>
        </p:nvGrpSpPr>
        <p:grpSpPr>
          <a:xfrm>
            <a:off x="2500745" y="273601"/>
            <a:ext cx="4959679" cy="569957"/>
            <a:chOff x="1930399" y="38572"/>
            <a:chExt cx="6612905" cy="759943"/>
          </a:xfrm>
        </p:grpSpPr>
        <p:sp>
          <p:nvSpPr>
            <p:cNvPr id="9" name="任意多边形 8"/>
            <p:cNvSpPr/>
            <p:nvPr/>
          </p:nvSpPr>
          <p:spPr>
            <a:xfrm>
              <a:off x="1930399" y="189984"/>
              <a:ext cx="5800437" cy="476676"/>
            </a:xfrm>
            <a:custGeom>
              <a:avLst/>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21305128">
              <a:off x="7366660" y="38572"/>
              <a:ext cx="1176644" cy="759943"/>
            </a:xfrm>
            <a:prstGeom prst="ellipse">
              <a:avLst/>
            </a:prstGeom>
            <a:blipFill>
              <a:blip r:embed="rId2" cstate="print">
                <a:duotone>
                  <a:schemeClr val="accent1">
                    <a:shade val="45000"/>
                    <a:satMod val="135000"/>
                  </a:schemeClr>
                  <a:prstClr val="white"/>
                </a:duotone>
              </a:blip>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a typeface="微软雅黑" panose="020B0503020204020204" pitchFamily="34" charset="-122"/>
              </a:endParaRPr>
            </a:p>
          </p:txBody>
        </p:sp>
      </p:grpSp>
      <p:sp>
        <p:nvSpPr>
          <p:cNvPr id="11" name="文本框 4"/>
          <p:cNvSpPr txBox="1"/>
          <p:nvPr userDrawn="1"/>
        </p:nvSpPr>
        <p:spPr>
          <a:xfrm>
            <a:off x="2869057" y="317597"/>
            <a:ext cx="2663710" cy="346249"/>
          </a:xfrm>
          <a:prstGeom prst="rect">
            <a:avLst/>
          </a:prstGeom>
          <a:noFill/>
        </p:spPr>
        <p:txBody>
          <a:bodyPr wrap="none" lIns="68580" tIns="34290" rIns="68580" bIns="34290"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ADD YOUR TITLE HERE</a:t>
            </a:r>
            <a:endParaRPr lang="zh-CN" altLang="en-US"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fld>
            <a:endParaRPr lang="zh-CN" altLang="en-US"/>
          </a:p>
        </p:txBody>
      </p:sp>
      <p:grpSp>
        <p:nvGrpSpPr>
          <p:cNvPr id="2" name="组合 7"/>
          <p:cNvGrpSpPr/>
          <p:nvPr userDrawn="1"/>
        </p:nvGrpSpPr>
        <p:grpSpPr>
          <a:xfrm>
            <a:off x="2500745" y="273601"/>
            <a:ext cx="4959679" cy="569957"/>
            <a:chOff x="1930399" y="38572"/>
            <a:chExt cx="6612905" cy="759943"/>
          </a:xfrm>
        </p:grpSpPr>
        <p:sp>
          <p:nvSpPr>
            <p:cNvPr id="9" name="任意多边形 8"/>
            <p:cNvSpPr/>
            <p:nvPr/>
          </p:nvSpPr>
          <p:spPr>
            <a:xfrm>
              <a:off x="1930399" y="189984"/>
              <a:ext cx="5800437" cy="476676"/>
            </a:xfrm>
            <a:custGeom>
              <a:avLst/>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21305128">
              <a:off x="7366660" y="38572"/>
              <a:ext cx="1176644" cy="759943"/>
            </a:xfrm>
            <a:prstGeom prst="ellipse">
              <a:avLst/>
            </a:prstGeom>
            <a:blipFill>
              <a:blip r:embed="rId2" cstate="print">
                <a:duotone>
                  <a:schemeClr val="accent2">
                    <a:shade val="45000"/>
                    <a:satMod val="135000"/>
                  </a:schemeClr>
                  <a:prstClr val="white"/>
                </a:duotone>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sp>
        <p:nvSpPr>
          <p:cNvPr id="11" name="文本框 4"/>
          <p:cNvSpPr txBox="1"/>
          <p:nvPr userDrawn="1"/>
        </p:nvSpPr>
        <p:spPr>
          <a:xfrm>
            <a:off x="2869057" y="317597"/>
            <a:ext cx="2663710" cy="346249"/>
          </a:xfrm>
          <a:prstGeom prst="rect">
            <a:avLst/>
          </a:prstGeom>
          <a:noFill/>
        </p:spPr>
        <p:txBody>
          <a:bodyPr wrap="none" lIns="68580" tIns="34290" rIns="68580" bIns="34290"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ADD YOUR TITLE HERE</a:t>
            </a:r>
            <a:endParaRPr lang="zh-CN" altLang="en-US"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569A27D-06FB-42F4-B871-FD4D49D0F5D7}"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6348E9B-6513-44A6-A98C-F274D8B8C3E5}"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fld id="{A18B80A6-191E-4CB3-8493-142380DB01C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6EE9872-99A0-46E3-8ACB-193C27EBBA98}"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C7D1EE-58C5-4484-A400-D40AC2181756}"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D30BE2-2305-4090-8C6B-386B5A3DB973}"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A18B80A6-191E-4CB3-8493-142380DB01CF}"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92FAC6F0-8F62-456E-BF37-56EE352F0CC4}" type="slidenum">
              <a:rPr lang="zh-CN" altLang="en-US"/>
            </a:fld>
            <a:endParaRPr lang="zh-CN" altLang="en-US" sz="1800">
              <a:solidFill>
                <a:schemeClr val="tx1"/>
              </a:solidFill>
            </a:endParaRPr>
          </a:p>
        </p:txBody>
      </p:sp>
      <p:pic>
        <p:nvPicPr>
          <p:cNvPr id="12" name="图片 11" descr="水印"/>
          <p:cNvPicPr>
            <a:picLocks noChangeAspect="1"/>
          </p:cNvPicPr>
          <p:nvPr userDrawn="1"/>
        </p:nvPicPr>
        <p:blipFill>
          <a:blip r:embed="rId13"/>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179512" y="-92546"/>
            <a:ext cx="8784976" cy="5755422"/>
          </a:xfrm>
          <a:prstGeom prst="rect">
            <a:avLst/>
          </a:prstGeom>
          <a:noFill/>
        </p:spPr>
        <p:txBody>
          <a:bodyPr wrap="square">
            <a:spAutoFit/>
          </a:bodyPr>
          <a:lstStyle/>
          <a:p>
            <a:pPr indent="76200" algn="ct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C</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benefits of regular exercise are well documented </a:t>
            </a: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there's a new bonus to add to the ever-growing </a:t>
            </a:r>
            <a:r>
              <a:rPr lang="en-US" altLang="zh-CN" sz="1600" kern="100" dirty="0" err="1">
                <a:effectLst/>
                <a:latin typeface="Times New Roman" panose="02020603050405020304" pitchFamily="18" charset="0"/>
                <a:ea typeface="宋体" panose="02010600030101010101" pitchFamily="2" charset="-122"/>
                <a:cs typeface="Times New Roman" panose="02020603050405020304" pitchFamily="18" charset="0"/>
              </a:rPr>
              <a:t>list.New</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researchers found that middle-aged women who were physically fit could be nearly 90 percent less likely to develop dementia(</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失智症）</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in later life, and is they did, it came on a decade later than less sporty women. </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Lead researcher Dr. Helena </a:t>
            </a:r>
            <a:r>
              <a:rPr lang="en-US" altLang="zh-CN" sz="1600" kern="100" dirty="0" err="1">
                <a:effectLst/>
                <a:latin typeface="Times New Roman" panose="02020603050405020304" pitchFamily="18" charset="0"/>
                <a:ea typeface="宋体" panose="02010600030101010101" pitchFamily="2" charset="-122"/>
                <a:cs typeface="Times New Roman" panose="02020603050405020304" pitchFamily="18" charset="0"/>
              </a:rPr>
              <a:t>Horder</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of the University of Gothenburg in Sweden, said: "These findings are exciting because it's possible that improving people's cardiovascular(</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心血管的）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fitness in middle age could delay or even prevent them from developing dementia.” </a:t>
            </a:r>
            <a:endPar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lgn="just"/>
            <a:r>
              <a:rPr lang="en-US" altLang="zh-CN" sz="1600" kern="100" dirty="0">
                <a:highlight>
                  <a:srgbClr val="00FFFF"/>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For the study, 191 women with an average age of 50 took a bicycle exercise test until they were exhausted to measure their peak(</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最大值的）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cardiovascular capacity. The average peak workload</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was measured at 103 watts.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 total of 40 women met the criteria for a high fitness level, or 120 watts or higher. A total of 92</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women were in the medium fitness category; and 59 women were in the low fitness category, defined</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as a peak workload of 80 watts or less, or having their exercise tests stopped because of high blood</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pressure, chest pain or other cardiovascular problems.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These women were then tested for dementia six times over the following four decades. During that time,44 of the women developed dementia. Five percent of the highly fit women developed dementia, compared to 25 percent of the women with medium fitness and 32 percent of the women with low fitness.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However, this study does not show cause and effect between cardiovascular fitness and dementia, it only shows an association. More research is needed to see if improved fitness could have a positive effect on the risk of dementia and also to look at when during a lifetime a high fitness level is most important.” She also admitted that a relatively small number of women were studied, all of whom were form Sweden, so the results might not be applicable to other groups.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3059832" y="2547372"/>
            <a:ext cx="1512168" cy="28803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4547361" y="1347614"/>
            <a:ext cx="1728192" cy="28803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683568" y="75272"/>
            <a:ext cx="8208912" cy="5016758"/>
          </a:xfrm>
          <a:prstGeom prst="rect">
            <a:avLst/>
          </a:prstGeom>
          <a:noFill/>
        </p:spPr>
        <p:txBody>
          <a:bodyPr wrap="square">
            <a:spAutoFit/>
          </a:bodyPr>
          <a:lstStyle/>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What is on the ever-growing list mentioned in the first paragraph?</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 Positive effects of doing exercises.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B. Exercises suitable for the middle-aged.</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 Experimental studies on diseases.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D. Advantages of sporty woman over man</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28.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Why did the researchers ask the woman to do bicycle exercise?</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 To predict their maximum heart rate.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B. To assess their cardiovascular capacity</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 To change their habits of working out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D. To detect their potential health problems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29.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What do we know about </a:t>
            </a:r>
            <a:r>
              <a:rPr lang="en-US" altLang="zh-CN" sz="1600" b="1" kern="100" dirty="0" err="1">
                <a:effectLst/>
                <a:latin typeface="Times New Roman" panose="02020603050405020304" pitchFamily="18" charset="0"/>
                <a:ea typeface="宋体" panose="02010600030101010101" pitchFamily="2" charset="-122"/>
                <a:cs typeface="Times New Roman" panose="02020603050405020304" pitchFamily="18" charset="0"/>
              </a:rPr>
              <a:t>Dr.Horder's</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study?</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 It aimed to find a cure for dementia.</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B. Data collection was a lengthy process.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 Some participants withdrew from it.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D. The results were far from satisfactory.</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30.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Which of the following is the best title for the text?</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 More Women Are Exercising to Prevent Dementia</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B. Middle-Aged Women Need to Do More Exercise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 Fit Women Are Less Likely to Develop Dementia</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D. Biking Improves Women's Cardiovascular Fitness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bwMode="auto">
          <a:xfrm>
            <a:off x="4860032" y="123478"/>
            <a:ext cx="1872208"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3203848" y="3747130"/>
            <a:ext cx="1152128"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043608" y="123478"/>
            <a:ext cx="504056"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1019944" y="1347614"/>
            <a:ext cx="504056"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1018285" y="2538362"/>
            <a:ext cx="504056"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043608" y="3753827"/>
            <a:ext cx="576064"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矩形 58"/>
          <p:cNvSpPr>
            <a:spLocks noChangeArrowheads="1"/>
          </p:cNvSpPr>
          <p:nvPr/>
        </p:nvSpPr>
        <p:spPr bwMode="auto">
          <a:xfrm>
            <a:off x="0" y="5092700"/>
            <a:ext cx="9144000" cy="142875"/>
          </a:xfrm>
          <a:prstGeom prst="rect">
            <a:avLst/>
          </a:prstGeom>
          <a:solidFill>
            <a:srgbClr val="FA445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259632" y="459264"/>
            <a:ext cx="7632848" cy="274638"/>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251520" y="733903"/>
            <a:ext cx="5112568" cy="253672"/>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6087611" y="184626"/>
            <a:ext cx="1183258" cy="274638"/>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8B80A6-191E-4CB3-8493-142380DB01C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79512" y="-92546"/>
            <a:ext cx="8784976" cy="5755422"/>
          </a:xfrm>
          <a:prstGeom prst="rect">
            <a:avLst/>
          </a:prstGeom>
          <a:noFill/>
        </p:spPr>
        <p:txBody>
          <a:bodyPr wrap="square">
            <a:spAutoFit/>
          </a:bodyPr>
          <a:lstStyle/>
          <a:p>
            <a:pPr marL="0" marR="0" lvl="0" indent="7620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benefits of regular exercise are well documented </a:t>
            </a:r>
            <a:r>
              <a:rPr kumimoji="0" lang="en-US" altLang="zh-CN" sz="16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there's a new bonus to add to the ever-growing </a:t>
            </a:r>
            <a:r>
              <a:rPr kumimoji="0" lang="en-US" altLang="zh-CN" sz="16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list.New</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researchers found that middle-aged women who were physically fit could be nearly 90 percent less likely to develop dementia(</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失智症）</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in later life, and is they did, it came on a decade later than less sporty women. </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Lead researcher Dr. Helena </a:t>
            </a:r>
            <a:r>
              <a:rPr kumimoji="0" lang="en-US" altLang="zh-CN" sz="16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Horder</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of the University of Gothenburg in Sweden, said: "These findings are exciting because it's possible that improving people's cardiovascular(</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心血管的）</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fitness in middle age could delay or even prevent them from developing dementia.” </a:t>
            </a:r>
            <a:endPar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defRPr/>
            </a:pPr>
            <a:r>
              <a:rPr lang="en-US" altLang="zh-CN" sz="1600" kern="100" dirty="0">
                <a:solidFill>
                  <a:srgbClr val="000000"/>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For the study, 191 women with an average age of 50 took a bicycle exercise test until they were exhausted to measure their peak(</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最大值的）</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cardiovascular capacity. The average peak workload</a:t>
            </a:r>
            <a:r>
              <a:rPr lang="en-US" altLang="zh-CN" sz="16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was measured at 103 watts.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total of 40 women met the criteria for a high fitness level, or 120 watts or higher. A total of 92</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women were in the medium fitness category; and 59 women were in the low fitness category, defined</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as a peak workload of 80 watts or less, or having their exercise tests stopped because of high blood</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pressure, chest pain or other cardiovascular problems.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 5.</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These women were then tested for dementia six times over the following four decades. During that time,44 of the women developed dementia. Five percent of the highly fit women developed dementia, compared to 25 percent of the women with medium fitness and 32 percent of the women with low fitness.</a:t>
            </a:r>
            <a:endParaRPr lang="en-US" altLang="zh-CN" sz="16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However, this study does not show cause and effect between cardiovascular fitness and dementia, it only shows an association. More research is needed to see if improved fitness could have a positive effect on the risk of dementia and also to look at when during a lifetime a high fitness level is most important.” She also admitted that a relatively small number of women were studied, all of whom were form Sweden, so the results might not be applicable to other groups.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bwMode="auto">
          <a:xfrm>
            <a:off x="7283935" y="123479"/>
            <a:ext cx="1344468" cy="335785"/>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The topic</a:t>
            </a:r>
            <a:endPar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文本框 8"/>
          <p:cNvSpPr txBox="1"/>
          <p:nvPr/>
        </p:nvSpPr>
        <p:spPr>
          <a:xfrm>
            <a:off x="2627784" y="871220"/>
            <a:ext cx="5436096" cy="390684"/>
          </a:xfrm>
          <a:prstGeom prst="rect">
            <a:avLst/>
          </a:prstGeom>
          <a:noFill/>
        </p:spPr>
        <p:txBody>
          <a:bodyPr wrap="square">
            <a:spAutoFit/>
          </a:bodyPr>
          <a:lstStyle/>
          <a:p>
            <a:pPr marL="0" marR="0" lvl="0" indent="76200" algn="just" defTabSz="914400" rtl="0" eaLnBrk="1" fontAlgn="auto" latinLnBrk="0" hangingPunct="1">
              <a:lnSpc>
                <a:spcPct val="115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30. C. Fit Women Are Less Likely to Develop Dementia.</a:t>
            </a:r>
            <a:endParaRPr kumimoji="0" lang="zh-CN" altLang="zh-CN" sz="1400" b="0" i="0" u="none" strike="noStrike" kern="100" cap="none" spc="0" normalizeH="0" baseline="0" noProof="0" dirty="0">
              <a:ln>
                <a:noFill/>
              </a:ln>
              <a:solidFill>
                <a:srgbClr val="000000"/>
              </a:solidFill>
              <a:effectLst/>
              <a:highlight>
                <a:srgbClr val="FFFF00"/>
              </a:highligh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bwMode="auto">
          <a:xfrm>
            <a:off x="3563888" y="443593"/>
            <a:ext cx="1728192" cy="274638"/>
          </a:xfrm>
          <a:prstGeom prst="rect">
            <a:avLst/>
          </a:prstGeom>
          <a:noFill/>
          <a:ln w="28575" cap="flat" cmpd="sng" algn="ctr">
            <a:solidFill>
              <a:srgbClr val="52C8D9"/>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6204158" y="440230"/>
            <a:ext cx="1183258" cy="293671"/>
          </a:xfrm>
          <a:prstGeom prst="rect">
            <a:avLst/>
          </a:prstGeom>
          <a:noFill/>
          <a:ln w="28575" cap="flat" cmpd="sng" algn="ctr">
            <a:solidFill>
              <a:srgbClr val="52C8D9"/>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883984" y="687873"/>
            <a:ext cx="3471991" cy="274638"/>
          </a:xfrm>
          <a:prstGeom prst="rect">
            <a:avLst/>
          </a:prstGeom>
          <a:noFill/>
          <a:ln w="28575" cap="flat" cmpd="sng" algn="ctr">
            <a:solidFill>
              <a:srgbClr val="52C8D9"/>
            </a:solid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文本框 12"/>
          <p:cNvSpPr txBox="1"/>
          <p:nvPr/>
        </p:nvSpPr>
        <p:spPr>
          <a:xfrm>
            <a:off x="2627784" y="1380137"/>
            <a:ext cx="5436096" cy="390684"/>
          </a:xfrm>
          <a:prstGeom prst="rect">
            <a:avLst/>
          </a:prstGeom>
          <a:noFill/>
        </p:spPr>
        <p:txBody>
          <a:bodyPr wrap="square">
            <a:spAutoFit/>
          </a:bodyPr>
          <a:lstStyle/>
          <a:p>
            <a:pPr lvl="0" indent="76200" algn="just">
              <a:lnSpc>
                <a:spcPct val="115000"/>
              </a:lnSpc>
            </a:pP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27. A. </a:t>
            </a:r>
            <a:r>
              <a:rPr lang="en-US" altLang="zh-CN" b="1" dirty="0">
                <a:highlight>
                  <a:srgbClr val="FFFF00"/>
                </a:highlight>
                <a:latin typeface="Times New Roman" panose="02020603050405020304" pitchFamily="18" charset="0"/>
                <a:cs typeface="Times New Roman" panose="02020603050405020304" pitchFamily="18" charset="0"/>
              </a:rPr>
              <a:t>Positive</a:t>
            </a:r>
            <a:r>
              <a:rPr lang="en-US" altLang="zh-CN" dirty="0">
                <a:highlight>
                  <a:srgbClr val="FFFF00"/>
                </a:highlight>
                <a:latin typeface="Times New Roman" panose="02020603050405020304" pitchFamily="18" charset="0"/>
                <a:cs typeface="Times New Roman" panose="02020603050405020304" pitchFamily="18" charset="0"/>
              </a:rPr>
              <a:t> effects of </a:t>
            </a:r>
            <a:r>
              <a:rPr lang="en-US" altLang="zh-CN" b="1" dirty="0">
                <a:highlight>
                  <a:srgbClr val="FFFF00"/>
                </a:highlight>
                <a:latin typeface="Times New Roman" panose="02020603050405020304" pitchFamily="18" charset="0"/>
                <a:cs typeface="Times New Roman" panose="02020603050405020304" pitchFamily="18" charset="0"/>
              </a:rPr>
              <a:t>doing exercises</a:t>
            </a: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0" i="0" u="none" strike="noStrike" kern="100" cap="none" spc="0" normalizeH="0" baseline="0" noProof="0" dirty="0">
              <a:ln>
                <a:noFill/>
              </a:ln>
              <a:solidFill>
                <a:srgbClr val="000000"/>
              </a:solidFill>
              <a:effectLst/>
              <a:highlight>
                <a:srgbClr val="FFFF00"/>
              </a:highligh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4" name="箭头: 燕尾形 13"/>
          <p:cNvSpPr/>
          <p:nvPr/>
        </p:nvSpPr>
        <p:spPr bwMode="auto">
          <a:xfrm rot="16200000">
            <a:off x="6173800" y="1207917"/>
            <a:ext cx="323227" cy="254755"/>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5" name="箭头: 燕尾形 14"/>
          <p:cNvSpPr/>
          <p:nvPr/>
        </p:nvSpPr>
        <p:spPr bwMode="auto">
          <a:xfrm rot="16200000">
            <a:off x="6590654" y="552259"/>
            <a:ext cx="565749" cy="254755"/>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896357" y="1917526"/>
            <a:ext cx="8280920" cy="232533"/>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212073" y="2162139"/>
            <a:ext cx="2487719" cy="239611"/>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8" name="文本框 17"/>
          <p:cNvSpPr txBox="1"/>
          <p:nvPr/>
        </p:nvSpPr>
        <p:spPr>
          <a:xfrm>
            <a:off x="2646040" y="2094139"/>
            <a:ext cx="5436096" cy="390684"/>
          </a:xfrm>
          <a:prstGeom prst="rect">
            <a:avLst/>
          </a:prstGeom>
          <a:noFill/>
        </p:spPr>
        <p:txBody>
          <a:bodyPr wrap="square">
            <a:spAutoFit/>
          </a:bodyPr>
          <a:lstStyle/>
          <a:p>
            <a:pPr lvl="0" indent="76200" algn="just">
              <a:lnSpc>
                <a:spcPct val="115000"/>
              </a:lnSpc>
            </a:pP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28. B. </a:t>
            </a:r>
            <a:r>
              <a:rPr lang="en-US" altLang="zh-CN"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To </a:t>
            </a:r>
            <a:r>
              <a:rPr lang="en-US" altLang="zh-CN"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assess</a:t>
            </a:r>
            <a:r>
              <a:rPr lang="en-US" altLang="zh-CN"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 their cardiovascular capacity</a:t>
            </a: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0" i="0" u="none" strike="noStrike" kern="100" cap="none" spc="0" normalizeH="0" baseline="0" noProof="0" dirty="0">
              <a:ln>
                <a:noFill/>
              </a:ln>
              <a:solidFill>
                <a:srgbClr val="000000"/>
              </a:solidFill>
              <a:effectLst/>
              <a:highlight>
                <a:srgbClr val="FFFF00"/>
              </a:highligh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9" name="矩形 18"/>
          <p:cNvSpPr/>
          <p:nvPr/>
        </p:nvSpPr>
        <p:spPr bwMode="auto">
          <a:xfrm>
            <a:off x="604063" y="3593752"/>
            <a:ext cx="7344816" cy="268669"/>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0" name="文本框 19"/>
          <p:cNvSpPr txBox="1"/>
          <p:nvPr/>
        </p:nvSpPr>
        <p:spPr>
          <a:xfrm>
            <a:off x="2699792" y="3920044"/>
            <a:ext cx="5436096" cy="390684"/>
          </a:xfrm>
          <a:prstGeom prst="rect">
            <a:avLst/>
          </a:prstGeom>
          <a:noFill/>
        </p:spPr>
        <p:txBody>
          <a:bodyPr wrap="square">
            <a:spAutoFit/>
          </a:bodyPr>
          <a:lstStyle/>
          <a:p>
            <a:pPr lvl="0" indent="76200" algn="just">
              <a:lnSpc>
                <a:spcPct val="115000"/>
              </a:lnSpc>
            </a:pP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29. B. </a:t>
            </a:r>
            <a:r>
              <a:rPr lang="en-US" altLang="zh-CN"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Data collection was a </a:t>
            </a:r>
            <a:r>
              <a:rPr lang="en-US" altLang="zh-CN"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lengthy</a:t>
            </a:r>
            <a:r>
              <a:rPr lang="en-US" altLang="zh-CN"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 process.</a:t>
            </a:r>
            <a:r>
              <a:rPr kumimoji="0" lang="en-US" altLang="zh-CN" sz="18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0" i="0" u="none" strike="noStrike" kern="100" cap="none" spc="0" normalizeH="0" baseline="0" noProof="0" dirty="0">
              <a:ln>
                <a:noFill/>
              </a:ln>
              <a:solidFill>
                <a:srgbClr val="000000"/>
              </a:solidFill>
              <a:effectLst/>
              <a:highlight>
                <a:srgbClr val="FFFF00"/>
              </a:highligh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21" name="标注: 上箭头 20"/>
          <p:cNvSpPr/>
          <p:nvPr/>
        </p:nvSpPr>
        <p:spPr bwMode="auto">
          <a:xfrm>
            <a:off x="1837832" y="2413830"/>
            <a:ext cx="4392488" cy="539747"/>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Measure ,evaluate ,</a:t>
            </a:r>
            <a:r>
              <a:rPr kumimoji="0" lang="en-US" altLang="zh-CN" sz="1800" b="1" i="0" u="none" strike="noStrike" cap="none" normalizeH="0" baseline="0" dirty="0" err="1">
                <a:ln>
                  <a:solidFill>
                    <a:srgbClr val="92D050"/>
                  </a:solidFill>
                </a:ln>
                <a:solidFill>
                  <a:srgbClr val="FF0000"/>
                </a:solidFill>
                <a:effectLst/>
                <a:latin typeface="Arial" panose="020B0604020202020204" pitchFamily="34" charset="0"/>
                <a:ea typeface="宋体" panose="02010600030101010101" pitchFamily="2" charset="-122"/>
              </a:rPr>
              <a:t>analyze,investigate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2" name="标注: 上箭头 21"/>
          <p:cNvSpPr/>
          <p:nvPr/>
        </p:nvSpPr>
        <p:spPr bwMode="auto">
          <a:xfrm>
            <a:off x="4244066" y="4246529"/>
            <a:ext cx="3204864" cy="562498"/>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err="1">
                <a:ln>
                  <a:solidFill>
                    <a:srgbClr val="92D050"/>
                  </a:solidFill>
                </a:ln>
                <a:solidFill>
                  <a:srgbClr val="FF0000"/>
                </a:solidFill>
                <a:effectLst/>
                <a:latin typeface="Arial" panose="020B0604020202020204" pitchFamily="34" charset="0"/>
                <a:ea typeface="宋体" panose="02010600030101010101" pitchFamily="2" charset="-122"/>
              </a:rPr>
              <a:t>Long,extended,extensive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3" name="标注: 上箭头 22"/>
          <p:cNvSpPr/>
          <p:nvPr/>
        </p:nvSpPr>
        <p:spPr bwMode="auto">
          <a:xfrm>
            <a:off x="2451837" y="398761"/>
            <a:ext cx="4392488" cy="539747"/>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err="1">
                <a:ln>
                  <a:solidFill>
                    <a:srgbClr val="92D050"/>
                  </a:solidFill>
                </a:ln>
                <a:solidFill>
                  <a:srgbClr val="FF0000"/>
                </a:solidFill>
                <a:effectLst/>
                <a:latin typeface="Arial" panose="020B0604020202020204" pitchFamily="34" charset="0"/>
                <a:ea typeface="宋体" panose="02010600030101010101" pitchFamily="2" charset="-122"/>
              </a:rPr>
              <a:t>Record,list,report,identify,explore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inVertical)">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linds(horizontal)">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linds(horizontal)">
                                      <p:cBhvr>
                                        <p:cTn id="9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animBg="1"/>
      <p:bldP spid="12" grpId="0" animBg="1"/>
      <p:bldP spid="13" grpId="0"/>
      <p:bldP spid="14" grpId="0" animBg="1"/>
      <p:bldP spid="15" grpId="0" animBg="1"/>
      <p:bldP spid="16" grpId="0" animBg="1"/>
      <p:bldP spid="17" grpId="0" animBg="1"/>
      <p:bldP spid="18" grpId="0"/>
      <p:bldP spid="19" grpId="0" animBg="1"/>
      <p:bldP spid="20" grpId="0"/>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79512" y="4767263"/>
            <a:ext cx="2133600" cy="274637"/>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8B80A6-191E-4CB3-8493-142380DB01C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405880" y="75272"/>
            <a:ext cx="8208912"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27. </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is on the ever-growing list mentioned in the first paragraph</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Positive effects of doing exercises.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Exercises suitable for the middle-aged.</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Experimental studies on diseases.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Advantages of sporty woman over man</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28. </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Why did the researchers ask the woman to do bicycle exercise</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To predict their maximum heart rate.</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To assess their cardiovascular capacity</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To change their habits of working out</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To detect their potential health problems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29. </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do we know about </a:t>
            </a:r>
            <a:r>
              <a:rPr kumimoji="0" lang="en-US" altLang="zh-CN" sz="1600" b="1"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Dr.Horder's</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study</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It aimed to find a cure for dementia.</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Data collection was a lengthy process.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Some participants withdrew from it.</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The results were far from satisfactory.</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30. </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Which of the following is the best title for the text?</a:t>
            </a:r>
            <a:endParaRPr kumimoji="0" lang="zh-CN" altLang="zh-CN" sz="16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More Women Are Exercising to Prevent Dementia</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Middle-Aged Women Need to Do More Exercise</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Fit Women Are Less Likely to Develop Dementia</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Biking Improves Women's Cardiovascular Fitness</a:t>
            </a:r>
            <a:endParaRPr kumimoji="0" lang="zh-CN" altLang="zh-CN" sz="1600" b="0"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4" name="椭圆 13"/>
          <p:cNvSpPr/>
          <p:nvPr/>
        </p:nvSpPr>
        <p:spPr bwMode="auto">
          <a:xfrm>
            <a:off x="491060" y="335466"/>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椭圆 14"/>
          <p:cNvSpPr/>
          <p:nvPr/>
        </p:nvSpPr>
        <p:spPr bwMode="auto">
          <a:xfrm>
            <a:off x="491060" y="1814959"/>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椭圆 15"/>
          <p:cNvSpPr/>
          <p:nvPr/>
        </p:nvSpPr>
        <p:spPr bwMode="auto">
          <a:xfrm>
            <a:off x="491060" y="2999738"/>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7" name="椭圆 16"/>
          <p:cNvSpPr/>
          <p:nvPr/>
        </p:nvSpPr>
        <p:spPr bwMode="auto">
          <a:xfrm>
            <a:off x="491060" y="4494521"/>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8" name="矩形 58"/>
          <p:cNvSpPr>
            <a:spLocks noChangeArrowheads="1"/>
          </p:cNvSpPr>
          <p:nvPr/>
        </p:nvSpPr>
        <p:spPr bwMode="auto">
          <a:xfrm>
            <a:off x="0" y="5092700"/>
            <a:ext cx="9144000" cy="142875"/>
          </a:xfrm>
          <a:prstGeom prst="rect">
            <a:avLst/>
          </a:prstGeom>
          <a:solidFill>
            <a:srgbClr val="FA445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矩形 18"/>
          <p:cNvSpPr/>
          <p:nvPr/>
        </p:nvSpPr>
        <p:spPr bwMode="auto">
          <a:xfrm>
            <a:off x="4383649" y="602314"/>
            <a:ext cx="4420933" cy="4273692"/>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Be well documented </a:t>
            </a:r>
            <a:r>
              <a:rPr lang="zh-CN" altLang="en-US" sz="1600" b="1" dirty="0">
                <a:ln>
                  <a:solidFill>
                    <a:srgbClr val="92D050"/>
                  </a:solidFill>
                </a:ln>
                <a:latin typeface="Arial" panose="020B0604020202020204" pitchFamily="34" charset="0"/>
                <a:ea typeface="宋体" panose="02010600030101010101" pitchFamily="2" charset="-122"/>
              </a:rPr>
              <a:t>充分记录</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Add to</a:t>
            </a:r>
            <a:r>
              <a:rPr lang="zh-CN" altLang="en-US" sz="1600" b="1" dirty="0">
                <a:ln>
                  <a:solidFill>
                    <a:srgbClr val="92D050"/>
                  </a:solidFill>
                </a:ln>
                <a:latin typeface="Arial" panose="020B0604020202020204" pitchFamily="34" charset="0"/>
                <a:ea typeface="宋体" panose="02010600030101010101" pitchFamily="2" charset="-122"/>
              </a:rPr>
              <a:t>加到</a:t>
            </a:r>
            <a:r>
              <a:rPr lang="en-US" altLang="zh-CN" sz="1600" b="1" dirty="0">
                <a:ln>
                  <a:solidFill>
                    <a:srgbClr val="92D050"/>
                  </a:solidFill>
                </a:ln>
                <a:latin typeface="Arial" panose="020B0604020202020204" pitchFamily="34" charset="0"/>
                <a:ea typeface="宋体" panose="02010600030101010101" pitchFamily="2" charset="-122"/>
              </a:rPr>
              <a:t>..</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Be less likely to </a:t>
            </a:r>
            <a:r>
              <a:rPr lang="zh-CN" altLang="en-US" sz="1600" b="1" dirty="0">
                <a:ln>
                  <a:solidFill>
                    <a:srgbClr val="92D050"/>
                  </a:solidFill>
                </a:ln>
                <a:latin typeface="Arial" panose="020B0604020202020204" pitchFamily="34" charset="0"/>
                <a:ea typeface="宋体" panose="02010600030101010101" pitchFamily="2" charset="-122"/>
              </a:rPr>
              <a:t>极少可能</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Improve one’s fitness </a:t>
            </a:r>
            <a:r>
              <a:rPr lang="zh-CN" altLang="en-US" sz="1600" b="1" dirty="0">
                <a:ln>
                  <a:solidFill>
                    <a:srgbClr val="92D050"/>
                  </a:solidFill>
                </a:ln>
                <a:latin typeface="Arial" panose="020B0604020202020204" pitchFamily="34" charset="0"/>
                <a:ea typeface="宋体" panose="02010600030101010101" pitchFamily="2" charset="-122"/>
              </a:rPr>
              <a:t>改善身体状况</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With an average age of</a:t>
            </a:r>
            <a:r>
              <a:rPr lang="zh-CN" altLang="en-US" sz="1600" b="1" dirty="0">
                <a:ln>
                  <a:solidFill>
                    <a:srgbClr val="92D050"/>
                  </a:solidFill>
                </a:ln>
                <a:latin typeface="Arial" panose="020B0604020202020204" pitchFamily="34" charset="0"/>
                <a:ea typeface="宋体" panose="02010600030101010101" pitchFamily="2" charset="-122"/>
              </a:rPr>
              <a:t>平均年龄为</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Prevent… From</a:t>
            </a:r>
            <a:r>
              <a:rPr lang="zh-CN" altLang="en-US" sz="1600" b="1" dirty="0">
                <a:ln>
                  <a:solidFill>
                    <a:srgbClr val="92D050"/>
                  </a:solidFill>
                </a:ln>
                <a:latin typeface="Arial" panose="020B0604020202020204" pitchFamily="34" charset="0"/>
                <a:ea typeface="宋体" panose="02010600030101010101" pitchFamily="2" charset="-122"/>
              </a:rPr>
              <a:t>阻止</a:t>
            </a:r>
            <a:r>
              <a:rPr lang="en-US" altLang="zh-CN" sz="1600" b="1" dirty="0">
                <a:ln>
                  <a:solidFill>
                    <a:srgbClr val="92D050"/>
                  </a:solidFill>
                </a:ln>
                <a:latin typeface="Arial" panose="020B0604020202020204" pitchFamily="34" charset="0"/>
                <a:ea typeface="宋体" panose="02010600030101010101" pitchFamily="2" charset="-122"/>
              </a:rPr>
              <a:t>…</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Be exhausted to</a:t>
            </a:r>
            <a:r>
              <a:rPr lang="zh-CN" altLang="en-US" sz="1600" b="1" dirty="0">
                <a:ln>
                  <a:solidFill>
                    <a:srgbClr val="92D050"/>
                  </a:solidFill>
                </a:ln>
                <a:latin typeface="Arial" panose="020B0604020202020204" pitchFamily="34" charset="0"/>
                <a:ea typeface="宋体" panose="02010600030101010101" pitchFamily="2" charset="-122"/>
              </a:rPr>
              <a:t>筋疲力尽</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Measure one’s capacity </a:t>
            </a:r>
            <a:r>
              <a:rPr lang="zh-CN" altLang="en-US" sz="1600" b="1" dirty="0">
                <a:ln>
                  <a:solidFill>
                    <a:srgbClr val="92D050"/>
                  </a:solidFill>
                </a:ln>
                <a:latin typeface="Arial" panose="020B0604020202020204" pitchFamily="34" charset="0"/>
                <a:ea typeface="宋体" panose="02010600030101010101" pitchFamily="2" charset="-122"/>
              </a:rPr>
              <a:t>测试</a:t>
            </a:r>
            <a:r>
              <a:rPr lang="en-US" altLang="zh-CN" sz="1600" b="1" dirty="0">
                <a:ln>
                  <a:solidFill>
                    <a:srgbClr val="92D050"/>
                  </a:solidFill>
                </a:ln>
                <a:latin typeface="Arial" panose="020B0604020202020204" pitchFamily="34" charset="0"/>
                <a:ea typeface="宋体" panose="02010600030101010101" pitchFamily="2" charset="-122"/>
              </a:rPr>
              <a:t>…</a:t>
            </a:r>
            <a:r>
              <a:rPr lang="zh-CN" altLang="en-US" sz="1600" b="1" dirty="0">
                <a:ln>
                  <a:solidFill>
                    <a:srgbClr val="92D050"/>
                  </a:solidFill>
                </a:ln>
                <a:latin typeface="Arial" panose="020B0604020202020204" pitchFamily="34" charset="0"/>
                <a:ea typeface="宋体" panose="02010600030101010101" pitchFamily="2" charset="-122"/>
              </a:rPr>
              <a:t>能力</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The fitness category </a:t>
            </a:r>
            <a:r>
              <a:rPr lang="zh-CN" altLang="en-US" sz="1600" b="1" dirty="0">
                <a:ln>
                  <a:solidFill>
                    <a:srgbClr val="92D050"/>
                  </a:solidFill>
                </a:ln>
                <a:latin typeface="Arial" panose="020B0604020202020204" pitchFamily="34" charset="0"/>
                <a:ea typeface="宋体" panose="02010600030101010101" pitchFamily="2" charset="-122"/>
              </a:rPr>
              <a:t>健康情况分类</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Compare to</a:t>
            </a:r>
            <a:r>
              <a:rPr lang="zh-CN" altLang="en-US" sz="1600" b="1" dirty="0">
                <a:ln>
                  <a:solidFill>
                    <a:srgbClr val="92D050"/>
                  </a:solidFill>
                </a:ln>
                <a:latin typeface="Arial" panose="020B0604020202020204" pitchFamily="34" charset="0"/>
                <a:ea typeface="宋体" panose="02010600030101010101" pitchFamily="2" charset="-122"/>
              </a:rPr>
              <a:t>与</a:t>
            </a:r>
            <a:r>
              <a:rPr lang="en-US" altLang="zh-CN" sz="1600" b="1" dirty="0">
                <a:ln>
                  <a:solidFill>
                    <a:srgbClr val="92D050"/>
                  </a:solidFill>
                </a:ln>
                <a:latin typeface="Arial" panose="020B0604020202020204" pitchFamily="34" charset="0"/>
                <a:ea typeface="宋体" panose="02010600030101010101" pitchFamily="2" charset="-122"/>
              </a:rPr>
              <a:t>...</a:t>
            </a:r>
            <a:r>
              <a:rPr lang="zh-CN" altLang="en-US" sz="1600" b="1" dirty="0">
                <a:ln>
                  <a:solidFill>
                    <a:srgbClr val="92D050"/>
                  </a:solidFill>
                </a:ln>
                <a:latin typeface="Arial" panose="020B0604020202020204" pitchFamily="34" charset="0"/>
                <a:ea typeface="宋体" panose="02010600030101010101" pitchFamily="2" charset="-122"/>
              </a:rPr>
              <a:t>比较</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Cause and effect </a:t>
            </a:r>
            <a:r>
              <a:rPr lang="zh-CN" altLang="en-US" sz="1600" b="1" dirty="0">
                <a:ln>
                  <a:solidFill>
                    <a:srgbClr val="92D050"/>
                  </a:solidFill>
                </a:ln>
                <a:latin typeface="Arial" panose="020B0604020202020204" pitchFamily="34" charset="0"/>
                <a:ea typeface="宋体" panose="02010600030101010101" pitchFamily="2" charset="-122"/>
              </a:rPr>
              <a:t>因果关系</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Have a positive effect on </a:t>
            </a:r>
            <a:r>
              <a:rPr lang="zh-CN" altLang="en-US" sz="1600" b="1" dirty="0">
                <a:ln>
                  <a:solidFill>
                    <a:srgbClr val="92D050"/>
                  </a:solidFill>
                </a:ln>
                <a:latin typeface="Arial" panose="020B0604020202020204" pitchFamily="34" charset="0"/>
                <a:ea typeface="宋体" panose="02010600030101010101" pitchFamily="2" charset="-122"/>
              </a:rPr>
              <a:t>对</a:t>
            </a:r>
            <a:r>
              <a:rPr lang="en-US" altLang="zh-CN" sz="1600" b="1" dirty="0">
                <a:ln>
                  <a:solidFill>
                    <a:srgbClr val="92D050"/>
                  </a:solidFill>
                </a:ln>
                <a:latin typeface="Arial" panose="020B0604020202020204" pitchFamily="34" charset="0"/>
                <a:ea typeface="宋体" panose="02010600030101010101" pitchFamily="2" charset="-122"/>
              </a:rPr>
              <a:t>…</a:t>
            </a:r>
            <a:r>
              <a:rPr lang="zh-CN" altLang="en-US" sz="1600" b="1" dirty="0">
                <a:ln>
                  <a:solidFill>
                    <a:srgbClr val="92D050"/>
                  </a:solidFill>
                </a:ln>
                <a:latin typeface="Arial" panose="020B0604020202020204" pitchFamily="34" charset="0"/>
                <a:ea typeface="宋体" panose="02010600030101010101" pitchFamily="2" charset="-122"/>
              </a:rPr>
              <a:t>有积极影响</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Be applicable to</a:t>
            </a:r>
            <a:r>
              <a:rPr lang="zh-CN" altLang="en-US" sz="1600" b="1" dirty="0">
                <a:ln>
                  <a:solidFill>
                    <a:srgbClr val="92D050"/>
                  </a:solidFill>
                </a:ln>
                <a:latin typeface="Arial" panose="020B0604020202020204" pitchFamily="34" charset="0"/>
                <a:ea typeface="宋体" panose="02010600030101010101" pitchFamily="2" charset="-122"/>
              </a:rPr>
              <a:t>适用于</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Find a cure </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发现治疗方法</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A lengthy process </a:t>
            </a:r>
            <a:r>
              <a:rPr lang="zh-CN" altLang="en-US" sz="1600" b="1" dirty="0">
                <a:ln>
                  <a:solidFill>
                    <a:srgbClr val="92D050"/>
                  </a:solidFill>
                </a:ln>
                <a:latin typeface="Arial" panose="020B0604020202020204" pitchFamily="34" charset="0"/>
                <a:ea typeface="宋体" panose="02010600030101010101" pitchFamily="2" charset="-122"/>
              </a:rPr>
              <a:t>漫长的过程</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Withdraw from </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撤离；离开</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Far from satisfactory</a:t>
            </a:r>
            <a:r>
              <a:rPr lang="zh-CN" altLang="en-US" sz="1600" b="1" dirty="0">
                <a:ln>
                  <a:solidFill>
                    <a:srgbClr val="92D050"/>
                  </a:solidFill>
                </a:ln>
                <a:latin typeface="Arial" panose="020B0604020202020204" pitchFamily="34" charset="0"/>
                <a:ea typeface="宋体" panose="02010600030101010101" pitchFamily="2" charset="-122"/>
              </a:rPr>
              <a:t>差强人意</a:t>
            </a:r>
            <a:endPar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20" name="文本框 19"/>
          <p:cNvSpPr txBox="1"/>
          <p:nvPr/>
        </p:nvSpPr>
        <p:spPr>
          <a:xfrm>
            <a:off x="4355976" y="205836"/>
            <a:ext cx="4464057" cy="387670"/>
          </a:xfrm>
          <a:prstGeom prst="rect">
            <a:avLst/>
          </a:prstGeom>
          <a:solidFill>
            <a:srgbClr val="92D050"/>
          </a:solidFill>
          <a:effectLst>
            <a:outerShdw blurRad="50800" dist="38100" algn="l" rotWithShape="0">
              <a:prstClr val="black">
                <a:alpha val="40000"/>
              </a:prstClr>
            </a:outerShdw>
          </a:effectLst>
        </p:spPr>
        <p:txBody>
          <a:bodyPr wrap="square">
            <a:spAutoFit/>
          </a:bodyPr>
          <a:lstStyle/>
          <a:p>
            <a:pPr lvl="0" indent="76200" algn="ctr">
              <a:lnSpc>
                <a:spcPct val="115000"/>
              </a:lnSpc>
            </a:pPr>
            <a:r>
              <a:rPr kumimoji="0" lang="zh-CN"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词 块 整 理</a:t>
            </a:r>
            <a:endParaRPr kumimoji="0" lang="zh-CN" altLang="zh-CN" sz="14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477888" y="236495"/>
            <a:ext cx="8208912" cy="4234493"/>
          </a:xfrm>
          <a:prstGeom prst="rect">
            <a:avLst/>
          </a:prstGeom>
          <a:noFill/>
        </p:spPr>
        <p:txBody>
          <a:bodyPr wrap="square">
            <a:spAutoFit/>
          </a:bodyPr>
          <a:lstStyle/>
          <a:p>
            <a:pPr indent="152400"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I have the same 24 hours in a day as you do, but 1 have made specific choice that allow me to make the most of every day. and still feel happy and relaxed._____31____</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17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Pick the most important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____32_____ Focus on spending time that for you is fun and productive. 1 chose the life of an adviser because I like to work with companies, but don't want the life of a big company CEO. My choices are based on the lifestyle 1 want.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Combine your activities.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Many people go crazy trying to figure out how to spend time with friends, family, work, play, etc.____33____ Find ways to enjoy them in a combined manner. Build your social life around people your work environment. Find people in your company who share common interests and develop your career(</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职业）</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around the people and activities you love.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______34______</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You would think learning, takes more time from you, </a:t>
            </a: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actually there are always new ways of doing things that can save you time on daily tasks, freeing you up for the most important. Always be looking for a new way to gain back an hour here or there.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Lighten up.</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1700"/>
              </a:lnSpc>
            </a:pP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world won't come to.an end. in most cases just because you left a few things undone. Celebrate</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progress and keep refining(</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改进）</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toward a happy productive existence.    ____35____Every completion is a small victory that adds up in a big way.</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0" y="2001080"/>
            <a:ext cx="415498" cy="923330"/>
          </a:xfrm>
          <a:prstGeom prst="rect">
            <a:avLst/>
          </a:prstGeom>
          <a:solidFill>
            <a:schemeClr val="bg1">
              <a:lumMod val="65000"/>
              <a:alpha val="74000"/>
            </a:schemeClr>
          </a:solidFill>
          <a:ln>
            <a:noFill/>
          </a:ln>
          <a:effectLst>
            <a:outerShdw blurRad="50800" dist="38100" dir="18900000" algn="bl" rotWithShape="0">
              <a:prstClr val="black">
                <a:alpha val="40000"/>
              </a:prstClr>
            </a:outerShdw>
          </a:effectLst>
        </p:spPr>
        <p:txBody>
          <a:bodyPr wrap="none" rtlCol="0">
            <a:spAutoFit/>
          </a:bodyPr>
          <a:lstStyle/>
          <a:p>
            <a:r>
              <a:rPr lang="zh-CN" altLang="en-US" b="1" dirty="0"/>
              <a:t>七</a:t>
            </a:r>
            <a:endParaRPr lang="en-US" altLang="zh-CN" b="1" dirty="0"/>
          </a:p>
          <a:p>
            <a:r>
              <a:rPr lang="zh-CN" altLang="en-US" b="1" dirty="0"/>
              <a:t>选</a:t>
            </a:r>
            <a:endParaRPr lang="en-US" altLang="zh-CN" b="1" dirty="0"/>
          </a:p>
          <a:p>
            <a:r>
              <a:rPr lang="zh-CN" altLang="en-US" b="1" dirty="0"/>
              <a:t>五</a:t>
            </a:r>
            <a:endParaRPr lang="zh-CN" altLang="en-US" b="1" dirty="0"/>
          </a:p>
        </p:txBody>
      </p:sp>
      <p:sp>
        <p:nvSpPr>
          <p:cNvPr id="8" name="矩形 7"/>
          <p:cNvSpPr/>
          <p:nvPr/>
        </p:nvSpPr>
        <p:spPr bwMode="auto">
          <a:xfrm>
            <a:off x="4849688" y="208584"/>
            <a:ext cx="3816424" cy="274934"/>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549897" y="483518"/>
            <a:ext cx="5030215" cy="202926"/>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851212" y="119095"/>
            <a:ext cx="5462264" cy="325290"/>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The topic</a:t>
            </a:r>
            <a:r>
              <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a:t>
            </a: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how to </a:t>
            </a:r>
            <a:r>
              <a:rPr kumimoji="0" lang="en-US" altLang="zh-CN" sz="1800" b="1" i="0" u="none" strike="noStrike" kern="1200" cap="none" spc="0" normalizeH="0" baseline="0" noProof="0" dirty="0">
                <a:ln>
                  <a:solidFill>
                    <a:srgbClr val="92D050"/>
                  </a:solidFill>
                </a:ln>
                <a:solidFill>
                  <a:srgbClr val="FF0000"/>
                </a:solidFill>
                <a:effectLst/>
                <a:uLnTx/>
                <a:uFillTx/>
                <a:latin typeface="Arial" panose="020B0604020202020204" pitchFamily="34" charset="0"/>
                <a:ea typeface="宋体" panose="02010600030101010101" pitchFamily="2" charset="-122"/>
                <a:cs typeface="+mn-cs"/>
              </a:rPr>
              <a:t>make the most of </a:t>
            </a: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every day.</a:t>
            </a:r>
            <a:endPar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文本框 10"/>
          <p:cNvSpPr txBox="1"/>
          <p:nvPr/>
        </p:nvSpPr>
        <p:spPr>
          <a:xfrm>
            <a:off x="3049487" y="733473"/>
            <a:ext cx="6192688" cy="1027782"/>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sz="1800" b="1" i="1" kern="100" dirty="0">
                <a:effectLst/>
                <a:latin typeface="Times New Roman" panose="02020603050405020304" pitchFamily="18" charset="0"/>
                <a:ea typeface="宋体" panose="02010600030101010101" pitchFamily="2" charset="-122"/>
                <a:cs typeface="Times New Roman" panose="02020603050405020304" pitchFamily="18" charset="0"/>
              </a:rPr>
              <a:t>D. Make choices about what is meaningful in your life.</a:t>
            </a:r>
            <a:endParaRPr lang="zh-CN" altLang="zh-CN" sz="1400" b="1"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en-US" altLang="zh-CN" sz="1800" b="1" i="1" kern="100" dirty="0">
                <a:effectLst/>
                <a:latin typeface="Times New Roman" panose="02020603050405020304" pitchFamily="18" charset="0"/>
                <a:ea typeface="宋体" panose="02010600030101010101" pitchFamily="2" charset="-122"/>
                <a:cs typeface="Times New Roman" panose="02020603050405020304" pitchFamily="18" charset="0"/>
              </a:rPr>
              <a:t>E. The things you do well usually give you greater joy.</a:t>
            </a:r>
            <a:endParaRPr lang="zh-CN" altLang="zh-CN" sz="1400" b="1"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en-US" altLang="zh-CN" sz="1800" b="1" i="1" kern="100" dirty="0">
                <a:effectLst/>
                <a:latin typeface="Times New Roman" panose="02020603050405020304" pitchFamily="18" charset="0"/>
                <a:ea typeface="宋体" panose="02010600030101010101" pitchFamily="2" charset="-122"/>
                <a:cs typeface="Times New Roman" panose="02020603050405020304" pitchFamily="18" charset="0"/>
              </a:rPr>
              <a:t>F. Perhaps these tips will help you make the most of your time.</a:t>
            </a:r>
            <a:endParaRPr lang="zh-CN" altLang="zh-CN" sz="1400" b="1"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bwMode="auto">
          <a:xfrm>
            <a:off x="3339839" y="1463939"/>
            <a:ext cx="5684186" cy="224300"/>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683568" y="686444"/>
            <a:ext cx="2232248" cy="202926"/>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矩形 13"/>
          <p:cNvSpPr/>
          <p:nvPr/>
        </p:nvSpPr>
        <p:spPr bwMode="auto">
          <a:xfrm>
            <a:off x="1881948" y="917281"/>
            <a:ext cx="4922300" cy="202926"/>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549897" y="1369801"/>
            <a:ext cx="3446039" cy="202926"/>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3547672" y="998421"/>
            <a:ext cx="5401759" cy="709233"/>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sz="1800" b="1" i="1" kern="100" dirty="0">
                <a:effectLst/>
                <a:latin typeface="Times New Roman" panose="02020603050405020304" pitchFamily="18" charset="0"/>
                <a:ea typeface="宋体" panose="02010600030101010101" pitchFamily="2" charset="-122"/>
                <a:cs typeface="Times New Roman" panose="02020603050405020304" pitchFamily="18" charset="0"/>
              </a:rPr>
              <a:t>D. Make choices about what is meaningful in your life.</a:t>
            </a:r>
            <a:endParaRPr lang="zh-CN" altLang="zh-CN" sz="1400" b="1"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en-US" altLang="zh-CN" sz="1800" b="1" i="1" kern="100" dirty="0">
                <a:effectLst/>
                <a:latin typeface="Times New Roman" panose="02020603050405020304" pitchFamily="18" charset="0"/>
                <a:ea typeface="宋体" panose="02010600030101010101" pitchFamily="2" charset="-122"/>
                <a:cs typeface="Times New Roman" panose="02020603050405020304" pitchFamily="18" charset="0"/>
              </a:rPr>
              <a:t>E. The things you do well usually give you greater joy.</a:t>
            </a:r>
            <a:endParaRPr lang="zh-CN" altLang="zh-CN" sz="1400" b="1"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8" name="椭圆 17"/>
          <p:cNvSpPr/>
          <p:nvPr/>
        </p:nvSpPr>
        <p:spPr bwMode="auto">
          <a:xfrm>
            <a:off x="3593657" y="1057284"/>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9" name="椭圆 18"/>
          <p:cNvSpPr/>
          <p:nvPr/>
        </p:nvSpPr>
        <p:spPr bwMode="auto">
          <a:xfrm>
            <a:off x="6216945" y="368957"/>
            <a:ext cx="415498" cy="432048"/>
          </a:xfrm>
          <a:prstGeom prst="ellipse">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F</a:t>
            </a:r>
            <a:endParaRPr kumimoji="0" lang="zh-CN" altLang="en-US"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椭圆 19"/>
          <p:cNvSpPr/>
          <p:nvPr/>
        </p:nvSpPr>
        <p:spPr bwMode="auto">
          <a:xfrm>
            <a:off x="1328477" y="797353"/>
            <a:ext cx="415498" cy="432048"/>
          </a:xfrm>
          <a:prstGeom prst="ellipse">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D</a:t>
            </a:r>
            <a:endParaRPr kumimoji="0" lang="zh-CN" altLang="en-US"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697277" y="1598866"/>
            <a:ext cx="2218539" cy="223455"/>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2" name="矩形 21"/>
          <p:cNvSpPr/>
          <p:nvPr/>
        </p:nvSpPr>
        <p:spPr bwMode="auto">
          <a:xfrm>
            <a:off x="1940217" y="2028835"/>
            <a:ext cx="4143951" cy="212851"/>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3" name="矩形 58"/>
          <p:cNvSpPr>
            <a:spLocks noChangeArrowheads="1"/>
          </p:cNvSpPr>
          <p:nvPr/>
        </p:nvSpPr>
        <p:spPr bwMode="auto">
          <a:xfrm>
            <a:off x="0" y="5092700"/>
            <a:ext cx="9144000" cy="142875"/>
          </a:xfrm>
          <a:prstGeom prst="rect">
            <a:avLst/>
          </a:prstGeom>
          <a:solidFill>
            <a:srgbClr val="FA445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文本框 23"/>
          <p:cNvSpPr txBox="1"/>
          <p:nvPr/>
        </p:nvSpPr>
        <p:spPr>
          <a:xfrm>
            <a:off x="3593657" y="2344645"/>
            <a:ext cx="5401759" cy="385362"/>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b="1" i="1" kern="100" dirty="0">
                <a:latin typeface="Times New Roman" panose="02020603050405020304" pitchFamily="18" charset="0"/>
                <a:ea typeface="宋体" panose="02010600030101010101" pitchFamily="2" charset="-122"/>
                <a:cs typeface="Times New Roman" panose="02020603050405020304" pitchFamily="18" charset="0"/>
              </a:rPr>
              <a:t>C. Stop trying to balance time between them all.</a:t>
            </a:r>
            <a:endParaRPr lang="en-US" altLang="zh-CN" b="1"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矩形 24"/>
          <p:cNvSpPr/>
          <p:nvPr/>
        </p:nvSpPr>
        <p:spPr bwMode="auto">
          <a:xfrm>
            <a:off x="705737" y="1820257"/>
            <a:ext cx="7960375" cy="202927"/>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6" name="矩形 25"/>
          <p:cNvSpPr/>
          <p:nvPr/>
        </p:nvSpPr>
        <p:spPr bwMode="auto">
          <a:xfrm>
            <a:off x="7314038" y="2418705"/>
            <a:ext cx="570330" cy="233103"/>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7" name="椭圆 26"/>
          <p:cNvSpPr/>
          <p:nvPr/>
        </p:nvSpPr>
        <p:spPr bwMode="auto">
          <a:xfrm>
            <a:off x="1498721" y="1853827"/>
            <a:ext cx="415498" cy="432048"/>
          </a:xfrm>
          <a:prstGeom prst="ellipse">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C</a:t>
            </a:r>
            <a:endParaRPr kumimoji="0" lang="zh-CN" altLang="en-US"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bwMode="auto">
          <a:xfrm>
            <a:off x="5395069" y="2859782"/>
            <a:ext cx="3291731" cy="173851"/>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9" name="矩形 28"/>
          <p:cNvSpPr/>
          <p:nvPr/>
        </p:nvSpPr>
        <p:spPr bwMode="auto">
          <a:xfrm>
            <a:off x="549897" y="3126876"/>
            <a:ext cx="4143951" cy="18652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0" name="矩形 29"/>
          <p:cNvSpPr/>
          <p:nvPr/>
        </p:nvSpPr>
        <p:spPr bwMode="auto">
          <a:xfrm>
            <a:off x="590113" y="3345378"/>
            <a:ext cx="2253695" cy="18652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1" name="文本框 30"/>
          <p:cNvSpPr txBox="1"/>
          <p:nvPr/>
        </p:nvSpPr>
        <p:spPr>
          <a:xfrm>
            <a:off x="5780520" y="3019967"/>
            <a:ext cx="3214896" cy="703911"/>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b="1" i="1" kern="100" dirty="0">
                <a:latin typeface="Times New Roman" panose="02020603050405020304" pitchFamily="18" charset="0"/>
                <a:ea typeface="宋体" panose="02010600030101010101" pitchFamily="2" charset="-122"/>
                <a:cs typeface="Times New Roman" panose="02020603050405020304" pitchFamily="18" charset="0"/>
              </a:rPr>
              <a:t>A. Speed up.</a:t>
            </a:r>
            <a:endParaRPr lang="en-US" altLang="zh-CN" b="1" i="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5000"/>
              </a:lnSpc>
            </a:pPr>
            <a:r>
              <a:rPr lang="en-US" altLang="zh-CN" b="1" i="1" kern="100" dirty="0">
                <a:latin typeface="Times New Roman" panose="02020603050405020304" pitchFamily="18" charset="0"/>
                <a:ea typeface="宋体" panose="02010600030101010101" pitchFamily="2" charset="-122"/>
                <a:cs typeface="Times New Roman" panose="02020603050405020304" pitchFamily="18" charset="0"/>
              </a:rPr>
              <a:t>B. Be an active learner.</a:t>
            </a:r>
            <a:endParaRPr lang="en-US" altLang="zh-CN" b="1"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矩形 31"/>
          <p:cNvSpPr/>
          <p:nvPr/>
        </p:nvSpPr>
        <p:spPr bwMode="auto">
          <a:xfrm>
            <a:off x="6741721" y="3450795"/>
            <a:ext cx="571755" cy="243930"/>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3" name="椭圆 32"/>
          <p:cNvSpPr/>
          <p:nvPr/>
        </p:nvSpPr>
        <p:spPr bwMode="auto">
          <a:xfrm>
            <a:off x="1743975" y="2420104"/>
            <a:ext cx="415498" cy="432048"/>
          </a:xfrm>
          <a:prstGeom prst="ellipse">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B</a:t>
            </a:r>
            <a:endParaRPr kumimoji="0" lang="zh-CN" altLang="en-US"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2141535" y="2852522"/>
            <a:ext cx="702273" cy="274353"/>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6" name="矩形 35"/>
          <p:cNvSpPr/>
          <p:nvPr/>
        </p:nvSpPr>
        <p:spPr bwMode="auto">
          <a:xfrm>
            <a:off x="7375866" y="3450795"/>
            <a:ext cx="652518" cy="243930"/>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7" name="文本框 36"/>
          <p:cNvSpPr txBox="1"/>
          <p:nvPr/>
        </p:nvSpPr>
        <p:spPr>
          <a:xfrm>
            <a:off x="2195736" y="4486888"/>
            <a:ext cx="6828289" cy="385362"/>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b="1" i="1" kern="100" dirty="0">
                <a:latin typeface="Times New Roman" panose="02020603050405020304" pitchFamily="18" charset="0"/>
                <a:ea typeface="宋体" panose="02010600030101010101" pitchFamily="2" charset="-122"/>
                <a:cs typeface="Times New Roman" panose="02020603050405020304" pitchFamily="18" charset="0"/>
              </a:rPr>
              <a:t>G. This is why making lists is important in any productivity handbook.</a:t>
            </a:r>
            <a:endParaRPr lang="en-US" altLang="zh-CN" b="1"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矩形 37"/>
          <p:cNvSpPr/>
          <p:nvPr/>
        </p:nvSpPr>
        <p:spPr bwMode="auto">
          <a:xfrm>
            <a:off x="1562654" y="4139982"/>
            <a:ext cx="1486833" cy="277107"/>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3620085" y="4564879"/>
            <a:ext cx="1239947" cy="274637"/>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3233829" y="4155335"/>
            <a:ext cx="1266164" cy="254641"/>
          </a:xfrm>
          <a:prstGeom prst="rect">
            <a:avLst/>
          </a:prstGeom>
          <a:solidFill>
            <a:srgbClr val="00B0F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42" name="矩形 41"/>
          <p:cNvSpPr/>
          <p:nvPr/>
        </p:nvSpPr>
        <p:spPr bwMode="auto">
          <a:xfrm>
            <a:off x="5094937" y="4587264"/>
            <a:ext cx="989231" cy="227456"/>
          </a:xfrm>
          <a:prstGeom prst="rect">
            <a:avLst/>
          </a:prstGeom>
          <a:solidFill>
            <a:srgbClr val="FFFF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43" name="矩形 42"/>
          <p:cNvSpPr/>
          <p:nvPr/>
        </p:nvSpPr>
        <p:spPr bwMode="auto">
          <a:xfrm>
            <a:off x="509490" y="3911722"/>
            <a:ext cx="1758254" cy="202926"/>
          </a:xfrm>
          <a:prstGeom prst="rect">
            <a:avLst/>
          </a:prstGeom>
          <a:solidFill>
            <a:srgbClr val="FFFF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44" name="椭圆 43"/>
          <p:cNvSpPr/>
          <p:nvPr/>
        </p:nvSpPr>
        <p:spPr bwMode="auto">
          <a:xfrm>
            <a:off x="532631" y="4122182"/>
            <a:ext cx="415498" cy="432048"/>
          </a:xfrm>
          <a:prstGeom prst="ellipse">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G</a:t>
            </a:r>
            <a:endParaRPr kumimoji="0" lang="zh-CN" altLang="en-US"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5" name="文本框 44"/>
          <p:cNvSpPr txBox="1"/>
          <p:nvPr/>
        </p:nvSpPr>
        <p:spPr>
          <a:xfrm>
            <a:off x="2216247" y="4357192"/>
            <a:ext cx="6828289" cy="633443"/>
          </a:xfrm>
          <a:prstGeom prst="rect">
            <a:avLst/>
          </a:prstGeom>
          <a:solidFill>
            <a:schemeClr val="bg1">
              <a:lumMod val="9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lnSpc>
                <a:spcPct val="115000"/>
              </a:lnSpc>
            </a:pPr>
            <a:r>
              <a:rPr lang="en-US" altLang="zh-CN" sz="1600" b="1" i="1" kern="1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1600" b="1" i="1" kern="100" dirty="0">
                <a:latin typeface="Times New Roman" panose="02020603050405020304" pitchFamily="18" charset="0"/>
                <a:ea typeface="宋体" panose="02010600030101010101" pitchFamily="2" charset="-122"/>
                <a:cs typeface="Times New Roman" panose="02020603050405020304" pitchFamily="18" charset="0"/>
              </a:rPr>
              <a:t>列清单指的是罗列所要做的具体事件</a:t>
            </a:r>
            <a:r>
              <a:rPr lang="en-US" altLang="zh-CN" sz="1600" b="1" i="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i="1" kern="100" dirty="0">
                <a:latin typeface="Times New Roman" panose="02020603050405020304" pitchFamily="18" charset="0"/>
                <a:ea typeface="宋体" panose="02010600030101010101" pitchFamily="2" charset="-122"/>
                <a:cs typeface="Times New Roman" panose="02020603050405020304" pitchFamily="18" charset="0"/>
              </a:rPr>
              <a:t>（重要性：每个小目标的完成都值得被记录被庆祝因为小胜利才会通往大成功）</a:t>
            </a:r>
            <a:endParaRPr lang="en-US" altLang="zh-CN" sz="1600" b="1"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6" name="矩形 45"/>
          <p:cNvSpPr/>
          <p:nvPr/>
        </p:nvSpPr>
        <p:spPr bwMode="auto">
          <a:xfrm>
            <a:off x="4383649" y="602314"/>
            <a:ext cx="4420933" cy="4273692"/>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Make specific choice</a:t>
            </a:r>
            <a:r>
              <a:rPr lang="zh-CN" altLang="en-US" sz="1600" b="1" dirty="0">
                <a:ln>
                  <a:solidFill>
                    <a:srgbClr val="92D050"/>
                  </a:solidFill>
                </a:ln>
                <a:latin typeface="Arial" panose="020B0604020202020204" pitchFamily="34" charset="0"/>
                <a:ea typeface="宋体" panose="02010600030101010101" pitchFamily="2" charset="-122"/>
              </a:rPr>
              <a:t>做具体的选择</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Make the most of-make full (use) of</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Focus on- concentrate on</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Be based on</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Go crazy-go bananas-go out of mind</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Figure out-work out-understand</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Build one’s social life </a:t>
            </a:r>
            <a:r>
              <a:rPr lang="zh-CN" altLang="en-US" sz="1600" b="1" dirty="0">
                <a:ln>
                  <a:solidFill>
                    <a:srgbClr val="92D050"/>
                  </a:solidFill>
                </a:ln>
                <a:latin typeface="Arial" panose="020B0604020202020204" pitchFamily="34" charset="0"/>
                <a:ea typeface="宋体" panose="02010600030101010101" pitchFamily="2" charset="-122"/>
              </a:rPr>
              <a:t>构建社会生活</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Share common interests </a:t>
            </a:r>
            <a:r>
              <a:rPr lang="zh-CN" altLang="en-US" sz="1600" b="1" dirty="0">
                <a:ln>
                  <a:solidFill>
                    <a:srgbClr val="92D050"/>
                  </a:solidFill>
                </a:ln>
                <a:latin typeface="Arial" panose="020B0604020202020204" pitchFamily="34" charset="0"/>
                <a:ea typeface="宋体" panose="02010600030101010101" pitchFamily="2" charset="-122"/>
              </a:rPr>
              <a:t>分享共同兴趣</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Free sb up </a:t>
            </a:r>
            <a:r>
              <a:rPr lang="zh-CN" altLang="en-US" sz="1600" b="1" dirty="0">
                <a:ln>
                  <a:solidFill>
                    <a:srgbClr val="92D050"/>
                  </a:solidFill>
                </a:ln>
                <a:latin typeface="Arial" panose="020B0604020202020204" pitchFamily="34" charset="0"/>
                <a:ea typeface="宋体" panose="02010600030101010101" pitchFamily="2" charset="-122"/>
              </a:rPr>
              <a:t>空出，释放出来</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Lighten up-relax-ease down</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Speed up </a:t>
            </a:r>
            <a:r>
              <a:rPr lang="zh-CN" altLang="en-US" sz="1600" b="1" dirty="0">
                <a:ln>
                  <a:solidFill>
                    <a:srgbClr val="92D050"/>
                  </a:solidFill>
                </a:ln>
                <a:latin typeface="Arial" panose="020B0604020202020204" pitchFamily="34" charset="0"/>
                <a:ea typeface="宋体" panose="02010600030101010101" pitchFamily="2" charset="-122"/>
              </a:rPr>
              <a:t>加速</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In most cases </a:t>
            </a:r>
            <a:r>
              <a:rPr lang="zh-CN" altLang="en-US" sz="1600" b="1" dirty="0">
                <a:ln>
                  <a:solidFill>
                    <a:srgbClr val="92D050"/>
                  </a:solidFill>
                </a:ln>
                <a:latin typeface="Arial" panose="020B0604020202020204" pitchFamily="34" charset="0"/>
                <a:ea typeface="宋体" panose="02010600030101010101" pitchFamily="2" charset="-122"/>
              </a:rPr>
              <a:t>大部分情况下</a:t>
            </a: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lang="en-US" altLang="zh-CN" sz="1600" b="1" dirty="0">
                <a:ln>
                  <a:solidFill>
                    <a:srgbClr val="92D050"/>
                  </a:solidFill>
                </a:ln>
                <a:latin typeface="Arial" panose="020B0604020202020204" pitchFamily="34" charset="0"/>
                <a:ea typeface="宋体" panose="02010600030101010101" pitchFamily="2" charset="-122"/>
              </a:rPr>
              <a:t>Leave </a:t>
            </a:r>
            <a:r>
              <a:rPr lang="en-US" altLang="zh-CN" sz="1600" b="1" dirty="0" err="1">
                <a:ln>
                  <a:solidFill>
                    <a:srgbClr val="92D050"/>
                  </a:solidFill>
                </a:ln>
                <a:latin typeface="Arial" panose="020B0604020202020204" pitchFamily="34" charset="0"/>
                <a:ea typeface="宋体" panose="02010600030101010101" pitchFamily="2" charset="-122"/>
              </a:rPr>
              <a:t>sth</a:t>
            </a:r>
            <a:r>
              <a:rPr lang="en-US" altLang="zh-CN" sz="1600" b="1" dirty="0">
                <a:ln>
                  <a:solidFill>
                    <a:srgbClr val="92D050"/>
                  </a:solidFill>
                </a:ln>
                <a:latin typeface="Arial" panose="020B0604020202020204" pitchFamily="34" charset="0"/>
                <a:ea typeface="宋体" panose="02010600030101010101" pitchFamily="2" charset="-122"/>
              </a:rPr>
              <a:t> undone </a:t>
            </a:r>
            <a:r>
              <a:rPr lang="zh-CN" altLang="en-US" sz="1600" b="1" dirty="0">
                <a:ln>
                  <a:solidFill>
                    <a:srgbClr val="92D050"/>
                  </a:solidFill>
                </a:ln>
                <a:latin typeface="Arial" panose="020B0604020202020204" pitchFamily="34" charset="0"/>
                <a:ea typeface="宋体" panose="02010600030101010101" pitchFamily="2" charset="-122"/>
              </a:rPr>
              <a:t>不做</a:t>
            </a: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lang="en-US" altLang="zh-CN" sz="1600" i="1" dirty="0">
                <a:ln>
                  <a:solidFill>
                    <a:srgbClr val="92D050"/>
                  </a:solidFill>
                </a:ln>
                <a:ea typeface="宋体" panose="02010600030101010101" pitchFamily="2" charset="-122"/>
              </a:rPr>
              <a:t>      They don’t </a:t>
            </a:r>
            <a:r>
              <a:rPr lang="en-US" altLang="zh-CN" sz="1600" i="1" u="sng" dirty="0">
                <a:ln>
                  <a:solidFill>
                    <a:srgbClr val="92D050"/>
                  </a:solidFill>
                </a:ln>
                <a:ea typeface="宋体" panose="02010600030101010101" pitchFamily="2" charset="-122"/>
              </a:rPr>
              <a:t>leave a job half undone</a:t>
            </a:r>
            <a:r>
              <a:rPr lang="en-US" altLang="zh-CN" sz="1600" i="1" dirty="0">
                <a:ln>
                  <a:solidFill>
                    <a:srgbClr val="92D050"/>
                  </a:solidFill>
                </a:ln>
                <a:ea typeface="宋体" panose="02010600030101010101" pitchFamily="2" charset="-122"/>
              </a:rPr>
              <a:t>, and they don’t quit when they get discouraged.</a:t>
            </a:r>
            <a:endParaRPr lang="en-US" altLang="zh-CN" sz="1600" i="1" dirty="0">
              <a:ln>
                <a:solidFill>
                  <a:srgbClr val="92D050"/>
                </a:solidFill>
              </a:ln>
              <a:ea typeface="宋体" panose="02010600030101010101" pitchFamily="2" charset="-122"/>
            </a:endParaRPr>
          </a:p>
          <a:p>
            <a:pPr fontAlgn="base">
              <a:spcBef>
                <a:spcPct val="0"/>
              </a:spcBef>
              <a:spcAft>
                <a:spcPct val="0"/>
              </a:spcAft>
            </a:pPr>
            <a:r>
              <a:rPr lang="en-US" altLang="zh-CN" sz="1600" i="1" dirty="0">
                <a:solidFill>
                  <a:srgbClr val="333333"/>
                </a:solidFill>
              </a:rPr>
              <a:t>. </a:t>
            </a:r>
            <a:endParaRPr lang="en-US" altLang="zh-CN" sz="1600" i="1" dirty="0">
              <a:ln>
                <a:solidFill>
                  <a:srgbClr val="92D050"/>
                </a:solidFill>
              </a:ln>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endParaRPr lang="en-US" altLang="zh-CN" sz="1600" b="1" dirty="0">
              <a:ln>
                <a:solidFill>
                  <a:srgbClr val="92D050"/>
                </a:solidFill>
              </a:ln>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pPr>
            <a:endParaRPr lang="en-US" altLang="zh-CN" sz="1600" b="1" dirty="0">
              <a:ln>
                <a:solidFill>
                  <a:srgbClr val="92D050"/>
                </a:solidFill>
              </a:ln>
              <a:latin typeface="Arial" panose="020B0604020202020204" pitchFamily="34" charset="0"/>
              <a:ea typeface="宋体" panose="02010600030101010101" pitchFamily="2" charset="-122"/>
            </a:endParaRPr>
          </a:p>
        </p:txBody>
      </p:sp>
      <p:sp>
        <p:nvSpPr>
          <p:cNvPr id="47" name="文本框 46"/>
          <p:cNvSpPr txBox="1"/>
          <p:nvPr/>
        </p:nvSpPr>
        <p:spPr>
          <a:xfrm>
            <a:off x="4355976" y="205836"/>
            <a:ext cx="4464057" cy="387670"/>
          </a:xfrm>
          <a:prstGeom prst="rect">
            <a:avLst/>
          </a:prstGeom>
          <a:solidFill>
            <a:srgbClr val="92D050"/>
          </a:solidFill>
          <a:effectLst>
            <a:outerShdw blurRad="50800" dist="38100" algn="l" rotWithShape="0">
              <a:prstClr val="black">
                <a:alpha val="40000"/>
              </a:prstClr>
            </a:outerShdw>
          </a:effectLst>
        </p:spPr>
        <p:txBody>
          <a:bodyPr wrap="square">
            <a:spAutoFit/>
          </a:bodyPr>
          <a:lstStyle/>
          <a:p>
            <a:pPr lvl="0" indent="76200" algn="ctr">
              <a:lnSpc>
                <a:spcPct val="115000"/>
              </a:lnSpc>
            </a:pPr>
            <a:r>
              <a:rPr kumimoji="0" lang="zh-CN"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词 块 整 理</a:t>
            </a:r>
            <a:endParaRPr kumimoji="0" lang="zh-CN" altLang="zh-CN" sz="14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arn(inVertical)">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arn(inVertical)">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inVertic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arn(inVertical)">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arn(inVertic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barn(inVertical)">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barn(inVertical)">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arn(inVertic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barn(inVertical)">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barn(inVertical)">
                                      <p:cBhvr>
                                        <p:cTn id="129" dur="500"/>
                                        <p:tgtEl>
                                          <p:spTgt spid="32"/>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barn(inVertical)">
                                      <p:cBhvr>
                                        <p:cTn id="134" dur="500"/>
                                        <p:tgtEl>
                                          <p:spTgt spid="36"/>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barn(inVertical)">
                                      <p:cBhvr>
                                        <p:cTn id="139" dur="500"/>
                                        <p:tgtEl>
                                          <p:spTgt spid="33"/>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barn(inVertical)">
                                      <p:cBhvr>
                                        <p:cTn id="144" dur="500"/>
                                        <p:tgtEl>
                                          <p:spTgt spid="3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barn(inVertical)">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arn(inVertical)">
                                      <p:cBhvr>
                                        <p:cTn id="154" dur="500"/>
                                        <p:tgtEl>
                                          <p:spTgt spid="41"/>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barn(inVertical)">
                                      <p:cBhvr>
                                        <p:cTn id="159" dur="500"/>
                                        <p:tgtEl>
                                          <p:spTgt spid="40"/>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barn(inVertical)">
                                      <p:cBhvr>
                                        <p:cTn id="164" dur="500"/>
                                        <p:tgtEl>
                                          <p:spTgt spid="42"/>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barn(inVertical)">
                                      <p:cBhvr>
                                        <p:cTn id="169" dur="500"/>
                                        <p:tgtEl>
                                          <p:spTgt spid="43"/>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44"/>
                                        </p:tgtEl>
                                        <p:attrNameLst>
                                          <p:attrName>style.visibility</p:attrName>
                                        </p:attrNameLst>
                                      </p:cBhvr>
                                      <p:to>
                                        <p:strVal val="visible"/>
                                      </p:to>
                                    </p:set>
                                    <p:animEffect transition="in" filter="barn(inVertical)">
                                      <p:cBhvr>
                                        <p:cTn id="174" dur="500"/>
                                        <p:tgtEl>
                                          <p:spTgt spid="44"/>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grpId="0"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barn(inVertical)">
                                      <p:cBhvr>
                                        <p:cTn id="179" dur="500"/>
                                        <p:tgtEl>
                                          <p:spTgt spid="45"/>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47"/>
                                        </p:tgtEl>
                                        <p:attrNameLst>
                                          <p:attrName>style.visibility</p:attrName>
                                        </p:attrNameLst>
                                      </p:cBhvr>
                                      <p:to>
                                        <p:strVal val="visible"/>
                                      </p:to>
                                    </p:set>
                                    <p:animEffect transition="in" filter="barn(inVertical)">
                                      <p:cBhvr>
                                        <p:cTn id="184" dur="500"/>
                                        <p:tgtEl>
                                          <p:spTgt spid="47"/>
                                        </p:tgtEl>
                                      </p:cBhvr>
                                    </p:animEffect>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barn(inVertical)">
                                      <p:cBhvr>
                                        <p:cTn id="18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2" grpId="0" animBg="1"/>
      <p:bldP spid="12" grpId="1"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41"/>
          <p:cNvSpPr>
            <a:spLocks noChangeArrowheads="1"/>
          </p:cNvSpPr>
          <p:nvPr/>
        </p:nvSpPr>
        <p:spPr bwMode="auto">
          <a:xfrm>
            <a:off x="-2816" y="66674"/>
            <a:ext cx="9144000" cy="5270501"/>
          </a:xfrm>
          <a:prstGeom prst="rect">
            <a:avLst/>
          </a:prstGeom>
          <a:solidFill>
            <a:srgbClr val="000000">
              <a:alpha val="12000"/>
            </a:srgbClr>
          </a:solidFill>
          <a:ln>
            <a:noFill/>
          </a:ln>
          <a:extLst>
            <a:ext uri="{91240B29-F687-4F45-9708-019B960494DF}">
              <a14:hiddenLine xmlns:a14="http://schemas.microsoft.com/office/drawing/2010/main" w="25400">
                <a:solidFill>
                  <a:srgbClr val="000000"/>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5" name="矩形 1"/>
          <p:cNvSpPr>
            <a:spLocks noChangeArrowheads="1"/>
          </p:cNvSpPr>
          <p:nvPr/>
        </p:nvSpPr>
        <p:spPr bwMode="auto">
          <a:xfrm>
            <a:off x="-69850" y="-17463"/>
            <a:ext cx="9251950" cy="2281238"/>
          </a:xfrm>
          <a:prstGeom prst="rect">
            <a:avLst/>
          </a:prstGeom>
          <a:solidFill>
            <a:srgbClr val="FA4453"/>
          </a:solidFill>
          <a:ln w="12700" cap="flat" cmpd="sng">
            <a:solidFill>
              <a:schemeClr val="bg1"/>
            </a:solidFill>
            <a:beve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6" name="直接连接符 16"/>
          <p:cNvSpPr>
            <a:spLocks noChangeShapeType="1"/>
          </p:cNvSpPr>
          <p:nvPr/>
        </p:nvSpPr>
        <p:spPr bwMode="auto">
          <a:xfrm flipH="1">
            <a:off x="3851275" y="1131888"/>
            <a:ext cx="635000" cy="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077" name="组合 38"/>
          <p:cNvGrpSpPr/>
          <p:nvPr/>
        </p:nvGrpSpPr>
        <p:grpSpPr bwMode="auto">
          <a:xfrm>
            <a:off x="3736975" y="411163"/>
            <a:ext cx="1670050" cy="1439862"/>
            <a:chOff x="0" y="0"/>
            <a:chExt cx="1670586" cy="1440160"/>
          </a:xfrm>
        </p:grpSpPr>
        <p:sp>
          <p:nvSpPr>
            <p:cNvPr id="3078" name="六边形 2"/>
            <p:cNvSpPr>
              <a:spLocks noChangeArrowheads="1"/>
            </p:cNvSpPr>
            <p:nvPr/>
          </p:nvSpPr>
          <p:spPr bwMode="auto">
            <a:xfrm>
              <a:off x="0" y="0"/>
              <a:ext cx="1670586" cy="1440160"/>
            </a:xfrm>
            <a:prstGeom prst="hexagon">
              <a:avLst>
                <a:gd name="adj" fmla="val 24999"/>
                <a:gd name="vf" fmla="val 115470"/>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9" name="直接连接符 4"/>
            <p:cNvSpPr>
              <a:spLocks noChangeShapeType="1"/>
            </p:cNvSpPr>
            <p:nvPr/>
          </p:nvSpPr>
          <p:spPr bwMode="auto">
            <a:xfrm flipV="1">
              <a:off x="832476" y="125678"/>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0" name="直接连接符 6"/>
            <p:cNvSpPr>
              <a:spLocks noChangeShapeType="1"/>
            </p:cNvSpPr>
            <p:nvPr/>
          </p:nvSpPr>
          <p:spPr bwMode="auto">
            <a:xfrm flipV="1">
              <a:off x="962090" y="720080"/>
              <a:ext cx="547261" cy="10269"/>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1" name="直接连接符 8"/>
            <p:cNvSpPr>
              <a:spLocks noChangeShapeType="1"/>
            </p:cNvSpPr>
            <p:nvPr/>
          </p:nvSpPr>
          <p:spPr bwMode="auto">
            <a:xfrm>
              <a:off x="832476" y="748757"/>
              <a:ext cx="403245" cy="556642"/>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2" name="直接连接符 12"/>
            <p:cNvSpPr>
              <a:spLocks noChangeShapeType="1"/>
            </p:cNvSpPr>
            <p:nvPr/>
          </p:nvSpPr>
          <p:spPr bwMode="auto">
            <a:xfrm flipH="1">
              <a:off x="432048" y="730349"/>
              <a:ext cx="388843" cy="57532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3" name="直接连接符 18"/>
            <p:cNvSpPr>
              <a:spLocks noChangeShapeType="1"/>
            </p:cNvSpPr>
            <p:nvPr/>
          </p:nvSpPr>
          <p:spPr bwMode="auto">
            <a:xfrm flipH="1" flipV="1">
              <a:off x="432048" y="144016"/>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4" name="流程图: 联系 33"/>
            <p:cNvSpPr>
              <a:spLocks noChangeArrowheads="1"/>
            </p:cNvSpPr>
            <p:nvPr/>
          </p:nvSpPr>
          <p:spPr bwMode="auto">
            <a:xfrm>
              <a:off x="447154" y="360040"/>
              <a:ext cx="748179" cy="748179"/>
            </a:xfrm>
            <a:prstGeom prst="flowChartConnector">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85" name="TextBox 34"/>
            <p:cNvSpPr>
              <a:spLocks noChangeArrowheads="1"/>
            </p:cNvSpPr>
            <p:nvPr/>
          </p:nvSpPr>
          <p:spPr bwMode="auto">
            <a:xfrm>
              <a:off x="195830" y="550803"/>
              <a:ext cx="1250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context</a:t>
              </a:r>
              <a:endParaRPr kumimoji="0" lang="zh-CN" altLang="en-US"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86" name="六边形 35"/>
            <p:cNvSpPr>
              <a:spLocks noChangeArrowheads="1"/>
            </p:cNvSpPr>
            <p:nvPr/>
          </p:nvSpPr>
          <p:spPr bwMode="auto">
            <a:xfrm>
              <a:off x="70076" y="52570"/>
              <a:ext cx="1524799" cy="1314482"/>
            </a:xfrm>
            <a:prstGeom prst="hexagon">
              <a:avLst>
                <a:gd name="adj" fmla="val 24999"/>
                <a:gd name="vf" fmla="val 115470"/>
              </a:avLst>
            </a:prstGeom>
            <a:noFill/>
            <a:ln w="3175" cap="flat" cmpd="sng">
              <a:solidFill>
                <a:srgbClr val="7F7F7F"/>
              </a:solidFill>
              <a:prstDash val="sysDot"/>
              <a:bevel/>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3087" name="TextBox 53"/>
          <p:cNvSpPr>
            <a:spLocks noChangeArrowheads="1"/>
          </p:cNvSpPr>
          <p:nvPr/>
        </p:nvSpPr>
        <p:spPr bwMode="auto">
          <a:xfrm>
            <a:off x="957263" y="2495550"/>
            <a:ext cx="7200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完   形   填   空</a:t>
            </a:r>
            <a:endPar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endParaRPr>
          </a:p>
        </p:txBody>
      </p:sp>
      <p:sp>
        <p:nvSpPr>
          <p:cNvPr id="3088" name="矩形 37"/>
          <p:cNvSpPr>
            <a:spLocks noChangeArrowheads="1"/>
          </p:cNvSpPr>
          <p:nvPr/>
        </p:nvSpPr>
        <p:spPr bwMode="auto">
          <a:xfrm>
            <a:off x="251520" y="3244616"/>
            <a:ext cx="9144000" cy="12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0" indent="-285750" fontAlgn="base">
              <a:lnSpc>
                <a:spcPct val="150000"/>
              </a:lnSpc>
              <a:spcBef>
                <a:spcPct val="0"/>
              </a:spcBef>
              <a:spcAft>
                <a:spcPct val="0"/>
              </a:spcAft>
              <a:buFont typeface="Wingdings" panose="05000000000000000000" pitchFamily="2" charset="2"/>
              <a:buChar char="n"/>
            </a:pPr>
            <a:r>
              <a:rPr lang="en-US" altLang="zh-CN" sz="1600" dirty="0">
                <a:solidFill>
                  <a:srgbClr val="595959"/>
                </a:solidFill>
                <a:ea typeface="Arial Unicode MS" pitchFamily="2" charset="-122"/>
                <a:sym typeface="Arial" panose="020B0604020202020204" pitchFamily="34" charset="0"/>
              </a:rPr>
              <a:t>Beverley </a:t>
            </a:r>
            <a:r>
              <a:rPr lang="en-US" altLang="zh-CN" sz="1600" dirty="0" err="1">
                <a:solidFill>
                  <a:srgbClr val="595959"/>
                </a:solidFill>
                <a:ea typeface="Arial Unicode MS" pitchFamily="2" charset="-122"/>
                <a:sym typeface="Arial" panose="020B0604020202020204" pitchFamily="34" charset="0"/>
              </a:rPr>
              <a:t>Burdeyney</a:t>
            </a:r>
            <a:r>
              <a:rPr lang="en-US" altLang="zh-CN" sz="1600" dirty="0">
                <a:solidFill>
                  <a:srgbClr val="595959"/>
                </a:solidFill>
                <a:ea typeface="Arial Unicode MS" pitchFamily="2" charset="-122"/>
                <a:sym typeface="Arial" panose="020B0604020202020204" pitchFamily="34" charset="0"/>
              </a:rPr>
              <a:t> turned </a:t>
            </a:r>
            <a:r>
              <a:rPr lang="en-US" altLang="zh-CN" sz="1600" b="1" dirty="0">
                <a:solidFill>
                  <a:srgbClr val="FF0000"/>
                </a:solidFill>
                <a:ea typeface="Arial Unicode MS" pitchFamily="2" charset="-122"/>
                <a:sym typeface="Arial" panose="020B0604020202020204" pitchFamily="34" charset="0"/>
              </a:rPr>
              <a:t>seventy four</a:t>
            </a:r>
            <a:r>
              <a:rPr lang="en-US" altLang="zh-CN" sz="1600" dirty="0">
                <a:solidFill>
                  <a:srgbClr val="595959"/>
                </a:solidFill>
                <a:ea typeface="Arial Unicode MS" pitchFamily="2" charset="-122"/>
                <a:sym typeface="Arial" panose="020B0604020202020204" pitchFamily="34" charset="0"/>
              </a:rPr>
              <a:t> last year, she started having problems with her ___36___ ,</a:t>
            </a:r>
            <a:endParaRPr lang="en-US" altLang="zh-CN" sz="1600" dirty="0">
              <a:solidFill>
                <a:srgbClr val="595959"/>
              </a:solidFill>
              <a:ea typeface="Arial Unicode MS" pitchFamily="2" charset="-122"/>
              <a:sym typeface="Arial" panose="020B0604020202020204" pitchFamily="34" charset="0"/>
            </a:endParaRPr>
          </a:p>
          <a:p>
            <a:pPr marL="285750" lvl="0" indent="-285750" fontAlgn="base">
              <a:lnSpc>
                <a:spcPct val="150000"/>
              </a:lnSpc>
              <a:spcBef>
                <a:spcPct val="0"/>
              </a:spcBef>
              <a:spcAft>
                <a:spcPct val="0"/>
              </a:spcAft>
              <a:buFont typeface="Wingdings" panose="05000000000000000000" pitchFamily="2" charset="2"/>
              <a:buChar char="n"/>
            </a:pPr>
            <a:r>
              <a:rPr lang="en-US" altLang="zh-CN" sz="1600" dirty="0">
                <a:solidFill>
                  <a:srgbClr val="595959"/>
                </a:solidFill>
                <a:ea typeface="Arial Unicode MS" pitchFamily="2" charset="-122"/>
                <a:sym typeface="Arial" panose="020B0604020202020204" pitchFamily="34" charset="0"/>
              </a:rPr>
              <a:t>Ms.Burdeyney___53___ that she is hoping to do more for the research </a:t>
            </a:r>
            <a:r>
              <a:rPr lang="en-US" altLang="zh-CN" sz="1600" b="1" dirty="0">
                <a:solidFill>
                  <a:srgbClr val="FF0000"/>
                </a:solidFill>
                <a:ea typeface="Arial Unicode MS" pitchFamily="2" charset="-122"/>
                <a:sym typeface="Arial" panose="020B0604020202020204" pitchFamily="34" charset="0"/>
              </a:rPr>
              <a:t>project</a:t>
            </a:r>
            <a:r>
              <a:rPr lang="en-US" altLang="zh-CN" sz="1600" dirty="0">
                <a:solidFill>
                  <a:srgbClr val="595959"/>
                </a:solidFill>
                <a:ea typeface="Arial Unicode MS" pitchFamily="2" charset="-122"/>
                <a:sym typeface="Arial" panose="020B0604020202020204" pitchFamily="34" charset="0"/>
              </a:rPr>
              <a:t>. "I just want to bring ___54___ into people </a:t>
            </a:r>
            <a:r>
              <a:rPr lang="en-US" altLang="zh-CN" sz="2000" b="1" dirty="0">
                <a:solidFill>
                  <a:srgbClr val="FF0000"/>
                </a:solidFill>
                <a:ea typeface="Arial Unicode MS" pitchFamily="2" charset="-122"/>
                <a:sym typeface="Arial" panose="020B0604020202020204" pitchFamily="34" charset="0"/>
              </a:rPr>
              <a:t>eyes</a:t>
            </a:r>
            <a:r>
              <a:rPr lang="en-US" altLang="zh-CN" sz="2000" dirty="0">
                <a:solidFill>
                  <a:srgbClr val="FF0000"/>
                </a:solidFill>
                <a:ea typeface="Arial Unicode MS" pitchFamily="2" charset="-122"/>
                <a:sym typeface="Arial" panose="020B0604020202020204" pitchFamily="34" charset="0"/>
              </a:rPr>
              <a:t> </a:t>
            </a:r>
            <a:r>
              <a:rPr lang="en-US" altLang="zh-CN" sz="1600" dirty="0">
                <a:solidFill>
                  <a:srgbClr val="595959"/>
                </a:solidFill>
                <a:ea typeface="Arial Unicode MS" pitchFamily="2" charset="-122"/>
                <a:sym typeface="Arial" panose="020B0604020202020204" pitchFamily="34" charset="0"/>
              </a:rPr>
              <a:t>and this is just the___55___.There is still </a:t>
            </a:r>
            <a:r>
              <a:rPr lang="en-US" altLang="zh-CN" sz="1600" b="1" dirty="0">
                <a:solidFill>
                  <a:srgbClr val="595959"/>
                </a:solidFill>
                <a:ea typeface="Arial Unicode MS" pitchFamily="2" charset="-122"/>
                <a:sym typeface="Arial" panose="020B0604020202020204" pitchFamily="34" charset="0"/>
              </a:rPr>
              <a:t>a</a:t>
            </a:r>
            <a:r>
              <a:rPr lang="en-US" altLang="zh-CN" sz="1600" b="1" dirty="0">
                <a:solidFill>
                  <a:srgbClr val="FF0000"/>
                </a:solidFill>
                <a:ea typeface="Arial Unicode MS" pitchFamily="2" charset="-122"/>
                <a:sym typeface="Arial" panose="020B0604020202020204" pitchFamily="34" charset="0"/>
              </a:rPr>
              <a:t> long </a:t>
            </a:r>
            <a:r>
              <a:rPr lang="en-US" altLang="zh-CN" sz="1600" b="1" dirty="0">
                <a:solidFill>
                  <a:srgbClr val="595959"/>
                </a:solidFill>
                <a:ea typeface="Arial Unicode MS" pitchFamily="2" charset="-122"/>
                <a:sym typeface="Arial" panose="020B0604020202020204" pitchFamily="34" charset="0"/>
              </a:rPr>
              <a:t>way to go</a:t>
            </a:r>
            <a:r>
              <a:rPr lang="en-US" altLang="zh-CN" sz="1600" dirty="0">
                <a:solidFill>
                  <a:srgbClr val="595959"/>
                </a:solidFill>
                <a:ea typeface="Arial Unicode MS" pitchFamily="2" charset="-122"/>
                <a:sym typeface="Arial" panose="020B0604020202020204" pitchFamily="34" charset="0"/>
              </a:rPr>
              <a:t>"</a:t>
            </a:r>
            <a:endParaRPr lang="en-US" altLang="zh-CN" sz="1600" dirty="0">
              <a:solidFill>
                <a:srgbClr val="595959"/>
              </a:solidFill>
              <a:ea typeface="Arial Unicode MS" pitchFamily="2" charset="-122"/>
              <a:sym typeface="Arial" panose="020B0604020202020204" pitchFamily="34" charset="0"/>
            </a:endParaRPr>
          </a:p>
        </p:txBody>
      </p:sp>
      <p:sp>
        <p:nvSpPr>
          <p:cNvPr id="3089" name="直接连接符 39"/>
          <p:cNvSpPr>
            <a:spLocks noChangeShapeType="1"/>
          </p:cNvSpPr>
          <p:nvPr/>
        </p:nvSpPr>
        <p:spPr bwMode="auto">
          <a:xfrm>
            <a:off x="3921125" y="1123950"/>
            <a:ext cx="274638" cy="12700"/>
          </a:xfrm>
          <a:prstGeom prst="line">
            <a:avLst/>
          </a:prstGeom>
          <a:noFill/>
          <a:ln w="12700" cap="flat" cmpd="sng">
            <a:solidFill>
              <a:schemeClr val="bg1"/>
            </a:solidFill>
            <a:prstDash val="sysDash"/>
            <a:bevel/>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90" name="TextBox 42"/>
          <p:cNvSpPr>
            <a:spLocks noChangeArrowheads="1"/>
          </p:cNvSpPr>
          <p:nvPr/>
        </p:nvSpPr>
        <p:spPr bwMode="auto">
          <a:xfrm>
            <a:off x="3819525" y="1778000"/>
            <a:ext cx="1511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dirty="0">
                <a:ln>
                  <a:noFill/>
                </a:ln>
                <a:solidFill>
                  <a:srgbClr val="05AFC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dirty="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5400" b="1" i="0" u="none" strike="noStrike" kern="1200" cap="none" spc="0" normalizeH="0" baseline="0" noProof="0" dirty="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9" name="直接连接符 5"/>
          <p:cNvSpPr>
            <a:spLocks noChangeShapeType="1"/>
          </p:cNvSpPr>
          <p:nvPr/>
        </p:nvSpPr>
        <p:spPr bwMode="auto">
          <a:xfrm flipV="1">
            <a:off x="-12309" y="4451508"/>
            <a:ext cx="9183328" cy="56429"/>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21" name="TextBox 53"/>
          <p:cNvSpPr>
            <a:spLocks noChangeArrowheads="1"/>
          </p:cNvSpPr>
          <p:nvPr/>
        </p:nvSpPr>
        <p:spPr bwMode="auto">
          <a:xfrm>
            <a:off x="988398" y="4479723"/>
            <a:ext cx="720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Main idea</a:t>
            </a:r>
            <a:endParaRPr kumimoji="0" lang="zh-CN" altLang="en-US" sz="20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8">
                                            <p:txEl>
                                              <p:pRg st="0" end="0"/>
                                            </p:txEl>
                                          </p:spTgt>
                                        </p:tgtEl>
                                        <p:attrNameLst>
                                          <p:attrName>style.visibility</p:attrName>
                                        </p:attrNameLst>
                                      </p:cBhvr>
                                      <p:to>
                                        <p:strVal val="visible"/>
                                      </p:to>
                                    </p:set>
                                    <p:animEffect transition="in" filter="barn(inVertical)">
                                      <p:cBhvr>
                                        <p:cTn id="12" dur="500"/>
                                        <p:tgtEl>
                                          <p:spTgt spid="30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88">
                                            <p:txEl>
                                              <p:pRg st="1" end="1"/>
                                            </p:txEl>
                                          </p:spTgt>
                                        </p:tgtEl>
                                        <p:attrNameLst>
                                          <p:attrName>style.visibility</p:attrName>
                                        </p:attrNameLst>
                                      </p:cBhvr>
                                      <p:to>
                                        <p:strVal val="visible"/>
                                      </p:to>
                                    </p:set>
                                    <p:animEffect transition="in" filter="barn(inVertical)">
                                      <p:cBhvr>
                                        <p:cTn id="17" dur="500"/>
                                        <p:tgtEl>
                                          <p:spTgt spid="30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489284" y="224723"/>
            <a:ext cx="8403196" cy="2400657"/>
          </a:xfrm>
          <a:prstGeom prst="rect">
            <a:avLst/>
          </a:prstGeom>
          <a:noFill/>
        </p:spPr>
        <p:txBody>
          <a:bodyPr wrap="square">
            <a:spAutoFit/>
          </a:bodyPr>
          <a:lstStyle/>
          <a:p>
            <a:pPr indent="152400" algn="just">
              <a:lnSpc>
                <a:spcPts val="2000"/>
              </a:lnSpc>
            </a:pPr>
            <a:r>
              <a:rPr lang="en-US" altLang="zh-CN" sz="18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When Beverley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Burdeyney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turned seventy four last year, she started having problems with her ___36___ ,notably dryness and discomfort. </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2000"/>
              </a:lnSpc>
            </a:pPr>
            <a:r>
              <a:rPr lang="en-US" altLang="zh-CN" sz="18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 was simply ___37___ a terrible experience, " Ms.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Burdeyney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said at her home in Toronto. "I felt so helpless and insecure because the quality of my ___38___ was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affect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ed."</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lnSpc>
                <a:spcPts val="2000"/>
              </a:lnSpc>
            </a:pPr>
            <a:r>
              <a:rPr lang="en-US" altLang="zh-CN" sz="18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Ms.Burdeyney talked to some friends who had___39___ problems and discovered that they were largely suffering in ___40___."Nobody chooses to talk about it because it seems so ___41___," she said."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more and more are suffering and lives are being ___42___."</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755576" y="2679030"/>
          <a:ext cx="7632848" cy="2088233"/>
        </p:xfrm>
        <a:graphic>
          <a:graphicData uri="http://schemas.openxmlformats.org/drawingml/2006/table">
            <a:tbl>
              <a:tblPr firstRow="1" firstCol="1" bandRow="1">
                <a:tableStyleId>{BC89EF96-8CEA-46FF-86C4-4CE0E7609802}</a:tableStyleId>
              </a:tblPr>
              <a:tblGrid>
                <a:gridCol w="1908212"/>
                <a:gridCol w="1908212"/>
                <a:gridCol w="1908212"/>
                <a:gridCol w="1908212"/>
              </a:tblGrid>
              <a:tr h="298319">
                <a:tc>
                  <a:txBody>
                    <a:bodyPr/>
                    <a:lstStyle/>
                    <a:p>
                      <a:pPr algn="just">
                        <a:lnSpc>
                          <a:spcPct val="115000"/>
                        </a:lnSpc>
                      </a:pPr>
                      <a:r>
                        <a:rPr lang="en-US" sz="1600" b="0" kern="100">
                          <a:effectLst/>
                        </a:rPr>
                        <a:t>36.A.throat</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B.skin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C.lungs</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dirty="0" err="1">
                          <a:effectLst/>
                        </a:rPr>
                        <a:t>D.eyes</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dirty="0">
                          <a:effectLst/>
                        </a:rPr>
                        <a:t>37.A.getting over</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B.going through</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C.holding on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D.passing down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dirty="0">
                          <a:effectLst/>
                        </a:rPr>
                        <a:t>38.A.story</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B.treatment</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C.life</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D.relationship</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a:effectLst/>
                        </a:rPr>
                        <a:t>39.A.similar</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B.various</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C.personal</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D.special</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a:effectLst/>
                        </a:rPr>
                        <a:t>40.A.turn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dirty="0" err="1">
                          <a:effectLst/>
                        </a:rPr>
                        <a:t>B.peace</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C.vain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D.silence</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a:effectLst/>
                        </a:rPr>
                        <a:t>41.A.unbearable</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B.abnormal</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C.insignificant</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D.disturbing</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98319">
                <a:tc>
                  <a:txBody>
                    <a:bodyPr/>
                    <a:lstStyle/>
                    <a:p>
                      <a:pPr algn="just">
                        <a:lnSpc>
                          <a:spcPct val="115000"/>
                        </a:lnSpc>
                      </a:pPr>
                      <a:r>
                        <a:rPr lang="en-US" sz="1600" b="0" kern="100" dirty="0">
                          <a:effectLst/>
                        </a:rPr>
                        <a:t>42.A.compromised</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B.forgotten</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a:effectLst/>
                        </a:rPr>
                        <a:t>C.substituted</a:t>
                      </a:r>
                      <a:endParaRPr lang="zh-CN" sz="1600" b="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600" b="0" kern="100" dirty="0" err="1">
                          <a:effectLst/>
                        </a:rPr>
                        <a:t>D.separated</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7" name="椭圆 6"/>
          <p:cNvSpPr/>
          <p:nvPr/>
        </p:nvSpPr>
        <p:spPr bwMode="auto">
          <a:xfrm>
            <a:off x="6444208" y="2640172"/>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8" name="矩形 7"/>
          <p:cNvSpPr/>
          <p:nvPr/>
        </p:nvSpPr>
        <p:spPr bwMode="auto">
          <a:xfrm>
            <a:off x="2411760" y="555526"/>
            <a:ext cx="2926901" cy="216024"/>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2411760" y="1059582"/>
            <a:ext cx="2279122" cy="216024"/>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2592149" y="1779662"/>
            <a:ext cx="971740" cy="28803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5652120" y="2067694"/>
            <a:ext cx="1259772" cy="28803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5803396" y="484145"/>
            <a:ext cx="2965644" cy="335785"/>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The cause of  the event</a:t>
            </a:r>
            <a:endPar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椭圆 12"/>
          <p:cNvSpPr/>
          <p:nvPr/>
        </p:nvSpPr>
        <p:spPr bwMode="auto">
          <a:xfrm>
            <a:off x="2590800" y="298542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椭圆 13"/>
          <p:cNvSpPr/>
          <p:nvPr/>
        </p:nvSpPr>
        <p:spPr bwMode="auto">
          <a:xfrm>
            <a:off x="4546866" y="3273452"/>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椭圆 14"/>
          <p:cNvSpPr/>
          <p:nvPr/>
        </p:nvSpPr>
        <p:spPr bwMode="auto">
          <a:xfrm>
            <a:off x="948262" y="3561484"/>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椭圆 15"/>
          <p:cNvSpPr/>
          <p:nvPr/>
        </p:nvSpPr>
        <p:spPr bwMode="auto">
          <a:xfrm>
            <a:off x="6444208" y="3888094"/>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4788024" y="1793036"/>
            <a:ext cx="3049470" cy="271352"/>
          </a:xfrm>
          <a:prstGeom prst="rect">
            <a:avLst/>
          </a:prstGeom>
          <a:noFill/>
          <a:ln w="2857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8" name="箭头: 燕尾形 17"/>
          <p:cNvSpPr/>
          <p:nvPr/>
        </p:nvSpPr>
        <p:spPr bwMode="auto">
          <a:xfrm rot="5400000">
            <a:off x="6141375" y="2939219"/>
            <a:ext cx="1925454" cy="191501"/>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9" name="椭圆 18"/>
          <p:cNvSpPr/>
          <p:nvPr/>
        </p:nvSpPr>
        <p:spPr bwMode="auto">
          <a:xfrm>
            <a:off x="4499992" y="4176126"/>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0" name="箭头: 燕尾形 19"/>
          <p:cNvSpPr/>
          <p:nvPr/>
        </p:nvSpPr>
        <p:spPr bwMode="auto">
          <a:xfrm rot="9633875">
            <a:off x="5810762" y="4124318"/>
            <a:ext cx="842105" cy="188480"/>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1" name="椭圆 20"/>
          <p:cNvSpPr/>
          <p:nvPr/>
        </p:nvSpPr>
        <p:spPr bwMode="auto">
          <a:xfrm>
            <a:off x="948262" y="446917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2" name="矩形 21"/>
          <p:cNvSpPr/>
          <p:nvPr/>
        </p:nvSpPr>
        <p:spPr bwMode="auto">
          <a:xfrm>
            <a:off x="1236294" y="4459802"/>
            <a:ext cx="1103458" cy="272168"/>
          </a:xfrm>
          <a:prstGeom prst="rect">
            <a:avLst/>
          </a:prstGeom>
          <a:solidFill>
            <a:srgbClr val="FFFF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3" name="星形: 五角 22"/>
          <p:cNvSpPr/>
          <p:nvPr/>
        </p:nvSpPr>
        <p:spPr bwMode="auto">
          <a:xfrm>
            <a:off x="755576" y="4155451"/>
            <a:ext cx="288032" cy="274637"/>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星形: 五角 23"/>
          <p:cNvSpPr/>
          <p:nvPr/>
        </p:nvSpPr>
        <p:spPr bwMode="auto">
          <a:xfrm>
            <a:off x="755576" y="4499388"/>
            <a:ext cx="288032" cy="274637"/>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文本框 28"/>
          <p:cNvSpPr txBox="1"/>
          <p:nvPr/>
        </p:nvSpPr>
        <p:spPr>
          <a:xfrm>
            <a:off x="755576" y="3480913"/>
            <a:ext cx="7632848" cy="923330"/>
          </a:xfrm>
          <a:prstGeom prst="rect">
            <a:avLst/>
          </a:prstGeom>
          <a:solidFill>
            <a:schemeClr val="bg2"/>
          </a:solidFill>
          <a:ln w="28575">
            <a:solidFill>
              <a:srgbClr val="92D050"/>
            </a:solidFill>
            <a:prstDash val="dash"/>
          </a:ln>
        </p:spPr>
        <p:txBody>
          <a:bodyPr wrap="square">
            <a:spAutoFit/>
          </a:bodyPr>
          <a:lstStyle/>
          <a:p>
            <a:pPr marL="285750" indent="-285750">
              <a:buFont typeface="Arial" panose="020B0604020202020204" pitchFamily="34" charset="0"/>
              <a:buChar char="•"/>
            </a:pPr>
            <a:r>
              <a:rPr lang="en-US" altLang="zh-CN" dirty="0"/>
              <a:t>Too many websites are </a:t>
            </a:r>
            <a:r>
              <a:rPr lang="en-US" altLang="zh-CN" u="sng" dirty="0"/>
              <a:t>getting </a:t>
            </a:r>
            <a:r>
              <a:rPr lang="en-US" altLang="zh-CN" u="sng" dirty="0">
                <a:solidFill>
                  <a:srgbClr val="FF0000"/>
                </a:solidFill>
              </a:rPr>
              <a:t>compromise</a:t>
            </a:r>
            <a:r>
              <a:rPr lang="en-US" altLang="zh-CN" u="sng" dirty="0"/>
              <a:t>d </a:t>
            </a:r>
            <a:r>
              <a:rPr lang="en-US" altLang="zh-CN" dirty="0"/>
              <a:t>these days.</a:t>
            </a:r>
            <a:endParaRPr lang="en-US" altLang="zh-CN" dirty="0"/>
          </a:p>
          <a:p>
            <a:pPr marL="285750" indent="-285750">
              <a:buFont typeface="Arial" panose="020B0604020202020204" pitchFamily="34" charset="0"/>
              <a:buChar char="•"/>
            </a:pPr>
            <a:r>
              <a:rPr lang="en-US" altLang="zh-CN" dirty="0"/>
              <a:t>Its independence and impartiality </a:t>
            </a:r>
            <a:r>
              <a:rPr lang="en-US" altLang="zh-CN" u="sng" dirty="0"/>
              <a:t>was significantly </a:t>
            </a:r>
            <a:r>
              <a:rPr lang="en-US" altLang="zh-CN" u="sng" dirty="0">
                <a:solidFill>
                  <a:srgbClr val="FF0000"/>
                </a:solidFill>
              </a:rPr>
              <a:t>compromise</a:t>
            </a:r>
            <a:r>
              <a:rPr lang="en-US" altLang="zh-CN" u="sng" dirty="0"/>
              <a:t>d </a:t>
            </a:r>
            <a:r>
              <a:rPr lang="en-US" altLang="zh-CN" dirty="0"/>
              <a:t>.</a:t>
            </a:r>
            <a:endParaRPr lang="en-US" altLang="zh-CN" dirty="0"/>
          </a:p>
          <a:p>
            <a:pPr marL="285750" indent="-285750">
              <a:buFont typeface="Arial" panose="020B0604020202020204" pitchFamily="34" charset="0"/>
              <a:buChar char="•"/>
            </a:pPr>
            <a:r>
              <a:rPr lang="en-US" altLang="zh-CN" dirty="0"/>
              <a:t>Many conditional access systems </a:t>
            </a:r>
            <a:r>
              <a:rPr lang="en-US" altLang="zh-CN" u="sng" dirty="0"/>
              <a:t>have been </a:t>
            </a:r>
            <a:r>
              <a:rPr lang="en-US" altLang="zh-CN" u="sng" dirty="0">
                <a:solidFill>
                  <a:srgbClr val="FF0000"/>
                </a:solidFill>
              </a:rPr>
              <a:t>compromise</a:t>
            </a:r>
            <a:r>
              <a:rPr lang="en-US" altLang="zh-CN" u="sng" dirty="0"/>
              <a:t>d </a:t>
            </a:r>
            <a:endParaRPr lang="zh-CN" altLang="en-US" u="sng" dirty="0"/>
          </a:p>
        </p:txBody>
      </p:sp>
      <p:sp>
        <p:nvSpPr>
          <p:cNvPr id="30" name="标注: 上箭头 29"/>
          <p:cNvSpPr/>
          <p:nvPr/>
        </p:nvSpPr>
        <p:spPr bwMode="auto">
          <a:xfrm>
            <a:off x="733001" y="4710178"/>
            <a:ext cx="3168352" cy="446829"/>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err="1">
                <a:ln>
                  <a:solidFill>
                    <a:srgbClr val="92D050"/>
                  </a:solidFill>
                </a:ln>
                <a:solidFill>
                  <a:srgbClr val="FF0000"/>
                </a:solidFill>
                <a:effectLst/>
                <a:latin typeface="Arial" panose="020B0604020202020204" pitchFamily="34" charset="0"/>
                <a:ea typeface="宋体" panose="02010600030101010101" pitchFamily="2" charset="-122"/>
              </a:rPr>
              <a:t>affect,harm,restrict</a:t>
            </a:r>
            <a:r>
              <a:rPr lang="en-US" altLang="zh-CN" b="1" dirty="0" err="1">
                <a:ln>
                  <a:solidFill>
                    <a:srgbClr val="92D050"/>
                  </a:solidFill>
                </a:ln>
                <a:solidFill>
                  <a:srgbClr val="FF0000"/>
                </a:solidFill>
                <a:latin typeface="Arial" panose="020B0604020202020204" pitchFamily="34" charset="0"/>
                <a:ea typeface="宋体" panose="02010600030101010101" pitchFamily="2" charset="-122"/>
              </a:rPr>
              <a:t>,impair</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323528" y="627535"/>
            <a:ext cx="8363272" cy="1664879"/>
          </a:xfrm>
          <a:prstGeom prst="rect">
            <a:avLst/>
          </a:prstGeom>
          <a:noFill/>
        </p:spPr>
        <p:txBody>
          <a:bodyPr wrap="square">
            <a:spAutoFit/>
          </a:bodyPr>
          <a:lstStyle/>
          <a:p>
            <a:pPr indent="152400" algn="just">
              <a:lnSpc>
                <a:spcPct val="115000"/>
              </a:lnSpc>
            </a:pPr>
            <a:r>
              <a:rPr lang="en-US" altLang="zh-CN" sz="18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Eventually, Ms.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Burdeyney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learned about plans for an eye research, ___43___ at Tel Aviv University in Israel The research team__44____ Canadian doctor Allan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Slomovic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who has done ___45___ work on eye care using stem cells. Seeing a ray of hope, Ms.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Burdeyney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began raising ___46___ for the project with a friend, Toronto businessman Meyer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Zeifman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___47___ she has raised $ 110,000 with another $40,000 ___48___</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606388" y="2598410"/>
          <a:ext cx="7931224" cy="1821897"/>
        </p:xfrm>
        <a:graphic>
          <a:graphicData uri="http://schemas.openxmlformats.org/drawingml/2006/table">
            <a:tbl>
              <a:tblPr firstRow="1" firstCol="1" bandRow="1">
                <a:tableStyleId>{BC89EF96-8CEA-46FF-86C4-4CE0E7609802}</a:tableStyleId>
              </a:tblPr>
              <a:tblGrid>
                <a:gridCol w="1982806"/>
                <a:gridCol w="1982806"/>
                <a:gridCol w="1982806"/>
                <a:gridCol w="1982806"/>
              </a:tblGrid>
              <a:tr h="302713">
                <a:tc>
                  <a:txBody>
                    <a:bodyPr/>
                    <a:lstStyle/>
                    <a:p>
                      <a:pPr algn="just">
                        <a:lnSpc>
                          <a:spcPct val="115000"/>
                        </a:lnSpc>
                      </a:pPr>
                      <a:r>
                        <a:rPr lang="en-US" sz="1800" b="0" kern="100">
                          <a:effectLst/>
                        </a:rPr>
                        <a:t>43.A.course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B.program</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C.paper</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D.conference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02713">
                <a:tc>
                  <a:txBody>
                    <a:bodyPr/>
                    <a:lstStyle/>
                    <a:p>
                      <a:pPr algn="just">
                        <a:lnSpc>
                          <a:spcPct val="115000"/>
                        </a:lnSpc>
                      </a:pPr>
                      <a:r>
                        <a:rPr lang="en-US" sz="1800" b="0" kern="100" dirty="0">
                          <a:effectLst/>
                        </a:rPr>
                        <a:t>44.A.informed</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B.doubted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C.included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D.dismissed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08332">
                <a:tc>
                  <a:txBody>
                    <a:bodyPr/>
                    <a:lstStyle/>
                    <a:p>
                      <a:pPr algn="just">
                        <a:lnSpc>
                          <a:spcPct val="115000"/>
                        </a:lnSpc>
                      </a:pPr>
                      <a:r>
                        <a:rPr lang="en-US" sz="1800" b="0" kern="100">
                          <a:effectLst/>
                        </a:rPr>
                        <a:t>45.A.part-time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controversial</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dirty="0">
                          <a:effectLst/>
                        </a:rPr>
                        <a:t>C. voluntary</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D.ground-breaking</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02713">
                <a:tc>
                  <a:txBody>
                    <a:bodyPr/>
                    <a:lstStyle/>
                    <a:p>
                      <a:pPr algn="just">
                        <a:lnSpc>
                          <a:spcPct val="115000"/>
                        </a:lnSpc>
                      </a:pPr>
                      <a:r>
                        <a:rPr lang="en-US" sz="1800" b="0" kern="100" dirty="0">
                          <a:effectLst/>
                        </a:rPr>
                        <a:t>46.A.money</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standards</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 awareness</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D.questions</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02713">
                <a:tc>
                  <a:txBody>
                    <a:bodyPr/>
                    <a:lstStyle/>
                    <a:p>
                      <a:pPr algn="just">
                        <a:lnSpc>
                          <a:spcPct val="115000"/>
                        </a:lnSpc>
                      </a:pPr>
                      <a:r>
                        <a:rPr lang="en-US" sz="1800" b="0" kern="100">
                          <a:effectLst/>
                        </a:rPr>
                        <a:t>47.A.As ever</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So far</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 In return</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 Once again</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02713">
                <a:tc>
                  <a:txBody>
                    <a:bodyPr/>
                    <a:lstStyle/>
                    <a:p>
                      <a:pPr algn="just">
                        <a:lnSpc>
                          <a:spcPct val="115000"/>
                        </a:lnSpc>
                      </a:pPr>
                      <a:r>
                        <a:rPr lang="en-US" sz="1800" b="0" kern="100">
                          <a:effectLst/>
                        </a:rPr>
                        <a:t>48.A.wasted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donated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 expected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dirty="0">
                          <a:effectLst/>
                        </a:rPr>
                        <a:t>D. earned</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7" name="椭圆 6"/>
          <p:cNvSpPr/>
          <p:nvPr/>
        </p:nvSpPr>
        <p:spPr bwMode="auto">
          <a:xfrm>
            <a:off x="2555776" y="259841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8" name="矩形 7"/>
          <p:cNvSpPr/>
          <p:nvPr/>
        </p:nvSpPr>
        <p:spPr bwMode="auto">
          <a:xfrm>
            <a:off x="4139952" y="1635646"/>
            <a:ext cx="1080120" cy="288032"/>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椭圆 8"/>
          <p:cNvSpPr/>
          <p:nvPr/>
        </p:nvSpPr>
        <p:spPr bwMode="auto">
          <a:xfrm>
            <a:off x="4549663" y="2905226"/>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星形: 五角 9"/>
          <p:cNvSpPr/>
          <p:nvPr/>
        </p:nvSpPr>
        <p:spPr bwMode="auto">
          <a:xfrm>
            <a:off x="606388" y="3193258"/>
            <a:ext cx="288032" cy="274637"/>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6094530" y="1364294"/>
            <a:ext cx="2149878" cy="271352"/>
          </a:xfrm>
          <a:prstGeom prst="rect">
            <a:avLst/>
          </a:prstGeom>
          <a:noFill/>
          <a:ln w="2857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箭头: 燕尾形 11"/>
          <p:cNvSpPr/>
          <p:nvPr/>
        </p:nvSpPr>
        <p:spPr bwMode="auto">
          <a:xfrm rot="5400000">
            <a:off x="6483637" y="2347673"/>
            <a:ext cx="1696817" cy="191501"/>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3" name="椭圆 12"/>
          <p:cNvSpPr/>
          <p:nvPr/>
        </p:nvSpPr>
        <p:spPr bwMode="auto">
          <a:xfrm>
            <a:off x="894420" y="3512112"/>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椭圆 13"/>
          <p:cNvSpPr/>
          <p:nvPr/>
        </p:nvSpPr>
        <p:spPr bwMode="auto">
          <a:xfrm>
            <a:off x="2555776" y="3854755"/>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椭圆 14"/>
          <p:cNvSpPr/>
          <p:nvPr/>
        </p:nvSpPr>
        <p:spPr bwMode="auto">
          <a:xfrm>
            <a:off x="4554496" y="4142787"/>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标注: 上箭头 15"/>
          <p:cNvSpPr/>
          <p:nvPr/>
        </p:nvSpPr>
        <p:spPr bwMode="auto">
          <a:xfrm>
            <a:off x="4283968" y="4374509"/>
            <a:ext cx="2412776" cy="520562"/>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with expected </a:t>
            </a:r>
            <a:r>
              <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预期</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17" name="标注: 上箭头 16"/>
          <p:cNvSpPr/>
          <p:nvPr/>
        </p:nvSpPr>
        <p:spPr bwMode="auto">
          <a:xfrm>
            <a:off x="6274024" y="3440668"/>
            <a:ext cx="2412776" cy="520562"/>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dirty="0">
                <a:ln>
                  <a:solidFill>
                    <a:srgbClr val="92D050"/>
                  </a:solidFill>
                </a:ln>
                <a:solidFill>
                  <a:srgbClr val="FF0000"/>
                </a:solidFill>
                <a:latin typeface="Arial" panose="020B0604020202020204" pitchFamily="34" charset="0"/>
                <a:ea typeface="宋体" panose="02010600030101010101" pitchFamily="2" charset="-122"/>
              </a:rPr>
              <a:t>开拓性的；独创的</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18" name="矩形 17"/>
          <p:cNvSpPr/>
          <p:nvPr/>
        </p:nvSpPr>
        <p:spPr bwMode="auto">
          <a:xfrm>
            <a:off x="5580112" y="321539"/>
            <a:ext cx="3029508" cy="335785"/>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The course of  the event</a:t>
            </a:r>
            <a:endPar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287524" y="411510"/>
            <a:ext cx="8568952" cy="2031325"/>
          </a:xfrm>
          <a:prstGeom prst="rect">
            <a:avLst/>
          </a:prstGeom>
          <a:noFill/>
        </p:spPr>
        <p:txBody>
          <a:bodyPr wrap="square">
            <a:spAutoFit/>
          </a:bodyPr>
          <a:lstStyle/>
          <a:p>
            <a:pPr indent="152400" algn="just"/>
            <a:r>
              <a:rPr lang="en-US" altLang="zh-CN" sz="18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I'm trying to get more and more people to ___49___ that there are solutions(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解决办法），＂</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said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Ms.Burdeyney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 trained nurse who is still working as a personal trainer after ___50___."I say there is no old __51____,there's only neglect(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忽视）．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Don't stand___52___,do something about it."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dirty="0">
                <a:latin typeface="Times New Roman" panose="02020603050405020304" pitchFamily="18" charset="0"/>
                <a:ea typeface="宋体" panose="02010600030101010101" pitchFamily="2" charset="-122"/>
              </a:rPr>
              <a:t>  </a:t>
            </a:r>
            <a:r>
              <a:rPr lang="en-US" altLang="zh-CN" dirty="0">
                <a:highlight>
                  <a:srgbClr val="00FFFF"/>
                </a:highlight>
                <a:latin typeface="Times New Roman" panose="02020603050405020304" pitchFamily="18" charset="0"/>
                <a:ea typeface="宋体" panose="02010600030101010101" pitchFamily="2" charset="-122"/>
              </a:rPr>
              <a:t>6.</a:t>
            </a:r>
            <a:r>
              <a:rPr lang="en-US" altLang="zh-CN" sz="1800" dirty="0">
                <a:effectLst/>
                <a:latin typeface="Times New Roman" panose="02020603050405020304" pitchFamily="18" charset="0"/>
                <a:ea typeface="宋体" panose="02010600030101010101" pitchFamily="2" charset="-122"/>
              </a:rPr>
              <a:t>Ms.Burdeyney___53___ that she is hoping to do more for the research project. "I just want to bring ___54___ into people eyes and this is just the___55___.</a:t>
            </a:r>
            <a:r>
              <a:rPr lang="en-US" altLang="zh-CN" sz="1800" dirty="0">
                <a:solidFill>
                  <a:srgbClr val="FF0000"/>
                </a:solidFill>
                <a:effectLst/>
                <a:latin typeface="Times New Roman" panose="02020603050405020304" pitchFamily="18" charset="0"/>
                <a:ea typeface="宋体" panose="02010600030101010101" pitchFamily="2" charset="-122"/>
              </a:rPr>
              <a:t>There is still a long way to go"</a:t>
            </a:r>
            <a:endParaRPr lang="zh-CN" altLang="en-US" dirty="0">
              <a:solidFill>
                <a:srgbClr val="FF0000"/>
              </a:solidFill>
            </a:endParaRPr>
          </a:p>
        </p:txBody>
      </p:sp>
      <p:graphicFrame>
        <p:nvGraphicFramePr>
          <p:cNvPr id="6" name="表格 5"/>
          <p:cNvGraphicFramePr>
            <a:graphicFrameLocks noGrp="1"/>
          </p:cNvGraphicFramePr>
          <p:nvPr/>
        </p:nvGraphicFramePr>
        <p:xfrm>
          <a:off x="611560" y="2442835"/>
          <a:ext cx="7992888" cy="2165302"/>
        </p:xfrm>
        <a:graphic>
          <a:graphicData uri="http://schemas.openxmlformats.org/drawingml/2006/table">
            <a:tbl>
              <a:tblPr firstRow="1" firstCol="1" bandRow="1">
                <a:tableStyleId>{BC89EF96-8CEA-46FF-86C4-4CE0E7609802}</a:tableStyleId>
              </a:tblPr>
              <a:tblGrid>
                <a:gridCol w="1998222"/>
                <a:gridCol w="1998222"/>
                <a:gridCol w="1998222"/>
                <a:gridCol w="1998222"/>
              </a:tblGrid>
              <a:tr h="292893">
                <a:tc>
                  <a:txBody>
                    <a:bodyPr/>
                    <a:lstStyle/>
                    <a:p>
                      <a:pPr algn="just">
                        <a:lnSpc>
                          <a:spcPct val="115000"/>
                        </a:lnSpc>
                      </a:pPr>
                      <a:r>
                        <a:rPr lang="en-US" sz="1800" b="0" kern="100">
                          <a:effectLst/>
                        </a:rPr>
                        <a:t>49.A.imagine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confirm</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 remember</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 understand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43068">
                <a:tc>
                  <a:txBody>
                    <a:bodyPr/>
                    <a:lstStyle/>
                    <a:p>
                      <a:pPr algn="just">
                        <a:lnSpc>
                          <a:spcPct val="115000"/>
                        </a:lnSpc>
                      </a:pPr>
                      <a:r>
                        <a:rPr lang="en-US" sz="1800" b="0" kern="100">
                          <a:effectLst/>
                        </a:rPr>
                        <a:t>50.A.retirement</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 childbirth</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 graduation</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 marriage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92893">
                <a:tc>
                  <a:txBody>
                    <a:bodyPr/>
                    <a:lstStyle/>
                    <a:p>
                      <a:pPr algn="just">
                        <a:lnSpc>
                          <a:spcPct val="115000"/>
                        </a:lnSpc>
                      </a:pPr>
                      <a:r>
                        <a:rPr lang="en-US" sz="1800" b="0" kern="100" dirty="0">
                          <a:effectLst/>
                        </a:rPr>
                        <a:t>51.A.time</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B.rule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C.age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D.tale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92893">
                <a:tc>
                  <a:txBody>
                    <a:bodyPr/>
                    <a:lstStyle/>
                    <a:p>
                      <a:pPr algn="just">
                        <a:lnSpc>
                          <a:spcPct val="115000"/>
                        </a:lnSpc>
                      </a:pPr>
                      <a:r>
                        <a:rPr lang="en-US" sz="1800" b="0" kern="100">
                          <a:effectLst/>
                        </a:rPr>
                        <a:t>52.A.straight</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B.still</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C.firm</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D.alone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37604">
                <a:tc>
                  <a:txBody>
                    <a:bodyPr/>
                    <a:lstStyle/>
                    <a:p>
                      <a:pPr algn="just">
                        <a:lnSpc>
                          <a:spcPct val="115000"/>
                        </a:lnSpc>
                      </a:pPr>
                      <a:r>
                        <a:rPr lang="en-US" sz="1800" b="0" kern="100" dirty="0">
                          <a:effectLst/>
                        </a:rPr>
                        <a:t>53.A.commented</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dirty="0" err="1">
                          <a:effectLst/>
                        </a:rPr>
                        <a:t>B.learned</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C.reminded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D.added</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92893">
                <a:tc>
                  <a:txBody>
                    <a:bodyPr/>
                    <a:lstStyle/>
                    <a:p>
                      <a:pPr algn="just">
                        <a:lnSpc>
                          <a:spcPct val="115000"/>
                        </a:lnSpc>
                      </a:pPr>
                      <a:r>
                        <a:rPr lang="en-US" sz="1800" b="0" kern="100" dirty="0">
                          <a:effectLst/>
                        </a:rPr>
                        <a:t>54.A.light</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B.joy</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C.color</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D.beauty</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92893">
                <a:tc>
                  <a:txBody>
                    <a:bodyPr/>
                    <a:lstStyle/>
                    <a:p>
                      <a:pPr algn="just">
                        <a:lnSpc>
                          <a:spcPct val="115000"/>
                        </a:lnSpc>
                      </a:pPr>
                      <a:r>
                        <a:rPr lang="en-US" sz="1800" b="0" kern="100">
                          <a:effectLst/>
                        </a:rPr>
                        <a:t>55.A.future</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B.beginning</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a:effectLst/>
                        </a:rPr>
                        <a:t>C.truth</a:t>
                      </a:r>
                      <a:endParaRPr lang="zh-CN" sz="1800" b="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15000"/>
                        </a:lnSpc>
                      </a:pPr>
                      <a:r>
                        <a:rPr lang="en-US" sz="1800" b="0" kern="100" dirty="0" err="1">
                          <a:effectLst/>
                        </a:rPr>
                        <a:t>D.meaning</a:t>
                      </a:r>
                      <a:endParaRPr lang="zh-CN" sz="18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7" name="矩形 6"/>
          <p:cNvSpPr/>
          <p:nvPr/>
        </p:nvSpPr>
        <p:spPr bwMode="auto">
          <a:xfrm>
            <a:off x="6012160" y="75725"/>
            <a:ext cx="2736304" cy="335785"/>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rPr>
              <a:t>The effect of  the event</a:t>
            </a:r>
            <a:endParaRPr kumimoji="0" lang="zh-CN" altLang="en-US" sz="1800" b="1" i="0" u="none" strike="noStrike" kern="1200" cap="none" spc="0" normalizeH="0" baseline="0" noProof="0" dirty="0">
              <a:ln>
                <a:solidFill>
                  <a:srgbClr val="92D050"/>
                </a:solid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椭圆 7"/>
          <p:cNvSpPr/>
          <p:nvPr/>
        </p:nvSpPr>
        <p:spPr bwMode="auto">
          <a:xfrm>
            <a:off x="6588224" y="2427734"/>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椭圆 8"/>
          <p:cNvSpPr/>
          <p:nvPr/>
        </p:nvSpPr>
        <p:spPr bwMode="auto">
          <a:xfrm>
            <a:off x="827584" y="277862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椭圆 9"/>
          <p:cNvSpPr/>
          <p:nvPr/>
        </p:nvSpPr>
        <p:spPr bwMode="auto">
          <a:xfrm>
            <a:off x="4581115" y="3093438"/>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1763688" y="1292286"/>
            <a:ext cx="2304256" cy="271352"/>
          </a:xfrm>
          <a:prstGeom prst="rect">
            <a:avLst/>
          </a:prstGeom>
          <a:noFill/>
          <a:ln w="2857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箭头: 燕尾形 11"/>
          <p:cNvSpPr/>
          <p:nvPr/>
        </p:nvSpPr>
        <p:spPr bwMode="auto">
          <a:xfrm rot="5400000">
            <a:off x="1979711" y="2426648"/>
            <a:ext cx="1872208" cy="191501"/>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3" name="椭圆 12"/>
          <p:cNvSpPr/>
          <p:nvPr/>
        </p:nvSpPr>
        <p:spPr bwMode="auto">
          <a:xfrm>
            <a:off x="2568036" y="339405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椭圆 13"/>
          <p:cNvSpPr/>
          <p:nvPr/>
        </p:nvSpPr>
        <p:spPr bwMode="auto">
          <a:xfrm>
            <a:off x="6556378" y="3682082"/>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椭圆 14"/>
          <p:cNvSpPr/>
          <p:nvPr/>
        </p:nvSpPr>
        <p:spPr bwMode="auto">
          <a:xfrm>
            <a:off x="899592" y="4011910"/>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椭圆 15"/>
          <p:cNvSpPr/>
          <p:nvPr/>
        </p:nvSpPr>
        <p:spPr bwMode="auto">
          <a:xfrm>
            <a:off x="2585924" y="4345265"/>
            <a:ext cx="288032" cy="288032"/>
          </a:xfrm>
          <a:prstGeom prst="ellipse">
            <a:avLst/>
          </a:prstGeom>
          <a:solidFill>
            <a:srgbClr val="FFC000">
              <a:alpha val="81000"/>
            </a:srgb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合并 38"/>
          <p:cNvSpPr>
            <a:spLocks noChangeArrowheads="1"/>
          </p:cNvSpPr>
          <p:nvPr/>
        </p:nvSpPr>
        <p:spPr bwMode="auto">
          <a:xfrm rot="5400000">
            <a:off x="5904334" y="1745084"/>
            <a:ext cx="5327650" cy="1367582"/>
          </a:xfrm>
          <a:prstGeom prst="flowChartMerge">
            <a:avLst/>
          </a:prstGeom>
          <a:solidFill>
            <a:srgbClr val="AE4845">
              <a:alpha val="77000"/>
            </a:srgbClr>
          </a:solidFill>
          <a:ln>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日期占位符 2"/>
          <p:cNvSpPr>
            <a:spLocks noGrp="1"/>
          </p:cNvSpPr>
          <p:nvPr>
            <p:ph type="dt" sz="half" idx="10"/>
          </p:nvPr>
        </p:nvSpPr>
        <p:spPr>
          <a:xfrm>
            <a:off x="251520" y="4516976"/>
            <a:ext cx="2509495" cy="286011"/>
          </a:xfrm>
        </p:spPr>
        <p:txBody>
          <a:bodyPr/>
          <a:lstStyle/>
          <a:p>
            <a:fld id="{A18B80A6-191E-4CB3-8493-142380DB01CF}" type="datetime1">
              <a:rPr lang="zh-CN" altLang="en-US" smtClean="0"/>
            </a:fld>
            <a:endParaRPr lang="zh-CN" altLang="en-US" sz="1800" dirty="0">
              <a:solidFill>
                <a:schemeClr val="tx1"/>
              </a:solidFill>
            </a:endParaRPr>
          </a:p>
        </p:txBody>
      </p:sp>
      <p:graphicFrame>
        <p:nvGraphicFramePr>
          <p:cNvPr id="4" name="表格 3"/>
          <p:cNvGraphicFramePr>
            <a:graphicFrameLocks noGrp="1"/>
          </p:cNvGraphicFramePr>
          <p:nvPr/>
        </p:nvGraphicFramePr>
        <p:xfrm>
          <a:off x="683568" y="555526"/>
          <a:ext cx="7920880" cy="3418967"/>
        </p:xfrm>
        <a:graphic>
          <a:graphicData uri="http://schemas.openxmlformats.org/drawingml/2006/table">
            <a:tbl>
              <a:tblPr firstRow="1" firstCol="1" bandRow="1">
                <a:tableStyleId>{912C8C85-51F0-491E-9774-3900AFEF0FD7}</a:tableStyleId>
              </a:tblPr>
              <a:tblGrid>
                <a:gridCol w="1980220"/>
                <a:gridCol w="1980220"/>
                <a:gridCol w="1980220"/>
                <a:gridCol w="1980220"/>
              </a:tblGrid>
              <a:tr h="176732">
                <a:tc gridSpan="4">
                  <a:txBody>
                    <a:bodyPr/>
                    <a:lstStyle/>
                    <a:p>
                      <a:pPr algn="ctr">
                        <a:lnSpc>
                          <a:spcPct val="115000"/>
                        </a:lnSpc>
                      </a:pPr>
                      <a:r>
                        <a:rPr lang="zh-CN" altLang="en-US" sz="1600" b="1" kern="100" dirty="0">
                          <a:effectLst/>
                        </a:rPr>
                        <a:t>词汇检测</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hMerge="1">
                  <a:tcPr marL="59065" marR="59065" marT="0" marB="0"/>
                </a:tc>
                <a:tc hMerge="1">
                  <a:tcPr marL="59065" marR="59065" marT="0" marB="0"/>
                </a:tc>
                <a:tc hMerge="1">
                  <a:tcPr marL="59065" marR="59065" marT="0" marB="0"/>
                </a:tc>
              </a:tr>
              <a:tr h="176732">
                <a:tc gridSpan="4">
                  <a:txBody>
                    <a:bodyPr/>
                    <a:lstStyle/>
                    <a:p>
                      <a:pPr algn="ctr">
                        <a:lnSpc>
                          <a:spcPct val="115000"/>
                        </a:lnSpc>
                      </a:pP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词        组</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hMerge="1">
                  <a:tcPr marL="59065" marR="59065" marT="0" marB="0"/>
                </a:tc>
                <a:tc hMerge="1">
                  <a:tcPr marL="59065" marR="59065" marT="0" marB="0"/>
                </a:tc>
                <a:tc hMerge="1">
                  <a:tcPr marL="59065" marR="59065" marT="0" marB="0"/>
                </a:tc>
              </a:tr>
              <a:tr h="176732">
                <a:tc>
                  <a:txBody>
                    <a:bodyPr/>
                    <a:lstStyle/>
                    <a:p>
                      <a:pPr algn="just">
                        <a:lnSpc>
                          <a:spcPct val="115000"/>
                        </a:lnSpc>
                      </a:pPr>
                      <a:r>
                        <a:rPr lang="en-US" sz="1600" b="0" kern="100" dirty="0">
                          <a:effectLst/>
                        </a:rPr>
                        <a:t>get over</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sz="1600" b="0" kern="100" dirty="0">
                          <a:effectLst/>
                        </a:rPr>
                        <a:t>go through</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sz="1600" b="0" kern="100" dirty="0">
                          <a:effectLst/>
                        </a:rPr>
                        <a:t>hold on</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sz="1600" b="0" kern="100" dirty="0">
                          <a:effectLst/>
                        </a:rPr>
                        <a:t>pass down</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As ever</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So far</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In return</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Stand still</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Work on</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A ray of hope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Raise money</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With expected</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gridSpan="4">
                  <a:txBody>
                    <a:bodyPr/>
                    <a:lstStyle/>
                    <a:p>
                      <a:pPr algn="ctr">
                        <a:lnSpc>
                          <a:spcPct val="115000"/>
                        </a:lnSpc>
                      </a:pP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单        词</a:t>
                      </a:r>
                      <a:endPar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hMerge="1">
                  <a:tcPr marL="59065" marR="59065" marT="0" marB="0"/>
                </a:tc>
                <a:tc hMerge="1">
                  <a:tcPr marL="59065" marR="59065" marT="0" marB="0"/>
                </a:tc>
                <a:tc hMerge="1">
                  <a:tcPr marL="59065" marR="59065" marT="0" marB="0"/>
                </a:tc>
              </a:tr>
              <a:tr h="176732">
                <a:tc>
                  <a:txBody>
                    <a:bodyPr/>
                    <a:lstStyle/>
                    <a:p>
                      <a:pPr algn="just">
                        <a:lnSpc>
                          <a:spcPct val="115000"/>
                        </a:lnSpc>
                      </a:pPr>
                      <a:r>
                        <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rPr>
                        <a:t>(V)</a:t>
                      </a: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Add </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Discomfort</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Insecure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Suffer</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Compromise</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Substitute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Separate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Inform</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Dismiss</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Donate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Earn</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Confirm</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Retire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Graduate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Comment</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Remind</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254157">
                <a:tc>
                  <a:txBody>
                    <a:bodyPr/>
                    <a:lstStyle/>
                    <a:p>
                      <a:pPr algn="just">
                        <a:lnSpc>
                          <a:spcPct val="115000"/>
                        </a:lnSpc>
                      </a:pPr>
                      <a:r>
                        <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rPr>
                        <a:t>(adj/adv)</a:t>
                      </a: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notably</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Various</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Unbearable</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Abnormal</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Insignificant</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Disturbing</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Controversial</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r>
                        <a:rPr lang="en-US" altLang="zh-CN" sz="1600" b="0" kern="100" dirty="0">
                          <a:effectLst/>
                          <a:latin typeface="Calibri" panose="020F0502020204030204" pitchFamily="34" charset="0"/>
                          <a:ea typeface="宋体" panose="02010600030101010101" pitchFamily="2" charset="-122"/>
                          <a:cs typeface="Times New Roman" panose="02020603050405020304" pitchFamily="18" charset="0"/>
                        </a:rPr>
                        <a:t>Voluntary</a:t>
                      </a: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r h="176732">
                <a:tc>
                  <a:txBody>
                    <a:bodyPr/>
                    <a:lstStyle/>
                    <a:p>
                      <a:pPr algn="just">
                        <a:lnSpc>
                          <a:spcPct val="115000"/>
                        </a:lnSpc>
                      </a:pPr>
                      <a:r>
                        <a:rPr lang="en-US" altLang="zh-CN" sz="1600" b="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Ground-breaking</a:t>
                      </a:r>
                      <a:endParaRPr lang="zh-CN" sz="1600" b="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c>
                  <a:txBody>
                    <a:bodyPr/>
                    <a:lstStyle/>
                    <a:p>
                      <a:pPr algn="just">
                        <a:lnSpc>
                          <a:spcPct val="115000"/>
                        </a:lnSpc>
                      </a:pPr>
                      <a:endParaRPr lang="zh-CN" sz="16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65" marR="59065" marT="0" marB="0"/>
                </a:tc>
              </a:tr>
            </a:tbl>
          </a:graphicData>
        </a:graphic>
      </p:graphicFrame>
      <p:sp>
        <p:nvSpPr>
          <p:cNvPr id="6" name="矩形 58"/>
          <p:cNvSpPr>
            <a:spLocks noChangeArrowheads="1"/>
          </p:cNvSpPr>
          <p:nvPr/>
        </p:nvSpPr>
        <p:spPr bwMode="auto">
          <a:xfrm>
            <a:off x="0" y="5092700"/>
            <a:ext cx="9144000" cy="142875"/>
          </a:xfrm>
          <a:prstGeom prst="rect">
            <a:avLst/>
          </a:prstGeom>
          <a:solidFill>
            <a:srgbClr val="AE4845"/>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915566"/>
            <a:ext cx="9144000" cy="5012512"/>
          </a:xfrm>
          <a:prstGeom prst="rect">
            <a:avLst/>
          </a:prstGeom>
          <a:ln>
            <a:noFill/>
          </a:ln>
          <a:effectLst>
            <a:outerShdw blurRad="292100" dist="139700" dir="2700000" algn="tl" rotWithShape="0">
              <a:srgbClr val="333333">
                <a:alpha val="65000"/>
              </a:srgbClr>
            </a:outerShdw>
          </a:effectLst>
        </p:spPr>
      </p:pic>
      <p:sp>
        <p:nvSpPr>
          <p:cNvPr id="3" name="椭圆 2"/>
          <p:cNvSpPr/>
          <p:nvPr/>
        </p:nvSpPr>
        <p:spPr>
          <a:xfrm>
            <a:off x="1467941" y="203997"/>
            <a:ext cx="1215000" cy="1219200"/>
          </a:xfrm>
          <a:prstGeom prst="ellipse">
            <a:avLst/>
          </a:prstGeom>
          <a:blipFill dpi="0" rotWithShape="1">
            <a:blip r:embed="rId2" cstate="print">
              <a:duotone>
                <a:schemeClr val="accent1">
                  <a:shade val="45000"/>
                  <a:satMod val="135000"/>
                </a:schemeClr>
                <a:prstClr val="white"/>
              </a:duotone>
            </a:blip>
            <a:srcRect/>
            <a:stretch>
              <a:fillRect l="-9000" t="-37000" r="-19000" b="-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2"/>
              </a:solidFill>
            </a:endParaRPr>
          </a:p>
        </p:txBody>
      </p:sp>
      <p:sp>
        <p:nvSpPr>
          <p:cNvPr id="4" name="文本框 108"/>
          <p:cNvSpPr txBox="1"/>
          <p:nvPr/>
        </p:nvSpPr>
        <p:spPr>
          <a:xfrm>
            <a:off x="1774592" y="195486"/>
            <a:ext cx="709511" cy="1177245"/>
          </a:xfrm>
          <a:prstGeom prst="rect">
            <a:avLst/>
          </a:prstGeom>
          <a:noFill/>
        </p:spPr>
        <p:txBody>
          <a:bodyPr wrap="square" lIns="68580" tIns="34290" rIns="68580" bIns="34290" rtlCol="0">
            <a:spAutoFit/>
          </a:bodyPr>
          <a:lstStyle/>
          <a:p>
            <a:r>
              <a:rPr lang="en-US" altLang="zh-CN" sz="7200" dirty="0">
                <a:solidFill>
                  <a:schemeClr val="bg2"/>
                </a:solidFill>
                <a:latin typeface="Impact" panose="020B0806030902050204" pitchFamily="34" charset="0"/>
              </a:rPr>
              <a:t>2</a:t>
            </a:r>
            <a:endParaRPr lang="zh-CN" altLang="en-US" sz="7200" dirty="0">
              <a:solidFill>
                <a:schemeClr val="bg2"/>
              </a:solidFill>
              <a:latin typeface="Impact" panose="020B0806030902050204" pitchFamily="34" charset="0"/>
            </a:endParaRPr>
          </a:p>
        </p:txBody>
      </p:sp>
      <p:sp>
        <p:nvSpPr>
          <p:cNvPr id="5" name="椭圆 4"/>
          <p:cNvSpPr/>
          <p:nvPr/>
        </p:nvSpPr>
        <p:spPr>
          <a:xfrm>
            <a:off x="3204354" y="220851"/>
            <a:ext cx="1215000" cy="1219200"/>
          </a:xfrm>
          <a:prstGeom prst="ellipse">
            <a:avLst/>
          </a:prstGeom>
          <a:blipFill dpi="0" rotWithShape="1">
            <a:blip r:embed="rId2" cstate="print">
              <a:duotone>
                <a:schemeClr val="accent1">
                  <a:shade val="45000"/>
                  <a:satMod val="135000"/>
                </a:schemeClr>
                <a:prstClr val="white"/>
              </a:duotone>
            </a:blip>
            <a:srcRect/>
            <a:stretch>
              <a:fillRect l="-9000" t="-37000" r="-19000" b="-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2"/>
              </a:solidFill>
            </a:endParaRPr>
          </a:p>
        </p:txBody>
      </p:sp>
      <p:sp>
        <p:nvSpPr>
          <p:cNvPr id="6" name="文本框 121"/>
          <p:cNvSpPr txBox="1"/>
          <p:nvPr/>
        </p:nvSpPr>
        <p:spPr>
          <a:xfrm>
            <a:off x="3508348" y="238545"/>
            <a:ext cx="709511" cy="1177245"/>
          </a:xfrm>
          <a:prstGeom prst="rect">
            <a:avLst/>
          </a:prstGeom>
          <a:noFill/>
        </p:spPr>
        <p:txBody>
          <a:bodyPr wrap="square" lIns="68580" tIns="34290" rIns="68580" bIns="34290" rtlCol="0">
            <a:spAutoFit/>
          </a:bodyPr>
          <a:lstStyle/>
          <a:p>
            <a:r>
              <a:rPr lang="en-US" altLang="zh-CN" sz="7200" dirty="0">
                <a:solidFill>
                  <a:schemeClr val="bg2"/>
                </a:solidFill>
                <a:latin typeface="Impact" panose="020B0806030902050204" pitchFamily="34" charset="0"/>
              </a:rPr>
              <a:t>0</a:t>
            </a:r>
            <a:endParaRPr lang="zh-CN" altLang="en-US" sz="7200" dirty="0">
              <a:solidFill>
                <a:schemeClr val="bg2"/>
              </a:solidFill>
              <a:latin typeface="Impact" panose="020B0806030902050204" pitchFamily="34" charset="0"/>
            </a:endParaRPr>
          </a:p>
        </p:txBody>
      </p:sp>
      <p:sp>
        <p:nvSpPr>
          <p:cNvPr id="7" name="椭圆 6"/>
          <p:cNvSpPr/>
          <p:nvPr/>
        </p:nvSpPr>
        <p:spPr>
          <a:xfrm>
            <a:off x="4945544" y="219425"/>
            <a:ext cx="1215000" cy="1219200"/>
          </a:xfrm>
          <a:prstGeom prst="ellipse">
            <a:avLst/>
          </a:prstGeom>
          <a:blipFill dpi="0" rotWithShape="1">
            <a:blip r:embed="rId2" cstate="print">
              <a:duotone>
                <a:schemeClr val="accent1">
                  <a:shade val="45000"/>
                  <a:satMod val="135000"/>
                </a:schemeClr>
                <a:prstClr val="white"/>
              </a:duotone>
            </a:blip>
            <a:srcRect/>
            <a:stretch>
              <a:fillRect l="-9000" t="-37000" r="-19000" b="-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2"/>
              </a:solidFill>
            </a:endParaRPr>
          </a:p>
        </p:txBody>
      </p:sp>
      <p:sp>
        <p:nvSpPr>
          <p:cNvPr id="8" name="文本框 123"/>
          <p:cNvSpPr txBox="1"/>
          <p:nvPr/>
        </p:nvSpPr>
        <p:spPr>
          <a:xfrm>
            <a:off x="5262181" y="256824"/>
            <a:ext cx="447447" cy="1175385"/>
          </a:xfrm>
          <a:prstGeom prst="rect">
            <a:avLst/>
          </a:prstGeom>
          <a:noFill/>
        </p:spPr>
        <p:txBody>
          <a:bodyPr wrap="square" lIns="68580" tIns="34290" rIns="68580" bIns="34290" rtlCol="0">
            <a:spAutoFit/>
          </a:bodyPr>
          <a:lstStyle/>
          <a:p>
            <a:r>
              <a:rPr lang="en-US" altLang="zh-CN" sz="7200" dirty="0">
                <a:solidFill>
                  <a:schemeClr val="bg2"/>
                </a:solidFill>
                <a:latin typeface="Impact" panose="020B0806030902050204" pitchFamily="34" charset="0"/>
              </a:rPr>
              <a:t>2</a:t>
            </a:r>
            <a:endParaRPr lang="zh-CN" altLang="en-US" sz="7200" dirty="0">
              <a:solidFill>
                <a:schemeClr val="bg2"/>
              </a:solidFill>
              <a:latin typeface="Impact" panose="020B0806030902050204" pitchFamily="34" charset="0"/>
            </a:endParaRPr>
          </a:p>
        </p:txBody>
      </p:sp>
      <p:sp>
        <p:nvSpPr>
          <p:cNvPr id="9" name="椭圆 8"/>
          <p:cNvSpPr/>
          <p:nvPr/>
        </p:nvSpPr>
        <p:spPr>
          <a:xfrm>
            <a:off x="6676323" y="196589"/>
            <a:ext cx="1215000" cy="1219200"/>
          </a:xfrm>
          <a:prstGeom prst="ellipse">
            <a:avLst/>
          </a:prstGeom>
          <a:blipFill dpi="0" rotWithShape="1">
            <a:blip r:embed="rId2" cstate="print">
              <a:duotone>
                <a:schemeClr val="accent1">
                  <a:shade val="45000"/>
                  <a:satMod val="135000"/>
                </a:schemeClr>
                <a:prstClr val="white"/>
              </a:duotone>
            </a:blip>
            <a:srcRect/>
            <a:stretch>
              <a:fillRect l="-9000" t="-37000" r="-19000" b="-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2"/>
              </a:solidFill>
            </a:endParaRPr>
          </a:p>
        </p:txBody>
      </p:sp>
      <p:sp>
        <p:nvSpPr>
          <p:cNvPr id="10" name="文本框 125"/>
          <p:cNvSpPr txBox="1"/>
          <p:nvPr/>
        </p:nvSpPr>
        <p:spPr>
          <a:xfrm>
            <a:off x="6988213" y="234999"/>
            <a:ext cx="447447" cy="1175385"/>
          </a:xfrm>
          <a:prstGeom prst="rect">
            <a:avLst/>
          </a:prstGeom>
          <a:noFill/>
        </p:spPr>
        <p:txBody>
          <a:bodyPr wrap="square" lIns="68580" tIns="34290" rIns="68580" bIns="34290" rtlCol="0">
            <a:spAutoFit/>
          </a:bodyPr>
          <a:lstStyle/>
          <a:p>
            <a:r>
              <a:rPr lang="en-US" sz="7200" dirty="0">
                <a:solidFill>
                  <a:schemeClr val="bg2"/>
                </a:solidFill>
                <a:latin typeface="Impact" panose="020B0806030902050204" pitchFamily="34" charset="0"/>
              </a:rPr>
              <a:t>2</a:t>
            </a:r>
            <a:endParaRPr lang="en-US" sz="7200" dirty="0">
              <a:solidFill>
                <a:schemeClr val="bg2"/>
              </a:solidFill>
              <a:latin typeface="Impact" panose="020B0806030902050204" pitchFamily="34" charset="0"/>
            </a:endParaRPr>
          </a:p>
        </p:txBody>
      </p:sp>
      <p:sp>
        <p:nvSpPr>
          <p:cNvPr id="11" name="Rectangle 16"/>
          <p:cNvSpPr/>
          <p:nvPr/>
        </p:nvSpPr>
        <p:spPr bwMode="auto">
          <a:xfrm>
            <a:off x="2061815" y="1563638"/>
            <a:ext cx="4965700" cy="246062"/>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dirty="0">
                <a:solidFill>
                  <a:schemeClr val="bg2"/>
                </a:solidFill>
                <a:latin typeface="Open Sans Light" pitchFamily="34" charset="0"/>
                <a:cs typeface="Open Sans Light" pitchFamily="34" charset="0"/>
              </a:rPr>
              <a:t>It is what it is. Accept it and move on.</a:t>
            </a:r>
            <a:endParaRPr lang="en-US" altLang="zh-CN" sz="1000" dirty="0">
              <a:solidFill>
                <a:schemeClr val="bg2"/>
              </a:solidFill>
              <a:latin typeface="Open Sans Light" pitchFamily="34" charset="0"/>
              <a:cs typeface="Open Sans Light" pitchFamily="34" charset="0"/>
            </a:endParaRPr>
          </a:p>
        </p:txBody>
      </p:sp>
      <p:grpSp>
        <p:nvGrpSpPr>
          <p:cNvPr id="14" name="组合 13"/>
          <p:cNvGrpSpPr/>
          <p:nvPr/>
        </p:nvGrpSpPr>
        <p:grpSpPr>
          <a:xfrm>
            <a:off x="2163444" y="4443958"/>
            <a:ext cx="5400600" cy="369332"/>
            <a:chOff x="5796136" y="3795886"/>
            <a:chExt cx="2304256" cy="369332"/>
          </a:xfrm>
        </p:grpSpPr>
        <p:sp>
          <p:nvSpPr>
            <p:cNvPr id="12" name="TextBox 12"/>
            <p:cNvSpPr txBox="1">
              <a:spLocks noChangeArrowheads="1"/>
            </p:cNvSpPr>
            <p:nvPr/>
          </p:nvSpPr>
          <p:spPr bwMode="auto">
            <a:xfrm>
              <a:off x="5941229" y="3795886"/>
              <a:ext cx="2159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solidFill>
                    <a:schemeClr val="bg2"/>
                  </a:solidFill>
                  <a:latin typeface="微软雅黑" panose="020B0503020204020204" pitchFamily="34" charset="-122"/>
                  <a:ea typeface="微软雅黑" panose="020B0503020204020204" pitchFamily="34" charset="-122"/>
                </a:rPr>
                <a:t>2022</a:t>
              </a:r>
              <a:r>
                <a:rPr lang="zh-CN" altLang="en-US" sz="1800" dirty="0">
                  <a:solidFill>
                    <a:schemeClr val="bg2"/>
                  </a:solidFill>
                  <a:latin typeface="微软雅黑" panose="020B0503020204020204" pitchFamily="34" charset="-122"/>
                  <a:ea typeface="微软雅黑" panose="020B0503020204020204" pitchFamily="34" charset="-122"/>
                </a:rPr>
                <a:t>年</a:t>
              </a:r>
              <a:r>
                <a:rPr lang="en-US" altLang="zh-CN" sz="1800" dirty="0">
                  <a:solidFill>
                    <a:schemeClr val="bg2"/>
                  </a:solidFill>
                  <a:latin typeface="微软雅黑" panose="020B0503020204020204" pitchFamily="34" charset="-122"/>
                  <a:ea typeface="微软雅黑" panose="020B0503020204020204" pitchFamily="34" charset="-122"/>
                </a:rPr>
                <a:t>1</a:t>
              </a:r>
              <a:r>
                <a:rPr lang="zh-CN" altLang="en-US" sz="1800" dirty="0">
                  <a:solidFill>
                    <a:schemeClr val="bg2"/>
                  </a:solidFill>
                  <a:latin typeface="微软雅黑" panose="020B0503020204020204" pitchFamily="34" charset="-122"/>
                  <a:ea typeface="微软雅黑" panose="020B0503020204020204" pitchFamily="34" charset="-122"/>
                </a:rPr>
                <a:t>月浙江高考英语客观题及语法填空解析</a:t>
              </a: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3" name="矩形 16"/>
            <p:cNvSpPr>
              <a:spLocks noChangeArrowheads="1"/>
            </p:cNvSpPr>
            <p:nvPr/>
          </p:nvSpPr>
          <p:spPr bwMode="auto">
            <a:xfrm>
              <a:off x="5796136" y="3918124"/>
              <a:ext cx="112713" cy="12541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9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42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4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4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51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54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57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41"/>
          <p:cNvSpPr>
            <a:spLocks noChangeArrowheads="1"/>
          </p:cNvSpPr>
          <p:nvPr/>
        </p:nvSpPr>
        <p:spPr bwMode="auto">
          <a:xfrm>
            <a:off x="0" y="-33338"/>
            <a:ext cx="9144000" cy="5270501"/>
          </a:xfrm>
          <a:prstGeom prst="rect">
            <a:avLst/>
          </a:prstGeom>
          <a:solidFill>
            <a:srgbClr val="000000">
              <a:alpha val="12000"/>
            </a:srgbClr>
          </a:solidFill>
          <a:ln>
            <a:noFill/>
          </a:ln>
          <a:extLst>
            <a:ext uri="{91240B29-F687-4F45-9708-019B960494DF}">
              <a14:hiddenLine xmlns:a14="http://schemas.microsoft.com/office/drawing/2010/main" w="25400">
                <a:solidFill>
                  <a:srgbClr val="000000"/>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5" name="矩形 1"/>
          <p:cNvSpPr>
            <a:spLocks noChangeArrowheads="1"/>
          </p:cNvSpPr>
          <p:nvPr/>
        </p:nvSpPr>
        <p:spPr bwMode="auto">
          <a:xfrm>
            <a:off x="-69850" y="-17463"/>
            <a:ext cx="9251950" cy="2281238"/>
          </a:xfrm>
          <a:prstGeom prst="rect">
            <a:avLst/>
          </a:prstGeom>
          <a:solidFill>
            <a:srgbClr val="FA4453"/>
          </a:solidFill>
          <a:ln w="12700" cap="flat" cmpd="sng">
            <a:solidFill>
              <a:schemeClr val="bg1"/>
            </a:solidFill>
            <a:beve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6" name="直接连接符 16"/>
          <p:cNvSpPr>
            <a:spLocks noChangeShapeType="1"/>
          </p:cNvSpPr>
          <p:nvPr/>
        </p:nvSpPr>
        <p:spPr bwMode="auto">
          <a:xfrm flipH="1">
            <a:off x="3851275" y="1131888"/>
            <a:ext cx="635000" cy="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077" name="组合 38"/>
          <p:cNvGrpSpPr/>
          <p:nvPr/>
        </p:nvGrpSpPr>
        <p:grpSpPr bwMode="auto">
          <a:xfrm>
            <a:off x="3736975" y="411163"/>
            <a:ext cx="1670050" cy="1439862"/>
            <a:chOff x="0" y="0"/>
            <a:chExt cx="1670586" cy="1440160"/>
          </a:xfrm>
        </p:grpSpPr>
        <p:sp>
          <p:nvSpPr>
            <p:cNvPr id="3078" name="六边形 2"/>
            <p:cNvSpPr>
              <a:spLocks noChangeArrowheads="1"/>
            </p:cNvSpPr>
            <p:nvPr/>
          </p:nvSpPr>
          <p:spPr bwMode="auto">
            <a:xfrm>
              <a:off x="0" y="0"/>
              <a:ext cx="1670586" cy="1440160"/>
            </a:xfrm>
            <a:prstGeom prst="hexagon">
              <a:avLst>
                <a:gd name="adj" fmla="val 24999"/>
                <a:gd name="vf" fmla="val 115470"/>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9" name="直接连接符 4"/>
            <p:cNvSpPr>
              <a:spLocks noChangeShapeType="1"/>
            </p:cNvSpPr>
            <p:nvPr/>
          </p:nvSpPr>
          <p:spPr bwMode="auto">
            <a:xfrm flipV="1">
              <a:off x="832476" y="125678"/>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0" name="直接连接符 6"/>
            <p:cNvSpPr>
              <a:spLocks noChangeShapeType="1"/>
            </p:cNvSpPr>
            <p:nvPr/>
          </p:nvSpPr>
          <p:spPr bwMode="auto">
            <a:xfrm flipV="1">
              <a:off x="962090" y="720080"/>
              <a:ext cx="547261" cy="10269"/>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1" name="直接连接符 8"/>
            <p:cNvSpPr>
              <a:spLocks noChangeShapeType="1"/>
            </p:cNvSpPr>
            <p:nvPr/>
          </p:nvSpPr>
          <p:spPr bwMode="auto">
            <a:xfrm>
              <a:off x="832476" y="748757"/>
              <a:ext cx="403245" cy="556642"/>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2" name="直接连接符 12"/>
            <p:cNvSpPr>
              <a:spLocks noChangeShapeType="1"/>
            </p:cNvSpPr>
            <p:nvPr/>
          </p:nvSpPr>
          <p:spPr bwMode="auto">
            <a:xfrm flipH="1">
              <a:off x="432048" y="730349"/>
              <a:ext cx="388843" cy="57532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3" name="直接连接符 18"/>
            <p:cNvSpPr>
              <a:spLocks noChangeShapeType="1"/>
            </p:cNvSpPr>
            <p:nvPr/>
          </p:nvSpPr>
          <p:spPr bwMode="auto">
            <a:xfrm flipH="1" flipV="1">
              <a:off x="432048" y="144016"/>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4" name="流程图: 联系 33"/>
            <p:cNvSpPr>
              <a:spLocks noChangeArrowheads="1"/>
            </p:cNvSpPr>
            <p:nvPr/>
          </p:nvSpPr>
          <p:spPr bwMode="auto">
            <a:xfrm>
              <a:off x="447154" y="360040"/>
              <a:ext cx="748179" cy="748179"/>
            </a:xfrm>
            <a:prstGeom prst="flowChartConnector">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85" name="TextBox 34"/>
            <p:cNvSpPr>
              <a:spLocks noChangeArrowheads="1"/>
            </p:cNvSpPr>
            <p:nvPr/>
          </p:nvSpPr>
          <p:spPr bwMode="auto">
            <a:xfrm>
              <a:off x="195830" y="550803"/>
              <a:ext cx="1250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grammar</a:t>
              </a:r>
              <a:endParaRPr kumimoji="0" lang="zh-CN" altLang="en-US"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86" name="六边形 35"/>
            <p:cNvSpPr>
              <a:spLocks noChangeArrowheads="1"/>
            </p:cNvSpPr>
            <p:nvPr/>
          </p:nvSpPr>
          <p:spPr bwMode="auto">
            <a:xfrm>
              <a:off x="70076" y="52570"/>
              <a:ext cx="1524799" cy="1314482"/>
            </a:xfrm>
            <a:prstGeom prst="hexagon">
              <a:avLst>
                <a:gd name="adj" fmla="val 24999"/>
                <a:gd name="vf" fmla="val 115470"/>
              </a:avLst>
            </a:prstGeom>
            <a:noFill/>
            <a:ln w="3175" cap="flat" cmpd="sng">
              <a:solidFill>
                <a:srgbClr val="7F7F7F"/>
              </a:solidFill>
              <a:prstDash val="sysDot"/>
              <a:bevel/>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3087" name="TextBox 53"/>
          <p:cNvSpPr>
            <a:spLocks noChangeArrowheads="1"/>
          </p:cNvSpPr>
          <p:nvPr/>
        </p:nvSpPr>
        <p:spPr bwMode="auto">
          <a:xfrm>
            <a:off x="957263" y="2495550"/>
            <a:ext cx="7200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400" b="1" dirty="0">
                <a:solidFill>
                  <a:srgbClr val="595959"/>
                </a:solidFill>
                <a:latin typeface="方正小标宋简体" pitchFamily="2" charset="-122"/>
                <a:ea typeface="方正小标宋简体" pitchFamily="2" charset="-122"/>
                <a:sym typeface="方正小标宋简体" pitchFamily="2" charset="-122"/>
              </a:rPr>
              <a:t>语</a:t>
            </a: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   </a:t>
            </a:r>
            <a:r>
              <a:rPr lang="zh-CN" altLang="en-US" sz="4400" b="1" dirty="0">
                <a:solidFill>
                  <a:srgbClr val="595959"/>
                </a:solidFill>
                <a:latin typeface="方正小标宋简体" pitchFamily="2" charset="-122"/>
                <a:ea typeface="方正小标宋简体" pitchFamily="2" charset="-122"/>
                <a:sym typeface="方正小标宋简体" pitchFamily="2" charset="-122"/>
              </a:rPr>
              <a:t>法</a:t>
            </a: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   填   空</a:t>
            </a:r>
            <a:endPar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endParaRPr>
          </a:p>
        </p:txBody>
      </p:sp>
      <p:sp>
        <p:nvSpPr>
          <p:cNvPr id="3088" name="矩形 37"/>
          <p:cNvSpPr>
            <a:spLocks noChangeArrowheads="1"/>
          </p:cNvSpPr>
          <p:nvPr/>
        </p:nvSpPr>
        <p:spPr bwMode="auto">
          <a:xfrm>
            <a:off x="3131840" y="3308253"/>
            <a:ext cx="2991525"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rPr>
              <a:t>How to deal with a long sentence</a:t>
            </a:r>
            <a:r>
              <a:rPr kumimoji="0" lang="zh-CN" altLang="en-US" sz="1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rPr>
              <a:t>？</a:t>
            </a:r>
            <a:endParaRPr kumimoji="0" lang="en-US" altLang="zh-CN" sz="1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endParaRPr>
          </a:p>
        </p:txBody>
      </p:sp>
      <p:sp>
        <p:nvSpPr>
          <p:cNvPr id="3089" name="直接连接符 39"/>
          <p:cNvSpPr>
            <a:spLocks noChangeShapeType="1"/>
          </p:cNvSpPr>
          <p:nvPr/>
        </p:nvSpPr>
        <p:spPr bwMode="auto">
          <a:xfrm>
            <a:off x="3921125" y="1123950"/>
            <a:ext cx="274638" cy="12700"/>
          </a:xfrm>
          <a:prstGeom prst="line">
            <a:avLst/>
          </a:prstGeom>
          <a:noFill/>
          <a:ln w="12700" cap="flat" cmpd="sng">
            <a:solidFill>
              <a:schemeClr val="bg1"/>
            </a:solidFill>
            <a:prstDash val="sysDash"/>
            <a:bevel/>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90" name="TextBox 42"/>
          <p:cNvSpPr>
            <a:spLocks noChangeArrowheads="1"/>
          </p:cNvSpPr>
          <p:nvPr/>
        </p:nvSpPr>
        <p:spPr bwMode="auto">
          <a:xfrm>
            <a:off x="3819525" y="1778000"/>
            <a:ext cx="1511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a:ln>
                  <a:noFill/>
                </a:ln>
                <a:solidFill>
                  <a:srgbClr val="05AFC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5400" b="1" i="0" u="none" strike="noStrike" kern="1200" cap="none" spc="0" normalizeH="0" baseline="0" noProof="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7759" y="207675"/>
            <a:ext cx="6696744" cy="4524315"/>
          </a:xfrm>
          <a:prstGeom prst="rect">
            <a:avLst/>
          </a:prstGeom>
          <a:noFill/>
        </p:spPr>
        <p:txBody>
          <a:bodyPr wrap="square">
            <a:spAutoFit/>
          </a:bodyPr>
          <a:lstStyle/>
          <a:p>
            <a:pPr indent="1524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Kim Cobb, a professor at the Georgia Institute of Technology in Atlanta, is one of a small but growing minority of academics _____56_____ are cutting back on their air travel because of climate change. Travelling to conferences, lectures, workshops, and the like--- frequently by plane --- ____57______ (view) as important for scientists to get together and exchange information. </a:t>
            </a: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Cobb and others </a:t>
            </a:r>
            <a:r>
              <a:rPr lang="en-US" altLang="zh-CN" sz="1600" u="sng" kern="10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_____58_____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(be) now questioning that idea pushing conferences to provide more chances to participate remotely and___59_______ (change) their personal behavior to do their part in dealing with the climate change crisis. On a website called No Fly Climate Sci, for example, _____60_____</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rough) 200 academics - many of them climate scientists _____61_____ (promise) to fly as little as possible since the effort started two years ago.</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Cobb, for her party, started to ask conference organizers who invited her to speak____62____ she could do so remotely; about three-quarters of _____63_____ time, they agreed. When the answer, was no, she, declined the _____64_____ (invite). That approach brought Cobb's air travel last year down by 75%, and she plans ____65_____(continue) the practice. “It has been fairly rewarding.” she says, “a really positive change.”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6" name="文本框 115"/>
          <p:cNvSpPr txBox="1"/>
          <p:nvPr/>
        </p:nvSpPr>
        <p:spPr>
          <a:xfrm>
            <a:off x="267759" y="223073"/>
            <a:ext cx="6696744" cy="830997"/>
          </a:xfrm>
          <a:prstGeom prst="rect">
            <a:avLst/>
          </a:prstGeom>
          <a:solidFill>
            <a:schemeClr val="bg2"/>
          </a:solidFill>
        </p:spPr>
        <p:txBody>
          <a:bodyPr wrap="square">
            <a:spAutoFit/>
          </a:bodyPr>
          <a:lstStyle/>
          <a:p>
            <a:pPr indent="152400" algn="just"/>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 Kim Cobb, a professor </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at the Georgia Institute of Technology in Atlanta</a:t>
            </a:r>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 is one of </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 small but growing minority of </a:t>
            </a:r>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academics _____56_____ are cutting back on their air travel because of climate change. </a:t>
            </a:r>
            <a:r>
              <a:rPr lang="en-US" altLang="zh-CN" sz="1600" kern="100" dirty="0">
                <a:latin typeface="Times New Roman" panose="02020603050405020304" pitchFamily="18" charset="0"/>
                <a:cs typeface="Times New Roman" panose="02020603050405020304" pitchFamily="18" charset="0"/>
              </a:rPr>
              <a:t>Travelling to conferences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7" name="文本框 116"/>
          <p:cNvSpPr txBox="1"/>
          <p:nvPr/>
        </p:nvSpPr>
        <p:spPr>
          <a:xfrm>
            <a:off x="107504" y="952914"/>
            <a:ext cx="6768752" cy="338554"/>
          </a:xfrm>
          <a:prstGeom prst="rect">
            <a:avLst/>
          </a:prstGeom>
          <a:solidFill>
            <a:schemeClr val="bg2"/>
          </a:solidFill>
        </p:spPr>
        <p:txBody>
          <a:bodyPr wrap="square">
            <a:spAutoFit/>
          </a:bodyPr>
          <a:lstStyle/>
          <a:p>
            <a:pPr indent="152400" algn="just"/>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lectures</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err="1">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worhops</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 and the like--- frequently</a:t>
            </a:r>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 by plane </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 ____57______</a:t>
            </a:r>
            <a:endParaRPr lang="zh-CN" altLang="zh-CN" sz="1600" kern="100" dirty="0">
              <a:solidFill>
                <a:srgbClr val="1D71B7"/>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8" name="矩形 117"/>
          <p:cNvSpPr/>
          <p:nvPr/>
        </p:nvSpPr>
        <p:spPr bwMode="auto">
          <a:xfrm>
            <a:off x="6964503" y="217721"/>
            <a:ext cx="2179497" cy="4442261"/>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56.</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考查定语从句</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lang="en-US" altLang="zh-CN" sz="1600" b="1" dirty="0">
                <a:ln>
                  <a:solidFill>
                    <a:srgbClr val="92D050"/>
                  </a:solidFill>
                </a:ln>
                <a:latin typeface="Arial" panose="020B0604020202020204" pitchFamily="34" charset="0"/>
                <a:ea typeface="宋体" panose="02010600030101010101" pitchFamily="2" charset="-122"/>
              </a:rPr>
              <a:t>57.</a:t>
            </a:r>
            <a:r>
              <a:rPr lang="zh-CN" altLang="en-US" sz="1600" b="1" dirty="0">
                <a:ln>
                  <a:solidFill>
                    <a:srgbClr val="92D050"/>
                  </a:solidFill>
                </a:ln>
                <a:latin typeface="Arial" panose="020B0604020202020204" pitchFamily="34" charset="0"/>
                <a:ea typeface="宋体" panose="02010600030101010101" pitchFamily="2" charset="-122"/>
              </a:rPr>
              <a:t>考查谓语动词语态</a:t>
            </a: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lang="en-US" altLang="zh-CN" sz="1600" b="1" dirty="0">
                <a:ln>
                  <a:solidFill>
                    <a:srgbClr val="92D050"/>
                  </a:solidFill>
                </a:ln>
                <a:latin typeface="Arial" panose="020B0604020202020204" pitchFamily="34" charset="0"/>
                <a:ea typeface="宋体" panose="02010600030101010101" pitchFamily="2" charset="-122"/>
              </a:rPr>
              <a:t>58.</a:t>
            </a:r>
            <a:r>
              <a:rPr lang="zh-CN" altLang="en-US" sz="1600" b="1" dirty="0">
                <a:ln>
                  <a:solidFill>
                    <a:srgbClr val="92D050"/>
                  </a:solidFill>
                </a:ln>
                <a:latin typeface="Arial" panose="020B0604020202020204" pitchFamily="34" charset="0"/>
                <a:ea typeface="宋体" panose="02010600030101010101" pitchFamily="2" charset="-122"/>
              </a:rPr>
              <a:t>考查谓语动词时态</a:t>
            </a: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59.and</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并列结构</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60.</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考查词性转换</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61.since</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用法</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62.</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考查宾语从句</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lang="en-US" altLang="zh-CN" sz="1600" b="1" dirty="0">
                <a:ln>
                  <a:solidFill>
                    <a:srgbClr val="92D050"/>
                  </a:solidFill>
                </a:ln>
                <a:latin typeface="Arial" panose="020B0604020202020204" pitchFamily="34" charset="0"/>
                <a:ea typeface="宋体" panose="02010600030101010101" pitchFamily="2" charset="-122"/>
              </a:rPr>
              <a:t>63.</a:t>
            </a:r>
            <a:r>
              <a:rPr lang="zh-CN" altLang="en-US" sz="1600" b="1" dirty="0">
                <a:ln>
                  <a:solidFill>
                    <a:srgbClr val="92D050"/>
                  </a:solidFill>
                </a:ln>
                <a:latin typeface="Arial" panose="020B0604020202020204" pitchFamily="34" charset="0"/>
                <a:ea typeface="宋体" panose="02010600030101010101" pitchFamily="2" charset="-122"/>
              </a:rPr>
              <a:t>冠词用法</a:t>
            </a:r>
            <a:endParaRPr lang="en-US" altLang="zh-CN" sz="1600" b="1" dirty="0">
              <a:ln>
                <a:solidFill>
                  <a:srgbClr val="92D050"/>
                </a:solidFill>
              </a:ln>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64.</a:t>
            </a:r>
            <a:r>
              <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rPr>
              <a:t>考查词性转换</a:t>
            </a:r>
            <a:endParaRPr kumimoji="0" lang="en-US" altLang="zh-CN"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R="0" algn="l" defTabSz="914400" rtl="0" eaLnBrk="1" fontAlgn="base" latinLnBrk="0" hangingPunct="1">
              <a:lnSpc>
                <a:spcPct val="100000"/>
              </a:lnSpc>
              <a:spcBef>
                <a:spcPct val="0"/>
              </a:spcBef>
              <a:spcAft>
                <a:spcPct val="0"/>
              </a:spcAft>
              <a:buClrTx/>
              <a:buSzTx/>
            </a:pPr>
            <a:r>
              <a:rPr lang="en-US" altLang="zh-CN" sz="1600" b="1" dirty="0">
                <a:ln>
                  <a:solidFill>
                    <a:srgbClr val="92D050"/>
                  </a:solidFill>
                </a:ln>
                <a:latin typeface="Arial" panose="020B0604020202020204" pitchFamily="34" charset="0"/>
                <a:ea typeface="宋体" panose="02010600030101010101" pitchFamily="2" charset="-122"/>
              </a:rPr>
              <a:t>65.plan to do </a:t>
            </a:r>
            <a:r>
              <a:rPr lang="en-US" altLang="zh-CN" sz="1600" b="1" dirty="0" err="1">
                <a:ln>
                  <a:solidFill>
                    <a:srgbClr val="92D050"/>
                  </a:solidFill>
                </a:ln>
                <a:latin typeface="Arial" panose="020B0604020202020204" pitchFamily="34" charset="0"/>
                <a:ea typeface="宋体" panose="02010600030101010101" pitchFamily="2" charset="-122"/>
              </a:rPr>
              <a:t>sth</a:t>
            </a:r>
            <a:r>
              <a:rPr lang="en-US" altLang="zh-CN" sz="1600" b="1" dirty="0">
                <a:ln>
                  <a:solidFill>
                    <a:srgbClr val="92D050"/>
                  </a:solidFill>
                </a:ln>
                <a:latin typeface="Arial" panose="020B0604020202020204" pitchFamily="34" charset="0"/>
                <a:ea typeface="宋体" panose="02010600030101010101" pitchFamily="2" charset="-122"/>
              </a:rPr>
              <a:t>.</a:t>
            </a:r>
            <a:endParaRPr kumimoji="0" lang="zh-CN" altLang="en-US" sz="16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119" name="文本框 118"/>
          <p:cNvSpPr txBox="1"/>
          <p:nvPr/>
        </p:nvSpPr>
        <p:spPr>
          <a:xfrm>
            <a:off x="128919" y="1707654"/>
            <a:ext cx="6760368" cy="338554"/>
          </a:xfrm>
          <a:prstGeom prst="rect">
            <a:avLst/>
          </a:prstGeom>
          <a:solidFill>
            <a:schemeClr val="bg2"/>
          </a:solidFill>
        </p:spPr>
        <p:txBody>
          <a:bodyPr wrap="square">
            <a:spAutoFit/>
          </a:bodyPr>
          <a:lstStyle/>
          <a:p>
            <a:pPr indent="152400" algn="just"/>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conferences</a:t>
            </a: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to provide more chances to participate remotely </a:t>
            </a:r>
            <a:r>
              <a:rPr lang="en-US" altLang="zh-CN" sz="1600" kern="100" dirty="0">
                <a:solidFill>
                  <a:srgbClr val="1D71B7"/>
                </a:solidFill>
                <a:effectLst/>
                <a:latin typeface="Times New Roman" panose="02020603050405020304" pitchFamily="18" charset="0"/>
                <a:ea typeface="宋体" panose="02010600030101010101" pitchFamily="2" charset="-122"/>
                <a:cs typeface="Times New Roman" panose="02020603050405020304" pitchFamily="18" charset="0"/>
              </a:rPr>
              <a:t>and_____59____</a:t>
            </a:r>
            <a:endParaRPr lang="zh-CN" altLang="zh-CN" sz="1600" kern="100" dirty="0">
              <a:solidFill>
                <a:srgbClr val="1D71B7"/>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20" name="文本框 119"/>
          <p:cNvSpPr txBox="1"/>
          <p:nvPr/>
        </p:nvSpPr>
        <p:spPr>
          <a:xfrm>
            <a:off x="4716016" y="426738"/>
            <a:ext cx="1107483" cy="369332"/>
          </a:xfrm>
          <a:prstGeom prst="rect">
            <a:avLst/>
          </a:prstGeom>
          <a:solidFill>
            <a:schemeClr val="bg2"/>
          </a:solidFill>
        </p:spPr>
        <p:txBody>
          <a:bodyPr wrap="none" rtlCol="0">
            <a:spAutoFit/>
          </a:bodyPr>
          <a:lstStyle/>
          <a:p>
            <a:r>
              <a:rPr lang="en-US" altLang="zh-CN" dirty="0">
                <a:solidFill>
                  <a:srgbClr val="C00000"/>
                </a:solidFill>
              </a:rPr>
              <a:t>who/that</a:t>
            </a:r>
            <a:endParaRPr lang="zh-CN" altLang="en-US" dirty="0">
              <a:solidFill>
                <a:srgbClr val="C00000"/>
              </a:solidFill>
            </a:endParaRPr>
          </a:p>
        </p:txBody>
      </p:sp>
      <p:sp>
        <p:nvSpPr>
          <p:cNvPr id="121" name="文本框 120"/>
          <p:cNvSpPr txBox="1"/>
          <p:nvPr/>
        </p:nvSpPr>
        <p:spPr>
          <a:xfrm>
            <a:off x="4932040" y="947826"/>
            <a:ext cx="2715808" cy="369332"/>
          </a:xfrm>
          <a:prstGeom prst="rect">
            <a:avLst/>
          </a:prstGeom>
          <a:solidFill>
            <a:schemeClr val="bg2"/>
          </a:solidFill>
        </p:spPr>
        <p:txBody>
          <a:bodyPr wrap="none" rtlCol="0">
            <a:spAutoFit/>
          </a:bodyPr>
          <a:lstStyle/>
          <a:p>
            <a:r>
              <a:rPr lang="en-US" altLang="zh-CN" dirty="0">
                <a:solidFill>
                  <a:srgbClr val="C00000"/>
                </a:solidFill>
              </a:rPr>
              <a:t>is viewed/has been viewed</a:t>
            </a:r>
            <a:endParaRPr lang="zh-CN" altLang="en-US" dirty="0">
              <a:solidFill>
                <a:srgbClr val="C00000"/>
              </a:solidFill>
            </a:endParaRPr>
          </a:p>
        </p:txBody>
      </p:sp>
      <p:sp>
        <p:nvSpPr>
          <p:cNvPr id="122" name="文本框 121"/>
          <p:cNvSpPr txBox="1"/>
          <p:nvPr/>
        </p:nvSpPr>
        <p:spPr>
          <a:xfrm>
            <a:off x="2051720" y="1444566"/>
            <a:ext cx="1584176" cy="369332"/>
          </a:xfrm>
          <a:prstGeom prst="rect">
            <a:avLst/>
          </a:prstGeom>
          <a:solidFill>
            <a:schemeClr val="bg2"/>
          </a:solidFill>
        </p:spPr>
        <p:txBody>
          <a:bodyPr wrap="square" rtlCol="0">
            <a:spAutoFit/>
          </a:bodyPr>
          <a:lstStyle/>
          <a:p>
            <a:pPr algn="ctr"/>
            <a:r>
              <a:rPr lang="en-US" altLang="zh-CN" dirty="0">
                <a:solidFill>
                  <a:srgbClr val="C00000"/>
                </a:solidFill>
              </a:rPr>
              <a:t>are</a:t>
            </a:r>
            <a:endParaRPr lang="zh-CN" altLang="en-US" dirty="0">
              <a:solidFill>
                <a:srgbClr val="C00000"/>
              </a:solidFill>
            </a:endParaRPr>
          </a:p>
        </p:txBody>
      </p:sp>
      <p:sp>
        <p:nvSpPr>
          <p:cNvPr id="123" name="文本框 122"/>
          <p:cNvSpPr txBox="1"/>
          <p:nvPr/>
        </p:nvSpPr>
        <p:spPr>
          <a:xfrm>
            <a:off x="5686786" y="1692265"/>
            <a:ext cx="1189470" cy="369332"/>
          </a:xfrm>
          <a:prstGeom prst="rect">
            <a:avLst/>
          </a:prstGeom>
          <a:solidFill>
            <a:schemeClr val="bg2"/>
          </a:solidFill>
        </p:spPr>
        <p:txBody>
          <a:bodyPr wrap="square" rtlCol="0">
            <a:spAutoFit/>
          </a:bodyPr>
          <a:lstStyle/>
          <a:p>
            <a:r>
              <a:rPr lang="en-US" altLang="zh-CN" dirty="0">
                <a:solidFill>
                  <a:srgbClr val="C00000"/>
                </a:solidFill>
              </a:rPr>
              <a:t>changing</a:t>
            </a:r>
            <a:endParaRPr lang="zh-CN" altLang="en-US" dirty="0">
              <a:solidFill>
                <a:srgbClr val="C00000"/>
              </a:solidFill>
            </a:endParaRPr>
          </a:p>
        </p:txBody>
      </p:sp>
      <p:sp>
        <p:nvSpPr>
          <p:cNvPr id="125" name="文本框 124"/>
          <p:cNvSpPr txBox="1"/>
          <p:nvPr/>
        </p:nvSpPr>
        <p:spPr>
          <a:xfrm>
            <a:off x="267758" y="2664663"/>
            <a:ext cx="2216010" cy="369332"/>
          </a:xfrm>
          <a:prstGeom prst="rect">
            <a:avLst/>
          </a:prstGeom>
          <a:solidFill>
            <a:schemeClr val="bg2"/>
          </a:solidFill>
        </p:spPr>
        <p:txBody>
          <a:bodyPr wrap="square" rtlCol="0">
            <a:spAutoFit/>
          </a:bodyPr>
          <a:lstStyle/>
          <a:p>
            <a:r>
              <a:rPr lang="en-US" altLang="zh-CN" dirty="0">
                <a:solidFill>
                  <a:srgbClr val="C00000"/>
                </a:solidFill>
              </a:rPr>
              <a:t>had promised</a:t>
            </a:r>
            <a:endParaRPr lang="zh-CN" altLang="en-US" dirty="0">
              <a:solidFill>
                <a:srgbClr val="C00000"/>
              </a:solidFill>
            </a:endParaRPr>
          </a:p>
        </p:txBody>
      </p:sp>
      <p:sp>
        <p:nvSpPr>
          <p:cNvPr id="124" name="文本框 123"/>
          <p:cNvSpPr txBox="1"/>
          <p:nvPr/>
        </p:nvSpPr>
        <p:spPr>
          <a:xfrm>
            <a:off x="267758" y="2387084"/>
            <a:ext cx="2071994" cy="369332"/>
          </a:xfrm>
          <a:prstGeom prst="rect">
            <a:avLst/>
          </a:prstGeom>
          <a:solidFill>
            <a:schemeClr val="bg2"/>
          </a:solidFill>
        </p:spPr>
        <p:txBody>
          <a:bodyPr wrap="square" rtlCol="0">
            <a:spAutoFit/>
          </a:bodyPr>
          <a:lstStyle/>
          <a:p>
            <a:pPr algn="ctr"/>
            <a:r>
              <a:rPr lang="en-US" altLang="zh-CN" dirty="0">
                <a:solidFill>
                  <a:srgbClr val="C00000"/>
                </a:solidFill>
              </a:rPr>
              <a:t>roughly</a:t>
            </a:r>
            <a:endParaRPr lang="zh-CN" altLang="en-US" dirty="0">
              <a:solidFill>
                <a:srgbClr val="C00000"/>
              </a:solidFill>
            </a:endParaRPr>
          </a:p>
        </p:txBody>
      </p:sp>
      <p:sp>
        <p:nvSpPr>
          <p:cNvPr id="126" name="文本框 125"/>
          <p:cNvSpPr txBox="1"/>
          <p:nvPr/>
        </p:nvSpPr>
        <p:spPr>
          <a:xfrm>
            <a:off x="755576" y="3374871"/>
            <a:ext cx="1233415" cy="369332"/>
          </a:xfrm>
          <a:prstGeom prst="rect">
            <a:avLst/>
          </a:prstGeom>
          <a:solidFill>
            <a:schemeClr val="bg2"/>
          </a:solidFill>
        </p:spPr>
        <p:txBody>
          <a:bodyPr wrap="square" rtlCol="0">
            <a:spAutoFit/>
          </a:bodyPr>
          <a:lstStyle/>
          <a:p>
            <a:r>
              <a:rPr lang="en-US" altLang="zh-CN" dirty="0">
                <a:solidFill>
                  <a:srgbClr val="C00000"/>
                </a:solidFill>
              </a:rPr>
              <a:t>whether/if</a:t>
            </a:r>
            <a:endParaRPr lang="zh-CN" altLang="en-US" dirty="0">
              <a:solidFill>
                <a:srgbClr val="C00000"/>
              </a:solidFill>
            </a:endParaRPr>
          </a:p>
        </p:txBody>
      </p:sp>
      <p:sp>
        <p:nvSpPr>
          <p:cNvPr id="127" name="文本框 120"/>
          <p:cNvSpPr txBox="1"/>
          <p:nvPr/>
        </p:nvSpPr>
        <p:spPr>
          <a:xfrm>
            <a:off x="349772" y="3642157"/>
            <a:ext cx="1233415" cy="369332"/>
          </a:xfrm>
          <a:prstGeom prst="rect">
            <a:avLst/>
          </a:prstGeom>
          <a:solidFill>
            <a:schemeClr val="bg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C00000"/>
                </a:solidFill>
              </a:rPr>
              <a:t>the</a:t>
            </a:r>
            <a:endParaRPr lang="zh-CN" altLang="en-US" dirty="0">
              <a:solidFill>
                <a:srgbClr val="C00000"/>
              </a:solidFill>
            </a:endParaRPr>
          </a:p>
        </p:txBody>
      </p:sp>
      <p:sp>
        <p:nvSpPr>
          <p:cNvPr id="128" name="文本框 120"/>
          <p:cNvSpPr txBox="1"/>
          <p:nvPr/>
        </p:nvSpPr>
        <p:spPr>
          <a:xfrm>
            <a:off x="349772" y="3900413"/>
            <a:ext cx="1279658" cy="369332"/>
          </a:xfrm>
          <a:prstGeom prst="rect">
            <a:avLst/>
          </a:prstGeom>
          <a:solidFill>
            <a:schemeClr val="bg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C00000"/>
                </a:solidFill>
              </a:rPr>
              <a:t>invitation</a:t>
            </a:r>
            <a:endParaRPr lang="zh-CN" altLang="en-US" dirty="0">
              <a:solidFill>
                <a:srgbClr val="C00000"/>
              </a:solidFill>
            </a:endParaRPr>
          </a:p>
        </p:txBody>
      </p:sp>
      <p:sp>
        <p:nvSpPr>
          <p:cNvPr id="129" name="文本框 120"/>
          <p:cNvSpPr txBox="1"/>
          <p:nvPr/>
        </p:nvSpPr>
        <p:spPr>
          <a:xfrm>
            <a:off x="2242229" y="4085079"/>
            <a:ext cx="2041739" cy="369332"/>
          </a:xfrm>
          <a:prstGeom prst="rect">
            <a:avLst/>
          </a:prstGeom>
          <a:solidFill>
            <a:schemeClr val="bg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C00000"/>
                </a:solidFill>
              </a:rPr>
              <a:t>to continue</a:t>
            </a:r>
            <a:endParaRPr lang="zh-CN" altLang="en-US" dirty="0">
              <a:solidFill>
                <a:srgbClr val="C00000"/>
              </a:solidFill>
            </a:endParaRPr>
          </a:p>
        </p:txBody>
      </p:sp>
      <p:sp>
        <p:nvSpPr>
          <p:cNvPr id="130" name="矩形 129"/>
          <p:cNvSpPr/>
          <p:nvPr/>
        </p:nvSpPr>
        <p:spPr bwMode="auto">
          <a:xfrm>
            <a:off x="6964299" y="1131135"/>
            <a:ext cx="2179498" cy="3514845"/>
          </a:xfrm>
          <a:prstGeom prst="rect">
            <a:avLst/>
          </a:prstGeom>
          <a:solidFill>
            <a:srgbClr val="FFFF00"/>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pPr>
            <a:r>
              <a:rPr kumimoji="0" lang="zh-CN" altLang="en-US"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rPr>
              <a:t>是否能把握句子主干</a:t>
            </a:r>
            <a:endParaRPr kumimoji="0" lang="en-US" altLang="zh-CN"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pPr>
            <a:r>
              <a:rPr kumimoji="0" lang="zh-CN" altLang="en-US"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rPr>
              <a:t>是否能准确判断谓语与非谓语的区别用法</a:t>
            </a:r>
            <a:endParaRPr kumimoji="0" lang="en-US" altLang="zh-CN"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pPr>
            <a:r>
              <a:rPr lang="zh-CN" altLang="en-US" sz="1600" b="1" dirty="0">
                <a:ln>
                  <a:solidFill>
                    <a:srgbClr val="92D050"/>
                  </a:solidFill>
                </a:ln>
                <a:solidFill>
                  <a:srgbClr val="C00000"/>
                </a:solidFill>
                <a:latin typeface="Arial" panose="020B0604020202020204" pitchFamily="34" charset="0"/>
                <a:ea typeface="宋体" panose="02010600030101010101" pitchFamily="2" charset="-122"/>
              </a:rPr>
              <a:t>是否能准确识别各类从句</a:t>
            </a:r>
            <a:endParaRPr lang="en-US" altLang="zh-CN" sz="1600" b="1" dirty="0">
              <a:ln>
                <a:solidFill>
                  <a:srgbClr val="92D050"/>
                </a:solidFill>
              </a:ln>
              <a:solidFill>
                <a:srgbClr val="C00000"/>
              </a:solidFill>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pPr>
            <a:r>
              <a:rPr kumimoji="0" lang="zh-CN" altLang="en-US"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rPr>
              <a:t>是否能明确不同词性用法</a:t>
            </a:r>
            <a:endParaRPr kumimoji="0" lang="en-US" altLang="zh-CN"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pPr>
            <a:r>
              <a:rPr lang="zh-CN" altLang="en-US" sz="1600" b="1" dirty="0">
                <a:ln>
                  <a:solidFill>
                    <a:srgbClr val="92D050"/>
                  </a:solidFill>
                </a:ln>
                <a:solidFill>
                  <a:srgbClr val="C00000"/>
                </a:solidFill>
                <a:latin typeface="Arial" panose="020B0604020202020204" pitchFamily="34" charset="0"/>
                <a:ea typeface="宋体" panose="02010600030101010101" pitchFamily="2" charset="-122"/>
              </a:rPr>
              <a:t>是否掌握惯用搭配</a:t>
            </a:r>
            <a:endParaRPr kumimoji="0" lang="zh-CN" altLang="en-US" sz="1600" b="1" i="0" u="none" strike="noStrike" cap="none" normalizeH="0" baseline="0" dirty="0">
              <a:ln>
                <a:solidFill>
                  <a:srgbClr val="92D050"/>
                </a:solidFill>
              </a:ln>
              <a:solidFill>
                <a:srgbClr val="C00000"/>
              </a:solidFill>
              <a:effectLst/>
              <a:latin typeface="Arial" panose="020B0604020202020204" pitchFamily="34" charset="0"/>
              <a:ea typeface="宋体" panose="02010600030101010101" pitchFamily="2" charset="-122"/>
            </a:endParaRPr>
          </a:p>
        </p:txBody>
      </p:sp>
      <p:sp>
        <p:nvSpPr>
          <p:cNvPr id="131" name="文本框 130"/>
          <p:cNvSpPr txBox="1"/>
          <p:nvPr/>
        </p:nvSpPr>
        <p:spPr>
          <a:xfrm>
            <a:off x="6951268" y="753990"/>
            <a:ext cx="2179497" cy="390684"/>
          </a:xfrm>
          <a:prstGeom prst="rect">
            <a:avLst/>
          </a:prstGeom>
          <a:solidFill>
            <a:srgbClr val="92D050"/>
          </a:solidFill>
          <a:effectLst>
            <a:outerShdw blurRad="50800" dist="38100" algn="l" rotWithShape="0">
              <a:prstClr val="black">
                <a:alpha val="40000"/>
              </a:prstClr>
            </a:outerShdw>
          </a:effectLst>
        </p:spPr>
        <p:txBody>
          <a:bodyPr wrap="square">
            <a:spAutoFit/>
          </a:bodyPr>
          <a:lstStyle/>
          <a:p>
            <a:pPr lvl="1" indent="76200">
              <a:lnSpc>
                <a:spcPct val="115000"/>
              </a:lnSpc>
            </a:pPr>
            <a:r>
              <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Questioning</a:t>
            </a:r>
            <a:endParaRPr kumimoji="0" lang="zh-CN" altLang="zh-CN" sz="14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33" name="文本框 132"/>
          <p:cNvSpPr txBox="1"/>
          <p:nvPr/>
        </p:nvSpPr>
        <p:spPr>
          <a:xfrm>
            <a:off x="358566" y="1735620"/>
            <a:ext cx="5725601" cy="1477328"/>
          </a:xfrm>
          <a:prstGeom prst="rect">
            <a:avLst/>
          </a:prstGeom>
          <a:solidFill>
            <a:schemeClr val="bg1"/>
          </a:solidFill>
          <a:ln w="12700">
            <a:solidFill>
              <a:schemeClr val="tx1"/>
            </a:solidFill>
          </a:ln>
          <a:effectLst>
            <a:outerShdw blurRad="50800" dist="38100" algn="l" rotWithShape="0">
              <a:prstClr val="black">
                <a:alpha val="40000"/>
              </a:prstClr>
            </a:outerShdw>
          </a:effectLst>
        </p:spPr>
        <p:txBody>
          <a:bodyPr wrap="square">
            <a:spAutoFit/>
          </a:bodyPr>
          <a:lstStyle/>
          <a:p>
            <a:r>
              <a:rPr lang="en-US" altLang="zh-CN" sz="1800" dirty="0">
                <a:effectLst/>
                <a:latin typeface="Times New Roman" panose="02020603050405020304" pitchFamily="18" charset="0"/>
                <a:ea typeface="宋体" panose="02010600030101010101" pitchFamily="2" charset="-122"/>
              </a:rPr>
              <a:t>Cobb and others are now questioning that idea pushing conferences to provide more chances to participate remotely and changing their personal behavior to do their part in dealing with the climate change crisis. </a:t>
            </a:r>
            <a:endParaRPr lang="en-US" altLang="zh-CN" sz="1800" dirty="0">
              <a:effectLst/>
              <a:latin typeface="Times New Roman" panose="02020603050405020304" pitchFamily="18" charset="0"/>
              <a:ea typeface="宋体" panose="02010600030101010101" pitchFamily="2" charset="-122"/>
            </a:endParaRPr>
          </a:p>
          <a:p>
            <a:endParaRPr lang="zh-CN" altLang="en-US" dirty="0"/>
          </a:p>
        </p:txBody>
      </p:sp>
      <p:sp>
        <p:nvSpPr>
          <p:cNvPr id="134" name="文本框 133"/>
          <p:cNvSpPr txBox="1"/>
          <p:nvPr/>
        </p:nvSpPr>
        <p:spPr>
          <a:xfrm>
            <a:off x="371597" y="1739119"/>
            <a:ext cx="5725601" cy="1477328"/>
          </a:xfrm>
          <a:prstGeom prst="rect">
            <a:avLst/>
          </a:prstGeom>
          <a:solidFill>
            <a:schemeClr val="bg1"/>
          </a:solidFill>
          <a:ln w="12700">
            <a:solidFill>
              <a:schemeClr val="tx1"/>
            </a:solidFill>
          </a:ln>
          <a:effectLst>
            <a:outerShdw blurRad="50800" dist="38100" algn="l" rotWithShape="0">
              <a:prstClr val="black">
                <a:alpha val="40000"/>
              </a:prstClr>
            </a:outerShdw>
          </a:effectLst>
        </p:spPr>
        <p:txBody>
          <a:bodyPr wrap="square">
            <a:spAutoFit/>
          </a:bodyPr>
          <a:lstStyle/>
          <a:p>
            <a:r>
              <a:rPr lang="en-US" altLang="zh-CN" sz="1800" dirty="0">
                <a:effectLst/>
                <a:latin typeface="Times New Roman" panose="02020603050405020304" pitchFamily="18" charset="0"/>
                <a:ea typeface="宋体" panose="02010600030101010101" pitchFamily="2" charset="-122"/>
              </a:rPr>
              <a:t>Cobb and others are now questioning that idea </a:t>
            </a:r>
            <a:r>
              <a:rPr lang="en-US" altLang="zh-CN" sz="1800" dirty="0">
                <a:solidFill>
                  <a:srgbClr val="C00000"/>
                </a:solidFill>
                <a:effectLst/>
                <a:latin typeface="Times New Roman" panose="02020603050405020304" pitchFamily="18" charset="0"/>
                <a:ea typeface="宋体" panose="02010600030101010101" pitchFamily="2" charset="-122"/>
              </a:rPr>
              <a:t>pushing conferences to provide more chances to participate remotely </a:t>
            </a:r>
            <a:r>
              <a:rPr lang="en-US" altLang="zh-CN" sz="1800" b="1" dirty="0">
                <a:solidFill>
                  <a:srgbClr val="C00000"/>
                </a:solidFill>
                <a:effectLst/>
                <a:latin typeface="Times New Roman" panose="02020603050405020304" pitchFamily="18" charset="0"/>
                <a:ea typeface="宋体" panose="02010600030101010101" pitchFamily="2" charset="-122"/>
              </a:rPr>
              <a:t>and</a:t>
            </a:r>
            <a:r>
              <a:rPr lang="en-US" altLang="zh-CN" sz="1800" dirty="0">
                <a:solidFill>
                  <a:srgbClr val="C00000"/>
                </a:solidFill>
                <a:effectLst/>
                <a:latin typeface="Times New Roman" panose="02020603050405020304" pitchFamily="18" charset="0"/>
                <a:ea typeface="宋体" panose="02010600030101010101" pitchFamily="2" charset="-122"/>
              </a:rPr>
              <a:t> changing their personal behavior</a:t>
            </a:r>
            <a:r>
              <a:rPr lang="en-US" altLang="zh-CN" sz="1800" dirty="0">
                <a:effectLst/>
                <a:latin typeface="Times New Roman" panose="02020603050405020304" pitchFamily="18" charset="0"/>
                <a:ea typeface="宋体" panose="02010600030101010101" pitchFamily="2" charset="-122"/>
              </a:rPr>
              <a:t> </a:t>
            </a:r>
            <a:r>
              <a:rPr lang="en-US" altLang="zh-CN" sz="1800" dirty="0">
                <a:solidFill>
                  <a:srgbClr val="C00000"/>
                </a:solidFill>
                <a:effectLst/>
                <a:latin typeface="Times New Roman" panose="02020603050405020304" pitchFamily="18" charset="0"/>
                <a:ea typeface="宋体" panose="02010600030101010101" pitchFamily="2" charset="-122"/>
              </a:rPr>
              <a:t>to do their part in dealing with the climate change crisis. </a:t>
            </a:r>
            <a:endParaRPr lang="en-US" altLang="zh-CN" sz="1800" dirty="0">
              <a:solidFill>
                <a:srgbClr val="C00000"/>
              </a:solidFill>
              <a:effectLst/>
              <a:latin typeface="Times New Roman" panose="02020603050405020304" pitchFamily="18" charset="0"/>
              <a:ea typeface="宋体" panose="02010600030101010101" pitchFamily="2" charset="-122"/>
            </a:endParaRPr>
          </a:p>
          <a:p>
            <a:endParaRPr lang="zh-CN" altLang="en-US" dirty="0">
              <a:solidFill>
                <a:srgbClr val="C00000"/>
              </a:solidFill>
            </a:endParaRPr>
          </a:p>
        </p:txBody>
      </p:sp>
      <p:sp>
        <p:nvSpPr>
          <p:cNvPr id="135" name="文本框 134"/>
          <p:cNvSpPr txBox="1"/>
          <p:nvPr/>
        </p:nvSpPr>
        <p:spPr>
          <a:xfrm>
            <a:off x="392430" y="2089563"/>
            <a:ext cx="5704870" cy="923330"/>
          </a:xfrm>
          <a:prstGeom prst="rect">
            <a:avLst/>
          </a:prstGeom>
          <a:solidFill>
            <a:schemeClr val="bg1"/>
          </a:solidFill>
          <a:ln w="12700">
            <a:noFill/>
          </a:ln>
          <a:effectLst/>
        </p:spPr>
        <p:txBody>
          <a:bodyPr wrap="square">
            <a:spAutoFit/>
          </a:bodyPr>
          <a:lstStyle/>
          <a:p>
            <a:r>
              <a:rPr lang="en-US" altLang="zh-CN" sz="1800" dirty="0">
                <a:solidFill>
                  <a:srgbClr val="C00000"/>
                </a:solidFill>
                <a:effectLst/>
                <a:latin typeface="Times New Roman" panose="02020603050405020304" pitchFamily="18" charset="0"/>
                <a:ea typeface="宋体" panose="02010600030101010101" pitchFamily="2" charset="-122"/>
              </a:rPr>
              <a:t>conferences </a:t>
            </a:r>
            <a:r>
              <a:rPr lang="en-US" altLang="zh-CN" sz="1800" dirty="0">
                <a:solidFill>
                  <a:schemeClr val="bg2">
                    <a:lumMod val="95000"/>
                  </a:schemeClr>
                </a:solidFill>
                <a:effectLst/>
                <a:latin typeface="Times New Roman" panose="02020603050405020304" pitchFamily="18" charset="0"/>
                <a:ea typeface="宋体" panose="02010600030101010101" pitchFamily="2" charset="-122"/>
              </a:rPr>
              <a:t>to provide more chances to participate remotely </a:t>
            </a:r>
            <a:r>
              <a:rPr lang="en-US" altLang="zh-CN" sz="1800" b="1" dirty="0">
                <a:solidFill>
                  <a:srgbClr val="C00000"/>
                </a:solidFill>
                <a:effectLst/>
                <a:latin typeface="Times New Roman" panose="02020603050405020304" pitchFamily="18" charset="0"/>
                <a:ea typeface="宋体" panose="02010600030101010101" pitchFamily="2" charset="-122"/>
              </a:rPr>
              <a:t>and</a:t>
            </a:r>
            <a:r>
              <a:rPr lang="en-US" altLang="zh-CN" sz="1800" dirty="0">
                <a:solidFill>
                  <a:srgbClr val="C00000"/>
                </a:solidFill>
                <a:effectLst/>
                <a:latin typeface="Times New Roman" panose="02020603050405020304" pitchFamily="18" charset="0"/>
                <a:ea typeface="宋体" panose="02010600030101010101" pitchFamily="2" charset="-122"/>
              </a:rPr>
              <a:t> changing their personal behavior</a:t>
            </a:r>
            <a:endParaRPr lang="en-US" altLang="zh-CN" sz="1800" dirty="0">
              <a:solidFill>
                <a:srgbClr val="C00000"/>
              </a:solidFill>
              <a:effectLst/>
              <a:latin typeface="Times New Roman" panose="02020603050405020304" pitchFamily="18" charset="0"/>
              <a:ea typeface="宋体" panose="02010600030101010101" pitchFamily="2" charset="-122"/>
            </a:endParaRPr>
          </a:p>
          <a:p>
            <a:endParaRPr lang="zh-CN" altLang="en-US" dirty="0">
              <a:solidFill>
                <a:schemeClr val="bg2">
                  <a:lumMod val="95000"/>
                </a:schemeClr>
              </a:solidFill>
            </a:endParaRPr>
          </a:p>
        </p:txBody>
      </p:sp>
      <p:sp>
        <p:nvSpPr>
          <p:cNvPr id="137" name="文本框 136"/>
          <p:cNvSpPr txBox="1"/>
          <p:nvPr/>
        </p:nvSpPr>
        <p:spPr>
          <a:xfrm>
            <a:off x="1516451" y="2101327"/>
            <a:ext cx="2522431" cy="369332"/>
          </a:xfrm>
          <a:prstGeom prst="rect">
            <a:avLst/>
          </a:prstGeom>
          <a:noFill/>
        </p:spPr>
        <p:txBody>
          <a:bodyPr wrap="square">
            <a:spAutoFit/>
          </a:bodyPr>
          <a:lstStyle/>
          <a:p>
            <a:r>
              <a:rPr lang="en-US" altLang="zh-CN" sz="1800" dirty="0">
                <a:solidFill>
                  <a:srgbClr val="00B050"/>
                </a:solidFill>
                <a:effectLst/>
                <a:latin typeface="Times New Roman" panose="02020603050405020304" pitchFamily="18" charset="0"/>
                <a:ea typeface="宋体" panose="02010600030101010101" pitchFamily="2" charset="-122"/>
              </a:rPr>
              <a:t>to provide more chances</a:t>
            </a:r>
            <a:endParaRPr lang="zh-CN" altLang="en-US" dirty="0">
              <a:solidFill>
                <a:srgbClr val="00B050"/>
              </a:solidFill>
            </a:endParaRPr>
          </a:p>
        </p:txBody>
      </p:sp>
      <p:sp>
        <p:nvSpPr>
          <p:cNvPr id="139" name="文本框 138"/>
          <p:cNvSpPr txBox="1"/>
          <p:nvPr/>
        </p:nvSpPr>
        <p:spPr>
          <a:xfrm>
            <a:off x="3820381" y="2097334"/>
            <a:ext cx="2338798" cy="369332"/>
          </a:xfrm>
          <a:prstGeom prst="rect">
            <a:avLst/>
          </a:prstGeom>
          <a:noFill/>
        </p:spPr>
        <p:txBody>
          <a:bodyPr wrap="square">
            <a:spAutoFit/>
          </a:bodyPr>
          <a:lstStyle/>
          <a:p>
            <a:r>
              <a:rPr lang="en-US" altLang="zh-CN" sz="1800" dirty="0">
                <a:solidFill>
                  <a:srgbClr val="00B0F0"/>
                </a:solidFill>
                <a:effectLst/>
                <a:latin typeface="Times New Roman" panose="02020603050405020304" pitchFamily="18" charset="0"/>
                <a:ea typeface="宋体" panose="02010600030101010101" pitchFamily="2" charset="-122"/>
              </a:rPr>
              <a:t>to participate remotely </a:t>
            </a:r>
            <a:endParaRPr lang="zh-CN" altLang="en-US" dirty="0">
              <a:solidFill>
                <a:srgbClr val="00B0F0"/>
              </a:solidFill>
            </a:endParaRPr>
          </a:p>
        </p:txBody>
      </p:sp>
      <p:sp>
        <p:nvSpPr>
          <p:cNvPr id="141" name="文本框 140"/>
          <p:cNvSpPr txBox="1"/>
          <p:nvPr/>
        </p:nvSpPr>
        <p:spPr>
          <a:xfrm>
            <a:off x="3859186" y="2379002"/>
            <a:ext cx="1568991" cy="369332"/>
          </a:xfrm>
          <a:prstGeom prst="rect">
            <a:avLst/>
          </a:prstGeom>
          <a:noFill/>
        </p:spPr>
        <p:txBody>
          <a:bodyPr wrap="square">
            <a:spAutoFit/>
          </a:bodyPr>
          <a:lstStyle/>
          <a:p>
            <a:r>
              <a:rPr lang="en-US" altLang="zh-CN" sz="1800" dirty="0">
                <a:solidFill>
                  <a:srgbClr val="00B050"/>
                </a:solidFill>
                <a:effectLst/>
                <a:latin typeface="Times New Roman" panose="02020603050405020304" pitchFamily="18" charset="0"/>
                <a:ea typeface="宋体" panose="02010600030101010101" pitchFamily="2" charset="-122"/>
              </a:rPr>
              <a:t>to do their part </a:t>
            </a:r>
            <a:endParaRPr lang="zh-CN" altLang="en-US" dirty="0">
              <a:solidFill>
                <a:srgbClr val="00B050"/>
              </a:solidFill>
            </a:endParaRPr>
          </a:p>
        </p:txBody>
      </p:sp>
      <p:sp>
        <p:nvSpPr>
          <p:cNvPr id="143" name="文本框 142"/>
          <p:cNvSpPr txBox="1"/>
          <p:nvPr/>
        </p:nvSpPr>
        <p:spPr>
          <a:xfrm>
            <a:off x="399278" y="2646807"/>
            <a:ext cx="1589713" cy="369332"/>
          </a:xfrm>
          <a:prstGeom prst="rect">
            <a:avLst/>
          </a:prstGeom>
          <a:noFill/>
        </p:spPr>
        <p:txBody>
          <a:bodyPr wrap="square">
            <a:spAutoFit/>
          </a:bodyPr>
          <a:lstStyle/>
          <a:p>
            <a:r>
              <a:rPr lang="en-US" altLang="zh-CN" sz="1800" dirty="0">
                <a:solidFill>
                  <a:srgbClr val="00B0F0"/>
                </a:solidFill>
                <a:effectLst/>
                <a:latin typeface="Times New Roman" panose="02020603050405020304" pitchFamily="18" charset="0"/>
                <a:ea typeface="宋体" panose="02010600030101010101" pitchFamily="2" charset="-122"/>
              </a:rPr>
              <a:t>in dealing with</a:t>
            </a:r>
            <a:endParaRPr lang="zh-CN" altLang="en-US" dirty="0">
              <a:solidFill>
                <a:srgbClr val="00B0F0"/>
              </a:solidFill>
            </a:endParaRPr>
          </a:p>
        </p:txBody>
      </p:sp>
      <p:sp>
        <p:nvSpPr>
          <p:cNvPr id="145" name="文本框 144"/>
          <p:cNvSpPr txBox="1"/>
          <p:nvPr/>
        </p:nvSpPr>
        <p:spPr>
          <a:xfrm>
            <a:off x="1863276" y="2646644"/>
            <a:ext cx="4610420" cy="369332"/>
          </a:xfrm>
          <a:prstGeom prst="rect">
            <a:avLst/>
          </a:prstGeom>
          <a:noFill/>
        </p:spPr>
        <p:txBody>
          <a:bodyPr wrap="square">
            <a:spAutoFit/>
          </a:bodyPr>
          <a:lstStyle/>
          <a:p>
            <a:r>
              <a:rPr lang="en-US" altLang="zh-CN" sz="1800" dirty="0">
                <a:solidFill>
                  <a:srgbClr val="7030A0"/>
                </a:solidFill>
                <a:effectLst/>
                <a:latin typeface="Times New Roman" panose="02020603050405020304" pitchFamily="18" charset="0"/>
                <a:ea typeface="宋体" panose="02010600030101010101" pitchFamily="2" charset="-122"/>
              </a:rPr>
              <a:t>the climate change crisis. </a:t>
            </a:r>
            <a:endParaRPr lang="zh-CN" altLang="en-US" dirty="0">
              <a:solidFill>
                <a:srgbClr val="7030A0"/>
              </a:solidFill>
            </a:endParaRPr>
          </a:p>
        </p:txBody>
      </p:sp>
      <p:sp>
        <p:nvSpPr>
          <p:cNvPr id="146" name="文本框 145"/>
          <p:cNvSpPr txBox="1"/>
          <p:nvPr/>
        </p:nvSpPr>
        <p:spPr>
          <a:xfrm>
            <a:off x="358566" y="1330416"/>
            <a:ext cx="5725601" cy="390684"/>
          </a:xfrm>
          <a:prstGeom prst="rect">
            <a:avLst/>
          </a:prstGeom>
          <a:solidFill>
            <a:srgbClr val="92D050"/>
          </a:solidFill>
          <a:effectLst>
            <a:outerShdw blurRad="50800" dist="38100" algn="l" rotWithShape="0">
              <a:prstClr val="black">
                <a:alpha val="40000"/>
              </a:prstClr>
            </a:outerShdw>
          </a:effectLst>
        </p:spPr>
        <p:txBody>
          <a:bodyPr wrap="square">
            <a:spAutoFit/>
          </a:bodyPr>
          <a:lstStyle/>
          <a:p>
            <a:pPr lvl="1" indent="76200" algn="ctr">
              <a:lnSpc>
                <a:spcPct val="115000"/>
              </a:lnSpc>
            </a:pPr>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长难句解析</a:t>
            </a:r>
            <a:endParaRPr kumimoji="0" lang="zh-CN" altLang="zh-CN" sz="14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down)">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down)">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barn(inVertical)">
                                      <p:cBhvr>
                                        <p:cTn id="22" dur="5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arn(inVertic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arn(inVertical)">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barn(inVertical)">
                                      <p:cBhvr>
                                        <p:cTn id="37" dur="500"/>
                                        <p:tgtEl>
                                          <p:spTgt spid="1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barn(inVertical)">
                                      <p:cBhvr>
                                        <p:cTn id="42" dur="500"/>
                                        <p:tgtEl>
                                          <p:spTgt spid="1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barn(inVertical)">
                                      <p:cBhvr>
                                        <p:cTn id="47" dur="5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barn(inVertical)">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barn(inVertical)">
                                      <p:cBhvr>
                                        <p:cTn id="57" dur="500"/>
                                        <p:tgtEl>
                                          <p:spTgt spid="1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barn(inVertical)">
                                      <p:cBhvr>
                                        <p:cTn id="62" dur="500"/>
                                        <p:tgtEl>
                                          <p:spTgt spid="1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barn(inVertical)">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1"/>
                                        </p:tgtEl>
                                        <p:attrNameLst>
                                          <p:attrName>style.visibility</p:attrName>
                                        </p:attrNameLst>
                                      </p:cBhvr>
                                      <p:to>
                                        <p:strVal val="visible"/>
                                      </p:to>
                                    </p:set>
                                    <p:animEffect transition="in" filter="barn(inVertical)">
                                      <p:cBhvr>
                                        <p:cTn id="77" dur="500"/>
                                        <p:tgtEl>
                                          <p:spTgt spid="1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barn(inVertical)">
                                      <p:cBhvr>
                                        <p:cTn id="82" dur="500"/>
                                        <p:tgtEl>
                                          <p:spTgt spid="13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barn(inVertical)">
                                      <p:cBhvr>
                                        <p:cTn id="87" dur="500"/>
                                        <p:tgtEl>
                                          <p:spTgt spid="14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barn(inVertical)">
                                      <p:cBhvr>
                                        <p:cTn id="92" dur="500"/>
                                        <p:tgtEl>
                                          <p:spTgt spid="13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barn(inVertical)">
                                      <p:cBhvr>
                                        <p:cTn id="97" dur="500"/>
                                        <p:tgtEl>
                                          <p:spTgt spid="134"/>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barn(inVertical)">
                                      <p:cBhvr>
                                        <p:cTn id="102" dur="500"/>
                                        <p:tgtEl>
                                          <p:spTgt spid="135"/>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barn(inVertical)">
                                      <p:cBhvr>
                                        <p:cTn id="107" dur="500"/>
                                        <p:tgtEl>
                                          <p:spTgt spid="13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39"/>
                                        </p:tgtEl>
                                        <p:attrNameLst>
                                          <p:attrName>style.visibility</p:attrName>
                                        </p:attrNameLst>
                                      </p:cBhvr>
                                      <p:to>
                                        <p:strVal val="visible"/>
                                      </p:to>
                                    </p:set>
                                    <p:animEffect transition="in" filter="barn(inVertical)">
                                      <p:cBhvr>
                                        <p:cTn id="112" dur="500"/>
                                        <p:tgtEl>
                                          <p:spTgt spid="139"/>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41"/>
                                        </p:tgtEl>
                                        <p:attrNameLst>
                                          <p:attrName>style.visibility</p:attrName>
                                        </p:attrNameLst>
                                      </p:cBhvr>
                                      <p:to>
                                        <p:strVal val="visible"/>
                                      </p:to>
                                    </p:set>
                                    <p:animEffect transition="in" filter="barn(inVertical)">
                                      <p:cBhvr>
                                        <p:cTn id="117" dur="500"/>
                                        <p:tgtEl>
                                          <p:spTgt spid="141"/>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43"/>
                                        </p:tgtEl>
                                        <p:attrNameLst>
                                          <p:attrName>style.visibility</p:attrName>
                                        </p:attrNameLst>
                                      </p:cBhvr>
                                      <p:to>
                                        <p:strVal val="visible"/>
                                      </p:to>
                                    </p:set>
                                    <p:animEffect transition="in" filter="barn(inVertical)">
                                      <p:cBhvr>
                                        <p:cTn id="122" dur="500"/>
                                        <p:tgtEl>
                                          <p:spTgt spid="143"/>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barn(inVertical)">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5" grpId="0" animBg="1"/>
      <p:bldP spid="124" grpId="0" animBg="1"/>
      <p:bldP spid="126" grpId="0" animBg="1"/>
      <p:bldP spid="127" grpId="0" animBg="1"/>
      <p:bldP spid="128" grpId="0" animBg="1"/>
      <p:bldP spid="129" grpId="0" animBg="1"/>
      <p:bldP spid="130" grpId="0" animBg="1"/>
      <p:bldP spid="131" grpId="0" animBg="1"/>
      <p:bldP spid="133" grpId="0" animBg="1"/>
      <p:bldP spid="134" grpId="0" animBg="1"/>
      <p:bldP spid="135" grpId="0" animBg="1"/>
      <p:bldP spid="137" grpId="0"/>
      <p:bldP spid="139" grpId="0"/>
      <p:bldP spid="141" grpId="0"/>
      <p:bldP spid="143" grpId="0"/>
      <p:bldP spid="145" grpId="0"/>
      <p:bldP spid="1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在路上&#10;&#10;描述已自动生成"/>
          <p:cNvPicPr>
            <a:picLocks noChangeAspect="1" noChangeArrowheads="1"/>
          </p:cNvPicPr>
          <p:nvPr/>
        </p:nvPicPr>
        <p:blipFill rotWithShape="1">
          <a:blip r:embed="rId1">
            <a:extLst>
              <a:ext uri="{28A0092B-C50C-407E-A947-70E740481C1C}">
                <a14:useLocalDpi xmlns:a14="http://schemas.microsoft.com/office/drawing/2010/main" val="0"/>
              </a:ext>
            </a:extLst>
          </a:blip>
          <a:srcRect b="19"/>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
          <p:cNvGraphicFramePr>
            <a:graphicFrameLocks noGrp="1"/>
          </p:cNvGraphicFramePr>
          <p:nvPr/>
        </p:nvGraphicFramePr>
        <p:xfrm>
          <a:off x="611560" y="736889"/>
          <a:ext cx="7920880" cy="3858089"/>
        </p:xfrm>
        <a:graphic>
          <a:graphicData uri="http://schemas.openxmlformats.org/drawingml/2006/table">
            <a:tbl>
              <a:tblPr firstRow="1" bandRow="1">
                <a:tableStyleId>{5940675A-B579-460E-94D1-54222C63F5DA}</a:tableStyleId>
              </a:tblPr>
              <a:tblGrid>
                <a:gridCol w="1008112"/>
                <a:gridCol w="5400600"/>
                <a:gridCol w="864096"/>
                <a:gridCol w="648072"/>
              </a:tblGrid>
              <a:tr h="413723">
                <a:tc>
                  <a:txBody>
                    <a:bodyPr/>
                    <a:lstStyle/>
                    <a:p>
                      <a:pPr algn="ct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57406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3" name="文本框 2"/>
          <p:cNvSpPr txBox="1"/>
          <p:nvPr/>
        </p:nvSpPr>
        <p:spPr>
          <a:xfrm>
            <a:off x="3400044" y="123478"/>
            <a:ext cx="2343911" cy="646331"/>
          </a:xfrm>
          <a:prstGeom prst="rect">
            <a:avLst/>
          </a:prstGeom>
          <a:noFill/>
        </p:spPr>
        <p:txBody>
          <a:bodyPr wrap="none" rtlCol="0">
            <a:spAutoFit/>
          </a:bodyPr>
          <a:lstStyle/>
          <a:p>
            <a:r>
              <a:rPr lang="zh-CN" altLang="en-US" sz="3600" dirty="0"/>
              <a:t>语 篇 纵 览</a:t>
            </a:r>
            <a:endParaRPr lang="zh-CN" altLang="en-US" sz="3600" dirty="0"/>
          </a:p>
        </p:txBody>
      </p:sp>
      <p:sp>
        <p:nvSpPr>
          <p:cNvPr id="4" name="文本框 3"/>
          <p:cNvSpPr txBox="1"/>
          <p:nvPr/>
        </p:nvSpPr>
        <p:spPr>
          <a:xfrm>
            <a:off x="638264" y="769809"/>
            <a:ext cx="869149" cy="461665"/>
          </a:xfrm>
          <a:prstGeom prst="rect">
            <a:avLst/>
          </a:prstGeom>
          <a:noFill/>
        </p:spPr>
        <p:txBody>
          <a:bodyPr wrap="none" rtlCol="0">
            <a:spAutoFit/>
          </a:bodyPr>
          <a:lstStyle/>
          <a:p>
            <a:r>
              <a:rPr lang="zh-CN" altLang="en-US" sz="2400" dirty="0"/>
              <a:t>语 篇</a:t>
            </a:r>
            <a:endParaRPr lang="zh-CN" altLang="en-US" sz="2400" dirty="0"/>
          </a:p>
        </p:txBody>
      </p:sp>
      <p:sp>
        <p:nvSpPr>
          <p:cNvPr id="5" name="文本框 4"/>
          <p:cNvSpPr txBox="1"/>
          <p:nvPr/>
        </p:nvSpPr>
        <p:spPr>
          <a:xfrm>
            <a:off x="3564992" y="736889"/>
            <a:ext cx="1007007" cy="461665"/>
          </a:xfrm>
          <a:prstGeom prst="rect">
            <a:avLst/>
          </a:prstGeom>
          <a:noFill/>
        </p:spPr>
        <p:txBody>
          <a:bodyPr wrap="none" rtlCol="0">
            <a:spAutoFit/>
          </a:bodyPr>
          <a:lstStyle>
            <a:defPPr>
              <a:defRPr lang="zh-CN"/>
            </a:defPPr>
            <a:lvl1pPr>
              <a:defRPr sz="2400"/>
            </a:lvl1pPr>
          </a:lstStyle>
          <a:p>
            <a:r>
              <a:rPr lang="zh-CN" altLang="en-US" dirty="0"/>
              <a:t>话   题</a:t>
            </a:r>
            <a:endParaRPr lang="zh-CN" altLang="en-US" dirty="0"/>
          </a:p>
        </p:txBody>
      </p:sp>
      <p:sp>
        <p:nvSpPr>
          <p:cNvPr id="6" name="文本框 5"/>
          <p:cNvSpPr txBox="1"/>
          <p:nvPr/>
        </p:nvSpPr>
        <p:spPr>
          <a:xfrm>
            <a:off x="7024250" y="736889"/>
            <a:ext cx="800219" cy="461665"/>
          </a:xfrm>
          <a:prstGeom prst="rect">
            <a:avLst/>
          </a:prstGeom>
          <a:noFill/>
        </p:spPr>
        <p:txBody>
          <a:bodyPr wrap="none" rtlCol="0">
            <a:spAutoFit/>
          </a:bodyPr>
          <a:lstStyle/>
          <a:p>
            <a:r>
              <a:rPr lang="zh-CN" altLang="en-US" sz="2400" dirty="0"/>
              <a:t>体裁</a:t>
            </a:r>
            <a:endParaRPr lang="zh-CN" altLang="en-US" sz="2400" dirty="0"/>
          </a:p>
        </p:txBody>
      </p:sp>
      <p:sp>
        <p:nvSpPr>
          <p:cNvPr id="7" name="文本框 6"/>
          <p:cNvSpPr txBox="1"/>
          <p:nvPr/>
        </p:nvSpPr>
        <p:spPr>
          <a:xfrm>
            <a:off x="7804229" y="729885"/>
            <a:ext cx="800219" cy="461665"/>
          </a:xfrm>
          <a:prstGeom prst="rect">
            <a:avLst/>
          </a:prstGeom>
          <a:noFill/>
        </p:spPr>
        <p:txBody>
          <a:bodyPr wrap="none" rtlCol="0">
            <a:spAutoFit/>
          </a:bodyPr>
          <a:lstStyle/>
          <a:p>
            <a:r>
              <a:rPr lang="zh-CN" altLang="en-US" sz="2400" dirty="0"/>
              <a:t>字数</a:t>
            </a:r>
            <a:endParaRPr lang="zh-CN" altLang="en-US" sz="2400" dirty="0"/>
          </a:p>
        </p:txBody>
      </p:sp>
      <p:sp>
        <p:nvSpPr>
          <p:cNvPr id="8" name="文本框 7"/>
          <p:cNvSpPr txBox="1"/>
          <p:nvPr/>
        </p:nvSpPr>
        <p:spPr>
          <a:xfrm>
            <a:off x="595202" y="1253087"/>
            <a:ext cx="846707" cy="400110"/>
          </a:xfrm>
          <a:prstGeom prst="rect">
            <a:avLst/>
          </a:prstGeom>
          <a:noFill/>
        </p:spPr>
        <p:txBody>
          <a:bodyPr wrap="none" rtlCol="0">
            <a:spAutoFit/>
          </a:bodyPr>
          <a:lstStyle/>
          <a:p>
            <a:r>
              <a:rPr lang="zh-CN" altLang="en-US" sz="2000" dirty="0"/>
              <a:t>阅读</a:t>
            </a:r>
            <a:r>
              <a:rPr lang="en-US" altLang="zh-CN" sz="2000" dirty="0"/>
              <a:t>A</a:t>
            </a:r>
            <a:endParaRPr lang="zh-CN" altLang="en-US" sz="2000" dirty="0"/>
          </a:p>
        </p:txBody>
      </p:sp>
      <p:sp>
        <p:nvSpPr>
          <p:cNvPr id="9" name="文本框 8"/>
          <p:cNvSpPr txBox="1"/>
          <p:nvPr/>
        </p:nvSpPr>
        <p:spPr>
          <a:xfrm>
            <a:off x="596156" y="1837881"/>
            <a:ext cx="966931" cy="461665"/>
          </a:xfrm>
          <a:prstGeom prst="rect">
            <a:avLst/>
          </a:prstGeom>
          <a:noFill/>
        </p:spPr>
        <p:txBody>
          <a:bodyPr wrap="none" rtlCol="0">
            <a:spAutoFit/>
          </a:bodyPr>
          <a:lstStyle>
            <a:defPPr>
              <a:defRPr lang="zh-CN"/>
            </a:defPPr>
            <a:lvl1pPr>
              <a:defRPr sz="2000"/>
            </a:lvl1pPr>
          </a:lstStyle>
          <a:p>
            <a:r>
              <a:rPr lang="zh-CN" altLang="en-US" dirty="0"/>
              <a:t>阅读</a:t>
            </a:r>
            <a:r>
              <a:rPr lang="en-US" altLang="zh-CN" dirty="0"/>
              <a:t>B</a:t>
            </a:r>
            <a:endParaRPr lang="zh-CN" altLang="en-US" dirty="0"/>
          </a:p>
        </p:txBody>
      </p:sp>
      <p:sp>
        <p:nvSpPr>
          <p:cNvPr id="10" name="文本框 9"/>
          <p:cNvSpPr txBox="1"/>
          <p:nvPr/>
        </p:nvSpPr>
        <p:spPr>
          <a:xfrm>
            <a:off x="606424" y="2340917"/>
            <a:ext cx="833883" cy="400110"/>
          </a:xfrm>
          <a:prstGeom prst="rect">
            <a:avLst/>
          </a:prstGeom>
          <a:noFill/>
        </p:spPr>
        <p:txBody>
          <a:bodyPr wrap="none" rtlCol="0">
            <a:spAutoFit/>
          </a:bodyPr>
          <a:lstStyle/>
          <a:p>
            <a:r>
              <a:rPr lang="zh-CN" altLang="en-US" sz="2000" dirty="0"/>
              <a:t>阅读</a:t>
            </a:r>
            <a:r>
              <a:rPr lang="en-US" altLang="zh-CN" sz="2000" dirty="0"/>
              <a:t>C</a:t>
            </a:r>
            <a:endParaRPr lang="zh-CN" altLang="en-US" sz="2000" dirty="0"/>
          </a:p>
        </p:txBody>
      </p:sp>
      <p:sp>
        <p:nvSpPr>
          <p:cNvPr id="11" name="文本框 8"/>
          <p:cNvSpPr txBox="1"/>
          <p:nvPr/>
        </p:nvSpPr>
        <p:spPr>
          <a:xfrm>
            <a:off x="535891" y="2947324"/>
            <a:ext cx="954107"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t>七选五</a:t>
            </a:r>
            <a:endParaRPr lang="zh-CN" altLang="en-US" sz="2000" dirty="0"/>
          </a:p>
        </p:txBody>
      </p:sp>
      <p:sp>
        <p:nvSpPr>
          <p:cNvPr id="12" name="文本框 8"/>
          <p:cNvSpPr txBox="1"/>
          <p:nvPr/>
        </p:nvSpPr>
        <p:spPr>
          <a:xfrm>
            <a:off x="539552" y="3553731"/>
            <a:ext cx="121058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t>完型填空</a:t>
            </a:r>
            <a:endParaRPr lang="zh-CN" altLang="en-US" sz="2000" dirty="0"/>
          </a:p>
        </p:txBody>
      </p:sp>
      <p:sp>
        <p:nvSpPr>
          <p:cNvPr id="13" name="文本框 8"/>
          <p:cNvSpPr txBox="1"/>
          <p:nvPr/>
        </p:nvSpPr>
        <p:spPr>
          <a:xfrm>
            <a:off x="553100" y="4082736"/>
            <a:ext cx="121058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t>语法填空</a:t>
            </a:r>
            <a:endParaRPr lang="zh-CN" altLang="en-US" sz="2000" dirty="0"/>
          </a:p>
        </p:txBody>
      </p:sp>
      <p:sp>
        <p:nvSpPr>
          <p:cNvPr id="14" name="流程图: 合并 38"/>
          <p:cNvSpPr>
            <a:spLocks noChangeArrowheads="1"/>
          </p:cNvSpPr>
          <p:nvPr/>
        </p:nvSpPr>
        <p:spPr bwMode="auto">
          <a:xfrm rot="10800000">
            <a:off x="971550" y="4373690"/>
            <a:ext cx="7200900" cy="790447"/>
          </a:xfrm>
          <a:prstGeom prst="flowChartMerge">
            <a:avLst/>
          </a:prstGeom>
          <a:solidFill>
            <a:srgbClr val="05AFC8">
              <a:alpha val="68999"/>
            </a:srgbClr>
          </a:solidFill>
          <a:ln>
            <a:noFill/>
          </a:ln>
          <a:extLst>
            <a:ext uri="{91240B29-F687-4F45-9708-019B960494DF}">
              <a14:hiddenLine xmlns:a14="http://schemas.microsoft.com/office/drawing/2010/main" w="9525">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流程图: 合并 53"/>
          <p:cNvSpPr>
            <a:spLocks noChangeArrowheads="1"/>
          </p:cNvSpPr>
          <p:nvPr/>
        </p:nvSpPr>
        <p:spPr bwMode="auto">
          <a:xfrm>
            <a:off x="-106363" y="-20638"/>
            <a:ext cx="1006476" cy="347663"/>
          </a:xfrm>
          <a:prstGeom prst="flowChartMerge">
            <a:avLst/>
          </a:prstGeom>
          <a:solidFill>
            <a:srgbClr val="05AFC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 name="文本框 15"/>
          <p:cNvSpPr txBox="1"/>
          <p:nvPr/>
        </p:nvSpPr>
        <p:spPr>
          <a:xfrm>
            <a:off x="1573355" y="1256616"/>
            <a:ext cx="4414991" cy="400110"/>
          </a:xfrm>
          <a:prstGeom prst="rect">
            <a:avLst/>
          </a:prstGeom>
          <a:noFill/>
        </p:spPr>
        <p:txBody>
          <a:bodyPr wrap="none" rtlCol="0">
            <a:spAutoFit/>
          </a:bodyPr>
          <a:lstStyle/>
          <a:p>
            <a:r>
              <a:rPr lang="zh-CN" altLang="en-US" sz="2000" dirty="0"/>
              <a:t>失业后因缘际会的新工作</a:t>
            </a:r>
            <a:r>
              <a:rPr lang="en-US" altLang="zh-CN" sz="2000" dirty="0"/>
              <a:t>-</a:t>
            </a:r>
            <a:r>
              <a:rPr lang="zh-CN" altLang="en-US" sz="2000" dirty="0"/>
              <a:t>宠物运送员</a:t>
            </a:r>
            <a:endParaRPr lang="zh-CN" altLang="en-US" sz="2000" dirty="0"/>
          </a:p>
        </p:txBody>
      </p:sp>
      <p:sp>
        <p:nvSpPr>
          <p:cNvPr id="17" name="文本框 16"/>
          <p:cNvSpPr txBox="1"/>
          <p:nvPr/>
        </p:nvSpPr>
        <p:spPr>
          <a:xfrm>
            <a:off x="6963883" y="1231473"/>
            <a:ext cx="954107" cy="400110"/>
          </a:xfrm>
          <a:prstGeom prst="rect">
            <a:avLst/>
          </a:prstGeom>
          <a:noFill/>
        </p:spPr>
        <p:txBody>
          <a:bodyPr wrap="none" rtlCol="0">
            <a:spAutoFit/>
          </a:bodyPr>
          <a:lstStyle/>
          <a:p>
            <a:r>
              <a:rPr lang="zh-CN" altLang="en-US" sz="2000" dirty="0"/>
              <a:t>记叙文</a:t>
            </a:r>
            <a:endParaRPr lang="zh-CN" altLang="en-US" sz="2000" dirty="0"/>
          </a:p>
        </p:txBody>
      </p:sp>
      <p:sp>
        <p:nvSpPr>
          <p:cNvPr id="18" name="文本框 17"/>
          <p:cNvSpPr txBox="1"/>
          <p:nvPr/>
        </p:nvSpPr>
        <p:spPr>
          <a:xfrm>
            <a:off x="7917240" y="1234966"/>
            <a:ext cx="574196" cy="400110"/>
          </a:xfrm>
          <a:prstGeom prst="rect">
            <a:avLst/>
          </a:prstGeom>
          <a:noFill/>
        </p:spPr>
        <p:txBody>
          <a:bodyPr wrap="none" rtlCol="0">
            <a:spAutoFit/>
          </a:bodyPr>
          <a:lstStyle/>
          <a:p>
            <a:r>
              <a:rPr lang="en-US" altLang="zh-CN" sz="2000" dirty="0"/>
              <a:t>335</a:t>
            </a:r>
            <a:endParaRPr lang="zh-CN" altLang="en-US" sz="2000" dirty="0"/>
          </a:p>
        </p:txBody>
      </p:sp>
      <p:sp>
        <p:nvSpPr>
          <p:cNvPr id="19" name="文本框 18"/>
          <p:cNvSpPr txBox="1"/>
          <p:nvPr/>
        </p:nvSpPr>
        <p:spPr>
          <a:xfrm>
            <a:off x="1561981" y="1879251"/>
            <a:ext cx="5314275" cy="400110"/>
          </a:xfrm>
          <a:prstGeom prst="rect">
            <a:avLst/>
          </a:prstGeom>
          <a:noFill/>
        </p:spPr>
        <p:txBody>
          <a:bodyPr wrap="none" rtlCol="0">
            <a:spAutoFit/>
          </a:bodyPr>
          <a:lstStyle/>
          <a:p>
            <a:r>
              <a:rPr lang="zh-CN" altLang="en-US" sz="2000" dirty="0"/>
              <a:t>介绍一本书：蒸汽，电力，人类创造现代美国</a:t>
            </a:r>
            <a:endParaRPr lang="zh-CN" altLang="en-US" sz="2000" dirty="0"/>
          </a:p>
        </p:txBody>
      </p:sp>
      <p:sp>
        <p:nvSpPr>
          <p:cNvPr id="20" name="文本框 19"/>
          <p:cNvSpPr txBox="1"/>
          <p:nvPr/>
        </p:nvSpPr>
        <p:spPr>
          <a:xfrm>
            <a:off x="6995573" y="1834388"/>
            <a:ext cx="954107" cy="400110"/>
          </a:xfrm>
          <a:prstGeom prst="rect">
            <a:avLst/>
          </a:prstGeom>
          <a:noFill/>
        </p:spPr>
        <p:txBody>
          <a:bodyPr wrap="none" rtlCol="0">
            <a:spAutoFit/>
          </a:bodyPr>
          <a:lstStyle/>
          <a:p>
            <a:r>
              <a:rPr lang="zh-CN" altLang="en-US" sz="2000" dirty="0"/>
              <a:t>应用文</a:t>
            </a:r>
            <a:endParaRPr lang="zh-CN" altLang="en-US" sz="2000" dirty="0"/>
          </a:p>
        </p:txBody>
      </p:sp>
      <p:sp>
        <p:nvSpPr>
          <p:cNvPr id="21" name="文本框 20"/>
          <p:cNvSpPr txBox="1"/>
          <p:nvPr/>
        </p:nvSpPr>
        <p:spPr>
          <a:xfrm>
            <a:off x="7958244" y="1834388"/>
            <a:ext cx="574196" cy="400110"/>
          </a:xfrm>
          <a:prstGeom prst="rect">
            <a:avLst/>
          </a:prstGeom>
          <a:noFill/>
        </p:spPr>
        <p:txBody>
          <a:bodyPr wrap="none" rtlCol="0">
            <a:spAutoFit/>
          </a:bodyPr>
          <a:lstStyle/>
          <a:p>
            <a:r>
              <a:rPr lang="en-US" altLang="zh-CN" sz="2000" dirty="0"/>
              <a:t>292</a:t>
            </a:r>
            <a:endParaRPr lang="zh-CN" altLang="en-US" sz="2000" dirty="0"/>
          </a:p>
        </p:txBody>
      </p:sp>
      <p:sp>
        <p:nvSpPr>
          <p:cNvPr id="22" name="文本框 21"/>
          <p:cNvSpPr txBox="1"/>
          <p:nvPr/>
        </p:nvSpPr>
        <p:spPr>
          <a:xfrm>
            <a:off x="1547664" y="2412830"/>
            <a:ext cx="5570756" cy="400110"/>
          </a:xfrm>
          <a:prstGeom prst="rect">
            <a:avLst/>
          </a:prstGeom>
          <a:noFill/>
        </p:spPr>
        <p:txBody>
          <a:bodyPr wrap="none" rtlCol="0">
            <a:spAutoFit/>
          </a:bodyPr>
          <a:lstStyle/>
          <a:p>
            <a:r>
              <a:rPr lang="zh-CN" altLang="en-US" sz="2000" dirty="0"/>
              <a:t>新发现：健康的中年女性患失智症的可能性较低</a:t>
            </a:r>
            <a:endParaRPr lang="zh-CN" altLang="en-US" sz="2000" dirty="0"/>
          </a:p>
        </p:txBody>
      </p:sp>
      <p:sp>
        <p:nvSpPr>
          <p:cNvPr id="23" name="文本框 22"/>
          <p:cNvSpPr txBox="1"/>
          <p:nvPr/>
        </p:nvSpPr>
        <p:spPr>
          <a:xfrm>
            <a:off x="7002269" y="2416298"/>
            <a:ext cx="954107" cy="400110"/>
          </a:xfrm>
          <a:prstGeom prst="rect">
            <a:avLst/>
          </a:prstGeom>
          <a:noFill/>
        </p:spPr>
        <p:txBody>
          <a:bodyPr wrap="none" rtlCol="0">
            <a:spAutoFit/>
          </a:bodyPr>
          <a:lstStyle/>
          <a:p>
            <a:r>
              <a:rPr lang="zh-CN" altLang="en-US" sz="2000" dirty="0"/>
              <a:t>说明文</a:t>
            </a:r>
            <a:endParaRPr lang="zh-CN" altLang="en-US" sz="2000" dirty="0"/>
          </a:p>
        </p:txBody>
      </p:sp>
      <p:sp>
        <p:nvSpPr>
          <p:cNvPr id="24" name="文本框 23"/>
          <p:cNvSpPr txBox="1"/>
          <p:nvPr/>
        </p:nvSpPr>
        <p:spPr>
          <a:xfrm>
            <a:off x="7949680" y="2419766"/>
            <a:ext cx="574196" cy="400110"/>
          </a:xfrm>
          <a:prstGeom prst="rect">
            <a:avLst/>
          </a:prstGeom>
          <a:noFill/>
        </p:spPr>
        <p:txBody>
          <a:bodyPr wrap="none" rtlCol="0">
            <a:spAutoFit/>
          </a:bodyPr>
          <a:lstStyle/>
          <a:p>
            <a:r>
              <a:rPr lang="en-US" altLang="zh-CN" sz="2000" dirty="0"/>
              <a:t>330</a:t>
            </a:r>
            <a:endParaRPr lang="zh-CN" altLang="en-US" sz="2000" dirty="0"/>
          </a:p>
        </p:txBody>
      </p:sp>
      <p:sp>
        <p:nvSpPr>
          <p:cNvPr id="25" name="文本框 24"/>
          <p:cNvSpPr txBox="1"/>
          <p:nvPr/>
        </p:nvSpPr>
        <p:spPr>
          <a:xfrm>
            <a:off x="1573355" y="2980914"/>
            <a:ext cx="2236510" cy="400110"/>
          </a:xfrm>
          <a:prstGeom prst="rect">
            <a:avLst/>
          </a:prstGeom>
          <a:noFill/>
        </p:spPr>
        <p:txBody>
          <a:bodyPr wrap="none" rtlCol="0">
            <a:spAutoFit/>
          </a:bodyPr>
          <a:lstStyle/>
          <a:p>
            <a:r>
              <a:rPr lang="zh-CN" altLang="en-US" sz="2000" dirty="0"/>
              <a:t>如何充分利用时间</a:t>
            </a:r>
            <a:endParaRPr lang="zh-CN" altLang="en-US" sz="2000" dirty="0"/>
          </a:p>
        </p:txBody>
      </p:sp>
      <p:sp>
        <p:nvSpPr>
          <p:cNvPr id="26" name="文本框 25"/>
          <p:cNvSpPr txBox="1"/>
          <p:nvPr/>
        </p:nvSpPr>
        <p:spPr>
          <a:xfrm>
            <a:off x="7011536" y="2971912"/>
            <a:ext cx="954107" cy="400110"/>
          </a:xfrm>
          <a:prstGeom prst="rect">
            <a:avLst/>
          </a:prstGeom>
          <a:noFill/>
        </p:spPr>
        <p:txBody>
          <a:bodyPr wrap="none" rtlCol="0">
            <a:spAutoFit/>
          </a:bodyPr>
          <a:lstStyle/>
          <a:p>
            <a:r>
              <a:rPr lang="zh-CN" altLang="en-US" sz="2000" dirty="0"/>
              <a:t>说明文</a:t>
            </a:r>
            <a:endParaRPr lang="zh-CN" altLang="en-US" sz="2000" dirty="0"/>
          </a:p>
        </p:txBody>
      </p:sp>
      <p:sp>
        <p:nvSpPr>
          <p:cNvPr id="27" name="文本框 26"/>
          <p:cNvSpPr txBox="1"/>
          <p:nvPr/>
        </p:nvSpPr>
        <p:spPr>
          <a:xfrm>
            <a:off x="7942575" y="2958358"/>
            <a:ext cx="574196" cy="400110"/>
          </a:xfrm>
          <a:prstGeom prst="rect">
            <a:avLst/>
          </a:prstGeom>
          <a:noFill/>
        </p:spPr>
        <p:txBody>
          <a:bodyPr wrap="none" rtlCol="0">
            <a:spAutoFit/>
          </a:bodyPr>
          <a:lstStyle/>
          <a:p>
            <a:r>
              <a:rPr lang="en-US" altLang="zh-CN" sz="2000" dirty="0"/>
              <a:t>243</a:t>
            </a:r>
            <a:endParaRPr lang="zh-CN" altLang="en-US" sz="2000" dirty="0"/>
          </a:p>
        </p:txBody>
      </p:sp>
      <p:sp>
        <p:nvSpPr>
          <p:cNvPr id="28" name="文本框 27"/>
          <p:cNvSpPr txBox="1"/>
          <p:nvPr/>
        </p:nvSpPr>
        <p:spPr>
          <a:xfrm>
            <a:off x="1573660" y="3548998"/>
            <a:ext cx="5121915" cy="400110"/>
          </a:xfrm>
          <a:prstGeom prst="rect">
            <a:avLst/>
          </a:prstGeom>
          <a:noFill/>
        </p:spPr>
        <p:txBody>
          <a:bodyPr wrap="none" rtlCol="0">
            <a:spAutoFit/>
          </a:bodyPr>
          <a:lstStyle/>
          <a:p>
            <a:r>
              <a:rPr lang="zh-CN" altLang="en-US" sz="2000" dirty="0"/>
              <a:t>退休护士为患眼疾的同类筹集基金</a:t>
            </a:r>
            <a:r>
              <a:rPr lang="en-US" altLang="zh-CN" sz="2000" dirty="0"/>
              <a:t>,</a:t>
            </a:r>
            <a:r>
              <a:rPr lang="zh-CN" altLang="en-US" sz="2000" dirty="0"/>
              <a:t>带去光明</a:t>
            </a:r>
            <a:endParaRPr lang="zh-CN" altLang="en-US" sz="2000" dirty="0"/>
          </a:p>
        </p:txBody>
      </p:sp>
      <p:sp>
        <p:nvSpPr>
          <p:cNvPr id="29" name="文本框 28"/>
          <p:cNvSpPr txBox="1"/>
          <p:nvPr/>
        </p:nvSpPr>
        <p:spPr>
          <a:xfrm>
            <a:off x="6995572" y="3539684"/>
            <a:ext cx="954107" cy="400110"/>
          </a:xfrm>
          <a:prstGeom prst="rect">
            <a:avLst/>
          </a:prstGeom>
          <a:noFill/>
        </p:spPr>
        <p:txBody>
          <a:bodyPr wrap="none" rtlCol="0">
            <a:spAutoFit/>
          </a:bodyPr>
          <a:lstStyle/>
          <a:p>
            <a:r>
              <a:rPr lang="zh-CN" altLang="en-US" sz="2000" dirty="0"/>
              <a:t>记叙文</a:t>
            </a:r>
            <a:endParaRPr lang="zh-CN" altLang="en-US" sz="2000" dirty="0"/>
          </a:p>
        </p:txBody>
      </p:sp>
      <p:sp>
        <p:nvSpPr>
          <p:cNvPr id="30" name="文本框 29"/>
          <p:cNvSpPr txBox="1"/>
          <p:nvPr/>
        </p:nvSpPr>
        <p:spPr>
          <a:xfrm>
            <a:off x="7917240" y="3539792"/>
            <a:ext cx="574196" cy="400110"/>
          </a:xfrm>
          <a:prstGeom prst="rect">
            <a:avLst/>
          </a:prstGeom>
          <a:noFill/>
        </p:spPr>
        <p:txBody>
          <a:bodyPr wrap="none" rtlCol="0">
            <a:spAutoFit/>
          </a:bodyPr>
          <a:lstStyle/>
          <a:p>
            <a:r>
              <a:rPr lang="en-US" altLang="zh-CN" sz="2000" dirty="0"/>
              <a:t>252</a:t>
            </a:r>
            <a:endParaRPr lang="zh-CN" altLang="en-US" sz="2000" dirty="0"/>
          </a:p>
        </p:txBody>
      </p:sp>
      <p:sp>
        <p:nvSpPr>
          <p:cNvPr id="31" name="文本框 30"/>
          <p:cNvSpPr txBox="1"/>
          <p:nvPr/>
        </p:nvSpPr>
        <p:spPr>
          <a:xfrm>
            <a:off x="1573660" y="4122201"/>
            <a:ext cx="3861313" cy="400110"/>
          </a:xfrm>
          <a:prstGeom prst="rect">
            <a:avLst/>
          </a:prstGeom>
          <a:noFill/>
        </p:spPr>
        <p:txBody>
          <a:bodyPr wrap="none" rtlCol="0">
            <a:spAutoFit/>
          </a:bodyPr>
          <a:lstStyle/>
          <a:p>
            <a:r>
              <a:rPr lang="zh-CN" altLang="en-US" sz="2000" dirty="0"/>
              <a:t>一位美国教授积极减少航空旅行</a:t>
            </a:r>
            <a:endParaRPr lang="zh-CN" altLang="en-US" sz="2000" dirty="0"/>
          </a:p>
        </p:txBody>
      </p:sp>
      <p:sp>
        <p:nvSpPr>
          <p:cNvPr id="32" name="文本框 31"/>
          <p:cNvSpPr txBox="1"/>
          <p:nvPr/>
        </p:nvSpPr>
        <p:spPr>
          <a:xfrm>
            <a:off x="6963883" y="4095298"/>
            <a:ext cx="954107" cy="400110"/>
          </a:xfrm>
          <a:prstGeom prst="rect">
            <a:avLst/>
          </a:prstGeom>
          <a:noFill/>
        </p:spPr>
        <p:txBody>
          <a:bodyPr wrap="none" rtlCol="0">
            <a:spAutoFit/>
          </a:bodyPr>
          <a:lstStyle/>
          <a:p>
            <a:r>
              <a:rPr lang="zh-CN" altLang="en-US" sz="2000" dirty="0"/>
              <a:t>记叙文</a:t>
            </a:r>
            <a:endParaRPr lang="zh-CN" altLang="en-US" sz="2000" dirty="0"/>
          </a:p>
        </p:txBody>
      </p:sp>
      <p:sp>
        <p:nvSpPr>
          <p:cNvPr id="33" name="文本框 32"/>
          <p:cNvSpPr txBox="1"/>
          <p:nvPr/>
        </p:nvSpPr>
        <p:spPr>
          <a:xfrm>
            <a:off x="7920403" y="4102411"/>
            <a:ext cx="574196" cy="400110"/>
          </a:xfrm>
          <a:prstGeom prst="rect">
            <a:avLst/>
          </a:prstGeom>
          <a:noFill/>
        </p:spPr>
        <p:txBody>
          <a:bodyPr wrap="none" rtlCol="0">
            <a:spAutoFit/>
          </a:bodyPr>
          <a:lstStyle/>
          <a:p>
            <a:r>
              <a:rPr lang="en-US" altLang="zh-CN" sz="2000" dirty="0"/>
              <a:t>192</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1"/>
          <p:cNvSpPr>
            <a:spLocks noChangeArrowheads="1"/>
          </p:cNvSpPr>
          <p:nvPr/>
        </p:nvSpPr>
        <p:spPr bwMode="auto">
          <a:xfrm>
            <a:off x="-69850" y="-17463"/>
            <a:ext cx="9251950" cy="2281238"/>
          </a:xfrm>
          <a:prstGeom prst="rect">
            <a:avLst/>
          </a:prstGeom>
          <a:solidFill>
            <a:srgbClr val="FA4453"/>
          </a:solidFill>
          <a:ln w="12700" cap="flat" cmpd="sng">
            <a:solidFill>
              <a:schemeClr val="bg1"/>
            </a:solidFill>
            <a:beve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6" name="直接连接符 16"/>
          <p:cNvSpPr>
            <a:spLocks noChangeShapeType="1"/>
          </p:cNvSpPr>
          <p:nvPr/>
        </p:nvSpPr>
        <p:spPr bwMode="auto">
          <a:xfrm flipH="1">
            <a:off x="3851275" y="1131888"/>
            <a:ext cx="635000" cy="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077" name="组合 38"/>
          <p:cNvGrpSpPr/>
          <p:nvPr/>
        </p:nvGrpSpPr>
        <p:grpSpPr bwMode="auto">
          <a:xfrm>
            <a:off x="3448943" y="190009"/>
            <a:ext cx="2203177" cy="1727547"/>
            <a:chOff x="0" y="0"/>
            <a:chExt cx="1670586" cy="1440160"/>
          </a:xfrm>
        </p:grpSpPr>
        <p:sp>
          <p:nvSpPr>
            <p:cNvPr id="3078" name="六边形 2"/>
            <p:cNvSpPr>
              <a:spLocks noChangeArrowheads="1"/>
            </p:cNvSpPr>
            <p:nvPr/>
          </p:nvSpPr>
          <p:spPr bwMode="auto">
            <a:xfrm>
              <a:off x="0" y="0"/>
              <a:ext cx="1670586" cy="1440160"/>
            </a:xfrm>
            <a:prstGeom prst="hexagon">
              <a:avLst>
                <a:gd name="adj" fmla="val 24999"/>
                <a:gd name="vf" fmla="val 115470"/>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79" name="直接连接符 4"/>
            <p:cNvSpPr>
              <a:spLocks noChangeShapeType="1"/>
            </p:cNvSpPr>
            <p:nvPr/>
          </p:nvSpPr>
          <p:spPr bwMode="auto">
            <a:xfrm flipV="1">
              <a:off x="832476" y="125678"/>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0" name="直接连接符 6"/>
            <p:cNvSpPr>
              <a:spLocks noChangeShapeType="1"/>
            </p:cNvSpPr>
            <p:nvPr/>
          </p:nvSpPr>
          <p:spPr bwMode="auto">
            <a:xfrm flipV="1">
              <a:off x="1248298" y="720080"/>
              <a:ext cx="261053" cy="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1" name="直接连接符 8"/>
            <p:cNvSpPr>
              <a:spLocks noChangeShapeType="1"/>
            </p:cNvSpPr>
            <p:nvPr/>
          </p:nvSpPr>
          <p:spPr bwMode="auto">
            <a:xfrm>
              <a:off x="832476" y="748757"/>
              <a:ext cx="403245" cy="556642"/>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2" name="直接连接符 12"/>
            <p:cNvSpPr>
              <a:spLocks noChangeShapeType="1"/>
            </p:cNvSpPr>
            <p:nvPr/>
          </p:nvSpPr>
          <p:spPr bwMode="auto">
            <a:xfrm flipH="1">
              <a:off x="432048" y="730349"/>
              <a:ext cx="388843" cy="575320"/>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3" name="直接连接符 18"/>
            <p:cNvSpPr>
              <a:spLocks noChangeShapeType="1"/>
            </p:cNvSpPr>
            <p:nvPr/>
          </p:nvSpPr>
          <p:spPr bwMode="auto">
            <a:xfrm flipH="1" flipV="1">
              <a:off x="432048" y="144016"/>
              <a:ext cx="403245" cy="576064"/>
            </a:xfrm>
            <a:prstGeom prst="line">
              <a:avLst/>
            </a:prstGeom>
            <a:noFill/>
            <a:ln w="12700" cap="flat" cmpd="sng">
              <a:solidFill>
                <a:schemeClr val="bg1"/>
              </a:solidFill>
              <a:prstDash val="sysDash"/>
              <a:bevel/>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84" name="流程图: 联系 33"/>
            <p:cNvSpPr>
              <a:spLocks noChangeArrowheads="1"/>
            </p:cNvSpPr>
            <p:nvPr/>
          </p:nvSpPr>
          <p:spPr bwMode="auto">
            <a:xfrm>
              <a:off x="447154" y="360040"/>
              <a:ext cx="748179" cy="748179"/>
            </a:xfrm>
            <a:prstGeom prst="flowChartConnector">
              <a:avLst/>
            </a:prstGeom>
            <a:solidFill>
              <a:srgbClr val="3C3C37"/>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85" name="TextBox 34"/>
            <p:cNvSpPr>
              <a:spLocks noChangeArrowheads="1"/>
            </p:cNvSpPr>
            <p:nvPr/>
          </p:nvSpPr>
          <p:spPr bwMode="auto">
            <a:xfrm>
              <a:off x="141759" y="562647"/>
              <a:ext cx="1250122" cy="28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comprehension</a:t>
              </a:r>
              <a:endParaRPr kumimoji="0" lang="zh-CN" altLang="en-US" sz="16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86" name="六边形 35"/>
            <p:cNvSpPr>
              <a:spLocks noChangeArrowheads="1"/>
            </p:cNvSpPr>
            <p:nvPr/>
          </p:nvSpPr>
          <p:spPr bwMode="auto">
            <a:xfrm>
              <a:off x="70076" y="52570"/>
              <a:ext cx="1524799" cy="1314482"/>
            </a:xfrm>
            <a:prstGeom prst="hexagon">
              <a:avLst>
                <a:gd name="adj" fmla="val 24999"/>
                <a:gd name="vf" fmla="val 115470"/>
              </a:avLst>
            </a:prstGeom>
            <a:noFill/>
            <a:ln w="3175" cap="flat" cmpd="sng">
              <a:solidFill>
                <a:srgbClr val="7F7F7F"/>
              </a:solidFill>
              <a:prstDash val="sysDot"/>
              <a:bevel/>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3087" name="TextBox 53"/>
          <p:cNvSpPr>
            <a:spLocks noChangeArrowheads="1"/>
          </p:cNvSpPr>
          <p:nvPr/>
        </p:nvSpPr>
        <p:spPr bwMode="auto">
          <a:xfrm>
            <a:off x="957263" y="2495550"/>
            <a:ext cx="7200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400" b="1" dirty="0">
                <a:solidFill>
                  <a:srgbClr val="595959"/>
                </a:solidFill>
                <a:latin typeface="方正小标宋简体" pitchFamily="2" charset="-122"/>
                <a:ea typeface="方正小标宋简体" pitchFamily="2" charset="-122"/>
                <a:sym typeface="方正小标宋简体" pitchFamily="2" charset="-122"/>
              </a:rPr>
              <a:t>阅</a:t>
            </a: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   </a:t>
            </a:r>
            <a:r>
              <a:rPr lang="zh-CN" altLang="en-US" sz="4400" b="1" dirty="0">
                <a:solidFill>
                  <a:srgbClr val="595959"/>
                </a:solidFill>
                <a:latin typeface="方正小标宋简体" pitchFamily="2" charset="-122"/>
                <a:ea typeface="方正小标宋简体" pitchFamily="2" charset="-122"/>
                <a:sym typeface="方正小标宋简体" pitchFamily="2" charset="-122"/>
              </a:rPr>
              <a:t>读</a:t>
            </a: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   </a:t>
            </a:r>
            <a:r>
              <a:rPr lang="zh-CN" altLang="en-US" sz="4400" b="1" dirty="0">
                <a:solidFill>
                  <a:srgbClr val="595959"/>
                </a:solidFill>
                <a:latin typeface="方正小标宋简体" pitchFamily="2" charset="-122"/>
                <a:ea typeface="方正小标宋简体" pitchFamily="2" charset="-122"/>
                <a:sym typeface="方正小标宋简体" pitchFamily="2" charset="-122"/>
              </a:rPr>
              <a:t>理</a:t>
            </a:r>
            <a:r>
              <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rPr>
              <a:t>   </a:t>
            </a:r>
            <a:r>
              <a:rPr lang="zh-CN" altLang="en-US" sz="4400" b="1" dirty="0">
                <a:solidFill>
                  <a:srgbClr val="595959"/>
                </a:solidFill>
                <a:latin typeface="方正小标宋简体" pitchFamily="2" charset="-122"/>
                <a:ea typeface="方正小标宋简体" pitchFamily="2" charset="-122"/>
                <a:sym typeface="方正小标宋简体" pitchFamily="2" charset="-122"/>
              </a:rPr>
              <a:t>解</a:t>
            </a:r>
            <a:endParaRPr kumimoji="0" lang="zh-CN" altLang="en-US" sz="4400" b="1" i="0" u="none" strike="noStrike" kern="1200" cap="none" spc="0" normalizeH="0" baseline="0" noProof="0" dirty="0">
              <a:ln>
                <a:noFill/>
              </a:ln>
              <a:solidFill>
                <a:srgbClr val="595959"/>
              </a:solidFill>
              <a:effectLst/>
              <a:uLnTx/>
              <a:uFillTx/>
              <a:latin typeface="方正小标宋简体" pitchFamily="2" charset="-122"/>
              <a:ea typeface="方正小标宋简体" pitchFamily="2" charset="-122"/>
              <a:cs typeface="+mn-cs"/>
              <a:sym typeface="方正小标宋简体" pitchFamily="2" charset="-122"/>
            </a:endParaRPr>
          </a:p>
        </p:txBody>
      </p:sp>
      <p:sp>
        <p:nvSpPr>
          <p:cNvPr id="3088" name="矩形 37"/>
          <p:cNvSpPr>
            <a:spLocks noChangeArrowheads="1"/>
          </p:cNvSpPr>
          <p:nvPr/>
        </p:nvSpPr>
        <p:spPr bwMode="auto">
          <a:xfrm>
            <a:off x="2362332" y="3910285"/>
            <a:ext cx="4801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rPr>
              <a:t>A  people    </a:t>
            </a:r>
            <a:r>
              <a:rPr lang="en-US" altLang="zh-CN" sz="2400" dirty="0">
                <a:solidFill>
                  <a:srgbClr val="595959"/>
                </a:solidFill>
                <a:latin typeface="Arial" panose="020B0604020202020204" pitchFamily="34" charset="0"/>
                <a:ea typeface="Arial Unicode MS" pitchFamily="2" charset="-122"/>
                <a:sym typeface="Arial" panose="020B0604020202020204" pitchFamily="34" charset="0"/>
              </a:rPr>
              <a:t>B  science    </a:t>
            </a:r>
            <a:r>
              <a:rPr kumimoji="0" lang="en-US" altLang="zh-CN" sz="2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rPr>
              <a:t>C  health</a:t>
            </a:r>
            <a:endParaRPr kumimoji="0" lang="en-US" altLang="zh-CN" sz="2400" b="0" i="0" u="none" strike="noStrike" kern="1200" cap="none" spc="0" normalizeH="0" baseline="0" noProof="0" dirty="0">
              <a:ln>
                <a:noFill/>
              </a:ln>
              <a:solidFill>
                <a:srgbClr val="595959"/>
              </a:solidFill>
              <a:effectLst/>
              <a:uLnTx/>
              <a:uFillTx/>
              <a:latin typeface="Arial" panose="020B0604020202020204" pitchFamily="34" charset="0"/>
              <a:ea typeface="Arial Unicode MS" pitchFamily="2" charset="-122"/>
              <a:cs typeface="+mn-cs"/>
              <a:sym typeface="Arial" panose="020B0604020202020204" pitchFamily="34" charset="0"/>
            </a:endParaRPr>
          </a:p>
        </p:txBody>
      </p:sp>
      <p:sp>
        <p:nvSpPr>
          <p:cNvPr id="3089" name="直接连接符 39"/>
          <p:cNvSpPr>
            <a:spLocks noChangeShapeType="1"/>
          </p:cNvSpPr>
          <p:nvPr/>
        </p:nvSpPr>
        <p:spPr bwMode="auto">
          <a:xfrm>
            <a:off x="3616734" y="1053940"/>
            <a:ext cx="274638" cy="12700"/>
          </a:xfrm>
          <a:prstGeom prst="line">
            <a:avLst/>
          </a:prstGeom>
          <a:noFill/>
          <a:ln w="12700" cap="flat" cmpd="sng">
            <a:solidFill>
              <a:schemeClr val="bg1"/>
            </a:solidFill>
            <a:prstDash val="sysDash"/>
            <a:bevel/>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90" name="TextBox 42"/>
          <p:cNvSpPr>
            <a:spLocks noChangeArrowheads="1"/>
          </p:cNvSpPr>
          <p:nvPr/>
        </p:nvSpPr>
        <p:spPr bwMode="auto">
          <a:xfrm>
            <a:off x="3819525" y="1778000"/>
            <a:ext cx="1511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a:ln>
                  <a:noFill/>
                </a:ln>
                <a:solidFill>
                  <a:srgbClr val="05AFC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5400" b="1" i="0" u="none" strike="noStrike" kern="120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en-US" altLang="zh-CN" sz="5400" b="1" i="0" u="none" strike="noStrike" kern="1200" cap="none" spc="0" normalizeH="0" baseline="0" noProof="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5400" b="1" i="0" u="none" strike="noStrike" kern="1200" cap="none" spc="0" normalizeH="0" baseline="0" noProof="0">
              <a:ln>
                <a:noFill/>
              </a:ln>
              <a:solidFill>
                <a:srgbClr val="FA445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1" name="直接连接符 5"/>
          <p:cNvSpPr>
            <a:spLocks noChangeShapeType="1"/>
          </p:cNvSpPr>
          <p:nvPr/>
        </p:nvSpPr>
        <p:spPr bwMode="auto">
          <a:xfrm>
            <a:off x="2214419" y="3906839"/>
            <a:ext cx="5093885" cy="0"/>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5" name="图片 4"/>
          <p:cNvPicPr>
            <a:picLocks noChangeAspect="1"/>
          </p:cNvPicPr>
          <p:nvPr/>
        </p:nvPicPr>
        <p:blipFill>
          <a:blip r:embed="rId1"/>
          <a:stretch>
            <a:fillRect/>
          </a:stretch>
        </p:blipFill>
        <p:spPr>
          <a:xfrm>
            <a:off x="3632098" y="3203422"/>
            <a:ext cx="2103329" cy="664472"/>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88"/>
                                        </p:tgtEl>
                                        <p:attrNameLst>
                                          <p:attrName>style.visibility</p:attrName>
                                        </p:attrNameLst>
                                      </p:cBhvr>
                                      <p:to>
                                        <p:strVal val="visible"/>
                                      </p:to>
                                    </p:set>
                                    <p:animEffect transition="in" filter="wipe(down)">
                                      <p:cBhvr>
                                        <p:cTn id="12"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251520" y="-98941"/>
            <a:ext cx="8630616" cy="5262979"/>
          </a:xfrm>
          <a:prstGeom prst="rect">
            <a:avLst/>
          </a:prstGeom>
          <a:noFill/>
        </p:spPr>
        <p:txBody>
          <a:bodyPr wrap="square">
            <a:spAutoFit/>
          </a:bodyPr>
          <a:lstStyle/>
          <a:p>
            <a:pPr algn="ct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For nearly a decade now, Merebeth has been a self-employed pet transport specialist. Her pet transport job was born of the financial crisis(</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危机）</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in the late 2000s. The downturn hit the real estate(</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房地产）</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firm where she had worked for ten years as an office manager. The firm went broke and left her looking for a new job. One day, while driving near her home, she saw a dog wandering on the road, clearly lost. She took it home, and her sister in Denver agreed to take it. This was a loving home for sure, but 1,600 miles away. It didn't take long for Merebeth to decide to drive the dog there herself. It was her first road trip to her new job. Merebeth's pet delivery service also satisfies her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It has taken her to every state in the US except Montana, Washington and Oregon, she says proudly. If she wants to visit a new place, she will simply find a pet with transport needs there. She travels in all weathers. She has driven through 55 mph winds in Wyoming, heavy flooding and storms in Alabama and total whiteout conditions in Kansas.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This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is inherited from her father, she says. He moved their family from Canada to California when she was one year old, because he wanted them to explore a new place together. As soon as she graduated from high school she left home to live on Catalina Island off the Californian coast, away from her parents, where she enjoyed a life of sailing and off-road biking.</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It turns out that pet transporting pays quite well at about $30,000 per year before tax. She doesn't work in summer, as it would be unpleasantly hot for the animals in the car, even with air conditioning. As autumn comes, she gets restless--the same old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returning. It's a call she must heed alone, though. Merebeth says, "When I am on the road, I'm just in my own world. I've always been independent-spirited and I just feel strongly that I mush help animals."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93296" y="4767263"/>
            <a:ext cx="2133600" cy="274637"/>
          </a:xfrm>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81792" y="178601"/>
            <a:ext cx="4490208" cy="4801314"/>
          </a:xfrm>
          <a:prstGeom prst="rect">
            <a:avLst/>
          </a:prstGeom>
          <a:noFill/>
        </p:spPr>
        <p:txBody>
          <a:bodyPr wrap="square">
            <a:spAutoFit/>
          </a:bodyPr>
          <a:lstStyle/>
          <a:p>
            <a:pPr algn="just"/>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21.Why did Merebeth changed her job?</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A.She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wanted to work near her home.</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She was tired of working in the office.</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Her sister asked her to move to Denver.</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D.Her</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former employer was out of business.</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22.The word “wanderlust” in paragraph 2 means a desire to</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 make money.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try various jobs.</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be close to nature.</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D.travel to different places.</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23. What can we learn about Merebeth in her new job?</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 She has chances to see rare animals.</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She works hard throughout the year.</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She relies on herself the whole time.</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 She earns a basic and tax-free salary.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8"/>
          <p:cNvSpPr>
            <a:spLocks noChangeArrowheads="1"/>
          </p:cNvSpPr>
          <p:nvPr/>
        </p:nvSpPr>
        <p:spPr bwMode="auto">
          <a:xfrm>
            <a:off x="0" y="5092700"/>
            <a:ext cx="9144000" cy="142875"/>
          </a:xfrm>
          <a:prstGeom prst="rect">
            <a:avLst/>
          </a:prstGeom>
          <a:solidFill>
            <a:srgbClr val="FA445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8"/>
          <p:cNvSpPr/>
          <p:nvPr/>
        </p:nvSpPr>
        <p:spPr bwMode="auto">
          <a:xfrm>
            <a:off x="2339752" y="178601"/>
            <a:ext cx="1584176" cy="347123"/>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77928" y="3448763"/>
            <a:ext cx="1249848" cy="347123"/>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416323" y="178601"/>
            <a:ext cx="551806" cy="314940"/>
          </a:xfrm>
          <a:prstGeom prst="rect">
            <a:avLst/>
          </a:prstGeom>
          <a:solidFill>
            <a:srgbClr val="FA4453">
              <a:alpha val="38000"/>
            </a:srgbClr>
          </a:solidFill>
          <a:ln w="952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13" name="文本框 12"/>
          <p:cNvSpPr txBox="1"/>
          <p:nvPr/>
        </p:nvSpPr>
        <p:spPr>
          <a:xfrm>
            <a:off x="4566296" y="468918"/>
            <a:ext cx="4490208" cy="1310615"/>
          </a:xfrm>
          <a:prstGeom prst="rect">
            <a:avLst/>
          </a:prstGeom>
          <a:noFill/>
          <a:ln w="12700">
            <a:solidFill>
              <a:schemeClr val="tx1"/>
            </a:solidFill>
          </a:ln>
        </p:spPr>
        <p:txBody>
          <a:bodyPr wrap="square">
            <a:spAutoFit/>
          </a:bodyPr>
          <a:lstStyle/>
          <a:p>
            <a:pPr algn="just">
              <a:lnSpc>
                <a:spcPts val="1900"/>
              </a:lnSpc>
            </a:pPr>
            <a:r>
              <a:rPr lang="en-US"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Her </a:t>
            </a:r>
            <a:r>
              <a:rPr lang="en-US" altLang="zh-CN" sz="1600" b="1" i="1" kern="100" dirty="0">
                <a:effectLst/>
                <a:latin typeface="Times New Roman" panose="02020603050405020304" pitchFamily="18" charset="0"/>
                <a:ea typeface="宋体" panose="02010600030101010101" pitchFamily="2" charset="-122"/>
                <a:cs typeface="Times New Roman" panose="02020603050405020304" pitchFamily="18" charset="0"/>
              </a:rPr>
              <a:t>pet transport job </a:t>
            </a:r>
            <a:r>
              <a:rPr lang="en-US"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was born of the financial crisis(</a:t>
            </a:r>
            <a:r>
              <a:rPr lang="zh-CN"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危机）</a:t>
            </a:r>
            <a:r>
              <a:rPr lang="en-US"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 in the late 2000s. The downturn hit the real estate(</a:t>
            </a:r>
            <a:r>
              <a:rPr lang="zh-CN"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房地产）</a:t>
            </a:r>
            <a:r>
              <a:rPr lang="en-US"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firm where she had worked for ten years as </a:t>
            </a:r>
            <a:r>
              <a:rPr lang="en-US" altLang="zh-CN" sz="1600" b="1" i="1" kern="100" dirty="0">
                <a:effectLst/>
                <a:latin typeface="Times New Roman" panose="02020603050405020304" pitchFamily="18" charset="0"/>
                <a:ea typeface="宋体" panose="02010600030101010101" pitchFamily="2" charset="-122"/>
                <a:cs typeface="Times New Roman" panose="02020603050405020304" pitchFamily="18" charset="0"/>
              </a:rPr>
              <a:t>an office manager</a:t>
            </a:r>
            <a:r>
              <a:rPr lang="en-US" altLang="zh-CN" sz="1600" i="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i="1" u="sng" kern="100" dirty="0">
                <a:effectLst/>
                <a:latin typeface="Times New Roman" panose="02020603050405020304" pitchFamily="18" charset="0"/>
                <a:ea typeface="宋体" panose="02010600030101010101" pitchFamily="2" charset="-122"/>
                <a:cs typeface="Times New Roman" panose="02020603050405020304" pitchFamily="18" charset="0"/>
              </a:rPr>
              <a:t>The firm </a:t>
            </a:r>
            <a:r>
              <a:rPr lang="en-US" altLang="zh-CN" sz="2000" b="1" i="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went broke</a:t>
            </a:r>
            <a:r>
              <a:rPr lang="en-US" altLang="zh-CN" sz="2000" i="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i="1" u="sng" kern="100" dirty="0">
                <a:effectLst/>
                <a:latin typeface="Times New Roman" panose="02020603050405020304" pitchFamily="18" charset="0"/>
                <a:ea typeface="宋体" panose="02010600030101010101" pitchFamily="2" charset="-122"/>
                <a:cs typeface="Times New Roman" panose="02020603050405020304" pitchFamily="18" charset="0"/>
              </a:rPr>
              <a:t>and left her looking for a new job. </a:t>
            </a:r>
            <a:endParaRPr lang="zh-CN" altLang="en-US" sz="1600" i="1" u="sng" dirty="0"/>
          </a:p>
        </p:txBody>
      </p:sp>
      <p:sp>
        <p:nvSpPr>
          <p:cNvPr id="14" name="文本框 13"/>
          <p:cNvSpPr txBox="1"/>
          <p:nvPr/>
        </p:nvSpPr>
        <p:spPr>
          <a:xfrm>
            <a:off x="4584856" y="2075129"/>
            <a:ext cx="4490208" cy="1310615"/>
          </a:xfrm>
          <a:prstGeom prst="rect">
            <a:avLst/>
          </a:prstGeom>
          <a:noFill/>
          <a:ln w="12700">
            <a:solidFill>
              <a:schemeClr val="tx1"/>
            </a:solidFill>
          </a:ln>
        </p:spPr>
        <p:txBody>
          <a:bodyPr wrap="square">
            <a:spAutoFit/>
          </a:bodyPr>
          <a:lstStyle/>
          <a:p>
            <a:pPr algn="just">
              <a:lnSpc>
                <a:spcPts val="1900"/>
              </a:lnSpc>
            </a:pP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Merebeth's pet delivery service also satisfies her </a:t>
            </a:r>
            <a:r>
              <a:rPr lang="en-US" altLang="zh-CN" sz="16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It has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taken her to every state </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in the US except Montana, Washington and Oregon</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she says proudly. </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If she wants to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visit a new place</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 she will simply find a pet with transport needs there</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600" i="1" dirty="0"/>
          </a:p>
        </p:txBody>
      </p:sp>
      <p:sp>
        <p:nvSpPr>
          <p:cNvPr id="15" name="文本框 14"/>
          <p:cNvSpPr txBox="1"/>
          <p:nvPr/>
        </p:nvSpPr>
        <p:spPr>
          <a:xfrm>
            <a:off x="4561381" y="3771178"/>
            <a:ext cx="4490208" cy="1066959"/>
          </a:xfrm>
          <a:prstGeom prst="rect">
            <a:avLst/>
          </a:prstGeom>
          <a:noFill/>
          <a:ln w="12700">
            <a:solidFill>
              <a:schemeClr val="tx1"/>
            </a:solidFill>
          </a:ln>
        </p:spPr>
        <p:txBody>
          <a:bodyPr wrap="square">
            <a:spAutoFit/>
          </a:bodyPr>
          <a:lstStyle/>
          <a:p>
            <a:pPr algn="just">
              <a:lnSpc>
                <a:spcPts val="1900"/>
              </a:lnSpc>
            </a:pP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Merebeth says, "When I am on the road, </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I'm just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in my own world</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I've always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be</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en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independent-spirited </a:t>
            </a:r>
            <a:r>
              <a:rPr lang="en-US" altLang="zh-CN" sz="1600" i="1" u="sng" kern="100" dirty="0">
                <a:latin typeface="Times New Roman" panose="02020603050405020304" pitchFamily="18" charset="0"/>
                <a:ea typeface="宋体" panose="02010600030101010101" pitchFamily="2" charset="-122"/>
                <a:cs typeface="Times New Roman" panose="02020603050405020304" pitchFamily="18" charset="0"/>
              </a:rPr>
              <a:t>and I just feel strongly</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that I mush help animals."</a:t>
            </a:r>
            <a:endParaRPr lang="zh-CN" altLang="en-US" sz="1600" i="1" dirty="0"/>
          </a:p>
        </p:txBody>
      </p:sp>
      <p:sp>
        <p:nvSpPr>
          <p:cNvPr id="16" name="文本框 15"/>
          <p:cNvSpPr txBox="1"/>
          <p:nvPr/>
        </p:nvSpPr>
        <p:spPr>
          <a:xfrm>
            <a:off x="5981248" y="64059"/>
            <a:ext cx="1709250" cy="461665"/>
          </a:xfrm>
          <a:prstGeom prst="rect">
            <a:avLst/>
          </a:prstGeom>
          <a:noFill/>
        </p:spPr>
        <p:txBody>
          <a:bodyPr wrap="none" rtlCol="0">
            <a:spAutoFit/>
          </a:bodyPr>
          <a:lstStyle/>
          <a:p>
            <a:r>
              <a:rPr lang="en-US" altLang="zh-CN" sz="2400" b="1" dirty="0"/>
              <a:t>her new job</a:t>
            </a:r>
            <a:endParaRPr lang="zh-CN" altLang="en-US" sz="2400" b="1" dirty="0"/>
          </a:p>
        </p:txBody>
      </p:sp>
      <p:sp>
        <p:nvSpPr>
          <p:cNvPr id="18" name="文本框 17"/>
          <p:cNvSpPr txBox="1"/>
          <p:nvPr/>
        </p:nvSpPr>
        <p:spPr>
          <a:xfrm>
            <a:off x="4857217" y="80751"/>
            <a:ext cx="4162168" cy="369332"/>
          </a:xfrm>
          <a:prstGeom prst="rect">
            <a:avLst/>
          </a:prstGeom>
          <a:solidFill>
            <a:schemeClr val="bg1"/>
          </a:solidFill>
        </p:spPr>
        <p:txBody>
          <a:bodyPr wrap="square">
            <a:spAutoFit/>
          </a:bodyPr>
          <a:lstStyle/>
          <a:p>
            <a:r>
              <a:rPr lang="en-US" altLang="zh-CN" sz="1800" b="1" kern="100" dirty="0">
                <a:effectLst/>
                <a:ea typeface="宋体" panose="02010600030101010101" pitchFamily="2" charset="-122"/>
                <a:cs typeface="Times New Roman" panose="02020603050405020304" pitchFamily="18" charset="0"/>
              </a:rPr>
              <a:t>a self-employed pet transport specialist</a:t>
            </a:r>
            <a:endParaRPr lang="zh-CN" altLang="en-US" b="1" dirty="0"/>
          </a:p>
        </p:txBody>
      </p:sp>
      <p:sp>
        <p:nvSpPr>
          <p:cNvPr id="19" name="矩形 18"/>
          <p:cNvSpPr/>
          <p:nvPr/>
        </p:nvSpPr>
        <p:spPr bwMode="auto">
          <a:xfrm>
            <a:off x="2915816" y="1320706"/>
            <a:ext cx="1440160" cy="314940"/>
          </a:xfrm>
          <a:prstGeom prst="rect">
            <a:avLst/>
          </a:prstGeom>
          <a:solidFill>
            <a:srgbClr val="FA4453">
              <a:alpha val="38000"/>
            </a:srgbClr>
          </a:solidFill>
          <a:ln w="952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0" name="箭头: 燕尾形 19"/>
          <p:cNvSpPr/>
          <p:nvPr/>
        </p:nvSpPr>
        <p:spPr bwMode="auto">
          <a:xfrm rot="14297525">
            <a:off x="6392415" y="914231"/>
            <a:ext cx="588978" cy="216025"/>
          </a:xfrm>
          <a:prstGeom prst="notched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1" name="箭头: 燕尾形 20"/>
          <p:cNvSpPr/>
          <p:nvPr/>
        </p:nvSpPr>
        <p:spPr bwMode="auto">
          <a:xfrm rot="12458210">
            <a:off x="4311975" y="1431825"/>
            <a:ext cx="350342" cy="206926"/>
          </a:xfrm>
          <a:prstGeom prst="notchedRightArrow">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2" name="文本框 21"/>
          <p:cNvSpPr txBox="1"/>
          <p:nvPr/>
        </p:nvSpPr>
        <p:spPr>
          <a:xfrm>
            <a:off x="4598023" y="2085546"/>
            <a:ext cx="4490208" cy="1310615"/>
          </a:xfrm>
          <a:prstGeom prst="rect">
            <a:avLst/>
          </a:prstGeom>
          <a:solidFill>
            <a:schemeClr val="bg1"/>
          </a:solidFill>
          <a:ln w="12700">
            <a:solidFill>
              <a:schemeClr val="tx1"/>
            </a:solidFill>
          </a:ln>
        </p:spPr>
        <p:txBody>
          <a:bodyPr wrap="square">
            <a:spAutoFit/>
          </a:bodyPr>
          <a:lstStyle/>
          <a:p>
            <a:pPr algn="just">
              <a:lnSpc>
                <a:spcPts val="1900"/>
              </a:lnSpc>
            </a:pP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This </a:t>
            </a:r>
            <a:r>
              <a:rPr lang="en-US" altLang="zh-CN" sz="16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 is inherited from her father, she says. He moved their family from Canada to California when she was one year old, because he wanted them to </a:t>
            </a: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explore a new place </a:t>
            </a:r>
            <a:r>
              <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rPr>
              <a:t>together. </a:t>
            </a:r>
            <a:endParaRPr lang="en-US" altLang="zh-CN" sz="1600" i="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pPr>
            <a:endParaRPr lang="zh-CN" altLang="en-US" sz="1600" i="1" dirty="0"/>
          </a:p>
        </p:txBody>
      </p:sp>
      <p:sp>
        <p:nvSpPr>
          <p:cNvPr id="23" name="矩形 22"/>
          <p:cNvSpPr/>
          <p:nvPr/>
        </p:nvSpPr>
        <p:spPr bwMode="auto">
          <a:xfrm>
            <a:off x="858659" y="1843226"/>
            <a:ext cx="1049045" cy="347123"/>
          </a:xfrm>
          <a:prstGeom prst="rect">
            <a:avLst/>
          </a:prstGeom>
          <a:solidFill>
            <a:srgbClr val="FA4453">
              <a:alpha val="38000"/>
            </a:srgbClr>
          </a:solidFill>
          <a:ln w="952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5" name="文本框 24"/>
          <p:cNvSpPr txBox="1"/>
          <p:nvPr/>
        </p:nvSpPr>
        <p:spPr>
          <a:xfrm>
            <a:off x="5073431" y="3045419"/>
            <a:ext cx="3720288" cy="335989"/>
          </a:xfrm>
          <a:prstGeom prst="rect">
            <a:avLst/>
          </a:prstGeom>
          <a:noFill/>
          <a:ln w="12700">
            <a:noFill/>
          </a:ln>
        </p:spPr>
        <p:txBody>
          <a:bodyPr wrap="square">
            <a:spAutoFit/>
          </a:bodyPr>
          <a:lstStyle/>
          <a:p>
            <a:pPr algn="just">
              <a:lnSpc>
                <a:spcPts val="1900"/>
              </a:lnSpc>
            </a:pPr>
            <a:r>
              <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rPr>
              <a:t>take her to every state / visit a new place</a:t>
            </a:r>
            <a:endParaRPr lang="en-US" altLang="zh-CN" sz="1600" b="1" i="1" u="sng"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椭圆 27"/>
          <p:cNvSpPr/>
          <p:nvPr/>
        </p:nvSpPr>
        <p:spPr bwMode="auto">
          <a:xfrm>
            <a:off x="234631" y="1307637"/>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9" name="椭圆 28"/>
          <p:cNvSpPr/>
          <p:nvPr/>
        </p:nvSpPr>
        <p:spPr bwMode="auto">
          <a:xfrm>
            <a:off x="251520" y="2948525"/>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0" name="椭圆 29"/>
          <p:cNvSpPr/>
          <p:nvPr/>
        </p:nvSpPr>
        <p:spPr bwMode="auto">
          <a:xfrm>
            <a:off x="241720" y="4351950"/>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1" name="矩形 30"/>
          <p:cNvSpPr/>
          <p:nvPr/>
        </p:nvSpPr>
        <p:spPr bwMode="auto">
          <a:xfrm>
            <a:off x="2267744" y="3663888"/>
            <a:ext cx="1685760" cy="347123"/>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effectLst/>
                <a:latin typeface="Arial" panose="020B0604020202020204" pitchFamily="34" charset="0"/>
                <a:ea typeface="宋体" panose="02010600030101010101" pitchFamily="2" charset="-122"/>
              </a:rPr>
              <a:t>unmentioned</a:t>
            </a:r>
            <a:endParaRPr kumimoji="0" lang="zh-CN" altLang="en-US" sz="18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34" name="矩形 33"/>
          <p:cNvSpPr/>
          <p:nvPr/>
        </p:nvSpPr>
        <p:spPr bwMode="auto">
          <a:xfrm>
            <a:off x="971600" y="4308963"/>
            <a:ext cx="1544422" cy="347123"/>
          </a:xfrm>
          <a:prstGeom prst="rect">
            <a:avLst/>
          </a:prstGeom>
          <a:solidFill>
            <a:srgbClr val="FA4453">
              <a:alpha val="38000"/>
            </a:srgbClr>
          </a:solidFill>
          <a:ln w="952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33" name="矩形 32"/>
          <p:cNvSpPr/>
          <p:nvPr/>
        </p:nvSpPr>
        <p:spPr bwMode="auto">
          <a:xfrm>
            <a:off x="968129" y="4590868"/>
            <a:ext cx="2985375" cy="318868"/>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effectLst/>
                <a:latin typeface="Arial" panose="020B0604020202020204" pitchFamily="34" charset="0"/>
                <a:ea typeface="宋体" panose="02010600030101010101" pitchFamily="2" charset="-122"/>
              </a:rPr>
              <a:t>pays quite well before</a:t>
            </a:r>
            <a:r>
              <a:rPr kumimoji="0" lang="en-US" altLang="zh-CN" sz="1800" b="1" i="0" u="none" strike="noStrike" cap="none" normalizeH="0" dirty="0">
                <a:ln>
                  <a:solidFill>
                    <a:srgbClr val="92D050"/>
                  </a:solidFill>
                </a:ln>
                <a:effectLst/>
                <a:latin typeface="Arial" panose="020B0604020202020204" pitchFamily="34" charset="0"/>
                <a:ea typeface="宋体" panose="02010600030101010101" pitchFamily="2" charset="-122"/>
              </a:rPr>
              <a:t> tax</a:t>
            </a:r>
            <a:endParaRPr kumimoji="0" lang="zh-CN" altLang="en-US" sz="18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32" name="矩形 31"/>
          <p:cNvSpPr/>
          <p:nvPr/>
        </p:nvSpPr>
        <p:spPr bwMode="auto">
          <a:xfrm>
            <a:off x="968129" y="4043443"/>
            <a:ext cx="2985375" cy="318868"/>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effectLst/>
                <a:latin typeface="Arial" panose="020B0604020202020204" pitchFamily="34" charset="0"/>
                <a:ea typeface="宋体" panose="02010600030101010101" pitchFamily="2" charset="-122"/>
              </a:rPr>
              <a:t>doesn’t work in summer</a:t>
            </a:r>
            <a:endParaRPr kumimoji="0" lang="zh-CN" altLang="en-US" sz="18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35" name="矩形 34"/>
          <p:cNvSpPr/>
          <p:nvPr/>
        </p:nvSpPr>
        <p:spPr bwMode="auto">
          <a:xfrm>
            <a:off x="4818899" y="3953125"/>
            <a:ext cx="2260799" cy="703064"/>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effectLst/>
                <a:latin typeface="Arial" panose="020B0604020202020204" pitchFamily="34" charset="0"/>
                <a:ea typeface="宋体" panose="02010600030101010101" pitchFamily="2" charset="-122"/>
              </a:rPr>
              <a:t>Tax-free </a:t>
            </a:r>
            <a:r>
              <a:rPr kumimoji="0" lang="zh-CN" altLang="en-US" sz="1800" b="1" i="0" u="none" strike="noStrike" cap="none" normalizeH="0" baseline="0" dirty="0">
                <a:ln>
                  <a:solidFill>
                    <a:srgbClr val="92D050"/>
                  </a:solidFill>
                </a:ln>
                <a:effectLst/>
                <a:latin typeface="Arial" panose="020B0604020202020204" pitchFamily="34" charset="0"/>
                <a:ea typeface="宋体" panose="02010600030101010101" pitchFamily="2" charset="-122"/>
              </a:rPr>
              <a:t>免税的</a:t>
            </a:r>
            <a:endParaRPr kumimoji="0" lang="en-US" altLang="zh-CN" sz="18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ln>
                  <a:solidFill>
                    <a:srgbClr val="92D050"/>
                  </a:solidFill>
                </a:ln>
                <a:latin typeface="Arial" panose="020B0604020202020204" pitchFamily="34" charset="0"/>
                <a:ea typeface="宋体" panose="02010600030101010101" pitchFamily="2" charset="-122"/>
              </a:rPr>
              <a:t>Before tax </a:t>
            </a:r>
            <a:r>
              <a:rPr lang="zh-CN" altLang="en-US" b="1" dirty="0">
                <a:ln>
                  <a:solidFill>
                    <a:srgbClr val="92D050"/>
                  </a:solidFill>
                </a:ln>
                <a:latin typeface="Arial" panose="020B0604020202020204" pitchFamily="34" charset="0"/>
                <a:ea typeface="宋体" panose="02010600030101010101" pitchFamily="2" charset="-122"/>
              </a:rPr>
              <a:t>税前</a:t>
            </a:r>
            <a:endParaRPr kumimoji="0" lang="zh-CN" altLang="en-US" sz="1800" b="1" i="0" u="none" strike="noStrike" cap="none" normalizeH="0" baseline="0" dirty="0">
              <a:ln>
                <a:solidFill>
                  <a:srgbClr val="92D050"/>
                </a:solidFill>
              </a:ln>
              <a:effectLst/>
              <a:latin typeface="Arial" panose="020B0604020202020204" pitchFamily="34" charset="0"/>
              <a:ea typeface="宋体" panose="02010600030101010101" pitchFamily="2" charset="-122"/>
            </a:endParaRPr>
          </a:p>
        </p:txBody>
      </p:sp>
      <p:sp>
        <p:nvSpPr>
          <p:cNvPr id="36" name="文本框 35"/>
          <p:cNvSpPr txBox="1"/>
          <p:nvPr/>
        </p:nvSpPr>
        <p:spPr>
          <a:xfrm>
            <a:off x="4895858" y="95250"/>
            <a:ext cx="4162168" cy="369332"/>
          </a:xfrm>
          <a:prstGeom prst="rect">
            <a:avLst/>
          </a:prstGeom>
          <a:solidFill>
            <a:schemeClr val="bg1"/>
          </a:solidFill>
        </p:spPr>
        <p:txBody>
          <a:bodyPr wrap="square">
            <a:spAutoFit/>
          </a:bodyPr>
          <a:lstStyle/>
          <a:p>
            <a:r>
              <a:rPr lang="en-US" altLang="zh-CN" sz="1800" b="1" kern="100" dirty="0">
                <a:effectLst/>
                <a:ea typeface="宋体" panose="02010600030101010101" pitchFamily="2" charset="-122"/>
                <a:cs typeface="Times New Roman" panose="02020603050405020304" pitchFamily="18" charset="0"/>
              </a:rPr>
              <a:t>a </a:t>
            </a:r>
            <a:r>
              <a:rPr lang="en-US" altLang="zh-CN" sz="1800" b="1" kern="100" dirty="0">
                <a:effectLst/>
                <a:highlight>
                  <a:srgbClr val="FFFF00"/>
                </a:highlight>
                <a:ea typeface="宋体" panose="02010600030101010101" pitchFamily="2" charset="-122"/>
                <a:cs typeface="Times New Roman" panose="02020603050405020304" pitchFamily="18" charset="0"/>
              </a:rPr>
              <a:t>self-employed</a:t>
            </a:r>
            <a:r>
              <a:rPr lang="en-US" altLang="zh-CN" sz="1800" b="1" kern="100" dirty="0">
                <a:effectLst/>
                <a:ea typeface="宋体" panose="02010600030101010101" pitchFamily="2" charset="-122"/>
                <a:cs typeface="Times New Roman" panose="02020603050405020304" pitchFamily="18" charset="0"/>
              </a:rPr>
              <a:t> pet transport specialist</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Vertic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arn(inVertical)">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arn(inVertical)">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down)">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arn(inVertical)">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arn(inVertical)">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p:bldP spid="18" grpId="0" animBg="1"/>
      <p:bldP spid="19" grpId="0" animBg="1"/>
      <p:bldP spid="20" grpId="0" animBg="1"/>
      <p:bldP spid="21" grpId="0" animBg="1"/>
      <p:bldP spid="22" grpId="0" animBg="1"/>
      <p:bldP spid="23" grpId="0" animBg="1"/>
      <p:bldP spid="25" grpId="0" animBg="1"/>
      <p:bldP spid="28" grpId="0" animBg="1"/>
      <p:bldP spid="29" grpId="0" animBg="1"/>
      <p:bldP spid="30" grpId="0" animBg="1"/>
      <p:bldP spid="31" grpId="0" animBg="1"/>
      <p:bldP spid="34" grpId="0" animBg="1"/>
      <p:bldP spid="33" grpId="0" animBg="1"/>
      <p:bldP spid="32"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251520" y="-98941"/>
            <a:ext cx="8630616" cy="5262979"/>
          </a:xfrm>
          <a:prstGeom prst="rect">
            <a:avLst/>
          </a:prstGeom>
          <a:noFill/>
        </p:spPr>
        <p:txBody>
          <a:bodyPr wrap="square">
            <a:spAutoFit/>
          </a:bodyPr>
          <a:lstStyle/>
          <a:p>
            <a:pPr algn="ct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For nearly a decade now, Merebeth has been a self-employed pet transport specialist. Her pet transport job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was born of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financial crisis(</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危机）</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in the late 2000s. The downturn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hit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the real estate(</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房地产）</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firm where she had worked for ten years as an office manager. The firm went broke and left her looking for a new job. One day, while driving near her home, she saw a dog wandering on the road, clearly lost. She took it home, and her sister in Denver agreed to take it. This was a loving home for sure, but 1,600 miles away. It didn't take long for Merebeth to decide to drive the dog there herself. It was her first road trip to her new job. Merebeth's pet delivery service also satisfies her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It has taken her to every state in the US except Montana, Washington and Oregon, she says proudly. If she wants to visit a new place, she will simply find a pet with transport needs there. She travels in all weathers. She has driven through 55 mph winds in Wyoming, heavy flooding and storms in Alabama and total whiteout conditions in Kansas.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This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is inherited from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her father, she says. He moved their family from Canada to California when she was one year old, because he wanted them to explore a new place together. As soon as she graduated from high school she left home to live on Catalina Island off the Californian coast, away from her parents, where she enjoyed a life of sailing and off-road biking.</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It turns out that pet transporting pays quite well at about $30,000 per year before tax. She doesn't work in summer, as it would be unpleasantly hot for the animals in the car, even with air conditioning. As autumn comes, she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gets restless-</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same old </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wanderlust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returning. It's a call she must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heed</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alone, though. Merebeth says, "When I am on the road, I'm just in my own world. I've always been independent-spirited and I just feel strongly that I mush help animals."</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标注: 上箭头 6"/>
          <p:cNvSpPr/>
          <p:nvPr/>
        </p:nvSpPr>
        <p:spPr bwMode="auto">
          <a:xfrm>
            <a:off x="7272300" y="627534"/>
            <a:ext cx="1368152" cy="504056"/>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influence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8" name="标注: 上箭头 7"/>
          <p:cNvSpPr/>
          <p:nvPr/>
        </p:nvSpPr>
        <p:spPr bwMode="auto">
          <a:xfrm>
            <a:off x="1835696" y="3075806"/>
            <a:ext cx="1944216" cy="504056"/>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receive ..from</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9" name="标注: 上箭头 8"/>
          <p:cNvSpPr/>
          <p:nvPr/>
        </p:nvSpPr>
        <p:spPr bwMode="auto">
          <a:xfrm>
            <a:off x="1844967" y="4515235"/>
            <a:ext cx="1944216" cy="504056"/>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can’t keep still</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10" name="标注: 上箭头 9"/>
          <p:cNvSpPr/>
          <p:nvPr/>
        </p:nvSpPr>
        <p:spPr bwMode="auto">
          <a:xfrm>
            <a:off x="7127433" y="4563064"/>
            <a:ext cx="1944216" cy="504056"/>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pay attention to</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395536" y="101600"/>
            <a:ext cx="7632848" cy="347123"/>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395536" y="2836238"/>
            <a:ext cx="4932736" cy="347123"/>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395536" y="3800089"/>
            <a:ext cx="7369968" cy="347123"/>
          </a:xfrm>
          <a:prstGeom prst="rect">
            <a:avLst/>
          </a:prstGeom>
          <a:solidFill>
            <a:srgbClr val="FF000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标注: 上箭头 13"/>
          <p:cNvSpPr/>
          <p:nvPr/>
        </p:nvSpPr>
        <p:spPr bwMode="auto">
          <a:xfrm>
            <a:off x="1315234" y="649264"/>
            <a:ext cx="1494944" cy="504056"/>
          </a:xfrm>
          <a:prstGeom prst="upArrowCallout">
            <a:avLst/>
          </a:prstGeom>
          <a:solidFill>
            <a:schemeClr val="bg1">
              <a:alpha val="94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come from</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133884" y="1798393"/>
            <a:ext cx="8110523" cy="216950"/>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107504" y="0"/>
            <a:ext cx="8856984" cy="5016758"/>
          </a:xfrm>
          <a:prstGeom prst="rect">
            <a:avLst/>
          </a:prstGeom>
          <a:noFill/>
        </p:spPr>
        <p:txBody>
          <a:bodyPr wrap="square">
            <a:spAutoFit/>
          </a:bodyPr>
          <a:lstStyle/>
          <a:p>
            <a:pPr algn="ct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United States rose to global power on the strength of its technology, and the lifeblood that technology has long been electricity. By providing long-distance communication and energy, electricity created the modern world. Yet properly understood, the age of electricity is merely the second stage in the age of steam, which began a century earlier.</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2.</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It is curious that one has put together a history of both the steam and electric revolutions." writes Maury Klein in his book The Power Makers, Steam, Electricity, and the Men Invented Modern America. Klein, a noted historian of technology, spins a narrative so lively that at times it reads like a novel.</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The story begins in the last years of the 18th century in Scotland, where Watt perfected "the machine that changed the world”. Klein writes, </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America did not invent the steam engine, but once they grasped its passwords they put it to more uses than anyone else.”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Meanwhile, over the course of 19th century, electricity went from mere curiosity to a basic necessity. Morse invented a code for sending messages over an electromagnetic circuit. Bell then gave the telegraph a voice. Edison perfected an incandescent bulls that brought electric light into the American home.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524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5.</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Most importantly, Edison realized that success depended on mass electrification, which he showed in New York City. With help from Tesla, Westinghouse's firm developed a system using alternating current, which soon became the major form of power delivery.</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r>
              <a:rPr lang="en-US" altLang="zh-CN" sz="1600" kern="1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6.</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To frame his story, Klein creates the character of Ned, a fictional witness to the progress brought about by the steams and electric revolutions in America during one man's lifetime. It's a technique that helps turn a long narrative into an interesting one.</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bwMode="auto">
          <a:xfrm>
            <a:off x="107504" y="1491630"/>
            <a:ext cx="1152128" cy="274637"/>
          </a:xfrm>
          <a:prstGeom prst="rect">
            <a:avLst/>
          </a:prstGeom>
          <a:noFill/>
          <a:ln w="2857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4427984" y="4155926"/>
            <a:ext cx="432048" cy="288032"/>
          </a:xfrm>
          <a:prstGeom prst="rect">
            <a:avLst/>
          </a:prstGeom>
          <a:noFill/>
          <a:ln w="28575" cap="flat" cmpd="sng" algn="ctr">
            <a:solidFill>
              <a:srgbClr val="FA445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8" name="矩形 7"/>
          <p:cNvSpPr/>
          <p:nvPr/>
        </p:nvSpPr>
        <p:spPr bwMode="auto">
          <a:xfrm>
            <a:off x="2339752" y="772028"/>
            <a:ext cx="6624736" cy="274637"/>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179512" y="1046665"/>
            <a:ext cx="3672408" cy="228941"/>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3707904" y="942381"/>
            <a:ext cx="4074674" cy="390684"/>
          </a:xfrm>
          <a:prstGeom prst="rect">
            <a:avLst/>
          </a:prstGeom>
          <a:noFill/>
        </p:spPr>
        <p:txBody>
          <a:bodyPr wrap="square">
            <a:spAutoFit/>
          </a:bodyPr>
          <a:lstStyle/>
          <a:p>
            <a:pPr indent="76200" algn="just">
              <a:lnSpc>
                <a:spcPct val="115000"/>
              </a:lnSpc>
            </a:pPr>
            <a:r>
              <a:rPr lang="en-US" altLang="zh-CN" sz="18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24. </a:t>
            </a:r>
            <a:r>
              <a:rPr lang="en-US" altLang="zh-CN" sz="1800" kern="100" dirty="0" err="1">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A.It</a:t>
            </a:r>
            <a:r>
              <a:rPr lang="en-US" altLang="zh-CN" sz="18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is closely linked to the steam age.</a:t>
            </a:r>
            <a:endParaRPr lang="zh-CN" altLang="zh-CN" sz="1400"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bwMode="auto">
          <a:xfrm>
            <a:off x="2466616" y="4169484"/>
            <a:ext cx="6497872" cy="296360"/>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79512" y="4447685"/>
            <a:ext cx="8755194" cy="228941"/>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4" name="矩形 13"/>
          <p:cNvSpPr/>
          <p:nvPr/>
        </p:nvSpPr>
        <p:spPr bwMode="auto">
          <a:xfrm>
            <a:off x="179512" y="4702076"/>
            <a:ext cx="3672408" cy="228941"/>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文本框 14"/>
          <p:cNvSpPr txBox="1"/>
          <p:nvPr/>
        </p:nvSpPr>
        <p:spPr>
          <a:xfrm>
            <a:off x="4747385" y="4089574"/>
            <a:ext cx="2344895" cy="390684"/>
          </a:xfrm>
          <a:prstGeom prst="rect">
            <a:avLst/>
          </a:prstGeom>
          <a:noFill/>
        </p:spPr>
        <p:txBody>
          <a:bodyPr wrap="square">
            <a:spAutoFit/>
          </a:bodyPr>
          <a:lstStyle/>
          <a:p>
            <a:pPr indent="76200" algn="just">
              <a:lnSpc>
                <a:spcPct val="115000"/>
              </a:lnSpc>
            </a:pPr>
            <a:r>
              <a:rPr lang="en-US" altLang="zh-CN" sz="18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25.A fictional witness</a:t>
            </a:r>
            <a:endParaRPr lang="zh-CN" altLang="zh-CN" sz="1400"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endParaRPr>
          </a:p>
        </p:txBody>
      </p:sp>
      <p:cxnSp>
        <p:nvCxnSpPr>
          <p:cNvPr id="17" name="直接箭头连接符 16"/>
          <p:cNvCxnSpPr/>
          <p:nvPr/>
        </p:nvCxnSpPr>
        <p:spPr bwMode="auto">
          <a:xfrm>
            <a:off x="395536" y="2211710"/>
            <a:ext cx="5420919" cy="0"/>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1403648" y="2931790"/>
            <a:ext cx="7416824" cy="0"/>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flipV="1">
            <a:off x="6012160" y="2956320"/>
            <a:ext cx="0" cy="1191278"/>
          </a:xfrm>
          <a:prstGeom prst="straightConnector1">
            <a:avLst/>
          </a:prstGeom>
          <a:solidFill>
            <a:schemeClr val="accent1"/>
          </a:solidFill>
          <a:ln w="762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p:cNvSpPr/>
          <p:nvPr/>
        </p:nvSpPr>
        <p:spPr bwMode="auto">
          <a:xfrm>
            <a:off x="1259632" y="1499371"/>
            <a:ext cx="7650000" cy="266896"/>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7" name="文本框 26"/>
          <p:cNvSpPr txBox="1"/>
          <p:nvPr/>
        </p:nvSpPr>
        <p:spPr>
          <a:xfrm>
            <a:off x="3203848" y="1663025"/>
            <a:ext cx="2952328" cy="390684"/>
          </a:xfrm>
          <a:prstGeom prst="rect">
            <a:avLst/>
          </a:prstGeom>
          <a:noFill/>
        </p:spPr>
        <p:txBody>
          <a:bodyPr wrap="square">
            <a:spAutoFit/>
          </a:bodyPr>
          <a:lstStyle/>
          <a:p>
            <a:pPr indent="76200" algn="just">
              <a:lnSpc>
                <a:spcPct val="115000"/>
              </a:lnSpc>
            </a:pPr>
            <a:r>
              <a:rPr lang="en-US" altLang="zh-CN" sz="18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26.</a:t>
            </a:r>
            <a:r>
              <a:rPr lang="en-US" altLang="zh-CN" sz="18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spin</a:t>
            </a:r>
            <a:r>
              <a:rPr lang="en-US" altLang="zh-CN" sz="18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 narrative </a:t>
            </a:r>
            <a:r>
              <a:rPr lang="en-US" altLang="zh-CN"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lively</a:t>
            </a:r>
            <a:endParaRPr lang="zh-CN" altLang="zh-CN" sz="1400"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endParaRPr>
          </a:p>
        </p:txBody>
      </p:sp>
      <p:sp>
        <p:nvSpPr>
          <p:cNvPr id="28" name="标注: 上箭头 27"/>
          <p:cNvSpPr/>
          <p:nvPr/>
        </p:nvSpPr>
        <p:spPr bwMode="auto">
          <a:xfrm>
            <a:off x="2627784" y="1964287"/>
            <a:ext cx="3888432" cy="491129"/>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 present a description vividly</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9" name="文本框 28"/>
          <p:cNvSpPr txBox="1"/>
          <p:nvPr/>
        </p:nvSpPr>
        <p:spPr>
          <a:xfrm>
            <a:off x="6804248" y="1935355"/>
            <a:ext cx="913255" cy="357534"/>
          </a:xfrm>
          <a:prstGeom prst="rect">
            <a:avLst/>
          </a:prstGeom>
          <a:noFill/>
        </p:spPr>
        <p:txBody>
          <a:bodyPr wrap="square">
            <a:spAutoFit/>
          </a:bodyPr>
          <a:lstStyle/>
          <a:p>
            <a:pPr indent="76200" algn="just">
              <a:lnSpc>
                <a:spcPct val="115000"/>
              </a:lnSpc>
            </a:pP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perfect</a:t>
            </a:r>
            <a:endParaRPr lang="zh-CN" alt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标注: 上箭头 29"/>
          <p:cNvSpPr/>
          <p:nvPr/>
        </p:nvSpPr>
        <p:spPr bwMode="auto">
          <a:xfrm>
            <a:off x="6588224" y="2231251"/>
            <a:ext cx="1440160" cy="475203"/>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improve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31" name="文本框 30"/>
          <p:cNvSpPr txBox="1"/>
          <p:nvPr/>
        </p:nvSpPr>
        <p:spPr>
          <a:xfrm>
            <a:off x="539552" y="4158432"/>
            <a:ext cx="913255" cy="357534"/>
          </a:xfrm>
          <a:prstGeom prst="rect">
            <a:avLst/>
          </a:prstGeom>
          <a:noFill/>
        </p:spPr>
        <p:txBody>
          <a:bodyPr wrap="square">
            <a:spAutoFit/>
          </a:bodyPr>
          <a:lstStyle/>
          <a:p>
            <a:pPr indent="76200" algn="just">
              <a:lnSpc>
                <a:spcPct val="115000"/>
              </a:lnSpc>
            </a:pPr>
            <a:r>
              <a:rPr lang="en-US" alt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frame</a:t>
            </a:r>
            <a:endParaRPr lang="zh-CN" alt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2" name="标注: 上箭头 31"/>
          <p:cNvSpPr/>
          <p:nvPr/>
        </p:nvSpPr>
        <p:spPr bwMode="auto">
          <a:xfrm>
            <a:off x="107504" y="4437339"/>
            <a:ext cx="1440160" cy="475203"/>
          </a:xfrm>
          <a:prstGeom prst="upArrowCallout">
            <a:avLst/>
          </a:prstGeom>
          <a:solidFill>
            <a:schemeClr val="bg1">
              <a:alpha val="83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rPr>
              <a:t>shape</a:t>
            </a:r>
            <a:endParaRPr kumimoji="0" lang="zh-CN" altLang="en-US" sz="1800" b="1" i="0" u="none" strike="noStrike" cap="none" normalizeH="0" baseline="0" dirty="0">
              <a:ln>
                <a:solidFill>
                  <a:srgbClr val="92D050"/>
                </a:solidFill>
              </a:ln>
              <a:solidFill>
                <a:srgbClr val="FF0000"/>
              </a:solidFill>
              <a:effectLst/>
              <a:latin typeface="Arial" panose="020B0604020202020204" pitchFamily="34" charset="0"/>
              <a:ea typeface="宋体" panose="02010600030101010101" pitchFamily="2" charset="-122"/>
            </a:endParaRPr>
          </a:p>
        </p:txBody>
      </p:sp>
      <p:sp>
        <p:nvSpPr>
          <p:cNvPr id="24" name="矩形 23"/>
          <p:cNvSpPr/>
          <p:nvPr/>
        </p:nvSpPr>
        <p:spPr bwMode="auto">
          <a:xfrm>
            <a:off x="2766499" y="1221994"/>
            <a:ext cx="5477907" cy="276965"/>
          </a:xfrm>
          <a:prstGeom prst="rect">
            <a:avLst/>
          </a:prstGeom>
          <a:solidFill>
            <a:srgbClr val="92D050">
              <a:alpha val="38000"/>
            </a:srgb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solidFill>
                  <a:srgbClr val="92D050"/>
                </a:solidFill>
              </a:ln>
              <a:solidFill>
                <a:srgbClr val="92D05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100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arn(inVertical)">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linds(horizontal)">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7" grpId="0" animBg="1"/>
      <p:bldP spid="8" grpId="0" animBg="1"/>
      <p:bldP spid="9" grpId="0" animBg="1"/>
      <p:bldP spid="11" grpId="0"/>
      <p:bldP spid="12" grpId="0" animBg="1"/>
      <p:bldP spid="13" grpId="0" animBg="1"/>
      <p:bldP spid="14" grpId="0" animBg="1"/>
      <p:bldP spid="15" grpId="0"/>
      <p:bldP spid="25" grpId="0" animBg="1"/>
      <p:bldP spid="27" grpId="0"/>
      <p:bldP spid="28" grpId="0" animBg="1"/>
      <p:bldP spid="29" grpId="0"/>
      <p:bldP spid="30" grpId="0" animBg="1"/>
      <p:bldP spid="31" grpId="0"/>
      <p:bldP spid="3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8B80A6-191E-4CB3-8493-142380DB01CF}" type="datetime1">
              <a:rPr lang="zh-CN" altLang="en-US" smtClean="0"/>
            </a:fld>
            <a:endParaRPr lang="zh-CN" altLang="en-US" sz="1800">
              <a:solidFill>
                <a:schemeClr val="tx1"/>
              </a:solidFill>
            </a:endParaRPr>
          </a:p>
        </p:txBody>
      </p:sp>
      <p:sp>
        <p:nvSpPr>
          <p:cNvPr id="5" name="文本框 4"/>
          <p:cNvSpPr txBox="1"/>
          <p:nvPr/>
        </p:nvSpPr>
        <p:spPr>
          <a:xfrm>
            <a:off x="611560" y="411510"/>
            <a:ext cx="8371656" cy="3894721"/>
          </a:xfrm>
          <a:prstGeom prst="rect">
            <a:avLst/>
          </a:prstGeom>
          <a:noFill/>
        </p:spPr>
        <p:txBody>
          <a:bodyPr wrap="square">
            <a:spAutoFit/>
          </a:bodyPr>
          <a:lstStyle/>
          <a:p>
            <a:pPr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24. What is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Klein's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understanding of the age of electricity?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 It is closely linked to the steam age.</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It began earlier than proper thought.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It is a little-studied period of history.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 It will come to an end sooner or later.</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25.What can be inferred about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Ned</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 He was born in New York City.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He wrote many increasing stories,</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He created an electricity company.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76200"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 He lived mainly in the 19th century.</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26.</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What is the text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5000"/>
              </a:lnSpc>
              <a:buAutoNum type="alphaUcPeriod"/>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 biography.          B. A book review.      C. A short story.           D. A science report.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8"/>
          <p:cNvSpPr>
            <a:spLocks noChangeArrowheads="1"/>
          </p:cNvSpPr>
          <p:nvPr/>
        </p:nvSpPr>
        <p:spPr bwMode="auto">
          <a:xfrm>
            <a:off x="0" y="5092700"/>
            <a:ext cx="9144000" cy="142875"/>
          </a:xfrm>
          <a:prstGeom prst="rect">
            <a:avLst/>
          </a:prstGeom>
          <a:solidFill>
            <a:srgbClr val="FA445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6"/>
          <p:cNvSpPr/>
          <p:nvPr/>
        </p:nvSpPr>
        <p:spPr bwMode="auto">
          <a:xfrm>
            <a:off x="683568" y="771550"/>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8" name="椭圆 7"/>
          <p:cNvSpPr/>
          <p:nvPr/>
        </p:nvSpPr>
        <p:spPr bwMode="auto">
          <a:xfrm>
            <a:off x="683568" y="3291830"/>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椭圆 8"/>
          <p:cNvSpPr/>
          <p:nvPr/>
        </p:nvSpPr>
        <p:spPr bwMode="auto">
          <a:xfrm>
            <a:off x="2699792" y="3939902"/>
            <a:ext cx="288032" cy="288032"/>
          </a:xfrm>
          <a:prstGeom prst="ellipse">
            <a:avLst/>
          </a:prstGeom>
          <a:solidFill>
            <a:schemeClr val="bg1">
              <a:lumMod val="50000"/>
              <a:alpha val="81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4455657" y="1233747"/>
            <a:ext cx="4420933" cy="2439464"/>
          </a:xfrm>
          <a:prstGeom prst="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rise to power :</a:t>
            </a:r>
            <a:r>
              <a:rPr lang="zh-CN" altLang="en-US" b="1" dirty="0">
                <a:ln>
                  <a:solidFill>
                    <a:srgbClr val="92D050"/>
                  </a:solidFill>
                </a:ln>
                <a:latin typeface="Arial" panose="020B0604020202020204" pitchFamily="34" charset="0"/>
                <a:ea typeface="宋体" panose="02010600030101010101" pitchFamily="2" charset="-122"/>
              </a:rPr>
              <a:t>得势</a:t>
            </a:r>
            <a:r>
              <a:rPr lang="en-US" altLang="zh-CN" b="1" dirty="0">
                <a:ln>
                  <a:solidFill>
                    <a:srgbClr val="92D050"/>
                  </a:solidFill>
                </a:ln>
                <a:latin typeface="Arial" panose="020B0604020202020204" pitchFamily="34" charset="0"/>
                <a:ea typeface="宋体" panose="02010600030101010101" pitchFamily="2" charset="-122"/>
              </a:rPr>
              <a:t>;</a:t>
            </a:r>
            <a:r>
              <a:rPr lang="zh-CN" altLang="en-US" b="1" dirty="0">
                <a:ln>
                  <a:solidFill>
                    <a:srgbClr val="92D050"/>
                  </a:solidFill>
                </a:ln>
                <a:latin typeface="Arial" panose="020B0604020202020204" pitchFamily="34" charset="0"/>
                <a:ea typeface="宋体" panose="02010600030101010101" pitchFamily="2" charset="-122"/>
              </a:rPr>
              <a:t>掌权</a:t>
            </a:r>
            <a:r>
              <a:rPr lang="en-US" altLang="zh-CN" b="1" dirty="0">
                <a:ln>
                  <a:solidFill>
                    <a:srgbClr val="92D050"/>
                  </a:solidFill>
                </a:ln>
                <a:latin typeface="Arial" panose="020B0604020202020204" pitchFamily="34" charset="0"/>
                <a:ea typeface="宋体" panose="02010600030101010101" pitchFamily="2" charset="-122"/>
              </a:rPr>
              <a:t>;</a:t>
            </a:r>
            <a:r>
              <a:rPr lang="zh-CN" altLang="en-US" b="1" dirty="0">
                <a:ln>
                  <a:solidFill>
                    <a:srgbClr val="92D050"/>
                  </a:solidFill>
                </a:ln>
                <a:latin typeface="Arial" panose="020B0604020202020204" pitchFamily="34" charset="0"/>
                <a:ea typeface="宋体" panose="02010600030101010101" pitchFamily="2" charset="-122"/>
              </a:rPr>
              <a:t>崛起之路</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On the strength of :</a:t>
            </a:r>
            <a:r>
              <a:rPr lang="zh-CN" altLang="en-US" b="1" dirty="0">
                <a:ln>
                  <a:solidFill>
                    <a:srgbClr val="92D050"/>
                  </a:solidFill>
                </a:ln>
                <a:latin typeface="Arial" panose="020B0604020202020204" pitchFamily="34" charset="0"/>
                <a:ea typeface="宋体" panose="02010600030101010101" pitchFamily="2" charset="-122"/>
              </a:rPr>
              <a:t>基于</a:t>
            </a:r>
            <a:r>
              <a:rPr lang="en-US" altLang="zh-CN" b="1" dirty="0">
                <a:ln>
                  <a:solidFill>
                    <a:srgbClr val="92D050"/>
                  </a:solidFill>
                </a:ln>
                <a:latin typeface="Arial" panose="020B0604020202020204" pitchFamily="34" charset="0"/>
                <a:ea typeface="宋体" panose="02010600030101010101" pitchFamily="2" charset="-122"/>
              </a:rPr>
              <a:t>; </a:t>
            </a:r>
            <a:r>
              <a:rPr lang="zh-CN" altLang="en-US" b="1" dirty="0">
                <a:ln>
                  <a:solidFill>
                    <a:srgbClr val="92D050"/>
                  </a:solidFill>
                </a:ln>
                <a:latin typeface="Arial" panose="020B0604020202020204" pitchFamily="34" charset="0"/>
                <a:ea typeface="宋体" panose="02010600030101010101" pitchFamily="2" charset="-122"/>
              </a:rPr>
              <a:t>凭借</a:t>
            </a:r>
            <a:r>
              <a:rPr lang="en-US" altLang="zh-CN" b="1" dirty="0">
                <a:ln>
                  <a:solidFill>
                    <a:srgbClr val="92D050"/>
                  </a:solidFill>
                </a:ln>
                <a:latin typeface="Arial" panose="020B0604020202020204" pitchFamily="34" charset="0"/>
                <a:ea typeface="宋体" panose="02010600030101010101" pitchFamily="2" charset="-122"/>
              </a:rPr>
              <a:t>; </a:t>
            </a:r>
            <a:r>
              <a:rPr lang="zh-CN" altLang="en-US" b="1" dirty="0">
                <a:ln>
                  <a:solidFill>
                    <a:srgbClr val="92D050"/>
                  </a:solidFill>
                </a:ln>
                <a:latin typeface="Arial" panose="020B0604020202020204" pitchFamily="34" charset="0"/>
                <a:ea typeface="宋体" panose="02010600030101010101" pitchFamily="2" charset="-122"/>
              </a:rPr>
              <a:t>依赖</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In the age (of</a:t>
            </a:r>
            <a:r>
              <a:rPr lang="zh-CN" altLang="en-US" b="1" dirty="0">
                <a:ln>
                  <a:solidFill>
                    <a:srgbClr val="92D050"/>
                  </a:solidFill>
                </a:ln>
                <a:latin typeface="Arial" panose="020B0604020202020204" pitchFamily="34" charset="0"/>
                <a:ea typeface="宋体" panose="02010600030101010101" pitchFamily="2" charset="-122"/>
              </a:rPr>
              <a:t>）在</a:t>
            </a:r>
            <a:r>
              <a:rPr lang="en-US" altLang="zh-CN" b="1" dirty="0">
                <a:ln>
                  <a:solidFill>
                    <a:srgbClr val="92D050"/>
                  </a:solidFill>
                </a:ln>
                <a:latin typeface="Arial" panose="020B0604020202020204" pitchFamily="34" charset="0"/>
                <a:ea typeface="宋体" panose="02010600030101010101" pitchFamily="2" charset="-122"/>
              </a:rPr>
              <a:t>…</a:t>
            </a:r>
            <a:r>
              <a:rPr lang="zh-CN" altLang="en-US" b="1" dirty="0">
                <a:ln>
                  <a:solidFill>
                    <a:srgbClr val="92D050"/>
                  </a:solidFill>
                </a:ln>
                <a:latin typeface="Arial" panose="020B0604020202020204" pitchFamily="34" charset="0"/>
                <a:ea typeface="宋体" panose="02010600030101010101" pitchFamily="2" charset="-122"/>
              </a:rPr>
              <a:t>时代</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Put into use </a:t>
            </a:r>
            <a:r>
              <a:rPr lang="zh-CN" altLang="en-US" b="1" dirty="0">
                <a:ln>
                  <a:solidFill>
                    <a:srgbClr val="92D050"/>
                  </a:solidFill>
                </a:ln>
                <a:latin typeface="Arial" panose="020B0604020202020204" pitchFamily="34" charset="0"/>
                <a:ea typeface="宋体" panose="02010600030101010101" pitchFamily="2" charset="-122"/>
              </a:rPr>
              <a:t>投入使用</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Alternating current </a:t>
            </a:r>
            <a:r>
              <a:rPr lang="zh-CN" altLang="en-US" b="1" dirty="0">
                <a:ln>
                  <a:solidFill>
                    <a:srgbClr val="92D050"/>
                  </a:solidFill>
                </a:ln>
                <a:latin typeface="Arial" panose="020B0604020202020204" pitchFamily="34" charset="0"/>
                <a:ea typeface="宋体" panose="02010600030101010101" pitchFamily="2" charset="-122"/>
              </a:rPr>
              <a:t>交流电</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Power delivery </a:t>
            </a:r>
            <a:r>
              <a:rPr lang="zh-CN" altLang="en-US" b="1" dirty="0">
                <a:ln>
                  <a:solidFill>
                    <a:srgbClr val="92D050"/>
                  </a:solidFill>
                </a:ln>
                <a:latin typeface="Arial" panose="020B0604020202020204" pitchFamily="34" charset="0"/>
                <a:ea typeface="宋体" panose="02010600030101010101" pitchFamily="2" charset="-122"/>
              </a:rPr>
              <a:t>电力输送</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Be linked to </a:t>
            </a:r>
            <a:r>
              <a:rPr lang="zh-CN" altLang="en-US" b="1" dirty="0">
                <a:ln>
                  <a:solidFill>
                    <a:srgbClr val="92D050"/>
                  </a:solidFill>
                </a:ln>
                <a:latin typeface="Arial" panose="020B0604020202020204" pitchFamily="34" charset="0"/>
                <a:ea typeface="宋体" panose="02010600030101010101" pitchFamily="2" charset="-122"/>
              </a:rPr>
              <a:t>与</a:t>
            </a:r>
            <a:r>
              <a:rPr lang="en-US" altLang="zh-CN" b="1" dirty="0">
                <a:ln>
                  <a:solidFill>
                    <a:srgbClr val="92D050"/>
                  </a:solidFill>
                </a:ln>
                <a:latin typeface="Arial" panose="020B0604020202020204" pitchFamily="34" charset="0"/>
                <a:ea typeface="宋体" panose="02010600030101010101" pitchFamily="2" charset="-122"/>
              </a:rPr>
              <a:t>…</a:t>
            </a:r>
            <a:r>
              <a:rPr lang="zh-CN" altLang="en-US" b="1" dirty="0">
                <a:ln>
                  <a:solidFill>
                    <a:srgbClr val="92D050"/>
                  </a:solidFill>
                </a:ln>
                <a:latin typeface="Arial" panose="020B0604020202020204" pitchFamily="34" charset="0"/>
                <a:ea typeface="宋体" panose="02010600030101010101" pitchFamily="2" charset="-122"/>
              </a:rPr>
              <a:t>相关联</a:t>
            </a:r>
            <a:endParaRPr lang="zh-CN" altLang="en-US" b="1" dirty="0">
              <a:ln>
                <a:solidFill>
                  <a:srgbClr val="92D050"/>
                </a:solidFill>
              </a:ln>
              <a:latin typeface="Arial" panose="020B0604020202020204" pitchFamily="34" charset="0"/>
              <a:ea typeface="宋体" panose="02010600030101010101" pitchFamily="2" charset="-122"/>
            </a:endParaRPr>
          </a:p>
          <a:p>
            <a:pPr marL="285750" indent="-285750" fontAlgn="base">
              <a:spcBef>
                <a:spcPct val="0"/>
              </a:spcBef>
              <a:spcAft>
                <a:spcPct val="0"/>
              </a:spcAft>
              <a:buFont typeface="Wingdings" panose="05000000000000000000" pitchFamily="2" charset="2"/>
              <a:buChar char="l"/>
            </a:pPr>
            <a:r>
              <a:rPr lang="en-US" altLang="zh-CN" b="1" dirty="0">
                <a:ln>
                  <a:solidFill>
                    <a:srgbClr val="92D050"/>
                  </a:solidFill>
                </a:ln>
                <a:latin typeface="Arial" panose="020B0604020202020204" pitchFamily="34" charset="0"/>
                <a:ea typeface="宋体" panose="02010600030101010101" pitchFamily="2" charset="-122"/>
              </a:rPr>
              <a:t>Come to an end </a:t>
            </a:r>
            <a:r>
              <a:rPr lang="zh-CN" altLang="en-US" b="1" dirty="0">
                <a:ln>
                  <a:solidFill>
                    <a:srgbClr val="92D050"/>
                  </a:solidFill>
                </a:ln>
                <a:latin typeface="Arial" panose="020B0604020202020204" pitchFamily="34" charset="0"/>
                <a:ea typeface="宋体" panose="02010600030101010101" pitchFamily="2" charset="-122"/>
              </a:rPr>
              <a:t>结束</a:t>
            </a:r>
            <a:endParaRPr lang="zh-CN" altLang="en-US" b="1" dirty="0">
              <a:ln>
                <a:solidFill>
                  <a:srgbClr val="92D050"/>
                </a:solidFill>
              </a:ln>
              <a:latin typeface="Arial" panose="020B0604020202020204" pitchFamily="34" charset="0"/>
              <a:ea typeface="宋体" panose="02010600030101010101" pitchFamily="2" charset="-122"/>
            </a:endParaRPr>
          </a:p>
        </p:txBody>
      </p:sp>
      <p:sp>
        <p:nvSpPr>
          <p:cNvPr id="13" name="文本框 12"/>
          <p:cNvSpPr txBox="1"/>
          <p:nvPr/>
        </p:nvSpPr>
        <p:spPr>
          <a:xfrm>
            <a:off x="4427984" y="837269"/>
            <a:ext cx="4464057" cy="387670"/>
          </a:xfrm>
          <a:prstGeom prst="rect">
            <a:avLst/>
          </a:prstGeom>
          <a:solidFill>
            <a:srgbClr val="92D050"/>
          </a:solidFill>
          <a:effectLst>
            <a:outerShdw blurRad="50800" dist="38100" algn="l" rotWithShape="0">
              <a:prstClr val="black">
                <a:alpha val="40000"/>
              </a:prstClr>
            </a:outerShdw>
          </a:effectLst>
        </p:spPr>
        <p:txBody>
          <a:bodyPr wrap="square">
            <a:spAutoFit/>
          </a:bodyPr>
          <a:lstStyle/>
          <a:p>
            <a:pPr lvl="0" indent="76200" algn="ctr">
              <a:lnSpc>
                <a:spcPct val="115000"/>
              </a:lnSpc>
            </a:pPr>
            <a:r>
              <a:rPr kumimoji="0" lang="zh-CN"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词 块 整 理</a:t>
            </a:r>
            <a:endParaRPr kumimoji="0" lang="zh-CN" altLang="zh-CN" sz="1400" b="1" i="0" u="none" strike="noStrike" kern="1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Lst>
  </p:timing>
</p:sld>
</file>

<file path=ppt/theme/theme1.xml><?xml version="1.0" encoding="utf-8"?>
<a:theme xmlns:a="http://schemas.openxmlformats.org/drawingml/2006/main" name="Office 主题​​">
  <a:themeElements>
    <a:clrScheme name="自定义 927">
      <a:dk1>
        <a:srgbClr val="000000"/>
      </a:dk1>
      <a:lt1>
        <a:srgbClr val="F4F6F0"/>
      </a:lt1>
      <a:dk2>
        <a:srgbClr val="000000"/>
      </a:dk2>
      <a:lt2>
        <a:srgbClr val="FFFFFF"/>
      </a:lt2>
      <a:accent1>
        <a:srgbClr val="7F7F7F"/>
      </a:accent1>
      <a:accent2>
        <a:srgbClr val="7F7F7F"/>
      </a:accent2>
      <a:accent3>
        <a:srgbClr val="7F7F7F"/>
      </a:accent3>
      <a:accent4>
        <a:srgbClr val="7F7F7F"/>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22970</Words>
  <Application>WPS 演示</Application>
  <PresentationFormat>全屏显示(16:9)</PresentationFormat>
  <Paragraphs>764</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微软雅黑</vt:lpstr>
      <vt:lpstr>Calibri</vt:lpstr>
      <vt:lpstr>Impact</vt:lpstr>
      <vt:lpstr>Open Sans Light</vt:lpstr>
      <vt:lpstr>Segoe Print</vt:lpstr>
      <vt:lpstr>方正小标宋简体</vt:lpstr>
      <vt:lpstr>Arial Unicode MS</vt:lpstr>
      <vt:lpstr>Times New Roman</vt:lpstr>
      <vt:lpstr>Arial Unicode MS</vt:lpstr>
      <vt:lpstr>Calibri</vt:lpstr>
      <vt:lpstr>HelveticaNeue</vt:lpstr>
      <vt:lpstr>Corbel</vt:lpstr>
      <vt:lpstr>华文新魏</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24147</cp:lastModifiedBy>
  <cp:revision>188</cp:revision>
  <dcterms:created xsi:type="dcterms:W3CDTF">2016-05-13T05:34:00Z</dcterms:created>
  <dcterms:modified xsi:type="dcterms:W3CDTF">2022-01-15T12:18:26Z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