
<file path=[Content_Types].xml><?xml version="1.0" encoding="utf-8"?>
<Types xmlns="http://schemas.openxmlformats.org/package/2006/content-types">
  <Default Extension="jpeg" ContentType="image/jpeg"/>
  <Default Extension="png" ContentType="image/pn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490" r:id="rId4"/>
    <p:sldId id="437" r:id="rId5"/>
    <p:sldId id="470" r:id="rId6"/>
    <p:sldId id="471" r:id="rId7"/>
    <p:sldId id="472" r:id="rId9"/>
    <p:sldId id="473" r:id="rId10"/>
    <p:sldId id="474" r:id="rId11"/>
    <p:sldId id="438" r:id="rId12"/>
    <p:sldId id="439" r:id="rId13"/>
    <p:sldId id="440" r:id="rId14"/>
    <p:sldId id="441" r:id="rId15"/>
    <p:sldId id="442" r:id="rId16"/>
    <p:sldId id="443" r:id="rId17"/>
    <p:sldId id="444" r:id="rId18"/>
    <p:sldId id="445" r:id="rId19"/>
    <p:sldId id="399" r:id="rId20"/>
    <p:sldId id="400" r:id="rId21"/>
    <p:sldId id="401" r:id="rId22"/>
    <p:sldId id="433" r:id="rId23"/>
    <p:sldId id="412" r:id="rId24"/>
    <p:sldId id="413" r:id="rId25"/>
    <p:sldId id="41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2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幻灯片图像占位符 1"/>
          <p:cNvSpPr>
            <a:spLocks noGrp="1" noRot="1" noChangeAspect="1"/>
          </p:cNvSpPr>
          <p:nvPr>
            <p:ph type="sldImg" idx="2"/>
          </p:nvPr>
        </p:nvSpPr>
        <p:spPr/>
      </p:sp>
      <p:sp>
        <p:nvSpPr>
          <p:cNvPr id="1048596"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幻灯片图像占位符 1"/>
          <p:cNvSpPr>
            <a:spLocks noGrp="1" noRot="1" noChangeAspect="1"/>
          </p:cNvSpPr>
          <p:nvPr>
            <p:ph type="sldImg" idx="2"/>
          </p:nvPr>
        </p:nvSpPr>
        <p:spPr/>
      </p:sp>
      <p:sp>
        <p:nvSpPr>
          <p:cNvPr id="1048601"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9" name="标题 1"/>
          <p:cNvSpPr>
            <a:spLocks noGrp="1"/>
          </p:cNvSpPr>
          <p:nvPr>
            <p:ph type="title"/>
          </p:nvPr>
        </p:nvSpPr>
        <p:spPr/>
        <p:txBody>
          <a:bodyPr/>
          <a:lstStyle/>
          <a:p>
            <a:r>
              <a:rPr lang="zh-CN" altLang="en-US" smtClean="0"/>
              <a:t>单击此处编辑母版标题样式</a:t>
            </a:r>
            <a:endParaRPr lang="zh-CN" altLang="en-US"/>
          </a:p>
        </p:txBody>
      </p:sp>
      <p:sp>
        <p:nvSpPr>
          <p:cNvPr id="1048590"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91"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92" name="页脚占位符 4"/>
          <p:cNvSpPr>
            <a:spLocks noGrp="1"/>
          </p:cNvSpPr>
          <p:nvPr>
            <p:ph type="ftr" sz="quarter" idx="11"/>
          </p:nvPr>
        </p:nvSpPr>
        <p:spPr/>
        <p:txBody>
          <a:bodyPr/>
          <a:lstStyle/>
          <a:p>
            <a:endParaRPr lang="zh-CN" altLang="en-US"/>
          </a:p>
        </p:txBody>
      </p:sp>
      <p:sp>
        <p:nvSpPr>
          <p:cNvPr id="1048593"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66"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76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76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69" name="页脚占位符 4"/>
          <p:cNvSpPr>
            <a:spLocks noGrp="1"/>
          </p:cNvSpPr>
          <p:nvPr>
            <p:ph type="ftr" sz="quarter" idx="11"/>
          </p:nvPr>
        </p:nvSpPr>
        <p:spPr/>
        <p:txBody>
          <a:bodyPr/>
          <a:lstStyle/>
          <a:p>
            <a:endParaRPr lang="zh-CN" altLang="en-US"/>
          </a:p>
        </p:txBody>
      </p:sp>
      <p:sp>
        <p:nvSpPr>
          <p:cNvPr id="104877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71" name="标题 1"/>
          <p:cNvSpPr>
            <a:spLocks noGrp="1"/>
          </p:cNvSpPr>
          <p:nvPr>
            <p:ph type="title"/>
          </p:nvPr>
        </p:nvSpPr>
        <p:spPr/>
        <p:txBody>
          <a:bodyPr/>
          <a:lstStyle/>
          <a:p>
            <a:r>
              <a:rPr lang="zh-CN" altLang="en-US" smtClean="0"/>
              <a:t>单击此处编辑母版标题样式</a:t>
            </a:r>
            <a:endParaRPr lang="zh-CN" altLang="en-US"/>
          </a:p>
        </p:txBody>
      </p:sp>
      <p:sp>
        <p:nvSpPr>
          <p:cNvPr id="1048772"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3"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74"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75" name="页脚占位符 5"/>
          <p:cNvSpPr>
            <a:spLocks noGrp="1"/>
          </p:cNvSpPr>
          <p:nvPr>
            <p:ph type="ftr" sz="quarter" idx="11"/>
          </p:nvPr>
        </p:nvSpPr>
        <p:spPr/>
        <p:txBody>
          <a:bodyPr/>
          <a:lstStyle/>
          <a:p>
            <a:endParaRPr lang="zh-CN" altLang="en-US"/>
          </a:p>
        </p:txBody>
      </p:sp>
      <p:sp>
        <p:nvSpPr>
          <p:cNvPr id="1048776"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77"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1048778"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79"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81"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82"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83" name="页脚占位符 7"/>
          <p:cNvSpPr>
            <a:spLocks noGrp="1"/>
          </p:cNvSpPr>
          <p:nvPr>
            <p:ph type="ftr" sz="quarter" idx="11"/>
          </p:nvPr>
        </p:nvSpPr>
        <p:spPr/>
        <p:txBody>
          <a:bodyPr/>
          <a:lstStyle/>
          <a:p>
            <a:endParaRPr lang="zh-CN" altLang="en-US"/>
          </a:p>
        </p:txBody>
      </p:sp>
      <p:sp>
        <p:nvSpPr>
          <p:cNvPr id="1048784"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6" name="标题 1"/>
          <p:cNvSpPr>
            <a:spLocks noGrp="1"/>
          </p:cNvSpPr>
          <p:nvPr>
            <p:ph type="title"/>
          </p:nvPr>
        </p:nvSpPr>
        <p:spPr/>
        <p:txBody>
          <a:bodyPr/>
          <a:lstStyle/>
          <a:p>
            <a:r>
              <a:rPr lang="zh-CN" altLang="en-US" smtClean="0"/>
              <a:t>单击此处编辑母版标题样式</a:t>
            </a:r>
            <a:endParaRPr lang="zh-CN" altLang="en-US"/>
          </a:p>
        </p:txBody>
      </p:sp>
      <p:sp>
        <p:nvSpPr>
          <p:cNvPr id="1048747"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8" name="页脚占位符 3"/>
          <p:cNvSpPr>
            <a:spLocks noGrp="1"/>
          </p:cNvSpPr>
          <p:nvPr>
            <p:ph type="ftr" sz="quarter" idx="11"/>
          </p:nvPr>
        </p:nvSpPr>
        <p:spPr/>
        <p:txBody>
          <a:bodyPr/>
          <a:lstStyle/>
          <a:p>
            <a:endParaRPr lang="zh-CN" altLang="en-US"/>
          </a:p>
        </p:txBody>
      </p:sp>
      <p:sp>
        <p:nvSpPr>
          <p:cNvPr id="1048749"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85"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86" name="页脚占位符 2"/>
          <p:cNvSpPr>
            <a:spLocks noGrp="1"/>
          </p:cNvSpPr>
          <p:nvPr>
            <p:ph type="ftr" sz="quarter" idx="11"/>
          </p:nvPr>
        </p:nvSpPr>
        <p:spPr/>
        <p:txBody>
          <a:bodyPr/>
          <a:lstStyle/>
          <a:p>
            <a:endParaRPr lang="zh-CN" altLang="en-US"/>
          </a:p>
        </p:txBody>
      </p:sp>
      <p:sp>
        <p:nvSpPr>
          <p:cNvPr id="1048787"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88"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89"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90"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91"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92" name="页脚占位符 5"/>
          <p:cNvSpPr>
            <a:spLocks noGrp="1"/>
          </p:cNvSpPr>
          <p:nvPr>
            <p:ph type="ftr" sz="quarter" idx="11"/>
          </p:nvPr>
        </p:nvSpPr>
        <p:spPr/>
        <p:txBody>
          <a:bodyPr/>
          <a:lstStyle/>
          <a:p>
            <a:endParaRPr lang="zh-CN" altLang="en-US"/>
          </a:p>
        </p:txBody>
      </p:sp>
      <p:sp>
        <p:nvSpPr>
          <p:cNvPr id="1048793"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55"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5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5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5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59" name="页脚占位符 5"/>
          <p:cNvSpPr>
            <a:spLocks noGrp="1"/>
          </p:cNvSpPr>
          <p:nvPr>
            <p:ph type="ftr" sz="quarter" idx="11"/>
          </p:nvPr>
        </p:nvSpPr>
        <p:spPr/>
        <p:txBody>
          <a:bodyPr/>
          <a:lstStyle/>
          <a:p>
            <a:endParaRPr lang="zh-CN" altLang="en-US"/>
          </a:p>
        </p:txBody>
      </p:sp>
      <p:sp>
        <p:nvSpPr>
          <p:cNvPr id="104876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61" name="标题 1"/>
          <p:cNvSpPr>
            <a:spLocks noGrp="1"/>
          </p:cNvSpPr>
          <p:nvPr>
            <p:ph type="title"/>
          </p:nvPr>
        </p:nvSpPr>
        <p:spPr/>
        <p:txBody>
          <a:bodyPr/>
          <a:lstStyle/>
          <a:p>
            <a:r>
              <a:rPr lang="zh-CN" altLang="en-US" smtClean="0"/>
              <a:t>单击此处编辑母版标题样式</a:t>
            </a:r>
            <a:endParaRPr lang="zh-CN" altLang="en-US"/>
          </a:p>
        </p:txBody>
      </p:sp>
      <p:sp>
        <p:nvSpPr>
          <p:cNvPr id="1048762"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6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64" name="页脚占位符 4"/>
          <p:cNvSpPr>
            <a:spLocks noGrp="1"/>
          </p:cNvSpPr>
          <p:nvPr>
            <p:ph type="ftr" sz="quarter" idx="11"/>
          </p:nvPr>
        </p:nvSpPr>
        <p:spPr/>
        <p:txBody>
          <a:bodyPr/>
          <a:lstStyle/>
          <a:p>
            <a:endParaRPr lang="zh-CN" altLang="en-US"/>
          </a:p>
        </p:txBody>
      </p:sp>
      <p:sp>
        <p:nvSpPr>
          <p:cNvPr id="104876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750"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1048751"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52"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53" name="页脚占位符 4"/>
          <p:cNvSpPr>
            <a:spLocks noGrp="1"/>
          </p:cNvSpPr>
          <p:nvPr>
            <p:ph type="ftr" sz="quarter" idx="11"/>
          </p:nvPr>
        </p:nvSpPr>
        <p:spPr/>
        <p:txBody>
          <a:bodyPr/>
          <a:lstStyle/>
          <a:p>
            <a:endParaRPr lang="zh-CN" altLang="en-US"/>
          </a:p>
        </p:txBody>
      </p:sp>
      <p:sp>
        <p:nvSpPr>
          <p:cNvPr id="1048754"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2.png"/><Relationship Id="rId2" Type="http://schemas.microsoft.com/office/2007/relationships/media" Target="../media/media1.m4a"/><Relationship Id="rId1" Type="http://schemas.openxmlformats.org/officeDocument/2006/relationships/audio" Target="../media/media1.m4a"/></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570864"/>
            <a:ext cx="12093146" cy="5862118"/>
          </a:xfrm>
          <a:prstGeom prst="rect">
            <a:avLst/>
          </a:prstGeom>
          <a:noFill/>
        </p:spPr>
        <p:txBody>
          <a:bodyPr wrap="square" rtlCol="0">
            <a:spAutoFit/>
          </a:bodyPr>
          <a:lstStyle/>
          <a:p>
            <a:pPr>
              <a:lnSpc>
                <a:spcPct val="90000"/>
              </a:lnSpc>
              <a:spcBef>
                <a:spcPts val="1000"/>
              </a:spcBef>
            </a:pPr>
            <a:r>
              <a:rPr lang="en-US" sz="2800" dirty="0" smtClean="0">
                <a:latin typeface="Times New Roman" panose="02020603050405020304" charset="0"/>
                <a:ea typeface="华文中宋" panose="02010600040101010101" charset="-122"/>
                <a:cs typeface="Times New Roman" panose="02020603050405020304" charset="0"/>
                <a:sym typeface="+mn-ea"/>
              </a:rPr>
              <a:t>1. </a:t>
            </a:r>
            <a:r>
              <a:rPr lang="en-US" sz="2800" dirty="0" smtClean="0">
                <a:solidFill>
                  <a:srgbClr val="3333FF"/>
                </a:solidFill>
                <a:latin typeface="Times New Roman" panose="02020603050405020304" charset="0"/>
                <a:ea typeface="华文中宋" panose="02010600040101010101" charset="-122"/>
                <a:cs typeface="Times New Roman" panose="02020603050405020304" charset="0"/>
                <a:sym typeface="+mn-ea"/>
              </a:rPr>
              <a:t>solicit</a:t>
            </a:r>
            <a:r>
              <a:rPr lang="en-US" altLang="zh-CN" sz="2800" dirty="0">
                <a:latin typeface="Times New Roman" panose="02020603050405020304" charset="0"/>
                <a:ea typeface="华文中宋" panose="02010600040101010101" charset="-122"/>
                <a:cs typeface="Times New Roman" panose="02020603050405020304" charset="0"/>
              </a:rPr>
              <a:t>: to ask </a:t>
            </a:r>
            <a:r>
              <a:rPr lang="en-US" altLang="zh-CN" sz="2800" dirty="0" err="1">
                <a:latin typeface="Times New Roman" panose="02020603050405020304" charset="0"/>
                <a:ea typeface="华文中宋" panose="02010600040101010101" charset="-122"/>
                <a:cs typeface="Times New Roman" panose="02020603050405020304" charset="0"/>
              </a:rPr>
              <a:t>sb</a:t>
            </a:r>
            <a:r>
              <a:rPr lang="en-US" altLang="zh-CN" sz="2800" dirty="0">
                <a:latin typeface="Times New Roman" panose="02020603050405020304" charset="0"/>
                <a:ea typeface="华文中宋" panose="02010600040101010101" charset="-122"/>
                <a:cs typeface="Times New Roman" panose="02020603050405020304" charset="0"/>
              </a:rPr>
              <a:t> for </a:t>
            </a:r>
            <a:r>
              <a:rPr lang="en-US" altLang="zh-CN" sz="2800" dirty="0" err="1">
                <a:latin typeface="Times New Roman" panose="02020603050405020304" charset="0"/>
                <a:ea typeface="华文中宋" panose="02010600040101010101" charset="-122"/>
                <a:cs typeface="Times New Roman" panose="02020603050405020304" charset="0"/>
              </a:rPr>
              <a:t>sth</a:t>
            </a:r>
            <a:r>
              <a:rPr lang="en-US" altLang="zh-CN" sz="2800" dirty="0">
                <a:latin typeface="Times New Roman" panose="02020603050405020304" charset="0"/>
                <a:ea typeface="华文中宋" panose="02010600040101010101" charset="-122"/>
                <a:cs typeface="Times New Roman" panose="02020603050405020304" charset="0"/>
              </a:rPr>
              <a:t>, such as support, money, or </a:t>
            </a:r>
            <a:r>
              <a:rPr lang="en-US" altLang="zh-CN" sz="2800" dirty="0" smtClean="0">
                <a:latin typeface="Times New Roman" panose="02020603050405020304" charset="0"/>
                <a:ea typeface="华文中宋" panose="02010600040101010101" charset="-122"/>
                <a:cs typeface="Times New Roman" panose="02020603050405020304" charset="0"/>
              </a:rPr>
              <a:t>information</a:t>
            </a:r>
            <a:r>
              <a:rPr lang="en-US" altLang="zh-CN" sz="2800" dirty="0">
                <a:latin typeface="Times New Roman" panose="02020603050405020304" charset="0"/>
                <a:ea typeface="华文中宋" panose="02010600040101010101" charset="-122"/>
                <a:cs typeface="Times New Roman" panose="02020603050405020304" charset="0"/>
              </a:rPr>
              <a:t> </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a:lnSpc>
                <a:spcPct val="90000"/>
              </a:lnSpc>
              <a:spcBef>
                <a:spcPts val="1000"/>
              </a:spcBef>
            </a:pPr>
            <a:r>
              <a:rPr lang="en-US" altLang="zh-CN" sz="2800" dirty="0">
                <a:latin typeface="Times New Roman" panose="02020603050405020304" charset="0"/>
                <a:ea typeface="华文中宋" panose="02010600040101010101" charset="-122"/>
                <a:cs typeface="Times New Roman" panose="02020603050405020304" charset="0"/>
              </a:rPr>
              <a:t> </a:t>
            </a:r>
            <a:r>
              <a:rPr lang="en-US" altLang="zh-CN" sz="2800" dirty="0" smtClean="0">
                <a:latin typeface="Times New Roman" panose="02020603050405020304" charset="0"/>
                <a:ea typeface="华文中宋" panose="02010600040101010101" charset="-122"/>
                <a:cs typeface="Times New Roman" panose="02020603050405020304" charset="0"/>
              </a:rPr>
              <a:t>                </a:t>
            </a:r>
            <a:r>
              <a:rPr lang="zh-CN" altLang="en-US" sz="2800" dirty="0" smtClean="0">
                <a:latin typeface="Times New Roman" panose="02020603050405020304" charset="0"/>
                <a:ea typeface="华文中宋" panose="02010600040101010101" charset="-122"/>
                <a:cs typeface="Times New Roman" panose="02020603050405020304" charset="0"/>
              </a:rPr>
              <a:t>索求</a:t>
            </a:r>
            <a:r>
              <a:rPr lang="zh-CN" altLang="en-US" sz="2800" dirty="0">
                <a:latin typeface="Times New Roman" panose="02020603050405020304" charset="0"/>
                <a:ea typeface="华文中宋" panose="02010600040101010101" charset="-122"/>
                <a:cs typeface="Times New Roman" panose="02020603050405020304" charset="0"/>
              </a:rPr>
              <a:t>，请求</a:t>
            </a:r>
            <a:r>
              <a:rPr lang="en-US" altLang="zh-CN" sz="2800" dirty="0">
                <a:latin typeface="Times New Roman" panose="02020603050405020304" charset="0"/>
                <a:ea typeface="华文中宋" panose="02010600040101010101" charset="-122"/>
                <a:cs typeface="Times New Roman" panose="02020603050405020304" charset="0"/>
              </a:rPr>
              <a:t>…</a:t>
            </a:r>
            <a:r>
              <a:rPr lang="zh-CN" altLang="en-US" sz="2800" dirty="0">
                <a:latin typeface="Times New Roman" panose="02020603050405020304" charset="0"/>
                <a:ea typeface="华文中宋" panose="02010600040101010101" charset="-122"/>
                <a:cs typeface="Times New Roman" panose="02020603050405020304" charset="0"/>
              </a:rPr>
              <a:t>给予（援助、钱或信息</a:t>
            </a:r>
            <a:r>
              <a:rPr lang="zh-CN" altLang="en-US" sz="2800" dirty="0" smtClean="0">
                <a:latin typeface="Times New Roman" panose="02020603050405020304" charset="0"/>
                <a:ea typeface="华文中宋" panose="02010600040101010101" charset="-122"/>
                <a:cs typeface="Times New Roman" panose="02020603050405020304" charset="0"/>
              </a:rPr>
              <a:t>）</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pitchFamily="2" charset="2"/>
              <a:buChar char="ü"/>
            </a:pPr>
            <a:r>
              <a:rPr lang="en-US" altLang="zh-CN" sz="2800" dirty="0" smtClean="0">
                <a:latin typeface="Times New Roman" panose="02020603050405020304" charset="0"/>
                <a:ea typeface="华文中宋" panose="02010600040101010101" charset="-122"/>
                <a:cs typeface="Times New Roman" panose="02020603050405020304" charset="0"/>
              </a:rPr>
              <a:t>They were planning to solicit funds from a number of organizations. </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a:lnSpc>
                <a:spcPct val="90000"/>
              </a:lnSpc>
              <a:spcBef>
                <a:spcPts val="1000"/>
              </a:spcBef>
            </a:pPr>
            <a:r>
              <a:rPr lang="zh-CN" altLang="en-US" sz="2800" dirty="0" smtClean="0">
                <a:latin typeface="Times New Roman" panose="02020603050405020304" charset="0"/>
                <a:ea typeface="华文中宋" panose="02010600040101010101" charset="-122"/>
                <a:cs typeface="Times New Roman" panose="02020603050405020304" charset="0"/>
              </a:rPr>
              <a:t>      他们正计划向一些机构募集资金</a:t>
            </a:r>
            <a:r>
              <a:rPr lang="en-US" altLang="zh-CN" sz="2800" dirty="0" smtClean="0">
                <a:latin typeface="Times New Roman" panose="02020603050405020304" charset="0"/>
                <a:ea typeface="华文中宋" panose="02010600040101010101" charset="-122"/>
                <a:cs typeface="Times New Roman" panose="02020603050405020304" charset="0"/>
              </a:rPr>
              <a:t>。</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smtClean="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a:latin typeface="Times New Roman" panose="02020603050405020304" charset="0"/>
              <a:cs typeface="Times New Roman" panose="02020603050405020304" charset="0"/>
            </a:endParaRPr>
          </a:p>
          <a:p>
            <a:pPr>
              <a:lnSpc>
                <a:spcPct val="90000"/>
              </a:lnSpc>
              <a:spcBef>
                <a:spcPts val="1000"/>
              </a:spcBef>
            </a:pPr>
            <a:endParaRPr lang="en-US" altLang="zh-CN" sz="3200" dirty="0" smtClean="0">
              <a:latin typeface="Times New Roman" panose="02020603050405020304" charset="0"/>
              <a:cs typeface="Times New Roman" panose="02020603050405020304" charset="0"/>
            </a:endParaRPr>
          </a:p>
          <a:p>
            <a:pPr>
              <a:lnSpc>
                <a:spcPct val="90000"/>
              </a:lnSpc>
              <a:spcBef>
                <a:spcPts val="1000"/>
              </a:spcBef>
            </a:pPr>
            <a:r>
              <a:rPr lang="en-US" altLang="zh-CN" sz="3200" dirty="0" smtClean="0">
                <a:latin typeface="Times New Roman" panose="02020603050405020304" charset="0"/>
                <a:cs typeface="Times New Roman" panose="02020603050405020304" charset="0"/>
              </a:rPr>
              <a:t>2</a:t>
            </a:r>
            <a:r>
              <a:rPr lang="en-US" altLang="zh-CN" sz="3200" dirty="0">
                <a:latin typeface="Times New Roman" panose="02020603050405020304" charset="0"/>
                <a:cs typeface="Times New Roman" panose="02020603050405020304" charset="0"/>
              </a:rPr>
              <a:t>. </a:t>
            </a:r>
            <a:r>
              <a:rPr lang="en-US" altLang="zh-CN" sz="3000" dirty="0">
                <a:solidFill>
                  <a:srgbClr val="3333FF"/>
                </a:solidFill>
                <a:latin typeface="Times New Roman" panose="02020603050405020304" charset="0"/>
                <a:cs typeface="Times New Roman" panose="02020603050405020304" charset="0"/>
                <a:sym typeface="+mn-ea"/>
              </a:rPr>
              <a:t>o</a:t>
            </a:r>
            <a:r>
              <a:rPr lang="en-US" sz="3000" dirty="0" smtClean="0">
                <a:solidFill>
                  <a:srgbClr val="3333FF"/>
                </a:solidFill>
                <a:latin typeface="Times New Roman" panose="02020603050405020304" charset="0"/>
                <a:cs typeface="Times New Roman" panose="02020603050405020304" charset="0"/>
                <a:sym typeface="+mn-ea"/>
              </a:rPr>
              <a:t>ff guard</a:t>
            </a:r>
            <a:r>
              <a:rPr lang="en-US" altLang="zh-CN" sz="3000" dirty="0" smtClean="0">
                <a:latin typeface="Times New Roman" panose="02020603050405020304" charset="0"/>
                <a:cs typeface="Times New Roman" panose="02020603050405020304" charset="0"/>
              </a:rPr>
              <a:t>: </a:t>
            </a:r>
            <a:r>
              <a:rPr lang="en-US" sz="2800" dirty="0">
                <a:latin typeface="Times New Roman" panose="02020603050405020304" charset="0"/>
                <a:ea typeface="华文中宋" panose="02010600040101010101" charset="-122"/>
                <a:cs typeface="Times New Roman" panose="02020603050405020304" charset="0"/>
              </a:rPr>
              <a:t>not careful or prepared for </a:t>
            </a:r>
            <a:r>
              <a:rPr lang="en-US" sz="2800" dirty="0" err="1">
                <a:latin typeface="Times New Roman" panose="02020603050405020304" charset="0"/>
                <a:ea typeface="华文中宋" panose="02010600040101010101" charset="-122"/>
                <a:cs typeface="Times New Roman" panose="02020603050405020304" charset="0"/>
              </a:rPr>
              <a:t>sth</a:t>
            </a:r>
            <a:r>
              <a:rPr lang="en-US" sz="2800" dirty="0">
                <a:latin typeface="Times New Roman" panose="02020603050405020304" charset="0"/>
                <a:ea typeface="华文中宋" panose="02010600040101010101" charset="-122"/>
                <a:cs typeface="Times New Roman" panose="02020603050405020304" charset="0"/>
              </a:rPr>
              <a:t> difficult or dangerous </a:t>
            </a:r>
            <a:endParaRPr lang="en-US" sz="2800" dirty="0" smtClean="0">
              <a:latin typeface="Times New Roman" panose="02020603050405020304" charset="0"/>
              <a:ea typeface="华文中宋" panose="02010600040101010101" charset="-122"/>
              <a:cs typeface="Times New Roman" panose="02020603050405020304" charset="0"/>
            </a:endParaRPr>
          </a:p>
          <a:p>
            <a:pPr>
              <a:lnSpc>
                <a:spcPct val="90000"/>
              </a:lnSpc>
              <a:spcBef>
                <a:spcPts val="1000"/>
              </a:spcBef>
            </a:pPr>
            <a:r>
              <a:rPr lang="en-US" sz="2800" dirty="0">
                <a:latin typeface="Times New Roman" panose="02020603050405020304" charset="0"/>
                <a:ea typeface="华文中宋" panose="02010600040101010101" charset="-122"/>
                <a:cs typeface="Times New Roman" panose="02020603050405020304" charset="0"/>
              </a:rPr>
              <a:t> </a:t>
            </a:r>
            <a:r>
              <a:rPr lang="en-US" sz="2800" dirty="0" smtClean="0">
                <a:latin typeface="Times New Roman" panose="02020603050405020304" charset="0"/>
                <a:ea typeface="华文中宋" panose="02010600040101010101" charset="-122"/>
                <a:cs typeface="Times New Roman" panose="02020603050405020304" charset="0"/>
              </a:rPr>
              <a:t>                      </a:t>
            </a:r>
            <a:r>
              <a:rPr lang="en-US" sz="2800" dirty="0" err="1" smtClean="0">
                <a:latin typeface="Times New Roman" panose="02020603050405020304" charset="0"/>
                <a:ea typeface="华文中宋" panose="02010600040101010101" charset="-122"/>
                <a:cs typeface="Times New Roman" panose="02020603050405020304" charset="0"/>
              </a:rPr>
              <a:t>不警惕</a:t>
            </a:r>
            <a:r>
              <a:rPr lang="zh-CN" altLang="en-US" sz="2800" dirty="0" smtClean="0">
                <a:latin typeface="Times New Roman" panose="02020603050405020304" charset="0"/>
                <a:ea typeface="华文中宋" panose="02010600040101010101" charset="-122"/>
                <a:cs typeface="Times New Roman" panose="02020603050405020304" charset="0"/>
              </a:rPr>
              <a:t>；</a:t>
            </a:r>
            <a:r>
              <a:rPr lang="en-US" sz="2800" dirty="0" err="1" smtClean="0">
                <a:latin typeface="Times New Roman" panose="02020603050405020304" charset="0"/>
                <a:ea typeface="华文中宋" panose="02010600040101010101" charset="-122"/>
                <a:cs typeface="Times New Roman" panose="02020603050405020304" charset="0"/>
              </a:rPr>
              <a:t>不提防</a:t>
            </a:r>
            <a:r>
              <a:rPr lang="en-US" sz="2800" dirty="0" err="1">
                <a:latin typeface="Times New Roman" panose="02020603050405020304" charset="0"/>
                <a:ea typeface="华文中宋" panose="02010600040101010101" charset="-122"/>
                <a:cs typeface="Times New Roman" panose="02020603050405020304" charset="0"/>
              </a:rPr>
              <a:t>；</a:t>
            </a:r>
            <a:r>
              <a:rPr lang="en-US" sz="2800" dirty="0" err="1" smtClean="0">
                <a:latin typeface="Times New Roman" panose="02020603050405020304" charset="0"/>
                <a:ea typeface="华文中宋" panose="02010600040101010101" charset="-122"/>
                <a:cs typeface="Times New Roman" panose="02020603050405020304" charset="0"/>
              </a:rPr>
              <a:t>不警戒</a:t>
            </a:r>
            <a:endParaRPr lang="en-US"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pitchFamily="2" charset="2"/>
              <a:buChar char="ü"/>
            </a:pPr>
            <a:r>
              <a:rPr lang="en-US" sz="2800" dirty="0" smtClean="0">
                <a:latin typeface="Times New Roman" panose="02020603050405020304" charset="0"/>
                <a:ea typeface="华文中宋" panose="02010600040101010101" charset="-122"/>
                <a:cs typeface="Times New Roman" panose="02020603050405020304" charset="0"/>
              </a:rPr>
              <a:t>Her </a:t>
            </a:r>
            <a:r>
              <a:rPr lang="en-US" sz="2800" dirty="0">
                <a:latin typeface="Times New Roman" panose="02020603050405020304" charset="0"/>
                <a:ea typeface="华文中宋" panose="02010600040101010101" charset="-122"/>
                <a:cs typeface="Times New Roman" panose="02020603050405020304" charset="0"/>
              </a:rPr>
              <a:t>betrayal took me completely off guard. </a:t>
            </a:r>
            <a:r>
              <a:rPr lang="zh-CN" altLang="en-US" sz="2800" dirty="0" smtClean="0">
                <a:latin typeface="Times New Roman" panose="02020603050405020304" charset="0"/>
                <a:ea typeface="华文中宋" panose="02010600040101010101" charset="-122"/>
                <a:cs typeface="Times New Roman" panose="02020603050405020304" charset="0"/>
              </a:rPr>
              <a:t>她</a:t>
            </a:r>
            <a:r>
              <a:rPr lang="zh-CN" altLang="en-US" sz="2800" dirty="0">
                <a:latin typeface="Times New Roman" panose="02020603050405020304" charset="0"/>
                <a:ea typeface="华文中宋" panose="02010600040101010101" charset="-122"/>
                <a:cs typeface="Times New Roman" panose="02020603050405020304" charset="0"/>
              </a:rPr>
              <a:t>的背叛让我完全措手不及</a:t>
            </a:r>
            <a:r>
              <a:rPr lang="zh-CN" altLang="en-US" sz="2800" dirty="0" smtClean="0">
                <a:latin typeface="Times New Roman" panose="02020603050405020304" charset="0"/>
                <a:ea typeface="华文中宋" panose="02010600040101010101" charset="-122"/>
                <a:cs typeface="Times New Roman" panose="02020603050405020304" charset="0"/>
              </a:rPr>
              <a:t>。</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a:lnSpc>
                <a:spcPct val="90000"/>
              </a:lnSpc>
              <a:spcBef>
                <a:spcPts val="1000"/>
              </a:spcBef>
            </a:pPr>
            <a:endParaRPr sz="2800" dirty="0">
              <a:latin typeface="Times New Roman" panose="02020603050405020304" charset="0"/>
              <a:ea typeface="华文中宋" panose="02010600040101010101" charset="-122"/>
              <a:cs typeface="Times New Roman" panose="02020603050405020304" charset="0"/>
            </a:endParaRPr>
          </a:p>
        </p:txBody>
      </p:sp>
      <p:sp>
        <p:nvSpPr>
          <p:cNvPr id="17" name="文本框 16"/>
          <p:cNvSpPr txBox="1"/>
          <p:nvPr/>
        </p:nvSpPr>
        <p:spPr>
          <a:xfrm>
            <a:off x="0" y="0"/>
            <a:ext cx="1626870" cy="523220"/>
          </a:xfrm>
          <a:prstGeom prst="rect">
            <a:avLst/>
          </a:prstGeom>
          <a:solidFill>
            <a:schemeClr val="accent6"/>
          </a:solidFill>
        </p:spPr>
        <p:txBody>
          <a:bodyPr wrap="square" rtlCol="0">
            <a:spAutoFit/>
          </a:bodyPr>
          <a:lstStyle/>
          <a:p>
            <a:pPr lvl="0" algn="l">
              <a:buClrTx/>
              <a:buSzTx/>
              <a:buFontTx/>
            </a:pPr>
            <a:r>
              <a:rPr kumimoji="1" lang="zh-CN" sz="2800" b="1" dirty="0" smtClean="0">
                <a:solidFill>
                  <a:schemeClr val="lt1"/>
                </a:solidFill>
                <a:sym typeface="+mn-ea"/>
              </a:rPr>
              <a:t>词</a:t>
            </a:r>
            <a:r>
              <a:rPr kumimoji="1" lang="zh-CN" altLang="en-US" sz="2800" b="1" dirty="0">
                <a:solidFill>
                  <a:schemeClr val="lt1"/>
                </a:solidFill>
                <a:sym typeface="+mn-ea"/>
              </a:rPr>
              <a:t>汇</a:t>
            </a:r>
            <a:r>
              <a:rPr kumimoji="1" lang="zh-CN" sz="2800" b="1" dirty="0" smtClean="0">
                <a:solidFill>
                  <a:schemeClr val="lt1"/>
                </a:solidFill>
                <a:sym typeface="+mn-ea"/>
              </a:rPr>
              <a:t>讲解</a:t>
            </a:r>
            <a:endParaRPr kumimoji="1" lang="zh-CN" sz="2800" b="1" dirty="0">
              <a:solidFill>
                <a:schemeClr val="lt1"/>
              </a:solidFill>
              <a:sym typeface="+mn-ea"/>
            </a:endParaRPr>
          </a:p>
        </p:txBody>
      </p:sp>
      <p:sp>
        <p:nvSpPr>
          <p:cNvPr id="2" name="文本框 1"/>
          <p:cNvSpPr txBox="1"/>
          <p:nvPr/>
        </p:nvSpPr>
        <p:spPr>
          <a:xfrm>
            <a:off x="215908" y="2644243"/>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87606" y="3225690"/>
            <a:ext cx="12005540" cy="553998"/>
          </a:xfrm>
          <a:prstGeom prst="rect">
            <a:avLst/>
          </a:prstGeom>
          <a:noFill/>
        </p:spPr>
        <p:txBody>
          <a:bodyPr wrap="square" rtlCol="0">
            <a:spAutoFit/>
          </a:bodyPr>
          <a:lstStyle/>
          <a:p>
            <a:r>
              <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rPr>
              <a:t>It is illegal for public officials to solicit gifts or money in exchange for </a:t>
            </a:r>
            <a:r>
              <a:rPr lang="en-US" altLang="zh-CN" sz="3000" dirty="0" smtClean="0">
                <a:solidFill>
                  <a:srgbClr val="FF0000"/>
                </a:solidFill>
                <a:latin typeface="Times New Roman" panose="02020603050405020304" charset="0"/>
                <a:ea typeface="华文中宋" panose="02010600040101010101" charset="-122"/>
                <a:cs typeface="Times New Roman" panose="02020603050405020304" charset="0"/>
                <a:sym typeface="+mn-ea"/>
              </a:rPr>
              <a:t>favors.   </a:t>
            </a:r>
            <a:endPar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216198" y="5821786"/>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91448" y="6267327"/>
            <a:ext cx="9805670" cy="553085"/>
          </a:xfrm>
          <a:prstGeom prst="rect">
            <a:avLst/>
          </a:prstGeom>
          <a:noFill/>
        </p:spPr>
        <p:txBody>
          <a:bodyPr wrap="square" rtlCol="0">
            <a:spAutoFit/>
          </a:bodyPr>
          <a:lstStyle/>
          <a:p>
            <a:r>
              <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rPr>
              <a:t>The change has caught me off </a:t>
            </a:r>
            <a:r>
              <a:rPr lang="en-US" altLang="zh-CN" sz="3000" dirty="0" smtClean="0">
                <a:solidFill>
                  <a:srgbClr val="FF0000"/>
                </a:solidFill>
                <a:latin typeface="Times New Roman" panose="02020603050405020304" charset="0"/>
                <a:ea typeface="华文中宋" panose="02010600040101010101" charset="-122"/>
                <a:cs typeface="Times New Roman" panose="02020603050405020304" charset="0"/>
                <a:sym typeface="+mn-ea"/>
              </a:rPr>
              <a:t>guard</a:t>
            </a:r>
            <a:r>
              <a:rPr lang="zh-CN" altLang="en-US" sz="3000" dirty="0" smtClean="0">
                <a:solidFill>
                  <a:srgbClr val="FF0000"/>
                </a:solidFill>
                <a:latin typeface="Times New Roman" panose="02020603050405020304" charset="0"/>
                <a:ea typeface="华文中宋" panose="02010600040101010101" charset="-122"/>
                <a:cs typeface="Times New Roman" panose="02020603050405020304" charset="0"/>
                <a:sym typeface="+mn-ea"/>
              </a:rPr>
              <a:t>.</a:t>
            </a:r>
            <a:endParaRPr lang="zh-CN" altLang="en-US" sz="30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8" name="文本框 7"/>
          <p:cNvSpPr txBox="1"/>
          <p:nvPr/>
        </p:nvSpPr>
        <p:spPr>
          <a:xfrm>
            <a:off x="2169288" y="2643205"/>
            <a:ext cx="9403072" cy="523220"/>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rPr>
              <a:t>公务员以提供便利来索取礼物或金钱作为交换是非法的。</a:t>
            </a:r>
            <a:endParaRPr lang="zh-CN" altLang="en-US" sz="2800" dirty="0">
              <a:latin typeface="华文中宋" panose="02010600040101010101" charset="-122"/>
              <a:ea typeface="华文中宋" panose="02010600040101010101" charset="-122"/>
            </a:endParaRPr>
          </a:p>
        </p:txBody>
      </p:sp>
      <p:cxnSp>
        <p:nvCxnSpPr>
          <p:cNvPr id="9" name="直接连接符 8"/>
          <p:cNvCxnSpPr/>
          <p:nvPr/>
        </p:nvCxnSpPr>
        <p:spPr>
          <a:xfrm flipV="1">
            <a:off x="215900" y="3764307"/>
            <a:ext cx="11845266" cy="10629"/>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64665" y="5185410"/>
            <a:ext cx="385445" cy="521970"/>
          </a:xfrm>
          <a:prstGeom prst="rect">
            <a:avLst/>
          </a:prstGeom>
          <a:noFill/>
        </p:spPr>
        <p:txBody>
          <a:bodyPr wrap="none" rtlCol="0">
            <a:spAutoFit/>
          </a:bodyPr>
          <a:lstStyle/>
          <a:p>
            <a:pPr algn="l"/>
            <a:r>
              <a:rPr lang="zh-CN" altLang="en-US"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华文中宋" panose="02010600040101010101" charset="-122"/>
                <a:ea typeface="华文中宋" panose="02010600040101010101" charset="-122"/>
                <a:sym typeface="+mn-ea"/>
              </a:rPr>
              <a:t> </a:t>
            </a:r>
            <a:endParaRPr lang="zh-CN" altLang="en-US" sz="2800">
              <a:latin typeface="华文中宋" panose="02010600040101010101" charset="-122"/>
              <a:ea typeface="华文中宋" panose="02010600040101010101" charset="-122"/>
              <a:sym typeface="+mn-ea"/>
            </a:endParaRPr>
          </a:p>
        </p:txBody>
      </p:sp>
      <p:cxnSp>
        <p:nvCxnSpPr>
          <p:cNvPr id="12" name="直接连接符 11"/>
          <p:cNvCxnSpPr/>
          <p:nvPr/>
        </p:nvCxnSpPr>
        <p:spPr>
          <a:xfrm flipV="1">
            <a:off x="191135" y="6735445"/>
            <a:ext cx="5793740" cy="127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9288" y="5820277"/>
            <a:ext cx="6368329" cy="521970"/>
          </a:xfrm>
          <a:prstGeom prst="rect">
            <a:avLst/>
          </a:prstGeom>
          <a:noFill/>
        </p:spPr>
        <p:txBody>
          <a:bodyPr wrap="square" rtlCol="0" anchor="t">
            <a:spAutoFit/>
          </a:bodyPr>
          <a:lstStyle/>
          <a:p>
            <a:r>
              <a:rPr lang="zh-CN" altLang="en-US" sz="2800" dirty="0">
                <a:latin typeface="Times New Roman" panose="02020603050405020304" charset="0"/>
                <a:ea typeface="华文中宋" panose="02010600040101010101" charset="-122"/>
                <a:cs typeface="Times New Roman" panose="02020603050405020304" charset="0"/>
              </a:rPr>
              <a:t>这个变化让我措手不及</a:t>
            </a:r>
            <a:r>
              <a:rPr lang="zh-CN" altLang="en-US" sz="2800" dirty="0" smtClean="0">
                <a:latin typeface="Times New Roman" panose="02020603050405020304" charset="0"/>
                <a:ea typeface="华文中宋" panose="02010600040101010101" charset="-122"/>
                <a:cs typeface="Times New Roman" panose="02020603050405020304" charset="0"/>
              </a:rPr>
              <a:t>。</a:t>
            </a:r>
            <a:endParaRPr lang="en-US" sz="2800" dirty="0" smtClean="0">
              <a:latin typeface="Times New Roman" panose="02020603050405020304" charset="0"/>
              <a:ea typeface="华文中宋" panose="0201060004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blinds(horizontal)">
                                      <p:cBhvr>
                                        <p:cTn id="29" dur="500"/>
                                        <p:tgtEl>
                                          <p:spTgt spid="4">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2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0" bldLvl="0" animBg="1"/>
      <p:bldP spid="5" grpId="1" animBg="1"/>
      <p:bldP spid="6" grpId="0"/>
      <p:bldP spid="6" grpId="1"/>
      <p:bldP spid="8" grpId="0"/>
      <p:bldP spid="11" grpId="0"/>
      <p:bldP spid="11"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选词填空</a:t>
            </a:r>
            <a:endParaRPr kumimoji="1" lang="zh-CN" sz="2800" b="1" dirty="0">
              <a:solidFill>
                <a:schemeClr val="lt1"/>
              </a:solidFill>
              <a:sym typeface="+mn-ea"/>
            </a:endParaRPr>
          </a:p>
        </p:txBody>
      </p:sp>
      <p:sp>
        <p:nvSpPr>
          <p:cNvPr id="100" name="矩形 99"/>
          <p:cNvSpPr/>
          <p:nvPr/>
        </p:nvSpPr>
        <p:spPr>
          <a:xfrm>
            <a:off x="160654" y="864454"/>
            <a:ext cx="11870055" cy="5169535"/>
          </a:xfrm>
          <a:prstGeom prst="rect">
            <a:avLst/>
          </a:prstGeom>
          <a:ln w="34925" cmpd="sng">
            <a:solidFill>
              <a:schemeClr val="accent1">
                <a:shade val="50000"/>
              </a:schemeClr>
            </a:solidFill>
            <a:prstDash val="sysDash"/>
          </a:ln>
        </p:spPr>
        <p:txBody>
          <a:bodyPr wrap="square">
            <a:spAutoFit/>
          </a:bodyPr>
          <a:lstStyle/>
          <a:p>
            <a:pPr algn="just" fontAlgn="auto">
              <a:lnSpc>
                <a:spcPts val="4400"/>
              </a:lnSpc>
            </a:pPr>
            <a:r>
              <a:rPr sz="2800" b="0" i="0" dirty="0" err="1" smtClean="0">
                <a:effectLst/>
                <a:latin typeface="华文中宋" panose="02010600040101010101" charset="-122"/>
                <a:ea typeface="华文中宋" panose="02010600040101010101" charset="-122"/>
              </a:rPr>
              <a:t>用以下词</a:t>
            </a:r>
            <a:r>
              <a:rPr lang="en-US" sz="2800" b="0" i="0" dirty="0" smtClean="0">
                <a:effectLst/>
                <a:latin typeface="华文中宋" panose="02010600040101010101" charset="-122"/>
                <a:ea typeface="华文中宋" panose="02010600040101010101" charset="-122"/>
              </a:rPr>
              <a:t>(</a:t>
            </a:r>
            <a:r>
              <a:rPr lang="zh-CN" altLang="en-US" sz="2800" dirty="0" smtClean="0">
                <a:latin typeface="华文中宋" panose="02010600040101010101" charset="-122"/>
                <a:ea typeface="华文中宋" panose="02010600040101010101" charset="-122"/>
              </a:rPr>
              <a:t>组</a:t>
            </a:r>
            <a:r>
              <a:rPr lang="en-US" sz="2800" b="0" i="0" dirty="0" smtClean="0">
                <a:effectLst/>
                <a:latin typeface="华文中宋" panose="02010600040101010101" charset="-122"/>
                <a:ea typeface="华文中宋" panose="02010600040101010101" charset="-122"/>
              </a:rPr>
              <a:t>)</a:t>
            </a:r>
            <a:r>
              <a:rPr sz="2800" b="0" i="0" dirty="0" err="1" smtClean="0">
                <a:effectLst/>
                <a:latin typeface="华文中宋" panose="02010600040101010101" charset="-122"/>
                <a:ea typeface="华文中宋" panose="02010600040101010101" charset="-122"/>
              </a:rPr>
              <a:t>的适当形式完成句子</a:t>
            </a:r>
            <a:r>
              <a:rPr sz="2800" b="0" i="0" dirty="0" smtClean="0">
                <a:effectLst/>
                <a:latin typeface="华文中宋" panose="02010600040101010101" charset="-122"/>
                <a:ea typeface="华文中宋" panose="02010600040101010101" charset="-122"/>
              </a:rPr>
              <a:t>。</a:t>
            </a:r>
            <a:endParaRPr sz="2800" b="0" i="0" dirty="0">
              <a:effectLst/>
              <a:latin typeface="华文中宋" panose="02010600040101010101" charset="-122"/>
              <a:ea typeface="华文中宋" panose="02010600040101010101" charset="-122"/>
            </a:endParaRPr>
          </a:p>
          <a:p>
            <a:pPr algn="just" fontAlgn="auto">
              <a:lnSpc>
                <a:spcPts val="4400"/>
              </a:lnSpc>
            </a:pPr>
            <a:endParaRPr sz="2800" b="0" i="0" dirty="0">
              <a:effectLst/>
              <a:latin typeface="Times New Roman" panose="02020603050405020304" charset="0"/>
            </a:endParaRPr>
          </a:p>
          <a:p>
            <a:pPr algn="just" fontAlgn="auto">
              <a:lnSpc>
                <a:spcPts val="4400"/>
              </a:lnSpc>
            </a:pP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1.</a:t>
            </a:r>
            <a:r>
              <a:rPr lang="en-US" sz="2800" b="0" i="0" dirty="0">
                <a:effectLst/>
                <a:latin typeface="Times New Roman" panose="02020603050405020304" charset="0"/>
              </a:rPr>
              <a:t> </a:t>
            </a:r>
            <a:r>
              <a:rPr lang="en-US" sz="2800" dirty="0">
                <a:latin typeface="Times New Roman" panose="02020603050405020304" charset="0"/>
              </a:rPr>
              <a:t>That extension is busy </a:t>
            </a:r>
            <a:r>
              <a:rPr lang="en-US" sz="2800" dirty="0" smtClean="0">
                <a:latin typeface="Times New Roman" panose="02020603050405020304" charset="0"/>
              </a:rPr>
              <a:t>__________. </a:t>
            </a:r>
            <a:r>
              <a:rPr lang="en-US" sz="2800" dirty="0">
                <a:latin typeface="Times New Roman" panose="02020603050405020304" charset="0"/>
              </a:rPr>
              <a:t>Can you hold?</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2.</a:t>
            </a:r>
            <a:r>
              <a:rPr lang="en-US" sz="2800" b="0" i="0" dirty="0">
                <a:effectLst/>
                <a:latin typeface="Times New Roman" panose="02020603050405020304" charset="0"/>
              </a:rPr>
              <a:t> </a:t>
            </a:r>
            <a:r>
              <a:rPr lang="en-US" sz="2800" dirty="0">
                <a:latin typeface="Times New Roman" panose="02020603050405020304" charset="0"/>
              </a:rPr>
              <a:t>I can’t be doing with people who </a:t>
            </a:r>
            <a:r>
              <a:rPr lang="en-US" sz="2800" dirty="0" smtClean="0">
                <a:latin typeface="Times New Roman" panose="02020603050405020304" charset="0"/>
              </a:rPr>
              <a:t>_________ </a:t>
            </a:r>
            <a:r>
              <a:rPr lang="en-US" sz="2800" dirty="0">
                <a:latin typeface="Times New Roman" panose="02020603050405020304" charset="0"/>
              </a:rPr>
              <a:t>all the time</a:t>
            </a:r>
            <a:r>
              <a:rPr lang="en-US" sz="2800" dirty="0" smtClean="0">
                <a:latin typeface="Times New Roman" panose="02020603050405020304" charset="0"/>
              </a:rPr>
              <a:t>.</a:t>
            </a:r>
            <a:endParaRPr lang="en-US" sz="2800" dirty="0" smtClean="0">
              <a:latin typeface="Times New Roman" panose="02020603050405020304" charset="0"/>
            </a:endParaRPr>
          </a:p>
          <a:p>
            <a:pPr algn="just" fontAlgn="auto">
              <a:lnSpc>
                <a:spcPts val="4400"/>
              </a:lnSpc>
            </a:pPr>
            <a:r>
              <a:rPr sz="2800" b="0" i="0" dirty="0" smtClean="0">
                <a:effectLst/>
                <a:latin typeface="Times New Roman" panose="02020603050405020304" charset="0"/>
              </a:rPr>
              <a:t>3.</a:t>
            </a:r>
            <a:r>
              <a:rPr lang="en-US" sz="2800" b="0" i="0" dirty="0" smtClean="0">
                <a:effectLst/>
                <a:latin typeface="Times New Roman" panose="02020603050405020304" charset="0"/>
              </a:rPr>
              <a:t> ________ </a:t>
            </a:r>
            <a:r>
              <a:rPr lang="en-US" sz="2800" dirty="0" smtClean="0">
                <a:latin typeface="Times New Roman" panose="02020603050405020304" charset="0"/>
              </a:rPr>
              <a:t>the </a:t>
            </a:r>
            <a:r>
              <a:rPr lang="en-US" sz="2800" dirty="0">
                <a:latin typeface="Times New Roman" panose="02020603050405020304" charset="0"/>
              </a:rPr>
              <a:t>system was offline for a number of days. </a:t>
            </a:r>
            <a:endParaRPr lang="en-US" sz="2800" dirty="0" smtClean="0">
              <a:latin typeface="Times New Roman" panose="02020603050405020304" charset="0"/>
            </a:endParaRPr>
          </a:p>
          <a:p>
            <a:pPr algn="just" fontAlgn="auto">
              <a:lnSpc>
                <a:spcPts val="4400"/>
              </a:lnSpc>
            </a:pPr>
            <a:r>
              <a:rPr sz="2800" b="0" i="0" dirty="0" smtClean="0">
                <a:effectLst/>
                <a:latin typeface="Times New Roman" panose="02020603050405020304" charset="0"/>
              </a:rPr>
              <a:t>4.</a:t>
            </a:r>
            <a:r>
              <a:rPr lang="en-US" sz="2800" b="0" i="0" dirty="0" smtClean="0">
                <a:effectLst/>
                <a:latin typeface="Times New Roman" panose="02020603050405020304" charset="0"/>
              </a:rPr>
              <a:t> </a:t>
            </a:r>
            <a:r>
              <a:rPr lang="en-US" sz="2800" dirty="0" smtClean="0">
                <a:latin typeface="Times New Roman" panose="02020603050405020304" charset="0"/>
              </a:rPr>
              <a:t>The </a:t>
            </a:r>
            <a:r>
              <a:rPr lang="en-US" sz="2800" dirty="0">
                <a:latin typeface="Times New Roman" panose="02020603050405020304" charset="0"/>
              </a:rPr>
              <a:t>lawyer’s inno</a:t>
            </a:r>
            <a:r>
              <a:rPr lang="en-US" sz="2800" dirty="0" smtClean="0">
                <a:latin typeface="Times New Roman" panose="02020603050405020304" charset="0"/>
              </a:rPr>
              <a:t>cent </a:t>
            </a:r>
            <a:r>
              <a:rPr lang="en-US" sz="2800" dirty="0">
                <a:latin typeface="Times New Roman" panose="02020603050405020304" charset="0"/>
              </a:rPr>
              <a:t>question was designed to catch the </a:t>
            </a:r>
            <a:r>
              <a:rPr lang="en-US" sz="2800" dirty="0" smtClean="0">
                <a:latin typeface="Times New Roman" panose="02020603050405020304" charset="0"/>
              </a:rPr>
              <a:t>witness _________. </a:t>
            </a:r>
            <a:endParaRPr lang="en-US" sz="2800" dirty="0" smtClean="0">
              <a:latin typeface="Times New Roman" panose="02020603050405020304" charset="0"/>
            </a:endParaRPr>
          </a:p>
          <a:p>
            <a:pPr algn="just" fontAlgn="auto">
              <a:lnSpc>
                <a:spcPts val="4400"/>
              </a:lnSpc>
            </a:pPr>
            <a:r>
              <a:rPr sz="2800" b="0" i="0" dirty="0" smtClean="0">
                <a:effectLst/>
                <a:latin typeface="Times New Roman" panose="02020603050405020304" charset="0"/>
              </a:rPr>
              <a:t>5</a:t>
            </a:r>
            <a:r>
              <a:rPr sz="2800" b="0" i="0" dirty="0">
                <a:effectLst/>
                <a:latin typeface="Times New Roman" panose="02020603050405020304" charset="0"/>
              </a:rPr>
              <a:t>.</a:t>
            </a:r>
            <a:r>
              <a:rPr lang="en-US" sz="2800" b="0" i="0" dirty="0">
                <a:effectLst/>
                <a:latin typeface="Times New Roman" panose="02020603050405020304" charset="0"/>
              </a:rPr>
              <a:t> </a:t>
            </a:r>
            <a:r>
              <a:rPr lang="en-US" sz="2800" dirty="0">
                <a:latin typeface="Times New Roman" panose="02020603050405020304" charset="0"/>
              </a:rPr>
              <a:t>After years of good growth, the economy will </a:t>
            </a:r>
            <a:r>
              <a:rPr lang="en-US" sz="2800" dirty="0" smtClean="0">
                <a:latin typeface="Times New Roman" panose="02020603050405020304" charset="0"/>
              </a:rPr>
              <a:t>_______ this </a:t>
            </a:r>
            <a:r>
              <a:rPr lang="en-US" sz="2800" dirty="0">
                <a:latin typeface="Times New Roman" panose="02020603050405020304" charset="0"/>
              </a:rPr>
              <a:t>year</a:t>
            </a:r>
            <a:r>
              <a:rPr lang="en-US" sz="2800" dirty="0" smtClean="0">
                <a:latin typeface="Times New Roman" panose="02020603050405020304" charset="0"/>
              </a:rPr>
              <a:t>.</a:t>
            </a:r>
            <a:endParaRPr lang="en-US" sz="2800" dirty="0" smtClean="0">
              <a:latin typeface="Times New Roman" panose="02020603050405020304" charset="0"/>
            </a:endParaRPr>
          </a:p>
          <a:p>
            <a:pPr algn="just" fontAlgn="auto">
              <a:lnSpc>
                <a:spcPts val="4400"/>
              </a:lnSpc>
            </a:pPr>
            <a:r>
              <a:rPr sz="2800" b="0" i="0" dirty="0" smtClean="0">
                <a:effectLst/>
                <a:latin typeface="Times New Roman" panose="02020603050405020304" charset="0"/>
              </a:rPr>
              <a:t>6</a:t>
            </a:r>
            <a:r>
              <a:rPr sz="2800" b="0" i="0" dirty="0">
                <a:effectLst/>
                <a:latin typeface="Times New Roman" panose="02020603050405020304" charset="0"/>
              </a:rPr>
              <a:t>.</a:t>
            </a:r>
            <a:r>
              <a:rPr lang="en-US" sz="2800" b="0" i="0" dirty="0">
                <a:effectLst/>
                <a:latin typeface="Times New Roman" panose="02020603050405020304" charset="0"/>
              </a:rPr>
              <a:t> </a:t>
            </a:r>
            <a:r>
              <a:rPr lang="en-US" sz="2800" dirty="0">
                <a:latin typeface="Times New Roman" panose="02020603050405020304" charset="0"/>
              </a:rPr>
              <a:t>The divorce </a:t>
            </a:r>
            <a:r>
              <a:rPr lang="en-US" sz="2800" dirty="0" smtClean="0">
                <a:latin typeface="Times New Roman" panose="02020603050405020304" charset="0"/>
              </a:rPr>
              <a:t>__________ led </a:t>
            </a:r>
            <a:r>
              <a:rPr lang="en-US" sz="2800" dirty="0">
                <a:latin typeface="Times New Roman" panose="02020603050405020304" charset="0"/>
              </a:rPr>
              <a:t>to his ruin.</a:t>
            </a:r>
            <a:endParaRPr sz="2800" b="0" i="0" dirty="0">
              <a:effectLst/>
              <a:latin typeface="Times New Roman" panose="02020603050405020304" charset="0"/>
            </a:endParaRPr>
          </a:p>
        </p:txBody>
      </p:sp>
      <p:sp>
        <p:nvSpPr>
          <p:cNvPr id="5" name="文本框 4"/>
          <p:cNvSpPr txBox="1"/>
          <p:nvPr/>
        </p:nvSpPr>
        <p:spPr>
          <a:xfrm>
            <a:off x="2014361" y="1526828"/>
            <a:ext cx="8162640" cy="1056195"/>
          </a:xfrm>
          <a:prstGeom prst="roundRect">
            <a:avLst/>
          </a:prstGeom>
          <a:solidFill>
            <a:srgbClr val="0070C0"/>
          </a:solidFill>
        </p:spPr>
        <p:txBody>
          <a:bodyPr wrap="square" rtlCol="0" anchor="t">
            <a:spAutoFit/>
          </a:bodyPr>
          <a:lstStyle/>
          <a:p>
            <a:pPr lvl="0">
              <a:buClrTx/>
              <a:buSzTx/>
              <a:buFontTx/>
            </a:pPr>
            <a:r>
              <a:rPr kumimoji="1" lang="en-US" altLang="zh-CN" sz="2800" b="1" dirty="0" smtClean="0">
                <a:solidFill>
                  <a:schemeClr val="lt1"/>
                </a:solidFill>
                <a:sym typeface="+mn-ea"/>
              </a:rPr>
              <a:t>complain            ultimately               right now           shrink                  initially                    off guard</a:t>
            </a:r>
            <a:endParaRPr kumimoji="1" lang="zh-CN" sz="2800" b="1" dirty="0">
              <a:solidFill>
                <a:schemeClr val="lt1"/>
              </a:solidFill>
              <a:sym typeface="+mn-ea"/>
            </a:endParaRPr>
          </a:p>
        </p:txBody>
      </p:sp>
      <p:sp>
        <p:nvSpPr>
          <p:cNvPr id="7" name="文本框 6"/>
          <p:cNvSpPr txBox="1"/>
          <p:nvPr/>
        </p:nvSpPr>
        <p:spPr>
          <a:xfrm>
            <a:off x="3983363" y="2622418"/>
            <a:ext cx="1670839"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right now</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5350254" y="3188167"/>
            <a:ext cx="1672281"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complain</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681900" y="3765362"/>
            <a:ext cx="1358033"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Initially</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10059494" y="4331762"/>
            <a:ext cx="1619088"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off </a:t>
            </a:r>
            <a:r>
              <a:rPr lang="en-US" altLang="zh-CN" sz="2800" dirty="0" smtClean="0">
                <a:solidFill>
                  <a:srgbClr val="FF0000"/>
                </a:solidFill>
                <a:latin typeface="Times New Roman" panose="02020603050405020304" charset="0"/>
                <a:cs typeface="Times New Roman" panose="02020603050405020304" charset="0"/>
                <a:sym typeface="+mn-ea"/>
              </a:rPr>
              <a:t>guard</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7248601" y="4855255"/>
            <a:ext cx="1121042"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shrink</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2405261" y="5410860"/>
            <a:ext cx="1763086"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 ultimately</a:t>
            </a:r>
            <a:endParaRPr lang="en-US" altLang="zh-CN" sz="280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46428" y="6032877"/>
            <a:ext cx="9135745" cy="523220"/>
          </a:xfrm>
          <a:prstGeom prst="rect">
            <a:avLst/>
          </a:prstGeom>
          <a:solidFill>
            <a:schemeClr val="bg2">
              <a:lumMod val="90000"/>
              <a:alpha val="35000"/>
            </a:schemeClr>
          </a:solidFill>
        </p:spPr>
        <p:txBody>
          <a:bodyPr wrap="square" rtlCol="0" anchor="t">
            <a:spAutoFit/>
          </a:bodyPr>
          <a:lstStyle/>
          <a:p>
            <a:pPr algn="ctr"/>
            <a:r>
              <a:rPr lang="en-US" altLang="zh-CN" sz="2800" dirty="0">
                <a:latin typeface="Times New Roman" panose="02020603050405020304" charset="0"/>
                <a:cs typeface="Times New Roman" panose="02020603050405020304" charset="0"/>
              </a:rPr>
              <a:t>A bear watches her three cubs in North Slope Borough, </a:t>
            </a:r>
            <a:r>
              <a:rPr lang="en-US" altLang="zh-CN" sz="2800" dirty="0" smtClean="0">
                <a:latin typeface="Times New Roman" panose="02020603050405020304" charset="0"/>
                <a:cs typeface="Times New Roman" panose="02020603050405020304" charset="0"/>
              </a:rPr>
              <a:t>Alaska.</a:t>
            </a:r>
            <a:endParaRPr lang="en-US" altLang="zh-CN" sz="2800" dirty="0">
              <a:latin typeface="Times New Roman" panose="02020603050405020304" charset="0"/>
              <a:cs typeface="Times New Roman" panose="02020603050405020304" charset="0"/>
            </a:endParaRPr>
          </a:p>
        </p:txBody>
      </p:sp>
      <p:sp>
        <p:nvSpPr>
          <p:cNvPr id="7" name="文本框 6"/>
          <p:cNvSpPr txBox="1"/>
          <p:nvPr/>
        </p:nvSpPr>
        <p:spPr>
          <a:xfrm>
            <a:off x="1351004" y="233680"/>
            <a:ext cx="9926595" cy="1015663"/>
          </a:xfrm>
          <a:prstGeom prst="rect">
            <a:avLst/>
          </a:prstGeom>
          <a:noFill/>
        </p:spPr>
        <p:txBody>
          <a:bodyPr wrap="square" rtlCol="0" anchor="t">
            <a:spAutoFit/>
          </a:bodyPr>
          <a:lstStyle/>
          <a:p>
            <a:pPr algn="ctr"/>
            <a:r>
              <a:rPr lang="en-US" altLang="zh-CN" sz="3200" b="1" dirty="0" smtClean="0"/>
              <a:t>3</a:t>
            </a:r>
            <a:r>
              <a:rPr lang="en-US" altLang="zh-CN" sz="3200" b="1" dirty="0"/>
              <a:t>. Warming permafrost puts Arctic infrastructure at </a:t>
            </a:r>
            <a:r>
              <a:rPr lang="en-US" altLang="zh-CN" sz="3200" b="1" dirty="0" smtClean="0"/>
              <a:t>risk</a:t>
            </a:r>
            <a:endParaRPr lang="en-US" altLang="zh-CN" sz="3200" b="1" dirty="0" smtClean="0"/>
          </a:p>
          <a:p>
            <a:pPr algn="ctr"/>
            <a:r>
              <a:rPr lang="zh-CN" altLang="en-US" sz="2800" b="1" dirty="0" smtClean="0">
                <a:solidFill>
                  <a:schemeClr val="accent2"/>
                </a:solidFill>
                <a:latin typeface="+mj-ea"/>
                <a:ea typeface="+mj-ea"/>
                <a:cs typeface="Arial" panose="020B0604020202020204" pitchFamily="34" charset="0"/>
              </a:rPr>
              <a:t>当冻土不再冻时</a:t>
            </a:r>
            <a:r>
              <a:rPr lang="en-US" altLang="zh-CN" sz="2800" b="1" dirty="0">
                <a:solidFill>
                  <a:schemeClr val="accent2"/>
                </a:solidFill>
                <a:latin typeface="+mj-ea"/>
                <a:ea typeface="+mj-ea"/>
                <a:cs typeface="Arial" panose="020B0604020202020204" pitchFamily="34" charset="0"/>
              </a:rPr>
              <a:t>……</a:t>
            </a:r>
            <a:endParaRPr lang="zh-CN" altLang="en-US" sz="2800" b="1" dirty="0">
              <a:solidFill>
                <a:schemeClr val="accent2"/>
              </a:solidFill>
              <a:latin typeface="+mj-ea"/>
              <a:ea typeface="+mj-ea"/>
              <a:cs typeface="Arial" panose="020B0604020202020204" pitchFamily="34" charset="0"/>
            </a:endParaRPr>
          </a:p>
        </p:txBody>
      </p:sp>
      <p:pic>
        <p:nvPicPr>
          <p:cNvPr id="3" name="图片 2"/>
          <p:cNvPicPr>
            <a:picLocks noChangeAspect="1"/>
          </p:cNvPicPr>
          <p:nvPr/>
        </p:nvPicPr>
        <p:blipFill>
          <a:blip r:embed="rId1"/>
          <a:stretch>
            <a:fillRect/>
          </a:stretch>
        </p:blipFill>
        <p:spPr>
          <a:xfrm>
            <a:off x="2855030" y="1284638"/>
            <a:ext cx="6481940" cy="452347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130" y="614065"/>
            <a:ext cx="12069112" cy="6092825"/>
          </a:xfrm>
          <a:prstGeom prst="rect">
            <a:avLst/>
          </a:prstGeom>
          <a:noFill/>
        </p:spPr>
        <p:txBody>
          <a:bodyPr wrap="square" rtlCol="0" anchor="t">
            <a:spAutoFit/>
          </a:bodyPr>
          <a:lstStyle/>
          <a:p>
            <a:pPr>
              <a:lnSpc>
                <a:spcPct val="100000"/>
              </a:lnSpc>
            </a:pPr>
            <a:r>
              <a:rPr lang="zh-CN" altLang="en-US" sz="2600" dirty="0">
                <a:latin typeface="Times New Roman" panose="02020603050405020304" charset="0"/>
                <a:cs typeface="Times New Roman" panose="02020603050405020304" charset="0"/>
              </a:rPr>
              <a:t>    </a:t>
            </a:r>
            <a:r>
              <a:rPr lang="zh-CN" altLang="en-US" sz="2600" dirty="0" smtClean="0">
                <a:latin typeface="Times New Roman" panose="02020603050405020304" charset="0"/>
                <a:cs typeface="Times New Roman" panose="02020603050405020304" charset="0"/>
              </a:rPr>
              <a:t>  </a:t>
            </a:r>
            <a:r>
              <a:rPr lang="en-US" altLang="zh-CN" sz="2600" dirty="0">
                <a:latin typeface="Times New Roman" panose="02020603050405020304" charset="0"/>
                <a:cs typeface="Times New Roman" panose="02020603050405020304" charset="0"/>
              </a:rPr>
              <a:t>The warming of the Arctic’s frozen grounds has already suffered a range of </a:t>
            </a:r>
            <a:r>
              <a:rPr lang="en-US" altLang="zh-CN" sz="2600" dirty="0" smtClean="0">
                <a:latin typeface="Times New Roman" panose="02020603050405020304" charset="0"/>
                <a:cs typeface="Times New Roman" panose="02020603050405020304" charset="0"/>
              </a:rPr>
              <a:t>________ (disaster) </a:t>
            </a:r>
            <a:r>
              <a:rPr lang="en-US" altLang="zh-CN" sz="2600" dirty="0">
                <a:latin typeface="Times New Roman" panose="02020603050405020304" charset="0"/>
                <a:cs typeface="Times New Roman" panose="02020603050405020304" charset="0"/>
              </a:rPr>
              <a:t>on its hardy residents: paved roads that look like ribbons fluttering in a breeze. </a:t>
            </a:r>
            <a:endParaRPr lang="en-US" altLang="zh-CN" sz="2600" dirty="0">
              <a:latin typeface="Times New Roman" panose="02020603050405020304" charset="0"/>
              <a:cs typeface="Times New Roman" panose="02020603050405020304" charset="0"/>
            </a:endParaRPr>
          </a:p>
          <a:p>
            <a:pPr>
              <a:lnSpc>
                <a:spcPct val="100000"/>
              </a:lnSpc>
            </a:pPr>
            <a:r>
              <a:rPr lang="en-US" altLang="zh-CN" sz="2600" dirty="0" smtClean="0">
                <a:latin typeface="Times New Roman" panose="02020603050405020304" charset="0"/>
                <a:cs typeface="Times New Roman" panose="02020603050405020304" charset="0"/>
              </a:rPr>
              <a:t>      In </a:t>
            </a:r>
            <a:r>
              <a:rPr lang="en-US" altLang="zh-CN" sz="2600" dirty="0">
                <a:latin typeface="Times New Roman" panose="02020603050405020304" charset="0"/>
                <a:cs typeface="Times New Roman" panose="02020603050405020304" charset="0"/>
              </a:rPr>
              <a:t>coming decades, the shifting terrain (</a:t>
            </a:r>
            <a:r>
              <a:rPr lang="zh-CN" altLang="en-US" sz="2400" dirty="0">
                <a:latin typeface="Times New Roman" panose="02020603050405020304" charset="0"/>
                <a:cs typeface="Times New Roman" panose="02020603050405020304" charset="0"/>
              </a:rPr>
              <a:t>地形</a:t>
            </a:r>
            <a:r>
              <a:rPr lang="en-US" altLang="zh-CN" sz="2600" dirty="0">
                <a:latin typeface="Times New Roman" panose="02020603050405020304" charset="0"/>
                <a:cs typeface="Times New Roman" panose="02020603050405020304" charset="0"/>
              </a:rPr>
              <a:t>) that accompanies the warming of the </a:t>
            </a:r>
            <a:r>
              <a:rPr lang="en-US" altLang="zh-CN" sz="2600" dirty="0">
                <a:solidFill>
                  <a:srgbClr val="3333FF"/>
                </a:solidFill>
                <a:latin typeface="Times New Roman" panose="02020603050405020304" charset="0"/>
                <a:cs typeface="Times New Roman" panose="02020603050405020304" charset="0"/>
              </a:rPr>
              <a:t>permafrost</a:t>
            </a:r>
            <a:r>
              <a:rPr lang="en-US" altLang="zh-CN" sz="2600" dirty="0">
                <a:latin typeface="Times New Roman" panose="02020603050405020304" charset="0"/>
                <a:cs typeface="Times New Roman" panose="02020603050405020304" charset="0"/>
              </a:rPr>
              <a:t> </a:t>
            </a:r>
            <a:r>
              <a:rPr lang="en-US" altLang="zh-CN" sz="2600" dirty="0" smtClean="0">
                <a:latin typeface="Times New Roman" panose="02020603050405020304" charset="0"/>
                <a:cs typeface="Times New Roman" panose="02020603050405020304" charset="0"/>
              </a:rPr>
              <a:t>________ (cause) </a:t>
            </a:r>
            <a:r>
              <a:rPr lang="en-US" altLang="zh-CN" sz="2600" dirty="0">
                <a:latin typeface="Times New Roman" panose="02020603050405020304" charset="0"/>
                <a:cs typeface="Times New Roman" panose="02020603050405020304" charset="0"/>
              </a:rPr>
              <a:t>by climate change will put more such human-made </a:t>
            </a:r>
            <a:r>
              <a:rPr lang="en-US" altLang="zh-CN" sz="2600" dirty="0" err="1" smtClean="0">
                <a:latin typeface="Times New Roman" panose="02020603050405020304" charset="0"/>
                <a:cs typeface="Times New Roman" panose="02020603050405020304" charset="0"/>
              </a:rPr>
              <a:t>struc-tures</a:t>
            </a:r>
            <a:r>
              <a:rPr lang="en-US" altLang="zh-CN" sz="2600" dirty="0" smtClean="0">
                <a:latin typeface="Times New Roman" panose="02020603050405020304" charset="0"/>
                <a:cs typeface="Times New Roman" panose="02020603050405020304" charset="0"/>
              </a:rPr>
              <a:t> ____ risk</a:t>
            </a:r>
            <a:r>
              <a:rPr lang="en-US" altLang="zh-CN" sz="2600" dirty="0">
                <a:latin typeface="Times New Roman" panose="02020603050405020304" charset="0"/>
                <a:cs typeface="Times New Roman" panose="02020603050405020304" charset="0"/>
              </a:rPr>
              <a:t>. Nearly 70 percent of the infrastructure in the Northern </a:t>
            </a:r>
            <a:r>
              <a:rPr lang="en-US" altLang="zh-CN" sz="2600" dirty="0" smtClean="0">
                <a:latin typeface="Times New Roman" panose="02020603050405020304" charset="0"/>
                <a:cs typeface="Times New Roman" panose="02020603050405020304" charset="0"/>
              </a:rPr>
              <a:t>Hemisphere’s </a:t>
            </a:r>
            <a:r>
              <a:rPr lang="en-US" altLang="zh-CN" sz="2600" dirty="0">
                <a:latin typeface="Times New Roman" panose="02020603050405020304" charset="0"/>
                <a:cs typeface="Times New Roman" panose="02020603050405020304" charset="0"/>
              </a:rPr>
              <a:t>permafrost regions — </a:t>
            </a:r>
            <a:r>
              <a:rPr lang="en-US" altLang="zh-CN" sz="2600" dirty="0" smtClean="0">
                <a:latin typeface="Times New Roman" panose="02020603050405020304" charset="0"/>
                <a:cs typeface="Times New Roman" panose="02020603050405020304" charset="0"/>
              </a:rPr>
              <a:t>__________ (include) </a:t>
            </a:r>
            <a:r>
              <a:rPr lang="en-US" altLang="zh-CN" sz="2600" dirty="0">
                <a:latin typeface="Times New Roman" panose="02020603050405020304" charset="0"/>
                <a:cs typeface="Times New Roman" panose="02020603050405020304" charset="0"/>
              </a:rPr>
              <a:t>at least 120,000 buildings and nearly 25,000 miles of roads — </a:t>
            </a:r>
            <a:r>
              <a:rPr lang="en-US" altLang="zh-CN" sz="2600" dirty="0" smtClean="0">
                <a:latin typeface="Times New Roman" panose="02020603050405020304" charset="0"/>
                <a:cs typeface="Times New Roman" panose="02020603050405020304" charset="0"/>
              </a:rPr>
              <a:t>___________  (locate) </a:t>
            </a:r>
            <a:r>
              <a:rPr lang="en-US" altLang="zh-CN" sz="2600" dirty="0">
                <a:latin typeface="Times New Roman" panose="02020603050405020304" charset="0"/>
                <a:cs typeface="Times New Roman" panose="02020603050405020304" charset="0"/>
              </a:rPr>
              <a:t>in areas with high potential for </a:t>
            </a:r>
            <a:r>
              <a:rPr lang="en-US" altLang="zh-CN" sz="2600" dirty="0">
                <a:solidFill>
                  <a:srgbClr val="3333FF"/>
                </a:solidFill>
                <a:latin typeface="Times New Roman" panose="02020603050405020304" charset="0"/>
                <a:cs typeface="Times New Roman" panose="02020603050405020304" charset="0"/>
              </a:rPr>
              <a:t>thaw</a:t>
            </a:r>
            <a:r>
              <a:rPr lang="en-US" altLang="zh-CN" sz="2600" dirty="0">
                <a:latin typeface="Times New Roman" panose="02020603050405020304" charset="0"/>
                <a:cs typeface="Times New Roman" panose="02020603050405020304" charset="0"/>
              </a:rPr>
              <a:t> of near-surface permafrost by 2050. </a:t>
            </a:r>
            <a:endParaRPr lang="en-US" altLang="zh-CN" sz="2600" dirty="0">
              <a:latin typeface="Times New Roman" panose="02020603050405020304" charset="0"/>
              <a:cs typeface="Times New Roman" panose="02020603050405020304" charset="0"/>
            </a:endParaRPr>
          </a:p>
          <a:p>
            <a:pPr>
              <a:lnSpc>
                <a:spcPct val="100000"/>
              </a:lnSpc>
            </a:pPr>
            <a:r>
              <a:rPr lang="en-US" altLang="zh-CN" sz="2600" dirty="0" smtClean="0">
                <a:latin typeface="Times New Roman" panose="02020603050405020304" charset="0"/>
                <a:cs typeface="Times New Roman" panose="02020603050405020304" charset="0"/>
              </a:rPr>
              <a:t>     Scientists </a:t>
            </a:r>
            <a:r>
              <a:rPr lang="en-US" altLang="zh-CN" sz="2600" dirty="0">
                <a:latin typeface="Times New Roman" panose="02020603050405020304" charset="0"/>
                <a:cs typeface="Times New Roman" panose="02020603050405020304" charset="0"/>
              </a:rPr>
              <a:t>reached this in six papers _____</a:t>
            </a:r>
            <a:r>
              <a:rPr lang="en-US" altLang="zh-CN" sz="2600" dirty="0" smtClean="0">
                <a:latin typeface="Times New Roman" panose="02020603050405020304" charset="0"/>
                <a:cs typeface="Times New Roman" panose="02020603050405020304" charset="0"/>
              </a:rPr>
              <a:t>_____ were </a:t>
            </a:r>
            <a:r>
              <a:rPr lang="en-US" altLang="zh-CN" sz="2600" dirty="0">
                <a:latin typeface="Times New Roman" panose="02020603050405020304" charset="0"/>
                <a:cs typeface="Times New Roman" panose="02020603050405020304" charset="0"/>
              </a:rPr>
              <a:t>reviews and syntheses (</a:t>
            </a:r>
            <a:r>
              <a:rPr lang="zh-CN" altLang="en-US" sz="2400" dirty="0">
                <a:latin typeface="Times New Roman" panose="02020603050405020304" charset="0"/>
                <a:cs typeface="Times New Roman" panose="02020603050405020304" charset="0"/>
              </a:rPr>
              <a:t>综合</a:t>
            </a:r>
            <a:r>
              <a:rPr lang="en-US" altLang="zh-CN" sz="2600" dirty="0">
                <a:latin typeface="Times New Roman" panose="02020603050405020304" charset="0"/>
                <a:cs typeface="Times New Roman" panose="02020603050405020304" charset="0"/>
              </a:rPr>
              <a:t>) of research by groups of scientists in several countries </a:t>
            </a:r>
            <a:r>
              <a:rPr lang="en-US" altLang="zh-CN" sz="2600" dirty="0" smtClean="0">
                <a:latin typeface="Times New Roman" panose="02020603050405020304" charset="0"/>
                <a:cs typeface="Times New Roman" panose="02020603050405020304" charset="0"/>
              </a:rPr>
              <a:t>________ the </a:t>
            </a:r>
            <a:r>
              <a:rPr lang="en-US" altLang="zh-CN" sz="2600" dirty="0">
                <a:latin typeface="Times New Roman" panose="02020603050405020304" charset="0"/>
                <a:cs typeface="Times New Roman" panose="02020603050405020304" charset="0"/>
              </a:rPr>
              <a:t>polar region. </a:t>
            </a:r>
            <a:r>
              <a:rPr lang="en-US" altLang="zh-CN" sz="2600" dirty="0" smtClean="0">
                <a:latin typeface="Times New Roman" panose="02020603050405020304" charset="0"/>
                <a:cs typeface="Times New Roman" panose="02020603050405020304" charset="0"/>
              </a:rPr>
              <a:t> </a:t>
            </a:r>
            <a:endParaRPr lang="en-US" altLang="zh-CN" sz="2600" dirty="0" smtClean="0">
              <a:latin typeface="Times New Roman" panose="02020603050405020304" charset="0"/>
              <a:cs typeface="Times New Roman" panose="02020603050405020304" charset="0"/>
            </a:endParaRPr>
          </a:p>
          <a:p>
            <a:pPr>
              <a:lnSpc>
                <a:spcPct val="100000"/>
              </a:lnSpc>
            </a:pPr>
            <a:r>
              <a:rPr lang="en-US" altLang="zh-CN" sz="2600" dirty="0">
                <a:latin typeface="Times New Roman" panose="02020603050405020304" charset="0"/>
                <a:cs typeface="Times New Roman" panose="02020603050405020304" charset="0"/>
              </a:rPr>
              <a:t> </a:t>
            </a:r>
            <a:r>
              <a:rPr lang="en-US" altLang="zh-CN" sz="2600" dirty="0" smtClean="0">
                <a:latin typeface="Times New Roman" panose="02020603050405020304" charset="0"/>
                <a:cs typeface="Times New Roman" panose="02020603050405020304" charset="0"/>
              </a:rPr>
              <a:t>    Permafrost </a:t>
            </a:r>
            <a:r>
              <a:rPr lang="en-US" altLang="zh-CN" sz="2600" dirty="0">
                <a:latin typeface="Times New Roman" panose="02020603050405020304" charset="0"/>
                <a:cs typeface="Times New Roman" panose="02020603050405020304" charset="0"/>
              </a:rPr>
              <a:t>covers about 5 million to 7 million square miles in the Arctic and </a:t>
            </a:r>
            <a:r>
              <a:rPr lang="en-US" altLang="zh-CN" sz="2600" dirty="0" smtClean="0">
                <a:latin typeface="Times New Roman" panose="02020603050405020304" charset="0"/>
                <a:cs typeface="Times New Roman" panose="02020603050405020304" charset="0"/>
              </a:rPr>
              <a:t>______ (store) </a:t>
            </a:r>
            <a:r>
              <a:rPr lang="en-US" altLang="zh-CN" sz="2600" dirty="0">
                <a:latin typeface="Times New Roman" panose="02020603050405020304" charset="0"/>
                <a:cs typeface="Times New Roman" panose="02020603050405020304" charset="0"/>
              </a:rPr>
              <a:t>nearly 1.9 trillion tons of frozen and thawing carbon, one of the studies noted. </a:t>
            </a:r>
            <a:r>
              <a:rPr lang="en-US" altLang="zh-CN" sz="2600" dirty="0" smtClean="0">
                <a:latin typeface="Times New Roman" panose="02020603050405020304" charset="0"/>
                <a:cs typeface="Times New Roman" panose="02020603050405020304" charset="0"/>
              </a:rPr>
              <a:t>_____ it </a:t>
            </a:r>
            <a:r>
              <a:rPr lang="en-US" altLang="zh-CN" sz="2600" dirty="0">
                <a:latin typeface="Times New Roman" panose="02020603050405020304" charset="0"/>
                <a:cs typeface="Times New Roman" panose="02020603050405020304" charset="0"/>
              </a:rPr>
              <a:t>warms and becomes more unstable, it not only threatens the human-made </a:t>
            </a:r>
            <a:r>
              <a:rPr lang="en-US" altLang="zh-CN" sz="2600" dirty="0" err="1" smtClean="0">
                <a:latin typeface="Times New Roman" panose="02020603050405020304" charset="0"/>
                <a:cs typeface="Times New Roman" panose="02020603050405020304" charset="0"/>
              </a:rPr>
              <a:t>structures</a:t>
            </a:r>
            <a:r>
              <a:rPr lang="en-US" altLang="zh-CN" sz="2600" dirty="0">
                <a:latin typeface="Times New Roman" panose="02020603050405020304" charset="0"/>
                <a:cs typeface="Times New Roman" panose="02020603050405020304" charset="0"/>
              </a:rPr>
              <a:t>, but the melting releases carbon into the atmosphere that has been locked in ice for millennia, </a:t>
            </a:r>
            <a:r>
              <a:rPr lang="en-US" altLang="zh-CN" sz="2600" dirty="0" smtClean="0">
                <a:latin typeface="Times New Roman" panose="02020603050405020304" charset="0"/>
                <a:cs typeface="Times New Roman" panose="02020603050405020304" charset="0"/>
              </a:rPr>
              <a:t>________ (far) </a:t>
            </a:r>
            <a:r>
              <a:rPr lang="en-US" altLang="zh-CN" sz="2600" dirty="0">
                <a:latin typeface="Times New Roman" panose="02020603050405020304" charset="0"/>
                <a:cs typeface="Times New Roman" panose="02020603050405020304" charset="0"/>
              </a:rPr>
              <a:t>worsening climate change.</a:t>
            </a:r>
            <a:endParaRPr lang="en-US" altLang="zh-CN" sz="2600" dirty="0">
              <a:latin typeface="Times New Roman" panose="02020603050405020304" charset="0"/>
              <a:cs typeface="Times New Roman" panose="02020603050405020304" charset="0"/>
            </a:endParaRPr>
          </a:p>
        </p:txBody>
      </p:sp>
      <p:sp>
        <p:nvSpPr>
          <p:cNvPr id="1048598" name="文本框 4"/>
          <p:cNvSpPr txBox="1"/>
          <p:nvPr/>
        </p:nvSpPr>
        <p:spPr>
          <a:xfrm>
            <a:off x="1798955" y="0"/>
            <a:ext cx="8514818" cy="461665"/>
          </a:xfrm>
          <a:prstGeom prst="rect">
            <a:avLst/>
          </a:prstGeom>
          <a:noFill/>
        </p:spPr>
        <p:txBody>
          <a:bodyPr wrap="square" rtlCol="0">
            <a:spAutoFit/>
          </a:bodyPr>
          <a:lstStyle/>
          <a:p>
            <a:r>
              <a:rPr lang="zh-CN" altLang="en-US" sz="2400" b="1" dirty="0" smtClean="0">
                <a:solidFill>
                  <a:schemeClr val="accent2"/>
                </a:solidFill>
                <a:latin typeface="+mj-ea"/>
                <a:ea typeface="+mj-ea"/>
                <a:cs typeface="Arial" panose="020B0604020202020204" pitchFamily="34" charset="0"/>
              </a:rPr>
              <a:t>（</a:t>
            </a:r>
            <a:r>
              <a:rPr lang="en-US" altLang="zh-CN" sz="2400" b="1" dirty="0" smtClean="0">
                <a:solidFill>
                  <a:schemeClr val="accent2"/>
                </a:solidFill>
                <a:latin typeface="+mj-ea"/>
                <a:ea typeface="+mj-ea"/>
                <a:cs typeface="Arial" panose="020B0604020202020204" pitchFamily="34" charset="0"/>
              </a:rPr>
              <a:t>《</a:t>
            </a:r>
            <a:r>
              <a:rPr lang="zh-CN" altLang="en-US" sz="2400" b="1" dirty="0" smtClean="0">
                <a:solidFill>
                  <a:schemeClr val="accent2"/>
                </a:solidFill>
                <a:latin typeface="+mj-ea"/>
                <a:ea typeface="+mj-ea"/>
                <a:cs typeface="Arial" panose="020B0604020202020204" pitchFamily="34" charset="0"/>
              </a:rPr>
              <a:t>华盛顿邮报</a:t>
            </a:r>
            <a:r>
              <a:rPr lang="en-US" altLang="zh-CN" sz="2400" b="1" dirty="0" smtClean="0">
                <a:solidFill>
                  <a:schemeClr val="accent2"/>
                </a:solidFill>
                <a:latin typeface="+mj-ea"/>
                <a:ea typeface="+mj-ea"/>
                <a:cs typeface="Arial" panose="020B0604020202020204" pitchFamily="34" charset="0"/>
              </a:rPr>
              <a:t>》2022</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a:t>
            </a:r>
            <a:r>
              <a:rPr lang="zh-CN" altLang="en-US" sz="2400" b="1" dirty="0">
                <a:solidFill>
                  <a:schemeClr val="accent2"/>
                </a:solidFill>
                <a:latin typeface="+mj-ea"/>
                <a:ea typeface="+mj-ea"/>
                <a:cs typeface="Arial" panose="020B0604020202020204" pitchFamily="34" charset="0"/>
              </a:rPr>
              <a:t>月</a:t>
            </a:r>
            <a:r>
              <a:rPr lang="en-US" altLang="zh-CN" sz="2400" b="1" dirty="0" smtClean="0">
                <a:solidFill>
                  <a:schemeClr val="accent2"/>
                </a:solidFill>
                <a:latin typeface="+mj-ea"/>
                <a:ea typeface="+mj-ea"/>
                <a:cs typeface="Arial" panose="020B0604020202020204" pitchFamily="34" charset="0"/>
              </a:rPr>
              <a:t>12</a:t>
            </a:r>
            <a:r>
              <a:rPr lang="zh-CN" altLang="en-US" sz="2400" b="1" dirty="0" smtClean="0">
                <a:solidFill>
                  <a:schemeClr val="accent2"/>
                </a:solidFill>
                <a:latin typeface="+mj-ea"/>
                <a:ea typeface="+mj-ea"/>
                <a:cs typeface="Arial" panose="020B0604020202020204" pitchFamily="34" charset="0"/>
              </a:rPr>
              <a:t>日 </a:t>
            </a:r>
            <a:r>
              <a:rPr lang="en-US" altLang="zh-CN" sz="2400" b="1" dirty="0" smtClean="0">
                <a:solidFill>
                  <a:schemeClr val="accent2"/>
                </a:solidFill>
                <a:latin typeface="+mj-ea"/>
                <a:ea typeface="+mj-ea"/>
                <a:cs typeface="Arial" panose="020B0604020202020204" pitchFamily="34" charset="0"/>
              </a:rPr>
              <a:t>A13 </a:t>
            </a:r>
            <a:r>
              <a:rPr lang="zh-CN" altLang="en-US" sz="2400" b="1" dirty="0">
                <a:solidFill>
                  <a:schemeClr val="accent2"/>
                </a:solidFill>
                <a:latin typeface="+mj-ea"/>
                <a:ea typeface="+mj-ea"/>
                <a:cs typeface="Arial" panose="020B0604020202020204" pitchFamily="34" charset="0"/>
              </a:rPr>
              <a:t>版面</a:t>
            </a:r>
            <a:r>
              <a:rPr lang="en-US" altLang="zh-CN" sz="2400" b="1" dirty="0" smtClean="0">
                <a:solidFill>
                  <a:schemeClr val="accent2"/>
                </a:solidFill>
                <a:latin typeface="+mj-ea"/>
                <a:ea typeface="+mj-ea"/>
                <a:cs typeface="Arial" panose="020B0604020202020204" pitchFamily="34" charset="0"/>
              </a:rPr>
              <a:t>）</a:t>
            </a:r>
            <a:endParaRPr lang="zh-CN" altLang="en-US" sz="2400" b="1" dirty="0">
              <a:solidFill>
                <a:schemeClr val="accent2"/>
              </a:solidFill>
              <a:latin typeface="+mj-ea"/>
              <a:ea typeface="+mj-ea"/>
              <a:cs typeface="Arial" panose="020B0604020202020204" pitchFamily="34" charset="0"/>
            </a:endParaRPr>
          </a:p>
        </p:txBody>
      </p:sp>
      <p:sp>
        <p:nvSpPr>
          <p:cNvPr id="1048599"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3" name="文本框 2"/>
          <p:cNvSpPr txBox="1"/>
          <p:nvPr/>
        </p:nvSpPr>
        <p:spPr>
          <a:xfrm>
            <a:off x="10647673" y="614065"/>
            <a:ext cx="1544327" cy="492443"/>
          </a:xfrm>
          <a:prstGeom prst="rect">
            <a:avLst/>
          </a:prstGeom>
          <a:noFill/>
        </p:spPr>
        <p:txBody>
          <a:bodyPr wrap="square" rtlCol="0" anchor="t">
            <a:spAutoFit/>
          </a:bodyPr>
          <a:lstStyle/>
          <a:p>
            <a:r>
              <a:rPr lang="en-US" altLang="zh-CN" sz="2600" dirty="0">
                <a:solidFill>
                  <a:srgbClr val="FF0000"/>
                </a:solidFill>
                <a:latin typeface="Times New Roman" panose="02020603050405020304" charset="0"/>
                <a:cs typeface="Times New Roman" panose="02020603050405020304" charset="0"/>
                <a:sym typeface="+mn-ea"/>
              </a:rPr>
              <a:t>disasters</a:t>
            </a:r>
            <a:r>
              <a:rPr lang="zh-CN" altLang="en-US"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5" name="文本框 4"/>
          <p:cNvSpPr txBox="1"/>
          <p:nvPr/>
        </p:nvSpPr>
        <p:spPr>
          <a:xfrm>
            <a:off x="1793824" y="1802544"/>
            <a:ext cx="1173719" cy="492443"/>
          </a:xfrm>
          <a:prstGeom prst="rect">
            <a:avLst/>
          </a:prstGeom>
          <a:noFill/>
        </p:spPr>
        <p:txBody>
          <a:bodyPr wrap="square" rtlCol="0" anchor="t">
            <a:spAutoFit/>
          </a:bodyPr>
          <a:lstStyle/>
          <a:p>
            <a:r>
              <a:rPr lang="en-US" altLang="zh-CN" sz="2600" dirty="0">
                <a:solidFill>
                  <a:srgbClr val="FF0000"/>
                </a:solidFill>
                <a:latin typeface="Times New Roman" panose="02020603050405020304" charset="0"/>
                <a:cs typeface="Times New Roman" panose="02020603050405020304" charset="0"/>
                <a:sym typeface="+mn-ea"/>
              </a:rPr>
              <a:t>caused</a:t>
            </a:r>
            <a:r>
              <a:rPr lang="zh-CN" altLang="en-US"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6" name="文本框 5"/>
          <p:cNvSpPr txBox="1"/>
          <p:nvPr/>
        </p:nvSpPr>
        <p:spPr>
          <a:xfrm>
            <a:off x="1044324" y="2223764"/>
            <a:ext cx="508473" cy="492443"/>
          </a:xfrm>
          <a:prstGeom prst="rect">
            <a:avLst/>
          </a:prstGeom>
          <a:noFill/>
        </p:spPr>
        <p:txBody>
          <a:bodyPr wrap="none" rtlCol="0" anchor="t">
            <a:spAutoFit/>
          </a:bodyPr>
          <a:lstStyle/>
          <a:p>
            <a:r>
              <a:rPr lang="en-US" altLang="zh-CN" sz="2600" dirty="0">
                <a:solidFill>
                  <a:srgbClr val="FF0000"/>
                </a:solidFill>
                <a:latin typeface="Times New Roman" panose="02020603050405020304" charset="0"/>
                <a:cs typeface="Times New Roman" panose="02020603050405020304" charset="0"/>
                <a:sym typeface="+mn-ea"/>
              </a:rPr>
              <a:t>at</a:t>
            </a:r>
            <a:r>
              <a:rPr lang="zh-CN" altLang="en-US"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7" name="文本框 6"/>
          <p:cNvSpPr txBox="1"/>
          <p:nvPr/>
        </p:nvSpPr>
        <p:spPr>
          <a:xfrm>
            <a:off x="3267906" y="2624950"/>
            <a:ext cx="1444626" cy="492443"/>
          </a:xfrm>
          <a:prstGeom prst="rect">
            <a:avLst/>
          </a:prstGeom>
          <a:noFill/>
        </p:spPr>
        <p:txBody>
          <a:bodyPr wrap="none" rtlCol="0" anchor="t">
            <a:spAutoFit/>
          </a:bodyPr>
          <a:lstStyle/>
          <a:p>
            <a:r>
              <a:rPr lang="en-US" altLang="zh-CN" sz="2600" dirty="0">
                <a:solidFill>
                  <a:srgbClr val="FF0000"/>
                </a:solidFill>
                <a:latin typeface="Times New Roman" panose="02020603050405020304" charset="0"/>
                <a:cs typeface="Times New Roman" panose="02020603050405020304" charset="0"/>
                <a:sym typeface="+mn-ea"/>
              </a:rPr>
              <a:t>including</a:t>
            </a:r>
            <a:endParaRPr lang="zh-CN" altLang="en-US" dirty="0"/>
          </a:p>
        </p:txBody>
      </p:sp>
      <p:sp>
        <p:nvSpPr>
          <p:cNvPr id="8" name="文本框 7"/>
          <p:cNvSpPr txBox="1"/>
          <p:nvPr/>
        </p:nvSpPr>
        <p:spPr>
          <a:xfrm>
            <a:off x="2644346" y="3006505"/>
            <a:ext cx="1718740"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are located </a:t>
            </a:r>
            <a:endParaRPr lang="zh-CN" altLang="en-US" dirty="0"/>
          </a:p>
        </p:txBody>
      </p:sp>
      <p:sp>
        <p:nvSpPr>
          <p:cNvPr id="9" name="文本框 8"/>
          <p:cNvSpPr txBox="1"/>
          <p:nvPr/>
        </p:nvSpPr>
        <p:spPr>
          <a:xfrm>
            <a:off x="5319818" y="3779256"/>
            <a:ext cx="1823720" cy="491490"/>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that / which</a:t>
            </a:r>
            <a:r>
              <a:rPr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10" name="文本框 9"/>
          <p:cNvSpPr txBox="1"/>
          <p:nvPr/>
        </p:nvSpPr>
        <p:spPr>
          <a:xfrm>
            <a:off x="7154766" y="4201831"/>
            <a:ext cx="1109599"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around</a:t>
            </a:r>
            <a:endParaRPr lang="zh-CN" altLang="en-US" dirty="0"/>
          </a:p>
        </p:txBody>
      </p:sp>
      <p:sp>
        <p:nvSpPr>
          <p:cNvPr id="11" name="文本框 10"/>
          <p:cNvSpPr txBox="1"/>
          <p:nvPr/>
        </p:nvSpPr>
        <p:spPr>
          <a:xfrm>
            <a:off x="10846071" y="4601433"/>
            <a:ext cx="962123"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stores</a:t>
            </a:r>
            <a:endParaRPr lang="en-US" sz="26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287581" y="5414319"/>
            <a:ext cx="643296" cy="492443"/>
          </a:xfrm>
          <a:prstGeom prst="rect">
            <a:avLst/>
          </a:prstGeom>
          <a:noFill/>
        </p:spPr>
        <p:txBody>
          <a:bodyPr wrap="square" rtlCol="0" anchor="t">
            <a:spAutoFit/>
          </a:bodyPr>
          <a:lstStyle/>
          <a:p>
            <a:r>
              <a:rPr lang="en-US" sz="2600" dirty="0">
                <a:solidFill>
                  <a:srgbClr val="FF0000"/>
                </a:solidFill>
                <a:latin typeface="Times New Roman" panose="02020603050405020304" charset="0"/>
                <a:cs typeface="Times New Roman" panose="02020603050405020304" charset="0"/>
                <a:sym typeface="+mn-ea"/>
              </a:rPr>
              <a:t>As</a:t>
            </a:r>
            <a:endParaRPr lang="zh-CN" altLang="en-US" dirty="0"/>
          </a:p>
        </p:txBody>
      </p:sp>
      <p:sp>
        <p:nvSpPr>
          <p:cNvPr id="13" name="文本框 12"/>
          <p:cNvSpPr txBox="1"/>
          <p:nvPr/>
        </p:nvSpPr>
        <p:spPr>
          <a:xfrm>
            <a:off x="2211960" y="6156963"/>
            <a:ext cx="1090363"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further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570864"/>
            <a:ext cx="12093146" cy="5085080"/>
          </a:xfrm>
          <a:prstGeom prst="rect">
            <a:avLst/>
          </a:prstGeom>
          <a:noFill/>
        </p:spPr>
        <p:txBody>
          <a:bodyPr wrap="square" rtlCol="0">
            <a:spAutoFit/>
          </a:bodyPr>
          <a:lstStyle/>
          <a:p>
            <a:pPr>
              <a:lnSpc>
                <a:spcPct val="90000"/>
              </a:lnSpc>
              <a:spcBef>
                <a:spcPts val="1000"/>
              </a:spcBef>
            </a:pPr>
            <a:r>
              <a:rPr lang="en-US" sz="2800" dirty="0" smtClean="0">
                <a:latin typeface="Times New Roman" panose="02020603050405020304" charset="0"/>
                <a:ea typeface="华文中宋" panose="02010600040101010101" charset="-122"/>
                <a:cs typeface="Times New Roman" panose="02020603050405020304" charset="0"/>
                <a:sym typeface="+mn-ea"/>
              </a:rPr>
              <a:t>1. </a:t>
            </a:r>
            <a:r>
              <a:rPr lang="en-US" sz="2800" dirty="0" smtClean="0">
                <a:solidFill>
                  <a:srgbClr val="3333FF"/>
                </a:solidFill>
                <a:latin typeface="Times New Roman" panose="02020603050405020304" charset="0"/>
                <a:ea typeface="华文中宋" panose="02010600040101010101" charset="-122"/>
                <a:cs typeface="Times New Roman" panose="02020603050405020304" charset="0"/>
                <a:sym typeface="+mn-ea"/>
              </a:rPr>
              <a:t>permafrost</a:t>
            </a:r>
            <a:r>
              <a:rPr lang="en-US" altLang="zh-CN" sz="2800" dirty="0">
                <a:latin typeface="Times New Roman" panose="02020603050405020304" charset="0"/>
                <a:ea typeface="华文中宋" panose="02010600040101010101" charset="-122"/>
                <a:cs typeface="Times New Roman" panose="02020603050405020304" charset="0"/>
              </a:rPr>
              <a:t>: a layer of soil that is permanently frozen, in very cold regions of the world </a:t>
            </a:r>
            <a:r>
              <a:rPr lang="zh-CN" altLang="en-US" sz="2800" dirty="0">
                <a:latin typeface="Times New Roman" panose="02020603050405020304" charset="0"/>
                <a:ea typeface="华文中宋" panose="02010600040101010101" charset="-122"/>
                <a:cs typeface="Times New Roman" panose="02020603050405020304" charset="0"/>
              </a:rPr>
              <a:t>（寒带）永冻土层；永冻层</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pitchFamily="2" charset="2"/>
              <a:buChar char="ü"/>
            </a:pPr>
            <a:r>
              <a:rPr lang="en-US" altLang="zh-CN" sz="2800" dirty="0">
                <a:latin typeface="Times New Roman" panose="02020603050405020304" charset="0"/>
                <a:ea typeface="华文中宋" panose="02010600040101010101" charset="-122"/>
                <a:cs typeface="Times New Roman" panose="02020603050405020304" charset="0"/>
              </a:rPr>
              <a:t>The roots don’t grow deep, so the permafrost doesn’t interfere with their </a:t>
            </a:r>
            <a:r>
              <a:rPr lang="en-US" altLang="zh-CN" sz="2800" dirty="0" smtClean="0">
                <a:latin typeface="Times New Roman" panose="02020603050405020304" charset="0"/>
                <a:ea typeface="华文中宋" panose="02010600040101010101" charset="-122"/>
                <a:cs typeface="Times New Roman" panose="02020603050405020304" charset="0"/>
              </a:rPr>
              <a:t>growth.     </a:t>
            </a:r>
            <a:r>
              <a:rPr lang="zh-CN" altLang="en-US" sz="2800" dirty="0">
                <a:latin typeface="Times New Roman" panose="02020603050405020304" charset="0"/>
                <a:ea typeface="华文中宋" panose="02010600040101010101" charset="-122"/>
                <a:cs typeface="Times New Roman" panose="02020603050405020304" charset="0"/>
              </a:rPr>
              <a:t>根长得不深，所以永久冻土不会影响它们的</a:t>
            </a:r>
            <a:r>
              <a:rPr lang="zh-CN" altLang="en-US" sz="2800" dirty="0" smtClean="0">
                <a:latin typeface="Times New Roman" panose="02020603050405020304" charset="0"/>
                <a:ea typeface="华文中宋" panose="02010600040101010101" charset="-122"/>
                <a:cs typeface="Times New Roman" panose="02020603050405020304" charset="0"/>
              </a:rPr>
              <a:t>生长</a:t>
            </a:r>
            <a:r>
              <a:rPr lang="en-US" altLang="zh-CN" sz="2800" dirty="0" smtClean="0">
                <a:latin typeface="Times New Roman" panose="02020603050405020304" charset="0"/>
                <a:ea typeface="华文中宋" panose="02010600040101010101" charset="-122"/>
                <a:cs typeface="Times New Roman" panose="02020603050405020304" charset="0"/>
              </a:rPr>
              <a:t>。</a:t>
            </a:r>
            <a:endParaRPr lang="en-US" altLang="zh-CN" sz="2800" dirty="0" smtClean="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smtClean="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dirty="0">
              <a:latin typeface="Times New Roman" panose="02020603050405020304" charset="0"/>
              <a:cs typeface="Times New Roman" panose="02020603050405020304" charset="0"/>
            </a:endParaRPr>
          </a:p>
          <a:p>
            <a:pPr>
              <a:lnSpc>
                <a:spcPct val="90000"/>
              </a:lnSpc>
              <a:spcBef>
                <a:spcPts val="1000"/>
              </a:spcBef>
            </a:pPr>
            <a:endParaRPr lang="en-US" altLang="zh-CN" sz="3200" dirty="0" smtClean="0">
              <a:latin typeface="Times New Roman" panose="02020603050405020304" charset="0"/>
              <a:cs typeface="Times New Roman" panose="02020603050405020304" charset="0"/>
            </a:endParaRPr>
          </a:p>
          <a:p>
            <a:pPr>
              <a:lnSpc>
                <a:spcPct val="90000"/>
              </a:lnSpc>
              <a:spcBef>
                <a:spcPts val="1000"/>
              </a:spcBef>
            </a:pPr>
            <a:r>
              <a:rPr lang="en-US" altLang="zh-CN" sz="3200" dirty="0" smtClean="0">
                <a:latin typeface="Times New Roman" panose="02020603050405020304" charset="0"/>
                <a:cs typeface="Times New Roman" panose="02020603050405020304" charset="0"/>
              </a:rPr>
              <a:t>2</a:t>
            </a:r>
            <a:r>
              <a:rPr lang="en-US" altLang="zh-CN" sz="3200" dirty="0">
                <a:latin typeface="Times New Roman" panose="02020603050405020304" charset="0"/>
                <a:cs typeface="Times New Roman" panose="02020603050405020304" charset="0"/>
              </a:rPr>
              <a:t>. </a:t>
            </a:r>
            <a:r>
              <a:rPr lang="en-US" altLang="zh-CN" sz="3000" dirty="0">
                <a:solidFill>
                  <a:srgbClr val="3333FF"/>
                </a:solidFill>
                <a:latin typeface="Times New Roman" panose="02020603050405020304" charset="0"/>
                <a:cs typeface="Times New Roman" panose="02020603050405020304" charset="0"/>
                <a:sym typeface="+mn-ea"/>
              </a:rPr>
              <a:t>thaw</a:t>
            </a:r>
            <a:r>
              <a:rPr lang="en-US" altLang="zh-CN" sz="3000" dirty="0" smtClean="0">
                <a:latin typeface="Times New Roman" panose="02020603050405020304" charset="0"/>
                <a:cs typeface="Times New Roman" panose="02020603050405020304" charset="0"/>
              </a:rPr>
              <a:t>: </a:t>
            </a:r>
            <a:r>
              <a:rPr lang="en-US" sz="2800" dirty="0">
                <a:latin typeface="Times New Roman" panose="02020603050405020304" charset="0"/>
                <a:ea typeface="华文中宋" panose="02010600040101010101" charset="-122"/>
                <a:cs typeface="Times New Roman" panose="02020603050405020304" charset="0"/>
              </a:rPr>
              <a:t>to turn back into water after being frozen </a:t>
            </a:r>
            <a:endParaRPr lang="en-US" sz="2800" dirty="0" smtClean="0">
              <a:latin typeface="Times New Roman" panose="02020603050405020304" charset="0"/>
              <a:ea typeface="华文中宋" panose="02010600040101010101" charset="-122"/>
              <a:cs typeface="Times New Roman" panose="02020603050405020304" charset="0"/>
            </a:endParaRPr>
          </a:p>
          <a:p>
            <a:pPr>
              <a:lnSpc>
                <a:spcPct val="90000"/>
              </a:lnSpc>
              <a:spcBef>
                <a:spcPts val="1000"/>
              </a:spcBef>
            </a:pPr>
            <a:r>
              <a:rPr lang="en-US" sz="2800" dirty="0">
                <a:latin typeface="Times New Roman" panose="02020603050405020304" charset="0"/>
                <a:ea typeface="华文中宋" panose="02010600040101010101" charset="-122"/>
                <a:cs typeface="Times New Roman" panose="02020603050405020304" charset="0"/>
              </a:rPr>
              <a:t> </a:t>
            </a:r>
            <a:r>
              <a:rPr lang="en-US" sz="2800" dirty="0" smtClean="0">
                <a:latin typeface="Times New Roman" panose="02020603050405020304" charset="0"/>
                <a:ea typeface="华文中宋" panose="02010600040101010101" charset="-122"/>
                <a:cs typeface="Times New Roman" panose="02020603050405020304" charset="0"/>
              </a:rPr>
              <a:t>           （</a:t>
            </a:r>
            <a:r>
              <a:rPr lang="zh-CN" altLang="en-US" sz="2800" dirty="0">
                <a:latin typeface="Times New Roman" panose="02020603050405020304" charset="0"/>
                <a:ea typeface="华文中宋" panose="02010600040101010101" charset="-122"/>
                <a:cs typeface="Times New Roman" panose="02020603050405020304" charset="0"/>
              </a:rPr>
              <a:t>结冰后）解冻，融化，</a:t>
            </a:r>
            <a:r>
              <a:rPr lang="zh-CN" altLang="en-US" sz="2800" dirty="0" smtClean="0">
                <a:latin typeface="Times New Roman" panose="02020603050405020304" charset="0"/>
                <a:ea typeface="华文中宋" panose="02010600040101010101" charset="-122"/>
                <a:cs typeface="Times New Roman" panose="02020603050405020304" charset="0"/>
              </a:rPr>
              <a:t>融解</a:t>
            </a:r>
            <a:endParaRPr lang="en-US" sz="2800" dirty="0" smtClean="0">
              <a:latin typeface="Times New Roman" panose="02020603050405020304" charset="0"/>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pitchFamily="2" charset="2"/>
              <a:buChar char="ü"/>
            </a:pPr>
            <a:r>
              <a:rPr lang="en-US" sz="2800" dirty="0" smtClean="0">
                <a:latin typeface="Times New Roman" panose="02020603050405020304" charset="0"/>
                <a:ea typeface="华文中宋" panose="02010600040101010101" charset="-122"/>
                <a:cs typeface="Times New Roman" panose="02020603050405020304" charset="0"/>
              </a:rPr>
              <a:t>The </a:t>
            </a:r>
            <a:r>
              <a:rPr lang="en-US" sz="2800" dirty="0">
                <a:latin typeface="Times New Roman" panose="02020603050405020304" charset="0"/>
                <a:ea typeface="华文中宋" panose="02010600040101010101" charset="-122"/>
                <a:cs typeface="Times New Roman" panose="02020603050405020304" charset="0"/>
              </a:rPr>
              <a:t>snow is beginning to thaw. </a:t>
            </a:r>
            <a:r>
              <a:rPr lang="zh-CN" altLang="en-US" sz="2800" dirty="0" smtClean="0">
                <a:latin typeface="Times New Roman" panose="02020603050405020304" charset="0"/>
                <a:ea typeface="华文中宋" panose="02010600040101010101" charset="-122"/>
                <a:cs typeface="Times New Roman" panose="02020603050405020304" charset="0"/>
              </a:rPr>
              <a:t>雪</a:t>
            </a:r>
            <a:r>
              <a:rPr lang="zh-CN" altLang="en-US" sz="2800" dirty="0">
                <a:latin typeface="Times New Roman" panose="02020603050405020304" charset="0"/>
                <a:ea typeface="华文中宋" panose="02010600040101010101" charset="-122"/>
                <a:cs typeface="Times New Roman" panose="02020603050405020304" charset="0"/>
              </a:rPr>
              <a:t>已开始融化。</a:t>
            </a:r>
            <a:endParaRPr sz="2800" dirty="0">
              <a:latin typeface="Times New Roman" panose="02020603050405020304" charset="0"/>
              <a:ea typeface="华文中宋" panose="02010600040101010101" charset="-122"/>
              <a:cs typeface="Times New Roman" panose="02020603050405020304" charset="0"/>
            </a:endParaRPr>
          </a:p>
        </p:txBody>
      </p:sp>
      <p:sp>
        <p:nvSpPr>
          <p:cNvPr id="17" name="文本框 16"/>
          <p:cNvSpPr txBox="1"/>
          <p:nvPr/>
        </p:nvSpPr>
        <p:spPr>
          <a:xfrm>
            <a:off x="0" y="0"/>
            <a:ext cx="1626870" cy="523220"/>
          </a:xfrm>
          <a:prstGeom prst="rect">
            <a:avLst/>
          </a:prstGeom>
          <a:solidFill>
            <a:schemeClr val="accent6"/>
          </a:solidFill>
        </p:spPr>
        <p:txBody>
          <a:bodyPr wrap="square" rtlCol="0">
            <a:spAutoFit/>
          </a:bodyPr>
          <a:lstStyle/>
          <a:p>
            <a:pPr lvl="0" algn="l">
              <a:buClrTx/>
              <a:buSzTx/>
              <a:buFontTx/>
            </a:pPr>
            <a:r>
              <a:rPr kumimoji="1" lang="zh-CN" sz="2800" b="1" dirty="0" smtClean="0">
                <a:solidFill>
                  <a:schemeClr val="lt1"/>
                </a:solidFill>
                <a:sym typeface="+mn-ea"/>
              </a:rPr>
              <a:t>词</a:t>
            </a:r>
            <a:r>
              <a:rPr kumimoji="1" lang="zh-CN" altLang="en-US" sz="2800" b="1" dirty="0">
                <a:solidFill>
                  <a:schemeClr val="lt1"/>
                </a:solidFill>
                <a:sym typeface="+mn-ea"/>
              </a:rPr>
              <a:t>汇</a:t>
            </a:r>
            <a:r>
              <a:rPr kumimoji="1" lang="zh-CN" sz="2800" b="1" dirty="0" smtClean="0">
                <a:solidFill>
                  <a:schemeClr val="lt1"/>
                </a:solidFill>
                <a:sym typeface="+mn-ea"/>
              </a:rPr>
              <a:t>讲解</a:t>
            </a:r>
            <a:endParaRPr kumimoji="1" lang="zh-CN" sz="2800" b="1" dirty="0">
              <a:solidFill>
                <a:schemeClr val="lt1"/>
              </a:solidFill>
              <a:sym typeface="+mn-ea"/>
            </a:endParaRPr>
          </a:p>
        </p:txBody>
      </p:sp>
      <p:sp>
        <p:nvSpPr>
          <p:cNvPr id="2" name="文本框 1"/>
          <p:cNvSpPr txBox="1"/>
          <p:nvPr/>
        </p:nvSpPr>
        <p:spPr>
          <a:xfrm>
            <a:off x="274328" y="2439773"/>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87606" y="2991375"/>
            <a:ext cx="10522729" cy="553998"/>
          </a:xfrm>
          <a:prstGeom prst="rect">
            <a:avLst/>
          </a:prstGeom>
          <a:noFill/>
        </p:spPr>
        <p:txBody>
          <a:bodyPr wrap="square" rtlCol="0">
            <a:spAutoFit/>
          </a:bodyPr>
          <a:lstStyle/>
          <a:p>
            <a:r>
              <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rPr>
              <a:t>As the permafrost melts, the land loses its capacity to absorb </a:t>
            </a:r>
            <a:r>
              <a:rPr lang="en-US" altLang="zh-CN" sz="3000" dirty="0" smtClean="0">
                <a:solidFill>
                  <a:srgbClr val="FF0000"/>
                </a:solidFill>
                <a:latin typeface="Times New Roman" panose="02020603050405020304" charset="0"/>
                <a:ea typeface="华文中宋" panose="02010600040101010101" charset="-122"/>
                <a:cs typeface="Times New Roman" panose="02020603050405020304" charset="0"/>
                <a:sym typeface="+mn-ea"/>
              </a:rPr>
              <a:t>water.   </a:t>
            </a:r>
            <a:endPar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307003" y="5651606"/>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91448" y="6071747"/>
            <a:ext cx="8046390" cy="553085"/>
          </a:xfrm>
          <a:prstGeom prst="rect">
            <a:avLst/>
          </a:prstGeom>
          <a:noFill/>
        </p:spPr>
        <p:txBody>
          <a:bodyPr wrap="square" rtlCol="0">
            <a:spAutoFit/>
          </a:bodyPr>
          <a:lstStyle/>
          <a:p>
            <a:r>
              <a:rPr lang="en-US" altLang="zh-CN" sz="3000" dirty="0" smtClean="0">
                <a:solidFill>
                  <a:srgbClr val="FF0000"/>
                </a:solidFill>
                <a:latin typeface="Times New Roman" panose="02020603050405020304" charset="0"/>
                <a:ea typeface="华文中宋" panose="02010600040101010101" charset="-122"/>
                <a:cs typeface="Times New Roman" panose="02020603050405020304" charset="0"/>
                <a:sym typeface="+mn-ea"/>
              </a:rPr>
              <a:t>It </a:t>
            </a:r>
            <a:r>
              <a:rPr lang="en-US" altLang="zh-CN" sz="3000" dirty="0">
                <a:solidFill>
                  <a:srgbClr val="FF0000"/>
                </a:solidFill>
                <a:latin typeface="Times New Roman" panose="02020603050405020304" charset="0"/>
                <a:ea typeface="华文中宋" panose="02010600040101010101" charset="-122"/>
                <a:cs typeface="Times New Roman" panose="02020603050405020304" charset="0"/>
                <a:sym typeface="+mn-ea"/>
              </a:rPr>
              <a:t>was so cold that the snow had no chance to </a:t>
            </a:r>
            <a:r>
              <a:rPr lang="en-US" altLang="zh-CN" sz="3000" dirty="0" smtClean="0">
                <a:solidFill>
                  <a:srgbClr val="FF0000"/>
                </a:solidFill>
                <a:latin typeface="Times New Roman" panose="02020603050405020304" charset="0"/>
                <a:ea typeface="华文中宋" panose="02010600040101010101" charset="-122"/>
                <a:cs typeface="Times New Roman" panose="02020603050405020304" charset="0"/>
                <a:sym typeface="+mn-ea"/>
              </a:rPr>
              <a:t>thaw.</a:t>
            </a:r>
            <a:endParaRPr lang="zh-CN" altLang="en-US" sz="30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8" name="文本框 7"/>
          <p:cNvSpPr txBox="1"/>
          <p:nvPr/>
        </p:nvSpPr>
        <p:spPr>
          <a:xfrm>
            <a:off x="1973382" y="2408890"/>
            <a:ext cx="9403072" cy="523220"/>
          </a:xfrm>
          <a:prstGeom prst="rect">
            <a:avLst/>
          </a:prstGeom>
          <a:noFill/>
        </p:spPr>
        <p:txBody>
          <a:bodyPr wrap="square" rtlCol="0" anchor="t">
            <a:spAutoFit/>
          </a:bodyPr>
          <a:lstStyle/>
          <a:p>
            <a:r>
              <a:rPr lang="zh-CN" altLang="en-US" sz="2800" dirty="0">
                <a:latin typeface="华文中宋" panose="02010600040101010101" charset="-122"/>
                <a:ea typeface="华文中宋" panose="02010600040101010101" charset="-122"/>
              </a:rPr>
              <a:t>由于冻土融化，陆地会失去</a:t>
            </a:r>
            <a:r>
              <a:rPr lang="zh-CN" altLang="en-US" sz="2800" dirty="0" smtClean="0">
                <a:latin typeface="华文中宋" panose="02010600040101010101" charset="-122"/>
                <a:ea typeface="华文中宋" panose="02010600040101010101" charset="-122"/>
              </a:rPr>
              <a:t>吸水性。</a:t>
            </a:r>
            <a:endParaRPr lang="zh-CN" altLang="en-US" sz="2800" dirty="0">
              <a:latin typeface="华文中宋" panose="02010600040101010101" charset="-122"/>
              <a:ea typeface="华文中宋" panose="02010600040101010101" charset="-122"/>
            </a:endParaRPr>
          </a:p>
        </p:txBody>
      </p:sp>
      <p:cxnSp>
        <p:nvCxnSpPr>
          <p:cNvPr id="9" name="直接连接符 8"/>
          <p:cNvCxnSpPr/>
          <p:nvPr/>
        </p:nvCxnSpPr>
        <p:spPr>
          <a:xfrm>
            <a:off x="215900" y="3540622"/>
            <a:ext cx="10270868" cy="4751"/>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91448" y="6593717"/>
            <a:ext cx="7955774" cy="1771"/>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973382" y="5667877"/>
            <a:ext cx="6368329" cy="523220"/>
          </a:xfrm>
          <a:prstGeom prst="rect">
            <a:avLst/>
          </a:prstGeom>
          <a:noFill/>
        </p:spPr>
        <p:txBody>
          <a:bodyPr wrap="square" rtlCol="0" anchor="t">
            <a:spAutoFit/>
          </a:bodyPr>
          <a:lstStyle/>
          <a:p>
            <a:r>
              <a:rPr lang="zh-CN" altLang="en-US" sz="2800" dirty="0">
                <a:latin typeface="Times New Roman" panose="02020603050405020304" charset="0"/>
                <a:ea typeface="华文中宋" panose="02010600040101010101" charset="-122"/>
                <a:cs typeface="Times New Roman" panose="02020603050405020304" charset="0"/>
              </a:rPr>
              <a:t>天气太冷了，积雪都没机会</a:t>
            </a:r>
            <a:r>
              <a:rPr lang="zh-CN" altLang="en-US" sz="2800" dirty="0" smtClean="0">
                <a:latin typeface="Times New Roman" panose="02020603050405020304" charset="0"/>
                <a:ea typeface="华文中宋" panose="02010600040101010101" charset="-122"/>
                <a:cs typeface="Times New Roman" panose="02020603050405020304" charset="0"/>
              </a:rPr>
              <a:t>融化。</a:t>
            </a:r>
            <a:endParaRPr lang="en-US" sz="2800" dirty="0" smtClean="0">
              <a:latin typeface="Times New Roman" panose="02020603050405020304" charset="0"/>
              <a:ea typeface="华文中宋" panose="0201060004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2"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grpId="2"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1" animBg="1"/>
      <p:bldP spid="5" grpId="2" bldLvl="0" animBg="1"/>
      <p:bldP spid="6" grpId="0"/>
      <p:bldP spid="6" grpId="1"/>
      <p:bldP spid="8" grpId="0"/>
      <p:bldP spid="7" grpId="1"/>
      <p:bldP spid="7"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3150870" cy="521970"/>
          </a:xfrm>
          <a:prstGeom prst="rect">
            <a:avLst/>
          </a:prstGeom>
          <a:solidFill>
            <a:schemeClr val="accent6"/>
          </a:solidFill>
        </p:spPr>
        <p:txBody>
          <a:bodyPr wrap="square" rtlCol="0">
            <a:spAutoFit/>
          </a:bodyPr>
          <a:lstStyle/>
          <a:p>
            <a:pPr>
              <a:buClrTx/>
              <a:buSzTx/>
              <a:buFontTx/>
            </a:pPr>
            <a:r>
              <a:rPr kumimoji="1" lang="zh-CN" altLang="en-US" sz="2800" b="1" dirty="0" smtClean="0">
                <a:solidFill>
                  <a:schemeClr val="lt1"/>
                </a:solidFill>
                <a:sym typeface="+mn-ea"/>
              </a:rPr>
              <a:t>南北极</a:t>
            </a:r>
            <a:r>
              <a:rPr kumimoji="1" lang="zh-CN" sz="2800" b="1" dirty="0" smtClean="0">
                <a:solidFill>
                  <a:schemeClr val="lt1"/>
                </a:solidFill>
                <a:sym typeface="+mn-ea"/>
              </a:rPr>
              <a:t>相关</a:t>
            </a:r>
            <a:r>
              <a:rPr kumimoji="1" lang="zh-CN" sz="2800" b="1" dirty="0">
                <a:solidFill>
                  <a:schemeClr val="lt1"/>
                </a:solidFill>
                <a:sym typeface="+mn-ea"/>
              </a:rPr>
              <a:t>词汇</a:t>
            </a:r>
            <a:endParaRPr kumimoji="1" lang="zh-CN" sz="2800" b="1" dirty="0">
              <a:solidFill>
                <a:schemeClr val="lt1"/>
              </a:solidFill>
              <a:sym typeface="+mn-ea"/>
            </a:endParaRPr>
          </a:p>
        </p:txBody>
      </p:sp>
      <p:sp>
        <p:nvSpPr>
          <p:cNvPr id="4" name="文本框 3"/>
          <p:cNvSpPr txBox="1"/>
          <p:nvPr/>
        </p:nvSpPr>
        <p:spPr>
          <a:xfrm>
            <a:off x="150919" y="588635"/>
            <a:ext cx="7324079" cy="6247765"/>
          </a:xfrm>
          <a:prstGeom prst="rect">
            <a:avLst/>
          </a:prstGeom>
          <a:solidFill>
            <a:srgbClr val="7030A0">
              <a:alpha val="5000"/>
            </a:srgbClr>
          </a:solidFill>
          <a:ln w="28575" cap="rnd" cmpd="sng">
            <a:noFill/>
            <a:prstDash val="sysDash"/>
          </a:ln>
        </p:spPr>
        <p:txBody>
          <a:bodyPr wrap="square" rtlCol="0">
            <a:spAutoFit/>
          </a:bodyPr>
          <a:lstStyle/>
          <a:p>
            <a:pPr indent="0">
              <a:lnSpc>
                <a:spcPct val="110000"/>
              </a:lnSpc>
              <a:buNone/>
            </a:pPr>
            <a:r>
              <a:rPr lang="en-US" altLang="zh-CN" sz="2800" dirty="0">
                <a:latin typeface="Times New Roman" panose="02020603050405020304" charset="0"/>
                <a:ea typeface="华文中宋" panose="02010600040101010101" charset="-122"/>
                <a:cs typeface="Times New Roman" panose="02020603050405020304" charset="0"/>
                <a:sym typeface="+mn-ea"/>
              </a:rPr>
              <a:t> </a:t>
            </a:r>
            <a:r>
              <a:rPr lang="en-US" altLang="zh-CN" sz="2400" dirty="0">
                <a:latin typeface="Times New Roman" panose="02020603050405020304" charset="0"/>
                <a:ea typeface="华文中宋" panose="02010600040101010101" charset="-122"/>
                <a:cs typeface="Times New Roman" panose="02020603050405020304" charset="0"/>
                <a:sym typeface="+mn-ea"/>
              </a:rPr>
              <a:t>the North Pole; the Arctic </a:t>
            </a:r>
            <a:r>
              <a:rPr lang="en-US" altLang="zh-CN" sz="2400" dirty="0" smtClean="0">
                <a:latin typeface="Times New Roman" panose="02020603050405020304" charset="0"/>
                <a:ea typeface="华文中宋" panose="02010600040101010101" charset="-122"/>
                <a:cs typeface="Times New Roman" panose="02020603050405020304" charset="0"/>
                <a:sym typeface="+mn-ea"/>
              </a:rPr>
              <a:t>Pole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北极</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a:latin typeface="Times New Roman" panose="02020603050405020304" charset="0"/>
                <a:ea typeface="华文中宋" panose="02010600040101010101" charset="-122"/>
                <a:cs typeface="Times New Roman" panose="02020603050405020304" charset="0"/>
                <a:sym typeface="+mn-ea"/>
              </a:rPr>
              <a:t> </a:t>
            </a:r>
            <a:r>
              <a:rPr lang="en-US" altLang="zh-CN" sz="2400" dirty="0" smtClean="0">
                <a:latin typeface="Times New Roman" panose="02020603050405020304" charset="0"/>
                <a:ea typeface="华文中宋" panose="02010600040101010101" charset="-122"/>
                <a:cs typeface="Times New Roman" panose="02020603050405020304" charset="0"/>
                <a:sym typeface="+mn-ea"/>
              </a:rPr>
              <a:t>the South Pole; Antarctica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南极</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polar bear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北极熊</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reindeer                                          	</a:t>
            </a:r>
            <a:r>
              <a:rPr lang="zh-CN" altLang="en-US" sz="2400" dirty="0" smtClean="0">
                <a:latin typeface="Times New Roman" panose="02020603050405020304" charset="0"/>
                <a:ea typeface="华文中宋" panose="02010600040101010101" charset="-122"/>
                <a:cs typeface="Times New Roman" panose="02020603050405020304" charset="0"/>
                <a:sym typeface="+mn-ea"/>
              </a:rPr>
              <a:t>驯鹿</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seal                                                 	</a:t>
            </a:r>
            <a:r>
              <a:rPr lang="zh-CN" altLang="en-US" sz="2400" dirty="0" smtClean="0">
                <a:latin typeface="Times New Roman" panose="02020603050405020304" charset="0"/>
                <a:ea typeface="华文中宋" panose="02010600040101010101" charset="-122"/>
                <a:cs typeface="Times New Roman" panose="02020603050405020304" charset="0"/>
                <a:sym typeface="+mn-ea"/>
              </a:rPr>
              <a:t>海豹</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emperor penguin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帝企鹅</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polar day                                        	</a:t>
            </a:r>
            <a:r>
              <a:rPr lang="zh-CN" altLang="en-US" sz="2400" dirty="0" smtClean="0">
                <a:latin typeface="Times New Roman" panose="02020603050405020304" charset="0"/>
                <a:ea typeface="华文中宋" panose="02010600040101010101" charset="-122"/>
                <a:cs typeface="Times New Roman" panose="02020603050405020304" charset="0"/>
                <a:sym typeface="+mn-ea"/>
              </a:rPr>
              <a:t>极昼</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polar night                                      	</a:t>
            </a:r>
            <a:r>
              <a:rPr lang="zh-CN" altLang="en-US" sz="2400" dirty="0" smtClean="0">
                <a:latin typeface="Times New Roman" panose="02020603050405020304" charset="0"/>
                <a:ea typeface="华文中宋" panose="02010600040101010101" charset="-122"/>
                <a:cs typeface="Times New Roman" panose="02020603050405020304" charset="0"/>
                <a:sym typeface="+mn-ea"/>
              </a:rPr>
              <a:t>极夜</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polar light                                       	</a:t>
            </a:r>
            <a:r>
              <a:rPr lang="zh-CN" altLang="en-US" sz="2400" dirty="0" smtClean="0">
                <a:latin typeface="Times New Roman" panose="02020603050405020304" charset="0"/>
                <a:ea typeface="华文中宋" panose="02010600040101010101" charset="-122"/>
                <a:cs typeface="Times New Roman" panose="02020603050405020304" charset="0"/>
                <a:sym typeface="+mn-ea"/>
              </a:rPr>
              <a:t>极光</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glacier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冰川</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frozen soil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冻土</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permafrost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多年冻土</a:t>
            </a:r>
            <a:r>
              <a:rPr lang="zh-CN" altLang="en-US" sz="2400" dirty="0">
                <a:latin typeface="Times New Roman" panose="02020603050405020304" charset="0"/>
                <a:ea typeface="华文中宋" panose="02010600040101010101" charset="-122"/>
                <a:cs typeface="Times New Roman" panose="02020603050405020304" charset="0"/>
                <a:sym typeface="+mn-ea"/>
              </a:rPr>
              <a:t>；永久冻结</a:t>
            </a:r>
            <a:r>
              <a:rPr lang="zh-CN" altLang="en-US" sz="2400" dirty="0" smtClean="0">
                <a:latin typeface="Times New Roman" panose="02020603050405020304" charset="0"/>
                <a:ea typeface="华文中宋" panose="02010600040101010101" charset="-122"/>
                <a:cs typeface="Times New Roman" panose="02020603050405020304" charset="0"/>
                <a:sym typeface="+mn-ea"/>
              </a:rPr>
              <a:t>带</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ozone                                              	</a:t>
            </a:r>
            <a:r>
              <a:rPr lang="zh-CN" altLang="en-US" sz="2400" dirty="0" smtClean="0">
                <a:latin typeface="Times New Roman" panose="02020603050405020304" charset="0"/>
                <a:ea typeface="华文中宋" panose="02010600040101010101" charset="-122"/>
                <a:cs typeface="Times New Roman" panose="02020603050405020304" charset="0"/>
                <a:sym typeface="+mn-ea"/>
              </a:rPr>
              <a:t>臭氧 </a:t>
            </a:r>
            <a:endParaRPr lang="en-US" altLang="zh-CN" sz="2400" dirty="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ozone </a:t>
            </a:r>
            <a:r>
              <a:rPr lang="en-US" altLang="zh-CN" sz="2400" dirty="0">
                <a:latin typeface="Times New Roman" panose="02020603050405020304" charset="0"/>
                <a:ea typeface="华文中宋" panose="02010600040101010101" charset="-122"/>
                <a:cs typeface="Times New Roman" panose="02020603050405020304" charset="0"/>
                <a:sym typeface="+mn-ea"/>
              </a:rPr>
              <a:t>hole </a:t>
            </a:r>
            <a:r>
              <a:rPr lang="en-US" altLang="zh-CN" sz="2400" dirty="0" smtClean="0">
                <a:latin typeface="Times New Roman" panose="02020603050405020304" charset="0"/>
                <a:ea typeface="华文中宋" panose="02010600040101010101" charset="-122"/>
                <a:cs typeface="Times New Roman" panose="02020603050405020304" charset="0"/>
                <a:sym typeface="+mn-ea"/>
              </a:rPr>
              <a:t>                                     	</a:t>
            </a:r>
            <a:r>
              <a:rPr lang="zh-CN" altLang="en-US" sz="2400" dirty="0" smtClean="0">
                <a:latin typeface="Times New Roman" panose="02020603050405020304" charset="0"/>
                <a:ea typeface="华文中宋" panose="02010600040101010101" charset="-122"/>
                <a:cs typeface="Times New Roman" panose="02020603050405020304" charset="0"/>
                <a:sym typeface="+mn-ea"/>
              </a:rPr>
              <a:t>臭氧层空洞</a:t>
            </a:r>
            <a:endParaRPr lang="en-US" altLang="zh-CN" sz="2400" dirty="0" smtClean="0">
              <a:latin typeface="Times New Roman" panose="02020603050405020304" charset="0"/>
              <a:ea typeface="华文中宋" panose="02010600040101010101" charset="-122"/>
              <a:cs typeface="Times New Roman" panose="02020603050405020304" charset="0"/>
              <a:sym typeface="+mn-ea"/>
            </a:endParaRPr>
          </a:p>
          <a:p>
            <a:pPr indent="0">
              <a:lnSpc>
                <a:spcPct val="110000"/>
              </a:lnSpc>
              <a:buNone/>
            </a:pPr>
            <a:r>
              <a:rPr lang="en-US" altLang="zh-CN" sz="2400" dirty="0" smtClean="0">
                <a:latin typeface="Times New Roman" panose="02020603050405020304" charset="0"/>
                <a:ea typeface="华文中宋" panose="02010600040101010101" charset="-122"/>
                <a:cs typeface="Times New Roman" panose="02020603050405020304" charset="0"/>
                <a:sym typeface="+mn-ea"/>
              </a:rPr>
              <a:t> the </a:t>
            </a:r>
            <a:r>
              <a:rPr lang="en-US" altLang="zh-CN" sz="2400" dirty="0">
                <a:latin typeface="Times New Roman" panose="02020603050405020304" charset="0"/>
                <a:ea typeface="华文中宋" panose="02010600040101010101" charset="-122"/>
                <a:cs typeface="Times New Roman" panose="02020603050405020304" charset="0"/>
                <a:sym typeface="+mn-ea"/>
              </a:rPr>
              <a:t>Inuit </a:t>
            </a:r>
            <a:r>
              <a:rPr lang="en-US" altLang="zh-CN" sz="2400" dirty="0" smtClean="0">
                <a:latin typeface="Times New Roman" panose="02020603050405020304" charset="0"/>
                <a:ea typeface="华文中宋" panose="02010600040101010101" charset="-122"/>
                <a:cs typeface="Times New Roman" panose="02020603050405020304" charset="0"/>
                <a:sym typeface="+mn-ea"/>
              </a:rPr>
              <a:t>                                         	</a:t>
            </a:r>
            <a:r>
              <a:rPr lang="zh-CN" altLang="en-US" sz="2400" dirty="0" smtClean="0">
                <a:latin typeface="Times New Roman" panose="02020603050405020304" charset="0"/>
                <a:ea typeface="华文中宋" panose="02010600040101010101" charset="-122"/>
                <a:cs typeface="Times New Roman" panose="02020603050405020304" charset="0"/>
                <a:sym typeface="+mn-ea"/>
              </a:rPr>
              <a:t>因</a:t>
            </a:r>
            <a:r>
              <a:rPr lang="zh-CN" altLang="en-US" sz="2400" dirty="0">
                <a:latin typeface="Times New Roman" panose="02020603050405020304" charset="0"/>
                <a:ea typeface="华文中宋" panose="02010600040101010101" charset="-122"/>
                <a:cs typeface="Times New Roman" panose="02020603050405020304" charset="0"/>
                <a:sym typeface="+mn-ea"/>
              </a:rPr>
              <a:t>纽特</a:t>
            </a:r>
            <a:r>
              <a:rPr lang="zh-CN" altLang="en-US" sz="2400" dirty="0" smtClean="0">
                <a:latin typeface="Times New Roman" panose="02020603050405020304" charset="0"/>
                <a:ea typeface="华文中宋" panose="02010600040101010101" charset="-122"/>
                <a:cs typeface="Times New Roman" panose="02020603050405020304" charset="0"/>
                <a:sym typeface="+mn-ea"/>
              </a:rPr>
              <a:t>人</a:t>
            </a:r>
            <a:endParaRPr lang="en-US" altLang="zh-CN" sz="2400" dirty="0">
              <a:latin typeface="Times New Roman" panose="02020603050405020304" charset="0"/>
              <a:ea typeface="华文中宋" panose="02010600040101010101" charset="-122"/>
              <a:cs typeface="Times New Roman" panose="02020603050405020304" charset="0"/>
              <a:sym typeface="+mn-ea"/>
            </a:endParaRPr>
          </a:p>
        </p:txBody>
      </p:sp>
      <p:pic>
        <p:nvPicPr>
          <p:cNvPr id="2" name="图片 1"/>
          <p:cNvPicPr>
            <a:picLocks noChangeAspect="1"/>
          </p:cNvPicPr>
          <p:nvPr/>
        </p:nvPicPr>
        <p:blipFill>
          <a:blip r:embed="rId1"/>
          <a:stretch>
            <a:fillRect/>
          </a:stretch>
        </p:blipFill>
        <p:spPr>
          <a:xfrm>
            <a:off x="8679667" y="3296799"/>
            <a:ext cx="2489077" cy="3320655"/>
          </a:xfrm>
          <a:prstGeom prst="rect">
            <a:avLst/>
          </a:prstGeom>
        </p:spPr>
      </p:pic>
      <p:pic>
        <p:nvPicPr>
          <p:cNvPr id="3" name="图片 2"/>
          <p:cNvPicPr>
            <a:picLocks noChangeAspect="1"/>
          </p:cNvPicPr>
          <p:nvPr/>
        </p:nvPicPr>
        <p:blipFill>
          <a:blip r:embed="rId2"/>
          <a:stretch>
            <a:fillRect/>
          </a:stretch>
        </p:blipFill>
        <p:spPr>
          <a:xfrm>
            <a:off x="7655837" y="0"/>
            <a:ext cx="4537078" cy="283567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文本框 4"/>
          <p:cNvSpPr txBox="1"/>
          <p:nvPr/>
        </p:nvSpPr>
        <p:spPr>
          <a:xfrm>
            <a:off x="11430" y="166370"/>
            <a:ext cx="12127865" cy="1014730"/>
          </a:xfrm>
          <a:prstGeom prst="rect">
            <a:avLst/>
          </a:prstGeom>
          <a:noFill/>
        </p:spPr>
        <p:txBody>
          <a:bodyPr wrap="square" rtlCol="0">
            <a:spAutoFit/>
          </a:bodyPr>
          <a:lstStyle/>
          <a:p>
            <a:pPr algn="ctr">
              <a:buClrTx/>
              <a:buSzTx/>
              <a:buFontTx/>
            </a:pPr>
            <a:r>
              <a:rPr lang="en-US" sz="3000" b="1">
                <a:latin typeface="+mj-ea"/>
                <a:ea typeface="+mj-ea"/>
                <a:cs typeface="Arial" panose="020B0604020202020204" pitchFamily="34" charset="0"/>
                <a:sym typeface="+mn-ea"/>
              </a:rPr>
              <a:t>4. 16 Asian Elephants Moving North     </a:t>
            </a:r>
            <a:r>
              <a:rPr lang="zh-CN" altLang="en-US" sz="3000" b="1">
                <a:solidFill>
                  <a:schemeClr val="accent2"/>
                </a:solidFill>
                <a:latin typeface="+mj-ea"/>
                <a:ea typeface="+mj-ea"/>
                <a:cs typeface="Arial" panose="020B0604020202020204" pitchFamily="34" charset="0"/>
                <a:sym typeface="+mn-ea"/>
              </a:rPr>
              <a:t>一路“象”北</a:t>
            </a:r>
            <a:endParaRPr lang="zh-CN" altLang="en-US" sz="3000" b="1">
              <a:solidFill>
                <a:schemeClr val="accent2"/>
              </a:solidFill>
              <a:latin typeface="+mj-ea"/>
              <a:ea typeface="+mj-ea"/>
              <a:cs typeface="Arial" panose="020B0604020202020204" pitchFamily="34" charset="0"/>
              <a:sym typeface="+mn-ea"/>
            </a:endParaRPr>
          </a:p>
          <a:p>
            <a:pPr algn="ctr">
              <a:buClrTx/>
              <a:buSzTx/>
              <a:buFontTx/>
            </a:pPr>
            <a:r>
              <a:rPr lang="en-US" altLang="zh-CN" sz="3000" b="1">
                <a:solidFill>
                  <a:srgbClr val="FF0000"/>
                </a:solidFill>
                <a:latin typeface="+mj-ea"/>
                <a:ea typeface="+mj-ea"/>
                <a:cs typeface="Arial" panose="020B0604020202020204" pitchFamily="34" charset="0"/>
                <a:sym typeface="+mn-ea"/>
              </a:rPr>
              <a:t>Part II</a:t>
            </a:r>
            <a:endParaRPr lang="en-US" altLang="zh-CN" sz="3000" b="1">
              <a:solidFill>
                <a:srgbClr val="FF0000"/>
              </a:solidFill>
              <a:latin typeface="+mj-ea"/>
              <a:ea typeface="+mj-ea"/>
              <a:cs typeface="Arial" panose="020B0604020202020204" pitchFamily="34" charset="0"/>
              <a:sym typeface="+mn-ea"/>
            </a:endParaRPr>
          </a:p>
        </p:txBody>
      </p:sp>
      <p:pic>
        <p:nvPicPr>
          <p:cNvPr id="100" name="图片 99"/>
          <p:cNvPicPr>
            <a:picLocks noChangeAspect="1"/>
          </p:cNvPicPr>
          <p:nvPr/>
        </p:nvPicPr>
        <p:blipFill>
          <a:blip r:embed="rId1"/>
          <a:stretch>
            <a:fillRect/>
          </a:stretch>
        </p:blipFill>
        <p:spPr>
          <a:xfrm>
            <a:off x="1038860" y="1181100"/>
            <a:ext cx="10073640" cy="566674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文本框 3"/>
          <p:cNvSpPr txBox="1"/>
          <p:nvPr/>
        </p:nvSpPr>
        <p:spPr>
          <a:xfrm>
            <a:off x="15240" y="516890"/>
            <a:ext cx="12071350" cy="6339205"/>
          </a:xfrm>
          <a:prstGeom prst="rect">
            <a:avLst/>
          </a:prstGeom>
          <a:noFill/>
        </p:spPr>
        <p:txBody>
          <a:bodyPr wrap="square" rtlCol="0" anchor="t">
            <a:spAutoFit/>
          </a:bodyPr>
          <a:lstStyle/>
          <a:p>
            <a:pPr algn="l"/>
            <a:r>
              <a:rPr lang="en-US" sz="2700">
                <a:latin typeface="Calibri" panose="020F0502020204030204" charset="0"/>
                <a:cs typeface="Calibri" panose="020F0502020204030204" charset="0"/>
              </a:rPr>
              <a:t>     </a:t>
            </a:r>
            <a:r>
              <a:rPr sz="2900">
                <a:latin typeface="Calibri" panose="020F0502020204030204" charset="0"/>
                <a:cs typeface="Calibri" panose="020F0502020204030204" charset="0"/>
              </a:rPr>
              <a:t>Drones tracked the elephants’ every move. Tons of corn, pineapples, and bananas </a:t>
            </a:r>
            <a:r>
              <a:rPr lang="en-US" sz="2900">
                <a:latin typeface="Calibri" panose="020F0502020204030204" charset="0"/>
                <a:cs typeface="Calibri" panose="020F0502020204030204" charset="0"/>
              </a:rPr>
              <a:t>_________</a:t>
            </a:r>
            <a:r>
              <a:rPr sz="2900">
                <a:latin typeface="Calibri" panose="020F0502020204030204" charset="0"/>
                <a:cs typeface="Calibri" panose="020F0502020204030204" charset="0"/>
              </a:rPr>
              <a:t> </a:t>
            </a:r>
            <a:r>
              <a:rPr lang="en-US" sz="2900">
                <a:latin typeface="Calibri" panose="020F0502020204030204" charset="0"/>
                <a:cs typeface="Calibri" panose="020F0502020204030204" charset="0"/>
              </a:rPr>
              <a:t>(use) </a:t>
            </a:r>
            <a:r>
              <a:rPr sz="2900">
                <a:latin typeface="Calibri" panose="020F0502020204030204" charset="0"/>
                <a:cs typeface="Calibri" panose="020F0502020204030204" charset="0"/>
              </a:rPr>
              <a:t>as bait to </a:t>
            </a:r>
            <a:r>
              <a:rPr sz="2900">
                <a:solidFill>
                  <a:srgbClr val="3333FF"/>
                </a:solidFill>
                <a:latin typeface="Calibri" panose="020F0502020204030204" charset="0"/>
                <a:cs typeface="Calibri" panose="020F0502020204030204" charset="0"/>
              </a:rPr>
              <a:t>lure</a:t>
            </a:r>
            <a:r>
              <a:rPr sz="2900">
                <a:latin typeface="Calibri" panose="020F0502020204030204" charset="0"/>
                <a:cs typeface="Calibri" panose="020F0502020204030204" charset="0"/>
              </a:rPr>
              <a:t> them away from towns. Electric fences, road barriers, and new pathways steered them toward safer routes. These measures </a:t>
            </a:r>
            <a:r>
              <a:rPr lang="en-US" sz="2900">
                <a:latin typeface="Calibri" panose="020F0502020204030204" charset="0"/>
                <a:cs typeface="Calibri" panose="020F0502020204030204" charset="0"/>
              </a:rPr>
              <a:t>_________ (ultimate) </a:t>
            </a:r>
            <a:r>
              <a:rPr sz="2900">
                <a:latin typeface="Calibri" panose="020F0502020204030204" charset="0"/>
                <a:cs typeface="Calibri" panose="020F0502020204030204" charset="0"/>
              </a:rPr>
              <a:t>involved tens of thousands of people at a cost equal </a:t>
            </a:r>
            <a:r>
              <a:rPr lang="en-US" sz="2900">
                <a:latin typeface="Calibri" panose="020F0502020204030204" charset="0"/>
                <a:cs typeface="Calibri" panose="020F0502020204030204" charset="0"/>
              </a:rPr>
              <a:t>___</a:t>
            </a:r>
            <a:r>
              <a:rPr sz="2900">
                <a:latin typeface="Calibri" panose="020F0502020204030204" charset="0"/>
                <a:cs typeface="Calibri" panose="020F0502020204030204" charset="0"/>
              </a:rPr>
              <a:t> hundreds of thousands of dollars.</a:t>
            </a:r>
            <a:endParaRPr sz="2900">
              <a:latin typeface="Calibri" panose="020F0502020204030204" charset="0"/>
              <a:cs typeface="Calibri" panose="020F0502020204030204" charset="0"/>
            </a:endParaRPr>
          </a:p>
          <a:p>
            <a:pPr algn="l"/>
            <a:r>
              <a:rPr lang="en-US" sz="2900">
                <a:latin typeface="Calibri" panose="020F0502020204030204" charset="0"/>
                <a:cs typeface="Calibri" panose="020F0502020204030204" charset="0"/>
              </a:rPr>
              <a:t>     </a:t>
            </a:r>
            <a:r>
              <a:rPr sz="2900">
                <a:latin typeface="Calibri" panose="020F0502020204030204" charset="0"/>
                <a:cs typeface="Calibri" panose="020F0502020204030204" charset="0"/>
              </a:rPr>
              <a:t>By November the elephants in China </a:t>
            </a:r>
            <a:r>
              <a:rPr lang="en-US" sz="2900">
                <a:latin typeface="Calibri" panose="020F0502020204030204" charset="0"/>
                <a:cs typeface="Calibri" panose="020F0502020204030204" charset="0"/>
              </a:rPr>
              <a:t>_________ (make)</a:t>
            </a:r>
            <a:r>
              <a:rPr sz="2900">
                <a:latin typeface="Calibri" panose="020F0502020204030204" charset="0"/>
                <a:cs typeface="Calibri" panose="020F0502020204030204" charset="0"/>
              </a:rPr>
              <a:t> their way back home and were in good condition, the National Forestry and Grassland Administration said. It’s still not clear </a:t>
            </a:r>
            <a:r>
              <a:rPr lang="en-US" sz="2900">
                <a:latin typeface="Calibri" panose="020F0502020204030204" charset="0"/>
                <a:cs typeface="Calibri" panose="020F0502020204030204" charset="0"/>
              </a:rPr>
              <a:t>____ </a:t>
            </a:r>
            <a:r>
              <a:rPr sz="2900">
                <a:latin typeface="Calibri" panose="020F0502020204030204" charset="0"/>
                <a:cs typeface="Calibri" panose="020F0502020204030204" charset="0"/>
              </a:rPr>
              <a:t>they left in the first place, </a:t>
            </a:r>
            <a:r>
              <a:rPr lang="en-US" sz="2900">
                <a:latin typeface="Calibri" panose="020F0502020204030204" charset="0"/>
                <a:cs typeface="Calibri" panose="020F0502020204030204" charset="0"/>
              </a:rPr>
              <a:t>___</a:t>
            </a:r>
            <a:r>
              <a:rPr sz="2900">
                <a:latin typeface="Calibri" panose="020F0502020204030204" charset="0"/>
                <a:cs typeface="Calibri" panose="020F0502020204030204" charset="0"/>
              </a:rPr>
              <a:t> one theory is that as elephant </a:t>
            </a:r>
            <a:r>
              <a:rPr lang="en-US" sz="2900">
                <a:latin typeface="Calibri" panose="020F0502020204030204" charset="0"/>
                <a:cs typeface="Calibri" panose="020F0502020204030204" charset="0"/>
              </a:rPr>
              <a:t>________ (number) </a:t>
            </a:r>
            <a:r>
              <a:rPr sz="2900">
                <a:latin typeface="Calibri" panose="020F0502020204030204" charset="0"/>
                <a:cs typeface="Calibri" panose="020F0502020204030204" charset="0"/>
              </a:rPr>
              <a:t>in Yunnan Province have increased, the animals have needed to expand their territory.</a:t>
            </a:r>
            <a:endParaRPr sz="2900">
              <a:latin typeface="Calibri" panose="020F0502020204030204" charset="0"/>
              <a:cs typeface="Calibri" panose="020F0502020204030204" charset="0"/>
            </a:endParaRPr>
          </a:p>
          <a:p>
            <a:pPr algn="l"/>
            <a:r>
              <a:rPr lang="en-US" sz="2900">
                <a:latin typeface="Calibri" panose="020F0502020204030204" charset="0"/>
                <a:cs typeface="Calibri" panose="020F0502020204030204" charset="0"/>
              </a:rPr>
              <a:t>     </a:t>
            </a:r>
            <a:r>
              <a:rPr sz="2900">
                <a:latin typeface="Calibri" panose="020F0502020204030204" charset="0"/>
                <a:cs typeface="Calibri" panose="020F0502020204030204" charset="0"/>
              </a:rPr>
              <a:t>That could be considered good news for this </a:t>
            </a:r>
            <a:r>
              <a:rPr lang="en-US" sz="2900">
                <a:latin typeface="Calibri" panose="020F0502020204030204" charset="0"/>
                <a:cs typeface="Calibri" panose="020F0502020204030204" charset="0"/>
              </a:rPr>
              <a:t>__________ (endanger) </a:t>
            </a:r>
            <a:r>
              <a:rPr sz="2900">
                <a:latin typeface="Calibri" panose="020F0502020204030204" charset="0"/>
                <a:cs typeface="Calibri" panose="020F0502020204030204" charset="0"/>
              </a:rPr>
              <a:t>species. But the story of the elephants’ trek </a:t>
            </a:r>
            <a:r>
              <a:rPr sz="2900">
                <a:solidFill>
                  <a:srgbClr val="3333FF"/>
                </a:solidFill>
                <a:latin typeface="Calibri" panose="020F0502020204030204" charset="0"/>
                <a:cs typeface="Calibri" panose="020F0502020204030204" charset="0"/>
              </a:rPr>
              <a:t>demonstrate</a:t>
            </a:r>
            <a:r>
              <a:rPr sz="2900">
                <a:latin typeface="Calibri" panose="020F0502020204030204" charset="0"/>
                <a:cs typeface="Calibri" panose="020F0502020204030204" charset="0"/>
              </a:rPr>
              <a:t>s something else too: that the world we created and the world nature created </a:t>
            </a:r>
            <a:r>
              <a:rPr lang="en-US" sz="2900">
                <a:latin typeface="Calibri" panose="020F0502020204030204" charset="0"/>
                <a:cs typeface="Calibri" panose="020F0502020204030204" charset="0"/>
              </a:rPr>
              <a:t>____ (be) </a:t>
            </a:r>
            <a:r>
              <a:rPr sz="2900">
                <a:latin typeface="Calibri" panose="020F0502020204030204" charset="0"/>
                <a:cs typeface="Calibri" panose="020F0502020204030204" charset="0"/>
              </a:rPr>
              <a:t>inextricably bound, for better or for </a:t>
            </a:r>
            <a:r>
              <a:rPr lang="en-US" sz="2900">
                <a:latin typeface="Calibri" panose="020F0502020204030204" charset="0"/>
                <a:cs typeface="Calibri" panose="020F0502020204030204" charset="0"/>
              </a:rPr>
              <a:t>______ (bad)</a:t>
            </a:r>
            <a:r>
              <a:rPr sz="2900">
                <a:latin typeface="Calibri" panose="020F0502020204030204" charset="0"/>
                <a:cs typeface="Calibri" panose="020F0502020204030204" charset="0"/>
              </a:rPr>
              <a:t>.</a:t>
            </a:r>
            <a:endParaRPr sz="2900">
              <a:latin typeface="Calibri" panose="020F0502020204030204" charset="0"/>
              <a:cs typeface="Calibri" panose="020F0502020204030204" charset="0"/>
            </a:endParaRPr>
          </a:p>
        </p:txBody>
      </p:sp>
      <p:sp>
        <p:nvSpPr>
          <p:cNvPr id="1048598" name="文本框 4"/>
          <p:cNvSpPr txBox="1"/>
          <p:nvPr/>
        </p:nvSpPr>
        <p:spPr>
          <a:xfrm>
            <a:off x="1838325" y="61595"/>
            <a:ext cx="9311005" cy="460375"/>
          </a:xfrm>
          <a:prstGeom prst="rect">
            <a:avLst/>
          </a:prstGeom>
          <a:noFill/>
        </p:spPr>
        <p:txBody>
          <a:bodyPr wrap="square" rtlCol="0">
            <a:spAutoFit/>
          </a:bodyPr>
          <a:lstStyle/>
          <a:p>
            <a:r>
              <a:rPr lang="zh-CN" altLang="en-US" sz="2400" b="1">
                <a:solidFill>
                  <a:schemeClr val="accent2"/>
                </a:solidFill>
                <a:latin typeface="+mj-ea"/>
                <a:ea typeface="+mj-ea"/>
                <a:cs typeface="Arial" panose="020B0604020202020204" pitchFamily="34" charset="0"/>
              </a:rPr>
              <a:t>（</a:t>
            </a:r>
            <a:r>
              <a:rPr lang="zh-CN" altLang="en-US" sz="2400" b="1" dirty="0" smtClean="0">
                <a:solidFill>
                  <a:srgbClr val="ED7D31"/>
                </a:solidFill>
                <a:latin typeface="微软雅黑" panose="020B0503020204020204" charset="-122"/>
                <a:cs typeface="Arial" panose="020B0604020202020204" pitchFamily="34" charset="0"/>
              </a:rPr>
              <a:t>《国家地理》2022年1月刊 110-111页（Part </a:t>
            </a:r>
            <a:r>
              <a:rPr lang="en-US" altLang="zh-CN" sz="2400" b="1" dirty="0" smtClean="0">
                <a:solidFill>
                  <a:srgbClr val="ED7D31"/>
                </a:solidFill>
                <a:latin typeface="微软雅黑" panose="020B0503020204020204" charset="-122"/>
                <a:cs typeface="Arial" panose="020B0604020202020204" pitchFamily="34" charset="0"/>
              </a:rPr>
              <a:t>I</a:t>
            </a:r>
            <a:r>
              <a:rPr lang="zh-CN" altLang="en-US" sz="2400" b="1" dirty="0" smtClean="0">
                <a:solidFill>
                  <a:srgbClr val="ED7D31"/>
                </a:solidFill>
                <a:latin typeface="微软雅黑" panose="020B0503020204020204" charset="-122"/>
                <a:cs typeface="Arial" panose="020B0604020202020204" pitchFamily="34" charset="0"/>
              </a:rPr>
              <a:t>I）</a:t>
            </a:r>
            <a:r>
              <a:rPr lang="en-US" altLang="zh-CN" sz="2400" b="1">
                <a:solidFill>
                  <a:schemeClr val="accent2"/>
                </a:solidFill>
                <a:latin typeface="+mj-ea"/>
                <a:ea typeface="+mj-ea"/>
                <a:cs typeface="Arial" panose="020B0604020202020204" pitchFamily="34" charset="0"/>
              </a:rPr>
              <a:t>）</a:t>
            </a:r>
            <a:endParaRPr lang="zh-CN" altLang="en-US" sz="2400" b="1">
              <a:solidFill>
                <a:schemeClr val="accent2"/>
              </a:solidFill>
              <a:latin typeface="+mj-ea"/>
              <a:ea typeface="+mj-ea"/>
              <a:cs typeface="Arial" panose="020B0604020202020204" pitchFamily="34" charset="0"/>
            </a:endParaRPr>
          </a:p>
        </p:txBody>
      </p:sp>
      <p:sp>
        <p:nvSpPr>
          <p:cNvPr id="1048599"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24" name="文本框 23"/>
          <p:cNvSpPr txBox="1"/>
          <p:nvPr/>
        </p:nvSpPr>
        <p:spPr>
          <a:xfrm>
            <a:off x="1365250" y="950595"/>
            <a:ext cx="1932305" cy="553085"/>
          </a:xfrm>
          <a:prstGeom prst="rect">
            <a:avLst/>
          </a:prstGeom>
          <a:noFill/>
        </p:spPr>
        <p:txBody>
          <a:bodyPr wrap="square" rtlCol="0">
            <a:spAutoFit/>
          </a:bodyPr>
          <a:p>
            <a:r>
              <a:rPr sz="3000">
                <a:solidFill>
                  <a:srgbClr val="FF0000"/>
                </a:solidFill>
                <a:latin typeface="Calibri" panose="020F0502020204030204" charset="0"/>
                <a:cs typeface="Calibri" panose="020F0502020204030204" charset="0"/>
                <a:sym typeface="+mn-ea"/>
              </a:rPr>
              <a:t>were used</a:t>
            </a:r>
            <a:endParaRPr lang="en-US" sz="3000" dirty="0">
              <a:solidFill>
                <a:srgbClr val="FF0000"/>
              </a:solidFill>
              <a:cs typeface="+mn-lt"/>
              <a:sym typeface="+mn-ea"/>
            </a:endParaRPr>
          </a:p>
        </p:txBody>
      </p:sp>
      <p:sp>
        <p:nvSpPr>
          <p:cNvPr id="25" name="文本框 24"/>
          <p:cNvSpPr txBox="1"/>
          <p:nvPr/>
        </p:nvSpPr>
        <p:spPr>
          <a:xfrm>
            <a:off x="1590675" y="1842770"/>
            <a:ext cx="1882140" cy="553085"/>
          </a:xfrm>
          <a:prstGeom prst="rect">
            <a:avLst/>
          </a:prstGeom>
          <a:noFill/>
        </p:spPr>
        <p:txBody>
          <a:bodyPr wrap="square" rtlCol="0">
            <a:spAutoFit/>
          </a:bodyPr>
          <a:p>
            <a:r>
              <a:rPr sz="3000">
                <a:solidFill>
                  <a:srgbClr val="FF0000"/>
                </a:solidFill>
                <a:latin typeface="Calibri" panose="020F0502020204030204" charset="0"/>
                <a:cs typeface="Calibri" panose="020F0502020204030204" charset="0"/>
                <a:sym typeface="+mn-ea"/>
              </a:rPr>
              <a:t>ultimately </a:t>
            </a:r>
            <a:endParaRPr lang="en-US" sz="3000" dirty="0">
              <a:solidFill>
                <a:srgbClr val="FF0000"/>
              </a:solidFill>
              <a:cs typeface="+mn-lt"/>
              <a:sym typeface="+mn-ea"/>
            </a:endParaRPr>
          </a:p>
        </p:txBody>
      </p:sp>
      <p:sp>
        <p:nvSpPr>
          <p:cNvPr id="26" name="文本框 25"/>
          <p:cNvSpPr txBox="1"/>
          <p:nvPr/>
        </p:nvSpPr>
        <p:spPr>
          <a:xfrm>
            <a:off x="1038225" y="2281555"/>
            <a:ext cx="781685" cy="553085"/>
          </a:xfrm>
          <a:prstGeom prst="rect">
            <a:avLst/>
          </a:prstGeom>
          <a:noFill/>
        </p:spPr>
        <p:txBody>
          <a:bodyPr wrap="square" rtlCol="0">
            <a:spAutoFit/>
          </a:bodyPr>
          <a:p>
            <a:r>
              <a:rPr sz="3000">
                <a:solidFill>
                  <a:srgbClr val="FF0000"/>
                </a:solidFill>
                <a:latin typeface="Calibri" panose="020F0502020204030204" charset="0"/>
                <a:cs typeface="Calibri" panose="020F0502020204030204" charset="0"/>
                <a:sym typeface="+mn-ea"/>
              </a:rPr>
              <a:t>to</a:t>
            </a:r>
            <a:endParaRPr lang="en-US" sz="3000" dirty="0">
              <a:solidFill>
                <a:srgbClr val="FF0000"/>
              </a:solidFill>
              <a:cs typeface="+mn-lt"/>
              <a:sym typeface="+mn-ea"/>
            </a:endParaRPr>
          </a:p>
        </p:txBody>
      </p:sp>
      <p:sp>
        <p:nvSpPr>
          <p:cNvPr id="27" name="文本框 26"/>
          <p:cNvSpPr txBox="1"/>
          <p:nvPr/>
        </p:nvSpPr>
        <p:spPr>
          <a:xfrm>
            <a:off x="6033135" y="2717800"/>
            <a:ext cx="1761490" cy="553085"/>
          </a:xfrm>
          <a:prstGeom prst="rect">
            <a:avLst/>
          </a:prstGeom>
          <a:noFill/>
        </p:spPr>
        <p:txBody>
          <a:bodyPr wrap="square" rtlCol="0">
            <a:spAutoFit/>
          </a:bodyPr>
          <a:p>
            <a:r>
              <a:rPr sz="3000">
                <a:solidFill>
                  <a:srgbClr val="FF0000"/>
                </a:solidFill>
                <a:latin typeface="Calibri" panose="020F0502020204030204" charset="0"/>
                <a:cs typeface="Calibri" panose="020F0502020204030204" charset="0"/>
                <a:sym typeface="+mn-ea"/>
              </a:rPr>
              <a:t>had made</a:t>
            </a:r>
            <a:endParaRPr lang="en-US" sz="3000" dirty="0">
              <a:solidFill>
                <a:srgbClr val="FF0000"/>
              </a:solidFill>
              <a:cs typeface="Times New Roman" panose="02020603050405020304" charset="0"/>
              <a:sym typeface="+mn-ea"/>
            </a:endParaRPr>
          </a:p>
        </p:txBody>
      </p:sp>
      <p:sp>
        <p:nvSpPr>
          <p:cNvPr id="28" name="文本框 27"/>
          <p:cNvSpPr txBox="1"/>
          <p:nvPr/>
        </p:nvSpPr>
        <p:spPr>
          <a:xfrm>
            <a:off x="5675630" y="3604895"/>
            <a:ext cx="1435735" cy="553085"/>
          </a:xfrm>
          <a:prstGeom prst="rect">
            <a:avLst/>
          </a:prstGeom>
          <a:noFill/>
        </p:spPr>
        <p:txBody>
          <a:bodyPr wrap="square" rtlCol="0">
            <a:spAutoFit/>
          </a:bodyPr>
          <a:p>
            <a:r>
              <a:rPr sz="3000">
                <a:solidFill>
                  <a:srgbClr val="FF0000"/>
                </a:solidFill>
                <a:latin typeface="Calibri" panose="020F0502020204030204" charset="0"/>
                <a:cs typeface="Calibri" panose="020F0502020204030204" charset="0"/>
                <a:sym typeface="+mn-ea"/>
              </a:rPr>
              <a:t>why </a:t>
            </a:r>
            <a:endParaRPr lang="en-US" sz="3000" dirty="0">
              <a:solidFill>
                <a:srgbClr val="FF0000"/>
              </a:solidFill>
              <a:cs typeface="+mn-lt"/>
              <a:sym typeface="+mn-ea"/>
            </a:endParaRPr>
          </a:p>
        </p:txBody>
      </p:sp>
      <p:sp>
        <p:nvSpPr>
          <p:cNvPr id="29" name="文本框 28"/>
          <p:cNvSpPr txBox="1"/>
          <p:nvPr/>
        </p:nvSpPr>
        <p:spPr>
          <a:xfrm>
            <a:off x="10389235" y="3604895"/>
            <a:ext cx="935355" cy="553085"/>
          </a:xfrm>
          <a:prstGeom prst="rect">
            <a:avLst/>
          </a:prstGeom>
          <a:noFill/>
        </p:spPr>
        <p:txBody>
          <a:bodyPr wrap="square" rtlCol="0">
            <a:spAutoFit/>
          </a:bodyPr>
          <a:p>
            <a:r>
              <a:rPr lang="en-US" sz="3000">
                <a:solidFill>
                  <a:srgbClr val="FF0000"/>
                </a:solidFill>
                <a:cs typeface="Times New Roman" panose="02020603050405020304" charset="0"/>
                <a:sym typeface="+mn-ea"/>
              </a:rPr>
              <a:t>but</a:t>
            </a:r>
            <a:endParaRPr lang="en-US" sz="3000" dirty="0">
              <a:solidFill>
                <a:srgbClr val="FF0000"/>
              </a:solidFill>
              <a:cs typeface="Times New Roman" panose="02020603050405020304" charset="0"/>
              <a:sym typeface="+mn-ea"/>
            </a:endParaRPr>
          </a:p>
        </p:txBody>
      </p:sp>
      <p:sp>
        <p:nvSpPr>
          <p:cNvPr id="30" name="文本框 29"/>
          <p:cNvSpPr txBox="1"/>
          <p:nvPr/>
        </p:nvSpPr>
        <p:spPr>
          <a:xfrm>
            <a:off x="3961130" y="4032250"/>
            <a:ext cx="1788795" cy="553085"/>
          </a:xfrm>
          <a:prstGeom prst="rect">
            <a:avLst/>
          </a:prstGeom>
          <a:noFill/>
        </p:spPr>
        <p:txBody>
          <a:bodyPr wrap="square" rtlCol="0">
            <a:spAutoFit/>
          </a:bodyPr>
          <a:p>
            <a:r>
              <a:rPr sz="3000">
                <a:solidFill>
                  <a:srgbClr val="FF0000"/>
                </a:solidFill>
                <a:latin typeface="Calibri" panose="020F0502020204030204" charset="0"/>
                <a:cs typeface="Calibri" panose="020F0502020204030204" charset="0"/>
                <a:sym typeface="+mn-ea"/>
              </a:rPr>
              <a:t>numbers </a:t>
            </a:r>
            <a:endParaRPr lang="en-US" sz="3000" dirty="0">
              <a:solidFill>
                <a:srgbClr val="FF0000"/>
              </a:solidFill>
              <a:cs typeface="+mn-lt"/>
              <a:sym typeface="+mn-ea"/>
            </a:endParaRPr>
          </a:p>
        </p:txBody>
      </p:sp>
      <p:sp>
        <p:nvSpPr>
          <p:cNvPr id="31" name="文本框 30"/>
          <p:cNvSpPr txBox="1"/>
          <p:nvPr/>
        </p:nvSpPr>
        <p:spPr>
          <a:xfrm>
            <a:off x="7135495" y="4926965"/>
            <a:ext cx="2159000" cy="553085"/>
          </a:xfrm>
          <a:prstGeom prst="rect">
            <a:avLst/>
          </a:prstGeom>
          <a:noFill/>
        </p:spPr>
        <p:txBody>
          <a:bodyPr wrap="square" rtlCol="0">
            <a:spAutoFit/>
          </a:bodyPr>
          <a:p>
            <a:r>
              <a:rPr sz="3000">
                <a:solidFill>
                  <a:srgbClr val="FF0000"/>
                </a:solidFill>
                <a:latin typeface="Calibri" panose="020F0502020204030204" charset="0"/>
                <a:cs typeface="Calibri" panose="020F0502020204030204" charset="0"/>
                <a:sym typeface="+mn-ea"/>
              </a:rPr>
              <a:t>endangered</a:t>
            </a:r>
            <a:r>
              <a:rPr sz="3000">
                <a:latin typeface="Calibri" panose="020F0502020204030204" charset="0"/>
                <a:cs typeface="Calibri" panose="020F0502020204030204" charset="0"/>
                <a:sym typeface="+mn-ea"/>
              </a:rPr>
              <a:t> </a:t>
            </a:r>
            <a:endParaRPr lang="en-US" sz="3000" dirty="0">
              <a:solidFill>
                <a:srgbClr val="FF0000"/>
              </a:solidFill>
              <a:cs typeface="+mn-lt"/>
              <a:sym typeface="+mn-ea"/>
            </a:endParaRPr>
          </a:p>
        </p:txBody>
      </p:sp>
      <p:sp>
        <p:nvSpPr>
          <p:cNvPr id="32" name="文本框 31"/>
          <p:cNvSpPr txBox="1"/>
          <p:nvPr/>
        </p:nvSpPr>
        <p:spPr>
          <a:xfrm>
            <a:off x="7280275" y="5820410"/>
            <a:ext cx="986790" cy="553085"/>
          </a:xfrm>
          <a:prstGeom prst="rect">
            <a:avLst/>
          </a:prstGeom>
          <a:noFill/>
        </p:spPr>
        <p:txBody>
          <a:bodyPr wrap="square" rtlCol="0">
            <a:spAutoFit/>
          </a:bodyPr>
          <a:p>
            <a:r>
              <a:rPr lang="en-US" sz="3000">
                <a:solidFill>
                  <a:srgbClr val="FF0000"/>
                </a:solidFill>
                <a:cs typeface="Times New Roman" panose="02020603050405020304" charset="0"/>
                <a:sym typeface="+mn-ea"/>
              </a:rPr>
              <a:t>are</a:t>
            </a:r>
            <a:endParaRPr lang="en-US" sz="3000" dirty="0">
              <a:solidFill>
                <a:srgbClr val="FF0000"/>
              </a:solidFill>
              <a:cs typeface="Times New Roman" panose="02020603050405020304" charset="0"/>
              <a:sym typeface="+mn-ea"/>
            </a:endParaRPr>
          </a:p>
        </p:txBody>
      </p:sp>
      <p:sp>
        <p:nvSpPr>
          <p:cNvPr id="33" name="文本框 32"/>
          <p:cNvSpPr txBox="1"/>
          <p:nvPr/>
        </p:nvSpPr>
        <p:spPr>
          <a:xfrm>
            <a:off x="2527300" y="6254750"/>
            <a:ext cx="1378585" cy="553085"/>
          </a:xfrm>
          <a:prstGeom prst="rect">
            <a:avLst/>
          </a:prstGeom>
          <a:noFill/>
        </p:spPr>
        <p:txBody>
          <a:bodyPr wrap="square" rtlCol="0">
            <a:spAutoFit/>
          </a:bodyPr>
          <a:p>
            <a:r>
              <a:rPr lang="en-US" sz="3000" dirty="0">
                <a:solidFill>
                  <a:srgbClr val="FF0000"/>
                </a:solidFill>
                <a:cs typeface="+mn-lt"/>
                <a:sym typeface="+mn-ea"/>
              </a:rPr>
              <a:t>worse</a:t>
            </a:r>
            <a:endParaRPr lang="en-US" sz="3000" dirty="0">
              <a:solidFill>
                <a:srgbClr val="FF0000"/>
              </a:solidFill>
              <a:cs typeface="+mn-l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540" y="594360"/>
            <a:ext cx="12098655" cy="464185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3333FF"/>
                </a:solidFill>
                <a:latin typeface="Times New Roman" panose="02020603050405020304" charset="0"/>
                <a:ea typeface="华文中宋" panose="02010600040101010101" charset="-122"/>
                <a:cs typeface="Times New Roman" panose="02020603050405020304" charset="0"/>
                <a:sym typeface="+mn-ea"/>
              </a:rPr>
              <a:t>lure</a:t>
            </a:r>
            <a:r>
              <a:rPr lang="en-US" altLang="zh-CN" sz="2800">
                <a:latin typeface="Times New Roman" panose="02020603050405020304" charset="0"/>
                <a:ea typeface="华文中宋" panose="02010600040101010101" charset="-122"/>
                <a:cs typeface="Times New Roman" panose="02020603050405020304" charset="0"/>
                <a:sym typeface="+mn-ea"/>
              </a:rPr>
              <a:t>: </a:t>
            </a:r>
            <a:r>
              <a:rPr lang="en-US" sz="2800">
                <a:latin typeface="Times New Roman" panose="02020603050405020304" charset="0"/>
                <a:ea typeface="华文中宋" panose="02010600040101010101" charset="-122"/>
                <a:cs typeface="Times New Roman" panose="02020603050405020304" charset="0"/>
                <a:sym typeface="+mn-ea"/>
              </a:rPr>
              <a:t>to persuade or trick sb to go somewhere or to do sth by promising them a reward    </a:t>
            </a:r>
            <a:r>
              <a:rPr lang="zh-CN" altLang="en-US" sz="2800">
                <a:latin typeface="Times New Roman" panose="02020603050405020304" charset="0"/>
                <a:ea typeface="华文中宋" panose="02010600040101010101" charset="-122"/>
                <a:cs typeface="Times New Roman" panose="02020603050405020304" charset="0"/>
                <a:sym typeface="+mn-ea"/>
              </a:rPr>
              <a:t>劝诱；引诱；诱惑</a:t>
            </a:r>
            <a:r>
              <a:rPr lang="en-US" sz="2800">
                <a:latin typeface="Times New Roman" panose="02020603050405020304" charset="0"/>
                <a:ea typeface="华文中宋" panose="02010600040101010101" charset="-122"/>
                <a:cs typeface="Times New Roman" panose="02020603050405020304" charset="0"/>
                <a:sym typeface="+mn-ea"/>
              </a:rPr>
              <a:t> </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Young people are lured to the city by the prospect of a job and money. </a:t>
            </a:r>
            <a:endParaRPr lang="en-US" altLang="zh-CN" sz="28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年轻人希望打工赚钱，从而被诱惑到城市。</a:t>
            </a:r>
            <a:endParaRPr lang="zh-CN" altLang="en-US" sz="2800">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a:t>
            </a:r>
            <a:r>
              <a:rPr lang="en-US" altLang="zh-CN" sz="28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sym typeface="+mn-ea"/>
              </a:rPr>
              <a:t>demonstrate: </a:t>
            </a:r>
            <a:r>
              <a:rPr lang="en-US" altLang="zh-CN" sz="2800">
                <a:latin typeface="Times New Roman" panose="02020603050405020304" charset="0"/>
                <a:cs typeface="Times New Roman" panose="02020603050405020304" charset="0"/>
              </a:rPr>
              <a:t>to show sth clearly by giving proof or evidence    </a:t>
            </a:r>
            <a:r>
              <a:rPr lang="zh-CN" altLang="en-US" sz="2800">
                <a:latin typeface="Times New Roman" panose="02020603050405020304" charset="0"/>
                <a:ea typeface="华文中宋" panose="02010600040101010101" charset="-122"/>
                <a:cs typeface="Times New Roman" panose="02020603050405020304" charset="0"/>
              </a:rPr>
              <a:t>证明；说明</a:t>
            </a:r>
            <a:endParaRPr lang="en-US" altLang="zh-CN" sz="2800">
              <a:latin typeface="华文中宋" panose="02010600040101010101" charset="-122"/>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 study also demonstrated a direct link between obesity and mortality.</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Wingdings" panose="05000000000000000000" charset="0"/>
              <a:buNone/>
            </a:pPr>
            <a:r>
              <a:rPr lang="en-US" sz="2800">
                <a:latin typeface="Times New Roman" panose="02020603050405020304" charset="0"/>
                <a:ea typeface="华文中宋" panose="02010600040101010101" charset="-122"/>
                <a:cs typeface="Times New Roman" panose="02020603050405020304" charset="0"/>
              </a:rPr>
              <a:t>     该研究还表明了肥胖症和死亡率之间存在直接的联系。</a:t>
            </a:r>
            <a:endParaRPr lang="en-US" sz="2800">
              <a:latin typeface="Times New Roman" panose="02020603050405020304" charset="0"/>
              <a:ea typeface="华文中宋" panose="02010600040101010101" charset="-122"/>
              <a:cs typeface="Times New Roman" panose="02020603050405020304" charset="0"/>
            </a:endParaRPr>
          </a:p>
        </p:txBody>
      </p:sp>
      <p:sp>
        <p:nvSpPr>
          <p:cNvPr id="1048603"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1048604" name="文本框 1"/>
          <p:cNvSpPr txBox="1"/>
          <p:nvPr/>
        </p:nvSpPr>
        <p:spPr>
          <a:xfrm>
            <a:off x="137795" y="244792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164465" y="3001645"/>
            <a:ext cx="9363710"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They did not realise that they were being lured into a trap.</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164465" y="530860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7" name="文本框 5"/>
          <p:cNvSpPr txBox="1"/>
          <p:nvPr/>
        </p:nvSpPr>
        <p:spPr>
          <a:xfrm>
            <a:off x="183515" y="5906135"/>
            <a:ext cx="8988425" cy="553085"/>
          </a:xfrm>
          <a:prstGeom prst="rect">
            <a:avLst/>
          </a:prstGeom>
          <a:noFill/>
        </p:spPr>
        <p:txBody>
          <a:bodyPr wrap="square" rtlCol="0">
            <a:spAutoFit/>
          </a:bodyPr>
          <a:lstStyle/>
          <a:p>
            <a:r>
              <a:rPr lang="en-US" sz="3000">
                <a:solidFill>
                  <a:srgbClr val="FF0000"/>
                </a:solidFill>
                <a:latin typeface="Times New Roman" panose="02020603050405020304" charset="0"/>
                <a:cs typeface="Times New Roman" panose="02020603050405020304" charset="0"/>
              </a:rPr>
              <a:t>These results demonstrate that our campaign is working</a:t>
            </a:r>
            <a:r>
              <a:rPr sz="3000">
                <a:solidFill>
                  <a:srgbClr val="FF0000"/>
                </a:solidFill>
                <a:latin typeface="Times New Roman" panose="02020603050405020304" charset="0"/>
                <a:cs typeface="Times New Roman" panose="02020603050405020304" charset="0"/>
              </a:rPr>
              <a:t>. </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947545" y="2458720"/>
            <a:ext cx="599313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rPr>
              <a:t>他们没有意识到自己正被诱入圈套。</a:t>
            </a:r>
            <a:endParaRPr lang="zh-CN" altLang="en-US" sz="2800">
              <a:latin typeface="华文中宋" panose="02010600040101010101" charset="-122"/>
              <a:ea typeface="华文中宋" panose="02010600040101010101" charset="-122"/>
            </a:endParaRPr>
          </a:p>
        </p:txBody>
      </p:sp>
      <p:cxnSp>
        <p:nvCxnSpPr>
          <p:cNvPr id="3145728" name="直接连接符 8"/>
          <p:cNvCxnSpPr/>
          <p:nvPr/>
        </p:nvCxnSpPr>
        <p:spPr>
          <a:xfrm flipV="1">
            <a:off x="215900" y="3500755"/>
            <a:ext cx="9070975" cy="228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215900" y="6405245"/>
            <a:ext cx="8768715" cy="3111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8609" name="文本框 6"/>
          <p:cNvSpPr txBox="1"/>
          <p:nvPr/>
        </p:nvSpPr>
        <p:spPr>
          <a:xfrm>
            <a:off x="1947545" y="5308600"/>
            <a:ext cx="6326505"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rPr>
              <a:t>结果证明，我们的运动正在发挥作用。  </a:t>
            </a:r>
            <a:endParaRPr lang="zh-CN" altLang="en-US" sz="280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blinds(horizontal)">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48602">
                                            <p:txEl>
                                              <p:pRg st="6" end="6"/>
                                            </p:txEl>
                                          </p:spTgt>
                                        </p:tgtEl>
                                        <p:attrNameLst>
                                          <p:attrName>style.visibility</p:attrName>
                                        </p:attrNameLst>
                                      </p:cBhvr>
                                      <p:to>
                                        <p:strVal val="visible"/>
                                      </p:to>
                                    </p:set>
                                    <p:animEffect transition="in" filter="blinds(horizontal)">
                                      <p:cBhvr>
                                        <p:cTn id="31" dur="500"/>
                                        <p:tgtEl>
                                          <p:spTgt spid="1048602">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048602">
                                            <p:txEl>
                                              <p:pRg st="7" end="7"/>
                                            </p:txEl>
                                          </p:spTgt>
                                        </p:tgtEl>
                                        <p:attrNameLst>
                                          <p:attrName>style.visibility</p:attrName>
                                        </p:attrNameLst>
                                      </p:cBhvr>
                                      <p:to>
                                        <p:strVal val="visible"/>
                                      </p:to>
                                    </p:set>
                                    <p:animEffect transition="in" filter="blinds(horizontal)">
                                      <p:cBhvr>
                                        <p:cTn id="34" dur="500"/>
                                        <p:tgtEl>
                                          <p:spTgt spid="104860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48606"/>
                                        </p:tgtEl>
                                        <p:attrNameLst>
                                          <p:attrName>style.visibility</p:attrName>
                                        </p:attrNameLst>
                                      </p:cBhvr>
                                      <p:to>
                                        <p:strVal val="visible"/>
                                      </p:to>
                                    </p:set>
                                    <p:animEffect transition="in" filter="blinds(horizontal)">
                                      <p:cBhvr>
                                        <p:cTn id="39" dur="500"/>
                                        <p:tgtEl>
                                          <p:spTgt spid="1048606"/>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48609"/>
                                        </p:tgtEl>
                                        <p:attrNameLst>
                                          <p:attrName>style.visibility</p:attrName>
                                        </p:attrNameLst>
                                      </p:cBhvr>
                                      <p:to>
                                        <p:strVal val="visible"/>
                                      </p:to>
                                    </p:set>
                                    <p:animEffect transition="in" filter="blinds(horizontal)">
                                      <p:cBhvr>
                                        <p:cTn id="45" dur="500"/>
                                        <p:tgtEl>
                                          <p:spTgt spid="104860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10486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圆角矩形 6"/>
          <p:cNvSpPr/>
          <p:nvPr/>
        </p:nvSpPr>
        <p:spPr>
          <a:xfrm>
            <a:off x="120650" y="911860"/>
            <a:ext cx="11910060" cy="359791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8610" name="文本框 16"/>
          <p:cNvSpPr txBox="1"/>
          <p:nvPr/>
        </p:nvSpPr>
        <p:spPr>
          <a:xfrm>
            <a:off x="0" y="0"/>
            <a:ext cx="1981835" cy="521970"/>
          </a:xfrm>
          <a:prstGeom prst="rect">
            <a:avLst/>
          </a:prstGeom>
          <a:solidFill>
            <a:schemeClr val="accent6"/>
          </a:solidFill>
        </p:spPr>
        <p:txBody>
          <a:bodyPr wrap="square" rtlCol="0">
            <a:spAutoFit/>
          </a:bodyPr>
          <a:lstStyle/>
          <a:p>
            <a:r>
              <a:rPr kumimoji="1" lang="zh-CN" sz="2800" b="1" dirty="0">
                <a:solidFill>
                  <a:schemeClr val="lt1"/>
                </a:solidFill>
              </a:rPr>
              <a:t>长难句</a:t>
            </a:r>
            <a:r>
              <a:rPr kumimoji="1" lang="zh-CN" sz="2800" b="1" dirty="0" smtClean="0">
                <a:solidFill>
                  <a:schemeClr val="lt1"/>
                </a:solidFill>
              </a:rPr>
              <a:t>分析</a:t>
            </a:r>
            <a:r>
              <a:rPr kumimoji="1" lang="en-US" altLang="zh-CN" sz="2800" b="1" dirty="0" smtClean="0">
                <a:solidFill>
                  <a:schemeClr val="lt1"/>
                </a:solidFill>
              </a:rPr>
              <a:t> </a:t>
            </a:r>
            <a:endParaRPr kumimoji="1" lang="zh-CN" sz="2800" b="1" dirty="0">
              <a:solidFill>
                <a:schemeClr val="lt1"/>
              </a:solidFill>
            </a:endParaRPr>
          </a:p>
        </p:txBody>
      </p:sp>
      <p:sp>
        <p:nvSpPr>
          <p:cNvPr id="1048612" name="文本框 8"/>
          <p:cNvSpPr txBox="1"/>
          <p:nvPr/>
        </p:nvSpPr>
        <p:spPr>
          <a:xfrm>
            <a:off x="415033" y="1046916"/>
            <a:ext cx="11615420" cy="1383665"/>
          </a:xfrm>
          <a:prstGeom prst="rect">
            <a:avLst/>
          </a:prstGeom>
          <a:noFill/>
        </p:spPr>
        <p:txBody>
          <a:bodyPr wrap="square">
            <a:spAutoFit/>
          </a:bodyPr>
          <a:lstStyle/>
          <a:p>
            <a:r>
              <a:rPr lang="en-US" sz="2800" dirty="0">
                <a:latin typeface="Times New Roman" panose="02020603050405020304" charset="0"/>
                <a:cs typeface="Times New Roman" panose="02020603050405020304" charset="0"/>
                <a:sym typeface="+mn-ea"/>
              </a:rPr>
              <a:t>It’s still not clear why they left in the first place, but one theory is that as elephant numbers in Yunnan Province have increased, the animals have needed to expand their territory.</a:t>
            </a:r>
            <a:endParaRPr sz="2800" dirty="0">
              <a:latin typeface="Times New Roman" panose="02020603050405020304" charset="0"/>
              <a:cs typeface="Times New Roman" panose="02020603050405020304" charset="0"/>
              <a:sym typeface="+mn-ea"/>
            </a:endParaRPr>
          </a:p>
        </p:txBody>
      </p:sp>
      <p:sp>
        <p:nvSpPr>
          <p:cNvPr id="1048613" name="文本框 3"/>
          <p:cNvSpPr txBox="1"/>
          <p:nvPr/>
        </p:nvSpPr>
        <p:spPr>
          <a:xfrm>
            <a:off x="369234" y="5208793"/>
            <a:ext cx="804545" cy="460375"/>
          </a:xfrm>
          <a:prstGeom prst="rect">
            <a:avLst/>
          </a:prstGeom>
          <a:solidFill>
            <a:srgbClr val="0070C0"/>
          </a:solidFill>
        </p:spPr>
        <p:txBody>
          <a:bodyPr wrap="square" rtlCol="0">
            <a:spAutoFit/>
          </a:bodyPr>
          <a:lstStyle/>
          <a:p>
            <a:pPr algn="ctr"/>
            <a:r>
              <a:rPr kumimoji="1" lang="zh-CN" altLang="en-US" sz="2400" b="1" dirty="0">
                <a:solidFill>
                  <a:schemeClr val="lt1"/>
                </a:solidFill>
              </a:rPr>
              <a:t>翻译</a:t>
            </a:r>
            <a:endParaRPr kumimoji="1" lang="zh-CN" altLang="en-US" sz="2400" b="1" dirty="0">
              <a:solidFill>
                <a:schemeClr val="lt1"/>
              </a:solidFill>
            </a:endParaRPr>
          </a:p>
        </p:txBody>
      </p:sp>
      <p:sp>
        <p:nvSpPr>
          <p:cNvPr id="1048614" name="文本框 9"/>
          <p:cNvSpPr txBox="1"/>
          <p:nvPr/>
        </p:nvSpPr>
        <p:spPr>
          <a:xfrm>
            <a:off x="1491919" y="5049059"/>
            <a:ext cx="9815560" cy="953135"/>
          </a:xfrm>
          <a:prstGeom prst="rect">
            <a:avLst/>
          </a:prstGeom>
          <a:noFill/>
        </p:spPr>
        <p:txBody>
          <a:bodyPr wrap="square" rtlCol="0">
            <a:spAutoFit/>
          </a:bodyPr>
          <a:lstStyle/>
          <a:p>
            <a:r>
              <a:rPr sz="2800" dirty="0">
                <a:latin typeface="Times New Roman" panose="02020603050405020304" charset="0"/>
                <a:ea typeface="华文中宋" panose="02010600040101010101" charset="-122"/>
                <a:cs typeface="Times New Roman" panose="02020603050405020304" charset="0"/>
              </a:rPr>
              <a:t>目前尚不清楚它们最初为何离开，但有一种理论认为，随着云南省大象数量的增加，这些动物需要扩大自己的领地。</a:t>
            </a:r>
            <a:r>
              <a:rPr lang="zh-CN" altLang="en-US" sz="2800" dirty="0" smtClean="0">
                <a:latin typeface="Times New Roman" panose="02020603050405020304" charset="0"/>
                <a:ea typeface="华文中宋" panose="02010600040101010101" charset="-122"/>
                <a:cs typeface="Times New Roman" panose="02020603050405020304" charset="0"/>
              </a:rPr>
              <a:t> </a:t>
            </a:r>
            <a:endParaRPr lang="zh-CN" sz="2800" dirty="0">
              <a:latin typeface="Times New Roman" panose="02020603050405020304" charset="0"/>
              <a:ea typeface="华文中宋" panose="02010600040101010101" charset="-122"/>
              <a:cs typeface="Times New Roman" panose="02020603050405020304" charset="0"/>
            </a:endParaRPr>
          </a:p>
        </p:txBody>
      </p:sp>
      <p:sp>
        <p:nvSpPr>
          <p:cNvPr id="4" name="文本框 3"/>
          <p:cNvSpPr txBox="1"/>
          <p:nvPr/>
        </p:nvSpPr>
        <p:spPr>
          <a:xfrm>
            <a:off x="357385" y="2372666"/>
            <a:ext cx="11476990" cy="1814830"/>
          </a:xfrm>
          <a:prstGeom prst="rect">
            <a:avLst/>
          </a:prstGeom>
          <a:solidFill>
            <a:schemeClr val="accent6">
              <a:lumMod val="20000"/>
              <a:lumOff val="80000"/>
            </a:schemeClr>
          </a:solidFill>
        </p:spPr>
        <p:txBody>
          <a:bodyPr wrap="square" rtlCol="0">
            <a:spAutoFit/>
          </a:bodyPr>
          <a:lstStyle/>
          <a:p>
            <a:r>
              <a:rPr lang="en-US" altLang="zh-CN" sz="2800" dirty="0">
                <a:effectLst/>
                <a:latin typeface="Times New Roman" panose="02020603050405020304" charset="0"/>
                <a:ea typeface="华文中宋" panose="02010600040101010101" charset="-122"/>
                <a:cs typeface="Times New Roman" panose="02020603050405020304" charset="0"/>
                <a:sym typeface="+mn-ea"/>
              </a:rPr>
              <a:t>分析：本句</a:t>
            </a:r>
            <a:r>
              <a:rPr lang="zh-CN" altLang="zh-CN" sz="2800" dirty="0">
                <a:effectLst/>
                <a:latin typeface="Times New Roman" panose="02020603050405020304" charset="0"/>
                <a:ea typeface="华文中宋" panose="02010600040101010101" charset="-122"/>
                <a:cs typeface="Times New Roman" panose="02020603050405020304" charset="0"/>
                <a:sym typeface="+mn-ea"/>
              </a:rPr>
              <a:t>中是一个并列句，第一个句子中的</a:t>
            </a:r>
            <a:r>
              <a:rPr lang="en-US" altLang="zh-CN" sz="2800" dirty="0">
                <a:effectLst/>
                <a:latin typeface="Times New Roman" panose="02020603050405020304" charset="0"/>
                <a:ea typeface="华文中宋" panose="02010600040101010101" charset="-122"/>
                <a:cs typeface="Times New Roman" panose="02020603050405020304" charset="0"/>
                <a:sym typeface="+mn-ea"/>
              </a:rPr>
              <a:t>“it”</a:t>
            </a:r>
            <a:r>
              <a:rPr lang="zh-CN" altLang="en-US" sz="2800" dirty="0">
                <a:effectLst/>
                <a:latin typeface="Times New Roman" panose="02020603050405020304" charset="0"/>
                <a:ea typeface="华文中宋" panose="02010600040101010101" charset="-122"/>
                <a:cs typeface="Times New Roman" panose="02020603050405020304" charset="0"/>
                <a:sym typeface="+mn-ea"/>
              </a:rPr>
              <a:t>是</a:t>
            </a:r>
            <a:r>
              <a:rPr lang="en-US" altLang="zh-CN" sz="2800" dirty="0" smtClean="0">
                <a:effectLst/>
                <a:latin typeface="Times New Roman" panose="02020603050405020304" charset="0"/>
                <a:ea typeface="华文中宋" panose="02010600040101010101" charset="-122"/>
                <a:cs typeface="Times New Roman" panose="02020603050405020304" charset="0"/>
                <a:sym typeface="+mn-ea"/>
              </a:rPr>
              <a:t>________</a:t>
            </a:r>
            <a:r>
              <a:rPr lang="zh-CN" altLang="en-US" sz="2800" dirty="0" smtClean="0">
                <a:effectLst/>
                <a:latin typeface="Times New Roman" panose="02020603050405020304" charset="0"/>
                <a:ea typeface="华文中宋" panose="02010600040101010101" charset="-122"/>
                <a:cs typeface="Times New Roman" panose="02020603050405020304" charset="0"/>
                <a:sym typeface="+mn-ea"/>
              </a:rPr>
              <a:t>，真正的主语是</a:t>
            </a:r>
            <a:r>
              <a:rPr lang="en-US" altLang="zh-CN" sz="2800" dirty="0" smtClean="0">
                <a:effectLst/>
                <a:latin typeface="Times New Roman" panose="02020603050405020304" charset="0"/>
                <a:ea typeface="华文中宋" panose="02010600040101010101" charset="-122"/>
                <a:cs typeface="Times New Roman" panose="02020603050405020304" charset="0"/>
                <a:sym typeface="+mn-ea"/>
              </a:rPr>
              <a:t>___________________________</a:t>
            </a:r>
            <a:r>
              <a:rPr lang="zh-CN" altLang="en-US" sz="2800" dirty="0" smtClean="0">
                <a:effectLst/>
                <a:latin typeface="Times New Roman" panose="02020603050405020304" charset="0"/>
                <a:ea typeface="华文中宋" panose="02010600040101010101" charset="-122"/>
                <a:cs typeface="Times New Roman" panose="02020603050405020304" charset="0"/>
                <a:sym typeface="+mn-ea"/>
              </a:rPr>
              <a:t>；</a:t>
            </a:r>
            <a:r>
              <a:rPr lang="zh-CN" altLang="en-US" sz="2800" dirty="0" smtClean="0">
                <a:latin typeface="Times New Roman" panose="02020603050405020304" charset="0"/>
                <a:ea typeface="华文中宋" panose="02010600040101010101" charset="-122"/>
                <a:cs typeface="Times New Roman" panose="02020603050405020304" charset="0"/>
                <a:sym typeface="+mn-ea"/>
              </a:rPr>
              <a:t>第</a:t>
            </a:r>
            <a:r>
              <a:rPr lang="zh-CN" altLang="en-US" sz="2800" dirty="0">
                <a:latin typeface="Times New Roman" panose="02020603050405020304" charset="0"/>
                <a:ea typeface="华文中宋" panose="02010600040101010101" charset="-122"/>
                <a:cs typeface="Times New Roman" panose="02020603050405020304" charset="0"/>
                <a:sym typeface="+mn-ea"/>
              </a:rPr>
              <a:t>二</a:t>
            </a:r>
            <a:r>
              <a:rPr lang="zh-CN" altLang="en-US" sz="2800" dirty="0" smtClean="0">
                <a:latin typeface="Times New Roman" panose="02020603050405020304" charset="0"/>
                <a:ea typeface="华文中宋" panose="02010600040101010101" charset="-122"/>
                <a:cs typeface="Times New Roman" panose="02020603050405020304" charset="0"/>
                <a:sym typeface="+mn-ea"/>
              </a:rPr>
              <a:t>个</a:t>
            </a:r>
            <a:r>
              <a:rPr lang="zh-CN" altLang="en-US" sz="2800" dirty="0">
                <a:latin typeface="Times New Roman" panose="02020603050405020304" charset="0"/>
                <a:ea typeface="华文中宋" panose="02010600040101010101" charset="-122"/>
                <a:cs typeface="Times New Roman" panose="02020603050405020304" charset="0"/>
                <a:sym typeface="+mn-ea"/>
              </a:rPr>
              <a:t>句子的主语是</a:t>
            </a:r>
            <a:r>
              <a:rPr lang="en-US" altLang="zh-CN" sz="2800" dirty="0" smtClean="0">
                <a:latin typeface="Times New Roman" panose="02020603050405020304" charset="0"/>
                <a:ea typeface="华文中宋" panose="02010600040101010101" charset="-122"/>
                <a:cs typeface="Times New Roman" panose="02020603050405020304" charset="0"/>
                <a:sym typeface="+mn-ea"/>
              </a:rPr>
              <a:t>___________</a:t>
            </a:r>
            <a:r>
              <a:rPr lang="zh-CN" altLang="en-US" sz="2800" dirty="0" smtClean="0">
                <a:latin typeface="Times New Roman" panose="02020603050405020304" charset="0"/>
                <a:ea typeface="华文中宋" panose="02010600040101010101" charset="-122"/>
                <a:cs typeface="Times New Roman" panose="02020603050405020304" charset="0"/>
                <a:sym typeface="+mn-ea"/>
              </a:rPr>
              <a:t>，</a:t>
            </a:r>
            <a:r>
              <a:rPr lang="en-US" altLang="zh-CN" sz="2800" dirty="0" smtClean="0">
                <a:latin typeface="Times New Roman" panose="02020603050405020304" charset="0"/>
                <a:ea typeface="华文中宋" panose="02010600040101010101" charset="-122"/>
                <a:cs typeface="Times New Roman" panose="02020603050405020304" charset="0"/>
                <a:sym typeface="+mn-ea"/>
              </a:rPr>
              <a:t>“that as elephant numbers ... their territory”</a:t>
            </a:r>
            <a:r>
              <a:rPr lang="zh-CN" altLang="en-US" sz="2800" dirty="0" smtClean="0">
                <a:latin typeface="Times New Roman" panose="02020603050405020304" charset="0"/>
                <a:ea typeface="华文中宋" panose="02010600040101010101" charset="-122"/>
                <a:cs typeface="Times New Roman" panose="02020603050405020304" charset="0"/>
                <a:sym typeface="+mn-ea"/>
              </a:rPr>
              <a:t>是</a:t>
            </a:r>
            <a:r>
              <a:rPr lang="en-US" altLang="zh-CN" sz="2800" dirty="0" smtClean="0">
                <a:latin typeface="Times New Roman" panose="02020603050405020304" charset="0"/>
                <a:ea typeface="华文中宋" panose="02010600040101010101" charset="-122"/>
                <a:cs typeface="Times New Roman" panose="02020603050405020304" charset="0"/>
                <a:sym typeface="+mn-ea"/>
              </a:rPr>
              <a:t>____</a:t>
            </a:r>
            <a:r>
              <a:rPr lang="zh-CN" altLang="en-US" sz="2800" dirty="0" smtClean="0">
                <a:latin typeface="Times New Roman" panose="02020603050405020304" charset="0"/>
                <a:ea typeface="华文中宋" panose="02010600040101010101" charset="-122"/>
                <a:cs typeface="Times New Roman" panose="02020603050405020304" charset="0"/>
                <a:sym typeface="+mn-ea"/>
              </a:rPr>
              <a:t>从句，它又包含一个</a:t>
            </a:r>
            <a:r>
              <a:rPr lang="en-US" altLang="zh-CN" sz="2800" dirty="0" smtClean="0">
                <a:latin typeface="Times New Roman" panose="02020603050405020304" charset="0"/>
                <a:ea typeface="华文中宋" panose="02010600040101010101" charset="-122"/>
                <a:cs typeface="Times New Roman" panose="02020603050405020304" charset="0"/>
                <a:sym typeface="+mn-ea"/>
              </a:rPr>
              <a:t>“as”</a:t>
            </a:r>
            <a:r>
              <a:rPr lang="zh-CN" altLang="en-US" sz="2800" dirty="0" smtClean="0">
                <a:latin typeface="Times New Roman" panose="02020603050405020304" charset="0"/>
                <a:ea typeface="华文中宋" panose="02010600040101010101" charset="-122"/>
                <a:cs typeface="Times New Roman" panose="02020603050405020304" charset="0"/>
                <a:sym typeface="+mn-ea"/>
              </a:rPr>
              <a:t>引导的</a:t>
            </a:r>
            <a:r>
              <a:rPr lang="en-US" altLang="zh-CN" sz="2800" dirty="0" smtClean="0">
                <a:latin typeface="Times New Roman" panose="02020603050405020304" charset="0"/>
                <a:ea typeface="华文中宋" panose="02010600040101010101" charset="-122"/>
                <a:cs typeface="Times New Roman" panose="02020603050405020304" charset="0"/>
                <a:sym typeface="+mn-ea"/>
              </a:rPr>
              <a:t>_____ </a:t>
            </a:r>
            <a:r>
              <a:rPr lang="zh-CN" altLang="en-US" sz="2800" dirty="0" smtClean="0">
                <a:latin typeface="Times New Roman" panose="02020603050405020304" charset="0"/>
                <a:ea typeface="华文中宋" panose="02010600040101010101" charset="-122"/>
                <a:cs typeface="Times New Roman" panose="02020603050405020304" charset="0"/>
                <a:sym typeface="+mn-ea"/>
              </a:rPr>
              <a:t>从句。</a:t>
            </a:r>
            <a:endParaRPr lang="zh-CN" altLang="en-US" sz="2800" dirty="0" smtClean="0">
              <a:latin typeface="Times New Roman" panose="02020603050405020304" charset="0"/>
              <a:ea typeface="华文中宋" panose="02010600040101010101" charset="-122"/>
              <a:cs typeface="Times New Roman" panose="02020603050405020304" charset="0"/>
              <a:sym typeface="+mn-ea"/>
            </a:endParaRPr>
          </a:p>
        </p:txBody>
      </p:sp>
      <p:sp>
        <p:nvSpPr>
          <p:cNvPr id="10" name="文本框 9"/>
          <p:cNvSpPr txBox="1"/>
          <p:nvPr/>
        </p:nvSpPr>
        <p:spPr>
          <a:xfrm>
            <a:off x="8253095" y="2369185"/>
            <a:ext cx="1936115" cy="521970"/>
          </a:xfrm>
          <a:prstGeom prst="rect">
            <a:avLst/>
          </a:prstGeom>
          <a:noFill/>
        </p:spPr>
        <p:txBody>
          <a:bodyPr wrap="square" rtlCol="0" anchor="t">
            <a:spAutoFit/>
          </a:bodyPr>
          <a:lstStyle/>
          <a:p>
            <a:r>
              <a:rPr lang="en-US" altLang="zh-CN" sz="2800" dirty="0">
                <a:solidFill>
                  <a:srgbClr val="FF0000"/>
                </a:solidFill>
                <a:latin typeface="Times New Roman" panose="02020603050405020304" charset="0"/>
                <a:ea typeface="华文中宋" panose="02010600040101010101" charset="-122"/>
                <a:cs typeface="Times New Roman" panose="02020603050405020304" charset="0"/>
                <a:sym typeface="+mn-ea"/>
              </a:rPr>
              <a:t> </a:t>
            </a:r>
            <a:r>
              <a:rPr lang="zh-CN" altLang="en-US" sz="2800" dirty="0">
                <a:solidFill>
                  <a:srgbClr val="FF0000"/>
                </a:solidFill>
                <a:latin typeface="Times New Roman" panose="02020603050405020304" charset="0"/>
                <a:ea typeface="华文中宋" panose="02010600040101010101" charset="-122"/>
                <a:cs typeface="Times New Roman" panose="02020603050405020304" charset="0"/>
                <a:sym typeface="+mn-ea"/>
              </a:rPr>
              <a:t>形式主语</a:t>
            </a:r>
            <a:r>
              <a:rPr lang="en-US" altLang="zh-CN" sz="2800" dirty="0">
                <a:solidFill>
                  <a:srgbClr val="FF0000"/>
                </a:solidFill>
                <a:latin typeface="Times New Roman" panose="02020603050405020304" charset="0"/>
                <a:ea typeface="华文中宋" panose="02010600040101010101" charset="-122"/>
                <a:cs typeface="Times New Roman" panose="02020603050405020304" charset="0"/>
                <a:sym typeface="+mn-ea"/>
              </a:rPr>
              <a:t> </a:t>
            </a:r>
            <a:endParaRPr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6" name="文本框 5"/>
          <p:cNvSpPr txBox="1"/>
          <p:nvPr/>
        </p:nvSpPr>
        <p:spPr>
          <a:xfrm>
            <a:off x="9437370" y="2806700"/>
            <a:ext cx="2086610" cy="521970"/>
          </a:xfrm>
          <a:prstGeom prst="rect">
            <a:avLst/>
          </a:prstGeom>
          <a:noFill/>
        </p:spPr>
        <p:txBody>
          <a:bodyPr wrap="square" rtlCol="0" anchor="t">
            <a:spAutoFit/>
          </a:bodyPr>
          <a:lstStyle/>
          <a:p>
            <a:pPr algn="l">
              <a:buClrTx/>
              <a:buSzTx/>
              <a:buFontTx/>
            </a:pPr>
            <a:r>
              <a:rPr lang="en-US" altLang="zh-CN" sz="2800" dirty="0">
                <a:solidFill>
                  <a:srgbClr val="FF0000"/>
                </a:solidFill>
                <a:latin typeface="Times New Roman" panose="02020603050405020304" charset="0"/>
                <a:ea typeface="华文中宋" panose="02010600040101010101" charset="-122"/>
                <a:cs typeface="Times New Roman" panose="02020603050405020304" charset="0"/>
                <a:sym typeface="+mn-ea"/>
              </a:rPr>
              <a:t>“</a:t>
            </a:r>
            <a:r>
              <a:rPr lang="zh-CN" altLang="en-US" sz="2800" dirty="0">
                <a:solidFill>
                  <a:srgbClr val="FF0000"/>
                </a:solidFill>
                <a:latin typeface="Times New Roman" panose="02020603050405020304" charset="0"/>
                <a:ea typeface="华文中宋" panose="02010600040101010101" charset="-122"/>
                <a:cs typeface="Times New Roman" panose="02020603050405020304" charset="0"/>
                <a:sym typeface="+mn-ea"/>
              </a:rPr>
              <a:t>one theory</a:t>
            </a:r>
            <a:r>
              <a:rPr lang="en-US" altLang="zh-CN" sz="2800" dirty="0">
                <a:solidFill>
                  <a:srgbClr val="FF0000"/>
                </a:solidFill>
                <a:latin typeface="Times New Roman" panose="02020603050405020304" charset="0"/>
                <a:ea typeface="华文中宋" panose="02010600040101010101" charset="-122"/>
                <a:cs typeface="Times New Roman" panose="02020603050405020304" charset="0"/>
                <a:sym typeface="+mn-ea"/>
              </a:rPr>
              <a:t>”</a:t>
            </a:r>
            <a:endParaRPr lang="en-US" altLang="zh-CN" sz="28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1" name="文本框 10"/>
          <p:cNvSpPr txBox="1"/>
          <p:nvPr/>
        </p:nvSpPr>
        <p:spPr>
          <a:xfrm>
            <a:off x="1173480" y="2806065"/>
            <a:ext cx="4993640" cy="521970"/>
          </a:xfrm>
          <a:prstGeom prst="rect">
            <a:avLst/>
          </a:prstGeom>
          <a:noFill/>
        </p:spPr>
        <p:txBody>
          <a:bodyPr wrap="square" rtlCol="0" anchor="t">
            <a:spAutoFit/>
          </a:bodyPr>
          <a:lstStyle/>
          <a:p>
            <a:r>
              <a:rPr lang="en-US" altLang="zh-CN" sz="2800" dirty="0">
                <a:solidFill>
                  <a:srgbClr val="FF0000"/>
                </a:solidFill>
                <a:latin typeface="Times New Roman" panose="02020603050405020304" charset="0"/>
                <a:ea typeface="华文中宋" panose="02010600040101010101" charset="-122"/>
                <a:cs typeface="Times New Roman" panose="02020603050405020304" charset="0"/>
                <a:sym typeface="+mn-ea"/>
              </a:rPr>
              <a:t>“why they left in the first place” </a:t>
            </a:r>
            <a:endParaRPr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3" name="文本框 2"/>
          <p:cNvSpPr txBox="1"/>
          <p:nvPr/>
        </p:nvSpPr>
        <p:spPr>
          <a:xfrm>
            <a:off x="6801485" y="3234055"/>
            <a:ext cx="1936115" cy="521970"/>
          </a:xfrm>
          <a:prstGeom prst="rect">
            <a:avLst/>
          </a:prstGeom>
          <a:noFill/>
        </p:spPr>
        <p:txBody>
          <a:bodyPr wrap="square" rtlCol="0" anchor="t">
            <a:spAutoFit/>
          </a:bodyPr>
          <a:p>
            <a:r>
              <a:rPr lang="en-US" altLang="zh-CN" sz="2800" dirty="0">
                <a:solidFill>
                  <a:srgbClr val="FF0000"/>
                </a:solidFill>
                <a:latin typeface="Times New Roman" panose="02020603050405020304" charset="0"/>
                <a:ea typeface="华文中宋" panose="02010600040101010101" charset="-122"/>
                <a:cs typeface="Times New Roman" panose="02020603050405020304" charset="0"/>
                <a:sym typeface="+mn-ea"/>
              </a:rPr>
              <a:t> </a:t>
            </a:r>
            <a:r>
              <a:rPr lang="zh-CN" altLang="en-US" sz="2800" dirty="0">
                <a:solidFill>
                  <a:srgbClr val="FF0000"/>
                </a:solidFill>
                <a:latin typeface="Times New Roman" panose="02020603050405020304" charset="0"/>
                <a:ea typeface="华文中宋" panose="02010600040101010101" charset="-122"/>
                <a:cs typeface="Times New Roman" panose="02020603050405020304" charset="0"/>
                <a:sym typeface="+mn-ea"/>
              </a:rPr>
              <a:t>表语</a:t>
            </a:r>
            <a:endParaRPr lang="zh-CN" altLang="en-US" sz="28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8" name="文本框 7"/>
          <p:cNvSpPr txBox="1"/>
          <p:nvPr/>
        </p:nvSpPr>
        <p:spPr>
          <a:xfrm>
            <a:off x="1491615" y="3670300"/>
            <a:ext cx="986155" cy="521970"/>
          </a:xfrm>
          <a:prstGeom prst="rect">
            <a:avLst/>
          </a:prstGeom>
          <a:noFill/>
        </p:spPr>
        <p:txBody>
          <a:bodyPr wrap="square" rtlCol="0" anchor="t">
            <a:spAutoFit/>
          </a:bodyPr>
          <a:p>
            <a:r>
              <a:rPr lang="zh-CN" altLang="en-US" sz="2800" dirty="0">
                <a:solidFill>
                  <a:srgbClr val="FF0000"/>
                </a:solidFill>
                <a:latin typeface="Times New Roman" panose="02020603050405020304" charset="0"/>
                <a:ea typeface="华文中宋" panose="02010600040101010101" charset="-122"/>
                <a:cs typeface="Times New Roman" panose="02020603050405020304" charset="0"/>
                <a:sym typeface="+mn-ea"/>
              </a:rPr>
              <a:t>状语</a:t>
            </a:r>
            <a:endParaRPr lang="zh-CN" altLang="en-US" sz="28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48614"/>
                                        </p:tgtEl>
                                        <p:attrNameLst>
                                          <p:attrName>style.visibility</p:attrName>
                                        </p:attrNameLst>
                                      </p:cBhvr>
                                      <p:to>
                                        <p:strVal val="visible"/>
                                      </p:to>
                                    </p:set>
                                    <p:animEffect transition="in" filter="blinds(horizontal)">
                                      <p:cBhvr>
                                        <p:cTn id="32" dur="500"/>
                                        <p:tgtEl>
                                          <p:spTgt spid="104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3" grpId="0" animBg="1"/>
      <p:bldP spid="1048614" grpId="0"/>
      <p:bldP spid="10" grpId="0"/>
      <p:bldP spid="10" grpId="1"/>
      <p:bldP spid="6" grpId="0"/>
      <p:bldP spid="6" grpId="1"/>
      <p:bldP spid="11" grpId="0"/>
      <p:bldP spid="11" grpId="1"/>
      <p:bldP spid="3" grpId="0"/>
      <p:bldP spid="3" grpId="1"/>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635"/>
            <a:ext cx="12214225" cy="6856730"/>
            <a:chOff x="-30" y="1"/>
            <a:chExt cx="19235" cy="10798"/>
          </a:xfrm>
        </p:grpSpPr>
        <p:pic>
          <p:nvPicPr>
            <p:cNvPr id="102" name="图片 101"/>
            <p:cNvPicPr/>
            <p:nvPr/>
          </p:nvPicPr>
          <p:blipFill>
            <a:blip r:embed="rId1"/>
            <a:stretch>
              <a:fillRect/>
            </a:stretch>
          </p:blipFill>
          <p:spPr>
            <a:xfrm>
              <a:off x="760" y="1"/>
              <a:ext cx="17682" cy="10799"/>
            </a:xfrm>
            <a:prstGeom prst="rect">
              <a:avLst/>
            </a:prstGeom>
            <a:noFill/>
            <a:ln w="9525">
              <a:noFill/>
            </a:ln>
          </p:spPr>
        </p:pic>
        <p:sp>
          <p:nvSpPr>
            <p:cNvPr id="3" name="矩形 2"/>
            <p:cNvSpPr/>
            <p:nvPr/>
          </p:nvSpPr>
          <p:spPr>
            <a:xfrm>
              <a:off x="-30"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8395"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096578" y="4919980"/>
            <a:ext cx="5998845" cy="1938020"/>
          </a:xfrm>
          <a:prstGeom prst="rect">
            <a:avLst/>
          </a:prstGeom>
          <a:noFill/>
        </p:spPr>
        <p:txBody>
          <a:bodyPr wrap="square" rtlCol="0" anchor="t">
            <a:spAutoFit/>
          </a:bodyPr>
          <a:lstStyle/>
          <a:p>
            <a:pPr algn="ctr"/>
            <a:r>
              <a:rPr kumimoji="1" lang="en-US" sz="8000" b="1" i="1" dirty="0">
                <a:solidFill>
                  <a:srgbClr val="7030A0"/>
                </a:solidFill>
                <a:latin typeface="Trebuchet MS" panose="020B0603020202020204" charset="0"/>
                <a:cs typeface="Trebuchet MS" panose="020B0603020202020204" charset="0"/>
                <a:sym typeface="+mn-ea"/>
              </a:rPr>
              <a:t>The Week</a:t>
            </a:r>
            <a:endParaRPr kumimoji="1" lang="zh-CN" altLang="en-US" sz="4000" b="1" i="1" dirty="0">
              <a:solidFill>
                <a:srgbClr val="7030A0"/>
              </a:solidFill>
              <a:latin typeface="Trebuchet MS" panose="020B0603020202020204" charset="0"/>
              <a:cs typeface="Trebuchet MS" panose="020B0603020202020204" charset="0"/>
              <a:sym typeface="+mn-ea"/>
            </a:endParaRPr>
          </a:p>
          <a:p>
            <a:pPr algn="ctr">
              <a:buClrTx/>
              <a:buSzTx/>
              <a:buFontTx/>
            </a:pPr>
            <a:r>
              <a:rPr kumimoji="1" lang="en-US" sz="4000" b="1" i="1" dirty="0">
                <a:solidFill>
                  <a:srgbClr val="7030A0"/>
                </a:solidFill>
                <a:latin typeface="Trebuchet MS" panose="020B0603020202020204" charset="0"/>
                <a:cs typeface="Trebuchet MS" panose="020B0603020202020204" charset="0"/>
                <a:sym typeface="+mn-ea"/>
              </a:rPr>
              <a:t>Jan </a:t>
            </a:r>
            <a:r>
              <a:rPr kumimoji="1" lang="en-US" sz="4000" b="1" i="1" dirty="0" smtClean="0">
                <a:solidFill>
                  <a:srgbClr val="7030A0"/>
                </a:solidFill>
                <a:latin typeface="Trebuchet MS" panose="020B0603020202020204" charset="0"/>
                <a:cs typeface="Trebuchet MS" panose="020B0603020202020204" charset="0"/>
                <a:sym typeface="+mn-ea"/>
              </a:rPr>
              <a:t>8th-14th</a:t>
            </a:r>
            <a:r>
              <a:rPr kumimoji="1" lang="en-US" sz="4000" b="1" i="1" dirty="0">
                <a:solidFill>
                  <a:srgbClr val="7030A0"/>
                </a:solidFill>
                <a:latin typeface="Trebuchet MS" panose="020B0603020202020204" charset="0"/>
                <a:cs typeface="Trebuchet MS" panose="020B0603020202020204" charset="0"/>
                <a:sym typeface="+mn-ea"/>
              </a:rPr>
              <a:t>, 2022</a:t>
            </a:r>
            <a:endParaRPr kumimoji="1" lang="en-US" altLang="en-US" sz="4000" b="1" i="1" dirty="0">
              <a:solidFill>
                <a:srgbClr val="7030A0"/>
              </a:solidFill>
              <a:latin typeface="Trebuchet MS" panose="020B0603020202020204" charset="0"/>
              <a:cs typeface="Trebuchet MS" panose="020B0603020202020204"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85" y="509905"/>
            <a:ext cx="12194540" cy="6211570"/>
          </a:xfrm>
        </p:spPr>
        <p:txBody>
          <a:bodyPr>
            <a:noAutofit/>
          </a:bodyPr>
          <a:p>
            <a:pPr marL="0" indent="0" fontAlgn="auto">
              <a:lnSpc>
                <a:spcPct val="85000"/>
              </a:lnSpc>
              <a:buNone/>
            </a:pPr>
            <a:r>
              <a:rPr lang="en-US" sz="3000">
                <a:cs typeface="Times New Roman" panose="02020603050405020304" charset="0"/>
              </a:rPr>
              <a:t>    </a:t>
            </a:r>
            <a:r>
              <a:rPr lang="en-US" sz="2600">
                <a:cs typeface="Times New Roman" panose="02020603050405020304" charset="0"/>
              </a:rPr>
              <a:t> </a:t>
            </a:r>
            <a:r>
              <a:rPr sz="2600">
                <a:cs typeface="Times New Roman" panose="02020603050405020304" charset="0"/>
              </a:rPr>
              <a:t>Look</a:t>
            </a:r>
            <a:r>
              <a:rPr lang="en-US" sz="2600">
                <a:cs typeface="Times New Roman" panose="02020603050405020304" charset="0"/>
              </a:rPr>
              <a:t>!</a:t>
            </a:r>
            <a:r>
              <a:rPr sz="2600">
                <a:cs typeface="Times New Roman" panose="02020603050405020304" charset="0"/>
              </a:rPr>
              <a:t> </a:t>
            </a:r>
            <a:r>
              <a:rPr lang="en-US" sz="2600">
                <a:cs typeface="Times New Roman" panose="02020603050405020304" charset="0"/>
              </a:rPr>
              <a:t>U</a:t>
            </a:r>
            <a:r>
              <a:rPr sz="2600">
                <a:cs typeface="Times New Roman" panose="02020603050405020304" charset="0"/>
              </a:rPr>
              <a:t>p in the sky! It's a bird! It's a plane!</a:t>
            </a:r>
            <a:endParaRPr sz="2600">
              <a:cs typeface="Times New Roman" panose="02020603050405020304" charset="0"/>
            </a:endParaRPr>
          </a:p>
          <a:p>
            <a:pPr marL="0" indent="0" fontAlgn="auto">
              <a:lnSpc>
                <a:spcPct val="85000"/>
              </a:lnSpc>
              <a:buNone/>
            </a:pPr>
            <a:r>
              <a:rPr lang="en-US" sz="2600">
                <a:cs typeface="Times New Roman" panose="02020603050405020304" charset="0"/>
              </a:rPr>
              <a:t>     </a:t>
            </a:r>
            <a:r>
              <a:rPr sz="2600">
                <a:cs typeface="Times New Roman" panose="02020603050405020304" charset="0"/>
              </a:rPr>
              <a:t>Yes, it's a plane. On </a:t>
            </a:r>
            <a:r>
              <a:rPr lang="en-US" sz="2600">
                <a:cs typeface="Times New Roman" panose="02020603050405020304" charset="0"/>
              </a:rPr>
              <a:t>____________</a:t>
            </a:r>
            <a:r>
              <a:rPr sz="2600">
                <a:cs typeface="Times New Roman" panose="02020603050405020304" charset="0"/>
              </a:rPr>
              <a:t> </a:t>
            </a:r>
            <a:r>
              <a:rPr sz="2600">
                <a:solidFill>
                  <a:srgbClr val="3333FF"/>
                </a:solidFill>
                <a:cs typeface="Times New Roman" panose="02020603050405020304" charset="0"/>
              </a:rPr>
              <a:t>odds </a:t>
            </a:r>
            <a:r>
              <a:rPr sz="2600">
                <a:cs typeface="Times New Roman" panose="02020603050405020304" charset="0"/>
              </a:rPr>
              <a:t>are you'll see several contrails</a:t>
            </a:r>
            <a:r>
              <a:rPr lang="en-US" sz="2600">
                <a:cs typeface="Times New Roman" panose="02020603050405020304" charset="0"/>
              </a:rPr>
              <a:t> (</a:t>
            </a:r>
            <a:r>
              <a:rPr lang="en-US" sz="2400">
                <a:latin typeface="宋体" panose="02010600030101010101" pitchFamily="2" charset="-122"/>
                <a:ea typeface="宋体" panose="02010600030101010101" pitchFamily="2" charset="-122"/>
                <a:cs typeface="Times New Roman" panose="02020603050405020304" charset="0"/>
              </a:rPr>
              <a:t>飞行轨迹</a:t>
            </a:r>
            <a:r>
              <a:rPr lang="en-US" sz="2600">
                <a:cs typeface="Times New Roman" panose="02020603050405020304" charset="0"/>
              </a:rPr>
              <a:t>)</a:t>
            </a:r>
            <a:r>
              <a:rPr sz="2600">
                <a:cs typeface="Times New Roman" panose="02020603050405020304" charset="0"/>
              </a:rPr>
              <a:t>, some slowly spreading out to form high, cirrus </a:t>
            </a:r>
            <a:r>
              <a:rPr lang="en-US" sz="2600">
                <a:cs typeface="Times New Roman" panose="02020603050405020304" charset="0"/>
              </a:rPr>
              <a:t>(卷云) </a:t>
            </a:r>
            <a:r>
              <a:rPr sz="2600">
                <a:cs typeface="Times New Roman" panose="02020603050405020304" charset="0"/>
              </a:rPr>
              <a:t>clouds. Air travel just </a:t>
            </a:r>
            <a:r>
              <a:rPr lang="en-US" sz="2600">
                <a:cs typeface="Times New Roman" panose="02020603050405020304" charset="0"/>
              </a:rPr>
              <a:t>____________</a:t>
            </a:r>
            <a:r>
              <a:rPr sz="2600">
                <a:cs typeface="Times New Roman" panose="02020603050405020304" charset="0"/>
              </a:rPr>
              <a:t>—and the atmosphere is starting to notice.</a:t>
            </a:r>
            <a:endParaRPr sz="2600">
              <a:cs typeface="Times New Roman" panose="02020603050405020304" charset="0"/>
            </a:endParaRPr>
          </a:p>
          <a:p>
            <a:pPr marL="0" indent="0" fontAlgn="auto">
              <a:lnSpc>
                <a:spcPct val="85000"/>
              </a:lnSpc>
              <a:buNone/>
            </a:pPr>
            <a:r>
              <a:rPr lang="en-US" sz="2600">
                <a:cs typeface="Times New Roman" panose="02020603050405020304" charset="0"/>
              </a:rPr>
              <a:t>     </a:t>
            </a:r>
            <a:r>
              <a:rPr sz="2600">
                <a:cs typeface="Times New Roman" panose="02020603050405020304" charset="0"/>
              </a:rPr>
              <a:t>The act of burning kerosene </a:t>
            </a:r>
            <a:r>
              <a:rPr lang="en-US" sz="2600">
                <a:cs typeface="Times New Roman" panose="02020603050405020304" charset="0"/>
              </a:rPr>
              <a:t>(</a:t>
            </a:r>
            <a:r>
              <a:rPr lang="en-US" sz="2400">
                <a:latin typeface="宋体" panose="02010600030101010101" pitchFamily="2" charset="-122"/>
                <a:ea typeface="宋体" panose="02010600030101010101" pitchFamily="2" charset="-122"/>
                <a:cs typeface="Times New Roman" panose="02020603050405020304" charset="0"/>
              </a:rPr>
              <a:t>煤油</a:t>
            </a:r>
            <a:r>
              <a:rPr lang="en-US" sz="2600">
                <a:cs typeface="Times New Roman" panose="02020603050405020304" charset="0"/>
              </a:rPr>
              <a:t>) </a:t>
            </a:r>
            <a:r>
              <a:rPr sz="2600">
                <a:cs typeface="Times New Roman" panose="02020603050405020304" charset="0"/>
              </a:rPr>
              <a:t>and other aviation fuels to power jet engines and propellers means carbon dioxide emissions, among </a:t>
            </a:r>
            <a:r>
              <a:rPr lang="en-US" sz="2600">
                <a:cs typeface="Times New Roman" panose="02020603050405020304" charset="0"/>
              </a:rPr>
              <a:t>____________________</a:t>
            </a:r>
            <a:r>
              <a:rPr sz="2600">
                <a:cs typeface="Times New Roman" panose="02020603050405020304" charset="0"/>
              </a:rPr>
              <a:t>. And that CO2, plus water vapor and the like is deposited high in the atmosphere, where it contributes </a:t>
            </a:r>
            <a:r>
              <a:rPr lang="en-US" sz="2600">
                <a:cs typeface="Times New Roman" panose="02020603050405020304" charset="0"/>
              </a:rPr>
              <a:t>______________</a:t>
            </a:r>
            <a:r>
              <a:rPr sz="2600">
                <a:cs typeface="Times New Roman" panose="02020603050405020304" charset="0"/>
              </a:rPr>
              <a:t> to global warming.</a:t>
            </a:r>
            <a:endParaRPr sz="2600">
              <a:cs typeface="Times New Roman" panose="02020603050405020304" charset="0"/>
            </a:endParaRPr>
          </a:p>
          <a:p>
            <a:pPr marL="0" indent="0" fontAlgn="auto">
              <a:lnSpc>
                <a:spcPct val="85000"/>
              </a:lnSpc>
              <a:buNone/>
            </a:pPr>
            <a:r>
              <a:rPr lang="en-US" sz="2600">
                <a:cs typeface="Times New Roman" panose="02020603050405020304" charset="0"/>
              </a:rPr>
              <a:t>     </a:t>
            </a:r>
            <a:r>
              <a:rPr sz="2600">
                <a:cs typeface="Times New Roman" panose="02020603050405020304" charset="0"/>
              </a:rPr>
              <a:t>The world's nations have spent years trying to </a:t>
            </a:r>
            <a:r>
              <a:rPr lang="en-US" sz="2600">
                <a:cs typeface="Times New Roman" panose="02020603050405020304" charset="0"/>
              </a:rPr>
              <a:t>_________________</a:t>
            </a:r>
            <a:r>
              <a:rPr sz="2600">
                <a:cs typeface="Times New Roman" panose="02020603050405020304" charset="0"/>
              </a:rPr>
              <a:t> to </a:t>
            </a:r>
            <a:r>
              <a:rPr sz="2600">
                <a:solidFill>
                  <a:srgbClr val="3333FF"/>
                </a:solidFill>
                <a:cs typeface="Times New Roman" panose="02020603050405020304" charset="0"/>
              </a:rPr>
              <a:t>restrain </a:t>
            </a:r>
            <a:r>
              <a:rPr sz="2600">
                <a:cs typeface="Times New Roman" panose="02020603050405020304" charset="0"/>
              </a:rPr>
              <a:t>air travel emissions. And this week the International Civil Aviation Organization, the ICAO, a U.N. body, agreed on a plan to do just that—that won't </a:t>
            </a:r>
            <a:r>
              <a:rPr lang="en-US" sz="2600">
                <a:cs typeface="Times New Roman" panose="02020603050405020304" charset="0"/>
              </a:rPr>
              <a:t>_________</a:t>
            </a:r>
            <a:r>
              <a:rPr sz="2600">
                <a:cs typeface="Times New Roman" panose="02020603050405020304" charset="0"/>
              </a:rPr>
              <a:t> until 2020. Hence the flyby in Montreal of a chartered plane trailing the banner: "Can't Spell Procrastination without ICAO."</a:t>
            </a:r>
            <a:endParaRPr sz="2600">
              <a:cs typeface="Times New Roman" panose="02020603050405020304" charset="0"/>
            </a:endParaRPr>
          </a:p>
          <a:p>
            <a:pPr marL="0" indent="0" fontAlgn="auto">
              <a:lnSpc>
                <a:spcPct val="85000"/>
              </a:lnSpc>
              <a:buNone/>
            </a:pPr>
            <a:r>
              <a:rPr lang="en-US" sz="2600">
                <a:cs typeface="Times New Roman" panose="02020603050405020304" charset="0"/>
              </a:rPr>
              <a:t>     </a:t>
            </a:r>
            <a:r>
              <a:rPr sz="2600">
                <a:cs typeface="Times New Roman" panose="02020603050405020304" charset="0"/>
              </a:rPr>
              <a:t>Solutions exist for airplane emissions, </a:t>
            </a:r>
            <a:r>
              <a:rPr lang="en-US" sz="2600">
                <a:cs typeface="Times New Roman" panose="02020603050405020304" charset="0"/>
              </a:rPr>
              <a:t>___________</a:t>
            </a:r>
            <a:r>
              <a:rPr sz="2600">
                <a:cs typeface="Times New Roman" panose="02020603050405020304" charset="0"/>
              </a:rPr>
              <a:t> low-carbon biofuels </a:t>
            </a:r>
            <a:r>
              <a:rPr lang="en-US" sz="2600">
                <a:cs typeface="Times New Roman" panose="02020603050405020304" charset="0"/>
              </a:rPr>
              <a:t>(</a:t>
            </a:r>
            <a:r>
              <a:rPr lang="en-US" sz="2400">
                <a:latin typeface="宋体" panose="02010600030101010101" pitchFamily="2" charset="-122"/>
                <a:ea typeface="宋体" panose="02010600030101010101" pitchFamily="2" charset="-122"/>
                <a:cs typeface="Times New Roman" panose="02020603050405020304" charset="0"/>
              </a:rPr>
              <a:t>生物燃料</a:t>
            </a:r>
            <a:r>
              <a:rPr lang="en-US" sz="2600">
                <a:cs typeface="Times New Roman" panose="02020603050405020304" charset="0"/>
              </a:rPr>
              <a:t>) </a:t>
            </a:r>
            <a:r>
              <a:rPr sz="2600">
                <a:cs typeface="Times New Roman" panose="02020603050405020304" charset="0"/>
              </a:rPr>
              <a:t>to more </a:t>
            </a:r>
            <a:r>
              <a:rPr lang="en-US" sz="2600">
                <a:cs typeface="Times New Roman" panose="02020603050405020304" charset="0"/>
              </a:rPr>
              <a:t>_______ </a:t>
            </a:r>
            <a:r>
              <a:rPr sz="2600">
                <a:cs typeface="Times New Roman" panose="02020603050405020304" charset="0"/>
              </a:rPr>
              <a:t>engines and </a:t>
            </a:r>
            <a:r>
              <a:rPr lang="en-US" sz="2600">
                <a:cs typeface="Times New Roman" panose="02020603050405020304" charset="0"/>
              </a:rPr>
              <a:t>______ </a:t>
            </a:r>
            <a:r>
              <a:rPr sz="2600">
                <a:cs typeface="Times New Roman" panose="02020603050405020304" charset="0"/>
              </a:rPr>
              <a:t>plane bodies. If an airplane </a:t>
            </a:r>
            <a:r>
              <a:rPr lang="en-US" sz="2600">
                <a:cs typeface="Times New Roman" panose="02020603050405020304" charset="0"/>
              </a:rPr>
              <a:t>______________________</a:t>
            </a:r>
            <a:r>
              <a:rPr sz="2600">
                <a:cs typeface="Times New Roman" panose="02020603050405020304" charset="0"/>
              </a:rPr>
              <a:t> can fly across the U.S. , there's reason to believe air traffic can be cleaned up, and soon.</a:t>
            </a:r>
            <a:endParaRPr sz="2600">
              <a:cs typeface="Times New Roman" panose="02020603050405020304" charset="0"/>
            </a:endParaRPr>
          </a:p>
        </p:txBody>
      </p:sp>
      <p:sp>
        <p:nvSpPr>
          <p:cNvPr id="16" name="文本框 15"/>
          <p:cNvSpPr txBox="1"/>
          <p:nvPr/>
        </p:nvSpPr>
        <p:spPr>
          <a:xfrm>
            <a:off x="0" y="0"/>
            <a:ext cx="1064895" cy="521970"/>
          </a:xfrm>
          <a:prstGeom prst="rect">
            <a:avLst/>
          </a:prstGeom>
          <a:solidFill>
            <a:schemeClr val="accent6"/>
          </a:solidFill>
        </p:spPr>
        <p:txBody>
          <a:bodyPr wrap="square" rtlCol="0">
            <a:spAutoFit/>
          </a:bodyPr>
          <a:p>
            <a:pPr lvl="0" algn="ctr">
              <a:buClrTx/>
              <a:buSzTx/>
              <a:buFontTx/>
            </a:pPr>
            <a:r>
              <a:rPr kumimoji="1" lang="zh-CN" sz="2800" b="1" dirty="0">
                <a:solidFill>
                  <a:schemeClr val="lt1"/>
                </a:solidFill>
                <a:sym typeface="+mn-ea"/>
              </a:rPr>
              <a:t>听写</a:t>
            </a:r>
            <a:endParaRPr kumimoji="1" lang="zh-CN" sz="2800" b="1" dirty="0">
              <a:solidFill>
                <a:schemeClr val="lt1"/>
              </a:solidFill>
              <a:sym typeface="+mn-ea"/>
            </a:endParaRPr>
          </a:p>
        </p:txBody>
      </p:sp>
      <p:sp>
        <p:nvSpPr>
          <p:cNvPr id="17" name="文本框 16"/>
          <p:cNvSpPr txBox="1"/>
          <p:nvPr/>
        </p:nvSpPr>
        <p:spPr>
          <a:xfrm>
            <a:off x="1343025" y="76835"/>
            <a:ext cx="8372475" cy="460375"/>
          </a:xfrm>
          <a:prstGeom prst="rect">
            <a:avLst/>
          </a:prstGeom>
          <a:noFill/>
        </p:spPr>
        <p:txBody>
          <a:bodyPr wrap="square" rtlCol="0" anchor="t">
            <a:spAutoFit/>
          </a:bodyPr>
          <a:p>
            <a:pPr algn="l">
              <a:lnSpc>
                <a:spcPct val="100000"/>
              </a:lnSpc>
              <a:buClrTx/>
              <a:buSzTx/>
              <a:buFontTx/>
            </a:pPr>
            <a:r>
              <a:rPr lang="zh-CN" altLang="en-US" sz="2400" b="1" dirty="0" smtClean="0">
                <a:solidFill>
                  <a:srgbClr val="ED7D31"/>
                </a:solidFill>
                <a:latin typeface="微软雅黑" panose="020B0503020204020204" charset="-122"/>
                <a:cs typeface="Arial" panose="020B0604020202020204" pitchFamily="34" charset="0"/>
                <a:sym typeface="+mn-ea"/>
              </a:rPr>
              <a:t>科学美国人：科学</a:t>
            </a:r>
            <a:r>
              <a:rPr lang="en-US" altLang="zh-CN" sz="2400" b="1" dirty="0" smtClean="0">
                <a:solidFill>
                  <a:srgbClr val="ED7D31"/>
                </a:solidFill>
                <a:latin typeface="微软雅黑" panose="020B0503020204020204" charset="-122"/>
                <a:cs typeface="Arial" panose="020B0604020202020204" pitchFamily="34" charset="0"/>
                <a:sym typeface="+mn-ea"/>
              </a:rPr>
              <a:t>60</a:t>
            </a:r>
            <a:r>
              <a:rPr lang="zh-CN" altLang="en-US" sz="2400" b="1" dirty="0" smtClean="0">
                <a:solidFill>
                  <a:srgbClr val="ED7D31"/>
                </a:solidFill>
                <a:latin typeface="微软雅黑" panose="020B0503020204020204" charset="-122"/>
                <a:cs typeface="Arial" panose="020B0604020202020204" pitchFamily="34" charset="0"/>
                <a:sym typeface="+mn-ea"/>
              </a:rPr>
              <a:t>秒</a:t>
            </a:r>
            <a:r>
              <a:rPr lang="en-US" altLang="zh-CN" sz="2400" b="1" dirty="0" smtClean="0">
                <a:solidFill>
                  <a:srgbClr val="ED7D31"/>
                </a:solidFill>
                <a:latin typeface="微软雅黑" panose="020B0503020204020204" charset="-122"/>
                <a:cs typeface="Arial" panose="020B0604020202020204" pitchFamily="34" charset="0"/>
                <a:sym typeface="+mn-ea"/>
              </a:rPr>
              <a:t>    </a:t>
            </a:r>
            <a:r>
              <a:rPr lang="zh-CN" altLang="en-US" sz="2400" b="1" dirty="0" smtClean="0">
                <a:solidFill>
                  <a:srgbClr val="ED7D31"/>
                </a:solidFill>
                <a:latin typeface="微软雅黑" panose="020B0503020204020204" charset="-122"/>
                <a:cs typeface="Arial" panose="020B0604020202020204" pitchFamily="34" charset="0"/>
                <a:sym typeface="+mn-ea"/>
              </a:rPr>
              <a:t>60-Second Science 01/</a:t>
            </a:r>
            <a:r>
              <a:rPr lang="en-US" altLang="zh-CN" sz="2400" b="1" dirty="0" smtClean="0">
                <a:solidFill>
                  <a:srgbClr val="ED7D31"/>
                </a:solidFill>
                <a:latin typeface="微软雅黑" panose="020B0503020204020204" charset="-122"/>
                <a:cs typeface="Arial" panose="020B0604020202020204" pitchFamily="34" charset="0"/>
                <a:sym typeface="+mn-ea"/>
              </a:rPr>
              <a:t>10</a:t>
            </a:r>
            <a:r>
              <a:rPr lang="zh-CN" altLang="en-US" sz="2400" b="1" dirty="0" smtClean="0">
                <a:solidFill>
                  <a:srgbClr val="ED7D31"/>
                </a:solidFill>
                <a:latin typeface="微软雅黑" panose="020B0503020204020204" charset="-122"/>
                <a:cs typeface="Arial" panose="020B0604020202020204" pitchFamily="34" charset="0"/>
                <a:sym typeface="+mn-ea"/>
              </a:rPr>
              <a:t>/22</a:t>
            </a:r>
            <a:endParaRPr lang="zh-CN" altLang="en-US" sz="2400" b="1" dirty="0" smtClean="0">
              <a:solidFill>
                <a:srgbClr val="ED7D31"/>
              </a:solidFill>
              <a:latin typeface="微软雅黑" panose="020B0503020204020204" charset="-122"/>
              <a:cs typeface="Arial" panose="020B0604020202020204" pitchFamily="34" charset="0"/>
            </a:endParaRPr>
          </a:p>
        </p:txBody>
      </p:sp>
      <p:sp>
        <p:nvSpPr>
          <p:cNvPr id="24" name="文本框 23"/>
          <p:cNvSpPr txBox="1"/>
          <p:nvPr/>
        </p:nvSpPr>
        <p:spPr>
          <a:xfrm>
            <a:off x="3091180" y="968375"/>
            <a:ext cx="2031365" cy="491490"/>
          </a:xfrm>
          <a:prstGeom prst="rect">
            <a:avLst/>
          </a:prstGeom>
          <a:noFill/>
        </p:spPr>
        <p:txBody>
          <a:bodyPr wrap="square" rtlCol="0">
            <a:spAutoFit/>
          </a:bodyPr>
          <a:p>
            <a:r>
              <a:rPr sz="2600">
                <a:solidFill>
                  <a:srgbClr val="FF0000"/>
                </a:solidFill>
                <a:cs typeface="Times New Roman" panose="02020603050405020304" charset="0"/>
                <a:sym typeface="+mn-ea"/>
              </a:rPr>
              <a:t>any given day</a:t>
            </a:r>
            <a:endParaRPr lang="en-US" sz="2600" dirty="0">
              <a:solidFill>
                <a:srgbClr val="FF0000"/>
              </a:solidFill>
              <a:latin typeface="Calibri" panose="020F0502020204030204" charset="0"/>
              <a:cs typeface="Calibri" panose="020F0502020204030204" charset="0"/>
              <a:sym typeface="+mn-ea"/>
            </a:endParaRPr>
          </a:p>
        </p:txBody>
      </p:sp>
      <p:sp>
        <p:nvSpPr>
          <p:cNvPr id="25" name="文本框 24"/>
          <p:cNvSpPr txBox="1"/>
          <p:nvPr/>
        </p:nvSpPr>
        <p:spPr>
          <a:xfrm>
            <a:off x="-25400" y="1630045"/>
            <a:ext cx="2181860" cy="491490"/>
          </a:xfrm>
          <a:prstGeom prst="rect">
            <a:avLst/>
          </a:prstGeom>
          <a:noFill/>
        </p:spPr>
        <p:txBody>
          <a:bodyPr wrap="square" rtlCol="0">
            <a:spAutoFit/>
          </a:bodyPr>
          <a:p>
            <a:r>
              <a:rPr sz="2600">
                <a:solidFill>
                  <a:srgbClr val="FF0000"/>
                </a:solidFill>
                <a:cs typeface="Times New Roman" panose="02020603050405020304" charset="0"/>
                <a:sym typeface="+mn-ea"/>
              </a:rPr>
              <a:t>keeps growing</a:t>
            </a:r>
            <a:r>
              <a:rPr sz="2600">
                <a:solidFill>
                  <a:srgbClr val="FF0000"/>
                </a:solidFill>
                <a:latin typeface="Calibri" panose="020F0502020204030204" charset="0"/>
                <a:cs typeface="Calibri" panose="020F0502020204030204" charset="0"/>
                <a:sym typeface="+mn-ea"/>
              </a:rPr>
              <a:t> </a:t>
            </a:r>
            <a:endParaRPr lang="en-US" sz="2600" dirty="0">
              <a:solidFill>
                <a:srgbClr val="FF0000"/>
              </a:solidFill>
              <a:latin typeface="Calibri" panose="020F0502020204030204" charset="0"/>
              <a:cs typeface="Calibri" panose="020F0502020204030204" charset="0"/>
              <a:sym typeface="+mn-ea"/>
            </a:endParaRPr>
          </a:p>
        </p:txBody>
      </p:sp>
      <p:sp>
        <p:nvSpPr>
          <p:cNvPr id="26" name="文本框 25"/>
          <p:cNvSpPr txBox="1"/>
          <p:nvPr/>
        </p:nvSpPr>
        <p:spPr>
          <a:xfrm>
            <a:off x="7021830" y="2453005"/>
            <a:ext cx="3978275" cy="491490"/>
          </a:xfrm>
          <a:prstGeom prst="rect">
            <a:avLst/>
          </a:prstGeom>
          <a:noFill/>
        </p:spPr>
        <p:txBody>
          <a:bodyPr wrap="square" rtlCol="0">
            <a:spAutoFit/>
          </a:bodyPr>
          <a:p>
            <a:r>
              <a:rPr sz="2600">
                <a:solidFill>
                  <a:srgbClr val="FF0000"/>
                </a:solidFill>
                <a:cs typeface="Times New Roman" panose="02020603050405020304" charset="0"/>
                <a:sym typeface="+mn-ea"/>
              </a:rPr>
              <a:t>other types of pollution</a:t>
            </a:r>
            <a:endParaRPr lang="en-US" sz="2600" dirty="0">
              <a:solidFill>
                <a:srgbClr val="FF0000"/>
              </a:solidFill>
              <a:latin typeface="Calibri" panose="020F0502020204030204" charset="0"/>
              <a:cs typeface="Calibri" panose="020F0502020204030204" charset="0"/>
              <a:sym typeface="+mn-ea"/>
            </a:endParaRPr>
          </a:p>
        </p:txBody>
      </p:sp>
      <p:sp>
        <p:nvSpPr>
          <p:cNvPr id="27" name="文本框 26"/>
          <p:cNvSpPr txBox="1"/>
          <p:nvPr/>
        </p:nvSpPr>
        <p:spPr>
          <a:xfrm>
            <a:off x="1662430" y="3117850"/>
            <a:ext cx="2447925" cy="491490"/>
          </a:xfrm>
          <a:prstGeom prst="rect">
            <a:avLst/>
          </a:prstGeom>
          <a:noFill/>
        </p:spPr>
        <p:txBody>
          <a:bodyPr wrap="square" rtlCol="0">
            <a:spAutoFit/>
          </a:bodyPr>
          <a:p>
            <a:r>
              <a:rPr sz="2600">
                <a:solidFill>
                  <a:srgbClr val="FF0000"/>
                </a:solidFill>
                <a:cs typeface="Times New Roman" panose="02020603050405020304" charset="0"/>
                <a:sym typeface="+mn-ea"/>
              </a:rPr>
              <a:t>most effectively</a:t>
            </a:r>
            <a:endParaRPr lang="en-US" sz="2600" dirty="0">
              <a:solidFill>
                <a:srgbClr val="FF0000"/>
              </a:solidFill>
              <a:latin typeface="Calibri" panose="020F0502020204030204" charset="0"/>
              <a:cs typeface="Calibri" panose="020F0502020204030204" charset="0"/>
              <a:sym typeface="+mn-ea"/>
            </a:endParaRPr>
          </a:p>
        </p:txBody>
      </p:sp>
      <p:sp>
        <p:nvSpPr>
          <p:cNvPr id="28" name="文本框 27"/>
          <p:cNvSpPr txBox="1"/>
          <p:nvPr/>
        </p:nvSpPr>
        <p:spPr>
          <a:xfrm>
            <a:off x="6579235" y="3581400"/>
            <a:ext cx="3945890" cy="491490"/>
          </a:xfrm>
          <a:prstGeom prst="rect">
            <a:avLst/>
          </a:prstGeom>
          <a:noFill/>
        </p:spPr>
        <p:txBody>
          <a:bodyPr wrap="square" rtlCol="0">
            <a:spAutoFit/>
          </a:bodyPr>
          <a:p>
            <a:r>
              <a:rPr sz="2600">
                <a:solidFill>
                  <a:srgbClr val="FF0000"/>
                </a:solidFill>
                <a:cs typeface="Times New Roman" panose="02020603050405020304" charset="0"/>
                <a:sym typeface="+mn-ea"/>
              </a:rPr>
              <a:t>come up with a way</a:t>
            </a:r>
            <a:endParaRPr lang="en-US" sz="2600" dirty="0">
              <a:solidFill>
                <a:srgbClr val="FF0000"/>
              </a:solidFill>
              <a:latin typeface="Calibri" panose="020F0502020204030204" charset="0"/>
              <a:cs typeface="Calibri" panose="020F0502020204030204" charset="0"/>
              <a:sym typeface="+mn-ea"/>
            </a:endParaRPr>
          </a:p>
        </p:txBody>
      </p:sp>
      <p:sp>
        <p:nvSpPr>
          <p:cNvPr id="29" name="文本框 28"/>
          <p:cNvSpPr txBox="1"/>
          <p:nvPr/>
        </p:nvSpPr>
        <p:spPr>
          <a:xfrm>
            <a:off x="7437120" y="4269740"/>
            <a:ext cx="1821180" cy="491490"/>
          </a:xfrm>
          <a:prstGeom prst="rect">
            <a:avLst/>
          </a:prstGeom>
          <a:noFill/>
        </p:spPr>
        <p:txBody>
          <a:bodyPr wrap="square" rtlCol="0">
            <a:spAutoFit/>
          </a:bodyPr>
          <a:p>
            <a:r>
              <a:rPr sz="2600">
                <a:solidFill>
                  <a:srgbClr val="FF0000"/>
                </a:solidFill>
                <a:cs typeface="Times New Roman" panose="02020603050405020304" charset="0"/>
                <a:sym typeface="+mn-ea"/>
              </a:rPr>
              <a:t>take effect</a:t>
            </a:r>
            <a:endParaRPr lang="en-US" sz="2600" dirty="0">
              <a:solidFill>
                <a:srgbClr val="FF0000"/>
              </a:solidFill>
              <a:cs typeface="Times New Roman" panose="02020603050405020304" charset="0"/>
              <a:sym typeface="+mn-ea"/>
            </a:endParaRPr>
          </a:p>
        </p:txBody>
      </p:sp>
      <p:sp>
        <p:nvSpPr>
          <p:cNvPr id="30" name="文本框 29"/>
          <p:cNvSpPr txBox="1"/>
          <p:nvPr/>
        </p:nvSpPr>
        <p:spPr>
          <a:xfrm>
            <a:off x="5486400" y="5401310"/>
            <a:ext cx="2263140" cy="491490"/>
          </a:xfrm>
          <a:prstGeom prst="rect">
            <a:avLst/>
          </a:prstGeom>
          <a:noFill/>
        </p:spPr>
        <p:txBody>
          <a:bodyPr wrap="square" rtlCol="0">
            <a:spAutoFit/>
          </a:bodyPr>
          <a:p>
            <a:r>
              <a:rPr sz="2600">
                <a:solidFill>
                  <a:srgbClr val="FF0000"/>
                </a:solidFill>
                <a:cs typeface="Times New Roman" panose="02020603050405020304" charset="0"/>
                <a:sym typeface="+mn-ea"/>
              </a:rPr>
              <a:t>ranging from</a:t>
            </a:r>
            <a:endParaRPr lang="en-US" sz="2600" dirty="0">
              <a:solidFill>
                <a:srgbClr val="FF0000"/>
              </a:solidFill>
              <a:latin typeface="Calibri" panose="020F0502020204030204" charset="0"/>
              <a:cs typeface="Calibri" panose="020F0502020204030204" charset="0"/>
              <a:sym typeface="+mn-ea"/>
            </a:endParaRPr>
          </a:p>
        </p:txBody>
      </p:sp>
      <p:sp>
        <p:nvSpPr>
          <p:cNvPr id="31" name="文本框 30"/>
          <p:cNvSpPr txBox="1"/>
          <p:nvPr/>
        </p:nvSpPr>
        <p:spPr>
          <a:xfrm>
            <a:off x="772795" y="5739765"/>
            <a:ext cx="1284605" cy="491490"/>
          </a:xfrm>
          <a:prstGeom prst="rect">
            <a:avLst/>
          </a:prstGeom>
          <a:noFill/>
        </p:spPr>
        <p:txBody>
          <a:bodyPr wrap="square" rtlCol="0">
            <a:spAutoFit/>
          </a:bodyPr>
          <a:p>
            <a:r>
              <a:rPr sz="2600">
                <a:solidFill>
                  <a:srgbClr val="FF0000"/>
                </a:solidFill>
                <a:cs typeface="Times New Roman" panose="02020603050405020304" charset="0"/>
                <a:sym typeface="+mn-ea"/>
              </a:rPr>
              <a:t>efficient </a:t>
            </a:r>
            <a:endParaRPr lang="en-US" sz="2600" dirty="0">
              <a:solidFill>
                <a:srgbClr val="FF0000"/>
              </a:solidFill>
              <a:cs typeface="+mn-lt"/>
              <a:sym typeface="+mn-ea"/>
            </a:endParaRPr>
          </a:p>
        </p:txBody>
      </p:sp>
      <p:sp>
        <p:nvSpPr>
          <p:cNvPr id="32" name="文本框 31"/>
          <p:cNvSpPr txBox="1"/>
          <p:nvPr/>
        </p:nvSpPr>
        <p:spPr>
          <a:xfrm>
            <a:off x="3744595" y="5739765"/>
            <a:ext cx="1173480" cy="491490"/>
          </a:xfrm>
          <a:prstGeom prst="rect">
            <a:avLst/>
          </a:prstGeom>
          <a:noFill/>
        </p:spPr>
        <p:txBody>
          <a:bodyPr wrap="square" rtlCol="0">
            <a:spAutoFit/>
          </a:bodyPr>
          <a:p>
            <a:r>
              <a:rPr sz="2600">
                <a:solidFill>
                  <a:srgbClr val="FF0000"/>
                </a:solidFill>
                <a:cs typeface="Times New Roman" panose="02020603050405020304" charset="0"/>
                <a:sym typeface="+mn-ea"/>
              </a:rPr>
              <a:t>lighter </a:t>
            </a:r>
            <a:endParaRPr lang="en-US" sz="2600" dirty="0">
              <a:solidFill>
                <a:srgbClr val="FF0000"/>
              </a:solidFill>
              <a:cs typeface="Times New Roman" panose="02020603050405020304" charset="0"/>
              <a:sym typeface="+mn-ea"/>
            </a:endParaRPr>
          </a:p>
        </p:txBody>
      </p:sp>
      <p:sp>
        <p:nvSpPr>
          <p:cNvPr id="33" name="文本框 32"/>
          <p:cNvSpPr txBox="1"/>
          <p:nvPr/>
        </p:nvSpPr>
        <p:spPr>
          <a:xfrm>
            <a:off x="59055" y="6086475"/>
            <a:ext cx="3803015" cy="491490"/>
          </a:xfrm>
          <a:prstGeom prst="rect">
            <a:avLst/>
          </a:prstGeom>
          <a:noFill/>
        </p:spPr>
        <p:txBody>
          <a:bodyPr wrap="square" rtlCol="0">
            <a:spAutoFit/>
          </a:bodyPr>
          <a:p>
            <a:r>
              <a:rPr sz="2600">
                <a:solidFill>
                  <a:srgbClr val="FF0000"/>
                </a:solidFill>
                <a:cs typeface="Times New Roman" panose="02020603050405020304" charset="0"/>
                <a:sym typeface="+mn-ea"/>
              </a:rPr>
              <a:t>powered only by sunshine</a:t>
            </a:r>
            <a:endParaRPr lang="en-US" sz="2600" dirty="0">
              <a:solidFill>
                <a:srgbClr val="FF0000"/>
              </a:solidFill>
              <a:cs typeface="+mn-lt"/>
              <a:sym typeface="+mn-ea"/>
            </a:endParaRPr>
          </a:p>
        </p:txBody>
      </p:sp>
      <p:pic>
        <p:nvPicPr>
          <p:cNvPr id="18" name="60-Second Science 01.10.22">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000105" y="155575"/>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1">
                  <p:stCondLst>
                    <p:cond delay="indefinite"/>
                  </p:stCondLst>
                  <p:endCondLst>
                    <p:cond evt="onStopAudio">
                      <p:tgtEl>
                        <p:sldTgt/>
                      </p:tgtEl>
                    </p:cond>
                  </p:endCondLst>
                </p:cTn>
                <p:tgtEl>
                  <p:spTgt spid="18"/>
                </p:tgtEl>
              </p:cMediaNode>
            </p:audio>
          </p:childTnLst>
        </p:cTn>
      </p:par>
    </p:tnLst>
    <p:bldLst>
      <p:bldP spid="24" grpId="0"/>
      <p:bldP spid="25" grpId="0"/>
      <p:bldP spid="26" grpId="0"/>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355" y="538480"/>
            <a:ext cx="12099925" cy="5829935"/>
          </a:xfrm>
          <a:prstGeom prst="rect">
            <a:avLst/>
          </a:prstGeom>
          <a:noFill/>
        </p:spPr>
        <p:txBody>
          <a:bodyPr wrap="square" rtlCol="0">
            <a:spAutoFit/>
          </a:bodyPr>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宋体" panose="02010600030101010101" pitchFamily="2" charset="-122"/>
                <a:cs typeface="Times New Roman" panose="02020603050405020304" charset="0"/>
              </a:rPr>
              <a:t>1. </a:t>
            </a:r>
            <a:r>
              <a:rPr lang="en-US" altLang="zh-CN" sz="2800">
                <a:solidFill>
                  <a:srgbClr val="3333FF"/>
                </a:solidFill>
                <a:latin typeface="Times New Roman" panose="02020603050405020304" charset="0"/>
                <a:ea typeface="宋体" panose="02010600030101010101" pitchFamily="2" charset="-122"/>
                <a:cs typeface="Times New Roman" panose="02020603050405020304" charset="0"/>
              </a:rPr>
              <a:t>odds</a:t>
            </a:r>
            <a:r>
              <a:rPr lang="en-US" altLang="zh-CN" sz="2800">
                <a:latin typeface="Times New Roman" panose="02020603050405020304" charset="0"/>
                <a:ea typeface="宋体" panose="02010600030101010101" pitchFamily="2" charset="-122"/>
                <a:cs typeface="Times New Roman" panose="02020603050405020304" charset="0"/>
              </a:rPr>
              <a:t>: the degree to which sth is likely to happen  </a:t>
            </a:r>
            <a:endParaRPr lang="en-US" altLang="zh-CN" sz="28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宋体" panose="02010600030101010101" pitchFamily="2" charset="-122"/>
                <a:cs typeface="Times New Roman" panose="02020603050405020304" charset="0"/>
              </a:rPr>
              <a:t>（事物发生的）可能性，概率，几率，机会</a:t>
            </a:r>
            <a:endParaRPr lang="zh-CN" altLang="en-US" sz="2800">
              <a:latin typeface="Times New Roman" panose="02020603050405020304" charset="0"/>
              <a:ea typeface="宋体" panose="02010600030101010101" pitchFamily="2"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宋体" panose="02010600030101010101" pitchFamily="2" charset="-122"/>
                <a:cs typeface="Times New Roman" panose="02020603050405020304" charset="0"/>
              </a:rPr>
              <a:t>What are the odds he won’t turn up?</a:t>
            </a:r>
            <a:endParaRPr lang="en-US" altLang="zh-CN" sz="2800">
              <a:latin typeface="Times New Roman" panose="02020603050405020304" charset="0"/>
              <a:ea typeface="宋体" panose="02010600030101010101" pitchFamily="2" charset="-122"/>
              <a:cs typeface="Times New Roman" panose="02020603050405020304" charset="0"/>
            </a:endParaRPr>
          </a:p>
          <a:p>
            <a:pPr indent="0" algn="l">
              <a:lnSpc>
                <a:spcPct val="90000"/>
              </a:lnSpc>
              <a:spcBef>
                <a:spcPts val="1000"/>
              </a:spcBef>
              <a:buClrTx/>
              <a:buSzTx/>
              <a:buFont typeface="Wingdings" panose="05000000000000000000" charset="0"/>
              <a:buNone/>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他不会露面的可能性有多大？</a:t>
            </a:r>
            <a:endParaRPr lang="zh-CN" altLang="en-US" sz="28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pPr>
            <a:r>
              <a:rPr lang="en-US" altLang="zh-CN" sz="3000">
                <a:latin typeface="宋体" panose="02010600030101010101" pitchFamily="2" charset="-122"/>
                <a:ea typeface="宋体" panose="02010600030101010101" pitchFamily="2" charset="-122"/>
                <a:cs typeface="宋体" panose="02010600030101010101" pitchFamily="2" charset="-122"/>
              </a:rPr>
              <a:t>           </a:t>
            </a:r>
            <a:endParaRPr lang="zh-CN" altLang="en-US" sz="3000">
              <a:latin typeface="宋体" panose="02010600030101010101" pitchFamily="2" charset="-122"/>
              <a:ea typeface="宋体" panose="02010600030101010101" pitchFamily="2" charset="-122"/>
              <a:cs typeface="宋体" panose="02010600030101010101" pitchFamily="2" charset="-122"/>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ea typeface="宋体" panose="02010600030101010101" pitchFamily="2" charset="-122"/>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ea typeface="宋体" panose="02010600030101010101" pitchFamily="2" charset="-122"/>
                <a:cs typeface="Times New Roman" panose="02020603050405020304" charset="0"/>
              </a:rPr>
              <a:t>2. </a:t>
            </a:r>
            <a:r>
              <a:rPr lang="en-US" altLang="zh-CN" sz="2800">
                <a:solidFill>
                  <a:srgbClr val="3333FF"/>
                </a:solidFill>
                <a:latin typeface="Times New Roman" panose="02020603050405020304" charset="0"/>
                <a:ea typeface="宋体" panose="02010600030101010101" pitchFamily="2" charset="-122"/>
                <a:cs typeface="Times New Roman" panose="02020603050405020304" charset="0"/>
              </a:rPr>
              <a:t>restrain</a:t>
            </a:r>
            <a:r>
              <a:rPr lang="en-US" altLang="zh-CN" sz="2800">
                <a:latin typeface="Times New Roman" panose="02020603050405020304" charset="0"/>
                <a:ea typeface="宋体" panose="02010600030101010101" pitchFamily="2" charset="-122"/>
                <a:cs typeface="Times New Roman" panose="02020603050405020304" charset="0"/>
              </a:rPr>
              <a:t>: to stop sth that is growing or increasing from becoming too large  </a:t>
            </a:r>
            <a:endParaRPr lang="en-US" altLang="zh-CN" sz="2800">
              <a:latin typeface="Times New Roman" panose="02020603050405020304" charset="0"/>
              <a:ea typeface="宋体" panose="02010600030101010101" pitchFamily="2" charset="-122"/>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抑制；控制</a:t>
            </a:r>
            <a:r>
              <a:rPr lang="en-US" altLang="zh-CN" sz="2800">
                <a:latin typeface="Times New Roman" panose="02020603050405020304" charset="0"/>
                <a:ea typeface="宋体" panose="02010600030101010101" pitchFamily="2" charset="-122"/>
                <a:cs typeface="Times New Roman" panose="02020603050405020304" charset="0"/>
              </a:rPr>
              <a:t>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sz="3000">
                <a:latin typeface="Times New Roman" panose="02020603050405020304" charset="0"/>
                <a:ea typeface="宋体" panose="02010600030101010101" pitchFamily="2" charset="-122"/>
                <a:cs typeface="Times New Roman" panose="02020603050405020304" charset="0"/>
              </a:rPr>
              <a:t>In the 1970s, the government tried to restrain corruption.</a:t>
            </a:r>
            <a:endParaRPr lang="en-US" sz="30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在20世纪70年代，政府曾经试图打击腐败。</a:t>
            </a:r>
            <a:endParaRPr lang="zh-CN" altLang="en-US" sz="2800">
              <a:latin typeface="Times New Roman" panose="02020603050405020304" charset="0"/>
              <a:ea typeface="宋体" panose="02010600030101010101" pitchFamily="2" charset="-122"/>
              <a:cs typeface="Times New Roman" panose="02020603050405020304" charset="0"/>
            </a:endParaRPr>
          </a:p>
          <a:p>
            <a:pPr algn="l">
              <a:lnSpc>
                <a:spcPct val="90000"/>
              </a:lnSpc>
              <a:spcBef>
                <a:spcPts val="1000"/>
              </a:spcBef>
              <a:buClrTx/>
              <a:buSzTx/>
              <a:buFont typeface="Arial" panose="020B0604020202020204" pitchFamily="34" charset="0"/>
              <a:buNone/>
            </a:pPr>
            <a:r>
              <a:rPr lang="zh-CN" altLang="en-US" sz="3000">
                <a:latin typeface="宋体" panose="02010600030101010101" pitchFamily="2" charset="-122"/>
                <a:ea typeface="宋体" panose="02010600030101010101" pitchFamily="2" charset="-122"/>
                <a:cs typeface="宋体" panose="02010600030101010101" pitchFamily="2" charset="-122"/>
              </a:rPr>
              <a:t> </a:t>
            </a:r>
            <a:r>
              <a:rPr lang="en-US" altLang="zh-CN" sz="3000">
                <a:latin typeface="宋体" panose="02010600030101010101" pitchFamily="2" charset="-122"/>
                <a:ea typeface="宋体" panose="02010600030101010101" pitchFamily="2" charset="-122"/>
                <a:cs typeface="宋体" panose="02010600030101010101" pitchFamily="2" charset="-122"/>
              </a:rPr>
              <a:t>          </a:t>
            </a:r>
            <a:endParaRPr lang="en-US" altLang="zh-CN">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2" name="文本框 1"/>
          <p:cNvSpPr txBox="1"/>
          <p:nvPr/>
        </p:nvSpPr>
        <p:spPr>
          <a:xfrm>
            <a:off x="224155" y="2557780"/>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5" name="文本框 4"/>
          <p:cNvSpPr txBox="1"/>
          <p:nvPr/>
        </p:nvSpPr>
        <p:spPr>
          <a:xfrm>
            <a:off x="212090" y="5750560"/>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63830" y="6210300"/>
            <a:ext cx="9551670" cy="553085"/>
          </a:xfrm>
          <a:prstGeom prst="rect">
            <a:avLst/>
          </a:prstGeom>
          <a:noFill/>
        </p:spPr>
        <p:txBody>
          <a:bodyPr wrap="square" rtlCol="0">
            <a:spAutoFit/>
          </a:bodyPr>
          <a:p>
            <a:r>
              <a:rPr lang="en-US" sz="3000">
                <a:solidFill>
                  <a:srgbClr val="FF0000"/>
                </a:solidFill>
                <a:latin typeface="Times New Roman" panose="02020603050405020304" charset="0"/>
                <a:cs typeface="Times New Roman" panose="02020603050405020304" charset="0"/>
                <a:sym typeface="+mn-ea"/>
              </a:rPr>
              <a:t>The government is taking steps to restrain population growth.</a:t>
            </a:r>
            <a:endParaRPr lang="en-US" altLang="zh-CN" sz="3000">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2047240" y="2601595"/>
            <a:ext cx="6802755" cy="478155"/>
          </a:xfrm>
          <a:prstGeom prst="rect">
            <a:avLst/>
          </a:prstGeom>
          <a:noFill/>
        </p:spPr>
        <p:txBody>
          <a:bodyPr wrap="square" rtlCol="0">
            <a:spAutoFit/>
          </a:bodyPr>
          <a:p>
            <a:pPr algn="l">
              <a:lnSpc>
                <a:spcPct val="90000"/>
              </a:lnSpc>
              <a:spcBef>
                <a:spcPts val="1000"/>
              </a:spcBef>
              <a:buClrTx/>
              <a:buSzTx/>
              <a:buFont typeface="Arial" panose="020B0604020202020204" pitchFamily="34" charset="0"/>
            </a:pPr>
            <a:r>
              <a:rPr sz="2800">
                <a:latin typeface="Times New Roman" panose="02020603050405020304" charset="0"/>
                <a:ea typeface="宋体" panose="02010600030101010101" pitchFamily="2" charset="-122"/>
                <a:cs typeface="Times New Roman" panose="02020603050405020304" charset="0"/>
              </a:rPr>
              <a:t>你很可能会失败</a:t>
            </a:r>
            <a:r>
              <a:rPr lang="zh-CN" altLang="en-US" sz="2800">
                <a:latin typeface="Times New Roman" panose="02020603050405020304" charset="0"/>
                <a:ea typeface="宋体" panose="02010600030101010101" pitchFamily="2" charset="-122"/>
                <a:cs typeface="Times New Roman" panose="02020603050405020304" charset="0"/>
              </a:rPr>
              <a:t>。</a:t>
            </a:r>
            <a:endParaRPr lang="zh-CN" altLang="en-US" sz="2800">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66675" y="3133725"/>
            <a:ext cx="8044180" cy="553085"/>
          </a:xfrm>
          <a:prstGeom prst="rect">
            <a:avLst/>
          </a:prstGeom>
          <a:noFill/>
        </p:spPr>
        <p:txBody>
          <a:bodyPr wrap="square" rtlCol="0">
            <a:spAutoFit/>
          </a:bodyPr>
          <a:p>
            <a:r>
              <a:rPr lang="en-US" sz="3000">
                <a:solidFill>
                  <a:srgbClr val="FF0000"/>
                </a:solidFill>
                <a:latin typeface="Times New Roman" panose="02020603050405020304" charset="0"/>
                <a:cs typeface="Times New Roman" panose="02020603050405020304" charset="0"/>
              </a:rPr>
              <a:t>The odds are that you are going to fail.</a:t>
            </a:r>
            <a:endParaRPr lang="en-US" altLang="en-US" sz="3000">
              <a:solidFill>
                <a:srgbClr val="FF0000"/>
              </a:solidFill>
              <a:latin typeface="Times New Roman" panose="02020603050405020304" charset="0"/>
              <a:cs typeface="Times New Roman" panose="02020603050405020304" charset="0"/>
            </a:endParaRPr>
          </a:p>
        </p:txBody>
      </p:sp>
      <p:cxnSp>
        <p:nvCxnSpPr>
          <p:cNvPr id="3145728" name="直接连接符 8"/>
          <p:cNvCxnSpPr/>
          <p:nvPr/>
        </p:nvCxnSpPr>
        <p:spPr>
          <a:xfrm flipV="1">
            <a:off x="215900" y="3590925"/>
            <a:ext cx="5999480" cy="488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8"/>
          <p:cNvCxnSpPr/>
          <p:nvPr/>
        </p:nvCxnSpPr>
        <p:spPr>
          <a:xfrm flipV="1">
            <a:off x="163830" y="6726555"/>
            <a:ext cx="9561830" cy="615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047240" y="5780405"/>
            <a:ext cx="6802755" cy="478155"/>
          </a:xfrm>
          <a:prstGeom prst="rect">
            <a:avLst/>
          </a:prstGeom>
          <a:noFill/>
        </p:spPr>
        <p:txBody>
          <a:bodyPr wrap="square" rtlCol="0">
            <a:spAutoFit/>
          </a:bodyPr>
          <a:p>
            <a:pPr algn="l">
              <a:lnSpc>
                <a:spcPct val="90000"/>
              </a:lnSpc>
              <a:spcBef>
                <a:spcPts val="1000"/>
              </a:spcBef>
              <a:buClrTx/>
              <a:buSzTx/>
              <a:buFont typeface="Arial" panose="020B0604020202020204" pitchFamily="34" charset="0"/>
            </a:pPr>
            <a:r>
              <a:rPr lang="zh-CN" sz="2800">
                <a:latin typeface="Times New Roman" panose="02020603050405020304" charset="0"/>
                <a:ea typeface="宋体" panose="02010600030101010101" pitchFamily="2" charset="-122"/>
                <a:cs typeface="Times New Roman" panose="02020603050405020304" charset="0"/>
              </a:rPr>
              <a:t>政府正在采取措施控制人口增长</a:t>
            </a:r>
            <a:r>
              <a:rPr sz="2800">
                <a:latin typeface="Times New Roman" panose="02020603050405020304" charset="0"/>
                <a:ea typeface="宋体" panose="02010600030101010101" pitchFamily="2" charset="-122"/>
                <a:cs typeface="Times New Roman" panose="02020603050405020304" charset="0"/>
              </a:rPr>
              <a:t>。</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linds(horizontal)">
                                      <p:cBhvr>
                                        <p:cTn id="31" dur="500"/>
                                        <p:tgtEl>
                                          <p:spTgt spid="4">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linds(horizontal)">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9" grpId="0"/>
      <p:bldP spid="11" grpId="0"/>
      <p:bldP spid="5" grpId="0" bldLvl="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1678305" cy="521970"/>
          </a:xfrm>
          <a:prstGeom prst="rect">
            <a:avLst/>
          </a:prstGeom>
          <a:solidFill>
            <a:schemeClr val="accent6"/>
          </a:solidFill>
        </p:spPr>
        <p:txBody>
          <a:bodyPr wrap="square" rtlCol="0">
            <a:spAutoFit/>
          </a:bodyPr>
          <a:lstStyle/>
          <a:p>
            <a:r>
              <a:rPr kumimoji="1" lang="zh-CN" altLang="en-US" sz="2800" b="1" dirty="0">
                <a:solidFill>
                  <a:prstClr val="white"/>
                </a:solidFill>
                <a:sym typeface="+mn-ea"/>
              </a:rPr>
              <a:t>句子翻译</a:t>
            </a:r>
            <a:endParaRPr kumimoji="1" lang="zh-CN" altLang="en-US" sz="2800" b="1" dirty="0">
              <a:solidFill>
                <a:prstClr val="white"/>
              </a:solidFill>
              <a:sym typeface="+mn-ea"/>
            </a:endParaRPr>
          </a:p>
        </p:txBody>
      </p:sp>
      <p:sp>
        <p:nvSpPr>
          <p:cNvPr id="7" name="圆角矩形 6"/>
          <p:cNvSpPr/>
          <p:nvPr/>
        </p:nvSpPr>
        <p:spPr>
          <a:xfrm>
            <a:off x="208915" y="617220"/>
            <a:ext cx="11790045" cy="192024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文本框 8"/>
          <p:cNvSpPr txBox="1"/>
          <p:nvPr/>
        </p:nvSpPr>
        <p:spPr>
          <a:xfrm>
            <a:off x="336867" y="618738"/>
            <a:ext cx="11629708" cy="1398905"/>
          </a:xfrm>
          <a:prstGeom prst="rect">
            <a:avLst/>
          </a:prstGeom>
          <a:noFill/>
        </p:spPr>
        <p:txBody>
          <a:bodyPr wrap="square">
            <a:spAutoFit/>
          </a:bodyPr>
          <a:lstStyle/>
          <a:p>
            <a:r>
              <a:rPr lang="en-US" altLang="zh-CN" sz="2800">
                <a:solidFill>
                  <a:prstClr val="black"/>
                </a:solidFill>
                <a:sym typeface="+mn-ea"/>
              </a:rPr>
              <a:t>On any given day odds are you'll see several contrails (</a:t>
            </a:r>
            <a:r>
              <a:rPr lang="en-US" sz="2400">
                <a:latin typeface="宋体" panose="02010600030101010101" pitchFamily="2" charset="-122"/>
                <a:ea typeface="宋体" panose="02010600030101010101" pitchFamily="2" charset="-122"/>
                <a:cs typeface="Times New Roman" panose="02020603050405020304" charset="0"/>
                <a:sym typeface="+mn-ea"/>
              </a:rPr>
              <a:t>飞行轨迹</a:t>
            </a:r>
            <a:r>
              <a:rPr lang="en-US" altLang="zh-CN" sz="2800">
                <a:solidFill>
                  <a:prstClr val="black"/>
                </a:solidFill>
                <a:sym typeface="+mn-ea"/>
              </a:rPr>
              <a:t>), some slowly spreading out to form high, cirrus (</a:t>
            </a:r>
            <a:r>
              <a:rPr lang="en-US" sz="2400">
                <a:latin typeface="宋体" panose="02010600030101010101" pitchFamily="2" charset="-122"/>
                <a:ea typeface="宋体" panose="02010600030101010101" pitchFamily="2" charset="-122"/>
                <a:cs typeface="Times New Roman" panose="02020603050405020304" charset="0"/>
                <a:sym typeface="+mn-ea"/>
              </a:rPr>
              <a:t>卷云</a:t>
            </a:r>
            <a:r>
              <a:rPr lang="en-US" altLang="zh-CN" sz="2800">
                <a:solidFill>
                  <a:prstClr val="black"/>
                </a:solidFill>
                <a:sym typeface="+mn-ea"/>
              </a:rPr>
              <a:t>) clouds. </a:t>
            </a:r>
            <a:endParaRPr lang="en-US" altLang="zh-CN" sz="2800">
              <a:solidFill>
                <a:prstClr val="black"/>
              </a:solidFill>
              <a:sym typeface="+mn-ea"/>
            </a:endParaRPr>
          </a:p>
          <a:p>
            <a:endParaRPr lang="zh-CN" altLang="en-US" sz="2900" dirty="0">
              <a:solidFill>
                <a:prstClr val="black"/>
              </a:solidFill>
              <a:latin typeface="Times New Roman" panose="02020603050405020304" charset="0"/>
              <a:ea typeface="华文中宋" panose="02010600040101010101" charset="-122"/>
              <a:cs typeface="Times New Roman" panose="02020603050405020304" charset="0"/>
            </a:endParaRPr>
          </a:p>
        </p:txBody>
      </p:sp>
      <p:sp>
        <p:nvSpPr>
          <p:cNvPr id="4" name="文本框 3"/>
          <p:cNvSpPr txBox="1"/>
          <p:nvPr/>
        </p:nvSpPr>
        <p:spPr>
          <a:xfrm>
            <a:off x="362585" y="1650365"/>
            <a:ext cx="953770" cy="460375"/>
          </a:xfrm>
          <a:prstGeom prst="rect">
            <a:avLst/>
          </a:prstGeom>
          <a:solidFill>
            <a:srgbClr val="0070C0"/>
          </a:solidFill>
        </p:spPr>
        <p:txBody>
          <a:bodyPr wrap="square" rtlCol="0">
            <a:spAutoFit/>
          </a:bodyPr>
          <a:lstStyle/>
          <a:p>
            <a:pPr algn="ctr">
              <a:buClrTx/>
              <a:buSzTx/>
              <a:buFontTx/>
            </a:pPr>
            <a:r>
              <a:rPr kumimoji="1" lang="zh-CN" altLang="en-US" sz="2400" b="1" dirty="0">
                <a:solidFill>
                  <a:schemeClr val="lt1"/>
                </a:solidFill>
              </a:rPr>
              <a:t>翻译</a:t>
            </a:r>
            <a:endParaRPr kumimoji="1" lang="zh-CN" altLang="en-US" sz="2400" b="1" dirty="0">
              <a:solidFill>
                <a:schemeClr val="lt1"/>
              </a:solidFill>
            </a:endParaRPr>
          </a:p>
        </p:txBody>
      </p:sp>
      <p:sp>
        <p:nvSpPr>
          <p:cNvPr id="8" name="圆角矩形 7"/>
          <p:cNvSpPr/>
          <p:nvPr/>
        </p:nvSpPr>
        <p:spPr>
          <a:xfrm>
            <a:off x="176530" y="2691765"/>
            <a:ext cx="11790045" cy="192405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3" name="文本框 12"/>
          <p:cNvSpPr txBox="1"/>
          <p:nvPr/>
        </p:nvSpPr>
        <p:spPr>
          <a:xfrm>
            <a:off x="1316990" y="1578610"/>
            <a:ext cx="10731500" cy="953135"/>
          </a:xfrm>
          <a:prstGeom prst="rect">
            <a:avLst/>
          </a:prstGeom>
          <a:noFill/>
        </p:spPr>
        <p:txBody>
          <a:bodyPr wrap="square">
            <a:spAutoFit/>
          </a:bodyPr>
          <a:lstStyle/>
          <a:p>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在任何一天，</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你</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都可能会看到几条</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（飞机）</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凝结尾迹，其中一些会慢慢散开，形成高高的卷云</a:t>
            </a:r>
            <a:r>
              <a:rPr lang="en-US" alt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圆角矩形 14"/>
          <p:cNvSpPr/>
          <p:nvPr/>
        </p:nvSpPr>
        <p:spPr>
          <a:xfrm>
            <a:off x="198120" y="4821555"/>
            <a:ext cx="11790045" cy="196469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文本框 15"/>
          <p:cNvSpPr txBox="1"/>
          <p:nvPr/>
        </p:nvSpPr>
        <p:spPr>
          <a:xfrm>
            <a:off x="333057" y="4833233"/>
            <a:ext cx="11629708" cy="1398905"/>
          </a:xfrm>
          <a:prstGeom prst="rect">
            <a:avLst/>
          </a:prstGeom>
          <a:noFill/>
        </p:spPr>
        <p:txBody>
          <a:bodyPr wrap="square">
            <a:spAutoFit/>
          </a:bodyPr>
          <a:lstStyle/>
          <a:p>
            <a:r>
              <a:rPr lang="en-US" altLang="zh-CN" sz="2800">
                <a:solidFill>
                  <a:prstClr val="black"/>
                </a:solidFill>
                <a:sym typeface="+mn-ea"/>
              </a:rPr>
              <a:t>Solutions exist for airplane emissions, ranging from low-carbon biofuels (</a:t>
            </a:r>
            <a:r>
              <a:rPr lang="en-US" sz="2400">
                <a:latin typeface="宋体" panose="02010600030101010101" pitchFamily="2" charset="-122"/>
                <a:ea typeface="宋体" panose="02010600030101010101" pitchFamily="2" charset="-122"/>
                <a:cs typeface="Times New Roman" panose="02020603050405020304" charset="0"/>
                <a:sym typeface="+mn-ea"/>
              </a:rPr>
              <a:t>生物燃料</a:t>
            </a:r>
            <a:r>
              <a:rPr lang="en-US" altLang="zh-CN" sz="2800">
                <a:solidFill>
                  <a:prstClr val="black"/>
                </a:solidFill>
                <a:sym typeface="+mn-ea"/>
              </a:rPr>
              <a:t>) to more efficient engines and lighter plane bodies.</a:t>
            </a:r>
            <a:endParaRPr lang="en-US" altLang="zh-CN" sz="2800">
              <a:solidFill>
                <a:prstClr val="black"/>
              </a:solidFill>
              <a:sym typeface="+mn-ea"/>
            </a:endParaRPr>
          </a:p>
          <a:p>
            <a:endParaRPr lang="zh-CN" altLang="en-US" sz="2900" dirty="0">
              <a:solidFill>
                <a:prstClr val="black"/>
              </a:solidFill>
              <a:latin typeface="Times New Roman" panose="02020603050405020304" charset="0"/>
              <a:ea typeface="华文中宋" panose="02010600040101010101" charset="-122"/>
              <a:cs typeface="Times New Roman" panose="02020603050405020304" charset="0"/>
            </a:endParaRPr>
          </a:p>
        </p:txBody>
      </p:sp>
      <p:sp>
        <p:nvSpPr>
          <p:cNvPr id="19" name="文本框 18"/>
          <p:cNvSpPr txBox="1"/>
          <p:nvPr/>
        </p:nvSpPr>
        <p:spPr>
          <a:xfrm>
            <a:off x="189230" y="2743835"/>
            <a:ext cx="11786235" cy="1398905"/>
          </a:xfrm>
          <a:prstGeom prst="rect">
            <a:avLst/>
          </a:prstGeom>
          <a:noFill/>
        </p:spPr>
        <p:txBody>
          <a:bodyPr wrap="square">
            <a:spAutoFit/>
          </a:bodyPr>
          <a:p>
            <a:r>
              <a:rPr sz="2800">
                <a:sym typeface="+mn-ea"/>
              </a:rPr>
              <a:t>And that CO2, plus water vapor and the like is deposited high in the atmosphere, where it contributes </a:t>
            </a:r>
            <a:r>
              <a:rPr lang="en-US" sz="2800">
                <a:sym typeface="+mn-ea"/>
              </a:rPr>
              <a:t>most effectively</a:t>
            </a:r>
            <a:r>
              <a:rPr sz="2800">
                <a:sym typeface="+mn-ea"/>
              </a:rPr>
              <a:t> to global warming</a:t>
            </a:r>
            <a:r>
              <a:rPr lang="en-US" sz="2800">
                <a:cs typeface="Times New Roman" panose="02020603050405020304" charset="0"/>
                <a:sym typeface="+mn-ea"/>
              </a:rPr>
              <a:t>.</a:t>
            </a:r>
            <a:endParaRPr lang="en-US" altLang="zh-CN" sz="2800">
              <a:solidFill>
                <a:prstClr val="black"/>
              </a:solidFill>
              <a:sym typeface="+mn-ea"/>
            </a:endParaRPr>
          </a:p>
          <a:p>
            <a:endParaRPr lang="zh-CN" altLang="en-US" sz="2900" dirty="0">
              <a:solidFill>
                <a:prstClr val="black"/>
              </a:solidFill>
              <a:latin typeface="Times New Roman" panose="02020603050405020304" charset="0"/>
              <a:ea typeface="华文中宋" panose="02010600040101010101" charset="-122"/>
              <a:cs typeface="Times New Roman" panose="02020603050405020304" charset="0"/>
            </a:endParaRPr>
          </a:p>
        </p:txBody>
      </p:sp>
      <p:sp>
        <p:nvSpPr>
          <p:cNvPr id="20" name="文本框 19"/>
          <p:cNvSpPr txBox="1"/>
          <p:nvPr/>
        </p:nvSpPr>
        <p:spPr>
          <a:xfrm>
            <a:off x="386080" y="3776980"/>
            <a:ext cx="882015" cy="460375"/>
          </a:xfrm>
          <a:prstGeom prst="rect">
            <a:avLst/>
          </a:prstGeom>
          <a:solidFill>
            <a:srgbClr val="0070C0"/>
          </a:solidFill>
        </p:spPr>
        <p:txBody>
          <a:bodyPr wrap="square" rtlCol="0">
            <a:spAutoFit/>
          </a:bodyPr>
          <a:p>
            <a:pPr algn="ctr">
              <a:buClrTx/>
              <a:buSzTx/>
              <a:buFontTx/>
            </a:pPr>
            <a:r>
              <a:rPr kumimoji="1" lang="zh-CN" altLang="en-US" sz="2400" b="1" dirty="0">
                <a:solidFill>
                  <a:schemeClr val="lt1"/>
                </a:solidFill>
              </a:rPr>
              <a:t>翻译</a:t>
            </a:r>
            <a:endParaRPr kumimoji="1" lang="zh-CN" altLang="en-US" sz="2400" b="1" dirty="0">
              <a:solidFill>
                <a:schemeClr val="lt1"/>
              </a:solidFill>
            </a:endParaRPr>
          </a:p>
        </p:txBody>
      </p:sp>
      <p:sp>
        <p:nvSpPr>
          <p:cNvPr id="21" name="文本框 20"/>
          <p:cNvSpPr txBox="1"/>
          <p:nvPr/>
        </p:nvSpPr>
        <p:spPr>
          <a:xfrm>
            <a:off x="1328420" y="3663315"/>
            <a:ext cx="10731500" cy="953135"/>
          </a:xfrm>
          <a:prstGeom prst="rect">
            <a:avLst/>
          </a:prstGeom>
          <a:noFill/>
        </p:spPr>
        <p:txBody>
          <a:bodyPr wrap="square">
            <a:spAutoFit/>
          </a:bodyPr>
          <a:p>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而</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那些</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二氧化碳加上水蒸气等</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类似气体会</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沉积在大气</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高层</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在那儿它们</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对全球变暖的</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影响</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最大</a:t>
            </a:r>
            <a:r>
              <a:rPr lang="en-US" alt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2" name="文本框 21"/>
          <p:cNvSpPr txBox="1"/>
          <p:nvPr/>
        </p:nvSpPr>
        <p:spPr>
          <a:xfrm>
            <a:off x="421640" y="5820410"/>
            <a:ext cx="882015" cy="460375"/>
          </a:xfrm>
          <a:prstGeom prst="rect">
            <a:avLst/>
          </a:prstGeom>
          <a:solidFill>
            <a:srgbClr val="0070C0"/>
          </a:solidFill>
        </p:spPr>
        <p:txBody>
          <a:bodyPr wrap="square" rtlCol="0">
            <a:spAutoFit/>
          </a:bodyPr>
          <a:p>
            <a:pPr algn="ctr"/>
            <a:r>
              <a:rPr kumimoji="1" lang="zh-CN" altLang="en-US" sz="2400" b="1" dirty="0">
                <a:solidFill>
                  <a:prstClr val="white"/>
                </a:solidFill>
                <a:latin typeface="微软雅黑" panose="020B0503020204020204" charset="-122"/>
                <a:ea typeface="微软雅黑" panose="020B0503020204020204" charset="-122"/>
              </a:rPr>
              <a:t>翻译</a:t>
            </a:r>
            <a:endParaRPr kumimoji="1" lang="zh-CN" altLang="en-US" sz="2400" b="1" dirty="0">
              <a:solidFill>
                <a:prstClr val="white"/>
              </a:solidFill>
              <a:latin typeface="微软雅黑" panose="020B0503020204020204" charset="-122"/>
              <a:ea typeface="微软雅黑" panose="020B0503020204020204" charset="-122"/>
            </a:endParaRPr>
          </a:p>
        </p:txBody>
      </p:sp>
      <p:sp>
        <p:nvSpPr>
          <p:cNvPr id="23" name="文本框 22"/>
          <p:cNvSpPr txBox="1"/>
          <p:nvPr/>
        </p:nvSpPr>
        <p:spPr>
          <a:xfrm>
            <a:off x="1303655" y="5765800"/>
            <a:ext cx="10731500" cy="953135"/>
          </a:xfrm>
          <a:prstGeom prst="rect">
            <a:avLst/>
          </a:prstGeom>
          <a:noFill/>
        </p:spPr>
        <p:txBody>
          <a:bodyPr wrap="square">
            <a:spAutoFit/>
          </a:bodyPr>
          <a:p>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飞机尾气排放的</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解决方案</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已经存在</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如</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低碳生物燃料</a:t>
            </a:r>
            <a:r>
              <a:rPr lang="zh-CN"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更高效的发动机和更轻的飞机机身。</a:t>
            </a:r>
            <a:endParaRPr sz="280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linds(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linds(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027363" y="64135"/>
            <a:ext cx="6137275" cy="1014730"/>
          </a:xfrm>
          <a:prstGeom prst="rect">
            <a:avLst/>
          </a:prstGeom>
          <a:noFill/>
        </p:spPr>
        <p:txBody>
          <a:bodyPr wrap="square" rtlCol="0" anchor="t">
            <a:spAutoFit/>
          </a:bodyPr>
          <a:p>
            <a:pPr algn="ctr"/>
            <a:r>
              <a:rPr lang="zh-CN" altLang="en-US" sz="3200" b="1"/>
              <a:t>1. Adele</a:t>
            </a:r>
            <a:r>
              <a:rPr lang="en-US" altLang="zh-CN" sz="3200" b="1"/>
              <a:t>’</a:t>
            </a:r>
            <a:r>
              <a:rPr lang="zh-CN" altLang="en-US" sz="3200" b="1"/>
              <a:t>s Return To Glory</a:t>
            </a:r>
            <a:endParaRPr lang="zh-CN" altLang="en-US" sz="3200" b="1"/>
          </a:p>
          <a:p>
            <a:pPr algn="ctr">
              <a:buClrTx/>
              <a:buSzTx/>
              <a:buFontTx/>
            </a:pPr>
            <a:r>
              <a:rPr lang="zh-CN" altLang="en-US" sz="2800" b="1">
                <a:solidFill>
                  <a:schemeClr val="accent2"/>
                </a:solidFill>
                <a:latin typeface="+mj-ea"/>
                <a:ea typeface="+mj-ea"/>
                <a:cs typeface="Arial" panose="020B0604020202020204" pitchFamily="34" charset="0"/>
              </a:rPr>
              <a:t>阿黛尔携新专霸气回归 </a:t>
            </a:r>
            <a:endParaRPr lang="zh-CN" altLang="en-US" sz="2800" b="1">
              <a:solidFill>
                <a:schemeClr val="accent2"/>
              </a:solidFill>
              <a:latin typeface="+mj-ea"/>
              <a:ea typeface="+mj-ea"/>
              <a:cs typeface="Arial" panose="020B0604020202020204" pitchFamily="34" charset="0"/>
            </a:endParaRPr>
          </a:p>
        </p:txBody>
      </p:sp>
      <p:sp>
        <p:nvSpPr>
          <p:cNvPr id="6" name="文本框 5"/>
          <p:cNvSpPr txBox="1"/>
          <p:nvPr/>
        </p:nvSpPr>
        <p:spPr>
          <a:xfrm>
            <a:off x="1401445" y="6026785"/>
            <a:ext cx="10184130" cy="460375"/>
          </a:xfrm>
          <a:prstGeom prst="rect">
            <a:avLst/>
          </a:prstGeom>
          <a:solidFill>
            <a:schemeClr val="bg2"/>
          </a:solidFill>
        </p:spPr>
        <p:txBody>
          <a:bodyPr wrap="square" rtlCol="0" anchor="t">
            <a:spAutoFit/>
          </a:bodyPr>
          <a:p>
            <a:pPr algn="ctr"/>
            <a:r>
              <a:rPr lang="zh-CN" altLang="en-US" sz="2400">
                <a:latin typeface="Times New Roman" panose="02020603050405020304" charset="0"/>
                <a:cs typeface="Times New Roman" panose="02020603050405020304" charset="0"/>
              </a:rPr>
              <a:t>The wait for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30</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was worth it — the singer</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fourth album is her best ever</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grpSp>
        <p:nvGrpSpPr>
          <p:cNvPr id="8" name="组合 7"/>
          <p:cNvGrpSpPr/>
          <p:nvPr/>
        </p:nvGrpSpPr>
        <p:grpSpPr>
          <a:xfrm>
            <a:off x="1857375" y="1132840"/>
            <a:ext cx="8324850" cy="4679950"/>
            <a:chOff x="2641" y="1715"/>
            <a:chExt cx="13110" cy="7370"/>
          </a:xfrm>
        </p:grpSpPr>
        <p:pic>
          <p:nvPicPr>
            <p:cNvPr id="4" name="图片 3"/>
            <p:cNvPicPr>
              <a:picLocks noChangeAspect="1"/>
            </p:cNvPicPr>
            <p:nvPr>
              <p:custDataLst>
                <p:tags r:id="rId1"/>
              </p:custDataLst>
            </p:nvPr>
          </p:nvPicPr>
          <p:blipFill>
            <a:blip r:embed="rId2"/>
            <a:stretch>
              <a:fillRect/>
            </a:stretch>
          </p:blipFill>
          <p:spPr>
            <a:xfrm>
              <a:off x="2641" y="1715"/>
              <a:ext cx="13111" cy="7370"/>
            </a:xfrm>
            <a:prstGeom prst="rect">
              <a:avLst/>
            </a:prstGeom>
          </p:spPr>
        </p:pic>
        <p:sp>
          <p:nvSpPr>
            <p:cNvPr id="7" name="矩形 6"/>
            <p:cNvSpPr/>
            <p:nvPr/>
          </p:nvSpPr>
          <p:spPr>
            <a:xfrm>
              <a:off x="14377" y="8058"/>
              <a:ext cx="1168" cy="854"/>
            </a:xfrm>
            <a:prstGeom prst="rect">
              <a:avLst/>
            </a:prstGeom>
            <a:solidFill>
              <a:srgbClr val="00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p:cNvPicPr>
            <a:picLocks noChangeAspect="1"/>
          </p:cNvPicPr>
          <p:nvPr/>
        </p:nvPicPr>
        <p:blipFill>
          <a:blip r:embed="rId3"/>
          <a:stretch>
            <a:fillRect/>
          </a:stretch>
        </p:blipFill>
        <p:spPr>
          <a:xfrm>
            <a:off x="9744075" y="139700"/>
            <a:ext cx="2447925" cy="495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23520" y="578485"/>
            <a:ext cx="11744960" cy="6206490"/>
          </a:xfrm>
          <a:prstGeom prst="rect">
            <a:avLst/>
          </a:prstGeom>
          <a:noFill/>
        </p:spPr>
        <p:txBody>
          <a:bodyPr wrap="square" rtlCol="0" anchor="t">
            <a:spAutoFit/>
          </a:bodyPr>
          <a:p>
            <a:pPr>
              <a:lnSpc>
                <a:spcPct val="9000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Adele was born with big feelings, and ever since the day </a:t>
            </a:r>
            <a:r>
              <a:rPr lang="en-US" altLang="zh-CN" sz="2600">
                <a:latin typeface="Times New Roman" panose="02020603050405020304" charset="0"/>
                <a:cs typeface="Times New Roman" panose="02020603050405020304" charset="0"/>
              </a:rPr>
              <a:t>______ </a:t>
            </a:r>
            <a:r>
              <a:rPr lang="zh-CN" altLang="en-US" sz="2600">
                <a:latin typeface="Times New Roman" panose="02020603050405020304" charset="0"/>
                <a:cs typeface="Times New Roman" panose="02020603050405020304" charset="0"/>
              </a:rPr>
              <a:t>she first stepped into a recording studio, she</a:t>
            </a:r>
            <a:r>
              <a:rPr lang="en-US" altLang="zh-CN" sz="2600">
                <a:latin typeface="Times New Roman" panose="02020603050405020304" charset="0"/>
                <a:cs typeface="Times New Roman" panose="02020603050405020304" charset="0"/>
              </a:rPr>
              <a:t> ________</a:t>
            </a:r>
            <a:r>
              <a:rPr lang="en-US" altLang="zh-CN" sz="2600">
                <a:solidFill>
                  <a:schemeClr val="tx1"/>
                </a:solidFill>
                <a:latin typeface="Times New Roman" panose="02020603050405020304" charset="0"/>
                <a:cs typeface="Times New Roman" panose="02020603050405020304" charset="0"/>
              </a:rPr>
              <a:t> (</a:t>
            </a:r>
            <a:r>
              <a:rPr lang="zh-CN" altLang="en-US" sz="2600">
                <a:solidFill>
                  <a:schemeClr val="tx1"/>
                </a:solidFill>
                <a:latin typeface="Times New Roman" panose="02020603050405020304" charset="0"/>
                <a:cs typeface="Times New Roman" panose="02020603050405020304" charset="0"/>
              </a:rPr>
              <a:t>be</a:t>
            </a:r>
            <a:r>
              <a:rPr lang="en-US" altLang="zh-CN" sz="2600">
                <a:solidFill>
                  <a:schemeClr val="tx1"/>
                </a:solidFill>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brilliant at sharing them with the world. If you were expecting this woman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divorce album to be a smooth ride, you</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re in the wrong place.               </a:t>
            </a:r>
            <a:endParaRPr lang="zh-CN" altLang="en-US" sz="2600">
              <a:latin typeface="Times New Roman" panose="02020603050405020304" charset="0"/>
              <a:cs typeface="Times New Roman" panose="02020603050405020304" charset="0"/>
            </a:endParaRPr>
          </a:p>
          <a:p>
            <a:pPr>
              <a:lnSpc>
                <a:spcPct val="9000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Adele has never sounded more </a:t>
            </a:r>
            <a:r>
              <a:rPr lang="zh-CN" altLang="en-US" sz="2600">
                <a:solidFill>
                  <a:srgbClr val="3333FF"/>
                </a:solidFill>
                <a:latin typeface="Times New Roman" panose="02020603050405020304" charset="0"/>
                <a:cs typeface="Times New Roman" panose="02020603050405020304" charset="0"/>
              </a:rPr>
              <a:t>ferocious </a:t>
            </a:r>
            <a:r>
              <a:rPr lang="en-US" altLang="zh-CN" sz="2600">
                <a:latin typeface="Times New Roman" panose="02020603050405020304" charset="0"/>
                <a:cs typeface="Times New Roman" panose="02020603050405020304" charset="0"/>
              </a:rPr>
              <a:t>_____ </a:t>
            </a:r>
            <a:r>
              <a:rPr lang="zh-CN" altLang="en-US" sz="2600">
                <a:latin typeface="Times New Roman" panose="02020603050405020304" charset="0"/>
                <a:cs typeface="Times New Roman" panose="02020603050405020304" charset="0"/>
              </a:rPr>
              <a:t>she does on </a:t>
            </a:r>
            <a:r>
              <a:rPr lang="en-US" altLang="zh-CN" sz="2600">
                <a:latin typeface="Times New Roman" panose="02020603050405020304" charset="0"/>
                <a:cs typeface="Times New Roman" panose="02020603050405020304" charset="0"/>
              </a:rPr>
              <a:t>the album </a:t>
            </a:r>
            <a:r>
              <a:rPr lang="zh-CN" altLang="en-US" sz="2600" i="1">
                <a:latin typeface="Times New Roman" panose="02020603050405020304" charset="0"/>
                <a:cs typeface="Times New Roman" panose="02020603050405020304" charset="0"/>
              </a:rPr>
              <a:t>30</a:t>
            </a:r>
            <a:r>
              <a:rPr lang="zh-CN" altLang="en-US" sz="2600">
                <a:latin typeface="Times New Roman" panose="02020603050405020304" charset="0"/>
                <a:cs typeface="Times New Roman" panose="02020603050405020304" charset="0"/>
              </a:rPr>
              <a:t> — more alive to her own feelings, more virtuosic</a:t>
            </a:r>
            <a:r>
              <a:rPr lang="en-US" altLang="zh-CN" sz="26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艺术名家的</a:t>
            </a:r>
            <a:r>
              <a:rPr lang="en-US" altLang="zh-CN" sz="24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at shaping them into songs in the key of her own </a:t>
            </a:r>
            <a:r>
              <a:rPr lang="en-US" altLang="zh-CN" sz="2600">
                <a:latin typeface="Times New Roman" panose="02020603050405020304" charset="0"/>
                <a:cs typeface="Times New Roman" panose="02020603050405020304" charset="0"/>
              </a:rPr>
              <a:t>bad </a:t>
            </a:r>
            <a:r>
              <a:rPr lang="zh-CN" altLang="en-US" sz="2600">
                <a:latin typeface="Times New Roman" panose="02020603050405020304" charset="0"/>
                <a:cs typeface="Times New Roman" panose="02020603050405020304" charset="0"/>
              </a:rPr>
              <a:t>life. It</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her </a:t>
            </a:r>
            <a:r>
              <a:rPr lang="en-US" altLang="zh-CN" sz="2600">
                <a:latin typeface="Times New Roman" panose="02020603050405020304" charset="0"/>
                <a:cs typeface="Times New Roman" panose="02020603050405020304" charset="0"/>
              </a:rPr>
              <a:t>________ (</a:t>
            </a:r>
            <a:r>
              <a:rPr lang="zh-CN" altLang="en-US" sz="2600">
                <a:solidFill>
                  <a:srgbClr val="FF0000"/>
                </a:solidFill>
                <a:latin typeface="Times New Roman" panose="02020603050405020304" charset="0"/>
                <a:cs typeface="Times New Roman" panose="02020603050405020304" charset="0"/>
                <a:sym typeface="+mn-ea"/>
              </a:rPr>
              <a:t>tough</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most powerful album yet. She travels her own Via Dolorosa</a:t>
            </a:r>
            <a:r>
              <a:rPr lang="en-US" altLang="zh-CN" sz="26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痛苦之路</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rPr>
              <a:t>_______ (</a:t>
            </a:r>
            <a:r>
              <a:rPr lang="zh-CN" altLang="en-US" sz="2600">
                <a:solidFill>
                  <a:srgbClr val="FF0000"/>
                </a:solidFill>
                <a:latin typeface="Times New Roman" panose="02020603050405020304" charset="0"/>
                <a:cs typeface="Times New Roman" panose="02020603050405020304" charset="0"/>
                <a:sym typeface="+mn-ea"/>
              </a:rPr>
              <a:t>walk</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 treacherous path of heartache, motherhood, boozy</a:t>
            </a:r>
            <a:r>
              <a:rPr lang="en-US" altLang="zh-CN" sz="26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嗜酒的</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despair, and loneliness. </a:t>
            </a:r>
            <a:endParaRPr lang="zh-CN" altLang="en-US" sz="2600">
              <a:latin typeface="Times New Roman" panose="02020603050405020304" charset="0"/>
              <a:cs typeface="Times New Roman" panose="02020603050405020304" charset="0"/>
            </a:endParaRPr>
          </a:p>
          <a:p>
            <a:pPr>
              <a:lnSpc>
                <a:spcPct val="9000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This </a:t>
            </a:r>
            <a:r>
              <a:rPr lang="en-US" altLang="zh-CN" sz="2600">
                <a:latin typeface="Times New Roman" panose="02020603050405020304" charset="0"/>
                <a:cs typeface="Times New Roman" panose="02020603050405020304" charset="0"/>
              </a:rPr>
              <a:t>has been </a:t>
            </a:r>
            <a:r>
              <a:rPr lang="zh-CN" altLang="en-US" sz="2600">
                <a:latin typeface="Times New Roman" panose="02020603050405020304" charset="0"/>
                <a:cs typeface="Times New Roman" panose="02020603050405020304" charset="0"/>
              </a:rPr>
              <a:t>Adele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first album since the collapse of her </a:t>
            </a:r>
            <a:r>
              <a:rPr lang="en-US" altLang="zh-CN" sz="2600">
                <a:latin typeface="Times New Roman" panose="02020603050405020304" charset="0"/>
                <a:cs typeface="Times New Roman" panose="02020603050405020304" charset="0"/>
              </a:rPr>
              <a:t>________ (</a:t>
            </a:r>
            <a:r>
              <a:rPr lang="zh-CN" altLang="en-US" sz="2600">
                <a:solidFill>
                  <a:srgbClr val="FF0000"/>
                </a:solidFill>
                <a:latin typeface="Times New Roman" panose="02020603050405020304" charset="0"/>
                <a:cs typeface="Times New Roman" panose="02020603050405020304" charset="0"/>
                <a:sym typeface="+mn-ea"/>
              </a:rPr>
              <a:t>marr</a:t>
            </a:r>
            <a:r>
              <a:rPr lang="en-US" altLang="zh-CN" sz="2600">
                <a:solidFill>
                  <a:srgbClr val="FF0000"/>
                </a:solidFill>
                <a:latin typeface="Times New Roman" panose="02020603050405020304" charset="0"/>
                <a:cs typeface="Times New Roman" panose="02020603050405020304" charset="0"/>
                <a:sym typeface="+mn-ea"/>
              </a:rPr>
              <a:t>y</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But it</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also her turning-30 statement, so she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navigating a host of </a:t>
            </a:r>
            <a:r>
              <a:rPr lang="zh-CN" altLang="en-US" sz="2600">
                <a:solidFill>
                  <a:srgbClr val="0000FF"/>
                </a:solidFill>
                <a:latin typeface="Times New Roman" panose="02020603050405020304" charset="0"/>
                <a:cs typeface="Times New Roman" panose="02020603050405020304" charset="0"/>
              </a:rPr>
              <a:t>turbulent </a:t>
            </a:r>
            <a:r>
              <a:rPr lang="en-US" altLang="zh-CN" sz="2600">
                <a:solidFill>
                  <a:schemeClr val="tx1"/>
                </a:solidFill>
                <a:latin typeface="Times New Roman" panose="02020603050405020304" charset="0"/>
                <a:cs typeface="Times New Roman" panose="02020603050405020304" charset="0"/>
              </a:rPr>
              <a:t>_________ (emotion)</a:t>
            </a:r>
            <a:r>
              <a:rPr lang="en-US" altLang="zh-CN" sz="2600">
                <a:solidFill>
                  <a:srgbClr val="0000FF"/>
                </a:solidFill>
                <a:latin typeface="Times New Roman" panose="02020603050405020304" charset="0"/>
                <a:cs typeface="Times New Roman" panose="02020603050405020304" charset="0"/>
              </a:rPr>
              <a:t> </a:t>
            </a:r>
            <a:r>
              <a:rPr lang="zh-CN" altLang="en-US" sz="2600">
                <a:solidFill>
                  <a:srgbClr val="3333FF"/>
                </a:solidFill>
                <a:latin typeface="Times New Roman" panose="02020603050405020304" charset="0"/>
                <a:cs typeface="Times New Roman" panose="02020603050405020304" charset="0"/>
              </a:rPr>
              <a:t>transition</a:t>
            </a:r>
            <a:r>
              <a:rPr lang="zh-CN" altLang="en-US" sz="2600">
                <a:latin typeface="Times New Roman" panose="02020603050405020304" charset="0"/>
                <a:cs typeface="Times New Roman" panose="02020603050405020304" charset="0"/>
              </a:rPr>
              <a:t>s. </a:t>
            </a:r>
            <a:endParaRPr lang="zh-CN" altLang="en-US" sz="2600">
              <a:latin typeface="Times New Roman" panose="02020603050405020304" charset="0"/>
              <a:cs typeface="Times New Roman" panose="02020603050405020304" charset="0"/>
            </a:endParaRPr>
          </a:p>
          <a:p>
            <a:pPr>
              <a:lnSpc>
                <a:spcPct val="9000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Adele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voice is a tank division </a:t>
            </a:r>
            <a:r>
              <a:rPr lang="zh-CN" altLang="en-US" sz="2600">
                <a:solidFill>
                  <a:schemeClr val="tx1"/>
                </a:solidFill>
                <a:latin typeface="Times New Roman" panose="02020603050405020304" charset="0"/>
                <a:cs typeface="Times New Roman" panose="02020603050405020304" charset="0"/>
              </a:rPr>
              <a:t>that </a:t>
            </a:r>
            <a:r>
              <a:rPr lang="zh-CN" altLang="en-US" sz="2600">
                <a:latin typeface="Times New Roman" panose="02020603050405020304" charset="0"/>
                <a:cs typeface="Times New Roman" panose="02020603050405020304" charset="0"/>
              </a:rPr>
              <a:t>can tap dance —</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more mature she gets as an artist, the more finesse</a:t>
            </a:r>
            <a:r>
              <a:rPr lang="en-US" altLang="zh-CN"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灵巧</a:t>
            </a:r>
            <a:r>
              <a:rPr lang="en-US" altLang="zh-CN" sz="2600">
                <a:latin typeface="Times New Roman" panose="02020603050405020304" charset="0"/>
                <a:cs typeface="Times New Roman" panose="02020603050405020304" charset="0"/>
                <a:sym typeface="+mn-ea"/>
              </a:rPr>
              <a:t>)</a:t>
            </a:r>
            <a:r>
              <a:rPr lang="zh-CN" altLang="en-US" sz="2600">
                <a:latin typeface="Times New Roman" panose="02020603050405020304" charset="0"/>
                <a:cs typeface="Times New Roman" panose="02020603050405020304" charset="0"/>
              </a:rPr>
              <a:t> she brings to the microphone, without</a:t>
            </a:r>
            <a:r>
              <a:rPr lang="en-US" altLang="zh-CN" sz="2600">
                <a:latin typeface="Times New Roman" panose="02020603050405020304" charset="0"/>
                <a:cs typeface="Times New Roman" panose="02020603050405020304" charset="0"/>
              </a:rPr>
              <a:t> __________ (</a:t>
            </a:r>
            <a:r>
              <a:rPr lang="zh-CN" altLang="en-US" sz="2600">
                <a:latin typeface="Times New Roman" panose="02020603050405020304" charset="0"/>
                <a:cs typeface="Times New Roman" panose="02020603050405020304" charset="0"/>
                <a:sym typeface="+mn-ea"/>
              </a:rPr>
              <a:t>sacrific</a:t>
            </a:r>
            <a:r>
              <a:rPr lang="en-US" altLang="zh-CN" sz="2600">
                <a:latin typeface="Times New Roman" panose="02020603050405020304" charset="0"/>
                <a:cs typeface="Times New Roman" panose="02020603050405020304" charset="0"/>
                <a:sym typeface="+mn-ea"/>
              </a:rPr>
              <a:t>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any of her primal</a:t>
            </a:r>
            <a:r>
              <a:rPr lang="en-US" altLang="zh-CN" sz="26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原始的</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firepower. In the hit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Easy on Me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sym typeface="+mn-ea"/>
              </a:rPr>
              <a:t>,</a:t>
            </a:r>
            <a:r>
              <a:rPr lang="zh-CN" altLang="en-US" sz="2600">
                <a:latin typeface="Times New Roman" panose="02020603050405020304" charset="0"/>
                <a:cs typeface="Times New Roman" panose="02020603050405020304" charset="0"/>
              </a:rPr>
              <a:t> she pauses midsong to </a:t>
            </a:r>
            <a:r>
              <a:rPr lang="zh-CN" altLang="en-US" sz="2600">
                <a:solidFill>
                  <a:srgbClr val="0000FF"/>
                </a:solidFill>
                <a:latin typeface="Times New Roman" panose="02020603050405020304" charset="0"/>
                <a:cs typeface="Times New Roman" panose="02020603050405020304" charset="0"/>
              </a:rPr>
              <a:t>linger </a:t>
            </a:r>
            <a:r>
              <a:rPr lang="zh-CN" altLang="en-US" sz="2600">
                <a:latin typeface="Times New Roman" panose="02020603050405020304" charset="0"/>
                <a:cs typeface="Times New Roman" panose="02020603050405020304" charset="0"/>
              </a:rPr>
              <a:t>on the first note of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easy</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so long </a:t>
            </a:r>
            <a:r>
              <a:rPr lang="en-US" altLang="zh-CN" sz="2600">
                <a:latin typeface="Times New Roman" panose="02020603050405020304" charset="0"/>
                <a:cs typeface="Times New Roman" panose="02020603050405020304" charset="0"/>
              </a:rPr>
              <a:t>____ </a:t>
            </a:r>
            <a:r>
              <a:rPr lang="zh-CN" altLang="en-US" sz="2600">
                <a:latin typeface="Times New Roman" panose="02020603050405020304" charset="0"/>
                <a:cs typeface="Times New Roman" panose="02020603050405020304" charset="0"/>
              </a:rPr>
              <a:t>you feel like you might pass out, even though you can tell she isn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t breaking </a:t>
            </a:r>
            <a:r>
              <a:rPr lang="en-US" altLang="zh-CN" sz="2600">
                <a:solidFill>
                  <a:schemeClr val="tx1"/>
                </a:solidFill>
                <a:latin typeface="Times New Roman" panose="02020603050405020304" charset="0"/>
                <a:cs typeface="Times New Roman" panose="02020603050405020304" charset="0"/>
              </a:rPr>
              <a:t>___ </a:t>
            </a:r>
            <a:r>
              <a:rPr lang="zh-CN" altLang="en-US" sz="2600">
                <a:latin typeface="Times New Roman" panose="02020603050405020304" charset="0"/>
                <a:cs typeface="Times New Roman" panose="02020603050405020304" charset="0"/>
              </a:rPr>
              <a:t>sweat. </a:t>
            </a:r>
            <a:endParaRPr lang="zh-CN" altLang="en-US" sz="2600">
              <a:latin typeface="Times New Roman" panose="02020603050405020304" charset="0"/>
              <a:cs typeface="Times New Roman" panose="02020603050405020304" charset="0"/>
            </a:endParaRPr>
          </a:p>
        </p:txBody>
      </p:sp>
      <p:sp>
        <p:nvSpPr>
          <p:cNvPr id="1048598" name="文本框 4"/>
          <p:cNvSpPr txBox="1"/>
          <p:nvPr/>
        </p:nvSpPr>
        <p:spPr>
          <a:xfrm>
            <a:off x="1798955" y="0"/>
            <a:ext cx="7966710" cy="460375"/>
          </a:xfrm>
          <a:prstGeom prst="rect">
            <a:avLst/>
          </a:prstGeom>
          <a:noFill/>
        </p:spPr>
        <p:txBody>
          <a:bodyPr wrap="square" rtlCol="0">
            <a:spAutoFit/>
          </a:bodyPr>
          <a:p>
            <a:r>
              <a:rPr lang="zh-CN" altLang="en-US" sz="2400" b="1">
                <a:solidFill>
                  <a:schemeClr val="accent2"/>
                </a:solidFill>
                <a:latin typeface="+mj-ea"/>
                <a:ea typeface="+mj-ea"/>
                <a:cs typeface="Arial" panose="020B0604020202020204" pitchFamily="34" charset="0"/>
              </a:rPr>
              <a:t>（</a:t>
            </a:r>
            <a:r>
              <a:rPr lang="en-US" altLang="zh-CN" sz="2400" b="1">
                <a:solidFill>
                  <a:schemeClr val="accent2"/>
                </a:solidFill>
                <a:latin typeface="+mj-ea"/>
                <a:ea typeface="+mj-ea"/>
                <a:cs typeface="Arial" panose="020B0604020202020204" pitchFamily="34" charset="0"/>
              </a:rPr>
              <a:t>《</a:t>
            </a:r>
            <a:r>
              <a:rPr lang="zh-CN" altLang="en-US" sz="2400" b="1">
                <a:solidFill>
                  <a:schemeClr val="accent2"/>
                </a:solidFill>
                <a:latin typeface="+mj-ea"/>
                <a:ea typeface="+mj-ea"/>
                <a:cs typeface="Arial" panose="020B0604020202020204" pitchFamily="34" charset="0"/>
              </a:rPr>
              <a:t>滚石</a:t>
            </a:r>
            <a:r>
              <a:rPr lang="en-US" altLang="zh-CN" sz="2400" b="1">
                <a:solidFill>
                  <a:schemeClr val="accent2"/>
                </a:solidFill>
                <a:latin typeface="+mj-ea"/>
                <a:ea typeface="+mj-ea"/>
                <a:cs typeface="Arial" panose="020B0604020202020204" pitchFamily="34" charset="0"/>
              </a:rPr>
              <a:t>》2022年1月</a:t>
            </a:r>
            <a:r>
              <a:rPr lang="zh-CN" sz="2400" b="1">
                <a:solidFill>
                  <a:schemeClr val="accent2"/>
                </a:solidFill>
                <a:latin typeface="+mj-ea"/>
                <a:ea typeface="+mj-ea"/>
                <a:cs typeface="Arial" panose="020B0604020202020204" pitchFamily="34" charset="0"/>
              </a:rPr>
              <a:t>刊</a:t>
            </a:r>
            <a:r>
              <a:rPr lang="en-US" altLang="zh-CN" sz="2400" b="1">
                <a:solidFill>
                  <a:schemeClr val="accent2"/>
                </a:solidFill>
                <a:latin typeface="+mj-ea"/>
                <a:ea typeface="+mj-ea"/>
                <a:cs typeface="Arial" panose="020B0604020202020204" pitchFamily="34" charset="0"/>
              </a:rPr>
              <a:t> </a:t>
            </a:r>
            <a:r>
              <a:rPr lang="en-US" sz="2400" b="1">
                <a:solidFill>
                  <a:schemeClr val="accent2"/>
                </a:solidFill>
                <a:latin typeface="+mj-ea"/>
                <a:ea typeface="+mj-ea"/>
                <a:cs typeface="Arial" panose="020B0604020202020204" pitchFamily="34" charset="0"/>
              </a:rPr>
              <a:t>70</a:t>
            </a:r>
            <a:r>
              <a:rPr lang="zh-CN" sz="2400" b="1">
                <a:solidFill>
                  <a:schemeClr val="accent2"/>
                </a:solidFill>
                <a:latin typeface="+mj-ea"/>
                <a:ea typeface="+mj-ea"/>
                <a:cs typeface="Arial" panose="020B0604020202020204" pitchFamily="34" charset="0"/>
              </a:rPr>
              <a:t>页</a:t>
            </a:r>
            <a:r>
              <a:rPr lang="en-US" altLang="zh-CN" sz="2400" b="1" i="1">
                <a:solidFill>
                  <a:schemeClr val="accent2"/>
                </a:solidFill>
                <a:latin typeface="+mj-ea"/>
                <a:ea typeface="+mj-ea"/>
                <a:cs typeface="Arial" panose="020B0604020202020204" pitchFamily="34" charset="0"/>
              </a:rPr>
              <a:t>Reviews Music</a:t>
            </a:r>
            <a:r>
              <a:rPr lang="en-US" altLang="zh-CN" sz="2400" b="1">
                <a:solidFill>
                  <a:schemeClr val="accent2"/>
                </a:solidFill>
                <a:latin typeface="+mj-ea"/>
                <a:ea typeface="+mj-ea"/>
                <a:cs typeface="Arial" panose="020B0604020202020204" pitchFamily="34" charset="0"/>
              </a:rPr>
              <a:t>）</a:t>
            </a:r>
            <a:endParaRPr lang="zh-CN" altLang="en-US" sz="2400" b="1">
              <a:solidFill>
                <a:schemeClr val="accent2"/>
              </a:solidFill>
              <a:latin typeface="+mj-ea"/>
              <a:ea typeface="+mj-ea"/>
              <a:cs typeface="Arial" panose="020B0604020202020204" pitchFamily="34" charset="0"/>
            </a:endParaRPr>
          </a:p>
        </p:txBody>
      </p:sp>
      <p:sp>
        <p:nvSpPr>
          <p:cNvPr id="1048599"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5" name="文本框 4"/>
          <p:cNvSpPr txBox="1"/>
          <p:nvPr/>
        </p:nvSpPr>
        <p:spPr>
          <a:xfrm>
            <a:off x="3948430" y="884555"/>
            <a:ext cx="132905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has</a:t>
            </a:r>
            <a:r>
              <a:rPr lang="zh-CN" altLang="en-US" sz="2600">
                <a:solidFill>
                  <a:srgbClr val="FF0000"/>
                </a:solidFill>
                <a:latin typeface="Times New Roman" panose="02020603050405020304" charset="0"/>
                <a:cs typeface="Times New Roman" panose="02020603050405020304" charset="0"/>
                <a:sym typeface="+mn-ea"/>
              </a:rPr>
              <a:t> been</a:t>
            </a:r>
            <a:endParaRPr lang="zh-CN" altLang="en-US"/>
          </a:p>
        </p:txBody>
      </p:sp>
      <p:sp>
        <p:nvSpPr>
          <p:cNvPr id="6" name="文本框 5"/>
          <p:cNvSpPr txBox="1"/>
          <p:nvPr/>
        </p:nvSpPr>
        <p:spPr>
          <a:xfrm>
            <a:off x="8202930" y="529590"/>
            <a:ext cx="98107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when </a:t>
            </a:r>
            <a:endParaRPr lang="zh-CN" altLang="en-US"/>
          </a:p>
        </p:txBody>
      </p:sp>
      <p:sp>
        <p:nvSpPr>
          <p:cNvPr id="7" name="文本框 6"/>
          <p:cNvSpPr txBox="1"/>
          <p:nvPr/>
        </p:nvSpPr>
        <p:spPr>
          <a:xfrm>
            <a:off x="6155690" y="1957705"/>
            <a:ext cx="83375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than </a:t>
            </a:r>
            <a:endParaRPr lang="zh-CN" altLang="en-US"/>
          </a:p>
        </p:txBody>
      </p:sp>
      <p:sp>
        <p:nvSpPr>
          <p:cNvPr id="8" name="文本框 7"/>
          <p:cNvSpPr txBox="1"/>
          <p:nvPr/>
        </p:nvSpPr>
        <p:spPr>
          <a:xfrm>
            <a:off x="5093335" y="2676525"/>
            <a:ext cx="130111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toughest</a:t>
            </a:r>
            <a:endParaRPr lang="zh-CN" altLang="en-US"/>
          </a:p>
        </p:txBody>
      </p:sp>
      <p:sp>
        <p:nvSpPr>
          <p:cNvPr id="9" name="文本框 8"/>
          <p:cNvSpPr txBox="1"/>
          <p:nvPr/>
        </p:nvSpPr>
        <p:spPr>
          <a:xfrm>
            <a:off x="5796915" y="3048635"/>
            <a:ext cx="124650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walk</a:t>
            </a:r>
            <a:r>
              <a:rPr lang="en-US" altLang="zh-CN" sz="2600">
                <a:solidFill>
                  <a:srgbClr val="FF0000"/>
                </a:solidFill>
                <a:latin typeface="Times New Roman" panose="02020603050405020304" charset="0"/>
                <a:cs typeface="Times New Roman" panose="02020603050405020304" charset="0"/>
                <a:sym typeface="+mn-ea"/>
              </a:rPr>
              <a:t>ing</a:t>
            </a:r>
            <a:endParaRPr lang="en-US" altLang="zh-CN" sz="260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8409305" y="3720465"/>
            <a:ext cx="135572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marriage</a:t>
            </a:r>
            <a:endParaRPr lang="zh-CN" altLang="en-US"/>
          </a:p>
        </p:txBody>
      </p:sp>
      <p:sp>
        <p:nvSpPr>
          <p:cNvPr id="11" name="文本框 10"/>
          <p:cNvSpPr txBox="1"/>
          <p:nvPr/>
        </p:nvSpPr>
        <p:spPr>
          <a:xfrm>
            <a:off x="9933305" y="4084320"/>
            <a:ext cx="158496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emotional </a:t>
            </a:r>
            <a:endParaRPr lang="zh-CN" altLang="en-US"/>
          </a:p>
        </p:txBody>
      </p:sp>
      <p:sp>
        <p:nvSpPr>
          <p:cNvPr id="13" name="文本框 12"/>
          <p:cNvSpPr txBox="1"/>
          <p:nvPr/>
        </p:nvSpPr>
        <p:spPr>
          <a:xfrm>
            <a:off x="7226935" y="5886450"/>
            <a:ext cx="76009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that </a:t>
            </a:r>
            <a:endParaRPr lang="zh-CN" altLang="en-US"/>
          </a:p>
        </p:txBody>
      </p:sp>
      <p:sp>
        <p:nvSpPr>
          <p:cNvPr id="14" name="文本框 13"/>
          <p:cNvSpPr txBox="1"/>
          <p:nvPr/>
        </p:nvSpPr>
        <p:spPr>
          <a:xfrm>
            <a:off x="6762115" y="6205855"/>
            <a:ext cx="32956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a</a:t>
            </a:r>
            <a:endParaRPr lang="zh-CN" altLang="en-US"/>
          </a:p>
        </p:txBody>
      </p:sp>
      <p:sp>
        <p:nvSpPr>
          <p:cNvPr id="15" name="文本框 14"/>
          <p:cNvSpPr txBox="1"/>
          <p:nvPr/>
        </p:nvSpPr>
        <p:spPr>
          <a:xfrm>
            <a:off x="9344660" y="5166995"/>
            <a:ext cx="165798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sacrificing </a:t>
            </a:r>
            <a:endParaRPr lang="zh-CN" altLang="en-US" sz="2600">
              <a:solidFill>
                <a:srgbClr val="FF0000"/>
              </a:solidFill>
              <a:latin typeface="Times New Roman" panose="02020603050405020304" charset="0"/>
              <a:cs typeface="Times New Roman" panose="02020603050405020304" charset="0"/>
              <a:sym typeface="+mn-ea"/>
            </a:endParaRPr>
          </a:p>
        </p:txBody>
      </p:sp>
      <p:pic>
        <p:nvPicPr>
          <p:cNvPr id="17" name="图片 16"/>
          <p:cNvPicPr>
            <a:picLocks noChangeAspect="1"/>
          </p:cNvPicPr>
          <p:nvPr/>
        </p:nvPicPr>
        <p:blipFill>
          <a:blip r:embed="rId1"/>
          <a:stretch>
            <a:fillRect/>
          </a:stretch>
        </p:blipFill>
        <p:spPr>
          <a:xfrm>
            <a:off x="10546080" y="34290"/>
            <a:ext cx="1645714"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P spid="14" grpId="0"/>
      <p:bldP spid="15" grpId="0"/>
      <p:bldP spid="4" grpId="1"/>
      <p:bldP spid="5" grpId="1"/>
      <p:bldP spid="6" grpId="1"/>
      <p:bldP spid="7" grpId="1"/>
      <p:bldP spid="8" grpId="1"/>
      <p:bldP spid="9" grpId="1"/>
      <p:bldP spid="10" grpId="1"/>
      <p:bldP spid="11" grpId="1"/>
      <p:bldP spid="13" grpId="1"/>
      <p:bldP spid="14" grpId="1"/>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8120" y="778510"/>
            <a:ext cx="11973560" cy="4310380"/>
          </a:xfrm>
          <a:prstGeom prst="rect">
            <a:avLst/>
          </a:prstGeom>
          <a:noFill/>
        </p:spPr>
        <p:txBody>
          <a:bodyPr wrap="square" rtlCol="0">
            <a:spAutoFit/>
          </a:bodyPr>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rPr>
              <a:t>1. </a:t>
            </a:r>
            <a:r>
              <a:rPr lang="zh-CN" altLang="en-US" sz="2800">
                <a:solidFill>
                  <a:srgbClr val="3333FF"/>
                </a:solidFill>
                <a:latin typeface="Times New Roman" panose="02020603050405020304" charset="0"/>
                <a:cs typeface="Times New Roman" panose="02020603050405020304" charset="0"/>
                <a:sym typeface="+mn-ea"/>
              </a:rPr>
              <a:t>ferocious</a:t>
            </a:r>
            <a:r>
              <a:rPr lang="en-US" altLang="zh-CN" sz="2800">
                <a:latin typeface="Times New Roman" panose="02020603050405020304" charset="0"/>
                <a:ea typeface="华文中宋" panose="02010600040101010101" charset="-122"/>
                <a:cs typeface="Times New Roman" panose="02020603050405020304" charset="0"/>
              </a:rPr>
              <a:t>: very aggressive or violent; very strong </a:t>
            </a:r>
            <a:r>
              <a:rPr lang="en-US" altLang="zh-CN" sz="2800">
                <a:latin typeface="Times New Roman" panose="02020603050405020304" charset="0"/>
                <a:ea typeface="华文中宋" panose="02010600040101010101" charset="-122"/>
                <a:cs typeface="Times New Roman" panose="02020603050405020304" charset="0"/>
                <a:sym typeface="+mn-ea"/>
              </a:rPr>
              <a:t>凶残</a:t>
            </a:r>
            <a:r>
              <a:rPr lang="en-US" altLang="zh-CN" sz="2800">
                <a:latin typeface="Times New Roman" panose="02020603050405020304" charset="0"/>
                <a:ea typeface="华文中宋" panose="02010600040101010101" charset="-122"/>
                <a:cs typeface="Times New Roman" panose="02020603050405020304" charset="0"/>
              </a:rPr>
              <a:t>的；</a:t>
            </a:r>
            <a:r>
              <a:rPr lang="zh-CN" altLang="en-US" sz="2800">
                <a:latin typeface="Times New Roman" panose="02020603050405020304" charset="0"/>
                <a:ea typeface="华文中宋" panose="02010600040101010101" charset="-122"/>
                <a:cs typeface="Times New Roman" panose="02020603050405020304" charset="0"/>
              </a:rPr>
              <a:t>激烈的</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By its very nature a lion is ferocious.  狮子本性凶残。</a:t>
            </a:r>
            <a:endParaRPr lang="en-US" altLang="zh-CN"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Ferocious winds are roaring past the peaks. </a:t>
            </a:r>
            <a:r>
              <a:rPr lang="en-US" altLang="zh-CN" sz="2800">
                <a:latin typeface="Times New Roman" panose="02020603050405020304" charset="0"/>
                <a:ea typeface="华文中宋" panose="02010600040101010101" charset="-122"/>
                <a:cs typeface="Times New Roman" panose="02020603050405020304" charset="0"/>
              </a:rPr>
              <a:t>狂风呼啸着吹过山峰。</a:t>
            </a: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zh-CN" altLang="en-US" sz="3000">
                <a:solidFill>
                  <a:srgbClr val="3333FF"/>
                </a:solidFill>
                <a:latin typeface="Times New Roman" panose="02020603050405020304" charset="0"/>
                <a:cs typeface="Times New Roman" panose="02020603050405020304" charset="0"/>
                <a:sym typeface="+mn-ea"/>
              </a:rPr>
              <a:t>turbulent</a:t>
            </a:r>
            <a:r>
              <a:rPr lang="en-US" altLang="zh-CN" sz="3000">
                <a:latin typeface="Times New Roman" panose="02020603050405020304" charset="0"/>
                <a:cs typeface="Times New Roman" panose="02020603050405020304" charset="0"/>
              </a:rPr>
              <a:t>: </a:t>
            </a:r>
            <a:r>
              <a:rPr sz="2800">
                <a:latin typeface="Times New Roman" panose="02020603050405020304" charset="0"/>
                <a:ea typeface="华文中宋" panose="02010600040101010101" charset="-122"/>
                <a:cs typeface="Times New Roman" panose="02020603050405020304" charset="0"/>
              </a:rPr>
              <a:t>in which there are a lot of sudden changes</a:t>
            </a:r>
            <a:r>
              <a:rPr lang="en-US" sz="2800">
                <a:latin typeface="Times New Roman" panose="02020603050405020304" charset="0"/>
                <a:ea typeface="华文中宋" panose="02010600040101010101" charset="-122"/>
                <a:cs typeface="Times New Roman" panose="02020603050405020304" charset="0"/>
              </a:rPr>
              <a:t> </a:t>
            </a:r>
            <a:r>
              <a:rPr sz="2800">
                <a:latin typeface="Times New Roman" panose="02020603050405020304" charset="0"/>
                <a:ea typeface="华文中宋" panose="02010600040101010101" charset="-122"/>
                <a:cs typeface="Times New Roman" panose="02020603050405020304" charset="0"/>
              </a:rPr>
              <a:t> </a:t>
            </a:r>
            <a:r>
              <a:rPr lang="zh-CN" sz="2800">
                <a:latin typeface="Times New Roman" panose="02020603050405020304" charset="0"/>
                <a:ea typeface="华文中宋" panose="02010600040101010101" charset="-122"/>
                <a:cs typeface="Times New Roman" panose="02020603050405020304" charset="0"/>
              </a:rPr>
              <a:t>动</a:t>
            </a:r>
            <a:r>
              <a:rPr sz="2800">
                <a:latin typeface="Times New Roman" panose="02020603050405020304" charset="0"/>
                <a:ea typeface="华文中宋" panose="02010600040101010101" charset="-122"/>
                <a:cs typeface="Times New Roman" panose="02020603050405020304" charset="0"/>
              </a:rPr>
              <a:t>荡的；混乱的</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sz="2800">
                <a:latin typeface="Times New Roman" panose="02020603050405020304" charset="0"/>
                <a:ea typeface="华文中宋" panose="02010600040101010101" charset="-122"/>
                <a:cs typeface="Times New Roman" panose="02020603050405020304" charset="0"/>
              </a:rPr>
              <a:t>1815 was a turbulent year for France.</a:t>
            </a:r>
            <a:r>
              <a:rPr lang="en-US" sz="2800">
                <a:latin typeface="Times New Roman" panose="02020603050405020304" charset="0"/>
                <a:ea typeface="华文中宋" panose="02010600040101010101" charset="-122"/>
                <a:cs typeface="Times New Roman" panose="02020603050405020304" charset="0"/>
              </a:rPr>
              <a:t> </a:t>
            </a:r>
            <a:r>
              <a:rPr sz="2800">
                <a:latin typeface="Times New Roman" panose="02020603050405020304" charset="0"/>
                <a:ea typeface="华文中宋" panose="02010600040101010101" charset="-122"/>
                <a:cs typeface="Times New Roman" panose="02020603050405020304" charset="0"/>
              </a:rPr>
              <a:t>1815年对法国来说是动荡不安的一年。</a:t>
            </a:r>
            <a:endParaRPr sz="2800">
              <a:latin typeface="Times New Roman" panose="02020603050405020304" charset="0"/>
              <a:ea typeface="华文中宋" panose="02010600040101010101" charset="-122"/>
              <a:cs typeface="Times New Roman" panose="02020603050405020304" charset="0"/>
            </a:endParaRPr>
          </a:p>
        </p:txBody>
      </p:sp>
      <p:sp>
        <p:nvSpPr>
          <p:cNvPr id="17" name="文本框 16"/>
          <p:cNvSpPr txBox="1"/>
          <p:nvPr/>
        </p:nvSpPr>
        <p:spPr>
          <a:xfrm>
            <a:off x="0" y="0"/>
            <a:ext cx="181102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词语讲解</a:t>
            </a:r>
            <a:r>
              <a:rPr kumimoji="1" lang="en-US" altLang="zh-CN" sz="2800" b="1" dirty="0">
                <a:solidFill>
                  <a:schemeClr val="lt1"/>
                </a:solidFill>
                <a:sym typeface="+mn-ea"/>
              </a:rPr>
              <a:t>1</a:t>
            </a:r>
            <a:endParaRPr kumimoji="1" lang="en-US" altLang="zh-CN" sz="2800" b="1" dirty="0">
              <a:solidFill>
                <a:schemeClr val="lt1"/>
              </a:solidFill>
              <a:sym typeface="+mn-ea"/>
            </a:endParaRPr>
          </a:p>
        </p:txBody>
      </p:sp>
      <p:sp>
        <p:nvSpPr>
          <p:cNvPr id="2" name="文本框 1"/>
          <p:cNvSpPr txBox="1"/>
          <p:nvPr/>
        </p:nvSpPr>
        <p:spPr>
          <a:xfrm>
            <a:off x="290195" y="2360295"/>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261620" y="2898775"/>
            <a:ext cx="9893935" cy="553085"/>
          </a:xfrm>
          <a:prstGeom prst="rect">
            <a:avLst/>
          </a:prstGeom>
          <a:noFill/>
        </p:spPr>
        <p:txBody>
          <a:bodyPr wrap="square" rtlCol="0">
            <a:spAutoFit/>
          </a:bodyPr>
          <a:p>
            <a:r>
              <a:rPr sz="3000">
                <a:solidFill>
                  <a:srgbClr val="FF0000"/>
                </a:solidFill>
                <a:latin typeface="Times New Roman" panose="02020603050405020304" charset="0"/>
                <a:ea typeface="华文中宋" panose="02010600040101010101" charset="-122"/>
                <a:cs typeface="Times New Roman" panose="02020603050405020304" charset="0"/>
                <a:sym typeface="+mn-ea"/>
              </a:rPr>
              <a:t>The ferocious winds seemed about to tear the ship to pieces.</a:t>
            </a:r>
            <a:r>
              <a:rPr lang="zh-CN" altLang="en-US" sz="3000">
                <a:solidFill>
                  <a:srgbClr val="FF0000"/>
                </a:solidFill>
                <a:latin typeface="华文中宋" panose="02010600040101010101" charset="-122"/>
                <a:ea typeface="华文中宋" panose="02010600040101010101" charset="-122"/>
                <a:sym typeface="+mn-ea"/>
              </a:rPr>
              <a:t> </a:t>
            </a:r>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 </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290195" y="5185410"/>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290195" y="5756275"/>
            <a:ext cx="11561445" cy="553085"/>
          </a:xfrm>
          <a:prstGeom prst="rect">
            <a:avLst/>
          </a:prstGeom>
          <a:noFill/>
        </p:spPr>
        <p:txBody>
          <a:bodyPr wrap="square" rtlCol="0">
            <a:spAutoFit/>
          </a:bodyPr>
          <a:p>
            <a:r>
              <a:rPr sz="3000">
                <a:solidFill>
                  <a:srgbClr val="FF0000"/>
                </a:solidFill>
                <a:latin typeface="Times New Roman" panose="02020603050405020304" charset="0"/>
                <a:ea typeface="华文中宋" panose="02010600040101010101" charset="-122"/>
                <a:cs typeface="Times New Roman" panose="02020603050405020304" charset="0"/>
                <a:sym typeface="+mn-ea"/>
              </a:rPr>
              <a:t>In every age the transition to adulthood is a turbulent time.</a:t>
            </a:r>
            <a:endParaRPr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8" name="文本框 7"/>
          <p:cNvSpPr txBox="1"/>
          <p:nvPr/>
        </p:nvSpPr>
        <p:spPr>
          <a:xfrm>
            <a:off x="2002790" y="2360295"/>
            <a:ext cx="5335270"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狂风仿佛要把船撕成碎片似的。</a:t>
            </a:r>
            <a:endParaRPr lang="zh-CN" altLang="en-US" sz="2800">
              <a:latin typeface="华文中宋" panose="02010600040101010101" charset="-122"/>
              <a:ea typeface="华文中宋" panose="02010600040101010101" charset="-122"/>
            </a:endParaRPr>
          </a:p>
        </p:txBody>
      </p:sp>
      <p:cxnSp>
        <p:nvCxnSpPr>
          <p:cNvPr id="9" name="直接连接符 8"/>
          <p:cNvCxnSpPr/>
          <p:nvPr/>
        </p:nvCxnSpPr>
        <p:spPr>
          <a:xfrm flipV="1">
            <a:off x="332105" y="3406140"/>
            <a:ext cx="9252000" cy="3492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917065" y="5185410"/>
            <a:ext cx="385445" cy="521970"/>
          </a:xfrm>
          <a:prstGeom prst="rect">
            <a:avLst/>
          </a:prstGeom>
          <a:noFill/>
        </p:spPr>
        <p:txBody>
          <a:bodyPr wrap="none" rtlCol="0">
            <a:spAutoFit/>
          </a:bodyPr>
          <a:p>
            <a:pPr algn="l"/>
            <a:r>
              <a:rPr lang="zh-CN" altLang="en-US"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华文中宋" panose="02010600040101010101" charset="-122"/>
                <a:ea typeface="华文中宋" panose="02010600040101010101" charset="-122"/>
                <a:sym typeface="+mn-ea"/>
              </a:rPr>
              <a:t> </a:t>
            </a:r>
            <a:endParaRPr lang="zh-CN" altLang="en-US" sz="2800">
              <a:latin typeface="华文中宋" panose="02010600040101010101" charset="-122"/>
              <a:ea typeface="华文中宋" panose="02010600040101010101" charset="-122"/>
              <a:sym typeface="+mn-ea"/>
            </a:endParaRPr>
          </a:p>
        </p:txBody>
      </p:sp>
      <p:cxnSp>
        <p:nvCxnSpPr>
          <p:cNvPr id="12" name="直接连接符 11"/>
          <p:cNvCxnSpPr/>
          <p:nvPr/>
        </p:nvCxnSpPr>
        <p:spPr>
          <a:xfrm flipV="1">
            <a:off x="368300" y="6280150"/>
            <a:ext cx="9001125" cy="101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02790" y="5185410"/>
            <a:ext cx="9174480" cy="521970"/>
          </a:xfrm>
          <a:prstGeom prst="rect">
            <a:avLst/>
          </a:prstGeom>
          <a:noFill/>
        </p:spPr>
        <p:txBody>
          <a:bodyPr wrap="square" rtlCol="0" anchor="t">
            <a:spAutoFit/>
          </a:bodyPr>
          <a:p>
            <a:r>
              <a:rPr sz="2800">
                <a:latin typeface="Times New Roman" panose="02020603050405020304" charset="0"/>
                <a:ea typeface="华文中宋" panose="02010600040101010101" charset="-122"/>
                <a:cs typeface="Times New Roman" panose="02020603050405020304" charset="0"/>
              </a:rPr>
              <a:t>在每个时代，向成人期过渡的这段时期都是动荡不安的。 </a:t>
            </a:r>
            <a:endParaRPr sz="2800">
              <a:latin typeface="Times New Roman" panose="02020603050405020304" charset="0"/>
              <a:ea typeface="华文中宋" panose="0201060004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linds(horizontal)">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3" grpId="0"/>
      <p:bldP spid="3" grpId="1"/>
      <p:bldP spid="11" grpId="0"/>
      <p:bldP spid="5" grpId="0" bldLvl="0" animBg="1"/>
      <p:bldP spid="11" grpId="1"/>
      <p:bldP spid="5" grpId="1" animBg="1"/>
      <p:bldP spid="6" grpId="0"/>
      <p:bldP spid="6"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37795" y="626110"/>
            <a:ext cx="12054205" cy="4697730"/>
          </a:xfrm>
          <a:prstGeom prst="rect">
            <a:avLst/>
          </a:prstGeom>
          <a:noFill/>
        </p:spPr>
        <p:txBody>
          <a:bodyPr wrap="square" rtlCol="0">
            <a:spAutoFit/>
          </a:bodyPr>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rPr>
              <a:t>3</a:t>
            </a:r>
            <a:r>
              <a:rPr lang="zh-CN" altLang="en-US" sz="2800">
                <a:latin typeface="Times New Roman" panose="02020603050405020304" charset="0"/>
                <a:ea typeface="华文中宋" panose="02010600040101010101" charset="-122"/>
                <a:cs typeface="Times New Roman" panose="02020603050405020304" charset="0"/>
              </a:rPr>
              <a:t>. </a:t>
            </a:r>
            <a:r>
              <a:rPr lang="zh-CN" altLang="en-US" sz="2800">
                <a:solidFill>
                  <a:srgbClr val="3333FF"/>
                </a:solidFill>
                <a:latin typeface="Times New Roman" panose="02020603050405020304" charset="0"/>
                <a:cs typeface="Times New Roman" panose="02020603050405020304" charset="0"/>
                <a:sym typeface="+mn-ea"/>
              </a:rPr>
              <a:t>transition</a:t>
            </a:r>
            <a:r>
              <a:rPr lang="en-US" altLang="zh-CN" sz="2800">
                <a:latin typeface="Times New Roman" panose="02020603050405020304" charset="0"/>
                <a:ea typeface="华文中宋" panose="02010600040101010101" charset="-122"/>
                <a:cs typeface="Times New Roman" panose="02020603050405020304" charset="0"/>
              </a:rPr>
              <a:t>: </a:t>
            </a:r>
            <a:r>
              <a:rPr sz="2800">
                <a:latin typeface="Times New Roman" panose="02020603050405020304" charset="0"/>
                <a:ea typeface="华文中宋" panose="02010600040101010101" charset="-122"/>
                <a:cs typeface="Times New Roman" panose="02020603050405020304" charset="0"/>
              </a:rPr>
              <a:t>the process of changing from one state or condition to another 过渡</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We need to ensure a smooth transition between the old system and the new one. 我们得确保新旧制度间的平稳过渡。</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4. </a:t>
            </a:r>
            <a:r>
              <a:rPr lang="zh-CN" altLang="en-US" sz="3000">
                <a:solidFill>
                  <a:srgbClr val="0000FF"/>
                </a:solidFill>
                <a:latin typeface="Times New Roman" panose="02020603050405020304" charset="0"/>
                <a:cs typeface="Times New Roman" panose="02020603050405020304" charset="0"/>
                <a:sym typeface="+mn-ea"/>
              </a:rPr>
              <a:t>linger</a:t>
            </a:r>
            <a:r>
              <a:rPr lang="en-US" altLang="zh-CN" sz="3000">
                <a:latin typeface="Times New Roman" panose="02020603050405020304" charset="0"/>
                <a:cs typeface="Times New Roman" panose="02020603050405020304" charset="0"/>
              </a:rPr>
              <a:t>: </a:t>
            </a:r>
            <a:r>
              <a:rPr sz="2800">
                <a:latin typeface="Times New Roman" panose="02020603050405020304" charset="0"/>
                <a:ea typeface="华文中宋" panose="02010600040101010101" charset="-122"/>
                <a:cs typeface="Times New Roman" panose="02020603050405020304" charset="0"/>
              </a:rPr>
              <a:t>to continue to exist for longer than expected 继续存留</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sz="2800">
                <a:latin typeface="Times New Roman" panose="02020603050405020304" charset="0"/>
                <a:ea typeface="华文中宋" panose="02010600040101010101" charset="-122"/>
                <a:cs typeface="Times New Roman" panose="02020603050405020304" charset="0"/>
              </a:rPr>
              <a:t>The smell of the gas oil lingered in the house. 房子里仍有煤气油的气味。</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sz="2800">
                <a:latin typeface="Times New Roman" panose="02020603050405020304" charset="0"/>
                <a:ea typeface="华文中宋" panose="02010600040101010101" charset="-122"/>
                <a:cs typeface="Times New Roman" panose="02020603050405020304" charset="0"/>
              </a:rPr>
              <a:t>The custom lingers on</a:t>
            </a:r>
            <a:r>
              <a:rPr lang="en-US" sz="2800">
                <a:latin typeface="Times New Roman" panose="02020603050405020304" charset="0"/>
                <a:ea typeface="华文中宋" panose="02010600040101010101" charset="-122"/>
                <a:cs typeface="Times New Roman" panose="02020603050405020304" charset="0"/>
              </a:rPr>
              <a:t> in this region</a:t>
            </a:r>
            <a:r>
              <a:rPr sz="2800">
                <a:latin typeface="Times New Roman" panose="02020603050405020304" charset="0"/>
                <a:ea typeface="华文中宋" panose="02010600040101010101" charset="-122"/>
                <a:cs typeface="Times New Roman" panose="02020603050405020304" charset="0"/>
              </a:rPr>
              <a:t>.</a:t>
            </a:r>
            <a:r>
              <a:rPr lang="en-US" sz="2800">
                <a:latin typeface="Times New Roman" panose="02020603050405020304" charset="0"/>
                <a:ea typeface="华文中宋" panose="02010600040101010101" charset="-122"/>
                <a:cs typeface="Times New Roman" panose="02020603050405020304" charset="0"/>
              </a:rPr>
              <a:t> 这种风俗在这个地区仍然存在。</a:t>
            </a:r>
            <a:endParaRPr lang="en-US" sz="2800">
              <a:latin typeface="Times New Roman" panose="02020603050405020304" charset="0"/>
              <a:ea typeface="华文中宋" panose="02010600040101010101" charset="-122"/>
              <a:cs typeface="Times New Roman" panose="02020603050405020304" charset="0"/>
            </a:endParaRPr>
          </a:p>
        </p:txBody>
      </p:sp>
      <p:sp>
        <p:nvSpPr>
          <p:cNvPr id="17" name="文本框 16"/>
          <p:cNvSpPr txBox="1"/>
          <p:nvPr/>
        </p:nvSpPr>
        <p:spPr>
          <a:xfrm>
            <a:off x="0" y="0"/>
            <a:ext cx="192468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词语讲解</a:t>
            </a:r>
            <a:r>
              <a:rPr kumimoji="1" lang="en-US" altLang="zh-CN" sz="2800" b="1" dirty="0">
                <a:solidFill>
                  <a:schemeClr val="lt1"/>
                </a:solidFill>
                <a:sym typeface="+mn-ea"/>
              </a:rPr>
              <a:t>2</a:t>
            </a:r>
            <a:endParaRPr kumimoji="1" lang="en-US" altLang="zh-CN" sz="2800" b="1" dirty="0">
              <a:solidFill>
                <a:schemeClr val="lt1"/>
              </a:solidFill>
              <a:sym typeface="+mn-ea"/>
            </a:endParaRPr>
          </a:p>
        </p:txBody>
      </p:sp>
      <p:sp>
        <p:nvSpPr>
          <p:cNvPr id="2" name="文本框 1"/>
          <p:cNvSpPr txBox="1"/>
          <p:nvPr/>
        </p:nvSpPr>
        <p:spPr>
          <a:xfrm>
            <a:off x="137795" y="2245995"/>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137795" y="2803525"/>
            <a:ext cx="11374120" cy="553085"/>
          </a:xfrm>
          <a:prstGeom prst="rect">
            <a:avLst/>
          </a:prstGeom>
          <a:noFill/>
        </p:spPr>
        <p:txBody>
          <a:bodyPr wrap="square" rtlCol="0">
            <a:spAutoFit/>
          </a:bodyPr>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Adolescence is the period of transition between childhood and adulthood.</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137795" y="5461635"/>
            <a:ext cx="1626870" cy="521970"/>
          </a:xfrm>
          <a:prstGeom prst="rect">
            <a:avLst/>
          </a:prstGeom>
          <a:solidFill>
            <a:srgbClr val="0070C0"/>
          </a:solidFill>
        </p:spPr>
        <p:txBody>
          <a:bodyPr wrap="square" rtlCol="0">
            <a:spAutoFit/>
          </a:bodyPr>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37795" y="6032500"/>
            <a:ext cx="9805670" cy="553085"/>
          </a:xfrm>
          <a:prstGeom prst="rect">
            <a:avLst/>
          </a:prstGeom>
          <a:noFill/>
        </p:spPr>
        <p:txBody>
          <a:bodyPr wrap="square" rtlCol="0">
            <a:spAutoFit/>
          </a:bodyPr>
          <a:p>
            <a:r>
              <a:rPr sz="3000">
                <a:solidFill>
                  <a:srgbClr val="FF0000"/>
                </a:solidFill>
                <a:latin typeface="Times New Roman" panose="02020603050405020304" charset="0"/>
                <a:ea typeface="华文中宋" panose="02010600040101010101" charset="-122"/>
                <a:cs typeface="Times New Roman" panose="02020603050405020304" charset="0"/>
                <a:sym typeface="+mn-ea"/>
              </a:rPr>
              <a:t>His eyes lingered on her with great interest.</a:t>
            </a:r>
            <a:endParaRPr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8" name="文本框 7"/>
          <p:cNvSpPr txBox="1"/>
          <p:nvPr/>
        </p:nvSpPr>
        <p:spPr>
          <a:xfrm>
            <a:off x="1850390" y="2272030"/>
            <a:ext cx="604329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青春期是童年与成年之间的过渡时期。  </a:t>
            </a:r>
            <a:endParaRPr lang="zh-CN" altLang="en-US" sz="2800">
              <a:latin typeface="华文中宋" panose="02010600040101010101" charset="-122"/>
              <a:ea typeface="华文中宋" panose="02010600040101010101" charset="-122"/>
            </a:endParaRPr>
          </a:p>
        </p:txBody>
      </p:sp>
      <p:cxnSp>
        <p:nvCxnSpPr>
          <p:cNvPr id="9" name="直接连接符 8"/>
          <p:cNvCxnSpPr/>
          <p:nvPr/>
        </p:nvCxnSpPr>
        <p:spPr>
          <a:xfrm>
            <a:off x="180000" y="3326765"/>
            <a:ext cx="11340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64665" y="5461635"/>
            <a:ext cx="385445" cy="521970"/>
          </a:xfrm>
          <a:prstGeom prst="rect">
            <a:avLst/>
          </a:prstGeom>
          <a:noFill/>
        </p:spPr>
        <p:txBody>
          <a:bodyPr wrap="none" rtlCol="0">
            <a:spAutoFit/>
          </a:bodyPr>
          <a:p>
            <a:pPr algn="l"/>
            <a:r>
              <a:rPr lang="zh-CN" altLang="en-US"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华文中宋" panose="02010600040101010101" charset="-122"/>
                <a:ea typeface="华文中宋" panose="02010600040101010101" charset="-122"/>
                <a:sym typeface="+mn-ea"/>
              </a:rPr>
              <a:t> </a:t>
            </a:r>
            <a:endParaRPr lang="zh-CN" altLang="en-US" sz="2800">
              <a:latin typeface="华文中宋" panose="02010600040101010101" charset="-122"/>
              <a:ea typeface="华文中宋" panose="02010600040101010101" charset="-122"/>
              <a:sym typeface="+mn-ea"/>
            </a:endParaRPr>
          </a:p>
        </p:txBody>
      </p:sp>
      <p:cxnSp>
        <p:nvCxnSpPr>
          <p:cNvPr id="12" name="直接连接符 11"/>
          <p:cNvCxnSpPr/>
          <p:nvPr/>
        </p:nvCxnSpPr>
        <p:spPr>
          <a:xfrm flipV="1">
            <a:off x="215900" y="6546215"/>
            <a:ext cx="6768000" cy="2032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924050" y="5459730"/>
            <a:ext cx="5969635" cy="521970"/>
          </a:xfrm>
          <a:prstGeom prst="rect">
            <a:avLst/>
          </a:prstGeom>
          <a:noFill/>
        </p:spPr>
        <p:txBody>
          <a:bodyPr wrap="square" rtlCol="0" anchor="t">
            <a:spAutoFit/>
          </a:bodyPr>
          <a:p>
            <a:r>
              <a:rPr sz="2800">
                <a:latin typeface="Times New Roman" panose="02020603050405020304" charset="0"/>
                <a:ea typeface="华文中宋" panose="02010600040101010101" charset="-122"/>
                <a:cs typeface="Times New Roman" panose="02020603050405020304" charset="0"/>
              </a:rPr>
              <a:t>他两眼落在她身上，显出极大的兴趣。 </a:t>
            </a:r>
            <a:endParaRPr sz="2800">
              <a:latin typeface="Times New Roman" panose="02020603050405020304" charset="0"/>
              <a:ea typeface="华文中宋" panose="0201060004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linds(horizontal)">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linds(horizontal)">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3" grpId="0"/>
      <p:bldP spid="3" grpId="1"/>
      <p:bldP spid="11" grpId="0"/>
      <p:bldP spid="5" grpId="0" bldLvl="0" animBg="1"/>
      <p:bldP spid="11" grpId="1"/>
      <p:bldP spid="5" grpId="1" animBg="1"/>
      <p:bldP spid="6" grpId="0"/>
      <p:bldP spid="6"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1678305" cy="521970"/>
          </a:xfrm>
          <a:prstGeom prst="rect">
            <a:avLst/>
          </a:prstGeom>
          <a:solidFill>
            <a:schemeClr val="accent6"/>
          </a:solidFill>
        </p:spPr>
        <p:txBody>
          <a:bodyPr wrap="square" rtlCol="0">
            <a:spAutoFit/>
          </a:bodyPr>
          <a:lstStyle/>
          <a:p>
            <a:r>
              <a:rPr kumimoji="1" lang="zh-CN" altLang="en-US" sz="2800" b="1" dirty="0">
                <a:solidFill>
                  <a:prstClr val="white"/>
                </a:solidFill>
                <a:sym typeface="+mn-ea"/>
              </a:rPr>
              <a:t>句子翻译</a:t>
            </a:r>
            <a:endParaRPr kumimoji="1" lang="zh-CN" altLang="en-US" sz="2800" b="1" dirty="0">
              <a:solidFill>
                <a:prstClr val="white"/>
              </a:solidFill>
              <a:sym typeface="+mn-ea"/>
            </a:endParaRPr>
          </a:p>
        </p:txBody>
      </p:sp>
      <p:sp>
        <p:nvSpPr>
          <p:cNvPr id="7" name="圆角矩形 6"/>
          <p:cNvSpPr/>
          <p:nvPr/>
        </p:nvSpPr>
        <p:spPr>
          <a:xfrm>
            <a:off x="140970" y="807720"/>
            <a:ext cx="11857990" cy="242062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文本框 8"/>
          <p:cNvSpPr txBox="1"/>
          <p:nvPr/>
        </p:nvSpPr>
        <p:spPr>
          <a:xfrm>
            <a:off x="264795" y="4023995"/>
            <a:ext cx="11770360" cy="829945"/>
          </a:xfrm>
          <a:prstGeom prst="rect">
            <a:avLst/>
          </a:prstGeom>
          <a:noFill/>
        </p:spPr>
        <p:txBody>
          <a:bodyPr wrap="square">
            <a:spAutoFit/>
          </a:bodyPr>
          <a:lstStyle/>
          <a:p>
            <a:r>
              <a:rPr lang="en-US" altLang="zh-CN" sz="2400">
                <a:solidFill>
                  <a:prstClr val="black"/>
                </a:solidFill>
                <a:latin typeface="Times New Roman" panose="02020603050405020304" charset="0"/>
                <a:cs typeface="Times New Roman" panose="02020603050405020304" charset="0"/>
                <a:sym typeface="+mn-ea"/>
              </a:rPr>
              <a:t>Adele’s voice is a tank </a:t>
            </a:r>
            <a:r>
              <a:rPr lang="en-US" altLang="zh-CN" sz="2400">
                <a:solidFill>
                  <a:srgbClr val="3333FF"/>
                </a:solidFill>
                <a:latin typeface="Times New Roman" panose="02020603050405020304" charset="0"/>
                <a:cs typeface="Times New Roman" panose="02020603050405020304" charset="0"/>
                <a:sym typeface="+mn-ea"/>
              </a:rPr>
              <a:t>division </a:t>
            </a:r>
            <a:r>
              <a:rPr lang="en-US" altLang="zh-CN" sz="2400">
                <a:solidFill>
                  <a:prstClr val="black"/>
                </a:solidFill>
                <a:latin typeface="Times New Roman" panose="02020603050405020304" charset="0"/>
                <a:cs typeface="Times New Roman" panose="02020603050405020304" charset="0"/>
                <a:sym typeface="+mn-ea"/>
              </a:rPr>
              <a:t>that can tap dance — the more mature she gets as an artist, the more </a:t>
            </a:r>
            <a:r>
              <a:rPr lang="en-US" altLang="zh-CN" sz="2400">
                <a:solidFill>
                  <a:srgbClr val="3333FF"/>
                </a:solidFill>
                <a:latin typeface="Times New Roman" panose="02020603050405020304" charset="0"/>
                <a:cs typeface="Times New Roman" panose="02020603050405020304" charset="0"/>
                <a:sym typeface="+mn-ea"/>
              </a:rPr>
              <a:t>finesse </a:t>
            </a:r>
            <a:r>
              <a:rPr lang="en-US" altLang="zh-CN" sz="2400">
                <a:solidFill>
                  <a:prstClr val="black"/>
                </a:solidFill>
                <a:latin typeface="Times New Roman" panose="02020603050405020304" charset="0"/>
                <a:cs typeface="Times New Roman" panose="02020603050405020304" charset="0"/>
                <a:sym typeface="+mn-ea"/>
              </a:rPr>
              <a:t>she brings to the microphone, without sacrificing any of her </a:t>
            </a:r>
            <a:r>
              <a:rPr lang="en-US" altLang="zh-CN" sz="2400">
                <a:solidFill>
                  <a:srgbClr val="3333FF"/>
                </a:solidFill>
                <a:latin typeface="Times New Roman" panose="02020603050405020304" charset="0"/>
                <a:cs typeface="Times New Roman" panose="02020603050405020304" charset="0"/>
                <a:sym typeface="+mn-ea"/>
              </a:rPr>
              <a:t>primal </a:t>
            </a:r>
            <a:r>
              <a:rPr lang="en-US" altLang="zh-CN" sz="2400">
                <a:solidFill>
                  <a:prstClr val="black"/>
                </a:solidFill>
                <a:latin typeface="Times New Roman" panose="02020603050405020304" charset="0"/>
                <a:cs typeface="Times New Roman" panose="02020603050405020304" charset="0"/>
                <a:sym typeface="+mn-ea"/>
              </a:rPr>
              <a:t>firepower.  </a:t>
            </a:r>
            <a:endParaRPr lang="en-US" altLang="zh-CN" sz="2400" dirty="0">
              <a:solidFill>
                <a:prstClr val="black"/>
              </a:solidFill>
              <a:latin typeface="Times New Roman" panose="02020603050405020304" charset="0"/>
              <a:ea typeface="华文中宋" panose="02010600040101010101" charset="-122"/>
              <a:cs typeface="Times New Roman" panose="02020603050405020304" charset="0"/>
              <a:sym typeface="+mn-ea"/>
            </a:endParaRPr>
          </a:p>
        </p:txBody>
      </p:sp>
      <p:sp>
        <p:nvSpPr>
          <p:cNvPr id="4" name="文本框 3"/>
          <p:cNvSpPr txBox="1"/>
          <p:nvPr/>
        </p:nvSpPr>
        <p:spPr>
          <a:xfrm>
            <a:off x="349885" y="2509520"/>
            <a:ext cx="996950" cy="460375"/>
          </a:xfrm>
          <a:prstGeom prst="rect">
            <a:avLst/>
          </a:prstGeom>
          <a:solidFill>
            <a:srgbClr val="7030A0"/>
          </a:solidFill>
        </p:spPr>
        <p:txBody>
          <a:bodyPr wrap="square" rtlCol="0">
            <a:spAutoFit/>
          </a:bodyPr>
          <a:lstStyle/>
          <a:p>
            <a:pPr algn="ctr">
              <a:buClrTx/>
              <a:buSzTx/>
              <a:buFontTx/>
            </a:pPr>
            <a:r>
              <a:rPr kumimoji="1" lang="zh-CN" altLang="en-US" sz="2400" b="1" dirty="0">
                <a:solidFill>
                  <a:schemeClr val="lt1"/>
                </a:solidFill>
              </a:rPr>
              <a:t>翻译</a:t>
            </a:r>
            <a:endParaRPr kumimoji="1" lang="zh-CN" altLang="en-US" sz="2400" b="1" dirty="0">
              <a:solidFill>
                <a:schemeClr val="lt1"/>
              </a:solidFill>
            </a:endParaRPr>
          </a:p>
        </p:txBody>
      </p:sp>
      <p:sp>
        <p:nvSpPr>
          <p:cNvPr id="13" name="文本框 12"/>
          <p:cNvSpPr txBox="1"/>
          <p:nvPr/>
        </p:nvSpPr>
        <p:spPr>
          <a:xfrm>
            <a:off x="1403985" y="2294890"/>
            <a:ext cx="10278745" cy="829945"/>
          </a:xfrm>
          <a:prstGeom prst="rect">
            <a:avLst/>
          </a:prstGeom>
          <a:noFill/>
        </p:spPr>
        <p:txBody>
          <a:bodyPr wrap="square">
            <a:spAutoFit/>
          </a:bodyPr>
          <a:lstStyle/>
          <a:p>
            <a:r>
              <a:rPr sz="2400">
                <a:solidFill>
                  <a:prstClr val="black"/>
                </a:solidFill>
                <a:latin typeface="华文中宋" panose="02010600040101010101" charset="-122"/>
                <a:ea typeface="华文中宋" panose="02010600040101010101" charset="-122"/>
                <a:cs typeface="宋体" panose="02010600030101010101" pitchFamily="2" charset="-122"/>
                <a:sym typeface="+mn-ea"/>
              </a:rPr>
              <a:t>她</a:t>
            </a:r>
            <a:r>
              <a:rPr lang="zh-CN" sz="2400">
                <a:solidFill>
                  <a:prstClr val="black"/>
                </a:solidFill>
                <a:latin typeface="华文中宋" panose="02010600040101010101" charset="-122"/>
                <a:ea typeface="华文中宋" panose="02010600040101010101" charset="-122"/>
                <a:cs typeface="宋体" panose="02010600030101010101" pitchFamily="2" charset="-122"/>
                <a:sym typeface="+mn-ea"/>
              </a:rPr>
              <a:t>踏上</a:t>
            </a:r>
            <a:r>
              <a:rPr sz="2400">
                <a:solidFill>
                  <a:prstClr val="black"/>
                </a:solidFill>
                <a:latin typeface="华文中宋" panose="02010600040101010101" charset="-122"/>
                <a:ea typeface="华文中宋" panose="02010600040101010101" charset="-122"/>
                <a:cs typeface="宋体" panose="02010600030101010101" pitchFamily="2" charset="-122"/>
                <a:sym typeface="+mn-ea"/>
              </a:rPr>
              <a:t>了她自己的痛苦之路，走</a:t>
            </a:r>
            <a:r>
              <a:rPr lang="zh-CN" sz="2400">
                <a:solidFill>
                  <a:prstClr val="black"/>
                </a:solidFill>
                <a:latin typeface="华文中宋" panose="02010600040101010101" charset="-122"/>
                <a:ea typeface="华文中宋" panose="02010600040101010101" charset="-122"/>
                <a:cs typeface="宋体" panose="02010600030101010101" pitchFamily="2" charset="-122"/>
                <a:sym typeface="+mn-ea"/>
              </a:rPr>
              <a:t>过</a:t>
            </a:r>
            <a:r>
              <a:rPr sz="2400">
                <a:solidFill>
                  <a:prstClr val="black"/>
                </a:solidFill>
                <a:latin typeface="华文中宋" panose="02010600040101010101" charset="-122"/>
                <a:ea typeface="华文中宋" panose="02010600040101010101" charset="-122"/>
                <a:cs typeface="宋体" panose="02010600030101010101" pitchFamily="2" charset="-122"/>
                <a:sym typeface="+mn-ea"/>
              </a:rPr>
              <a:t>了一条充满心痛、母性、醉酒绝望和孤独的危险道路。</a:t>
            </a:r>
            <a:endParaRPr sz="2400">
              <a:solidFill>
                <a:prstClr val="black"/>
              </a:solidFill>
              <a:latin typeface="华文中宋" panose="02010600040101010101" charset="-122"/>
              <a:ea typeface="华文中宋" panose="02010600040101010101" charset="-122"/>
              <a:cs typeface="宋体" panose="02010600030101010101" pitchFamily="2" charset="-122"/>
              <a:sym typeface="+mn-ea"/>
            </a:endParaRPr>
          </a:p>
        </p:txBody>
      </p:sp>
      <p:sp>
        <p:nvSpPr>
          <p:cNvPr id="15" name="圆角矩形 14"/>
          <p:cNvSpPr/>
          <p:nvPr/>
        </p:nvSpPr>
        <p:spPr>
          <a:xfrm>
            <a:off x="208280" y="3893185"/>
            <a:ext cx="11826875" cy="263842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文本框 15"/>
          <p:cNvSpPr txBox="1"/>
          <p:nvPr/>
        </p:nvSpPr>
        <p:spPr>
          <a:xfrm>
            <a:off x="379095" y="877570"/>
            <a:ext cx="11317605" cy="829945"/>
          </a:xfrm>
          <a:prstGeom prst="rect">
            <a:avLst/>
          </a:prstGeom>
          <a:noFill/>
        </p:spPr>
        <p:txBody>
          <a:bodyPr wrap="square">
            <a:spAutoFit/>
          </a:bodyPr>
          <a:lstStyle/>
          <a:p>
            <a:r>
              <a:rPr lang="en-US" altLang="zh-CN" sz="2400">
                <a:solidFill>
                  <a:prstClr val="black"/>
                </a:solidFill>
                <a:latin typeface="Times New Roman" panose="02020603050405020304" charset="0"/>
                <a:cs typeface="Times New Roman" panose="02020603050405020304" charset="0"/>
                <a:sym typeface="+mn-ea"/>
              </a:rPr>
              <a:t>She travels her own </a:t>
            </a:r>
            <a:r>
              <a:rPr lang="en-US" altLang="zh-CN" sz="2400">
                <a:solidFill>
                  <a:srgbClr val="3333FF"/>
                </a:solidFill>
                <a:latin typeface="Times New Roman" panose="02020603050405020304" charset="0"/>
                <a:cs typeface="Times New Roman" panose="02020603050405020304" charset="0"/>
                <a:sym typeface="+mn-ea"/>
              </a:rPr>
              <a:t>Via Dolorosa</a:t>
            </a:r>
            <a:r>
              <a:rPr lang="en-US" altLang="zh-CN" sz="2400">
                <a:solidFill>
                  <a:prstClr val="black"/>
                </a:solidFill>
                <a:latin typeface="Times New Roman" panose="02020603050405020304" charset="0"/>
                <a:cs typeface="Times New Roman" panose="02020603050405020304" charset="0"/>
                <a:sym typeface="+mn-ea"/>
              </a:rPr>
              <a:t>, walking a </a:t>
            </a:r>
            <a:r>
              <a:rPr lang="en-US" altLang="zh-CN" sz="2400">
                <a:solidFill>
                  <a:srgbClr val="3333FF"/>
                </a:solidFill>
                <a:latin typeface="Times New Roman" panose="02020603050405020304" charset="0"/>
                <a:cs typeface="Times New Roman" panose="02020603050405020304" charset="0"/>
                <a:sym typeface="+mn-ea"/>
              </a:rPr>
              <a:t>treacherous </a:t>
            </a:r>
            <a:r>
              <a:rPr lang="en-US" altLang="zh-CN" sz="2400">
                <a:solidFill>
                  <a:prstClr val="black"/>
                </a:solidFill>
                <a:latin typeface="Times New Roman" panose="02020603050405020304" charset="0"/>
                <a:cs typeface="Times New Roman" panose="02020603050405020304" charset="0"/>
                <a:sym typeface="+mn-ea"/>
              </a:rPr>
              <a:t>path of heartache, motherhood, </a:t>
            </a:r>
            <a:r>
              <a:rPr lang="en-US" altLang="zh-CN" sz="2400">
                <a:solidFill>
                  <a:srgbClr val="3333FF"/>
                </a:solidFill>
                <a:latin typeface="Times New Roman" panose="02020603050405020304" charset="0"/>
                <a:cs typeface="Times New Roman" panose="02020603050405020304" charset="0"/>
                <a:sym typeface="+mn-ea"/>
              </a:rPr>
              <a:t>boozy </a:t>
            </a:r>
            <a:r>
              <a:rPr lang="en-US" altLang="zh-CN" sz="2400">
                <a:solidFill>
                  <a:prstClr val="black"/>
                </a:solidFill>
                <a:latin typeface="Times New Roman" panose="02020603050405020304" charset="0"/>
                <a:cs typeface="Times New Roman" panose="02020603050405020304" charset="0"/>
                <a:sym typeface="+mn-ea"/>
              </a:rPr>
              <a:t>despair, and loneliness. </a:t>
            </a:r>
            <a:endParaRPr lang="en-US" altLang="zh-CN" sz="2400">
              <a:solidFill>
                <a:prstClr val="black"/>
              </a:solidFill>
              <a:latin typeface="Times New Roman" panose="02020603050405020304" charset="0"/>
              <a:cs typeface="Times New Roman" panose="02020603050405020304" charset="0"/>
              <a:sym typeface="+mn-ea"/>
            </a:endParaRPr>
          </a:p>
        </p:txBody>
      </p:sp>
      <p:sp>
        <p:nvSpPr>
          <p:cNvPr id="22" name="文本框 21"/>
          <p:cNvSpPr txBox="1"/>
          <p:nvPr/>
        </p:nvSpPr>
        <p:spPr>
          <a:xfrm>
            <a:off x="349885" y="5649595"/>
            <a:ext cx="997585" cy="460375"/>
          </a:xfrm>
          <a:prstGeom prst="rect">
            <a:avLst/>
          </a:prstGeom>
          <a:solidFill>
            <a:srgbClr val="7030A0"/>
          </a:solidFill>
        </p:spPr>
        <p:txBody>
          <a:bodyPr wrap="square" rtlCol="0">
            <a:spAutoFit/>
          </a:bodyPr>
          <a:lstStyle/>
          <a:p>
            <a:pPr lvl="0" algn="ctr">
              <a:buClrTx/>
              <a:buSzTx/>
              <a:buFontTx/>
            </a:pPr>
            <a:r>
              <a:rPr kumimoji="1" lang="zh-CN" altLang="en-US" sz="2400" b="1" dirty="0">
                <a:solidFill>
                  <a:schemeClr val="lt1"/>
                </a:solidFill>
                <a:sym typeface="+mn-ea"/>
              </a:rPr>
              <a:t>翻译</a:t>
            </a:r>
            <a:endParaRPr kumimoji="1" lang="zh-CN" altLang="en-US" sz="2400" b="1" dirty="0">
              <a:solidFill>
                <a:schemeClr val="lt1"/>
              </a:solidFill>
              <a:sym typeface="+mn-ea"/>
            </a:endParaRPr>
          </a:p>
        </p:txBody>
      </p:sp>
      <p:sp>
        <p:nvSpPr>
          <p:cNvPr id="23" name="文本框 22"/>
          <p:cNvSpPr txBox="1"/>
          <p:nvPr/>
        </p:nvSpPr>
        <p:spPr>
          <a:xfrm>
            <a:off x="1482725" y="5465445"/>
            <a:ext cx="10516235" cy="829945"/>
          </a:xfrm>
          <a:prstGeom prst="rect">
            <a:avLst/>
          </a:prstGeom>
          <a:noFill/>
        </p:spPr>
        <p:txBody>
          <a:bodyPr wrap="square">
            <a:spAutoFit/>
          </a:bodyPr>
          <a:p>
            <a:pPr algn="l">
              <a:buClrTx/>
              <a:buSzTx/>
              <a:buFontTx/>
            </a:pPr>
            <a:r>
              <a:rPr sz="2400">
                <a:solidFill>
                  <a:prstClr val="black"/>
                </a:solidFill>
                <a:latin typeface="华文中宋" panose="02010600040101010101" charset="-122"/>
                <a:ea typeface="华文中宋" panose="02010600040101010101" charset="-122"/>
                <a:cs typeface="宋体" panose="02010600030101010101" pitchFamily="2" charset="-122"/>
                <a:sym typeface="+mn-ea"/>
              </a:rPr>
              <a:t>阿黛尔的声音</a:t>
            </a:r>
            <a:r>
              <a:rPr lang="zh-CN" sz="2400">
                <a:solidFill>
                  <a:prstClr val="black"/>
                </a:solidFill>
                <a:latin typeface="华文中宋" panose="02010600040101010101" charset="-122"/>
                <a:ea typeface="华文中宋" panose="02010600040101010101" charset="-122"/>
                <a:cs typeface="宋体" panose="02010600030101010101" pitchFamily="2" charset="-122"/>
                <a:sym typeface="+mn-ea"/>
              </a:rPr>
              <a:t>像</a:t>
            </a:r>
            <a:r>
              <a:rPr sz="2400">
                <a:solidFill>
                  <a:prstClr val="black"/>
                </a:solidFill>
                <a:latin typeface="华文中宋" panose="02010600040101010101" charset="-122"/>
                <a:ea typeface="华文中宋" panose="02010600040101010101" charset="-122"/>
                <a:cs typeface="宋体" panose="02010600030101010101" pitchFamily="2" charset="-122"/>
                <a:sym typeface="+mn-ea"/>
              </a:rPr>
              <a:t>一个可以跳踢踏舞的坦克师——她作为一名艺术家越成熟，她对麦克风的技巧就越</a:t>
            </a:r>
            <a:r>
              <a:rPr lang="zh-CN" sz="2400">
                <a:solidFill>
                  <a:prstClr val="black"/>
                </a:solidFill>
                <a:latin typeface="华文中宋" panose="02010600040101010101" charset="-122"/>
                <a:ea typeface="华文中宋" panose="02010600040101010101" charset="-122"/>
                <a:cs typeface="宋体" panose="02010600030101010101" pitchFamily="2" charset="-122"/>
                <a:sym typeface="+mn-ea"/>
              </a:rPr>
              <a:t>娴熟</a:t>
            </a:r>
            <a:r>
              <a:rPr sz="2400">
                <a:solidFill>
                  <a:prstClr val="black"/>
                </a:solidFill>
                <a:latin typeface="华文中宋" panose="02010600040101010101" charset="-122"/>
                <a:ea typeface="华文中宋" panose="02010600040101010101" charset="-122"/>
                <a:cs typeface="宋体" panose="02010600030101010101" pitchFamily="2" charset="-122"/>
                <a:sym typeface="+mn-ea"/>
              </a:rPr>
              <a:t>，而不会牺牲她的任何原始</a:t>
            </a:r>
            <a:r>
              <a:rPr lang="zh-CN" sz="2400">
                <a:solidFill>
                  <a:prstClr val="black"/>
                </a:solidFill>
                <a:latin typeface="华文中宋" panose="02010600040101010101" charset="-122"/>
                <a:ea typeface="华文中宋" panose="02010600040101010101" charset="-122"/>
                <a:cs typeface="宋体" panose="02010600030101010101" pitchFamily="2" charset="-122"/>
                <a:sym typeface="+mn-ea"/>
              </a:rPr>
              <a:t>力量</a:t>
            </a:r>
            <a:r>
              <a:rPr sz="2400">
                <a:solidFill>
                  <a:prstClr val="black"/>
                </a:solidFill>
                <a:latin typeface="华文中宋" panose="02010600040101010101" charset="-122"/>
                <a:ea typeface="华文中宋" panose="02010600040101010101" charset="-122"/>
                <a:cs typeface="宋体" panose="02010600030101010101" pitchFamily="2" charset="-122"/>
                <a:sym typeface="+mn-ea"/>
              </a:rPr>
              <a:t>。 </a:t>
            </a:r>
            <a:endParaRPr sz="2400">
              <a:solidFill>
                <a:prstClr val="black"/>
              </a:solidFill>
              <a:latin typeface="华文中宋" panose="02010600040101010101" charset="-122"/>
              <a:ea typeface="华文中宋" panose="02010600040101010101" charset="-122"/>
              <a:cs typeface="宋体" panose="02010600030101010101" pitchFamily="2" charset="-122"/>
              <a:sym typeface="+mn-ea"/>
            </a:endParaRPr>
          </a:p>
        </p:txBody>
      </p:sp>
      <p:sp>
        <p:nvSpPr>
          <p:cNvPr id="14" name="文本框 13"/>
          <p:cNvSpPr txBox="1"/>
          <p:nvPr/>
        </p:nvSpPr>
        <p:spPr>
          <a:xfrm>
            <a:off x="584835" y="1737995"/>
            <a:ext cx="3582035" cy="460375"/>
          </a:xfrm>
          <a:prstGeom prst="rect">
            <a:avLst/>
          </a:prstGeom>
          <a:solidFill>
            <a:srgbClr val="7030A0">
              <a:alpha val="14000"/>
            </a:srgbClr>
          </a:solidFill>
        </p:spPr>
        <p:txBody>
          <a:bodyPr wrap="square" rtlCol="0">
            <a:spAutoFit/>
          </a:bodyPr>
          <a:p>
            <a:pPr algn="ctr"/>
            <a:r>
              <a:rPr kumimoji="1" sz="2400" dirty="0">
                <a:solidFill>
                  <a:schemeClr val="tx1"/>
                </a:solidFill>
                <a:latin typeface="Times New Roman" panose="02020603050405020304" charset="0"/>
                <a:ea typeface="华文中宋" panose="02010600040101010101" charset="-122"/>
                <a:cs typeface="Times New Roman" panose="02020603050405020304" charset="0"/>
              </a:rPr>
              <a:t>Via Dolorosa</a:t>
            </a:r>
            <a:r>
              <a:rPr kumimoji="1" lang="en-US" sz="2400" dirty="0">
                <a:solidFill>
                  <a:schemeClr val="tx1"/>
                </a:solidFill>
                <a:latin typeface="Times New Roman" panose="02020603050405020304" charset="0"/>
                <a:ea typeface="华文中宋" panose="02010600040101010101" charset="-122"/>
                <a:cs typeface="Times New Roman" panose="02020603050405020304" charset="0"/>
              </a:rPr>
              <a:t> </a:t>
            </a:r>
            <a:r>
              <a:rPr kumimoji="1" lang="zh-CN" altLang="en-US" sz="2400" dirty="0">
                <a:solidFill>
                  <a:schemeClr val="tx1"/>
                </a:solidFill>
                <a:latin typeface="Times New Roman" panose="02020603050405020304" charset="0"/>
                <a:ea typeface="华文中宋" panose="02010600040101010101" charset="-122"/>
                <a:cs typeface="Times New Roman" panose="02020603050405020304" charset="0"/>
              </a:rPr>
              <a:t>痛苦之路</a:t>
            </a:r>
            <a:endParaRPr kumimoji="1" lang="zh-CN" altLang="en-US" sz="2400" dirty="0">
              <a:solidFill>
                <a:schemeClr val="tx1"/>
              </a:solidFill>
              <a:latin typeface="Times New Roman" panose="02020603050405020304" charset="0"/>
              <a:ea typeface="华文中宋" panose="02010600040101010101" charset="-122"/>
              <a:cs typeface="Times New Roman" panose="02020603050405020304" charset="0"/>
            </a:endParaRPr>
          </a:p>
        </p:txBody>
      </p:sp>
      <p:sp>
        <p:nvSpPr>
          <p:cNvPr id="2" name="文本框 1"/>
          <p:cNvSpPr txBox="1"/>
          <p:nvPr/>
        </p:nvSpPr>
        <p:spPr>
          <a:xfrm>
            <a:off x="4710430" y="1737995"/>
            <a:ext cx="3582035" cy="460375"/>
          </a:xfrm>
          <a:prstGeom prst="rect">
            <a:avLst/>
          </a:prstGeom>
          <a:solidFill>
            <a:srgbClr val="7030A0">
              <a:alpha val="14000"/>
            </a:srgbClr>
          </a:solidFill>
        </p:spPr>
        <p:txBody>
          <a:bodyPr wrap="square" rtlCol="0">
            <a:spAutoFit/>
          </a:bodyPr>
          <a:p>
            <a:pPr algn="ctr">
              <a:buClrTx/>
              <a:buSzTx/>
              <a:buFontTx/>
            </a:pPr>
            <a:r>
              <a:rPr kumimoji="1" sz="2400" dirty="0">
                <a:solidFill>
                  <a:schemeClr val="tx1"/>
                </a:solidFill>
                <a:latin typeface="Times New Roman" panose="02020603050405020304" charset="0"/>
                <a:ea typeface="华文中宋" panose="02010600040101010101" charset="-122"/>
                <a:cs typeface="Times New Roman" panose="02020603050405020304" charset="0"/>
                <a:sym typeface="+mn-ea"/>
              </a:rPr>
              <a:t>treacherous </a:t>
            </a:r>
            <a:r>
              <a:rPr kumimoji="1" lang="en-US" sz="2400" dirty="0">
                <a:solidFill>
                  <a:schemeClr val="tx1"/>
                </a:solidFill>
                <a:latin typeface="Times New Roman" panose="02020603050405020304" charset="0"/>
                <a:ea typeface="华文中宋" panose="02010600040101010101" charset="-122"/>
                <a:cs typeface="Times New Roman" panose="02020603050405020304" charset="0"/>
                <a:sym typeface="+mn-ea"/>
              </a:rPr>
              <a:t> </a:t>
            </a:r>
            <a:r>
              <a:rPr kumimoji="1" sz="2400" dirty="0">
                <a:solidFill>
                  <a:schemeClr val="tx1"/>
                </a:solidFill>
                <a:latin typeface="Times New Roman" panose="02020603050405020304" charset="0"/>
                <a:ea typeface="华文中宋" panose="02010600040101010101" charset="-122"/>
                <a:cs typeface="Times New Roman" panose="02020603050405020304" charset="0"/>
                <a:sym typeface="+mn-ea"/>
              </a:rPr>
              <a:t>adj.</a:t>
            </a:r>
            <a:r>
              <a:rPr kumimoji="1" lang="zh-CN" altLang="en-US" sz="2400" dirty="0">
                <a:solidFill>
                  <a:schemeClr val="tx1"/>
                </a:solidFill>
                <a:latin typeface="Times New Roman" panose="02020603050405020304" charset="0"/>
                <a:ea typeface="华文中宋" panose="02010600040101010101" charset="-122"/>
                <a:cs typeface="Times New Roman" panose="02020603050405020304" charset="0"/>
                <a:sym typeface="+mn-ea"/>
              </a:rPr>
              <a:t>危险的 </a:t>
            </a:r>
            <a:endParaRPr kumimoji="1" lang="zh-CN" altLang="en-US" sz="2400" dirty="0">
              <a:solidFill>
                <a:schemeClr val="tx1"/>
              </a:solidFill>
              <a:latin typeface="Times New Roman" panose="02020603050405020304" charset="0"/>
              <a:ea typeface="华文中宋" panose="02010600040101010101" charset="-122"/>
              <a:cs typeface="Times New Roman" panose="02020603050405020304" charset="0"/>
              <a:sym typeface="+mn-ea"/>
            </a:endParaRPr>
          </a:p>
        </p:txBody>
      </p:sp>
      <p:sp>
        <p:nvSpPr>
          <p:cNvPr id="3" name="文本框 2"/>
          <p:cNvSpPr txBox="1"/>
          <p:nvPr/>
        </p:nvSpPr>
        <p:spPr>
          <a:xfrm>
            <a:off x="8836025" y="1737995"/>
            <a:ext cx="2778125" cy="460375"/>
          </a:xfrm>
          <a:prstGeom prst="rect">
            <a:avLst/>
          </a:prstGeom>
          <a:solidFill>
            <a:srgbClr val="7030A0">
              <a:alpha val="14000"/>
            </a:srgbClr>
          </a:solidFill>
        </p:spPr>
        <p:txBody>
          <a:bodyPr wrap="square" rtlCol="0">
            <a:spAutoFit/>
          </a:bodyPr>
          <a:p>
            <a:pPr lvl="0" algn="ctr">
              <a:buClrTx/>
              <a:buSzTx/>
              <a:buFontTx/>
            </a:pPr>
            <a:r>
              <a:rPr kumimoji="1" sz="2400" dirty="0">
                <a:solidFill>
                  <a:schemeClr val="tx1"/>
                </a:solidFill>
                <a:latin typeface="Times New Roman" panose="02020603050405020304" charset="0"/>
                <a:ea typeface="华文中宋" panose="02010600040101010101" charset="-122"/>
                <a:cs typeface="Times New Roman" panose="02020603050405020304" charset="0"/>
                <a:sym typeface="+mn-ea"/>
              </a:rPr>
              <a:t>boozy </a:t>
            </a:r>
            <a:r>
              <a:rPr kumimoji="1" lang="en-US" sz="2400" dirty="0">
                <a:solidFill>
                  <a:schemeClr val="tx1"/>
                </a:solidFill>
                <a:latin typeface="Times New Roman" panose="02020603050405020304" charset="0"/>
                <a:ea typeface="华文中宋" panose="02010600040101010101" charset="-122"/>
                <a:cs typeface="Times New Roman" panose="02020603050405020304" charset="0"/>
                <a:sym typeface="+mn-ea"/>
              </a:rPr>
              <a:t> </a:t>
            </a:r>
            <a:r>
              <a:rPr kumimoji="1" sz="2400" dirty="0">
                <a:solidFill>
                  <a:schemeClr val="tx1"/>
                </a:solidFill>
                <a:latin typeface="Times New Roman" panose="02020603050405020304" charset="0"/>
                <a:ea typeface="华文中宋" panose="02010600040101010101" charset="-122"/>
                <a:cs typeface="Times New Roman" panose="02020603050405020304" charset="0"/>
                <a:sym typeface="+mn-ea"/>
              </a:rPr>
              <a:t>adj.</a:t>
            </a:r>
            <a:r>
              <a:rPr kumimoji="1" lang="zh-CN" altLang="en-US" sz="2400" dirty="0">
                <a:solidFill>
                  <a:schemeClr val="tx1"/>
                </a:solidFill>
                <a:latin typeface="Times New Roman" panose="02020603050405020304" charset="0"/>
                <a:ea typeface="华文中宋" panose="02010600040101010101" charset="-122"/>
                <a:cs typeface="Times New Roman" panose="02020603050405020304" charset="0"/>
                <a:sym typeface="+mn-ea"/>
              </a:rPr>
              <a:t>嗜酒的 </a:t>
            </a:r>
            <a:endParaRPr kumimoji="1" lang="zh-CN" altLang="en-US" sz="2400" dirty="0">
              <a:solidFill>
                <a:schemeClr val="tx1"/>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350520" y="4929505"/>
            <a:ext cx="3015615" cy="460375"/>
          </a:xfrm>
          <a:prstGeom prst="rect">
            <a:avLst/>
          </a:prstGeom>
          <a:solidFill>
            <a:srgbClr val="7030A0">
              <a:alpha val="14000"/>
            </a:srgbClr>
          </a:solidFill>
        </p:spPr>
        <p:txBody>
          <a:bodyPr wrap="square" rtlCol="0">
            <a:spAutoFit/>
          </a:bodyPr>
          <a:p>
            <a:pPr algn="ctr"/>
            <a:r>
              <a:rPr kumimoji="1" sz="2400" dirty="0">
                <a:solidFill>
                  <a:schemeClr val="tx1"/>
                </a:solidFill>
                <a:latin typeface="Times New Roman" panose="02020603050405020304" charset="0"/>
                <a:ea typeface="华文中宋" panose="02010600040101010101" charset="-122"/>
                <a:cs typeface="Times New Roman" panose="02020603050405020304" charset="0"/>
              </a:rPr>
              <a:t>division</a:t>
            </a:r>
            <a:r>
              <a:rPr kumimoji="1" lang="en-US" sz="2400" dirty="0">
                <a:solidFill>
                  <a:schemeClr val="tx1"/>
                </a:solidFill>
                <a:latin typeface="Times New Roman" panose="02020603050405020304" charset="0"/>
                <a:ea typeface="华文中宋" panose="02010600040101010101" charset="-122"/>
                <a:cs typeface="Times New Roman" panose="02020603050405020304" charset="0"/>
              </a:rPr>
              <a:t>  n.</a:t>
            </a:r>
            <a:r>
              <a:rPr kumimoji="1" lang="en-US" sz="2400" dirty="0">
                <a:latin typeface="Times New Roman" panose="02020603050405020304" charset="0"/>
                <a:ea typeface="华文中宋" panose="02010600040101010101" charset="-122"/>
                <a:cs typeface="Times New Roman" panose="02020603050405020304" charset="0"/>
                <a:sym typeface="+mn-ea"/>
              </a:rPr>
              <a:t>(军队)</a:t>
            </a:r>
            <a:r>
              <a:rPr kumimoji="1" sz="2400" dirty="0">
                <a:latin typeface="Times New Roman" panose="02020603050405020304" charset="0"/>
                <a:ea typeface="华文中宋" panose="02010600040101010101" charset="-122"/>
                <a:cs typeface="Times New Roman" panose="02020603050405020304" charset="0"/>
                <a:sym typeface="+mn-ea"/>
              </a:rPr>
              <a:t> </a:t>
            </a:r>
            <a:r>
              <a:rPr kumimoji="1" lang="en-US" sz="2400" dirty="0">
                <a:solidFill>
                  <a:schemeClr val="tx1"/>
                </a:solidFill>
                <a:latin typeface="Times New Roman" panose="02020603050405020304" charset="0"/>
                <a:ea typeface="华文中宋" panose="02010600040101010101" charset="-122"/>
                <a:cs typeface="Times New Roman" panose="02020603050405020304" charset="0"/>
              </a:rPr>
              <a:t>师 </a:t>
            </a:r>
            <a:endParaRPr kumimoji="1" sz="2400" dirty="0">
              <a:solidFill>
                <a:schemeClr val="tx1"/>
              </a:solidFill>
              <a:latin typeface="Times New Roman" panose="02020603050405020304" charset="0"/>
              <a:ea typeface="华文中宋" panose="02010600040101010101" charset="-122"/>
              <a:cs typeface="Times New Roman" panose="02020603050405020304" charset="0"/>
            </a:endParaRPr>
          </a:p>
        </p:txBody>
      </p:sp>
      <p:sp>
        <p:nvSpPr>
          <p:cNvPr id="6" name="文本框 5"/>
          <p:cNvSpPr txBox="1"/>
          <p:nvPr/>
        </p:nvSpPr>
        <p:spPr>
          <a:xfrm>
            <a:off x="3749040" y="4929505"/>
            <a:ext cx="2807970" cy="460375"/>
          </a:xfrm>
          <a:prstGeom prst="rect">
            <a:avLst/>
          </a:prstGeom>
          <a:solidFill>
            <a:srgbClr val="7030A0">
              <a:alpha val="14000"/>
            </a:srgbClr>
          </a:solidFill>
        </p:spPr>
        <p:txBody>
          <a:bodyPr wrap="square" rtlCol="0">
            <a:spAutoFit/>
          </a:bodyPr>
          <a:p>
            <a:pPr algn="ctr"/>
            <a:r>
              <a:rPr lang="en-US" altLang="zh-CN" sz="2400">
                <a:solidFill>
                  <a:prstClr val="black"/>
                </a:solidFill>
                <a:latin typeface="Times New Roman" panose="02020603050405020304" charset="0"/>
                <a:cs typeface="Times New Roman" panose="02020603050405020304" charset="0"/>
                <a:sym typeface="+mn-ea"/>
              </a:rPr>
              <a:t>tap dance </a:t>
            </a:r>
            <a:r>
              <a:rPr lang="zh-CN" altLang="en-US" sz="2400">
                <a:solidFill>
                  <a:prstClr val="black"/>
                </a:solidFill>
                <a:latin typeface="华文中宋" panose="02010600040101010101" charset="-122"/>
                <a:ea typeface="华文中宋" panose="02010600040101010101" charset="-122"/>
                <a:cs typeface="Times New Roman" panose="02020603050405020304" charset="0"/>
                <a:sym typeface="+mn-ea"/>
              </a:rPr>
              <a:t>跳踢踏舞</a:t>
            </a:r>
            <a:r>
              <a:rPr lang="en-US" altLang="zh-CN" sz="2400">
                <a:solidFill>
                  <a:prstClr val="black"/>
                </a:solidFill>
                <a:latin typeface="Times New Roman" panose="02020603050405020304" charset="0"/>
                <a:cs typeface="Times New Roman" panose="02020603050405020304" charset="0"/>
                <a:sym typeface="+mn-ea"/>
              </a:rPr>
              <a:t> </a:t>
            </a:r>
            <a:r>
              <a:rPr kumimoji="1" sz="2400" dirty="0">
                <a:solidFill>
                  <a:schemeClr val="tx1"/>
                </a:solidFill>
                <a:latin typeface="Times New Roman" panose="02020603050405020304" charset="0"/>
                <a:ea typeface="华文中宋" panose="02010600040101010101" charset="-122"/>
                <a:cs typeface="Times New Roman" panose="02020603050405020304" charset="0"/>
              </a:rPr>
              <a:t> </a:t>
            </a:r>
            <a:endParaRPr kumimoji="1" sz="2400" dirty="0">
              <a:solidFill>
                <a:schemeClr val="tx1"/>
              </a:solidFill>
              <a:latin typeface="Times New Roman" panose="02020603050405020304" charset="0"/>
              <a:ea typeface="华文中宋" panose="02010600040101010101" charset="-122"/>
              <a:cs typeface="Times New Roman" panose="02020603050405020304" charset="0"/>
            </a:endParaRPr>
          </a:p>
        </p:txBody>
      </p:sp>
      <p:sp>
        <p:nvSpPr>
          <p:cNvPr id="10" name="文本框 9"/>
          <p:cNvSpPr txBox="1"/>
          <p:nvPr/>
        </p:nvSpPr>
        <p:spPr>
          <a:xfrm>
            <a:off x="6939280" y="4929505"/>
            <a:ext cx="2034540" cy="460375"/>
          </a:xfrm>
          <a:prstGeom prst="rect">
            <a:avLst/>
          </a:prstGeom>
          <a:solidFill>
            <a:srgbClr val="7030A0">
              <a:alpha val="14000"/>
            </a:srgbClr>
          </a:solidFill>
        </p:spPr>
        <p:txBody>
          <a:bodyPr wrap="square" rtlCol="0">
            <a:spAutoFit/>
          </a:bodyPr>
          <a:p>
            <a:pPr lvl="0" algn="ctr">
              <a:buClrTx/>
              <a:buSzTx/>
              <a:buFontTx/>
            </a:pPr>
            <a:r>
              <a:rPr lang="en-US" altLang="zh-CN" sz="2400">
                <a:solidFill>
                  <a:prstClr val="black"/>
                </a:solidFill>
                <a:latin typeface="Times New Roman" panose="02020603050405020304" charset="0"/>
                <a:cs typeface="Times New Roman" panose="02020603050405020304" charset="0"/>
                <a:sym typeface="+mn-ea"/>
              </a:rPr>
              <a:t>finesse n.</a:t>
            </a:r>
            <a:r>
              <a:rPr lang="en-US" altLang="zh-CN" sz="2400">
                <a:solidFill>
                  <a:prstClr val="black"/>
                </a:solidFill>
                <a:latin typeface="华文中宋" panose="02010600040101010101" charset="-122"/>
                <a:ea typeface="华文中宋" panose="02010600040101010101" charset="-122"/>
                <a:cs typeface="Times New Roman" panose="02020603050405020304" charset="0"/>
                <a:sym typeface="+mn-ea"/>
              </a:rPr>
              <a:t>技巧</a:t>
            </a:r>
            <a:r>
              <a:rPr lang="en-US" altLang="zh-CN" sz="2400">
                <a:solidFill>
                  <a:prstClr val="black"/>
                </a:solidFill>
                <a:latin typeface="Times New Roman" panose="02020603050405020304" charset="0"/>
                <a:cs typeface="Times New Roman" panose="02020603050405020304" charset="0"/>
                <a:sym typeface="+mn-ea"/>
              </a:rPr>
              <a:t> </a:t>
            </a:r>
            <a:endParaRPr lang="en-US" altLang="zh-CN" sz="2400">
              <a:solidFill>
                <a:prstClr val="black"/>
              </a:solidFill>
              <a:latin typeface="Times New Roman" panose="02020603050405020304" charset="0"/>
              <a:cs typeface="Times New Roman" panose="02020603050405020304" charset="0"/>
              <a:sym typeface="+mn-ea"/>
            </a:endParaRPr>
          </a:p>
        </p:txBody>
      </p:sp>
      <p:sp>
        <p:nvSpPr>
          <p:cNvPr id="11" name="文本框 10"/>
          <p:cNvSpPr txBox="1"/>
          <p:nvPr/>
        </p:nvSpPr>
        <p:spPr>
          <a:xfrm>
            <a:off x="9356090" y="4929505"/>
            <a:ext cx="2563495" cy="460375"/>
          </a:xfrm>
          <a:prstGeom prst="rect">
            <a:avLst/>
          </a:prstGeom>
          <a:solidFill>
            <a:srgbClr val="7030A0">
              <a:alpha val="14000"/>
            </a:srgbClr>
          </a:solidFill>
        </p:spPr>
        <p:txBody>
          <a:bodyPr wrap="square" rtlCol="0">
            <a:spAutoFit/>
          </a:bodyPr>
          <a:p>
            <a:pPr lvl="0" algn="ctr">
              <a:buClrTx/>
              <a:buSzTx/>
              <a:buFontTx/>
            </a:pPr>
            <a:r>
              <a:rPr lang="en-US" altLang="zh-CN" sz="2400">
                <a:solidFill>
                  <a:prstClr val="black"/>
                </a:solidFill>
                <a:latin typeface="Times New Roman" panose="02020603050405020304" charset="0"/>
                <a:cs typeface="Times New Roman" panose="02020603050405020304" charset="0"/>
                <a:sym typeface="+mn-ea"/>
              </a:rPr>
              <a:t>primal adj.</a:t>
            </a:r>
            <a:r>
              <a:rPr lang="zh-CN" altLang="en-US" sz="2400">
                <a:solidFill>
                  <a:prstClr val="black"/>
                </a:solidFill>
                <a:latin typeface="华文中宋" panose="02010600040101010101" charset="-122"/>
                <a:ea typeface="华文中宋" panose="02010600040101010101" charset="-122"/>
                <a:cs typeface="Times New Roman" panose="02020603050405020304" charset="0"/>
                <a:sym typeface="+mn-ea"/>
              </a:rPr>
              <a:t>原始的</a:t>
            </a:r>
            <a:endParaRPr lang="zh-CN" altLang="en-US" sz="2400">
              <a:solidFill>
                <a:prstClr val="black"/>
              </a:solidFill>
              <a:latin typeface="华文中宋" panose="02010600040101010101" charset="-122"/>
              <a:ea typeface="华文中宋"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02698" y="6178550"/>
            <a:ext cx="4586605" cy="521970"/>
          </a:xfrm>
          <a:prstGeom prst="rect">
            <a:avLst/>
          </a:prstGeom>
          <a:solidFill>
            <a:schemeClr val="bg2">
              <a:lumMod val="90000"/>
              <a:alpha val="35000"/>
            </a:schemeClr>
          </a:solidFill>
        </p:spPr>
        <p:txBody>
          <a:bodyPr wrap="square" rtlCol="0" anchor="t">
            <a:spAutoFit/>
          </a:bodyPr>
          <a:lstStyle/>
          <a:p>
            <a:pPr algn="ctr"/>
            <a:r>
              <a:rPr lang="en-US" altLang="zh-CN" sz="2800" dirty="0">
                <a:latin typeface="Times New Roman" panose="02020603050405020304" charset="0"/>
                <a:cs typeface="Times New Roman" panose="02020603050405020304" charset="0"/>
              </a:rPr>
              <a:t>Traveling during </a:t>
            </a:r>
            <a:r>
              <a:rPr lang="en-US" altLang="zh-CN" sz="2800" dirty="0" smtClean="0">
                <a:latin typeface="Times New Roman" panose="02020603050405020304" charset="0"/>
                <a:cs typeface="Times New Roman" panose="02020603050405020304" charset="0"/>
              </a:rPr>
              <a:t>treatment</a:t>
            </a:r>
            <a:endParaRPr lang="en-US" altLang="zh-CN" sz="2800" dirty="0">
              <a:latin typeface="Times New Roman" panose="02020603050405020304" charset="0"/>
              <a:cs typeface="Times New Roman" panose="02020603050405020304" charset="0"/>
            </a:endParaRPr>
          </a:p>
        </p:txBody>
      </p:sp>
      <p:sp>
        <p:nvSpPr>
          <p:cNvPr id="7" name="文本框 6"/>
          <p:cNvSpPr txBox="1"/>
          <p:nvPr/>
        </p:nvSpPr>
        <p:spPr>
          <a:xfrm>
            <a:off x="1351004" y="233680"/>
            <a:ext cx="9926595" cy="1015663"/>
          </a:xfrm>
          <a:prstGeom prst="rect">
            <a:avLst/>
          </a:prstGeom>
          <a:noFill/>
        </p:spPr>
        <p:txBody>
          <a:bodyPr wrap="square" rtlCol="0" anchor="t">
            <a:spAutoFit/>
          </a:bodyPr>
          <a:lstStyle/>
          <a:p>
            <a:pPr algn="ctr"/>
            <a:r>
              <a:rPr lang="en-US" altLang="zh-CN" sz="3200" b="1" dirty="0"/>
              <a:t>2. </a:t>
            </a:r>
            <a:r>
              <a:rPr lang="en-US" altLang="zh-CN" sz="3200" b="1" dirty="0" smtClean="0"/>
              <a:t>“The best part was watching everyone smile</a:t>
            </a:r>
            <a:r>
              <a:rPr lang="zh-CN" altLang="en-US" sz="3200" b="1" dirty="0" smtClean="0"/>
              <a:t>”</a:t>
            </a:r>
            <a:endParaRPr lang="en-US" altLang="zh-CN" sz="3200" b="1" dirty="0" smtClean="0"/>
          </a:p>
          <a:p>
            <a:pPr algn="ctr"/>
            <a:r>
              <a:rPr lang="zh-CN" altLang="en-US" sz="2800" b="1" dirty="0" smtClean="0">
                <a:solidFill>
                  <a:schemeClr val="accent2"/>
                </a:solidFill>
                <a:latin typeface="+mj-ea"/>
                <a:ea typeface="+mj-ea"/>
                <a:cs typeface="Arial" panose="020B0604020202020204" pitchFamily="34" charset="0"/>
              </a:rPr>
              <a:t>后天下之乐而乐</a:t>
            </a:r>
            <a:endParaRPr lang="zh-CN" altLang="en-US" sz="2800" b="1" dirty="0">
              <a:solidFill>
                <a:schemeClr val="accent2"/>
              </a:solidFill>
              <a:latin typeface="+mj-ea"/>
              <a:ea typeface="+mj-ea"/>
              <a:cs typeface="Arial" panose="020B0604020202020204" pitchFamily="34" charset="0"/>
            </a:endParaRPr>
          </a:p>
        </p:txBody>
      </p:sp>
      <p:pic>
        <p:nvPicPr>
          <p:cNvPr id="1028" name="Picture 4" descr="See the source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52000" y="1326119"/>
            <a:ext cx="7488000" cy="46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130" y="461665"/>
            <a:ext cx="11928467" cy="6894195"/>
          </a:xfrm>
          <a:prstGeom prst="rect">
            <a:avLst/>
          </a:prstGeom>
          <a:noFill/>
        </p:spPr>
        <p:txBody>
          <a:bodyPr wrap="square" rtlCol="0" anchor="t">
            <a:spAutoFit/>
          </a:bodyPr>
          <a:lstStyle/>
          <a:p>
            <a:pPr>
              <a:lnSpc>
                <a:spcPct val="100000"/>
              </a:lnSpc>
            </a:pPr>
            <a:r>
              <a:rPr lang="zh-CN" altLang="en-US" sz="2600" dirty="0">
                <a:latin typeface="Times New Roman" panose="02020603050405020304" charset="0"/>
                <a:cs typeface="Times New Roman" panose="02020603050405020304" charset="0"/>
              </a:rPr>
              <a:t>    </a:t>
            </a:r>
            <a:r>
              <a:rPr lang="zh-CN" altLang="en-US" sz="2600" dirty="0" smtClean="0">
                <a:latin typeface="Times New Roman" panose="02020603050405020304" charset="0"/>
                <a:cs typeface="Times New Roman" panose="02020603050405020304" charset="0"/>
              </a:rPr>
              <a:t>  </a:t>
            </a:r>
            <a:r>
              <a:rPr lang="en-US" altLang="zh-CN" sz="2600" dirty="0" smtClean="0">
                <a:latin typeface="Times New Roman" panose="02020603050405020304" charset="0"/>
                <a:cs typeface="Times New Roman" panose="02020603050405020304" charset="0"/>
              </a:rPr>
              <a:t>People </a:t>
            </a:r>
            <a:r>
              <a:rPr lang="en-US" altLang="zh-CN" sz="2600" dirty="0">
                <a:latin typeface="Times New Roman" panose="02020603050405020304" charset="0"/>
                <a:cs typeface="Times New Roman" panose="02020603050405020304" charset="0"/>
              </a:rPr>
              <a:t>joke about needing a vacation after a vacation. </a:t>
            </a:r>
            <a:r>
              <a:rPr lang="en-US" altLang="zh-CN" sz="2600" dirty="0" smtClean="0">
                <a:latin typeface="Times New Roman" panose="02020603050405020304" charset="0"/>
                <a:cs typeface="Times New Roman" panose="02020603050405020304" charset="0"/>
              </a:rPr>
              <a:t>_____ </a:t>
            </a:r>
            <a:r>
              <a:rPr lang="en-US" altLang="zh-CN" sz="2600" dirty="0">
                <a:latin typeface="Times New Roman" panose="02020603050405020304" charset="0"/>
                <a:cs typeface="Times New Roman" panose="02020603050405020304" charset="0"/>
              </a:rPr>
              <a:t>Stephanie Lee was serious. My friend from high school needed a few days </a:t>
            </a:r>
            <a:r>
              <a:rPr lang="en-US" altLang="zh-CN" sz="2600" dirty="0" smtClean="0">
                <a:latin typeface="Times New Roman" panose="02020603050405020304" charset="0"/>
                <a:cs typeface="Times New Roman" panose="02020603050405020304" charset="0"/>
              </a:rPr>
              <a:t>after </a:t>
            </a:r>
            <a:r>
              <a:rPr lang="en-US" altLang="zh-CN" sz="2600" dirty="0">
                <a:latin typeface="Times New Roman" panose="02020603050405020304" charset="0"/>
                <a:cs typeface="Times New Roman" panose="02020603050405020304" charset="0"/>
              </a:rPr>
              <a:t>returning from vacation </a:t>
            </a:r>
            <a:r>
              <a:rPr lang="en-US" altLang="zh-CN" sz="2600" dirty="0" smtClean="0">
                <a:latin typeface="Times New Roman" panose="02020603050405020304" charset="0"/>
                <a:cs typeface="Times New Roman" panose="02020603050405020304" charset="0"/>
              </a:rPr>
              <a:t>_______ </a:t>
            </a:r>
            <a:r>
              <a:rPr lang="en-US" altLang="zh-CN" sz="2600" dirty="0">
                <a:latin typeface="Times New Roman" panose="02020603050405020304" charset="0"/>
                <a:cs typeface="Times New Roman" panose="02020603050405020304" charset="0"/>
              </a:rPr>
              <a:t>she had the energy to tell me about her trip. The first thing I asked was how long she was gone. It was “only” four days.  </a:t>
            </a:r>
            <a:endParaRPr lang="en-US" altLang="zh-CN" sz="2600" dirty="0">
              <a:latin typeface="Times New Roman" panose="02020603050405020304" charset="0"/>
              <a:cs typeface="Times New Roman" panose="02020603050405020304" charset="0"/>
            </a:endParaRPr>
          </a:p>
          <a:p>
            <a:pPr>
              <a:lnSpc>
                <a:spcPct val="100000"/>
              </a:lnSpc>
            </a:pPr>
            <a:r>
              <a:rPr lang="en-US" altLang="zh-CN" sz="2600" dirty="0" smtClean="0">
                <a:latin typeface="Times New Roman" panose="02020603050405020304" charset="0"/>
                <a:cs typeface="Times New Roman" panose="02020603050405020304" charset="0"/>
              </a:rPr>
              <a:t>      “</a:t>
            </a:r>
            <a:r>
              <a:rPr lang="en-US" altLang="zh-CN" sz="2600" dirty="0">
                <a:latin typeface="Times New Roman" panose="02020603050405020304" charset="0"/>
                <a:cs typeface="Times New Roman" panose="02020603050405020304" charset="0"/>
              </a:rPr>
              <a:t>Only” is Stephanie’s least favorite four-letter word right now. In October, an </a:t>
            </a:r>
            <a:r>
              <a:rPr lang="en-US" altLang="zh-CN" sz="2600" dirty="0" smtClean="0">
                <a:latin typeface="Times New Roman" panose="02020603050405020304" charset="0"/>
                <a:cs typeface="Times New Roman" panose="02020603050405020304" charset="0"/>
              </a:rPr>
              <a:t>oncologist (</a:t>
            </a:r>
            <a:r>
              <a:rPr lang="zh-CN" altLang="en-US" sz="2600" dirty="0">
                <a:latin typeface="Times New Roman" panose="02020603050405020304" charset="0"/>
                <a:cs typeface="Times New Roman" panose="02020603050405020304" charset="0"/>
              </a:rPr>
              <a:t>肿瘤学家</a:t>
            </a:r>
            <a:r>
              <a:rPr lang="en-US" altLang="zh-CN" sz="2600" dirty="0">
                <a:latin typeface="Times New Roman" panose="02020603050405020304" charset="0"/>
                <a:cs typeface="Times New Roman" panose="02020603050405020304" charset="0"/>
              </a:rPr>
              <a:t>) told </a:t>
            </a:r>
            <a:r>
              <a:rPr lang="en-US" altLang="zh-CN" sz="2600" dirty="0" smtClean="0">
                <a:latin typeface="Times New Roman" panose="02020603050405020304" charset="0"/>
                <a:cs typeface="Times New Roman" panose="02020603050405020304" charset="0"/>
              </a:rPr>
              <a:t>____ </a:t>
            </a:r>
            <a:r>
              <a:rPr lang="en-US" altLang="zh-CN" sz="2600" dirty="0">
                <a:latin typeface="Times New Roman" panose="02020603050405020304" charset="0"/>
                <a:cs typeface="Times New Roman" panose="02020603050405020304" charset="0"/>
              </a:rPr>
              <a:t>32-year-old she could “only” expect to live another three to six </a:t>
            </a:r>
            <a:r>
              <a:rPr lang="en-US" altLang="zh-CN" sz="2600" dirty="0" smtClean="0">
                <a:latin typeface="Times New Roman" panose="02020603050405020304" charset="0"/>
                <a:cs typeface="Times New Roman" panose="02020603050405020304" charset="0"/>
              </a:rPr>
              <a:t>months. I </a:t>
            </a:r>
            <a:r>
              <a:rPr lang="en-US" altLang="zh-CN" sz="2600" dirty="0">
                <a:latin typeface="Times New Roman" panose="02020603050405020304" charset="0"/>
                <a:cs typeface="Times New Roman" panose="02020603050405020304" charset="0"/>
              </a:rPr>
              <a:t>remembered Facebook updates about her </a:t>
            </a:r>
            <a:r>
              <a:rPr lang="en-US" altLang="zh-CN" sz="2600" dirty="0" smtClean="0">
                <a:latin typeface="Times New Roman" panose="02020603050405020304" charset="0"/>
                <a:cs typeface="Times New Roman" panose="02020603050405020304" charset="0"/>
              </a:rPr>
              <a:t>_________ (shrink) tumors</a:t>
            </a:r>
            <a:r>
              <a:rPr lang="en-US" altLang="zh-CN" sz="2600" dirty="0">
                <a:latin typeface="Times New Roman" panose="02020603050405020304" charset="0"/>
                <a:cs typeface="Times New Roman" panose="02020603050405020304" charset="0"/>
              </a:rPr>
              <a:t>. In a sea of pandemic-related </a:t>
            </a:r>
            <a:r>
              <a:rPr lang="en-US" altLang="zh-CN" sz="2600" dirty="0" smtClean="0">
                <a:latin typeface="Times New Roman" panose="02020603050405020304" charset="0"/>
                <a:cs typeface="Times New Roman" panose="02020603050405020304" charset="0"/>
              </a:rPr>
              <a:t>__________ (complain), </a:t>
            </a:r>
            <a:r>
              <a:rPr lang="en-US" altLang="zh-CN" sz="2600" dirty="0">
                <a:latin typeface="Times New Roman" panose="02020603050405020304" charset="0"/>
                <a:cs typeface="Times New Roman" panose="02020603050405020304" charset="0"/>
              </a:rPr>
              <a:t>those positive posts </a:t>
            </a:r>
            <a:r>
              <a:rPr lang="en-US" altLang="zh-CN" sz="2600" dirty="0">
                <a:solidFill>
                  <a:srgbClr val="3333FF"/>
                </a:solidFill>
                <a:latin typeface="Times New Roman" panose="02020603050405020304" charset="0"/>
                <a:cs typeface="Times New Roman" panose="02020603050405020304" charset="0"/>
              </a:rPr>
              <a:t>solicit</a:t>
            </a:r>
            <a:r>
              <a:rPr lang="en-US" altLang="zh-CN" sz="2600" dirty="0">
                <a:solidFill>
                  <a:schemeClr val="tx1"/>
                </a:solidFill>
                <a:latin typeface="Times New Roman" panose="02020603050405020304" charset="0"/>
                <a:cs typeface="Times New Roman" panose="02020603050405020304" charset="0"/>
              </a:rPr>
              <a:t>ed </a:t>
            </a:r>
            <a:r>
              <a:rPr lang="en-US" altLang="zh-CN" sz="2600" dirty="0">
                <a:latin typeface="Times New Roman" panose="02020603050405020304" charset="0"/>
                <a:cs typeface="Times New Roman" panose="02020603050405020304" charset="0"/>
              </a:rPr>
              <a:t>hundreds of likes.</a:t>
            </a:r>
            <a:endParaRPr lang="en-US" altLang="zh-CN" sz="2600" dirty="0">
              <a:latin typeface="Times New Roman" panose="02020603050405020304" charset="0"/>
              <a:cs typeface="Times New Roman" panose="02020603050405020304" charset="0"/>
            </a:endParaRPr>
          </a:p>
          <a:p>
            <a:pPr>
              <a:lnSpc>
                <a:spcPct val="100000"/>
              </a:lnSpc>
            </a:pPr>
            <a:r>
              <a:rPr lang="en-US" altLang="zh-CN" sz="2600" dirty="0" smtClean="0">
                <a:latin typeface="Times New Roman" panose="02020603050405020304" charset="0"/>
                <a:cs typeface="Times New Roman" panose="02020603050405020304" charset="0"/>
              </a:rPr>
              <a:t>      “</a:t>
            </a:r>
            <a:r>
              <a:rPr lang="en-US" altLang="zh-CN" sz="2600" dirty="0">
                <a:latin typeface="Times New Roman" panose="02020603050405020304" charset="0"/>
                <a:cs typeface="Times New Roman" panose="02020603050405020304" charset="0"/>
              </a:rPr>
              <a:t>This October we found it in my brain,” Stephanie </a:t>
            </a:r>
            <a:r>
              <a:rPr lang="en-US" altLang="zh-CN" sz="2600" dirty="0" smtClean="0">
                <a:latin typeface="Times New Roman" panose="02020603050405020304" charset="0"/>
                <a:cs typeface="Times New Roman" panose="02020603050405020304" charset="0"/>
              </a:rPr>
              <a:t>_____ (tell) </a:t>
            </a:r>
            <a:r>
              <a:rPr lang="en-US" altLang="zh-CN" sz="2600" dirty="0">
                <a:latin typeface="Times New Roman" panose="02020603050405020304" charset="0"/>
                <a:cs typeface="Times New Roman" panose="02020603050405020304" charset="0"/>
              </a:rPr>
              <a:t>me via phone a few days after returning from San Diego. </a:t>
            </a:r>
            <a:r>
              <a:rPr lang="en-US" altLang="zh-CN" sz="2600" dirty="0" smtClean="0">
                <a:latin typeface="Times New Roman" panose="02020603050405020304" charset="0"/>
                <a:cs typeface="Times New Roman" panose="02020603050405020304" charset="0"/>
              </a:rPr>
              <a:t>________ (initial), </a:t>
            </a:r>
            <a:r>
              <a:rPr lang="en-US" altLang="zh-CN" sz="2600" dirty="0">
                <a:latin typeface="Times New Roman" panose="02020603050405020304" charset="0"/>
                <a:cs typeface="Times New Roman" panose="02020603050405020304" charset="0"/>
              </a:rPr>
              <a:t>they tried to raise money for trip on her </a:t>
            </a:r>
            <a:r>
              <a:rPr lang="en-US" altLang="zh-CN" sz="2600" dirty="0" err="1">
                <a:latin typeface="Times New Roman" panose="02020603050405020304" charset="0"/>
                <a:cs typeface="Times New Roman" panose="02020603050405020304" charset="0"/>
              </a:rPr>
              <a:t>GoFundMe</a:t>
            </a:r>
            <a:r>
              <a:rPr lang="en-US" altLang="zh-CN" sz="2600" dirty="0">
                <a:latin typeface="Times New Roman" panose="02020603050405020304" charset="0"/>
                <a:cs typeface="Times New Roman" panose="02020603050405020304" charset="0"/>
              </a:rPr>
              <a:t> page. Ultimately, it </a:t>
            </a:r>
            <a:r>
              <a:rPr lang="en-US" altLang="zh-CN" sz="2600" dirty="0" smtClean="0">
                <a:latin typeface="Times New Roman" panose="02020603050405020304" charset="0"/>
                <a:cs typeface="Times New Roman" panose="02020603050405020304" charset="0"/>
              </a:rPr>
              <a:t>__________ (make) possible </a:t>
            </a:r>
            <a:r>
              <a:rPr lang="en-US" altLang="zh-CN" sz="2600" dirty="0">
                <a:latin typeface="Times New Roman" panose="02020603050405020304" charset="0"/>
                <a:cs typeface="Times New Roman" panose="02020603050405020304" charset="0"/>
              </a:rPr>
              <a:t>by the Jack &amp; Jill Late Stage Cancer Foundation.</a:t>
            </a:r>
            <a:endParaRPr lang="en-US" altLang="zh-CN" sz="2600" dirty="0">
              <a:latin typeface="Times New Roman" panose="02020603050405020304" charset="0"/>
              <a:cs typeface="Times New Roman" panose="02020603050405020304" charset="0"/>
            </a:endParaRPr>
          </a:p>
          <a:p>
            <a:pPr>
              <a:lnSpc>
                <a:spcPct val="100000"/>
              </a:lnSpc>
            </a:pPr>
            <a:r>
              <a:rPr lang="en-US" altLang="zh-CN" sz="2600" dirty="0" smtClean="0">
                <a:latin typeface="Times New Roman" panose="02020603050405020304" charset="0"/>
                <a:cs typeface="Times New Roman" panose="02020603050405020304" charset="0"/>
              </a:rPr>
              <a:t>        When </a:t>
            </a:r>
            <a:r>
              <a:rPr lang="en-US" altLang="zh-CN" sz="2600" dirty="0">
                <a:latin typeface="Times New Roman" panose="02020603050405020304" charset="0"/>
                <a:cs typeface="Times New Roman" panose="02020603050405020304" charset="0"/>
              </a:rPr>
              <a:t>I asked </a:t>
            </a:r>
            <a:r>
              <a:rPr lang="en-US" altLang="zh-CN" sz="2600" dirty="0" smtClean="0">
                <a:latin typeface="Times New Roman" panose="02020603050405020304" charset="0"/>
                <a:cs typeface="Times New Roman" panose="02020603050405020304" charset="0"/>
              </a:rPr>
              <a:t>______ </a:t>
            </a:r>
            <a:r>
              <a:rPr lang="en-US" altLang="zh-CN" sz="2600" dirty="0">
                <a:latin typeface="Times New Roman" panose="02020603050405020304" charset="0"/>
                <a:cs typeface="Times New Roman" panose="02020603050405020304" charset="0"/>
              </a:rPr>
              <a:t>her favorite part of their trip was, her answer caught me </a:t>
            </a:r>
            <a:r>
              <a:rPr lang="en-US" altLang="zh-CN" sz="2600" dirty="0">
                <a:solidFill>
                  <a:srgbClr val="3333FF"/>
                </a:solidFill>
                <a:latin typeface="Times New Roman" panose="02020603050405020304" charset="0"/>
                <a:cs typeface="Times New Roman" panose="02020603050405020304" charset="0"/>
              </a:rPr>
              <a:t>off guard</a:t>
            </a:r>
            <a:r>
              <a:rPr lang="en-US" altLang="zh-CN" sz="2600" dirty="0">
                <a:latin typeface="Times New Roman" panose="02020603050405020304" charset="0"/>
                <a:cs typeface="Times New Roman" panose="02020603050405020304" charset="0"/>
              </a:rPr>
              <a:t>: “The best part was </a:t>
            </a:r>
            <a:r>
              <a:rPr lang="en-US" altLang="zh-CN" sz="2600" dirty="0" smtClean="0">
                <a:latin typeface="Times New Roman" panose="02020603050405020304" charset="0"/>
                <a:cs typeface="Times New Roman" panose="02020603050405020304" charset="0"/>
              </a:rPr>
              <a:t>_________ (watch) </a:t>
            </a:r>
            <a:r>
              <a:rPr lang="en-US" altLang="zh-CN" sz="2600" dirty="0">
                <a:latin typeface="Times New Roman" panose="02020603050405020304" charset="0"/>
                <a:cs typeface="Times New Roman" panose="02020603050405020304" charset="0"/>
              </a:rPr>
              <a:t>everyone </a:t>
            </a:r>
            <a:r>
              <a:rPr lang="en-US" altLang="zh-CN" sz="2600" dirty="0" smtClean="0">
                <a:latin typeface="Times New Roman" panose="02020603050405020304" charset="0"/>
                <a:cs typeface="Times New Roman" panose="02020603050405020304" charset="0"/>
              </a:rPr>
              <a:t>smile. I </a:t>
            </a:r>
            <a:r>
              <a:rPr lang="en-US" altLang="zh-CN" sz="2600" dirty="0">
                <a:latin typeface="Times New Roman" panose="02020603050405020304" charset="0"/>
                <a:cs typeface="Times New Roman" panose="02020603050405020304" charset="0"/>
              </a:rPr>
              <a:t>wanted to make memories with my kids and </a:t>
            </a:r>
            <a:r>
              <a:rPr lang="en-US" altLang="zh-CN" sz="2600" dirty="0" smtClean="0">
                <a:latin typeface="Times New Roman" panose="02020603050405020304" charset="0"/>
                <a:cs typeface="Times New Roman" panose="02020603050405020304" charset="0"/>
              </a:rPr>
              <a:t>partner.”</a:t>
            </a:r>
            <a:endParaRPr lang="en-US" altLang="zh-CN" sz="2600" dirty="0">
              <a:latin typeface="Times New Roman" panose="02020603050405020304" charset="0"/>
              <a:cs typeface="Times New Roman" panose="02020603050405020304" charset="0"/>
            </a:endParaRPr>
          </a:p>
          <a:p>
            <a:pPr>
              <a:lnSpc>
                <a:spcPct val="100000"/>
              </a:lnSpc>
            </a:pPr>
            <a:endParaRPr lang="en-US" altLang="zh-CN" sz="2600" dirty="0">
              <a:latin typeface="Times New Roman" panose="02020603050405020304" charset="0"/>
              <a:cs typeface="Times New Roman" panose="02020603050405020304" charset="0"/>
            </a:endParaRPr>
          </a:p>
        </p:txBody>
      </p:sp>
      <p:sp>
        <p:nvSpPr>
          <p:cNvPr id="1048598" name="文本框 4"/>
          <p:cNvSpPr txBox="1"/>
          <p:nvPr/>
        </p:nvSpPr>
        <p:spPr>
          <a:xfrm>
            <a:off x="1798955" y="0"/>
            <a:ext cx="8514818" cy="461665"/>
          </a:xfrm>
          <a:prstGeom prst="rect">
            <a:avLst/>
          </a:prstGeom>
          <a:noFill/>
        </p:spPr>
        <p:txBody>
          <a:bodyPr wrap="square" rtlCol="0">
            <a:spAutoFit/>
          </a:bodyPr>
          <a:lstStyle/>
          <a:p>
            <a:r>
              <a:rPr lang="zh-CN" altLang="en-US" sz="2400" b="1" dirty="0" smtClean="0">
                <a:solidFill>
                  <a:schemeClr val="accent2"/>
                </a:solidFill>
                <a:latin typeface="+mj-ea"/>
                <a:ea typeface="+mj-ea"/>
                <a:cs typeface="Arial" panose="020B0604020202020204" pitchFamily="34" charset="0"/>
              </a:rPr>
              <a:t>（</a:t>
            </a:r>
            <a:r>
              <a:rPr lang="en-US" altLang="zh-CN" sz="2400" b="1" dirty="0" smtClean="0">
                <a:solidFill>
                  <a:schemeClr val="accent2"/>
                </a:solidFill>
                <a:latin typeface="+mj-ea"/>
                <a:ea typeface="+mj-ea"/>
                <a:cs typeface="Arial" panose="020B0604020202020204" pitchFamily="34" charset="0"/>
              </a:rPr>
              <a:t>《</a:t>
            </a:r>
            <a:r>
              <a:rPr lang="zh-CN" altLang="en-US" sz="2400" b="1" dirty="0">
                <a:solidFill>
                  <a:schemeClr val="accent2"/>
                </a:solidFill>
                <a:latin typeface="+mj-ea"/>
                <a:ea typeface="+mj-ea"/>
                <a:cs typeface="Arial" panose="020B0604020202020204" pitchFamily="34" charset="0"/>
              </a:rPr>
              <a:t>今日美国</a:t>
            </a:r>
            <a:r>
              <a:rPr lang="en-US" altLang="zh-CN" sz="2400" b="1" dirty="0">
                <a:solidFill>
                  <a:schemeClr val="accent2"/>
                </a:solidFill>
                <a:latin typeface="+mj-ea"/>
                <a:ea typeface="+mj-ea"/>
                <a:cs typeface="Arial" panose="020B0604020202020204" pitchFamily="34" charset="0"/>
              </a:rPr>
              <a:t>》2022</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a:t>
            </a:r>
            <a:r>
              <a:rPr lang="zh-CN" altLang="en-US" sz="2400" b="1" dirty="0">
                <a:solidFill>
                  <a:schemeClr val="accent2"/>
                </a:solidFill>
                <a:latin typeface="+mj-ea"/>
                <a:ea typeface="+mj-ea"/>
                <a:cs typeface="Arial" panose="020B0604020202020204" pitchFamily="34" charset="0"/>
              </a:rPr>
              <a:t>月</a:t>
            </a:r>
            <a:r>
              <a:rPr lang="en-US" altLang="zh-CN" sz="2400" b="1" dirty="0">
                <a:solidFill>
                  <a:schemeClr val="accent2"/>
                </a:solidFill>
                <a:latin typeface="+mj-ea"/>
                <a:ea typeface="+mj-ea"/>
                <a:cs typeface="Arial" panose="020B0604020202020204" pitchFamily="34" charset="0"/>
              </a:rPr>
              <a:t>10</a:t>
            </a:r>
            <a:r>
              <a:rPr lang="zh-CN" altLang="en-US" sz="2400" b="1" dirty="0">
                <a:solidFill>
                  <a:schemeClr val="accent2"/>
                </a:solidFill>
                <a:latin typeface="+mj-ea"/>
                <a:ea typeface="+mj-ea"/>
                <a:cs typeface="Arial" panose="020B0604020202020204" pitchFamily="34" charset="0"/>
              </a:rPr>
              <a:t>日 </a:t>
            </a:r>
            <a:r>
              <a:rPr lang="en-US" altLang="zh-CN" sz="2400" b="1" dirty="0">
                <a:solidFill>
                  <a:schemeClr val="accent2"/>
                </a:solidFill>
                <a:latin typeface="+mj-ea"/>
                <a:ea typeface="+mj-ea"/>
                <a:cs typeface="Arial" panose="020B0604020202020204" pitchFamily="34" charset="0"/>
              </a:rPr>
              <a:t>1B &amp; 2B </a:t>
            </a:r>
            <a:r>
              <a:rPr lang="zh-CN" altLang="en-US" sz="2400" b="1" dirty="0">
                <a:solidFill>
                  <a:schemeClr val="accent2"/>
                </a:solidFill>
                <a:latin typeface="+mj-ea"/>
                <a:ea typeface="+mj-ea"/>
                <a:cs typeface="Arial" panose="020B0604020202020204" pitchFamily="34" charset="0"/>
              </a:rPr>
              <a:t>版面</a:t>
            </a:r>
            <a:r>
              <a:rPr lang="en-US" altLang="zh-CN" sz="2400" b="1" dirty="0" smtClean="0">
                <a:solidFill>
                  <a:schemeClr val="accent2"/>
                </a:solidFill>
                <a:latin typeface="+mj-ea"/>
                <a:ea typeface="+mj-ea"/>
                <a:cs typeface="Arial" panose="020B0604020202020204" pitchFamily="34" charset="0"/>
              </a:rPr>
              <a:t>）</a:t>
            </a:r>
            <a:endParaRPr lang="zh-CN" altLang="en-US" sz="2400" b="1" dirty="0">
              <a:solidFill>
                <a:schemeClr val="accent2"/>
              </a:solidFill>
              <a:latin typeface="+mj-ea"/>
              <a:ea typeface="+mj-ea"/>
              <a:cs typeface="Arial" panose="020B0604020202020204" pitchFamily="34" charset="0"/>
            </a:endParaRPr>
          </a:p>
        </p:txBody>
      </p:sp>
      <p:sp>
        <p:nvSpPr>
          <p:cNvPr id="1048599"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3" name="文本框 2"/>
          <p:cNvSpPr txBox="1"/>
          <p:nvPr/>
        </p:nvSpPr>
        <p:spPr>
          <a:xfrm>
            <a:off x="7967773" y="475234"/>
            <a:ext cx="750526" cy="492443"/>
          </a:xfrm>
          <a:prstGeom prst="rect">
            <a:avLst/>
          </a:prstGeom>
          <a:noFill/>
        </p:spPr>
        <p:txBody>
          <a:bodyPr wrap="none" rtlCol="0" anchor="t">
            <a:spAutoFit/>
          </a:bodyPr>
          <a:lstStyle/>
          <a:p>
            <a:r>
              <a:rPr lang="en-US" altLang="zh-CN" sz="2600" dirty="0" smtClean="0">
                <a:solidFill>
                  <a:srgbClr val="FF0000"/>
                </a:solidFill>
                <a:latin typeface="Times New Roman" panose="02020603050405020304" charset="0"/>
                <a:cs typeface="Times New Roman" panose="02020603050405020304" charset="0"/>
                <a:sym typeface="+mn-ea"/>
              </a:rPr>
              <a:t>But</a:t>
            </a:r>
            <a:r>
              <a:rPr lang="zh-CN" altLang="en-US"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5" name="文本框 4"/>
          <p:cNvSpPr txBox="1"/>
          <p:nvPr/>
        </p:nvSpPr>
        <p:spPr>
          <a:xfrm>
            <a:off x="254628" y="1300158"/>
            <a:ext cx="1117614" cy="492443"/>
          </a:xfrm>
          <a:prstGeom prst="rect">
            <a:avLst/>
          </a:prstGeom>
          <a:noFill/>
        </p:spPr>
        <p:txBody>
          <a:bodyPr wrap="none" rtlCol="0" anchor="t">
            <a:spAutoFit/>
          </a:bodyPr>
          <a:lstStyle/>
          <a:p>
            <a:r>
              <a:rPr lang="en-US" altLang="zh-CN" sz="2600" dirty="0" smtClean="0">
                <a:solidFill>
                  <a:srgbClr val="FF0000"/>
                </a:solidFill>
                <a:latin typeface="Times New Roman" panose="02020603050405020304" charset="0"/>
                <a:cs typeface="Times New Roman" panose="02020603050405020304" charset="0"/>
                <a:sym typeface="+mn-ea"/>
              </a:rPr>
              <a:t>before</a:t>
            </a:r>
            <a:r>
              <a:rPr lang="zh-CN" altLang="en-US"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6" name="文本框 5"/>
          <p:cNvSpPr txBox="1"/>
          <p:nvPr/>
        </p:nvSpPr>
        <p:spPr>
          <a:xfrm>
            <a:off x="3885145" y="2429812"/>
            <a:ext cx="675185" cy="492443"/>
          </a:xfrm>
          <a:prstGeom prst="rect">
            <a:avLst/>
          </a:prstGeom>
          <a:noFill/>
        </p:spPr>
        <p:txBody>
          <a:bodyPr wrap="none" rtlCol="0" anchor="t">
            <a:spAutoFit/>
          </a:bodyPr>
          <a:lstStyle/>
          <a:p>
            <a:r>
              <a:rPr lang="en-US" altLang="zh-CN" sz="2600" dirty="0" smtClean="0">
                <a:solidFill>
                  <a:srgbClr val="FF0000"/>
                </a:solidFill>
                <a:latin typeface="Times New Roman" panose="02020603050405020304" charset="0"/>
                <a:cs typeface="Times New Roman" panose="02020603050405020304" charset="0"/>
                <a:sym typeface="+mn-ea"/>
              </a:rPr>
              <a:t>the</a:t>
            </a:r>
            <a:r>
              <a:rPr lang="zh-CN" altLang="en-US"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7" name="文本框 6"/>
          <p:cNvSpPr txBox="1"/>
          <p:nvPr/>
        </p:nvSpPr>
        <p:spPr>
          <a:xfrm>
            <a:off x="8584403" y="2845697"/>
            <a:ext cx="1444626" cy="492443"/>
          </a:xfrm>
          <a:prstGeom prst="rect">
            <a:avLst/>
          </a:prstGeom>
          <a:noFill/>
        </p:spPr>
        <p:txBody>
          <a:bodyPr wrap="none" rtlCol="0" anchor="t">
            <a:spAutoFit/>
          </a:bodyPr>
          <a:lstStyle/>
          <a:p>
            <a:r>
              <a:rPr lang="en-US" altLang="zh-CN" sz="2600" dirty="0">
                <a:solidFill>
                  <a:srgbClr val="FF0000"/>
                </a:solidFill>
                <a:latin typeface="Times New Roman" panose="02020603050405020304" charset="0"/>
                <a:cs typeface="Times New Roman" panose="02020603050405020304" charset="0"/>
                <a:sym typeface="+mn-ea"/>
              </a:rPr>
              <a:t>shrinking</a:t>
            </a:r>
            <a:endParaRPr lang="zh-CN" altLang="en-US" dirty="0"/>
          </a:p>
        </p:txBody>
      </p:sp>
      <p:sp>
        <p:nvSpPr>
          <p:cNvPr id="8" name="文本框 7"/>
          <p:cNvSpPr txBox="1"/>
          <p:nvPr/>
        </p:nvSpPr>
        <p:spPr>
          <a:xfrm>
            <a:off x="5153405" y="3244186"/>
            <a:ext cx="1648208"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complaints</a:t>
            </a:r>
            <a:endParaRPr lang="zh-CN" altLang="en-US" dirty="0"/>
          </a:p>
        </p:txBody>
      </p:sp>
      <p:sp>
        <p:nvSpPr>
          <p:cNvPr id="9" name="文本框 8"/>
          <p:cNvSpPr txBox="1"/>
          <p:nvPr/>
        </p:nvSpPr>
        <p:spPr>
          <a:xfrm>
            <a:off x="7478395" y="4067295"/>
            <a:ext cx="787395"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told</a:t>
            </a:r>
            <a:r>
              <a:rPr sz="2600" dirty="0" smtClean="0">
                <a:solidFill>
                  <a:srgbClr val="FF0000"/>
                </a:solidFill>
                <a:latin typeface="Times New Roman" panose="02020603050405020304" charset="0"/>
                <a:cs typeface="Times New Roman" panose="02020603050405020304" charset="0"/>
                <a:sym typeface="+mn-ea"/>
              </a:rPr>
              <a:t> </a:t>
            </a:r>
            <a:endParaRPr lang="zh-CN" altLang="en-US" dirty="0"/>
          </a:p>
        </p:txBody>
      </p:sp>
      <p:sp>
        <p:nvSpPr>
          <p:cNvPr id="10" name="文本框 9"/>
          <p:cNvSpPr txBox="1"/>
          <p:nvPr/>
        </p:nvSpPr>
        <p:spPr>
          <a:xfrm>
            <a:off x="5153405" y="4413349"/>
            <a:ext cx="1241045"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Initially</a:t>
            </a:r>
            <a:endParaRPr lang="zh-CN" altLang="en-US" dirty="0"/>
          </a:p>
        </p:txBody>
      </p:sp>
      <p:sp>
        <p:nvSpPr>
          <p:cNvPr id="11" name="文本框 10"/>
          <p:cNvSpPr txBox="1"/>
          <p:nvPr/>
        </p:nvSpPr>
        <p:spPr>
          <a:xfrm>
            <a:off x="5977509" y="4852687"/>
            <a:ext cx="1590500"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was made </a:t>
            </a:r>
            <a:endParaRPr lang="en-US" sz="26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2806944" y="5599671"/>
            <a:ext cx="933035" cy="492443"/>
          </a:xfrm>
          <a:prstGeom prst="rect">
            <a:avLst/>
          </a:prstGeom>
          <a:noFill/>
        </p:spPr>
        <p:txBody>
          <a:bodyPr wrap="square" rtlCol="0" anchor="t">
            <a:spAutoFit/>
          </a:bodyPr>
          <a:lstStyle/>
          <a:p>
            <a:r>
              <a:rPr lang="en-US" sz="2600" dirty="0" smtClean="0">
                <a:solidFill>
                  <a:srgbClr val="FF0000"/>
                </a:solidFill>
                <a:latin typeface="Times New Roman" panose="02020603050405020304" charset="0"/>
                <a:cs typeface="Times New Roman" panose="02020603050405020304" charset="0"/>
                <a:sym typeface="+mn-ea"/>
              </a:rPr>
              <a:t>what</a:t>
            </a:r>
            <a:endParaRPr lang="zh-CN" altLang="en-US" dirty="0"/>
          </a:p>
        </p:txBody>
      </p:sp>
      <p:sp>
        <p:nvSpPr>
          <p:cNvPr id="13" name="文本框 12"/>
          <p:cNvSpPr txBox="1"/>
          <p:nvPr/>
        </p:nvSpPr>
        <p:spPr>
          <a:xfrm>
            <a:off x="3739979" y="5985322"/>
            <a:ext cx="1406154" cy="492443"/>
          </a:xfrm>
          <a:prstGeom prst="rect">
            <a:avLst/>
          </a:prstGeom>
          <a:noFill/>
        </p:spPr>
        <p:txBody>
          <a:bodyPr wrap="none" rtlCol="0" anchor="t">
            <a:spAutoFit/>
          </a:bodyPr>
          <a:lstStyle/>
          <a:p>
            <a:r>
              <a:rPr lang="en-US" sz="2600" dirty="0">
                <a:solidFill>
                  <a:srgbClr val="FF0000"/>
                </a:solidFill>
                <a:latin typeface="Times New Roman" panose="02020603050405020304" charset="0"/>
                <a:cs typeface="Times New Roman" panose="02020603050405020304" charset="0"/>
                <a:sym typeface="+mn-ea"/>
              </a:rPr>
              <a:t>watching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tags/tag1.xml><?xml version="1.0" encoding="utf-8"?>
<p:tagLst xmlns:p="http://schemas.openxmlformats.org/presentationml/2006/main">
  <p:tag name="KSO_WM_UNIT_PLACING_PICTURE_USER_VIEWPORT" val="{&quot;height&quot;:5970,&quot;width&quot;:106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12705</Words>
  <Application>WPS 演示</Application>
  <PresentationFormat>宽屏</PresentationFormat>
  <Paragraphs>439</Paragraphs>
  <Slides>22</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宋体</vt:lpstr>
      <vt:lpstr>Wingdings</vt:lpstr>
      <vt:lpstr>Trebuchet MS</vt:lpstr>
      <vt:lpstr>Times New Roman</vt:lpstr>
      <vt:lpstr>华文中宋</vt:lpstr>
      <vt:lpstr>Wingdings</vt:lpstr>
      <vt:lpstr>微软雅黑</vt:lpstr>
      <vt:lpstr>Arial Unicode MS</vt:lpstr>
      <vt:lpstr>Calibri</vt:lpstr>
      <vt:lpstr>HelveticaNeue</vt:lpstr>
      <vt:lpstr>Corbel</vt:lpstr>
      <vt:lpstr>华文新魏</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24147</cp:lastModifiedBy>
  <cp:revision>536</cp:revision>
  <dcterms:created xsi:type="dcterms:W3CDTF">2021-12-07T10:12:00Z</dcterms:created>
  <dcterms:modified xsi:type="dcterms:W3CDTF">2022-01-16T11:46:09Z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3B309F1C6E1B4745889C1E611CE84383</vt:lpwstr>
  </property>
  <property fmtid="{D5CDD505-2E9C-101B-9397-08002B2CF9AE}" pid="3" name="KSOProductBuildVer">
    <vt:lpwstr>2052-11.8.2.8411</vt:lpwstr>
  </property>
</Properties>
</file>