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8" r:id="rId3"/>
    <p:sldId id="256" r:id="rId4"/>
    <p:sldId id="260" r:id="rId5"/>
    <p:sldId id="257" r:id="rId6"/>
    <p:sldId id="261" r:id="rId7"/>
    <p:sldId id="262" r:id="rId8"/>
    <p:sldId id="259" r:id="rId9"/>
    <p:sldId id="301" r:id="rId10"/>
    <p:sldId id="288" r:id="rId11"/>
    <p:sldId id="277" r:id="rId12"/>
    <p:sldId id="267" r:id="rId13"/>
    <p:sldId id="268" r:id="rId14"/>
    <p:sldId id="269" r:id="rId15"/>
    <p:sldId id="270" r:id="rId16"/>
    <p:sldId id="271" r:id="rId17"/>
    <p:sldId id="313" r:id="rId18"/>
    <p:sldId id="314" r:id="rId19"/>
    <p:sldId id="316" r:id="rId20"/>
    <p:sldId id="276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jbj" initials="g" lastIdx="0" clrIdx="0"/>
  <p:cmAuthor id="2" name="雪 王" initials="雪" lastIdx="1" clrIdx="1"/>
  <p:cmAuthor id="3" name="王 雪" initials="王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AA9"/>
    <a:srgbClr val="DF17AD"/>
    <a:srgbClr val="3DFF94"/>
    <a:srgbClr val="E2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5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13" y="836712"/>
            <a:ext cx="10561173" cy="60959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9288" y="0"/>
            <a:ext cx="836023" cy="8360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12.jpe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media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2.mp4" TargetMode="External"/><Relationship Id="rId3" Type="http://schemas.openxmlformats.org/officeDocument/2006/relationships/video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2.mp4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media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3.mp4" TargetMode="External"/><Relationship Id="rId3" Type="http://schemas.openxmlformats.org/officeDocument/2006/relationships/video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3.mp4" TargetMode="External"/><Relationship Id="rId2" Type="http://schemas.openxmlformats.org/officeDocument/2006/relationships/image" Target="../media/image21.png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microsoft.com/office/2007/relationships/media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4.mp4" TargetMode="External"/><Relationship Id="rId2" Type="http://schemas.openxmlformats.org/officeDocument/2006/relationships/video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4.mp4" TargetMode="Externa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9.GIF"/><Relationship Id="rId7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tags" Target="../tags/tag3.xml"/><Relationship Id="rId4" Type="http://schemas.openxmlformats.org/officeDocument/2006/relationships/image" Target="../media/image7.jpeg"/><Relationship Id="rId3" Type="http://schemas.openxmlformats.org/officeDocument/2006/relationships/tags" Target="../tags/tag2.xml"/><Relationship Id="rId2" Type="http://schemas.openxmlformats.org/officeDocument/2006/relationships/image" Target="../media/image6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1.mp4" TargetMode="External"/><Relationship Id="rId1" Type="http://schemas.openxmlformats.org/officeDocument/2006/relationships/video" Target="file:///D:\&#25991;&#20214;\&#32599;&#27427;&#25463;\&#28335;&#24681;&#25945;&#32946;%20&#20154;&#25945;&#29256;&#26032;&#25945;&#26448;&#36873;&#25321;&#24615;&#24517;&#20462;&#19977;Unit3%20Reading%20and%20Thinking&#25945;&#23398;&#35838;&#20214;%20&#32599;&#27427;&#25463;\&#23186;&#20307;1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6229985" y="902335"/>
            <a:ext cx="2878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evidence</a:t>
            </a:r>
            <a:endParaRPr lang="zh-CN" altLang="en-US" sz="2800"/>
          </a:p>
        </p:txBody>
      </p:sp>
      <p:sp>
        <p:nvSpPr>
          <p:cNvPr id="24" name="文本框 23"/>
          <p:cNvSpPr txBox="1"/>
          <p:nvPr/>
        </p:nvSpPr>
        <p:spPr>
          <a:xfrm>
            <a:off x="5989320" y="4500880"/>
            <a:ext cx="3039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consequences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229985" y="2730500"/>
            <a:ext cx="1466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cause</a:t>
            </a:r>
            <a:endParaRPr lang="zh-CN" altLang="en-US" sz="2800"/>
          </a:p>
        </p:txBody>
      </p:sp>
      <p:pic>
        <p:nvPicPr>
          <p:cNvPr id="8" name="图片 7" descr="initpintu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75"/>
            <a:ext cx="5324475" cy="68548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00810" y="426085"/>
            <a:ext cx="3632835" cy="237490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246505" y="1814195"/>
            <a:ext cx="3632835" cy="237490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1915" y="2051685"/>
            <a:ext cx="4462145" cy="237490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97815" y="4431030"/>
            <a:ext cx="3632835" cy="237490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047750" y="5684520"/>
            <a:ext cx="3287395" cy="237490"/>
          </a:xfrm>
          <a:prstGeom prst="rect">
            <a:avLst/>
          </a:prstGeom>
          <a:solidFill>
            <a:srgbClr val="7030A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989320" y="-203835"/>
            <a:ext cx="748157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Expository essay</a:t>
            </a:r>
            <a:r>
              <a:rPr lang="en-US" altLang="zh-CN" sz="44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altLang="zh-CN" sz="44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71135" y="688340"/>
            <a:ext cx="7082790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Para 1 &amp;2 </a:t>
            </a:r>
            <a:endParaRPr lang="en-US" altLang="zh-CN" sz="2800" b="1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The __________ of dramatic climate change that had an impact on Earth’s ecology. </a:t>
            </a:r>
            <a:endParaRPr lang="en-US" altLang="zh-CN" sz="2800" b="1">
              <a:solidFill>
                <a:srgbClr val="0070C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23840" y="2598420"/>
            <a:ext cx="6828155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Para 3</a:t>
            </a:r>
            <a:endParaRPr lang="en-US" altLang="zh-CN" sz="2800" b="1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The ________ of the increase in the global average surface temperature. </a:t>
            </a:r>
            <a:endParaRPr lang="en-US" altLang="zh-CN" sz="2800" b="1">
              <a:solidFill>
                <a:srgbClr val="0070C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60670" y="4312920"/>
            <a:ext cx="6976745" cy="779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Para 4 </a:t>
            </a:r>
            <a:endParaRPr lang="en-US" altLang="zh-CN" sz="2800" b="1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The</a:t>
            </a:r>
            <a:r>
              <a:rPr lang="en-US" altLang="zh-CN" sz="2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</a:rPr>
              <a:t>____________</a:t>
            </a:r>
            <a:r>
              <a:rPr lang="en-US" altLang="zh-CN" sz="2800" b="1">
                <a:solidFill>
                  <a:srgbClr val="FF0000"/>
                </a:solidFill>
              </a:rPr>
              <a:t> </a:t>
            </a:r>
            <a:r>
              <a:rPr lang="en-US" altLang="zh-CN" sz="2800" b="1">
                <a:solidFill>
                  <a:srgbClr val="0070C0"/>
                </a:solidFill>
              </a:rPr>
              <a:t>of the rise in temperature. </a:t>
            </a:r>
            <a:endParaRPr lang="en-US" altLang="zh-CN" sz="2800" b="1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24475" y="5872480"/>
            <a:ext cx="7808595" cy="1123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Para 5</a:t>
            </a:r>
            <a:endParaRPr lang="en-US" altLang="zh-CN" sz="2800" b="1">
              <a:solidFill>
                <a:srgbClr val="0070C0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 b="1">
                <a:solidFill>
                  <a:srgbClr val="0070C0"/>
                </a:solidFill>
              </a:rPr>
              <a:t>The __________ to reducing greenhouse gas emissions.</a:t>
            </a:r>
            <a:endParaRPr lang="en-US" altLang="zh-CN" sz="2800" b="1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0670" y="759460"/>
            <a:ext cx="6791325" cy="10147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Evidence </a:t>
            </a:r>
            <a:endParaRPr lang="en-US" altLang="zh-CN" sz="60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23840" y="2604770"/>
            <a:ext cx="6767830" cy="10147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Cause  </a:t>
            </a:r>
            <a:endParaRPr lang="en-US" altLang="zh-CN" sz="60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62880" y="4415790"/>
            <a:ext cx="6828155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Consequences  </a:t>
            </a:r>
            <a:endParaRPr lang="en-US" altLang="zh-CN" sz="54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76010" y="6031865"/>
            <a:ext cx="159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solutions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5262880" y="5948045"/>
            <a:ext cx="6710045" cy="9220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Solutions  </a:t>
            </a:r>
            <a:endParaRPr lang="en-US" altLang="zh-CN" sz="54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8407400" y="1804035"/>
            <a:ext cx="539115" cy="765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下箭头 25"/>
          <p:cNvSpPr/>
          <p:nvPr/>
        </p:nvSpPr>
        <p:spPr>
          <a:xfrm>
            <a:off x="8407400" y="3655060"/>
            <a:ext cx="539115" cy="765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8407400" y="5402580"/>
            <a:ext cx="539115" cy="534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3" grpId="0"/>
      <p:bldP spid="6" grpId="0" animBg="1"/>
      <p:bldP spid="7" grpId="0" animBg="1"/>
      <p:bldP spid="9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" grpId="0" animBg="1"/>
      <p:bldP spid="3" grpId="0" bldLvl="0" animBg="1"/>
      <p:bldP spid="4" grpId="0" animBg="1"/>
      <p:bldP spid="25" grpId="0"/>
      <p:bldP spid="5" grpId="1" bldLvl="0" animBg="1"/>
      <p:bldP spid="10" grpId="0" animBg="1"/>
      <p:bldP spid="26" grpId="0" bldLvl="0" animBg="1"/>
      <p:bldP spid="27" grpId="0" bldLvl="0" animBg="1"/>
      <p:bldP spid="27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2245" y="603250"/>
            <a:ext cx="10739755" cy="29787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0" y="668020"/>
            <a:ext cx="2927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2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  <a:p>
            <a:endParaRPr lang="en-US" altLang="zh-CN"/>
          </a:p>
        </p:txBody>
      </p:sp>
      <p:pic>
        <p:nvPicPr>
          <p:cNvPr id="107" name="图片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8803005" y="4505960"/>
            <a:ext cx="3388995" cy="23520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0" y="3435985"/>
            <a:ext cx="10894695" cy="33534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Jigsaw reading: Cause &amp; Effect  </a:t>
            </a:r>
            <a:endParaRPr lang="en-US" altLang="zh-CN" sz="4400">
              <a:solidFill>
                <a:srgbClr val="DF17AD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1. </a:t>
            </a: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climate change</a:t>
            </a: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2. </a:t>
            </a: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had to travel greater distances to find food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3. bears could not hunt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4. its dead body found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5. </a:t>
            </a: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low sea-ice levels</a:t>
            </a: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800">
                <a:solidFill>
                  <a:srgbClr val="EC0AA9"/>
                </a:solidFill>
                <a:latin typeface="Arial Black" panose="020B0A04020102020204" charset="0"/>
                <a:cs typeface="Arial Black" panose="020B0A04020102020204" charset="0"/>
              </a:rPr>
              <a:t>6. starved to death </a:t>
            </a:r>
            <a:endParaRPr lang="en-US" altLang="zh-CN" sz="2800">
              <a:solidFill>
                <a:srgbClr val="EC0AA9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-86995" y="4256405"/>
            <a:ext cx="12278995" cy="26015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climate change → </a:t>
            </a:r>
            <a:r>
              <a:rPr lang="en-US" altLang="zh-CN" sz="3200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low sea-ice levels → bears could not hunt → had to travel greater distances to find food →</a:t>
            </a:r>
            <a:r>
              <a:rPr lang="en-US" altLang="zh-CN" sz="3200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starved to death→ its dead body found</a:t>
            </a:r>
            <a:endParaRPr lang="en-US" altLang="zh-CN" sz="3200">
              <a:solidFill>
                <a:srgbClr val="7030A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  <a:p>
            <a:pPr>
              <a:lnSpc>
                <a:spcPct val="150000"/>
              </a:lnSpc>
            </a:pPr>
            <a:endParaRPr lang="en-US" altLang="zh-CN" sz="3200">
              <a:solidFill>
                <a:srgbClr val="7030A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While-reading: read for the content 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043555" y="3582035"/>
            <a:ext cx="7556500" cy="5080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>
            <a:off x="10714355" y="3218180"/>
            <a:ext cx="1390015" cy="10795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bldLvl="0" animBg="1"/>
      <p:bldP spid="10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0"/>
            <a:ext cx="9610090" cy="110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890"/>
            <a:ext cx="9609455" cy="30232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96520" y="329565"/>
            <a:ext cx="7556500" cy="5080"/>
          </a:xfrm>
          <a:prstGeom prst="line">
            <a:avLst/>
          </a:prstGeom>
          <a:ln w="539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048250" y="408305"/>
            <a:ext cx="2102485" cy="292100"/>
          </a:xfrm>
          <a:prstGeom prst="rect">
            <a:avLst/>
          </a:prstGeom>
          <a:noFill/>
          <a:ln w="444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22945" y="816610"/>
            <a:ext cx="1273175" cy="292100"/>
          </a:xfrm>
          <a:prstGeom prst="rect">
            <a:avLst/>
          </a:prstGeom>
          <a:noFill/>
          <a:ln w="444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585595" y="1861185"/>
            <a:ext cx="2102485" cy="292100"/>
          </a:xfrm>
          <a:prstGeom prst="rect">
            <a:avLst/>
          </a:prstGeom>
          <a:noFill/>
          <a:ln w="444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95885" y="1108710"/>
            <a:ext cx="1273175" cy="292100"/>
          </a:xfrm>
          <a:prstGeom prst="rect">
            <a:avLst/>
          </a:prstGeom>
          <a:noFill/>
          <a:ln w="4445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9705975" y="329565"/>
            <a:ext cx="2927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3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  <a:p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0" y="5069205"/>
            <a:ext cx="2199640" cy="1056259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Greenhouse effect </a:t>
            </a:r>
            <a:endParaRPr lang="en-US" altLang="zh-CN" sz="2800" b="1"/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2199640" y="5016500"/>
            <a:ext cx="838835" cy="626110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038475" y="4373245"/>
            <a:ext cx="3253105" cy="1056215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______ greenhouse effet </a:t>
            </a:r>
            <a:endParaRPr lang="en-US" altLang="zh-CN" sz="2800" b="1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199640" y="5669915"/>
            <a:ext cx="792480" cy="455295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992120" y="5669915"/>
            <a:ext cx="3252470" cy="1056259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________ greenhouse effect   </a:t>
            </a:r>
            <a:endParaRPr lang="en-US" altLang="zh-CN" sz="2800" b="1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291580" y="5016500"/>
            <a:ext cx="1198245" cy="1905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489825" y="4293235"/>
            <a:ext cx="4154170" cy="1098293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keeping Earth’s climate _____________________  </a:t>
            </a:r>
            <a:endParaRPr lang="en-US" altLang="zh-CN" sz="2800" b="1"/>
          </a:p>
        </p:txBody>
      </p:sp>
      <p:sp>
        <p:nvSpPr>
          <p:cNvPr id="18" name="文本框 17"/>
          <p:cNvSpPr txBox="1"/>
          <p:nvPr/>
        </p:nvSpPr>
        <p:spPr>
          <a:xfrm>
            <a:off x="7442835" y="5669915"/>
            <a:ext cx="4777740" cy="1056259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causing Earth’s surface temperature _____________</a:t>
            </a:r>
            <a:endParaRPr lang="en-US" altLang="zh-CN" sz="2800" b="1"/>
          </a:p>
        </p:txBody>
      </p:sp>
      <p:cxnSp>
        <p:nvCxnSpPr>
          <p:cNvPr id="19" name="直接箭头连接符 18"/>
          <p:cNvCxnSpPr/>
          <p:nvPr/>
        </p:nvCxnSpPr>
        <p:spPr>
          <a:xfrm>
            <a:off x="6244590" y="6196965"/>
            <a:ext cx="1198245" cy="1905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2988945" y="4389755"/>
            <a:ext cx="280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natural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88945" y="5685155"/>
            <a:ext cx="2058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man-made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89545" y="4770755"/>
            <a:ext cx="9884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warm and habitable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567545" y="6155055"/>
            <a:ext cx="6263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sym typeface="+mn-ea"/>
              </a:rPr>
              <a:t>to rise quickly</a:t>
            </a:r>
            <a:endParaRPr lang="en-US" altLang="zh-CN" sz="28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2" name="媒体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2835" y="915035"/>
            <a:ext cx="4697095" cy="264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3" grpId="0" animBg="1"/>
      <p:bldP spid="12" grpId="0" animBg="1"/>
      <p:bldP spid="15" grpId="0" animBg="1"/>
      <p:bldP spid="17" grpId="0" animBg="1"/>
      <p:bldP spid="18" grpId="0" animBg="1"/>
      <p:bldP spid="20" grpId="0"/>
      <p:bldP spid="21" grpId="0"/>
      <p:bldP spid="22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12191365" cy="130937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Create a </a:t>
            </a:r>
            <a:r>
              <a:rPr lang="en-US" altLang="zh-CN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diagram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describing how the greenhouse effect works in natural and man-induced situations. (Para 3)</a:t>
            </a:r>
            <a:endParaRPr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内容占位符 2"/>
          <p:cNvSpPr txBox="1"/>
          <p:nvPr/>
        </p:nvSpPr>
        <p:spPr>
          <a:xfrm>
            <a:off x="166706" y="2158127"/>
            <a:ext cx="11857317" cy="427462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Function: brainstorm ideas, </a:t>
            </a:r>
            <a:endParaRPr lang="en-US" altLang="zh-CN" b="1" kern="10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en-US" altLang="zh-CN" b="1" kern="1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map out</a:t>
            </a: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processes, </a:t>
            </a:r>
            <a:endParaRPr lang="en-US" altLang="zh-CN" b="1" kern="10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show </a:t>
            </a:r>
            <a:r>
              <a:rPr lang="en-US" altLang="zh-CN" b="1" kern="1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cause and effect</a:t>
            </a: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relationships,</a:t>
            </a:r>
            <a:endParaRPr lang="en-US" altLang="zh-CN" b="1" kern="10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explain a new idea or </a:t>
            </a:r>
            <a:r>
              <a:rPr lang="en-US" altLang="zh-CN" b="1" kern="100" dirty="0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concept</a:t>
            </a: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, </a:t>
            </a:r>
            <a:endParaRPr lang="en-US" altLang="zh-CN" b="1" kern="10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algn="just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en-US" altLang="zh-CN" b="1" kern="100" dirty="0" err="1">
                <a:solidFill>
                  <a:sysClr val="windowText" lastClr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visualise</a:t>
            </a: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the problems,                 </a:t>
            </a:r>
            <a:endParaRPr lang="en-US" altLang="zh-CN" b="1" kern="10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 eaLnBrk="0" fontAlgn="base" hangingPunct="0">
              <a:lnSpc>
                <a:spcPct val="120000"/>
              </a:lnSpc>
              <a:buFontTx/>
              <a:buNone/>
              <a:tabLst>
                <a:tab pos="2700655" algn="l"/>
              </a:tabLst>
              <a:defRPr/>
            </a:pPr>
            <a:r>
              <a:rPr lang="en-US" altLang="zh-CN" b="1" kern="10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                        </a:t>
            </a:r>
            <a:r>
              <a:rPr lang="en-US" altLang="zh-CN" b="1" kern="100" spc="-15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demonstrate the creative thinking and problem-solving ...</a:t>
            </a:r>
            <a:endParaRPr lang="zh-CN" altLang="zh-CN" b="1" kern="100" spc="-150" dirty="0">
              <a:solidFill>
                <a:sysClr val="windowText" lastClr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0" grpId="0" bldLvl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6695" y="638175"/>
            <a:ext cx="9199245" cy="62198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61290"/>
            <a:ext cx="11764645" cy="288798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15265" y="384175"/>
            <a:ext cx="11385550" cy="49530"/>
          </a:xfrm>
          <a:prstGeom prst="line">
            <a:avLst/>
          </a:prstGeom>
          <a:ln w="53975">
            <a:solidFill>
              <a:srgbClr val="EC0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15265" y="814705"/>
            <a:ext cx="7556500" cy="5080"/>
          </a:xfrm>
          <a:prstGeom prst="line">
            <a:avLst/>
          </a:prstGeom>
          <a:ln w="53975">
            <a:solidFill>
              <a:srgbClr val="EC0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180" y="4177665"/>
            <a:ext cx="2199640" cy="1060765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The rise in temperature </a:t>
            </a:r>
            <a:endParaRPr lang="en-US" altLang="zh-CN" sz="2800" b="1"/>
          </a:p>
        </p:txBody>
      </p:sp>
      <p:cxnSp>
        <p:nvCxnSpPr>
          <p:cNvPr id="9" name="直接箭头连接符 8"/>
          <p:cNvCxnSpPr/>
          <p:nvPr/>
        </p:nvCxnSpPr>
        <p:spPr>
          <a:xfrm>
            <a:off x="2219960" y="4813935"/>
            <a:ext cx="1290320" cy="3810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510280" y="4219575"/>
            <a:ext cx="3437255" cy="1056251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extreme weather/ natural disasters  </a:t>
            </a:r>
            <a:endParaRPr lang="en-US" altLang="zh-CN" sz="2800" b="1"/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6409690" y="3399155"/>
            <a:ext cx="1673225" cy="820420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082915" y="2952750"/>
            <a:ext cx="3598545" cy="1056251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extreme rainstorms, heat waves  </a:t>
            </a:r>
            <a:endParaRPr lang="en-US" altLang="zh-CN" sz="2800" b="1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346825" y="5275580"/>
            <a:ext cx="1381760" cy="798830"/>
          </a:xfrm>
          <a:prstGeom prst="straightConnector1">
            <a:avLst/>
          </a:prstGeom>
          <a:ln w="31750">
            <a:solidFill>
              <a:srgbClr val="EC0AA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7771765" y="5238115"/>
            <a:ext cx="4279900" cy="1533359"/>
          </a:xfrm>
          <a:prstGeom prst="roundRect">
            <a:avLst/>
          </a:prstGeom>
          <a:solidFill>
            <a:srgbClr val="FFC000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/>
              <a:t>serious damage, costing human lives, economic losses   </a:t>
            </a:r>
            <a:endParaRPr lang="en-US" altLang="zh-CN" sz="2800" b="1"/>
          </a:p>
        </p:txBody>
      </p:sp>
      <p:sp>
        <p:nvSpPr>
          <p:cNvPr id="15" name="文本框 14"/>
          <p:cNvSpPr txBox="1"/>
          <p:nvPr/>
        </p:nvSpPr>
        <p:spPr>
          <a:xfrm>
            <a:off x="2288540" y="5043805"/>
            <a:ext cx="117602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2AA00"/>
                </a:solidFill>
              </a:rPr>
              <a:t>led to  </a:t>
            </a:r>
            <a:endParaRPr lang="en-US" altLang="zh-CN" sz="2800" b="1">
              <a:solidFill>
                <a:srgbClr val="E2AA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90285" y="3035935"/>
            <a:ext cx="163830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2AA00"/>
                </a:solidFill>
              </a:rPr>
              <a:t>example </a:t>
            </a:r>
            <a:endParaRPr lang="en-US" altLang="zh-CN" sz="2800" b="1">
              <a:solidFill>
                <a:srgbClr val="E2AA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06465" y="5774055"/>
            <a:ext cx="140144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C0AA9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E2AA00"/>
                </a:solidFill>
              </a:rPr>
              <a:t>results </a:t>
            </a:r>
            <a:endParaRPr lang="en-US" altLang="zh-CN" sz="2800" b="1">
              <a:solidFill>
                <a:srgbClr val="E2AA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2080" y="2635885"/>
            <a:ext cx="2927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4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  <a:p>
            <a:endParaRPr lang="en-US" altLang="zh-CN"/>
          </a:p>
        </p:txBody>
      </p:sp>
      <p:pic>
        <p:nvPicPr>
          <p:cNvPr id="2" name="媒体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3960" y="505460"/>
            <a:ext cx="4497705" cy="253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85140"/>
            <a:ext cx="11952605" cy="336042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2428240" y="1369060"/>
            <a:ext cx="6454140" cy="26035"/>
          </a:xfrm>
          <a:prstGeom prst="line">
            <a:avLst/>
          </a:prstGeom>
          <a:ln w="53975">
            <a:solidFill>
              <a:srgbClr val="EC0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9181465" y="949960"/>
            <a:ext cx="1572895" cy="577215"/>
          </a:xfrm>
          <a:prstGeom prst="ellipse">
            <a:avLst/>
          </a:prstGeom>
          <a:noFill/>
          <a:ln w="349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016250" y="1927860"/>
            <a:ext cx="1400175" cy="577215"/>
          </a:xfrm>
          <a:prstGeom prst="ellipse">
            <a:avLst/>
          </a:prstGeom>
          <a:noFill/>
          <a:ln w="349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0" y="-85725"/>
            <a:ext cx="2927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erlin Sans FB Demi" panose="020E0802020502020306" charset="0"/>
                <a:cs typeface="Berlin Sans FB Demi" panose="020E0802020502020306" charset="0"/>
              </a:rPr>
              <a:t>Para 5</a:t>
            </a:r>
            <a:endParaRPr lang="en-US" altLang="zh-C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erlin Sans FB Demi" panose="020E0802020502020306" charset="0"/>
              <a:cs typeface="Berlin Sans FB Demi" panose="020E0802020502020306" charset="0"/>
            </a:endParaRPr>
          </a:p>
          <a:p>
            <a:endParaRPr lang="en-US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6802120" y="3401695"/>
            <a:ext cx="3686810" cy="368300"/>
          </a:xfrm>
          <a:prstGeom prst="rect">
            <a:avLst/>
          </a:prstGeom>
          <a:solidFill>
            <a:schemeClr val="accent2">
              <a:alpha val="49000"/>
            </a:schemeClr>
          </a:solidFill>
          <a:ln w="53975">
            <a:noFill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77405" y="2032000"/>
            <a:ext cx="2177415" cy="368300"/>
          </a:xfrm>
          <a:prstGeom prst="rect">
            <a:avLst/>
          </a:prstGeom>
          <a:solidFill>
            <a:srgbClr val="00B050">
              <a:alpha val="59000"/>
            </a:srgbClr>
          </a:solidFill>
          <a:ln w="53975">
            <a:noFill/>
          </a:ln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927350" y="6028055"/>
            <a:ext cx="836549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80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“Carbon footprint”</a:t>
            </a:r>
            <a:endParaRPr lang="en-US" altLang="zh-CN" sz="4800">
              <a:ln w="1016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pic>
        <p:nvPicPr>
          <p:cNvPr id="3" name="媒体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835" y="3971290"/>
            <a:ext cx="4956175" cy="2056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9" grpId="0" bldLvl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1992630"/>
            <a:ext cx="3670300" cy="4876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935480"/>
            <a:ext cx="3246120" cy="4933950"/>
          </a:xfrm>
          <a:prstGeom prst="rect">
            <a:avLst/>
          </a:prstGeom>
        </p:spPr>
      </p:pic>
      <p:pic>
        <p:nvPicPr>
          <p:cNvPr id="2" name="图片 1" descr="46e875bf251c7c6554e3403ce5745a6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345" y="1992630"/>
            <a:ext cx="3439795" cy="4865370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Post-reading: to make a poster 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0415" y="755650"/>
            <a:ext cx="8365490" cy="922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5400">
                <a:ln w="1016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So what will you do to help?</a:t>
            </a:r>
            <a:endParaRPr lang="en-US" altLang="zh-CN" sz="5400">
              <a:ln w="1016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Post-reading: to make a poster 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" name="图片 1" descr="C:/Users/李鑫/AppData/Local/Temp/picturecompress_20211210085144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700405" y="1703070"/>
            <a:ext cx="5081270" cy="3810635"/>
          </a:xfrm>
          <a:prstGeom prst="rect">
            <a:avLst/>
          </a:prstGeom>
        </p:spPr>
      </p:pic>
      <p:pic>
        <p:nvPicPr>
          <p:cNvPr id="3" name="图片 2" descr="IMG_08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59150" y="2390775"/>
            <a:ext cx="5019675" cy="3764915"/>
          </a:xfrm>
          <a:prstGeom prst="rect">
            <a:avLst/>
          </a:prstGeom>
        </p:spPr>
      </p:pic>
      <p:pic>
        <p:nvPicPr>
          <p:cNvPr id="5" name="图片 4" descr="IMG_08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86065" y="2681605"/>
            <a:ext cx="4772025" cy="358013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 rot="720000">
            <a:off x="5855970" y="1029335"/>
            <a:ext cx="64731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Students’ works </a:t>
            </a:r>
            <a:endParaRPr lang="en-US" altLang="zh-CN" sz="72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0980" y="1664335"/>
            <a:ext cx="11750675" cy="2306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FC000"/>
                </a:solidFill>
                <a:latin typeface="Arial Black" panose="020B0A04020102020204" charset="0"/>
                <a:cs typeface="Arial Black" panose="020B0A04020102020204" charset="0"/>
              </a:rPr>
              <a:t>1. To make the poster with your group members and make a presentation next time.</a:t>
            </a:r>
            <a:endParaRPr lang="en-US" altLang="zh-CN" sz="3600" b="1" dirty="0">
              <a:solidFill>
                <a:srgbClr val="FFC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3600" b="1" dirty="0">
                <a:solidFill>
                  <a:srgbClr val="FFC000"/>
                </a:solidFill>
                <a:latin typeface="Arial Black" panose="020B0A04020102020204" charset="0"/>
                <a:cs typeface="Arial Black" panose="020B0A04020102020204" charset="0"/>
              </a:rPr>
              <a:t>2. To review the structure of expository essay. </a:t>
            </a:r>
            <a:endParaRPr lang="en-US" altLang="zh-CN" sz="3600" dirty="0">
              <a:latin typeface="Times New Roman" panose="02020603050405020304" pitchFamily="18" charset="0"/>
            </a:endParaRPr>
          </a:p>
          <a:p>
            <a:r>
              <a:rPr lang="en-US" altLang="zh-CN" sz="3600" dirty="0">
                <a:latin typeface="Times New Roman" panose="02020603050405020304" pitchFamily="18" charset="0"/>
              </a:rPr>
              <a:t>  </a:t>
            </a:r>
            <a:endParaRPr lang="en-US" altLang="zh-CN" sz="3600" dirty="0">
              <a:latin typeface="Times New Roman" panose="02020603050405020304" pitchFamily="18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10147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Homework  </a:t>
            </a:r>
            <a:endParaRPr lang="en-US" altLang="zh-CN" sz="40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2" name="图片 1" descr="dbdd1f94d9a83670e3b0884cbfd3b76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8070" y="3631565"/>
            <a:ext cx="3503930" cy="32264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7b8b04a7553aa0feba76396d3327a0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09650" y="4612640"/>
            <a:ext cx="10172065" cy="1506855"/>
          </a:xfrm>
          <a:prstGeom prst="rect">
            <a:avLst/>
          </a:prstGeom>
          <a:solidFill>
            <a:srgbClr val="92D050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Book 6 Unit 3 Environmental Protection</a:t>
            </a:r>
            <a:endParaRPr lang="en-US" altLang="zh-CN" sz="44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罗欣捷</a:t>
            </a:r>
            <a:endParaRPr lang="zh-CN" altLang="en-US" sz="24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  <a:latin typeface="Berlin Sans FB Demi" panose="020E0802020502020306" charset="0"/>
                <a:cs typeface="Berlin Sans FB Demi" panose="020E0802020502020306" charset="0"/>
              </a:rPr>
              <a:t>东莞市第二高级中学</a:t>
            </a:r>
            <a:endParaRPr lang="zh-CN" altLang="en-US" sz="2400">
              <a:solidFill>
                <a:schemeClr val="bg1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6626225" y="1439545"/>
            <a:ext cx="6360160" cy="47707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0" y="834390"/>
            <a:ext cx="7830185" cy="540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FFC000"/>
                </a:solidFill>
                <a:cs typeface="+mn-lt"/>
              </a:rPr>
              <a:t>1. What’s happening in the photo?</a:t>
            </a:r>
            <a:endParaRPr lang="en-US" altLang="zh-CN" sz="3200" b="1">
              <a:solidFill>
                <a:srgbClr val="FFC000"/>
              </a:solidFill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DF17AD"/>
                </a:solidFill>
                <a:cs typeface="+mn-lt"/>
              </a:rPr>
              <a:t>The photo is of a large piece of ice breaking off a large glacier or ice sheet. </a:t>
            </a:r>
            <a:endParaRPr lang="en-US" altLang="zh-CN" sz="3200" b="1">
              <a:solidFill>
                <a:srgbClr val="DF17AD"/>
              </a:solidFill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FFC000"/>
                </a:solidFill>
                <a:cs typeface="+mn-lt"/>
              </a:rPr>
              <a:t>2. Where do you think this photo was taken?</a:t>
            </a:r>
            <a:endParaRPr lang="en-US" altLang="zh-CN" sz="3200" b="1">
              <a:solidFill>
                <a:srgbClr val="FFC000"/>
              </a:solidFill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EC0AA9"/>
                </a:solidFill>
                <a:cs typeface="+mn-lt"/>
              </a:rPr>
              <a:t>This photo was taken in either the Arctic or Antarctica.</a:t>
            </a:r>
            <a:endParaRPr lang="en-US" altLang="zh-CN" sz="3200" b="1">
              <a:solidFill>
                <a:srgbClr val="EC0AA9"/>
              </a:solidFill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FFC000"/>
                </a:solidFill>
                <a:cs typeface="+mn-lt"/>
              </a:rPr>
              <a:t>3. What does this photo make you think of?</a:t>
            </a:r>
            <a:endParaRPr lang="en-US" altLang="zh-CN" sz="3200" b="1">
              <a:solidFill>
                <a:srgbClr val="FFC000"/>
              </a:solidFill>
              <a:cs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>
                <a:solidFill>
                  <a:srgbClr val="EC0AA9"/>
                </a:solidFill>
                <a:cs typeface="+mn-lt"/>
              </a:rPr>
              <a:t>The photo makes me think of the problem of global warming. </a:t>
            </a:r>
            <a:endParaRPr lang="en-US" altLang="zh-CN" sz="3200" b="1">
              <a:solidFill>
                <a:srgbClr val="EC0AA9"/>
              </a:solidFill>
              <a:cs typeface="+mn-lt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Look and discuss 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696841" y="836713"/>
            <a:ext cx="3375824" cy="6021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092434"/>
            <a:ext cx="6268972" cy="3765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73737" y="836713"/>
            <a:ext cx="3206803" cy="2880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图片 11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913269"/>
            <a:ext cx="4871020" cy="1998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4142591" y="3717032"/>
            <a:ext cx="5869093" cy="2430780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endParaRPr lang="en-US" altLang="zh-CN" sz="1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Pre-reading: </a:t>
            </a: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Lead in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69340" y="5772150"/>
            <a:ext cx="97599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00B0F0"/>
                </a:solidFill>
                <a:latin typeface="Berlin Sans FB Demi" panose="020E0802020502020306" charset="0"/>
                <a:cs typeface="Berlin Sans FB Demi" panose="020E0802020502020306" charset="0"/>
              </a:rPr>
              <a:t>What happened to the polar bear in the video?</a:t>
            </a:r>
            <a:endParaRPr lang="en-US" altLang="zh-CN" sz="3600">
              <a:solidFill>
                <a:srgbClr val="00B0F0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Pre-reading: </a:t>
            </a: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Lead in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4" name="媒体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12925" y="1152525"/>
            <a:ext cx="8272780" cy="465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84147" y="1316567"/>
            <a:ext cx="6168813" cy="49047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65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1316567"/>
            <a:ext cx="6144260" cy="4905587"/>
          </a:xfrm>
          <a:prstGeom prst="rect">
            <a:avLst/>
          </a:prstGeom>
        </p:spPr>
      </p:pic>
      <p:sp>
        <p:nvSpPr>
          <p:cNvPr id="6" name="TextBox 26"/>
          <p:cNvSpPr txBox="1"/>
          <p:nvPr/>
        </p:nvSpPr>
        <p:spPr>
          <a:xfrm>
            <a:off x="6143625" y="2529840"/>
            <a:ext cx="6048587" cy="3138170"/>
          </a:xfrm>
          <a:prstGeom prst="rect">
            <a:avLst/>
          </a:prstGeom>
          <a:solidFill>
            <a:schemeClr val="tx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 defTabSz="650240">
              <a:lnSpc>
                <a:spcPct val="150000"/>
              </a:lnSpc>
            </a:pPr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CLIMATE</a:t>
            </a:r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CHANGE REQUIRES THE WORLD’S ATTENTION</a:t>
            </a:r>
            <a:endParaRPr lang="en-US" altLang="zh-CN" sz="4400" b="1" i="1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While-Reading</a:t>
            </a:r>
            <a:endParaRPr lang="en-US" altLang="zh-CN" sz="3600" b="1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7008495" y="4247515"/>
            <a:ext cx="5090795" cy="261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47650" y="505460"/>
            <a:ext cx="1169606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650240">
              <a:lnSpc>
                <a:spcPct val="150000"/>
              </a:lnSpc>
            </a:pPr>
            <a:r>
              <a:rPr lang="en-US" altLang="zh-CN" sz="4000" b="1" i="1" dirty="0">
                <a:solidFill>
                  <a:schemeClr val="accent2">
                    <a:lumMod val="75000"/>
                  </a:schemeClr>
                </a:solidFill>
                <a:cs typeface="+mn-lt"/>
                <a:sym typeface="+mn-ea"/>
              </a:rPr>
              <a:t>CLIMATE CHANGE REQUIRES THE WORLD’S ATTENTION</a:t>
            </a:r>
            <a:endParaRPr lang="en-US" altLang="zh-CN" sz="4000" b="1" i="1" dirty="0">
              <a:solidFill>
                <a:schemeClr val="accent2">
                  <a:lumMod val="75000"/>
                </a:schemeClr>
              </a:solidFill>
              <a:cs typeface="+mn-lt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45" y="1261110"/>
            <a:ext cx="5657215" cy="33324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95770" y="1718945"/>
            <a:ext cx="5457190" cy="5200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Expository essay </a:t>
            </a:r>
            <a:endParaRPr lang="en-US" altLang="zh-CN" sz="4400" b="1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/>
            <a:r>
              <a:rPr lang="en-US" altLang="zh-CN" sz="36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The authors sometimes use some graphs or diagrams in their essays in order to convince their readers. These </a:t>
            </a:r>
            <a:r>
              <a:rPr lang="en-US" altLang="zh-CN" sz="36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graphs and diagrams</a:t>
            </a:r>
            <a:r>
              <a:rPr lang="en-US" altLang="zh-CN" sz="36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 often come from scientific reasearch reports and other reliable resources.  </a:t>
            </a:r>
            <a:endParaRPr lang="en-US" altLang="zh-CN" sz="3600" b="1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While-reading: read for the text type </a:t>
            </a:r>
            <a:endParaRPr lang="en-US" altLang="zh-CN" sz="3600" b="1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11810" y="1379855"/>
            <a:ext cx="3481705" cy="2159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7683500" y="1379855"/>
            <a:ext cx="3481705" cy="2159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0" y="1780540"/>
            <a:ext cx="67964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What's the type of this text?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News report.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 Biography.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C. Expository essay. 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D. Argumentation.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What's its purpose?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514350" indent="-5143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inform readers of climate change. 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514350" indent="-51435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lphaUcPeriod"/>
            </a:pP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persuade readers to focus on climate change problem.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6" name="图片 175" descr="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846" y="3508783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" y="5707788"/>
            <a:ext cx="649287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/>
          <p:nvPr/>
        </p:nvPicPr>
        <p:blipFill>
          <a:blip r:embed="rId1"/>
          <a:stretch>
            <a:fillRect/>
          </a:stretch>
        </p:blipFill>
        <p:spPr>
          <a:xfrm>
            <a:off x="6974205" y="3401695"/>
            <a:ext cx="5217795" cy="3456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67640" y="881380"/>
            <a:ext cx="118567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1. What is the graph about? What information can you get from it?</a:t>
            </a:r>
            <a:endParaRPr lang="en-US" altLang="zh-CN" sz="3200" b="1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  <a:p>
            <a:r>
              <a:rPr lang="en-US" altLang="zh-CN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2. What do you think might have caused the polar bear’s death?</a:t>
            </a:r>
            <a:endParaRPr lang="en-US" altLang="zh-CN" sz="3200" b="1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2898775"/>
            <a:ext cx="7101205" cy="418211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95375" y="3109595"/>
            <a:ext cx="4657090" cy="412115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5400000">
            <a:off x="-621030" y="5090160"/>
            <a:ext cx="1942465" cy="501015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974840" y="3244850"/>
            <a:ext cx="5217160" cy="37230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 fontAlgn="auto">
              <a:lnSpc>
                <a:spcPts val="3540"/>
              </a:lnSpc>
            </a:pPr>
            <a:r>
              <a:rPr lang="en-US" altLang="zh-CN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The graph shows the change in the Global Surface Temperature between 1920 and 2016. It shows the</a:t>
            </a:r>
            <a:r>
              <a:rPr lang="en-US" altLang="zh-CN" sz="3200" b="1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temperature anomaly</a:t>
            </a:r>
            <a:r>
              <a:rPr lang="zh-CN" altLang="en-US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（平均气温距平值</a:t>
            </a:r>
            <a:br>
              <a:rPr lang="zh-CN" altLang="en-US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</a:br>
            <a:r>
              <a:rPr lang="zh-CN" altLang="en-US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）</a:t>
            </a:r>
            <a:r>
              <a:rPr lang="en-US" altLang="zh-CN" sz="3200" b="1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. The Earth is getting warmer and warmer.</a:t>
            </a:r>
            <a:r>
              <a:rPr lang="en-US" altLang="zh-CN" sz="3200" b="1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3200" b="1">
              <a:solidFill>
                <a:srgbClr val="7030A0"/>
              </a:solidFill>
              <a:highlight>
                <a:srgbClr val="FFFF00"/>
              </a:highligh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While-reading: make a prediction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bldLvl="0" animBg="1"/>
      <p:bldP spid="9" grpId="1" animBg="1"/>
      <p:bldP spid="10" grpId="0" bldLvl="0" animBg="1"/>
      <p:bldP spid="10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1701800"/>
            <a:ext cx="6824345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Search for the topic sentence of each paragraph</a:t>
            </a:r>
            <a:endParaRPr kumimoji="0" lang="en-US" altLang="zh-CN" sz="4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12192000" cy="7556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dirty="0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While-reading: read for the structure </a:t>
            </a:r>
            <a:endParaRPr lang="en-US" altLang="zh-CN" sz="3600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8" name="图片 7" descr="initpintu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3760" y="755650"/>
            <a:ext cx="4699635" cy="605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6891}"/>
</p:tagLst>
</file>

<file path=ppt/tags/tag2.xml><?xml version="1.0" encoding="utf-8"?>
<p:tagLst xmlns:p="http://schemas.openxmlformats.org/presentationml/2006/main">
  <p:tag name="KSO_WM_UNIT_PLACING_PICTURE_USER_VIEWPORT" val="{&quot;height&quot;:6585,&quot;width&quot;:12310}"/>
</p:tagLst>
</file>

<file path=ppt/tags/tag3.xml><?xml version="1.0" encoding="utf-8"?>
<p:tagLst xmlns:p="http://schemas.openxmlformats.org/presentationml/2006/main">
  <p:tag name="KSO_WM_UNIT_PLACING_PICTURE_USER_VIEWPORT" val="{&quot;height&quot;:4415,&quot;width&quot;:5383}"/>
</p:tagLst>
</file>

<file path=ppt/tags/tag4.xml><?xml version="1.0" encoding="utf-8"?>
<p:tagLst xmlns:p="http://schemas.openxmlformats.org/presentationml/2006/main">
  <p:tag name="KSO_WM_UNIT_PLACING_PICTURE_USER_VIEWPORT" val="{&quot;height&quot;:4416,&quot;width&quot;:7425}"/>
</p:tagLst>
</file>

<file path=ppt/tags/tag5.xml><?xml version="1.0" encoding="utf-8"?>
<p:tagLst xmlns:p="http://schemas.openxmlformats.org/presentationml/2006/main">
  <p:tag name="KSO_WM_UNIT_PLACING_PICTURE_USER_VIEWPORT" val="{&quot;height&quot;:8355,&quot;width&quot;:8775}"/>
</p:tagLst>
</file>

<file path=ppt/tags/tag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8925948909_1_1"/>
</p:tagLst>
</file>

<file path=ppt/tags/tag7.xml><?xml version="1.0" encoding="utf-8"?>
<p:tagLst xmlns:p="http://schemas.openxmlformats.org/presentationml/2006/main">
  <p:tag name="KSO_WM_UNIT_PLACING_PICTURE_USER_VIEWPORT" val="{&quot;height&quot;:2850,&quot;width&quot;:1161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3410</Words>
  <Application>WPS 演示</Application>
  <PresentationFormat>宽屏</PresentationFormat>
  <Paragraphs>171</Paragraphs>
  <Slides>19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4" baseType="lpstr">
      <vt:lpstr>Arial</vt:lpstr>
      <vt:lpstr>宋体</vt:lpstr>
      <vt:lpstr>Wingdings</vt:lpstr>
      <vt:lpstr>Times New Roman</vt:lpstr>
      <vt:lpstr>HelveticaNeue</vt:lpstr>
      <vt:lpstr>Corbel</vt:lpstr>
      <vt:lpstr>华文新魏</vt:lpstr>
      <vt:lpstr>Berlin Sans FB Demi</vt:lpstr>
      <vt:lpstr>Arial Black</vt:lpstr>
      <vt:lpstr>Calibri</vt:lpstr>
      <vt:lpstr>Calibri</vt:lpstr>
      <vt:lpstr>楷体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李鑫</dc:creator>
  <cp:lastModifiedBy>24147</cp:lastModifiedBy>
  <cp:revision>44</cp:revision>
  <dcterms:created xsi:type="dcterms:W3CDTF">2021-12-03T13:47:00Z</dcterms:created>
  <dcterms:modified xsi:type="dcterms:W3CDTF">2022-01-17T10:00:49Z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8BC60FB5BE294A728349D689C427ECE0</vt:lpwstr>
  </property>
  <property fmtid="{D5CDD505-2E9C-101B-9397-08002B2CF9AE}" pid="3" name="KSOProductBuildVer">
    <vt:lpwstr>2052-11.8.2.8411</vt:lpwstr>
  </property>
</Properties>
</file>