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53" r:id="rId3"/>
    <p:sldId id="360" r:id="rId4"/>
    <p:sldId id="343" r:id="rId5"/>
    <p:sldId id="285" r:id="rId6"/>
    <p:sldId id="307" r:id="rId7"/>
    <p:sldId id="402" r:id="rId8"/>
    <p:sldId id="437" r:id="rId9"/>
    <p:sldId id="264" r:id="rId10"/>
    <p:sldId id="265" r:id="rId11"/>
    <p:sldId id="266" r:id="rId12"/>
    <p:sldId id="385" r:id="rId13"/>
    <p:sldId id="377" r:id="rId14"/>
    <p:sldId id="428" r:id="rId15"/>
    <p:sldId id="379" r:id="rId16"/>
    <p:sldId id="378" r:id="rId17"/>
    <p:sldId id="438" r:id="rId18"/>
    <p:sldId id="429" r:id="rId19"/>
    <p:sldId id="422" r:id="rId20"/>
    <p:sldId id="304" r:id="rId21"/>
    <p:sldId id="361" r:id="rId22"/>
    <p:sldId id="362" r:id="rId23"/>
    <p:sldId id="30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CD2"/>
    <a:srgbClr val="9107AE"/>
    <a:srgbClr val="D05E12"/>
    <a:srgbClr val="3B9548"/>
    <a:srgbClr val="ED09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slide" Target="slide18.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4.xml"/><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4.xml"/><Relationship Id="rId1"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8.xml"/><Relationship Id="rId1"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tags" Target="../tags/tag12.xml"/><Relationship Id="rId2" Type="http://schemas.openxmlformats.org/officeDocument/2006/relationships/image" Target="../media/image1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828655" y="5652770"/>
            <a:ext cx="1447165" cy="1253490"/>
          </a:xfrm>
          <a:prstGeom prst="ellipse">
            <a:avLst/>
          </a:prstGeom>
        </p:spPr>
      </p:pic>
      <p:sp>
        <p:nvSpPr>
          <p:cNvPr id="4" name="文本框 3"/>
          <p:cNvSpPr txBox="1"/>
          <p:nvPr/>
        </p:nvSpPr>
        <p:spPr>
          <a:xfrm>
            <a:off x="45720" y="-25400"/>
            <a:ext cx="4301490"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Letter-writing---outline</a:t>
            </a:r>
            <a:endParaRPr lang="en-US" altLang="zh-CN" sz="3200" b="1">
              <a:solidFill>
                <a:schemeClr val="tx1"/>
              </a:solidFill>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3">
            <a:lum contrast="6000"/>
          </a:blip>
          <a:srcRect l="1278" t="1842" r="3131" b="21965"/>
          <a:stretch>
            <a:fillRect/>
          </a:stretch>
        </p:blipFill>
        <p:spPr>
          <a:xfrm>
            <a:off x="3146425" y="619760"/>
            <a:ext cx="7651750" cy="6127750"/>
          </a:xfrm>
          <a:prstGeom prst="rect">
            <a:avLst/>
          </a:prstGeom>
          <a:ln w="34925" cmpd="sng">
            <a:solidFill>
              <a:srgbClr val="00B050"/>
            </a:solidFill>
            <a:prstDash val="sysDot"/>
          </a:ln>
        </p:spPr>
      </p:pic>
      <p:sp>
        <p:nvSpPr>
          <p:cNvPr id="9" name="文本框 8"/>
          <p:cNvSpPr txBox="1"/>
          <p:nvPr/>
        </p:nvSpPr>
        <p:spPr>
          <a:xfrm>
            <a:off x="3176905" y="991235"/>
            <a:ext cx="3222625" cy="583565"/>
          </a:xfrm>
          <a:prstGeom prst="rect">
            <a:avLst/>
          </a:prstGeom>
          <a:solidFill>
            <a:schemeClr val="bg1"/>
          </a:solidFill>
        </p:spPr>
        <p:txBody>
          <a:bodyPr wrap="none" rtlCol="0" anchor="t">
            <a:spAutoFit/>
          </a:bodyPr>
          <a:p>
            <a:r>
              <a:rPr lang="en-US" altLang="zh-CN" sz="3200" b="1">
                <a:solidFill>
                  <a:schemeClr val="tx1"/>
                </a:solidFill>
                <a:latin typeface="Times New Roman" panose="02020603050405020304" charset="0"/>
                <a:cs typeface="Times New Roman" panose="02020603050405020304" charset="0"/>
                <a:sym typeface="+mn-ea"/>
              </a:rPr>
              <a:t>Dear Sir/Madam,</a:t>
            </a:r>
            <a:endParaRPr lang="en-US" altLang="zh-CN" sz="3200" b="1">
              <a:solidFill>
                <a:schemeClr val="tx1"/>
              </a:solidFill>
              <a:latin typeface="Times New Roman" panose="02020603050405020304" charset="0"/>
              <a:cs typeface="Times New Roman" panose="02020603050405020304" charset="0"/>
              <a:sym typeface="+mn-ea"/>
            </a:endParaRPr>
          </a:p>
        </p:txBody>
      </p:sp>
      <p:sp>
        <p:nvSpPr>
          <p:cNvPr id="14" name="文本框 13"/>
          <p:cNvSpPr txBox="1"/>
          <p:nvPr/>
        </p:nvSpPr>
        <p:spPr>
          <a:xfrm>
            <a:off x="3645535" y="3927475"/>
            <a:ext cx="5943600" cy="583565"/>
          </a:xfrm>
          <a:prstGeom prst="rect">
            <a:avLst/>
          </a:prstGeom>
          <a:solidFill>
            <a:schemeClr val="bg1"/>
          </a:solidFill>
        </p:spPr>
        <p:txBody>
          <a:bodyPr wrap="square" rtlCol="0" anchor="t">
            <a:spAutoFit/>
          </a:bodyPr>
          <a:p>
            <a:r>
              <a:rPr lang="en-US" altLang="zh-CN" sz="3200" b="1">
                <a:solidFill>
                  <a:srgbClr val="FF0000"/>
                </a:solidFill>
                <a:latin typeface="Times New Roman" panose="02020603050405020304" charset="0"/>
                <a:cs typeface="Times New Roman" panose="02020603050405020304" charset="0"/>
                <a:sym typeface="+mn-ea"/>
              </a:rPr>
              <a:t>* </a:t>
            </a:r>
            <a:r>
              <a:rPr lang="en-US" altLang="zh-CN" sz="3200" b="1">
                <a:solidFill>
                  <a:srgbClr val="FF0000"/>
                </a:solidFill>
                <a:latin typeface="Times New Roman" panose="02020603050405020304" charset="0"/>
                <a:cs typeface="Times New Roman" panose="02020603050405020304" charset="0"/>
                <a:sym typeface="+mn-ea"/>
                <a:hlinkClick r:id="rId4" action="ppaction://hlinksldjump"/>
              </a:rPr>
              <a:t>efforts</a:t>
            </a:r>
            <a:r>
              <a:rPr lang="en-US" altLang="zh-CN" sz="3200" b="1">
                <a:solidFill>
                  <a:srgbClr val="052CD2"/>
                </a:solidFill>
                <a:latin typeface="Times New Roman" panose="02020603050405020304" charset="0"/>
                <a:cs typeface="Times New Roman" panose="02020603050405020304" charset="0"/>
                <a:sym typeface="+mn-ea"/>
                <a:hlinkClick r:id="rId4" action="ppaction://hlinksldjump"/>
              </a:rPr>
              <a:t>  </a:t>
            </a:r>
            <a:r>
              <a:rPr lang="en-US" altLang="zh-CN" sz="3200" b="1">
                <a:solidFill>
                  <a:srgbClr val="052CD2"/>
                </a:solidFill>
                <a:latin typeface="Times New Roman" panose="02020603050405020304" charset="0"/>
                <a:cs typeface="Times New Roman" panose="02020603050405020304" charset="0"/>
                <a:sym typeface="+mn-ea"/>
              </a:rPr>
              <a:t>to rescue them </a:t>
            </a:r>
            <a:endParaRPr lang="en-US" altLang="zh-CN" sz="3200" b="1">
              <a:solidFill>
                <a:srgbClr val="052CD2"/>
              </a:solidFill>
              <a:latin typeface="Times New Roman" panose="02020603050405020304" charset="0"/>
              <a:cs typeface="Times New Roman" panose="02020603050405020304" charset="0"/>
              <a:sym typeface="+mn-ea"/>
            </a:endParaRPr>
          </a:p>
        </p:txBody>
      </p:sp>
      <p:sp>
        <p:nvSpPr>
          <p:cNvPr id="11" name="文本框 10"/>
          <p:cNvSpPr txBox="1"/>
          <p:nvPr/>
        </p:nvSpPr>
        <p:spPr>
          <a:xfrm>
            <a:off x="8200390" y="5825490"/>
            <a:ext cx="2628265" cy="922020"/>
          </a:xfrm>
          <a:prstGeom prst="rect">
            <a:avLst/>
          </a:prstGeom>
          <a:solidFill>
            <a:schemeClr val="bg1"/>
          </a:solidFill>
        </p:spPr>
        <p:txBody>
          <a:bodyPr wrap="square" rtlCol="0" anchor="t">
            <a:spAutoFit/>
          </a:bodyPr>
          <a:p>
            <a:r>
              <a:rPr lang="en-US" altLang="zh-CN" sz="2700" b="1" u="sng">
                <a:solidFill>
                  <a:schemeClr val="tx1"/>
                </a:solidFill>
                <a:latin typeface="Times New Roman" panose="02020603050405020304" charset="0"/>
                <a:cs typeface="Times New Roman" panose="02020603050405020304" charset="0"/>
                <a:sym typeface="+mn-ea"/>
              </a:rPr>
              <a:t>Yours faithfully,</a:t>
            </a:r>
            <a:endParaRPr lang="en-US" altLang="zh-CN" sz="2700" b="1" u="sng">
              <a:solidFill>
                <a:schemeClr val="tx1"/>
              </a:solidFill>
              <a:latin typeface="Times New Roman" panose="02020603050405020304" charset="0"/>
              <a:cs typeface="Times New Roman" panose="02020603050405020304" charset="0"/>
              <a:sym typeface="+mn-ea"/>
            </a:endParaRPr>
          </a:p>
          <a:p>
            <a:endParaRPr lang="en-US" altLang="zh-CN" sz="2700" b="1" u="sng">
              <a:solidFill>
                <a:schemeClr val="tx1"/>
              </a:solidFill>
              <a:latin typeface="Times New Roman" panose="02020603050405020304" charset="0"/>
              <a:cs typeface="Times New Roman" panose="02020603050405020304" charset="0"/>
              <a:sym typeface="+mn-ea"/>
            </a:endParaRPr>
          </a:p>
        </p:txBody>
      </p:sp>
      <p:sp>
        <p:nvSpPr>
          <p:cNvPr id="28" name="文本框 27"/>
          <p:cNvSpPr txBox="1"/>
          <p:nvPr/>
        </p:nvSpPr>
        <p:spPr>
          <a:xfrm>
            <a:off x="504190" y="2016125"/>
            <a:ext cx="2007235" cy="583565"/>
          </a:xfrm>
          <a:prstGeom prst="rect">
            <a:avLst/>
          </a:prstGeom>
          <a:solidFill>
            <a:schemeClr val="bg1"/>
          </a:solidFill>
          <a:ln>
            <a:solidFill>
              <a:srgbClr val="FF0000"/>
            </a:solidFill>
          </a:ln>
        </p:spPr>
        <p:txBody>
          <a:bodyPr wrap="square" rtlCol="0" anchor="t">
            <a:spAutoFit/>
          </a:bodyPr>
          <a:p>
            <a:r>
              <a:rPr lang="en-US" altLang="zh-CN" sz="3200" b="1">
                <a:solidFill>
                  <a:schemeClr val="tx1"/>
                </a:solidFill>
                <a:latin typeface="Times New Roman" panose="02020603050405020304" charset="0"/>
                <a:cs typeface="Times New Roman" panose="02020603050405020304" charset="0"/>
                <a:sym typeface="+mn-ea"/>
              </a:rPr>
              <a:t>beginning</a:t>
            </a:r>
            <a:r>
              <a:rPr lang="en-US" altLang="zh-CN" sz="3200" b="1">
                <a:solidFill>
                  <a:srgbClr val="052CD2"/>
                </a:solidFill>
                <a:latin typeface="Times New Roman" panose="02020603050405020304" charset="0"/>
                <a:cs typeface="Times New Roman" panose="02020603050405020304" charset="0"/>
                <a:sym typeface="+mn-ea"/>
              </a:rPr>
              <a:t> </a:t>
            </a:r>
            <a:endParaRPr lang="en-US" altLang="zh-CN" sz="3200" b="1">
              <a:solidFill>
                <a:srgbClr val="052CD2"/>
              </a:solidFill>
              <a:latin typeface="Times New Roman" panose="02020603050405020304" charset="0"/>
              <a:cs typeface="Times New Roman" panose="02020603050405020304" charset="0"/>
              <a:sym typeface="+mn-ea"/>
            </a:endParaRPr>
          </a:p>
        </p:txBody>
      </p:sp>
      <p:sp>
        <p:nvSpPr>
          <p:cNvPr id="29" name="文本框 28"/>
          <p:cNvSpPr txBox="1"/>
          <p:nvPr/>
        </p:nvSpPr>
        <p:spPr>
          <a:xfrm>
            <a:off x="770890" y="5163820"/>
            <a:ext cx="1426210" cy="583565"/>
          </a:xfrm>
          <a:prstGeom prst="rect">
            <a:avLst/>
          </a:prstGeom>
          <a:solidFill>
            <a:schemeClr val="bg1"/>
          </a:solidFill>
          <a:ln>
            <a:solidFill>
              <a:srgbClr val="FF0000"/>
            </a:solidFill>
          </a:ln>
        </p:spPr>
        <p:txBody>
          <a:bodyPr wrap="square" rtlCol="0" anchor="t">
            <a:spAutoFit/>
          </a:bodyPr>
          <a:p>
            <a:r>
              <a:rPr lang="en-US" altLang="zh-CN" sz="3200" b="1">
                <a:solidFill>
                  <a:schemeClr val="tx1"/>
                </a:solidFill>
                <a:latin typeface="Times New Roman" panose="02020603050405020304" charset="0"/>
                <a:cs typeface="Times New Roman" panose="02020603050405020304" charset="0"/>
                <a:sym typeface="+mn-ea"/>
              </a:rPr>
              <a:t>ending </a:t>
            </a:r>
            <a:endParaRPr lang="en-US" altLang="zh-CN" sz="3200" b="1">
              <a:solidFill>
                <a:srgbClr val="052CD2"/>
              </a:solidFill>
              <a:latin typeface="Times New Roman" panose="02020603050405020304" charset="0"/>
              <a:cs typeface="Times New Roman" panose="02020603050405020304" charset="0"/>
              <a:sym typeface="+mn-ea"/>
            </a:endParaRPr>
          </a:p>
        </p:txBody>
      </p:sp>
      <p:sp>
        <p:nvSpPr>
          <p:cNvPr id="3" name="文本框 2"/>
          <p:cNvSpPr txBox="1"/>
          <p:nvPr/>
        </p:nvSpPr>
        <p:spPr>
          <a:xfrm>
            <a:off x="933450" y="3282315"/>
            <a:ext cx="1148080" cy="645160"/>
          </a:xfrm>
          <a:prstGeom prst="rect">
            <a:avLst/>
          </a:prstGeom>
          <a:noFill/>
          <a:ln>
            <a:solidFill>
              <a:srgbClr val="FF0000"/>
            </a:solidFill>
          </a:ln>
        </p:spPr>
        <p:txBody>
          <a:bodyPr wrap="none" rtlCol="0" anchor="t">
            <a:spAutoFit/>
          </a:bodyPr>
          <a:p>
            <a:r>
              <a:rPr lang="en-US" altLang="zh-CN" sz="3600" b="1">
                <a:latin typeface="Times New Roman" panose="02020603050405020304" charset="0"/>
                <a:cs typeface="Times New Roman" panose="02020603050405020304" charset="0"/>
                <a:sym typeface="+mn-ea"/>
              </a:rPr>
              <a:t>body</a:t>
            </a:r>
            <a:endParaRPr lang="en-US" altLang="zh-CN" sz="3600" b="1">
              <a:latin typeface="Times New Roman" panose="02020603050405020304" charset="0"/>
              <a:cs typeface="Times New Roman" panose="02020603050405020304" charset="0"/>
              <a:sym typeface="+mn-ea"/>
            </a:endParaRPr>
          </a:p>
        </p:txBody>
      </p:sp>
      <p:sp>
        <p:nvSpPr>
          <p:cNvPr id="5" name="文本框 4"/>
          <p:cNvSpPr txBox="1"/>
          <p:nvPr/>
        </p:nvSpPr>
        <p:spPr>
          <a:xfrm>
            <a:off x="3645535" y="1864995"/>
            <a:ext cx="5673090" cy="583565"/>
          </a:xfrm>
          <a:prstGeom prst="rect">
            <a:avLst/>
          </a:prstGeom>
          <a:solidFill>
            <a:schemeClr val="bg1"/>
          </a:solidFill>
          <a:ln>
            <a:noFill/>
          </a:ln>
        </p:spPr>
        <p:txBody>
          <a:bodyPr wrap="none" rtlCol="0" anchor="t">
            <a:spAutoFit/>
          </a:bodyPr>
          <a:p>
            <a:r>
              <a:rPr lang="en-US" altLang="zh-CN" sz="3200" b="1">
                <a:solidFill>
                  <a:srgbClr val="052CD2"/>
                </a:solidFill>
                <a:latin typeface="Times New Roman" panose="02020603050405020304" charset="0"/>
                <a:cs typeface="Times New Roman" panose="02020603050405020304" charset="0"/>
                <a:sym typeface="+mn-ea"/>
              </a:rPr>
              <a:t>* writing</a:t>
            </a:r>
            <a:r>
              <a:rPr lang="en-US" altLang="zh-CN" sz="3200" b="1">
                <a:solidFill>
                  <a:srgbClr val="052CD2"/>
                </a:solidFill>
                <a:latin typeface="Times New Roman" panose="02020603050405020304" charset="0"/>
                <a:cs typeface="Times New Roman" panose="02020603050405020304" charset="0"/>
                <a:sym typeface="+mn-ea"/>
                <a:hlinkClick r:id="rId5" action="ppaction://hlinksldjump"/>
              </a:rPr>
              <a:t> </a:t>
            </a:r>
            <a:r>
              <a:rPr lang="en-US" altLang="zh-CN" sz="3200" b="1">
                <a:solidFill>
                  <a:srgbClr val="FF0000"/>
                </a:solidFill>
                <a:latin typeface="Times New Roman" panose="02020603050405020304" charset="0"/>
                <a:cs typeface="Times New Roman" panose="02020603050405020304" charset="0"/>
                <a:sym typeface="+mn-ea"/>
                <a:hlinkClick r:id="rId5" action="ppaction://hlinksldjump"/>
              </a:rPr>
              <a:t>purpose</a:t>
            </a:r>
            <a:r>
              <a:rPr lang="en-US" altLang="zh-CN" sz="3200" b="1">
                <a:solidFill>
                  <a:srgbClr val="FF0000"/>
                </a:solidFill>
                <a:latin typeface="Times New Roman" panose="02020603050405020304" charset="0"/>
                <a:cs typeface="Times New Roman" panose="02020603050405020304" charset="0"/>
                <a:sym typeface="+mn-ea"/>
              </a:rPr>
              <a:t> </a:t>
            </a:r>
            <a:r>
              <a:rPr lang="en-US" altLang="zh-CN" sz="3200" b="1">
                <a:solidFill>
                  <a:srgbClr val="052CD2"/>
                </a:solidFill>
                <a:latin typeface="Times New Roman" panose="02020603050405020304" charset="0"/>
                <a:cs typeface="Times New Roman" panose="02020603050405020304" charset="0"/>
                <a:sym typeface="+mn-ea"/>
              </a:rPr>
              <a:t>(ask for help)</a:t>
            </a:r>
            <a:endParaRPr lang="zh-CN" altLang="en-US"/>
          </a:p>
        </p:txBody>
      </p:sp>
      <p:sp>
        <p:nvSpPr>
          <p:cNvPr id="6" name="左大括号 5"/>
          <p:cNvSpPr/>
          <p:nvPr/>
        </p:nvSpPr>
        <p:spPr>
          <a:xfrm>
            <a:off x="2624455" y="3037840"/>
            <a:ext cx="521970" cy="1305560"/>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8" name="文本框 7"/>
          <p:cNvSpPr txBox="1"/>
          <p:nvPr/>
        </p:nvSpPr>
        <p:spPr>
          <a:xfrm>
            <a:off x="3645535" y="2760345"/>
            <a:ext cx="3521710" cy="583565"/>
          </a:xfrm>
          <a:prstGeom prst="rect">
            <a:avLst/>
          </a:prstGeom>
          <a:solidFill>
            <a:schemeClr val="bg1"/>
          </a:solidFill>
        </p:spPr>
        <p:txBody>
          <a:bodyPr wrap="square" rtlCol="0" anchor="t">
            <a:spAutoFit/>
          </a:bodyPr>
          <a:p>
            <a:r>
              <a:rPr lang="en-US" altLang="zh-CN" sz="3200" b="1">
                <a:solidFill>
                  <a:srgbClr val="052CD2"/>
                </a:solidFill>
                <a:latin typeface="Times New Roman" panose="02020603050405020304" charset="0"/>
                <a:cs typeface="Times New Roman" panose="02020603050405020304" charset="0"/>
                <a:sym typeface="+mn-ea"/>
              </a:rPr>
              <a:t>* serious </a:t>
            </a:r>
            <a:r>
              <a:rPr lang="en-US" altLang="zh-CN" sz="3200" b="1">
                <a:solidFill>
                  <a:srgbClr val="FF0000"/>
                </a:solidFill>
                <a:latin typeface="Times New Roman" panose="02020603050405020304" charset="0"/>
                <a:cs typeface="Times New Roman" panose="02020603050405020304" charset="0"/>
                <a:sym typeface="+mn-ea"/>
                <a:hlinkClick r:id="rId6" action="ppaction://hlinksldjump"/>
              </a:rPr>
              <a:t>situation</a:t>
            </a:r>
            <a:r>
              <a:rPr lang="en-US" altLang="zh-CN" sz="3200" b="1">
                <a:solidFill>
                  <a:srgbClr val="052CD2"/>
                </a:solidFill>
                <a:latin typeface="Times New Roman" panose="02020603050405020304" charset="0"/>
                <a:cs typeface="Times New Roman" panose="02020603050405020304" charset="0"/>
                <a:sym typeface="+mn-ea"/>
                <a:hlinkClick r:id="rId6" action="ppaction://hlinksldjump"/>
              </a:rPr>
              <a:t> </a:t>
            </a:r>
            <a:endParaRPr lang="en-US" altLang="zh-CN" sz="3200" b="1">
              <a:solidFill>
                <a:srgbClr val="FF0000"/>
              </a:solidFill>
              <a:latin typeface="Times New Roman" panose="02020603050405020304" charset="0"/>
              <a:cs typeface="Times New Roman" panose="02020603050405020304" charset="0"/>
              <a:sym typeface="+mn-ea"/>
            </a:endParaRPr>
          </a:p>
        </p:txBody>
      </p:sp>
      <p:sp>
        <p:nvSpPr>
          <p:cNvPr id="30" name="文本框 29"/>
          <p:cNvSpPr txBox="1"/>
          <p:nvPr/>
        </p:nvSpPr>
        <p:spPr>
          <a:xfrm>
            <a:off x="3700780" y="5163820"/>
            <a:ext cx="4193540" cy="583565"/>
          </a:xfrm>
          <a:prstGeom prst="rect">
            <a:avLst/>
          </a:prstGeom>
          <a:solidFill>
            <a:schemeClr val="bg1"/>
          </a:solidFill>
        </p:spPr>
        <p:txBody>
          <a:bodyPr wrap="none" rtlCol="0" anchor="t">
            <a:spAutoFit/>
          </a:bodyPr>
          <a:p>
            <a:r>
              <a:rPr lang="en-US" altLang="zh-CN" sz="3200" b="1">
                <a:solidFill>
                  <a:srgbClr val="052CD2"/>
                </a:solidFill>
                <a:latin typeface="Times New Roman" panose="02020603050405020304" charset="0"/>
                <a:cs typeface="Times New Roman" panose="02020603050405020304" charset="0"/>
                <a:sym typeface="+mn-ea"/>
              </a:rPr>
              <a:t> *</a:t>
            </a:r>
            <a:r>
              <a:rPr lang="en-US" altLang="zh-CN" sz="3200" b="1">
                <a:solidFill>
                  <a:srgbClr val="052CD2"/>
                </a:solidFill>
                <a:latin typeface="Times New Roman" panose="02020603050405020304" charset="0"/>
                <a:cs typeface="Times New Roman" panose="02020603050405020304" charset="0"/>
                <a:sym typeface="+mn-ea"/>
                <a:hlinkClick r:id="rId7" action="ppaction://hlinksldjump"/>
              </a:rPr>
              <a:t> </a:t>
            </a:r>
            <a:r>
              <a:rPr lang="en-US" altLang="zh-CN" sz="3200" b="1">
                <a:solidFill>
                  <a:srgbClr val="FF0000"/>
                </a:solidFill>
                <a:latin typeface="Times New Roman" panose="02020603050405020304" charset="0"/>
                <a:cs typeface="Times New Roman" panose="02020603050405020304" charset="0"/>
                <a:sym typeface="+mn-ea"/>
                <a:hlinkClick r:id="rId7" action="ppaction://hlinksldjump"/>
              </a:rPr>
              <a:t>expectations</a:t>
            </a:r>
            <a:r>
              <a:rPr lang="en-US" altLang="zh-CN" sz="3200" b="1">
                <a:solidFill>
                  <a:srgbClr val="052CD2"/>
                </a:solidFill>
                <a:latin typeface="Times New Roman" panose="02020603050405020304" charset="0"/>
                <a:cs typeface="Times New Roman" panose="02020603050405020304" charset="0"/>
                <a:sym typeface="+mn-ea"/>
              </a:rPr>
              <a:t> for help  </a:t>
            </a:r>
            <a:endParaRPr lang="zh-CN" altLang="en-US"/>
          </a:p>
        </p:txBody>
      </p:sp>
      <p:sp>
        <p:nvSpPr>
          <p:cNvPr id="12" name="文本框 11"/>
          <p:cNvSpPr txBox="1"/>
          <p:nvPr/>
        </p:nvSpPr>
        <p:spPr>
          <a:xfrm>
            <a:off x="503555" y="991235"/>
            <a:ext cx="1597025" cy="583565"/>
          </a:xfrm>
          <a:prstGeom prst="rect">
            <a:avLst/>
          </a:prstGeom>
          <a:noFill/>
          <a:ln>
            <a:solidFill>
              <a:srgbClr val="FF0000"/>
            </a:solidFill>
          </a:ln>
        </p:spPr>
        <p:txBody>
          <a:bodyPr wrap="none" rtlCol="0" anchor="t">
            <a:spAutoFit/>
          </a:bodyPr>
          <a:p>
            <a:r>
              <a:rPr lang="en-US" altLang="zh-CN" sz="3200" b="1">
                <a:solidFill>
                  <a:schemeClr val="bg2">
                    <a:lumMod val="10000"/>
                  </a:schemeClr>
                </a:solidFill>
                <a:latin typeface="Times New Roman" panose="02020603050405020304" charset="0"/>
                <a:cs typeface="Times New Roman" panose="02020603050405020304" charset="0"/>
                <a:sym typeface="+mn-ea"/>
              </a:rPr>
              <a:t>greeting</a:t>
            </a:r>
            <a:endParaRPr lang="en-US" altLang="zh-CN" sz="3200" b="1">
              <a:solidFill>
                <a:schemeClr val="bg2">
                  <a:lumMod val="10000"/>
                </a:schemeClr>
              </a:solidFill>
              <a:latin typeface="Times New Roman" panose="02020603050405020304" charset="0"/>
              <a:cs typeface="Times New Roman" panose="02020603050405020304" charset="0"/>
              <a:sym typeface="+mn-ea"/>
            </a:endParaRPr>
          </a:p>
        </p:txBody>
      </p:sp>
      <p:cxnSp>
        <p:nvCxnSpPr>
          <p:cNvPr id="15" name="直接箭头连接符 14"/>
          <p:cNvCxnSpPr/>
          <p:nvPr/>
        </p:nvCxnSpPr>
        <p:spPr>
          <a:xfrm>
            <a:off x="2100580" y="1275715"/>
            <a:ext cx="1045845" cy="146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2511425" y="2225040"/>
            <a:ext cx="1189355" cy="755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2197100" y="5448300"/>
            <a:ext cx="1045845" cy="146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623945" y="3354705"/>
            <a:ext cx="4219575" cy="583565"/>
          </a:xfrm>
          <a:prstGeom prst="rect">
            <a:avLst/>
          </a:prstGeom>
          <a:noFill/>
        </p:spPr>
        <p:txBody>
          <a:bodyPr wrap="none" rtlCol="0" anchor="t">
            <a:spAutoFit/>
          </a:bodyPr>
          <a:p>
            <a:r>
              <a:rPr lang="en-US" altLang="zh-CN" sz="3200" b="1">
                <a:solidFill>
                  <a:srgbClr val="FF0000"/>
                </a:solidFill>
                <a:latin typeface="Times New Roman" panose="02020603050405020304" charset="0"/>
                <a:cs typeface="Times New Roman" panose="02020603050405020304" charset="0"/>
                <a:sym typeface="+mn-ea"/>
              </a:rPr>
              <a:t>* reasons </a:t>
            </a:r>
            <a:r>
              <a:rPr lang="en-US" altLang="zh-CN" sz="3200" b="1">
                <a:solidFill>
                  <a:srgbClr val="052CD2"/>
                </a:solidFill>
                <a:latin typeface="Times New Roman" panose="02020603050405020304" charset="0"/>
                <a:cs typeface="Times New Roman" panose="02020603050405020304" charset="0"/>
                <a:sym typeface="+mn-ea"/>
              </a:rPr>
              <a:t>for extinction</a:t>
            </a:r>
            <a:endParaRPr lang="en-US" altLang="zh-CN" sz="3200" b="1">
              <a:solidFill>
                <a:srgbClr val="052CD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2"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linds(horizont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linds(horizont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linds(horizont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8" grpId="0" bldLvl="0" animBg="1"/>
      <p:bldP spid="28" grpId="1" animBg="1"/>
      <p:bldP spid="28" grpId="2" bldLvl="0" animBg="1"/>
      <p:bldP spid="5" grpId="0" bldLvl="0" animBg="1"/>
      <p:bldP spid="6" grpId="0" bldLvl="0" animBg="1"/>
      <p:bldP spid="29" grpId="1" bldLvl="0" animBg="1"/>
      <p:bldP spid="30" grpId="0" bldLvl="0" animBg="1"/>
      <p:bldP spid="3" grpId="0" bldLvl="0" animBg="1"/>
      <p:bldP spid="12" grpId="0" bldLvl="0" animBg="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a:hlinkClick r:id="rId1" action="ppaction://hlinksldjump"/>
          </p:cNvPr>
          <p:cNvPicPr>
            <a:picLocks noChangeAspect="1"/>
          </p:cNvPicPr>
          <p:nvPr>
            <p:custDataLst>
              <p:tags r:id="rId2"/>
            </p:custDataLst>
          </p:nvPr>
        </p:nvPicPr>
        <p:blipFill>
          <a:blip r:embed="rId3"/>
          <a:stretch>
            <a:fillRect/>
          </a:stretch>
        </p:blipFill>
        <p:spPr>
          <a:xfrm>
            <a:off x="10828655" y="5652770"/>
            <a:ext cx="1447165" cy="1253490"/>
          </a:xfrm>
          <a:prstGeom prst="ellipse">
            <a:avLst/>
          </a:prstGeom>
        </p:spPr>
      </p:pic>
      <p:sp>
        <p:nvSpPr>
          <p:cNvPr id="9" name="文本框 8"/>
          <p:cNvSpPr txBox="1"/>
          <p:nvPr/>
        </p:nvSpPr>
        <p:spPr>
          <a:xfrm>
            <a:off x="668020" y="2122805"/>
            <a:ext cx="3222625" cy="583565"/>
          </a:xfrm>
          <a:prstGeom prst="rect">
            <a:avLst/>
          </a:prstGeom>
          <a:solidFill>
            <a:schemeClr val="bg1"/>
          </a:solidFill>
        </p:spPr>
        <p:txBody>
          <a:bodyPr wrap="none" rtlCol="0" anchor="t">
            <a:spAutoFit/>
          </a:bodyPr>
          <a:p>
            <a:r>
              <a:rPr lang="en-US" altLang="zh-CN" sz="3200" b="1">
                <a:solidFill>
                  <a:schemeClr val="tx1"/>
                </a:solidFill>
                <a:latin typeface="Times New Roman" panose="02020603050405020304" charset="0"/>
                <a:cs typeface="Times New Roman" panose="02020603050405020304" charset="0"/>
                <a:sym typeface="+mn-ea"/>
              </a:rPr>
              <a:t>Dear Sir/Madam, </a:t>
            </a:r>
            <a:endParaRPr lang="en-US" altLang="zh-CN" sz="3200" b="1">
              <a:solidFill>
                <a:schemeClr val="tx1"/>
              </a:solidFill>
              <a:latin typeface="Times New Roman" panose="02020603050405020304" charset="0"/>
              <a:cs typeface="Times New Roman" panose="02020603050405020304" charset="0"/>
              <a:sym typeface="+mn-ea"/>
            </a:endParaRPr>
          </a:p>
        </p:txBody>
      </p:sp>
      <p:sp>
        <p:nvSpPr>
          <p:cNvPr id="28" name="文本框 27"/>
          <p:cNvSpPr txBox="1"/>
          <p:nvPr/>
        </p:nvSpPr>
        <p:spPr>
          <a:xfrm>
            <a:off x="2252345" y="891540"/>
            <a:ext cx="6565900" cy="583565"/>
          </a:xfrm>
          <a:prstGeom prst="rect">
            <a:avLst/>
          </a:prstGeom>
          <a:solidFill>
            <a:schemeClr val="bg1"/>
          </a:solidFill>
          <a:ln>
            <a:solidFill>
              <a:srgbClr val="FF0000"/>
            </a:solidFill>
          </a:ln>
        </p:spPr>
        <p:txBody>
          <a:bodyPr wrap="square" rtlCol="0" anchor="t">
            <a:spAutoFit/>
          </a:bodyPr>
          <a:p>
            <a:r>
              <a:rPr lang="en-US" altLang="zh-CN" sz="3200" b="1">
                <a:solidFill>
                  <a:srgbClr val="052CD2"/>
                </a:solidFill>
                <a:latin typeface="Times New Roman" panose="02020603050405020304" charset="0"/>
                <a:cs typeface="Times New Roman" panose="02020603050405020304" charset="0"/>
                <a:sym typeface="+mn-ea"/>
              </a:rPr>
              <a:t>* writing</a:t>
            </a:r>
            <a:r>
              <a:rPr lang="en-US" altLang="zh-CN" sz="3200" b="1">
                <a:solidFill>
                  <a:srgbClr val="FF0000"/>
                </a:solidFill>
                <a:latin typeface="Times New Roman" panose="02020603050405020304" charset="0"/>
                <a:cs typeface="Times New Roman" panose="02020603050405020304" charset="0"/>
                <a:sym typeface="+mn-ea"/>
              </a:rPr>
              <a:t> purpose</a:t>
            </a:r>
            <a:r>
              <a:rPr lang="en-US" altLang="zh-CN" sz="3200" b="1">
                <a:solidFill>
                  <a:srgbClr val="052CD2"/>
                </a:solidFill>
                <a:latin typeface="Times New Roman" panose="02020603050405020304" charset="0"/>
                <a:cs typeface="Times New Roman" panose="02020603050405020304" charset="0"/>
                <a:sym typeface="+mn-ea"/>
              </a:rPr>
              <a:t> (ask for help)</a:t>
            </a:r>
            <a:endParaRPr lang="en-US" altLang="zh-CN" sz="3200" b="1">
              <a:solidFill>
                <a:srgbClr val="052CD2"/>
              </a:solidFill>
              <a:latin typeface="Times New Roman" panose="02020603050405020304" charset="0"/>
              <a:cs typeface="Times New Roman" panose="02020603050405020304" charset="0"/>
              <a:sym typeface="+mn-ea"/>
            </a:endParaRPr>
          </a:p>
        </p:txBody>
      </p:sp>
      <p:sp>
        <p:nvSpPr>
          <p:cNvPr id="3" name="文本框 2"/>
          <p:cNvSpPr txBox="1"/>
          <p:nvPr/>
        </p:nvSpPr>
        <p:spPr>
          <a:xfrm>
            <a:off x="838200" y="2706370"/>
            <a:ext cx="10286365" cy="1476375"/>
          </a:xfrm>
          <a:prstGeom prst="rect">
            <a:avLst/>
          </a:prstGeom>
          <a:noFill/>
        </p:spPr>
        <p:txBody>
          <a:bodyPr wrap="square" rtlCol="0" anchor="t">
            <a:spAutoFit/>
          </a:bodyPr>
          <a:p>
            <a:pPr>
              <a:lnSpc>
                <a:spcPct val="125000"/>
              </a:lnSpc>
              <a:spcBef>
                <a:spcPts val="0"/>
              </a:spcBef>
              <a:spcAft>
                <a:spcPts val="0"/>
              </a:spcAft>
            </a:pPr>
            <a:r>
              <a:rPr lang="en-US" sz="3600">
                <a:latin typeface="Times New Roman" panose="02020603050405020304" charset="0"/>
                <a:ea typeface="宋体" panose="02010600030101010101" pitchFamily="2" charset="-122"/>
                <a:cs typeface="Times New Roman" panose="02020603050405020304" charset="0"/>
                <a:sym typeface="+mn-ea"/>
              </a:rPr>
              <a:t>                                                                   </a:t>
            </a:r>
            <a:r>
              <a:rPr lang="en-US" sz="3600" b="1">
                <a:latin typeface="Times New Roman" panose="02020603050405020304" charset="0"/>
                <a:ea typeface="宋体" panose="02010600030101010101" pitchFamily="2" charset="-122"/>
                <a:cs typeface="Times New Roman" panose="02020603050405020304" charset="0"/>
                <a:sym typeface="+mn-ea"/>
              </a:rPr>
              <a:t>I'm writing to ask/seek for your help</a:t>
            </a:r>
            <a:endParaRPr lang="en-US" altLang="en-US" sz="3600">
              <a:latin typeface="Times New Roman" panose="02020603050405020304" charset="0"/>
              <a:ea typeface="宋体" panose="02010600030101010101" pitchFamily="2" charset="-122"/>
              <a:cs typeface="Times New Roman" panose="02020603050405020304" charset="0"/>
              <a:sym typeface="+mn-ea"/>
            </a:endParaRPr>
          </a:p>
        </p:txBody>
      </p:sp>
      <p:sp>
        <p:nvSpPr>
          <p:cNvPr id="2" name="文本框 1"/>
          <p:cNvSpPr txBox="1"/>
          <p:nvPr/>
        </p:nvSpPr>
        <p:spPr>
          <a:xfrm>
            <a:off x="45720" y="-25400"/>
            <a:ext cx="493585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Letter-writing---beginning</a:t>
            </a:r>
            <a:endParaRPr lang="en-US" altLang="zh-CN" sz="32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1415415" y="2821940"/>
            <a:ext cx="6993890" cy="645160"/>
          </a:xfrm>
          <a:prstGeom prst="rect">
            <a:avLst/>
          </a:prstGeom>
          <a:noFill/>
        </p:spPr>
        <p:txBody>
          <a:bodyPr wrap="none" rtlCol="0" anchor="t">
            <a:spAutoFit/>
          </a:bodyPr>
          <a:p>
            <a:r>
              <a:rPr lang="en-US" sz="3600" b="1">
                <a:solidFill>
                  <a:srgbClr val="FF0000"/>
                </a:solidFill>
                <a:latin typeface="Times New Roman" panose="02020603050405020304" charset="0"/>
                <a:ea typeface="宋体" panose="02010600030101010101" pitchFamily="2" charset="-122"/>
                <a:cs typeface="Times New Roman" panose="02020603050405020304" charset="0"/>
                <a:sym typeface="+mn-ea"/>
              </a:rPr>
              <a:t>I'm Li Hua,  a student from China.</a:t>
            </a:r>
            <a:r>
              <a:rPr lang="en-US" sz="3600">
                <a:solidFill>
                  <a:srgbClr val="FF0000"/>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36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5776595" y="3537585"/>
            <a:ext cx="5934710" cy="645160"/>
          </a:xfrm>
          <a:prstGeom prst="rect">
            <a:avLst/>
          </a:prstGeom>
          <a:noFill/>
        </p:spPr>
        <p:txBody>
          <a:bodyPr wrap="none" rtlCol="0" anchor="t">
            <a:spAutoFit/>
          </a:bodyPr>
          <a:p>
            <a:r>
              <a:rPr lang="en-US" sz="3600" b="1">
                <a:solidFill>
                  <a:schemeClr val="tx1"/>
                </a:solidFill>
                <a:latin typeface="Times New Roman" panose="02020603050405020304" charset="0"/>
                <a:ea typeface="宋体" panose="02010600030101010101" pitchFamily="2" charset="-122"/>
                <a:cs typeface="Times New Roman" panose="02020603050405020304" charset="0"/>
                <a:sym typeface="+mn-ea"/>
              </a:rPr>
              <a:t>to rescue South China Tigers.</a:t>
            </a:r>
            <a:endParaRPr lang="en-US" altLang="en-US" sz="36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椭圆 4"/>
          <p:cNvSpPr/>
          <p:nvPr/>
        </p:nvSpPr>
        <p:spPr>
          <a:xfrm>
            <a:off x="1630045" y="2042160"/>
            <a:ext cx="2141220" cy="7321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619750"/>
            <a:ext cx="1447165" cy="1253490"/>
          </a:xfrm>
          <a:prstGeom prst="ellipse">
            <a:avLst/>
          </a:prstGeom>
        </p:spPr>
      </p:pic>
      <p:sp>
        <p:nvSpPr>
          <p:cNvPr id="3" name="文本框 2"/>
          <p:cNvSpPr txBox="1"/>
          <p:nvPr/>
        </p:nvSpPr>
        <p:spPr>
          <a:xfrm>
            <a:off x="3342640" y="815340"/>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984568" y="1460500"/>
            <a:ext cx="10636885"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Situation:___________________________________________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2" name="文本框 1"/>
          <p:cNvSpPr txBox="1"/>
          <p:nvPr/>
        </p:nvSpPr>
        <p:spPr>
          <a:xfrm>
            <a:off x="1439545" y="2172970"/>
            <a:ext cx="9577070" cy="1568450"/>
          </a:xfrm>
          <a:prstGeom prst="rect">
            <a:avLst/>
          </a:prstGeom>
          <a:solidFill>
            <a:srgbClr val="FFFF00">
              <a:alpha val="10000"/>
            </a:srgbClr>
          </a:solidFill>
          <a:ln>
            <a:solidFill>
              <a:srgbClr val="052CD2"/>
            </a:solidFill>
          </a:ln>
        </p:spPr>
        <p:txBody>
          <a:bodyPr wrap="square" rtlCol="0">
            <a:spAutoFit/>
          </a:bodyPr>
          <a:p>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sym typeface="+mn-ea"/>
              </a:rPr>
              <a:t>disappear; in danger of dying out/disappearing/extinction;</a:t>
            </a:r>
            <a:endPar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endParaRPr>
          </a:p>
          <a:p>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population drop </a:t>
            </a:r>
            <a:r>
              <a:rPr lang="en-US" altLang="zh-CN" sz="3200" dirty="0">
                <a:effectLst/>
                <a:latin typeface="Times New Roman" panose="02020603050405020304" charset="0"/>
                <a:ea typeface="微软雅黑" panose="020B0503020204020204" charset="-122"/>
                <a:cs typeface="Times New Roman" panose="02020603050405020304" charset="0"/>
                <a:sym typeface="+mn-ea"/>
              </a:rPr>
              <a:t>at an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sym typeface="+mn-ea"/>
              </a:rPr>
              <a:t>alarming </a:t>
            </a:r>
            <a:r>
              <a:rPr lang="en-US" altLang="zh-CN" sz="3200" dirty="0">
                <a:effectLst/>
                <a:latin typeface="Times New Roman" panose="02020603050405020304" charset="0"/>
                <a:ea typeface="微软雅黑" panose="020B0503020204020204" charset="-122"/>
                <a:cs typeface="Times New Roman" panose="02020603050405020304" charset="0"/>
                <a:sym typeface="+mn-ea"/>
              </a:rPr>
              <a:t>rate</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 </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 face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serious threats</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 from humans;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endangered</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 species; </a:t>
            </a:r>
            <a:endPar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45720" y="-25400"/>
            <a:ext cx="439737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Letter-writing---body</a:t>
            </a:r>
            <a:endParaRPr lang="en-US" altLang="zh-CN" sz="3200" b="1">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1143318" y="3870960"/>
            <a:ext cx="10478135"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Reasons:___________________________________________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1439545" y="4663440"/>
            <a:ext cx="9313545" cy="1568450"/>
          </a:xfrm>
          <a:prstGeom prst="rect">
            <a:avLst/>
          </a:prstGeom>
          <a:gradFill>
            <a:gsLst>
              <a:gs pos="100000">
                <a:srgbClr val="FBFB11">
                  <a:alpha val="10000"/>
                </a:srgbClr>
              </a:gs>
              <a:gs pos="100000">
                <a:srgbClr val="838309"/>
              </a:gs>
            </a:gsLst>
            <a:lin ang="5400000" scaled="0"/>
          </a:gradFill>
          <a:ln>
            <a:solidFill>
              <a:srgbClr val="052CD2"/>
            </a:solidFill>
          </a:ln>
        </p:spPr>
        <p:txBody>
          <a:bodyPr wrap="square" rtlCol="0">
            <a:spAutoFit/>
          </a:bodyPr>
          <a:p>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sym typeface="+mn-ea"/>
              </a:rPr>
              <a:t>not protected; illegally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hunted/killed for </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 their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valuable fur/skin/bones; </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the </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rPr>
              <a:t>living spaces</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rPr>
              <a:t> </a:t>
            </a:r>
            <a:r>
              <a:rPr lang="en-US" altLang="zh-CN" sz="3200" dirty="0">
                <a:solidFill>
                  <a:schemeClr val="tx1"/>
                </a:solidFill>
                <a:effectLst/>
                <a:latin typeface="Times New Roman" panose="02020603050405020304" charset="0"/>
                <a:ea typeface="微软雅黑" panose="020B0503020204020204" charset="-122"/>
                <a:cs typeface="Times New Roman" panose="02020603050405020304" charset="0"/>
                <a:sym typeface="+mn-ea"/>
              </a:rPr>
              <a:t>become smaller</a:t>
            </a:r>
            <a:r>
              <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sym typeface="+mn-ea"/>
              </a:rPr>
              <a:t>; their habitats threatened; habitat loss;  </a:t>
            </a:r>
            <a:endParaRPr lang="en-US" altLang="zh-CN" sz="3200" dirty="0">
              <a:solidFill>
                <a:srgbClr val="FF0000"/>
              </a:solidFill>
              <a:effectLst/>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bldLvl="0" animBg="1"/>
      <p:bldP spid="15"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497195"/>
            <a:ext cx="1447165" cy="1253490"/>
          </a:xfrm>
          <a:prstGeom prst="ellipse">
            <a:avLst/>
          </a:prstGeom>
        </p:spPr>
      </p:pic>
      <p:sp>
        <p:nvSpPr>
          <p:cNvPr id="3" name="文本框 2"/>
          <p:cNvSpPr txBox="1"/>
          <p:nvPr/>
        </p:nvSpPr>
        <p:spPr>
          <a:xfrm>
            <a:off x="3342640" y="815340"/>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861061" y="1726565"/>
            <a:ext cx="8938260"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Situation+ Reasons:__________________________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nvSpPr>
        <p:spPr>
          <a:xfrm>
            <a:off x="45720" y="-25400"/>
            <a:ext cx="406463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Letter-writing---body</a:t>
            </a:r>
            <a:endParaRPr lang="en-US" altLang="zh-CN" sz="3200" b="1">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1735455" y="2580005"/>
            <a:ext cx="9378315" cy="1076325"/>
          </a:xfrm>
          <a:prstGeom prst="rect">
            <a:avLst/>
          </a:prstGeom>
          <a:noFill/>
        </p:spPr>
        <p:txBody>
          <a:bodyPr wrap="square" rtlCol="0" anchor="t">
            <a:spAutoFit/>
          </a:bodyPr>
          <a:p>
            <a:pPr indent="0" algn="l">
              <a:buNone/>
            </a:pPr>
            <a:r>
              <a:rPr lang="en-US" altLang="en-US" sz="3200" b="1" u="sng">
                <a:latin typeface="Times New Roman" panose="02020603050405020304" charset="0"/>
                <a:ea typeface="宋体" panose="02010600030101010101" pitchFamily="2" charset="-122"/>
                <a:cs typeface="Times New Roman" panose="02020603050405020304" charset="0"/>
                <a:sym typeface="+mn-ea"/>
              </a:rPr>
              <a:t>South China Tigers </a:t>
            </a:r>
            <a:r>
              <a:rPr lang="en-US" altLang="en-US" sz="3200" b="1" u="sng">
                <a:solidFill>
                  <a:srgbClr val="FF0000"/>
                </a:solidFill>
                <a:latin typeface="Times New Roman" panose="02020603050405020304" charset="0"/>
                <a:ea typeface="宋体" panose="02010600030101010101" pitchFamily="2" charset="-122"/>
                <a:cs typeface="Times New Roman" panose="02020603050405020304" charset="0"/>
                <a:sym typeface="+mn-ea"/>
              </a:rPr>
              <a:t>are in danger of extinction</a:t>
            </a:r>
            <a:r>
              <a:rPr lang="en-US" altLang="en-US" sz="3200" b="1" u="sng">
                <a:latin typeface="Times New Roman" panose="02020603050405020304" charset="0"/>
                <a:ea typeface="宋体" panose="02010600030101010101" pitchFamily="2" charset="-122"/>
                <a:cs typeface="Times New Roman" panose="02020603050405020304" charset="0"/>
                <a:sym typeface="+mn-ea"/>
              </a:rPr>
              <a:t> </a:t>
            </a:r>
            <a:r>
              <a:rPr lang="en-US" altLang="en-US" sz="3200" b="1" u="sng">
                <a:solidFill>
                  <a:srgbClr val="052CD2"/>
                </a:solidFill>
                <a:latin typeface="Times New Roman" panose="02020603050405020304" charset="0"/>
                <a:ea typeface="宋体" panose="02010600030101010101" pitchFamily="2" charset="-122"/>
                <a:cs typeface="Times New Roman" panose="02020603050405020304" charset="0"/>
                <a:sym typeface="+mn-ea"/>
              </a:rPr>
              <a:t>due to</a:t>
            </a:r>
            <a:r>
              <a:rPr lang="en-US" altLang="en-US" sz="3200" b="1" u="sng">
                <a:latin typeface="Times New Roman" panose="02020603050405020304" charset="0"/>
                <a:ea typeface="宋体" panose="02010600030101010101" pitchFamily="2" charset="-122"/>
                <a:cs typeface="Times New Roman" panose="02020603050405020304" charset="0"/>
                <a:sym typeface="+mn-ea"/>
              </a:rPr>
              <a:t> </a:t>
            </a:r>
            <a:r>
              <a:rPr lang="en-US" altLang="en-US" sz="3200" b="1" u="sng">
                <a:solidFill>
                  <a:srgbClr val="FF0000"/>
                </a:solidFill>
                <a:latin typeface="Times New Roman" panose="02020603050405020304" charset="0"/>
                <a:ea typeface="宋体" panose="02010600030101010101" pitchFamily="2" charset="-122"/>
                <a:cs typeface="Times New Roman" panose="02020603050405020304" charset="0"/>
                <a:sym typeface="+mn-ea"/>
              </a:rPr>
              <a:t>illegal hunting</a:t>
            </a:r>
            <a:r>
              <a:rPr lang="en-US" altLang="en-US" sz="3200" b="1" u="sng">
                <a:latin typeface="Times New Roman" panose="02020603050405020304" charset="0"/>
                <a:ea typeface="宋体" panose="02010600030101010101" pitchFamily="2" charset="-122"/>
                <a:cs typeface="Times New Roman" panose="02020603050405020304" charset="0"/>
                <a:sym typeface="+mn-ea"/>
              </a:rPr>
              <a:t> and </a:t>
            </a:r>
            <a:r>
              <a:rPr lang="en-US" altLang="en-US" sz="3200" b="1" u="sng">
                <a:solidFill>
                  <a:srgbClr val="FF0000"/>
                </a:solidFill>
                <a:latin typeface="Times New Roman" panose="02020603050405020304" charset="0"/>
                <a:ea typeface="宋体" panose="02010600030101010101" pitchFamily="2" charset="-122"/>
                <a:cs typeface="Times New Roman" panose="02020603050405020304" charset="0"/>
                <a:sym typeface="+mn-ea"/>
              </a:rPr>
              <a:t>habitat loss.</a:t>
            </a:r>
            <a:endParaRPr lang="en-US" altLang="en-US" sz="3200" b="1" u="sng">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619750"/>
            <a:ext cx="1447165" cy="1253490"/>
          </a:xfrm>
          <a:prstGeom prst="ellipse">
            <a:avLst/>
          </a:prstGeom>
        </p:spPr>
      </p:pic>
      <p:sp>
        <p:nvSpPr>
          <p:cNvPr id="3" name="文本框 2"/>
          <p:cNvSpPr txBox="1"/>
          <p:nvPr/>
        </p:nvSpPr>
        <p:spPr>
          <a:xfrm>
            <a:off x="3143885" y="804545"/>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958851" y="1379220"/>
            <a:ext cx="10274300"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Efforts:___________________________________________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838835" y="2152650"/>
            <a:ext cx="10081260" cy="2553335"/>
          </a:xfrm>
          <a:prstGeom prst="rect">
            <a:avLst/>
          </a:prstGeom>
          <a:gradFill>
            <a:gsLst>
              <a:gs pos="100000">
                <a:srgbClr val="FBFB11">
                  <a:alpha val="6000"/>
                </a:srgbClr>
              </a:gs>
              <a:gs pos="100000">
                <a:srgbClr val="838309"/>
              </a:gs>
            </a:gsLst>
            <a:lin ang="5400000" scaled="0"/>
          </a:gradFill>
          <a:ln>
            <a:solidFill>
              <a:srgbClr val="052CD2"/>
            </a:solidFill>
          </a:ln>
        </p:spPr>
        <p:txBody>
          <a:bodyPr wrap="square" rtlCol="0" anchor="t">
            <a:spAutoFit/>
          </a:bodyPr>
          <a:p>
            <a:r>
              <a:rPr lang="en-US" altLang="zh-CN" sz="3200" dirty="0">
                <a:latin typeface="Times New Roman" panose="02020603050405020304" charset="0"/>
                <a:ea typeface="微软雅黑" panose="020B0503020204020204" charset="-122"/>
                <a:cs typeface="Times New Roman" panose="02020603050405020304" charset="0"/>
                <a:sym typeface="+mn-ea"/>
              </a:rPr>
              <a:t>*raise the awareness; </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turn to </a:t>
            </a:r>
            <a:r>
              <a:rPr lang="en-US" altLang="zh-CN" sz="3200" dirty="0">
                <a:latin typeface="Times New Roman" panose="02020603050405020304" charset="0"/>
                <a:ea typeface="微软雅黑" panose="020B0503020204020204" charset="-122"/>
                <a:cs typeface="Times New Roman" panose="02020603050405020304" charset="0"/>
                <a:sym typeface="+mn-ea"/>
              </a:rPr>
              <a:t>the social media</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 for help;  put out</a:t>
            </a:r>
            <a:r>
              <a:rPr lang="en-US" altLang="zh-CN" sz="3200" dirty="0">
                <a:latin typeface="Times New Roman" panose="02020603050405020304" charset="0"/>
                <a:ea typeface="微软雅黑" panose="020B0503020204020204" charset="-122"/>
                <a:cs typeface="Times New Roman" panose="02020603050405020304" charset="0"/>
                <a:sym typeface="+mn-ea"/>
              </a:rPr>
              <a:t> information;</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  </a:t>
            </a:r>
            <a:r>
              <a:rPr lang="en-US" altLang="zh-CN" sz="3200" dirty="0">
                <a:latin typeface="Times New Roman" panose="02020603050405020304" charset="0"/>
                <a:ea typeface="微软雅黑" panose="020B0503020204020204" charset="-122"/>
                <a:cs typeface="Times New Roman" panose="02020603050405020304" charset="0"/>
                <a:sym typeface="+mn-ea"/>
              </a:rPr>
              <a:t>post pictures to</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 stir up emotions;</a:t>
            </a:r>
            <a:r>
              <a:rPr lang="en-US" altLang="zh-CN" sz="3200"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rPr>
              <a:t>...</a:t>
            </a:r>
            <a:endPar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endParaRPr>
          </a:p>
          <a:p>
            <a:r>
              <a:rPr lang="en-US" altLang="zh-CN" sz="3200"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rPr>
              <a:t>* take effective measures; </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start national</a:t>
            </a:r>
            <a:r>
              <a:rPr lang="en-US" altLang="zh-CN" sz="3200" dirty="0">
                <a:latin typeface="Times New Roman" panose="02020603050405020304" charset="0"/>
                <a:ea typeface="微软雅黑" panose="020B0503020204020204" charset="-122"/>
                <a:cs typeface="Times New Roman" panose="02020603050405020304" charset="0"/>
                <a:sym typeface="+mn-ea"/>
              </a:rPr>
              <a:t> protection </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programmes</a:t>
            </a:r>
            <a:r>
              <a:rPr lang="en-US" altLang="zh-CN" sz="3200" dirty="0">
                <a:latin typeface="Times New Roman" panose="02020603050405020304" charset="0"/>
                <a:ea typeface="微软雅黑" panose="020B0503020204020204" charset="-122"/>
                <a:cs typeface="Times New Roman" panose="02020603050405020304" charset="0"/>
                <a:sym typeface="+mn-ea"/>
              </a:rPr>
              <a:t>; </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stops/forbids/prohibits </a:t>
            </a:r>
            <a:r>
              <a:rPr lang="en-US" altLang="zh-CN" sz="3200" dirty="0">
                <a:solidFill>
                  <a:schemeClr val="tx1"/>
                </a:solidFill>
                <a:latin typeface="Times New Roman" panose="02020603050405020304" charset="0"/>
                <a:ea typeface="微软雅黑" panose="020B0503020204020204" charset="-122"/>
                <a:cs typeface="Times New Roman" panose="02020603050405020304" charset="0"/>
                <a:sym typeface="+mn-ea"/>
              </a:rPr>
              <a:t>people</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 hunting and buying...; gather</a:t>
            </a:r>
            <a:r>
              <a:rPr lang="en-US" altLang="zh-CN" sz="3200" dirty="0">
                <a:latin typeface="Times New Roman" panose="02020603050405020304" charset="0"/>
                <a:ea typeface="微软雅黑" panose="020B0503020204020204" charset="-122"/>
                <a:cs typeface="Times New Roman" panose="02020603050405020304" charset="0"/>
                <a:sym typeface="+mn-ea"/>
              </a:rPr>
              <a:t> volunteers to </a:t>
            </a:r>
            <a:r>
              <a:rPr lang="en-US" altLang="zh-CN" sz="3200" dirty="0">
                <a:solidFill>
                  <a:srgbClr val="FF0000"/>
                </a:solidFill>
                <a:latin typeface="Times New Roman" panose="02020603050405020304" charset="0"/>
                <a:ea typeface="微软雅黑" panose="020B0503020204020204" charset="-122"/>
                <a:cs typeface="Times New Roman" panose="02020603050405020304" charset="0"/>
                <a:sym typeface="+mn-ea"/>
              </a:rPr>
              <a:t>watch over...;</a:t>
            </a:r>
            <a:r>
              <a:rPr lang="en-US" altLang="zh-CN" sz="3200" dirty="0">
                <a:latin typeface="Times New Roman" panose="02020603050405020304" charset="0"/>
                <a:ea typeface="微软雅黑" panose="020B0503020204020204" charset="-122"/>
                <a:cs typeface="Times New Roman" panose="02020603050405020304" charset="0"/>
                <a:sym typeface="+mn-ea"/>
              </a:rPr>
              <a:t> ...</a:t>
            </a:r>
            <a:endParaRPr lang="zh-CN" altLang="en-US" sz="3200" b="1"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endParaRPr>
          </a:p>
        </p:txBody>
      </p:sp>
      <p:sp>
        <p:nvSpPr>
          <p:cNvPr id="5" name="文本框 4"/>
          <p:cNvSpPr txBox="1"/>
          <p:nvPr/>
        </p:nvSpPr>
        <p:spPr>
          <a:xfrm>
            <a:off x="45720" y="-25400"/>
            <a:ext cx="399859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Letter-writing---body</a:t>
            </a:r>
            <a:endParaRPr lang="en-US" altLang="zh-CN" sz="32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a:hlinkClick r:id="rId1" action="ppaction://hlinksldjump"/>
          </p:cNvPr>
          <p:cNvPicPr>
            <a:picLocks noChangeAspect="1"/>
          </p:cNvPicPr>
          <p:nvPr>
            <p:custDataLst>
              <p:tags r:id="rId2"/>
            </p:custDataLst>
          </p:nvPr>
        </p:nvPicPr>
        <p:blipFill>
          <a:blip r:embed="rId3"/>
          <a:stretch>
            <a:fillRect/>
          </a:stretch>
        </p:blipFill>
        <p:spPr>
          <a:xfrm>
            <a:off x="10744835" y="5619750"/>
            <a:ext cx="1447165" cy="1253490"/>
          </a:xfrm>
          <a:prstGeom prst="ellipse">
            <a:avLst/>
          </a:prstGeom>
        </p:spPr>
      </p:pic>
      <p:sp>
        <p:nvSpPr>
          <p:cNvPr id="3" name="文本框 2"/>
          <p:cNvSpPr txBox="1"/>
          <p:nvPr/>
        </p:nvSpPr>
        <p:spPr>
          <a:xfrm>
            <a:off x="3198495" y="857250"/>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958851" y="1502410"/>
            <a:ext cx="10274300"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Efforts:___________________________________________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100" name="文本框 99"/>
          <p:cNvSpPr txBox="1"/>
          <p:nvPr/>
        </p:nvSpPr>
        <p:spPr>
          <a:xfrm>
            <a:off x="2005965" y="2209165"/>
            <a:ext cx="7641590" cy="3634740"/>
          </a:xfrm>
          <a:prstGeom prst="rect">
            <a:avLst/>
          </a:prstGeom>
          <a:solidFill>
            <a:schemeClr val="bg1"/>
          </a:solidFill>
          <a:ln w="9525">
            <a:solidFill>
              <a:srgbClr val="052CD2"/>
            </a:solidFill>
          </a:ln>
        </p:spPr>
        <p:txBody>
          <a:bodyPr wrap="square">
            <a:spAutoFit/>
          </a:bodyPr>
          <a:p>
            <a:pPr indent="0">
              <a:lnSpc>
                <a:spcPct val="120000"/>
              </a:lnSpc>
              <a:spcBef>
                <a:spcPts val="0"/>
              </a:spcBef>
              <a:spcAft>
                <a:spcPts val="0"/>
              </a:spcAft>
            </a:pPr>
            <a:r>
              <a:rPr lang="en-US" sz="3200" b="0" i="1">
                <a:latin typeface="Times New Roman" panose="02020603050405020304" charset="0"/>
                <a:ea typeface="宋体" panose="02010600030101010101" pitchFamily="2" charset="-122"/>
              </a:rPr>
              <a:t>* We can/should...</a:t>
            </a:r>
            <a:endParaRPr lang="en-US" sz="3200" b="0" i="1">
              <a:latin typeface="Times New Roman" panose="02020603050405020304" charset="0"/>
              <a:ea typeface="宋体" panose="02010600030101010101" pitchFamily="2" charset="-122"/>
            </a:endParaRPr>
          </a:p>
          <a:p>
            <a:pPr indent="0">
              <a:lnSpc>
                <a:spcPct val="120000"/>
              </a:lnSpc>
              <a:spcBef>
                <a:spcPts val="0"/>
              </a:spcBef>
              <a:spcAft>
                <a:spcPts val="0"/>
              </a:spcAft>
            </a:pPr>
            <a:r>
              <a:rPr lang="en-US" sz="3200" b="0" i="1">
                <a:latin typeface="Times New Roman" panose="02020603050405020304" charset="0"/>
                <a:ea typeface="宋体" panose="02010600030101010101" pitchFamily="2" charset="-122"/>
              </a:rPr>
              <a:t>* </a:t>
            </a:r>
            <a:r>
              <a:rPr lang="en-US" sz="3200" b="0" i="1">
                <a:latin typeface="Times New Roman" panose="02020603050405020304" charset="0"/>
                <a:ea typeface="宋体" panose="02010600030101010101" pitchFamily="2" charset="-122"/>
                <a:cs typeface="Times New Roman" panose="02020603050405020304" charset="0"/>
              </a:rPr>
              <a:t>I</a:t>
            </a:r>
            <a:r>
              <a:rPr lang="en-US" sz="3200" b="0" i="1">
                <a:latin typeface="Times New Roman" panose="02020603050405020304" charset="0"/>
                <a:ea typeface="宋体" panose="02010600030101010101" pitchFamily="2" charset="-122"/>
              </a:rPr>
              <a:t>t </a:t>
            </a:r>
            <a:r>
              <a:rPr lang="en-US" sz="3200" b="1" i="1">
                <a:latin typeface="Times New Roman" panose="02020603050405020304" charset="0"/>
                <a:ea typeface="宋体" panose="02010600030101010101" pitchFamily="2" charset="-122"/>
              </a:rPr>
              <a:t>would be</a:t>
            </a:r>
            <a:r>
              <a:rPr lang="en-US" sz="3200" b="0" i="1">
                <a:latin typeface="Times New Roman" panose="02020603050405020304" charset="0"/>
                <a:ea typeface="宋体" panose="02010600030101010101" pitchFamily="2" charset="-122"/>
              </a:rPr>
              <a:t> beneficial</a:t>
            </a:r>
            <a:r>
              <a:rPr lang="en-US" sz="3200" b="0" i="1">
                <a:latin typeface="Times New Roman" panose="02020603050405020304" charset="0"/>
                <a:ea typeface="宋体" panose="02010600030101010101" pitchFamily="2" charset="-122"/>
                <a:cs typeface="Times New Roman" panose="02020603050405020304" charset="0"/>
              </a:rPr>
              <a:t>/better</a:t>
            </a:r>
            <a:r>
              <a:rPr lang="en-US" sz="3200" b="1" i="1">
                <a:latin typeface="Times New Roman" panose="02020603050405020304" charset="0"/>
                <a:ea typeface="宋体" panose="02010600030101010101" pitchFamily="2" charset="-122"/>
              </a:rPr>
              <a:t> if</a:t>
            </a:r>
            <a:r>
              <a:rPr lang="en-US" sz="3200" b="1" i="1">
                <a:latin typeface="Times New Roman" panose="02020603050405020304" charset="0"/>
                <a:ea typeface="宋体" panose="02010600030101010101" pitchFamily="2" charset="-122"/>
                <a:cs typeface="Times New Roman" panose="02020603050405020304" charset="0"/>
              </a:rPr>
              <a:t> we could</a:t>
            </a:r>
            <a:r>
              <a:rPr lang="en-US" sz="3200" b="0" i="1">
                <a:latin typeface="Times New Roman" panose="02020603050405020304" charset="0"/>
                <a:ea typeface="宋体" panose="02010600030101010101" pitchFamily="2" charset="-122"/>
              </a:rPr>
              <a:t>…</a:t>
            </a:r>
            <a:r>
              <a:rPr lang="en-US" sz="3200" b="0" i="1">
                <a:latin typeface="Times New Roman" panose="02020603050405020304" charset="0"/>
                <a:ea typeface="宋体" panose="02010600030101010101" pitchFamily="2" charset="-122"/>
                <a:cs typeface="Times New Roman" panose="02020603050405020304" charset="0"/>
              </a:rPr>
              <a:t> </a:t>
            </a:r>
            <a:endParaRPr lang="en-US" sz="3200" b="0" i="1">
              <a:latin typeface="Times New Roman" panose="02020603050405020304" charset="0"/>
              <a:ea typeface="宋体" panose="02010600030101010101" pitchFamily="2" charset="-122"/>
              <a:cs typeface="Times New Roman" panose="02020603050405020304" charset="0"/>
            </a:endParaRPr>
          </a:p>
          <a:p>
            <a:pPr indent="0">
              <a:lnSpc>
                <a:spcPct val="120000"/>
              </a:lnSpc>
              <a:spcBef>
                <a:spcPts val="0"/>
              </a:spcBef>
              <a:spcAft>
                <a:spcPts val="0"/>
              </a:spcAft>
            </a:pPr>
            <a:r>
              <a:rPr lang="en-US" sz="3200" b="0" i="1">
                <a:latin typeface="Times New Roman" panose="02020603050405020304" charset="0"/>
                <a:ea typeface="宋体" panose="02010600030101010101" pitchFamily="2" charset="-122"/>
                <a:cs typeface="Times New Roman" panose="02020603050405020304" charset="0"/>
              </a:rPr>
              <a:t>* It </a:t>
            </a:r>
            <a:r>
              <a:rPr lang="en-US" sz="3200" b="1" i="1">
                <a:latin typeface="Times New Roman" panose="02020603050405020304" charset="0"/>
                <a:ea typeface="宋体" panose="02010600030101010101" pitchFamily="2" charset="-122"/>
                <a:cs typeface="Times New Roman" panose="02020603050405020304" charset="0"/>
              </a:rPr>
              <a:t>would help/contribute</a:t>
            </a:r>
            <a:r>
              <a:rPr lang="en-US" sz="3200" b="0" i="1">
                <a:latin typeface="Times New Roman" panose="02020603050405020304" charset="0"/>
                <a:ea typeface="宋体" panose="02010600030101010101" pitchFamily="2" charset="-122"/>
                <a:cs typeface="Times New Roman" panose="02020603050405020304" charset="0"/>
              </a:rPr>
              <a:t> a lot </a:t>
            </a:r>
            <a:r>
              <a:rPr lang="en-US" sz="3200" b="1" i="1">
                <a:latin typeface="Times New Roman" panose="02020603050405020304" charset="0"/>
                <a:ea typeface="宋体" panose="02010600030101010101" pitchFamily="2" charset="-122"/>
                <a:cs typeface="Times New Roman" panose="02020603050405020304" charset="0"/>
              </a:rPr>
              <a:t>if we could</a:t>
            </a:r>
            <a:r>
              <a:rPr lang="en-US" sz="3200" b="0" i="1">
                <a:latin typeface="Times New Roman" panose="02020603050405020304" charset="0"/>
                <a:ea typeface="宋体" panose="02010600030101010101" pitchFamily="2" charset="-122"/>
                <a:cs typeface="Times New Roman" panose="02020603050405020304" charset="0"/>
              </a:rPr>
              <a:t> ...* I </a:t>
            </a:r>
            <a:r>
              <a:rPr lang="en-US" sz="3200" b="1" i="1">
                <a:latin typeface="Times New Roman" panose="02020603050405020304" charset="0"/>
                <a:ea typeface="宋体" panose="02010600030101010101" pitchFamily="2" charset="-122"/>
                <a:cs typeface="Times New Roman" panose="02020603050405020304" charset="0"/>
              </a:rPr>
              <a:t>would like to</a:t>
            </a:r>
            <a:r>
              <a:rPr lang="en-US" sz="3200" b="0" i="1">
                <a:latin typeface="Times New Roman" panose="02020603050405020304" charset="0"/>
                <a:ea typeface="宋体" panose="02010600030101010101" pitchFamily="2" charset="-122"/>
                <a:cs typeface="Times New Roman" panose="02020603050405020304" charset="0"/>
              </a:rPr>
              <a:t> suggest/recommend that</a:t>
            </a:r>
            <a:r>
              <a:rPr lang="en-US" sz="3200" b="0" i="1">
                <a:latin typeface="Times New Roman" panose="02020603050405020304" charset="0"/>
                <a:ea typeface="宋体" panose="02010600030101010101" pitchFamily="2" charset="-122"/>
              </a:rPr>
              <a:t>…    </a:t>
            </a:r>
            <a:r>
              <a:rPr lang="en-US" sz="3200" b="0" i="1">
                <a:latin typeface="Times New Roman" panose="02020603050405020304" charset="0"/>
                <a:ea typeface="宋体" panose="02010600030101010101" pitchFamily="2" charset="-122"/>
                <a:cs typeface="Times New Roman" panose="02020603050405020304" charset="0"/>
              </a:rPr>
              <a:t>* </a:t>
            </a:r>
            <a:r>
              <a:rPr lang="en-US" sz="3200" b="0" i="1">
                <a:latin typeface="Times New Roman" panose="02020603050405020304" charset="0"/>
                <a:ea typeface="宋体" panose="02010600030101010101" pitchFamily="2" charset="-122"/>
              </a:rPr>
              <a:t>It </a:t>
            </a:r>
            <a:r>
              <a:rPr lang="en-US" sz="3200" b="1" i="1">
                <a:latin typeface="Times New Roman" panose="02020603050405020304" charset="0"/>
                <a:ea typeface="宋体" panose="02010600030101010101" pitchFamily="2" charset="-122"/>
              </a:rPr>
              <a:t>would be</a:t>
            </a:r>
            <a:r>
              <a:rPr lang="en-US" sz="3200" b="0" i="1">
                <a:latin typeface="Times New Roman" panose="02020603050405020304" charset="0"/>
                <a:ea typeface="宋体" panose="02010600030101010101" pitchFamily="2" charset="-122"/>
              </a:rPr>
              <a:t> a good idea if we could... </a:t>
            </a:r>
            <a:endParaRPr lang="en-US" sz="3200" b="0" i="1">
              <a:latin typeface="Times New Roman" panose="02020603050405020304" charset="0"/>
              <a:ea typeface="宋体" panose="02010600030101010101" pitchFamily="2" charset="-122"/>
            </a:endParaRPr>
          </a:p>
          <a:p>
            <a:pPr indent="0">
              <a:lnSpc>
                <a:spcPct val="120000"/>
              </a:lnSpc>
              <a:spcBef>
                <a:spcPts val="0"/>
              </a:spcBef>
              <a:spcAft>
                <a:spcPts val="0"/>
              </a:spcAft>
            </a:pPr>
            <a:r>
              <a:rPr lang="en-US" altLang="en-US" sz="3200" b="0" i="1">
                <a:latin typeface="Times New Roman" panose="02020603050405020304" charset="0"/>
                <a:ea typeface="宋体" panose="02010600030101010101" pitchFamily="2" charset="-122"/>
                <a:cs typeface="Times New Roman" panose="02020603050405020304" charset="0"/>
              </a:rPr>
              <a:t>*...</a:t>
            </a:r>
            <a:endParaRPr lang="en-US" altLang="en-US" sz="3200" b="0" i="1">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0160" y="-25400"/>
            <a:ext cx="4397375" cy="645160"/>
          </a:xfrm>
          <a:prstGeom prst="rect">
            <a:avLst/>
          </a:prstGeom>
          <a:solidFill>
            <a:srgbClr val="FFFF00"/>
          </a:solidFill>
        </p:spPr>
        <p:txBody>
          <a:bodyPr wrap="square" rtlCol="0">
            <a:spAutoFit/>
          </a:bodyPr>
          <a:p>
            <a:r>
              <a:rPr lang="en-US" altLang="zh-CN" sz="3600" b="1">
                <a:solidFill>
                  <a:schemeClr val="tx1"/>
                </a:solidFill>
                <a:latin typeface="Times New Roman" panose="02020603050405020304" charset="0"/>
                <a:cs typeface="Times New Roman" panose="02020603050405020304" charset="0"/>
              </a:rPr>
              <a:t>Letter-writing---body</a:t>
            </a:r>
            <a:endParaRPr lang="en-US" altLang="zh-CN" sz="36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0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619750"/>
            <a:ext cx="1447165" cy="1253490"/>
          </a:xfrm>
          <a:prstGeom prst="ellipse">
            <a:avLst/>
          </a:prstGeom>
        </p:spPr>
      </p:pic>
      <p:sp>
        <p:nvSpPr>
          <p:cNvPr id="3" name="文本框 2"/>
          <p:cNvSpPr txBox="1"/>
          <p:nvPr/>
        </p:nvSpPr>
        <p:spPr>
          <a:xfrm>
            <a:off x="3254375" y="648970"/>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958851" y="1185545"/>
            <a:ext cx="10274300"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Efforts:___________________________________________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45720" y="-25400"/>
            <a:ext cx="4397375" cy="645160"/>
          </a:xfrm>
          <a:prstGeom prst="rect">
            <a:avLst/>
          </a:prstGeom>
          <a:solidFill>
            <a:srgbClr val="FFFF00"/>
          </a:solidFill>
        </p:spPr>
        <p:txBody>
          <a:bodyPr wrap="square" rtlCol="0">
            <a:spAutoFit/>
          </a:bodyPr>
          <a:p>
            <a:r>
              <a:rPr lang="en-US" altLang="zh-CN" sz="3600" b="1">
                <a:solidFill>
                  <a:schemeClr val="tx1"/>
                </a:solidFill>
                <a:latin typeface="Times New Roman" panose="02020603050405020304" charset="0"/>
                <a:cs typeface="Times New Roman" panose="02020603050405020304" charset="0"/>
              </a:rPr>
              <a:t>Letter-writing---body</a:t>
            </a:r>
            <a:endParaRPr lang="en-US" altLang="zh-CN" sz="3600" b="1">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6042660" y="1856105"/>
            <a:ext cx="5410200" cy="3969385"/>
          </a:xfrm>
          <a:prstGeom prst="rect">
            <a:avLst/>
          </a:prstGeom>
          <a:solidFill>
            <a:schemeClr val="bg1"/>
          </a:solidFill>
          <a:ln>
            <a:solidFill>
              <a:srgbClr val="052CD2"/>
            </a:solidFill>
          </a:ln>
        </p:spPr>
        <p:txBody>
          <a:bodyPr wrap="square" rtlCol="0" anchor="t">
            <a:spAutoFit/>
          </a:bodyPr>
          <a:p>
            <a:r>
              <a:rPr lang="en-US" altLang="zh-CN" sz="2800" dirty="0">
                <a:latin typeface="Times New Roman" panose="02020603050405020304" charset="0"/>
                <a:ea typeface="微软雅黑" panose="020B0503020204020204" charset="-122"/>
                <a:cs typeface="Times New Roman" panose="02020603050405020304" charset="0"/>
                <a:sym typeface="+mn-ea"/>
              </a:rPr>
              <a:t>*raise the awareness; </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turn to </a:t>
            </a:r>
            <a:r>
              <a:rPr lang="en-US" altLang="zh-CN" sz="2800" dirty="0">
                <a:latin typeface="Times New Roman" panose="02020603050405020304" charset="0"/>
                <a:ea typeface="微软雅黑" panose="020B0503020204020204" charset="-122"/>
                <a:cs typeface="Times New Roman" panose="02020603050405020304" charset="0"/>
                <a:sym typeface="+mn-ea"/>
              </a:rPr>
              <a:t>the social media</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 for help;  put out</a:t>
            </a:r>
            <a:r>
              <a:rPr lang="en-US" altLang="zh-CN" sz="2800" dirty="0">
                <a:latin typeface="Times New Roman" panose="02020603050405020304" charset="0"/>
                <a:ea typeface="微软雅黑" panose="020B0503020204020204" charset="-122"/>
                <a:cs typeface="Times New Roman" panose="02020603050405020304" charset="0"/>
                <a:sym typeface="+mn-ea"/>
              </a:rPr>
              <a:t> information;</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  </a:t>
            </a:r>
            <a:r>
              <a:rPr lang="en-US" altLang="zh-CN" sz="2800" dirty="0">
                <a:latin typeface="Times New Roman" panose="02020603050405020304" charset="0"/>
                <a:ea typeface="微软雅黑" panose="020B0503020204020204" charset="-122"/>
                <a:cs typeface="Times New Roman" panose="02020603050405020304" charset="0"/>
                <a:sym typeface="+mn-ea"/>
              </a:rPr>
              <a:t>post pictures to</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 stir up emotions;</a:t>
            </a:r>
            <a:r>
              <a:rPr lang="en-US" altLang="zh-CN" sz="2800"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rPr>
              <a:t>...</a:t>
            </a:r>
            <a:endPar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endParaRPr>
          </a:p>
          <a:p>
            <a:r>
              <a:rPr lang="en-US" altLang="zh-CN" sz="2800"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rPr>
              <a:t>* take effective measures; </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start national</a:t>
            </a:r>
            <a:r>
              <a:rPr lang="en-US" altLang="zh-CN" sz="2800" dirty="0">
                <a:latin typeface="Times New Roman" panose="02020603050405020304" charset="0"/>
                <a:ea typeface="微软雅黑" panose="020B0503020204020204" charset="-122"/>
                <a:cs typeface="Times New Roman" panose="02020603050405020304" charset="0"/>
                <a:sym typeface="+mn-ea"/>
              </a:rPr>
              <a:t> protection </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programmes</a:t>
            </a:r>
            <a:r>
              <a:rPr lang="en-US" altLang="zh-CN" sz="2800" dirty="0">
                <a:latin typeface="Times New Roman" panose="02020603050405020304" charset="0"/>
                <a:ea typeface="微软雅黑" panose="020B0503020204020204" charset="-122"/>
                <a:cs typeface="Times New Roman" panose="02020603050405020304" charset="0"/>
                <a:sym typeface="+mn-ea"/>
              </a:rPr>
              <a:t>; </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stops/forbids/prohibits </a:t>
            </a:r>
            <a:r>
              <a:rPr lang="en-US" altLang="zh-CN" sz="2800" dirty="0">
                <a:solidFill>
                  <a:schemeClr val="tx1"/>
                </a:solidFill>
                <a:latin typeface="Times New Roman" panose="02020603050405020304" charset="0"/>
                <a:ea typeface="微软雅黑" panose="020B0503020204020204" charset="-122"/>
                <a:cs typeface="Times New Roman" panose="02020603050405020304" charset="0"/>
                <a:sym typeface="+mn-ea"/>
              </a:rPr>
              <a:t>people</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 hunting and buying...; gather</a:t>
            </a:r>
            <a:r>
              <a:rPr lang="en-US" altLang="zh-CN" sz="2800" dirty="0">
                <a:latin typeface="Times New Roman" panose="02020603050405020304" charset="0"/>
                <a:ea typeface="微软雅黑" panose="020B0503020204020204" charset="-122"/>
                <a:cs typeface="Times New Roman" panose="02020603050405020304" charset="0"/>
                <a:sym typeface="+mn-ea"/>
              </a:rPr>
              <a:t> volunteers to </a:t>
            </a:r>
            <a:r>
              <a:rPr lang="en-US" altLang="zh-CN" sz="2800" dirty="0">
                <a:solidFill>
                  <a:srgbClr val="FF0000"/>
                </a:solidFill>
                <a:latin typeface="Times New Roman" panose="02020603050405020304" charset="0"/>
                <a:ea typeface="微软雅黑" panose="020B0503020204020204" charset="-122"/>
                <a:cs typeface="Times New Roman" panose="02020603050405020304" charset="0"/>
                <a:sym typeface="+mn-ea"/>
              </a:rPr>
              <a:t>watch over...;</a:t>
            </a:r>
            <a:r>
              <a:rPr lang="en-US" altLang="zh-CN" sz="2800" dirty="0">
                <a:latin typeface="Times New Roman" panose="02020603050405020304" charset="0"/>
                <a:ea typeface="微软雅黑" panose="020B0503020204020204" charset="-122"/>
                <a:cs typeface="Times New Roman" panose="02020603050405020304" charset="0"/>
                <a:sym typeface="+mn-ea"/>
              </a:rPr>
              <a:t> ...</a:t>
            </a:r>
            <a:endParaRPr lang="en-US" altLang="zh-CN" sz="2800" b="1" dirty="0">
              <a:solidFill>
                <a:schemeClr val="bg2">
                  <a:lumMod val="10000"/>
                </a:schemeClr>
              </a:solidFill>
              <a:latin typeface="Times New Roman" panose="02020603050405020304" charset="0"/>
              <a:ea typeface="微软雅黑" panose="020B0503020204020204" charset="-122"/>
              <a:cs typeface="Times New Roman" panose="02020603050405020304" charset="0"/>
              <a:sym typeface="+mn-ea"/>
            </a:endParaRPr>
          </a:p>
        </p:txBody>
      </p:sp>
      <p:sp>
        <p:nvSpPr>
          <p:cNvPr id="100" name="文本框 99"/>
          <p:cNvSpPr txBox="1"/>
          <p:nvPr/>
        </p:nvSpPr>
        <p:spPr>
          <a:xfrm>
            <a:off x="319405" y="1760220"/>
            <a:ext cx="5556250" cy="4225925"/>
          </a:xfrm>
          <a:prstGeom prst="rect">
            <a:avLst/>
          </a:prstGeom>
          <a:solidFill>
            <a:schemeClr val="bg1"/>
          </a:solidFill>
          <a:ln w="9525">
            <a:solidFill>
              <a:srgbClr val="052CD2"/>
            </a:solidFill>
          </a:ln>
        </p:spPr>
        <p:txBody>
          <a:bodyPr wrap="square">
            <a:spAutoFit/>
          </a:bodyPr>
          <a:p>
            <a:pPr indent="0">
              <a:lnSpc>
                <a:spcPct val="120000"/>
              </a:lnSpc>
              <a:spcBef>
                <a:spcPts val="0"/>
              </a:spcBef>
              <a:spcAft>
                <a:spcPts val="0"/>
              </a:spcAft>
            </a:pPr>
            <a:r>
              <a:rPr lang="en-US" sz="2800" b="0" i="1">
                <a:latin typeface="Times New Roman" panose="02020603050405020304" charset="0"/>
                <a:ea typeface="宋体" panose="02010600030101010101" pitchFamily="2" charset="-122"/>
              </a:rPr>
              <a:t>* We can/should...</a:t>
            </a:r>
            <a:endParaRPr lang="en-US" sz="2800" b="0" i="1">
              <a:latin typeface="Times New Roman" panose="02020603050405020304" charset="0"/>
              <a:ea typeface="宋体" panose="02010600030101010101" pitchFamily="2" charset="-122"/>
            </a:endParaRPr>
          </a:p>
          <a:p>
            <a:pPr indent="0">
              <a:lnSpc>
                <a:spcPct val="120000"/>
              </a:lnSpc>
              <a:spcBef>
                <a:spcPts val="0"/>
              </a:spcBef>
              <a:spcAft>
                <a:spcPts val="0"/>
              </a:spcAft>
            </a:pPr>
            <a:r>
              <a:rPr lang="en-US" sz="2800" b="0" i="1">
                <a:latin typeface="Times New Roman" panose="02020603050405020304" charset="0"/>
                <a:ea typeface="宋体" panose="02010600030101010101" pitchFamily="2" charset="-122"/>
              </a:rPr>
              <a:t>* </a:t>
            </a:r>
            <a:r>
              <a:rPr lang="en-US" sz="2800" b="0" i="1">
                <a:latin typeface="Times New Roman" panose="02020603050405020304" charset="0"/>
                <a:ea typeface="宋体" panose="02010600030101010101" pitchFamily="2" charset="-122"/>
                <a:cs typeface="Times New Roman" panose="02020603050405020304" charset="0"/>
              </a:rPr>
              <a:t>I</a:t>
            </a:r>
            <a:r>
              <a:rPr lang="en-US" sz="2800" b="0" i="1">
                <a:latin typeface="Times New Roman" panose="02020603050405020304" charset="0"/>
                <a:ea typeface="宋体" panose="02010600030101010101" pitchFamily="2" charset="-122"/>
              </a:rPr>
              <a:t>t </a:t>
            </a:r>
            <a:r>
              <a:rPr lang="en-US" sz="2800" b="1" i="1">
                <a:latin typeface="Times New Roman" panose="02020603050405020304" charset="0"/>
                <a:ea typeface="宋体" panose="02010600030101010101" pitchFamily="2" charset="-122"/>
              </a:rPr>
              <a:t>would be</a:t>
            </a:r>
            <a:r>
              <a:rPr lang="en-US" sz="2800" b="0" i="1">
                <a:latin typeface="Times New Roman" panose="02020603050405020304" charset="0"/>
                <a:ea typeface="宋体" panose="02010600030101010101" pitchFamily="2" charset="-122"/>
              </a:rPr>
              <a:t> beneficial</a:t>
            </a:r>
            <a:r>
              <a:rPr lang="en-US" sz="2800" b="0" i="1">
                <a:latin typeface="Times New Roman" panose="02020603050405020304" charset="0"/>
                <a:ea typeface="宋体" panose="02010600030101010101" pitchFamily="2" charset="-122"/>
                <a:cs typeface="Times New Roman" panose="02020603050405020304" charset="0"/>
              </a:rPr>
              <a:t>/better</a:t>
            </a:r>
            <a:r>
              <a:rPr lang="en-US" sz="2800" b="1" i="1">
                <a:latin typeface="Times New Roman" panose="02020603050405020304" charset="0"/>
                <a:ea typeface="宋体" panose="02010600030101010101" pitchFamily="2" charset="-122"/>
              </a:rPr>
              <a:t> if</a:t>
            </a:r>
            <a:r>
              <a:rPr lang="en-US" sz="2800" b="1" i="1">
                <a:latin typeface="Times New Roman" panose="02020603050405020304" charset="0"/>
                <a:ea typeface="宋体" panose="02010600030101010101" pitchFamily="2" charset="-122"/>
                <a:cs typeface="Times New Roman" panose="02020603050405020304" charset="0"/>
              </a:rPr>
              <a:t> we could</a:t>
            </a:r>
            <a:r>
              <a:rPr lang="en-US" sz="2800" b="0" i="1">
                <a:latin typeface="Times New Roman" panose="02020603050405020304" charset="0"/>
                <a:ea typeface="宋体" panose="02010600030101010101" pitchFamily="2" charset="-122"/>
              </a:rPr>
              <a:t>…</a:t>
            </a:r>
            <a:r>
              <a:rPr lang="en-US" sz="2800" b="0" i="1">
                <a:latin typeface="Times New Roman" panose="02020603050405020304" charset="0"/>
                <a:ea typeface="宋体" panose="02010600030101010101" pitchFamily="2" charset="-122"/>
                <a:cs typeface="Times New Roman" panose="02020603050405020304" charset="0"/>
              </a:rPr>
              <a:t>   * I </a:t>
            </a:r>
            <a:r>
              <a:rPr lang="en-US" sz="2800" b="1" i="1">
                <a:latin typeface="Times New Roman" panose="02020603050405020304" charset="0"/>
                <a:ea typeface="宋体" panose="02010600030101010101" pitchFamily="2" charset="-122"/>
                <a:cs typeface="Times New Roman" panose="02020603050405020304" charset="0"/>
              </a:rPr>
              <a:t>would like to</a:t>
            </a:r>
            <a:r>
              <a:rPr lang="en-US" sz="2800" b="0" i="1">
                <a:latin typeface="Times New Roman" panose="02020603050405020304" charset="0"/>
                <a:ea typeface="宋体" panose="02010600030101010101" pitchFamily="2" charset="-122"/>
                <a:cs typeface="Times New Roman" panose="02020603050405020304" charset="0"/>
              </a:rPr>
              <a:t> suggest/recommend that</a:t>
            </a:r>
            <a:r>
              <a:rPr lang="en-US" sz="2800" b="0" i="1">
                <a:latin typeface="Times New Roman" panose="02020603050405020304" charset="0"/>
                <a:ea typeface="宋体" panose="02010600030101010101" pitchFamily="2" charset="-122"/>
              </a:rPr>
              <a:t>…    </a:t>
            </a:r>
            <a:r>
              <a:rPr lang="en-US" sz="2800" b="0" i="1">
                <a:latin typeface="Times New Roman" panose="02020603050405020304" charset="0"/>
                <a:ea typeface="宋体" panose="02010600030101010101" pitchFamily="2" charset="-122"/>
                <a:cs typeface="Times New Roman" panose="02020603050405020304" charset="0"/>
              </a:rPr>
              <a:t>* </a:t>
            </a:r>
            <a:r>
              <a:rPr lang="en-US" sz="2800" b="0" i="1">
                <a:latin typeface="Times New Roman" panose="02020603050405020304" charset="0"/>
                <a:ea typeface="宋体" panose="02010600030101010101" pitchFamily="2" charset="-122"/>
              </a:rPr>
              <a:t>It </a:t>
            </a:r>
            <a:r>
              <a:rPr lang="en-US" sz="2800" b="1" i="1">
                <a:latin typeface="Times New Roman" panose="02020603050405020304" charset="0"/>
                <a:ea typeface="宋体" panose="02010600030101010101" pitchFamily="2" charset="-122"/>
              </a:rPr>
              <a:t>would be</a:t>
            </a:r>
            <a:r>
              <a:rPr lang="en-US" sz="2800" b="0" i="1">
                <a:latin typeface="Times New Roman" panose="02020603050405020304" charset="0"/>
                <a:ea typeface="宋体" panose="02010600030101010101" pitchFamily="2" charset="-122"/>
              </a:rPr>
              <a:t> a good idea if we could... </a:t>
            </a:r>
            <a:endParaRPr lang="en-US" sz="2800" b="0" i="1">
              <a:latin typeface="Times New Roman" panose="02020603050405020304" charset="0"/>
              <a:ea typeface="宋体" panose="02010600030101010101" pitchFamily="2" charset="-122"/>
            </a:endParaRPr>
          </a:p>
          <a:p>
            <a:pPr indent="0">
              <a:lnSpc>
                <a:spcPct val="120000"/>
              </a:lnSpc>
              <a:spcBef>
                <a:spcPts val="0"/>
              </a:spcBef>
              <a:spcAft>
                <a:spcPts val="0"/>
              </a:spcAft>
            </a:pPr>
            <a:r>
              <a:rPr lang="en-US" altLang="en-US" sz="2800" b="0" i="1">
                <a:latin typeface="Times New Roman" panose="02020603050405020304" charset="0"/>
                <a:ea typeface="宋体" panose="02010600030101010101" pitchFamily="2" charset="-122"/>
                <a:cs typeface="Times New Roman" panose="02020603050405020304" charset="0"/>
              </a:rPr>
              <a:t>*...</a:t>
            </a:r>
            <a:endParaRPr lang="en-US" altLang="en-US" sz="2800" b="0" i="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bldLst>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619750"/>
            <a:ext cx="1447165" cy="1253490"/>
          </a:xfrm>
          <a:prstGeom prst="ellipse">
            <a:avLst/>
          </a:prstGeom>
        </p:spPr>
      </p:pic>
      <p:sp>
        <p:nvSpPr>
          <p:cNvPr id="3" name="文本框 2"/>
          <p:cNvSpPr txBox="1"/>
          <p:nvPr/>
        </p:nvSpPr>
        <p:spPr>
          <a:xfrm>
            <a:off x="3220720" y="734060"/>
            <a:ext cx="3975100" cy="645160"/>
          </a:xfrm>
          <a:prstGeom prst="rect">
            <a:avLst/>
          </a:prstGeom>
          <a:noFill/>
        </p:spPr>
        <p:txBody>
          <a:bodyPr wrap="none" rtlCol="0" anchor="t">
            <a:spAutoFit/>
          </a:bodyPr>
          <a:p>
            <a:pPr algn="ctr"/>
            <a:r>
              <a:rPr lang="en-US" sz="3600" b="1">
                <a:latin typeface="Times New Roman" panose="02020603050405020304" charset="0"/>
                <a:ea typeface="宋体" panose="02010600030101010101" pitchFamily="2" charset="-122"/>
                <a:cs typeface="Times New Roman" panose="02020603050405020304" charset="0"/>
                <a:sym typeface="+mn-ea"/>
              </a:rPr>
              <a:t>South China Tigers</a:t>
            </a:r>
            <a:endParaRPr lang="en-US" altLang="en-US" sz="3600" b="1">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958851" y="1379220"/>
            <a:ext cx="10274300" cy="583565"/>
          </a:xfrm>
          <a:prstGeom prst="rect">
            <a:avLst/>
          </a:prstGeom>
          <a:noFill/>
        </p:spPr>
        <p:txBody>
          <a:bodyPr wrap="none" rtlCol="0" anchor="t">
            <a:spAutoFit/>
          </a:bodyPr>
          <a:p>
            <a:pPr indent="0" algn="ctr">
              <a:buNone/>
            </a:pPr>
            <a:r>
              <a:rPr lang="en-US" sz="3200" b="1">
                <a:latin typeface="Times New Roman" panose="02020603050405020304" charset="0"/>
                <a:ea typeface="宋体" panose="02010600030101010101" pitchFamily="2" charset="-122"/>
                <a:cs typeface="Times New Roman" panose="02020603050405020304" charset="0"/>
                <a:sym typeface="+mn-ea"/>
              </a:rPr>
              <a:t>Efforts:___________________________________________</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45720" y="-25400"/>
            <a:ext cx="4397375" cy="645160"/>
          </a:xfrm>
          <a:prstGeom prst="rect">
            <a:avLst/>
          </a:prstGeom>
          <a:solidFill>
            <a:srgbClr val="FFFF00"/>
          </a:solidFill>
        </p:spPr>
        <p:txBody>
          <a:bodyPr wrap="square" rtlCol="0">
            <a:spAutoFit/>
          </a:bodyPr>
          <a:p>
            <a:r>
              <a:rPr lang="en-US" altLang="zh-CN" sz="3600" b="1">
                <a:solidFill>
                  <a:schemeClr val="tx1"/>
                </a:solidFill>
                <a:latin typeface="Times New Roman" panose="02020603050405020304" charset="0"/>
                <a:cs typeface="Times New Roman" panose="02020603050405020304" charset="0"/>
              </a:rPr>
              <a:t>Letter-writing---body</a:t>
            </a:r>
            <a:endParaRPr lang="en-US" altLang="zh-CN" sz="36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601345" y="2330450"/>
            <a:ext cx="11383010" cy="2797175"/>
          </a:xfrm>
          <a:prstGeom prst="rect">
            <a:avLst/>
          </a:prstGeom>
          <a:noFill/>
        </p:spPr>
        <p:txBody>
          <a:bodyPr wrap="square" rtlCol="0" anchor="t">
            <a:spAutoFit/>
          </a:bodyPr>
          <a:p>
            <a:pPr>
              <a:lnSpc>
                <a:spcPct val="110000"/>
              </a:lnSpc>
              <a:spcBef>
                <a:spcPts val="0"/>
              </a:spcBef>
              <a:spcAft>
                <a:spcPts val="0"/>
              </a:spcAft>
            </a:pPr>
            <a:r>
              <a:rPr lang="en-US" sz="3200">
                <a:latin typeface="Times New Roman" panose="02020603050405020304" charset="0"/>
                <a:ea typeface="宋体" panose="02010600030101010101" pitchFamily="2" charset="-122"/>
                <a:cs typeface="Times New Roman" panose="02020603050405020304" charset="0"/>
                <a:sym typeface="+mn-ea"/>
              </a:rPr>
              <a:t>     </a:t>
            </a:r>
            <a:r>
              <a:rPr lang="en-US" sz="3200" u="sng">
                <a:latin typeface="Times New Roman" panose="02020603050405020304" charset="0"/>
                <a:ea typeface="宋体" panose="02010600030101010101" pitchFamily="2" charset="-122"/>
                <a:cs typeface="Times New Roman" panose="02020603050405020304" charset="0"/>
                <a:sym typeface="+mn-ea"/>
              </a:rPr>
              <a:t>We should</a:t>
            </a:r>
            <a:r>
              <a:rPr lang="en-US" sz="3200">
                <a:latin typeface="Times New Roman" panose="02020603050405020304" charset="0"/>
                <a:ea typeface="宋体" panose="02010600030101010101" pitchFamily="2" charset="-122"/>
                <a:cs typeface="Times New Roman" panose="02020603050405020304" charset="0"/>
                <a:sym typeface="+mn-ea"/>
              </a:rPr>
              <a:t> </a:t>
            </a:r>
            <a:r>
              <a:rPr lang="en-US" sz="3200" b="1">
                <a:solidFill>
                  <a:srgbClr val="FF0000"/>
                </a:solidFill>
                <a:latin typeface="Times New Roman" panose="02020603050405020304" charset="0"/>
                <a:ea typeface="宋体" panose="02010600030101010101" pitchFamily="2" charset="-122"/>
                <a:cs typeface="Times New Roman" panose="02020603050405020304" charset="0"/>
                <a:sym typeface="+mn-ea"/>
              </a:rPr>
              <a:t>raise people's awareness</a:t>
            </a:r>
            <a:r>
              <a:rPr lang="en-US" sz="3200">
                <a:latin typeface="Times New Roman" panose="02020603050405020304" charset="0"/>
                <a:ea typeface="宋体" panose="02010600030101010101" pitchFamily="2" charset="-122"/>
                <a:cs typeface="Times New Roman" panose="02020603050405020304" charset="0"/>
                <a:sym typeface="+mn-ea"/>
              </a:rPr>
              <a:t> by </a:t>
            </a:r>
            <a:r>
              <a:rPr lang="en-US" sz="3200" b="1">
                <a:solidFill>
                  <a:srgbClr val="FF0000"/>
                </a:solidFill>
                <a:latin typeface="Times New Roman" panose="02020603050405020304" charset="0"/>
                <a:ea typeface="宋体" panose="02010600030101010101" pitchFamily="2" charset="-122"/>
                <a:cs typeface="Times New Roman" panose="02020603050405020304" charset="0"/>
                <a:sym typeface="+mn-ea"/>
              </a:rPr>
              <a:t>turning to the social media</a:t>
            </a:r>
            <a:r>
              <a:rPr lang="en-US" sz="3200" b="1">
                <a:latin typeface="Times New Roman" panose="02020603050405020304" charset="0"/>
                <a:ea typeface="宋体" panose="02010600030101010101" pitchFamily="2" charset="-122"/>
                <a:cs typeface="Times New Roman" panose="02020603050405020304" charset="0"/>
                <a:sym typeface="+mn-ea"/>
              </a:rPr>
              <a:t> </a:t>
            </a:r>
            <a:r>
              <a:rPr lang="en-US" sz="3200">
                <a:latin typeface="Times New Roman" panose="02020603050405020304" charset="0"/>
                <a:ea typeface="宋体" panose="02010600030101010101" pitchFamily="2" charset="-122"/>
                <a:cs typeface="Times New Roman" panose="02020603050405020304" charset="0"/>
                <a:sym typeface="+mn-ea"/>
              </a:rPr>
              <a:t>for help. </a:t>
            </a:r>
            <a:r>
              <a:rPr lang="en-US" sz="3200" u="sng">
                <a:latin typeface="Times New Roman" panose="02020603050405020304" charset="0"/>
                <a:ea typeface="宋体" panose="02010600030101010101" pitchFamily="2" charset="-122"/>
                <a:cs typeface="Times New Roman" panose="02020603050405020304" charset="0"/>
                <a:sym typeface="+mn-ea"/>
              </a:rPr>
              <a:t>We can</a:t>
            </a:r>
            <a:r>
              <a:rPr lang="en-US" sz="3200">
                <a:latin typeface="Times New Roman" panose="02020603050405020304" charset="0"/>
                <a:ea typeface="宋体" panose="02010600030101010101" pitchFamily="2" charset="-122"/>
                <a:cs typeface="Times New Roman" panose="02020603050405020304" charset="0"/>
                <a:sym typeface="+mn-ea"/>
              </a:rPr>
              <a:t> </a:t>
            </a:r>
            <a:r>
              <a:rPr lang="en-US" sz="3200">
                <a:solidFill>
                  <a:srgbClr val="FF0000"/>
                </a:solidFill>
                <a:latin typeface="Times New Roman" panose="02020603050405020304" charset="0"/>
                <a:ea typeface="宋体" panose="02010600030101010101" pitchFamily="2" charset="-122"/>
                <a:cs typeface="Times New Roman" panose="02020603050405020304" charset="0"/>
                <a:sym typeface="+mn-ea"/>
              </a:rPr>
              <a:t>put out</a:t>
            </a:r>
            <a:r>
              <a:rPr lang="en-US" sz="3200">
                <a:latin typeface="Times New Roman" panose="02020603050405020304" charset="0"/>
                <a:ea typeface="宋体" panose="02010600030101010101" pitchFamily="2" charset="-122"/>
                <a:cs typeface="Times New Roman" panose="02020603050405020304" charset="0"/>
                <a:sym typeface="+mn-ea"/>
              </a:rPr>
              <a:t> </a:t>
            </a:r>
            <a:r>
              <a:rPr lang="en-US" sz="3200">
                <a:solidFill>
                  <a:srgbClr val="FF0000"/>
                </a:solidFill>
                <a:latin typeface="Times New Roman" panose="02020603050405020304" charset="0"/>
                <a:ea typeface="宋体" panose="02010600030101010101" pitchFamily="2" charset="-122"/>
                <a:cs typeface="Times New Roman" panose="02020603050405020304" charset="0"/>
                <a:sym typeface="+mn-ea"/>
              </a:rPr>
              <a:t>enough informaiton on the website</a:t>
            </a:r>
            <a:r>
              <a:rPr lang="en-US" sz="3200">
                <a:latin typeface="Times New Roman" panose="02020603050405020304" charset="0"/>
                <a:ea typeface="宋体" panose="02010600030101010101" pitchFamily="2" charset="-122"/>
                <a:cs typeface="Times New Roman" panose="02020603050405020304" charset="0"/>
                <a:sym typeface="+mn-ea"/>
              </a:rPr>
              <a:t> to stir up people's interest in saving the tigers. Also, </a:t>
            </a:r>
            <a:r>
              <a:rPr lang="en-US" sz="3200" u="sng">
                <a:latin typeface="Times New Roman" panose="02020603050405020304" charset="0"/>
                <a:ea typeface="宋体" panose="02010600030101010101" pitchFamily="2" charset="-122"/>
                <a:cs typeface="Times New Roman" panose="02020603050405020304" charset="0"/>
                <a:sym typeface="+mn-ea"/>
              </a:rPr>
              <a:t>it would contribute a lot</a:t>
            </a:r>
            <a:r>
              <a:rPr lang="en-US" sz="3200">
                <a:latin typeface="Times New Roman" panose="02020603050405020304" charset="0"/>
                <a:ea typeface="宋体" panose="02010600030101010101" pitchFamily="2" charset="-122"/>
                <a:cs typeface="Times New Roman" panose="02020603050405020304" charset="0"/>
                <a:sym typeface="+mn-ea"/>
              </a:rPr>
              <a:t> if we could </a:t>
            </a:r>
            <a:r>
              <a:rPr lang="en-US" sz="3200">
                <a:solidFill>
                  <a:srgbClr val="FF0000"/>
                </a:solidFill>
                <a:latin typeface="Times New Roman" panose="02020603050405020304" charset="0"/>
                <a:ea typeface="宋体" panose="02010600030101010101" pitchFamily="2" charset="-122"/>
                <a:cs typeface="Times New Roman" panose="02020603050405020304" charset="0"/>
                <a:sym typeface="+mn-ea"/>
              </a:rPr>
              <a:t>post some pictures </a:t>
            </a:r>
            <a:r>
              <a:rPr lang="en-US" sz="3200">
                <a:latin typeface="Times New Roman" panose="02020603050405020304" charset="0"/>
                <a:ea typeface="宋体" panose="02010600030101010101" pitchFamily="2" charset="-122"/>
                <a:cs typeface="Times New Roman" panose="02020603050405020304" charset="0"/>
                <a:sym typeface="+mn-ea"/>
              </a:rPr>
              <a:t>to remind people of their serious situations. </a:t>
            </a:r>
            <a:endParaRPr lang="en-US" altLang="en-US" sz="32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744835" y="5619750"/>
            <a:ext cx="1447165" cy="1253490"/>
          </a:xfrm>
          <a:prstGeom prst="ellipse">
            <a:avLst/>
          </a:prstGeom>
        </p:spPr>
      </p:pic>
      <p:sp>
        <p:nvSpPr>
          <p:cNvPr id="4" name="文本框 3"/>
          <p:cNvSpPr txBox="1"/>
          <p:nvPr/>
        </p:nvSpPr>
        <p:spPr>
          <a:xfrm>
            <a:off x="-10160" y="-25400"/>
            <a:ext cx="4773930" cy="645160"/>
          </a:xfrm>
          <a:prstGeom prst="rect">
            <a:avLst/>
          </a:prstGeom>
          <a:solidFill>
            <a:srgbClr val="FFFF00"/>
          </a:solidFill>
        </p:spPr>
        <p:txBody>
          <a:bodyPr wrap="square" rtlCol="0">
            <a:spAutoFit/>
          </a:bodyPr>
          <a:p>
            <a:r>
              <a:rPr lang="en-US" altLang="zh-CN" sz="3600" b="1">
                <a:solidFill>
                  <a:schemeClr val="tx1"/>
                </a:solidFill>
                <a:latin typeface="Times New Roman" panose="02020603050405020304" charset="0"/>
                <a:cs typeface="Times New Roman" panose="02020603050405020304" charset="0"/>
              </a:rPr>
              <a:t>Letter-writing---ending</a:t>
            </a:r>
            <a:endParaRPr lang="en-US" altLang="zh-CN" sz="3600" b="1">
              <a:solidFill>
                <a:schemeClr val="tx1"/>
              </a:solidFill>
              <a:latin typeface="Times New Roman" panose="02020603050405020304" charset="0"/>
              <a:cs typeface="Times New Roman" panose="02020603050405020304" charset="0"/>
            </a:endParaRPr>
          </a:p>
        </p:txBody>
      </p:sp>
      <p:sp>
        <p:nvSpPr>
          <p:cNvPr id="30" name="文本框 29"/>
          <p:cNvSpPr txBox="1"/>
          <p:nvPr/>
        </p:nvSpPr>
        <p:spPr>
          <a:xfrm>
            <a:off x="2715260" y="1003300"/>
            <a:ext cx="4193540" cy="583565"/>
          </a:xfrm>
          <a:prstGeom prst="rect">
            <a:avLst/>
          </a:prstGeom>
          <a:solidFill>
            <a:schemeClr val="bg1"/>
          </a:solidFill>
        </p:spPr>
        <p:txBody>
          <a:bodyPr wrap="none" rtlCol="0" anchor="t">
            <a:spAutoFit/>
          </a:bodyPr>
          <a:p>
            <a:r>
              <a:rPr lang="en-US" altLang="zh-CN" sz="3200" b="1">
                <a:solidFill>
                  <a:srgbClr val="052CD2"/>
                </a:solidFill>
                <a:latin typeface="Times New Roman" panose="02020603050405020304" charset="0"/>
                <a:cs typeface="Times New Roman" panose="02020603050405020304" charset="0"/>
                <a:sym typeface="+mn-ea"/>
              </a:rPr>
              <a:t> * </a:t>
            </a:r>
            <a:r>
              <a:rPr lang="en-US" altLang="zh-CN" sz="3200" b="1">
                <a:solidFill>
                  <a:srgbClr val="FF0000"/>
                </a:solidFill>
                <a:latin typeface="Times New Roman" panose="02020603050405020304" charset="0"/>
                <a:cs typeface="Times New Roman" panose="02020603050405020304" charset="0"/>
                <a:sym typeface="+mn-ea"/>
              </a:rPr>
              <a:t>expectations</a:t>
            </a:r>
            <a:r>
              <a:rPr lang="en-US" altLang="zh-CN" sz="3200" b="1">
                <a:solidFill>
                  <a:srgbClr val="052CD2"/>
                </a:solidFill>
                <a:latin typeface="Times New Roman" panose="02020603050405020304" charset="0"/>
                <a:cs typeface="Times New Roman" panose="02020603050405020304" charset="0"/>
                <a:sym typeface="+mn-ea"/>
              </a:rPr>
              <a:t> for help  </a:t>
            </a:r>
            <a:endParaRPr lang="zh-CN" altLang="en-US"/>
          </a:p>
        </p:txBody>
      </p:sp>
      <p:sp>
        <p:nvSpPr>
          <p:cNvPr id="6" name="文本框 5"/>
          <p:cNvSpPr txBox="1"/>
          <p:nvPr/>
        </p:nvSpPr>
        <p:spPr>
          <a:xfrm>
            <a:off x="1131570" y="1911350"/>
            <a:ext cx="9149715" cy="1936750"/>
          </a:xfrm>
          <a:prstGeom prst="rect">
            <a:avLst/>
          </a:prstGeom>
          <a:noFill/>
        </p:spPr>
        <p:txBody>
          <a:bodyPr wrap="square" rtlCol="0" anchor="t">
            <a:spAutoFit/>
          </a:bodyPr>
          <a:p>
            <a:pPr algn="just">
              <a:lnSpc>
                <a:spcPct val="120000"/>
              </a:lnSpc>
              <a:spcBef>
                <a:spcPts val="0"/>
              </a:spcBef>
              <a:spcAft>
                <a:spcPts val="0"/>
              </a:spcAft>
            </a:pPr>
            <a:r>
              <a:rPr lang="en-US" sz="3200">
                <a:latin typeface="Times New Roman" panose="02020603050405020304" charset="0"/>
                <a:ea typeface="宋体" panose="02010600030101010101" pitchFamily="2" charset="-122"/>
                <a:cs typeface="Times New Roman" panose="02020603050405020304" charset="0"/>
                <a:sym typeface="+mn-ea"/>
              </a:rPr>
              <a:t>       I </a:t>
            </a:r>
            <a:r>
              <a:rPr lang="en-US" sz="3600" b="1">
                <a:latin typeface="Times New Roman" panose="02020603050405020304" charset="0"/>
                <a:ea typeface="宋体" panose="02010600030101010101" pitchFamily="2" charset="-122"/>
                <a:cs typeface="Times New Roman" panose="02020603050405020304" charset="0"/>
                <a:sym typeface="+mn-ea"/>
              </a:rPr>
              <a:t>sincerely hope</a:t>
            </a:r>
            <a:r>
              <a:rPr lang="en-US" sz="3200">
                <a:latin typeface="Times New Roman" panose="02020603050405020304" charset="0"/>
                <a:ea typeface="宋体" panose="02010600030101010101" pitchFamily="2" charset="-122"/>
                <a:cs typeface="Times New Roman" panose="02020603050405020304" charset="0"/>
                <a:sym typeface="+mn-ea"/>
              </a:rPr>
              <a:t> you will take my proposals into consideration and </a:t>
            </a:r>
            <a:r>
              <a:rPr lang="en-US" sz="3200" b="1">
                <a:latin typeface="Times New Roman" panose="02020603050405020304" charset="0"/>
                <a:ea typeface="宋体" panose="02010600030101010101" pitchFamily="2" charset="-122"/>
                <a:cs typeface="Times New Roman" panose="02020603050405020304" charset="0"/>
                <a:sym typeface="+mn-ea"/>
              </a:rPr>
              <a:t>help to protect</a:t>
            </a:r>
            <a:r>
              <a:rPr lang="en-US" sz="3200">
                <a:latin typeface="Times New Roman" panose="02020603050405020304" charset="0"/>
                <a:ea typeface="宋体" panose="02010600030101010101" pitchFamily="2" charset="-122"/>
                <a:cs typeface="Times New Roman" panose="02020603050405020304" charset="0"/>
                <a:sym typeface="+mn-ea"/>
              </a:rPr>
              <a:t> these animals for their benefit and for the benefit of us all.</a:t>
            </a:r>
            <a:endParaRPr lang="en-US" altLang="en-US" sz="32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lum contrast="6000"/>
          </a:blip>
          <a:srcRect l="1278" t="13104" r="3131" b="21965"/>
          <a:stretch>
            <a:fillRect/>
          </a:stretch>
        </p:blipFill>
        <p:spPr>
          <a:xfrm>
            <a:off x="2013585" y="558800"/>
            <a:ext cx="8120380" cy="5930900"/>
          </a:xfrm>
          <a:prstGeom prst="rect">
            <a:avLst/>
          </a:prstGeom>
          <a:ln w="34925" cmpd="sng">
            <a:solidFill>
              <a:srgbClr val="00B050"/>
            </a:solidFill>
            <a:prstDash val="sysDot"/>
          </a:ln>
        </p:spPr>
      </p:pic>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2" name="图片 1"/>
          <p:cNvPicPr/>
          <p:nvPr/>
        </p:nvPicPr>
        <p:blipFill>
          <a:blip r:embed="rId2"/>
          <a:stretch>
            <a:fillRect/>
          </a:stretch>
        </p:blipFill>
        <p:spPr>
          <a:xfrm>
            <a:off x="2013585" y="558165"/>
            <a:ext cx="8227695" cy="5931535"/>
          </a:xfrm>
          <a:prstGeom prst="rect">
            <a:avLst/>
          </a:prstGeom>
          <a:noFill/>
          <a:ln w="9525">
            <a:noFill/>
          </a:ln>
        </p:spPr>
      </p:pic>
      <p:sp>
        <p:nvSpPr>
          <p:cNvPr id="101" name="文本框 100"/>
          <p:cNvSpPr txBox="1"/>
          <p:nvPr/>
        </p:nvSpPr>
        <p:spPr>
          <a:xfrm>
            <a:off x="2121535" y="668020"/>
            <a:ext cx="8216900" cy="6092825"/>
          </a:xfrm>
          <a:prstGeom prst="rect">
            <a:avLst/>
          </a:prstGeom>
          <a:noFill/>
          <a:ln w="9525">
            <a:noFill/>
          </a:ln>
        </p:spPr>
        <p:txBody>
          <a:bodyPr wrap="square">
            <a:spAutoFit/>
          </a:bodyPr>
          <a:p>
            <a:pPr indent="0" fontAlgn="auto">
              <a:lnSpc>
                <a:spcPct val="150000"/>
              </a:lnSpc>
            </a:pPr>
            <a:r>
              <a:rPr lang="en-US" sz="2000" b="1">
                <a:latin typeface="Times New Roman" panose="02020603050405020304" charset="0"/>
                <a:ea typeface="宋体" panose="02010600030101010101" pitchFamily="2" charset="-122"/>
                <a:cs typeface="Times New Roman" panose="02020603050405020304" charset="0"/>
              </a:rPr>
              <a:t>Dear Sir/ Madam,      I'm Li Hua, a student from China.  I'm writing to ask you for help in saving South China Tigers.</a:t>
            </a:r>
            <a:endParaRPr lang="en-US" sz="2000" b="1">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000" b="0">
              <a:solidFill>
                <a:schemeClr val="bg2">
                  <a:lumMod val="10000"/>
                </a:schemeClr>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sz="2000" b="0">
                <a:latin typeface="Times New Roman" panose="02020603050405020304" charset="0"/>
                <a:ea typeface="宋体" panose="02010600030101010101" pitchFamily="2" charset="-122"/>
                <a:cs typeface="Times New Roman" panose="02020603050405020304" charset="0"/>
              </a:rPr>
              <a:t>       </a:t>
            </a:r>
            <a:r>
              <a:rPr lang="en-US" sz="2000" b="1">
                <a:latin typeface="Times New Roman" panose="02020603050405020304" charset="0"/>
                <a:ea typeface="宋体" panose="02010600030101010101" pitchFamily="2" charset="-122"/>
                <a:cs typeface="Times New Roman" panose="02020603050405020304" charset="0"/>
              </a:rPr>
              <a:t>I sincerely hope you will take my proposals into consideration and help to protect these animals for their benefit and for the benefit of us all.                                                                                               Yours faithfully,</a:t>
            </a:r>
            <a:endParaRPr lang="en-US" sz="2000" b="1">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sz="2000" b="0">
                <a:latin typeface="Times New Roman" panose="02020603050405020304" charset="0"/>
                <a:ea typeface="宋体" panose="02010600030101010101" pitchFamily="2" charset="-122"/>
                <a:cs typeface="Times New Roman" panose="02020603050405020304" charset="0"/>
              </a:rPr>
              <a:t>                                                                                               </a:t>
            </a:r>
            <a:endParaRPr lang="en-US" altLang="en-US" sz="2000" b="0">
              <a:latin typeface="Times New Roman" panose="02020603050405020304" charset="0"/>
              <a:ea typeface="宋体" panose="02010600030101010101" pitchFamily="2" charset="-122"/>
              <a:cs typeface="Times New Roman" panose="02020603050405020304" charset="0"/>
            </a:endParaRPr>
          </a:p>
        </p:txBody>
      </p:sp>
      <p:pic>
        <p:nvPicPr>
          <p:cNvPr id="33" name="图片 32" descr="u=2016245128,3722729972&amp;fm=26&amp;gp=0"/>
          <p:cNvPicPr>
            <a:picLocks noChangeAspect="1"/>
          </p:cNvPicPr>
          <p:nvPr>
            <p:custDataLst>
              <p:tags r:id="rId3"/>
            </p:custDataLst>
          </p:nvPr>
        </p:nvPicPr>
        <p:blipFill>
          <a:blip r:embed="rId4"/>
          <a:stretch>
            <a:fillRect/>
          </a:stretch>
        </p:blipFill>
        <p:spPr>
          <a:xfrm>
            <a:off x="10828655" y="5652770"/>
            <a:ext cx="1447165" cy="1253490"/>
          </a:xfrm>
          <a:prstGeom prst="ellipse">
            <a:avLst/>
          </a:prstGeom>
        </p:spPr>
      </p:pic>
      <p:sp>
        <p:nvSpPr>
          <p:cNvPr id="3" name="文本框 2"/>
          <p:cNvSpPr txBox="1"/>
          <p:nvPr/>
        </p:nvSpPr>
        <p:spPr>
          <a:xfrm>
            <a:off x="-10160" y="-25400"/>
            <a:ext cx="298894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a:t>
            </a:r>
            <a:endParaRPr lang="en-US" altLang="zh-CN" sz="3200" b="1">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5049" t="4162" r="5049" b="4525"/>
          <a:stretch>
            <a:fillRect/>
          </a:stretch>
        </p:blipFill>
        <p:spPr>
          <a:xfrm>
            <a:off x="10146030" y="4422775"/>
            <a:ext cx="2016760" cy="2473325"/>
          </a:xfrm>
          <a:prstGeom prst="rect">
            <a:avLst/>
          </a:prstGeom>
        </p:spPr>
      </p:pic>
      <p:sp>
        <p:nvSpPr>
          <p:cNvPr id="5" name="矩形 4"/>
          <p:cNvSpPr/>
          <p:nvPr/>
        </p:nvSpPr>
        <p:spPr>
          <a:xfrm>
            <a:off x="1329055" y="1781175"/>
            <a:ext cx="8717915" cy="2122805"/>
          </a:xfrm>
          <a:prstGeom prst="rect">
            <a:avLst/>
          </a:prstGeom>
          <a:noFill/>
          <a:ln>
            <a:noFill/>
          </a:ln>
        </p:spPr>
        <p:txBody>
          <a:bodyPr wrap="square" rtlCol="0" anchor="t">
            <a:spAutoFit/>
          </a:bodyPr>
          <a:p>
            <a:pPr algn="ctr"/>
            <a:r>
              <a:rPr lang="en-US" altLang="zh-CN" sz="6600" b="1">
                <a:ln w="22225">
                  <a:solidFill>
                    <a:schemeClr val="accent2"/>
                  </a:solidFill>
                  <a:prstDash val="solid"/>
                </a:ln>
                <a:solidFill>
                  <a:srgbClr val="FF0000"/>
                </a:solidFill>
                <a:effectLst/>
              </a:rPr>
              <a:t>The Strange Tale of </a:t>
            </a:r>
            <a:endParaRPr lang="en-US" altLang="zh-CN" sz="6600" b="1">
              <a:ln w="22225">
                <a:solidFill>
                  <a:schemeClr val="accent2"/>
                </a:solidFill>
                <a:prstDash val="solid"/>
              </a:ln>
              <a:solidFill>
                <a:srgbClr val="FF0000"/>
              </a:solidFill>
              <a:effectLst/>
            </a:endParaRPr>
          </a:p>
          <a:p>
            <a:pPr algn="ctr"/>
            <a:r>
              <a:rPr lang="en-US" altLang="zh-CN" sz="6600" b="1">
                <a:ln w="22225">
                  <a:solidFill>
                    <a:schemeClr val="accent2"/>
                  </a:solidFill>
                  <a:prstDash val="solid"/>
                </a:ln>
                <a:solidFill>
                  <a:srgbClr val="FF0000"/>
                </a:solidFill>
                <a:effectLst/>
              </a:rPr>
              <a:t>the Milu Deer</a:t>
            </a:r>
            <a:endParaRPr lang="en-US" altLang="zh-CN" sz="4000" b="1">
              <a:ln w="22225">
                <a:solidFill>
                  <a:schemeClr val="accent2"/>
                </a:solidFill>
                <a:prstDash val="solid"/>
              </a:ln>
              <a:solidFill>
                <a:srgbClr val="FF0000"/>
              </a:solidFill>
              <a:effectLst/>
            </a:endParaRPr>
          </a:p>
        </p:txBody>
      </p:sp>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66190" y="-824230"/>
            <a:ext cx="1515745" cy="31648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116456" y="-25232"/>
            <a:ext cx="2075543" cy="2057337"/>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17" name="文本框 16"/>
          <p:cNvSpPr txBox="1"/>
          <p:nvPr/>
        </p:nvSpPr>
        <p:spPr>
          <a:xfrm>
            <a:off x="7486015" y="5003165"/>
            <a:ext cx="716280" cy="368300"/>
          </a:xfrm>
          <a:prstGeom prst="rect">
            <a:avLst/>
          </a:prstGeom>
          <a:solidFill>
            <a:schemeClr val="bg1"/>
          </a:solidFill>
        </p:spPr>
        <p:txBody>
          <a:bodyPr wrap="square" rtlCol="0">
            <a:spAutoFit/>
          </a:bodyPr>
          <a:p>
            <a:endParaRPr lang="zh-CN" altLang="en-US"/>
          </a:p>
        </p:txBody>
      </p:sp>
      <p:sp>
        <p:nvSpPr>
          <p:cNvPr id="3" name="文本框 2"/>
          <p:cNvSpPr txBox="1"/>
          <p:nvPr/>
        </p:nvSpPr>
        <p:spPr>
          <a:xfrm>
            <a:off x="15240" y="0"/>
            <a:ext cx="6018530" cy="583565"/>
          </a:xfrm>
          <a:prstGeom prst="rect">
            <a:avLst/>
          </a:prstGeom>
          <a:solidFill>
            <a:schemeClr val="bg1"/>
          </a:solidFill>
          <a:ln>
            <a:solidFill>
              <a:srgbClr val="052CD2"/>
            </a:solidFill>
          </a:ln>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Reading and writing (Workbook)</a:t>
            </a:r>
            <a:endParaRPr lang="en-US" altLang="zh-CN" sz="3200" b="1">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3144520" y="4291330"/>
            <a:ext cx="5313045" cy="645160"/>
          </a:xfrm>
          <a:prstGeom prst="rect">
            <a:avLst/>
          </a:prstGeom>
          <a:noFill/>
        </p:spPr>
        <p:txBody>
          <a:bodyPr wrap="square" rtlCol="0" anchor="t">
            <a:spAutoFit/>
          </a:bodyPr>
          <a:p>
            <a:r>
              <a:rPr lang="zh-CN" altLang="en-US" sz="3600" b="1" dirty="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浙江省台州中学  叶婷婷</a:t>
            </a:r>
            <a:endParaRPr lang="zh-CN" altLang="en-US" sz="3600" b="1" dirty="0">
              <a:solidFill>
                <a:schemeClr val="bg2">
                  <a:lumMod val="10000"/>
                </a:schemeClr>
              </a:solidFill>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par>
    </p:tnLst>
    <p:bldLst>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 name="文本框 3"/>
          <p:cNvSpPr txBox="1"/>
          <p:nvPr/>
        </p:nvSpPr>
        <p:spPr>
          <a:xfrm>
            <a:off x="127635" y="50800"/>
            <a:ext cx="2587625" cy="583565"/>
          </a:xfrm>
          <a:prstGeom prst="rect">
            <a:avLst/>
          </a:prstGeom>
          <a:gradFill>
            <a:gsLst>
              <a:gs pos="100000">
                <a:srgbClr val="FBFB11"/>
              </a:gs>
              <a:gs pos="100000">
                <a:srgbClr val="838309"/>
              </a:gs>
            </a:gsLst>
            <a:lin ang="5400000" scaled="0"/>
          </a:gradFill>
        </p:spPr>
        <p:txBody>
          <a:bodyPr wrap="square" rtlCol="0" anchor="t">
            <a:spAutoFit/>
          </a:bodyPr>
          <a:p>
            <a:r>
              <a:rPr lang="en-US" sz="3200" b="1">
                <a:latin typeface="Times New Roman" panose="02020603050405020304" charset="0"/>
                <a:ea typeface="宋体" panose="02010600030101010101" pitchFamily="2" charset="-122"/>
                <a:sym typeface="+mn-ea"/>
              </a:rPr>
              <a:t>Assignment</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828655" y="5652770"/>
            <a:ext cx="1447165" cy="1253490"/>
          </a:xfrm>
          <a:prstGeom prst="ellipse">
            <a:avLst/>
          </a:prstGeom>
        </p:spPr>
      </p:pic>
      <p:sp>
        <p:nvSpPr>
          <p:cNvPr id="5" name="文本框 4"/>
          <p:cNvSpPr txBox="1"/>
          <p:nvPr/>
        </p:nvSpPr>
        <p:spPr>
          <a:xfrm>
            <a:off x="1623696" y="1989455"/>
            <a:ext cx="8944610" cy="583565"/>
          </a:xfrm>
          <a:prstGeom prst="rect">
            <a:avLst/>
          </a:prstGeom>
          <a:noFill/>
        </p:spPr>
        <p:txBody>
          <a:bodyPr wrap="none" rtlCol="0" anchor="t">
            <a:spAutoFit/>
          </a:bodyPr>
          <a:p>
            <a:pPr indent="0" algn="ctr">
              <a:buNone/>
            </a:pPr>
            <a:r>
              <a:rPr lang="en-US" altLang="en-US" sz="3200" b="1">
                <a:latin typeface="Times New Roman" panose="02020603050405020304" charset="0"/>
                <a:ea typeface="宋体" panose="02010600030101010101" pitchFamily="2" charset="-122"/>
                <a:cs typeface="Times New Roman" panose="02020603050405020304" charset="0"/>
                <a:sym typeface="+mn-ea"/>
              </a:rPr>
              <a:t>1.Review the topic-related language we've learned.</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1674178" y="3136900"/>
            <a:ext cx="5789295" cy="583565"/>
          </a:xfrm>
          <a:prstGeom prst="rect">
            <a:avLst/>
          </a:prstGeom>
          <a:noFill/>
        </p:spPr>
        <p:txBody>
          <a:bodyPr wrap="none" rtlCol="0" anchor="t">
            <a:spAutoFit/>
          </a:bodyPr>
          <a:p>
            <a:pPr indent="0" algn="ctr">
              <a:buNone/>
            </a:pPr>
            <a:r>
              <a:rPr lang="en-US" altLang="en-US" sz="3200" b="1">
                <a:latin typeface="Times New Roman" panose="02020603050405020304" charset="0"/>
                <a:ea typeface="宋体" panose="02010600030101010101" pitchFamily="2" charset="-122"/>
                <a:cs typeface="Times New Roman" panose="02020603050405020304" charset="0"/>
                <a:sym typeface="+mn-ea"/>
              </a:rPr>
              <a:t>2.Complete and polish the letter.</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878330" y="582930"/>
            <a:ext cx="7969250" cy="4980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 name="文本框 3"/>
          <p:cNvSpPr txBox="1"/>
          <p:nvPr/>
        </p:nvSpPr>
        <p:spPr>
          <a:xfrm>
            <a:off x="22860" y="50800"/>
            <a:ext cx="2937510" cy="583565"/>
          </a:xfrm>
          <a:prstGeom prst="rect">
            <a:avLst/>
          </a:prstGeom>
          <a:gradFill>
            <a:gsLst>
              <a:gs pos="100000">
                <a:srgbClr val="FBFB11"/>
              </a:gs>
              <a:gs pos="100000">
                <a:srgbClr val="838309"/>
              </a:gs>
            </a:gsLst>
            <a:lin ang="5400000" scaled="0"/>
          </a:gradFill>
        </p:spPr>
        <p:txBody>
          <a:bodyPr wrap="none" rtlCol="0" anchor="t">
            <a:spAutoFit/>
          </a:bodyPr>
          <a:p>
            <a:r>
              <a:rPr lang="en-US" sz="3200" b="1">
                <a:latin typeface="Times New Roman" panose="02020603050405020304" charset="0"/>
                <a:ea typeface="宋体" panose="02010600030101010101" pitchFamily="2" charset="-122"/>
                <a:sym typeface="+mn-ea"/>
              </a:rPr>
              <a:t> </a:t>
            </a:r>
            <a:r>
              <a:rPr lang="en-US" sz="3200" b="1">
                <a:latin typeface="Times New Roman" panose="02020603050405020304" charset="0"/>
                <a:ea typeface="宋体" panose="02010600030101010101" pitchFamily="2" charset="-122"/>
                <a:cs typeface="Times New Roman" panose="02020603050405020304" charset="0"/>
                <a:sym typeface="+mn-ea"/>
              </a:rPr>
              <a:t>Sample writing</a:t>
            </a:r>
            <a:endParaRPr lang="en-US" altLang="en-US" sz="3200" b="1">
              <a:latin typeface="Times New Roman" panose="02020603050405020304" charset="0"/>
              <a:ea typeface="宋体" panose="02010600030101010101" pitchFamily="2" charset="-122"/>
              <a:cs typeface="Times New Roman" panose="02020603050405020304" charset="0"/>
              <a:sym typeface="+mn-ea"/>
            </a:endParaRPr>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828655" y="5652770"/>
            <a:ext cx="1447165" cy="1253490"/>
          </a:xfrm>
          <a:prstGeom prst="ellipse">
            <a:avLst/>
          </a:prstGeom>
        </p:spPr>
      </p:pic>
      <p:sp>
        <p:nvSpPr>
          <p:cNvPr id="3" name="文本框 2"/>
          <p:cNvSpPr txBox="1"/>
          <p:nvPr/>
        </p:nvSpPr>
        <p:spPr>
          <a:xfrm>
            <a:off x="143510" y="634365"/>
            <a:ext cx="11962130" cy="6462395"/>
          </a:xfrm>
          <a:prstGeom prst="rect">
            <a:avLst/>
          </a:prstGeom>
          <a:solidFill>
            <a:schemeClr val="bg1"/>
          </a:solidFill>
        </p:spPr>
        <p:txBody>
          <a:bodyPr wrap="square" rtlCol="0" anchor="t">
            <a:spAutoFit/>
          </a:bodyPr>
          <a:p>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Dear Sir/ Madam,     I'm Li Hua, a student from China.  I'm writing to ask you for help in saving South China Tigers.     </a:t>
            </a:r>
            <a:endPar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Their population is dropping at an alarming rate as their living spaces are becoming smaller and smaller due to the cutting of trees. Also, they are being hunted illegally for their valuable fur, skin and bones.</a:t>
            </a:r>
            <a:endPar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endParaRPr>
          </a:p>
          <a:p>
            <a:r>
              <a:rPr lang="zh-CN" altLang="en-US" sz="2300">
                <a:solidFill>
                  <a:schemeClr val="bg2">
                    <a:lumMod val="10000"/>
                  </a:schemeClr>
                </a:solidFill>
              </a:rPr>
              <a:t>      </a:t>
            </a:r>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Personally, some efforts can be made to help rescue the endangered tigers. Above all, </a:t>
            </a:r>
            <a:r>
              <a:rPr lang="en-US" sz="2300" u="sng">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We should</a:t>
            </a:r>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raise people's awareness by turning to the social media for help. </a:t>
            </a:r>
            <a:r>
              <a:rPr lang="en-US" sz="2300" u="sng">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We can</a:t>
            </a:r>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put out enough informaiton on the website to stir up people's interest in saving the tigers. </a:t>
            </a:r>
            <a:r>
              <a:rPr lang="en-US" sz="2300" u="sng">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We can</a:t>
            </a:r>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also post some pictures to remind people of their serious situations. What's more, governments of different countries must play a part. It would be a good idea if they could help pass laws to stop people hunting and buying tiger products. Only when buying stops will the hunting be stopped completely. More importantly, they can start national protection programmes, where nature reserves are set up to place the endangered species and voluntees are gathered to watch over them. If possible, the govenment can also train the tigers outside the reserve so that they can one day all return to the wild.</a:t>
            </a:r>
            <a:endPar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I sincerely hope you will take my proposals into consideration and help to protect these animals for their benefit and for the benefit of us all.                                                                                                                                                                 </a:t>
            </a:r>
            <a:endPar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rPr>
              <a:t>                                                                                                                                      Yours faithfully,                                                                                                       </a:t>
            </a:r>
            <a:endParaRPr lang="en-US" altLang="en-US" sz="2300">
              <a:solidFill>
                <a:schemeClr val="bg2">
                  <a:lumMod val="10000"/>
                </a:schemeClr>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7a7e93cb90d440c1167dc830a9f65138">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16990" y="215265"/>
            <a:ext cx="9363075" cy="605409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7186930" y="5768975"/>
            <a:ext cx="3616960" cy="706755"/>
          </a:xfrm>
          <a:prstGeom prst="rect">
            <a:avLst/>
          </a:prstGeom>
          <a:noFill/>
        </p:spPr>
        <p:txBody>
          <a:bodyPr wrap="square" rtlCol="0">
            <a:spAutoFit/>
          </a:bodyPr>
          <a:p>
            <a:r>
              <a:rPr lang="en-US" altLang="zh-CN" sz="4000" b="1">
                <a:solidFill>
                  <a:srgbClr val="FF0000"/>
                </a:solidFill>
                <a:latin typeface="Times New Roman" panose="02020603050405020304" charset="0"/>
                <a:cs typeface="Times New Roman" panose="02020603050405020304" charset="0"/>
              </a:rPr>
              <a:t>The milu deer</a:t>
            </a:r>
            <a:endParaRPr lang="en-US" altLang="zh-CN" sz="4000" b="1">
              <a:solidFill>
                <a:srgbClr val="FF0000"/>
              </a:solidFill>
              <a:latin typeface="Times New Roman" panose="02020603050405020304" charset="0"/>
              <a:cs typeface="Times New Roman" panose="02020603050405020304" charset="0"/>
            </a:endParaRPr>
          </a:p>
        </p:txBody>
      </p:sp>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022858" y="-581285"/>
            <a:ext cx="1004558" cy="2167132"/>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116456" y="-25232"/>
            <a:ext cx="2075543" cy="2057337"/>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pic>
        <p:nvPicPr>
          <p:cNvPr id="2" name="图片 1"/>
          <p:cNvPicPr>
            <a:picLocks noChangeAspect="1"/>
          </p:cNvPicPr>
          <p:nvPr/>
        </p:nvPicPr>
        <p:blipFill>
          <a:blip r:embed="rId1"/>
          <a:srcRect l="7978" t="1393" r="5944" b="3587"/>
          <a:stretch>
            <a:fillRect/>
          </a:stretch>
        </p:blipFill>
        <p:spPr>
          <a:xfrm rot="21420000">
            <a:off x="2419985" y="541655"/>
            <a:ext cx="7352030" cy="5166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 name="文本框 3"/>
          <p:cNvSpPr txBox="1"/>
          <p:nvPr/>
        </p:nvSpPr>
        <p:spPr>
          <a:xfrm>
            <a:off x="11430" y="2540"/>
            <a:ext cx="290004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Read for gist</a:t>
            </a:r>
            <a:endParaRPr lang="en-US" altLang="zh-CN" sz="3200" b="1">
              <a:solidFill>
                <a:schemeClr val="tx1"/>
              </a:solidFill>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
          <a:srcRect l="5097" t="7628" r="6451" b="5645"/>
          <a:stretch>
            <a:fillRect/>
          </a:stretch>
        </p:blipFill>
        <p:spPr>
          <a:xfrm>
            <a:off x="2911475" y="50800"/>
            <a:ext cx="5029200" cy="6646545"/>
          </a:xfrm>
          <a:prstGeom prst="rect">
            <a:avLst/>
          </a:prstGeom>
        </p:spPr>
      </p:pic>
      <p:sp>
        <p:nvSpPr>
          <p:cNvPr id="8" name="右大括号 7"/>
          <p:cNvSpPr/>
          <p:nvPr/>
        </p:nvSpPr>
        <p:spPr>
          <a:xfrm>
            <a:off x="7632700" y="1423670"/>
            <a:ext cx="645160" cy="3901440"/>
          </a:xfrm>
          <a:prstGeom prst="rightBrace">
            <a:avLst>
              <a:gd name="adj1" fmla="val 8333"/>
              <a:gd name="adj2" fmla="val 41208"/>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9" name="直接箭头连接符 8"/>
          <p:cNvCxnSpPr>
            <a:stCxn id="14" idx="3"/>
          </p:cNvCxnSpPr>
          <p:nvPr/>
        </p:nvCxnSpPr>
        <p:spPr>
          <a:xfrm>
            <a:off x="7747000" y="788670"/>
            <a:ext cx="1045845" cy="1460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759825" y="336550"/>
            <a:ext cx="2867025" cy="1198880"/>
          </a:xfrm>
          <a:prstGeom prst="rect">
            <a:avLst/>
          </a:prstGeom>
          <a:solidFill>
            <a:schemeClr val="bg1"/>
          </a:solidFill>
          <a:ln>
            <a:solidFill>
              <a:srgbClr val="C00000"/>
            </a:solidFill>
          </a:ln>
        </p:spPr>
        <p:txBody>
          <a:bodyPr wrap="square" rtlCol="0">
            <a:spAutoFit/>
          </a:bodyPr>
          <a:p>
            <a:r>
              <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rPr>
              <a:t>strange body (appearance)</a:t>
            </a:r>
            <a:endPar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endParaRPr>
          </a:p>
        </p:txBody>
      </p:sp>
      <p:sp>
        <p:nvSpPr>
          <p:cNvPr id="2" name="椭圆 1"/>
          <p:cNvSpPr/>
          <p:nvPr/>
        </p:nvSpPr>
        <p:spPr>
          <a:xfrm>
            <a:off x="3982720" y="50800"/>
            <a:ext cx="1127125" cy="46609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4895215" y="418465"/>
            <a:ext cx="2851785" cy="73977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8576310" y="2647315"/>
            <a:ext cx="3233420" cy="645160"/>
          </a:xfrm>
          <a:prstGeom prst="rect">
            <a:avLst/>
          </a:prstGeom>
          <a:solidFill>
            <a:schemeClr val="bg1"/>
          </a:solidFill>
          <a:ln>
            <a:solidFill>
              <a:srgbClr val="C00000"/>
            </a:solidFill>
          </a:ln>
        </p:spPr>
        <p:txBody>
          <a:bodyPr wrap="square" rtlCol="0">
            <a:spAutoFit/>
          </a:bodyPr>
          <a:p>
            <a:r>
              <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rPr>
              <a:t>strange history</a:t>
            </a:r>
            <a:endPar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endParaRPr>
          </a:p>
        </p:txBody>
      </p:sp>
      <p:sp>
        <p:nvSpPr>
          <p:cNvPr id="11" name="椭圆 10"/>
          <p:cNvSpPr/>
          <p:nvPr/>
        </p:nvSpPr>
        <p:spPr>
          <a:xfrm>
            <a:off x="6755130" y="1951355"/>
            <a:ext cx="1009650" cy="21082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5672455" y="2089785"/>
            <a:ext cx="566420" cy="22098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5" name="椭圆 14"/>
          <p:cNvSpPr/>
          <p:nvPr/>
        </p:nvSpPr>
        <p:spPr>
          <a:xfrm>
            <a:off x="3609340" y="2555240"/>
            <a:ext cx="488950" cy="21082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7" name="椭圆 16"/>
          <p:cNvSpPr/>
          <p:nvPr/>
        </p:nvSpPr>
        <p:spPr>
          <a:xfrm>
            <a:off x="7242175" y="2864485"/>
            <a:ext cx="522605" cy="254635"/>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8" name="椭圆 17"/>
          <p:cNvSpPr/>
          <p:nvPr/>
        </p:nvSpPr>
        <p:spPr>
          <a:xfrm>
            <a:off x="4319270" y="3199130"/>
            <a:ext cx="790575" cy="23241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9" name="椭圆 18"/>
          <p:cNvSpPr/>
          <p:nvPr/>
        </p:nvSpPr>
        <p:spPr>
          <a:xfrm>
            <a:off x="5815965" y="4030980"/>
            <a:ext cx="742950" cy="254635"/>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0" name="椭圆 19"/>
          <p:cNvSpPr/>
          <p:nvPr/>
        </p:nvSpPr>
        <p:spPr>
          <a:xfrm>
            <a:off x="3088640" y="4507865"/>
            <a:ext cx="893445" cy="21082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1" name="椭圆 20"/>
          <p:cNvSpPr/>
          <p:nvPr/>
        </p:nvSpPr>
        <p:spPr>
          <a:xfrm>
            <a:off x="6016625" y="4718685"/>
            <a:ext cx="455930" cy="189230"/>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2" name="椭圆 21"/>
          <p:cNvSpPr/>
          <p:nvPr/>
        </p:nvSpPr>
        <p:spPr>
          <a:xfrm>
            <a:off x="3786505" y="5184775"/>
            <a:ext cx="410845" cy="140335"/>
          </a:xfrm>
          <a:prstGeom prst="ellipse">
            <a:avLst/>
          </a:prstGeom>
          <a:noFill/>
          <a:ln w="444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3" name="文本框 22"/>
          <p:cNvSpPr txBox="1"/>
          <p:nvPr/>
        </p:nvSpPr>
        <p:spPr>
          <a:xfrm>
            <a:off x="8486775" y="3446463"/>
            <a:ext cx="3140075" cy="584200"/>
          </a:xfrm>
          <a:prstGeom prst="rect">
            <a:avLst/>
          </a:prstGeom>
          <a:solidFill>
            <a:schemeClr val="bg1">
              <a:alpha val="0"/>
            </a:schemeClr>
          </a:solidFill>
          <a:effectLst>
            <a:outerShdw blurRad="50800" dist="38100" dir="2700000" algn="tl" rotWithShape="0">
              <a:schemeClr val="bg2">
                <a:alpha val="40000"/>
              </a:schemeClr>
            </a:outerShdw>
          </a:effectLst>
        </p:spPr>
        <p:txBody>
          <a:bodyPr wrap="square" rtlCol="0">
            <a:spAutoFit/>
          </a:bodyPr>
          <a:p>
            <a:r>
              <a:rPr lang="en-US" altLang="zh-CN" sz="3200" b="1" i="1" noProof="1" dirty="0">
                <a:solidFill>
                  <a:srgbClr val="C00000"/>
                </a:solidFill>
                <a:latin typeface="Times New Roman" panose="02020603050405020304" charset="0"/>
                <a:ea typeface="宋体" panose="02010600030101010101" pitchFamily="2" charset="-122"/>
                <a:cs typeface="Times New Roman" panose="02020603050405020304" charset="0"/>
              </a:rPr>
              <a:t>(in order of time) </a:t>
            </a:r>
            <a:endParaRPr lang="en-US" altLang="zh-CN" sz="3200" b="1" i="1" noProof="1" dirty="0">
              <a:solidFill>
                <a:srgbClr val="C0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2" grpId="0" bldLvl="0" animBg="1"/>
      <p:bldP spid="2" grpId="1" animBg="1"/>
      <p:bldP spid="14" grpId="0" bldLvl="0" animBg="1"/>
      <p:bldP spid="14" grpId="1" animBg="1"/>
      <p:bldP spid="16" grpId="0" bldLvl="0" animBg="1"/>
      <p:bldP spid="11" grpId="0" bldLvl="0" animBg="1"/>
      <p:bldP spid="11" grpId="1" animBg="1"/>
      <p:bldP spid="12" grpId="0" bldLvl="0" animBg="1"/>
      <p:bldP spid="12" grpId="1" animBg="1"/>
      <p:bldP spid="15" grpId="0" bldLvl="0" animBg="1"/>
      <p:bldP spid="15"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2262505" y="4114800"/>
            <a:ext cx="3672840" cy="99695"/>
            <a:chOff x="3529" y="6480"/>
            <a:chExt cx="5784" cy="157"/>
          </a:xfrm>
        </p:grpSpPr>
        <p:cxnSp>
          <p:nvCxnSpPr>
            <p:cNvPr id="2" name="直接连接符 1"/>
            <p:cNvCxnSpPr/>
            <p:nvPr/>
          </p:nvCxnSpPr>
          <p:spPr>
            <a:xfrm>
              <a:off x="3529" y="6480"/>
              <a:ext cx="4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8142" y="6481"/>
              <a:ext cx="1171" cy="156"/>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6" name="棱台 45"/>
          <p:cNvSpPr/>
          <p:nvPr/>
        </p:nvSpPr>
        <p:spPr>
          <a:xfrm>
            <a:off x="3110865" y="4756785"/>
            <a:ext cx="1508760" cy="510540"/>
          </a:xfrm>
          <a:prstGeom prst="bevel">
            <a:avLst/>
          </a:prstGeom>
          <a:gradFill>
            <a:gsLst>
              <a:gs pos="95000">
                <a:srgbClr val="FBFB11"/>
              </a:gs>
              <a:gs pos="100000">
                <a:srgbClr val="838309"/>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棱台 42"/>
          <p:cNvSpPr/>
          <p:nvPr/>
        </p:nvSpPr>
        <p:spPr>
          <a:xfrm>
            <a:off x="288925" y="5301615"/>
            <a:ext cx="1508760" cy="510540"/>
          </a:xfrm>
          <a:prstGeom prst="bevel">
            <a:avLst/>
          </a:prstGeom>
          <a:gradFill>
            <a:gsLst>
              <a:gs pos="95000">
                <a:srgbClr val="FBFB11"/>
              </a:gs>
              <a:gs pos="100000">
                <a:srgbClr val="838309"/>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曲线连接符 4"/>
          <p:cNvCxnSpPr/>
          <p:nvPr/>
        </p:nvCxnSpPr>
        <p:spPr>
          <a:xfrm flipV="1">
            <a:off x="1119505" y="1119505"/>
            <a:ext cx="10126345" cy="4838700"/>
          </a:xfrm>
          <a:prstGeom prst="curvedConnector3">
            <a:avLst>
              <a:gd name="adj1" fmla="val 50003"/>
            </a:avLst>
          </a:prstGeom>
          <a:ln w="79375">
            <a:solidFill>
              <a:schemeClr val="accent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021773" y="5497830"/>
            <a:ext cx="1318895" cy="521970"/>
          </a:xfrm>
          <a:prstGeom prst="rect">
            <a:avLst/>
          </a:prstGeom>
          <a:noFill/>
        </p:spPr>
        <p:txBody>
          <a:bodyPr wrap="none" rtlCol="0" anchor="t">
            <a:spAutoFit/>
          </a:bodyPr>
          <a:p>
            <a:pPr algn="ctr"/>
            <a:r>
              <a:rPr lang="en-US" sz="2800" b="1">
                <a:latin typeface="Times New Roman" panose="02020603050405020304" charset="0"/>
                <a:ea typeface="宋体" panose="02010600030101010101" pitchFamily="2" charset="-122"/>
                <a:cs typeface="Times New Roman" panose="02020603050405020304" charset="0"/>
                <a:sym typeface="+mn-ea"/>
              </a:rPr>
              <a:t>In 1900</a:t>
            </a:r>
            <a:endParaRPr lang="en-US" altLang="en-US" sz="2800" b="1">
              <a:latin typeface="Times New Roman" panose="02020603050405020304" charset="0"/>
              <a:ea typeface="宋体" panose="02010600030101010101" pitchFamily="2" charset="-122"/>
              <a:cs typeface="Times New Roman" panose="02020603050405020304" charset="0"/>
              <a:sym typeface="+mn-ea"/>
            </a:endParaRPr>
          </a:p>
        </p:txBody>
      </p:sp>
      <p:sp>
        <p:nvSpPr>
          <p:cNvPr id="7" name="椭圆 6"/>
          <p:cNvSpPr/>
          <p:nvPr/>
        </p:nvSpPr>
        <p:spPr>
          <a:xfrm>
            <a:off x="4095750" y="5252720"/>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45110" y="6116955"/>
            <a:ext cx="5624830" cy="521970"/>
          </a:xfrm>
          <a:prstGeom prst="rect">
            <a:avLst/>
          </a:prstGeom>
          <a:noFill/>
        </p:spPr>
        <p:txBody>
          <a:bodyPr wrap="square" rtlCol="0" anchor="t">
            <a:spAutoFit/>
          </a:bodyPr>
          <a:p>
            <a:pPr algn="l"/>
            <a:r>
              <a:rPr lang="en-US" sz="2800" b="1">
                <a:latin typeface="Times New Roman" panose="02020603050405020304" charset="0"/>
                <a:ea typeface="宋体" panose="02010600030101010101" pitchFamily="2" charset="-122"/>
                <a:cs typeface="Times New Roman" panose="02020603050405020304" charset="0"/>
                <a:sym typeface="+mn-ea"/>
              </a:rPr>
              <a:t>In the Ming and Qing Dynasty</a:t>
            </a:r>
            <a:endParaRPr lang="en-US" altLang="en-US" sz="2800" b="1">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nvSpPr>
        <p:spPr>
          <a:xfrm>
            <a:off x="5836920" y="4223385"/>
            <a:ext cx="1318895" cy="521970"/>
          </a:xfrm>
          <a:prstGeom prst="rect">
            <a:avLst/>
          </a:prstGeom>
          <a:noFill/>
        </p:spPr>
        <p:txBody>
          <a:bodyPr wrap="none" rtlCol="0" anchor="t">
            <a:spAutoFit/>
          </a:bodyPr>
          <a:p>
            <a:r>
              <a:rPr lang="en-US" sz="2800" b="1">
                <a:latin typeface="Times New Roman" panose="02020603050405020304" charset="0"/>
                <a:ea typeface="宋体" panose="02010600030101010101" pitchFamily="2" charset="-122"/>
                <a:cs typeface="Times New Roman" panose="02020603050405020304" charset="0"/>
                <a:sym typeface="+mn-ea"/>
              </a:rPr>
              <a:t>In 1985</a:t>
            </a:r>
            <a:endParaRPr lang="en-US" altLang="en-US" sz="2800" b="1">
              <a:latin typeface="Times New Roman" panose="02020603050405020304" charset="0"/>
              <a:ea typeface="宋体" panose="02010600030101010101" pitchFamily="2" charset="-122"/>
              <a:cs typeface="Times New Roman" panose="02020603050405020304" charset="0"/>
              <a:sym typeface="+mn-ea"/>
            </a:endParaRPr>
          </a:p>
        </p:txBody>
      </p:sp>
      <p:sp>
        <p:nvSpPr>
          <p:cNvPr id="9" name="椭圆 8"/>
          <p:cNvSpPr/>
          <p:nvPr/>
        </p:nvSpPr>
        <p:spPr>
          <a:xfrm>
            <a:off x="5826760" y="4039235"/>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6438265" y="2553335"/>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6049645" y="3105150"/>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7371715" y="1908175"/>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8621395" y="1386205"/>
            <a:ext cx="266065" cy="288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6193155" y="3277870"/>
            <a:ext cx="2277110" cy="521970"/>
          </a:xfrm>
          <a:prstGeom prst="rect">
            <a:avLst/>
          </a:prstGeom>
          <a:noFill/>
        </p:spPr>
        <p:txBody>
          <a:bodyPr wrap="none" rtlCol="0" anchor="t">
            <a:spAutoFit/>
          </a:bodyPr>
          <a:p>
            <a:r>
              <a:rPr lang="en-US" sz="2800" b="1">
                <a:latin typeface="Times New Roman" panose="02020603050405020304" charset="0"/>
                <a:ea typeface="宋体" panose="02010600030101010101" pitchFamily="2" charset="-122"/>
                <a:cs typeface="Times New Roman" panose="02020603050405020304" charset="0"/>
                <a:sym typeface="+mn-ea"/>
              </a:rPr>
              <a:t>The next year</a:t>
            </a:r>
            <a:endParaRPr lang="en-US" altLang="en-US" sz="2800" b="1">
              <a:latin typeface="Times New Roman" panose="02020603050405020304" charset="0"/>
              <a:ea typeface="宋体" panose="02010600030101010101" pitchFamily="2" charset="-122"/>
              <a:cs typeface="Times New Roman" panose="02020603050405020304" charset="0"/>
              <a:sym typeface="+mn-ea"/>
            </a:endParaRPr>
          </a:p>
        </p:txBody>
      </p:sp>
      <p:sp>
        <p:nvSpPr>
          <p:cNvPr id="23" name="文本框 22"/>
          <p:cNvSpPr txBox="1"/>
          <p:nvPr/>
        </p:nvSpPr>
        <p:spPr>
          <a:xfrm>
            <a:off x="6405880" y="2739390"/>
            <a:ext cx="2019935" cy="521970"/>
          </a:xfrm>
          <a:prstGeom prst="rect">
            <a:avLst/>
          </a:prstGeom>
          <a:noFill/>
        </p:spPr>
        <p:txBody>
          <a:bodyPr wrap="none" rtlCol="0" anchor="t">
            <a:spAutoFit/>
          </a:bodyPr>
          <a:p>
            <a:r>
              <a:rPr lang="en-US" sz="2800" b="1">
                <a:latin typeface="Times New Roman" panose="02020603050405020304" charset="0"/>
                <a:ea typeface="宋体" panose="02010600030101010101" pitchFamily="2" charset="-122"/>
                <a:cs typeface="Times New Roman" panose="02020603050405020304" charset="0"/>
                <a:sym typeface="+mn-ea"/>
              </a:rPr>
              <a:t>In the 1990s</a:t>
            </a:r>
            <a:endParaRPr lang="en-US" altLang="en-US" sz="2800" b="1">
              <a:latin typeface="Times New Roman" panose="02020603050405020304" charset="0"/>
              <a:ea typeface="宋体" panose="02010600030101010101" pitchFamily="2" charset="-122"/>
              <a:cs typeface="Times New Roman" panose="02020603050405020304" charset="0"/>
              <a:sym typeface="+mn-ea"/>
            </a:endParaRPr>
          </a:p>
        </p:txBody>
      </p:sp>
      <p:sp>
        <p:nvSpPr>
          <p:cNvPr id="24" name="文本框 23"/>
          <p:cNvSpPr txBox="1"/>
          <p:nvPr/>
        </p:nvSpPr>
        <p:spPr>
          <a:xfrm>
            <a:off x="6983095" y="2125980"/>
            <a:ext cx="2452370" cy="521970"/>
          </a:xfrm>
          <a:prstGeom prst="rect">
            <a:avLst/>
          </a:prstGeom>
          <a:noFill/>
        </p:spPr>
        <p:txBody>
          <a:bodyPr wrap="none" rtlCol="0" anchor="t">
            <a:spAutoFit/>
          </a:bodyPr>
          <a:p>
            <a:pPr algn="l"/>
            <a:r>
              <a:rPr lang="en-US" sz="2800" b="1">
                <a:latin typeface="Times New Roman" panose="02020603050405020304" charset="0"/>
                <a:ea typeface="宋体" panose="02010600030101010101" pitchFamily="2" charset="-122"/>
                <a:cs typeface="Times New Roman" panose="02020603050405020304" charset="0"/>
                <a:sym typeface="+mn-ea"/>
              </a:rPr>
              <a:t>At the moment</a:t>
            </a:r>
            <a:r>
              <a:rPr lang="en-US" sz="2800" b="1">
                <a:latin typeface="Times New Roman" panose="02020603050405020304" charset="0"/>
                <a:cs typeface="Times New Roman" panose="02020603050405020304" charset="0"/>
                <a:sym typeface="+mn-ea"/>
              </a:rPr>
              <a:t> </a:t>
            </a:r>
            <a:endParaRPr lang="zh-CN" altLang="en-US" b="1"/>
          </a:p>
        </p:txBody>
      </p:sp>
      <p:sp>
        <p:nvSpPr>
          <p:cNvPr id="14" name="文本框 13"/>
          <p:cNvSpPr txBox="1"/>
          <p:nvPr/>
        </p:nvSpPr>
        <p:spPr>
          <a:xfrm>
            <a:off x="8761095" y="1386205"/>
            <a:ext cx="933450" cy="521970"/>
          </a:xfrm>
          <a:prstGeom prst="rect">
            <a:avLst/>
          </a:prstGeom>
          <a:noFill/>
        </p:spPr>
        <p:txBody>
          <a:bodyPr wrap="none" rtlCol="0" anchor="t">
            <a:spAutoFit/>
          </a:bodyPr>
          <a:p>
            <a:pPr algn="l"/>
            <a:r>
              <a:rPr lang="en-US" sz="2800" b="1">
                <a:latin typeface="Times New Roman" panose="02020603050405020304" charset="0"/>
                <a:ea typeface="宋体" panose="02010600030101010101" pitchFamily="2" charset="-122"/>
                <a:cs typeface="Times New Roman" panose="02020603050405020304" charset="0"/>
                <a:sym typeface="+mn-ea"/>
              </a:rPr>
              <a:t>Soon</a:t>
            </a:r>
            <a:r>
              <a:rPr lang="en-US" sz="2800" b="1">
                <a:latin typeface="Times New Roman" panose="02020603050405020304" charset="0"/>
                <a:cs typeface="Times New Roman" panose="02020603050405020304" charset="0"/>
                <a:sym typeface="+mn-ea"/>
              </a:rPr>
              <a:t> </a:t>
            </a:r>
            <a:endParaRPr lang="zh-CN" altLang="en-US" b="1"/>
          </a:p>
        </p:txBody>
      </p:sp>
      <p:sp>
        <p:nvSpPr>
          <p:cNvPr id="18" name="文本框 17"/>
          <p:cNvSpPr txBox="1"/>
          <p:nvPr/>
        </p:nvSpPr>
        <p:spPr>
          <a:xfrm>
            <a:off x="3078480" y="4735195"/>
            <a:ext cx="1565275" cy="521970"/>
          </a:xfrm>
          <a:prstGeom prst="rect">
            <a:avLst/>
          </a:prstGeom>
          <a:noFill/>
        </p:spPr>
        <p:txBody>
          <a:bodyPr wrap="none" rtlCol="0" anchor="t">
            <a:spAutoFit/>
          </a:bodyPr>
          <a:p>
            <a:pPr algn="ctr"/>
            <a:r>
              <a:rPr lang="en-US" sz="2800" b="1">
                <a:latin typeface="Times New Roman" panose="02020603050405020304" charset="0"/>
                <a:ea typeface="宋体" panose="02010600030101010101" pitchFamily="2" charset="-122"/>
                <a:cs typeface="Times New Roman" panose="02020603050405020304" charset="0"/>
                <a:sym typeface="+mn-ea"/>
              </a:rPr>
              <a:t>Situation</a:t>
            </a:r>
            <a:endParaRPr lang="zh-CN" altLang="en-US"/>
          </a:p>
        </p:txBody>
      </p:sp>
      <p:sp>
        <p:nvSpPr>
          <p:cNvPr id="19" name="文本框 18"/>
          <p:cNvSpPr txBox="1"/>
          <p:nvPr/>
        </p:nvSpPr>
        <p:spPr>
          <a:xfrm>
            <a:off x="2907030" y="4208780"/>
            <a:ext cx="246253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disappeared</a:t>
            </a:r>
            <a:endParaRPr lang="en-US" altLang="zh-CN" sz="2800" b="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281305" y="5267960"/>
            <a:ext cx="1516380" cy="521970"/>
          </a:xfrm>
          <a:prstGeom prst="rect">
            <a:avLst/>
          </a:prstGeom>
          <a:noFill/>
        </p:spPr>
        <p:txBody>
          <a:bodyPr wrap="none" rtlCol="0" anchor="t">
            <a:spAutoFit/>
          </a:bodyPr>
          <a:p>
            <a:pPr algn="l"/>
            <a:r>
              <a:rPr lang="en-US" sz="2800" b="1">
                <a:latin typeface="Times New Roman" panose="02020603050405020304" charset="0"/>
                <a:ea typeface="宋体" panose="02010600030101010101" pitchFamily="2" charset="-122"/>
                <a:cs typeface="Times New Roman" panose="02020603050405020304" charset="0"/>
                <a:sym typeface="+mn-ea"/>
              </a:rPr>
              <a:t> Reasons</a:t>
            </a:r>
            <a:endParaRPr lang="zh-CN" altLang="en-US"/>
          </a:p>
        </p:txBody>
      </p:sp>
      <p:sp>
        <p:nvSpPr>
          <p:cNvPr id="25" name="文本框 24"/>
          <p:cNvSpPr txBox="1"/>
          <p:nvPr/>
        </p:nvSpPr>
        <p:spPr>
          <a:xfrm>
            <a:off x="-43180" y="4327525"/>
            <a:ext cx="299910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 hunted/killed...</a:t>
            </a:r>
            <a:endParaRPr lang="en-US" altLang="zh-CN" sz="2800" b="1">
              <a:solidFill>
                <a:srgbClr val="FF0000"/>
              </a:solidFill>
              <a:latin typeface="Times New Roman" panose="02020603050405020304" charset="0"/>
              <a:cs typeface="Times New Roman" panose="02020603050405020304" charset="0"/>
            </a:endParaRPr>
          </a:p>
        </p:txBody>
      </p:sp>
      <p:sp>
        <p:nvSpPr>
          <p:cNvPr id="26" name="文本框 25"/>
          <p:cNvSpPr txBox="1"/>
          <p:nvPr/>
        </p:nvSpPr>
        <p:spPr>
          <a:xfrm>
            <a:off x="-8890" y="4745990"/>
            <a:ext cx="269748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 not protected</a:t>
            </a:r>
            <a:endParaRPr lang="en-US" altLang="zh-CN" sz="2800" b="1">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2397125" y="3234690"/>
            <a:ext cx="3439795" cy="953135"/>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 </a:t>
            </a:r>
            <a:r>
              <a:rPr lang="en-US" altLang="zh-CN" sz="2800" b="1">
                <a:solidFill>
                  <a:srgbClr val="9107AE"/>
                </a:solidFill>
                <a:latin typeface="Times New Roman" panose="02020603050405020304" charset="0"/>
                <a:cs typeface="Times New Roman" panose="02020603050405020304" charset="0"/>
              </a:rPr>
              <a:t>reintroduced</a:t>
            </a:r>
            <a:r>
              <a:rPr lang="en-US" altLang="zh-CN" sz="2800" b="1">
                <a:solidFill>
                  <a:srgbClr val="FF0000"/>
                </a:solidFill>
                <a:latin typeface="Times New Roman" panose="02020603050405020304" charset="0"/>
                <a:cs typeface="Times New Roman" panose="02020603050405020304" charset="0"/>
              </a:rPr>
              <a:t> &amp; </a:t>
            </a:r>
            <a:r>
              <a:rPr lang="en-US" altLang="zh-CN" sz="2800" b="1">
                <a:solidFill>
                  <a:srgbClr val="FF0000"/>
                </a:solidFill>
                <a:latin typeface="Times New Roman" panose="02020603050405020304" charset="0"/>
                <a:cs typeface="Times New Roman" panose="02020603050405020304" charset="0"/>
                <a:sym typeface="+mn-ea"/>
              </a:rPr>
              <a:t>put in the...Milu Park</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1370965" y="2712720"/>
            <a:ext cx="498792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 put in...Milu Nature Reserve</a:t>
            </a:r>
            <a:endParaRPr lang="en-US" altLang="zh-CN" sz="2800" b="1">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1215390" y="2196465"/>
            <a:ext cx="602678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sent to a newly-opened </a:t>
            </a:r>
            <a:r>
              <a:rPr lang="en-US" altLang="zh-CN" sz="2800" b="1">
                <a:solidFill>
                  <a:srgbClr val="9107AE"/>
                </a:solidFill>
                <a:latin typeface="Times New Roman" panose="02020603050405020304" charset="0"/>
                <a:cs typeface="Times New Roman" panose="02020603050405020304" charset="0"/>
              </a:rPr>
              <a:t>reserve</a:t>
            </a:r>
            <a:endParaRPr lang="en-US" altLang="zh-CN" sz="2800" b="1">
              <a:solidFill>
                <a:srgbClr val="9107AE"/>
              </a:solidFill>
              <a:latin typeface="Times New Roman" panose="02020603050405020304" charset="0"/>
              <a:cs typeface="Times New Roman" panose="02020603050405020304" charset="0"/>
            </a:endParaRPr>
          </a:p>
        </p:txBody>
      </p:sp>
      <p:sp>
        <p:nvSpPr>
          <p:cNvPr id="31" name="文本框 30"/>
          <p:cNvSpPr txBox="1"/>
          <p:nvPr/>
        </p:nvSpPr>
        <p:spPr>
          <a:xfrm>
            <a:off x="2371725" y="1601470"/>
            <a:ext cx="5440680" cy="478155"/>
          </a:xfrm>
          <a:prstGeom prst="rect">
            <a:avLst/>
          </a:prstGeom>
          <a:noFill/>
        </p:spPr>
        <p:txBody>
          <a:bodyPr wrap="square" rtlCol="0">
            <a:spAutoFit/>
          </a:bodyPr>
          <a:p>
            <a:pPr>
              <a:lnSpc>
                <a:spcPct val="90000"/>
              </a:lnSpc>
              <a:spcBef>
                <a:spcPts val="0"/>
              </a:spcBef>
              <a:spcAft>
                <a:spcPts val="0"/>
              </a:spcAft>
            </a:pPr>
            <a:r>
              <a:rPr lang="en-US" altLang="zh-CN" sz="2800" b="1">
                <a:solidFill>
                  <a:srgbClr val="FF0000"/>
                </a:solidFill>
                <a:latin typeface="Times New Roman" panose="02020603050405020304" charset="0"/>
                <a:cs typeface="Times New Roman" panose="02020603050405020304" charset="0"/>
              </a:rPr>
              <a:t> are being protected &amp; cared for </a:t>
            </a:r>
            <a:endParaRPr lang="en-US" altLang="zh-CN" sz="2800" b="1">
              <a:solidFill>
                <a:srgbClr val="FF0000"/>
              </a:solidFill>
              <a:latin typeface="Times New Roman" panose="02020603050405020304" charset="0"/>
              <a:cs typeface="Times New Roman" panose="02020603050405020304" charset="0"/>
            </a:endParaRPr>
          </a:p>
        </p:txBody>
      </p:sp>
      <p:sp>
        <p:nvSpPr>
          <p:cNvPr id="33" name="文本框 32"/>
          <p:cNvSpPr txBox="1"/>
          <p:nvPr/>
        </p:nvSpPr>
        <p:spPr>
          <a:xfrm>
            <a:off x="5685790" y="1038225"/>
            <a:ext cx="3050540" cy="478155"/>
          </a:xfrm>
          <a:prstGeom prst="rect">
            <a:avLst/>
          </a:prstGeom>
          <a:noFill/>
        </p:spPr>
        <p:txBody>
          <a:bodyPr wrap="none" rtlCol="0" anchor="t">
            <a:spAutoFit/>
          </a:bodyPr>
          <a:p>
            <a:pPr algn="l">
              <a:lnSpc>
                <a:spcPct val="90000"/>
              </a:lnSpc>
              <a:spcBef>
                <a:spcPts val="0"/>
              </a:spcBef>
              <a:spcAft>
                <a:spcPts val="0"/>
              </a:spcAft>
            </a:pPr>
            <a:r>
              <a:rPr lang="en-US" altLang="zh-CN" sz="2800" b="1">
                <a:solidFill>
                  <a:srgbClr val="FF0000"/>
                </a:solidFill>
                <a:latin typeface="Times New Roman" panose="02020603050405020304" charset="0"/>
                <a:cs typeface="Times New Roman" panose="02020603050405020304" charset="0"/>
                <a:sym typeface="+mn-ea"/>
              </a:rPr>
              <a:t>are being trained...</a:t>
            </a:r>
            <a:endParaRPr lang="en-US" altLang="zh-CN" sz="2800" b="1">
              <a:solidFill>
                <a:srgbClr val="FF0000"/>
              </a:solidFill>
              <a:latin typeface="Times New Roman" panose="02020603050405020304" charset="0"/>
              <a:cs typeface="Times New Roman" panose="02020603050405020304" charset="0"/>
              <a:sym typeface="+mn-ea"/>
            </a:endParaRPr>
          </a:p>
        </p:txBody>
      </p:sp>
      <p:grpSp>
        <p:nvGrpSpPr>
          <p:cNvPr id="48" name="组合 47"/>
          <p:cNvGrpSpPr/>
          <p:nvPr/>
        </p:nvGrpSpPr>
        <p:grpSpPr>
          <a:xfrm rot="20820000">
            <a:off x="5177832" y="2565668"/>
            <a:ext cx="4059136" cy="655320"/>
            <a:chOff x="9914" y="7367"/>
            <a:chExt cx="5008" cy="1032"/>
          </a:xfrm>
        </p:grpSpPr>
        <p:sp>
          <p:nvSpPr>
            <p:cNvPr id="47" name="棱台 46"/>
            <p:cNvSpPr/>
            <p:nvPr/>
          </p:nvSpPr>
          <p:spPr>
            <a:xfrm rot="19980000">
              <a:off x="9914" y="7595"/>
              <a:ext cx="4784" cy="804"/>
            </a:xfrm>
            <a:prstGeom prst="bevel">
              <a:avLst/>
            </a:prstGeom>
            <a:gradFill>
              <a:gsLst>
                <a:gs pos="95000">
                  <a:srgbClr val="FBFB11"/>
                </a:gs>
                <a:gs pos="100000">
                  <a:srgbClr val="838309"/>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rot="19800000">
              <a:off x="10145" y="7367"/>
              <a:ext cx="4777" cy="822"/>
            </a:xfrm>
            <a:prstGeom prst="rect">
              <a:avLst/>
            </a:prstGeom>
            <a:noFill/>
          </p:spPr>
          <p:txBody>
            <a:bodyPr wrap="square" rtlCol="0" anchor="t">
              <a:spAutoFit/>
            </a:bodyPr>
            <a:p>
              <a:pPr algn="ctr"/>
              <a:r>
                <a:rPr lang="en-US" sz="2800" b="1">
                  <a:latin typeface="Times New Roman" panose="02020603050405020304" charset="0"/>
                  <a:ea typeface="宋体" panose="02010600030101010101" pitchFamily="2" charset="-122"/>
                  <a:cs typeface="Times New Roman" panose="02020603050405020304" charset="0"/>
                  <a:sym typeface="+mn-ea"/>
                </a:rPr>
                <a:t>Efforts</a:t>
              </a:r>
              <a:endParaRPr lang="zh-CN" altLang="en-US"/>
            </a:p>
          </p:txBody>
        </p:sp>
      </p:grpSp>
      <p:sp>
        <p:nvSpPr>
          <p:cNvPr id="38" name="文本框 37"/>
          <p:cNvSpPr txBox="1"/>
          <p:nvPr/>
        </p:nvSpPr>
        <p:spPr>
          <a:xfrm>
            <a:off x="8471535" y="597535"/>
            <a:ext cx="3632835" cy="521970"/>
          </a:xfrm>
          <a:prstGeom prst="rect">
            <a:avLst/>
          </a:prstGeom>
          <a:solidFill>
            <a:schemeClr val="bg1"/>
          </a:solidFill>
        </p:spPr>
        <p:txBody>
          <a:bodyPr wrap="none" rtlCol="0" anchor="t">
            <a:spAutoFit/>
          </a:bodyPr>
          <a:p>
            <a:r>
              <a:rPr lang="en-US" altLang="zh-CN" sz="2800" b="1">
                <a:solidFill>
                  <a:srgbClr val="FF0000"/>
                </a:solidFill>
                <a:latin typeface="Times New Roman" panose="02020603050405020304" charset="0"/>
                <a:cs typeface="Times New Roman" panose="02020603050405020304" charset="0"/>
                <a:sym typeface="+mn-ea"/>
              </a:rPr>
              <a:t>numbers grow </a:t>
            </a:r>
            <a:r>
              <a:rPr lang="en-US" altLang="zh-CN" sz="2800" b="1">
                <a:solidFill>
                  <a:srgbClr val="9107AE"/>
                </a:solidFill>
                <a:latin typeface="Times New Roman" panose="02020603050405020304" charset="0"/>
                <a:cs typeface="Times New Roman" panose="02020603050405020304" charset="0"/>
                <a:sym typeface="+mn-ea"/>
              </a:rPr>
              <a:t>steadily</a:t>
            </a:r>
            <a:endParaRPr lang="en-US" altLang="zh-CN" sz="2800" b="1">
              <a:solidFill>
                <a:srgbClr val="9107AE"/>
              </a:solidFill>
              <a:latin typeface="Times New Roman" panose="02020603050405020304" charset="0"/>
              <a:cs typeface="Times New Roman" panose="02020603050405020304" charset="0"/>
              <a:sym typeface="+mn-ea"/>
            </a:endParaRPr>
          </a:p>
        </p:txBody>
      </p:sp>
      <p:sp>
        <p:nvSpPr>
          <p:cNvPr id="39" name="文本框 38"/>
          <p:cNvSpPr txBox="1"/>
          <p:nvPr/>
        </p:nvSpPr>
        <p:spPr>
          <a:xfrm>
            <a:off x="8241030" y="97155"/>
            <a:ext cx="3851275" cy="521970"/>
          </a:xfrm>
          <a:prstGeom prst="rect">
            <a:avLst/>
          </a:prstGeom>
          <a:solidFill>
            <a:schemeClr val="bg1"/>
          </a:solidFill>
        </p:spPr>
        <p:txBody>
          <a:bodyPr wrap="none" rtlCol="0" anchor="t">
            <a:spAutoFit/>
          </a:bodyPr>
          <a:p>
            <a:r>
              <a:rPr lang="en-US" altLang="zh-CN" sz="2800" b="1">
                <a:solidFill>
                  <a:srgbClr val="FF0000"/>
                </a:solidFill>
                <a:latin typeface="Times New Roman" panose="02020603050405020304" charset="0"/>
                <a:cs typeface="Times New Roman" panose="02020603050405020304" charset="0"/>
                <a:sym typeface="+mn-ea"/>
              </a:rPr>
              <a:t>population is </a:t>
            </a:r>
            <a:r>
              <a:rPr lang="en-US" altLang="zh-CN" sz="2800" b="1">
                <a:solidFill>
                  <a:srgbClr val="9107AE"/>
                </a:solidFill>
                <a:latin typeface="Times New Roman" panose="02020603050405020304" charset="0"/>
                <a:cs typeface="Times New Roman" panose="02020603050405020304" charset="0"/>
                <a:sym typeface="+mn-ea"/>
              </a:rPr>
              <a:t>recovering</a:t>
            </a:r>
            <a:r>
              <a:rPr lang="en-US" altLang="zh-CN" sz="2800" b="1">
                <a:solidFill>
                  <a:srgbClr val="FF0000"/>
                </a:solidFill>
                <a:latin typeface="Times New Roman" panose="02020603050405020304" charset="0"/>
                <a:cs typeface="Times New Roman" panose="02020603050405020304" charset="0"/>
                <a:sym typeface="+mn-ea"/>
              </a:rPr>
              <a:t> </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文本框 40"/>
          <p:cNvSpPr txBox="1"/>
          <p:nvPr/>
        </p:nvSpPr>
        <p:spPr>
          <a:xfrm>
            <a:off x="-43180" y="-20955"/>
            <a:ext cx="5612130" cy="521970"/>
          </a:xfrm>
          <a:prstGeom prst="rect">
            <a:avLst/>
          </a:prstGeom>
          <a:solidFill>
            <a:srgbClr val="FFFF00"/>
          </a:solidFill>
        </p:spPr>
        <p:txBody>
          <a:bodyPr wrap="square" rtlCol="0">
            <a:spAutoFit/>
          </a:bodyPr>
          <a:p>
            <a:r>
              <a:rPr lang="en-US" altLang="zh-CN" sz="2800" b="1">
                <a:solidFill>
                  <a:schemeClr val="tx1"/>
                </a:solidFill>
                <a:latin typeface="Times New Roman" panose="02020603050405020304" charset="0"/>
                <a:cs typeface="Times New Roman" panose="02020603050405020304" charset="0"/>
              </a:rPr>
              <a:t>Read for information &amp; language</a:t>
            </a:r>
            <a:endParaRPr lang="en-US" altLang="zh-CN" sz="2800" b="1">
              <a:solidFill>
                <a:schemeClr val="tx1"/>
              </a:solidFill>
              <a:latin typeface="Times New Roman" panose="02020603050405020304" charset="0"/>
              <a:cs typeface="Times New Roman" panose="02020603050405020304" charset="0"/>
            </a:endParaRPr>
          </a:p>
        </p:txBody>
      </p:sp>
      <p:grpSp>
        <p:nvGrpSpPr>
          <p:cNvPr id="51" name="组合 50"/>
          <p:cNvGrpSpPr/>
          <p:nvPr/>
        </p:nvGrpSpPr>
        <p:grpSpPr>
          <a:xfrm>
            <a:off x="9714865" y="1016635"/>
            <a:ext cx="2233930" cy="542925"/>
            <a:chOff x="15492" y="1535"/>
            <a:chExt cx="3518" cy="855"/>
          </a:xfrm>
        </p:grpSpPr>
        <p:sp>
          <p:nvSpPr>
            <p:cNvPr id="49" name="棱台 48"/>
            <p:cNvSpPr/>
            <p:nvPr/>
          </p:nvSpPr>
          <p:spPr>
            <a:xfrm rot="21240000">
              <a:off x="15492" y="1586"/>
              <a:ext cx="3518" cy="804"/>
            </a:xfrm>
            <a:prstGeom prst="bevel">
              <a:avLst/>
            </a:prstGeom>
            <a:gradFill>
              <a:gsLst>
                <a:gs pos="95000">
                  <a:srgbClr val="FBFB11"/>
                </a:gs>
                <a:gs pos="100000">
                  <a:srgbClr val="838309"/>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文本框 49"/>
            <p:cNvSpPr txBox="1"/>
            <p:nvPr/>
          </p:nvSpPr>
          <p:spPr>
            <a:xfrm rot="21120000">
              <a:off x="16137" y="1535"/>
              <a:ext cx="2351" cy="822"/>
            </a:xfrm>
            <a:prstGeom prst="rect">
              <a:avLst/>
            </a:prstGeom>
            <a:noFill/>
          </p:spPr>
          <p:txBody>
            <a:bodyPr wrap="none" rtlCol="0" anchor="t">
              <a:spAutoFit/>
            </a:bodyPr>
            <a:p>
              <a:r>
                <a:rPr lang="en-US" sz="2800" b="1">
                  <a:latin typeface="Times New Roman" panose="02020603050405020304" charset="0"/>
                  <a:ea typeface="宋体" panose="02010600030101010101" pitchFamily="2" charset="-122"/>
                  <a:cs typeface="Times New Roman" panose="02020603050405020304" charset="0"/>
                  <a:sym typeface="+mn-ea"/>
                </a:rPr>
                <a:t>Progress</a:t>
              </a:r>
              <a:endParaRPr lang="zh-CN" altLang="en-US"/>
            </a:p>
          </p:txBody>
        </p:sp>
      </p:grpSp>
      <p:pic>
        <p:nvPicPr>
          <p:cNvPr id="52" name="图片 51"/>
          <p:cNvPicPr>
            <a:picLocks noChangeAspect="1"/>
          </p:cNvPicPr>
          <p:nvPr/>
        </p:nvPicPr>
        <p:blipFill>
          <a:blip r:embed="rId1"/>
          <a:srcRect l="5049" t="4162" r="5049" b="4525"/>
          <a:stretch>
            <a:fillRect/>
          </a:stretch>
        </p:blipFill>
        <p:spPr>
          <a:xfrm>
            <a:off x="10706735" y="5156200"/>
            <a:ext cx="1285240" cy="1577340"/>
          </a:xfrm>
          <a:prstGeom prst="rect">
            <a:avLst/>
          </a:prstGeom>
        </p:spPr>
      </p:pic>
      <p:grpSp>
        <p:nvGrpSpPr>
          <p:cNvPr id="15" name="组合 14"/>
          <p:cNvGrpSpPr/>
          <p:nvPr/>
        </p:nvGrpSpPr>
        <p:grpSpPr>
          <a:xfrm>
            <a:off x="1391408" y="3127375"/>
            <a:ext cx="4800093" cy="154940"/>
            <a:chOff x="3555" y="6425"/>
            <a:chExt cx="5921" cy="244"/>
          </a:xfrm>
        </p:grpSpPr>
        <p:cxnSp>
          <p:nvCxnSpPr>
            <p:cNvPr id="16" name="直接连接符 15"/>
            <p:cNvCxnSpPr/>
            <p:nvPr/>
          </p:nvCxnSpPr>
          <p:spPr>
            <a:xfrm flipV="1">
              <a:off x="3555" y="6426"/>
              <a:ext cx="5275" cy="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819" y="6425"/>
              <a:ext cx="657" cy="24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2" name="直接连接符 31"/>
          <p:cNvCxnSpPr/>
          <p:nvPr/>
        </p:nvCxnSpPr>
        <p:spPr>
          <a:xfrm flipV="1">
            <a:off x="1065530" y="2672715"/>
            <a:ext cx="5335905" cy="10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484120" y="2026920"/>
            <a:ext cx="4921250" cy="24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667375" y="1516380"/>
            <a:ext cx="292862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linds(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linds(horizontal)">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linds(horizontal)">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blinds(horizontal)">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linds(horizontal)">
                                      <p:cBhvr>
                                        <p:cTn id="74" dur="500"/>
                                        <p:tgtEl>
                                          <p:spTgt spid="28"/>
                                        </p:tgtEl>
                                      </p:cBhvr>
                                    </p:animEffect>
                                  </p:childTnLst>
                                </p:cTn>
                              </p:par>
                              <p:par>
                                <p:cTn id="75" presetID="3" presetClass="entr" presetSubtype="1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linds(horizontal)">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linds(horizontal)">
                                      <p:cBhvr>
                                        <p:cTn id="82" dur="500"/>
                                        <p:tgtEl>
                                          <p:spTgt spid="29"/>
                                        </p:tgtEl>
                                      </p:cBhvr>
                                    </p:animEffect>
                                  </p:childTnLst>
                                </p:cTn>
                              </p:par>
                              <p:par>
                                <p:cTn id="83" presetID="3" presetClass="entr" presetSubtype="10"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blinds(horizontal)">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linds(horizontal)">
                                      <p:cBhvr>
                                        <p:cTn id="90" dur="500"/>
                                        <p:tgtEl>
                                          <p:spTgt spid="31"/>
                                        </p:tgtEl>
                                      </p:cBhvr>
                                    </p:animEffect>
                                  </p:childTnLst>
                                </p:cTn>
                              </p:par>
                              <p:par>
                                <p:cTn id="91" presetID="3" presetClass="entr" presetSubtype="1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blinds(horizontal)">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blinds(horizontal)">
                                      <p:cBhvr>
                                        <p:cTn id="98" dur="500"/>
                                        <p:tgtEl>
                                          <p:spTgt spid="33"/>
                                        </p:tgtEl>
                                      </p:cBhvr>
                                    </p:animEffect>
                                  </p:childTnLst>
                                </p:cTn>
                              </p:par>
                              <p:par>
                                <p:cTn id="99" presetID="3" presetClass="entr" presetSubtype="10" fill="hold"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blinds(horizontal)">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blinds(horizontal)">
                                      <p:cBhvr>
                                        <p:cTn id="106" dur="500"/>
                                        <p:tgtEl>
                                          <p:spTgt spid="4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blinds(horizontal)">
                                      <p:cBhvr>
                                        <p:cTn id="111" dur="500"/>
                                        <p:tgtEl>
                                          <p:spTgt spid="38"/>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blinds(horizontal)">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blinds(horizontal)">
                                      <p:cBhvr>
                                        <p:cTn id="1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p:bldP spid="22" grpId="0"/>
      <p:bldP spid="23" grpId="0"/>
      <p:bldP spid="24" grpId="0"/>
      <p:bldP spid="14" grpId="0"/>
      <p:bldP spid="18" grpId="0"/>
      <p:bldP spid="19" grpId="0"/>
      <p:bldP spid="20" grpId="0" bldLvl="0" animBg="1"/>
      <p:bldP spid="25" grpId="0"/>
      <p:bldP spid="26" grpId="0"/>
      <p:bldP spid="27" grpId="0"/>
      <p:bldP spid="28" grpId="0"/>
      <p:bldP spid="29" grpId="0"/>
      <p:bldP spid="31" grpId="0"/>
      <p:bldP spid="43" grpId="0" animBg="1"/>
      <p:bldP spid="46" grpId="0" animBg="1"/>
      <p:bldP spid="33" grpId="0"/>
      <p:bldP spid="39" grpId="0" bldLvl="0" animBg="1"/>
      <p:bldP spid="3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5049" t="4162" r="5049" b="4525"/>
          <a:stretch>
            <a:fillRect/>
          </a:stretch>
        </p:blipFill>
        <p:spPr>
          <a:xfrm>
            <a:off x="10907395" y="5402580"/>
            <a:ext cx="1084580" cy="1330960"/>
          </a:xfrm>
          <a:prstGeom prst="rect">
            <a:avLst/>
          </a:prstGeom>
        </p:spPr>
      </p:pic>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14" name="椭圆 13"/>
          <p:cNvSpPr/>
          <p:nvPr/>
        </p:nvSpPr>
        <p:spPr>
          <a:xfrm>
            <a:off x="1374775" y="1035050"/>
            <a:ext cx="612140" cy="673735"/>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018665" y="963295"/>
            <a:ext cx="8888730" cy="1076325"/>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rPr>
              <a:t> What can be learned about wildlife protection from the success story of the milu deer ?</a:t>
            </a:r>
            <a:endParaRPr lang="en-US" altLang="zh-CN" sz="3200" b="1">
              <a:latin typeface="Times New Roman" panose="02020603050405020304" charset="0"/>
              <a:cs typeface="Times New Roman" panose="02020603050405020304" charset="0"/>
            </a:endParaRPr>
          </a:p>
        </p:txBody>
      </p:sp>
      <p:sp>
        <p:nvSpPr>
          <p:cNvPr id="6" name="文本框 5"/>
          <p:cNvSpPr txBox="1"/>
          <p:nvPr/>
        </p:nvSpPr>
        <p:spPr>
          <a:xfrm>
            <a:off x="1294765" y="2111375"/>
            <a:ext cx="10272395" cy="583565"/>
          </a:xfrm>
          <a:prstGeom prst="rect">
            <a:avLst/>
          </a:prstGeom>
          <a:noFill/>
        </p:spPr>
        <p:txBody>
          <a:bodyPr wrap="none" rtlCol="0" anchor="t">
            <a:spAutoFit/>
          </a:bodyPr>
          <a:p>
            <a:r>
              <a:rPr lang="en-US" altLang="zh-CN" sz="3200" u="sng">
                <a:solidFill>
                  <a:schemeClr val="tx1"/>
                </a:solidFill>
                <a:latin typeface="Times New Roman" panose="02020603050405020304" charset="0"/>
                <a:cs typeface="Times New Roman" panose="02020603050405020304" charset="0"/>
                <a:sym typeface="+mn-ea"/>
              </a:rPr>
              <a:t>*</a:t>
            </a:r>
            <a:r>
              <a:rPr lang="en-US" altLang="zh-CN" sz="3200" u="sng">
                <a:solidFill>
                  <a:srgbClr val="FF0000"/>
                </a:solidFill>
                <a:latin typeface="Times New Roman" panose="02020603050405020304" charset="0"/>
                <a:cs typeface="Times New Roman" panose="02020603050405020304" charset="0"/>
                <a:sym typeface="+mn-ea"/>
              </a:rPr>
              <a:t> People</a:t>
            </a:r>
            <a:r>
              <a:rPr lang="en-US" altLang="zh-CN" sz="3200" u="sng">
                <a:solidFill>
                  <a:schemeClr val="tx1"/>
                </a:solidFill>
                <a:latin typeface="Times New Roman" panose="02020603050405020304" charset="0"/>
                <a:cs typeface="Times New Roman" panose="02020603050405020304" charset="0"/>
                <a:sym typeface="+mn-ea"/>
              </a:rPr>
              <a:t> should raise the </a:t>
            </a:r>
            <a:r>
              <a:rPr lang="en-US" altLang="zh-CN" sz="3200" u="sng">
                <a:solidFill>
                  <a:srgbClr val="FF0000"/>
                </a:solidFill>
                <a:latin typeface="Times New Roman" panose="02020603050405020304" charset="0"/>
                <a:cs typeface="Times New Roman" panose="02020603050405020304" charset="0"/>
                <a:sym typeface="+mn-ea"/>
              </a:rPr>
              <a:t>awareness </a:t>
            </a:r>
            <a:r>
              <a:rPr lang="en-US" altLang="zh-CN" sz="3200" u="sng">
                <a:solidFill>
                  <a:schemeClr val="tx1"/>
                </a:solidFill>
                <a:latin typeface="Times New Roman" panose="02020603050405020304" charset="0"/>
                <a:cs typeface="Times New Roman" panose="02020603050405020304" charset="0"/>
                <a:sym typeface="+mn-ea"/>
              </a:rPr>
              <a:t>of protecting the wildlife. </a:t>
            </a:r>
            <a:endParaRPr lang="en-US" altLang="zh-CN" sz="3200" u="sng">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1306830" y="2817495"/>
            <a:ext cx="10206355" cy="1076325"/>
          </a:xfrm>
          <a:prstGeom prst="rect">
            <a:avLst/>
          </a:prstGeom>
          <a:noFill/>
        </p:spPr>
        <p:txBody>
          <a:bodyPr wrap="square" rtlCol="0" anchor="t">
            <a:spAutoFit/>
          </a:bodyPr>
          <a:p>
            <a:r>
              <a:rPr lang="en-US" altLang="zh-CN" sz="3200" u="sng">
                <a:solidFill>
                  <a:schemeClr val="bg2">
                    <a:lumMod val="10000"/>
                  </a:schemeClr>
                </a:solidFill>
                <a:latin typeface="Times New Roman" panose="02020603050405020304" charset="0"/>
                <a:cs typeface="Times New Roman" panose="02020603050405020304" charset="0"/>
                <a:sym typeface="+mn-ea"/>
              </a:rPr>
              <a:t>* The </a:t>
            </a:r>
            <a:r>
              <a:rPr lang="en-US" altLang="zh-CN" sz="3200" u="sng">
                <a:solidFill>
                  <a:srgbClr val="FF0000"/>
                </a:solidFill>
                <a:latin typeface="Times New Roman" panose="02020603050405020304" charset="0"/>
                <a:cs typeface="Times New Roman" panose="02020603050405020304" charset="0"/>
                <a:sym typeface="+mn-ea"/>
              </a:rPr>
              <a:t>government </a:t>
            </a:r>
            <a:r>
              <a:rPr lang="en-US" altLang="zh-CN" sz="3200" u="sng">
                <a:solidFill>
                  <a:schemeClr val="bg2">
                    <a:lumMod val="10000"/>
                  </a:schemeClr>
                </a:solidFill>
                <a:latin typeface="Times New Roman" panose="02020603050405020304" charset="0"/>
                <a:cs typeface="Times New Roman" panose="02020603050405020304" charset="0"/>
                <a:sym typeface="+mn-ea"/>
              </a:rPr>
              <a:t>should take effective </a:t>
            </a:r>
            <a:r>
              <a:rPr lang="en-US" altLang="zh-CN" sz="3200" u="sng">
                <a:solidFill>
                  <a:srgbClr val="FF0000"/>
                </a:solidFill>
                <a:latin typeface="Times New Roman" panose="02020603050405020304" charset="0"/>
                <a:cs typeface="Times New Roman" panose="02020603050405020304" charset="0"/>
                <a:sym typeface="+mn-ea"/>
              </a:rPr>
              <a:t>measures</a:t>
            </a:r>
            <a:r>
              <a:rPr lang="en-US" altLang="zh-CN" sz="3200" u="sng">
                <a:solidFill>
                  <a:schemeClr val="bg2">
                    <a:lumMod val="10000"/>
                  </a:schemeClr>
                </a:solidFill>
                <a:latin typeface="Times New Roman" panose="02020603050405020304" charset="0"/>
                <a:cs typeface="Times New Roman" panose="02020603050405020304" charset="0"/>
                <a:sym typeface="+mn-ea"/>
              </a:rPr>
              <a:t>, such as setting up reserves and stopping/forbidding illegal hunting. </a:t>
            </a:r>
            <a:endParaRPr lang="en-US" altLang="zh-CN" sz="3200" u="sng">
              <a:solidFill>
                <a:schemeClr val="bg2">
                  <a:lumMod val="10000"/>
                </a:schemeClr>
              </a:solidFill>
              <a:latin typeface="Times New Roman" panose="02020603050405020304" charset="0"/>
              <a:cs typeface="Times New Roman" panose="02020603050405020304" charset="0"/>
              <a:sym typeface="+mn-ea"/>
            </a:endParaRPr>
          </a:p>
        </p:txBody>
      </p:sp>
      <p:sp>
        <p:nvSpPr>
          <p:cNvPr id="13" name="文本框 12"/>
          <p:cNvSpPr txBox="1"/>
          <p:nvPr/>
        </p:nvSpPr>
        <p:spPr>
          <a:xfrm>
            <a:off x="1342390" y="4037965"/>
            <a:ext cx="9822815" cy="583565"/>
          </a:xfrm>
          <a:prstGeom prst="rect">
            <a:avLst/>
          </a:prstGeom>
          <a:noFill/>
        </p:spPr>
        <p:txBody>
          <a:bodyPr wrap="none" rtlCol="0" anchor="t">
            <a:spAutoFit/>
          </a:bodyPr>
          <a:p>
            <a:r>
              <a:rPr lang="en-US" altLang="zh-CN" sz="3200" u="sng">
                <a:solidFill>
                  <a:schemeClr val="tx1"/>
                </a:solidFill>
                <a:latin typeface="Times New Roman" panose="02020603050405020304" charset="0"/>
                <a:cs typeface="Times New Roman" panose="02020603050405020304" charset="0"/>
                <a:sym typeface="+mn-ea"/>
              </a:rPr>
              <a:t>* </a:t>
            </a:r>
            <a:r>
              <a:rPr lang="en-US" altLang="zh-CN" sz="3200" u="sng">
                <a:solidFill>
                  <a:srgbClr val="FF0000"/>
                </a:solidFill>
                <a:latin typeface="Times New Roman" panose="02020603050405020304" charset="0"/>
                <a:cs typeface="Times New Roman" panose="02020603050405020304" charset="0"/>
                <a:sym typeface="+mn-ea"/>
              </a:rPr>
              <a:t>Volunteers</a:t>
            </a:r>
            <a:r>
              <a:rPr lang="en-US" altLang="zh-CN" sz="3200" u="sng">
                <a:solidFill>
                  <a:schemeClr val="tx1"/>
                </a:solidFill>
                <a:latin typeface="Times New Roman" panose="02020603050405020304" charset="0"/>
                <a:cs typeface="Times New Roman" panose="02020603050405020304" charset="0"/>
                <a:sym typeface="+mn-ea"/>
              </a:rPr>
              <a:t> are needed to </a:t>
            </a:r>
            <a:r>
              <a:rPr lang="en-US" altLang="zh-CN" sz="3200" u="sng">
                <a:solidFill>
                  <a:srgbClr val="FF0000"/>
                </a:solidFill>
                <a:latin typeface="Times New Roman" panose="02020603050405020304" charset="0"/>
                <a:cs typeface="Times New Roman" panose="02020603050405020304" charset="0"/>
                <a:sym typeface="+mn-ea"/>
              </a:rPr>
              <a:t>protect and care for</a:t>
            </a:r>
            <a:r>
              <a:rPr lang="en-US" altLang="zh-CN" sz="3200" u="sng">
                <a:solidFill>
                  <a:schemeClr val="tx1"/>
                </a:solidFill>
                <a:latin typeface="Times New Roman" panose="02020603050405020304" charset="0"/>
                <a:cs typeface="Times New Roman" panose="02020603050405020304" charset="0"/>
                <a:sym typeface="+mn-ea"/>
              </a:rPr>
              <a:t> the wildlife. </a:t>
            </a:r>
            <a:endParaRPr lang="en-US" altLang="zh-CN" sz="3200" u="sng">
              <a:solidFill>
                <a:schemeClr val="tx1"/>
              </a:solidFill>
              <a:latin typeface="Times New Roman" panose="02020603050405020304" charset="0"/>
              <a:cs typeface="Times New Roman" panose="02020603050405020304" charset="0"/>
              <a:sym typeface="+mn-ea"/>
            </a:endParaRPr>
          </a:p>
        </p:txBody>
      </p:sp>
      <p:sp>
        <p:nvSpPr>
          <p:cNvPr id="2" name="文本框 1"/>
          <p:cNvSpPr txBox="1"/>
          <p:nvPr/>
        </p:nvSpPr>
        <p:spPr>
          <a:xfrm>
            <a:off x="1336040" y="4819015"/>
            <a:ext cx="10410825" cy="583565"/>
          </a:xfrm>
          <a:prstGeom prst="rect">
            <a:avLst/>
          </a:prstGeom>
          <a:noFill/>
        </p:spPr>
        <p:txBody>
          <a:bodyPr wrap="none" rtlCol="0" anchor="t">
            <a:spAutoFit/>
          </a:bodyPr>
          <a:p>
            <a:r>
              <a:rPr lang="en-US" altLang="zh-CN" sz="3200" u="sng">
                <a:solidFill>
                  <a:schemeClr val="tx1"/>
                </a:solidFill>
                <a:latin typeface="Times New Roman" panose="02020603050405020304" charset="0"/>
                <a:cs typeface="Times New Roman" panose="02020603050405020304" charset="0"/>
                <a:sym typeface="+mn-ea"/>
              </a:rPr>
              <a:t>* </a:t>
            </a:r>
            <a:r>
              <a:rPr lang="en-US" altLang="zh-CN" sz="3200" u="sng">
                <a:solidFill>
                  <a:srgbClr val="FF0000"/>
                </a:solidFill>
                <a:latin typeface="Times New Roman" panose="02020603050405020304" charset="0"/>
                <a:cs typeface="Times New Roman" panose="02020603050405020304" charset="0"/>
                <a:sym typeface="+mn-ea"/>
              </a:rPr>
              <a:t>Different countries</a:t>
            </a:r>
            <a:r>
              <a:rPr lang="en-US" altLang="zh-CN" sz="3200" u="sng">
                <a:solidFill>
                  <a:schemeClr val="tx1"/>
                </a:solidFill>
                <a:latin typeface="Times New Roman" panose="02020603050405020304" charset="0"/>
                <a:cs typeface="Times New Roman" panose="02020603050405020304" charset="0"/>
                <a:sym typeface="+mn-ea"/>
              </a:rPr>
              <a:t> can </a:t>
            </a:r>
            <a:r>
              <a:rPr lang="en-US" altLang="zh-CN" sz="3200" u="sng">
                <a:solidFill>
                  <a:srgbClr val="FF0000"/>
                </a:solidFill>
                <a:latin typeface="Times New Roman" panose="02020603050405020304" charset="0"/>
                <a:cs typeface="Times New Roman" panose="02020603050405020304" charset="0"/>
                <a:sym typeface="+mn-ea"/>
              </a:rPr>
              <a:t>work together</a:t>
            </a:r>
            <a:r>
              <a:rPr lang="en-US" altLang="zh-CN" sz="3200" u="sng">
                <a:solidFill>
                  <a:schemeClr val="bg2">
                    <a:lumMod val="10000"/>
                  </a:schemeClr>
                </a:solidFill>
                <a:latin typeface="Times New Roman" panose="02020603050405020304" charset="0"/>
                <a:cs typeface="Times New Roman" panose="02020603050405020304" charset="0"/>
                <a:sym typeface="+mn-ea"/>
              </a:rPr>
              <a:t> to protect the wildlife </a:t>
            </a:r>
            <a:r>
              <a:rPr lang="en-US" altLang="zh-CN" sz="3200" u="sng">
                <a:solidFill>
                  <a:schemeClr val="tx1"/>
                </a:solidFill>
                <a:latin typeface="Times New Roman" panose="02020603050405020304" charset="0"/>
                <a:cs typeface="Times New Roman" panose="02020603050405020304" charset="0"/>
                <a:sym typeface="+mn-ea"/>
              </a:rPr>
              <a:t>.</a:t>
            </a:r>
            <a:endParaRPr lang="en-US" altLang="zh-CN" sz="3200" u="sng">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43180" y="-20955"/>
            <a:ext cx="341820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Further thinking</a:t>
            </a:r>
            <a:endParaRPr lang="zh-CN" altLang="en-US" sz="32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1374775" y="5586095"/>
            <a:ext cx="792480" cy="583565"/>
          </a:xfrm>
          <a:prstGeom prst="rect">
            <a:avLst/>
          </a:prstGeom>
          <a:noFill/>
        </p:spPr>
        <p:txBody>
          <a:bodyPr wrap="none" rtlCol="0" anchor="t">
            <a:spAutoFit/>
          </a:bodyPr>
          <a:p>
            <a:r>
              <a:rPr lang="en-US" altLang="zh-CN" sz="3200">
                <a:solidFill>
                  <a:schemeClr val="tx1"/>
                </a:solidFill>
                <a:latin typeface="Times New Roman" panose="02020603050405020304" charset="0"/>
                <a:cs typeface="Times New Roman" panose="02020603050405020304" charset="0"/>
                <a:sym typeface="+mn-ea"/>
              </a:rPr>
              <a:t>* ...</a:t>
            </a:r>
            <a:endParaRPr lang="en-US" altLang="zh-CN" sz="320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2" grpId="0"/>
      <p:bldP spid="6" grpId="0"/>
      <p:bldP spid="7" grpId="0"/>
      <p:bldP spid="13" grpId="0"/>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 name="文本框 3"/>
          <p:cNvSpPr txBox="1"/>
          <p:nvPr/>
        </p:nvSpPr>
        <p:spPr>
          <a:xfrm>
            <a:off x="12065" y="-25400"/>
            <a:ext cx="1762125"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Writing</a:t>
            </a:r>
            <a:endParaRPr lang="en-US" altLang="zh-CN" sz="3200" b="1">
              <a:solidFill>
                <a:schemeClr val="tx1"/>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srcRect l="3736" r="14484" b="23920"/>
          <a:stretch>
            <a:fillRect/>
          </a:stretch>
        </p:blipFill>
        <p:spPr>
          <a:xfrm>
            <a:off x="371475" y="1275080"/>
            <a:ext cx="4116705" cy="3061335"/>
          </a:xfrm>
          <a:prstGeom prst="ellipse">
            <a:avLst/>
          </a:prstGeom>
        </p:spPr>
      </p:pic>
      <p:sp>
        <p:nvSpPr>
          <p:cNvPr id="8" name="文本框 7"/>
          <p:cNvSpPr txBox="1"/>
          <p:nvPr/>
        </p:nvSpPr>
        <p:spPr>
          <a:xfrm>
            <a:off x="4584065" y="1275080"/>
            <a:ext cx="6986270" cy="3046095"/>
          </a:xfrm>
          <a:prstGeom prst="rect">
            <a:avLst/>
          </a:prstGeom>
          <a:noFill/>
        </p:spPr>
        <p:txBody>
          <a:bodyPr wrap="square" rtlCol="0" anchor="t">
            <a:spAutoFit/>
          </a:bodyPr>
          <a:p>
            <a:r>
              <a:rPr lang="en-US" altLang="zh-CN" sz="3200">
                <a:latin typeface="Times New Roman" panose="02020603050405020304" charset="0"/>
                <a:cs typeface="Times New Roman" panose="02020603050405020304" charset="0"/>
              </a:rPr>
              <a:t>South China Tigers are</a:t>
            </a:r>
            <a:r>
              <a:rPr lang="en-US" altLang="zh-CN" sz="3200">
                <a:solidFill>
                  <a:srgbClr val="9107AE"/>
                </a:solidFill>
                <a:latin typeface="Times New Roman" panose="02020603050405020304" charset="0"/>
                <a:cs typeface="Times New Roman" panose="02020603050405020304" charset="0"/>
              </a:rPr>
              <a:t> </a:t>
            </a:r>
            <a:r>
              <a:rPr lang="en-US" altLang="zh-CN" sz="3200" b="1">
                <a:solidFill>
                  <a:srgbClr val="9107AE"/>
                </a:solidFill>
                <a:latin typeface="Times New Roman" panose="02020603050405020304" charset="0"/>
                <a:cs typeface="Times New Roman" panose="02020603050405020304" charset="0"/>
              </a:rPr>
              <a:t>in great danger of extinction.</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There are few, if any</a:t>
            </a:r>
            <a:r>
              <a:rPr lang="en-US" altLang="zh-CN" sz="3200">
                <a:latin typeface="Times New Roman" panose="02020603050405020304" charset="0"/>
                <a:cs typeface="Times New Roman" panose="02020603050405020304" charset="0"/>
              </a:rPr>
              <a:t>,</a:t>
            </a:r>
            <a:r>
              <a:rPr lang="zh-CN" altLang="en-US" sz="3200">
                <a:latin typeface="Times New Roman" panose="02020603050405020304" charset="0"/>
                <a:cs typeface="Times New Roman" panose="02020603050405020304" charset="0"/>
              </a:rPr>
              <a:t> in the wild</a:t>
            </a:r>
            <a:r>
              <a:rPr lang="en-US" altLang="zh-CN" sz="3200">
                <a:latin typeface="Times New Roman" panose="02020603050405020304" charset="0"/>
                <a:cs typeface="Times New Roman" panose="02020603050405020304" charset="0"/>
              </a:rPr>
              <a:t>. T</a:t>
            </a:r>
            <a:r>
              <a:rPr lang="zh-CN" altLang="en-US" sz="3200">
                <a:latin typeface="Times New Roman" panose="02020603050405020304" charset="0"/>
                <a:cs typeface="Times New Roman" panose="02020603050405020304" charset="0"/>
              </a:rPr>
              <a:t>he last confirmed sighting </a:t>
            </a:r>
            <a:r>
              <a:rPr lang="en-US" altLang="zh-CN" sz="3200">
                <a:latin typeface="Times New Roman" panose="02020603050405020304" charset="0"/>
                <a:cs typeface="Times New Roman" panose="02020603050405020304" charset="0"/>
              </a:rPr>
              <a:t>was </a:t>
            </a:r>
            <a:r>
              <a:rPr lang="zh-CN" altLang="en-US" sz="3200">
                <a:latin typeface="Times New Roman" panose="02020603050405020304" charset="0"/>
                <a:cs typeface="Times New Roman" panose="02020603050405020304" charset="0"/>
              </a:rPr>
              <a:t>over tw</a:t>
            </a:r>
            <a:r>
              <a:rPr lang="en-US" altLang="zh-CN" sz="3200">
                <a:latin typeface="Times New Roman" panose="02020603050405020304" charset="0"/>
                <a:cs typeface="Times New Roman" panose="02020603050405020304" charset="0"/>
              </a:rPr>
              <a:t>enty years</a:t>
            </a:r>
            <a:r>
              <a:rPr lang="zh-CN" altLang="en-US" sz="3200">
                <a:latin typeface="Times New Roman" panose="02020603050405020304" charset="0"/>
                <a:cs typeface="Times New Roman" panose="02020603050405020304" charset="0"/>
              </a:rPr>
              <a:t> ago. There are currently about 100 </a:t>
            </a:r>
            <a:r>
              <a:rPr lang="en-US" altLang="zh-CN" sz="3200">
                <a:latin typeface="Times New Roman" panose="02020603050405020304" charset="0"/>
                <a:cs typeface="Times New Roman" panose="02020603050405020304" charset="0"/>
              </a:rPr>
              <a:t>living tigers---</a:t>
            </a:r>
            <a:r>
              <a:rPr lang="zh-CN" altLang="en-US" sz="3200">
                <a:latin typeface="Times New Roman" panose="02020603050405020304" charset="0"/>
                <a:cs typeface="Times New Roman" panose="02020603050405020304" charset="0"/>
              </a:rPr>
              <a:t>most are </a:t>
            </a:r>
            <a:r>
              <a:rPr lang="zh-CN" altLang="en-US" sz="3200">
                <a:solidFill>
                  <a:schemeClr val="bg2">
                    <a:lumMod val="10000"/>
                  </a:schemeClr>
                </a:solidFill>
                <a:latin typeface="Times New Roman" panose="02020603050405020304" charset="0"/>
                <a:cs typeface="Times New Roman" panose="02020603050405020304" charset="0"/>
              </a:rPr>
              <a:t>in Chinese zoos and breeding centers.</a:t>
            </a:r>
            <a:endParaRPr lang="zh-CN" altLang="en-US" sz="3200">
              <a:solidFill>
                <a:schemeClr val="bg2">
                  <a:lumMod val="10000"/>
                </a:schemeClr>
              </a:solidFill>
              <a:latin typeface="Times New Roman" panose="02020603050405020304" charset="0"/>
              <a:cs typeface="Times New Roman" panose="02020603050405020304" charset="0"/>
            </a:endParaRPr>
          </a:p>
        </p:txBody>
      </p:sp>
      <p:sp>
        <p:nvSpPr>
          <p:cNvPr id="9" name="文本框 8"/>
          <p:cNvSpPr txBox="1"/>
          <p:nvPr/>
        </p:nvSpPr>
        <p:spPr>
          <a:xfrm>
            <a:off x="4253865" y="4521200"/>
            <a:ext cx="5399405" cy="768350"/>
          </a:xfrm>
          <a:prstGeom prst="rect">
            <a:avLst/>
          </a:prstGeom>
          <a:noFill/>
        </p:spPr>
        <p:txBody>
          <a:bodyPr wrap="square" rtlCol="0">
            <a:spAutoFit/>
          </a:bodyPr>
          <a:p>
            <a:r>
              <a:rPr lang="en-US" altLang="zh-CN" sz="4400" b="1" dirty="0">
                <a:solidFill>
                  <a:srgbClr val="052CD2"/>
                </a:solidFill>
                <a:effectLst/>
                <a:latin typeface="Times New Roman" panose="02020603050405020304" charset="0"/>
                <a:ea typeface="微软雅黑" panose="020B0503020204020204" charset="-122"/>
                <a:cs typeface="Times New Roman" panose="02020603050405020304" charset="0"/>
              </a:rPr>
              <a:t>They need help!</a:t>
            </a:r>
            <a:endParaRPr lang="en-US" altLang="zh-CN" sz="4400" b="1" dirty="0">
              <a:solidFill>
                <a:srgbClr val="052CD2"/>
              </a:solidFill>
              <a:effectLst/>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Shape 5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a:xfrm rot="5400000">
            <a:off x="1271270" y="-552450"/>
            <a:ext cx="840740" cy="2047240"/>
          </a:xfrm>
          <a:custGeom>
            <a:avLst/>
            <a:gdLst>
              <a:gd name="connsiteX0" fmla="*/ 0 w 1632422"/>
              <a:gd name="connsiteY0" fmla="*/ 0 h 3521624"/>
              <a:gd name="connsiteX1" fmla="*/ 63671 w 1632422"/>
              <a:gd name="connsiteY1" fmla="*/ 17890 h 3521624"/>
              <a:gd name="connsiteX2" fmla="*/ 539327 w 1632422"/>
              <a:gd name="connsiteY2" fmla="*/ 1148306 h 3521624"/>
              <a:gd name="connsiteX3" fmla="*/ 1189419 w 1632422"/>
              <a:gd name="connsiteY3" fmla="*/ 2250535 h 3521624"/>
              <a:gd name="connsiteX4" fmla="*/ 694180 w 1632422"/>
              <a:gd name="connsiteY4" fmla="*/ 3401501 h 3521624"/>
              <a:gd name="connsiteX5" fmla="*/ 41850 w 1632422"/>
              <a:gd name="connsiteY5" fmla="*/ 3521557 h 3521624"/>
              <a:gd name="connsiteX6" fmla="*/ 0 w 1632422"/>
              <a:gd name="connsiteY6" fmla="*/ 3521624 h 3521624"/>
              <a:gd name="connsiteX7" fmla="*/ 0 w 1632422"/>
              <a:gd name="connsiteY7" fmla="*/ 0 h 35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22" h="3521624">
                <a:moveTo>
                  <a:pt x="0" y="0"/>
                </a:moveTo>
                <a:lnTo>
                  <a:pt x="63671" y="17890"/>
                </a:lnTo>
                <a:cubicBezTo>
                  <a:pt x="613508" y="211723"/>
                  <a:pt x="539327" y="1148306"/>
                  <a:pt x="539327" y="1148306"/>
                </a:cubicBezTo>
                <a:cubicBezTo>
                  <a:pt x="399903" y="1946850"/>
                  <a:pt x="1189419" y="2250535"/>
                  <a:pt x="1189419" y="2250535"/>
                </a:cubicBezTo>
                <a:cubicBezTo>
                  <a:pt x="2420870" y="2961514"/>
                  <a:pt x="694180" y="3401501"/>
                  <a:pt x="694180" y="3401501"/>
                </a:cubicBezTo>
                <a:cubicBezTo>
                  <a:pt x="466953" y="3478978"/>
                  <a:pt x="248583" y="3515345"/>
                  <a:pt x="41850" y="3521557"/>
                </a:cubicBezTo>
                <a:lnTo>
                  <a:pt x="0" y="352162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descr="e7d195523061f1c0c2b73831c94a3edc981f60e396d3e182073EE1468018468A7F192AE5E5CD515B6C3125F8AF6E4EE646174E8CF0B46FD19828DCE8CDA3B3A044A74F0E769C5FA8CB87AB6FC303C8BA3785FAC64AF54247616BDCBB2D840EBD55303F1A6C4BED7A7D631CC9F77BCB67D85DCCE2B8637AC2BDA2214085FA648C8A4E08BD4C943870A84D7A3B8A5B4341"/>
          <p:cNvSpPr/>
          <p:nvPr/>
        </p:nvSpPr>
        <p:spPr bwMode="auto">
          <a:xfrm rot="10800000">
            <a:off x="10706735" y="-25400"/>
            <a:ext cx="1485265" cy="1404620"/>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chemeClr val="accent2"/>
          </a:solidFill>
          <a:ln>
            <a:noFill/>
          </a:ln>
        </p:spPr>
        <p:txBody>
          <a:bodyPr vert="horz" wrap="square" lIns="91440" tIns="45720" rIns="91440" bIns="45720" numCol="1" anchor="t" anchorCtr="0" compatLnSpc="1"/>
          <a:p>
            <a:endParaRPr lang="id-ID"/>
          </a:p>
        </p:txBody>
      </p:sp>
      <p:sp>
        <p:nvSpPr>
          <p:cNvPr id="4" name="文本框 3"/>
          <p:cNvSpPr txBox="1"/>
          <p:nvPr/>
        </p:nvSpPr>
        <p:spPr>
          <a:xfrm>
            <a:off x="-21590" y="-25400"/>
            <a:ext cx="2981960" cy="583565"/>
          </a:xfrm>
          <a:prstGeom prst="rect">
            <a:avLst/>
          </a:prstGeom>
          <a:solidFill>
            <a:srgbClr val="FFFF00"/>
          </a:solidFill>
        </p:spPr>
        <p:txBody>
          <a:bodyPr wrap="square" rtlCol="0">
            <a:spAutoFit/>
          </a:bodyPr>
          <a:p>
            <a:r>
              <a:rPr lang="en-US" altLang="zh-CN" sz="3200" b="1">
                <a:solidFill>
                  <a:schemeClr val="tx1"/>
                </a:solidFill>
                <a:latin typeface="Times New Roman" panose="02020603050405020304" charset="0"/>
                <a:cs typeface="Times New Roman" panose="02020603050405020304" charset="0"/>
              </a:rPr>
              <a:t>Letter-writing</a:t>
            </a:r>
            <a:endParaRPr lang="en-US" altLang="zh-CN" sz="3200" b="1">
              <a:solidFill>
                <a:schemeClr val="tx1"/>
              </a:solidFill>
              <a:latin typeface="Times New Roman" panose="02020603050405020304" charset="0"/>
              <a:cs typeface="Times New Roman" panose="02020603050405020304" charset="0"/>
            </a:endParaRPr>
          </a:p>
        </p:txBody>
      </p:sp>
      <p:pic>
        <p:nvPicPr>
          <p:cNvPr id="33" name="图片 32" descr="u=2016245128,3722729972&amp;fm=26&amp;gp=0"/>
          <p:cNvPicPr>
            <a:picLocks noChangeAspect="1"/>
          </p:cNvPicPr>
          <p:nvPr>
            <p:custDataLst>
              <p:tags r:id="rId1"/>
            </p:custDataLst>
          </p:nvPr>
        </p:nvPicPr>
        <p:blipFill>
          <a:blip r:embed="rId2"/>
          <a:stretch>
            <a:fillRect/>
          </a:stretch>
        </p:blipFill>
        <p:spPr>
          <a:xfrm>
            <a:off x="10828655" y="5652770"/>
            <a:ext cx="1447165" cy="1253490"/>
          </a:xfrm>
          <a:prstGeom prst="ellipse">
            <a:avLst/>
          </a:prstGeom>
        </p:spPr>
      </p:pic>
      <p:pic>
        <p:nvPicPr>
          <p:cNvPr id="2" name="图片 1"/>
          <p:cNvPicPr>
            <a:picLocks noChangeAspect="1"/>
          </p:cNvPicPr>
          <p:nvPr/>
        </p:nvPicPr>
        <p:blipFill>
          <a:blip r:embed="rId3"/>
          <a:srcRect l="12367" t="8344" r="9755" b="11456"/>
          <a:stretch>
            <a:fillRect/>
          </a:stretch>
        </p:blipFill>
        <p:spPr>
          <a:xfrm>
            <a:off x="1120140" y="1736725"/>
            <a:ext cx="2683510" cy="3384550"/>
          </a:xfrm>
          <a:prstGeom prst="rect">
            <a:avLst/>
          </a:prstGeom>
          <a:ln w="47625">
            <a:solidFill>
              <a:schemeClr val="tx1"/>
            </a:solidFill>
          </a:ln>
        </p:spPr>
      </p:pic>
      <p:sp>
        <p:nvSpPr>
          <p:cNvPr id="6" name="文本框 5"/>
          <p:cNvSpPr txBox="1"/>
          <p:nvPr/>
        </p:nvSpPr>
        <p:spPr>
          <a:xfrm>
            <a:off x="4601845" y="2200275"/>
            <a:ext cx="4396740" cy="1198880"/>
          </a:xfrm>
          <a:prstGeom prst="rect">
            <a:avLst/>
          </a:prstGeom>
          <a:noFill/>
        </p:spPr>
        <p:txBody>
          <a:bodyPr wrap="square" rtlCol="0">
            <a:spAutoFit/>
          </a:bodyPr>
          <a:p>
            <a:r>
              <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rPr>
              <a:t>Write</a:t>
            </a:r>
            <a:r>
              <a:rPr lang="en-US" altLang="zh-CN" sz="3600" b="1" dirty="0">
                <a:solidFill>
                  <a:srgbClr val="FF0000"/>
                </a:solidFill>
                <a:effectLst/>
                <a:latin typeface="Times New Roman" panose="02020603050405020304" charset="0"/>
                <a:ea typeface="微软雅黑" panose="020B0503020204020204" charset="-122"/>
                <a:cs typeface="Times New Roman" panose="02020603050405020304" charset="0"/>
              </a:rPr>
              <a:t> a letter</a:t>
            </a:r>
            <a:r>
              <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rPr>
              <a:t> asking the WWF for help.</a:t>
            </a:r>
            <a:endParaRPr lang="en-US" altLang="zh-CN" sz="3600" b="1" dirty="0">
              <a:solidFill>
                <a:srgbClr val="052CD2"/>
              </a:solidFill>
              <a:effectLst/>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9044*4704*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UNIT_PLACING_PICTURE_USER_VIEWPORT" val="{&quot;height&quot;:6495,&quot;width&quot;:7500}"/>
</p:tagLst>
</file>

<file path=ppt/tags/tag11.xml><?xml version="1.0" encoding="utf-8"?>
<p:tagLst xmlns:p="http://schemas.openxmlformats.org/presentationml/2006/main">
  <p:tag name="KSO_WM_UNIT_PLACING_PICTURE_USER_VIEWPORT" val="{&quot;height&quot;:6495,&quot;width&quot;:7500}"/>
</p:tagLst>
</file>

<file path=ppt/tags/tag12.xml><?xml version="1.0" encoding="utf-8"?>
<p:tagLst xmlns:p="http://schemas.openxmlformats.org/presentationml/2006/main">
  <p:tag name="KSO_WM_UNIT_PLACING_PICTURE_USER_VIEWPORT" val="{&quot;height&quot;:6495,&quot;width&quot;:7500}"/>
</p:tagLst>
</file>

<file path=ppt/tags/tag13.xml><?xml version="1.0" encoding="utf-8"?>
<p:tagLst xmlns:p="http://schemas.openxmlformats.org/presentationml/2006/main">
  <p:tag name="KSO_WM_UNIT_PLACING_PICTURE_USER_VIEWPORT" val="{&quot;height&quot;:6495,&quot;width&quot;:7500}"/>
</p:tagLst>
</file>

<file path=ppt/tags/tag14.xml><?xml version="1.0" encoding="utf-8"?>
<p:tagLst xmlns:p="http://schemas.openxmlformats.org/presentationml/2006/main">
  <p:tag name="KSO_WM_UNIT_PLACING_PICTURE_USER_VIEWPORT" val="{&quot;height&quot;:6495,&quot;width&quot;:7500}"/>
</p:tagLst>
</file>

<file path=ppt/tags/tag2.xml><?xml version="1.0" encoding="utf-8"?>
<p:tagLst xmlns:p="http://schemas.openxmlformats.org/presentationml/2006/main">
  <p:tag name="KSO_WM_UNIT_PLACING_PICTURE_USER_VIEWPORT" val="{&quot;height&quot;:6495,&quot;width&quot;:7500}"/>
</p:tagLst>
</file>

<file path=ppt/tags/tag3.xml><?xml version="1.0" encoding="utf-8"?>
<p:tagLst xmlns:p="http://schemas.openxmlformats.org/presentationml/2006/main">
  <p:tag name="KSO_WM_UNIT_PLACING_PICTURE_USER_VIEWPORT" val="{&quot;height&quot;:6495,&quot;width&quot;:7500}"/>
</p:tagLst>
</file>

<file path=ppt/tags/tag4.xml><?xml version="1.0" encoding="utf-8"?>
<p:tagLst xmlns:p="http://schemas.openxmlformats.org/presentationml/2006/main">
  <p:tag name="KSO_WM_UNIT_PLACING_PICTURE_USER_VIEWPORT" val="{&quot;height&quot;:6495,&quot;width&quot;:7500}"/>
</p:tagLst>
</file>

<file path=ppt/tags/tag5.xml><?xml version="1.0" encoding="utf-8"?>
<p:tagLst xmlns:p="http://schemas.openxmlformats.org/presentationml/2006/main">
  <p:tag name="KSO_WM_UNIT_PLACING_PICTURE_USER_VIEWPORT" val="{&quot;height&quot;:6495,&quot;width&quot;:7500}"/>
</p:tagLst>
</file>

<file path=ppt/tags/tag6.xml><?xml version="1.0" encoding="utf-8"?>
<p:tagLst xmlns:p="http://schemas.openxmlformats.org/presentationml/2006/main">
  <p:tag name="KSO_WM_UNIT_PLACING_PICTURE_USER_VIEWPORT" val="{&quot;height&quot;:6495,&quot;width&quot;:7500}"/>
</p:tagLst>
</file>

<file path=ppt/tags/tag7.xml><?xml version="1.0" encoding="utf-8"?>
<p:tagLst xmlns:p="http://schemas.openxmlformats.org/presentationml/2006/main">
  <p:tag name="KSO_WM_UNIT_PLACING_PICTURE_USER_VIEWPORT" val="{&quot;height&quot;:6495,&quot;width&quot;:7500}"/>
</p:tagLst>
</file>

<file path=ppt/tags/tag8.xml><?xml version="1.0" encoding="utf-8"?>
<p:tagLst xmlns:p="http://schemas.openxmlformats.org/presentationml/2006/main">
  <p:tag name="KSO_WM_UNIT_PLACING_PICTURE_USER_VIEWPORT" val="{&quot;height&quot;:6495,&quot;width&quot;:7500}"/>
</p:tagLst>
</file>

<file path=ppt/tags/tag9.xml><?xml version="1.0" encoding="utf-8"?>
<p:tagLst xmlns:p="http://schemas.openxmlformats.org/presentationml/2006/main">
  <p:tag name="KSO_WM_UNIT_PLACING_PICTURE_USER_VIEWPORT" val="{&quot;height&quot;:6495,&quot;width&quot;:75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6560</Words>
  <Application>WPS 演示</Application>
  <PresentationFormat>宽屏</PresentationFormat>
  <Paragraphs>231</Paragraphs>
  <Slides>22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Calibri</vt:lpstr>
      <vt:lpstr>Times New Roman</vt:lpstr>
      <vt:lpstr>楷体</vt:lpstr>
      <vt:lpstr>微软雅黑</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56</cp:revision>
  <dcterms:created xsi:type="dcterms:W3CDTF">2021-12-06T06:35:00Z</dcterms:created>
  <dcterms:modified xsi:type="dcterms:W3CDTF">2022-01-21T07:18:09Z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