
<file path=[Content_Types].xml><?xml version="1.0" encoding="utf-8"?>
<Types xmlns="http://schemas.openxmlformats.org/package/2006/content-types">
  <Default Extension="jpeg" ContentType="image/jpe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403" r:id="rId3"/>
    <p:sldId id="387" r:id="rId4"/>
    <p:sldId id="256" r:id="rId5"/>
    <p:sldId id="388" r:id="rId6"/>
    <p:sldId id="389" r:id="rId7"/>
    <p:sldId id="390" r:id="rId8"/>
    <p:sldId id="391" r:id="rId10"/>
    <p:sldId id="392" r:id="rId11"/>
    <p:sldId id="393" r:id="rId12"/>
    <p:sldId id="394" r:id="rId13"/>
    <p:sldId id="395" r:id="rId14"/>
    <p:sldId id="397" r:id="rId15"/>
    <p:sldId id="396" r:id="rId16"/>
    <p:sldId id="398" r:id="rId17"/>
    <p:sldId id="399" r:id="rId18"/>
    <p:sldId id="400" r:id="rId19"/>
    <p:sldId id="401"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554" autoAdjust="0"/>
  </p:normalViewPr>
  <p:slideViewPr>
    <p:cSldViewPr snapToGrid="0">
      <p:cViewPr varScale="1">
        <p:scale>
          <a:sx n="83" d="100"/>
          <a:sy n="83" d="100"/>
        </p:scale>
        <p:origin x="408" y="1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8C13C3-DE1A-499D-A5C8-7AE965A7393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204BA9-DF96-4C7A-AB94-98D9BB8806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204BA9-DF96-4C7A-AB94-98D9BB8806F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823741F-F262-4B72-9945-7373AEB6E0B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5EB0E-8D63-4403-9E84-D4E214F7EED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823741F-F262-4B72-9945-7373AEB6E0B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5EB0E-8D63-4403-9E84-D4E214F7EED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823741F-F262-4B72-9945-7373AEB6E0B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5EB0E-8D63-4403-9E84-D4E214F7EED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823741F-F262-4B72-9945-7373AEB6E0B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5EB0E-8D63-4403-9E84-D4E214F7EED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823741F-F262-4B72-9945-7373AEB6E0B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5EB0E-8D63-4403-9E84-D4E214F7EED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823741F-F262-4B72-9945-7373AEB6E0B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5EB0E-8D63-4403-9E84-D4E214F7EED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823741F-F262-4B72-9945-7373AEB6E0B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5EB0E-8D63-4403-9E84-D4E214F7EED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823741F-F262-4B72-9945-7373AEB6E0B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5EB0E-8D63-4403-9E84-D4E214F7EED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823741F-F262-4B72-9945-7373AEB6E0B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5EB0E-8D63-4403-9E84-D4E214F7EED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823741F-F262-4B72-9945-7373AEB6E0B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5EB0E-8D63-4403-9E84-D4E214F7EED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823741F-F262-4B72-9945-7373AEB6E0B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5EB0E-8D63-4403-9E84-D4E214F7EED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3741F-F262-4B72-9945-7373AEB6E0B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5EB0E-8D63-4403-9E84-D4E214F7EED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2.xml"/><Relationship Id="rId7"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1" Type="http://schemas.openxmlformats.org/officeDocument/2006/relationships/slideLayout" Target="../slideLayouts/slideLayout1.xml"/><Relationship Id="rId10" Type="http://schemas.openxmlformats.org/officeDocument/2006/relationships/tags" Target="../tags/tag3.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3.emf"/><Relationship Id="rId6" Type="http://schemas.openxmlformats.org/officeDocument/2006/relationships/tags" Target="../tags/tag6.xml"/><Relationship Id="rId5" Type="http://schemas.openxmlformats.org/officeDocument/2006/relationships/image" Target="../media/image12.png"/><Relationship Id="rId4" Type="http://schemas.openxmlformats.org/officeDocument/2006/relationships/tags" Target="../tags/tag5.xml"/><Relationship Id="rId3" Type="http://schemas.openxmlformats.org/officeDocument/2006/relationships/image" Target="../media/image11.png"/><Relationship Id="rId2" Type="http://schemas.openxmlformats.org/officeDocument/2006/relationships/tags" Target="../tags/tag4.xml"/><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8256"/>
            <a:ext cx="10515600" cy="1172190"/>
          </a:xfrm>
        </p:spPr>
        <p:txBody>
          <a:bodyPr>
            <a:normAutofit fontScale="90000"/>
          </a:bodyPr>
          <a:lstStyle/>
          <a:p>
            <a:r>
              <a:rPr lang="en-US" altLang="zh-CN" sz="4400" dirty="0">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Para. 4  </a:t>
            </a:r>
            <a:r>
              <a:rPr lang="en-US" altLang="zh-CN" sz="4400" dirty="0">
                <a:solidFill>
                  <a:srgbClr val="C00000"/>
                </a:solidFill>
                <a:latin typeface="Times New Roman" panose="02020603050405020304" pitchFamily="18" charset="0"/>
                <a:cs typeface="Times New Roman" panose="02020603050405020304" pitchFamily="18" charset="0"/>
              </a:rPr>
              <a:t>A Land of Adventure </a:t>
            </a:r>
            <a:r>
              <a:rPr lang="zh-CN" altLang="en-US" sz="4400" dirty="0">
                <a:solidFill>
                  <a:srgbClr val="C00000"/>
                </a:solidFill>
                <a:latin typeface="Times New Roman" panose="02020603050405020304" pitchFamily="18" charset="0"/>
                <a:cs typeface="Times New Roman" panose="02020603050405020304" pitchFamily="18" charset="0"/>
              </a:rPr>
              <a:t>　</a:t>
            </a:r>
            <a:br>
              <a:rPr lang="zh-CN" altLang="en-US" sz="4000" dirty="0">
                <a:latin typeface="Times New Roman" panose="02020603050405020304" pitchFamily="18" charset="0"/>
                <a:cs typeface="Times New Roman" panose="02020603050405020304" pitchFamily="18" charset="0"/>
              </a:rPr>
            </a:br>
            <a:endParaRPr lang="zh-CN" altLang="en-US" dirty="0"/>
          </a:p>
        </p:txBody>
      </p:sp>
      <p:sp>
        <p:nvSpPr>
          <p:cNvPr id="3" name="内容占位符 2"/>
          <p:cNvSpPr>
            <a:spLocks noGrp="1"/>
          </p:cNvSpPr>
          <p:nvPr>
            <p:ph idx="1"/>
          </p:nvPr>
        </p:nvSpPr>
        <p:spPr>
          <a:xfrm>
            <a:off x="0" y="805133"/>
            <a:ext cx="12192000" cy="2858218"/>
          </a:xfrm>
        </p:spPr>
        <p:txBody>
          <a:bodyPr/>
          <a:lstStyle/>
          <a:p>
            <a:r>
              <a:rPr lang="en-US" altLang="zh-CN" sz="2800" dirty="0">
                <a:latin typeface="Times New Roman" panose="02020603050405020304" pitchFamily="18" charset="0"/>
                <a:cs typeface="Times New Roman" panose="02020603050405020304" pitchFamily="18" charset="0"/>
              </a:rPr>
              <a:t>After breakfast, I pack my bag and set out again. Since I must carry all of my food and supplies with me, my bag weighs about 30 kilograms. If today is anything like yesterday, it will be full of sweat and hard work as I hike over this difficult land to my destination on the other side of the valley. However, I cannot complain. Being in such a beautiful and wild place makes me feel blessed to be alive. Here I am, alone under this broad sky, breathing the fresh air, and enjoying this great adventure. What could be better?</a:t>
            </a:r>
            <a:endParaRPr lang="en-US" altLang="zh-CN" sz="2800" dirty="0">
              <a:latin typeface="Times New Roman" panose="02020603050405020304" pitchFamily="18" charset="0"/>
              <a:cs typeface="Times New Roman" panose="02020603050405020304" pitchFamily="18" charset="0"/>
            </a:endParaRPr>
          </a:p>
          <a:p>
            <a:endParaRPr lang="zh-CN" altLang="en-US" dirty="0"/>
          </a:p>
        </p:txBody>
      </p:sp>
      <p:sp>
        <p:nvSpPr>
          <p:cNvPr id="6" name="文本框 5"/>
          <p:cNvSpPr txBox="1"/>
          <p:nvPr/>
        </p:nvSpPr>
        <p:spPr>
          <a:xfrm>
            <a:off x="5257800" y="739968"/>
            <a:ext cx="1996059" cy="523220"/>
          </a:xfrm>
          <a:prstGeom prst="rect">
            <a:avLst/>
          </a:prstGeom>
          <a:noFill/>
        </p:spPr>
        <p:txBody>
          <a:bodyPr wrap="none" rtlCol="0">
            <a:spAutoFit/>
          </a:bodyPr>
          <a:lstStyle/>
          <a:p>
            <a:r>
              <a:rPr lang="en-US" altLang="zh-CN" sz="2800" dirty="0">
                <a:solidFill>
                  <a:srgbClr val="C00000"/>
                </a:solidFill>
                <a:latin typeface="Times New Roman" panose="02020603050405020304" pitchFamily="18" charset="0"/>
                <a:cs typeface="Times New Roman" panose="02020603050405020304" pitchFamily="18" charset="0"/>
              </a:rPr>
              <a:t>set out again</a:t>
            </a:r>
            <a:endParaRPr lang="zh-CN" altLang="en-US" sz="2800" dirty="0">
              <a:solidFill>
                <a:srgbClr val="C000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7681376" y="1523999"/>
            <a:ext cx="4083105" cy="523220"/>
          </a:xfrm>
          <a:prstGeom prst="rect">
            <a:avLst/>
          </a:prstGeom>
          <a:noFill/>
        </p:spPr>
        <p:txBody>
          <a:bodyPr wrap="none" rtlCol="0">
            <a:spAutoFit/>
          </a:bodyPr>
          <a:lstStyle/>
          <a:p>
            <a:r>
              <a:rPr lang="en-US" altLang="zh-CN" sz="2800" dirty="0">
                <a:solidFill>
                  <a:srgbClr val="C00000"/>
                </a:solidFill>
                <a:latin typeface="Times New Roman" panose="02020603050405020304" pitchFamily="18" charset="0"/>
                <a:cs typeface="Times New Roman" panose="02020603050405020304" pitchFamily="18" charset="0"/>
              </a:rPr>
              <a:t>hike over this difficult land</a:t>
            </a:r>
            <a:endParaRPr lang="zh-CN" altLang="en-US" sz="2800" dirty="0">
              <a:solidFill>
                <a:srgbClr val="C0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218536" y="3076871"/>
            <a:ext cx="1598515" cy="523220"/>
          </a:xfrm>
          <a:prstGeom prst="rect">
            <a:avLst/>
          </a:prstGeom>
          <a:noFill/>
        </p:spPr>
        <p:txBody>
          <a:bodyPr wrap="none" rtlCol="0">
            <a:spAutoFit/>
          </a:bodyPr>
          <a:lstStyle/>
          <a:p>
            <a:r>
              <a:rPr lang="en-US" altLang="zh-CN" sz="2800" dirty="0">
                <a:solidFill>
                  <a:srgbClr val="C00000"/>
                </a:solidFill>
                <a:latin typeface="Times New Roman" panose="02020603050405020304" pitchFamily="18" charset="0"/>
                <a:cs typeface="Times New Roman" panose="02020603050405020304" pitchFamily="18" charset="0"/>
              </a:rPr>
              <a:t>adventure</a:t>
            </a:r>
            <a:endParaRPr lang="zh-CN" altLang="en-US" sz="2800" dirty="0">
              <a:solidFill>
                <a:srgbClr val="C00000"/>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29600" y="4450228"/>
            <a:ext cx="3962399" cy="2407772"/>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8444" y="4450227"/>
            <a:ext cx="3991156" cy="2488285"/>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450227"/>
            <a:ext cx="4238445" cy="2407773"/>
          </a:xfrm>
          <a:prstGeom prst="rect">
            <a:avLst/>
          </a:prstGeom>
        </p:spPr>
      </p:pic>
      <p:sp>
        <p:nvSpPr>
          <p:cNvPr id="4" name="文本框 3"/>
          <p:cNvSpPr txBox="1"/>
          <p:nvPr/>
        </p:nvSpPr>
        <p:spPr>
          <a:xfrm>
            <a:off x="212784" y="3795179"/>
            <a:ext cx="10363478"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altLang="zh-CN" sz="2800" b="1" dirty="0">
                <a:latin typeface="Times New Roman" panose="02020603050405020304" pitchFamily="18" charset="0"/>
                <a:cs typeface="Times New Roman" panose="02020603050405020304" pitchFamily="18" charset="0"/>
              </a:rPr>
              <a:t>Offer an opportunity to explore nature as well as purify our hearts</a:t>
            </a:r>
            <a:endParaRPr lang="zh-CN" alt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411371" cy="1869057"/>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222" y="1926567"/>
            <a:ext cx="2533650" cy="2179607"/>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b="6626"/>
          <a:stretch>
            <a:fillRect/>
          </a:stretch>
        </p:blipFill>
        <p:spPr>
          <a:xfrm>
            <a:off x="8833448" y="3889076"/>
            <a:ext cx="3358551" cy="2968924"/>
          </a:xfrm>
          <a:prstGeom prst="rect">
            <a:avLst/>
          </a:prstGeom>
        </p:spPr>
      </p:pic>
      <p:sp>
        <p:nvSpPr>
          <p:cNvPr id="11" name="文本框 10"/>
          <p:cNvSpPr txBox="1"/>
          <p:nvPr/>
        </p:nvSpPr>
        <p:spPr>
          <a:xfrm>
            <a:off x="3577087" y="266902"/>
            <a:ext cx="5573962"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2800" b="1" dirty="0">
                <a:latin typeface="Times New Roman" panose="02020603050405020304" pitchFamily="18" charset="0"/>
                <a:cs typeface="Times New Roman" panose="02020603050405020304" pitchFamily="18" charset="0"/>
              </a:rPr>
              <a:t>My bag weighs about 30 kilograms.</a:t>
            </a:r>
            <a:endParaRPr lang="zh-CN" altLang="en-US" sz="2800" b="1" dirty="0"/>
          </a:p>
        </p:txBody>
      </p:sp>
      <p:sp>
        <p:nvSpPr>
          <p:cNvPr id="12" name="文本框 11"/>
          <p:cNvSpPr txBox="1"/>
          <p:nvPr/>
        </p:nvSpPr>
        <p:spPr>
          <a:xfrm>
            <a:off x="3749615" y="1036665"/>
            <a:ext cx="5873724"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2800" b="1" dirty="0">
                <a:latin typeface="Times New Roman" panose="02020603050405020304" pitchFamily="18" charset="0"/>
                <a:cs typeface="Times New Roman" panose="02020603050405020304" pitchFamily="18" charset="0"/>
              </a:rPr>
              <a:t>It will be full of sweat and hard work</a:t>
            </a:r>
            <a:endParaRPr lang="zh-CN" altLang="en-US" sz="2800" b="1"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6929887" y="2214114"/>
            <a:ext cx="4773283"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2800" b="1" dirty="0">
                <a:latin typeface="Times New Roman" panose="02020603050405020304" pitchFamily="18" charset="0"/>
                <a:cs typeface="Times New Roman" panose="02020603050405020304" pitchFamily="18" charset="0"/>
              </a:rPr>
              <a:t>I hike over this difficult land to my destination on the other side of the valley. </a:t>
            </a:r>
            <a:endParaRPr lang="zh-CN" altLang="en-US" sz="2800" b="1" dirty="0">
              <a:latin typeface="Times New Roman" panose="02020603050405020304" pitchFamily="18" charset="0"/>
              <a:cs typeface="Times New Roman" panose="02020603050405020304" pitchFamily="18" charset="0"/>
            </a:endParaRPr>
          </a:p>
        </p:txBody>
      </p:sp>
      <p:sp>
        <p:nvSpPr>
          <p:cNvPr id="16" name="心形 15"/>
          <p:cNvSpPr/>
          <p:nvPr/>
        </p:nvSpPr>
        <p:spPr>
          <a:xfrm rot="1637038">
            <a:off x="-111826" y="4389332"/>
            <a:ext cx="529087" cy="450966"/>
          </a:xfrm>
          <a:prstGeom prst="hear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心形 16"/>
          <p:cNvSpPr/>
          <p:nvPr/>
        </p:nvSpPr>
        <p:spPr>
          <a:xfrm rot="1637038">
            <a:off x="-111825" y="5747879"/>
            <a:ext cx="529087" cy="450966"/>
          </a:xfrm>
          <a:prstGeom prst="hear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心形 17"/>
          <p:cNvSpPr/>
          <p:nvPr/>
        </p:nvSpPr>
        <p:spPr>
          <a:xfrm rot="1637038">
            <a:off x="-110548" y="6391518"/>
            <a:ext cx="529087" cy="445392"/>
          </a:xfrm>
          <a:prstGeom prst="hear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心形 18"/>
          <p:cNvSpPr/>
          <p:nvPr/>
        </p:nvSpPr>
        <p:spPr>
          <a:xfrm rot="1637038">
            <a:off x="-111825" y="5004013"/>
            <a:ext cx="529087" cy="450966"/>
          </a:xfrm>
          <a:prstGeom prst="hear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538156" y="4430149"/>
            <a:ext cx="3999813" cy="461665"/>
          </a:xfrm>
          <a:prstGeom prst="rect">
            <a:avLst/>
          </a:prstGeom>
          <a:noFill/>
        </p:spPr>
        <p:txBody>
          <a:bodyPr wrap="none" rtlCol="0">
            <a:spAutoFit/>
          </a:bodyPr>
          <a:lstStyle/>
          <a:p>
            <a:r>
              <a:rPr lang="en-US" altLang="zh-CN" sz="2400" dirty="0">
                <a:latin typeface="Times New Roman" panose="02020603050405020304" pitchFamily="18" charset="0"/>
                <a:cs typeface="Times New Roman" panose="02020603050405020304" pitchFamily="18" charset="0"/>
              </a:rPr>
              <a:t>such a beautiful and wild place</a:t>
            </a:r>
            <a:endParaRPr lang="zh-CN" altLang="en-US" sz="2400" dirty="0"/>
          </a:p>
        </p:txBody>
      </p:sp>
      <p:sp>
        <p:nvSpPr>
          <p:cNvPr id="21" name="文本框 20"/>
          <p:cNvSpPr txBox="1"/>
          <p:nvPr/>
        </p:nvSpPr>
        <p:spPr>
          <a:xfrm>
            <a:off x="615351" y="5044830"/>
            <a:ext cx="3430747" cy="461665"/>
          </a:xfrm>
          <a:prstGeom prst="rect">
            <a:avLst/>
          </a:prstGeom>
          <a:noFill/>
        </p:spPr>
        <p:txBody>
          <a:bodyPr wrap="none" rtlCol="0">
            <a:spAutoFit/>
          </a:bodyPr>
          <a:lstStyle/>
          <a:p>
            <a:r>
              <a:rPr lang="en-US" altLang="zh-CN" sz="2400" dirty="0">
                <a:latin typeface="Times New Roman" panose="02020603050405020304" pitchFamily="18" charset="0"/>
                <a:cs typeface="Times New Roman" panose="02020603050405020304" pitchFamily="18" charset="0"/>
              </a:rPr>
              <a:t>alone under this broad sky</a:t>
            </a:r>
            <a:endParaRPr lang="zh-CN" altLang="en-US" sz="2400"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655608" y="5788696"/>
            <a:ext cx="2890535" cy="461665"/>
          </a:xfrm>
          <a:prstGeom prst="rect">
            <a:avLst/>
          </a:prstGeom>
          <a:noFill/>
        </p:spPr>
        <p:txBody>
          <a:bodyPr wrap="none" rtlCol="0">
            <a:spAutoFit/>
          </a:bodyPr>
          <a:lstStyle/>
          <a:p>
            <a:r>
              <a:rPr lang="en-US" altLang="zh-CN" sz="2400" dirty="0">
                <a:latin typeface="Times New Roman" panose="02020603050405020304" pitchFamily="18" charset="0"/>
                <a:cs typeface="Times New Roman" panose="02020603050405020304" pitchFamily="18" charset="0"/>
              </a:rPr>
              <a:t>breathing the fresh air</a:t>
            </a:r>
            <a:endParaRPr lang="zh-CN" altLang="en-US" sz="2400"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581878" y="6360265"/>
            <a:ext cx="3760966" cy="461665"/>
          </a:xfrm>
          <a:prstGeom prst="rect">
            <a:avLst/>
          </a:prstGeom>
          <a:noFill/>
        </p:spPr>
        <p:txBody>
          <a:bodyPr wrap="none" rtlCol="0">
            <a:spAutoFit/>
          </a:bodyPr>
          <a:lstStyle/>
          <a:p>
            <a:r>
              <a:rPr lang="en-US" altLang="zh-CN" sz="2400" dirty="0">
                <a:latin typeface="Times New Roman" panose="02020603050405020304" pitchFamily="18" charset="0"/>
                <a:cs typeface="Times New Roman" panose="02020603050405020304" pitchFamily="18" charset="0"/>
              </a:rPr>
              <a:t>enjoying this great adventure</a:t>
            </a:r>
            <a:endParaRPr lang="zh-CN" altLang="en-US" sz="2400" dirty="0">
              <a:latin typeface="Times New Roman" panose="02020603050405020304" pitchFamily="18" charset="0"/>
              <a:cs typeface="Times New Roman" panose="02020603050405020304" pitchFamily="18" charset="0"/>
            </a:endParaRPr>
          </a:p>
        </p:txBody>
      </p:sp>
      <p:sp>
        <p:nvSpPr>
          <p:cNvPr id="24" name="心形 23"/>
          <p:cNvSpPr/>
          <p:nvPr/>
        </p:nvSpPr>
        <p:spPr>
          <a:xfrm rot="1637038">
            <a:off x="10131654" y="4033612"/>
            <a:ext cx="320484" cy="342113"/>
          </a:xfrm>
          <a:prstGeom prst="hear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右大括号 24"/>
          <p:cNvSpPr/>
          <p:nvPr/>
        </p:nvSpPr>
        <p:spPr>
          <a:xfrm>
            <a:off x="4389808" y="4572773"/>
            <a:ext cx="762532" cy="2157849"/>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C00000"/>
              </a:solidFill>
            </a:endParaRPr>
          </a:p>
        </p:txBody>
      </p:sp>
      <p:sp>
        <p:nvSpPr>
          <p:cNvPr id="26" name="文本框 25"/>
          <p:cNvSpPr txBox="1"/>
          <p:nvPr/>
        </p:nvSpPr>
        <p:spPr>
          <a:xfrm>
            <a:off x="5199304" y="4891814"/>
            <a:ext cx="3634143" cy="1569660"/>
          </a:xfrm>
          <a:prstGeom prst="rect">
            <a:avLst/>
          </a:prstGeom>
          <a:noFill/>
        </p:spPr>
        <p:txBody>
          <a:bodyPr wrap="square" rtlCol="0">
            <a:spAutoFit/>
          </a:bodyPr>
          <a:lstStyle/>
          <a:p>
            <a:r>
              <a:rPr lang="en-US" altLang="zh-CN" sz="3200" b="1" dirty="0">
                <a:solidFill>
                  <a:srgbClr val="C00000"/>
                </a:solidFill>
              </a:rPr>
              <a:t>a feast for my eyes as well as mind</a:t>
            </a:r>
            <a:endParaRPr lang="zh-CN" altLang="en-US" sz="3200" b="1" dirty="0">
              <a:solidFill>
                <a:srgbClr val="C00000"/>
              </a:solidFill>
            </a:endParaRPr>
          </a:p>
        </p:txBody>
      </p:sp>
      <p:sp>
        <p:nvSpPr>
          <p:cNvPr id="27" name="文本框 26"/>
          <p:cNvSpPr txBox="1"/>
          <p:nvPr/>
        </p:nvSpPr>
        <p:spPr>
          <a:xfrm>
            <a:off x="2413670" y="5806267"/>
            <a:ext cx="6481261" cy="10156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altLang="zh-CN" sz="6000" b="1" dirty="0">
                <a:latin typeface="Times New Roman" panose="02020603050405020304" pitchFamily="18" charset="0"/>
                <a:cs typeface="Times New Roman" panose="02020603050405020304" pitchFamily="18" charset="0"/>
              </a:rPr>
              <a:t>A fascinating park</a:t>
            </a:r>
            <a:endParaRPr lang="zh-CN" altLang="en-US" sz="6000" b="1"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3411371" y="-36070"/>
            <a:ext cx="5570756" cy="10156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defPPr>
              <a:defRPr lang="zh-CN"/>
            </a:defPPr>
            <a:lvl1pPr>
              <a:defRPr b="1"/>
            </a:lvl1pPr>
          </a:lstStyle>
          <a:p>
            <a:r>
              <a:rPr lang="en-US" altLang="zh-CN" sz="6000" dirty="0">
                <a:latin typeface="Times New Roman" panose="02020603050405020304" pitchFamily="18" charset="0"/>
                <a:cs typeface="Times New Roman" panose="02020603050405020304" pitchFamily="18" charset="0"/>
              </a:rPr>
              <a:t>I can’t complain</a:t>
            </a:r>
            <a:endParaRPr lang="zh-CN" altLang="en-US" sz="6000"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2773298" y="1846175"/>
            <a:ext cx="8129148" cy="10156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altLang="zh-CN" dirty="0"/>
              <a:t> </a:t>
            </a:r>
            <a:r>
              <a:rPr lang="en-US" altLang="zh-CN" sz="6000" b="1" dirty="0">
                <a:latin typeface="Times New Roman" panose="02020603050405020304" pitchFamily="18" charset="0"/>
                <a:cs typeface="Times New Roman" panose="02020603050405020304" pitchFamily="18" charset="0"/>
              </a:rPr>
              <a:t>I feel blessed to be alive</a:t>
            </a:r>
            <a:r>
              <a:rPr lang="en-US" altLang="zh-CN" sz="6000" dirty="0"/>
              <a:t>.</a:t>
            </a:r>
            <a:endParaRPr lang="zh-CN" altLang="en-US" sz="6000" dirty="0"/>
          </a:p>
        </p:txBody>
      </p:sp>
      <p:sp>
        <p:nvSpPr>
          <p:cNvPr id="4" name="文本框 3"/>
          <p:cNvSpPr txBox="1"/>
          <p:nvPr/>
        </p:nvSpPr>
        <p:spPr>
          <a:xfrm>
            <a:off x="3349026" y="3855888"/>
            <a:ext cx="5605445" cy="10156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altLang="zh-CN" sz="6000" b="1" dirty="0">
                <a:latin typeface="Times New Roman" panose="02020603050405020304" pitchFamily="18" charset="0"/>
                <a:cs typeface="Times New Roman" panose="02020603050405020304" pitchFamily="18" charset="0"/>
              </a:rPr>
              <a:t>Great adventure</a:t>
            </a:r>
            <a:endParaRPr lang="zh-CN" altLang="en-US" sz="6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1000"/>
                                        <p:tgtEl>
                                          <p:spTgt spid="27"/>
                                        </p:tgtEl>
                                      </p:cBhvr>
                                    </p:animEffect>
                                    <p:anim calcmode="lin" valueType="num">
                                      <p:cBhvr>
                                        <p:cTn id="80" dur="1000" fill="hold"/>
                                        <p:tgtEl>
                                          <p:spTgt spid="27"/>
                                        </p:tgtEl>
                                        <p:attrNameLst>
                                          <p:attrName>ppt_x</p:attrName>
                                        </p:attrNameLst>
                                      </p:cBhvr>
                                      <p:tavLst>
                                        <p:tav tm="0">
                                          <p:val>
                                            <p:strVal val="#ppt_x"/>
                                          </p:val>
                                        </p:tav>
                                        <p:tav tm="100000">
                                          <p:val>
                                            <p:strVal val="#ppt_x"/>
                                          </p:val>
                                        </p:tav>
                                      </p:tavLst>
                                    </p:anim>
                                    <p:anim calcmode="lin" valueType="num">
                                      <p:cBhvr>
                                        <p:cTn id="8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20" grpId="0"/>
      <p:bldP spid="21" grpId="0"/>
      <p:bldP spid="22" grpId="0"/>
      <p:bldP spid="23" grpId="0"/>
      <p:bldP spid="25" grpId="0" animBg="1"/>
      <p:bldP spid="26" grpId="0"/>
      <p:bldP spid="27" grpId="0" animBg="1"/>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2720196" cy="1040921"/>
          </a:xfrm>
        </p:spPr>
        <p:txBody>
          <a:bodyPr/>
          <a:lstStyle/>
          <a:p>
            <a:r>
              <a:rPr lang="en-US" altLang="zh-CN" b="1" dirty="0">
                <a:latin typeface="Times New Roman" panose="02020603050405020304" pitchFamily="18" charset="0"/>
                <a:cs typeface="Times New Roman" panose="02020603050405020304" pitchFamily="18" charset="0"/>
              </a:rPr>
              <a:t>Discussion</a:t>
            </a:r>
            <a:endParaRPr lang="zh-CN" altLang="en-US" b="1"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a:xfrm>
            <a:off x="0" y="1155939"/>
            <a:ext cx="12192000" cy="1138687"/>
          </a:xfrm>
        </p:spPr>
        <p:txBody>
          <a:bodyPr>
            <a:normAutofit/>
          </a:bodyPr>
          <a:lstStyle/>
          <a:p>
            <a:pPr marL="0" indent="0">
              <a:buNone/>
            </a:pPr>
            <a:r>
              <a:rPr lang="en-US" altLang="zh-CN" sz="3200" b="1" dirty="0"/>
              <a:t>1. Can you find hidden treasure in the </a:t>
            </a:r>
            <a:r>
              <a:rPr lang="en-US" altLang="zh-CN" sz="3200" b="1" dirty="0" err="1"/>
              <a:t>Sarek</a:t>
            </a:r>
            <a:r>
              <a:rPr lang="en-US" altLang="zh-CN" sz="3200" b="1" dirty="0"/>
              <a:t> national park? Please find them out and share with us?</a:t>
            </a:r>
            <a:endParaRPr lang="zh-CN" altLang="en-US" sz="3200" b="1"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76891" y="3864634"/>
            <a:ext cx="3715109" cy="2993366"/>
          </a:xfrm>
          <a:prstGeom prst="rect">
            <a:avLst/>
          </a:prstGeom>
        </p:spPr>
      </p:pic>
      <p:sp>
        <p:nvSpPr>
          <p:cNvPr id="6" name="文本框 5"/>
          <p:cNvSpPr txBox="1"/>
          <p:nvPr/>
        </p:nvSpPr>
        <p:spPr>
          <a:xfrm>
            <a:off x="-51758" y="4270987"/>
            <a:ext cx="8574656" cy="1077218"/>
          </a:xfrm>
          <a:prstGeom prst="rect">
            <a:avLst/>
          </a:prstGeom>
          <a:noFill/>
        </p:spPr>
        <p:txBody>
          <a:bodyPr wrap="square" rtlCol="0">
            <a:spAutoFit/>
          </a:bodyPr>
          <a:lstStyle/>
          <a:p>
            <a:r>
              <a:rPr lang="en-US" altLang="zh-CN" sz="3200" b="1" dirty="0"/>
              <a:t>2. Why do we establish so many national parks?</a:t>
            </a:r>
            <a:endParaRPr lang="zh-CN" altLang="en-US" sz="32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8255"/>
            <a:ext cx="2702943" cy="1137685"/>
          </a:xfrm>
        </p:spPr>
        <p:txBody>
          <a:bodyPr/>
          <a:lstStyle/>
          <a:p>
            <a:r>
              <a:rPr lang="en-US" altLang="zh-CN" b="1" dirty="0">
                <a:solidFill>
                  <a:srgbClr val="C00000"/>
                </a:solidFill>
                <a:latin typeface="Times New Roman" panose="02020603050405020304" pitchFamily="18" charset="0"/>
                <a:cs typeface="Times New Roman" panose="02020603050405020304" pitchFamily="18" charset="0"/>
              </a:rPr>
              <a:t>Thinking</a:t>
            </a:r>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a:xfrm>
            <a:off x="0" y="925902"/>
            <a:ext cx="12192000" cy="2231366"/>
          </a:xfrm>
        </p:spPr>
        <p:txBody>
          <a:bodyPr>
            <a:normAutofit/>
          </a:bodyPr>
          <a:lstStyle/>
          <a:p>
            <a:r>
              <a:rPr lang="en-US" altLang="zh-CN" sz="3200" b="1" dirty="0">
                <a:latin typeface="Times New Roman" panose="02020603050405020304" pitchFamily="18" charset="0"/>
                <a:cs typeface="Times New Roman" panose="02020603050405020304" pitchFamily="18" charset="0"/>
              </a:rPr>
              <a:t>What is a national park in your mind?</a:t>
            </a:r>
            <a:endParaRPr lang="zh-CN" altLang="en-US" sz="3200" b="1"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107339" y="2837188"/>
            <a:ext cx="11823940" cy="1846659"/>
          </a:xfrm>
          <a:prstGeom prst="rect">
            <a:avLst/>
          </a:prstGeom>
          <a:no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A national park is not a playground. It’s a sanctuary for nature and for humans who will accept nature on nature’s own terms.                                                                                                                                                           -- </a:t>
            </a:r>
            <a:r>
              <a:rPr lang="en-US" altLang="zh-CN" sz="3200" b="1" dirty="0" err="1">
                <a:latin typeface="Times New Roman" panose="02020603050405020304" pitchFamily="18" charset="0"/>
                <a:cs typeface="Times New Roman" panose="02020603050405020304" pitchFamily="18" charset="0"/>
              </a:rPr>
              <a:t>Michale</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Frome</a:t>
            </a:r>
            <a:endParaRPr lang="en-US" altLang="zh-CN" sz="3200" b="1" dirty="0">
              <a:latin typeface="Times New Roman" panose="02020603050405020304" pitchFamily="18" charset="0"/>
              <a:cs typeface="Times New Roman" panose="02020603050405020304" pitchFamily="18" charset="0"/>
            </a:endParaRPr>
          </a:p>
          <a:p>
            <a:endParaRPr lang="zh-CN" altLang="en-US" dirty="0"/>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55510" y="4011820"/>
            <a:ext cx="3136490" cy="2718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8255"/>
            <a:ext cx="3232030" cy="1325563"/>
          </a:xfrm>
        </p:spPr>
        <p:txBody>
          <a:bodyPr/>
          <a:lstStyle/>
          <a:p>
            <a:r>
              <a:rPr lang="en-US" altLang="zh-CN" b="1" dirty="0">
                <a:latin typeface="Times New Roman" panose="02020603050405020304" pitchFamily="18" charset="0"/>
                <a:cs typeface="Times New Roman" panose="02020603050405020304" pitchFamily="18" charset="0"/>
              </a:rPr>
              <a:t>Homework</a:t>
            </a:r>
            <a:endParaRPr lang="zh-CN" altLang="en-US" b="1"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a:xfrm>
            <a:off x="0" y="1352147"/>
            <a:ext cx="12192000" cy="1325564"/>
          </a:xfrm>
        </p:spPr>
        <p:style>
          <a:lnRef idx="2">
            <a:schemeClr val="accent1"/>
          </a:lnRef>
          <a:fillRef idx="1">
            <a:schemeClr val="lt1"/>
          </a:fillRef>
          <a:effectRef idx="0">
            <a:schemeClr val="accent1"/>
          </a:effectRef>
          <a:fontRef idx="minor">
            <a:schemeClr val="dk1"/>
          </a:fontRef>
        </p:style>
        <p:txBody>
          <a:bodyPr>
            <a:normAutofit/>
          </a:bodyPr>
          <a:lstStyle/>
          <a:p>
            <a:r>
              <a:rPr lang="en-US" altLang="zh-CN" sz="3200" dirty="0">
                <a:latin typeface="Times New Roman" panose="02020603050405020304" pitchFamily="18" charset="0"/>
                <a:cs typeface="Times New Roman" panose="02020603050405020304" pitchFamily="18" charset="0"/>
              </a:rPr>
              <a:t>Based on what we have learned, prepare a presentation for 5 minutes about a national park in China.</a:t>
            </a:r>
            <a:endParaRPr lang="zh-CN" altLang="en-US" sz="3200" dirty="0">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92483" y="3564327"/>
            <a:ext cx="6096000" cy="34099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0"/>
            <a:ext cx="4950412" cy="3094008"/>
          </a:xfr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94008"/>
            <a:ext cx="4950412" cy="3763992"/>
          </a:xfrm>
          <a:prstGeom prst="rect">
            <a:avLst/>
          </a:prstGeom>
        </p:spPr>
      </p:pic>
      <p:sp>
        <p:nvSpPr>
          <p:cNvPr id="10" name="文本框 9"/>
          <p:cNvSpPr txBox="1"/>
          <p:nvPr/>
        </p:nvSpPr>
        <p:spPr>
          <a:xfrm>
            <a:off x="5019424" y="2675807"/>
            <a:ext cx="7241588" cy="3539430"/>
          </a:xfrm>
          <a:prstGeom prst="rect">
            <a:avLst/>
          </a:prstGeom>
          <a:noFill/>
        </p:spPr>
        <p:txBody>
          <a:bodyPr wrap="square" rtlCol="0">
            <a:spAutoFit/>
          </a:bodyPr>
          <a:lstStyle/>
          <a:p>
            <a:r>
              <a:rPr lang="en-US" altLang="zh-CN" sz="3200" dirty="0">
                <a:solidFill>
                  <a:srgbClr val="000000"/>
                </a:solidFill>
                <a:latin typeface="Calibri" panose="020F0502020204030204" pitchFamily="34" charset="0"/>
              </a:rPr>
              <a:t>It </a:t>
            </a:r>
            <a:r>
              <a:rPr lang="en-US" altLang="zh-CN" sz="3200" b="0" i="0" dirty="0">
                <a:solidFill>
                  <a:srgbClr val="000000"/>
                </a:solidFill>
                <a:effectLst/>
                <a:latin typeface="Calibri" panose="020F0502020204030204" pitchFamily="34" charset="0"/>
              </a:rPr>
              <a:t>is usually the only one of China's national parks to make it to a top-in-the-world list. It features some awesome towering geology, alongside rich wildlife. Zhangjiajie National Forest Park makes up most of it. Its inspiration for the floating rocks in </a:t>
            </a:r>
            <a:r>
              <a:rPr lang="en-US" altLang="zh-CN" sz="3200" b="1" i="1" dirty="0">
                <a:solidFill>
                  <a:srgbClr val="000000"/>
                </a:solidFill>
                <a:effectLst/>
                <a:latin typeface="Calibri" panose="020F0502020204030204" pitchFamily="34" charset="0"/>
              </a:rPr>
              <a:t>Avatar</a:t>
            </a:r>
            <a:r>
              <a:rPr lang="en-US" altLang="zh-CN" sz="3200" b="0" i="0" dirty="0">
                <a:solidFill>
                  <a:srgbClr val="000000"/>
                </a:solidFill>
                <a:effectLst/>
                <a:latin typeface="Calibri" panose="020F0502020204030204" pitchFamily="34" charset="0"/>
              </a:rPr>
              <a:t> has added to its fame.</a:t>
            </a:r>
            <a:endParaRPr lang="zh-CN" altLang="en-US" sz="3200" dirty="0"/>
          </a:p>
        </p:txBody>
      </p:sp>
      <p:sp>
        <p:nvSpPr>
          <p:cNvPr id="11" name="文本框 10"/>
          <p:cNvSpPr txBox="1"/>
          <p:nvPr/>
        </p:nvSpPr>
        <p:spPr>
          <a:xfrm>
            <a:off x="5019424" y="162992"/>
            <a:ext cx="7172576" cy="2308324"/>
          </a:xfrm>
          <a:prstGeom prst="rect">
            <a:avLst/>
          </a:prstGeom>
          <a:noFill/>
        </p:spPr>
        <p:txBody>
          <a:bodyPr wrap="square" rtlCol="0">
            <a:spAutoFit/>
          </a:bodyPr>
          <a:lstStyle/>
          <a:p>
            <a:pPr algn="l"/>
            <a:r>
              <a:rPr lang="en-US" altLang="zh-CN" sz="4800" b="1" i="0" dirty="0" err="1">
                <a:solidFill>
                  <a:srgbClr val="000000"/>
                </a:solidFill>
                <a:effectLst/>
                <a:latin typeface="Goudy Old Style" panose="02020502050305020303" pitchFamily="18" charset="0"/>
              </a:rPr>
              <a:t>Wulingyuan</a:t>
            </a:r>
            <a:r>
              <a:rPr lang="en-US" altLang="zh-CN" sz="4800" b="1" i="0" dirty="0">
                <a:solidFill>
                  <a:srgbClr val="000000"/>
                </a:solidFill>
                <a:effectLst/>
                <a:latin typeface="Goudy Old Style" panose="02020502050305020303" pitchFamily="18" charset="0"/>
              </a:rPr>
              <a:t> National Park — Zhangjiajie's Precipitous Pillars</a:t>
            </a:r>
            <a:endParaRPr lang="en-US" altLang="zh-CN" sz="4800" b="1" i="0" dirty="0">
              <a:solidFill>
                <a:srgbClr val="000000"/>
              </a:solidFill>
              <a:effectLst/>
              <a:latin typeface="Goudy Old Style" panose="02020502050305020303"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27806"/>
            <a:ext cx="6096001" cy="506082"/>
          </a:xfrm>
        </p:spPr>
        <p:txBody>
          <a:bodyPr>
            <a:normAutofit fontScale="90000"/>
          </a:bodyPr>
          <a:lstStyle/>
          <a:p>
            <a:r>
              <a:rPr lang="en-US" altLang="zh-CN" b="1" i="0" dirty="0">
                <a:solidFill>
                  <a:srgbClr val="000000"/>
                </a:solidFill>
                <a:effectLst/>
                <a:latin typeface="Goudy Old Style" panose="02020502050305020303" pitchFamily="18" charset="0"/>
              </a:rPr>
              <a:t>Features</a:t>
            </a:r>
            <a:br>
              <a:rPr lang="en-US" altLang="zh-CN" b="1" i="0" dirty="0">
                <a:solidFill>
                  <a:srgbClr val="000000"/>
                </a:solidFill>
                <a:effectLst/>
                <a:latin typeface="Goudy Old Style" panose="02020502050305020303" pitchFamily="18" charset="0"/>
              </a:rPr>
            </a:br>
            <a:endParaRPr lang="zh-CN" altLang="en-US" dirty="0"/>
          </a:p>
        </p:txBody>
      </p:sp>
      <p:sp>
        <p:nvSpPr>
          <p:cNvPr id="7" name="文本框 6"/>
          <p:cNvSpPr txBox="1"/>
          <p:nvPr/>
        </p:nvSpPr>
        <p:spPr>
          <a:xfrm>
            <a:off x="-69012" y="874455"/>
            <a:ext cx="12151744" cy="2554545"/>
          </a:xfrm>
          <a:prstGeom prst="rect">
            <a:avLst/>
          </a:prstGeom>
          <a:noFill/>
        </p:spPr>
        <p:txBody>
          <a:bodyPr wrap="square">
            <a:spAutoFit/>
          </a:bodyPr>
          <a:lstStyle/>
          <a:p>
            <a:pPr algn="l"/>
            <a:r>
              <a:rPr lang="en-US" altLang="zh-CN" sz="3200" b="0" i="0" dirty="0" err="1">
                <a:solidFill>
                  <a:srgbClr val="000000"/>
                </a:solidFill>
                <a:effectLst/>
                <a:latin typeface="Calibri" panose="020F0502020204030204" pitchFamily="34" charset="0"/>
              </a:rPr>
              <a:t>Wulingyuan</a:t>
            </a:r>
            <a:r>
              <a:rPr lang="en-US" altLang="zh-CN" sz="3200" b="0" i="0" dirty="0">
                <a:solidFill>
                  <a:srgbClr val="000000"/>
                </a:solidFill>
                <a:effectLst/>
                <a:latin typeface="Calibri" panose="020F0502020204030204" pitchFamily="34" charset="0"/>
              </a:rPr>
              <a:t> has a peculiar natural landscape, which features sandstone mesas</a:t>
            </a:r>
            <a:r>
              <a:rPr lang="zh-CN" altLang="en-US" sz="3200" b="0" i="0" dirty="0">
                <a:solidFill>
                  <a:srgbClr val="000000"/>
                </a:solidFill>
                <a:effectLst/>
                <a:latin typeface="Calibri" panose="020F0502020204030204" pitchFamily="34" charset="0"/>
              </a:rPr>
              <a:t>（平顶山）</a:t>
            </a:r>
            <a:r>
              <a:rPr lang="en-US" altLang="zh-CN" sz="3200" b="0" i="0" dirty="0">
                <a:solidFill>
                  <a:srgbClr val="000000"/>
                </a:solidFill>
                <a:effectLst/>
                <a:latin typeface="Calibri" panose="020F0502020204030204" pitchFamily="34" charset="0"/>
              </a:rPr>
              <a:t>, dense forests, and deep ravines(</a:t>
            </a:r>
            <a:r>
              <a:rPr lang="zh-CN" altLang="en-US" sz="3200" b="0" i="0" dirty="0">
                <a:solidFill>
                  <a:srgbClr val="000000"/>
                </a:solidFill>
                <a:effectLst/>
                <a:latin typeface="Calibri" panose="020F0502020204030204" pitchFamily="34" charset="0"/>
              </a:rPr>
              <a:t>沟壑</a:t>
            </a:r>
            <a:r>
              <a:rPr lang="en-US" altLang="zh-CN" sz="3200" b="0" i="0" dirty="0">
                <a:solidFill>
                  <a:srgbClr val="000000"/>
                </a:solidFill>
                <a:effectLst/>
                <a:latin typeface="Calibri" panose="020F0502020204030204" pitchFamily="34" charset="0"/>
              </a:rPr>
              <a:t>). This is the stuff of traditional Chinese landscape paintings.</a:t>
            </a:r>
            <a:endParaRPr lang="en-US" altLang="zh-CN" sz="3200" b="0" i="0" dirty="0">
              <a:solidFill>
                <a:srgbClr val="000000"/>
              </a:solidFill>
              <a:effectLst/>
              <a:latin typeface="Calibri" panose="020F0502020204030204" pitchFamily="34" charset="0"/>
            </a:endParaRPr>
          </a:p>
          <a:p>
            <a:pPr algn="l"/>
            <a:r>
              <a:rPr lang="en-US" altLang="zh-CN" sz="3200" b="1" i="0" dirty="0">
                <a:solidFill>
                  <a:srgbClr val="000000"/>
                </a:solidFill>
                <a:effectLst/>
                <a:latin typeface="Calibri" panose="020F0502020204030204" pitchFamily="34" charset="0"/>
              </a:rPr>
              <a:t>The five most spectacular sights</a:t>
            </a:r>
            <a:r>
              <a:rPr lang="en-US" altLang="zh-CN" sz="3200" b="0" i="0" dirty="0">
                <a:solidFill>
                  <a:srgbClr val="000000"/>
                </a:solidFill>
                <a:effectLst/>
                <a:latin typeface="Calibri" panose="020F0502020204030204" pitchFamily="34" charset="0"/>
              </a:rPr>
              <a:t> are the unusual peaks, deep canyons, beautiful waters, thick forests, and mysterious caves.</a:t>
            </a:r>
            <a:endParaRPr lang="en-US" altLang="zh-CN" sz="3200" b="0" i="0" dirty="0">
              <a:solidFill>
                <a:srgbClr val="000000"/>
              </a:solidFill>
              <a:effectLst/>
              <a:latin typeface="Calibri" panose="020F0502020204030204" pitchFamily="34" charset="0"/>
            </a:endParaRPr>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469567"/>
            <a:ext cx="12117238" cy="338843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0"/>
            <a:ext cx="10515600" cy="6858000"/>
          </a:xfrm>
        </p:spPr>
        <p:txBody>
          <a:bodyPr>
            <a:normAutofit fontScale="62500" lnSpcReduction="20000"/>
          </a:bodyPr>
          <a:lstStyle/>
          <a:p>
            <a:pPr algn="l">
              <a:buFont typeface="Arial" panose="020B0604020202020204" pitchFamily="34" charset="0"/>
              <a:buChar char="•"/>
            </a:pPr>
            <a:r>
              <a:rPr lang="en-US" altLang="zh-CN" sz="5100" b="1" i="0" dirty="0">
                <a:solidFill>
                  <a:srgbClr val="000000"/>
                </a:solidFill>
                <a:effectLst/>
                <a:latin typeface="Calibri" panose="020F0502020204030204" pitchFamily="34" charset="0"/>
              </a:rPr>
              <a:t>The peculiar peaks</a:t>
            </a:r>
            <a:r>
              <a:rPr lang="en-US" altLang="zh-CN" sz="5100" b="0" i="0" dirty="0">
                <a:solidFill>
                  <a:srgbClr val="000000"/>
                </a:solidFill>
                <a:effectLst/>
                <a:latin typeface="Calibri" panose="020F0502020204030204" pitchFamily="34" charset="0"/>
              </a:rPr>
              <a:t> refer to the 3,000 or more mountain peaks made of quartz sandstones. The three representative peaks are Camel Peak, Drunk Stone Peak, and Five Finger Peak, which are elegant and magnificent.</a:t>
            </a:r>
            <a:endParaRPr lang="en-US" altLang="zh-CN" sz="5100" b="0" i="0" dirty="0">
              <a:solidFill>
                <a:srgbClr val="000000"/>
              </a:solidFill>
              <a:effectLst/>
              <a:latin typeface="Calibri" panose="020F0502020204030204" pitchFamily="34" charset="0"/>
            </a:endParaRPr>
          </a:p>
          <a:p>
            <a:pPr algn="l">
              <a:buFont typeface="Arial" panose="020B0604020202020204" pitchFamily="34" charset="0"/>
              <a:buChar char="•"/>
            </a:pPr>
            <a:r>
              <a:rPr lang="en-US" altLang="zh-CN" sz="5100" b="1" i="0" dirty="0">
                <a:solidFill>
                  <a:srgbClr val="000000"/>
                </a:solidFill>
                <a:effectLst/>
                <a:latin typeface="Calibri" panose="020F0502020204030204" pitchFamily="34" charset="0"/>
              </a:rPr>
              <a:t>The deep canyons</a:t>
            </a:r>
            <a:r>
              <a:rPr lang="en-US" altLang="zh-CN" sz="5100" b="0" i="0" dirty="0">
                <a:solidFill>
                  <a:srgbClr val="000000"/>
                </a:solidFill>
                <a:effectLst/>
                <a:latin typeface="Calibri" panose="020F0502020204030204" pitchFamily="34" charset="0"/>
              </a:rPr>
              <a:t> refer to 32 canyons, each more than 2,000 meters in length. The most famous ones are </a:t>
            </a:r>
            <a:r>
              <a:rPr lang="en-US" altLang="zh-CN" sz="5100" b="0" i="0" dirty="0" err="1">
                <a:solidFill>
                  <a:srgbClr val="000000"/>
                </a:solidFill>
                <a:effectLst/>
                <a:latin typeface="Calibri" panose="020F0502020204030204" pitchFamily="34" charset="0"/>
              </a:rPr>
              <a:t>Jinxi</a:t>
            </a:r>
            <a:r>
              <a:rPr lang="en-US" altLang="zh-CN" sz="5100" b="0" i="0" dirty="0">
                <a:solidFill>
                  <a:srgbClr val="000000"/>
                </a:solidFill>
                <a:effectLst/>
                <a:latin typeface="Calibri" panose="020F0502020204030204" pitchFamily="34" charset="0"/>
              </a:rPr>
              <a:t> Canyon, </a:t>
            </a:r>
            <a:r>
              <a:rPr lang="en-US" altLang="zh-CN" sz="5100" b="0" i="0" dirty="0" err="1">
                <a:solidFill>
                  <a:srgbClr val="000000"/>
                </a:solidFill>
                <a:effectLst/>
                <a:latin typeface="Calibri" panose="020F0502020204030204" pitchFamily="34" charset="0"/>
              </a:rPr>
              <a:t>Shentang</a:t>
            </a:r>
            <a:r>
              <a:rPr lang="en-US" altLang="zh-CN" sz="5100" b="0" i="0" dirty="0">
                <a:solidFill>
                  <a:srgbClr val="000000"/>
                </a:solidFill>
                <a:effectLst/>
                <a:latin typeface="Calibri" panose="020F0502020204030204" pitchFamily="34" charset="0"/>
              </a:rPr>
              <a:t> Canyon, and 10-Li Gallery Canyon.</a:t>
            </a:r>
            <a:endParaRPr lang="en-US" altLang="zh-CN" sz="5100" b="0" i="0" dirty="0">
              <a:solidFill>
                <a:srgbClr val="000000"/>
              </a:solidFill>
              <a:effectLst/>
              <a:latin typeface="Calibri" panose="020F0502020204030204" pitchFamily="34" charset="0"/>
            </a:endParaRPr>
          </a:p>
          <a:p>
            <a:pPr algn="l">
              <a:buFont typeface="Arial" panose="020B0604020202020204" pitchFamily="34" charset="0"/>
              <a:buChar char="•"/>
            </a:pPr>
            <a:r>
              <a:rPr lang="en-US" altLang="zh-CN" sz="5100" b="1" i="0" dirty="0">
                <a:solidFill>
                  <a:srgbClr val="000000"/>
                </a:solidFill>
                <a:effectLst/>
                <a:latin typeface="Calibri" panose="020F0502020204030204" pitchFamily="34" charset="0"/>
              </a:rPr>
              <a:t>The beautiful water</a:t>
            </a:r>
            <a:r>
              <a:rPr lang="en-US" altLang="zh-CN" sz="5100" b="0" i="0" dirty="0">
                <a:solidFill>
                  <a:srgbClr val="000000"/>
                </a:solidFill>
                <a:effectLst/>
                <a:latin typeface="Calibri" panose="020F0502020204030204" pitchFamily="34" charset="0"/>
              </a:rPr>
              <a:t> refers to the more than 800 waterscapes in the scenic area, including streams, springs, lakes, pools, and waterfalls.</a:t>
            </a:r>
            <a:endParaRPr lang="en-US" altLang="zh-CN" sz="5100" b="0" i="0" dirty="0">
              <a:solidFill>
                <a:srgbClr val="000000"/>
              </a:solidFill>
              <a:effectLst/>
              <a:latin typeface="Calibri" panose="020F0502020204030204" pitchFamily="34" charset="0"/>
            </a:endParaRPr>
          </a:p>
          <a:p>
            <a:pPr algn="l">
              <a:buFont typeface="Arial" panose="020B0604020202020204" pitchFamily="34" charset="0"/>
              <a:buChar char="•"/>
            </a:pPr>
            <a:r>
              <a:rPr lang="en-US" altLang="zh-CN" sz="5100" b="1" i="0" dirty="0">
                <a:solidFill>
                  <a:srgbClr val="000000"/>
                </a:solidFill>
                <a:effectLst/>
                <a:latin typeface="Calibri" panose="020F0502020204030204" pitchFamily="34" charset="0"/>
              </a:rPr>
              <a:t>Caves</a:t>
            </a:r>
            <a:r>
              <a:rPr lang="en-US" altLang="zh-CN" sz="5100" b="0" i="0" dirty="0">
                <a:solidFill>
                  <a:srgbClr val="000000"/>
                </a:solidFill>
                <a:effectLst/>
                <a:latin typeface="Calibri" panose="020F0502020204030204" pitchFamily="34" charset="0"/>
              </a:rPr>
              <a:t> of different shapes can be found here. The most outstanding is Yellow Dragon Cave, which contains beautiful stalactites.</a:t>
            </a:r>
            <a:endParaRPr lang="en-US" altLang="zh-CN" sz="5100" b="0" i="0" dirty="0">
              <a:solidFill>
                <a:srgbClr val="000000"/>
              </a:solidFill>
              <a:effectLst/>
              <a:latin typeface="Calibri" panose="020F0502020204030204" pitchFamily="34" charset="0"/>
            </a:endParaRPr>
          </a:p>
          <a:p>
            <a:pPr algn="l">
              <a:buFont typeface="Arial" panose="020B0604020202020204" pitchFamily="34" charset="0"/>
              <a:buChar char="•"/>
            </a:pPr>
            <a:r>
              <a:rPr lang="en-US" altLang="zh-CN" sz="5100" b="1" i="0" dirty="0">
                <a:solidFill>
                  <a:srgbClr val="000000"/>
                </a:solidFill>
                <a:effectLst/>
                <a:latin typeface="Calibri" panose="020F0502020204030204" pitchFamily="34" charset="0"/>
              </a:rPr>
              <a:t>The rural landscapes</a:t>
            </a:r>
            <a:r>
              <a:rPr lang="en-US" altLang="zh-CN" sz="5100" b="0" i="0" dirty="0">
                <a:solidFill>
                  <a:srgbClr val="000000"/>
                </a:solidFill>
                <a:effectLst/>
                <a:latin typeface="Calibri" panose="020F0502020204030204" pitchFamily="34" charset="0"/>
              </a:rPr>
              <a:t> also attract a lot of visitors. </a:t>
            </a:r>
            <a:endParaRPr lang="en-US" altLang="zh-CN" sz="5100" b="0" i="0" dirty="0">
              <a:solidFill>
                <a:srgbClr val="000000"/>
              </a:solidFill>
              <a:effectLst/>
              <a:latin typeface="Calibri" panose="020F0502020204030204" pitchFamily="34" charset="0"/>
            </a:endParaRPr>
          </a:p>
          <a:p>
            <a:pPr algn="l">
              <a:buFont typeface="Arial" panose="020B0604020202020204" pitchFamily="34" charset="0"/>
              <a:buChar char="•"/>
            </a:pPr>
            <a:r>
              <a:rPr lang="en-US" altLang="zh-CN" sz="5100" b="0" i="0" dirty="0">
                <a:solidFill>
                  <a:srgbClr val="000000"/>
                </a:solidFill>
                <a:effectLst/>
                <a:latin typeface="Calibri" panose="020F0502020204030204" pitchFamily="34" charset="0"/>
              </a:rPr>
              <a:t>The local farmers are hospitable and you may visit</a:t>
            </a:r>
            <a:endParaRPr lang="en-US" altLang="zh-CN" sz="5100" b="0" i="0" dirty="0">
              <a:solidFill>
                <a:srgbClr val="000000"/>
              </a:solidFill>
              <a:effectLst/>
              <a:latin typeface="Calibri" panose="020F0502020204030204" pitchFamily="34" charset="0"/>
            </a:endParaRPr>
          </a:p>
          <a:p>
            <a:pPr algn="l">
              <a:buFont typeface="Arial" panose="020B0604020202020204" pitchFamily="34" charset="0"/>
              <a:buChar char="•"/>
            </a:pPr>
            <a:r>
              <a:rPr lang="en-US" altLang="zh-CN" sz="5100" b="0" i="0" dirty="0">
                <a:solidFill>
                  <a:srgbClr val="000000"/>
                </a:solidFill>
                <a:effectLst/>
                <a:latin typeface="Calibri" panose="020F0502020204030204" pitchFamily="34" charset="0"/>
              </a:rPr>
              <a:t> their homes.</a:t>
            </a:r>
            <a:endParaRPr lang="en-US" altLang="zh-CN" sz="5100" b="0" i="0" dirty="0">
              <a:solidFill>
                <a:srgbClr val="000000"/>
              </a:solidFill>
              <a:effectLst/>
              <a:latin typeface="Calibri" panose="020F0502020204030204" pitchFamily="34" charset="0"/>
            </a:endParaRPr>
          </a:p>
          <a:p>
            <a:br>
              <a:rPr lang="en-US" altLang="zh-CN" dirty="0"/>
            </a:br>
            <a:endParaRPr lang="zh-CN" altLang="en-US" dirty="0"/>
          </a:p>
        </p:txBody>
      </p:sp>
      <p:pic>
        <p:nvPicPr>
          <p:cNvPr id="4" name="内容占位符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86850" y="4640112"/>
            <a:ext cx="3053392" cy="21431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3528575" cy="2372952"/>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8573" y="-1"/>
            <a:ext cx="4386877" cy="2372951"/>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5449" y="0"/>
            <a:ext cx="4276551" cy="237295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97119"/>
            <a:ext cx="3528574" cy="2600150"/>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8572" y="4297116"/>
            <a:ext cx="4386877" cy="2560883"/>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5448" y="4297116"/>
            <a:ext cx="4276552" cy="2560884"/>
          </a:xfrm>
          <a:prstGeom prst="rect">
            <a:avLst/>
          </a:prstGeom>
        </p:spPr>
      </p:pic>
      <p:grpSp>
        <p:nvGrpSpPr>
          <p:cNvPr id="16" name="组合 3"/>
          <p:cNvGrpSpPr/>
          <p:nvPr>
            <p:custDataLst>
              <p:tags r:id="rId7"/>
            </p:custDataLst>
          </p:nvPr>
        </p:nvGrpSpPr>
        <p:grpSpPr>
          <a:xfrm>
            <a:off x="1672512" y="2460172"/>
            <a:ext cx="8381212" cy="1840251"/>
            <a:chOff x="848" y="1622"/>
            <a:chExt cx="12915" cy="1821"/>
          </a:xfrm>
        </p:grpSpPr>
        <p:pic>
          <p:nvPicPr>
            <p:cNvPr id="17" name="图片 2" descr="bg-frame-hor"/>
            <p:cNvPicPr>
              <a:picLocks noChangeAspect="1"/>
            </p:cNvPicPr>
            <p:nvPr>
              <p:custDataLst>
                <p:tags r:id="rId8"/>
              </p:custDataLst>
            </p:nvPr>
          </p:nvPicPr>
          <p:blipFill>
            <a:blip r:embed="rId9"/>
            <a:stretch>
              <a:fillRect/>
            </a:stretch>
          </p:blipFill>
          <p:spPr>
            <a:xfrm>
              <a:off x="848" y="1622"/>
              <a:ext cx="12643" cy="1780"/>
            </a:xfrm>
            <a:prstGeom prst="rect">
              <a:avLst/>
            </a:prstGeom>
            <a:noFill/>
            <a:ln w="9525">
              <a:noFill/>
            </a:ln>
          </p:spPr>
        </p:pic>
        <p:sp>
          <p:nvSpPr>
            <p:cNvPr id="18" name="文本框 1"/>
            <p:cNvSpPr txBox="1"/>
            <p:nvPr>
              <p:custDataLst>
                <p:tags r:id="rId10"/>
              </p:custDataLst>
            </p:nvPr>
          </p:nvSpPr>
          <p:spPr>
            <a:xfrm>
              <a:off x="1120" y="1951"/>
              <a:ext cx="12643" cy="1492"/>
            </a:xfrm>
            <a:prstGeom prst="rect">
              <a:avLst/>
            </a:prstGeom>
            <a:noFill/>
            <a:ln w="9525">
              <a:noFill/>
            </a:ln>
          </p:spPr>
          <p:txBody>
            <a:bodyPr wrap="square" anchor="t">
              <a:spAutoFit/>
            </a:bodyPr>
            <a:lstStyle/>
            <a:p>
              <a:pPr algn="ctr" defTabSz="685800" eaLnBrk="0" hangingPunct="0"/>
              <a:r>
                <a:rPr lang="en-US" altLang="zh-CN" sz="4000" b="1" dirty="0" err="1">
                  <a:solidFill>
                    <a:srgbClr val="9D2E46"/>
                  </a:solidFill>
                  <a:latin typeface="Tw Cen MT Condensed Extra Bold" panose="020B0803020202020204" pitchFamily="34" charset="0"/>
                  <a:ea typeface="宋体" panose="02010600030101010101" pitchFamily="2" charset="-122"/>
                  <a:sym typeface="宋体" panose="02010600030101010101" pitchFamily="2" charset="-122"/>
                </a:rPr>
                <a:t>Sarek</a:t>
              </a:r>
              <a:r>
                <a:rPr lang="en-US" altLang="zh-CN" sz="4000" b="1" dirty="0">
                  <a:solidFill>
                    <a:srgbClr val="9D2E46"/>
                  </a:solidFill>
                  <a:latin typeface="Tw Cen MT Condensed Extra Bold" panose="020B0803020202020204" pitchFamily="34" charset="0"/>
                  <a:ea typeface="宋体" panose="02010600030101010101" pitchFamily="2" charset="-122"/>
                  <a:sym typeface="宋体" panose="02010600030101010101" pitchFamily="2" charset="-122"/>
                </a:rPr>
                <a:t> National </a:t>
              </a:r>
              <a:r>
                <a:rPr lang="en-US" altLang="zh-CN" sz="4000" b="1" dirty="0" err="1">
                  <a:solidFill>
                    <a:srgbClr val="9D2E46"/>
                  </a:solidFill>
                  <a:latin typeface="Tw Cen MT Condensed Extra Bold" panose="020B0803020202020204" pitchFamily="34" charset="0"/>
                  <a:ea typeface="宋体" panose="02010600030101010101" pitchFamily="2" charset="-122"/>
                  <a:sym typeface="宋体" panose="02010600030101010101" pitchFamily="2" charset="-122"/>
                </a:rPr>
                <a:t>ParkSarek</a:t>
              </a:r>
              <a:r>
                <a:rPr lang="en-US" altLang="zh-CN" sz="4000" b="1" dirty="0">
                  <a:solidFill>
                    <a:srgbClr val="9D2E46"/>
                  </a:solidFill>
                  <a:latin typeface="Tw Cen MT Condensed Extra Bold" panose="020B0803020202020204" pitchFamily="34" charset="0"/>
                  <a:ea typeface="宋体" panose="02010600030101010101" pitchFamily="2" charset="-122"/>
                  <a:sym typeface="宋体" panose="02010600030101010101" pitchFamily="2" charset="-122"/>
                </a:rPr>
                <a:t> National Park--Europe’s </a:t>
              </a:r>
              <a:r>
                <a:rPr lang="en-US" altLang="zh-CN" sz="4000" b="1" dirty="0">
                  <a:solidFill>
                    <a:schemeClr val="accent6">
                      <a:lumMod val="50000"/>
                    </a:schemeClr>
                  </a:solidFill>
                  <a:latin typeface="Tw Cen MT Condensed Extra Bold" panose="020B0803020202020204" pitchFamily="34" charset="0"/>
                  <a:ea typeface="宋体" panose="02010600030101010101" pitchFamily="2" charset="-122"/>
                  <a:sym typeface="宋体" panose="02010600030101010101" pitchFamily="2" charset="-122"/>
                </a:rPr>
                <a:t>Hidden</a:t>
              </a:r>
              <a:r>
                <a:rPr lang="en-US" altLang="zh-CN" sz="4000" b="1" dirty="0">
                  <a:solidFill>
                    <a:srgbClr val="9D2E46"/>
                  </a:solidFill>
                  <a:latin typeface="Tw Cen MT Condensed Extra Bold" panose="020B0803020202020204" pitchFamily="34" charset="0"/>
                  <a:ea typeface="宋体" panose="02010600030101010101" pitchFamily="2" charset="-122"/>
                  <a:sym typeface="宋体" panose="02010600030101010101" pitchFamily="2" charset="-122"/>
                </a:rPr>
                <a:t> Natural </a:t>
              </a:r>
              <a:r>
                <a:rPr lang="en-US" altLang="zh-CN" sz="4000" b="1" dirty="0">
                  <a:solidFill>
                    <a:schemeClr val="accent6">
                      <a:lumMod val="50000"/>
                    </a:schemeClr>
                  </a:solidFill>
                  <a:latin typeface="Tw Cen MT Condensed Extra Bold" panose="020B0803020202020204" pitchFamily="34" charset="0"/>
                  <a:ea typeface="宋体" panose="02010600030101010101" pitchFamily="2" charset="-122"/>
                  <a:sym typeface="宋体" panose="02010600030101010101" pitchFamily="2" charset="-122"/>
                </a:rPr>
                <a:t>Treasure</a:t>
              </a:r>
              <a:endParaRPr lang="en-US" altLang="zh-CN" sz="4000" b="1" dirty="0">
                <a:solidFill>
                  <a:schemeClr val="accent6">
                    <a:lumMod val="50000"/>
                  </a:schemeClr>
                </a:solidFill>
                <a:latin typeface="Tw Cen MT Condensed Extra Bold" panose="020B0803020202020204" pitchFamily="34" charset="0"/>
                <a:ea typeface="宋体" panose="02010600030101010101" pitchFamily="2" charset="-122"/>
                <a:sym typeface="宋体" panose="02010600030101010101" pitchFamily="2" charset="-122"/>
              </a:endParaRPr>
            </a:p>
            <a:p>
              <a:pPr algn="ctr" defTabSz="685800" eaLnBrk="0" hangingPunct="0"/>
              <a:endParaRPr lang="en-US" altLang="zh-CN" sz="1200" b="1" dirty="0">
                <a:solidFill>
                  <a:srgbClr val="9D2E46"/>
                </a:solidFill>
                <a:latin typeface="Tw Cen MT Condensed Extra Bold" panose="020B0803020202020204" pitchFamily="34" charset="0"/>
                <a:ea typeface="宋体" panose="02010600030101010101" pitchFamily="2" charset="-122"/>
                <a:sym typeface="宋体" panose="02010600030101010101" pitchFamily="2" charset="-122"/>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Users\Administrator.USER-20200908WE\Desktop\u=3964228663,4100580067&amp;fm=26&amp;gp=0.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7549" y="0"/>
            <a:ext cx="4255377" cy="37780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custDataLst>
              <p:tags r:id="rId2"/>
            </p:custDataLst>
          </p:nvPr>
        </p:nvPicPr>
        <p:blipFill>
          <a:blip r:embed="rId3"/>
          <a:stretch>
            <a:fillRect/>
          </a:stretch>
        </p:blipFill>
        <p:spPr>
          <a:xfrm>
            <a:off x="4277009" y="-21691"/>
            <a:ext cx="4085638" cy="3778059"/>
          </a:xfrm>
          <a:prstGeom prst="rect">
            <a:avLst/>
          </a:prstGeom>
          <a:ln>
            <a:noFill/>
          </a:ln>
          <a:effectLst>
            <a:softEdge rad="112500"/>
          </a:effectLst>
        </p:spPr>
      </p:pic>
      <p:pic>
        <p:nvPicPr>
          <p:cNvPr id="6" name="图片 5"/>
          <p:cNvPicPr>
            <a:picLocks noChangeAspect="1"/>
          </p:cNvPicPr>
          <p:nvPr>
            <p:custDataLst>
              <p:tags r:id="rId4"/>
            </p:custDataLst>
          </p:nvPr>
        </p:nvPicPr>
        <p:blipFill>
          <a:blip r:embed="rId5"/>
          <a:stretch>
            <a:fillRect/>
          </a:stretch>
        </p:blipFill>
        <p:spPr>
          <a:xfrm>
            <a:off x="8211323" y="0"/>
            <a:ext cx="4085638" cy="3657600"/>
          </a:xfrm>
          <a:prstGeom prst="rect">
            <a:avLst/>
          </a:prstGeom>
          <a:ln>
            <a:noFill/>
          </a:ln>
          <a:effectLst>
            <a:softEdge rad="112500"/>
          </a:effectLst>
        </p:spPr>
      </p:pic>
      <p:sp>
        <p:nvSpPr>
          <p:cNvPr id="7" name="文本框 6"/>
          <p:cNvSpPr txBox="1"/>
          <p:nvPr/>
        </p:nvSpPr>
        <p:spPr>
          <a:xfrm>
            <a:off x="586043" y="3865668"/>
            <a:ext cx="3238387" cy="2062103"/>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dirty="0"/>
              <a:t> </a:t>
            </a:r>
            <a:r>
              <a:rPr lang="en-US" altLang="zh-CN" sz="3200" b="1" i="1" dirty="0">
                <a:solidFill>
                  <a:schemeClr val="tx1"/>
                </a:solidFill>
                <a:latin typeface="Calibri" panose="020F0502020204030204" pitchFamily="34" charset="0"/>
                <a:cs typeface="Calibri" panose="020F0502020204030204" pitchFamily="34" charset="0"/>
              </a:rPr>
              <a:t>a traditional park</a:t>
            </a:r>
            <a:endParaRPr lang="en-US" altLang="zh-CN" sz="3200" b="1" i="1" dirty="0">
              <a:solidFill>
                <a:schemeClr val="tx1"/>
              </a:solidFill>
              <a:latin typeface="Calibri" panose="020F0502020204030204" pitchFamily="34" charset="0"/>
              <a:cs typeface="Calibri" panose="020F0502020204030204" pitchFamily="34" charset="0"/>
            </a:endParaRPr>
          </a:p>
          <a:p>
            <a:pPr algn="ctr"/>
            <a:r>
              <a:rPr lang="en-US" altLang="zh-CN" sz="3200" b="1" i="1" dirty="0">
                <a:solidFill>
                  <a:schemeClr val="tx1"/>
                </a:solidFill>
                <a:latin typeface="Calibri" panose="020F0502020204030204" pitchFamily="34" charset="0"/>
                <a:cs typeface="Calibri" panose="020F0502020204030204" pitchFamily="34" charset="0"/>
              </a:rPr>
              <a:t>for </a:t>
            </a:r>
            <a:endParaRPr lang="en-US" altLang="zh-CN" sz="3200" b="1" i="1" dirty="0">
              <a:solidFill>
                <a:schemeClr val="tx1"/>
              </a:solidFill>
              <a:latin typeface="Calibri" panose="020F0502020204030204" pitchFamily="34" charset="0"/>
              <a:cs typeface="Calibri" panose="020F0502020204030204" pitchFamily="34" charset="0"/>
            </a:endParaRPr>
          </a:p>
          <a:p>
            <a:pPr algn="ctr"/>
            <a:endParaRPr lang="en-US" altLang="zh-CN" sz="3200" b="1" i="1" dirty="0">
              <a:latin typeface="Calibri" panose="020F0502020204030204" pitchFamily="34" charset="0"/>
              <a:cs typeface="Calibri" panose="020F0502020204030204" pitchFamily="34" charset="0"/>
            </a:endParaRPr>
          </a:p>
          <a:p>
            <a:pPr algn="ctr"/>
            <a:r>
              <a:rPr lang="en-US" altLang="zh-CN" sz="3200" b="1" i="1" dirty="0">
                <a:latin typeface="Calibri" panose="020F0502020204030204" pitchFamily="34" charset="0"/>
                <a:cs typeface="Calibri" panose="020F0502020204030204" pitchFamily="34" charset="0"/>
              </a:rPr>
              <a:t>_____________</a:t>
            </a:r>
            <a:endParaRPr lang="zh-CN" altLang="en-US" sz="3200" b="1" i="1" dirty="0">
              <a:latin typeface="Calibri" panose="020F0502020204030204" pitchFamily="34" charset="0"/>
              <a:cs typeface="Calibri" panose="020F0502020204030204" pitchFamily="34" charset="0"/>
            </a:endParaRPr>
          </a:p>
        </p:txBody>
      </p:sp>
      <p:sp>
        <p:nvSpPr>
          <p:cNvPr id="8" name="文本框 7"/>
          <p:cNvSpPr txBox="1"/>
          <p:nvPr/>
        </p:nvSpPr>
        <p:spPr>
          <a:xfrm>
            <a:off x="4532187" y="3865667"/>
            <a:ext cx="3736204"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3200" b="1" i="1" dirty="0">
                <a:solidFill>
                  <a:schemeClr val="tx1"/>
                </a:solidFill>
                <a:latin typeface="Calibri" panose="020F0502020204030204" pitchFamily="34" charset="0"/>
                <a:cs typeface="Calibri" panose="020F0502020204030204" pitchFamily="34" charset="0"/>
              </a:rPr>
              <a:t>a theme park</a:t>
            </a:r>
            <a:endParaRPr lang="en-US" altLang="zh-CN" sz="3200" b="1" i="1" dirty="0">
              <a:solidFill>
                <a:schemeClr val="tx1"/>
              </a:solidFill>
              <a:latin typeface="Calibri" panose="020F0502020204030204" pitchFamily="34" charset="0"/>
              <a:cs typeface="Calibri" panose="020F0502020204030204" pitchFamily="34" charset="0"/>
            </a:endParaRPr>
          </a:p>
          <a:p>
            <a:pPr algn="ctr"/>
            <a:r>
              <a:rPr lang="en-US" altLang="zh-CN" sz="3200" b="1" i="1" dirty="0">
                <a:solidFill>
                  <a:schemeClr val="tx1"/>
                </a:solidFill>
                <a:latin typeface="Calibri" panose="020F0502020204030204" pitchFamily="34" charset="0"/>
                <a:cs typeface="Calibri" panose="020F0502020204030204" pitchFamily="34" charset="0"/>
              </a:rPr>
              <a:t>for </a:t>
            </a:r>
            <a:endParaRPr lang="en-US" altLang="zh-CN" sz="3200" b="1" i="1" dirty="0">
              <a:solidFill>
                <a:schemeClr val="tx1"/>
              </a:solidFill>
              <a:latin typeface="Calibri" panose="020F0502020204030204" pitchFamily="34" charset="0"/>
              <a:cs typeface="Calibri" panose="020F0502020204030204" pitchFamily="34" charset="0"/>
            </a:endParaRPr>
          </a:p>
          <a:p>
            <a:pPr algn="ctr"/>
            <a:endParaRPr lang="en-US" altLang="zh-CN" sz="3200" b="1" i="1" dirty="0">
              <a:latin typeface="Calibri" panose="020F0502020204030204" pitchFamily="34" charset="0"/>
              <a:cs typeface="Calibri" panose="020F0502020204030204" pitchFamily="34" charset="0"/>
            </a:endParaRPr>
          </a:p>
          <a:p>
            <a:pPr algn="ctr"/>
            <a:r>
              <a:rPr lang="en-US" altLang="zh-CN" sz="3200" b="1" i="1" dirty="0">
                <a:latin typeface="Calibri" panose="020F0502020204030204" pitchFamily="34" charset="0"/>
                <a:cs typeface="Calibri" panose="020F0502020204030204" pitchFamily="34" charset="0"/>
              </a:rPr>
              <a:t>    _____________</a:t>
            </a:r>
            <a:r>
              <a:rPr lang="en-US" altLang="zh-CN" sz="3200" b="1" i="1" dirty="0">
                <a:solidFill>
                  <a:schemeClr val="lt1"/>
                </a:solidFill>
                <a:latin typeface="Calibri" panose="020F0502020204030204" pitchFamily="34" charset="0"/>
                <a:cs typeface="Calibri" panose="020F0502020204030204" pitchFamily="34" charset="0"/>
              </a:rPr>
              <a:t>_</a:t>
            </a:r>
            <a:endParaRPr lang="zh-CN" altLang="en-US" sz="3200" b="1" i="1" dirty="0">
              <a:solidFill>
                <a:schemeClr val="lt1"/>
              </a:solidFill>
              <a:latin typeface="Calibri" panose="020F0502020204030204" pitchFamily="34" charset="0"/>
              <a:cs typeface="Calibri" panose="020F0502020204030204" pitchFamily="34" charset="0"/>
            </a:endParaRPr>
          </a:p>
        </p:txBody>
      </p:sp>
      <p:sp>
        <p:nvSpPr>
          <p:cNvPr id="11" name="文本框 10"/>
          <p:cNvSpPr txBox="1"/>
          <p:nvPr/>
        </p:nvSpPr>
        <p:spPr>
          <a:xfrm>
            <a:off x="8710120" y="3865668"/>
            <a:ext cx="3088043"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3200" b="1" i="1" dirty="0">
                <a:solidFill>
                  <a:schemeClr val="tx1"/>
                </a:solidFill>
                <a:latin typeface="Calibri" panose="020F0502020204030204" pitchFamily="34" charset="0"/>
                <a:cs typeface="Calibri" panose="020F0502020204030204" pitchFamily="34" charset="0"/>
              </a:rPr>
              <a:t>a national park</a:t>
            </a:r>
            <a:endParaRPr lang="en-US" altLang="zh-CN" sz="3200" b="1" i="1" dirty="0">
              <a:solidFill>
                <a:schemeClr val="tx1"/>
              </a:solidFill>
              <a:latin typeface="Calibri" panose="020F0502020204030204" pitchFamily="34" charset="0"/>
              <a:cs typeface="Calibri" panose="020F0502020204030204" pitchFamily="34" charset="0"/>
            </a:endParaRPr>
          </a:p>
          <a:p>
            <a:pPr algn="ctr"/>
            <a:r>
              <a:rPr lang="en-US" altLang="zh-CN" sz="3200" b="1" i="1" dirty="0">
                <a:solidFill>
                  <a:schemeClr val="tx1"/>
                </a:solidFill>
                <a:latin typeface="Calibri" panose="020F0502020204030204" pitchFamily="34" charset="0"/>
                <a:cs typeface="Calibri" panose="020F0502020204030204" pitchFamily="34" charset="0"/>
              </a:rPr>
              <a:t>for</a:t>
            </a:r>
            <a:endParaRPr lang="en-US" altLang="zh-CN" sz="3200" b="1" i="1" dirty="0">
              <a:solidFill>
                <a:schemeClr val="tx1"/>
              </a:solidFill>
              <a:latin typeface="Calibri" panose="020F0502020204030204" pitchFamily="34" charset="0"/>
              <a:cs typeface="Calibri" panose="020F0502020204030204" pitchFamily="34" charset="0"/>
            </a:endParaRPr>
          </a:p>
          <a:p>
            <a:pPr algn="ctr"/>
            <a:endParaRPr lang="en-US" altLang="zh-CN" sz="3200" b="1" i="1" dirty="0">
              <a:latin typeface="Calibri" panose="020F0502020204030204" pitchFamily="34" charset="0"/>
              <a:cs typeface="Calibri" panose="020F0502020204030204" pitchFamily="34" charset="0"/>
            </a:endParaRPr>
          </a:p>
          <a:p>
            <a:pPr algn="ctr"/>
            <a:r>
              <a:rPr lang="en-US" altLang="zh-CN" sz="3200" b="1" i="1" dirty="0">
                <a:latin typeface="Calibri" panose="020F0502020204030204" pitchFamily="34" charset="0"/>
                <a:cs typeface="Calibri" panose="020F0502020204030204" pitchFamily="34" charset="0"/>
              </a:rPr>
              <a:t>______________</a:t>
            </a:r>
            <a:endParaRPr lang="zh-CN" altLang="en-US" sz="3200" b="1" i="1" dirty="0">
              <a:latin typeface="Calibri" panose="020F0502020204030204" pitchFamily="34" charset="0"/>
              <a:cs typeface="Calibri" panose="020F0502020204030204" pitchFamily="34" charset="0"/>
            </a:endParaRPr>
          </a:p>
        </p:txBody>
      </p:sp>
      <p:pic>
        <p:nvPicPr>
          <p:cNvPr id="12" name="图片 11"/>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rcRect l="3996" t="1" r="11483" b="51165"/>
          <a:stretch>
            <a:fillRect/>
          </a:stretch>
        </p:blipFill>
        <p:spPr>
          <a:xfrm rot="10800000" flipV="1">
            <a:off x="-12065" y="6238875"/>
            <a:ext cx="12208510" cy="622935"/>
          </a:xfrm>
          <a:prstGeom prst="rect">
            <a:avLst/>
          </a:prstGeom>
        </p:spPr>
      </p:pic>
      <p:sp>
        <p:nvSpPr>
          <p:cNvPr id="13" name="文本框 12"/>
          <p:cNvSpPr txBox="1"/>
          <p:nvPr/>
        </p:nvSpPr>
        <p:spPr>
          <a:xfrm>
            <a:off x="9261033" y="5084868"/>
            <a:ext cx="1884604"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3200" b="1" dirty="0"/>
              <a:t>      </a:t>
            </a:r>
            <a:r>
              <a:rPr lang="en-US" altLang="zh-CN" sz="3200" b="1" dirty="0">
                <a:solidFill>
                  <a:srgbClr val="FF0000"/>
                </a:solidFill>
              </a:rPr>
              <a:t>?</a:t>
            </a:r>
            <a:endParaRPr lang="zh-CN" altLang="en-US" sz="3200" b="1" dirty="0">
              <a:solidFill>
                <a:srgbClr val="FF0000"/>
              </a:solidFill>
            </a:endParaRPr>
          </a:p>
        </p:txBody>
      </p:sp>
      <p:sp>
        <p:nvSpPr>
          <p:cNvPr id="2" name="文本框 1"/>
          <p:cNvSpPr txBox="1"/>
          <p:nvPr/>
        </p:nvSpPr>
        <p:spPr>
          <a:xfrm>
            <a:off x="5286030" y="5198365"/>
            <a:ext cx="2359941"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2800" b="1" dirty="0">
                <a:latin typeface="Times New Roman" panose="02020603050405020304" pitchFamily="18" charset="0"/>
                <a:cs typeface="Times New Roman" panose="02020603050405020304" pitchFamily="18" charset="0"/>
              </a:rPr>
              <a:t>entertainment</a:t>
            </a:r>
            <a:endParaRPr lang="zh-CN" altLang="en-US" sz="2800" b="1"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1293800" y="5298493"/>
            <a:ext cx="1822871"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2800" b="1" dirty="0">
                <a:solidFill>
                  <a:schemeClr val="dk1"/>
                </a:solidFill>
                <a:latin typeface="Times New Roman" panose="02020603050405020304" pitchFamily="18" charset="0"/>
                <a:cs typeface="Times New Roman" panose="02020603050405020304" pitchFamily="18" charset="0"/>
              </a:rPr>
              <a:t>relaxation </a:t>
            </a:r>
            <a:endParaRPr lang="zh-CN" altLang="en-US" sz="2800" b="1" dirty="0">
              <a:solidFill>
                <a:schemeClr val="dk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0"/>
            <a:ext cx="12192000" cy="757165"/>
          </a:xfrm>
        </p:spPr>
        <p:txBody>
          <a:bodyPr/>
          <a:lstStyle/>
          <a:p>
            <a:endParaRPr lang="zh-CN" altLang="en-US" dirty="0"/>
          </a:p>
        </p:txBody>
      </p:sp>
      <p:sp>
        <p:nvSpPr>
          <p:cNvPr id="4" name="文本框 3"/>
          <p:cNvSpPr txBox="1"/>
          <p:nvPr/>
        </p:nvSpPr>
        <p:spPr>
          <a:xfrm>
            <a:off x="0" y="49279"/>
            <a:ext cx="2707793" cy="70788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altLang="zh-CN" sz="4000" b="1" i="1" dirty="0"/>
              <a:t>Prediction </a:t>
            </a:r>
            <a:endParaRPr lang="zh-CN" altLang="en-US" sz="4000" b="1" i="1" dirty="0"/>
          </a:p>
        </p:txBody>
      </p:sp>
      <p:sp>
        <p:nvSpPr>
          <p:cNvPr id="5" name="文本框 4"/>
          <p:cNvSpPr txBox="1"/>
          <p:nvPr/>
        </p:nvSpPr>
        <p:spPr>
          <a:xfrm>
            <a:off x="235260" y="1341485"/>
            <a:ext cx="11721479" cy="1938992"/>
          </a:xfrm>
          <a:prstGeom prst="rect">
            <a:avLst/>
          </a:prstGeom>
          <a:noFill/>
        </p:spPr>
        <p:txBody>
          <a:bodyPr wrap="none" rtlCol="0">
            <a:spAutoFit/>
          </a:bodyPr>
          <a:lstStyle/>
          <a:p>
            <a:pPr algn="ctr"/>
            <a:r>
              <a:rPr kumimoji="1" lang="en-US" altLang="zh-CN" sz="6000" b="1" dirty="0" err="1">
                <a:solidFill>
                  <a:srgbClr val="3333CC"/>
                </a:solidFill>
                <a:latin typeface="Cambria Math" panose="02040503050406030204" pitchFamily="18" charset="0"/>
                <a:ea typeface="宋体" panose="02010600030101010101" pitchFamily="2" charset="-122"/>
              </a:rPr>
              <a:t>Sarek</a:t>
            </a:r>
            <a:r>
              <a:rPr kumimoji="1" lang="en-US" altLang="zh-CN" sz="6000" b="1" dirty="0">
                <a:solidFill>
                  <a:srgbClr val="3333CC"/>
                </a:solidFill>
                <a:latin typeface="Cambria Math" panose="02040503050406030204" pitchFamily="18" charset="0"/>
                <a:ea typeface="宋体" panose="02010600030101010101" pitchFamily="2" charset="-122"/>
              </a:rPr>
              <a:t> National Park</a:t>
            </a:r>
            <a:endParaRPr kumimoji="1" lang="en-US" altLang="zh-CN" sz="6000" b="1" dirty="0">
              <a:solidFill>
                <a:srgbClr val="3333CC"/>
              </a:solidFill>
              <a:latin typeface="Cambria Math" panose="02040503050406030204" pitchFamily="18" charset="0"/>
              <a:ea typeface="宋体" panose="02010600030101010101" pitchFamily="2" charset="-122"/>
            </a:endParaRPr>
          </a:p>
          <a:p>
            <a:pPr algn="ctr"/>
            <a:r>
              <a:rPr kumimoji="1" lang="en-US" altLang="zh-CN" sz="6000" b="1" dirty="0">
                <a:solidFill>
                  <a:srgbClr val="3333CC"/>
                </a:solidFill>
                <a:latin typeface="Cambria Math" panose="02040503050406030204" pitchFamily="18" charset="0"/>
                <a:ea typeface="宋体" panose="02010600030101010101" pitchFamily="2" charset="-122"/>
              </a:rPr>
              <a:t>--- Europe’s Hidden Natural </a:t>
            </a:r>
            <a:r>
              <a:rPr kumimoji="1" lang="en-US" altLang="zh-CN" sz="6000" b="1" dirty="0" err="1">
                <a:solidFill>
                  <a:srgbClr val="3333CC"/>
                </a:solidFill>
                <a:latin typeface="Cambria Math" panose="02040503050406030204" pitchFamily="18" charset="0"/>
                <a:ea typeface="宋体" panose="02010600030101010101" pitchFamily="2" charset="-122"/>
              </a:rPr>
              <a:t>Tresure</a:t>
            </a:r>
            <a:endParaRPr kumimoji="1" lang="zh-CN" altLang="en-US" sz="6000" b="1" dirty="0">
              <a:solidFill>
                <a:srgbClr val="3333CC"/>
              </a:solidFill>
              <a:latin typeface="Cambria Math" panose="02040503050406030204" pitchFamily="18" charset="0"/>
              <a:ea typeface="宋体" panose="02010600030101010101" pitchFamily="2" charset="-122"/>
            </a:endParaRPr>
          </a:p>
        </p:txBody>
      </p:sp>
      <p:sp>
        <p:nvSpPr>
          <p:cNvPr id="7" name="文本框 6"/>
          <p:cNvSpPr txBox="1"/>
          <p:nvPr/>
        </p:nvSpPr>
        <p:spPr>
          <a:xfrm>
            <a:off x="2852709" y="1341485"/>
            <a:ext cx="6565580" cy="1015663"/>
          </a:xfrm>
          <a:prstGeom prst="rect">
            <a:avLst/>
          </a:prstGeom>
          <a:noFill/>
        </p:spPr>
        <p:txBody>
          <a:bodyPr wrap="none" rtlCol="0">
            <a:spAutoFit/>
          </a:bodyPr>
          <a:lstStyle/>
          <a:p>
            <a:r>
              <a:rPr kumimoji="1" lang="en-US" altLang="zh-CN" sz="6000" b="1" dirty="0" err="1">
                <a:solidFill>
                  <a:srgbClr val="FF0000"/>
                </a:solidFill>
                <a:latin typeface="Cambria Math" panose="02040503050406030204" pitchFamily="18" charset="0"/>
                <a:ea typeface="宋体" panose="02010600030101010101" pitchFamily="2" charset="-122"/>
              </a:rPr>
              <a:t>Sarek</a:t>
            </a:r>
            <a:r>
              <a:rPr kumimoji="1" lang="en-US" altLang="zh-CN" sz="6000" b="1" dirty="0">
                <a:solidFill>
                  <a:srgbClr val="FF0000"/>
                </a:solidFill>
                <a:latin typeface="Cambria Math" panose="02040503050406030204" pitchFamily="18" charset="0"/>
                <a:ea typeface="宋体" panose="02010600030101010101" pitchFamily="2" charset="-122"/>
              </a:rPr>
              <a:t> National Park</a:t>
            </a:r>
            <a:endParaRPr kumimoji="1" lang="zh-CN" altLang="en-US" sz="6000" b="1" dirty="0">
              <a:solidFill>
                <a:srgbClr val="FF0000"/>
              </a:solidFill>
              <a:latin typeface="Cambria Math" panose="02040503050406030204" pitchFamily="18" charset="0"/>
              <a:ea typeface="宋体" panose="02010600030101010101" pitchFamily="2" charset="-122"/>
            </a:endParaRPr>
          </a:p>
        </p:txBody>
      </p:sp>
      <p:sp>
        <p:nvSpPr>
          <p:cNvPr id="9" name="文本框 8"/>
          <p:cNvSpPr txBox="1"/>
          <p:nvPr/>
        </p:nvSpPr>
        <p:spPr>
          <a:xfrm>
            <a:off x="1280644" y="4697065"/>
            <a:ext cx="9709709" cy="769441"/>
          </a:xfrm>
          <a:prstGeom prst="rect">
            <a:avLst/>
          </a:prstGeom>
          <a:noFill/>
        </p:spPr>
        <p:txBody>
          <a:bodyPr wrap="none" rtlCol="0">
            <a:spAutoFit/>
          </a:bodyPr>
          <a:lstStyle/>
          <a:p>
            <a:r>
              <a:rPr lang="en-US" altLang="zh-CN" sz="4400" b="1" dirty="0">
                <a:solidFill>
                  <a:srgbClr val="FF0000"/>
                </a:solidFill>
                <a:latin typeface="Aharoni" panose="02010803020104030203" pitchFamily="2" charset="-79"/>
                <a:ea typeface="华文琥珀" panose="02010800040101010101" pitchFamily="2" charset="-122"/>
                <a:cs typeface="Aharoni" panose="02010803020104030203" pitchFamily="2" charset="-79"/>
              </a:rPr>
              <a:t>Why is it a hidden natural treasure</a:t>
            </a:r>
            <a:r>
              <a:rPr lang="en-US" altLang="zh-CN" sz="4400" b="1" dirty="0">
                <a:solidFill>
                  <a:srgbClr val="FF0000"/>
                </a:solidFill>
              </a:rPr>
              <a:t>?</a:t>
            </a:r>
            <a:endParaRPr lang="zh-CN" altLang="en-US" sz="4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 y="18256"/>
            <a:ext cx="3323598" cy="950898"/>
          </a:xfrm>
        </p:spPr>
        <p:style>
          <a:lnRef idx="2">
            <a:schemeClr val="accent3">
              <a:shade val="50000"/>
            </a:schemeClr>
          </a:lnRef>
          <a:fillRef idx="1">
            <a:schemeClr val="accent3"/>
          </a:fillRef>
          <a:effectRef idx="0">
            <a:schemeClr val="accent3"/>
          </a:effectRef>
          <a:fontRef idx="minor">
            <a:schemeClr val="lt1"/>
          </a:fontRef>
        </p:style>
        <p:txBody>
          <a:bodyPr/>
          <a:lstStyle/>
          <a:p>
            <a:r>
              <a:rPr lang="en-US" altLang="zh-CN" b="1" dirty="0">
                <a:latin typeface="Calibri" panose="020F0502020204030204" pitchFamily="34" charset="0"/>
                <a:cs typeface="Calibri" panose="020F0502020204030204" pitchFamily="34" charset="0"/>
              </a:rPr>
              <a:t>Reading </a:t>
            </a:r>
            <a:endParaRPr lang="zh-CN" altLang="en-US" b="1" dirty="0">
              <a:latin typeface="Calibri" panose="020F0502020204030204" pitchFamily="34" charset="0"/>
              <a:cs typeface="Calibri" panose="020F0502020204030204" pitchFamily="34" charset="0"/>
            </a:endParaRPr>
          </a:p>
        </p:txBody>
      </p:sp>
      <p:sp>
        <p:nvSpPr>
          <p:cNvPr id="4" name="内容占位符 3"/>
          <p:cNvSpPr>
            <a:spLocks noGrp="1"/>
          </p:cNvSpPr>
          <p:nvPr>
            <p:ph idx="1"/>
            <p:custDataLst>
              <p:tags r:id="rId1"/>
            </p:custDataLst>
          </p:nvPr>
        </p:nvSpPr>
        <p:spPr>
          <a:xfrm>
            <a:off x="0" y="922338"/>
            <a:ext cx="12192000" cy="4022961"/>
          </a:xfrm>
          <a:prstGeom prst="rect">
            <a:avLst/>
          </a:prstGeom>
        </p:spPr>
        <p:txBody>
          <a:bodyPr wrap="square">
            <a:spAutoFit/>
          </a:bodyPr>
          <a:lstStyle/>
          <a:p>
            <a:pPr algn="just">
              <a:lnSpc>
                <a:spcPct val="150000"/>
              </a:lnSpc>
              <a:spcAft>
                <a:spcPts val="750"/>
              </a:spcAft>
            </a:pPr>
            <a:r>
              <a:rPr lang="en-US" altLang="zh-CN" sz="3600" b="1" i="1" kern="100" dirty="0">
                <a:solidFill>
                  <a:schemeClr val="dk1"/>
                </a:solidFill>
                <a:latin typeface="Calibri" panose="020F0502020204030204" pitchFamily="34" charset="0"/>
                <a:ea typeface="微软雅黑" panose="020B0503020204020204" charset="-122"/>
                <a:cs typeface="Calibri" panose="020F0502020204030204" pitchFamily="34" charset="0"/>
              </a:rPr>
              <a:t>Paragraph 1</a:t>
            </a:r>
            <a:r>
              <a:rPr lang="zh-CN" altLang="zh-CN" sz="3600" b="1" i="1" kern="100" dirty="0">
                <a:solidFill>
                  <a:schemeClr val="dk1"/>
                </a:solidFill>
                <a:latin typeface="Calibri" panose="020F0502020204030204" pitchFamily="34" charset="0"/>
                <a:ea typeface="微软雅黑" panose="020B0503020204020204" charset="-122"/>
                <a:cs typeface="Calibri" panose="020F0502020204030204" pitchFamily="34" charset="0"/>
              </a:rPr>
              <a:t>　　　</a:t>
            </a:r>
            <a:r>
              <a:rPr lang="en-US" altLang="zh-CN" sz="3600" b="1" i="1" kern="100" dirty="0">
                <a:solidFill>
                  <a:schemeClr val="dk1"/>
                </a:solidFill>
                <a:latin typeface="Calibri" panose="020F0502020204030204" pitchFamily="34" charset="0"/>
                <a:ea typeface="微软雅黑" panose="020B0503020204020204" charset="-122"/>
                <a:cs typeface="Calibri" panose="020F0502020204030204" pitchFamily="34" charset="0"/>
              </a:rPr>
              <a:t>     A Land of Mountains and Ice</a:t>
            </a:r>
            <a:endParaRPr lang="zh-CN" altLang="zh-CN" sz="3600" b="1" i="1" kern="100" dirty="0">
              <a:solidFill>
                <a:schemeClr val="dk1"/>
              </a:solidFill>
              <a:latin typeface="Calibri" panose="020F0502020204030204" pitchFamily="34" charset="0"/>
              <a:ea typeface="微软雅黑" panose="020B0503020204020204" charset="-122"/>
              <a:cs typeface="Calibri" panose="020F0502020204030204" pitchFamily="34" charset="0"/>
            </a:endParaRPr>
          </a:p>
          <a:p>
            <a:pPr algn="just">
              <a:lnSpc>
                <a:spcPct val="150000"/>
              </a:lnSpc>
              <a:spcAft>
                <a:spcPts val="750"/>
              </a:spcAft>
            </a:pPr>
            <a:r>
              <a:rPr lang="en-US" altLang="zh-CN" sz="3600" b="1" i="1" kern="100" dirty="0">
                <a:solidFill>
                  <a:schemeClr val="dk1"/>
                </a:solidFill>
                <a:latin typeface="Calibri" panose="020F0502020204030204" pitchFamily="34" charset="0"/>
                <a:ea typeface="微软雅黑" panose="020B0503020204020204" charset="-122"/>
                <a:cs typeface="Calibri" panose="020F0502020204030204" pitchFamily="34" charset="0"/>
              </a:rPr>
              <a:t>Paragraph 2	             Man at Peace with Nature</a:t>
            </a:r>
            <a:endParaRPr lang="zh-CN" altLang="zh-CN" sz="3600" b="1" i="1" kern="100" dirty="0">
              <a:solidFill>
                <a:schemeClr val="dk1"/>
              </a:solidFill>
              <a:latin typeface="Calibri" panose="020F0502020204030204" pitchFamily="34" charset="0"/>
              <a:ea typeface="微软雅黑" panose="020B0503020204020204" charset="-122"/>
              <a:cs typeface="Calibri" panose="020F0502020204030204" pitchFamily="34" charset="0"/>
            </a:endParaRPr>
          </a:p>
          <a:p>
            <a:pPr algn="just">
              <a:lnSpc>
                <a:spcPct val="150000"/>
              </a:lnSpc>
              <a:spcAft>
                <a:spcPts val="750"/>
              </a:spcAft>
            </a:pPr>
            <a:r>
              <a:rPr lang="en-US" altLang="zh-CN" sz="3600" b="1" i="1" kern="100" dirty="0">
                <a:solidFill>
                  <a:schemeClr val="dk1"/>
                </a:solidFill>
                <a:latin typeface="Calibri" panose="020F0502020204030204" pitchFamily="34" charset="0"/>
                <a:ea typeface="微软雅黑" panose="020B0503020204020204" charset="-122"/>
                <a:cs typeface="Calibri" panose="020F0502020204030204" pitchFamily="34" charset="0"/>
              </a:rPr>
              <a:t>Paragraph 3	             A Land of Adventure</a:t>
            </a:r>
            <a:endParaRPr lang="zh-CN" altLang="zh-CN" sz="3600" b="1" i="1" kern="100" dirty="0">
              <a:solidFill>
                <a:schemeClr val="dk1"/>
              </a:solidFill>
              <a:latin typeface="Calibri" panose="020F0502020204030204" pitchFamily="34" charset="0"/>
              <a:ea typeface="微软雅黑" panose="020B0503020204020204" charset="-122"/>
              <a:cs typeface="Calibri" panose="020F0502020204030204" pitchFamily="34" charset="0"/>
            </a:endParaRPr>
          </a:p>
          <a:p>
            <a:pPr algn="just">
              <a:lnSpc>
                <a:spcPct val="150000"/>
              </a:lnSpc>
              <a:spcAft>
                <a:spcPts val="750"/>
              </a:spcAft>
            </a:pPr>
            <a:r>
              <a:rPr lang="en-US" altLang="zh-CN" sz="3600" b="1" i="1" kern="100" dirty="0">
                <a:solidFill>
                  <a:schemeClr val="dk1"/>
                </a:solidFill>
                <a:latin typeface="Calibri" panose="020F0502020204030204" pitchFamily="34" charset="0"/>
                <a:ea typeface="微软雅黑" panose="020B0503020204020204" charset="-122"/>
                <a:cs typeface="Calibri" panose="020F0502020204030204" pitchFamily="34" charset="0"/>
              </a:rPr>
              <a:t>Paragraph 4	             A Summer Where the Sun Never Sleeps</a:t>
            </a:r>
            <a:endParaRPr lang="en-US" altLang="zh-CN" sz="3600" b="1" i="1" kern="100" dirty="0">
              <a:solidFill>
                <a:schemeClr val="dk1"/>
              </a:solidFill>
              <a:latin typeface="Calibri" panose="020F0502020204030204" pitchFamily="34" charset="0"/>
              <a:ea typeface="微软雅黑" panose="020B0503020204020204" charset="-122"/>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 y="836518"/>
            <a:ext cx="12192000" cy="3001772"/>
          </a:xfrm>
        </p:spPr>
        <p:txBody>
          <a:bodyPr/>
          <a:lstStyle/>
          <a:p>
            <a:r>
              <a:rPr lang="en-US" altLang="zh-CN" sz="2800" dirty="0">
                <a:latin typeface="Times New Roman" panose="02020603050405020304" pitchFamily="18" charset="0"/>
                <a:cs typeface="Times New Roman" panose="02020603050405020304" pitchFamily="18" charset="0"/>
              </a:rPr>
              <a:t>          I wake up to the sound of the wind buffeting the cloth of my tent. Even though the sun is brightly shining, telling whether it is morning or night is impossible. I’m above the Arctic Circle, where in summer the sun never sets. Checking my watch, I see that it is 7: 30 a.m. I leave my tent and walk over to the mountain edge. Spreading out before me, branches of the Rapa River flow through the valley below. I’m in the remote far north of Sweden in </a:t>
            </a:r>
            <a:r>
              <a:rPr lang="en-US" altLang="zh-CN" sz="2800" dirty="0" err="1">
                <a:latin typeface="Times New Roman" panose="02020603050405020304" pitchFamily="18" charset="0"/>
                <a:cs typeface="Times New Roman" panose="02020603050405020304" pitchFamily="18" charset="0"/>
              </a:rPr>
              <a:t>Sarek</a:t>
            </a:r>
            <a:r>
              <a:rPr lang="en-US" altLang="zh-CN" sz="2800" dirty="0">
                <a:latin typeface="Times New Roman" panose="02020603050405020304" pitchFamily="18" charset="0"/>
                <a:cs typeface="Times New Roman" panose="02020603050405020304" pitchFamily="18" charset="0"/>
              </a:rPr>
              <a:t> National Park, a place with no roads or towns.</a:t>
            </a:r>
            <a:r>
              <a:rPr lang="zh-CN" altLang="en-US" sz="2800" dirty="0">
                <a:latin typeface="Times New Roman" panose="02020603050405020304" pitchFamily="18" charset="0"/>
                <a:cs typeface="Times New Roman" panose="02020603050405020304" pitchFamily="18" charset="0"/>
              </a:rPr>
              <a:t>　</a:t>
            </a:r>
            <a:endParaRPr lang="zh-CN" altLang="en-US" sz="2800" dirty="0">
              <a:latin typeface="Times New Roman" panose="02020603050405020304" pitchFamily="18" charset="0"/>
              <a:cs typeface="Times New Roman" panose="02020603050405020304" pitchFamily="18" charset="0"/>
            </a:endParaRPr>
          </a:p>
          <a:p>
            <a:endParaRPr lang="zh-CN" altLang="en-US" dirty="0"/>
          </a:p>
        </p:txBody>
      </p:sp>
      <p:sp>
        <p:nvSpPr>
          <p:cNvPr id="4" name="文本框 3"/>
          <p:cNvSpPr txBox="1"/>
          <p:nvPr/>
        </p:nvSpPr>
        <p:spPr>
          <a:xfrm>
            <a:off x="5990141" y="1549552"/>
            <a:ext cx="5304657" cy="523220"/>
          </a:xfrm>
          <a:prstGeom prst="rect">
            <a:avLst/>
          </a:prstGeom>
          <a:noFill/>
        </p:spPr>
        <p:txBody>
          <a:bodyPr wrap="non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where in summer the sun never sets</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6652671" y="770716"/>
            <a:ext cx="887022" cy="954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44096" y="109509"/>
            <a:ext cx="7095597" cy="661207"/>
          </a:xfrm>
          <a:prstGeom prst="rect">
            <a:avLst/>
          </a:prstGeom>
          <a:noFill/>
        </p:spPr>
        <p:txBody>
          <a:bodyPr wrap="none" rtlCol="0">
            <a:spAutoFit/>
          </a:bodyPr>
          <a:lstStyle/>
          <a:p>
            <a:pPr>
              <a:lnSpc>
                <a:spcPct val="150000"/>
              </a:lnSpc>
            </a:pPr>
            <a:r>
              <a:rPr lang="en-US" altLang="zh-CN" sz="2800" dirty="0">
                <a:solidFill>
                  <a:srgbClr val="FF0000"/>
                </a:solidFill>
                <a:latin typeface="Times New Roman" panose="02020603050405020304" pitchFamily="18" charset="0"/>
                <a:cs typeface="Times New Roman" panose="02020603050405020304" pitchFamily="18" charset="0"/>
              </a:rPr>
              <a:t>Para. 1 A Summer Where the Sun Never Sleeps </a:t>
            </a:r>
            <a:endParaRPr lang="en-US" altLang="zh-CN" sz="2800" dirty="0">
              <a:solidFill>
                <a:srgbClr val="FF0000"/>
              </a:solidFill>
              <a:latin typeface="Times New Roman" panose="02020603050405020304" pitchFamily="18" charset="0"/>
              <a:cs typeface="Times New Roman" panose="02020603050405020304" pitchFamily="18" charset="0"/>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220656" y="4736263"/>
            <a:ext cx="2971344" cy="2082068"/>
          </a:xfrm>
          <a:prstGeom prst="rect">
            <a:avLst/>
          </a:prstGeom>
        </p:spPr>
      </p:pic>
      <p:sp>
        <p:nvSpPr>
          <p:cNvPr id="15" name="文本框 14"/>
          <p:cNvSpPr txBox="1"/>
          <p:nvPr/>
        </p:nvSpPr>
        <p:spPr>
          <a:xfrm>
            <a:off x="0" y="3839501"/>
            <a:ext cx="863350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2800" dirty="0">
                <a:latin typeface="Times New Roman" panose="02020603050405020304" pitchFamily="18" charset="0"/>
                <a:cs typeface="Times New Roman" panose="02020603050405020304" pitchFamily="18" charset="0"/>
              </a:rPr>
              <a:t>Location: _______________________________________</a:t>
            </a:r>
            <a:endParaRPr lang="zh-CN" altLang="en-US" sz="28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0" y="4785228"/>
            <a:ext cx="863350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800" dirty="0">
                <a:solidFill>
                  <a:schemeClr val="dk1"/>
                </a:solidFill>
                <a:latin typeface="Times New Roman" panose="02020603050405020304" pitchFamily="18" charset="0"/>
                <a:cs typeface="Times New Roman" panose="02020603050405020304" pitchFamily="18" charset="0"/>
              </a:rPr>
              <a:t>Weather:______________________________</a:t>
            </a:r>
            <a:endParaRPr lang="zh-CN" altLang="en-US" sz="2800" dirty="0">
              <a:solidFill>
                <a:schemeClr val="dk1"/>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0" y="5850971"/>
            <a:ext cx="6251327"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800" dirty="0">
                <a:solidFill>
                  <a:schemeClr val="dk1"/>
                </a:solidFill>
                <a:latin typeface="Times New Roman" panose="02020603050405020304" pitchFamily="18" charset="0"/>
                <a:cs typeface="Times New Roman" panose="02020603050405020304" pitchFamily="18" charset="0"/>
              </a:rPr>
              <a:t>Sights:___________________________</a:t>
            </a:r>
            <a:endParaRPr lang="zh-CN" altLang="en-US" sz="2800" dirty="0">
              <a:solidFill>
                <a:schemeClr val="dk1"/>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1504438" y="3947283"/>
            <a:ext cx="6813084" cy="400110"/>
          </a:xfrm>
          <a:prstGeom prst="rect">
            <a:avLst/>
          </a:prstGeom>
          <a:noFill/>
        </p:spPr>
        <p:txBody>
          <a:bodyPr wrap="none" rtlCol="0">
            <a:spAutoFit/>
          </a:bodyPr>
          <a:lstStyle/>
          <a:p>
            <a:r>
              <a:rPr lang="en-US" altLang="zh-CN" sz="2000" b="1" dirty="0"/>
              <a:t>In the remote far north of Sweden in </a:t>
            </a:r>
            <a:r>
              <a:rPr lang="en-US" altLang="zh-CN" sz="2000" b="1" dirty="0" err="1"/>
              <a:t>Sarek</a:t>
            </a:r>
            <a:r>
              <a:rPr lang="en-US" altLang="zh-CN" sz="2000" b="1" dirty="0"/>
              <a:t> National park</a:t>
            </a:r>
            <a:endParaRPr lang="zh-CN" altLang="en-US" sz="2000" b="1" dirty="0"/>
          </a:p>
        </p:txBody>
      </p:sp>
      <p:sp>
        <p:nvSpPr>
          <p:cNvPr id="19" name="文本框 18"/>
          <p:cNvSpPr txBox="1"/>
          <p:nvPr/>
        </p:nvSpPr>
        <p:spPr>
          <a:xfrm>
            <a:off x="1504438" y="4846783"/>
            <a:ext cx="5282215" cy="400110"/>
          </a:xfrm>
          <a:prstGeom prst="rect">
            <a:avLst/>
          </a:prstGeom>
          <a:noFill/>
        </p:spPr>
        <p:txBody>
          <a:bodyPr wrap="none" rtlCol="0">
            <a:spAutoFit/>
          </a:bodyPr>
          <a:lstStyle/>
          <a:p>
            <a:r>
              <a:rPr lang="en-US" altLang="zh-CN" sz="2000" b="1" dirty="0"/>
              <a:t>The wind buffeting, the sun shining brightly</a:t>
            </a:r>
            <a:endParaRPr lang="zh-CN" altLang="en-US" sz="2000" b="1" dirty="0"/>
          </a:p>
        </p:txBody>
      </p:sp>
      <p:sp>
        <p:nvSpPr>
          <p:cNvPr id="20" name="文本框 19"/>
          <p:cNvSpPr txBox="1"/>
          <p:nvPr/>
        </p:nvSpPr>
        <p:spPr>
          <a:xfrm>
            <a:off x="1340746" y="5912526"/>
            <a:ext cx="4591321" cy="400110"/>
          </a:xfrm>
          <a:prstGeom prst="rect">
            <a:avLst/>
          </a:prstGeom>
          <a:noFill/>
        </p:spPr>
        <p:txBody>
          <a:bodyPr wrap="none" rtlCol="0">
            <a:spAutoFit/>
          </a:bodyPr>
          <a:lstStyle/>
          <a:p>
            <a:r>
              <a:rPr lang="en-US" altLang="zh-CN" sz="2000" b="1" dirty="0"/>
              <a:t>Mountain edge, Rapa River, the valley</a:t>
            </a:r>
            <a:endParaRPr lang="zh-CN" altLang="en-US" sz="2000" b="1" dirty="0"/>
          </a:p>
        </p:txBody>
      </p:sp>
      <p:sp>
        <p:nvSpPr>
          <p:cNvPr id="22" name="文本框 21"/>
          <p:cNvSpPr txBox="1"/>
          <p:nvPr/>
        </p:nvSpPr>
        <p:spPr>
          <a:xfrm rot="21303029">
            <a:off x="453473" y="2167816"/>
            <a:ext cx="11348992"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sz="4000" b="1" dirty="0">
                <a:solidFill>
                  <a:srgbClr val="FF0000"/>
                </a:solidFill>
              </a:rPr>
              <a:t>Appreciate</a:t>
            </a:r>
            <a:r>
              <a:rPr lang="en-US" altLang="zh-CN" sz="4000" b="1" dirty="0"/>
              <a:t> the natural and breathtaking scenery</a:t>
            </a:r>
            <a:endParaRPr lang="zh-CN" alt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8" grpId="0"/>
      <p:bldP spid="19" grpId="0"/>
      <p:bldP spid="20"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908925"/>
            <a:ext cx="12192000" cy="3750682"/>
          </a:xfrm>
        </p:spPr>
        <p:txBody>
          <a:bodyPr/>
          <a:lstStyle/>
          <a:p>
            <a:r>
              <a:rPr lang="en-US" altLang="zh-CN" sz="2800" dirty="0" err="1">
                <a:latin typeface="Times New Roman" panose="02020603050405020304" pitchFamily="18" charset="0"/>
                <a:cs typeface="Times New Roman" panose="02020603050405020304" pitchFamily="18" charset="0"/>
              </a:rPr>
              <a:t>Sarke’s</a:t>
            </a:r>
            <a:r>
              <a:rPr lang="en-US" altLang="zh-CN" sz="2800" dirty="0">
                <a:latin typeface="Times New Roman" panose="02020603050405020304" pitchFamily="18" charset="0"/>
                <a:cs typeface="Times New Roman" panose="02020603050405020304" pitchFamily="18" charset="0"/>
              </a:rPr>
              <a:t> mountains used to be covered by vast sheets of ice. Around 9, 000 years ago, this ice melted, leaving behind about 100 glaciers. Soon after, reindeer began to arrive. Following the reindeer were the Sami people, who made this territory their home. Getting here is quite difficult, so apart from the Sami very few people have ever seen </a:t>
            </a:r>
            <a:r>
              <a:rPr lang="en-US" altLang="zh-CN" sz="2800" dirty="0" err="1">
                <a:latin typeface="Times New Roman" panose="02020603050405020304" pitchFamily="18" charset="0"/>
                <a:cs typeface="Times New Roman" panose="02020603050405020304" pitchFamily="18" charset="0"/>
              </a:rPr>
              <a:t>Sarek</a:t>
            </a:r>
            <a:r>
              <a:rPr lang="en-US" altLang="zh-CN" sz="2800" dirty="0">
                <a:latin typeface="Times New Roman" panose="02020603050405020304" pitchFamily="18" charset="0"/>
                <a:cs typeface="Times New Roman" panose="02020603050405020304" pitchFamily="18" charset="0"/>
              </a:rPr>
              <a:t>. In 1909, </a:t>
            </a:r>
            <a:r>
              <a:rPr lang="en-US" altLang="zh-CN" sz="2800" dirty="0" err="1">
                <a:latin typeface="Times New Roman" panose="02020603050405020304" pitchFamily="18" charset="0"/>
                <a:cs typeface="Times New Roman" panose="02020603050405020304" pitchFamily="18" charset="0"/>
              </a:rPr>
              <a:t>Sarek</a:t>
            </a:r>
            <a:r>
              <a:rPr lang="en-US" altLang="zh-CN" sz="2800" dirty="0">
                <a:latin typeface="Times New Roman" panose="02020603050405020304" pitchFamily="18" charset="0"/>
                <a:cs typeface="Times New Roman" panose="02020603050405020304" pitchFamily="18" charset="0"/>
              </a:rPr>
              <a:t> was made a national park in order to keep the land in its natural state. Though the Sami are allowed to continue their traditional way of life in the park, no one else can live here, and all new development is banned within park boundaries. At the far side of the valley, an ancient Sami cottage is visible. Close by, there are a few reindeer feeding on grass.</a:t>
            </a:r>
            <a:endParaRPr lang="zh-CN" altLang="en-US"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182328" y="4659607"/>
            <a:ext cx="3009672" cy="2198393"/>
          </a:xfrm>
          <a:prstGeom prst="rect">
            <a:avLst/>
          </a:prstGeom>
        </p:spPr>
      </p:pic>
      <p:sp>
        <p:nvSpPr>
          <p:cNvPr id="6" name="文本框 5"/>
          <p:cNvSpPr txBox="1"/>
          <p:nvPr/>
        </p:nvSpPr>
        <p:spPr>
          <a:xfrm>
            <a:off x="1357911" y="854170"/>
            <a:ext cx="1678665" cy="523220"/>
          </a:xfrm>
          <a:prstGeom prst="rect">
            <a:avLst/>
          </a:prstGeom>
          <a:noFill/>
        </p:spPr>
        <p:txBody>
          <a:bodyPr wrap="non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mountains</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6096000" y="865121"/>
            <a:ext cx="2622834" cy="523220"/>
          </a:xfrm>
          <a:prstGeom prst="rect">
            <a:avLst/>
          </a:prstGeom>
          <a:noFill/>
        </p:spPr>
        <p:txBody>
          <a:bodyPr wrap="non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vast sheets of ice</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cxnSp>
        <p:nvCxnSpPr>
          <p:cNvPr id="9" name="直接箭头连接符 8"/>
          <p:cNvCxnSpPr/>
          <p:nvPr/>
        </p:nvCxnSpPr>
        <p:spPr>
          <a:xfrm flipV="1">
            <a:off x="2425624" y="865121"/>
            <a:ext cx="482752" cy="1861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flipV="1">
            <a:off x="5765648" y="908925"/>
            <a:ext cx="547546" cy="1423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509217" y="266456"/>
            <a:ext cx="6072945" cy="523220"/>
          </a:xfrm>
          <a:prstGeom prst="rect">
            <a:avLst/>
          </a:prstGeom>
          <a:noFill/>
        </p:spPr>
        <p:txBody>
          <a:bodyPr wrap="none" rtlCol="0">
            <a:spAutoFit/>
          </a:bodyPr>
          <a:lstStyle/>
          <a:p>
            <a:r>
              <a:rPr lang="en-US" altLang="zh-CN" sz="2800" b="1" dirty="0">
                <a:solidFill>
                  <a:srgbClr val="FF0000"/>
                </a:solidFill>
                <a:latin typeface="Times New Roman" panose="02020603050405020304" pitchFamily="18" charset="0"/>
                <a:cs typeface="Times New Roman" panose="02020603050405020304" pitchFamily="18" charset="0"/>
              </a:rPr>
              <a:t>Para. 2 A Land of Mountain and Ice</a:t>
            </a:r>
            <a:r>
              <a:rPr lang="zh-CN" altLang="en-US" sz="2800" b="1" dirty="0">
                <a:solidFill>
                  <a:srgbClr val="FF0000"/>
                </a:solidFill>
                <a:latin typeface="Times New Roman" panose="02020603050405020304" pitchFamily="18" charset="0"/>
                <a:cs typeface="Times New Roman" panose="02020603050405020304" pitchFamily="18" charset="0"/>
              </a:rPr>
              <a:t>　</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8645734" y="191641"/>
            <a:ext cx="2975495"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2800" dirty="0">
                <a:latin typeface="Times New Roman" panose="02020603050405020304" pitchFamily="18" charset="0"/>
                <a:cs typeface="Times New Roman" panose="02020603050405020304" pitchFamily="18" charset="0"/>
              </a:rPr>
              <a:t>In the order of time</a:t>
            </a:r>
            <a:endParaRPr lang="zh-CN" altLang="en-US" sz="2800"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188036" y="4622029"/>
            <a:ext cx="1909497"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2400" dirty="0">
                <a:latin typeface="Times New Roman" panose="02020603050405020304" pitchFamily="18" charset="0"/>
                <a:cs typeface="Times New Roman" panose="02020603050405020304" pitchFamily="18" charset="0"/>
              </a:rPr>
              <a:t>be covered by</a:t>
            </a:r>
            <a:endParaRPr lang="zh-CN" altLang="en-US" sz="2400" dirty="0">
              <a:latin typeface="Times New Roman" panose="02020603050405020304" pitchFamily="18" charset="0"/>
              <a:cs typeface="Times New Roman" panose="02020603050405020304" pitchFamily="18" charset="0"/>
            </a:endParaRPr>
          </a:p>
        </p:txBody>
      </p:sp>
      <p:cxnSp>
        <p:nvCxnSpPr>
          <p:cNvPr id="22" name="直接箭头连接符 21"/>
          <p:cNvCxnSpPr/>
          <p:nvPr/>
        </p:nvCxnSpPr>
        <p:spPr>
          <a:xfrm>
            <a:off x="2120484" y="4869689"/>
            <a:ext cx="61027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2799435" y="4622029"/>
            <a:ext cx="150426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dirty="0">
                <a:latin typeface="Times New Roman" panose="02020603050405020304" pitchFamily="18" charset="0"/>
                <a:cs typeface="Times New Roman" panose="02020603050405020304" pitchFamily="18" charset="0"/>
              </a:rPr>
              <a:t>ice melted</a:t>
            </a:r>
            <a:endParaRPr lang="zh-CN" altLang="en-US" sz="2400" dirty="0">
              <a:latin typeface="Times New Roman" panose="02020603050405020304" pitchFamily="18" charset="0"/>
              <a:cs typeface="Times New Roman" panose="02020603050405020304" pitchFamily="18" charset="0"/>
            </a:endParaRPr>
          </a:p>
        </p:txBody>
      </p:sp>
      <p:cxnSp>
        <p:nvCxnSpPr>
          <p:cNvPr id="26" name="直接箭头连接符 25"/>
          <p:cNvCxnSpPr/>
          <p:nvPr/>
        </p:nvCxnSpPr>
        <p:spPr>
          <a:xfrm>
            <a:off x="4355042" y="4855277"/>
            <a:ext cx="51263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2922824" y="865121"/>
            <a:ext cx="1300356" cy="52322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used to </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31" name="文本框 30"/>
          <p:cNvSpPr txBox="1"/>
          <p:nvPr/>
        </p:nvSpPr>
        <p:spPr>
          <a:xfrm>
            <a:off x="8713819" y="865121"/>
            <a:ext cx="3116559" cy="52322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Around 9, 000 years</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32" name="文本框 31"/>
          <p:cNvSpPr txBox="1"/>
          <p:nvPr/>
        </p:nvSpPr>
        <p:spPr>
          <a:xfrm>
            <a:off x="8128035" y="1257683"/>
            <a:ext cx="1670650" cy="52322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Soon after</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33" name="文本框 32"/>
          <p:cNvSpPr txBox="1"/>
          <p:nvPr/>
        </p:nvSpPr>
        <p:spPr>
          <a:xfrm>
            <a:off x="1613196" y="1627262"/>
            <a:ext cx="1750800" cy="523220"/>
          </a:xfrm>
          <a:prstGeom prst="rect">
            <a:avLst/>
          </a:prstGeom>
          <a:noFill/>
        </p:spPr>
        <p:txBody>
          <a:bodyPr wrap="non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Following </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34" name="文本框 33"/>
          <p:cNvSpPr txBox="1"/>
          <p:nvPr/>
        </p:nvSpPr>
        <p:spPr>
          <a:xfrm>
            <a:off x="3405730" y="2381820"/>
            <a:ext cx="1292341" cy="523220"/>
          </a:xfrm>
          <a:prstGeom prst="rect">
            <a:avLst/>
          </a:prstGeom>
          <a:noFill/>
        </p:spPr>
        <p:txBody>
          <a:bodyPr wrap="non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In 1909</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35" name="文本框 34"/>
          <p:cNvSpPr txBox="1"/>
          <p:nvPr/>
        </p:nvSpPr>
        <p:spPr>
          <a:xfrm flipH="1">
            <a:off x="4921986" y="4646293"/>
            <a:ext cx="212343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dirty="0">
                <a:solidFill>
                  <a:schemeClr val="dk1"/>
                </a:solidFill>
                <a:latin typeface="Times New Roman" panose="02020603050405020304" pitchFamily="18" charset="0"/>
                <a:cs typeface="Times New Roman" panose="02020603050405020304" pitchFamily="18" charset="0"/>
              </a:rPr>
              <a:t>reindeer arrived</a:t>
            </a:r>
            <a:endParaRPr lang="zh-CN" altLang="en-US" sz="2400" dirty="0">
              <a:solidFill>
                <a:schemeClr val="dk1"/>
              </a:solidFill>
              <a:latin typeface="Times New Roman" panose="02020603050405020304" pitchFamily="18" charset="0"/>
              <a:cs typeface="Times New Roman" panose="02020603050405020304" pitchFamily="18" charset="0"/>
            </a:endParaRPr>
          </a:p>
        </p:txBody>
      </p:sp>
      <p:cxnSp>
        <p:nvCxnSpPr>
          <p:cNvPr id="36" name="直接箭头连接符 35"/>
          <p:cNvCxnSpPr/>
          <p:nvPr/>
        </p:nvCxnSpPr>
        <p:spPr>
          <a:xfrm>
            <a:off x="6401947" y="5107958"/>
            <a:ext cx="0" cy="4403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5563192" y="5626113"/>
            <a:ext cx="176295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dirty="0">
                <a:solidFill>
                  <a:schemeClr val="dk1"/>
                </a:solidFill>
                <a:latin typeface="Times New Roman" panose="02020603050405020304" pitchFamily="18" charset="0"/>
                <a:cs typeface="Times New Roman" panose="02020603050405020304" pitchFamily="18" charset="0"/>
              </a:rPr>
              <a:t>followed by Sami people</a:t>
            </a:r>
            <a:endParaRPr lang="zh-CN" altLang="en-US" sz="2400" dirty="0">
              <a:solidFill>
                <a:schemeClr val="dk1"/>
              </a:solidFill>
              <a:latin typeface="Times New Roman" panose="02020603050405020304" pitchFamily="18" charset="0"/>
              <a:cs typeface="Times New Roman" panose="02020603050405020304" pitchFamily="18" charset="0"/>
            </a:endParaRPr>
          </a:p>
        </p:txBody>
      </p:sp>
      <p:cxnSp>
        <p:nvCxnSpPr>
          <p:cNvPr id="39" name="直接箭头连接符 38"/>
          <p:cNvCxnSpPr/>
          <p:nvPr/>
        </p:nvCxnSpPr>
        <p:spPr>
          <a:xfrm flipH="1">
            <a:off x="4938992" y="5949075"/>
            <a:ext cx="6242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1570363" y="5810778"/>
            <a:ext cx="3351623"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altLang="zh-CN" sz="2400" dirty="0">
                <a:solidFill>
                  <a:schemeClr val="dk1"/>
                </a:solidFill>
                <a:latin typeface="Times New Roman" panose="02020603050405020304" pitchFamily="18" charset="0"/>
                <a:cs typeface="Times New Roman" panose="02020603050405020304" pitchFamily="18" charset="0"/>
              </a:rPr>
              <a:t>was made a national park</a:t>
            </a:r>
            <a:endParaRPr lang="zh-CN" altLang="en-US" sz="2400" dirty="0">
              <a:solidFill>
                <a:schemeClr val="dk1"/>
              </a:solidFill>
              <a:latin typeface="Times New Roman" panose="02020603050405020304" pitchFamily="18" charset="0"/>
              <a:cs typeface="Times New Roman" panose="02020603050405020304" pitchFamily="18" charset="0"/>
            </a:endParaRPr>
          </a:p>
        </p:txBody>
      </p:sp>
      <p:sp>
        <p:nvSpPr>
          <p:cNvPr id="43" name="文本框 42"/>
          <p:cNvSpPr txBox="1"/>
          <p:nvPr/>
        </p:nvSpPr>
        <p:spPr>
          <a:xfrm rot="20815012">
            <a:off x="1779976" y="3071016"/>
            <a:ext cx="6571158" cy="584775"/>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altLang="zh-CN" sz="3200" b="1" dirty="0">
                <a:latin typeface="Calibri" panose="020F0502020204030204" pitchFamily="34" charset="0"/>
                <a:cs typeface="Calibri" panose="020F0502020204030204" pitchFamily="34" charset="0"/>
              </a:rPr>
              <a:t>Provide historical and scientific value </a:t>
            </a:r>
            <a:endParaRPr lang="zh-CN" altLang="en-US" sz="32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500" fill="hold"/>
                                        <p:tgtEl>
                                          <p:spTgt spid="30"/>
                                        </p:tgtEl>
                                        <p:attrNameLst>
                                          <p:attrName>ppt_x</p:attrName>
                                        </p:attrNameLst>
                                      </p:cBhvr>
                                      <p:tavLst>
                                        <p:tav tm="0">
                                          <p:val>
                                            <p:strVal val="#ppt_x"/>
                                          </p:val>
                                        </p:tav>
                                        <p:tav tm="100000">
                                          <p:val>
                                            <p:strVal val="#ppt_x"/>
                                          </p:val>
                                        </p:tav>
                                      </p:tavLst>
                                    </p:anim>
                                    <p:anim calcmode="lin" valueType="num">
                                      <p:cBhvr additive="base">
                                        <p:cTn id="4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ppt_x"/>
                                          </p:val>
                                        </p:tav>
                                        <p:tav tm="100000">
                                          <p:val>
                                            <p:strVal val="#ppt_x"/>
                                          </p:val>
                                        </p:tav>
                                      </p:tavLst>
                                    </p:anim>
                                    <p:anim calcmode="lin" valueType="num">
                                      <p:cBhvr additive="base">
                                        <p:cTn id="5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additive="base">
                                        <p:cTn id="68" dur="500" fill="hold"/>
                                        <p:tgtEl>
                                          <p:spTgt spid="34"/>
                                        </p:tgtEl>
                                        <p:attrNameLst>
                                          <p:attrName>ppt_x</p:attrName>
                                        </p:attrNameLst>
                                      </p:cBhvr>
                                      <p:tavLst>
                                        <p:tav tm="0">
                                          <p:val>
                                            <p:strVal val="#ppt_x"/>
                                          </p:val>
                                        </p:tav>
                                        <p:tav tm="100000">
                                          <p:val>
                                            <p:strVal val="#ppt_x"/>
                                          </p:val>
                                        </p:tav>
                                      </p:tavLst>
                                    </p:anim>
                                    <p:anim calcmode="lin" valueType="num">
                                      <p:cBhvr additive="base">
                                        <p:cTn id="6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000"/>
                                        <p:tgtEl>
                                          <p:spTgt spid="20"/>
                                        </p:tgtEl>
                                      </p:cBhvr>
                                    </p:animEffect>
                                    <p:anim calcmode="lin" valueType="num">
                                      <p:cBhvr>
                                        <p:cTn id="75" dur="1000" fill="hold"/>
                                        <p:tgtEl>
                                          <p:spTgt spid="20"/>
                                        </p:tgtEl>
                                        <p:attrNameLst>
                                          <p:attrName>ppt_x</p:attrName>
                                        </p:attrNameLst>
                                      </p:cBhvr>
                                      <p:tavLst>
                                        <p:tav tm="0">
                                          <p:val>
                                            <p:strVal val="#ppt_x"/>
                                          </p:val>
                                        </p:tav>
                                        <p:tav tm="100000">
                                          <p:val>
                                            <p:strVal val="#ppt_x"/>
                                          </p:val>
                                        </p:tav>
                                      </p:tavLst>
                                    </p:anim>
                                    <p:anim calcmode="lin" valueType="num">
                                      <p:cBhvr>
                                        <p:cTn id="7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500" fill="hold"/>
                                        <p:tgtEl>
                                          <p:spTgt spid="25"/>
                                        </p:tgtEl>
                                        <p:attrNameLst>
                                          <p:attrName>ppt_x</p:attrName>
                                        </p:attrNameLst>
                                      </p:cBhvr>
                                      <p:tavLst>
                                        <p:tav tm="0">
                                          <p:val>
                                            <p:strVal val="#ppt_x"/>
                                          </p:val>
                                        </p:tav>
                                        <p:tav tm="100000">
                                          <p:val>
                                            <p:strVal val="#ppt_x"/>
                                          </p:val>
                                        </p:tav>
                                      </p:tavLst>
                                    </p:anim>
                                    <p:anim calcmode="lin" valueType="num">
                                      <p:cBhvr additive="base">
                                        <p:cTn id="8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additive="base">
                                        <p:cTn id="93" dur="500" fill="hold"/>
                                        <p:tgtEl>
                                          <p:spTgt spid="26"/>
                                        </p:tgtEl>
                                        <p:attrNameLst>
                                          <p:attrName>ppt_x</p:attrName>
                                        </p:attrNameLst>
                                      </p:cBhvr>
                                      <p:tavLst>
                                        <p:tav tm="0">
                                          <p:val>
                                            <p:strVal val="#ppt_x"/>
                                          </p:val>
                                        </p:tav>
                                        <p:tav tm="100000">
                                          <p:val>
                                            <p:strVal val="#ppt_x"/>
                                          </p:val>
                                        </p:tav>
                                      </p:tavLst>
                                    </p:anim>
                                    <p:anim calcmode="lin" valueType="num">
                                      <p:cBhvr additive="base">
                                        <p:cTn id="9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ppt_x"/>
                                          </p:val>
                                        </p:tav>
                                        <p:tav tm="100000">
                                          <p:val>
                                            <p:strVal val="#ppt_x"/>
                                          </p:val>
                                        </p:tav>
                                      </p:tavLst>
                                    </p:anim>
                                    <p:anim calcmode="lin" valueType="num">
                                      <p:cBhvr additive="base">
                                        <p:cTn id="10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fade">
                                      <p:cBhvr>
                                        <p:cTn id="105" dur="1000"/>
                                        <p:tgtEl>
                                          <p:spTgt spid="36"/>
                                        </p:tgtEl>
                                      </p:cBhvr>
                                    </p:animEffect>
                                    <p:anim calcmode="lin" valueType="num">
                                      <p:cBhvr>
                                        <p:cTn id="106" dur="1000" fill="hold"/>
                                        <p:tgtEl>
                                          <p:spTgt spid="36"/>
                                        </p:tgtEl>
                                        <p:attrNameLst>
                                          <p:attrName>ppt_x</p:attrName>
                                        </p:attrNameLst>
                                      </p:cBhvr>
                                      <p:tavLst>
                                        <p:tav tm="0">
                                          <p:val>
                                            <p:strVal val="#ppt_x"/>
                                          </p:val>
                                        </p:tav>
                                        <p:tav tm="100000">
                                          <p:val>
                                            <p:strVal val="#ppt_x"/>
                                          </p:val>
                                        </p:tav>
                                      </p:tavLst>
                                    </p:anim>
                                    <p:anim calcmode="lin" valueType="num">
                                      <p:cBhvr>
                                        <p:cTn id="10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38"/>
                                        </p:tgtEl>
                                        <p:attrNameLst>
                                          <p:attrName>style.visibility</p:attrName>
                                        </p:attrNameLst>
                                      </p:cBhvr>
                                      <p:to>
                                        <p:strVal val="visible"/>
                                      </p:to>
                                    </p:set>
                                    <p:anim calcmode="lin" valueType="num">
                                      <p:cBhvr additive="base">
                                        <p:cTn id="112" dur="500" fill="hold"/>
                                        <p:tgtEl>
                                          <p:spTgt spid="38"/>
                                        </p:tgtEl>
                                        <p:attrNameLst>
                                          <p:attrName>ppt_x</p:attrName>
                                        </p:attrNameLst>
                                      </p:cBhvr>
                                      <p:tavLst>
                                        <p:tav tm="0">
                                          <p:val>
                                            <p:strVal val="#ppt_x"/>
                                          </p:val>
                                        </p:tav>
                                        <p:tav tm="100000">
                                          <p:val>
                                            <p:strVal val="#ppt_x"/>
                                          </p:val>
                                        </p:tav>
                                      </p:tavLst>
                                    </p:anim>
                                    <p:anim calcmode="lin" valueType="num">
                                      <p:cBhvr additive="base">
                                        <p:cTn id="11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39"/>
                                        </p:tgtEl>
                                        <p:attrNameLst>
                                          <p:attrName>style.visibility</p:attrName>
                                        </p:attrNameLst>
                                      </p:cBhvr>
                                      <p:to>
                                        <p:strVal val="visible"/>
                                      </p:to>
                                    </p:set>
                                    <p:anim calcmode="lin" valueType="num">
                                      <p:cBhvr additive="base">
                                        <p:cTn id="118" dur="500" fill="hold"/>
                                        <p:tgtEl>
                                          <p:spTgt spid="39"/>
                                        </p:tgtEl>
                                        <p:attrNameLst>
                                          <p:attrName>ppt_x</p:attrName>
                                        </p:attrNameLst>
                                      </p:cBhvr>
                                      <p:tavLst>
                                        <p:tav tm="0">
                                          <p:val>
                                            <p:strVal val="#ppt_x"/>
                                          </p:val>
                                        </p:tav>
                                        <p:tav tm="100000">
                                          <p:val>
                                            <p:strVal val="#ppt_x"/>
                                          </p:val>
                                        </p:tav>
                                      </p:tavLst>
                                    </p:anim>
                                    <p:anim calcmode="lin" valueType="num">
                                      <p:cBhvr additive="base">
                                        <p:cTn id="1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42"/>
                                        </p:tgtEl>
                                        <p:attrNameLst>
                                          <p:attrName>style.visibility</p:attrName>
                                        </p:attrNameLst>
                                      </p:cBhvr>
                                      <p:to>
                                        <p:strVal val="visible"/>
                                      </p:to>
                                    </p:set>
                                    <p:anim calcmode="lin" valueType="num">
                                      <p:cBhvr additive="base">
                                        <p:cTn id="124" dur="500" fill="hold"/>
                                        <p:tgtEl>
                                          <p:spTgt spid="42"/>
                                        </p:tgtEl>
                                        <p:attrNameLst>
                                          <p:attrName>ppt_x</p:attrName>
                                        </p:attrNameLst>
                                      </p:cBhvr>
                                      <p:tavLst>
                                        <p:tav tm="0">
                                          <p:val>
                                            <p:strVal val="#ppt_x"/>
                                          </p:val>
                                        </p:tav>
                                        <p:tav tm="100000">
                                          <p:val>
                                            <p:strVal val="#ppt_x"/>
                                          </p:val>
                                        </p:tav>
                                      </p:tavLst>
                                    </p:anim>
                                    <p:anim calcmode="lin" valueType="num">
                                      <p:cBhvr additive="base">
                                        <p:cTn id="12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43"/>
                                        </p:tgtEl>
                                        <p:attrNameLst>
                                          <p:attrName>style.visibility</p:attrName>
                                        </p:attrNameLst>
                                      </p:cBhvr>
                                      <p:to>
                                        <p:strVal val="visible"/>
                                      </p:to>
                                    </p:set>
                                    <p:animEffect transition="in" filter="fade">
                                      <p:cBhvr>
                                        <p:cTn id="130" dur="1000"/>
                                        <p:tgtEl>
                                          <p:spTgt spid="43"/>
                                        </p:tgtEl>
                                      </p:cBhvr>
                                    </p:animEffect>
                                    <p:anim calcmode="lin" valueType="num">
                                      <p:cBhvr>
                                        <p:cTn id="131" dur="1000" fill="hold"/>
                                        <p:tgtEl>
                                          <p:spTgt spid="43"/>
                                        </p:tgtEl>
                                        <p:attrNameLst>
                                          <p:attrName>ppt_x</p:attrName>
                                        </p:attrNameLst>
                                      </p:cBhvr>
                                      <p:tavLst>
                                        <p:tav tm="0">
                                          <p:val>
                                            <p:strVal val="#ppt_x"/>
                                          </p:val>
                                        </p:tav>
                                        <p:tav tm="100000">
                                          <p:val>
                                            <p:strVal val="#ppt_x"/>
                                          </p:val>
                                        </p:tav>
                                      </p:tavLst>
                                    </p:anim>
                                    <p:anim calcmode="lin" valueType="num">
                                      <p:cBhvr>
                                        <p:cTn id="13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8" grpId="0"/>
      <p:bldP spid="19" grpId="0" animBg="1"/>
      <p:bldP spid="20" grpId="0" animBg="1"/>
      <p:bldP spid="25" grpId="0" animBg="1"/>
      <p:bldP spid="30" grpId="0"/>
      <p:bldP spid="31" grpId="0"/>
      <p:bldP spid="32" grpId="0"/>
      <p:bldP spid="33" grpId="0"/>
      <p:bldP spid="34" grpId="0"/>
      <p:bldP spid="35" grpId="0" animBg="1"/>
      <p:bldP spid="38" grpId="0"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834569"/>
            <a:ext cx="12192000" cy="4033105"/>
          </a:xfrm>
        </p:spPr>
        <p:txBody>
          <a:bodyPr>
            <a:normAutofit/>
          </a:bodyPr>
          <a:lstStyle/>
          <a:p>
            <a:r>
              <a:rPr lang="en-US" altLang="zh-CN" sz="2800" dirty="0">
                <a:latin typeface="Times New Roman" panose="02020603050405020304" pitchFamily="18" charset="0"/>
                <a:cs typeface="Times New Roman" panose="02020603050405020304" pitchFamily="18" charset="0"/>
              </a:rPr>
              <a:t>For hundreds of years, looking after reindeer was a way of life for the Sami. They used the reindeer’s meat for food, their bones for tools, and their skin for making clothes and tents. Since reindeer were always on the move, the Sami would pick up their tents and accompany them. Today, most Sami have houses in villages near </a:t>
            </a:r>
            <a:r>
              <a:rPr lang="en-US" altLang="zh-CN" sz="2800" dirty="0" err="1">
                <a:latin typeface="Times New Roman" panose="02020603050405020304" pitchFamily="18" charset="0"/>
                <a:cs typeface="Times New Roman" panose="02020603050405020304" pitchFamily="18" charset="0"/>
              </a:rPr>
              <a:t>Sarek</a:t>
            </a:r>
            <a:r>
              <a:rPr lang="en-US" altLang="zh-CN" sz="2800" dirty="0">
                <a:latin typeface="Times New Roman" panose="02020603050405020304" pitchFamily="18" charset="0"/>
                <a:cs typeface="Times New Roman" panose="02020603050405020304" pitchFamily="18" charset="0"/>
              </a:rPr>
              <a:t> and live a modern life just like their </a:t>
            </a:r>
            <a:r>
              <a:rPr lang="en-US" altLang="zh-CN" sz="2800" dirty="0" err="1">
                <a:latin typeface="Times New Roman" panose="02020603050405020304" pitchFamily="18" charset="0"/>
                <a:cs typeface="Times New Roman" panose="02020603050405020304" pitchFamily="18" charset="0"/>
              </a:rPr>
              <a:t>neighbours</a:t>
            </a:r>
            <a:r>
              <a:rPr lang="en-US" altLang="zh-CN" sz="2800" dirty="0">
                <a:latin typeface="Times New Roman" panose="02020603050405020304" pitchFamily="18" charset="0"/>
                <a:cs typeface="Times New Roman" panose="02020603050405020304" pitchFamily="18" charset="0"/>
              </a:rPr>
              <a:t>. But every spring, a small number of Sami still follow their reindeer into the valleys of </a:t>
            </a:r>
            <a:r>
              <a:rPr lang="en-US" altLang="zh-CN" sz="2800" dirty="0" err="1">
                <a:latin typeface="Times New Roman" panose="02020603050405020304" pitchFamily="18" charset="0"/>
                <a:cs typeface="Times New Roman" panose="02020603050405020304" pitchFamily="18" charset="0"/>
              </a:rPr>
              <a:t>Sarek</a:t>
            </a:r>
            <a:r>
              <a:rPr lang="en-US" altLang="zh-CN" sz="2800" dirty="0">
                <a:latin typeface="Times New Roman" panose="02020603050405020304" pitchFamily="18" charset="0"/>
                <a:cs typeface="Times New Roman" panose="02020603050405020304" pitchFamily="18" charset="0"/>
              </a:rPr>
              <a:t>, living in tents or old cottages and </a:t>
            </a:r>
            <a:r>
              <a:rPr lang="en-US" altLang="zh-CN" dirty="0">
                <a:latin typeface="Times New Roman" panose="02020603050405020304" pitchFamily="18" charset="0"/>
                <a:cs typeface="Times New Roman" panose="02020603050405020304" pitchFamily="18" charset="0"/>
              </a:rPr>
              <a:t>enjoying their traditions</a:t>
            </a:r>
            <a:r>
              <a:rPr lang="en-US" altLang="zh-CN" sz="2800" dirty="0">
                <a:latin typeface="Times New Roman" panose="02020603050405020304" pitchFamily="18" charset="0"/>
                <a:cs typeface="Times New Roman" panose="02020603050405020304" pitchFamily="18" charset="0"/>
              </a:rPr>
              <a:t>. I am not a Sami, but in </a:t>
            </a:r>
            <a:r>
              <a:rPr lang="en-US" altLang="zh-CN" sz="2800" dirty="0" err="1">
                <a:latin typeface="Times New Roman" panose="02020603050405020304" pitchFamily="18" charset="0"/>
                <a:cs typeface="Times New Roman" panose="02020603050405020304" pitchFamily="18" charset="0"/>
              </a:rPr>
              <a:t>Sarek</a:t>
            </a:r>
            <a:r>
              <a:rPr lang="en-US" altLang="zh-CN" sz="2800" dirty="0">
                <a:latin typeface="Times New Roman" panose="02020603050405020304" pitchFamily="18" charset="0"/>
                <a:cs typeface="Times New Roman" panose="02020603050405020304" pitchFamily="18" charset="0"/>
              </a:rPr>
              <a:t> I’ve adopted some of their habits. For example, this morning my breakfast is flat bread warmed over a fire, dried reindeer meat, and some sweet and sour berries that I found growing near my tent.</a:t>
            </a:r>
            <a:r>
              <a:rPr lang="zh-CN" altLang="en-US" sz="28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endParaRPr lang="zh-CN" altLang="en-US" dirty="0"/>
          </a:p>
        </p:txBody>
      </p:sp>
      <p:sp>
        <p:nvSpPr>
          <p:cNvPr id="5" name="文本框 4"/>
          <p:cNvSpPr txBox="1"/>
          <p:nvPr/>
        </p:nvSpPr>
        <p:spPr>
          <a:xfrm>
            <a:off x="2765102" y="1565979"/>
            <a:ext cx="9119804" cy="523220"/>
          </a:xfrm>
          <a:prstGeom prst="rect">
            <a:avLst/>
          </a:prstGeom>
          <a:noFill/>
        </p:spPr>
        <p:txBody>
          <a:bodyPr wrap="non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Since reindeer were always on the move, the Sami would pick</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235445" y="1943785"/>
            <a:ext cx="5192447" cy="523220"/>
          </a:xfrm>
          <a:prstGeom prst="rect">
            <a:avLst/>
          </a:prstGeom>
          <a:noFill/>
        </p:spPr>
        <p:txBody>
          <a:bodyPr wrap="non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up their tents and accompany them</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3509762" y="801341"/>
            <a:ext cx="7787709" cy="523220"/>
          </a:xfrm>
          <a:prstGeom prst="rect">
            <a:avLst/>
          </a:prstGeom>
          <a:noFill/>
        </p:spPr>
        <p:txBody>
          <a:bodyPr wrap="non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looking after reindeer was a way of life for the Sami.</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0" y="88315"/>
            <a:ext cx="5354351" cy="670440"/>
          </a:xfrm>
          <a:prstGeom prst="rect">
            <a:avLst/>
          </a:prstGeom>
          <a:noFill/>
        </p:spPr>
        <p:txBody>
          <a:bodyPr wrap="none" rtlCol="0">
            <a:spAutoFit/>
          </a:bodyPr>
          <a:lstStyle/>
          <a:p>
            <a:pPr>
              <a:lnSpc>
                <a:spcPct val="150000"/>
              </a:lnSpc>
            </a:pPr>
            <a:r>
              <a:rPr lang="en-US" altLang="zh-CN" sz="2800" dirty="0">
                <a:solidFill>
                  <a:srgbClr val="FF0000"/>
                </a:solidFill>
                <a:latin typeface="Times New Roman" panose="02020603050405020304" pitchFamily="18" charset="0"/>
                <a:cs typeface="Times New Roman" panose="02020603050405020304" pitchFamily="18" charset="0"/>
              </a:rPr>
              <a:t>Para. 3 Man at Peace with Nature</a:t>
            </a:r>
            <a:r>
              <a:rPr lang="zh-CN" altLang="en-US" sz="2800" dirty="0">
                <a:solidFill>
                  <a:srgbClr val="FF0000"/>
                </a:solidFill>
                <a:latin typeface="Times New Roman" panose="02020603050405020304" pitchFamily="18" charset="0"/>
                <a:cs typeface="Times New Roman" panose="02020603050405020304" pitchFamily="18" charset="0"/>
              </a:rPr>
              <a:t>　</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67313" y="4670556"/>
            <a:ext cx="3835622" cy="2171016"/>
          </a:xfrm>
          <a:prstGeom prst="rect">
            <a:avLst/>
          </a:prstGeom>
        </p:spPr>
      </p:pic>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2935" y="4670554"/>
            <a:ext cx="3989065" cy="2171017"/>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70553"/>
            <a:ext cx="4367313" cy="2171017"/>
          </a:xfrm>
          <a:prstGeom prst="rect">
            <a:avLst/>
          </a:prstGeom>
        </p:spPr>
      </p:pic>
      <p:sp>
        <p:nvSpPr>
          <p:cNvPr id="23" name="文本框 22"/>
          <p:cNvSpPr txBox="1"/>
          <p:nvPr/>
        </p:nvSpPr>
        <p:spPr>
          <a:xfrm rot="20876955">
            <a:off x="1484409" y="3100416"/>
            <a:ext cx="7886967" cy="523220"/>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altLang="zh-CN" sz="2800" b="1" dirty="0">
                <a:latin typeface="Times New Roman" panose="02020603050405020304" pitchFamily="18" charset="0"/>
                <a:cs typeface="Times New Roman" panose="02020603050405020304" pitchFamily="18" charset="0"/>
              </a:rPr>
              <a:t>build up an ideal home for both </a:t>
            </a:r>
            <a:r>
              <a:rPr lang="en-US" altLang="zh-CN" sz="2800" b="1" dirty="0" err="1">
                <a:latin typeface="Times New Roman" panose="02020603050405020304" pitchFamily="18" charset="0"/>
                <a:cs typeface="Times New Roman" panose="02020603050405020304" pitchFamily="18" charset="0"/>
              </a:rPr>
              <a:t>sami</a:t>
            </a:r>
            <a:r>
              <a:rPr lang="en-US" altLang="zh-CN" sz="2800" b="1" dirty="0">
                <a:latin typeface="Times New Roman" panose="02020603050405020304" pitchFamily="18" charset="0"/>
                <a:cs typeface="Times New Roman" panose="02020603050405020304" pitchFamily="18" charset="0"/>
              </a:rPr>
              <a:t> and reindeer</a:t>
            </a:r>
            <a:endParaRPr lang="zh-CN" alt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84677"/>
            <a:ext cx="4221192" cy="615350"/>
          </a:xfrm>
        </p:spPr>
        <p:style>
          <a:lnRef idx="2">
            <a:schemeClr val="dk1"/>
          </a:lnRef>
          <a:fillRef idx="1">
            <a:schemeClr val="lt1"/>
          </a:fillRef>
          <a:effectRef idx="0">
            <a:schemeClr val="dk1"/>
          </a:effectRef>
          <a:fontRef idx="minor">
            <a:schemeClr val="dk1"/>
          </a:fontRef>
        </p:style>
        <p:txBody>
          <a:bodyPr/>
          <a:lstStyle/>
          <a:p>
            <a:pPr marL="0" indent="0">
              <a:buNone/>
            </a:pPr>
            <a:r>
              <a:rPr lang="en-US" altLang="zh-CN" b="1" dirty="0">
                <a:latin typeface="Calibri" panose="020F0502020204030204" pitchFamily="34" charset="0"/>
                <a:cs typeface="Calibri" panose="020F0502020204030204" pitchFamily="34" charset="0"/>
              </a:rPr>
              <a:t>f</a:t>
            </a:r>
            <a:r>
              <a:rPr lang="en-US" altLang="zh-CN" b="1" dirty="0"/>
              <a:t>or hundreds of years</a:t>
            </a:r>
            <a:endParaRPr lang="zh-CN" altLang="en-US" b="1" dirty="0"/>
          </a:p>
        </p:txBody>
      </p:sp>
      <p:sp>
        <p:nvSpPr>
          <p:cNvPr id="4" name="文本框 3"/>
          <p:cNvSpPr txBox="1"/>
          <p:nvPr/>
        </p:nvSpPr>
        <p:spPr>
          <a:xfrm>
            <a:off x="9753031" y="182106"/>
            <a:ext cx="1215397"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2800" b="1" dirty="0"/>
              <a:t>today </a:t>
            </a:r>
            <a:endParaRPr lang="zh-CN" altLang="en-US" sz="2800" b="1" dirty="0"/>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53031" y="4454370"/>
            <a:ext cx="2381459" cy="2381459"/>
          </a:xfrm>
          <a:prstGeom prst="rect">
            <a:avLst/>
          </a:prstGeom>
        </p:spPr>
      </p:pic>
      <p:sp>
        <p:nvSpPr>
          <p:cNvPr id="8" name="文本框 7"/>
          <p:cNvSpPr txBox="1"/>
          <p:nvPr/>
        </p:nvSpPr>
        <p:spPr>
          <a:xfrm>
            <a:off x="132271" y="747623"/>
            <a:ext cx="492280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b="1" dirty="0"/>
              <a:t>looking after reindeer             </a:t>
            </a:r>
            <a:endParaRPr lang="zh-CN" altLang="en-US" sz="2400" b="1" dirty="0"/>
          </a:p>
        </p:txBody>
      </p:sp>
      <p:sp>
        <p:nvSpPr>
          <p:cNvPr id="9" name="文本框 8"/>
          <p:cNvSpPr txBox="1"/>
          <p:nvPr/>
        </p:nvSpPr>
        <p:spPr>
          <a:xfrm>
            <a:off x="48255" y="1314099"/>
            <a:ext cx="5052832"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2400" b="1" dirty="0"/>
              <a:t>used the reindeer’s meat for food,</a:t>
            </a:r>
            <a:endParaRPr lang="en-US" altLang="zh-CN" sz="2400" b="1" dirty="0"/>
          </a:p>
          <a:p>
            <a:r>
              <a:rPr lang="en-US" altLang="zh-CN" sz="2400" b="1" dirty="0"/>
              <a:t> their bones for tools, </a:t>
            </a:r>
            <a:endParaRPr lang="en-US" altLang="zh-CN" sz="2400" b="1" dirty="0"/>
          </a:p>
          <a:p>
            <a:r>
              <a:rPr lang="en-US" altLang="zh-CN" sz="2400" b="1" dirty="0"/>
              <a:t>and their skin for making clothes and tents</a:t>
            </a:r>
            <a:r>
              <a:rPr lang="en-US" altLang="zh-CN" sz="1800" dirty="0">
                <a:latin typeface="Times New Roman" panose="02020603050405020304" pitchFamily="18" charset="0"/>
                <a:cs typeface="Times New Roman" panose="02020603050405020304" pitchFamily="18" charset="0"/>
              </a:rPr>
              <a:t>.</a:t>
            </a:r>
            <a:endParaRPr lang="zh-CN" altLang="en-US" dirty="0"/>
          </a:p>
        </p:txBody>
      </p:sp>
      <p:sp>
        <p:nvSpPr>
          <p:cNvPr id="10" name="文本框 9"/>
          <p:cNvSpPr txBox="1"/>
          <p:nvPr/>
        </p:nvSpPr>
        <p:spPr>
          <a:xfrm>
            <a:off x="0" y="3122761"/>
            <a:ext cx="5101087"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b="1" dirty="0">
                <a:solidFill>
                  <a:schemeClr val="dk1"/>
                </a:solidFill>
              </a:rPr>
              <a:t>pick up their tents and accompany them</a:t>
            </a:r>
            <a:endParaRPr lang="zh-CN" altLang="en-US" sz="2400" b="1" dirty="0">
              <a:solidFill>
                <a:schemeClr val="dk1"/>
              </a:solidFill>
            </a:endParaRPr>
          </a:p>
        </p:txBody>
      </p:sp>
      <p:sp>
        <p:nvSpPr>
          <p:cNvPr id="11" name="文本框 10"/>
          <p:cNvSpPr txBox="1"/>
          <p:nvPr/>
        </p:nvSpPr>
        <p:spPr>
          <a:xfrm>
            <a:off x="7395713" y="800027"/>
            <a:ext cx="473877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b="1" dirty="0">
                <a:solidFill>
                  <a:schemeClr val="dk1"/>
                </a:solidFill>
              </a:rPr>
              <a:t>live a modern life</a:t>
            </a:r>
            <a:endParaRPr lang="zh-CN" altLang="en-US" sz="2400" b="1" dirty="0">
              <a:solidFill>
                <a:schemeClr val="dk1"/>
              </a:solidFill>
            </a:endParaRPr>
          </a:p>
        </p:txBody>
      </p:sp>
      <p:sp>
        <p:nvSpPr>
          <p:cNvPr id="12" name="文本框 11"/>
          <p:cNvSpPr txBox="1"/>
          <p:nvPr/>
        </p:nvSpPr>
        <p:spPr>
          <a:xfrm>
            <a:off x="7395713" y="1806404"/>
            <a:ext cx="479212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b="1" dirty="0">
                <a:solidFill>
                  <a:schemeClr val="dk1"/>
                </a:solidFill>
              </a:rPr>
              <a:t>still follow their reindeer into the valleys</a:t>
            </a:r>
            <a:endParaRPr lang="zh-CN" altLang="en-US" sz="2400" b="1" dirty="0">
              <a:solidFill>
                <a:schemeClr val="dk1"/>
              </a:solidFill>
            </a:endParaRPr>
          </a:p>
        </p:txBody>
      </p:sp>
      <p:sp>
        <p:nvSpPr>
          <p:cNvPr id="13" name="文本框 12"/>
          <p:cNvSpPr txBox="1"/>
          <p:nvPr/>
        </p:nvSpPr>
        <p:spPr>
          <a:xfrm>
            <a:off x="7395713" y="3122760"/>
            <a:ext cx="4901396"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b="1" dirty="0">
                <a:solidFill>
                  <a:schemeClr val="dk1"/>
                </a:solidFill>
              </a:rPr>
              <a:t>living in tents or old cottages and enjoying their traditions</a:t>
            </a:r>
            <a:endParaRPr lang="zh-CN" altLang="en-US" sz="2400" b="1" dirty="0">
              <a:solidFill>
                <a:schemeClr val="dk1"/>
              </a:solidFill>
            </a:endParaRPr>
          </a:p>
        </p:txBody>
      </p:sp>
      <p:sp>
        <p:nvSpPr>
          <p:cNvPr id="14" name="文本框 13"/>
          <p:cNvSpPr txBox="1"/>
          <p:nvPr/>
        </p:nvSpPr>
        <p:spPr>
          <a:xfrm>
            <a:off x="3078467" y="6374164"/>
            <a:ext cx="6231193"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altLang="zh-CN" sz="2400" b="1" dirty="0">
                <a:solidFill>
                  <a:schemeClr val="dk1"/>
                </a:solidFill>
              </a:rPr>
              <a:t>Even visitors can adopt some of their habit </a:t>
            </a:r>
            <a:endParaRPr lang="zh-CN" altLang="en-US" sz="2400" b="1" dirty="0">
              <a:solidFill>
                <a:schemeClr val="dk1"/>
              </a:solidFill>
            </a:endParaRPr>
          </a:p>
        </p:txBody>
      </p:sp>
      <p:sp>
        <p:nvSpPr>
          <p:cNvPr id="17" name="空心弧 16"/>
          <p:cNvSpPr/>
          <p:nvPr/>
        </p:nvSpPr>
        <p:spPr>
          <a:xfrm>
            <a:off x="3646494" y="314668"/>
            <a:ext cx="5940730" cy="914400"/>
          </a:xfrm>
          <a:prstGeom prst="blockArc">
            <a:avLst/>
          </a:prstGeom>
          <a:solidFill>
            <a:schemeClr val="accent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tx1"/>
              </a:solidFill>
            </a:endParaRPr>
          </a:p>
        </p:txBody>
      </p:sp>
      <p:sp>
        <p:nvSpPr>
          <p:cNvPr id="18" name="文本框 17"/>
          <p:cNvSpPr txBox="1"/>
          <p:nvPr/>
        </p:nvSpPr>
        <p:spPr>
          <a:xfrm>
            <a:off x="5477399" y="3678941"/>
            <a:ext cx="1773242"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altLang="zh-CN" sz="2800" b="1" dirty="0">
                <a:solidFill>
                  <a:schemeClr val="lt1"/>
                </a:solidFill>
                <a:latin typeface="Times New Roman" panose="02020603050405020304" pitchFamily="18" charset="0"/>
                <a:cs typeface="Times New Roman" panose="02020603050405020304" pitchFamily="18" charset="0"/>
              </a:rPr>
              <a:t>pass down</a:t>
            </a:r>
            <a:endParaRPr lang="zh-CN" altLang="en-US" sz="2800" b="1" dirty="0">
              <a:solidFill>
                <a:schemeClr val="lt1"/>
              </a:solidFill>
              <a:latin typeface="Times New Roman" panose="02020603050405020304" pitchFamily="18" charset="0"/>
              <a:cs typeface="Times New Roman" panose="02020603050405020304" pitchFamily="18" charset="0"/>
            </a:endParaRPr>
          </a:p>
        </p:txBody>
      </p:sp>
      <p:sp>
        <p:nvSpPr>
          <p:cNvPr id="19" name="空心弧 18"/>
          <p:cNvSpPr/>
          <p:nvPr/>
        </p:nvSpPr>
        <p:spPr>
          <a:xfrm rot="10800000">
            <a:off x="3213114" y="3342098"/>
            <a:ext cx="6231194" cy="1298912"/>
          </a:xfrm>
          <a:prstGeom prst="blockArc">
            <a:avLst/>
          </a:prstGeom>
          <a:solidFill>
            <a:schemeClr val="accent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sp>
        <p:nvSpPr>
          <p:cNvPr id="20" name="文本框 19"/>
          <p:cNvSpPr txBox="1"/>
          <p:nvPr/>
        </p:nvSpPr>
        <p:spPr>
          <a:xfrm>
            <a:off x="5332328" y="610625"/>
            <a:ext cx="2063385"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altLang="zh-CN" sz="2800" b="1" dirty="0">
                <a:latin typeface="Times New Roman" panose="02020603050405020304" pitchFamily="18" charset="0"/>
                <a:cs typeface="Times New Roman" panose="02020603050405020304" pitchFamily="18" charset="0"/>
              </a:rPr>
              <a:t>adjustments</a:t>
            </a:r>
            <a:endParaRPr lang="zh-CN" altLang="en-US" sz="2800" b="1" dirty="0">
              <a:latin typeface="Times New Roman" panose="02020603050405020304" pitchFamily="18" charset="0"/>
              <a:cs typeface="Times New Roman" panose="02020603050405020304" pitchFamily="18" charset="0"/>
            </a:endParaRPr>
          </a:p>
        </p:txBody>
      </p:sp>
      <p:sp>
        <p:nvSpPr>
          <p:cNvPr id="23" name="文本框 22"/>
          <p:cNvSpPr txBox="1"/>
          <p:nvPr/>
        </p:nvSpPr>
        <p:spPr>
          <a:xfrm flipH="1">
            <a:off x="2793086" y="4954078"/>
            <a:ext cx="6809116"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2400" b="1" dirty="0">
                <a:solidFill>
                  <a:schemeClr val="dk1"/>
                </a:solidFill>
              </a:rPr>
              <a:t>a platform for Sami to </a:t>
            </a:r>
            <a:r>
              <a:rPr lang="en-US" altLang="zh-CN" sz="2400" b="1" dirty="0">
                <a:solidFill>
                  <a:srgbClr val="FF0000"/>
                </a:solidFill>
              </a:rPr>
              <a:t>maintain</a:t>
            </a:r>
            <a:r>
              <a:rPr lang="en-US" altLang="zh-CN" sz="2400" b="1" dirty="0">
                <a:solidFill>
                  <a:schemeClr val="dk1"/>
                </a:solidFill>
              </a:rPr>
              <a:t> superior traditions as well as </a:t>
            </a:r>
            <a:r>
              <a:rPr lang="en-US" altLang="zh-CN" sz="2400" b="1" dirty="0">
                <a:solidFill>
                  <a:srgbClr val="FF0000"/>
                </a:solidFill>
              </a:rPr>
              <a:t>enjoy</a:t>
            </a:r>
            <a:r>
              <a:rPr lang="en-US" altLang="zh-CN" sz="2400" b="1" dirty="0">
                <a:solidFill>
                  <a:schemeClr val="dk1"/>
                </a:solidFill>
              </a:rPr>
              <a:t> modern convenience</a:t>
            </a:r>
            <a:endParaRPr lang="zh-CN" altLang="en-US" sz="2400" b="1"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3" grpId="0" animBg="1"/>
    </p:bldLst>
  </p:timing>
</p:sld>
</file>

<file path=ppt/tags/tag1.xml><?xml version="1.0" encoding="utf-8"?>
<p:tagLst xmlns:p="http://schemas.openxmlformats.org/presentationml/2006/main">
  <p:tag name="AS_UNIQUEID" val="2472"/>
</p:tagLst>
</file>

<file path=ppt/tags/tag2.xml><?xml version="1.0" encoding="utf-8"?>
<p:tagLst xmlns:p="http://schemas.openxmlformats.org/presentationml/2006/main">
  <p:tag name="AS_UNIQUEID" val="2473"/>
</p:tagLst>
</file>

<file path=ppt/tags/tag3.xml><?xml version="1.0" encoding="utf-8"?>
<p:tagLst xmlns:p="http://schemas.openxmlformats.org/presentationml/2006/main">
  <p:tag name="AS_UNIQUEID" val="2474"/>
</p:tagLst>
</file>

<file path=ppt/tags/tag4.xml><?xml version="1.0" encoding="utf-8"?>
<p:tagLst xmlns:p="http://schemas.openxmlformats.org/presentationml/2006/main">
  <p:tag name="AS_UNIQUEID" val="2484"/>
</p:tagLst>
</file>

<file path=ppt/tags/tag5.xml><?xml version="1.0" encoding="utf-8"?>
<p:tagLst xmlns:p="http://schemas.openxmlformats.org/presentationml/2006/main">
  <p:tag name="AS_UNIQUEID" val="412"/>
</p:tagLst>
</file>

<file path=ppt/tags/tag6.xml><?xml version="1.0" encoding="utf-8"?>
<p:tagLst xmlns:p="http://schemas.openxmlformats.org/presentationml/2006/main">
  <p:tag name="AS_UNIQUEID" val="2306"/>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9160fb14-1374-401c-a7a1-1294ef68f64e}"/>
</p:tagLst>
</file>

<file path=ppt/tags/tag7.xml><?xml version="1.0" encoding="utf-8"?>
<p:tagLst xmlns:p="http://schemas.openxmlformats.org/presentationml/2006/main">
  <p:tag name="AS_UNIQUEID"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7025</Words>
  <Application>WPS 演示</Application>
  <PresentationFormat>宽屏</PresentationFormat>
  <Paragraphs>211</Paragraphs>
  <Slides>17</Slides>
  <Notes>1</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17</vt:i4>
      </vt:variant>
    </vt:vector>
  </HeadingPairs>
  <TitlesOfParts>
    <vt:vector size="36" baseType="lpstr">
      <vt:lpstr>Arial</vt:lpstr>
      <vt:lpstr>宋体</vt:lpstr>
      <vt:lpstr>Wingdings</vt:lpstr>
      <vt:lpstr>Tw Cen MT Condensed Extra Bold</vt:lpstr>
      <vt:lpstr>Calibri</vt:lpstr>
      <vt:lpstr>Times New Roman</vt:lpstr>
      <vt:lpstr>Cambria Math</vt:lpstr>
      <vt:lpstr>Aharoni</vt:lpstr>
      <vt:lpstr>Yu Gothic UI Semibold</vt:lpstr>
      <vt:lpstr>华文琥珀</vt:lpstr>
      <vt:lpstr>微软雅黑</vt:lpstr>
      <vt:lpstr>Goudy Old Style</vt:lpstr>
      <vt:lpstr>Arial Unicode MS</vt:lpstr>
      <vt:lpstr>等线 Light</vt:lpstr>
      <vt:lpstr>等线</vt:lpstr>
      <vt:lpstr>HelveticaNeue</vt:lpstr>
      <vt:lpstr>Corbel</vt:lpstr>
      <vt:lpstr>华文新魏</vt:lpstr>
      <vt:lpstr>Office 主题​​</vt:lpstr>
      <vt:lpstr>PowerPoint 演示文稿</vt:lpstr>
      <vt:lpstr>PowerPoint 演示文稿</vt:lpstr>
      <vt:lpstr>PowerPoint 演示文稿</vt:lpstr>
      <vt:lpstr>PowerPoint 演示文稿</vt:lpstr>
      <vt:lpstr>Reading </vt:lpstr>
      <vt:lpstr>PowerPoint 演示文稿</vt:lpstr>
      <vt:lpstr>PowerPoint 演示文稿</vt:lpstr>
      <vt:lpstr>PowerPoint 演示文稿</vt:lpstr>
      <vt:lpstr>PowerPoint 演示文稿</vt:lpstr>
      <vt:lpstr>Para. 4  A Land of Adventure 　 </vt:lpstr>
      <vt:lpstr>PowerPoint 演示文稿</vt:lpstr>
      <vt:lpstr>Discussion</vt:lpstr>
      <vt:lpstr>Thinking </vt:lpstr>
      <vt:lpstr>Homework</vt:lpstr>
      <vt:lpstr>PowerPoint 演示文稿</vt:lpstr>
      <vt:lpstr>Features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汪 剑</dc:creator>
  <cp:lastModifiedBy>24147</cp:lastModifiedBy>
  <cp:revision>11</cp:revision>
  <dcterms:created xsi:type="dcterms:W3CDTF">2021-10-23T04:36:00Z</dcterms:created>
  <dcterms:modified xsi:type="dcterms:W3CDTF">2022-01-21T07:04:56Z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