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494" r:id="rId4"/>
    <p:sldId id="437" r:id="rId5"/>
    <p:sldId id="469" r:id="rId6"/>
    <p:sldId id="470" r:id="rId7"/>
    <p:sldId id="471" r:id="rId8"/>
    <p:sldId id="472" r:id="rId9"/>
    <p:sldId id="473" r:id="rId10"/>
    <p:sldId id="474" r:id="rId11"/>
    <p:sldId id="475" r:id="rId12"/>
    <p:sldId id="476" r:id="rId13"/>
    <p:sldId id="477" r:id="rId15"/>
    <p:sldId id="478" r:id="rId16"/>
    <p:sldId id="479" r:id="rId17"/>
    <p:sldId id="455" r:id="rId18"/>
    <p:sldId id="456" r:id="rId19"/>
    <p:sldId id="457" r:id="rId20"/>
    <p:sldId id="458" r:id="rId21"/>
    <p:sldId id="399" r:id="rId22"/>
    <p:sldId id="400" r:id="rId23"/>
    <p:sldId id="401" r:id="rId24"/>
    <p:sldId id="433" r:id="rId25"/>
    <p:sldId id="445" r:id="rId26"/>
    <p:sldId id="446" r:id="rId27"/>
    <p:sldId id="448" r:id="rId28"/>
    <p:sldId id="450" r:id="rId29"/>
    <p:sldId id="451" r:id="rId30"/>
    <p:sldId id="454"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558"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幻灯片图像占位符 1"/>
          <p:cNvSpPr>
            <a:spLocks noGrp="1" noRot="1" noChangeAspect="1"/>
          </p:cNvSpPr>
          <p:nvPr>
            <p:ph type="sldImg" idx="2"/>
          </p:nvPr>
        </p:nvSpPr>
        <p:spPr/>
      </p:sp>
      <p:sp>
        <p:nvSpPr>
          <p:cNvPr id="1048596"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幻灯片图像占位符 1"/>
          <p:cNvSpPr>
            <a:spLocks noGrp="1" noRot="1" noChangeAspect="1"/>
          </p:cNvSpPr>
          <p:nvPr>
            <p:ph type="sldImg" idx="2"/>
          </p:nvPr>
        </p:nvSpPr>
        <p:spPr/>
      </p:sp>
      <p:sp>
        <p:nvSpPr>
          <p:cNvPr id="1048601"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1048582"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1048583"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584" name="页脚占位符 4"/>
          <p:cNvSpPr>
            <a:spLocks noGrp="1"/>
          </p:cNvSpPr>
          <p:nvPr>
            <p:ph type="ftr" sz="quarter" idx="11"/>
          </p:nvPr>
        </p:nvSpPr>
        <p:spPr/>
        <p:txBody>
          <a:bodyPr/>
          <a:lstStyle/>
          <a:p>
            <a:endParaRPr lang="zh-CN" altLang="en-US"/>
          </a:p>
        </p:txBody>
      </p:sp>
      <p:sp>
        <p:nvSpPr>
          <p:cNvPr id="1048585"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9" name="标题 1"/>
          <p:cNvSpPr>
            <a:spLocks noGrp="1"/>
          </p:cNvSpPr>
          <p:nvPr>
            <p:ph type="title"/>
          </p:nvPr>
        </p:nvSpPr>
        <p:spPr/>
        <p:txBody>
          <a:bodyPr/>
          <a:lstStyle/>
          <a:p>
            <a:r>
              <a:rPr lang="zh-CN" altLang="en-US" smtClean="0"/>
              <a:t>单击此处编辑母版标题样式</a:t>
            </a:r>
            <a:endParaRPr lang="zh-CN" altLang="en-US"/>
          </a:p>
        </p:txBody>
      </p:sp>
      <p:sp>
        <p:nvSpPr>
          <p:cNvPr id="1048590"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91"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592" name="页脚占位符 4"/>
          <p:cNvSpPr>
            <a:spLocks noGrp="1"/>
          </p:cNvSpPr>
          <p:nvPr>
            <p:ph type="ftr" sz="quarter" idx="11"/>
          </p:nvPr>
        </p:nvSpPr>
        <p:spPr/>
        <p:txBody>
          <a:bodyPr/>
          <a:lstStyle/>
          <a:p>
            <a:endParaRPr lang="zh-CN" altLang="en-US"/>
          </a:p>
        </p:txBody>
      </p:sp>
      <p:sp>
        <p:nvSpPr>
          <p:cNvPr id="1048593"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766"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1048767"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768"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69" name="页脚占位符 4"/>
          <p:cNvSpPr>
            <a:spLocks noGrp="1"/>
          </p:cNvSpPr>
          <p:nvPr>
            <p:ph type="ftr" sz="quarter" idx="11"/>
          </p:nvPr>
        </p:nvSpPr>
        <p:spPr/>
        <p:txBody>
          <a:bodyPr/>
          <a:lstStyle/>
          <a:p>
            <a:endParaRPr lang="zh-CN" altLang="en-US"/>
          </a:p>
        </p:txBody>
      </p:sp>
      <p:sp>
        <p:nvSpPr>
          <p:cNvPr id="1048770"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771" name="标题 1"/>
          <p:cNvSpPr>
            <a:spLocks noGrp="1"/>
          </p:cNvSpPr>
          <p:nvPr>
            <p:ph type="title"/>
          </p:nvPr>
        </p:nvSpPr>
        <p:spPr/>
        <p:txBody>
          <a:bodyPr/>
          <a:lstStyle/>
          <a:p>
            <a:r>
              <a:rPr lang="zh-CN" altLang="en-US" smtClean="0"/>
              <a:t>单击此处编辑母版标题样式</a:t>
            </a:r>
            <a:endParaRPr lang="zh-CN" altLang="en-US"/>
          </a:p>
        </p:txBody>
      </p:sp>
      <p:sp>
        <p:nvSpPr>
          <p:cNvPr id="1048772"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3"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74"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75" name="页脚占位符 5"/>
          <p:cNvSpPr>
            <a:spLocks noGrp="1"/>
          </p:cNvSpPr>
          <p:nvPr>
            <p:ph type="ftr" sz="quarter" idx="11"/>
          </p:nvPr>
        </p:nvSpPr>
        <p:spPr/>
        <p:txBody>
          <a:bodyPr/>
          <a:lstStyle/>
          <a:p>
            <a:endParaRPr lang="zh-CN" altLang="en-US"/>
          </a:p>
        </p:txBody>
      </p:sp>
      <p:sp>
        <p:nvSpPr>
          <p:cNvPr id="1048776"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77"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1048778"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79"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81"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2"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83" name="页脚占位符 7"/>
          <p:cNvSpPr>
            <a:spLocks noGrp="1"/>
          </p:cNvSpPr>
          <p:nvPr>
            <p:ph type="ftr" sz="quarter" idx="11"/>
          </p:nvPr>
        </p:nvSpPr>
        <p:spPr/>
        <p:txBody>
          <a:bodyPr/>
          <a:lstStyle/>
          <a:p>
            <a:endParaRPr lang="zh-CN" altLang="en-US"/>
          </a:p>
        </p:txBody>
      </p:sp>
      <p:sp>
        <p:nvSpPr>
          <p:cNvPr id="1048784"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746" name="标题 1"/>
          <p:cNvSpPr>
            <a:spLocks noGrp="1"/>
          </p:cNvSpPr>
          <p:nvPr>
            <p:ph type="title"/>
          </p:nvPr>
        </p:nvSpPr>
        <p:spPr/>
        <p:txBody>
          <a:bodyPr/>
          <a:lstStyle/>
          <a:p>
            <a:r>
              <a:rPr lang="zh-CN" altLang="en-US" smtClean="0"/>
              <a:t>单击此处编辑母版标题样式</a:t>
            </a:r>
            <a:endParaRPr lang="zh-CN" altLang="en-US"/>
          </a:p>
        </p:txBody>
      </p:sp>
      <p:sp>
        <p:nvSpPr>
          <p:cNvPr id="1048747"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48" name="页脚占位符 3"/>
          <p:cNvSpPr>
            <a:spLocks noGrp="1"/>
          </p:cNvSpPr>
          <p:nvPr>
            <p:ph type="ftr" sz="quarter" idx="11"/>
          </p:nvPr>
        </p:nvSpPr>
        <p:spPr/>
        <p:txBody>
          <a:bodyPr/>
          <a:lstStyle/>
          <a:p>
            <a:endParaRPr lang="zh-CN" altLang="en-US"/>
          </a:p>
        </p:txBody>
      </p:sp>
      <p:sp>
        <p:nvSpPr>
          <p:cNvPr id="1048749"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85"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86" name="页脚占位符 2"/>
          <p:cNvSpPr>
            <a:spLocks noGrp="1"/>
          </p:cNvSpPr>
          <p:nvPr>
            <p:ph type="ftr" sz="quarter" idx="11"/>
          </p:nvPr>
        </p:nvSpPr>
        <p:spPr/>
        <p:txBody>
          <a:bodyPr/>
          <a:lstStyle/>
          <a:p>
            <a:endParaRPr lang="zh-CN" altLang="en-US"/>
          </a:p>
        </p:txBody>
      </p:sp>
      <p:sp>
        <p:nvSpPr>
          <p:cNvPr id="1048787"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88"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89"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90"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91"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92" name="页脚占位符 5"/>
          <p:cNvSpPr>
            <a:spLocks noGrp="1"/>
          </p:cNvSpPr>
          <p:nvPr>
            <p:ph type="ftr" sz="quarter" idx="11"/>
          </p:nvPr>
        </p:nvSpPr>
        <p:spPr/>
        <p:txBody>
          <a:bodyPr/>
          <a:lstStyle/>
          <a:p>
            <a:endParaRPr lang="zh-CN" altLang="en-US"/>
          </a:p>
        </p:txBody>
      </p:sp>
      <p:sp>
        <p:nvSpPr>
          <p:cNvPr id="1048793"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755"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56"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57"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58"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59" name="页脚占位符 5"/>
          <p:cNvSpPr>
            <a:spLocks noGrp="1"/>
          </p:cNvSpPr>
          <p:nvPr>
            <p:ph type="ftr" sz="quarter" idx="11"/>
          </p:nvPr>
        </p:nvSpPr>
        <p:spPr/>
        <p:txBody>
          <a:bodyPr/>
          <a:lstStyle/>
          <a:p>
            <a:endParaRPr lang="zh-CN" altLang="en-US"/>
          </a:p>
        </p:txBody>
      </p:sp>
      <p:sp>
        <p:nvSpPr>
          <p:cNvPr id="1048760"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761" name="标题 1"/>
          <p:cNvSpPr>
            <a:spLocks noGrp="1"/>
          </p:cNvSpPr>
          <p:nvPr>
            <p:ph type="title"/>
          </p:nvPr>
        </p:nvSpPr>
        <p:spPr/>
        <p:txBody>
          <a:bodyPr/>
          <a:lstStyle/>
          <a:p>
            <a:r>
              <a:rPr lang="zh-CN" altLang="en-US" smtClean="0"/>
              <a:t>单击此处编辑母版标题样式</a:t>
            </a:r>
            <a:endParaRPr lang="zh-CN" altLang="en-US"/>
          </a:p>
        </p:txBody>
      </p:sp>
      <p:sp>
        <p:nvSpPr>
          <p:cNvPr id="1048762"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63"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64" name="页脚占位符 4"/>
          <p:cNvSpPr>
            <a:spLocks noGrp="1"/>
          </p:cNvSpPr>
          <p:nvPr>
            <p:ph type="ftr" sz="quarter" idx="11"/>
          </p:nvPr>
        </p:nvSpPr>
        <p:spPr/>
        <p:txBody>
          <a:bodyPr/>
          <a:lstStyle/>
          <a:p>
            <a:endParaRPr lang="zh-CN" altLang="en-US"/>
          </a:p>
        </p:txBody>
      </p:sp>
      <p:sp>
        <p:nvSpPr>
          <p:cNvPr id="1048765"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1048750"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1048751"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52"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753" name="页脚占位符 4"/>
          <p:cNvSpPr>
            <a:spLocks noGrp="1"/>
          </p:cNvSpPr>
          <p:nvPr>
            <p:ph type="ftr" sz="quarter" idx="11"/>
          </p:nvPr>
        </p:nvSpPr>
        <p:spPr/>
        <p:txBody>
          <a:bodyPr/>
          <a:lstStyle/>
          <a:p>
            <a:endParaRPr lang="zh-CN" altLang="en-US"/>
          </a:p>
        </p:txBody>
      </p:sp>
      <p:sp>
        <p:nvSpPr>
          <p:cNvPr id="1048754"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tags" Target="../tags/tag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media/media1.mp3"/></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media/media2.mp3"/></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8" name="文本框 4"/>
          <p:cNvSpPr txBox="1"/>
          <p:nvPr/>
        </p:nvSpPr>
        <p:spPr>
          <a:xfrm>
            <a:off x="1798955" y="0"/>
            <a:ext cx="6560820" cy="460375"/>
          </a:xfrm>
          <a:prstGeom prst="rect">
            <a:avLst/>
          </a:prstGeom>
          <a:noFill/>
        </p:spPr>
        <p:txBody>
          <a:bodyPr wrap="square" rtlCol="0">
            <a:spAutoFit/>
          </a:bodyPr>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泰晤士报</a:t>
            </a:r>
            <a:r>
              <a:rPr lang="en-US" altLang="zh-CN" sz="2400" b="1">
                <a:solidFill>
                  <a:schemeClr val="accent2"/>
                </a:solidFill>
                <a:latin typeface="+mj-ea"/>
                <a:ea typeface="+mj-ea"/>
                <a:cs typeface="Arial" panose="020B0604020202020204" pitchFamily="34" charset="0"/>
              </a:rPr>
              <a:t>》2022年1月16</a:t>
            </a:r>
            <a:r>
              <a:rPr lang="zh-CN" altLang="en-US" sz="2400" b="1">
                <a:solidFill>
                  <a:schemeClr val="accent2"/>
                </a:solidFill>
                <a:latin typeface="+mj-ea"/>
                <a:ea typeface="+mj-ea"/>
                <a:cs typeface="Arial" panose="020B0604020202020204" pitchFamily="34" charset="0"/>
              </a:rPr>
              <a:t>日</a:t>
            </a:r>
            <a:r>
              <a:rPr lang="en-US" altLang="zh-CN" sz="2400" b="1">
                <a:solidFill>
                  <a:schemeClr val="accent2"/>
                </a:solidFill>
                <a:latin typeface="+mj-ea"/>
                <a:ea typeface="+mj-ea"/>
                <a:cs typeface="Arial" panose="020B0604020202020204" pitchFamily="34" charset="0"/>
              </a:rPr>
              <a:t> </a:t>
            </a:r>
            <a:r>
              <a:rPr lang="en-US" sz="2400" b="1">
                <a:solidFill>
                  <a:schemeClr val="accent2"/>
                </a:solidFill>
                <a:latin typeface="+mj-ea"/>
                <a:ea typeface="+mj-ea"/>
                <a:cs typeface="Arial" panose="020B0604020202020204" pitchFamily="34" charset="0"/>
              </a:rPr>
              <a:t>16</a:t>
            </a:r>
            <a:r>
              <a:rPr lang="zh-CN"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语篇填空</a:t>
            </a:r>
            <a:endParaRPr kumimoji="1" lang="zh-CN" sz="2800" b="1" dirty="0">
              <a:solidFill>
                <a:schemeClr val="lt1"/>
              </a:solidFill>
              <a:sym typeface="+mn-ea"/>
            </a:endParaRPr>
          </a:p>
        </p:txBody>
      </p:sp>
      <p:sp>
        <p:nvSpPr>
          <p:cNvPr id="2" name="文本框 1"/>
          <p:cNvSpPr txBox="1"/>
          <p:nvPr/>
        </p:nvSpPr>
        <p:spPr>
          <a:xfrm>
            <a:off x="61595" y="618490"/>
            <a:ext cx="12068810" cy="6123940"/>
          </a:xfrm>
          <a:prstGeom prst="rect">
            <a:avLst/>
          </a:prstGeom>
          <a:noFill/>
        </p:spPr>
        <p:txBody>
          <a:bodyPr wrap="square" rtlCol="0" anchor="t">
            <a:spAutoFit/>
          </a:bodyPr>
          <a:p>
            <a:pPr>
              <a:lnSpc>
                <a:spcPct val="100000"/>
              </a:lnSpc>
            </a:pPr>
            <a:r>
              <a:rPr lang="en-US" altLang="zh-CN" sz="2800">
                <a:latin typeface="Times New Roman" panose="02020603050405020304" charset="0"/>
                <a:cs typeface="Times New Roman" panose="02020603050405020304" charset="0"/>
              </a:rPr>
              <a:t>    ___ </a:t>
            </a:r>
            <a:r>
              <a:rPr lang="zh-CN" altLang="en-US" sz="2800">
                <a:latin typeface="Times New Roman" panose="02020603050405020304" charset="0"/>
                <a:cs typeface="Times New Roman" panose="02020603050405020304" charset="0"/>
              </a:rPr>
              <a:t>incredible satellite image showed the moment </a:t>
            </a:r>
            <a:r>
              <a:rPr lang="en-US" altLang="zh-CN" sz="2800">
                <a:latin typeface="Times New Roman" panose="02020603050405020304" charset="0"/>
                <a:cs typeface="Times New Roman" panose="02020603050405020304" charset="0"/>
              </a:rPr>
              <a:t>_____ </a:t>
            </a:r>
            <a:r>
              <a:rPr lang="zh-CN" altLang="en-US" sz="2800">
                <a:latin typeface="Times New Roman" panose="02020603050405020304" charset="0"/>
                <a:cs typeface="Times New Roman" panose="02020603050405020304" charset="0"/>
              </a:rPr>
              <a:t>an underwater volcano erupted yesterday, </a:t>
            </a:r>
            <a:r>
              <a:rPr lang="en-US" altLang="zh-CN" sz="2800">
                <a:latin typeface="Times New Roman" panose="02020603050405020304" charset="0"/>
                <a:cs typeface="Times New Roman" panose="02020603050405020304" charset="0"/>
              </a:rPr>
              <a:t>_______ </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caus</a:t>
            </a:r>
            <a:r>
              <a:rPr lang="en-US" altLang="zh-CN" sz="2800">
                <a:solidFill>
                  <a:schemeClr val="tx1"/>
                </a:solidFill>
                <a:latin typeface="Times New Roman" panose="02020603050405020304" charset="0"/>
                <a:cs typeface="Times New Roman" panose="02020603050405020304" charset="0"/>
              </a:rPr>
              <a:t>e)</a:t>
            </a:r>
            <a:r>
              <a:rPr lang="zh-CN" altLang="en-US" sz="2800">
                <a:solidFill>
                  <a:schemeClr val="tx1"/>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rolling tsunami waves and downpours of water-</a:t>
            </a:r>
            <a:r>
              <a:rPr lang="en-US" altLang="zh-CN" sz="2800">
                <a:latin typeface="Times New Roman" panose="02020603050405020304" charset="0"/>
                <a:cs typeface="Times New Roman" panose="02020603050405020304" charset="0"/>
              </a:rPr>
              <a:t>filled</a:t>
            </a:r>
            <a:r>
              <a:rPr lang="zh-CN" altLang="en-US" sz="2800">
                <a:latin typeface="Times New Roman" panose="02020603050405020304" charset="0"/>
                <a:cs typeface="Times New Roman" panose="02020603050405020304" charset="0"/>
              </a:rPr>
              <a:t> ash to </a:t>
            </a:r>
            <a:r>
              <a:rPr lang="zh-CN" altLang="en-US" sz="2800">
                <a:solidFill>
                  <a:schemeClr val="tx1"/>
                </a:solidFill>
                <a:latin typeface="Times New Roman" panose="02020603050405020304" charset="0"/>
                <a:cs typeface="Times New Roman" panose="02020603050405020304" charset="0"/>
              </a:rPr>
              <a:t>pound </a:t>
            </a:r>
            <a:r>
              <a:rPr lang="zh-CN" altLang="en-US" sz="2800">
                <a:latin typeface="Times New Roman" panose="02020603050405020304" charset="0"/>
                <a:cs typeface="Times New Roman" panose="02020603050405020304" charset="0"/>
              </a:rPr>
              <a:t>the Pacific island nation of Tonga. </a:t>
            </a:r>
            <a:endParaRPr lang="zh-CN" altLang="en-US" sz="2800">
              <a:latin typeface="Times New Roman" panose="02020603050405020304" charset="0"/>
              <a:cs typeface="Times New Roman" panose="02020603050405020304" charset="0"/>
            </a:endParaRPr>
          </a:p>
          <a:p>
            <a:pPr>
              <a:lnSpc>
                <a:spcPct val="100000"/>
              </a:lnSpc>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On the ground the afternoon skies turned dark within </a:t>
            </a:r>
            <a:r>
              <a:rPr lang="en-US" altLang="zh-CN" sz="2800">
                <a:latin typeface="Times New Roman" panose="02020603050405020304" charset="0"/>
                <a:cs typeface="Times New Roman" panose="02020603050405020304" charset="0"/>
              </a:rPr>
              <a:t>_______ (</a:t>
            </a:r>
            <a:r>
              <a:rPr lang="zh-CN" altLang="en-US" sz="2800">
                <a:solidFill>
                  <a:schemeClr val="tx1"/>
                </a:solidFill>
                <a:latin typeface="Times New Roman" panose="02020603050405020304" charset="0"/>
                <a:cs typeface="Times New Roman" panose="02020603050405020304" charset="0"/>
              </a:rPr>
              <a:t>minute</a:t>
            </a:r>
            <a:r>
              <a:rPr lang="en-US" altLang="zh-CN" sz="2800">
                <a:solidFill>
                  <a:schemeClr val="tx1"/>
                </a:solidFill>
                <a:latin typeface="Times New Roman" panose="02020603050405020304" charset="0"/>
                <a:cs typeface="Times New Roman" panose="02020603050405020304" charset="0"/>
              </a:rPr>
              <a:t>)</a:t>
            </a:r>
            <a:r>
              <a:rPr lang="zh-CN" altLang="en-US" sz="2800">
                <a:solidFill>
                  <a:srgbClr val="FF0000"/>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after </a:t>
            </a:r>
            <a:r>
              <a:rPr lang="en-US" altLang="zh-CN" sz="2800">
                <a:latin typeface="Times New Roman" panose="02020603050405020304" charset="0"/>
                <a:cs typeface="Times New Roman" panose="02020603050405020304" charset="0"/>
              </a:rPr>
              <a:t>lots </a:t>
            </a:r>
            <a:r>
              <a:rPr lang="zh-CN" altLang="en-US" sz="2800">
                <a:latin typeface="Times New Roman" panose="02020603050405020304" charset="0"/>
                <a:cs typeface="Times New Roman" panose="02020603050405020304" charset="0"/>
              </a:rPr>
              <a:t>of gas, smoke and ash </a:t>
            </a:r>
            <a:r>
              <a:rPr lang="zh-CN" altLang="en-US" sz="2800">
                <a:solidFill>
                  <a:schemeClr val="tx1"/>
                </a:solidFill>
                <a:latin typeface="Times New Roman" panose="02020603050405020304" charset="0"/>
                <a:cs typeface="Times New Roman" panose="02020603050405020304" charset="0"/>
              </a:rPr>
              <a:t>rip</a:t>
            </a:r>
            <a:r>
              <a:rPr lang="zh-CN" altLang="en-US" sz="2800">
                <a:latin typeface="Times New Roman" panose="02020603050405020304" charset="0"/>
                <a:cs typeface="Times New Roman" panose="02020603050405020304" charset="0"/>
              </a:rPr>
              <a:t>ped through the ocean surface and </a:t>
            </a:r>
            <a:r>
              <a:rPr lang="zh-CN" altLang="en-US" sz="2800">
                <a:solidFill>
                  <a:srgbClr val="3333FF"/>
                </a:solidFill>
                <a:latin typeface="Times New Roman" panose="02020603050405020304" charset="0"/>
                <a:cs typeface="Times New Roman" panose="02020603050405020304" charset="0"/>
              </a:rPr>
              <a:t>spiral</a:t>
            </a:r>
            <a:r>
              <a:rPr lang="zh-CN" altLang="en-US" sz="2800">
                <a:latin typeface="Times New Roman" panose="02020603050405020304" charset="0"/>
                <a:cs typeface="Times New Roman" panose="02020603050405020304" charset="0"/>
              </a:rPr>
              <a:t>led into vast debris</a:t>
            </a:r>
            <a:r>
              <a:rPr lang="en-US" altLang="zh-CN" sz="28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碎片</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clouds more than ten miles high. </a:t>
            </a:r>
            <a:r>
              <a:rPr lang="en-US" altLang="zh-CN" sz="2800">
                <a:latin typeface="Times New Roman" panose="02020603050405020304" charset="0"/>
                <a:cs typeface="Times New Roman" panose="02020603050405020304" charset="0"/>
              </a:rPr>
              <a:t>_______ </a:t>
            </a:r>
            <a:r>
              <a:rPr lang="en-US" altLang="zh-CN" sz="2800">
                <a:solidFill>
                  <a:schemeClr val="tx1"/>
                </a:solidFill>
                <a:latin typeface="Times New Roman" panose="02020603050405020304" charset="0"/>
                <a:cs typeface="Times New Roman" panose="02020603050405020304" charset="0"/>
              </a:rPr>
              <a:t>(t</a:t>
            </a:r>
            <a:r>
              <a:rPr lang="zh-CN" altLang="en-US" sz="2800">
                <a:solidFill>
                  <a:schemeClr val="tx1"/>
                </a:solidFill>
                <a:latin typeface="Times New Roman" panose="02020603050405020304" charset="0"/>
                <a:cs typeface="Times New Roman" panose="02020603050405020304" charset="0"/>
              </a:rPr>
              <a:t>errif</a:t>
            </a:r>
            <a:r>
              <a:rPr lang="en-US" altLang="zh-CN" sz="2800">
                <a:solidFill>
                  <a:schemeClr val="tx1"/>
                </a:solidFill>
                <a:latin typeface="Times New Roman" panose="02020603050405020304" charset="0"/>
                <a:cs typeface="Times New Roman" panose="02020603050405020304" charset="0"/>
              </a:rPr>
              <a:t>y)</a:t>
            </a:r>
            <a:r>
              <a:rPr lang="zh-CN" altLang="en-US" sz="2800">
                <a:solidFill>
                  <a:schemeClr val="tx1"/>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residents fled by foot and car for higher terrain</a:t>
            </a:r>
            <a:r>
              <a:rPr lang="en-US" altLang="zh-CN" sz="28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地势</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Some thought bombs </a:t>
            </a:r>
            <a:r>
              <a:rPr lang="en-US" altLang="zh-CN" sz="2800">
                <a:latin typeface="Times New Roman" panose="02020603050405020304" charset="0"/>
                <a:cs typeface="Times New Roman" panose="02020603050405020304" charset="0"/>
              </a:rPr>
              <a:t>___________ (explode)</a:t>
            </a:r>
            <a:r>
              <a:rPr lang="zh-CN" altLang="en-US" sz="2800">
                <a:latin typeface="Times New Roman" panose="02020603050405020304" charset="0"/>
                <a:cs typeface="Times New Roman" panose="02020603050405020304" charset="0"/>
              </a:rPr>
              <a:t> as sonic booms</a:t>
            </a:r>
            <a:r>
              <a:rPr lang="en-US" altLang="zh-CN" sz="28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音爆</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crackled during the eight-minute </a:t>
            </a:r>
            <a:r>
              <a:rPr lang="zh-CN" altLang="en-US" sz="2800">
                <a:solidFill>
                  <a:schemeClr val="tx1"/>
                </a:solidFill>
                <a:latin typeface="Times New Roman" panose="02020603050405020304" charset="0"/>
                <a:cs typeface="Times New Roman" panose="02020603050405020304" charset="0"/>
              </a:rPr>
              <a:t>eruption</a:t>
            </a:r>
            <a:r>
              <a:rPr lang="zh-CN" altLang="en-US" sz="2800">
                <a:latin typeface="Times New Roman" panose="02020603050405020304" charset="0"/>
                <a:cs typeface="Times New Roman" panose="02020603050405020304" charset="0"/>
              </a:rPr>
              <a:t>. The explosion </a:t>
            </a:r>
            <a:r>
              <a:rPr lang="en-US" altLang="zh-CN" sz="2800">
                <a:latin typeface="Times New Roman" panose="02020603050405020304" charset="0"/>
                <a:cs typeface="Times New Roman" panose="02020603050405020304" charset="0"/>
              </a:rPr>
              <a:t>_________ (hear)</a:t>
            </a:r>
            <a:r>
              <a:rPr lang="zh-CN" altLang="en-US" sz="2800">
                <a:latin typeface="Times New Roman" panose="02020603050405020304" charset="0"/>
                <a:cs typeface="Times New Roman" panose="02020603050405020304" charset="0"/>
              </a:rPr>
              <a:t> across the South Pacific before tsunami waves several feet high lashed the island </a:t>
            </a:r>
            <a:r>
              <a:rPr lang="zh-CN" altLang="en-US" sz="2800">
                <a:solidFill>
                  <a:schemeClr val="tx1"/>
                </a:solidFill>
                <a:latin typeface="Times New Roman" panose="02020603050405020304" charset="0"/>
                <a:cs typeface="Times New Roman" panose="02020603050405020304" charset="0"/>
              </a:rPr>
              <a:t>chains </a:t>
            </a:r>
            <a:r>
              <a:rPr lang="zh-CN" altLang="en-US" sz="2800">
                <a:latin typeface="Times New Roman" panose="02020603050405020304" charset="0"/>
                <a:cs typeface="Times New Roman" panose="02020603050405020304" charset="0"/>
              </a:rPr>
              <a:t>of Fiji and Vanuatu.</a:t>
            </a:r>
            <a:endParaRPr lang="zh-CN" altLang="en-US" sz="2800">
              <a:latin typeface="Times New Roman" panose="02020603050405020304" charset="0"/>
              <a:cs typeface="Times New Roman" panose="02020603050405020304" charset="0"/>
            </a:endParaRPr>
          </a:p>
          <a:p>
            <a:pPr>
              <a:lnSpc>
                <a:spcPct val="100000"/>
              </a:lnSpc>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extent of the destruction and casualties</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was not clear last night because communications had </a:t>
            </a:r>
            <a:r>
              <a:rPr lang="zh-CN" altLang="en-US" sz="2800">
                <a:solidFill>
                  <a:srgbClr val="3333FF"/>
                </a:solidFill>
                <a:latin typeface="Times New Roman" panose="02020603050405020304" charset="0"/>
                <a:cs typeface="Times New Roman" panose="02020603050405020304" charset="0"/>
              </a:rPr>
              <a:t>collapse</a:t>
            </a:r>
            <a:r>
              <a:rPr lang="zh-CN" altLang="en-US" sz="2800">
                <a:latin typeface="Times New Roman" panose="02020603050405020304" charset="0"/>
                <a:cs typeface="Times New Roman" panose="02020603050405020304" charset="0"/>
              </a:rPr>
              <a:t>d on the main island of Tongatapu. The New Zealand military offered </a:t>
            </a:r>
            <a:r>
              <a:rPr lang="en-US" altLang="zh-CN" sz="2800">
                <a:latin typeface="Times New Roman" panose="02020603050405020304" charset="0"/>
                <a:cs typeface="Times New Roman" panose="02020603050405020304" charset="0"/>
              </a:rPr>
              <a:t>_________ </a:t>
            </a:r>
            <a:r>
              <a:rPr lang="en-US" altLang="zh-CN" sz="2800">
                <a:solidFill>
                  <a:schemeClr val="tx1"/>
                </a:solidFill>
                <a:latin typeface="Times New Roman" panose="02020603050405020304" charset="0"/>
                <a:cs typeface="Times New Roman" panose="02020603050405020304" charset="0"/>
              </a:rPr>
              <a:t>(</a:t>
            </a:r>
            <a:r>
              <a:rPr lang="zh-CN" altLang="en-US" sz="2800">
                <a:solidFill>
                  <a:schemeClr val="tx1"/>
                </a:solidFill>
                <a:latin typeface="Times New Roman" panose="02020603050405020304" charset="0"/>
                <a:cs typeface="Times New Roman" panose="02020603050405020304" charset="0"/>
              </a:rPr>
              <a:t>assist</a:t>
            </a:r>
            <a:r>
              <a:rPr lang="en-US" altLang="zh-CN" sz="2800">
                <a:solidFill>
                  <a:schemeClr val="tx1"/>
                </a:solidFill>
                <a:latin typeface="Times New Roman" panose="02020603050405020304" charset="0"/>
                <a:cs typeface="Times New Roman" panose="02020603050405020304" charset="0"/>
              </a:rPr>
              <a:t>)</a:t>
            </a:r>
            <a:r>
              <a:rPr lang="zh-CN" altLang="en-US" sz="2800">
                <a:solidFill>
                  <a:srgbClr val="FF0000"/>
                </a:solidFill>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may fly reconnaissance</a:t>
            </a:r>
            <a:r>
              <a:rPr lang="en-US" altLang="zh-CN" sz="28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侦察</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missions at first light </a:t>
            </a:r>
            <a:r>
              <a:rPr lang="en-US" altLang="zh-CN" sz="2800">
                <a:latin typeface="Times New Roman" panose="02020603050405020304" charset="0"/>
                <a:cs typeface="Times New Roman" panose="02020603050405020304" charset="0"/>
              </a:rPr>
              <a:t>__ </a:t>
            </a:r>
            <a:r>
              <a:rPr lang="zh-CN" altLang="en-US" sz="2800">
                <a:latin typeface="Times New Roman" panose="02020603050405020304" charset="0"/>
                <a:cs typeface="Times New Roman" panose="02020603050405020304" charset="0"/>
              </a:rPr>
              <a:t>the cloud </a:t>
            </a:r>
            <a:r>
              <a:rPr lang="zh-CN" altLang="en-US" sz="2800">
                <a:solidFill>
                  <a:schemeClr val="tx1"/>
                </a:solidFill>
                <a:latin typeface="Times New Roman" panose="02020603050405020304" charset="0"/>
                <a:cs typeface="Times New Roman" panose="02020603050405020304" charset="0"/>
              </a:rPr>
              <a:t>allows</a:t>
            </a:r>
            <a:r>
              <a:rPr lang="zh-CN" altLang="en-US" sz="2800">
                <a:latin typeface="Times New Roman" panose="02020603050405020304" charset="0"/>
                <a:cs typeface="Times New Roman" panose="02020603050405020304" charset="0"/>
              </a:rPr>
              <a:t>. Local airfields </a:t>
            </a:r>
            <a:r>
              <a:rPr lang="zh-CN" altLang="en-US" sz="2800">
                <a:solidFill>
                  <a:schemeClr val="tx1"/>
                </a:solidFill>
                <a:latin typeface="Times New Roman" panose="02020603050405020304" charset="0"/>
                <a:cs typeface="Times New Roman" panose="02020603050405020304" charset="0"/>
              </a:rPr>
              <a:t>were reported</a:t>
            </a:r>
            <a:r>
              <a:rPr lang="zh-CN" altLang="en-US" sz="2800">
                <a:latin typeface="Times New Roman" panose="02020603050405020304" charset="0"/>
                <a:cs typeface="Times New Roman" panose="02020603050405020304" charset="0"/>
              </a:rPr>
              <a:t> to be out </a:t>
            </a:r>
            <a:r>
              <a:rPr lang="en-US" altLang="zh-CN" sz="2800">
                <a:latin typeface="Times New Roman" panose="02020603050405020304" charset="0"/>
                <a:cs typeface="Times New Roman" panose="02020603050405020304" charset="0"/>
              </a:rPr>
              <a:t>___ </a:t>
            </a:r>
            <a:r>
              <a:rPr lang="zh-CN" altLang="en-US" sz="2800">
                <a:latin typeface="Times New Roman" panose="02020603050405020304" charset="0"/>
                <a:cs typeface="Times New Roman" panose="02020603050405020304" charset="0"/>
              </a:rPr>
              <a:t>action. </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462280" y="618490"/>
            <a:ext cx="70612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An</a:t>
            </a:r>
            <a:r>
              <a:rPr lang="zh-CN" altLang="en-US" sz="2800">
                <a:latin typeface="Times New Roman" panose="02020603050405020304" charset="0"/>
                <a:cs typeface="Times New Roman" panose="02020603050405020304" charset="0"/>
                <a:sym typeface="+mn-ea"/>
              </a:rPr>
              <a:t> </a:t>
            </a:r>
            <a:endParaRPr lang="zh-CN" altLang="en-US"/>
          </a:p>
        </p:txBody>
      </p:sp>
      <p:sp>
        <p:nvSpPr>
          <p:cNvPr id="4" name="文本框 3"/>
          <p:cNvSpPr txBox="1"/>
          <p:nvPr/>
        </p:nvSpPr>
        <p:spPr>
          <a:xfrm>
            <a:off x="7703185" y="589915"/>
            <a:ext cx="1042035"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when </a:t>
            </a:r>
            <a:endParaRPr lang="zh-CN" altLang="en-US"/>
          </a:p>
        </p:txBody>
      </p:sp>
      <p:sp>
        <p:nvSpPr>
          <p:cNvPr id="5" name="文本框 4"/>
          <p:cNvSpPr txBox="1"/>
          <p:nvPr/>
        </p:nvSpPr>
        <p:spPr>
          <a:xfrm>
            <a:off x="8568055" y="3157220"/>
            <a:ext cx="208978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had exploded</a:t>
            </a:r>
            <a:endParaRPr lang="zh-CN" altLang="en-US"/>
          </a:p>
        </p:txBody>
      </p:sp>
      <p:sp>
        <p:nvSpPr>
          <p:cNvPr id="6" name="文本框 5"/>
          <p:cNvSpPr txBox="1"/>
          <p:nvPr/>
        </p:nvSpPr>
        <p:spPr>
          <a:xfrm>
            <a:off x="7994015" y="1906905"/>
            <a:ext cx="139890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minutes </a:t>
            </a:r>
            <a:endParaRPr lang="zh-CN" altLang="en-US"/>
          </a:p>
        </p:txBody>
      </p:sp>
      <p:sp>
        <p:nvSpPr>
          <p:cNvPr id="7" name="文本框 6"/>
          <p:cNvSpPr txBox="1"/>
          <p:nvPr/>
        </p:nvSpPr>
        <p:spPr>
          <a:xfrm>
            <a:off x="6696710" y="2744470"/>
            <a:ext cx="151003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Terrified </a:t>
            </a:r>
            <a:endParaRPr lang="zh-CN" altLang="en-US"/>
          </a:p>
        </p:txBody>
      </p:sp>
      <p:sp>
        <p:nvSpPr>
          <p:cNvPr id="8" name="文本框 7"/>
          <p:cNvSpPr txBox="1"/>
          <p:nvPr/>
        </p:nvSpPr>
        <p:spPr>
          <a:xfrm>
            <a:off x="141605" y="4018915"/>
            <a:ext cx="1614805"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was heard</a:t>
            </a:r>
            <a:endParaRPr lang="zh-CN" altLang="en-US"/>
          </a:p>
        </p:txBody>
      </p:sp>
      <p:sp>
        <p:nvSpPr>
          <p:cNvPr id="9" name="文本框 8"/>
          <p:cNvSpPr txBox="1"/>
          <p:nvPr/>
        </p:nvSpPr>
        <p:spPr>
          <a:xfrm>
            <a:off x="2797810" y="1011555"/>
            <a:ext cx="135890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causing </a:t>
            </a:r>
            <a:endParaRPr lang="zh-CN" altLang="en-US"/>
          </a:p>
        </p:txBody>
      </p:sp>
      <p:sp>
        <p:nvSpPr>
          <p:cNvPr id="10" name="文本框 9"/>
          <p:cNvSpPr txBox="1"/>
          <p:nvPr/>
        </p:nvSpPr>
        <p:spPr>
          <a:xfrm>
            <a:off x="2473325" y="5694680"/>
            <a:ext cx="160655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assistance</a:t>
            </a:r>
            <a:endParaRPr lang="zh-CN" altLang="en-US"/>
          </a:p>
        </p:txBody>
      </p:sp>
      <p:sp>
        <p:nvSpPr>
          <p:cNvPr id="11" name="文本框 10"/>
          <p:cNvSpPr txBox="1"/>
          <p:nvPr/>
        </p:nvSpPr>
        <p:spPr>
          <a:xfrm>
            <a:off x="1496695" y="6169660"/>
            <a:ext cx="488950" cy="521970"/>
          </a:xfrm>
          <a:prstGeom prst="rect">
            <a:avLst/>
          </a:prstGeom>
          <a:noFill/>
        </p:spPr>
        <p:txBody>
          <a:bodyPr wrap="none" rtlCol="0" anchor="t">
            <a:spAutoFit/>
          </a:bodyPr>
          <a:p>
            <a:r>
              <a:rPr lang="zh-CN" altLang="en-US" sz="2800">
                <a:solidFill>
                  <a:srgbClr val="FF0000"/>
                </a:solidFill>
                <a:latin typeface="Times New Roman" panose="02020603050405020304" charset="0"/>
                <a:cs typeface="Times New Roman" panose="02020603050405020304" charset="0"/>
                <a:sym typeface="+mn-ea"/>
              </a:rPr>
              <a:t>if </a:t>
            </a:r>
            <a:endParaRPr lang="zh-CN" altLang="en-US"/>
          </a:p>
        </p:txBody>
      </p:sp>
      <p:sp>
        <p:nvSpPr>
          <p:cNvPr id="12" name="文本框 11"/>
          <p:cNvSpPr txBox="1"/>
          <p:nvPr/>
        </p:nvSpPr>
        <p:spPr>
          <a:xfrm>
            <a:off x="10092055" y="6134100"/>
            <a:ext cx="567690" cy="521970"/>
          </a:xfrm>
          <a:prstGeom prst="rect">
            <a:avLst/>
          </a:prstGeom>
          <a:noFill/>
        </p:spPr>
        <p:txBody>
          <a:bodyPr wrap="none" rtlCol="0" anchor="t">
            <a:spAutoFit/>
          </a:bodyPr>
          <a:p>
            <a:r>
              <a:rPr lang="en-US" altLang="zh-CN" sz="2800">
                <a:solidFill>
                  <a:srgbClr val="FF0000"/>
                </a:solidFill>
                <a:latin typeface="Times New Roman" panose="02020603050405020304" charset="0"/>
                <a:cs typeface="Times New Roman" panose="02020603050405020304" charset="0"/>
                <a:sym typeface="+mn-ea"/>
              </a:rPr>
              <a:t>of</a:t>
            </a:r>
            <a:r>
              <a:rPr lang="zh-CN" altLang="en-US" sz="2800">
                <a:solidFill>
                  <a:srgbClr val="FF0000"/>
                </a:solidFill>
                <a:latin typeface="Times New Roman" panose="02020603050405020304" charset="0"/>
                <a:cs typeface="Times New Roman" panose="02020603050405020304" charset="0"/>
                <a:sym typeface="+mn-ea"/>
              </a:rPr>
              <a:t> </a:t>
            </a:r>
            <a:endParaRPr lang="zh-CN" alt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720" y="654685"/>
            <a:ext cx="12145645" cy="4697730"/>
          </a:xfrm>
          <a:prstGeom prst="rect">
            <a:avLst/>
          </a:prstGeom>
          <a:noFill/>
        </p:spPr>
        <p:txBody>
          <a:bodyPr wrap="square" rtlCol="0">
            <a:spAutoFit/>
          </a:bodyPr>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rPr>
              <a:t>1. </a:t>
            </a:r>
            <a:r>
              <a:rPr lang="zh-CN" altLang="en-US" sz="2800">
                <a:solidFill>
                  <a:srgbClr val="3333FF"/>
                </a:solidFill>
                <a:latin typeface="Times New Roman" panose="02020603050405020304" charset="0"/>
                <a:cs typeface="Times New Roman" panose="02020603050405020304" charset="0"/>
                <a:sym typeface="+mn-ea"/>
              </a:rPr>
              <a:t>spiral</a:t>
            </a: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to move in continuous circles, going upwards or downwards </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螺旋式上升（或下降）；盘旋上升（或下降）</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sz="2800">
                <a:latin typeface="Times New Roman" panose="02020603050405020304" charset="0"/>
                <a:ea typeface="华文中宋" panose="02010600040101010101" charset="-122"/>
                <a:cs typeface="Times New Roman" panose="02020603050405020304" charset="0"/>
              </a:rPr>
              <a:t>The </a:t>
            </a:r>
            <a:r>
              <a:rPr sz="2800">
                <a:latin typeface="Times New Roman" panose="02020603050405020304" charset="0"/>
                <a:ea typeface="华文中宋" panose="02010600040101010101" charset="-122"/>
                <a:cs typeface="Times New Roman" panose="02020603050405020304" charset="0"/>
              </a:rPr>
              <a:t>plane spiralled down to the ground. 飞机盘旋降落。</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zh-CN" altLang="en-US" sz="3000">
                <a:solidFill>
                  <a:srgbClr val="3333FF"/>
                </a:solidFill>
                <a:latin typeface="Times New Roman" panose="02020603050405020304" charset="0"/>
                <a:cs typeface="Times New Roman" panose="02020603050405020304" charset="0"/>
                <a:sym typeface="+mn-ea"/>
              </a:rPr>
              <a:t>collapse</a:t>
            </a:r>
            <a:r>
              <a:rPr lang="en-US" altLang="zh-CN" sz="30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to fall down suddenly</a:t>
            </a:r>
            <a:r>
              <a:rPr lang="en-US" sz="2800">
                <a:latin typeface="Times New Roman" panose="02020603050405020304" charset="0"/>
                <a:ea typeface="华文中宋" panose="02010600040101010101" charset="-122"/>
                <a:cs typeface="Times New Roman" panose="02020603050405020304" charset="0"/>
              </a:rPr>
              <a:t>; to fail suddenly or completely 倒塌</a:t>
            </a:r>
            <a:r>
              <a:rPr lang="zh-CN" altLang="en-US" sz="2800">
                <a:latin typeface="Times New Roman" panose="02020603050405020304" charset="0"/>
                <a:ea typeface="华文中宋" panose="02010600040101010101" charset="-122"/>
                <a:cs typeface="Times New Roman" panose="02020603050405020304" charset="0"/>
              </a:rPr>
              <a:t>；崩溃</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rPr>
              <a:t>The roof collapsed under the weight of snow. 房顶在雪的重压下</a:t>
            </a:r>
            <a:r>
              <a:rPr lang="zh-CN" sz="2800">
                <a:latin typeface="Times New Roman" panose="02020603050405020304" charset="0"/>
                <a:ea typeface="华文中宋" panose="02010600040101010101" charset="-122"/>
                <a:cs typeface="Times New Roman" panose="02020603050405020304" charset="0"/>
              </a:rPr>
              <a:t>突然塌了</a:t>
            </a:r>
            <a:r>
              <a:rPr sz="2800">
                <a:latin typeface="Times New Roman" panose="02020603050405020304" charset="0"/>
                <a:ea typeface="华文中宋" panose="02010600040101010101" charset="-122"/>
                <a:cs typeface="Times New Roman" panose="02020603050405020304" charset="0"/>
              </a:rPr>
              <a:t>。</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rPr>
              <a:t>The luxury car market has collapsed.</a:t>
            </a:r>
            <a:r>
              <a:rPr lang="en-US" sz="2800">
                <a:latin typeface="Times New Roman" panose="02020603050405020304" charset="0"/>
                <a:ea typeface="华文中宋" panose="02010600040101010101" charset="-122"/>
                <a:cs typeface="Times New Roman" panose="02020603050405020304" charset="0"/>
              </a:rPr>
              <a:t> 豪华车市场已经崩溃。</a:t>
            </a:r>
            <a:endParaRPr lang="en-US" sz="2800">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63068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2" name="文本框 1"/>
          <p:cNvSpPr txBox="1"/>
          <p:nvPr/>
        </p:nvSpPr>
        <p:spPr>
          <a:xfrm>
            <a:off x="137795" y="2026920"/>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3" name="文本框 2"/>
          <p:cNvSpPr txBox="1"/>
          <p:nvPr/>
        </p:nvSpPr>
        <p:spPr>
          <a:xfrm>
            <a:off x="137795" y="2632075"/>
            <a:ext cx="11572875" cy="553085"/>
          </a:xfrm>
          <a:prstGeom prst="rect">
            <a:avLst/>
          </a:prstGeom>
          <a:noFill/>
        </p:spPr>
        <p:txBody>
          <a:bodyPr wrap="square" rtlCol="0">
            <a:spAutoFit/>
          </a:bodyPr>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leaves spiral down from the trees in the cold autumn wind.</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137795" y="534733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6" name="文本框 5"/>
          <p:cNvSpPr txBox="1"/>
          <p:nvPr/>
        </p:nvSpPr>
        <p:spPr>
          <a:xfrm>
            <a:off x="137795" y="5918200"/>
            <a:ext cx="9805670" cy="553085"/>
          </a:xfrm>
          <a:prstGeom prst="rect">
            <a:avLst/>
          </a:prstGeom>
          <a:noFill/>
        </p:spPr>
        <p:txBody>
          <a:bodyPr wrap="square" rtlCol="0">
            <a:spAutoFit/>
          </a:bodyPr>
          <a:p>
            <a:r>
              <a:rPr sz="3000">
                <a:solidFill>
                  <a:srgbClr val="FF0000"/>
                </a:solidFill>
                <a:latin typeface="Times New Roman" panose="02020603050405020304" charset="0"/>
                <a:cs typeface="Times New Roman" panose="02020603050405020304" charset="0"/>
              </a:rPr>
              <a:t>I thought that without me the whole project would collapse.</a:t>
            </a:r>
            <a:endParaRPr sz="30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764665" y="2052955"/>
            <a:ext cx="605155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树叶在寒冷的秋风中从树上盘旋而下。   </a:t>
            </a:r>
            <a:endParaRPr lang="zh-CN" altLang="en-US" sz="2800">
              <a:latin typeface="华文中宋" panose="02010600040101010101" charset="-122"/>
              <a:ea typeface="华文中宋" panose="02010600040101010101" charset="-122"/>
            </a:endParaRPr>
          </a:p>
        </p:txBody>
      </p:sp>
      <p:cxnSp>
        <p:nvCxnSpPr>
          <p:cNvPr id="9" name="直接连接符 8"/>
          <p:cNvCxnSpPr/>
          <p:nvPr/>
        </p:nvCxnSpPr>
        <p:spPr>
          <a:xfrm>
            <a:off x="180000" y="3126740"/>
            <a:ext cx="972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764665" y="5347335"/>
            <a:ext cx="5744210" cy="521970"/>
          </a:xfrm>
          <a:prstGeom prst="rect">
            <a:avLst/>
          </a:prstGeom>
          <a:noFill/>
        </p:spPr>
        <p:txBody>
          <a:bodyPr wrap="none" rtlCol="0">
            <a:spAutoFit/>
          </a:bodyPr>
          <a:p>
            <a:pPr algn="l"/>
            <a:r>
              <a:rPr lang="zh-CN" altLang="en-US" sz="2800">
                <a:latin typeface="华文中宋" panose="02010600040101010101" charset="-122"/>
                <a:ea typeface="华文中宋" panose="02010600040101010101" charset="-122"/>
                <a:sym typeface="+mn-ea"/>
              </a:rPr>
              <a:t>我以为没有我整个项目就会崩溃。  </a:t>
            </a:r>
            <a:endParaRPr lang="zh-CN" altLang="en-US" sz="2800">
              <a:latin typeface="华文中宋" panose="02010600040101010101" charset="-122"/>
              <a:ea typeface="华文中宋" panose="02010600040101010101" charset="-122"/>
              <a:sym typeface="+mn-ea"/>
            </a:endParaRPr>
          </a:p>
        </p:txBody>
      </p:sp>
      <p:cxnSp>
        <p:nvCxnSpPr>
          <p:cNvPr id="12" name="直接连接符 11"/>
          <p:cNvCxnSpPr/>
          <p:nvPr/>
        </p:nvCxnSpPr>
        <p:spPr>
          <a:xfrm flipV="1">
            <a:off x="215900" y="6433820"/>
            <a:ext cx="914400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linds(horizontal)">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blinds(horizontal)">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3" grpId="0"/>
      <p:bldP spid="3" grpId="1"/>
      <p:bldP spid="11" grpId="0"/>
      <p:bldP spid="5" grpId="0" bldLvl="0" animBg="1"/>
      <p:bldP spid="11" grpId="1"/>
      <p:bldP spid="5" grpId="1" animBg="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2905" y="2042160"/>
            <a:ext cx="11374755" cy="1814830"/>
          </a:xfrm>
          <a:prstGeom prst="rect">
            <a:avLst/>
          </a:prstGeom>
          <a:solidFill>
            <a:schemeClr val="accent6">
              <a:lumMod val="20000"/>
              <a:lumOff val="80000"/>
            </a:schemeClr>
          </a:solidFill>
        </p:spPr>
        <p:txBody>
          <a:bodyPr wrap="square" rtlCol="0" anchor="t">
            <a:spAutoFit/>
          </a:bodyPr>
          <a:p>
            <a:r>
              <a:rPr lang="en-US" altLang="zh-CN" sz="2800" dirty="0" err="1" smtClean="0">
                <a:effectLst/>
                <a:latin typeface="Times New Roman" panose="02020603050405020304" charset="0"/>
                <a:ea typeface="华文中宋" panose="02010600040101010101" charset="-122"/>
                <a:cs typeface="Times New Roman" panose="02020603050405020304" charset="0"/>
                <a:sym typeface="+mn-ea"/>
              </a:rPr>
              <a:t>分析：本句</a:t>
            </a:r>
            <a:r>
              <a:rPr lang="zh-CN" altLang="en-US" sz="2800" dirty="0" err="1" smtClean="0">
                <a:effectLst/>
                <a:latin typeface="Times New Roman" panose="02020603050405020304" charset="0"/>
                <a:ea typeface="华文中宋" panose="02010600040101010101" charset="-122"/>
                <a:cs typeface="Times New Roman" panose="02020603050405020304" charset="0"/>
                <a:sym typeface="+mn-ea"/>
              </a:rPr>
              <a:t>整体是个定语从句</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a:t>
            </a:r>
            <a:r>
              <a:rPr lang="zh-CN" altLang="en-US" sz="2800" dirty="0">
                <a:effectLst/>
                <a:latin typeface="Times New Roman" panose="02020603050405020304" charset="0"/>
                <a:ea typeface="华文中宋" panose="02010600040101010101" charset="-122"/>
                <a:cs typeface="Times New Roman" panose="02020603050405020304" charset="0"/>
                <a:sym typeface="+mn-ea"/>
              </a:rPr>
              <a:t>先行词是</a:t>
            </a:r>
            <a:r>
              <a:rPr lang="en-US" altLang="zh-CN" sz="2800" dirty="0">
                <a:effectLst/>
                <a:latin typeface="Times New Roman" panose="02020603050405020304" charset="0"/>
                <a:ea typeface="华文中宋" panose="02010600040101010101" charset="-122"/>
                <a:cs typeface="Times New Roman" panose="02020603050405020304" charset="0"/>
                <a:sym typeface="+mn-ea"/>
              </a:rPr>
              <a:t> _______</a:t>
            </a:r>
            <a:r>
              <a:rPr lang="zh-CN" altLang="en-US" sz="2800" dirty="0">
                <a:effectLst/>
                <a:latin typeface="Times New Roman" panose="02020603050405020304" charset="0"/>
                <a:ea typeface="华文中宋" panose="02010600040101010101" charset="-122"/>
                <a:cs typeface="Times New Roman" panose="02020603050405020304" charset="0"/>
                <a:sym typeface="+mn-ea"/>
              </a:rPr>
              <a:t>，</a:t>
            </a:r>
            <a:r>
              <a:rPr lang="zh-CN" altLang="en-US" sz="2800" dirty="0" smtClean="0">
                <a:latin typeface="Times New Roman" panose="02020603050405020304" charset="0"/>
                <a:ea typeface="华文中宋" panose="02010600040101010101" charset="-122"/>
                <a:cs typeface="Times New Roman" panose="02020603050405020304" charset="0"/>
                <a:sym typeface="+mn-ea"/>
              </a:rPr>
              <a:t>在从句</a:t>
            </a:r>
            <a:r>
              <a:rPr lang="en-US" altLang="zh-CN" sz="2800" dirty="0">
                <a:latin typeface="Times New Roman" panose="02020603050405020304" charset="0"/>
                <a:ea typeface="华文中宋" panose="02010600040101010101" charset="-122"/>
                <a:cs typeface="Times New Roman" panose="02020603050405020304" charset="0"/>
                <a:sym typeface="+mn-ea"/>
              </a:rPr>
              <a:t>an underwater volcano erupted yesterday</a:t>
            </a:r>
            <a:r>
              <a:rPr lang="zh-CN" altLang="en-US" sz="2800" dirty="0">
                <a:latin typeface="Times New Roman" panose="02020603050405020304" charset="0"/>
                <a:ea typeface="华文中宋" panose="02010600040101010101" charset="-122"/>
                <a:cs typeface="Times New Roman" panose="02020603050405020304" charset="0"/>
                <a:sym typeface="+mn-ea"/>
              </a:rPr>
              <a:t>中作</a:t>
            </a:r>
            <a:r>
              <a:rPr lang="en-US" altLang="zh-CN" sz="2800" dirty="0">
                <a:latin typeface="Times New Roman" panose="02020603050405020304" charset="0"/>
                <a:ea typeface="华文中宋" panose="02010600040101010101" charset="-122"/>
                <a:cs typeface="Times New Roman" panose="02020603050405020304" charset="0"/>
                <a:sym typeface="+mn-ea"/>
              </a:rPr>
              <a:t> _________</a:t>
            </a:r>
            <a:r>
              <a:rPr lang="zh-CN" altLang="en-US" sz="2800" dirty="0">
                <a:latin typeface="Times New Roman" panose="02020603050405020304" charset="0"/>
                <a:ea typeface="华文中宋" panose="02010600040101010101" charset="-122"/>
                <a:cs typeface="Times New Roman" panose="02020603050405020304" charset="0"/>
                <a:sym typeface="+mn-ea"/>
              </a:rPr>
              <a:t>，因此用关系副词</a:t>
            </a:r>
            <a:r>
              <a:rPr lang="en-US" altLang="zh-CN" sz="2800" dirty="0">
                <a:latin typeface="Times New Roman" panose="02020603050405020304" charset="0"/>
                <a:ea typeface="华文中宋" panose="02010600040101010101" charset="-122"/>
                <a:cs typeface="Times New Roman" panose="02020603050405020304" charset="0"/>
                <a:sym typeface="+mn-ea"/>
              </a:rPr>
              <a:t>when</a:t>
            </a:r>
            <a:r>
              <a:rPr lang="zh-CN" altLang="en-US" sz="2800" dirty="0">
                <a:latin typeface="Times New Roman" panose="02020603050405020304" charset="0"/>
                <a:ea typeface="华文中宋" panose="02010600040101010101" charset="-122"/>
                <a:cs typeface="Times New Roman" panose="02020603050405020304" charset="0"/>
                <a:sym typeface="+mn-ea"/>
              </a:rPr>
              <a:t>连接；此外，本句中的causing</a:t>
            </a:r>
            <a:r>
              <a:rPr lang="en-US" altLang="zh-CN" sz="2800" dirty="0">
                <a:latin typeface="Times New Roman" panose="02020603050405020304" charset="0"/>
                <a:ea typeface="华文中宋" panose="02010600040101010101" charset="-122"/>
                <a:cs typeface="Times New Roman" panose="02020603050405020304" charset="0"/>
                <a:sym typeface="+mn-ea"/>
              </a:rPr>
              <a:t>...</a:t>
            </a:r>
            <a:r>
              <a:rPr lang="zh-CN" altLang="en-US" sz="2800" dirty="0">
                <a:latin typeface="Times New Roman" panose="02020603050405020304" charset="0"/>
                <a:ea typeface="华文中宋" panose="02010600040101010101" charset="-122"/>
                <a:cs typeface="Times New Roman" panose="02020603050405020304" charset="0"/>
                <a:sym typeface="+mn-ea"/>
              </a:rPr>
              <a:t> the Pacific island nation of Tonga结构为</a:t>
            </a:r>
            <a:r>
              <a:rPr lang="en-US" altLang="zh-CN" sz="2800" dirty="0">
                <a:latin typeface="Times New Roman" panose="02020603050405020304" charset="0"/>
                <a:ea typeface="华文中宋" panose="02010600040101010101" charset="-122"/>
                <a:cs typeface="Times New Roman" panose="02020603050405020304" charset="0"/>
                <a:sym typeface="+mn-ea"/>
              </a:rPr>
              <a:t>_________</a:t>
            </a:r>
            <a:r>
              <a:rPr lang="zh-CN" altLang="en-US" sz="2800" dirty="0">
                <a:latin typeface="Times New Roman" panose="02020603050405020304" charset="0"/>
                <a:ea typeface="华文中宋" panose="02010600040101010101" charset="-122"/>
                <a:cs typeface="Times New Roman" panose="02020603050405020304" charset="0"/>
                <a:sym typeface="+mn-ea"/>
              </a:rPr>
              <a:t>作</a:t>
            </a:r>
            <a:r>
              <a:rPr lang="en-US" altLang="zh-CN" sz="2800" dirty="0">
                <a:latin typeface="Times New Roman" panose="02020603050405020304" charset="0"/>
                <a:ea typeface="华文中宋" panose="02010600040101010101" charset="-122"/>
                <a:cs typeface="Times New Roman" panose="02020603050405020304" charset="0"/>
                <a:sym typeface="+mn-ea"/>
              </a:rPr>
              <a:t>_____</a:t>
            </a:r>
            <a:r>
              <a:rPr lang="zh-CN" altLang="en-US" sz="2800" dirty="0">
                <a:latin typeface="Times New Roman" panose="02020603050405020304" charset="0"/>
                <a:ea typeface="华文中宋" panose="02010600040101010101" charset="-122"/>
                <a:cs typeface="Times New Roman" panose="02020603050405020304" charset="0"/>
                <a:sym typeface="+mn-ea"/>
              </a:rPr>
              <a:t>状语。</a:t>
            </a:r>
            <a:endParaRPr lang="zh-CN" altLang="en-US"/>
          </a:p>
        </p:txBody>
      </p:sp>
      <p:sp>
        <p:nvSpPr>
          <p:cNvPr id="17" name="文本框 16"/>
          <p:cNvSpPr txBox="1"/>
          <p:nvPr/>
        </p:nvSpPr>
        <p:spPr>
          <a:xfrm>
            <a:off x="0" y="0"/>
            <a:ext cx="2003425"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长难句分析</a:t>
            </a:r>
            <a:endParaRPr kumimoji="1" lang="zh-CN" sz="2800" b="1" dirty="0">
              <a:solidFill>
                <a:schemeClr val="lt1"/>
              </a:solidFill>
              <a:sym typeface="+mn-ea"/>
            </a:endParaRPr>
          </a:p>
        </p:txBody>
      </p:sp>
      <p:sp>
        <p:nvSpPr>
          <p:cNvPr id="7" name="圆角矩形 6"/>
          <p:cNvSpPr/>
          <p:nvPr/>
        </p:nvSpPr>
        <p:spPr>
          <a:xfrm>
            <a:off x="208915" y="617220"/>
            <a:ext cx="11790045" cy="33915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6400" y="735965"/>
            <a:ext cx="11593195" cy="1383665"/>
          </a:xfrm>
          <a:prstGeom prst="rect">
            <a:avLst/>
          </a:prstGeom>
          <a:noFill/>
        </p:spPr>
        <p:txBody>
          <a:bodyPr wrap="square">
            <a:spAutoFit/>
          </a:bodyPr>
          <a:lstStyle/>
          <a:p>
            <a:r>
              <a:rPr lang="en-US" altLang="zh-CN" sz="2800" dirty="0">
                <a:latin typeface="Times New Roman" panose="02020603050405020304" charset="0"/>
                <a:cs typeface="Times New Roman" panose="02020603050405020304" charset="0"/>
                <a:sym typeface="+mn-ea"/>
              </a:rPr>
              <a:t>An incredible satellite image showed the moment when an underwater volcano erupted yesterday, causing rolling tsunami waves and downpours of water-filled ash to pound the Pacific island nation of Tonga. </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p:txBody>
      </p:sp>
      <p:sp>
        <p:nvSpPr>
          <p:cNvPr id="4" name="文本框 3"/>
          <p:cNvSpPr txBox="1"/>
          <p:nvPr/>
        </p:nvSpPr>
        <p:spPr>
          <a:xfrm>
            <a:off x="208915" y="42995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5" name="文本框 4"/>
          <p:cNvSpPr txBox="1"/>
          <p:nvPr/>
        </p:nvSpPr>
        <p:spPr>
          <a:xfrm>
            <a:off x="208915" y="52095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仿写</a:t>
            </a:r>
            <a:endParaRPr kumimoji="1" lang="zh-CN" altLang="en-US" sz="2800" b="1" dirty="0">
              <a:solidFill>
                <a:schemeClr val="lt1"/>
              </a:solidFill>
            </a:endParaRPr>
          </a:p>
        </p:txBody>
      </p:sp>
      <p:sp>
        <p:nvSpPr>
          <p:cNvPr id="2" name="文本框 1"/>
          <p:cNvSpPr txBox="1"/>
          <p:nvPr/>
        </p:nvSpPr>
        <p:spPr>
          <a:xfrm>
            <a:off x="808990" y="3273425"/>
            <a:ext cx="977900" cy="521970"/>
          </a:xfrm>
          <a:prstGeom prst="rect">
            <a:avLst/>
          </a:prstGeom>
          <a:noFill/>
        </p:spPr>
        <p:txBody>
          <a:bodyPr wrap="square" rtlCol="0">
            <a:spAutoFit/>
          </a:bodyPr>
          <a:lstStyle/>
          <a:p>
            <a:r>
              <a:rPr lang="zh-CN" altLang="en-US" sz="2800" dirty="0" smtClean="0">
                <a:solidFill>
                  <a:srgbClr val="FF0000"/>
                </a:solidFill>
                <a:latin typeface="Calibri" panose="020F0502020204030204" charset="0"/>
                <a:ea typeface="华文中宋" panose="02010600040101010101" charset="-122"/>
                <a:cs typeface="Calibri" panose="020F0502020204030204" charset="0"/>
              </a:rPr>
              <a:t>结果</a:t>
            </a:r>
            <a:endParaRPr lang="zh-CN" altLang="en-US" sz="2800" dirty="0" smtClean="0">
              <a:solidFill>
                <a:srgbClr val="FF0000"/>
              </a:solidFill>
              <a:latin typeface="Calibri" panose="020F0502020204030204" charset="0"/>
              <a:ea typeface="华文中宋" panose="02010600040101010101" charset="-122"/>
              <a:cs typeface="Calibri" panose="020F0502020204030204" charset="0"/>
            </a:endParaRPr>
          </a:p>
        </p:txBody>
      </p:sp>
      <p:sp>
        <p:nvSpPr>
          <p:cNvPr id="3" name="文本框 2"/>
          <p:cNvSpPr txBox="1"/>
          <p:nvPr/>
        </p:nvSpPr>
        <p:spPr>
          <a:xfrm>
            <a:off x="6930390" y="1994535"/>
            <a:ext cx="1390015" cy="521970"/>
          </a:xfrm>
          <a:prstGeom prst="rect">
            <a:avLst/>
          </a:prstGeom>
          <a:noFill/>
        </p:spPr>
        <p:txBody>
          <a:bodyPr wrap="square" rtlCol="0">
            <a:spAutoFit/>
          </a:bodyPr>
          <a:lstStyle/>
          <a:p>
            <a:r>
              <a:rPr lang="en-US" altLang="zh-CN" sz="2800" dirty="0" smtClean="0">
                <a:solidFill>
                  <a:srgbClr val="FF0000"/>
                </a:solidFill>
                <a:latin typeface="Times New Roman" panose="02020603050405020304" charset="0"/>
                <a:ea typeface="华文中宋" panose="02010600040101010101" charset="-122"/>
                <a:cs typeface="Times New Roman" panose="02020603050405020304" charset="0"/>
              </a:rPr>
              <a:t>moment </a:t>
            </a:r>
            <a:endParaRPr lang="en-US" altLang="zh-CN" sz="2800" dirty="0" smtClean="0">
              <a:solidFill>
                <a:srgbClr val="FF0000"/>
              </a:solidFill>
              <a:latin typeface="Times New Roman" panose="02020603050405020304" charset="0"/>
              <a:ea typeface="华文中宋" panose="02010600040101010101" charset="-122"/>
              <a:cs typeface="Times New Roman" panose="02020603050405020304" charset="0"/>
            </a:endParaRPr>
          </a:p>
        </p:txBody>
      </p:sp>
      <p:sp>
        <p:nvSpPr>
          <p:cNvPr id="10" name="文本框 9"/>
          <p:cNvSpPr txBox="1"/>
          <p:nvPr/>
        </p:nvSpPr>
        <p:spPr>
          <a:xfrm>
            <a:off x="1361440" y="4239260"/>
            <a:ext cx="10637520" cy="891540"/>
          </a:xfrm>
          <a:prstGeom prst="rect">
            <a:avLst/>
          </a:prstGeom>
          <a:noFill/>
        </p:spPr>
        <p:txBody>
          <a:bodyPr wrap="square" rtlCol="0">
            <a:spAutoFit/>
          </a:bodyPr>
          <a:lstStyle/>
          <a:p>
            <a:r>
              <a:rPr lang="zh-CN" altLang="en-US" sz="2600" dirty="0">
                <a:latin typeface="华文中宋" panose="02010600040101010101" charset="-122"/>
                <a:ea typeface="华文中宋" panose="02010600040101010101" charset="-122"/>
                <a:cs typeface="宋体" panose="02010600030101010101" pitchFamily="2" charset="-122"/>
              </a:rPr>
              <a:t>一张令人难以置信的卫星图像显示了昨天水下火山喷发的那一刻，该火山爆发引发了翻滚的海啸和倾盆大雨般的火山灰袭击太平洋岛国汤加。</a:t>
            </a:r>
            <a:r>
              <a:rPr lang="zh-CN" altLang="en-US" sz="2500" dirty="0">
                <a:latin typeface="华文中宋" panose="02010600040101010101" charset="-122"/>
                <a:ea typeface="华文中宋" panose="02010600040101010101" charset="-122"/>
                <a:cs typeface="宋体" panose="02010600030101010101" pitchFamily="2" charset="-122"/>
              </a:rPr>
              <a:t> </a:t>
            </a:r>
            <a:endParaRPr lang="zh-CN" altLang="en-US" sz="2500" dirty="0">
              <a:latin typeface="华文中宋" panose="02010600040101010101" charset="-122"/>
              <a:ea typeface="华文中宋" panose="02010600040101010101" charset="-122"/>
              <a:cs typeface="宋体" panose="02010600030101010101" pitchFamily="2" charset="-122"/>
            </a:endParaRPr>
          </a:p>
        </p:txBody>
      </p:sp>
      <p:sp>
        <p:nvSpPr>
          <p:cNvPr id="11" name="文本框 10"/>
          <p:cNvSpPr txBox="1"/>
          <p:nvPr/>
        </p:nvSpPr>
        <p:spPr>
          <a:xfrm>
            <a:off x="1361440" y="5247005"/>
            <a:ext cx="10168890" cy="491490"/>
          </a:xfrm>
          <a:prstGeom prst="rect">
            <a:avLst/>
          </a:prstGeom>
          <a:noFill/>
        </p:spPr>
        <p:txBody>
          <a:bodyPr wrap="square" rtlCol="0">
            <a:spAutoFit/>
          </a:bodyPr>
          <a:lstStyle/>
          <a:p>
            <a:pPr algn="l">
              <a:buClrTx/>
              <a:buSzTx/>
              <a:buFontTx/>
            </a:pPr>
            <a:r>
              <a:rPr lang="zh-CN" altLang="en-US" sz="2600" dirty="0">
                <a:latin typeface="Times New Roman" panose="02020603050405020304" charset="0"/>
                <a:ea typeface="华文中宋" panose="02010600040101010101" charset="-122"/>
                <a:cs typeface="Times New Roman" panose="02020603050405020304" charset="0"/>
              </a:rPr>
              <a:t>他永远不会忘记唐山大地震的那一天，地震造成许多人无家可归。</a:t>
            </a:r>
            <a:r>
              <a:rPr lang="zh-CN" altLang="en-US" sz="2500" dirty="0">
                <a:latin typeface="Times New Roman" panose="02020603050405020304" charset="0"/>
                <a:ea typeface="华文中宋" panose="02010600040101010101" charset="-122"/>
                <a:cs typeface="Times New Roman" panose="02020603050405020304" charset="0"/>
              </a:rPr>
              <a:t>  </a:t>
            </a:r>
            <a:endParaRPr lang="zh-CN" altLang="en-US" sz="2500" dirty="0">
              <a:latin typeface="Times New Roman" panose="02020603050405020304" charset="0"/>
              <a:ea typeface="华文中宋" panose="02010600040101010101" charset="-122"/>
              <a:cs typeface="Times New Roman" panose="02020603050405020304" charset="0"/>
            </a:endParaRPr>
          </a:p>
        </p:txBody>
      </p:sp>
      <p:sp>
        <p:nvSpPr>
          <p:cNvPr id="12" name="文本框 11"/>
          <p:cNvSpPr txBox="1"/>
          <p:nvPr/>
        </p:nvSpPr>
        <p:spPr>
          <a:xfrm>
            <a:off x="1383665" y="5731510"/>
            <a:ext cx="10373360" cy="891540"/>
          </a:xfrm>
          <a:prstGeom prst="rect">
            <a:avLst/>
          </a:prstGeom>
          <a:noFill/>
        </p:spPr>
        <p:txBody>
          <a:bodyPr wrap="square" rtlCol="0">
            <a:spAutoFit/>
          </a:bodyPr>
          <a:lstStyle/>
          <a:p>
            <a:r>
              <a:rPr lang="en-US" altLang="zh-CN" sz="2600" dirty="0" smtClean="0">
                <a:solidFill>
                  <a:srgbClr val="FF0000"/>
                </a:solidFill>
                <a:latin typeface="Times New Roman" panose="02020603050405020304" charset="0"/>
                <a:cs typeface="Times New Roman" panose="02020603050405020304" charset="0"/>
                <a:sym typeface="+mn-ea"/>
              </a:rPr>
              <a:t>He will never forget the day when the earthquake struck Tangshan, leaving many people homeless. </a:t>
            </a:r>
            <a:endParaRPr lang="en-US" altLang="zh-CN" sz="2600" dirty="0" smtClean="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5015865" y="2427605"/>
            <a:ext cx="1776095" cy="521970"/>
          </a:xfrm>
          <a:prstGeom prst="rect">
            <a:avLst/>
          </a:prstGeom>
          <a:noFill/>
        </p:spPr>
        <p:txBody>
          <a:bodyPr wrap="square" rtlCol="0">
            <a:spAutoFit/>
          </a:bodyPr>
          <a:p>
            <a:r>
              <a:rPr lang="en-US" altLang="zh-CN" sz="2800" dirty="0" smtClean="0">
                <a:solidFill>
                  <a:srgbClr val="FF0000"/>
                </a:solidFill>
                <a:latin typeface="Calibri" panose="020F0502020204030204" charset="0"/>
                <a:ea typeface="华文中宋" panose="02010600040101010101" charset="-122"/>
                <a:cs typeface="Calibri" panose="020F0502020204030204" charset="0"/>
              </a:rPr>
              <a:t>时间状语</a:t>
            </a:r>
            <a:endParaRPr lang="en-US" altLang="zh-CN" sz="2800" dirty="0" smtClean="0">
              <a:solidFill>
                <a:srgbClr val="FF0000"/>
              </a:solidFill>
              <a:latin typeface="Calibri" panose="020F0502020204030204" charset="0"/>
              <a:ea typeface="华文中宋" panose="02010600040101010101" charset="-122"/>
              <a:cs typeface="Calibri" panose="020F0502020204030204" charset="0"/>
            </a:endParaRPr>
          </a:p>
        </p:txBody>
      </p:sp>
      <p:sp>
        <p:nvSpPr>
          <p:cNvPr id="15" name="文本框 14"/>
          <p:cNvSpPr txBox="1"/>
          <p:nvPr/>
        </p:nvSpPr>
        <p:spPr>
          <a:xfrm>
            <a:off x="9895840" y="2871470"/>
            <a:ext cx="1605280" cy="521970"/>
          </a:xfrm>
          <a:prstGeom prst="rect">
            <a:avLst/>
          </a:prstGeom>
          <a:noFill/>
        </p:spPr>
        <p:txBody>
          <a:bodyPr wrap="none" rtlCol="0" anchor="t">
            <a:spAutoFit/>
          </a:bodyPr>
          <a:p>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现在分词</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linds(horizontal)">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linds(horizontal)">
                                      <p:cBhvr>
                                        <p:cTn id="3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4" grpId="0"/>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0" y="0"/>
            <a:ext cx="3524250" cy="521970"/>
          </a:xfrm>
          <a:prstGeom prst="rect">
            <a:avLst/>
          </a:prstGeom>
          <a:solidFill>
            <a:schemeClr val="accent6"/>
          </a:solidFill>
        </p:spPr>
        <p:txBody>
          <a:bodyPr wrap="square" rtlCol="0">
            <a:spAutoFit/>
          </a:bodyPr>
          <a:p>
            <a:pPr>
              <a:buClrTx/>
              <a:buSzTx/>
              <a:buFontTx/>
            </a:pPr>
            <a:r>
              <a:rPr kumimoji="1" lang="zh-CN" altLang="en-US" sz="2800" b="1" dirty="0">
                <a:solidFill>
                  <a:schemeClr val="lt1"/>
                </a:solidFill>
                <a:sym typeface="+mn-ea"/>
              </a:rPr>
              <a:t>太平洋岛国相关词汇</a:t>
            </a:r>
            <a:endParaRPr kumimoji="1" lang="zh-CN" altLang="en-US" sz="2800" b="1" dirty="0">
              <a:solidFill>
                <a:schemeClr val="lt1"/>
              </a:solidFill>
              <a:sym typeface="+mn-ea"/>
            </a:endParaRPr>
          </a:p>
        </p:txBody>
      </p:sp>
      <p:sp>
        <p:nvSpPr>
          <p:cNvPr id="4" name="文本框 3"/>
          <p:cNvSpPr txBox="1"/>
          <p:nvPr/>
        </p:nvSpPr>
        <p:spPr>
          <a:xfrm>
            <a:off x="143510" y="1605915"/>
            <a:ext cx="5459095" cy="2245360"/>
          </a:xfrm>
          <a:prstGeom prst="rect">
            <a:avLst/>
          </a:prstGeom>
          <a:ln w="28575" cmpd="sng">
            <a:solidFill>
              <a:schemeClr val="accent1">
                <a:shade val="50000"/>
              </a:schemeClr>
            </a:solidFill>
            <a:prstDash val="sysDash"/>
          </a:ln>
        </p:spPr>
        <p:style>
          <a:lnRef idx="2">
            <a:schemeClr val="accent1"/>
          </a:lnRef>
          <a:fillRef idx="1">
            <a:schemeClr val="lt1"/>
          </a:fillRef>
          <a:effectRef idx="0">
            <a:schemeClr val="accent1"/>
          </a:effectRef>
          <a:fontRef idx="minor">
            <a:schemeClr val="dk1"/>
          </a:fontRef>
        </p:style>
        <p:txBody>
          <a:bodyPr wrap="square" rtlCol="0" anchor="t">
            <a:spAutoFit/>
          </a:bodyPr>
          <a:p>
            <a:pPr algn="l"/>
            <a:r>
              <a:rPr lang="zh-CN" altLang="en-US" sz="2800">
                <a:latin typeface="Times New Roman" panose="02020603050405020304" charset="0"/>
                <a:ea typeface="华文中宋" panose="02010600040101010101" charset="-122"/>
                <a:cs typeface="Times New Roman" panose="02020603050405020304" charset="0"/>
                <a:sym typeface="+mn-ea"/>
              </a:rPr>
              <a:t>Pacific island nation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太平洋岛国</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zh-CN" altLang="en-US" sz="2800">
                <a:latin typeface="Times New Roman" panose="02020603050405020304" charset="0"/>
                <a:ea typeface="华文中宋" panose="02010600040101010101" charset="-122"/>
                <a:cs typeface="Times New Roman" panose="02020603050405020304" charset="0"/>
                <a:sym typeface="+mn-ea"/>
              </a:rPr>
              <a:t>island chain（</a:t>
            </a:r>
            <a:r>
              <a:rPr lang="en-US" altLang="zh-CN" sz="2800">
                <a:latin typeface="Times New Roman" panose="02020603050405020304" charset="0"/>
                <a:ea typeface="华文中宋" panose="02010600040101010101" charset="-122"/>
                <a:cs typeface="Times New Roman" panose="02020603050405020304" charset="0"/>
                <a:sym typeface="+mn-ea"/>
              </a:rPr>
              <a:t>海洋</a:t>
            </a:r>
            <a:r>
              <a:rPr lang="zh-CN" altLang="en-US" sz="2800">
                <a:latin typeface="Times New Roman" panose="02020603050405020304" charset="0"/>
                <a:ea typeface="华文中宋" panose="02010600040101010101" charset="-122"/>
                <a:cs typeface="Times New Roman" panose="0202060305040502030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岛链；列岛</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zh-CN" altLang="en-US" sz="2800">
                <a:latin typeface="Times New Roman" panose="02020603050405020304" charset="0"/>
                <a:ea typeface="华文中宋" panose="02010600040101010101" charset="-122"/>
                <a:cs typeface="Times New Roman" panose="02020603050405020304" charset="0"/>
                <a:sym typeface="+mn-ea"/>
              </a:rPr>
              <a:t>Tonga</a:t>
            </a:r>
            <a:r>
              <a:rPr lang="en-US" altLang="zh-CN" sz="2800">
                <a:latin typeface="Times New Roman" panose="02020603050405020304" charset="0"/>
                <a:ea typeface="华文中宋" panose="02010600040101010101" charset="-122"/>
                <a:cs typeface="Times New Roman" panose="02020603050405020304" charset="0"/>
                <a:sym typeface="+mn-ea"/>
              </a:rPr>
              <a:t> 汤加</a:t>
            </a:r>
            <a:r>
              <a:rPr lang="zh-CN" altLang="en-US" sz="2800">
                <a:latin typeface="Times New Roman" panose="02020603050405020304" charset="0"/>
                <a:ea typeface="华文中宋" panose="02010600040101010101" charset="-122"/>
                <a:cs typeface="Times New Roman" panose="02020603050405020304" charset="0"/>
                <a:sym typeface="+mn-ea"/>
              </a:rPr>
              <a:t>（南太平洋岛国）</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zh-CN" altLang="en-US" sz="2800">
                <a:latin typeface="Times New Roman" panose="02020603050405020304" charset="0"/>
                <a:ea typeface="华文中宋" panose="02010600040101010101" charset="-122"/>
                <a:cs typeface="Times New Roman" panose="02020603050405020304" charset="0"/>
                <a:sym typeface="+mn-ea"/>
              </a:rPr>
              <a:t>Fiji 斐济（太平洋西南部岛国）</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buClrTx/>
              <a:buSzTx/>
              <a:buFontTx/>
            </a:pPr>
            <a:r>
              <a:rPr lang="zh-CN" altLang="en-US" sz="2800">
                <a:latin typeface="Times New Roman" panose="02020603050405020304" charset="0"/>
                <a:ea typeface="华文中宋" panose="02010600040101010101" charset="-122"/>
                <a:cs typeface="Times New Roman" panose="02020603050405020304" charset="0"/>
                <a:sym typeface="+mn-ea"/>
              </a:rPr>
              <a:t>Vanuatu</a:t>
            </a:r>
            <a:r>
              <a:rPr lang="en-US" altLang="zh-CN" sz="2800">
                <a:latin typeface="Times New Roman" panose="02020603050405020304" charset="0"/>
                <a:ea typeface="华文中宋" panose="02010600040101010101" charset="-122"/>
                <a:cs typeface="Times New Roman" panose="02020603050405020304" charset="0"/>
                <a:sym typeface="+mn-ea"/>
              </a:rPr>
              <a:t> 瓦努阿图</a:t>
            </a:r>
            <a:r>
              <a:rPr lang="zh-CN" altLang="en-US" sz="2800">
                <a:latin typeface="Times New Roman" panose="02020603050405020304" charset="0"/>
                <a:ea typeface="华文中宋" panose="02010600040101010101" charset="-122"/>
                <a:cs typeface="Times New Roman" panose="02020603050405020304" charset="0"/>
                <a:sym typeface="+mn-ea"/>
              </a:rPr>
              <a:t>（南太平洋岛国）</a:t>
            </a:r>
            <a:endParaRPr lang="en-US" altLang="zh-CN" sz="2800">
              <a:latin typeface="Times New Roman" panose="02020603050405020304" charset="0"/>
              <a:ea typeface="华文中宋" panose="02010600040101010101" charset="-122"/>
              <a:cs typeface="Times New Roman" panose="02020603050405020304" charset="0"/>
              <a:sym typeface="+mn-ea"/>
            </a:endParaRPr>
          </a:p>
        </p:txBody>
      </p:sp>
      <p:pic>
        <p:nvPicPr>
          <p:cNvPr id="5" name="图片 4"/>
          <p:cNvPicPr>
            <a:picLocks noChangeAspect="1"/>
          </p:cNvPicPr>
          <p:nvPr/>
        </p:nvPicPr>
        <p:blipFill>
          <a:blip r:embed="rId1"/>
          <a:srcRect r="25083"/>
          <a:stretch>
            <a:fillRect/>
          </a:stretch>
        </p:blipFill>
        <p:spPr>
          <a:xfrm>
            <a:off x="5897880" y="624840"/>
            <a:ext cx="6182995" cy="4140200"/>
          </a:xfrm>
          <a:prstGeom prst="rect">
            <a:avLst/>
          </a:prstGeom>
        </p:spPr>
      </p:pic>
      <p:sp>
        <p:nvSpPr>
          <p:cNvPr id="6" name="椭圆 5"/>
          <p:cNvSpPr/>
          <p:nvPr/>
        </p:nvSpPr>
        <p:spPr>
          <a:xfrm>
            <a:off x="9052560" y="3324225"/>
            <a:ext cx="737235" cy="393700"/>
          </a:xfrm>
          <a:prstGeom prst="ellipse">
            <a:avLst/>
          </a:prstGeom>
          <a:noFill/>
          <a:ln w="28575">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7" name="椭圆 6"/>
          <p:cNvSpPr/>
          <p:nvPr/>
        </p:nvSpPr>
        <p:spPr>
          <a:xfrm>
            <a:off x="10743565" y="3980180"/>
            <a:ext cx="603885" cy="382905"/>
          </a:xfrm>
          <a:prstGeom prst="ellipse">
            <a:avLst/>
          </a:prstGeom>
          <a:noFill/>
          <a:ln w="28575">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8" name="椭圆 7"/>
          <p:cNvSpPr/>
          <p:nvPr/>
        </p:nvSpPr>
        <p:spPr>
          <a:xfrm>
            <a:off x="10099040" y="3324225"/>
            <a:ext cx="344805" cy="393700"/>
          </a:xfrm>
          <a:prstGeom prst="ellipse">
            <a:avLst/>
          </a:prstGeom>
          <a:noFill/>
          <a:ln w="28575">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pic>
        <p:nvPicPr>
          <p:cNvPr id="101" name="图片 100"/>
          <p:cNvPicPr>
            <a:picLocks noChangeAspect="1"/>
          </p:cNvPicPr>
          <p:nvPr/>
        </p:nvPicPr>
        <p:blipFill>
          <a:blip r:embed="rId2"/>
          <a:stretch>
            <a:fillRect/>
          </a:stretch>
        </p:blipFill>
        <p:spPr>
          <a:xfrm>
            <a:off x="208280" y="5007738"/>
            <a:ext cx="2571429" cy="1440000"/>
          </a:xfrm>
          <a:prstGeom prst="rect">
            <a:avLst/>
          </a:prstGeom>
          <a:noFill/>
          <a:ln w="9525">
            <a:noFill/>
          </a:ln>
        </p:spPr>
      </p:pic>
      <p:sp>
        <p:nvSpPr>
          <p:cNvPr id="9" name="文本框 8"/>
          <p:cNvSpPr txBox="1"/>
          <p:nvPr/>
        </p:nvSpPr>
        <p:spPr>
          <a:xfrm>
            <a:off x="1928809" y="6049138"/>
            <a:ext cx="850900" cy="398780"/>
          </a:xfrm>
          <a:prstGeom prst="rect">
            <a:avLst/>
          </a:prstGeom>
          <a:noFill/>
        </p:spPr>
        <p:txBody>
          <a:bodyPr wrap="none" rtlCol="0" anchor="t">
            <a:spAutoFit/>
          </a:bodyPr>
          <a:p>
            <a:r>
              <a:rPr lang="zh-CN" altLang="en-US" sz="2000" b="1">
                <a:solidFill>
                  <a:schemeClr val="bg1"/>
                </a:solidFill>
                <a:latin typeface="Times New Roman" panose="02020603050405020304" charset="0"/>
                <a:ea typeface="华文中宋" panose="02010600040101010101" charset="-122"/>
                <a:cs typeface="Times New Roman" panose="02020603050405020304" charset="0"/>
                <a:sym typeface="+mn-ea"/>
              </a:rPr>
              <a:t>Tonga</a:t>
            </a:r>
            <a:endParaRPr lang="zh-CN" altLang="en-US" sz="2000" b="1">
              <a:solidFill>
                <a:schemeClr val="bg1"/>
              </a:solidFill>
              <a:latin typeface="Times New Roman" panose="02020603050405020304" charset="0"/>
              <a:ea typeface="华文中宋" panose="02010600040101010101" charset="-122"/>
              <a:cs typeface="Times New Roman" panose="02020603050405020304" charset="0"/>
              <a:sym typeface="+mn-ea"/>
            </a:endParaRPr>
          </a:p>
        </p:txBody>
      </p:sp>
      <p:grpSp>
        <p:nvGrpSpPr>
          <p:cNvPr id="11" name="组合 10"/>
          <p:cNvGrpSpPr/>
          <p:nvPr/>
        </p:nvGrpSpPr>
        <p:grpSpPr>
          <a:xfrm>
            <a:off x="4734239" y="5007738"/>
            <a:ext cx="2951480" cy="1475740"/>
            <a:chOff x="8823" y="-127"/>
            <a:chExt cx="4648" cy="2324"/>
          </a:xfrm>
        </p:grpSpPr>
        <p:pic>
          <p:nvPicPr>
            <p:cNvPr id="102" name="图片 101"/>
            <p:cNvPicPr>
              <a:picLocks noChangeAspect="1"/>
            </p:cNvPicPr>
            <p:nvPr/>
          </p:nvPicPr>
          <p:blipFill>
            <a:blip r:embed="rId3"/>
            <a:stretch>
              <a:fillRect/>
            </a:stretch>
          </p:blipFill>
          <p:spPr>
            <a:xfrm>
              <a:off x="8823" y="-127"/>
              <a:ext cx="4649" cy="2324"/>
            </a:xfrm>
            <a:prstGeom prst="rect">
              <a:avLst/>
            </a:prstGeom>
            <a:noFill/>
            <a:ln w="9525">
              <a:noFill/>
            </a:ln>
          </p:spPr>
        </p:pic>
        <p:sp>
          <p:nvSpPr>
            <p:cNvPr id="10" name="矩形 9"/>
            <p:cNvSpPr/>
            <p:nvPr/>
          </p:nvSpPr>
          <p:spPr>
            <a:xfrm>
              <a:off x="8985" y="1652"/>
              <a:ext cx="922" cy="545"/>
            </a:xfrm>
            <a:prstGeom prst="rect">
              <a:avLst/>
            </a:prstGeom>
            <a:solidFill>
              <a:srgbClr val="68B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7003729" y="6079618"/>
            <a:ext cx="557530" cy="368300"/>
          </a:xfrm>
          <a:prstGeom prst="rect">
            <a:avLst/>
          </a:prstGeom>
          <a:noFill/>
        </p:spPr>
        <p:txBody>
          <a:bodyPr wrap="none" rtlCol="0" anchor="t">
            <a:spAutoFit/>
          </a:bodyPr>
          <a:p>
            <a:pPr lvl="0" algn="l">
              <a:buClrTx/>
              <a:buSzTx/>
              <a:buFontTx/>
            </a:pPr>
            <a:r>
              <a:rPr lang="zh-CN" altLang="en-US" sz="2000" b="1">
                <a:solidFill>
                  <a:schemeClr val="bg1"/>
                </a:solidFill>
                <a:latin typeface="Times New Roman" panose="02020603050405020304" charset="0"/>
                <a:ea typeface="华文中宋" panose="02010600040101010101" charset="-122"/>
                <a:cs typeface="Times New Roman" panose="02020603050405020304" charset="0"/>
                <a:sym typeface="+mn-ea"/>
              </a:rPr>
              <a:t>Fiji </a:t>
            </a:r>
            <a:endParaRPr lang="zh-CN" altLang="en-US" sz="2000" b="1">
              <a:solidFill>
                <a:schemeClr val="bg1"/>
              </a:solidFill>
              <a:latin typeface="Times New Roman" panose="02020603050405020304" charset="0"/>
              <a:ea typeface="华文中宋" panose="02010600040101010101" charset="-122"/>
              <a:cs typeface="Times New Roman" panose="02020603050405020304" charset="0"/>
              <a:sym typeface="+mn-ea"/>
            </a:endParaRPr>
          </a:p>
        </p:txBody>
      </p:sp>
      <p:pic>
        <p:nvPicPr>
          <p:cNvPr id="103" name="图片 102"/>
          <p:cNvPicPr>
            <a:picLocks noChangeAspect="1"/>
          </p:cNvPicPr>
          <p:nvPr/>
        </p:nvPicPr>
        <p:blipFill>
          <a:blip r:embed="rId4"/>
          <a:stretch>
            <a:fillRect/>
          </a:stretch>
        </p:blipFill>
        <p:spPr>
          <a:xfrm>
            <a:off x="9640249" y="5007738"/>
            <a:ext cx="2302510" cy="1440000"/>
          </a:xfrm>
          <a:prstGeom prst="rect">
            <a:avLst/>
          </a:prstGeom>
          <a:noFill/>
          <a:ln w="9525">
            <a:noFill/>
          </a:ln>
        </p:spPr>
      </p:pic>
      <p:sp>
        <p:nvSpPr>
          <p:cNvPr id="13" name="文本框 12"/>
          <p:cNvSpPr txBox="1"/>
          <p:nvPr/>
        </p:nvSpPr>
        <p:spPr>
          <a:xfrm>
            <a:off x="10609580" y="6049010"/>
            <a:ext cx="1167765" cy="398780"/>
          </a:xfrm>
          <a:prstGeom prst="rect">
            <a:avLst/>
          </a:prstGeom>
          <a:noFill/>
        </p:spPr>
        <p:txBody>
          <a:bodyPr wrap="none" rtlCol="0" anchor="t">
            <a:spAutoFit/>
          </a:bodyPr>
          <a:p>
            <a:r>
              <a:rPr lang="zh-CN" altLang="en-US" sz="2000" b="1">
                <a:solidFill>
                  <a:schemeClr val="bg1"/>
                </a:solidFill>
                <a:latin typeface="Times New Roman" panose="02020603050405020304" charset="0"/>
                <a:ea typeface="华文中宋" panose="02010600040101010101" charset="-122"/>
                <a:cs typeface="Times New Roman" panose="02020603050405020304" charset="0"/>
                <a:sym typeface="+mn-ea"/>
              </a:rPr>
              <a:t>Vanuatu </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95416" y="6133339"/>
            <a:ext cx="11508260" cy="523220"/>
          </a:xfrm>
          <a:prstGeom prst="rect">
            <a:avLst/>
          </a:prstGeom>
          <a:solidFill>
            <a:schemeClr val="bg2">
              <a:lumMod val="90000"/>
              <a:alpha val="35000"/>
            </a:schemeClr>
          </a:solidFill>
        </p:spPr>
        <p:txBody>
          <a:bodyPr wrap="square" rtlCol="0" anchor="t">
            <a:spAutoFit/>
          </a:bodyPr>
          <a:lstStyle/>
          <a:p>
            <a:pPr algn="ctr"/>
            <a:r>
              <a:rPr lang="en-US" altLang="zh-CN" sz="2800" dirty="0">
                <a:latin typeface="Times New Roman" panose="02020603050405020304" charset="0"/>
                <a:cs typeface="Times New Roman" panose="02020603050405020304" charset="0"/>
              </a:rPr>
              <a:t>Amenhotep </a:t>
            </a:r>
            <a:r>
              <a:rPr lang="en-US" altLang="zh-CN" sz="2800" dirty="0" smtClean="0">
                <a:latin typeface="Times New Roman" panose="02020603050405020304" charset="0"/>
                <a:cs typeface="Times New Roman" panose="02020603050405020304" charset="0"/>
              </a:rPr>
              <a:t>I will certainly not be the last mummy to be digitally </a:t>
            </a:r>
            <a:r>
              <a:rPr lang="en-US" altLang="zh-CN" sz="2800" dirty="0">
                <a:latin typeface="Times New Roman" panose="02020603050405020304" charset="0"/>
                <a:cs typeface="Times New Roman" panose="02020603050405020304" charset="0"/>
              </a:rPr>
              <a:t>“unwrapped”</a:t>
            </a:r>
            <a:endParaRPr lang="en-US" altLang="zh-CN" sz="2800" dirty="0">
              <a:latin typeface="Times New Roman" panose="02020603050405020304" charset="0"/>
              <a:cs typeface="Times New Roman" panose="02020603050405020304" charset="0"/>
            </a:endParaRPr>
          </a:p>
        </p:txBody>
      </p:sp>
      <p:sp>
        <p:nvSpPr>
          <p:cNvPr id="7" name="文本框 6"/>
          <p:cNvSpPr txBox="1"/>
          <p:nvPr/>
        </p:nvSpPr>
        <p:spPr>
          <a:xfrm>
            <a:off x="1351004" y="233680"/>
            <a:ext cx="9926595" cy="1015663"/>
          </a:xfrm>
          <a:prstGeom prst="rect">
            <a:avLst/>
          </a:prstGeom>
          <a:noFill/>
        </p:spPr>
        <p:txBody>
          <a:bodyPr wrap="square" rtlCol="0" anchor="t">
            <a:spAutoFit/>
          </a:bodyPr>
          <a:lstStyle/>
          <a:p>
            <a:pPr algn="ctr"/>
            <a:r>
              <a:rPr lang="en-US" altLang="zh-CN" sz="3200" b="1" dirty="0" smtClean="0"/>
              <a:t>3. </a:t>
            </a:r>
            <a:r>
              <a:rPr lang="en-US" altLang="zh-CN" sz="3200" b="1" dirty="0"/>
              <a:t>Ancient mummy digitally “unwrapped</a:t>
            </a:r>
            <a:r>
              <a:rPr lang="en-US" altLang="zh-CN" sz="3200" b="1" dirty="0" smtClean="0"/>
              <a:t>”</a:t>
            </a:r>
            <a:endParaRPr lang="en-US" altLang="zh-CN" sz="3200" b="1" dirty="0" smtClean="0"/>
          </a:p>
          <a:p>
            <a:pPr algn="ctr"/>
            <a:r>
              <a:rPr lang="zh-CN" altLang="en-US" sz="2800" b="1" dirty="0">
                <a:solidFill>
                  <a:schemeClr val="accent2"/>
                </a:solidFill>
                <a:latin typeface="+mj-ea"/>
                <a:ea typeface="+mj-ea"/>
                <a:cs typeface="Arial" panose="020B0604020202020204" pitchFamily="34" charset="0"/>
              </a:rPr>
              <a:t>用数字技术“揭开”古代木乃伊</a:t>
            </a:r>
            <a:endParaRPr lang="zh-CN" altLang="en-US" sz="2800" b="1" dirty="0">
              <a:solidFill>
                <a:schemeClr val="accent2"/>
              </a:solidFill>
              <a:latin typeface="+mj-ea"/>
              <a:ea typeface="+mj-ea"/>
              <a:cs typeface="Arial" panose="020B0604020202020204" pitchFamily="34" charset="0"/>
            </a:endParaRPr>
          </a:p>
        </p:txBody>
      </p:sp>
      <p:pic>
        <p:nvPicPr>
          <p:cNvPr id="2" name="图片 1"/>
          <p:cNvPicPr>
            <a:picLocks noChangeAspect="1"/>
          </p:cNvPicPr>
          <p:nvPr/>
        </p:nvPicPr>
        <p:blipFill>
          <a:blip r:embed="rId1"/>
          <a:stretch>
            <a:fillRect/>
          </a:stretch>
        </p:blipFill>
        <p:spPr>
          <a:xfrm>
            <a:off x="1899403" y="1249343"/>
            <a:ext cx="4168348" cy="4583297"/>
          </a:xfrm>
          <a:prstGeom prst="rect">
            <a:avLst/>
          </a:prstGeom>
        </p:spPr>
      </p:pic>
      <p:pic>
        <p:nvPicPr>
          <p:cNvPr id="4" name="图片 3"/>
          <p:cNvPicPr>
            <a:picLocks noChangeAspect="1"/>
          </p:cNvPicPr>
          <p:nvPr>
            <p:custDataLst>
              <p:tags r:id="rId2"/>
            </p:custDataLst>
          </p:nvPr>
        </p:nvPicPr>
        <p:blipFill>
          <a:blip r:embed="rId3"/>
          <a:srcRect l="13616" t="67471" r="44642" b="-61"/>
          <a:stretch>
            <a:fillRect/>
          </a:stretch>
        </p:blipFill>
        <p:spPr>
          <a:xfrm>
            <a:off x="7012940" y="1269365"/>
            <a:ext cx="3968549" cy="4320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2130" y="461665"/>
            <a:ext cx="11928467" cy="6494085"/>
          </a:xfrm>
          <a:prstGeom prst="rect">
            <a:avLst/>
          </a:prstGeom>
          <a:noFill/>
        </p:spPr>
        <p:txBody>
          <a:bodyPr wrap="square" rtlCol="0" anchor="t">
            <a:spAutoFit/>
          </a:bodyPr>
          <a:lstStyle/>
          <a:p>
            <a:pPr>
              <a:lnSpc>
                <a:spcPct val="100000"/>
              </a:lnSpc>
            </a:pPr>
            <a:r>
              <a:rPr lang="en-US" altLang="zh-CN" sz="2600" dirty="0" smtClean="0">
                <a:latin typeface="Times New Roman" panose="02020603050405020304" charset="0"/>
                <a:cs typeface="Times New Roman" panose="02020603050405020304" charset="0"/>
              </a:rPr>
              <a:t>       Researchers </a:t>
            </a:r>
            <a:r>
              <a:rPr lang="en-US" altLang="zh-CN" sz="2600" dirty="0">
                <a:latin typeface="Times New Roman" panose="02020603050405020304" charset="0"/>
                <a:cs typeface="Times New Roman" panose="02020603050405020304" charset="0"/>
              </a:rPr>
              <a:t>have </a:t>
            </a:r>
            <a:r>
              <a:rPr lang="en-US" altLang="zh-CN" sz="2600" dirty="0" smtClean="0">
                <a:latin typeface="Times New Roman" panose="02020603050405020304" charset="0"/>
                <a:cs typeface="Times New Roman" panose="02020603050405020304" charset="0"/>
              </a:rPr>
              <a:t>_________ (digital) </a:t>
            </a:r>
            <a:r>
              <a:rPr lang="en-US" altLang="zh-CN" sz="2600" dirty="0">
                <a:solidFill>
                  <a:srgbClr val="3333FF"/>
                </a:solidFill>
                <a:latin typeface="Times New Roman" panose="02020603050405020304" charset="0"/>
                <a:cs typeface="Times New Roman" panose="02020603050405020304" charset="0"/>
              </a:rPr>
              <a:t>peered </a:t>
            </a:r>
            <a:r>
              <a:rPr lang="en-US" altLang="zh-CN" sz="2600" dirty="0">
                <a:latin typeface="Times New Roman" panose="02020603050405020304" charset="0"/>
                <a:cs typeface="Times New Roman" panose="02020603050405020304" charset="0"/>
              </a:rPr>
              <a:t>inside the ancient mummy of an Egyptian pharaoh (ruler) to learn his secrets. They used modern technology to avoid </a:t>
            </a:r>
            <a:r>
              <a:rPr lang="en-US" altLang="zh-CN" sz="2600" dirty="0" smtClean="0">
                <a:latin typeface="Times New Roman" panose="02020603050405020304" charset="0"/>
                <a:cs typeface="Times New Roman" panose="02020603050405020304" charset="0"/>
              </a:rPr>
              <a:t>__________ </a:t>
            </a:r>
            <a:r>
              <a:rPr lang="zh-CN" altLang="en-US" sz="2600" dirty="0" smtClean="0">
                <a:latin typeface="Times New Roman" panose="02020603050405020304" charset="0"/>
                <a:cs typeface="Times New Roman" panose="02020603050405020304" charset="0"/>
              </a:rPr>
              <a:t>（</a:t>
            </a:r>
            <a:r>
              <a:rPr lang="en-US" altLang="zh-CN" sz="2600" dirty="0" smtClean="0">
                <a:latin typeface="Times New Roman" panose="02020603050405020304" charset="0"/>
                <a:cs typeface="Times New Roman" panose="02020603050405020304" charset="0"/>
              </a:rPr>
              <a:t>damage) </a:t>
            </a:r>
            <a:r>
              <a:rPr lang="en-US" altLang="zh-CN" sz="2600" dirty="0">
                <a:latin typeface="Times New Roman" panose="02020603050405020304" charset="0"/>
                <a:cs typeface="Times New Roman" panose="02020603050405020304" charset="0"/>
              </a:rPr>
              <a:t>the bandages that have enclosed his body for 3,500 years.</a:t>
            </a:r>
            <a:endParaRPr lang="en-US" altLang="zh-CN" sz="2600" dirty="0">
              <a:latin typeface="Times New Roman" panose="02020603050405020304" charset="0"/>
              <a:cs typeface="Times New Roman" panose="02020603050405020304" charset="0"/>
            </a:endParaRPr>
          </a:p>
          <a:p>
            <a:pPr>
              <a:lnSpc>
                <a:spcPct val="100000"/>
              </a:lnSpc>
            </a:pPr>
            <a:r>
              <a:rPr lang="en-US" altLang="zh-CN" sz="2600" dirty="0" smtClean="0">
                <a:latin typeface="Times New Roman" panose="02020603050405020304" charset="0"/>
                <a:cs typeface="Times New Roman" panose="02020603050405020304" charset="0"/>
              </a:rPr>
              <a:t>        A </a:t>
            </a:r>
            <a:r>
              <a:rPr lang="en-US" altLang="zh-CN" sz="2600" dirty="0">
                <a:latin typeface="Times New Roman" panose="02020603050405020304" charset="0"/>
                <a:cs typeface="Times New Roman" panose="02020603050405020304" charset="0"/>
              </a:rPr>
              <a:t>mummy is the body of a person or animal </a:t>
            </a:r>
            <a:r>
              <a:rPr lang="en-US" altLang="zh-CN" sz="2600" dirty="0" smtClean="0">
                <a:latin typeface="Times New Roman" panose="02020603050405020304" charset="0"/>
                <a:cs typeface="Times New Roman" panose="02020603050405020304" charset="0"/>
              </a:rPr>
              <a:t>_____ </a:t>
            </a:r>
            <a:r>
              <a:rPr lang="en-US" altLang="zh-CN" sz="2600" dirty="0">
                <a:latin typeface="Times New Roman" panose="02020603050405020304" charset="0"/>
                <a:cs typeface="Times New Roman" panose="02020603050405020304" charset="0"/>
              </a:rPr>
              <a:t>has been deliberately preserved after death. Many cultures throughout history have created mummies, but the most famous come from ancient Egypt. The practice </a:t>
            </a:r>
            <a:r>
              <a:rPr lang="en-US" altLang="zh-CN" sz="2600" dirty="0" smtClean="0">
                <a:latin typeface="Times New Roman" panose="02020603050405020304" charset="0"/>
                <a:cs typeface="Times New Roman" panose="02020603050405020304" charset="0"/>
              </a:rPr>
              <a:t>_________ (see) </a:t>
            </a:r>
            <a:r>
              <a:rPr lang="en-US" altLang="zh-CN" sz="2600" dirty="0">
                <a:latin typeface="Times New Roman" panose="02020603050405020304" charset="0"/>
                <a:cs typeface="Times New Roman" panose="02020603050405020304" charset="0"/>
              </a:rPr>
              <a:t>as a way to help a dead person reach the afterlife.</a:t>
            </a:r>
            <a:endParaRPr lang="en-US" altLang="zh-CN" sz="2600" dirty="0">
              <a:latin typeface="Times New Roman" panose="02020603050405020304" charset="0"/>
              <a:cs typeface="Times New Roman" panose="02020603050405020304" charset="0"/>
            </a:endParaRPr>
          </a:p>
          <a:p>
            <a:pPr>
              <a:lnSpc>
                <a:spcPct val="100000"/>
              </a:lnSpc>
            </a:pPr>
            <a:r>
              <a:rPr lang="en-US" altLang="zh-CN" sz="2600" dirty="0" smtClean="0">
                <a:latin typeface="Times New Roman" panose="02020603050405020304" charset="0"/>
                <a:cs typeface="Times New Roman" panose="02020603050405020304" charset="0"/>
              </a:rPr>
              <a:t>        One </a:t>
            </a:r>
            <a:r>
              <a:rPr lang="en-US" altLang="zh-CN" sz="2600" dirty="0">
                <a:latin typeface="Times New Roman" panose="02020603050405020304" charset="0"/>
                <a:cs typeface="Times New Roman" panose="02020603050405020304" charset="0"/>
              </a:rPr>
              <a:t>of the best </a:t>
            </a:r>
            <a:r>
              <a:rPr lang="en-US" altLang="zh-CN" sz="2600" dirty="0" smtClean="0">
                <a:latin typeface="Times New Roman" panose="02020603050405020304" charset="0"/>
                <a:cs typeface="Times New Roman" panose="02020603050405020304" charset="0"/>
              </a:rPr>
              <a:t>__________ (preserve) </a:t>
            </a:r>
            <a:r>
              <a:rPr lang="en-US" altLang="zh-CN" sz="2600" dirty="0">
                <a:latin typeface="Times New Roman" panose="02020603050405020304" charset="0"/>
                <a:cs typeface="Times New Roman" panose="02020603050405020304" charset="0"/>
              </a:rPr>
              <a:t>mummies ever found is that of the pharaoh Amenhotep I, who ruled Egypt from around 1525BC to 1504BC. Discovered in 1881, his remains were </a:t>
            </a:r>
            <a:r>
              <a:rPr lang="en-US" altLang="zh-CN" sz="2600" dirty="0" smtClean="0">
                <a:latin typeface="Times New Roman" panose="02020603050405020304" charset="0"/>
                <a:cs typeface="Times New Roman" panose="02020603050405020304" charset="0"/>
              </a:rPr>
              <a:t>____ </a:t>
            </a:r>
            <a:r>
              <a:rPr lang="en-US" altLang="zh-CN" sz="2600" dirty="0">
                <a:latin typeface="Times New Roman" panose="02020603050405020304" charset="0"/>
                <a:cs typeface="Times New Roman" panose="02020603050405020304" charset="0"/>
              </a:rPr>
              <a:t>well preserved that they have never been unwrapped. Now, </a:t>
            </a:r>
            <a:r>
              <a:rPr lang="en-US" altLang="zh-CN" sz="2600" dirty="0" smtClean="0">
                <a:latin typeface="Times New Roman" panose="02020603050405020304" charset="0"/>
                <a:cs typeface="Times New Roman" panose="02020603050405020304" charset="0"/>
              </a:rPr>
              <a:t>_________ , </a:t>
            </a:r>
            <a:r>
              <a:rPr lang="en-US" altLang="zh-CN" sz="2600" dirty="0">
                <a:latin typeface="Times New Roman" panose="02020603050405020304" charset="0"/>
                <a:cs typeface="Times New Roman" panose="02020603050405020304" charset="0"/>
              </a:rPr>
              <a:t>scientists </a:t>
            </a:r>
            <a:r>
              <a:rPr lang="en-US" altLang="zh-CN" sz="2600" dirty="0" err="1">
                <a:latin typeface="Times New Roman" panose="02020603050405020304" charset="0"/>
                <a:cs typeface="Times New Roman" panose="02020603050405020304" charset="0"/>
              </a:rPr>
              <a:t>Sahar</a:t>
            </a:r>
            <a:r>
              <a:rPr lang="en-US" altLang="zh-CN" sz="2600" dirty="0">
                <a:latin typeface="Times New Roman" panose="02020603050405020304" charset="0"/>
                <a:cs typeface="Times New Roman" panose="02020603050405020304" charset="0"/>
              </a:rPr>
              <a:t> </a:t>
            </a:r>
            <a:r>
              <a:rPr lang="en-US" altLang="zh-CN" sz="2600" dirty="0" err="1">
                <a:latin typeface="Times New Roman" panose="02020603050405020304" charset="0"/>
                <a:cs typeface="Times New Roman" panose="02020603050405020304" charset="0"/>
              </a:rPr>
              <a:t>Saleem</a:t>
            </a:r>
            <a:r>
              <a:rPr lang="en-US" altLang="zh-CN" sz="2600" dirty="0">
                <a:latin typeface="Times New Roman" panose="02020603050405020304" charset="0"/>
                <a:cs typeface="Times New Roman" panose="02020603050405020304" charset="0"/>
              </a:rPr>
              <a:t> and </a:t>
            </a:r>
            <a:r>
              <a:rPr lang="en-US" altLang="zh-CN" sz="2600" dirty="0" err="1">
                <a:latin typeface="Times New Roman" panose="02020603050405020304" charset="0"/>
                <a:cs typeface="Times New Roman" panose="02020603050405020304" charset="0"/>
              </a:rPr>
              <a:t>Zahi</a:t>
            </a:r>
            <a:r>
              <a:rPr lang="en-US" altLang="zh-CN" sz="2600" dirty="0">
                <a:latin typeface="Times New Roman" panose="02020603050405020304" charset="0"/>
                <a:cs typeface="Times New Roman" panose="02020603050405020304" charset="0"/>
              </a:rPr>
              <a:t> </a:t>
            </a:r>
            <a:r>
              <a:rPr lang="en-US" altLang="zh-CN" sz="2600" dirty="0" err="1">
                <a:latin typeface="Times New Roman" panose="02020603050405020304" charset="0"/>
                <a:cs typeface="Times New Roman" panose="02020603050405020304" charset="0"/>
              </a:rPr>
              <a:t>Hawass</a:t>
            </a:r>
            <a:r>
              <a:rPr lang="en-US" altLang="zh-CN" sz="2600" dirty="0">
                <a:latin typeface="Times New Roman" panose="02020603050405020304" charset="0"/>
                <a:cs typeface="Times New Roman" panose="02020603050405020304" charset="0"/>
              </a:rPr>
              <a:t> from Cairo </a:t>
            </a:r>
            <a:r>
              <a:rPr lang="en-US" altLang="zh-CN" sz="2600" dirty="0" smtClean="0">
                <a:latin typeface="Times New Roman" panose="02020603050405020304" charset="0"/>
                <a:cs typeface="Times New Roman" panose="02020603050405020304" charset="0"/>
              </a:rPr>
              <a:t>University, </a:t>
            </a:r>
            <a:r>
              <a:rPr lang="en-US" altLang="zh-CN" sz="2600" dirty="0">
                <a:latin typeface="Times New Roman" panose="02020603050405020304" charset="0"/>
                <a:cs typeface="Times New Roman" panose="02020603050405020304" charset="0"/>
              </a:rPr>
              <a:t>in Egypt, have taken a look inside the mummy for the first time using </a:t>
            </a:r>
            <a:r>
              <a:rPr lang="en-US" altLang="zh-CN" sz="2600" dirty="0" smtClean="0">
                <a:latin typeface="Times New Roman" panose="02020603050405020304" charset="0"/>
                <a:cs typeface="Times New Roman" panose="02020603050405020304" charset="0"/>
              </a:rPr>
              <a:t>___ CT scanner—a </a:t>
            </a:r>
            <a:r>
              <a:rPr lang="en-US" altLang="zh-CN" sz="2600" dirty="0">
                <a:latin typeface="Times New Roman" panose="02020603050405020304" charset="0"/>
                <a:cs typeface="Times New Roman" panose="02020603050405020304" charset="0"/>
              </a:rPr>
              <a:t>machine that uses X-ray to reveal hidden </a:t>
            </a:r>
            <a:r>
              <a:rPr lang="en-US" altLang="zh-CN" sz="2600" dirty="0" smtClean="0">
                <a:latin typeface="Times New Roman" panose="02020603050405020304" charset="0"/>
                <a:cs typeface="Times New Roman" panose="02020603050405020304" charset="0"/>
              </a:rPr>
              <a:t>________ (detail) </a:t>
            </a:r>
            <a:r>
              <a:rPr lang="en-US" altLang="zh-CN" sz="2600" dirty="0">
                <a:latin typeface="Times New Roman" panose="02020603050405020304" charset="0"/>
                <a:cs typeface="Times New Roman" panose="02020603050405020304" charset="0"/>
              </a:rPr>
              <a:t>inside objects, as if it </a:t>
            </a:r>
            <a:r>
              <a:rPr lang="en-US" altLang="zh-CN" sz="2600" dirty="0" smtClean="0">
                <a:latin typeface="Times New Roman" panose="02020603050405020304" charset="0"/>
                <a:cs typeface="Times New Roman" panose="02020603050405020304" charset="0"/>
              </a:rPr>
              <a:t>____________ (</a:t>
            </a:r>
            <a:r>
              <a:rPr lang="en-US" altLang="zh-CN" sz="2600" dirty="0">
                <a:solidFill>
                  <a:srgbClr val="3333FF"/>
                </a:solidFill>
                <a:latin typeface="Times New Roman" panose="02020603050405020304" charset="0"/>
                <a:cs typeface="Times New Roman" panose="02020603050405020304" charset="0"/>
              </a:rPr>
              <a:t>slice</a:t>
            </a:r>
            <a:r>
              <a:rPr lang="en-US" altLang="zh-CN" sz="2600" dirty="0" smtClean="0">
                <a:latin typeface="Times New Roman" panose="02020603050405020304" charset="0"/>
                <a:cs typeface="Times New Roman" panose="02020603050405020304" charset="0"/>
              </a:rPr>
              <a:t>) </a:t>
            </a:r>
            <a:r>
              <a:rPr lang="en-US" altLang="zh-CN" sz="2600" dirty="0">
                <a:latin typeface="Times New Roman" panose="02020603050405020304" charset="0"/>
                <a:cs typeface="Times New Roman" panose="02020603050405020304" charset="0"/>
              </a:rPr>
              <a:t>through </a:t>
            </a:r>
            <a:r>
              <a:rPr lang="en-US" altLang="zh-CN" sz="2600" dirty="0" smtClean="0">
                <a:latin typeface="Times New Roman" panose="02020603050405020304" charset="0"/>
                <a:cs typeface="Times New Roman" panose="02020603050405020304" charset="0"/>
              </a:rPr>
              <a:t>them. The </a:t>
            </a:r>
            <a:r>
              <a:rPr lang="en-US" altLang="zh-CN" sz="2600" dirty="0">
                <a:latin typeface="Times New Roman" panose="02020603050405020304" charset="0"/>
                <a:cs typeface="Times New Roman" panose="02020603050405020304" charset="0"/>
              </a:rPr>
              <a:t>scans revealed Amenhotep I was about 35 years old when he died, and stood around 169 </a:t>
            </a:r>
            <a:r>
              <a:rPr lang="en-US" altLang="zh-CN" sz="2600" dirty="0" smtClean="0">
                <a:latin typeface="Times New Roman" panose="02020603050405020304" charset="0"/>
                <a:cs typeface="Times New Roman" panose="02020603050405020304" charset="0"/>
              </a:rPr>
              <a:t>centimeters tall</a:t>
            </a:r>
            <a:r>
              <a:rPr lang="en-US" altLang="zh-CN" sz="2600" dirty="0">
                <a:latin typeface="Times New Roman" panose="02020603050405020304" charset="0"/>
                <a:cs typeface="Times New Roman" panose="02020603050405020304" charset="0"/>
              </a:rPr>
              <a:t>. </a:t>
            </a:r>
            <a:endParaRPr lang="en-US" altLang="zh-CN" sz="2600" dirty="0">
              <a:latin typeface="Times New Roman" panose="02020603050405020304" charset="0"/>
              <a:cs typeface="Times New Roman" panose="02020603050405020304" charset="0"/>
            </a:endParaRPr>
          </a:p>
          <a:p>
            <a:pPr>
              <a:lnSpc>
                <a:spcPct val="100000"/>
              </a:lnSpc>
            </a:pPr>
            <a:endParaRPr lang="en-US" altLang="zh-CN" sz="2600" dirty="0">
              <a:latin typeface="Times New Roman" panose="02020603050405020304" charset="0"/>
              <a:cs typeface="Times New Roman" panose="02020603050405020304" charset="0"/>
            </a:endParaRPr>
          </a:p>
        </p:txBody>
      </p:sp>
      <p:sp>
        <p:nvSpPr>
          <p:cNvPr id="1048598" name="文本框 4"/>
          <p:cNvSpPr txBox="1"/>
          <p:nvPr/>
        </p:nvSpPr>
        <p:spPr>
          <a:xfrm>
            <a:off x="1798955" y="0"/>
            <a:ext cx="8514818" cy="461665"/>
          </a:xfrm>
          <a:prstGeom prst="rect">
            <a:avLst/>
          </a:prstGeom>
          <a:noFill/>
        </p:spPr>
        <p:txBody>
          <a:bodyPr wrap="square" rtlCol="0">
            <a:spAutoFit/>
          </a:bodyPr>
          <a:lstStyle/>
          <a:p>
            <a:r>
              <a:rPr lang="zh-CN" altLang="en-US" sz="2400" b="1" dirty="0" smtClean="0">
                <a:solidFill>
                  <a:schemeClr val="accent2"/>
                </a:solidFill>
                <a:latin typeface="+mj-ea"/>
                <a:ea typeface="+mj-ea"/>
                <a:cs typeface="Arial" panose="020B0604020202020204" pitchFamily="34" charset="0"/>
              </a:rPr>
              <a:t>（</a:t>
            </a:r>
            <a:r>
              <a:rPr lang="en-US" altLang="zh-CN" sz="2400" b="1" dirty="0" smtClean="0">
                <a:solidFill>
                  <a:schemeClr val="accent2"/>
                </a:solidFill>
                <a:latin typeface="+mj-ea"/>
                <a:ea typeface="+mj-ea"/>
                <a:cs typeface="Arial" panose="020B0604020202020204" pitchFamily="34" charset="0"/>
              </a:rPr>
              <a:t>《</a:t>
            </a:r>
            <a:r>
              <a:rPr lang="zh-CN" altLang="en-US" sz="2400" b="1" dirty="0">
                <a:solidFill>
                  <a:schemeClr val="accent2"/>
                </a:solidFill>
                <a:latin typeface="+mj-ea"/>
                <a:ea typeface="+mj-ea"/>
                <a:cs typeface="Arial" panose="020B0604020202020204" pitchFamily="34" charset="0"/>
              </a:rPr>
              <a:t>青少年周刊</a:t>
            </a:r>
            <a:r>
              <a:rPr lang="en-US" altLang="zh-CN" sz="2400" b="1" dirty="0" smtClean="0">
                <a:solidFill>
                  <a:schemeClr val="accent2"/>
                </a:solidFill>
                <a:latin typeface="+mj-ea"/>
                <a:ea typeface="+mj-ea"/>
                <a:cs typeface="Arial" panose="020B0604020202020204" pitchFamily="34" charset="0"/>
              </a:rPr>
              <a:t>》</a:t>
            </a:r>
            <a:r>
              <a:rPr lang="en-US" altLang="zh-CN" sz="2400" b="1" dirty="0">
                <a:solidFill>
                  <a:schemeClr val="accent2"/>
                </a:solidFill>
                <a:latin typeface="+mj-ea"/>
                <a:ea typeface="+mj-ea"/>
                <a:cs typeface="Arial" panose="020B0604020202020204" pitchFamily="34" charset="0"/>
              </a:rPr>
              <a:t>2022</a:t>
            </a:r>
            <a:r>
              <a:rPr lang="zh-CN" altLang="en-US" sz="2400" b="1" dirty="0">
                <a:solidFill>
                  <a:schemeClr val="accent2"/>
                </a:solidFill>
                <a:latin typeface="+mj-ea"/>
                <a:ea typeface="+mj-ea"/>
                <a:cs typeface="Arial" panose="020B0604020202020204" pitchFamily="34" charset="0"/>
              </a:rPr>
              <a:t>年</a:t>
            </a:r>
            <a:r>
              <a:rPr lang="en-US" altLang="zh-CN" sz="2400" b="1" dirty="0">
                <a:solidFill>
                  <a:schemeClr val="accent2"/>
                </a:solidFill>
                <a:latin typeface="+mj-ea"/>
                <a:ea typeface="+mj-ea"/>
                <a:cs typeface="Arial" panose="020B0604020202020204" pitchFamily="34" charset="0"/>
              </a:rPr>
              <a:t>1</a:t>
            </a:r>
            <a:r>
              <a:rPr lang="zh-CN" altLang="en-US" sz="2400" b="1" dirty="0">
                <a:solidFill>
                  <a:schemeClr val="accent2"/>
                </a:solidFill>
                <a:latin typeface="+mj-ea"/>
                <a:ea typeface="+mj-ea"/>
                <a:cs typeface="Arial" panose="020B0604020202020204" pitchFamily="34" charset="0"/>
              </a:rPr>
              <a:t>月</a:t>
            </a:r>
            <a:r>
              <a:rPr lang="en-US" altLang="zh-CN" sz="2400" b="1" dirty="0" smtClean="0">
                <a:solidFill>
                  <a:schemeClr val="accent2"/>
                </a:solidFill>
                <a:latin typeface="+mj-ea"/>
                <a:ea typeface="+mj-ea"/>
                <a:cs typeface="Arial" panose="020B0604020202020204" pitchFamily="34" charset="0"/>
              </a:rPr>
              <a:t>15</a:t>
            </a:r>
            <a:r>
              <a:rPr lang="zh-CN" altLang="en-US" sz="2400" b="1" dirty="0" smtClean="0">
                <a:solidFill>
                  <a:schemeClr val="accent2"/>
                </a:solidFill>
                <a:latin typeface="+mj-ea"/>
                <a:ea typeface="+mj-ea"/>
                <a:cs typeface="Arial" panose="020B0604020202020204" pitchFamily="34" charset="0"/>
              </a:rPr>
              <a:t>日 </a:t>
            </a:r>
            <a:r>
              <a:rPr lang="en-US" altLang="zh-CN" sz="2400" b="1" dirty="0" smtClean="0">
                <a:solidFill>
                  <a:schemeClr val="accent2"/>
                </a:solidFill>
                <a:latin typeface="+mj-ea"/>
                <a:ea typeface="+mj-ea"/>
                <a:cs typeface="Arial" panose="020B0604020202020204" pitchFamily="34" charset="0"/>
              </a:rPr>
              <a:t>14</a:t>
            </a:r>
            <a:r>
              <a:rPr lang="zh-CN" altLang="en-US" sz="2400" b="1" dirty="0" smtClean="0">
                <a:solidFill>
                  <a:schemeClr val="accent2"/>
                </a:solidFill>
                <a:latin typeface="+mj-ea"/>
                <a:ea typeface="+mj-ea"/>
                <a:cs typeface="Arial" panose="020B0604020202020204" pitchFamily="34" charset="0"/>
              </a:rPr>
              <a:t>页</a:t>
            </a:r>
            <a:r>
              <a:rPr lang="en-US" altLang="zh-CN" sz="2400" b="1" dirty="0" smtClean="0">
                <a:solidFill>
                  <a:schemeClr val="accent2"/>
                </a:solidFill>
                <a:latin typeface="+mj-ea"/>
                <a:ea typeface="+mj-ea"/>
                <a:cs typeface="Arial" panose="020B0604020202020204" pitchFamily="34" charset="0"/>
              </a:rPr>
              <a:t> ）</a:t>
            </a:r>
            <a:endParaRPr lang="zh-CN" altLang="en-US" sz="2400" b="1" dirty="0">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语篇填空</a:t>
            </a:r>
            <a:endParaRPr kumimoji="1" lang="zh-CN" sz="2800" b="1" dirty="0">
              <a:solidFill>
                <a:schemeClr val="lt1"/>
              </a:solidFill>
              <a:sym typeface="+mn-ea"/>
            </a:endParaRPr>
          </a:p>
        </p:txBody>
      </p:sp>
      <p:sp>
        <p:nvSpPr>
          <p:cNvPr id="3" name="文本框 2"/>
          <p:cNvSpPr txBox="1"/>
          <p:nvPr/>
        </p:nvSpPr>
        <p:spPr>
          <a:xfrm>
            <a:off x="3236570" y="461665"/>
            <a:ext cx="1297150"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digitally</a:t>
            </a:r>
            <a:endParaRPr lang="zh-CN" altLang="en-US" dirty="0"/>
          </a:p>
        </p:txBody>
      </p:sp>
      <p:sp>
        <p:nvSpPr>
          <p:cNvPr id="5" name="文本框 4"/>
          <p:cNvSpPr txBox="1"/>
          <p:nvPr/>
        </p:nvSpPr>
        <p:spPr>
          <a:xfrm>
            <a:off x="216471" y="1267207"/>
            <a:ext cx="1582484"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damaging</a:t>
            </a:r>
            <a:r>
              <a:rPr lang="zh-CN" altLang="en-US" sz="2600" dirty="0" smtClean="0">
                <a:solidFill>
                  <a:srgbClr val="FF0000"/>
                </a:solidFill>
                <a:latin typeface="Times New Roman" panose="02020603050405020304" charset="0"/>
                <a:cs typeface="Times New Roman" panose="02020603050405020304" charset="0"/>
                <a:sym typeface="+mn-ea"/>
              </a:rPr>
              <a:t> </a:t>
            </a:r>
            <a:endParaRPr lang="zh-CN" altLang="en-US" dirty="0"/>
          </a:p>
        </p:txBody>
      </p:sp>
      <p:sp>
        <p:nvSpPr>
          <p:cNvPr id="6" name="文本框 5"/>
          <p:cNvSpPr txBox="1"/>
          <p:nvPr/>
        </p:nvSpPr>
        <p:spPr>
          <a:xfrm>
            <a:off x="6801613" y="1683337"/>
            <a:ext cx="768159"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that</a:t>
            </a:r>
            <a:r>
              <a:rPr lang="zh-CN" altLang="en-US" sz="2600" dirty="0" smtClean="0">
                <a:solidFill>
                  <a:srgbClr val="FF0000"/>
                </a:solidFill>
                <a:latin typeface="Times New Roman" panose="02020603050405020304" charset="0"/>
                <a:cs typeface="Times New Roman" panose="02020603050405020304" charset="0"/>
                <a:sym typeface="+mn-ea"/>
              </a:rPr>
              <a:t> </a:t>
            </a:r>
            <a:endParaRPr lang="zh-CN" altLang="en-US" dirty="0"/>
          </a:p>
        </p:txBody>
      </p:sp>
      <p:sp>
        <p:nvSpPr>
          <p:cNvPr id="7" name="文本框 6"/>
          <p:cNvSpPr txBox="1"/>
          <p:nvPr/>
        </p:nvSpPr>
        <p:spPr>
          <a:xfrm>
            <a:off x="6514568" y="2456675"/>
            <a:ext cx="1460656"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was seen </a:t>
            </a:r>
            <a:endParaRPr lang="zh-CN" altLang="en-US" dirty="0"/>
          </a:p>
        </p:txBody>
      </p:sp>
      <p:sp>
        <p:nvSpPr>
          <p:cNvPr id="8" name="文本框 7"/>
          <p:cNvSpPr txBox="1"/>
          <p:nvPr/>
        </p:nvSpPr>
        <p:spPr>
          <a:xfrm>
            <a:off x="3010759" y="3242673"/>
            <a:ext cx="1478290" cy="492443"/>
          </a:xfrm>
          <a:prstGeom prst="rect">
            <a:avLst/>
          </a:prstGeom>
          <a:noFill/>
        </p:spPr>
        <p:txBody>
          <a:bodyPr wrap="none" rtlCol="0" anchor="t">
            <a:spAutoFit/>
          </a:bodyPr>
          <a:lstStyle/>
          <a:p>
            <a:r>
              <a:rPr lang="en-US" sz="2600" dirty="0">
                <a:solidFill>
                  <a:srgbClr val="FF0000"/>
                </a:solidFill>
                <a:latin typeface="Times New Roman" panose="02020603050405020304" charset="0"/>
                <a:cs typeface="Times New Roman" panose="02020603050405020304" charset="0"/>
                <a:sym typeface="+mn-ea"/>
              </a:rPr>
              <a:t>preserved</a:t>
            </a:r>
            <a:endParaRPr lang="zh-CN" altLang="en-US" dirty="0"/>
          </a:p>
        </p:txBody>
      </p:sp>
      <p:sp>
        <p:nvSpPr>
          <p:cNvPr id="9" name="文本框 8"/>
          <p:cNvSpPr txBox="1"/>
          <p:nvPr/>
        </p:nvSpPr>
        <p:spPr>
          <a:xfrm>
            <a:off x="2582320" y="4075849"/>
            <a:ext cx="564578" cy="492443"/>
          </a:xfrm>
          <a:prstGeom prst="rect">
            <a:avLst/>
          </a:prstGeom>
          <a:noFill/>
        </p:spPr>
        <p:txBody>
          <a:bodyPr wrap="none" rtlCol="0" anchor="t">
            <a:spAutoFit/>
          </a:bodyPr>
          <a:lstStyle/>
          <a:p>
            <a:r>
              <a:rPr lang="en-US" sz="2600" dirty="0">
                <a:solidFill>
                  <a:srgbClr val="FF0000"/>
                </a:solidFill>
                <a:latin typeface="Times New Roman" panose="02020603050405020304" charset="0"/>
                <a:cs typeface="Times New Roman" panose="02020603050405020304" charset="0"/>
                <a:sym typeface="+mn-ea"/>
              </a:rPr>
              <a:t>so</a:t>
            </a:r>
            <a:r>
              <a:rPr sz="2600" dirty="0" smtClean="0">
                <a:solidFill>
                  <a:srgbClr val="FF0000"/>
                </a:solidFill>
                <a:latin typeface="Times New Roman" panose="02020603050405020304" charset="0"/>
                <a:cs typeface="Times New Roman" panose="02020603050405020304" charset="0"/>
                <a:sym typeface="+mn-ea"/>
              </a:rPr>
              <a:t> </a:t>
            </a:r>
            <a:endParaRPr lang="zh-CN" altLang="en-US" dirty="0"/>
          </a:p>
        </p:txBody>
      </p:sp>
      <p:sp>
        <p:nvSpPr>
          <p:cNvPr id="10" name="文本框 9"/>
          <p:cNvSpPr txBox="1"/>
          <p:nvPr/>
        </p:nvSpPr>
        <p:spPr>
          <a:xfrm>
            <a:off x="248916" y="4482180"/>
            <a:ext cx="1330814" cy="492443"/>
          </a:xfrm>
          <a:prstGeom prst="rect">
            <a:avLst/>
          </a:prstGeom>
          <a:noFill/>
        </p:spPr>
        <p:txBody>
          <a:bodyPr wrap="none" rtlCol="0" anchor="t">
            <a:spAutoFit/>
          </a:bodyPr>
          <a:lstStyle/>
          <a:p>
            <a:r>
              <a:rPr lang="en-US" sz="2600" dirty="0">
                <a:solidFill>
                  <a:srgbClr val="FF0000"/>
                </a:solidFill>
                <a:latin typeface="Times New Roman" panose="02020603050405020304" charset="0"/>
                <a:cs typeface="Times New Roman" panose="02020603050405020304" charset="0"/>
                <a:sym typeface="+mn-ea"/>
              </a:rPr>
              <a:t>however</a:t>
            </a:r>
            <a:endParaRPr lang="zh-CN" altLang="en-US" dirty="0"/>
          </a:p>
        </p:txBody>
      </p:sp>
      <p:sp>
        <p:nvSpPr>
          <p:cNvPr id="11" name="文本框 10"/>
          <p:cNvSpPr txBox="1"/>
          <p:nvPr/>
        </p:nvSpPr>
        <p:spPr>
          <a:xfrm>
            <a:off x="8234676" y="4860925"/>
            <a:ext cx="332142" cy="492443"/>
          </a:xfrm>
          <a:prstGeom prst="rect">
            <a:avLst/>
          </a:prstGeom>
          <a:noFill/>
        </p:spPr>
        <p:txBody>
          <a:bodyPr wrap="none" rtlCol="0" anchor="t">
            <a:spAutoFit/>
          </a:bodyPr>
          <a:lstStyle/>
          <a:p>
            <a:r>
              <a:rPr lang="en-US" sz="2600" dirty="0">
                <a:solidFill>
                  <a:srgbClr val="FF0000"/>
                </a:solidFill>
                <a:latin typeface="Times New Roman" panose="02020603050405020304" charset="0"/>
                <a:cs typeface="Times New Roman" panose="02020603050405020304" charset="0"/>
                <a:sym typeface="+mn-ea"/>
              </a:rPr>
              <a:t>a</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588999" y="5261115"/>
            <a:ext cx="1114267" cy="492443"/>
          </a:xfrm>
          <a:prstGeom prst="rect">
            <a:avLst/>
          </a:prstGeom>
          <a:noFill/>
        </p:spPr>
        <p:txBody>
          <a:bodyPr wrap="square" rtlCol="0" anchor="t">
            <a:spAutoFit/>
          </a:bodyPr>
          <a:lstStyle/>
          <a:p>
            <a:r>
              <a:rPr lang="en-US" sz="2600" dirty="0">
                <a:solidFill>
                  <a:srgbClr val="FF0000"/>
                </a:solidFill>
                <a:latin typeface="Times New Roman" panose="02020603050405020304" charset="0"/>
                <a:cs typeface="Times New Roman" panose="02020603050405020304" charset="0"/>
                <a:sym typeface="+mn-ea"/>
              </a:rPr>
              <a:t>details</a:t>
            </a:r>
            <a:endParaRPr lang="zh-CN" altLang="en-US" dirty="0"/>
          </a:p>
        </p:txBody>
      </p:sp>
      <p:sp>
        <p:nvSpPr>
          <p:cNvPr id="13" name="文本框 12"/>
          <p:cNvSpPr txBox="1"/>
          <p:nvPr/>
        </p:nvSpPr>
        <p:spPr>
          <a:xfrm>
            <a:off x="9887033" y="5253478"/>
            <a:ext cx="1887055" cy="492443"/>
          </a:xfrm>
          <a:prstGeom prst="rect">
            <a:avLst/>
          </a:prstGeom>
          <a:noFill/>
        </p:spPr>
        <p:txBody>
          <a:bodyPr wrap="none" rtlCol="0" anchor="t">
            <a:spAutoFit/>
          </a:bodyPr>
          <a:lstStyle/>
          <a:p>
            <a:r>
              <a:rPr lang="en-US" sz="2600" dirty="0">
                <a:solidFill>
                  <a:srgbClr val="FF0000"/>
                </a:solidFill>
                <a:latin typeface="Times New Roman" panose="02020603050405020304" charset="0"/>
                <a:cs typeface="Times New Roman" panose="02020603050405020304" charset="0"/>
                <a:sym typeface="+mn-ea"/>
              </a:rPr>
              <a:t>were slicing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570864"/>
            <a:ext cx="12093146" cy="5290679"/>
          </a:xfrm>
          <a:prstGeom prst="rect">
            <a:avLst/>
          </a:prstGeom>
          <a:noFill/>
        </p:spPr>
        <p:txBody>
          <a:bodyPr wrap="square" rtlCol="0">
            <a:spAutoFit/>
          </a:bodyPr>
          <a:lstStyle/>
          <a:p>
            <a:pPr>
              <a:lnSpc>
                <a:spcPct val="90000"/>
              </a:lnSpc>
              <a:spcBef>
                <a:spcPts val="1000"/>
              </a:spcBef>
            </a:pPr>
            <a:r>
              <a:rPr lang="en-US" sz="2800" dirty="0" smtClean="0">
                <a:latin typeface="Times New Roman" panose="02020603050405020304" charset="0"/>
                <a:ea typeface="华文中宋" panose="02010600040101010101" charset="-122"/>
                <a:cs typeface="Times New Roman" panose="02020603050405020304" charset="0"/>
                <a:sym typeface="+mn-ea"/>
              </a:rPr>
              <a:t>1. </a:t>
            </a:r>
            <a:r>
              <a:rPr lang="en-US" sz="2800" dirty="0" smtClean="0">
                <a:solidFill>
                  <a:srgbClr val="3333FF"/>
                </a:solidFill>
                <a:latin typeface="Times New Roman" panose="02020603050405020304" charset="0"/>
                <a:ea typeface="华文中宋" panose="02010600040101010101" charset="-122"/>
                <a:cs typeface="Times New Roman" panose="02020603050405020304" charset="0"/>
                <a:sym typeface="+mn-ea"/>
              </a:rPr>
              <a:t>peer</a:t>
            </a:r>
            <a:r>
              <a:rPr lang="en-US" altLang="zh-CN" sz="2800" dirty="0" smtClean="0">
                <a:latin typeface="Times New Roman" panose="02020603050405020304" charset="0"/>
                <a:ea typeface="华文中宋" panose="02010600040101010101" charset="-122"/>
                <a:cs typeface="Times New Roman" panose="02020603050405020304" charset="0"/>
              </a:rPr>
              <a:t>: </a:t>
            </a:r>
            <a:r>
              <a:rPr lang="en-US" altLang="zh-CN" sz="2800" dirty="0">
                <a:latin typeface="Times New Roman" panose="02020603050405020304" charset="0"/>
                <a:ea typeface="华文中宋" panose="02010600040101010101" charset="-122"/>
                <a:cs typeface="Times New Roman" panose="02020603050405020304" charset="0"/>
              </a:rPr>
              <a:t>to </a:t>
            </a:r>
            <a:r>
              <a:rPr lang="en-US" altLang="zh-CN" sz="2800" dirty="0" smtClean="0">
                <a:latin typeface="Times New Roman" panose="02020603050405020304" charset="0"/>
                <a:ea typeface="华文中宋" panose="02010600040101010101" charset="-122"/>
                <a:cs typeface="Times New Roman" panose="02020603050405020304" charset="0"/>
              </a:rPr>
              <a:t>look keenly or with difficulty at someone or something </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zh-CN" altLang="en-US" sz="2800" dirty="0" smtClean="0">
                <a:latin typeface="Times New Roman" panose="02020603050405020304" charset="0"/>
                <a:ea typeface="华文中宋" panose="02010600040101010101" charset="-122"/>
                <a:cs typeface="Times New Roman" panose="02020603050405020304" charset="0"/>
              </a:rPr>
              <a:t>             盯着看，费力地看</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pitchFamily="2" charset="2"/>
              <a:buChar char="ü"/>
            </a:pPr>
            <a:r>
              <a:rPr lang="en-US" altLang="zh-CN" sz="2800" dirty="0" smtClean="0">
                <a:latin typeface="Times New Roman" panose="02020603050405020304" charset="0"/>
                <a:ea typeface="华文中宋" panose="02010600040101010101" charset="-122"/>
                <a:cs typeface="Times New Roman" panose="02020603050405020304" charset="0"/>
              </a:rPr>
              <a:t>Blake </a:t>
            </a:r>
            <a:r>
              <a:rPr lang="en-US" altLang="zh-CN" sz="2800" dirty="0">
                <a:latin typeface="Times New Roman" panose="02020603050405020304" charset="0"/>
                <a:ea typeface="华文中宋" panose="02010600040101010101" charset="-122"/>
                <a:cs typeface="Times New Roman" panose="02020603050405020304" charset="0"/>
              </a:rPr>
              <a:t>screwed up his eyes, trying to peer through the fog</a:t>
            </a:r>
            <a:r>
              <a:rPr lang="en-US" altLang="zh-CN" sz="2800" dirty="0" smtClean="0">
                <a:latin typeface="Times New Roman" panose="02020603050405020304" charset="0"/>
                <a:ea typeface="华文中宋" panose="02010600040101010101" charset="-122"/>
                <a:cs typeface="Times New Roman" panose="02020603050405020304" charset="0"/>
              </a:rPr>
              <a:t>.</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en-US" altLang="zh-CN" sz="2800" dirty="0">
                <a:latin typeface="Times New Roman" panose="02020603050405020304" charset="0"/>
                <a:ea typeface="华文中宋" panose="02010600040101010101" charset="-122"/>
                <a:cs typeface="Times New Roman" panose="02020603050405020304" charset="0"/>
              </a:rPr>
              <a:t> </a:t>
            </a:r>
            <a:r>
              <a:rPr lang="en-US" altLang="zh-CN" sz="2800" dirty="0" smtClean="0">
                <a:latin typeface="Times New Roman" panose="02020603050405020304" charset="0"/>
                <a:ea typeface="华文中宋" panose="02010600040101010101" charset="-122"/>
                <a:cs typeface="Times New Roman" panose="02020603050405020304" charset="0"/>
              </a:rPr>
              <a:t>    </a:t>
            </a:r>
            <a:r>
              <a:rPr lang="zh-CN" altLang="en-US" sz="2800" dirty="0" smtClean="0">
                <a:latin typeface="Times New Roman" panose="02020603050405020304" charset="0"/>
                <a:ea typeface="华文中宋" panose="02010600040101010101" charset="-122"/>
                <a:cs typeface="Times New Roman" panose="02020603050405020304" charset="0"/>
              </a:rPr>
              <a:t>布</a:t>
            </a:r>
            <a:r>
              <a:rPr lang="zh-CN" altLang="en-US" sz="2800" dirty="0">
                <a:latin typeface="Times New Roman" panose="02020603050405020304" charset="0"/>
                <a:ea typeface="华文中宋" panose="02010600040101010101" charset="-122"/>
                <a:cs typeface="Times New Roman" panose="02020603050405020304" charset="0"/>
              </a:rPr>
              <a:t>莱克眯起双眼，尽力透过大雾凝视</a:t>
            </a:r>
            <a:r>
              <a:rPr lang="zh-CN" altLang="en-US" sz="2800" dirty="0" smtClean="0">
                <a:latin typeface="Times New Roman" panose="02020603050405020304" charset="0"/>
                <a:ea typeface="华文中宋" panose="02010600040101010101" charset="-122"/>
                <a:cs typeface="Times New Roman" panose="02020603050405020304" charset="0"/>
              </a:rPr>
              <a:t>。</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en-US" altLang="zh-CN" sz="2800" dirty="0">
                <a:latin typeface="Times New Roman" panose="02020603050405020304" charset="0"/>
                <a:ea typeface="华文中宋" panose="02010600040101010101" charset="-122"/>
                <a:cs typeface="Times New Roman" panose="02020603050405020304" charset="0"/>
              </a:rPr>
              <a:t> </a:t>
            </a:r>
            <a:r>
              <a:rPr lang="en-US" altLang="zh-CN" sz="2800" dirty="0" smtClean="0">
                <a:latin typeface="Times New Roman" panose="02020603050405020304" charset="0"/>
                <a:ea typeface="华文中宋" panose="02010600040101010101" charset="-122"/>
                <a:cs typeface="Times New Roman" panose="02020603050405020304" charset="0"/>
              </a:rPr>
              <a:t>    </a:t>
            </a: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endParaRPr lang="en-US" altLang="zh-CN" sz="3200" dirty="0" smtClean="0">
              <a:latin typeface="Times New Roman" panose="02020603050405020304" charset="0"/>
              <a:cs typeface="Times New Roman" panose="02020603050405020304" charset="0"/>
            </a:endParaRPr>
          </a:p>
          <a:p>
            <a:pPr>
              <a:lnSpc>
                <a:spcPct val="90000"/>
              </a:lnSpc>
              <a:spcBef>
                <a:spcPts val="1000"/>
              </a:spcBef>
            </a:pPr>
            <a:r>
              <a:rPr lang="en-US" altLang="zh-CN" sz="3200" dirty="0" smtClean="0">
                <a:latin typeface="Times New Roman" panose="02020603050405020304" charset="0"/>
                <a:cs typeface="Times New Roman" panose="02020603050405020304" charset="0"/>
              </a:rPr>
              <a:t>2</a:t>
            </a:r>
            <a:r>
              <a:rPr lang="en-US" altLang="zh-CN" sz="3200" dirty="0">
                <a:latin typeface="Times New Roman" panose="02020603050405020304" charset="0"/>
                <a:cs typeface="Times New Roman" panose="02020603050405020304" charset="0"/>
              </a:rPr>
              <a:t>. </a:t>
            </a:r>
            <a:r>
              <a:rPr lang="en-US" sz="3000" dirty="0" smtClean="0">
                <a:solidFill>
                  <a:srgbClr val="3333FF"/>
                </a:solidFill>
                <a:latin typeface="Times New Roman" panose="02020603050405020304" charset="0"/>
                <a:cs typeface="Times New Roman" panose="02020603050405020304" charset="0"/>
                <a:sym typeface="+mn-ea"/>
              </a:rPr>
              <a:t>slice</a:t>
            </a:r>
            <a:r>
              <a:rPr lang="en-US" altLang="zh-CN" sz="3000" dirty="0">
                <a:latin typeface="Times New Roman" panose="02020603050405020304" charset="0"/>
                <a:cs typeface="Times New Roman" panose="02020603050405020304" charset="0"/>
              </a:rPr>
              <a:t>: </a:t>
            </a:r>
            <a:r>
              <a:rPr lang="en-US" altLang="zh-CN" sz="3000" dirty="0" smtClean="0">
                <a:latin typeface="Times New Roman" panose="02020603050405020304" charset="0"/>
                <a:cs typeface="Times New Roman" panose="02020603050405020304" charset="0"/>
              </a:rPr>
              <a:t>to cut </a:t>
            </a:r>
            <a:r>
              <a:rPr lang="en-US" altLang="zh-CN" sz="3000" dirty="0">
                <a:latin typeface="Times New Roman" panose="02020603050405020304" charset="0"/>
                <a:cs typeface="Times New Roman" panose="02020603050405020304" charset="0"/>
              </a:rPr>
              <a:t>it into thin </a:t>
            </a:r>
            <a:r>
              <a:rPr lang="en-US" altLang="zh-CN" sz="3000" dirty="0" smtClean="0">
                <a:latin typeface="Times New Roman" panose="02020603050405020304" charset="0"/>
                <a:cs typeface="Times New Roman" panose="02020603050405020304" charset="0"/>
              </a:rPr>
              <a:t>pieces </a:t>
            </a:r>
            <a:r>
              <a:rPr lang="zh-CN" altLang="en-US" sz="2800" dirty="0" smtClean="0">
                <a:latin typeface="Times New Roman" panose="02020603050405020304" charset="0"/>
                <a:ea typeface="华文中宋" panose="02010600040101010101" charset="-122"/>
                <a:cs typeface="Times New Roman" panose="02020603050405020304" charset="0"/>
              </a:rPr>
              <a:t>把 </a:t>
            </a:r>
            <a:r>
              <a:rPr lang="en-US" altLang="zh-CN" sz="2800" dirty="0">
                <a:latin typeface="Times New Roman" panose="02020603050405020304" charset="0"/>
                <a:ea typeface="华文中宋" panose="02010600040101010101" charset="-122"/>
                <a:cs typeface="Times New Roman" panose="02020603050405020304" charset="0"/>
              </a:rPr>
              <a:t>(</a:t>
            </a:r>
            <a:r>
              <a:rPr lang="zh-CN" altLang="en-US" sz="2800" dirty="0">
                <a:latin typeface="Times New Roman" panose="02020603050405020304" charset="0"/>
                <a:ea typeface="华文中宋" panose="02010600040101010101" charset="-122"/>
                <a:cs typeface="Times New Roman" panose="02020603050405020304" charset="0"/>
              </a:rPr>
              <a:t>食物</a:t>
            </a:r>
            <a:r>
              <a:rPr lang="en-US" altLang="zh-CN" sz="2800" dirty="0">
                <a:latin typeface="Times New Roman" panose="02020603050405020304" charset="0"/>
                <a:ea typeface="华文中宋" panose="02010600040101010101" charset="-122"/>
                <a:cs typeface="Times New Roman" panose="02020603050405020304" charset="0"/>
              </a:rPr>
              <a:t>) </a:t>
            </a:r>
            <a:r>
              <a:rPr lang="zh-CN" altLang="en-US" sz="2800" dirty="0">
                <a:latin typeface="Times New Roman" panose="02020603050405020304" charset="0"/>
                <a:ea typeface="华文中宋" panose="02010600040101010101" charset="-122"/>
                <a:cs typeface="Times New Roman" panose="02020603050405020304" charset="0"/>
              </a:rPr>
              <a:t>切成薄片</a:t>
            </a:r>
            <a:endParaRPr lang="en-US" sz="2800" dirty="0" smtClean="0">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pitchFamily="2" charset="2"/>
              <a:buChar char="ü"/>
            </a:pPr>
            <a:r>
              <a:rPr lang="en-US" sz="2800" dirty="0">
                <a:latin typeface="Times New Roman" panose="02020603050405020304" charset="0"/>
                <a:ea typeface="华文中宋" panose="02010600040101010101" charset="-122"/>
                <a:cs typeface="Times New Roman" panose="02020603050405020304" charset="0"/>
              </a:rPr>
              <a:t>Helen sliced the cake. </a:t>
            </a:r>
            <a:r>
              <a:rPr lang="zh-CN" altLang="en-US" sz="2800" dirty="0" smtClean="0">
                <a:latin typeface="Times New Roman" panose="02020603050405020304" charset="0"/>
                <a:ea typeface="华文中宋" panose="02010600040101010101" charset="-122"/>
                <a:cs typeface="Times New Roman" panose="02020603050405020304" charset="0"/>
              </a:rPr>
              <a:t>海</a:t>
            </a:r>
            <a:r>
              <a:rPr lang="zh-CN" altLang="en-US" sz="2800" dirty="0">
                <a:latin typeface="Times New Roman" panose="02020603050405020304" charset="0"/>
                <a:ea typeface="华文中宋" panose="02010600040101010101" charset="-122"/>
                <a:cs typeface="Times New Roman" panose="02020603050405020304" charset="0"/>
              </a:rPr>
              <a:t>伦把蛋糕切成了</a:t>
            </a:r>
            <a:r>
              <a:rPr lang="zh-CN" altLang="en-US" sz="2800" dirty="0" smtClean="0">
                <a:latin typeface="Times New Roman" panose="02020603050405020304" charset="0"/>
                <a:ea typeface="华文中宋" panose="02010600040101010101" charset="-122"/>
                <a:cs typeface="Times New Roman" panose="02020603050405020304" charset="0"/>
              </a:rPr>
              <a:t>薄片。</a:t>
            </a:r>
            <a:endParaRPr lang="en-US" altLang="zh-CN" sz="2800" dirty="0" smtClean="0">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endParaRPr sz="2800" dirty="0">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626870" cy="523220"/>
          </a:xfrm>
          <a:prstGeom prst="rect">
            <a:avLst/>
          </a:prstGeom>
          <a:solidFill>
            <a:schemeClr val="accent6"/>
          </a:solidFill>
        </p:spPr>
        <p:txBody>
          <a:bodyPr wrap="square" rtlCol="0">
            <a:spAutoFit/>
          </a:bodyPr>
          <a:lstStyle/>
          <a:p>
            <a:pPr lvl="0" algn="l">
              <a:buClrTx/>
              <a:buSzTx/>
              <a:buFontTx/>
            </a:pPr>
            <a:r>
              <a:rPr kumimoji="1" lang="zh-CN" sz="2800" b="1" dirty="0" smtClean="0">
                <a:solidFill>
                  <a:schemeClr val="lt1"/>
                </a:solidFill>
                <a:sym typeface="+mn-ea"/>
              </a:rPr>
              <a:t>词</a:t>
            </a:r>
            <a:r>
              <a:rPr kumimoji="1" lang="zh-CN" altLang="en-US" sz="2800" b="1" dirty="0">
                <a:solidFill>
                  <a:schemeClr val="lt1"/>
                </a:solidFill>
                <a:sym typeface="+mn-ea"/>
              </a:rPr>
              <a:t>汇</a:t>
            </a:r>
            <a:r>
              <a:rPr kumimoji="1" lang="zh-CN" sz="2800" b="1" dirty="0" smtClean="0">
                <a:solidFill>
                  <a:schemeClr val="lt1"/>
                </a:solidFill>
                <a:sym typeface="+mn-ea"/>
              </a:rPr>
              <a:t>讲解</a:t>
            </a:r>
            <a:endParaRPr kumimoji="1" lang="zh-CN" sz="2800" b="1" dirty="0">
              <a:solidFill>
                <a:schemeClr val="lt1"/>
              </a:solidFill>
              <a:sym typeface="+mn-ea"/>
            </a:endParaRPr>
          </a:p>
        </p:txBody>
      </p:sp>
      <p:sp>
        <p:nvSpPr>
          <p:cNvPr id="2" name="文本框 1"/>
          <p:cNvSpPr txBox="1"/>
          <p:nvPr/>
        </p:nvSpPr>
        <p:spPr>
          <a:xfrm>
            <a:off x="274328" y="2596059"/>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3" name="文本框 2"/>
          <p:cNvSpPr txBox="1"/>
          <p:nvPr/>
        </p:nvSpPr>
        <p:spPr>
          <a:xfrm>
            <a:off x="87606" y="3082815"/>
            <a:ext cx="10621583" cy="553998"/>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 I had been peering at a computer print-out that made no sense at </a:t>
            </a:r>
            <a:r>
              <a:rPr lang="en-US" altLang="zh-CN" sz="30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all.   </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274328" y="528020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6" name="文本框 5"/>
          <p:cNvSpPr txBox="1"/>
          <p:nvPr/>
        </p:nvSpPr>
        <p:spPr>
          <a:xfrm>
            <a:off x="251331" y="5885209"/>
            <a:ext cx="9805670" cy="553085"/>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He wanted the cook to slice them thinner and fry them longer. </a:t>
            </a:r>
            <a:endParaRPr lang="zh-CN" altLang="en-US"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1998096" y="2587556"/>
            <a:ext cx="9403072" cy="523220"/>
          </a:xfrm>
          <a:prstGeom prst="rect">
            <a:avLst/>
          </a:prstGeom>
          <a:noFill/>
        </p:spPr>
        <p:txBody>
          <a:bodyPr wrap="square" rtlCol="0" anchor="t">
            <a:spAutoFit/>
          </a:bodyPr>
          <a:lstStyle/>
          <a:p>
            <a:r>
              <a:rPr lang="zh-CN" altLang="en-US" sz="2800" dirty="0">
                <a:latin typeface="华文中宋" panose="02010600040101010101" charset="-122"/>
                <a:ea typeface="华文中宋" panose="02010600040101010101" charset="-122"/>
              </a:rPr>
              <a:t>我一直在费力地看一份不知所云的电脑打印</a:t>
            </a:r>
            <a:r>
              <a:rPr lang="zh-CN" altLang="en-US" sz="2800" dirty="0" smtClean="0">
                <a:latin typeface="华文中宋" panose="02010600040101010101" charset="-122"/>
                <a:ea typeface="华文中宋" panose="02010600040101010101" charset="-122"/>
              </a:rPr>
              <a:t>稿。</a:t>
            </a:r>
            <a:endParaRPr lang="zh-CN" altLang="en-US" sz="2800" dirty="0">
              <a:latin typeface="华文中宋" panose="02010600040101010101" charset="-122"/>
              <a:ea typeface="华文中宋" panose="02010600040101010101" charset="-122"/>
            </a:endParaRPr>
          </a:p>
        </p:txBody>
      </p:sp>
      <p:cxnSp>
        <p:nvCxnSpPr>
          <p:cNvPr id="9" name="直接连接符 8"/>
          <p:cNvCxnSpPr/>
          <p:nvPr/>
        </p:nvCxnSpPr>
        <p:spPr>
          <a:xfrm>
            <a:off x="215900" y="3632062"/>
            <a:ext cx="10493289" cy="4751"/>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764665" y="5185410"/>
            <a:ext cx="385445" cy="521970"/>
          </a:xfrm>
          <a:prstGeom prst="rect">
            <a:avLst/>
          </a:prstGeom>
          <a:noFill/>
        </p:spPr>
        <p:txBody>
          <a:bodyPr wrap="none" rtlCol="0">
            <a:spAutoFit/>
          </a:bodyPr>
          <a:lstStyle/>
          <a:p>
            <a:pPr algn="l"/>
            <a:r>
              <a:rPr lang="zh-CN" alt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华文中宋" panose="02010600040101010101" charset="-122"/>
                <a:ea typeface="华文中宋" panose="02010600040101010101" charset="-122"/>
                <a:sym typeface="+mn-ea"/>
              </a:rPr>
              <a:t> </a:t>
            </a:r>
            <a:endParaRPr lang="zh-CN" altLang="en-US" sz="2800">
              <a:latin typeface="华文中宋" panose="02010600040101010101" charset="-122"/>
              <a:ea typeface="华文中宋" panose="02010600040101010101" charset="-122"/>
              <a:sym typeface="+mn-ea"/>
            </a:endParaRPr>
          </a:p>
        </p:txBody>
      </p:sp>
      <p:cxnSp>
        <p:nvCxnSpPr>
          <p:cNvPr id="12" name="直接连接符 11"/>
          <p:cNvCxnSpPr/>
          <p:nvPr/>
        </p:nvCxnSpPr>
        <p:spPr>
          <a:xfrm flipV="1">
            <a:off x="251331" y="6359069"/>
            <a:ext cx="9734778" cy="1"/>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175526" y="5267194"/>
            <a:ext cx="8259815" cy="523220"/>
          </a:xfrm>
          <a:prstGeom prst="rect">
            <a:avLst/>
          </a:prstGeom>
          <a:noFill/>
        </p:spPr>
        <p:txBody>
          <a:bodyPr wrap="square" rtlCol="0" anchor="t">
            <a:spAutoFit/>
          </a:bodyPr>
          <a:lstStyle/>
          <a:p>
            <a:r>
              <a:rPr lang="zh-CN" altLang="en-US" sz="2800" dirty="0">
                <a:latin typeface="Times New Roman" panose="02020603050405020304" charset="0"/>
                <a:ea typeface="华文中宋" panose="02010600040101010101" charset="-122"/>
                <a:cs typeface="Times New Roman" panose="02020603050405020304" charset="0"/>
              </a:rPr>
              <a:t>他想让厨师把它们切得更薄，炸得更久一些。</a:t>
            </a:r>
            <a:endParaRPr lang="en-US" sz="2800" dirty="0" smtClean="0">
              <a:latin typeface="Times New Roman" panose="02020603050405020304" charset="0"/>
              <a:ea typeface="华文中宋" panose="02010600040101010101"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blinds(horizontal)">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par>
                                <p:cTn id="41" presetID="2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linds(horizontal)">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P spid="5" grpId="0" bldLvl="0" animBg="1"/>
      <p:bldP spid="5" grpId="1" animBg="1"/>
      <p:bldP spid="6" grpId="0"/>
      <p:bldP spid="6" grpId="1"/>
      <p:bldP spid="8" grpId="0"/>
      <p:bldP spid="11" grpId="0"/>
      <p:bldP spid="11"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120393" y="571971"/>
            <a:ext cx="11864261" cy="4124316"/>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1981835" cy="521970"/>
          </a:xfrm>
          <a:prstGeom prst="rect">
            <a:avLst/>
          </a:prstGeom>
          <a:solidFill>
            <a:schemeClr val="accent6"/>
          </a:solidFill>
        </p:spPr>
        <p:txBody>
          <a:bodyPr wrap="square" rtlCol="0">
            <a:spAutoFit/>
          </a:bodyPr>
          <a:lstStyle/>
          <a:p>
            <a:r>
              <a:rPr kumimoji="1" lang="zh-CN" sz="2800" b="1" dirty="0">
                <a:solidFill>
                  <a:schemeClr val="lt1"/>
                </a:solidFill>
              </a:rPr>
              <a:t>长难句</a:t>
            </a:r>
            <a:r>
              <a:rPr kumimoji="1" lang="zh-CN" sz="2800" b="1" dirty="0" smtClean="0">
                <a:solidFill>
                  <a:schemeClr val="lt1"/>
                </a:solidFill>
              </a:rPr>
              <a:t>分析</a:t>
            </a:r>
            <a:r>
              <a:rPr kumimoji="1" lang="en-US" altLang="zh-CN" sz="2800" b="1" dirty="0" smtClean="0">
                <a:solidFill>
                  <a:schemeClr val="lt1"/>
                </a:solidFill>
              </a:rPr>
              <a:t> </a:t>
            </a:r>
            <a:endParaRPr kumimoji="1" lang="zh-CN" sz="2800" b="1" dirty="0">
              <a:solidFill>
                <a:schemeClr val="lt1"/>
              </a:solidFill>
            </a:endParaRPr>
          </a:p>
        </p:txBody>
      </p:sp>
      <p:sp>
        <p:nvSpPr>
          <p:cNvPr id="1048612" name="文本框 8"/>
          <p:cNvSpPr txBox="1"/>
          <p:nvPr/>
        </p:nvSpPr>
        <p:spPr>
          <a:xfrm>
            <a:off x="200324" y="764287"/>
            <a:ext cx="11784330" cy="1815882"/>
          </a:xfrm>
          <a:prstGeom prst="rect">
            <a:avLst/>
          </a:prstGeom>
          <a:noFill/>
        </p:spPr>
        <p:txBody>
          <a:bodyPr wrap="square">
            <a:spAutoFit/>
          </a:bodyPr>
          <a:lstStyle/>
          <a:p>
            <a:r>
              <a:rPr lang="en-US" sz="2800" dirty="0">
                <a:latin typeface="Times New Roman" panose="02020603050405020304" charset="0"/>
                <a:cs typeface="Times New Roman" panose="02020603050405020304" charset="0"/>
                <a:sym typeface="+mn-ea"/>
              </a:rPr>
              <a:t>Now, however, scientists </a:t>
            </a:r>
            <a:r>
              <a:rPr lang="en-US" sz="2800" dirty="0" err="1">
                <a:latin typeface="Times New Roman" panose="02020603050405020304" charset="0"/>
                <a:cs typeface="Times New Roman" panose="02020603050405020304" charset="0"/>
                <a:sym typeface="+mn-ea"/>
              </a:rPr>
              <a:t>Sahar</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Saleem</a:t>
            </a:r>
            <a:r>
              <a:rPr lang="en-US" sz="2800" dirty="0">
                <a:latin typeface="Times New Roman" panose="02020603050405020304" charset="0"/>
                <a:cs typeface="Times New Roman" panose="02020603050405020304" charset="0"/>
                <a:sym typeface="+mn-ea"/>
              </a:rPr>
              <a:t> and </a:t>
            </a:r>
            <a:r>
              <a:rPr lang="en-US" sz="2800" dirty="0" err="1">
                <a:latin typeface="Times New Roman" panose="02020603050405020304" charset="0"/>
                <a:cs typeface="Times New Roman" panose="02020603050405020304" charset="0"/>
                <a:sym typeface="+mn-ea"/>
              </a:rPr>
              <a:t>Zahi</a:t>
            </a:r>
            <a:r>
              <a:rPr lang="en-US" sz="2800" dirty="0">
                <a:latin typeface="Times New Roman" panose="02020603050405020304" charset="0"/>
                <a:cs typeface="Times New Roman" panose="02020603050405020304" charset="0"/>
                <a:sym typeface="+mn-ea"/>
              </a:rPr>
              <a:t> </a:t>
            </a:r>
            <a:r>
              <a:rPr lang="en-US" sz="2800" dirty="0" err="1">
                <a:latin typeface="Times New Roman" panose="02020603050405020304" charset="0"/>
                <a:cs typeface="Times New Roman" panose="02020603050405020304" charset="0"/>
                <a:sym typeface="+mn-ea"/>
              </a:rPr>
              <a:t>Hawass</a:t>
            </a:r>
            <a:r>
              <a:rPr lang="en-US" sz="2800" dirty="0">
                <a:latin typeface="Times New Roman" panose="02020603050405020304" charset="0"/>
                <a:cs typeface="Times New Roman" panose="02020603050405020304" charset="0"/>
                <a:sym typeface="+mn-ea"/>
              </a:rPr>
              <a:t> from Cairo University , in Egypt, have taken a look inside the mummy for the first time using a </a:t>
            </a:r>
            <a:r>
              <a:rPr lang="en-US" sz="2800" dirty="0" smtClean="0">
                <a:latin typeface="Times New Roman" panose="02020603050405020304" charset="0"/>
                <a:cs typeface="Times New Roman" panose="02020603050405020304" charset="0"/>
                <a:sym typeface="+mn-ea"/>
              </a:rPr>
              <a:t>CT scanner </a:t>
            </a:r>
            <a:r>
              <a:rPr lang="en-US" altLang="zh-CN" sz="2800" dirty="0" smtClean="0">
                <a:latin typeface="Times New Roman" panose="02020603050405020304" charset="0"/>
                <a:cs typeface="Times New Roman" panose="02020603050405020304" charset="0"/>
                <a:sym typeface="+mn-ea"/>
              </a:rPr>
              <a:t>— </a:t>
            </a:r>
            <a:r>
              <a:rPr lang="en-US" sz="2800" dirty="0" smtClean="0">
                <a:latin typeface="Times New Roman" panose="02020603050405020304" charset="0"/>
                <a:cs typeface="Times New Roman" panose="02020603050405020304" charset="0"/>
                <a:sym typeface="+mn-ea"/>
              </a:rPr>
              <a:t>a </a:t>
            </a:r>
            <a:r>
              <a:rPr lang="en-US" sz="2800" dirty="0">
                <a:latin typeface="Times New Roman" panose="02020603050405020304" charset="0"/>
                <a:cs typeface="Times New Roman" panose="02020603050405020304" charset="0"/>
                <a:sym typeface="+mn-ea"/>
              </a:rPr>
              <a:t>machine that uses X-ray to reveal hidden details inside objects, as if it were slicing through </a:t>
            </a:r>
            <a:r>
              <a:rPr lang="en-US" sz="2800" dirty="0" smtClean="0">
                <a:latin typeface="Times New Roman" panose="02020603050405020304" charset="0"/>
                <a:cs typeface="Times New Roman" panose="02020603050405020304" charset="0"/>
                <a:sym typeface="+mn-ea"/>
              </a:rPr>
              <a:t>them. </a:t>
            </a:r>
            <a:endParaRPr sz="2800" dirty="0">
              <a:latin typeface="Times New Roman" panose="02020603050405020304" charset="0"/>
              <a:cs typeface="Times New Roman" panose="02020603050405020304" charset="0"/>
              <a:sym typeface="+mn-ea"/>
            </a:endParaRPr>
          </a:p>
        </p:txBody>
      </p:sp>
      <p:sp>
        <p:nvSpPr>
          <p:cNvPr id="1048613" name="文本框 3"/>
          <p:cNvSpPr txBox="1"/>
          <p:nvPr/>
        </p:nvSpPr>
        <p:spPr>
          <a:xfrm>
            <a:off x="301522" y="5063783"/>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48614" name="文本框 9"/>
          <p:cNvSpPr txBox="1"/>
          <p:nvPr/>
        </p:nvSpPr>
        <p:spPr>
          <a:xfrm>
            <a:off x="1323242" y="4966586"/>
            <a:ext cx="10467776" cy="1384995"/>
          </a:xfrm>
          <a:prstGeom prst="rect">
            <a:avLst/>
          </a:prstGeom>
          <a:noFill/>
        </p:spPr>
        <p:txBody>
          <a:bodyPr wrap="square" rtlCol="0">
            <a:spAutoFit/>
          </a:bodyPr>
          <a:lstStyle/>
          <a:p>
            <a:r>
              <a:rPr lang="zh-CN" altLang="en-US" sz="2800" dirty="0">
                <a:latin typeface="Times New Roman" panose="02020603050405020304" charset="0"/>
                <a:ea typeface="华文中宋" panose="02010600040101010101" charset="-122"/>
                <a:cs typeface="Times New Roman" panose="02020603050405020304" charset="0"/>
              </a:rPr>
              <a:t>然而，现在，来自埃及开罗大学的科学家萨哈尔</a:t>
            </a:r>
            <a:r>
              <a:rPr lang="en-US" altLang="zh-CN" sz="2800" dirty="0">
                <a:latin typeface="Times New Roman" panose="02020603050405020304" charset="0"/>
                <a:ea typeface="华文中宋" panose="02010600040101010101" charset="-122"/>
                <a:cs typeface="Times New Roman" panose="02020603050405020304" charset="0"/>
              </a:rPr>
              <a:t>·</a:t>
            </a:r>
            <a:r>
              <a:rPr lang="zh-CN" altLang="en-US" sz="2800" dirty="0">
                <a:latin typeface="Times New Roman" panose="02020603050405020304" charset="0"/>
                <a:ea typeface="华文中宋" panose="02010600040101010101" charset="-122"/>
                <a:cs typeface="Times New Roman" panose="02020603050405020304" charset="0"/>
              </a:rPr>
              <a:t>萨利姆和扎希</a:t>
            </a:r>
            <a:r>
              <a:rPr lang="en-US" altLang="zh-CN" sz="2800" dirty="0">
                <a:latin typeface="Times New Roman" panose="02020603050405020304" charset="0"/>
                <a:ea typeface="华文中宋" panose="02010600040101010101" charset="-122"/>
                <a:cs typeface="Times New Roman" panose="02020603050405020304" charset="0"/>
              </a:rPr>
              <a:t>·</a:t>
            </a:r>
            <a:r>
              <a:rPr lang="zh-CN" altLang="en-US" sz="2800" dirty="0">
                <a:latin typeface="Times New Roman" panose="02020603050405020304" charset="0"/>
                <a:ea typeface="华文中宋" panose="02010600040101010101" charset="-122"/>
                <a:cs typeface="Times New Roman" panose="02020603050405020304" charset="0"/>
              </a:rPr>
              <a:t>哈瓦斯首次使用</a:t>
            </a:r>
            <a:r>
              <a:rPr lang="en-US" altLang="zh-CN" sz="2800" dirty="0">
                <a:latin typeface="Times New Roman" panose="02020603050405020304" charset="0"/>
                <a:ea typeface="华文中宋" panose="02010600040101010101" charset="-122"/>
                <a:cs typeface="Times New Roman" panose="02020603050405020304" charset="0"/>
              </a:rPr>
              <a:t>CT</a:t>
            </a:r>
            <a:r>
              <a:rPr lang="zh-CN" altLang="en-US" sz="2800" dirty="0">
                <a:latin typeface="Times New Roman" panose="02020603050405020304" charset="0"/>
                <a:ea typeface="华文中宋" panose="02010600040101010101" charset="-122"/>
                <a:cs typeface="Times New Roman" panose="02020603050405020304" charset="0"/>
              </a:rPr>
              <a:t>扫描仪对木乃伊内部进行了观察。</a:t>
            </a:r>
            <a:r>
              <a:rPr lang="en-US" altLang="zh-CN" sz="2800" dirty="0">
                <a:latin typeface="Times New Roman" panose="02020603050405020304" charset="0"/>
                <a:ea typeface="华文中宋" panose="02010600040101010101" charset="-122"/>
                <a:cs typeface="Times New Roman" panose="02020603050405020304" charset="0"/>
              </a:rPr>
              <a:t>CT</a:t>
            </a:r>
            <a:r>
              <a:rPr lang="zh-CN" altLang="en-US" sz="2800" dirty="0">
                <a:latin typeface="Times New Roman" panose="02020603050405020304" charset="0"/>
                <a:ea typeface="华文中宋" panose="02010600040101010101" charset="-122"/>
                <a:cs typeface="Times New Roman" panose="02020603050405020304" charset="0"/>
              </a:rPr>
              <a:t>扫描仪是一种利用</a:t>
            </a:r>
            <a:r>
              <a:rPr lang="en-US" altLang="zh-CN" sz="2800" dirty="0">
                <a:latin typeface="Times New Roman" panose="02020603050405020304" charset="0"/>
                <a:ea typeface="华文中宋" panose="02010600040101010101" charset="-122"/>
                <a:cs typeface="Times New Roman" panose="02020603050405020304" charset="0"/>
              </a:rPr>
              <a:t>x</a:t>
            </a:r>
            <a:r>
              <a:rPr lang="zh-CN" altLang="en-US" sz="2800" dirty="0">
                <a:latin typeface="Times New Roman" panose="02020603050405020304" charset="0"/>
                <a:ea typeface="华文中宋" panose="02010600040101010101" charset="-122"/>
                <a:cs typeface="Times New Roman" panose="02020603050405020304" charset="0"/>
              </a:rPr>
              <a:t>射线揭示物体内部隐藏细节的机器，就像在切割物体一样。 </a:t>
            </a:r>
            <a:endParaRPr lang="zh-CN" sz="2800" dirty="0">
              <a:latin typeface="Times New Roman" panose="02020603050405020304" charset="0"/>
              <a:ea typeface="华文中宋" panose="02010600040101010101" charset="-122"/>
              <a:cs typeface="Times New Roman" panose="02020603050405020304" charset="0"/>
            </a:endParaRPr>
          </a:p>
        </p:txBody>
      </p:sp>
      <p:sp>
        <p:nvSpPr>
          <p:cNvPr id="4" name="文本框 3"/>
          <p:cNvSpPr txBox="1"/>
          <p:nvPr/>
        </p:nvSpPr>
        <p:spPr>
          <a:xfrm>
            <a:off x="314028" y="2630170"/>
            <a:ext cx="11476990" cy="1815882"/>
          </a:xfrm>
          <a:prstGeom prst="rect">
            <a:avLst/>
          </a:prstGeom>
          <a:solidFill>
            <a:schemeClr val="accent6">
              <a:lumMod val="20000"/>
              <a:lumOff val="80000"/>
            </a:schemeClr>
          </a:solidFill>
        </p:spPr>
        <p:txBody>
          <a:bodyPr wrap="square" rtlCol="0">
            <a:spAutoFit/>
          </a:bodyPr>
          <a:lstStyle/>
          <a:p>
            <a:r>
              <a:rPr lang="en-US" altLang="zh-CN" sz="2800" dirty="0" err="1" smtClean="0">
                <a:effectLst/>
                <a:latin typeface="Times New Roman" panose="02020603050405020304" charset="0"/>
                <a:ea typeface="华文中宋" panose="02010600040101010101" charset="-122"/>
                <a:cs typeface="Times New Roman" panose="02020603050405020304" charset="0"/>
                <a:sym typeface="+mn-ea"/>
              </a:rPr>
              <a:t>分析:本句</a:t>
            </a:r>
            <a:r>
              <a:rPr lang="zh-CN" altLang="zh-CN" sz="2800" dirty="0" smtClean="0">
                <a:effectLst/>
                <a:latin typeface="Times New Roman" panose="02020603050405020304" charset="0"/>
                <a:ea typeface="华文中宋" panose="02010600040101010101" charset="-122"/>
                <a:cs typeface="Times New Roman" panose="02020603050405020304" charset="0"/>
                <a:sym typeface="+mn-ea"/>
              </a:rPr>
              <a:t>是</a:t>
            </a:r>
            <a:r>
              <a:rPr lang="zh-CN" altLang="zh-CN" sz="2800" dirty="0">
                <a:effectLst/>
                <a:latin typeface="Times New Roman" panose="02020603050405020304" charset="0"/>
                <a:ea typeface="华文中宋" panose="02010600040101010101" charset="-122"/>
                <a:cs typeface="Times New Roman" panose="02020603050405020304" charset="0"/>
                <a:sym typeface="+mn-ea"/>
              </a:rPr>
              <a:t>一</a:t>
            </a:r>
            <a:r>
              <a:rPr lang="zh-CN" altLang="zh-CN" sz="2800" dirty="0" smtClean="0">
                <a:effectLst/>
                <a:latin typeface="Times New Roman" panose="02020603050405020304" charset="0"/>
                <a:ea typeface="华文中宋" panose="02010600040101010101" charset="-122"/>
                <a:cs typeface="Times New Roman" panose="02020603050405020304" charset="0"/>
                <a:sym typeface="+mn-ea"/>
              </a:rPr>
              <a:t>个</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复合</a:t>
            </a:r>
            <a:r>
              <a:rPr lang="zh-CN" altLang="zh-CN" sz="2800" dirty="0" smtClean="0">
                <a:effectLst/>
                <a:latin typeface="Times New Roman" panose="02020603050405020304" charset="0"/>
                <a:ea typeface="华文中宋" panose="02010600040101010101" charset="-122"/>
                <a:cs typeface="Times New Roman" panose="02020603050405020304" charset="0"/>
                <a:sym typeface="+mn-ea"/>
              </a:rPr>
              <a:t>句</a:t>
            </a:r>
            <a:r>
              <a:rPr lang="zh-CN" altLang="zh-CN" sz="2800" dirty="0">
                <a:effectLst/>
                <a:latin typeface="Times New Roman" panose="02020603050405020304" charset="0"/>
                <a:ea typeface="华文中宋" panose="02010600040101010101" charset="-122"/>
                <a:cs typeface="Times New Roman" panose="02020603050405020304" charset="0"/>
                <a:sym typeface="+mn-ea"/>
              </a:rPr>
              <a:t>，第一个句子</a:t>
            </a:r>
            <a:r>
              <a:rPr lang="zh-CN" altLang="zh-CN" sz="2800" dirty="0" smtClean="0">
                <a:effectLst/>
                <a:latin typeface="Times New Roman" panose="02020603050405020304" charset="0"/>
                <a:ea typeface="华文中宋" panose="02010600040101010101" charset="-122"/>
                <a:cs typeface="Times New Roman" panose="02020603050405020304" charset="0"/>
                <a:sym typeface="+mn-ea"/>
              </a:rPr>
              <a:t>中</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的主语是</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，谓语是</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a:t>
            </a:r>
            <a:r>
              <a:rPr lang="zh-CN" altLang="en-US" sz="2800" dirty="0">
                <a:latin typeface="Times New Roman" panose="02020603050405020304" charset="0"/>
                <a:ea typeface="华文中宋" panose="02010600040101010101" charset="-122"/>
                <a:cs typeface="Times New Roman" panose="02020603050405020304" charset="0"/>
                <a:sym typeface="+mn-ea"/>
              </a:rPr>
              <a:t>其中</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r>
              <a:rPr lang="en-US" altLang="zh-CN" sz="2800" dirty="0" smtClean="0">
                <a:latin typeface="Times New Roman" panose="02020603050405020304" charset="0"/>
                <a:ea typeface="华文中宋" panose="02010600040101010101" charset="-122"/>
                <a:cs typeface="Times New Roman" panose="02020603050405020304" charset="0"/>
                <a:sym typeface="+mn-ea"/>
              </a:rPr>
              <a:t>that </a:t>
            </a:r>
            <a:r>
              <a:rPr lang="en-US" altLang="zh-CN" sz="2800" dirty="0">
                <a:latin typeface="Times New Roman" panose="02020603050405020304" charset="0"/>
                <a:ea typeface="华文中宋" panose="02010600040101010101" charset="-122"/>
                <a:cs typeface="Times New Roman" panose="02020603050405020304" charset="0"/>
                <a:sym typeface="+mn-ea"/>
              </a:rPr>
              <a:t>uses X-ray to reveal hidden details inside </a:t>
            </a:r>
            <a:r>
              <a:rPr lang="en-US" altLang="zh-CN" sz="2800" dirty="0" smtClean="0">
                <a:latin typeface="Times New Roman" panose="02020603050405020304" charset="0"/>
                <a:ea typeface="华文中宋" panose="02010600040101010101" charset="-122"/>
                <a:cs typeface="Times New Roman" panose="02020603050405020304" charset="0"/>
                <a:sym typeface="+mn-ea"/>
              </a:rPr>
              <a:t>objects”</a:t>
            </a:r>
            <a:r>
              <a:rPr lang="zh-CN" altLang="en-US" sz="2800" dirty="0" smtClean="0">
                <a:latin typeface="Times New Roman" panose="02020603050405020304" charset="0"/>
                <a:ea typeface="华文中宋" panose="02010600040101010101" charset="-122"/>
                <a:cs typeface="Times New Roman" panose="02020603050405020304" charset="0"/>
                <a:sym typeface="+mn-ea"/>
              </a:rPr>
              <a:t>是修饰 </a:t>
            </a:r>
            <a:r>
              <a:rPr lang="en-US" altLang="zh-CN" sz="2800" dirty="0" smtClean="0">
                <a:latin typeface="Times New Roman" panose="02020603050405020304" charset="0"/>
                <a:ea typeface="华文中宋" panose="02010600040101010101" charset="-122"/>
                <a:cs typeface="Times New Roman" panose="02020603050405020304" charset="0"/>
                <a:sym typeface="+mn-ea"/>
              </a:rPr>
              <a:t>“a machine” </a:t>
            </a:r>
            <a:r>
              <a:rPr lang="zh-CN" altLang="en-US" sz="2800" dirty="0" smtClean="0">
                <a:latin typeface="Times New Roman" panose="02020603050405020304" charset="0"/>
                <a:ea typeface="华文中宋" panose="02010600040101010101" charset="-122"/>
                <a:cs typeface="Times New Roman" panose="02020603050405020304" charset="0"/>
                <a:sym typeface="+mn-ea"/>
              </a:rPr>
              <a:t>的</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“as if it were slicing through </a:t>
            </a:r>
            <a:r>
              <a:rPr lang="en-US" altLang="zh-CN" sz="2800" dirty="0" smtClean="0">
                <a:latin typeface="Times New Roman" panose="02020603050405020304" charset="0"/>
                <a:ea typeface="华文中宋" panose="02010600040101010101" charset="-122"/>
                <a:cs typeface="Times New Roman" panose="02020603050405020304" charset="0"/>
                <a:sym typeface="+mn-ea"/>
              </a:rPr>
              <a:t>them”</a:t>
            </a:r>
            <a:r>
              <a:rPr lang="zh-CN" altLang="en-US" sz="2800" dirty="0" smtClean="0">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从句，</a:t>
            </a:r>
            <a:r>
              <a:rPr lang="en-US" altLang="zh-CN" sz="2800" dirty="0" smtClean="0">
                <a:latin typeface="Times New Roman" panose="02020603050405020304" charset="0"/>
                <a:ea typeface="华文中宋" panose="02010600040101010101" charset="-122"/>
                <a:cs typeface="Times New Roman" panose="02020603050405020304" charset="0"/>
                <a:sym typeface="+mn-ea"/>
              </a:rPr>
              <a:t>“were </a:t>
            </a:r>
            <a:r>
              <a:rPr lang="en-US" altLang="zh-CN" sz="2800" dirty="0">
                <a:latin typeface="Times New Roman" panose="02020603050405020304" charset="0"/>
                <a:ea typeface="华文中宋" panose="02010600040101010101" charset="-122"/>
                <a:cs typeface="Times New Roman" panose="02020603050405020304" charset="0"/>
                <a:sym typeface="+mn-ea"/>
              </a:rPr>
              <a:t>slicing </a:t>
            </a:r>
            <a:r>
              <a:rPr lang="en-US" altLang="zh-CN" sz="2800" dirty="0" smtClean="0">
                <a:latin typeface="Times New Roman" panose="02020603050405020304" charset="0"/>
                <a:ea typeface="华文中宋" panose="02010600040101010101" charset="-122"/>
                <a:cs typeface="Times New Roman" panose="02020603050405020304" charset="0"/>
                <a:sym typeface="+mn-ea"/>
              </a:rPr>
              <a:t>”</a:t>
            </a:r>
            <a:r>
              <a:rPr lang="zh-CN" altLang="en-US" sz="2800" dirty="0" smtClean="0">
                <a:latin typeface="Times New Roman" panose="02020603050405020304" charset="0"/>
                <a:ea typeface="华文中宋" panose="02010600040101010101" charset="-122"/>
                <a:cs typeface="Times New Roman" panose="02020603050405020304" charset="0"/>
                <a:sym typeface="+mn-ea"/>
              </a:rPr>
              <a:t>此处是</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 </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endParaRPr lang="zh-CN" altLang="en-US" sz="2800" dirty="0" smtClean="0">
              <a:latin typeface="Times New Roman" panose="02020603050405020304" charset="0"/>
              <a:ea typeface="华文中宋" panose="02010600040101010101" charset="-122"/>
              <a:cs typeface="Times New Roman" panose="02020603050405020304" charset="0"/>
              <a:sym typeface="+mn-ea"/>
            </a:endParaRPr>
          </a:p>
        </p:txBody>
      </p:sp>
      <p:sp>
        <p:nvSpPr>
          <p:cNvPr id="10" name="文本框 9"/>
          <p:cNvSpPr txBox="1"/>
          <p:nvPr/>
        </p:nvSpPr>
        <p:spPr>
          <a:xfrm>
            <a:off x="7925563" y="2667693"/>
            <a:ext cx="1936115"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scientists</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3792096" y="3451383"/>
            <a:ext cx="1750508" cy="523220"/>
          </a:xfrm>
          <a:prstGeom prst="rect">
            <a:avLst/>
          </a:prstGeom>
          <a:noFill/>
        </p:spPr>
        <p:txBody>
          <a:bodyPr wrap="square" rtlCol="0" anchor="t">
            <a:spAutoFit/>
          </a:bodyPr>
          <a:lstStyle/>
          <a:p>
            <a:pPr algn="l">
              <a:buClrTx/>
              <a:buSzTx/>
              <a:buFontTx/>
            </a:pP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定语从句</a:t>
            </a:r>
            <a:endPar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497839" y="3082643"/>
            <a:ext cx="1886163"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have taken </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3" name="文本框 2"/>
          <p:cNvSpPr txBox="1"/>
          <p:nvPr/>
        </p:nvSpPr>
        <p:spPr>
          <a:xfrm>
            <a:off x="5669448" y="3891848"/>
            <a:ext cx="1936115"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r>
              <a:rPr lang="zh-CN" altLang="en-US" sz="28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虚拟语气</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497839" y="3890598"/>
            <a:ext cx="986155" cy="523220"/>
          </a:xfrm>
          <a:prstGeom prst="rect">
            <a:avLst/>
          </a:prstGeom>
          <a:noFill/>
        </p:spPr>
        <p:txBody>
          <a:bodyPr wrap="square" rtlCol="0" anchor="t">
            <a:spAutoFit/>
          </a:bodyPr>
          <a:lstStyle/>
          <a:p>
            <a:r>
              <a:rPr lang="zh-CN" altLang="en-US" sz="2800" dirty="0" smtClean="0">
                <a:solidFill>
                  <a:srgbClr val="FF0000"/>
                </a:solidFill>
                <a:latin typeface="Times New Roman" panose="02020603050405020304" charset="0"/>
                <a:ea typeface="华文中宋" panose="02010600040101010101" charset="-122"/>
                <a:cs typeface="Times New Roman" panose="02020603050405020304" charset="0"/>
                <a:sym typeface="+mn-ea"/>
              </a:rPr>
              <a:t>状语</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48614"/>
                                        </p:tgtEl>
                                        <p:attrNameLst>
                                          <p:attrName>style.visibility</p:attrName>
                                        </p:attrNameLst>
                                      </p:cBhvr>
                                      <p:to>
                                        <p:strVal val="visible"/>
                                      </p:to>
                                    </p:set>
                                    <p:animEffect transition="in" filter="blinds(horizontal)">
                                      <p:cBhvr>
                                        <p:cTn id="32" dur="500"/>
                                        <p:tgtEl>
                                          <p:spTgt spid="10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0" animBg="1"/>
      <p:bldP spid="1048614" grpId="0"/>
      <p:bldP spid="10" grpId="0"/>
      <p:bldP spid="10" grpId="1"/>
      <p:bldP spid="6" grpId="0"/>
      <p:bldP spid="6" grpId="1"/>
      <p:bldP spid="11" grpId="0"/>
      <p:bldP spid="11" grpId="1"/>
      <p:bldP spid="3" grpId="0"/>
      <p:bldP spid="3" grpId="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文本框 4"/>
          <p:cNvSpPr txBox="1"/>
          <p:nvPr/>
        </p:nvSpPr>
        <p:spPr>
          <a:xfrm>
            <a:off x="11430" y="166370"/>
            <a:ext cx="12127865" cy="1014730"/>
          </a:xfrm>
          <a:prstGeom prst="rect">
            <a:avLst/>
          </a:prstGeom>
          <a:noFill/>
        </p:spPr>
        <p:txBody>
          <a:bodyPr wrap="square" rtlCol="0">
            <a:spAutoFit/>
          </a:bodyPr>
          <a:lstStyle/>
          <a:p>
            <a:pPr algn="ctr">
              <a:buClrTx/>
              <a:buSzTx/>
              <a:buFontTx/>
            </a:pPr>
            <a:r>
              <a:rPr lang="en-US" sz="3000" b="1">
                <a:latin typeface="+mj-ea"/>
                <a:ea typeface="+mj-ea"/>
                <a:cs typeface="Arial" panose="020B0604020202020204" pitchFamily="34" charset="0"/>
                <a:sym typeface="+mn-ea"/>
              </a:rPr>
              <a:t>4. Djokovic VS Australia     </a:t>
            </a:r>
            <a:r>
              <a:rPr lang="zh-CN" altLang="en-US" sz="3000" b="1">
                <a:solidFill>
                  <a:schemeClr val="accent2"/>
                </a:solidFill>
                <a:latin typeface="+mj-ea"/>
                <a:ea typeface="+mj-ea"/>
                <a:cs typeface="Arial" panose="020B0604020202020204" pitchFamily="34" charset="0"/>
                <a:sym typeface="+mn-ea"/>
              </a:rPr>
              <a:t>德约科维奇</a:t>
            </a:r>
            <a:r>
              <a:rPr lang="en-US" altLang="zh-CN" sz="3000" b="1">
                <a:solidFill>
                  <a:schemeClr val="accent2"/>
                </a:solidFill>
                <a:latin typeface="+mj-ea"/>
                <a:ea typeface="+mj-ea"/>
                <a:cs typeface="Arial" panose="020B0604020202020204" pitchFamily="34" charset="0"/>
                <a:sym typeface="+mn-ea"/>
              </a:rPr>
              <a:t> </a:t>
            </a:r>
            <a:r>
              <a:rPr lang="zh-CN" altLang="en-US" sz="3000" b="1">
                <a:solidFill>
                  <a:schemeClr val="accent2"/>
                </a:solidFill>
                <a:latin typeface="+mj-ea"/>
                <a:ea typeface="+mj-ea"/>
                <a:cs typeface="Arial" panose="020B0604020202020204" pitchFamily="34" charset="0"/>
                <a:sym typeface="+mn-ea"/>
              </a:rPr>
              <a:t>澳网之旅不容乐观</a:t>
            </a:r>
            <a:endParaRPr lang="zh-CN" altLang="en-US" sz="3000" b="1">
              <a:solidFill>
                <a:schemeClr val="accent2"/>
              </a:solidFill>
              <a:latin typeface="+mj-ea"/>
              <a:ea typeface="+mj-ea"/>
              <a:cs typeface="Arial" panose="020B0604020202020204" pitchFamily="34" charset="0"/>
              <a:sym typeface="+mn-ea"/>
            </a:endParaRPr>
          </a:p>
          <a:p>
            <a:pPr algn="ctr">
              <a:buClrTx/>
              <a:buSzTx/>
              <a:buFontTx/>
            </a:pPr>
            <a:endParaRPr lang="en-US" altLang="zh-CN" sz="3000" b="1">
              <a:solidFill>
                <a:srgbClr val="FF0000"/>
              </a:solidFill>
              <a:latin typeface="+mj-ea"/>
              <a:ea typeface="+mj-ea"/>
              <a:cs typeface="Arial" panose="020B0604020202020204" pitchFamily="34" charset="0"/>
              <a:sym typeface="+mn-ea"/>
            </a:endParaRPr>
          </a:p>
        </p:txBody>
      </p:sp>
      <p:pic>
        <p:nvPicPr>
          <p:cNvPr id="101" name="图片 100"/>
          <p:cNvPicPr>
            <a:picLocks noChangeAspect="1"/>
          </p:cNvPicPr>
          <p:nvPr/>
        </p:nvPicPr>
        <p:blipFill>
          <a:blip r:embed="rId1"/>
          <a:stretch>
            <a:fillRect/>
          </a:stretch>
        </p:blipFill>
        <p:spPr>
          <a:xfrm>
            <a:off x="1742193" y="1045845"/>
            <a:ext cx="8707614" cy="540000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文本框 3"/>
          <p:cNvSpPr txBox="1"/>
          <p:nvPr/>
        </p:nvSpPr>
        <p:spPr>
          <a:xfrm>
            <a:off x="36830" y="430530"/>
            <a:ext cx="12071350" cy="6492875"/>
          </a:xfrm>
          <a:prstGeom prst="rect">
            <a:avLst/>
          </a:prstGeom>
          <a:noFill/>
        </p:spPr>
        <p:txBody>
          <a:bodyPr wrap="square" rtlCol="0" anchor="t">
            <a:spAutoFit/>
          </a:bodyPr>
          <a:lstStyle/>
          <a:p>
            <a:pPr algn="l"/>
            <a:r>
              <a:rPr lang="en-US" sz="2600">
                <a:latin typeface="Calibri" panose="020F0502020204030204" charset="0"/>
                <a:cs typeface="Calibri" panose="020F0502020204030204" charset="0"/>
              </a:rPr>
              <a:t>     </a:t>
            </a:r>
            <a:r>
              <a:rPr sz="2600">
                <a:latin typeface="Calibri" panose="020F0502020204030204" charset="0"/>
                <a:cs typeface="Calibri" panose="020F0502020204030204" charset="0"/>
              </a:rPr>
              <a:t>It is still </a:t>
            </a:r>
            <a:r>
              <a:rPr sz="2600">
                <a:solidFill>
                  <a:srgbClr val="3333FF"/>
                </a:solidFill>
                <a:latin typeface="Calibri" panose="020F0502020204030204" charset="0"/>
                <a:cs typeface="Calibri" panose="020F0502020204030204" charset="0"/>
              </a:rPr>
              <a:t>up in the air</a:t>
            </a:r>
            <a:r>
              <a:rPr sz="2600">
                <a:latin typeface="Calibri" panose="020F0502020204030204" charset="0"/>
                <a:cs typeface="Calibri" panose="020F0502020204030204" charset="0"/>
              </a:rPr>
              <a:t> </a:t>
            </a:r>
            <a:r>
              <a:rPr lang="en-US" sz="2600">
                <a:latin typeface="Calibri" panose="020F0502020204030204" charset="0"/>
                <a:cs typeface="Calibri" panose="020F0502020204030204" charset="0"/>
              </a:rPr>
              <a:t>___________ </a:t>
            </a:r>
            <a:r>
              <a:rPr sz="2600">
                <a:latin typeface="Calibri" panose="020F0502020204030204" charset="0"/>
                <a:cs typeface="Calibri" panose="020F0502020204030204" charset="0"/>
              </a:rPr>
              <a:t>Novak Djokovic, the world’s </a:t>
            </a:r>
            <a:r>
              <a:rPr lang="en-US" sz="2600">
                <a:latin typeface="Calibri" panose="020F0502020204030204" charset="0"/>
                <a:cs typeface="Calibri" panose="020F0502020204030204" charset="0"/>
              </a:rPr>
              <a:t>_____ (good) </a:t>
            </a:r>
            <a:r>
              <a:rPr sz="2600">
                <a:latin typeface="Calibri" panose="020F0502020204030204" charset="0"/>
                <a:cs typeface="Calibri" panose="020F0502020204030204" charset="0"/>
              </a:rPr>
              <a:t>tennis player and perhaps its most famous anti-vaxxer, will compete </a:t>
            </a:r>
            <a:r>
              <a:rPr lang="en-US" sz="2600">
                <a:latin typeface="Calibri" panose="020F0502020204030204" charset="0"/>
                <a:cs typeface="Calibri" panose="020F0502020204030204" charset="0"/>
              </a:rPr>
              <a:t>___ </a:t>
            </a:r>
            <a:r>
              <a:rPr sz="2600">
                <a:latin typeface="Calibri" panose="020F0502020204030204" charset="0"/>
                <a:cs typeface="Calibri" panose="020F0502020204030204" charset="0"/>
              </a:rPr>
              <a:t>the Australian Open, the tournament which brought him to Melbourne and starts on January 17th.</a:t>
            </a:r>
            <a:endParaRPr sz="2600">
              <a:latin typeface="Calibri" panose="020F0502020204030204" charset="0"/>
              <a:cs typeface="Calibri" panose="020F0502020204030204" charset="0"/>
            </a:endParaRPr>
          </a:p>
          <a:p>
            <a:pPr algn="l"/>
            <a:r>
              <a:rPr lang="en-US" sz="2600">
                <a:latin typeface="Calibri" panose="020F0502020204030204" charset="0"/>
                <a:cs typeface="Calibri" panose="020F0502020204030204" charset="0"/>
              </a:rPr>
              <a:t>     </a:t>
            </a:r>
            <a:r>
              <a:rPr sz="2600">
                <a:latin typeface="Calibri" panose="020F0502020204030204" charset="0"/>
                <a:cs typeface="Calibri" panose="020F0502020204030204" charset="0"/>
              </a:rPr>
              <a:t>The state government of Victoria, </a:t>
            </a:r>
            <a:r>
              <a:rPr lang="en-US" sz="2600">
                <a:latin typeface="Calibri" panose="020F0502020204030204" charset="0"/>
                <a:cs typeface="Calibri" panose="020F0502020204030204" charset="0"/>
              </a:rPr>
              <a:t>______ </a:t>
            </a:r>
            <a:r>
              <a:rPr sz="2600">
                <a:latin typeface="Calibri" panose="020F0502020204030204" charset="0"/>
                <a:cs typeface="Calibri" panose="020F0502020204030204" charset="0"/>
              </a:rPr>
              <a:t>the tournament is held, approved his medical exemption</a:t>
            </a:r>
            <a:r>
              <a:rPr lang="en-US" sz="2600">
                <a:latin typeface="Calibri" panose="020F0502020204030204" charset="0"/>
                <a:cs typeface="Calibri" panose="020F0502020204030204" charset="0"/>
              </a:rPr>
              <a:t> (</a:t>
            </a:r>
            <a:r>
              <a:rPr lang="en-US" sz="2400">
                <a:latin typeface="宋体" panose="02010600030101010101" pitchFamily="2" charset="-122"/>
                <a:ea typeface="宋体" panose="02010600030101010101" pitchFamily="2" charset="-122"/>
                <a:cs typeface="Calibri" panose="020F0502020204030204" charset="0"/>
              </a:rPr>
              <a:t>豁免</a:t>
            </a:r>
            <a:r>
              <a:rPr lang="en-US" sz="2600">
                <a:latin typeface="Calibri" panose="020F0502020204030204" charset="0"/>
                <a:cs typeface="Calibri" panose="020F0502020204030204" charset="0"/>
              </a:rPr>
              <a:t>)</a:t>
            </a:r>
            <a:r>
              <a:rPr sz="2600">
                <a:latin typeface="Calibri" panose="020F0502020204030204" charset="0"/>
                <a:cs typeface="Calibri" panose="020F0502020204030204" charset="0"/>
              </a:rPr>
              <a:t> from vaccination, thus </a:t>
            </a:r>
            <a:r>
              <a:rPr lang="en-US" sz="2600">
                <a:latin typeface="Calibri" panose="020F0502020204030204" charset="0"/>
                <a:cs typeface="Calibri" panose="020F0502020204030204" charset="0"/>
              </a:rPr>
              <a:t>________ (allow)</a:t>
            </a:r>
            <a:r>
              <a:rPr sz="2600">
                <a:solidFill>
                  <a:srgbClr val="FF0000"/>
                </a:solidFill>
                <a:latin typeface="Calibri" panose="020F0502020204030204" charset="0"/>
                <a:cs typeface="Calibri" panose="020F0502020204030204" charset="0"/>
              </a:rPr>
              <a:t> </a:t>
            </a:r>
            <a:r>
              <a:rPr sz="2600">
                <a:latin typeface="Calibri" panose="020F0502020204030204" charset="0"/>
                <a:cs typeface="Calibri" panose="020F0502020204030204" charset="0"/>
              </a:rPr>
              <a:t>him to enter the country, on the </a:t>
            </a:r>
            <a:r>
              <a:rPr sz="2600">
                <a:solidFill>
                  <a:srgbClr val="3333FF"/>
                </a:solidFill>
                <a:latin typeface="Calibri" panose="020F0502020204030204" charset="0"/>
                <a:cs typeface="Calibri" panose="020F0502020204030204" charset="0"/>
              </a:rPr>
              <a:t>ground</a:t>
            </a:r>
            <a:r>
              <a:rPr sz="2600">
                <a:latin typeface="Calibri" panose="020F0502020204030204" charset="0"/>
                <a:cs typeface="Calibri" panose="020F0502020204030204" charset="0"/>
              </a:rPr>
              <a:t>s that he had </a:t>
            </a:r>
            <a:r>
              <a:rPr lang="en-US" sz="2600">
                <a:latin typeface="Calibri" panose="020F0502020204030204" charset="0"/>
                <a:cs typeface="Calibri" panose="020F0502020204030204" charset="0"/>
              </a:rPr>
              <a:t>________ (recent) </a:t>
            </a:r>
            <a:r>
              <a:rPr sz="2600">
                <a:latin typeface="Calibri" panose="020F0502020204030204" charset="0"/>
                <a:cs typeface="Calibri" panose="020F0502020204030204" charset="0"/>
              </a:rPr>
              <a:t>recovered from covid-19. The country’s prime minister </a:t>
            </a:r>
            <a:r>
              <a:rPr lang="en-US" sz="2600">
                <a:latin typeface="Calibri" panose="020F0502020204030204" charset="0"/>
                <a:cs typeface="Calibri" panose="020F0502020204030204" charset="0"/>
              </a:rPr>
              <a:t>supported </a:t>
            </a:r>
            <a:r>
              <a:rPr sz="2600">
                <a:latin typeface="Calibri" panose="020F0502020204030204" charset="0"/>
                <a:cs typeface="Calibri" panose="020F0502020204030204" charset="0"/>
              </a:rPr>
              <a:t>this decision. Then, after a public outcry</a:t>
            </a:r>
            <a:r>
              <a:rPr lang="en-US" sz="2600">
                <a:latin typeface="Calibri" panose="020F0502020204030204" charset="0"/>
                <a:cs typeface="Calibri" panose="020F0502020204030204" charset="0"/>
              </a:rPr>
              <a:t> (</a:t>
            </a:r>
            <a:r>
              <a:rPr lang="en-US" sz="2400">
                <a:latin typeface="宋体" panose="02010600030101010101" pitchFamily="2" charset="-122"/>
                <a:ea typeface="宋体" panose="02010600030101010101" pitchFamily="2" charset="-122"/>
                <a:cs typeface="Calibri" panose="020F0502020204030204" charset="0"/>
              </a:rPr>
              <a:t>强烈的抗议</a:t>
            </a:r>
            <a:r>
              <a:rPr lang="en-US" sz="2600">
                <a:latin typeface="Calibri" panose="020F0502020204030204" charset="0"/>
                <a:cs typeface="Calibri" panose="020F0502020204030204" charset="0"/>
              </a:rPr>
              <a:t>)</a:t>
            </a:r>
            <a:r>
              <a:rPr sz="2600">
                <a:latin typeface="Calibri" panose="020F0502020204030204" charset="0"/>
                <a:cs typeface="Calibri" panose="020F0502020204030204" charset="0"/>
              </a:rPr>
              <a:t>, he changed his mind. When Mr Djokovic landed in Melbourne on January 5th he </a:t>
            </a:r>
            <a:r>
              <a:rPr lang="en-US" sz="2600">
                <a:latin typeface="Calibri" panose="020F0502020204030204" charset="0"/>
                <a:cs typeface="Calibri" panose="020F0502020204030204" charset="0"/>
              </a:rPr>
              <a:t>____________ (detain)</a:t>
            </a:r>
            <a:r>
              <a:rPr sz="2600">
                <a:latin typeface="Calibri" panose="020F0502020204030204" charset="0"/>
                <a:cs typeface="Calibri" panose="020F0502020204030204" charset="0"/>
              </a:rPr>
              <a:t> for eight hours before officials cancelled his visa on the </a:t>
            </a:r>
            <a:r>
              <a:rPr sz="2600">
                <a:solidFill>
                  <a:srgbClr val="3333FF"/>
                </a:solidFill>
                <a:latin typeface="Calibri" panose="020F0502020204030204" charset="0"/>
                <a:cs typeface="Calibri" panose="020F0502020204030204" charset="0"/>
              </a:rPr>
              <a:t>ground</a:t>
            </a:r>
            <a:r>
              <a:rPr sz="2600">
                <a:latin typeface="Calibri" panose="020F0502020204030204" charset="0"/>
                <a:cs typeface="Calibri" panose="020F0502020204030204" charset="0"/>
              </a:rPr>
              <a:t>s that he is unvaccinated, and </a:t>
            </a:r>
            <a:r>
              <a:rPr lang="en-US" sz="2600">
                <a:latin typeface="Calibri" panose="020F0502020204030204" charset="0"/>
                <a:cs typeface="Calibri" panose="020F0502020204030204" charset="0"/>
              </a:rPr>
              <a:t>____ (send) </a:t>
            </a:r>
            <a:r>
              <a:rPr sz="2600">
                <a:latin typeface="Calibri" panose="020F0502020204030204" charset="0"/>
                <a:cs typeface="Calibri" panose="020F0502020204030204" charset="0"/>
              </a:rPr>
              <a:t>him to the Park Hotel to await deportation</a:t>
            </a:r>
            <a:r>
              <a:rPr lang="en-US" sz="2600">
                <a:latin typeface="Calibri" panose="020F0502020204030204" charset="0"/>
                <a:cs typeface="Calibri" panose="020F0502020204030204" charset="0"/>
              </a:rPr>
              <a:t> (</a:t>
            </a:r>
            <a:r>
              <a:rPr lang="en-US" sz="2400">
                <a:latin typeface="宋体" panose="02010600030101010101" pitchFamily="2" charset="-122"/>
                <a:ea typeface="宋体" panose="02010600030101010101" pitchFamily="2" charset="-122"/>
                <a:cs typeface="Calibri" panose="020F0502020204030204" charset="0"/>
              </a:rPr>
              <a:t>驱逐出境</a:t>
            </a:r>
            <a:r>
              <a:rPr lang="en-US" sz="2600">
                <a:latin typeface="Calibri" panose="020F0502020204030204" charset="0"/>
                <a:cs typeface="Calibri" panose="020F0502020204030204" charset="0"/>
              </a:rPr>
              <a:t>)</a:t>
            </a:r>
            <a:r>
              <a:rPr sz="2600">
                <a:latin typeface="Calibri" panose="020F0502020204030204" charset="0"/>
                <a:cs typeface="Calibri" panose="020F0502020204030204" charset="0"/>
              </a:rPr>
              <a:t>. </a:t>
            </a:r>
            <a:endParaRPr sz="2600">
              <a:latin typeface="Calibri" panose="020F0502020204030204" charset="0"/>
              <a:cs typeface="Calibri" panose="020F0502020204030204" charset="0"/>
            </a:endParaRPr>
          </a:p>
          <a:p>
            <a:pPr algn="l"/>
            <a:r>
              <a:rPr sz="2600">
                <a:latin typeface="Calibri" panose="020F0502020204030204" charset="0"/>
                <a:cs typeface="Calibri" panose="020F0502020204030204" charset="0"/>
              </a:rPr>
              <a:t> </a:t>
            </a:r>
            <a:r>
              <a:rPr lang="en-US" sz="2600">
                <a:latin typeface="Calibri" panose="020F0502020204030204" charset="0"/>
                <a:cs typeface="Calibri" panose="020F0502020204030204" charset="0"/>
              </a:rPr>
              <a:t>    </a:t>
            </a:r>
            <a:r>
              <a:rPr sz="2600">
                <a:latin typeface="Calibri" panose="020F0502020204030204" charset="0"/>
                <a:cs typeface="Calibri" panose="020F0502020204030204" charset="0"/>
              </a:rPr>
              <a:t>On January 10th a federal judge overturned that decision, released him </a:t>
            </a:r>
            <a:r>
              <a:rPr lang="en-US" sz="2600">
                <a:latin typeface="Calibri" panose="020F0502020204030204" charset="0"/>
                <a:cs typeface="Calibri" panose="020F0502020204030204" charset="0"/>
              </a:rPr>
              <a:t>from </a:t>
            </a:r>
            <a:r>
              <a:rPr sz="2600">
                <a:latin typeface="Calibri" panose="020F0502020204030204" charset="0"/>
                <a:cs typeface="Calibri" panose="020F0502020204030204" charset="0"/>
              </a:rPr>
              <a:t>detention and ordered the government </a:t>
            </a:r>
            <a:r>
              <a:rPr lang="en-US" sz="2600">
                <a:latin typeface="Calibri" panose="020F0502020204030204" charset="0"/>
                <a:cs typeface="Calibri" panose="020F0502020204030204" charset="0"/>
              </a:rPr>
              <a:t>______ (pay)</a:t>
            </a:r>
            <a:r>
              <a:rPr sz="2600">
                <a:latin typeface="Calibri" panose="020F0502020204030204" charset="0"/>
                <a:cs typeface="Calibri" panose="020F0502020204030204" charset="0"/>
              </a:rPr>
              <a:t> his legal fees.</a:t>
            </a:r>
            <a:endParaRPr sz="2600">
              <a:latin typeface="Calibri" panose="020F0502020204030204" charset="0"/>
              <a:cs typeface="Calibri" panose="020F0502020204030204" charset="0"/>
            </a:endParaRPr>
          </a:p>
          <a:p>
            <a:pPr algn="l"/>
            <a:r>
              <a:rPr lang="en-US" sz="2600">
                <a:latin typeface="Calibri" panose="020F0502020204030204" charset="0"/>
                <a:cs typeface="Calibri" panose="020F0502020204030204" charset="0"/>
              </a:rPr>
              <a:t>     </a:t>
            </a:r>
            <a:r>
              <a:rPr sz="2600">
                <a:latin typeface="Calibri" panose="020F0502020204030204" charset="0"/>
                <a:cs typeface="Calibri" panose="020F0502020204030204" charset="0"/>
              </a:rPr>
              <a:t>The immigration minister</a:t>
            </a:r>
            <a:r>
              <a:rPr lang="en-US" sz="2600">
                <a:latin typeface="Calibri" panose="020F0502020204030204" charset="0"/>
                <a:cs typeface="Calibri" panose="020F0502020204030204" charset="0"/>
              </a:rPr>
              <a:t> </a:t>
            </a:r>
            <a:r>
              <a:rPr sz="2600">
                <a:latin typeface="Calibri" panose="020F0502020204030204" charset="0"/>
                <a:cs typeface="Calibri" panose="020F0502020204030204" charset="0"/>
              </a:rPr>
              <a:t>was considering using discretionary powers to cancel Mr Djokovic’s visa </a:t>
            </a:r>
            <a:r>
              <a:rPr lang="en-US" sz="2600">
                <a:latin typeface="Calibri" panose="020F0502020204030204" charset="0"/>
                <a:cs typeface="Calibri" panose="020F0502020204030204" charset="0"/>
              </a:rPr>
              <a:t>___ </a:t>
            </a:r>
            <a:r>
              <a:rPr sz="2600">
                <a:latin typeface="Calibri" panose="020F0502020204030204" charset="0"/>
                <a:cs typeface="Calibri" panose="020F0502020204030204" charset="0"/>
              </a:rPr>
              <a:t>second time. If he uses those powers to deport Mr Djokovic, the 34-year-old could be banned from returning to Australia for three years.</a:t>
            </a:r>
            <a:endParaRPr sz="2600">
              <a:latin typeface="Calibri" panose="020F0502020204030204" charset="0"/>
              <a:cs typeface="Calibri" panose="020F0502020204030204" charset="0"/>
            </a:endParaRPr>
          </a:p>
        </p:txBody>
      </p:sp>
      <p:sp>
        <p:nvSpPr>
          <p:cNvPr id="1048598" name="文本框 4"/>
          <p:cNvSpPr txBox="1"/>
          <p:nvPr/>
        </p:nvSpPr>
        <p:spPr>
          <a:xfrm>
            <a:off x="1881505" y="29210"/>
            <a:ext cx="9311005" cy="460375"/>
          </a:xfrm>
          <a:prstGeom prst="rect">
            <a:avLst/>
          </a:prstGeom>
          <a:noFill/>
        </p:spPr>
        <p:txBody>
          <a:bodyPr wrap="square" rtlCol="0">
            <a:spAutoFit/>
          </a:bodyPr>
          <a:lstStyle/>
          <a:p>
            <a:pPr algn="l">
              <a:buClrTx/>
              <a:buSzTx/>
              <a:buFontTx/>
            </a:pPr>
            <a:r>
              <a:rPr lang="zh-CN" altLang="en-US" sz="2400" b="1" dirty="0">
                <a:solidFill>
                  <a:schemeClr val="accent2"/>
                </a:solidFill>
                <a:latin typeface="+mj-ea"/>
                <a:ea typeface="+mj-ea"/>
                <a:cs typeface="Arial" panose="020B0604020202020204" pitchFamily="34" charset="0"/>
              </a:rPr>
              <a:t>（《经济学人》2022年1月15-21日刊 32-33页）</a:t>
            </a:r>
            <a:endParaRPr lang="zh-CN" altLang="en-US" sz="2400" b="1" dirty="0">
              <a:solidFill>
                <a:schemeClr val="accent2"/>
              </a:solidFill>
              <a:latin typeface="+mj-ea"/>
              <a:ea typeface="+mj-ea"/>
              <a:cs typeface="Arial" panose="020B0604020202020204" pitchFamily="34" charset="0"/>
            </a:endParaRPr>
          </a:p>
        </p:txBody>
      </p:sp>
      <p:sp>
        <p:nvSpPr>
          <p:cNvPr id="1048599" name="文本框 16"/>
          <p:cNvSpPr txBox="1"/>
          <p:nvPr/>
        </p:nvSpPr>
        <p:spPr>
          <a:xfrm>
            <a:off x="0" y="0"/>
            <a:ext cx="1561465" cy="491490"/>
          </a:xfrm>
          <a:prstGeom prst="rect">
            <a:avLst/>
          </a:prstGeom>
          <a:solidFill>
            <a:schemeClr val="accent6"/>
          </a:solidFill>
        </p:spPr>
        <p:txBody>
          <a:bodyPr wrap="square" rtlCol="0">
            <a:spAutoFit/>
          </a:bodyPr>
          <a:lstStyle/>
          <a:p>
            <a:pPr lvl="0" algn="l">
              <a:buClrTx/>
              <a:buSzTx/>
              <a:buFontTx/>
            </a:pPr>
            <a:r>
              <a:rPr kumimoji="1" lang="zh-CN" sz="2600" b="1" dirty="0">
                <a:solidFill>
                  <a:schemeClr val="lt1"/>
                </a:solidFill>
                <a:sym typeface="+mn-ea"/>
              </a:rPr>
              <a:t>语篇填空</a:t>
            </a:r>
            <a:endParaRPr kumimoji="1" lang="zh-CN" sz="2600" b="1" dirty="0">
              <a:solidFill>
                <a:schemeClr val="lt1"/>
              </a:solidFill>
              <a:sym typeface="+mn-ea"/>
            </a:endParaRPr>
          </a:p>
        </p:txBody>
      </p:sp>
      <p:sp>
        <p:nvSpPr>
          <p:cNvPr id="2" name="文本框 1"/>
          <p:cNvSpPr txBox="1"/>
          <p:nvPr/>
        </p:nvSpPr>
        <p:spPr>
          <a:xfrm>
            <a:off x="3279775" y="424815"/>
            <a:ext cx="2031365"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whether / if</a:t>
            </a:r>
            <a:endParaRPr lang="en-US" sz="2600" dirty="0">
              <a:solidFill>
                <a:srgbClr val="FF0000"/>
              </a:solidFill>
              <a:latin typeface="Calibri" panose="020F0502020204030204" charset="0"/>
              <a:cs typeface="Times New Roman" panose="02020603050405020304" charset="0"/>
              <a:sym typeface="+mn-ea"/>
            </a:endParaRPr>
          </a:p>
        </p:txBody>
      </p:sp>
      <p:sp>
        <p:nvSpPr>
          <p:cNvPr id="3" name="文本框 2"/>
          <p:cNvSpPr txBox="1"/>
          <p:nvPr/>
        </p:nvSpPr>
        <p:spPr>
          <a:xfrm>
            <a:off x="8952865" y="424815"/>
            <a:ext cx="1088390"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best</a:t>
            </a:r>
            <a:endParaRPr lang="en-US" sz="2600" dirty="0">
              <a:solidFill>
                <a:srgbClr val="FF0000"/>
              </a:solidFill>
              <a:latin typeface="Calibri" panose="020F0502020204030204" charset="0"/>
              <a:cs typeface="Times New Roman" panose="02020603050405020304" charset="0"/>
              <a:sym typeface="+mn-ea"/>
            </a:endParaRPr>
          </a:p>
        </p:txBody>
      </p:sp>
      <p:sp>
        <p:nvSpPr>
          <p:cNvPr id="4" name="文本框 3"/>
          <p:cNvSpPr txBox="1"/>
          <p:nvPr/>
        </p:nvSpPr>
        <p:spPr>
          <a:xfrm>
            <a:off x="8416290" y="812800"/>
            <a:ext cx="579755"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in</a:t>
            </a:r>
            <a:endParaRPr lang="en-US" sz="2600" dirty="0">
              <a:solidFill>
                <a:srgbClr val="FF0000"/>
              </a:solidFill>
              <a:latin typeface="Calibri" panose="020F0502020204030204" charset="0"/>
              <a:cs typeface="Times New Roman" panose="02020603050405020304" charset="0"/>
              <a:sym typeface="+mn-ea"/>
            </a:endParaRPr>
          </a:p>
        </p:txBody>
      </p:sp>
      <p:sp>
        <p:nvSpPr>
          <p:cNvPr id="5" name="文本框 4"/>
          <p:cNvSpPr txBox="1"/>
          <p:nvPr/>
        </p:nvSpPr>
        <p:spPr>
          <a:xfrm>
            <a:off x="5011420" y="1612265"/>
            <a:ext cx="1554480"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where</a:t>
            </a:r>
            <a:endParaRPr lang="en-US" sz="2600" dirty="0">
              <a:solidFill>
                <a:srgbClr val="FF0000"/>
              </a:solidFill>
              <a:latin typeface="Calibri" panose="020F0502020204030204" charset="0"/>
              <a:cs typeface="Times New Roman" panose="02020603050405020304" charset="0"/>
              <a:sym typeface="+mn-ea"/>
            </a:endParaRPr>
          </a:p>
        </p:txBody>
      </p:sp>
      <p:sp>
        <p:nvSpPr>
          <p:cNvPr id="6" name="文本框 5"/>
          <p:cNvSpPr txBox="1"/>
          <p:nvPr/>
        </p:nvSpPr>
        <p:spPr>
          <a:xfrm>
            <a:off x="6697345" y="1999615"/>
            <a:ext cx="1554480"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allowing</a:t>
            </a:r>
            <a:endParaRPr lang="en-US" sz="2600" dirty="0">
              <a:solidFill>
                <a:srgbClr val="FF0000"/>
              </a:solidFill>
              <a:latin typeface="Calibri" panose="020F0502020204030204" charset="0"/>
              <a:cs typeface="Times New Roman" panose="02020603050405020304" charset="0"/>
              <a:sym typeface="+mn-ea"/>
            </a:endParaRPr>
          </a:p>
        </p:txBody>
      </p:sp>
      <p:sp>
        <p:nvSpPr>
          <p:cNvPr id="7" name="文本框 6"/>
          <p:cNvSpPr txBox="1"/>
          <p:nvPr/>
        </p:nvSpPr>
        <p:spPr>
          <a:xfrm>
            <a:off x="5054600" y="2400935"/>
            <a:ext cx="1554480"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recently</a:t>
            </a:r>
            <a:endParaRPr lang="en-US" sz="2600" dirty="0">
              <a:solidFill>
                <a:srgbClr val="FF0000"/>
              </a:solidFill>
              <a:latin typeface="Calibri" panose="020F0502020204030204" charset="0"/>
              <a:cs typeface="Times New Roman" panose="02020603050405020304" charset="0"/>
              <a:sym typeface="+mn-ea"/>
            </a:endParaRPr>
          </a:p>
        </p:txBody>
      </p:sp>
      <p:sp>
        <p:nvSpPr>
          <p:cNvPr id="8" name="文本框 7"/>
          <p:cNvSpPr txBox="1"/>
          <p:nvPr/>
        </p:nvSpPr>
        <p:spPr>
          <a:xfrm>
            <a:off x="126365" y="3597910"/>
            <a:ext cx="2086610"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was detained</a:t>
            </a:r>
            <a:endParaRPr lang="en-US" sz="2600" dirty="0">
              <a:solidFill>
                <a:srgbClr val="FF0000"/>
              </a:solidFill>
              <a:latin typeface="Calibri" panose="020F0502020204030204" charset="0"/>
              <a:cs typeface="Times New Roman" panose="02020603050405020304" charset="0"/>
              <a:sym typeface="+mn-ea"/>
            </a:endParaRPr>
          </a:p>
        </p:txBody>
      </p:sp>
      <p:sp>
        <p:nvSpPr>
          <p:cNvPr id="9" name="文本框 8"/>
          <p:cNvSpPr txBox="1"/>
          <p:nvPr/>
        </p:nvSpPr>
        <p:spPr>
          <a:xfrm>
            <a:off x="3913505" y="3986530"/>
            <a:ext cx="933450"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sent</a:t>
            </a:r>
            <a:endParaRPr lang="en-US" sz="2600" dirty="0">
              <a:solidFill>
                <a:srgbClr val="FF0000"/>
              </a:solidFill>
              <a:latin typeface="Calibri" panose="020F0502020204030204" charset="0"/>
              <a:cs typeface="Times New Roman" panose="02020603050405020304" charset="0"/>
              <a:sym typeface="+mn-ea"/>
            </a:endParaRPr>
          </a:p>
        </p:txBody>
      </p:sp>
      <p:sp>
        <p:nvSpPr>
          <p:cNvPr id="10" name="文本框 9"/>
          <p:cNvSpPr txBox="1"/>
          <p:nvPr/>
        </p:nvSpPr>
        <p:spPr>
          <a:xfrm>
            <a:off x="5476875" y="5173345"/>
            <a:ext cx="1565275"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to pay</a:t>
            </a:r>
            <a:endParaRPr lang="en-US" sz="2600" dirty="0">
              <a:solidFill>
                <a:srgbClr val="FF0000"/>
              </a:solidFill>
              <a:latin typeface="Calibri" panose="020F0502020204030204" charset="0"/>
              <a:cs typeface="Times New Roman" panose="02020603050405020304" charset="0"/>
              <a:sym typeface="+mn-ea"/>
            </a:endParaRPr>
          </a:p>
        </p:txBody>
      </p:sp>
      <p:sp>
        <p:nvSpPr>
          <p:cNvPr id="11" name="文本框 10"/>
          <p:cNvSpPr txBox="1"/>
          <p:nvPr/>
        </p:nvSpPr>
        <p:spPr>
          <a:xfrm>
            <a:off x="2190750" y="5963920"/>
            <a:ext cx="589915" cy="491490"/>
          </a:xfrm>
          <a:prstGeom prst="rect">
            <a:avLst/>
          </a:prstGeom>
          <a:noFill/>
        </p:spPr>
        <p:txBody>
          <a:bodyPr wrap="square" rtlCol="0">
            <a:spAutoFit/>
          </a:bodyPr>
          <a:lstStyle/>
          <a:p>
            <a:r>
              <a:rPr lang="en-US" sz="2600">
                <a:solidFill>
                  <a:srgbClr val="FF0000"/>
                </a:solidFill>
                <a:cs typeface="Times New Roman" panose="02020603050405020304" charset="0"/>
                <a:sym typeface="+mn-ea"/>
              </a:rPr>
              <a:t>a</a:t>
            </a:r>
            <a:endParaRPr lang="en-US" sz="2600" dirty="0">
              <a:solidFill>
                <a:srgbClr val="FF0000"/>
              </a:solidFill>
              <a:latin typeface="Calibri" panose="020F05020202040302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50" y="635"/>
            <a:ext cx="12214225" cy="6856730"/>
            <a:chOff x="-30" y="1"/>
            <a:chExt cx="19235" cy="10798"/>
          </a:xfrm>
        </p:grpSpPr>
        <p:pic>
          <p:nvPicPr>
            <p:cNvPr id="102" name="图片 101"/>
            <p:cNvPicPr/>
            <p:nvPr/>
          </p:nvPicPr>
          <p:blipFill>
            <a:blip r:embed="rId1"/>
            <a:stretch>
              <a:fillRect/>
            </a:stretch>
          </p:blipFill>
          <p:spPr>
            <a:xfrm>
              <a:off x="760" y="1"/>
              <a:ext cx="17682" cy="10799"/>
            </a:xfrm>
            <a:prstGeom prst="rect">
              <a:avLst/>
            </a:prstGeom>
            <a:noFill/>
            <a:ln w="9525">
              <a:noFill/>
            </a:ln>
          </p:spPr>
        </p:pic>
        <p:sp>
          <p:nvSpPr>
            <p:cNvPr id="3" name="矩形 2"/>
            <p:cNvSpPr/>
            <p:nvPr/>
          </p:nvSpPr>
          <p:spPr>
            <a:xfrm>
              <a:off x="-30" y="1"/>
              <a:ext cx="810" cy="1079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8395" y="1"/>
              <a:ext cx="810" cy="1079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3096578" y="4919980"/>
            <a:ext cx="5998845" cy="1938020"/>
          </a:xfrm>
          <a:prstGeom prst="rect">
            <a:avLst/>
          </a:prstGeom>
          <a:noFill/>
        </p:spPr>
        <p:txBody>
          <a:bodyPr wrap="square" rtlCol="0" anchor="t">
            <a:spAutoFit/>
          </a:bodyPr>
          <a:lstStyle/>
          <a:p>
            <a:pPr algn="ctr"/>
            <a:r>
              <a:rPr kumimoji="1" lang="en-US" sz="8000" b="1" i="1" dirty="0">
                <a:solidFill>
                  <a:srgbClr val="7030A0"/>
                </a:solidFill>
                <a:latin typeface="Trebuchet MS" panose="020B0603020202020204" charset="0"/>
                <a:cs typeface="Trebuchet MS" panose="020B0603020202020204" charset="0"/>
                <a:sym typeface="+mn-ea"/>
              </a:rPr>
              <a:t>The Week</a:t>
            </a:r>
            <a:endParaRPr kumimoji="1" lang="zh-CN" altLang="en-US" sz="4000" b="1" i="1" dirty="0">
              <a:solidFill>
                <a:srgbClr val="7030A0"/>
              </a:solidFill>
              <a:latin typeface="Trebuchet MS" panose="020B0603020202020204" charset="0"/>
              <a:cs typeface="Trebuchet MS" panose="020B0603020202020204" charset="0"/>
              <a:sym typeface="+mn-ea"/>
            </a:endParaRPr>
          </a:p>
          <a:p>
            <a:pPr algn="ctr">
              <a:buClrTx/>
              <a:buSzTx/>
              <a:buFontTx/>
            </a:pPr>
            <a:r>
              <a:rPr kumimoji="1" lang="en-US" sz="4000" b="1" i="1" dirty="0">
                <a:solidFill>
                  <a:srgbClr val="7030A0"/>
                </a:solidFill>
                <a:latin typeface="Trebuchet MS" panose="020B0603020202020204" charset="0"/>
                <a:cs typeface="Trebuchet MS" panose="020B0603020202020204" charset="0"/>
                <a:sym typeface="+mn-ea"/>
              </a:rPr>
              <a:t>Jan </a:t>
            </a:r>
            <a:r>
              <a:rPr kumimoji="1" lang="en-US" sz="4000" b="1" i="1" dirty="0" smtClean="0">
                <a:solidFill>
                  <a:srgbClr val="7030A0"/>
                </a:solidFill>
                <a:latin typeface="Trebuchet MS" panose="020B0603020202020204" charset="0"/>
                <a:cs typeface="Trebuchet MS" panose="020B0603020202020204" charset="0"/>
                <a:sym typeface="+mn-ea"/>
              </a:rPr>
              <a:t>15th-21st</a:t>
            </a:r>
            <a:r>
              <a:rPr kumimoji="1" lang="en-US" sz="4000" b="1" i="1" dirty="0">
                <a:solidFill>
                  <a:srgbClr val="7030A0"/>
                </a:solidFill>
                <a:latin typeface="Trebuchet MS" panose="020B0603020202020204" charset="0"/>
                <a:cs typeface="Trebuchet MS" panose="020B0603020202020204" charset="0"/>
                <a:sym typeface="+mn-ea"/>
              </a:rPr>
              <a:t>, 2022</a:t>
            </a:r>
            <a:endParaRPr kumimoji="1" lang="en-US" altLang="en-US" sz="4000" b="1" i="1" dirty="0">
              <a:solidFill>
                <a:srgbClr val="7030A0"/>
              </a:solidFill>
              <a:latin typeface="Trebuchet MS" panose="020B0603020202020204" charset="0"/>
              <a:cs typeface="Trebuchet MS" panose="020B0603020202020204" charset="0"/>
              <a:sym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540" y="594360"/>
            <a:ext cx="12098655" cy="47701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ea typeface="华文中宋" panose="02010600040101010101" charset="-122"/>
                <a:cs typeface="Times New Roman" panose="02020603050405020304" charset="0"/>
                <a:sym typeface="+mn-ea"/>
              </a:rPr>
              <a:t>up in the air</a:t>
            </a:r>
            <a:r>
              <a:rPr lang="en-US" altLang="zh-CN" sz="2800">
                <a:latin typeface="Times New Roman" panose="02020603050405020304" charset="0"/>
                <a:ea typeface="华文中宋" panose="02010600040101010101" charset="-122"/>
                <a:cs typeface="Times New Roman" panose="02020603050405020304" charset="0"/>
                <a:sym typeface="+mn-ea"/>
              </a:rPr>
              <a:t>: not yet decided</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悬而未决</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He told reporters today that the president's trip to Moscow is up in the air. </a:t>
            </a: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今天他告诉记者们总统是否前往莫斯科尚未确定。</a:t>
            </a:r>
            <a:endParaRPr lang="zh-CN" altLang="en-US"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a:t>
            </a:r>
            <a:r>
              <a:rPr lang="en-US" altLang="zh-CN" sz="28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sym typeface="+mn-ea"/>
              </a:rPr>
              <a:t>ground: </a:t>
            </a:r>
            <a:r>
              <a:rPr lang="en-US" altLang="zh-CN" sz="2800">
                <a:latin typeface="Times New Roman" panose="02020603050405020304" charset="0"/>
                <a:cs typeface="Times New Roman" panose="02020603050405020304" charset="0"/>
              </a:rPr>
              <a:t>a good or true reason for saying, doing or believing sth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充分的理由；根据（常用复数）</a:t>
            </a:r>
            <a:endParaRPr lang="en-US" altLang="zh-CN" sz="2800">
              <a:latin typeface="华文中宋" panose="02010600040101010101" charset="-122"/>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case was dismissed on the grounds that there was not enough evidence.</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此案以缺乏足够的证据为由被驳回</a:t>
            </a:r>
            <a:r>
              <a:rPr lang="en-US" sz="2800">
                <a:latin typeface="Times New Roman" panose="02020603050405020304" charset="0"/>
                <a:ea typeface="华文中宋" panose="02010600040101010101" charset="-122"/>
                <a:cs typeface="Times New Roman" panose="02020603050405020304" charset="0"/>
              </a:rPr>
              <a:t>。</a:t>
            </a:r>
            <a:endParaRPr lang="en-US" sz="2800">
              <a:latin typeface="Times New Roman" panose="02020603050405020304" charset="0"/>
              <a:ea typeface="华文中宋" panose="02010600040101010101" charset="-122"/>
              <a:cs typeface="Times New Roman" panose="02020603050405020304" charset="0"/>
            </a:endParaRPr>
          </a:p>
        </p:txBody>
      </p:sp>
      <p:sp>
        <p:nvSpPr>
          <p:cNvPr id="1048603" name="文本框 16"/>
          <p:cNvSpPr txBox="1"/>
          <p:nvPr/>
        </p:nvSpPr>
        <p:spPr>
          <a:xfrm>
            <a:off x="0" y="0"/>
            <a:ext cx="2360295"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熟词生义讲解</a:t>
            </a:r>
            <a:endParaRPr kumimoji="1" lang="zh-CN" sz="2800" b="1" dirty="0">
              <a:solidFill>
                <a:schemeClr val="lt1"/>
              </a:solidFill>
              <a:sym typeface="+mn-ea"/>
            </a:endParaRPr>
          </a:p>
        </p:txBody>
      </p:sp>
      <p:sp>
        <p:nvSpPr>
          <p:cNvPr id="1048604" name="文本框 1"/>
          <p:cNvSpPr txBox="1"/>
          <p:nvPr/>
        </p:nvSpPr>
        <p:spPr>
          <a:xfrm>
            <a:off x="164465" y="215963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2681605"/>
            <a:ext cx="936371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Our travel plans are still up in the air.</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64465" y="53086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7" name="文本框 5"/>
          <p:cNvSpPr txBox="1"/>
          <p:nvPr/>
        </p:nvSpPr>
        <p:spPr>
          <a:xfrm>
            <a:off x="183515" y="5906135"/>
            <a:ext cx="8988425" cy="553085"/>
          </a:xfrm>
          <a:prstGeom prst="rect">
            <a:avLst/>
          </a:prstGeom>
          <a:noFill/>
        </p:spPr>
        <p:txBody>
          <a:bodyPr wrap="square" rtlCol="0">
            <a:spAutoFit/>
          </a:bodyPr>
          <a:lstStyle/>
          <a:p>
            <a:r>
              <a:rPr lang="en-US" sz="3000">
                <a:solidFill>
                  <a:srgbClr val="FF0000"/>
                </a:solidFill>
                <a:latin typeface="Times New Roman" panose="02020603050405020304" charset="0"/>
                <a:cs typeface="Times New Roman" panose="02020603050405020304" charset="0"/>
              </a:rPr>
              <a:t>You have no grounds for complaint</a:t>
            </a:r>
            <a:r>
              <a:rPr sz="3000">
                <a:solidFill>
                  <a:srgbClr val="FF0000"/>
                </a:solidFill>
                <a:latin typeface="Times New Roman" panose="02020603050405020304" charset="0"/>
                <a:cs typeface="Times New Roman" panose="02020603050405020304" charset="0"/>
              </a:rPr>
              <a:t>. </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159635"/>
            <a:ext cx="5993130"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我们的旅行计划尚未决定。</a:t>
            </a:r>
            <a:endParaRPr lang="zh-CN" altLang="en-US" sz="2800">
              <a:latin typeface="华文中宋" panose="02010600040101010101" charset="-122"/>
              <a:ea typeface="华文中宋" panose="02010600040101010101" charset="-122"/>
            </a:endParaRPr>
          </a:p>
        </p:txBody>
      </p:sp>
      <p:cxnSp>
        <p:nvCxnSpPr>
          <p:cNvPr id="3145728" name="直接连接符 8"/>
          <p:cNvCxnSpPr/>
          <p:nvPr/>
        </p:nvCxnSpPr>
        <p:spPr>
          <a:xfrm flipV="1">
            <a:off x="215900" y="3206115"/>
            <a:ext cx="5795010" cy="190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15900" y="6391275"/>
            <a:ext cx="5594985" cy="45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48609" name="文本框 6"/>
          <p:cNvSpPr txBox="1"/>
          <p:nvPr/>
        </p:nvSpPr>
        <p:spPr>
          <a:xfrm>
            <a:off x="1947545" y="5319395"/>
            <a:ext cx="632650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你没有理由抱怨。  </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48609"/>
                                        </p:tgtEl>
                                        <p:attrNameLst>
                                          <p:attrName>style.visibility</p:attrName>
                                        </p:attrNameLst>
                                      </p:cBhvr>
                                      <p:to>
                                        <p:strVal val="visible"/>
                                      </p:to>
                                    </p:set>
                                    <p:animEffect transition="in" filter="blinds(horizontal)">
                                      <p:cBhvr>
                                        <p:cTn id="45" dur="500"/>
                                        <p:tgtEl>
                                          <p:spTgt spid="104860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104860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140970" y="674370"/>
            <a:ext cx="11910060" cy="354330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2248535" cy="521970"/>
          </a:xfrm>
          <a:prstGeom prst="rect">
            <a:avLst/>
          </a:prstGeom>
          <a:solidFill>
            <a:schemeClr val="accent6"/>
          </a:solidFill>
        </p:spPr>
        <p:txBody>
          <a:bodyPr wrap="square" rtlCol="0">
            <a:spAutoFit/>
          </a:bodyPr>
          <a:lstStyle/>
          <a:p>
            <a:r>
              <a:rPr kumimoji="1" lang="zh-CN" sz="2800" b="1" dirty="0">
                <a:solidFill>
                  <a:schemeClr val="lt1"/>
                </a:solidFill>
              </a:rPr>
              <a:t>长难句</a:t>
            </a:r>
            <a:r>
              <a:rPr kumimoji="1" lang="zh-CN" sz="2800" b="1" dirty="0" smtClean="0">
                <a:solidFill>
                  <a:schemeClr val="lt1"/>
                </a:solidFill>
              </a:rPr>
              <a:t>分析</a:t>
            </a:r>
            <a:r>
              <a:rPr kumimoji="1" lang="en-US" altLang="zh-CN" sz="2800" b="1" dirty="0" smtClean="0">
                <a:solidFill>
                  <a:schemeClr val="lt1"/>
                </a:solidFill>
              </a:rPr>
              <a:t> 1</a:t>
            </a:r>
            <a:endParaRPr kumimoji="1" lang="zh-CN" sz="2800" b="1" dirty="0">
              <a:solidFill>
                <a:schemeClr val="lt1"/>
              </a:solidFill>
            </a:endParaRPr>
          </a:p>
        </p:txBody>
      </p:sp>
      <p:sp>
        <p:nvSpPr>
          <p:cNvPr id="1048612" name="文本框 8"/>
          <p:cNvSpPr txBox="1"/>
          <p:nvPr/>
        </p:nvSpPr>
        <p:spPr>
          <a:xfrm>
            <a:off x="315338" y="796091"/>
            <a:ext cx="11615420" cy="1383665"/>
          </a:xfrm>
          <a:prstGeom prst="rect">
            <a:avLst/>
          </a:prstGeom>
          <a:noFill/>
        </p:spPr>
        <p:txBody>
          <a:bodyPr wrap="square">
            <a:spAutoFit/>
          </a:bodyPr>
          <a:lstStyle/>
          <a:p>
            <a:r>
              <a:rPr lang="en-US" sz="2800" dirty="0">
                <a:latin typeface="Times New Roman" panose="02020603050405020304" charset="0"/>
                <a:cs typeface="Times New Roman" panose="02020603050405020304" charset="0"/>
                <a:sym typeface="+mn-ea"/>
              </a:rPr>
              <a:t>It is still up in the air whether Novak Djokovic, the world’s best tennis player and perhaps its most famous anti-vaxxer, will compete in the Australian Open, the tournament which brought him to Melbourne and starts on January 17th.</a:t>
            </a:r>
            <a:endParaRPr lang="en-US" sz="2800" dirty="0">
              <a:latin typeface="Times New Roman" panose="02020603050405020304" charset="0"/>
              <a:cs typeface="Times New Roman" panose="02020603050405020304" charset="0"/>
              <a:sym typeface="+mn-ea"/>
            </a:endParaRPr>
          </a:p>
        </p:txBody>
      </p:sp>
      <p:sp>
        <p:nvSpPr>
          <p:cNvPr id="1048613" name="文本框 3"/>
          <p:cNvSpPr txBox="1"/>
          <p:nvPr/>
        </p:nvSpPr>
        <p:spPr>
          <a:xfrm>
            <a:off x="304464" y="4787153"/>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48614" name="文本框 9"/>
          <p:cNvSpPr txBox="1"/>
          <p:nvPr/>
        </p:nvSpPr>
        <p:spPr>
          <a:xfrm>
            <a:off x="1252855" y="4608195"/>
            <a:ext cx="10678160" cy="1383665"/>
          </a:xfrm>
          <a:prstGeom prst="rect">
            <a:avLst/>
          </a:prstGeom>
          <a:noFill/>
        </p:spPr>
        <p:txBody>
          <a:bodyPr wrap="square" rtlCol="0">
            <a:spAutoFit/>
          </a:bodyPr>
          <a:lstStyle/>
          <a:p>
            <a:r>
              <a:rPr sz="2800" dirty="0">
                <a:latin typeface="宋体" panose="02010600030101010101" pitchFamily="2" charset="-122"/>
                <a:ea typeface="宋体" panose="02010600030101010101" pitchFamily="2" charset="-122"/>
                <a:cs typeface="宋体" panose="02010600030101010101" pitchFamily="2" charset="-122"/>
              </a:rPr>
              <a:t>世界上最好的网球运动员</a:t>
            </a:r>
            <a:r>
              <a:rPr lang="zh-CN" sz="2800" dirty="0">
                <a:latin typeface="宋体" panose="02010600030101010101" pitchFamily="2" charset="-122"/>
                <a:ea typeface="宋体" panose="02010600030101010101" pitchFamily="2" charset="-122"/>
                <a:cs typeface="宋体" panose="02010600030101010101" pitchFamily="2" charset="-122"/>
              </a:rPr>
              <a:t>、</a:t>
            </a:r>
            <a:r>
              <a:rPr sz="2800" dirty="0">
                <a:latin typeface="宋体" panose="02010600030101010101" pitchFamily="2" charset="-122"/>
                <a:ea typeface="宋体" panose="02010600030101010101" pitchFamily="2" charset="-122"/>
                <a:cs typeface="宋体" panose="02010600030101010101" pitchFamily="2" charset="-122"/>
              </a:rPr>
              <a:t>也许</a:t>
            </a:r>
            <a:r>
              <a:rPr lang="zh-CN" sz="2800" dirty="0">
                <a:latin typeface="宋体" panose="02010600030101010101" pitchFamily="2" charset="-122"/>
                <a:ea typeface="宋体" panose="02010600030101010101" pitchFamily="2" charset="-122"/>
                <a:cs typeface="宋体" panose="02010600030101010101" pitchFamily="2" charset="-122"/>
              </a:rPr>
              <a:t>也是</a:t>
            </a:r>
            <a:r>
              <a:rPr sz="2800" dirty="0">
                <a:latin typeface="宋体" panose="02010600030101010101" pitchFamily="2" charset="-122"/>
                <a:ea typeface="宋体" panose="02010600030101010101" pitchFamily="2" charset="-122"/>
                <a:cs typeface="宋体" panose="02010600030101010101" pitchFamily="2" charset="-122"/>
              </a:rPr>
              <a:t>最著名的反</a:t>
            </a:r>
            <a:r>
              <a:rPr lang="zh-CN" sz="2800" dirty="0">
                <a:latin typeface="宋体" panose="02010600030101010101" pitchFamily="2" charset="-122"/>
                <a:ea typeface="宋体" panose="02010600030101010101" pitchFamily="2" charset="-122"/>
                <a:cs typeface="宋体" panose="02010600030101010101" pitchFamily="2" charset="-122"/>
              </a:rPr>
              <a:t>疫苗人士</a:t>
            </a:r>
            <a:r>
              <a:rPr sz="2800" dirty="0">
                <a:latin typeface="宋体" panose="02010600030101010101" pitchFamily="2" charset="-122"/>
                <a:ea typeface="宋体" panose="02010600030101010101" pitchFamily="2" charset="-122"/>
                <a:cs typeface="宋体" panose="02010600030101010101" pitchFamily="2" charset="-122"/>
                <a:sym typeface="+mn-ea"/>
              </a:rPr>
              <a:t>诺瓦克</a:t>
            </a:r>
            <a:r>
              <a:rPr lang="en-US" sz="2800" dirty="0">
                <a:latin typeface="宋体" panose="02010600030101010101" pitchFamily="2" charset="-122"/>
                <a:ea typeface="宋体" panose="02010600030101010101" pitchFamily="2" charset="-122"/>
                <a:cs typeface="宋体" panose="02010600030101010101" pitchFamily="2" charset="-122"/>
                <a:sym typeface="+mn-ea"/>
              </a:rPr>
              <a:t>·</a:t>
            </a:r>
            <a:r>
              <a:rPr sz="2800" dirty="0">
                <a:latin typeface="宋体" panose="02010600030101010101" pitchFamily="2" charset="-122"/>
                <a:ea typeface="宋体" panose="02010600030101010101" pitchFamily="2" charset="-122"/>
                <a:cs typeface="宋体" panose="02010600030101010101" pitchFamily="2" charset="-122"/>
                <a:sym typeface="+mn-ea"/>
              </a:rPr>
              <a:t>德约科维奇</a:t>
            </a:r>
            <a:r>
              <a:rPr sz="2800" dirty="0">
                <a:latin typeface="宋体" panose="02010600030101010101" pitchFamily="2" charset="-122"/>
                <a:ea typeface="宋体" panose="02010600030101010101" pitchFamily="2" charset="-122"/>
                <a:cs typeface="宋体" panose="02010600030101010101" pitchFamily="2" charset="-122"/>
              </a:rPr>
              <a:t>是否将参加</a:t>
            </a:r>
            <a:r>
              <a:rPr lang="zh-CN" sz="2800" dirty="0">
                <a:latin typeface="宋体" panose="02010600030101010101" pitchFamily="2" charset="-122"/>
                <a:ea typeface="宋体" panose="02010600030101010101" pitchFamily="2" charset="-122"/>
                <a:cs typeface="宋体" panose="02010600030101010101" pitchFamily="2" charset="-122"/>
              </a:rPr>
              <a:t>澳网还悬而未决</a:t>
            </a:r>
            <a:r>
              <a:rPr sz="2800" dirty="0">
                <a:latin typeface="宋体" panose="02010600030101010101" pitchFamily="2" charset="-122"/>
                <a:ea typeface="宋体" panose="02010600030101010101" pitchFamily="2" charset="-122"/>
                <a:cs typeface="宋体" panose="02010600030101010101" pitchFamily="2" charset="-122"/>
              </a:rPr>
              <a:t>，这项</a:t>
            </a:r>
            <a:r>
              <a:rPr lang="zh-CN" sz="2800" dirty="0">
                <a:latin typeface="宋体" panose="02010600030101010101" pitchFamily="2" charset="-122"/>
                <a:ea typeface="宋体" panose="02010600030101010101" pitchFamily="2" charset="-122"/>
                <a:cs typeface="宋体" panose="02010600030101010101" pitchFamily="2" charset="-122"/>
                <a:sym typeface="+mn-ea"/>
              </a:rPr>
              <a:t>将于</a:t>
            </a:r>
            <a:r>
              <a:rPr sz="2800" dirty="0">
                <a:latin typeface="宋体" panose="02010600030101010101" pitchFamily="2" charset="-122"/>
                <a:ea typeface="宋体" panose="02010600030101010101" pitchFamily="2" charset="-122"/>
                <a:cs typeface="宋体" panose="02010600030101010101" pitchFamily="2" charset="-122"/>
                <a:sym typeface="+mn-ea"/>
              </a:rPr>
              <a:t>1月17日</a:t>
            </a:r>
            <a:r>
              <a:rPr lang="zh-CN" sz="2800" dirty="0">
                <a:latin typeface="宋体" panose="02010600030101010101" pitchFamily="2" charset="-122"/>
                <a:ea typeface="宋体" panose="02010600030101010101" pitchFamily="2" charset="-122"/>
                <a:cs typeface="宋体" panose="02010600030101010101" pitchFamily="2" charset="-122"/>
                <a:sym typeface="+mn-ea"/>
              </a:rPr>
              <a:t>开始的</a:t>
            </a:r>
            <a:r>
              <a:rPr sz="2800" dirty="0">
                <a:latin typeface="宋体" panose="02010600030101010101" pitchFamily="2" charset="-122"/>
                <a:ea typeface="宋体" panose="02010600030101010101" pitchFamily="2" charset="-122"/>
                <a:cs typeface="宋体" panose="02010600030101010101" pitchFamily="2" charset="-122"/>
              </a:rPr>
              <a:t>赛事</a:t>
            </a:r>
            <a:r>
              <a:rPr lang="zh-CN" sz="2800" dirty="0">
                <a:latin typeface="宋体" panose="02010600030101010101" pitchFamily="2" charset="-122"/>
                <a:ea typeface="宋体" panose="02010600030101010101" pitchFamily="2" charset="-122"/>
                <a:cs typeface="宋体" panose="02010600030101010101" pitchFamily="2" charset="-122"/>
              </a:rPr>
              <a:t>把</a:t>
            </a:r>
            <a:r>
              <a:rPr sz="2800" dirty="0">
                <a:latin typeface="宋体" panose="02010600030101010101" pitchFamily="2" charset="-122"/>
                <a:ea typeface="宋体" panose="02010600030101010101" pitchFamily="2" charset="-122"/>
                <a:cs typeface="宋体" panose="02010600030101010101" pitchFamily="2" charset="-122"/>
              </a:rPr>
              <a:t>他带到</a:t>
            </a:r>
            <a:r>
              <a:rPr lang="zh-CN" sz="2800" dirty="0">
                <a:latin typeface="宋体" panose="02010600030101010101" pitchFamily="2" charset="-122"/>
                <a:ea typeface="宋体" panose="02010600030101010101" pitchFamily="2" charset="-122"/>
                <a:cs typeface="宋体" panose="02010600030101010101" pitchFamily="2" charset="-122"/>
              </a:rPr>
              <a:t>了</a:t>
            </a:r>
            <a:r>
              <a:rPr sz="2800" dirty="0">
                <a:latin typeface="宋体" panose="02010600030101010101" pitchFamily="2" charset="-122"/>
                <a:ea typeface="宋体" panose="02010600030101010101" pitchFamily="2" charset="-122"/>
                <a:cs typeface="宋体" panose="02010600030101010101" pitchFamily="2" charset="-122"/>
              </a:rPr>
              <a:t>墨尔本。</a:t>
            </a:r>
            <a:r>
              <a:rPr lang="zh-CN" altLang="en-US" sz="2800" dirty="0" smtClean="0">
                <a:latin typeface="宋体" panose="02010600030101010101" pitchFamily="2" charset="-122"/>
                <a:ea typeface="宋体" panose="02010600030101010101" pitchFamily="2" charset="-122"/>
                <a:cs typeface="宋体" panose="02010600030101010101" pitchFamily="2" charset="-122"/>
              </a:rPr>
              <a:t> </a:t>
            </a:r>
            <a:endParaRPr 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304045" y="2187881"/>
            <a:ext cx="11476990" cy="1814830"/>
          </a:xfrm>
          <a:prstGeom prst="rect">
            <a:avLst/>
          </a:prstGeom>
          <a:solidFill>
            <a:schemeClr val="accent6">
              <a:lumMod val="20000"/>
              <a:lumOff val="80000"/>
            </a:schemeClr>
          </a:solidFill>
        </p:spPr>
        <p:txBody>
          <a:bodyPr wrap="square" rtlCol="0">
            <a:spAutoFit/>
          </a:bodyPr>
          <a:lstStyle/>
          <a:p>
            <a:r>
              <a:rPr lang="en-US" altLang="zh-CN" sz="2800" dirty="0">
                <a:effectLst/>
                <a:latin typeface="Times New Roman" panose="02020603050405020304" charset="0"/>
                <a:ea typeface="华文中宋" panose="02010600040101010101" charset="-122"/>
                <a:cs typeface="Times New Roman" panose="02020603050405020304" charset="0"/>
                <a:sym typeface="+mn-ea"/>
              </a:rPr>
              <a:t>分析：本句</a:t>
            </a:r>
            <a:r>
              <a:rPr lang="zh-CN" altLang="zh-CN" sz="2800" dirty="0">
                <a:effectLst/>
                <a:latin typeface="Times New Roman" panose="02020603050405020304" charset="0"/>
                <a:ea typeface="华文中宋" panose="02010600040101010101" charset="-122"/>
                <a:cs typeface="Times New Roman" panose="02020603050405020304" charset="0"/>
                <a:sym typeface="+mn-ea"/>
              </a:rPr>
              <a:t>中是一个复合句，</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a:effectLst/>
                <a:latin typeface="Times New Roman" panose="02020603050405020304" charset="0"/>
                <a:ea typeface="华文中宋" panose="02010600040101010101" charset="-122"/>
                <a:cs typeface="Times New Roman" panose="02020603050405020304" charset="0"/>
                <a:sym typeface="+mn-ea"/>
              </a:rPr>
              <a:t>It</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a:effectLst/>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，真正的主语是</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____________________________________________________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the world’s... anti-vaxxer</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和</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the tournament... 17th</a:t>
            </a:r>
            <a:r>
              <a:rPr lang="en-US" altLang="zh-CN" sz="2800" dirty="0" smtClean="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smtClean="0">
                <a:latin typeface="Times New Roman" panose="02020603050405020304" charset="0"/>
                <a:ea typeface="华文中宋" panose="02010600040101010101" charset="-122"/>
                <a:cs typeface="Times New Roman" panose="02020603050405020304" charset="0"/>
                <a:sym typeface="+mn-ea"/>
              </a:rPr>
              <a:t>which brought... 17th</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smtClean="0">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 </a:t>
            </a:r>
            <a:r>
              <a:rPr lang="zh-CN" altLang="en-US" sz="2800" dirty="0" smtClean="0">
                <a:latin typeface="Times New Roman" panose="02020603050405020304" charset="0"/>
                <a:ea typeface="华文中宋" panose="02010600040101010101" charset="-122"/>
                <a:cs typeface="Times New Roman" panose="02020603050405020304" charset="0"/>
                <a:sym typeface="+mn-ea"/>
              </a:rPr>
              <a:t>从句，修饰先行词</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endParaRPr lang="zh-CN" altLang="en-US" sz="2800" dirty="0" smtClean="0">
              <a:latin typeface="Times New Roman" panose="02020603050405020304" charset="0"/>
              <a:ea typeface="华文中宋" panose="02010600040101010101" charset="-122"/>
              <a:cs typeface="Times New Roman" panose="02020603050405020304" charset="0"/>
              <a:sym typeface="+mn-ea"/>
            </a:endParaRPr>
          </a:p>
        </p:txBody>
      </p:sp>
      <p:sp>
        <p:nvSpPr>
          <p:cNvPr id="10" name="文本框 9"/>
          <p:cNvSpPr txBox="1"/>
          <p:nvPr/>
        </p:nvSpPr>
        <p:spPr>
          <a:xfrm>
            <a:off x="6113780" y="2200910"/>
            <a:ext cx="1936115"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形式主语</a:t>
            </a:r>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8301355" y="3056890"/>
            <a:ext cx="1399540" cy="521970"/>
          </a:xfrm>
          <a:prstGeom prst="rect">
            <a:avLst/>
          </a:prstGeom>
          <a:noFill/>
        </p:spPr>
        <p:txBody>
          <a:bodyPr wrap="square" rtlCol="0" anchor="t">
            <a:spAutoFit/>
          </a:bodyPr>
          <a:lstStyle/>
          <a:p>
            <a:pPr algn="l">
              <a:buClrTx/>
              <a:buSzTx/>
              <a:buFontTx/>
            </a:pP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同位语</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168275" y="2633980"/>
            <a:ext cx="9577070" cy="521970"/>
          </a:xfrm>
          <a:prstGeom prst="rect">
            <a:avLst/>
          </a:prstGeom>
          <a:noFill/>
        </p:spPr>
        <p:txBody>
          <a:bodyPr wrap="square" rtlCol="0" anchor="t">
            <a:spAutoFit/>
          </a:bodyPr>
          <a:lstStyle/>
          <a:p>
            <a:r>
              <a:rPr lang="en-US" altLang="zh-CN" sz="2800"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whether Novak Djokovic will compete in the Australian Open</a:t>
            </a:r>
            <a:r>
              <a:rPr lang="en-US" altLang="zh-CN" sz="2800"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endPar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3196590" y="3480435"/>
            <a:ext cx="986155" cy="521970"/>
          </a:xfrm>
          <a:prstGeom prst="rect">
            <a:avLst/>
          </a:prstGeom>
          <a:noFill/>
        </p:spPr>
        <p:txBody>
          <a:bodyPr wrap="square" rtlCol="0" anchor="t">
            <a:spAutoFit/>
          </a:bodyPr>
          <a:lstStyle/>
          <a:p>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定语</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2" name="文本框 1"/>
          <p:cNvSpPr txBox="1"/>
          <p:nvPr/>
        </p:nvSpPr>
        <p:spPr>
          <a:xfrm>
            <a:off x="7059930" y="3478530"/>
            <a:ext cx="2482850"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the tournament</a:t>
            </a:r>
            <a:endPar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48614"/>
                                        </p:tgtEl>
                                        <p:attrNameLst>
                                          <p:attrName>style.visibility</p:attrName>
                                        </p:attrNameLst>
                                      </p:cBhvr>
                                      <p:to>
                                        <p:strVal val="visible"/>
                                      </p:to>
                                    </p:set>
                                    <p:animEffect transition="in" filter="blinds(horizontal)">
                                      <p:cBhvr>
                                        <p:cTn id="32" dur="500"/>
                                        <p:tgtEl>
                                          <p:spTgt spid="10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0" animBg="1"/>
      <p:bldP spid="1048614" grpId="0"/>
      <p:bldP spid="10" grpId="0"/>
      <p:bldP spid="10" grpId="1"/>
      <p:bldP spid="6" grpId="0"/>
      <p:bldP spid="6" grpId="1"/>
      <p:bldP spid="11" grpId="0"/>
      <p:bldP spid="11" grpId="1"/>
      <p:bldP spid="8" grpId="0"/>
      <p:bldP spid="8" grpId="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2270125" cy="521970"/>
          </a:xfrm>
          <a:prstGeom prst="rect">
            <a:avLst/>
          </a:prstGeom>
          <a:solidFill>
            <a:schemeClr val="accent6"/>
          </a:solidFill>
        </p:spPr>
        <p:txBody>
          <a:bodyPr wrap="square" rtlCol="0">
            <a:spAutoFit/>
          </a:bodyPr>
          <a:lstStyle/>
          <a:p>
            <a:r>
              <a:rPr kumimoji="1" lang="zh-CN" sz="2800" b="1" dirty="0">
                <a:solidFill>
                  <a:schemeClr val="lt1"/>
                </a:solidFill>
              </a:rPr>
              <a:t>长难句</a:t>
            </a:r>
            <a:r>
              <a:rPr kumimoji="1" lang="zh-CN" sz="2800" b="1" dirty="0" smtClean="0">
                <a:solidFill>
                  <a:schemeClr val="lt1"/>
                </a:solidFill>
              </a:rPr>
              <a:t>分析</a:t>
            </a:r>
            <a:r>
              <a:rPr kumimoji="1" lang="en-US" altLang="zh-CN" sz="2800" b="1" dirty="0" smtClean="0">
                <a:solidFill>
                  <a:schemeClr val="lt1"/>
                </a:solidFill>
              </a:rPr>
              <a:t> 2</a:t>
            </a:r>
            <a:endParaRPr kumimoji="1" lang="zh-CN" sz="2800" b="1" dirty="0">
              <a:solidFill>
                <a:schemeClr val="lt1"/>
              </a:solidFill>
            </a:endParaRPr>
          </a:p>
        </p:txBody>
      </p:sp>
      <p:sp>
        <p:nvSpPr>
          <p:cNvPr id="1048613" name="文本框 3"/>
          <p:cNvSpPr txBox="1"/>
          <p:nvPr/>
        </p:nvSpPr>
        <p:spPr>
          <a:xfrm>
            <a:off x="294939" y="3947048"/>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48614" name="文本框 9"/>
          <p:cNvSpPr txBox="1"/>
          <p:nvPr/>
        </p:nvSpPr>
        <p:spPr>
          <a:xfrm>
            <a:off x="1188720" y="3888105"/>
            <a:ext cx="10678160" cy="860425"/>
          </a:xfrm>
          <a:prstGeom prst="rect">
            <a:avLst/>
          </a:prstGeom>
          <a:noFill/>
        </p:spPr>
        <p:txBody>
          <a:bodyPr wrap="square" rtlCol="0">
            <a:spAutoFit/>
          </a:bodyPr>
          <a:lstStyle/>
          <a:p>
            <a:r>
              <a:rPr sz="2500" dirty="0">
                <a:latin typeface="宋体" panose="02010600030101010101" pitchFamily="2" charset="-122"/>
                <a:ea typeface="宋体" panose="02010600030101010101" pitchFamily="2" charset="-122"/>
                <a:cs typeface="宋体" panose="02010600030101010101" pitchFamily="2" charset="-122"/>
              </a:rPr>
              <a:t>比赛</a:t>
            </a:r>
            <a:r>
              <a:rPr lang="zh-CN" sz="2500" dirty="0">
                <a:latin typeface="宋体" panose="02010600030101010101" pitchFamily="2" charset="-122"/>
                <a:ea typeface="宋体" panose="02010600030101010101" pitchFamily="2" charset="-122"/>
                <a:cs typeface="宋体" panose="02010600030101010101" pitchFamily="2" charset="-122"/>
              </a:rPr>
              <a:t>举办地</a:t>
            </a:r>
            <a:r>
              <a:rPr sz="2500" dirty="0">
                <a:latin typeface="宋体" panose="02010600030101010101" pitchFamily="2" charset="-122"/>
                <a:ea typeface="宋体" panose="02010600030101010101" pitchFamily="2" charset="-122"/>
                <a:cs typeface="宋体" panose="02010600030101010101" pitchFamily="2" charset="-122"/>
              </a:rPr>
              <a:t>维多利亚州</a:t>
            </a:r>
            <a:r>
              <a:rPr lang="zh-CN" sz="2500" dirty="0">
                <a:latin typeface="宋体" panose="02010600030101010101" pitchFamily="2" charset="-122"/>
                <a:ea typeface="宋体" panose="02010600030101010101" pitchFamily="2" charset="-122"/>
                <a:cs typeface="宋体" panose="02010600030101010101" pitchFamily="2" charset="-122"/>
              </a:rPr>
              <a:t>的</a:t>
            </a:r>
            <a:r>
              <a:rPr sz="2500" dirty="0">
                <a:latin typeface="宋体" panose="02010600030101010101" pitchFamily="2" charset="-122"/>
                <a:ea typeface="宋体" panose="02010600030101010101" pitchFamily="2" charset="-122"/>
                <a:cs typeface="宋体" panose="02010600030101010101" pitchFamily="2" charset="-122"/>
              </a:rPr>
              <a:t>政府批准了他免于接种疫苗的医疗豁免，从而允许他进入该国，理由是他最近</a:t>
            </a:r>
            <a:r>
              <a:rPr lang="zh-CN" sz="2500" dirty="0">
                <a:latin typeface="宋体" panose="02010600030101010101" pitchFamily="2" charset="-122"/>
                <a:ea typeface="宋体" panose="02010600030101010101" pitchFamily="2" charset="-122"/>
                <a:cs typeface="宋体" panose="02010600030101010101" pitchFamily="2" charset="-122"/>
              </a:rPr>
              <a:t>得过新冠肺炎，现已</a:t>
            </a:r>
            <a:r>
              <a:rPr sz="2500" dirty="0">
                <a:latin typeface="宋体" panose="02010600030101010101" pitchFamily="2" charset="-122"/>
                <a:ea typeface="宋体" panose="02010600030101010101" pitchFamily="2" charset="-122"/>
                <a:cs typeface="宋体" panose="02010600030101010101" pitchFamily="2" charset="-122"/>
              </a:rPr>
              <a:t>康复。</a:t>
            </a:r>
            <a:endParaRPr sz="2500" dirty="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325120" y="2068830"/>
            <a:ext cx="11579860" cy="1383665"/>
          </a:xfrm>
          <a:prstGeom prst="rect">
            <a:avLst/>
          </a:prstGeom>
          <a:solidFill>
            <a:schemeClr val="accent6">
              <a:lumMod val="20000"/>
              <a:lumOff val="80000"/>
            </a:schemeClr>
          </a:solidFill>
        </p:spPr>
        <p:txBody>
          <a:bodyPr wrap="square" rtlCol="0">
            <a:spAutoFit/>
          </a:bodyPr>
          <a:lstStyle/>
          <a:p>
            <a:r>
              <a:rPr lang="en-US" altLang="zh-CN" sz="2800" dirty="0">
                <a:effectLst/>
                <a:latin typeface="Times New Roman" panose="02020603050405020304" charset="0"/>
                <a:ea typeface="华文中宋" panose="02010600040101010101" charset="-122"/>
                <a:cs typeface="Times New Roman" panose="02020603050405020304" charset="0"/>
                <a:sym typeface="+mn-ea"/>
              </a:rPr>
              <a:t>分析：本句</a:t>
            </a:r>
            <a:r>
              <a:rPr lang="zh-CN" altLang="zh-CN" sz="2800" dirty="0">
                <a:effectLst/>
                <a:latin typeface="Times New Roman" panose="02020603050405020304" charset="0"/>
                <a:ea typeface="华文中宋" panose="02010600040101010101" charset="-122"/>
                <a:cs typeface="Times New Roman" panose="02020603050405020304" charset="0"/>
                <a:sym typeface="+mn-ea"/>
              </a:rPr>
              <a:t>中是一个复合句，</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a:effectLst/>
                <a:latin typeface="Times New Roman" panose="02020603050405020304" charset="0"/>
                <a:ea typeface="华文中宋" panose="02010600040101010101" charset="-122"/>
                <a:cs typeface="Times New Roman" panose="02020603050405020304" charset="0"/>
                <a:sym typeface="+mn-ea"/>
              </a:rPr>
              <a:t>where the tournament is held</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a:effectLst/>
                <a:latin typeface="Times New Roman" panose="02020603050405020304" charset="0"/>
                <a:ea typeface="华文中宋" panose="02010600040101010101" charset="-122"/>
                <a:cs typeface="Times New Roman" panose="02020603050405020304" charset="0"/>
                <a:sym typeface="+mn-ea"/>
              </a:rPr>
              <a:t>是</a:t>
            </a:r>
            <a:r>
              <a:rPr lang="en-US" altLang="zh-CN" sz="2800" dirty="0">
                <a:effectLst/>
                <a:latin typeface="Times New Roman" panose="02020603050405020304" charset="0"/>
                <a:ea typeface="华文中宋" panose="02010600040101010101" charset="-122"/>
                <a:cs typeface="Times New Roman" panose="02020603050405020304" charset="0"/>
                <a:sym typeface="+mn-ea"/>
              </a:rPr>
              <a:t>____________</a:t>
            </a:r>
            <a:r>
              <a:rPr lang="zh-CN" altLang="en-US" sz="2800" dirty="0">
                <a:effectLst/>
                <a:latin typeface="Times New Roman" panose="02020603050405020304" charset="0"/>
                <a:ea typeface="华文中宋" panose="02010600040101010101" charset="-122"/>
                <a:cs typeface="Times New Roman" panose="02020603050405020304" charset="0"/>
                <a:sym typeface="+mn-ea"/>
              </a:rPr>
              <a:t>从句</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，修饰先行词</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a:t>
            </a:r>
            <a:r>
              <a:rPr lang="en-US" altLang="zh-CN" sz="2800" dirty="0" smtClean="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allowing him to enter the country</a:t>
            </a:r>
            <a:r>
              <a:rPr lang="en-US" altLang="zh-CN" sz="2800" dirty="0" smtClean="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结构作</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endParaRPr lang="zh-CN" altLang="en-US" sz="2800" dirty="0" smtClean="0">
              <a:latin typeface="Times New Roman" panose="02020603050405020304" charset="0"/>
              <a:ea typeface="华文中宋" panose="02010600040101010101" charset="-122"/>
              <a:cs typeface="Times New Roman" panose="02020603050405020304" charset="0"/>
              <a:sym typeface="+mn-ea"/>
            </a:endParaRPr>
          </a:p>
        </p:txBody>
      </p:sp>
      <p:sp>
        <p:nvSpPr>
          <p:cNvPr id="10" name="文本框 9"/>
          <p:cNvSpPr txBox="1"/>
          <p:nvPr/>
        </p:nvSpPr>
        <p:spPr>
          <a:xfrm>
            <a:off x="228600" y="2491740"/>
            <a:ext cx="2406015" cy="521970"/>
          </a:xfrm>
          <a:prstGeom prst="rect">
            <a:avLst/>
          </a:prstGeom>
          <a:noFill/>
        </p:spPr>
        <p:txBody>
          <a:bodyPr wrap="square" rtlCol="0" anchor="t">
            <a:spAutoFit/>
          </a:bodyPr>
          <a:lstStyle/>
          <a:p>
            <a:r>
              <a:rPr lang="en-US" altLang="zh-CN" sz="2500" dirty="0">
                <a:solidFill>
                  <a:srgbClr val="FF0000"/>
                </a:solidFill>
                <a:latin typeface="Times New Roman" panose="02020603050405020304" charset="0"/>
                <a:ea typeface="华文中宋" panose="02010600040101010101" charset="-122"/>
                <a:cs typeface="Times New Roman" panose="02020603050405020304" charset="0"/>
                <a:sym typeface="+mn-ea"/>
              </a:rPr>
              <a:t> </a:t>
            </a: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非限制性定语</a:t>
            </a:r>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2235835" y="2919095"/>
            <a:ext cx="1774190" cy="521970"/>
          </a:xfrm>
          <a:prstGeom prst="rect">
            <a:avLst/>
          </a:prstGeom>
          <a:noFill/>
        </p:spPr>
        <p:txBody>
          <a:bodyPr wrap="square" rtlCol="0" anchor="t">
            <a:spAutoFit/>
          </a:bodyPr>
          <a:lstStyle/>
          <a:p>
            <a:pPr algn="l">
              <a:buClrTx/>
              <a:buSzTx/>
              <a:buFontTx/>
            </a:pP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现在分词</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5343525" y="2479675"/>
            <a:ext cx="1429385"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Victoria</a:t>
            </a:r>
            <a:endPar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4888865" y="2919095"/>
            <a:ext cx="1760220" cy="521970"/>
          </a:xfrm>
          <a:prstGeom prst="rect">
            <a:avLst/>
          </a:prstGeom>
          <a:noFill/>
        </p:spPr>
        <p:txBody>
          <a:bodyPr wrap="square" rtlCol="0" anchor="t">
            <a:spAutoFit/>
          </a:bodyPr>
          <a:lstStyle/>
          <a:p>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结果状语</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9" name="圆角矩形 18"/>
          <p:cNvSpPr/>
          <p:nvPr/>
        </p:nvSpPr>
        <p:spPr>
          <a:xfrm>
            <a:off x="213995" y="668655"/>
            <a:ext cx="11790045" cy="30803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文本框 20"/>
          <p:cNvSpPr txBox="1"/>
          <p:nvPr/>
        </p:nvSpPr>
        <p:spPr>
          <a:xfrm>
            <a:off x="370205" y="698500"/>
            <a:ext cx="11476990" cy="1383665"/>
          </a:xfrm>
          <a:prstGeom prst="rect">
            <a:avLst/>
          </a:prstGeom>
          <a:noFill/>
        </p:spPr>
        <p:txBody>
          <a:bodyPr wrap="square" rtlCol="0">
            <a:spAutoFit/>
          </a:bodyPr>
          <a:lstStyle/>
          <a:p>
            <a:pPr algn="l">
              <a:buClrTx/>
              <a:buSzTx/>
              <a:buFontTx/>
            </a:pPr>
            <a:r>
              <a:rPr lang="en-US" sz="2800" dirty="0">
                <a:latin typeface="Times New Roman" panose="02020603050405020304" charset="0"/>
                <a:cs typeface="Times New Roman" panose="02020603050405020304" charset="0"/>
              </a:rPr>
              <a:t>The state government of Victoria, where the tournament is held, approved his medical exemption (豁免) from vaccination, thus allowing him to enter the country, on the grounds that he had recently recovered from covid-19. </a:t>
            </a:r>
            <a:endParaRPr lang="en-US" sz="2800" dirty="0">
              <a:latin typeface="Times New Roman" panose="02020603050405020304" charset="0"/>
              <a:cs typeface="Times New Roman" panose="02020603050405020304" charset="0"/>
            </a:endParaRPr>
          </a:p>
        </p:txBody>
      </p:sp>
      <p:sp>
        <p:nvSpPr>
          <p:cNvPr id="3" name="文本框 3"/>
          <p:cNvSpPr txBox="1"/>
          <p:nvPr/>
        </p:nvSpPr>
        <p:spPr>
          <a:xfrm>
            <a:off x="273349" y="4874148"/>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仿写</a:t>
            </a:r>
            <a:endParaRPr kumimoji="1" lang="zh-CN" altLang="en-US" sz="2400" b="1" dirty="0">
              <a:solidFill>
                <a:schemeClr val="lt1"/>
              </a:solidFill>
            </a:endParaRPr>
          </a:p>
        </p:txBody>
      </p:sp>
      <p:sp>
        <p:nvSpPr>
          <p:cNvPr id="5" name="文本框 9"/>
          <p:cNvSpPr txBox="1"/>
          <p:nvPr/>
        </p:nvSpPr>
        <p:spPr>
          <a:xfrm>
            <a:off x="1239520" y="4832985"/>
            <a:ext cx="10678160" cy="860425"/>
          </a:xfrm>
          <a:prstGeom prst="rect">
            <a:avLst/>
          </a:prstGeom>
          <a:noFill/>
        </p:spPr>
        <p:txBody>
          <a:bodyPr wrap="square" rtlCol="0">
            <a:spAutoFit/>
          </a:bodyPr>
          <a:lstStyle/>
          <a:p>
            <a:r>
              <a:rPr sz="2500" dirty="0">
                <a:latin typeface="宋体" panose="02010600030101010101" pitchFamily="2" charset="-122"/>
                <a:ea typeface="宋体" panose="02010600030101010101" pitchFamily="2" charset="-122"/>
                <a:cs typeface="宋体" panose="02010600030101010101" pitchFamily="2" charset="-122"/>
              </a:rPr>
              <a:t>彼得接下来四年就读的伦敦大学学院招生办公室给了他全额奖学金，大大减轻了他的经济压力。</a:t>
            </a:r>
            <a:endParaRPr sz="2500" dirty="0">
              <a:latin typeface="宋体" panose="02010600030101010101" pitchFamily="2" charset="-122"/>
              <a:ea typeface="宋体" panose="02010600030101010101" pitchFamily="2" charset="-122"/>
              <a:cs typeface="宋体" panose="02010600030101010101" pitchFamily="2" charset="-122"/>
            </a:endParaRPr>
          </a:p>
        </p:txBody>
      </p:sp>
      <p:sp>
        <p:nvSpPr>
          <p:cNvPr id="7" name="文本框 9"/>
          <p:cNvSpPr txBox="1"/>
          <p:nvPr/>
        </p:nvSpPr>
        <p:spPr>
          <a:xfrm>
            <a:off x="1263650" y="5742940"/>
            <a:ext cx="10895965" cy="860425"/>
          </a:xfrm>
          <a:prstGeom prst="rect">
            <a:avLst/>
          </a:prstGeom>
          <a:noFill/>
        </p:spPr>
        <p:txBody>
          <a:bodyPr wrap="square" rtlCol="0">
            <a:spAutoFit/>
          </a:bodyPr>
          <a:lstStyle/>
          <a:p>
            <a:r>
              <a:rPr lang="en-US" sz="2500" dirty="0">
                <a:solidFill>
                  <a:srgbClr val="3333FF"/>
                </a:solidFill>
                <a:latin typeface="Times New Roman" panose="02020603050405020304" charset="0"/>
                <a:ea typeface="宋体" panose="02010600030101010101" pitchFamily="2" charset="-122"/>
                <a:cs typeface="Times New Roman" panose="02020603050405020304" charset="0"/>
              </a:rPr>
              <a:t>The admissions office of University College London, where Peter will study for the next four years, gave him a full scholarship, greatly reducing his financial pressure. </a:t>
            </a:r>
            <a:endParaRPr lang="en-US" sz="2500" dirty="0">
              <a:solidFill>
                <a:srgbClr val="3333FF"/>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48614"/>
                                        </p:tgtEl>
                                        <p:attrNameLst>
                                          <p:attrName>style.visibility</p:attrName>
                                        </p:attrNameLst>
                                      </p:cBhvr>
                                      <p:to>
                                        <p:strVal val="visible"/>
                                      </p:to>
                                    </p:set>
                                    <p:animEffect transition="in" filter="blinds(horizontal)">
                                      <p:cBhvr>
                                        <p:cTn id="27" dur="500"/>
                                        <p:tgtEl>
                                          <p:spTgt spid="10486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0" animBg="1"/>
      <p:bldP spid="1048614" grpId="0"/>
      <p:bldP spid="10" grpId="0"/>
      <p:bldP spid="10" grpId="1"/>
      <p:bldP spid="6" grpId="0"/>
      <p:bldP spid="6" grpId="1"/>
      <p:bldP spid="11" grpId="0"/>
      <p:bldP spid="11" grpId="1"/>
      <p:bldP spid="8" grpId="0"/>
      <p:bldP spid="8" grpId="1"/>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8595" y="132715"/>
            <a:ext cx="10763885" cy="1291590"/>
          </a:xfrm>
          <a:prstGeom prst="rect">
            <a:avLst/>
          </a:prstGeom>
          <a:noFill/>
        </p:spPr>
        <p:txBody>
          <a:bodyPr wrap="square" rtlCol="0">
            <a:spAutoFit/>
          </a:bodyPr>
          <a:lstStyle/>
          <a:p>
            <a:pPr algn="ctr"/>
            <a:r>
              <a:rPr lang="en-US" sz="3000" b="1">
                <a:latin typeface="+mj-ea"/>
                <a:ea typeface="+mj-ea"/>
                <a:cs typeface="Arial" panose="020B0604020202020204" pitchFamily="34" charset="0"/>
                <a:sym typeface="+mn-ea"/>
              </a:rPr>
              <a:t>5. BBC随身英语听写填空 Take-away English 01/17/22</a:t>
            </a:r>
            <a:endParaRPr lang="en-US" sz="3000" b="1">
              <a:latin typeface="+mj-ea"/>
              <a:ea typeface="+mj-ea"/>
              <a:cs typeface="Arial" panose="020B0604020202020204" pitchFamily="34" charset="0"/>
              <a:sym typeface="+mn-ea"/>
            </a:endParaRPr>
          </a:p>
          <a:p>
            <a:pPr algn="ctr"/>
            <a:r>
              <a:rPr lang="en-US" sz="3000" b="1">
                <a:latin typeface="+mj-ea"/>
                <a:ea typeface="+mj-ea"/>
                <a:cs typeface="Arial" panose="020B0604020202020204" pitchFamily="34" charset="0"/>
                <a:sym typeface="+mn-ea"/>
              </a:rPr>
              <a:t>A Teddy Bear for Life</a:t>
            </a:r>
            <a:r>
              <a:rPr lang="en-US" altLang="zh-CN" sz="3000">
                <a:latin typeface="Times New Roman" panose="02020603050405020304" charset="0"/>
                <a:cs typeface="Times New Roman" panose="02020603050405020304" charset="0"/>
                <a:sym typeface="+mn-ea"/>
              </a:rPr>
              <a:t>    </a:t>
            </a:r>
            <a:r>
              <a:rPr lang="zh-CN" altLang="en-US" sz="3000" b="1">
                <a:solidFill>
                  <a:schemeClr val="accent2"/>
                </a:solidFill>
                <a:latin typeface="+mj-ea"/>
                <a:ea typeface="+mj-ea"/>
                <a:cs typeface="Arial" panose="020B0604020202020204" pitchFamily="34" charset="0"/>
                <a:sym typeface="+mn-ea"/>
              </a:rPr>
              <a:t>为什么大人也爱泰迪熊？</a:t>
            </a:r>
            <a:br>
              <a:rPr lang="en-US" sz="3000" b="1">
                <a:latin typeface="+mj-ea"/>
                <a:ea typeface="+mj-ea"/>
                <a:cs typeface="Arial" panose="020B0604020202020204" pitchFamily="34" charset="0"/>
                <a:sym typeface="+mn-ea"/>
              </a:rPr>
            </a:br>
            <a:endParaRPr lang="zh-CN" altLang="en-US"/>
          </a:p>
        </p:txBody>
      </p:sp>
      <p:pic>
        <p:nvPicPr>
          <p:cNvPr id="104" name="图片 103"/>
          <p:cNvPicPr>
            <a:picLocks noChangeAspect="1"/>
          </p:cNvPicPr>
          <p:nvPr/>
        </p:nvPicPr>
        <p:blipFill>
          <a:blip r:embed="rId1"/>
          <a:stretch>
            <a:fillRect/>
          </a:stretch>
        </p:blipFill>
        <p:spPr>
          <a:xfrm>
            <a:off x="2939981" y="1200785"/>
            <a:ext cx="6312038" cy="5256000"/>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0" y="-635"/>
            <a:ext cx="1939925" cy="521970"/>
          </a:xfrm>
          <a:prstGeom prst="rect">
            <a:avLst/>
          </a:prstGeom>
          <a:solidFill>
            <a:schemeClr val="accent6"/>
          </a:solidFill>
        </p:spPr>
        <p:txBody>
          <a:bodyPr wrap="square" rtlCol="0">
            <a:spAutoFit/>
          </a:bodyPr>
          <a:lstStyle/>
          <a:p>
            <a:pPr lvl="0" algn="ctr">
              <a:buClrTx/>
              <a:buSzTx/>
              <a:buFontTx/>
            </a:pPr>
            <a:r>
              <a:rPr kumimoji="1" lang="zh-CN" sz="2800" b="1" dirty="0">
                <a:solidFill>
                  <a:schemeClr val="lt1"/>
                </a:solidFill>
                <a:sym typeface="+mn-ea"/>
              </a:rPr>
              <a:t>听写</a:t>
            </a:r>
            <a:r>
              <a:rPr kumimoji="1" lang="en-US" altLang="zh-CN" sz="2800" b="1" dirty="0">
                <a:solidFill>
                  <a:schemeClr val="lt1"/>
                </a:solidFill>
                <a:sym typeface="+mn-ea"/>
              </a:rPr>
              <a:t> Part I</a:t>
            </a:r>
            <a:endParaRPr kumimoji="1" lang="en-US" altLang="zh-CN" sz="2800" b="1" dirty="0">
              <a:solidFill>
                <a:schemeClr val="lt1"/>
              </a:solidFill>
              <a:sym typeface="+mn-ea"/>
            </a:endParaRPr>
          </a:p>
        </p:txBody>
      </p:sp>
      <p:sp>
        <p:nvSpPr>
          <p:cNvPr id="16" name="文本框 15"/>
          <p:cNvSpPr txBox="1"/>
          <p:nvPr/>
        </p:nvSpPr>
        <p:spPr>
          <a:xfrm>
            <a:off x="-12065" y="605790"/>
            <a:ext cx="12216765" cy="6323965"/>
          </a:xfrm>
          <a:prstGeom prst="rect">
            <a:avLst/>
          </a:prstGeom>
          <a:noFill/>
        </p:spPr>
        <p:txBody>
          <a:bodyPr wrap="square" rtlCol="0">
            <a:spAutoFit/>
          </a:bodyPr>
          <a:lstStyle/>
          <a:p>
            <a:pPr marL="0" indent="0">
              <a:buNone/>
            </a:pPr>
            <a:r>
              <a:rPr lang="en-US" sz="2700">
                <a:cs typeface="Times New Roman" panose="02020603050405020304" charset="0"/>
                <a:sym typeface="+mn-ea"/>
              </a:rPr>
              <a:t>     </a:t>
            </a:r>
            <a:r>
              <a:rPr sz="2700">
                <a:cs typeface="Times New Roman" panose="02020603050405020304" charset="0"/>
                <a:sym typeface="+mn-ea"/>
              </a:rPr>
              <a:t>One thing we always remember from our </a:t>
            </a:r>
            <a:r>
              <a:rPr lang="en-US" sz="2700">
                <a:cs typeface="Times New Roman" panose="02020603050405020304" charset="0"/>
                <a:sym typeface="+mn-ea"/>
              </a:rPr>
              <a:t>_________</a:t>
            </a:r>
            <a:r>
              <a:rPr sz="2700">
                <a:solidFill>
                  <a:srgbClr val="FF0000"/>
                </a:solidFill>
                <a:cs typeface="Times New Roman" panose="02020603050405020304" charset="0"/>
                <a:sym typeface="+mn-ea"/>
              </a:rPr>
              <a:t> </a:t>
            </a:r>
            <a:r>
              <a:rPr sz="2700">
                <a:cs typeface="Times New Roman" panose="02020603050405020304" charset="0"/>
                <a:sym typeface="+mn-ea"/>
              </a:rPr>
              <a:t>is our favourite teddy bear. This soft, ragged toy was our comfort and </a:t>
            </a:r>
            <a:r>
              <a:rPr lang="en-US" sz="2700">
                <a:cs typeface="Times New Roman" panose="02020603050405020304" charset="0"/>
                <a:sym typeface="+mn-ea"/>
              </a:rPr>
              <a:t>__________</a:t>
            </a:r>
            <a:r>
              <a:rPr sz="2700">
                <a:cs typeface="Times New Roman" panose="02020603050405020304" charset="0"/>
                <a:sym typeface="+mn-ea"/>
              </a:rPr>
              <a:t>. As we grow up, we normally give up our childish ways, and our furry friend often </a:t>
            </a:r>
            <a:r>
              <a:rPr lang="en-US" sz="2700">
                <a:cs typeface="Times New Roman" panose="02020603050405020304" charset="0"/>
                <a:sym typeface="+mn-ea"/>
              </a:rPr>
              <a:t>_______</a:t>
            </a:r>
            <a:r>
              <a:rPr sz="2700">
                <a:cs typeface="Times New Roman" panose="02020603050405020304" charset="0"/>
                <a:sym typeface="+mn-ea"/>
              </a:rPr>
              <a:t> in storage or at a jumble sale. </a:t>
            </a:r>
            <a:endParaRPr sz="2700">
              <a:cs typeface="Times New Roman" panose="02020603050405020304" charset="0"/>
            </a:endParaRPr>
          </a:p>
          <a:p>
            <a:pPr marL="0" indent="0">
              <a:buNone/>
            </a:pPr>
            <a:r>
              <a:rPr lang="en-US" sz="2700">
                <a:cs typeface="Times New Roman" panose="02020603050405020304" charset="0"/>
                <a:sym typeface="+mn-ea"/>
              </a:rPr>
              <a:t>     </a:t>
            </a:r>
            <a:r>
              <a:rPr sz="2700">
                <a:cs typeface="Times New Roman" panose="02020603050405020304" charset="0"/>
                <a:sym typeface="+mn-ea"/>
              </a:rPr>
              <a:t>But that's not the case for everyone. It seems that some </a:t>
            </a:r>
            <a:r>
              <a:rPr lang="en-US" sz="2700">
                <a:cs typeface="Times New Roman" panose="02020603050405020304" charset="0"/>
                <a:sym typeface="+mn-ea"/>
              </a:rPr>
              <a:t>_________</a:t>
            </a:r>
            <a:r>
              <a:rPr sz="2700">
                <a:cs typeface="Times New Roman" panose="02020603050405020304" charset="0"/>
                <a:sym typeface="+mn-ea"/>
              </a:rPr>
              <a:t> continue to need their cuddly toy </a:t>
            </a:r>
            <a:r>
              <a:rPr lang="en-US" sz="2700">
                <a:cs typeface="Times New Roman" panose="02020603050405020304" charset="0"/>
                <a:sym typeface="+mn-ea"/>
              </a:rPr>
              <a:t>____________</a:t>
            </a:r>
            <a:r>
              <a:rPr sz="2700">
                <a:cs typeface="Times New Roman" panose="02020603050405020304" charset="0"/>
                <a:sym typeface="+mn-ea"/>
              </a:rPr>
              <a:t>. One sleep survey suggested a tenth of people in the UK need a teddy bear in bed. And for some adults, soft toys remain an essential presence—they take them </a:t>
            </a:r>
            <a:r>
              <a:rPr lang="en-US" sz="2700">
                <a:cs typeface="Times New Roman" panose="02020603050405020304" charset="0"/>
                <a:sym typeface="+mn-ea"/>
              </a:rPr>
              <a:t>_______________</a:t>
            </a:r>
            <a:r>
              <a:rPr sz="2700">
                <a:cs typeface="Times New Roman" panose="02020603050405020304" charset="0"/>
                <a:sym typeface="+mn-ea"/>
              </a:rPr>
              <a:t>.</a:t>
            </a:r>
            <a:endParaRPr sz="2700">
              <a:cs typeface="Times New Roman" panose="02020603050405020304" charset="0"/>
            </a:endParaRPr>
          </a:p>
          <a:p>
            <a:pPr marL="0" indent="0">
              <a:buNone/>
            </a:pPr>
            <a:r>
              <a:rPr lang="en-US" sz="2700">
                <a:cs typeface="Times New Roman" panose="02020603050405020304" charset="0"/>
                <a:sym typeface="+mn-ea"/>
              </a:rPr>
              <a:t>     </a:t>
            </a:r>
            <a:r>
              <a:rPr sz="2700">
                <a:cs typeface="Times New Roman" panose="02020603050405020304" charset="0"/>
                <a:sym typeface="+mn-ea"/>
              </a:rPr>
              <a:t>A cuddly toy can come in many forms—animals, strange shapes or just a piece of stuffed material. But it's the teddy bear </a:t>
            </a:r>
            <a:r>
              <a:rPr lang="en-US" sz="2700">
                <a:cs typeface="Times New Roman" panose="02020603050405020304" charset="0"/>
                <a:sym typeface="+mn-ea"/>
              </a:rPr>
              <a:t>__________</a:t>
            </a:r>
            <a:r>
              <a:rPr sz="2700">
                <a:cs typeface="Times New Roman" panose="02020603050405020304" charset="0"/>
                <a:sym typeface="+mn-ea"/>
              </a:rPr>
              <a:t> that seems to have an enduring appeal—it gives us a </a:t>
            </a:r>
            <a:r>
              <a:rPr sz="2700">
                <a:solidFill>
                  <a:srgbClr val="3333FF"/>
                </a:solidFill>
                <a:cs typeface="Times New Roman" panose="02020603050405020304" charset="0"/>
                <a:sym typeface="+mn-ea"/>
              </a:rPr>
              <a:t>nostalgic </a:t>
            </a:r>
            <a:r>
              <a:rPr sz="2700">
                <a:cs typeface="Times New Roman" panose="02020603050405020304" charset="0"/>
                <a:sym typeface="+mn-ea"/>
              </a:rPr>
              <a:t>feeling and a </a:t>
            </a:r>
            <a:r>
              <a:rPr lang="en-US" sz="2700">
                <a:cs typeface="Times New Roman" panose="02020603050405020304" charset="0"/>
                <a:sym typeface="+mn-ea"/>
              </a:rPr>
              <a:t>________ </a:t>
            </a:r>
            <a:r>
              <a:rPr sz="2700">
                <a:cs typeface="Times New Roman" panose="02020603050405020304" charset="0"/>
                <a:sym typeface="+mn-ea"/>
              </a:rPr>
              <a:t>of our younger days.</a:t>
            </a:r>
            <a:endParaRPr sz="2700">
              <a:cs typeface="Times New Roman" panose="02020603050405020304" charset="0"/>
            </a:endParaRPr>
          </a:p>
          <a:p>
            <a:pPr marL="0" indent="0">
              <a:buNone/>
            </a:pPr>
            <a:r>
              <a:rPr lang="en-US" sz="2700">
                <a:cs typeface="Times New Roman" panose="02020603050405020304" charset="0"/>
                <a:sym typeface="+mn-ea"/>
              </a:rPr>
              <a:t>     </a:t>
            </a:r>
            <a:r>
              <a:rPr sz="2700">
                <a:cs typeface="Times New Roman" panose="02020603050405020304" charset="0"/>
                <a:sym typeface="+mn-ea"/>
              </a:rPr>
              <a:t>Writing for the BBC, historian David Cannadine says, "Perhaps it's that bears </a:t>
            </a:r>
            <a:r>
              <a:rPr lang="en-US" sz="2700">
                <a:cs typeface="Times New Roman" panose="02020603050405020304" charset="0"/>
                <a:sym typeface="+mn-ea"/>
              </a:rPr>
              <a:t>_________ </a:t>
            </a:r>
            <a:r>
              <a:rPr sz="2700">
                <a:cs typeface="Times New Roman" panose="02020603050405020304" charset="0"/>
                <a:sym typeface="+mn-ea"/>
              </a:rPr>
              <a:t>the happy security of a childhood friend who never changes or ____________."</a:t>
            </a:r>
            <a:endParaRPr sz="2700">
              <a:cs typeface="Times New Roman" panose="02020603050405020304" charset="0"/>
            </a:endParaRPr>
          </a:p>
          <a:p>
            <a:endParaRPr lang="zh-CN" altLang="en-US" sz="2700"/>
          </a:p>
        </p:txBody>
      </p:sp>
      <p:sp>
        <p:nvSpPr>
          <p:cNvPr id="18" name="文本框 17"/>
          <p:cNvSpPr txBox="1"/>
          <p:nvPr/>
        </p:nvSpPr>
        <p:spPr>
          <a:xfrm>
            <a:off x="6259830" y="613410"/>
            <a:ext cx="2031365" cy="506730"/>
          </a:xfrm>
          <a:prstGeom prst="rect">
            <a:avLst/>
          </a:prstGeom>
          <a:noFill/>
        </p:spPr>
        <p:txBody>
          <a:bodyPr wrap="square" rtlCol="0">
            <a:spAutoFit/>
          </a:bodyPr>
          <a:lstStyle/>
          <a:p>
            <a:r>
              <a:rPr sz="2700">
                <a:solidFill>
                  <a:srgbClr val="FF0000"/>
                </a:solidFill>
                <a:cs typeface="Times New Roman" panose="02020603050405020304" charset="0"/>
                <a:sym typeface="+mn-ea"/>
              </a:rPr>
              <a:t>childhood</a:t>
            </a:r>
            <a:endParaRPr lang="en-US" sz="2700" dirty="0">
              <a:solidFill>
                <a:srgbClr val="FF0000"/>
              </a:solidFill>
              <a:latin typeface="Calibri" panose="020F0502020204030204" charset="0"/>
              <a:cs typeface="Times New Roman" panose="02020603050405020304" charset="0"/>
              <a:sym typeface="+mn-ea"/>
            </a:endParaRPr>
          </a:p>
        </p:txBody>
      </p:sp>
      <p:sp>
        <p:nvSpPr>
          <p:cNvPr id="19" name="文本框 18"/>
          <p:cNvSpPr txBox="1"/>
          <p:nvPr/>
        </p:nvSpPr>
        <p:spPr>
          <a:xfrm>
            <a:off x="7302500" y="1439545"/>
            <a:ext cx="1312545" cy="506730"/>
          </a:xfrm>
          <a:prstGeom prst="rect">
            <a:avLst/>
          </a:prstGeom>
          <a:noFill/>
        </p:spPr>
        <p:txBody>
          <a:bodyPr wrap="square" rtlCol="0">
            <a:spAutoFit/>
          </a:bodyPr>
          <a:lstStyle/>
          <a:p>
            <a:r>
              <a:rPr sz="2700">
                <a:solidFill>
                  <a:srgbClr val="FF0000"/>
                </a:solidFill>
                <a:cs typeface="Times New Roman" panose="02020603050405020304" charset="0"/>
                <a:sym typeface="+mn-ea"/>
              </a:rPr>
              <a:t>ends up</a:t>
            </a:r>
            <a:endParaRPr lang="en-US" sz="2700" dirty="0">
              <a:solidFill>
                <a:srgbClr val="FF0000"/>
              </a:solidFill>
              <a:latin typeface="Calibri" panose="020F0502020204030204" charset="0"/>
              <a:cs typeface="Times New Roman" panose="02020603050405020304" charset="0"/>
              <a:sym typeface="+mn-ea"/>
            </a:endParaRPr>
          </a:p>
        </p:txBody>
      </p:sp>
      <p:sp>
        <p:nvSpPr>
          <p:cNvPr id="21" name="文本框 20"/>
          <p:cNvSpPr txBox="1"/>
          <p:nvPr/>
        </p:nvSpPr>
        <p:spPr>
          <a:xfrm>
            <a:off x="8255000" y="2258695"/>
            <a:ext cx="1932940" cy="506730"/>
          </a:xfrm>
          <a:prstGeom prst="rect">
            <a:avLst/>
          </a:prstGeom>
          <a:noFill/>
        </p:spPr>
        <p:txBody>
          <a:bodyPr wrap="square" rtlCol="0">
            <a:spAutoFit/>
          </a:bodyPr>
          <a:lstStyle/>
          <a:p>
            <a:r>
              <a:rPr sz="2700">
                <a:solidFill>
                  <a:srgbClr val="FF0000"/>
                </a:solidFill>
                <a:cs typeface="Times New Roman" panose="02020603050405020304" charset="0"/>
                <a:sym typeface="+mn-ea"/>
              </a:rPr>
              <a:t>grown-ups</a:t>
            </a:r>
            <a:endParaRPr lang="en-US" sz="2700" dirty="0">
              <a:solidFill>
                <a:srgbClr val="FF0000"/>
              </a:solidFill>
              <a:latin typeface="Calibri" panose="020F0502020204030204" charset="0"/>
              <a:cs typeface="Times New Roman" panose="02020603050405020304" charset="0"/>
              <a:sym typeface="+mn-ea"/>
            </a:endParaRPr>
          </a:p>
        </p:txBody>
      </p:sp>
      <p:sp>
        <p:nvSpPr>
          <p:cNvPr id="22" name="文本框 21"/>
          <p:cNvSpPr txBox="1"/>
          <p:nvPr/>
        </p:nvSpPr>
        <p:spPr>
          <a:xfrm>
            <a:off x="3154045" y="2684780"/>
            <a:ext cx="2183765" cy="506730"/>
          </a:xfrm>
          <a:prstGeom prst="rect">
            <a:avLst/>
          </a:prstGeom>
          <a:noFill/>
        </p:spPr>
        <p:txBody>
          <a:bodyPr wrap="square" rtlCol="0">
            <a:spAutoFit/>
          </a:bodyPr>
          <a:lstStyle/>
          <a:p>
            <a:r>
              <a:rPr sz="2700">
                <a:solidFill>
                  <a:srgbClr val="FF0000"/>
                </a:solidFill>
                <a:cs typeface="Times New Roman" panose="02020603050405020304" charset="0"/>
                <a:sym typeface="+mn-ea"/>
              </a:rPr>
              <a:t>by their sides</a:t>
            </a:r>
            <a:endParaRPr lang="en-US" sz="2700" dirty="0">
              <a:solidFill>
                <a:srgbClr val="FF0000"/>
              </a:solidFill>
              <a:latin typeface="Calibri" panose="020F0502020204030204" charset="0"/>
              <a:cs typeface="Times New Roman" panose="02020603050405020304" charset="0"/>
              <a:sym typeface="+mn-ea"/>
            </a:endParaRPr>
          </a:p>
        </p:txBody>
      </p:sp>
      <p:sp>
        <p:nvSpPr>
          <p:cNvPr id="23" name="文本框 22"/>
          <p:cNvSpPr txBox="1"/>
          <p:nvPr/>
        </p:nvSpPr>
        <p:spPr>
          <a:xfrm>
            <a:off x="3789680" y="3495040"/>
            <a:ext cx="3439795" cy="506730"/>
          </a:xfrm>
          <a:prstGeom prst="rect">
            <a:avLst/>
          </a:prstGeom>
          <a:noFill/>
        </p:spPr>
        <p:txBody>
          <a:bodyPr wrap="square" rtlCol="0">
            <a:spAutoFit/>
          </a:bodyPr>
          <a:lstStyle/>
          <a:p>
            <a:r>
              <a:rPr sz="2700">
                <a:solidFill>
                  <a:srgbClr val="FF0000"/>
                </a:solidFill>
                <a:cs typeface="Times New Roman" panose="02020603050405020304" charset="0"/>
                <a:sym typeface="+mn-ea"/>
              </a:rPr>
              <a:t>wherever they go</a:t>
            </a:r>
            <a:endParaRPr lang="en-US" sz="2700" dirty="0">
              <a:solidFill>
                <a:srgbClr val="FF0000"/>
              </a:solidFill>
              <a:latin typeface="Calibri" panose="020F0502020204030204" charset="0"/>
              <a:cs typeface="Times New Roman" panose="02020603050405020304" charset="0"/>
              <a:sym typeface="+mn-ea"/>
            </a:endParaRPr>
          </a:p>
        </p:txBody>
      </p:sp>
      <p:sp>
        <p:nvSpPr>
          <p:cNvPr id="24" name="文本框 23"/>
          <p:cNvSpPr txBox="1"/>
          <p:nvPr/>
        </p:nvSpPr>
        <p:spPr>
          <a:xfrm>
            <a:off x="5544820" y="4317365"/>
            <a:ext cx="2016760" cy="506730"/>
          </a:xfrm>
          <a:prstGeom prst="rect">
            <a:avLst/>
          </a:prstGeom>
          <a:noFill/>
        </p:spPr>
        <p:txBody>
          <a:bodyPr wrap="square" rtlCol="0">
            <a:spAutoFit/>
          </a:bodyPr>
          <a:lstStyle/>
          <a:p>
            <a:r>
              <a:rPr sz="2700">
                <a:solidFill>
                  <a:srgbClr val="FF0000"/>
                </a:solidFill>
                <a:cs typeface="Times New Roman" panose="02020603050405020304" charset="0"/>
                <a:sym typeface="+mn-ea"/>
              </a:rPr>
              <a:t>in particular</a:t>
            </a:r>
            <a:endParaRPr lang="en-US" sz="2700" dirty="0">
              <a:solidFill>
                <a:srgbClr val="FF0000"/>
              </a:solidFill>
              <a:latin typeface="Calibri" panose="020F0502020204030204" charset="0"/>
              <a:cs typeface="Times New Roman" panose="02020603050405020304" charset="0"/>
              <a:sym typeface="+mn-ea"/>
            </a:endParaRPr>
          </a:p>
        </p:txBody>
      </p:sp>
      <p:sp>
        <p:nvSpPr>
          <p:cNvPr id="25" name="文本框 24"/>
          <p:cNvSpPr txBox="1"/>
          <p:nvPr/>
        </p:nvSpPr>
        <p:spPr>
          <a:xfrm>
            <a:off x="6134735" y="4727575"/>
            <a:ext cx="1509395" cy="506730"/>
          </a:xfrm>
          <a:prstGeom prst="rect">
            <a:avLst/>
          </a:prstGeom>
          <a:noFill/>
        </p:spPr>
        <p:txBody>
          <a:bodyPr wrap="square" rtlCol="0">
            <a:spAutoFit/>
          </a:bodyPr>
          <a:lstStyle/>
          <a:p>
            <a:r>
              <a:rPr sz="2700">
                <a:solidFill>
                  <a:srgbClr val="FF0000"/>
                </a:solidFill>
                <a:cs typeface="Times New Roman" panose="02020603050405020304" charset="0"/>
                <a:sym typeface="+mn-ea"/>
              </a:rPr>
              <a:t>reminder </a:t>
            </a:r>
            <a:endParaRPr lang="en-US" sz="2700" dirty="0">
              <a:solidFill>
                <a:srgbClr val="FF0000"/>
              </a:solidFill>
              <a:latin typeface="Calibri" panose="020F0502020204030204" charset="0"/>
              <a:cs typeface="Times New Roman" panose="02020603050405020304" charset="0"/>
              <a:sym typeface="+mn-ea"/>
            </a:endParaRPr>
          </a:p>
        </p:txBody>
      </p:sp>
      <p:sp>
        <p:nvSpPr>
          <p:cNvPr id="26" name="文本框 25"/>
          <p:cNvSpPr txBox="1"/>
          <p:nvPr/>
        </p:nvSpPr>
        <p:spPr>
          <a:xfrm>
            <a:off x="5899785" y="1032510"/>
            <a:ext cx="1889760" cy="506730"/>
          </a:xfrm>
          <a:prstGeom prst="rect">
            <a:avLst/>
          </a:prstGeom>
          <a:noFill/>
        </p:spPr>
        <p:txBody>
          <a:bodyPr wrap="square" rtlCol="0">
            <a:spAutoFit/>
          </a:bodyPr>
          <a:lstStyle/>
          <a:p>
            <a:r>
              <a:rPr sz="2700">
                <a:solidFill>
                  <a:srgbClr val="FF0000"/>
                </a:solidFill>
                <a:cs typeface="Times New Roman" panose="02020603050405020304" charset="0"/>
                <a:sym typeface="+mn-ea"/>
              </a:rPr>
              <a:t>companion</a:t>
            </a:r>
            <a:endParaRPr lang="en-US" sz="2700" dirty="0">
              <a:solidFill>
                <a:srgbClr val="FF0000"/>
              </a:solidFill>
              <a:latin typeface="Calibri" panose="020F0502020204030204" charset="0"/>
              <a:cs typeface="Times New Roman" panose="02020603050405020304" charset="0"/>
              <a:sym typeface="+mn-ea"/>
            </a:endParaRPr>
          </a:p>
        </p:txBody>
      </p:sp>
      <p:sp>
        <p:nvSpPr>
          <p:cNvPr id="27" name="文本框 26"/>
          <p:cNvSpPr txBox="1"/>
          <p:nvPr/>
        </p:nvSpPr>
        <p:spPr>
          <a:xfrm>
            <a:off x="72390" y="5553710"/>
            <a:ext cx="1602105" cy="506730"/>
          </a:xfrm>
          <a:prstGeom prst="rect">
            <a:avLst/>
          </a:prstGeom>
          <a:noFill/>
        </p:spPr>
        <p:txBody>
          <a:bodyPr wrap="square" rtlCol="0">
            <a:spAutoFit/>
          </a:bodyPr>
          <a:lstStyle/>
          <a:p>
            <a:r>
              <a:rPr sz="2700">
                <a:solidFill>
                  <a:srgbClr val="FF0000"/>
                </a:solidFill>
                <a:cs typeface="Times New Roman" panose="02020603050405020304" charset="0"/>
                <a:sym typeface="+mn-ea"/>
              </a:rPr>
              <a:t>represent </a:t>
            </a:r>
            <a:endParaRPr lang="en-US" sz="2700" dirty="0">
              <a:solidFill>
                <a:srgbClr val="FF0000"/>
              </a:solidFill>
              <a:latin typeface="Calibri" panose="020F0502020204030204" charset="0"/>
              <a:cs typeface="Times New Roman" panose="02020603050405020304" charset="0"/>
              <a:sym typeface="+mn-ea"/>
            </a:endParaRPr>
          </a:p>
        </p:txBody>
      </p:sp>
      <p:sp>
        <p:nvSpPr>
          <p:cNvPr id="28" name="文本框 27"/>
          <p:cNvSpPr txBox="1"/>
          <p:nvPr/>
        </p:nvSpPr>
        <p:spPr>
          <a:xfrm>
            <a:off x="24130" y="5975985"/>
            <a:ext cx="2301875" cy="506730"/>
          </a:xfrm>
          <a:prstGeom prst="rect">
            <a:avLst/>
          </a:prstGeom>
          <a:noFill/>
        </p:spPr>
        <p:txBody>
          <a:bodyPr wrap="square" rtlCol="0">
            <a:spAutoFit/>
          </a:bodyPr>
          <a:lstStyle/>
          <a:p>
            <a:r>
              <a:rPr lang="en-US" sz="2700">
                <a:solidFill>
                  <a:srgbClr val="FF0000"/>
                </a:solidFill>
                <a:cs typeface="Times New Roman" panose="02020603050405020304" charset="0"/>
                <a:sym typeface="+mn-ea"/>
              </a:rPr>
              <a:t>lets you down</a:t>
            </a:r>
            <a:endParaRPr lang="en-US" sz="2700" dirty="0">
              <a:solidFill>
                <a:srgbClr val="FF0000"/>
              </a:solidFill>
              <a:latin typeface="Calibri" panose="020F0502020204030204" charset="0"/>
              <a:cs typeface="Times New Roman" panose="02020603050405020304" charset="0"/>
              <a:sym typeface="+mn-ea"/>
            </a:endParaRPr>
          </a:p>
        </p:txBody>
      </p:sp>
      <p:pic>
        <p:nvPicPr>
          <p:cNvPr id="2" name="Part I (Take-away English 01.17.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401425" y="612648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delay="0">
                      <p:tgtEl>
                        <p:sldTgt/>
                      </p:tgtEl>
                    </p:cond>
                  </p:endCondLst>
                </p:cTn>
                <p:tgtEl>
                  <p:spTgt spid="2"/>
                </p:tgtEl>
              </p:cMediaNode>
            </p:audio>
          </p:childTnLst>
        </p:cTn>
      </p:par>
    </p:tnLst>
    <p:bldLst>
      <p:bldP spid="18" grpId="0"/>
      <p:bldP spid="19" grpId="0"/>
      <p:bldP spid="21" grpId="0"/>
      <p:bldP spid="22" grpId="0"/>
      <p:bldP spid="23"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0" y="0"/>
            <a:ext cx="2103755" cy="521970"/>
          </a:xfrm>
          <a:prstGeom prst="rect">
            <a:avLst/>
          </a:prstGeom>
          <a:solidFill>
            <a:schemeClr val="accent6"/>
          </a:solidFill>
        </p:spPr>
        <p:txBody>
          <a:bodyPr wrap="square" rtlCol="0">
            <a:spAutoFit/>
          </a:bodyPr>
          <a:lstStyle/>
          <a:p>
            <a:pPr lvl="0" algn="ctr">
              <a:buClrTx/>
              <a:buSzTx/>
              <a:buFontTx/>
            </a:pPr>
            <a:r>
              <a:rPr kumimoji="1" lang="zh-CN" sz="2800" b="1" dirty="0">
                <a:solidFill>
                  <a:schemeClr val="lt1"/>
                </a:solidFill>
                <a:sym typeface="+mn-ea"/>
              </a:rPr>
              <a:t>听写</a:t>
            </a:r>
            <a:r>
              <a:rPr kumimoji="1" lang="en-US" altLang="zh-CN" sz="2800" b="1" dirty="0">
                <a:solidFill>
                  <a:schemeClr val="lt1"/>
                </a:solidFill>
                <a:sym typeface="+mn-ea"/>
              </a:rPr>
              <a:t> Part II</a:t>
            </a:r>
            <a:endParaRPr kumimoji="1" lang="en-US" altLang="zh-CN" sz="2800" b="1" dirty="0">
              <a:solidFill>
                <a:schemeClr val="lt1"/>
              </a:solidFill>
              <a:sym typeface="+mn-ea"/>
            </a:endParaRPr>
          </a:p>
        </p:txBody>
      </p:sp>
      <p:sp>
        <p:nvSpPr>
          <p:cNvPr id="16" name="文本框 15"/>
          <p:cNvSpPr txBox="1"/>
          <p:nvPr/>
        </p:nvSpPr>
        <p:spPr>
          <a:xfrm>
            <a:off x="-12065" y="738505"/>
            <a:ext cx="12216765" cy="5692775"/>
          </a:xfrm>
          <a:prstGeom prst="rect">
            <a:avLst/>
          </a:prstGeom>
          <a:noFill/>
        </p:spPr>
        <p:txBody>
          <a:bodyPr wrap="square" rtlCol="0">
            <a:spAutoFit/>
          </a:bodyPr>
          <a:lstStyle/>
          <a:p>
            <a:pPr marL="0" indent="0">
              <a:buNone/>
            </a:pPr>
            <a:r>
              <a:rPr lang="en-US" sz="2800">
                <a:cs typeface="Times New Roman" panose="02020603050405020304" charset="0"/>
                <a:sym typeface="+mn-ea"/>
              </a:rPr>
              <a:t>     </a:t>
            </a:r>
            <a:r>
              <a:rPr sz="2800">
                <a:cs typeface="Times New Roman" panose="02020603050405020304" charset="0"/>
                <a:sym typeface="+mn-ea"/>
              </a:rPr>
              <a:t>For whatever reason, teddies </a:t>
            </a:r>
            <a:r>
              <a:rPr lang="en-US" sz="2800">
                <a:cs typeface="Times New Roman" panose="02020603050405020304" charset="0"/>
                <a:sym typeface="+mn-ea"/>
              </a:rPr>
              <a:t>________</a:t>
            </a:r>
            <a:r>
              <a:rPr sz="2800">
                <a:cs typeface="Times New Roman" panose="02020603050405020304" charset="0"/>
                <a:sym typeface="+mn-ea"/>
              </a:rPr>
              <a:t> both children and adults of all ages. The teddy bear is much </a:t>
            </a:r>
            <a:r>
              <a:rPr lang="en-US" sz="2800">
                <a:cs typeface="Times New Roman" panose="02020603050405020304" charset="0"/>
                <a:sym typeface="+mn-ea"/>
              </a:rPr>
              <a:t>_________ </a:t>
            </a:r>
            <a:r>
              <a:rPr sz="2800">
                <a:cs typeface="Times New Roman" panose="02020603050405020304" charset="0"/>
                <a:sym typeface="+mn-ea"/>
              </a:rPr>
              <a:t>these days, and they've become something that we don't just grow up with—people buy them as adults too. There are shops which sell only teddy bears, there are teddy bear museums in many countries, and teddy bear </a:t>
            </a:r>
            <a:r>
              <a:rPr lang="en-US" sz="2800">
                <a:cs typeface="Times New Roman" panose="02020603050405020304" charset="0"/>
                <a:sym typeface="+mn-ea"/>
              </a:rPr>
              <a:t>_______</a:t>
            </a:r>
            <a:r>
              <a:rPr sz="2800">
                <a:solidFill>
                  <a:srgbClr val="FF0000"/>
                </a:solidFill>
                <a:cs typeface="Times New Roman" panose="02020603050405020304" charset="0"/>
                <a:sym typeface="+mn-ea"/>
              </a:rPr>
              <a:t> </a:t>
            </a:r>
            <a:r>
              <a:rPr sz="2800">
                <a:cs typeface="Times New Roman" panose="02020603050405020304" charset="0"/>
                <a:sym typeface="+mn-ea"/>
              </a:rPr>
              <a:t>regularly </a:t>
            </a:r>
            <a:r>
              <a:rPr lang="en-US" sz="2800">
                <a:cs typeface="Times New Roman" panose="02020603050405020304" charset="0"/>
                <a:sym typeface="+mn-ea"/>
              </a:rPr>
              <a:t>_________</a:t>
            </a:r>
            <a:r>
              <a:rPr sz="2800">
                <a:cs typeface="Times New Roman" panose="02020603050405020304" charset="0"/>
                <a:sym typeface="+mn-ea"/>
              </a:rPr>
              <a:t> around the world.</a:t>
            </a:r>
            <a:endParaRPr sz="2800">
              <a:cs typeface="Times New Roman" panose="02020603050405020304" charset="0"/>
              <a:sym typeface="+mn-ea"/>
            </a:endParaRPr>
          </a:p>
          <a:p>
            <a:pPr marL="0" indent="0">
              <a:buNone/>
            </a:pPr>
            <a:r>
              <a:rPr lang="en-US" sz="2800">
                <a:cs typeface="Times New Roman" panose="02020603050405020304" charset="0"/>
                <a:sym typeface="+mn-ea"/>
              </a:rPr>
              <a:t>     </a:t>
            </a:r>
            <a:r>
              <a:rPr sz="2800">
                <a:cs typeface="Times New Roman" panose="02020603050405020304" charset="0"/>
                <a:sym typeface="+mn-ea"/>
              </a:rPr>
              <a:t>While our soft toys offer us a kind of comfort blanket, some experts say it's nothing </a:t>
            </a:r>
            <a:r>
              <a:rPr lang="en-US" sz="2800">
                <a:cs typeface="Times New Roman" panose="02020603050405020304" charset="0"/>
                <a:sym typeface="+mn-ea"/>
              </a:rPr>
              <a:t>_______________</a:t>
            </a:r>
            <a:r>
              <a:rPr sz="2800">
                <a:cs typeface="Times New Roman" panose="02020603050405020304" charset="0"/>
                <a:sym typeface="+mn-ea"/>
              </a:rPr>
              <a:t>. It's sometimes good to </a:t>
            </a:r>
            <a:r>
              <a:rPr lang="en-US" sz="2800">
                <a:cs typeface="Times New Roman" panose="02020603050405020304" charset="0"/>
                <a:sym typeface="+mn-ea"/>
              </a:rPr>
              <a:t>_______</a:t>
            </a:r>
            <a:r>
              <a:rPr sz="2800">
                <a:cs typeface="Times New Roman" panose="02020603050405020304" charset="0"/>
                <a:sym typeface="+mn-ea"/>
              </a:rPr>
              <a:t> the </a:t>
            </a:r>
            <a:r>
              <a:rPr sz="2800">
                <a:solidFill>
                  <a:srgbClr val="3333FF"/>
                </a:solidFill>
                <a:cs typeface="Times New Roman" panose="02020603050405020304" charset="0"/>
                <a:sym typeface="+mn-ea"/>
              </a:rPr>
              <a:t>constraint</a:t>
            </a:r>
            <a:r>
              <a:rPr sz="2800">
                <a:cs typeface="Times New Roman" panose="02020603050405020304" charset="0"/>
                <a:sym typeface="+mn-ea"/>
              </a:rPr>
              <a:t>s of adult life and be a big kid again. And research commissioned by Barclaycard in the UK found 44% of adults have </a:t>
            </a:r>
            <a:r>
              <a:rPr lang="en-US" sz="2800">
                <a:cs typeface="Times New Roman" panose="02020603050405020304" charset="0"/>
                <a:sym typeface="+mn-ea"/>
              </a:rPr>
              <a:t>_________</a:t>
            </a:r>
            <a:r>
              <a:rPr sz="2800">
                <a:solidFill>
                  <a:srgbClr val="FF0000"/>
                </a:solidFill>
                <a:cs typeface="Times New Roman" panose="02020603050405020304" charset="0"/>
                <a:sym typeface="+mn-ea"/>
              </a:rPr>
              <a:t> </a:t>
            </a:r>
            <a:r>
              <a:rPr sz="2800">
                <a:cs typeface="Times New Roman" panose="02020603050405020304" charset="0"/>
                <a:sym typeface="+mn-ea"/>
              </a:rPr>
              <a:t>playthings they enjoyed as children because they bring back </a:t>
            </a:r>
            <a:r>
              <a:rPr lang="en-US" sz="2800">
                <a:cs typeface="Times New Roman" panose="02020603050405020304" charset="0"/>
                <a:sym typeface="+mn-ea"/>
              </a:rPr>
              <a:t>______________</a:t>
            </a:r>
            <a:r>
              <a:rPr sz="2800">
                <a:cs typeface="Times New Roman" panose="02020603050405020304" charset="0"/>
                <a:sym typeface="+mn-ea"/>
              </a:rPr>
              <a:t>. Colouring books, cuddly toys and board games were </a:t>
            </a:r>
            <a:r>
              <a:rPr lang="en-US" sz="2800">
                <a:cs typeface="Times New Roman" panose="02020603050405020304" charset="0"/>
                <a:sym typeface="+mn-ea"/>
              </a:rPr>
              <a:t>___________</a:t>
            </a:r>
            <a:r>
              <a:rPr sz="2800">
                <a:cs typeface="Times New Roman" panose="02020603050405020304" charset="0"/>
                <a:sym typeface="+mn-ea"/>
              </a:rPr>
              <a:t>.</a:t>
            </a:r>
            <a:endParaRPr sz="2800">
              <a:cs typeface="Times New Roman" panose="02020603050405020304" charset="0"/>
              <a:sym typeface="+mn-ea"/>
            </a:endParaRPr>
          </a:p>
          <a:p>
            <a:pPr marL="0" indent="0">
              <a:buNone/>
            </a:pPr>
            <a:r>
              <a:rPr lang="en-US" sz="2800">
                <a:cs typeface="Times New Roman" panose="02020603050405020304" charset="0"/>
                <a:sym typeface="+mn-ea"/>
              </a:rPr>
              <a:t>     </a:t>
            </a:r>
            <a:r>
              <a:rPr sz="2800">
                <a:cs typeface="Times New Roman" panose="02020603050405020304" charset="0"/>
                <a:sym typeface="+mn-ea"/>
              </a:rPr>
              <a:t>So, if you're still</a:t>
            </a:r>
            <a:r>
              <a:rPr lang="en-US" sz="2800">
                <a:cs typeface="Times New Roman" panose="02020603050405020304" charset="0"/>
                <a:sym typeface="+mn-ea"/>
              </a:rPr>
              <a:t> _______ </a:t>
            </a:r>
            <a:r>
              <a:rPr sz="2800">
                <a:cs typeface="Times New Roman" panose="02020603050405020304" charset="0"/>
                <a:sym typeface="+mn-ea"/>
              </a:rPr>
              <a:t>your teddy a secret, don't worry—you're not alone!</a:t>
            </a:r>
            <a:endParaRPr sz="2800">
              <a:cs typeface="Times New Roman" panose="02020603050405020304" charset="0"/>
              <a:sym typeface="+mn-ea"/>
            </a:endParaRPr>
          </a:p>
          <a:p>
            <a:endParaRPr lang="zh-CN" altLang="en-US" sz="2800"/>
          </a:p>
        </p:txBody>
      </p:sp>
      <p:sp>
        <p:nvSpPr>
          <p:cNvPr id="19" name="文本框 18"/>
          <p:cNvSpPr txBox="1"/>
          <p:nvPr/>
        </p:nvSpPr>
        <p:spPr>
          <a:xfrm>
            <a:off x="2845435" y="1168400"/>
            <a:ext cx="2012315" cy="521970"/>
          </a:xfrm>
          <a:prstGeom prst="rect">
            <a:avLst/>
          </a:prstGeom>
          <a:noFill/>
        </p:spPr>
        <p:txBody>
          <a:bodyPr wrap="square" rtlCol="0">
            <a:spAutoFit/>
          </a:bodyPr>
          <a:lstStyle/>
          <a:p>
            <a:r>
              <a:rPr sz="2800">
                <a:solidFill>
                  <a:srgbClr val="FF0000"/>
                </a:solidFill>
                <a:cs typeface="Times New Roman" panose="02020603050405020304" charset="0"/>
                <a:sym typeface="+mn-ea"/>
              </a:rPr>
              <a:t>celebrated </a:t>
            </a:r>
            <a:endParaRPr lang="en-US" sz="2800" dirty="0">
              <a:solidFill>
                <a:srgbClr val="FF0000"/>
              </a:solidFill>
              <a:latin typeface="Calibri" panose="020F0502020204030204" charset="0"/>
              <a:cs typeface="Times New Roman" panose="02020603050405020304" charset="0"/>
              <a:sym typeface="+mn-ea"/>
            </a:endParaRPr>
          </a:p>
        </p:txBody>
      </p:sp>
      <p:sp>
        <p:nvSpPr>
          <p:cNvPr id="22" name="文本框 21"/>
          <p:cNvSpPr txBox="1"/>
          <p:nvPr/>
        </p:nvSpPr>
        <p:spPr>
          <a:xfrm>
            <a:off x="24130" y="2453005"/>
            <a:ext cx="1548765" cy="521970"/>
          </a:xfrm>
          <a:prstGeom prst="rect">
            <a:avLst/>
          </a:prstGeom>
          <a:noFill/>
        </p:spPr>
        <p:txBody>
          <a:bodyPr wrap="square" rtlCol="0">
            <a:spAutoFit/>
          </a:bodyPr>
          <a:lstStyle/>
          <a:p>
            <a:r>
              <a:rPr sz="2800">
                <a:solidFill>
                  <a:srgbClr val="FF0000"/>
                </a:solidFill>
                <a:cs typeface="Times New Roman" panose="02020603050405020304" charset="0"/>
                <a:sym typeface="+mn-ea"/>
              </a:rPr>
              <a:t>festivals</a:t>
            </a:r>
            <a:endParaRPr lang="en-US" sz="2800" dirty="0">
              <a:solidFill>
                <a:srgbClr val="FF0000"/>
              </a:solidFill>
              <a:latin typeface="Calibri" panose="020F0502020204030204" charset="0"/>
              <a:cs typeface="Times New Roman" panose="02020603050405020304" charset="0"/>
              <a:sym typeface="+mn-ea"/>
            </a:endParaRPr>
          </a:p>
        </p:txBody>
      </p:sp>
      <p:sp>
        <p:nvSpPr>
          <p:cNvPr id="23" name="文本框 22"/>
          <p:cNvSpPr txBox="1"/>
          <p:nvPr/>
        </p:nvSpPr>
        <p:spPr>
          <a:xfrm>
            <a:off x="2726690" y="2456180"/>
            <a:ext cx="1754505" cy="521970"/>
          </a:xfrm>
          <a:prstGeom prst="rect">
            <a:avLst/>
          </a:prstGeom>
          <a:noFill/>
        </p:spPr>
        <p:txBody>
          <a:bodyPr wrap="square" rtlCol="0">
            <a:spAutoFit/>
          </a:bodyPr>
          <a:lstStyle/>
          <a:p>
            <a:r>
              <a:rPr sz="2800">
                <a:solidFill>
                  <a:srgbClr val="FF0000"/>
                </a:solidFill>
                <a:cs typeface="Times New Roman" panose="02020603050405020304" charset="0"/>
                <a:sym typeface="+mn-ea"/>
              </a:rPr>
              <a:t>take place</a:t>
            </a:r>
            <a:endParaRPr lang="en-US" sz="2800" dirty="0">
              <a:solidFill>
                <a:srgbClr val="FF0000"/>
              </a:solidFill>
              <a:latin typeface="Calibri" panose="020F0502020204030204" charset="0"/>
              <a:cs typeface="Times New Roman" panose="02020603050405020304" charset="0"/>
              <a:sym typeface="+mn-ea"/>
            </a:endParaRPr>
          </a:p>
        </p:txBody>
      </p:sp>
      <p:sp>
        <p:nvSpPr>
          <p:cNvPr id="24" name="文本框 23"/>
          <p:cNvSpPr txBox="1"/>
          <p:nvPr/>
        </p:nvSpPr>
        <p:spPr>
          <a:xfrm>
            <a:off x="1224915" y="3300730"/>
            <a:ext cx="2766060" cy="521970"/>
          </a:xfrm>
          <a:prstGeom prst="rect">
            <a:avLst/>
          </a:prstGeom>
          <a:noFill/>
        </p:spPr>
        <p:txBody>
          <a:bodyPr wrap="square" rtlCol="0">
            <a:spAutoFit/>
          </a:bodyPr>
          <a:lstStyle/>
          <a:p>
            <a:r>
              <a:rPr sz="2800">
                <a:solidFill>
                  <a:srgbClr val="FF0000"/>
                </a:solidFill>
                <a:cs typeface="Times New Roman" panose="02020603050405020304" charset="0"/>
                <a:sym typeface="+mn-ea"/>
              </a:rPr>
              <a:t>to be ashamed of</a:t>
            </a:r>
            <a:endParaRPr lang="en-US" sz="2800" dirty="0">
              <a:solidFill>
                <a:srgbClr val="FF0000"/>
              </a:solidFill>
              <a:latin typeface="Calibri" panose="020F0502020204030204" charset="0"/>
              <a:cs typeface="Times New Roman" panose="02020603050405020304" charset="0"/>
              <a:sym typeface="+mn-ea"/>
            </a:endParaRPr>
          </a:p>
        </p:txBody>
      </p:sp>
      <p:sp>
        <p:nvSpPr>
          <p:cNvPr id="25" name="文本框 24"/>
          <p:cNvSpPr txBox="1"/>
          <p:nvPr/>
        </p:nvSpPr>
        <p:spPr>
          <a:xfrm>
            <a:off x="7398385" y="3300730"/>
            <a:ext cx="1509395" cy="521970"/>
          </a:xfrm>
          <a:prstGeom prst="rect">
            <a:avLst/>
          </a:prstGeom>
          <a:noFill/>
        </p:spPr>
        <p:txBody>
          <a:bodyPr wrap="square" rtlCol="0">
            <a:spAutoFit/>
          </a:bodyPr>
          <a:lstStyle/>
          <a:p>
            <a:r>
              <a:rPr sz="2800">
                <a:solidFill>
                  <a:srgbClr val="FF0000"/>
                </a:solidFill>
                <a:cs typeface="Times New Roman" panose="02020603050405020304" charset="0"/>
                <a:sym typeface="+mn-ea"/>
              </a:rPr>
              <a:t>let go of</a:t>
            </a:r>
            <a:endParaRPr lang="en-US" sz="2800" dirty="0">
              <a:solidFill>
                <a:srgbClr val="FF0000"/>
              </a:solidFill>
              <a:latin typeface="Calibri" panose="020F0502020204030204" charset="0"/>
              <a:cs typeface="Times New Roman" panose="02020603050405020304" charset="0"/>
              <a:sym typeface="+mn-ea"/>
            </a:endParaRPr>
          </a:p>
        </p:txBody>
      </p:sp>
      <p:sp>
        <p:nvSpPr>
          <p:cNvPr id="26" name="文本框 25"/>
          <p:cNvSpPr txBox="1"/>
          <p:nvPr/>
        </p:nvSpPr>
        <p:spPr>
          <a:xfrm>
            <a:off x="4702810" y="738505"/>
            <a:ext cx="1889760" cy="521970"/>
          </a:xfrm>
          <a:prstGeom prst="rect">
            <a:avLst/>
          </a:prstGeom>
          <a:noFill/>
        </p:spPr>
        <p:txBody>
          <a:bodyPr wrap="square" rtlCol="0">
            <a:spAutoFit/>
          </a:bodyPr>
          <a:lstStyle/>
          <a:p>
            <a:r>
              <a:rPr sz="2800">
                <a:solidFill>
                  <a:srgbClr val="FF0000"/>
                </a:solidFill>
                <a:cs typeface="Times New Roman" panose="02020603050405020304" charset="0"/>
                <a:sym typeface="+mn-ea"/>
              </a:rPr>
              <a:t>appeal to</a:t>
            </a:r>
            <a:endParaRPr lang="en-US" sz="2800" dirty="0">
              <a:solidFill>
                <a:srgbClr val="FF0000"/>
              </a:solidFill>
              <a:latin typeface="Calibri" panose="020F0502020204030204" charset="0"/>
              <a:cs typeface="Times New Roman" panose="02020603050405020304" charset="0"/>
              <a:sym typeface="+mn-ea"/>
            </a:endParaRPr>
          </a:p>
        </p:txBody>
      </p:sp>
      <p:sp>
        <p:nvSpPr>
          <p:cNvPr id="27" name="文本框 26"/>
          <p:cNvSpPr txBox="1"/>
          <p:nvPr/>
        </p:nvSpPr>
        <p:spPr>
          <a:xfrm>
            <a:off x="4262120" y="4163060"/>
            <a:ext cx="1788795" cy="521970"/>
          </a:xfrm>
          <a:prstGeom prst="rect">
            <a:avLst/>
          </a:prstGeom>
          <a:noFill/>
        </p:spPr>
        <p:txBody>
          <a:bodyPr wrap="square" rtlCol="0">
            <a:spAutoFit/>
          </a:bodyPr>
          <a:lstStyle/>
          <a:p>
            <a:r>
              <a:rPr sz="2800">
                <a:solidFill>
                  <a:srgbClr val="FF0000"/>
                </a:solidFill>
                <a:cs typeface="Times New Roman" panose="02020603050405020304" charset="0"/>
                <a:sym typeface="+mn-ea"/>
              </a:rPr>
              <a:t>purchased</a:t>
            </a:r>
            <a:endParaRPr lang="en-US" sz="2800" dirty="0">
              <a:solidFill>
                <a:srgbClr val="FF0000"/>
              </a:solidFill>
              <a:latin typeface="Calibri" panose="020F0502020204030204" charset="0"/>
              <a:cs typeface="Times New Roman" panose="02020603050405020304" charset="0"/>
              <a:sym typeface="+mn-ea"/>
            </a:endParaRPr>
          </a:p>
        </p:txBody>
      </p:sp>
      <p:sp>
        <p:nvSpPr>
          <p:cNvPr id="28" name="文本框 27"/>
          <p:cNvSpPr txBox="1"/>
          <p:nvPr/>
        </p:nvSpPr>
        <p:spPr>
          <a:xfrm>
            <a:off x="3573145" y="4594225"/>
            <a:ext cx="2613660" cy="521970"/>
          </a:xfrm>
          <a:prstGeom prst="rect">
            <a:avLst/>
          </a:prstGeom>
          <a:noFill/>
        </p:spPr>
        <p:txBody>
          <a:bodyPr wrap="square" rtlCol="0">
            <a:spAutoFit/>
          </a:bodyPr>
          <a:lstStyle/>
          <a:p>
            <a:r>
              <a:rPr sz="2800">
                <a:solidFill>
                  <a:srgbClr val="FF0000"/>
                </a:solidFill>
                <a:cs typeface="Times New Roman" panose="02020603050405020304" charset="0"/>
                <a:sym typeface="+mn-ea"/>
              </a:rPr>
              <a:t>happy memories</a:t>
            </a:r>
            <a:endParaRPr lang="en-US" sz="2800" dirty="0">
              <a:solidFill>
                <a:srgbClr val="FF0000"/>
              </a:solidFill>
              <a:latin typeface="Calibri" panose="020F0502020204030204" charset="0"/>
              <a:cs typeface="Times New Roman" panose="02020603050405020304" charset="0"/>
              <a:sym typeface="+mn-ea"/>
            </a:endParaRPr>
          </a:p>
        </p:txBody>
      </p:sp>
      <p:sp>
        <p:nvSpPr>
          <p:cNvPr id="2" name="文本框 1"/>
          <p:cNvSpPr txBox="1"/>
          <p:nvPr/>
        </p:nvSpPr>
        <p:spPr>
          <a:xfrm>
            <a:off x="1819275" y="5019040"/>
            <a:ext cx="2613660" cy="521970"/>
          </a:xfrm>
          <a:prstGeom prst="rect">
            <a:avLst/>
          </a:prstGeom>
          <a:noFill/>
        </p:spPr>
        <p:txBody>
          <a:bodyPr wrap="square" rtlCol="0">
            <a:spAutoFit/>
          </a:bodyPr>
          <a:lstStyle/>
          <a:p>
            <a:r>
              <a:rPr sz="2800">
                <a:solidFill>
                  <a:srgbClr val="FF0000"/>
                </a:solidFill>
                <a:cs typeface="Times New Roman" panose="02020603050405020304" charset="0"/>
                <a:sym typeface="+mn-ea"/>
              </a:rPr>
              <a:t>top of the list</a:t>
            </a:r>
            <a:endParaRPr lang="en-US" sz="2800" dirty="0">
              <a:solidFill>
                <a:srgbClr val="FF0000"/>
              </a:solidFill>
              <a:latin typeface="Calibri" panose="020F0502020204030204" charset="0"/>
              <a:cs typeface="Times New Roman" panose="02020603050405020304" charset="0"/>
              <a:sym typeface="+mn-ea"/>
            </a:endParaRPr>
          </a:p>
        </p:txBody>
      </p:sp>
      <p:sp>
        <p:nvSpPr>
          <p:cNvPr id="3" name="文本框 2"/>
          <p:cNvSpPr txBox="1"/>
          <p:nvPr/>
        </p:nvSpPr>
        <p:spPr>
          <a:xfrm>
            <a:off x="2783840" y="5433060"/>
            <a:ext cx="1502410" cy="521970"/>
          </a:xfrm>
          <a:prstGeom prst="rect">
            <a:avLst/>
          </a:prstGeom>
          <a:noFill/>
        </p:spPr>
        <p:txBody>
          <a:bodyPr wrap="square" rtlCol="0">
            <a:spAutoFit/>
          </a:bodyPr>
          <a:lstStyle/>
          <a:p>
            <a:r>
              <a:rPr sz="2800">
                <a:solidFill>
                  <a:srgbClr val="FF0000"/>
                </a:solidFill>
                <a:cs typeface="Times New Roman" panose="02020603050405020304" charset="0"/>
                <a:sym typeface="+mn-ea"/>
              </a:rPr>
              <a:t>keeping</a:t>
            </a:r>
            <a:r>
              <a:rPr sz="2800">
                <a:cs typeface="Times New Roman" panose="02020603050405020304" charset="0"/>
                <a:sym typeface="+mn-ea"/>
              </a:rPr>
              <a:t> </a:t>
            </a:r>
            <a:endParaRPr lang="en-US" sz="2800" dirty="0">
              <a:solidFill>
                <a:srgbClr val="FF0000"/>
              </a:solidFill>
              <a:latin typeface="Calibri" panose="020F0502020204030204" charset="0"/>
              <a:cs typeface="Times New Roman" panose="02020603050405020304" charset="0"/>
              <a:sym typeface="+mn-ea"/>
            </a:endParaRPr>
          </a:p>
        </p:txBody>
      </p:sp>
      <p:pic>
        <p:nvPicPr>
          <p:cNvPr id="4" name="Part II (Take-away English 01.17.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468100" y="608139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linds(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linds(horizontal)">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delay="0">
                      <p:tgtEl>
                        <p:sldTgt/>
                      </p:tgtEl>
                    </p:cond>
                  </p:endCondLst>
                </p:cTn>
                <p:tgtEl>
                  <p:spTgt spid="4"/>
                </p:tgtEl>
              </p:cMediaNode>
            </p:audio>
          </p:childTnLst>
        </p:cTn>
      </p:par>
    </p:tnLst>
    <p:bldLst>
      <p:bldP spid="19" grpId="0"/>
      <p:bldP spid="22" grpId="0"/>
      <p:bldP spid="23" grpId="0"/>
      <p:bldP spid="24" grpId="0"/>
      <p:bldP spid="25" grpId="0"/>
      <p:bldP spid="26" grpId="0"/>
      <p:bldP spid="27" grpId="0"/>
      <p:bldP spid="28" grpId="0"/>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355" y="538480"/>
            <a:ext cx="12099925" cy="580199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宋体" panose="02010600030101010101" pitchFamily="2" charset="-122"/>
                <a:cs typeface="Times New Roman" panose="02020603050405020304" charset="0"/>
              </a:rPr>
              <a:t>1.</a:t>
            </a:r>
            <a:r>
              <a:rPr sz="2800">
                <a:solidFill>
                  <a:srgbClr val="3333FF"/>
                </a:solidFill>
                <a:latin typeface="Times New Roman" panose="02020603050405020304" charset="0"/>
                <a:cs typeface="Times New Roman" panose="02020603050405020304" charset="0"/>
                <a:sym typeface="+mn-ea"/>
              </a:rPr>
              <a:t>nostalgic</a:t>
            </a:r>
            <a:r>
              <a:rPr lang="en-US" altLang="zh-CN" sz="2800">
                <a:latin typeface="Times New Roman" panose="02020603050405020304" charset="0"/>
                <a:ea typeface="宋体" panose="02010600030101010101" pitchFamily="2" charset="-122"/>
                <a:cs typeface="Times New Roman" panose="02020603050405020304" charset="0"/>
              </a:rPr>
              <a:t>: causing sb to think affectionately about the past  </a:t>
            </a:r>
            <a:endParaRPr lang="en-US" altLang="zh-CN"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使人怀念过去的；引起怀旧之情的</a:t>
            </a:r>
            <a:endParaRPr lang="zh-CN" altLang="en-US" sz="2800">
              <a:latin typeface="Times New Roman" panose="02020603050405020304" charset="0"/>
              <a:ea typeface="宋体" panose="02010600030101010101" pitchFamily="2"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宋体" panose="02010600030101010101" pitchFamily="2" charset="-122"/>
                <a:cs typeface="Times New Roman" panose="02020603050405020304" charset="0"/>
              </a:rPr>
              <a:t>Somehow the place even smelt wonderfully nostalgic.</a:t>
            </a:r>
            <a:endParaRPr lang="en-US" altLang="zh-CN" sz="2800">
              <a:latin typeface="Times New Roman" panose="02020603050405020304" charset="0"/>
              <a:ea typeface="宋体" panose="02010600030101010101" pitchFamily="2"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不知为什么，这个地方竟透出一种浓郁的怀旧气息。</a:t>
            </a:r>
            <a:endParaRPr lang="zh-CN" altLang="en-US"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pPr>
            <a:r>
              <a:rPr lang="en-US" altLang="zh-CN" sz="3000">
                <a:latin typeface="宋体" panose="02010600030101010101" pitchFamily="2" charset="-122"/>
                <a:ea typeface="宋体" panose="02010600030101010101" pitchFamily="2" charset="-122"/>
                <a:cs typeface="宋体" panose="02010600030101010101" pitchFamily="2" charset="-122"/>
              </a:rPr>
              <a:t>           </a:t>
            </a:r>
            <a:endParaRPr lang="zh-CN" altLang="en-US" sz="3000">
              <a:latin typeface="宋体" panose="02010600030101010101" pitchFamily="2" charset="-122"/>
              <a:ea typeface="宋体" panose="02010600030101010101" pitchFamily="2" charset="-122"/>
              <a:cs typeface="宋体" panose="02010600030101010101" pitchFamily="2"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ea typeface="宋体" panose="02010600030101010101" pitchFamily="2"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ea typeface="宋体" panose="02010600030101010101" pitchFamily="2" charset="-122"/>
                <a:cs typeface="Times New Roman" panose="02020603050405020304" charset="0"/>
              </a:rPr>
              <a:t>2.</a:t>
            </a:r>
            <a:r>
              <a:rPr sz="2800">
                <a:solidFill>
                  <a:srgbClr val="3333FF"/>
                </a:solidFill>
                <a:latin typeface="Times New Roman" panose="02020603050405020304" charset="0"/>
                <a:cs typeface="Times New Roman" panose="02020603050405020304" charset="0"/>
                <a:sym typeface="+mn-ea"/>
              </a:rPr>
              <a:t>constraint</a:t>
            </a:r>
            <a:r>
              <a:rPr lang="en-US" altLang="zh-CN" sz="2800">
                <a:latin typeface="Times New Roman" panose="02020603050405020304" charset="0"/>
                <a:ea typeface="宋体" panose="02010600030101010101" pitchFamily="2" charset="-122"/>
                <a:cs typeface="Times New Roman" panose="02020603050405020304" charset="0"/>
              </a:rPr>
              <a:t>: (on sth) a thing that limits or restricts sth, or your freedom to do sth  </a:t>
            </a:r>
            <a:endParaRPr lang="en-US" altLang="zh-CN" sz="2800">
              <a:latin typeface="Times New Roman" panose="02020603050405020304" charset="0"/>
              <a:ea typeface="宋体" panose="02010600030101010101" pitchFamily="2"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限制；限定；约束</a:t>
            </a:r>
            <a:endParaRPr lang="en-US" altLang="zh-CN" sz="2800">
              <a:latin typeface="Times New Roman" panose="02020603050405020304" charset="0"/>
              <a:ea typeface="宋体" panose="02010600030101010101" pitchFamily="2"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sz="2800">
                <a:latin typeface="Times New Roman" panose="02020603050405020304" charset="0"/>
                <a:ea typeface="宋体" panose="02010600030101010101" pitchFamily="2" charset="-122"/>
                <a:cs typeface="Times New Roman" panose="02020603050405020304" charset="0"/>
              </a:rPr>
              <a:t>Their decision to abandon the trip was made because of financial constraints.</a:t>
            </a:r>
            <a:endParaRPr lang="en-US"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他们决定放弃这次出游是因为财力有限。</a:t>
            </a:r>
            <a:endParaRPr lang="zh-CN" altLang="en-US" sz="2800">
              <a:latin typeface="Times New Roman" panose="02020603050405020304" charset="0"/>
              <a:ea typeface="宋体" panose="02010600030101010101" pitchFamily="2" charset="-122"/>
              <a:cs typeface="Times New Roman" panose="02020603050405020304" charset="0"/>
            </a:endParaRPr>
          </a:p>
          <a:p>
            <a:pPr algn="l">
              <a:lnSpc>
                <a:spcPct val="90000"/>
              </a:lnSpc>
              <a:spcBef>
                <a:spcPts val="1000"/>
              </a:spcBef>
              <a:buClrTx/>
              <a:buSzTx/>
              <a:buFont typeface="Arial" panose="020B0604020202020204" pitchFamily="34" charset="0"/>
              <a:buNone/>
            </a:pPr>
            <a:r>
              <a:rPr lang="zh-CN" altLang="en-US" sz="3000">
                <a:latin typeface="宋体" panose="02010600030101010101" pitchFamily="2" charset="-122"/>
                <a:ea typeface="宋体" panose="02010600030101010101" pitchFamily="2" charset="-122"/>
                <a:cs typeface="宋体" panose="02010600030101010101" pitchFamily="2" charset="-122"/>
              </a:rPr>
              <a:t> </a:t>
            </a:r>
            <a:r>
              <a:rPr lang="en-US" altLang="zh-CN" sz="3000">
                <a:latin typeface="宋体" panose="02010600030101010101" pitchFamily="2" charset="-122"/>
                <a:ea typeface="宋体" panose="02010600030101010101" pitchFamily="2" charset="-122"/>
                <a:cs typeface="宋体" panose="02010600030101010101" pitchFamily="2" charset="-122"/>
              </a:rPr>
              <a:t>          </a:t>
            </a:r>
            <a:endParaRPr lang="en-US" altLang="zh-CN">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2" name="文本框 1"/>
          <p:cNvSpPr txBox="1"/>
          <p:nvPr/>
        </p:nvSpPr>
        <p:spPr>
          <a:xfrm>
            <a:off x="224155" y="255778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5" name="文本框 4"/>
          <p:cNvSpPr txBox="1"/>
          <p:nvPr/>
        </p:nvSpPr>
        <p:spPr>
          <a:xfrm>
            <a:off x="212090" y="572897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6" name="文本框 5"/>
          <p:cNvSpPr txBox="1"/>
          <p:nvPr/>
        </p:nvSpPr>
        <p:spPr>
          <a:xfrm>
            <a:off x="163830" y="6242685"/>
            <a:ext cx="1198245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Water shortages in the area will be the main constraint on development.</a:t>
            </a:r>
            <a:endParaRPr lang="en-US"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047240" y="2601595"/>
            <a:ext cx="6802755" cy="478155"/>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lang="zh-CN" sz="2800">
                <a:latin typeface="Times New Roman" panose="02020603050405020304" charset="0"/>
                <a:ea typeface="宋体" panose="02010600030101010101" pitchFamily="2" charset="-122"/>
                <a:cs typeface="Times New Roman" panose="02020603050405020304" charset="0"/>
              </a:rPr>
              <a:t>我很怀念我成长的地方</a:t>
            </a:r>
            <a:r>
              <a:rPr lang="zh-CN" altLang="en-US" sz="2800">
                <a:latin typeface="Times New Roman" panose="02020603050405020304" charset="0"/>
                <a:ea typeface="宋体" panose="02010600030101010101" pitchFamily="2" charset="-122"/>
                <a:cs typeface="Times New Roman" panose="02020603050405020304" charset="0"/>
              </a:rPr>
              <a:t>。</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120650" y="3155315"/>
            <a:ext cx="80441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 feel quite nostalgic for the place where I grew up.</a:t>
            </a:r>
            <a:endParaRPr lang="en-US" alt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194310" y="3628390"/>
            <a:ext cx="7381875"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8"/>
          <p:cNvCxnSpPr/>
          <p:nvPr/>
        </p:nvCxnSpPr>
        <p:spPr>
          <a:xfrm flipV="1">
            <a:off x="217805" y="6679565"/>
            <a:ext cx="10297795" cy="438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047240" y="5780405"/>
            <a:ext cx="8067040" cy="478155"/>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lang="zh-CN" sz="2800">
                <a:latin typeface="Times New Roman" panose="02020603050405020304" charset="0"/>
                <a:ea typeface="宋体" panose="02010600030101010101" pitchFamily="2" charset="-122"/>
                <a:cs typeface="Times New Roman" panose="02020603050405020304" charset="0"/>
              </a:rPr>
              <a:t>水资源匮乏将是制约该地区发展的一个主要因素</a:t>
            </a:r>
            <a:r>
              <a:rPr sz="2800">
                <a:latin typeface="Times New Roman" panose="02020603050405020304" charset="0"/>
                <a:ea typeface="宋体" panose="02010600030101010101" pitchFamily="2" charset="-122"/>
                <a:cs typeface="Times New Roman" panose="02020603050405020304" charset="0"/>
              </a:rPr>
              <a:t>。</a:t>
            </a:r>
            <a:endParaRPr lang="zh-CN" altLang="en-US" sz="280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linds(horizontal)">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blinds(horizontal)">
                                      <p:cBhvr>
                                        <p:cTn id="31" dur="500"/>
                                        <p:tgtEl>
                                          <p:spTgt spid="4">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blinds(horizontal)">
                                      <p:cBhvr>
                                        <p:cTn id="34" dur="500"/>
                                        <p:tgtEl>
                                          <p:spTgt spid="4">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3" presetClass="entr" presetSubtype="1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6" grpId="0"/>
      <p:bldP spid="8"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120650" y="609600"/>
            <a:ext cx="11910060" cy="333565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1981835" cy="521970"/>
          </a:xfrm>
          <a:prstGeom prst="rect">
            <a:avLst/>
          </a:prstGeom>
          <a:solidFill>
            <a:schemeClr val="accent6"/>
          </a:solidFill>
        </p:spPr>
        <p:txBody>
          <a:bodyPr wrap="square" rtlCol="0">
            <a:spAutoFit/>
          </a:bodyPr>
          <a:lstStyle/>
          <a:p>
            <a:r>
              <a:rPr kumimoji="1" lang="zh-CN" sz="2800" b="1" dirty="0">
                <a:solidFill>
                  <a:schemeClr val="lt1"/>
                </a:solidFill>
              </a:rPr>
              <a:t>长难句</a:t>
            </a:r>
            <a:r>
              <a:rPr kumimoji="1" lang="zh-CN" sz="2800" b="1" dirty="0" smtClean="0">
                <a:solidFill>
                  <a:schemeClr val="lt1"/>
                </a:solidFill>
              </a:rPr>
              <a:t>分析</a:t>
            </a:r>
            <a:r>
              <a:rPr kumimoji="1" lang="en-US" altLang="zh-CN" sz="2800" b="1" dirty="0" smtClean="0">
                <a:solidFill>
                  <a:schemeClr val="lt1"/>
                </a:solidFill>
              </a:rPr>
              <a:t> </a:t>
            </a:r>
            <a:endParaRPr kumimoji="1" lang="zh-CN" sz="2800" b="1" dirty="0">
              <a:solidFill>
                <a:schemeClr val="lt1"/>
              </a:solidFill>
            </a:endParaRPr>
          </a:p>
        </p:txBody>
      </p:sp>
      <p:sp>
        <p:nvSpPr>
          <p:cNvPr id="1048612" name="文本框 8"/>
          <p:cNvSpPr txBox="1"/>
          <p:nvPr/>
        </p:nvSpPr>
        <p:spPr>
          <a:xfrm>
            <a:off x="415033" y="606226"/>
            <a:ext cx="11615420" cy="1383665"/>
          </a:xfrm>
          <a:prstGeom prst="rect">
            <a:avLst/>
          </a:prstGeom>
          <a:noFill/>
        </p:spPr>
        <p:txBody>
          <a:bodyPr wrap="square">
            <a:spAutoFit/>
          </a:bodyPr>
          <a:lstStyle/>
          <a:p>
            <a:r>
              <a:rPr lang="en-US" sz="2800" dirty="0">
                <a:latin typeface="Times New Roman" panose="02020603050405020304" charset="0"/>
                <a:cs typeface="Times New Roman" panose="02020603050405020304" charset="0"/>
                <a:sym typeface="+mn-ea"/>
              </a:rPr>
              <a:t>Research commissioned by Barclaycard in the UK found 44% of adults have purchased playthings they enjoyed as children because they bring back happy memories.</a:t>
            </a:r>
            <a:endParaRPr lang="en-US" sz="2800" dirty="0">
              <a:latin typeface="Times New Roman" panose="02020603050405020304" charset="0"/>
              <a:cs typeface="Times New Roman" panose="02020603050405020304" charset="0"/>
              <a:sym typeface="+mn-ea"/>
            </a:endParaRPr>
          </a:p>
        </p:txBody>
      </p:sp>
      <p:sp>
        <p:nvSpPr>
          <p:cNvPr id="1048613" name="文本框 3"/>
          <p:cNvSpPr txBox="1"/>
          <p:nvPr/>
        </p:nvSpPr>
        <p:spPr>
          <a:xfrm>
            <a:off x="337484" y="4133103"/>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48614" name="文本框 9"/>
          <p:cNvSpPr txBox="1"/>
          <p:nvPr/>
        </p:nvSpPr>
        <p:spPr>
          <a:xfrm>
            <a:off x="1266825" y="4149725"/>
            <a:ext cx="10885170" cy="860425"/>
          </a:xfrm>
          <a:prstGeom prst="rect">
            <a:avLst/>
          </a:prstGeom>
          <a:noFill/>
        </p:spPr>
        <p:txBody>
          <a:bodyPr wrap="square" rtlCol="0">
            <a:spAutoFit/>
          </a:bodyPr>
          <a:lstStyle/>
          <a:p>
            <a:r>
              <a:rPr lang="zh-CN" altLang="en-US" sz="2500" dirty="0" smtClean="0">
                <a:latin typeface="Times New Roman" panose="02020603050405020304" charset="0"/>
                <a:ea typeface="华文中宋" panose="02010600040101010101" charset="-122"/>
                <a:cs typeface="Times New Roman" panose="02020603050405020304" charset="0"/>
              </a:rPr>
              <a:t>巴克莱卡在英国委托进行的一项研究发现，44%的成年人购买了他们小时候喜欢的玩具，因为它们能唤起美好的回忆。 </a:t>
            </a:r>
            <a:endParaRPr lang="zh-CN" sz="2500" dirty="0">
              <a:latin typeface="Times New Roman" panose="02020603050405020304" charset="0"/>
              <a:ea typeface="华文中宋" panose="02010600040101010101" charset="-122"/>
              <a:cs typeface="Times New Roman" panose="02020603050405020304" charset="0"/>
            </a:endParaRPr>
          </a:p>
        </p:txBody>
      </p:sp>
      <p:sp>
        <p:nvSpPr>
          <p:cNvPr id="4" name="文本框 3"/>
          <p:cNvSpPr txBox="1"/>
          <p:nvPr/>
        </p:nvSpPr>
        <p:spPr>
          <a:xfrm>
            <a:off x="337065" y="1924356"/>
            <a:ext cx="11476990" cy="1814830"/>
          </a:xfrm>
          <a:prstGeom prst="rect">
            <a:avLst/>
          </a:prstGeom>
          <a:solidFill>
            <a:schemeClr val="accent6">
              <a:lumMod val="20000"/>
              <a:lumOff val="80000"/>
            </a:schemeClr>
          </a:solidFill>
        </p:spPr>
        <p:txBody>
          <a:bodyPr wrap="square" rtlCol="0">
            <a:spAutoFit/>
          </a:bodyPr>
          <a:lstStyle/>
          <a:p>
            <a:r>
              <a:rPr lang="en-US" altLang="zh-CN" sz="2800" dirty="0">
                <a:effectLst/>
                <a:latin typeface="Times New Roman" panose="02020603050405020304" charset="0"/>
                <a:ea typeface="华文中宋" panose="02010600040101010101" charset="-122"/>
                <a:cs typeface="Times New Roman" panose="02020603050405020304" charset="0"/>
                <a:sym typeface="+mn-ea"/>
              </a:rPr>
              <a:t>分析：本句</a:t>
            </a:r>
            <a:r>
              <a:rPr lang="zh-CN" altLang="zh-CN" sz="2800" dirty="0">
                <a:effectLst/>
                <a:latin typeface="Times New Roman" panose="02020603050405020304" charset="0"/>
                <a:ea typeface="华文中宋" panose="02010600040101010101" charset="-122"/>
                <a:cs typeface="Times New Roman" panose="02020603050405020304" charset="0"/>
                <a:sym typeface="+mn-ea"/>
              </a:rPr>
              <a:t>是一个复合句，</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a:effectLst/>
                <a:latin typeface="Times New Roman" panose="02020603050405020304" charset="0"/>
                <a:ea typeface="华文中宋" panose="02010600040101010101" charset="-122"/>
                <a:cs typeface="Times New Roman" panose="02020603050405020304" charset="0"/>
                <a:sym typeface="+mn-ea"/>
              </a:rPr>
              <a:t>44% of... memories</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a:effectLst/>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，其中</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sz="2800" dirty="0">
                <a:latin typeface="Times New Roman" panose="02020603050405020304" charset="0"/>
                <a:cs typeface="Times New Roman" panose="02020603050405020304" charset="0"/>
                <a:sym typeface="+mn-ea"/>
              </a:rPr>
              <a:t>they enjoyed as children</a:t>
            </a:r>
            <a:r>
              <a:rPr lang="en-US" altLang="zh-CN" sz="2800" dirty="0" smtClean="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是</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，修饰先行词</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en-US" sz="2800" dirty="0">
                <a:latin typeface="Times New Roman" panose="02020603050405020304" charset="0"/>
                <a:cs typeface="Times New Roman" panose="02020603050405020304" charset="0"/>
                <a:sym typeface="+mn-ea"/>
              </a:rPr>
              <a:t>because... memories</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a:effectLst/>
                <a:latin typeface="宋体" panose="02010600030101010101" pitchFamily="2" charset="-122"/>
                <a:ea typeface="宋体" panose="02010600030101010101" pitchFamily="2" charset="-122"/>
                <a:cs typeface="Times New Roman" panose="02020603050405020304" charset="0"/>
                <a:sym typeface="+mn-ea"/>
              </a:rPr>
              <a:t>是</a:t>
            </a:r>
            <a:r>
              <a:rPr lang="en-US" altLang="zh-CN" sz="2800" dirty="0">
                <a:effectLst/>
                <a:latin typeface="宋体" panose="02010600030101010101" pitchFamily="2" charset="-122"/>
                <a:ea typeface="宋体" panose="02010600030101010101" pitchFamily="2" charset="-122"/>
                <a:cs typeface="Times New Roman" panose="02020603050405020304" charset="0"/>
                <a:sym typeface="+mn-ea"/>
              </a:rPr>
              <a:t>_____________</a:t>
            </a:r>
            <a:r>
              <a:rPr lang="zh-CN" altLang="en-US" sz="2800" dirty="0">
                <a:effectLst/>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smtClean="0">
                <a:latin typeface="Times New Roman" panose="02020603050405020304" charset="0"/>
                <a:ea typeface="华文中宋" panose="02010600040101010101" charset="-122"/>
                <a:cs typeface="Times New Roman" panose="02020603050405020304" charset="0"/>
                <a:sym typeface="+mn-ea"/>
              </a:rPr>
              <a:t>主语</a:t>
            </a:r>
            <a:r>
              <a:rPr lang="en-US" altLang="zh-CN" sz="2800" dirty="0" smtClean="0">
                <a:latin typeface="宋体" panose="02010600030101010101" pitchFamily="2" charset="-122"/>
                <a:ea typeface="宋体" panose="02010600030101010101" pitchFamily="2" charset="-122"/>
                <a:cs typeface="Times New Roman" panose="02020603050405020304" charset="0"/>
                <a:sym typeface="+mn-ea"/>
              </a:rPr>
              <a:t>“</a:t>
            </a:r>
            <a:r>
              <a:rPr lang="en-US" altLang="zh-CN" sz="2800" dirty="0" smtClean="0">
                <a:latin typeface="Times New Roman" panose="02020603050405020304" charset="0"/>
                <a:ea typeface="华文中宋" panose="02010600040101010101" charset="-122"/>
                <a:cs typeface="Times New Roman" panose="02020603050405020304" charset="0"/>
                <a:sym typeface="+mn-ea"/>
              </a:rPr>
              <a:t>Research</a:t>
            </a:r>
            <a:r>
              <a:rPr lang="en-US" altLang="zh-CN" sz="2800" dirty="0" smtClean="0">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smtClean="0">
                <a:latin typeface="宋体" panose="02010600030101010101" pitchFamily="2" charset="-122"/>
                <a:ea typeface="宋体" panose="02010600030101010101" pitchFamily="2" charset="-122"/>
                <a:cs typeface="Times New Roman" panose="02020603050405020304" charset="0"/>
                <a:sym typeface="+mn-ea"/>
              </a:rPr>
              <a:t>后的</a:t>
            </a:r>
            <a:r>
              <a:rPr lang="en-US" altLang="zh-CN" sz="2800" dirty="0" smtClean="0">
                <a:latin typeface="宋体" panose="02010600030101010101" pitchFamily="2" charset="-122"/>
                <a:ea typeface="宋体" panose="02010600030101010101" pitchFamily="2" charset="-122"/>
                <a:cs typeface="Times New Roman" panose="02020603050405020304" charset="0"/>
                <a:sym typeface="+mn-ea"/>
              </a:rPr>
              <a:t>“</a:t>
            </a:r>
            <a:r>
              <a:rPr lang="en-US" sz="2800" dirty="0">
                <a:latin typeface="Times New Roman" panose="02020603050405020304" charset="0"/>
                <a:cs typeface="Times New Roman" panose="02020603050405020304" charset="0"/>
                <a:sym typeface="+mn-ea"/>
              </a:rPr>
              <a:t>commissioned by Barclaycard in the UK</a:t>
            </a:r>
            <a:r>
              <a:rPr lang="en-US" altLang="zh-CN" sz="2800" dirty="0" smtClean="0">
                <a:latin typeface="宋体" panose="02010600030101010101" pitchFamily="2" charset="-122"/>
                <a:ea typeface="宋体" panose="02010600030101010101" pitchFamily="2" charset="-122"/>
                <a:cs typeface="Times New Roman" panose="02020603050405020304" charset="0"/>
                <a:sym typeface="+mn-ea"/>
              </a:rPr>
              <a:t>”</a:t>
            </a:r>
            <a:r>
              <a:rPr lang="zh-CN" altLang="en-US" sz="2800" dirty="0" smtClean="0">
                <a:latin typeface="宋体" panose="02010600030101010101" pitchFamily="2" charset="-122"/>
                <a:ea typeface="宋体" panose="02010600030101010101" pitchFamily="2" charset="-122"/>
                <a:cs typeface="Times New Roman" panose="02020603050405020304" charset="0"/>
                <a:sym typeface="+mn-ea"/>
              </a:rPr>
              <a:t>是过去分词结构作</a:t>
            </a:r>
            <a:r>
              <a:rPr lang="en-US" altLang="zh-CN" sz="2800" dirty="0" smtClean="0">
                <a:latin typeface="宋体" panose="02010600030101010101" pitchFamily="2" charset="-122"/>
                <a:ea typeface="宋体" panose="02010600030101010101" pitchFamily="2" charset="-122"/>
                <a:cs typeface="Times New Roman" panose="02020603050405020304" charset="0"/>
                <a:sym typeface="+mn-ea"/>
              </a:rPr>
              <a:t>_________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endParaRPr lang="zh-CN" altLang="en-US" sz="2800" dirty="0" smtClean="0">
              <a:latin typeface="Times New Roman" panose="02020603050405020304" charset="0"/>
              <a:ea typeface="华文中宋" panose="02010600040101010101" charset="-122"/>
              <a:cs typeface="Times New Roman" panose="02020603050405020304" charset="0"/>
              <a:sym typeface="+mn-ea"/>
            </a:endParaRPr>
          </a:p>
        </p:txBody>
      </p:sp>
      <p:sp>
        <p:nvSpPr>
          <p:cNvPr id="10" name="文本框 9"/>
          <p:cNvSpPr txBox="1"/>
          <p:nvPr/>
        </p:nvSpPr>
        <p:spPr>
          <a:xfrm>
            <a:off x="8402320" y="1936115"/>
            <a:ext cx="1936115"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宾语从句</a:t>
            </a:r>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 </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9777730" y="3189605"/>
            <a:ext cx="1874520" cy="521970"/>
          </a:xfrm>
          <a:prstGeom prst="rect">
            <a:avLst/>
          </a:prstGeom>
          <a:noFill/>
        </p:spPr>
        <p:txBody>
          <a:bodyPr wrap="square" rtlCol="0" anchor="t">
            <a:spAutoFit/>
          </a:bodyPr>
          <a:lstStyle/>
          <a:p>
            <a:pPr algn="l">
              <a:buClrTx/>
              <a:buSzTx/>
              <a:buFontTx/>
            </a:pPr>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后置定语</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8508365" y="2350135"/>
            <a:ext cx="1795780"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playthings </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3" name="文本框 2"/>
          <p:cNvSpPr txBox="1"/>
          <p:nvPr/>
        </p:nvSpPr>
        <p:spPr>
          <a:xfrm>
            <a:off x="4896485" y="2360930"/>
            <a:ext cx="1710690" cy="521970"/>
          </a:xfrm>
          <a:prstGeom prst="rect">
            <a:avLst/>
          </a:prstGeom>
          <a:noFill/>
        </p:spPr>
        <p:txBody>
          <a:bodyPr wrap="square" rtlCol="0" anchor="t">
            <a:spAutoFit/>
          </a:bodyPr>
          <a:lstStyle/>
          <a:p>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定语从句</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4363720" y="2752090"/>
            <a:ext cx="2552065" cy="521970"/>
          </a:xfrm>
          <a:prstGeom prst="rect">
            <a:avLst/>
          </a:prstGeom>
          <a:noFill/>
        </p:spPr>
        <p:txBody>
          <a:bodyPr wrap="square" rtlCol="0" anchor="t">
            <a:spAutoFit/>
          </a:bodyPr>
          <a:lstStyle/>
          <a:p>
            <a:r>
              <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rPr>
              <a:t>原因状语从句</a:t>
            </a:r>
            <a:endParaRPr lang="zh-CN" altLang="en-US"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2" name="文本框 3"/>
          <p:cNvSpPr txBox="1"/>
          <p:nvPr/>
        </p:nvSpPr>
        <p:spPr>
          <a:xfrm>
            <a:off x="337484" y="5140848"/>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仿写</a:t>
            </a:r>
            <a:endParaRPr kumimoji="1" lang="zh-CN" altLang="en-US" sz="2400" b="1" dirty="0">
              <a:solidFill>
                <a:schemeClr val="lt1"/>
              </a:solidFill>
            </a:endParaRPr>
          </a:p>
        </p:txBody>
      </p:sp>
      <p:sp>
        <p:nvSpPr>
          <p:cNvPr id="5" name="文本框 9"/>
          <p:cNvSpPr txBox="1"/>
          <p:nvPr/>
        </p:nvSpPr>
        <p:spPr>
          <a:xfrm>
            <a:off x="1296670" y="5078730"/>
            <a:ext cx="10826115" cy="860425"/>
          </a:xfrm>
          <a:prstGeom prst="rect">
            <a:avLst/>
          </a:prstGeom>
          <a:noFill/>
        </p:spPr>
        <p:txBody>
          <a:bodyPr wrap="square" rtlCol="0">
            <a:spAutoFit/>
          </a:bodyPr>
          <a:lstStyle/>
          <a:p>
            <a:r>
              <a:rPr lang="zh-CN" altLang="en-US" sz="2500" dirty="0" smtClean="0">
                <a:latin typeface="Times New Roman" panose="02020603050405020304" charset="0"/>
                <a:ea typeface="华文中宋" panose="02010600040101010101" charset="-122"/>
                <a:cs typeface="Times New Roman" panose="02020603050405020304" charset="0"/>
              </a:rPr>
              <a:t>我们的科学老师推荐的这本书指出，我们称之为家园的星球正处于崩溃的边缘，因为人类没有好好照顾它。 </a:t>
            </a:r>
            <a:endParaRPr lang="zh-CN" sz="2500" dirty="0">
              <a:latin typeface="Times New Roman" panose="02020603050405020304" charset="0"/>
              <a:ea typeface="华文中宋" panose="02010600040101010101" charset="-122"/>
              <a:cs typeface="Times New Roman" panose="02020603050405020304" charset="0"/>
            </a:endParaRPr>
          </a:p>
        </p:txBody>
      </p:sp>
      <p:sp>
        <p:nvSpPr>
          <p:cNvPr id="9" name="文本框 9"/>
          <p:cNvSpPr txBox="1"/>
          <p:nvPr/>
        </p:nvSpPr>
        <p:spPr>
          <a:xfrm>
            <a:off x="1308100" y="5885180"/>
            <a:ext cx="10814685" cy="860425"/>
          </a:xfrm>
          <a:prstGeom prst="rect">
            <a:avLst/>
          </a:prstGeom>
          <a:noFill/>
        </p:spPr>
        <p:txBody>
          <a:bodyPr wrap="square" rtlCol="0">
            <a:spAutoFit/>
          </a:bodyPr>
          <a:lstStyle/>
          <a:p>
            <a:r>
              <a:rPr lang="en-US" sz="2500" dirty="0">
                <a:solidFill>
                  <a:srgbClr val="3333FF"/>
                </a:solidFill>
                <a:latin typeface="Times New Roman" panose="02020603050405020304" charset="0"/>
                <a:ea typeface="宋体" panose="02010600030101010101" pitchFamily="2" charset="-122"/>
                <a:cs typeface="Times New Roman" panose="02020603050405020304" charset="0"/>
              </a:rPr>
              <a:t>The book recommended by our science teacher points out that the planet we call home is at breaking point because humans are not taking good care of it. </a:t>
            </a:r>
            <a:endParaRPr lang="en-US" sz="2500" dirty="0">
              <a:solidFill>
                <a:srgbClr val="3333FF"/>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48614"/>
                                        </p:tgtEl>
                                        <p:attrNameLst>
                                          <p:attrName>style.visibility</p:attrName>
                                        </p:attrNameLst>
                                      </p:cBhvr>
                                      <p:to>
                                        <p:strVal val="visible"/>
                                      </p:to>
                                    </p:set>
                                    <p:animEffect transition="in" filter="blinds(horizontal)">
                                      <p:cBhvr>
                                        <p:cTn id="32" dur="500"/>
                                        <p:tgtEl>
                                          <p:spTgt spid="10486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0" animBg="1"/>
      <p:bldP spid="1048614" grpId="0"/>
      <p:bldP spid="10" grpId="0"/>
      <p:bldP spid="10" grpId="1"/>
      <p:bldP spid="6" grpId="0"/>
      <p:bldP spid="6" grpId="1"/>
      <p:bldP spid="11" grpId="0"/>
      <p:bldP spid="11" grpId="1"/>
      <p:bldP spid="3" grpId="0"/>
      <p:bldP spid="3" grpId="1"/>
      <p:bldP spid="8" grpId="0"/>
      <p:bldP spid="8" grpId="1"/>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2551385" y="1283970"/>
            <a:ext cx="7089229" cy="5040000"/>
          </a:xfrm>
          <a:prstGeom prst="rect">
            <a:avLst/>
          </a:prstGeom>
        </p:spPr>
      </p:pic>
      <p:sp>
        <p:nvSpPr>
          <p:cNvPr id="9" name="文本框 8"/>
          <p:cNvSpPr txBox="1"/>
          <p:nvPr/>
        </p:nvSpPr>
        <p:spPr>
          <a:xfrm>
            <a:off x="1640205" y="236855"/>
            <a:ext cx="8911590" cy="891540"/>
          </a:xfrm>
          <a:prstGeom prst="rect">
            <a:avLst/>
          </a:prstGeom>
          <a:noFill/>
        </p:spPr>
        <p:txBody>
          <a:bodyPr wrap="square" rtlCol="0" anchor="t">
            <a:spAutoFit/>
          </a:bodyPr>
          <a:p>
            <a:pPr algn="ctr"/>
            <a:r>
              <a:rPr lang="en-US" altLang="zh-CN" sz="2800" b="1"/>
              <a:t>1. </a:t>
            </a:r>
            <a:r>
              <a:rPr lang="zh-CN" altLang="en-US" sz="2800" b="1"/>
              <a:t>Lilly Collins </a:t>
            </a:r>
            <a:r>
              <a:rPr lang="en-US" altLang="zh-CN" sz="2800" b="1"/>
              <a:t>On</a:t>
            </a:r>
            <a:r>
              <a:rPr lang="zh-CN" altLang="en-US" sz="2800" b="1"/>
              <a:t> </a:t>
            </a:r>
            <a:r>
              <a:rPr lang="en-US" altLang="zh-CN" sz="2800" b="1"/>
              <a:t>Her Blooming Bad Behaviour As a Child</a:t>
            </a:r>
            <a:endParaRPr lang="en-US" altLang="zh-CN" sz="2800" b="1"/>
          </a:p>
          <a:p>
            <a:pPr algn="ctr"/>
            <a:r>
              <a:rPr lang="zh-CN" altLang="en-US" sz="2400" b="1">
                <a:solidFill>
                  <a:schemeClr val="accent2"/>
                </a:solidFill>
                <a:sym typeface="+mn-ea"/>
              </a:rPr>
              <a:t>莉莉</a:t>
            </a:r>
            <a:r>
              <a:rPr lang="en-US" altLang="zh-CN" sz="2400" b="1">
                <a:solidFill>
                  <a:schemeClr val="accent2"/>
                </a:solidFill>
                <a:sym typeface="+mn-ea"/>
              </a:rPr>
              <a:t>·</a:t>
            </a:r>
            <a:r>
              <a:rPr lang="zh-CN" altLang="en-US" sz="2400" b="1">
                <a:solidFill>
                  <a:schemeClr val="accent2"/>
                </a:solidFill>
                <a:sym typeface="+mn-ea"/>
              </a:rPr>
              <a:t>柯林斯自爆曾是个熊孩子！</a:t>
            </a:r>
            <a:endParaRPr lang="en-US" altLang="zh-CN" sz="2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646295" y="378460"/>
            <a:ext cx="2899410" cy="706755"/>
          </a:xfrm>
          <a:prstGeom prst="rect">
            <a:avLst/>
          </a:prstGeom>
          <a:noFill/>
        </p:spPr>
        <p:txBody>
          <a:bodyPr wrap="none" rtlCol="0" anchor="t">
            <a:spAutoFit/>
          </a:bodyPr>
          <a:p>
            <a:pPr algn="ctr"/>
            <a:r>
              <a:rPr lang="zh-CN" altLang="en-US" sz="4000" b="1">
                <a:solidFill>
                  <a:srgbClr val="7030A0"/>
                </a:solidFill>
                <a:latin typeface="Comic Sans MS" panose="030F0702030302020204" charset="0"/>
                <a:cs typeface="Comic Sans MS" panose="030F0702030302020204" charset="0"/>
                <a:sym typeface="+mn-ea"/>
              </a:rPr>
              <a:t>Lilly Collins</a:t>
            </a:r>
            <a:endParaRPr lang="zh-CN" altLang="en-US" sz="4000" b="1">
              <a:solidFill>
                <a:srgbClr val="7030A0"/>
              </a:solidFill>
              <a:latin typeface="Comic Sans MS" panose="030F0702030302020204" charset="0"/>
              <a:cs typeface="Comic Sans MS" panose="030F0702030302020204" charset="0"/>
              <a:sym typeface="+mn-ea"/>
            </a:endParaRPr>
          </a:p>
        </p:txBody>
      </p:sp>
      <p:pic>
        <p:nvPicPr>
          <p:cNvPr id="5" name="图片 4"/>
          <p:cNvPicPr>
            <a:picLocks noChangeAspect="1"/>
          </p:cNvPicPr>
          <p:nvPr/>
        </p:nvPicPr>
        <p:blipFill>
          <a:blip r:embed="rId1"/>
          <a:stretch>
            <a:fillRect/>
          </a:stretch>
        </p:blipFill>
        <p:spPr>
          <a:xfrm>
            <a:off x="1007110" y="1159510"/>
            <a:ext cx="3363250" cy="5040000"/>
          </a:xfrm>
          <a:prstGeom prst="rect">
            <a:avLst/>
          </a:prstGeom>
        </p:spPr>
      </p:pic>
      <p:pic>
        <p:nvPicPr>
          <p:cNvPr id="2" name="图片 1"/>
          <p:cNvPicPr>
            <a:picLocks noChangeAspect="1"/>
          </p:cNvPicPr>
          <p:nvPr/>
        </p:nvPicPr>
        <p:blipFill>
          <a:blip r:embed="rId2"/>
          <a:srcRect l="3811" b="4292"/>
          <a:stretch>
            <a:fillRect/>
          </a:stretch>
        </p:blipFill>
        <p:spPr>
          <a:xfrm>
            <a:off x="7662545" y="1159510"/>
            <a:ext cx="3382010" cy="50399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语篇填空</a:t>
            </a:r>
            <a:endParaRPr kumimoji="1" lang="zh-CN" sz="2800" b="1" dirty="0">
              <a:solidFill>
                <a:schemeClr val="lt1"/>
              </a:solidFill>
              <a:sym typeface="+mn-ea"/>
            </a:endParaRPr>
          </a:p>
        </p:txBody>
      </p:sp>
      <p:sp>
        <p:nvSpPr>
          <p:cNvPr id="3" name="文本框 2"/>
          <p:cNvSpPr txBox="1"/>
          <p:nvPr/>
        </p:nvSpPr>
        <p:spPr>
          <a:xfrm>
            <a:off x="59690" y="1927225"/>
            <a:ext cx="12065635" cy="4492625"/>
          </a:xfrm>
          <a:prstGeom prst="rect">
            <a:avLst/>
          </a:prstGeom>
          <a:noFill/>
        </p:spPr>
        <p:txBody>
          <a:bodyPr wrap="square" rtlCol="0" anchor="t">
            <a:spAutoFit/>
          </a:bodyPr>
          <a:p>
            <a:pPr>
              <a:lnSpc>
                <a:spcPct val="100000"/>
              </a:lnSpc>
            </a:pP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But it is not just scenes she has been stealing from a young age: as a toddler</a:t>
            </a:r>
            <a:r>
              <a:rPr lang="en-US" altLang="zh-CN" sz="26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学步儿童</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she once presented the Princess of Wales </a:t>
            </a:r>
            <a:r>
              <a:rPr lang="en-US" altLang="zh-CN" sz="2600">
                <a:latin typeface="Times New Roman" panose="02020603050405020304" charset="0"/>
                <a:cs typeface="Times New Roman" panose="02020603050405020304" charset="0"/>
              </a:rPr>
              <a:t>____</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bouquet of flowers, only </a:t>
            </a:r>
            <a:r>
              <a:rPr lang="en-US" altLang="zh-CN" sz="2600">
                <a:latin typeface="Times New Roman" panose="02020603050405020304" charset="0"/>
                <a:cs typeface="Times New Roman" panose="02020603050405020304" charset="0"/>
              </a:rPr>
              <a:t>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take</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them back a second later.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been told this is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happened,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she told chat-show host James Corden last week.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That</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my mom and my dad and I and it</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at a Prince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Trust event and I</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m giving Diana</a:t>
            </a:r>
            <a:r>
              <a:rPr lang="en-US" altLang="zh-CN" sz="2600">
                <a:latin typeface="Times New Roman" panose="02020603050405020304" charset="0"/>
                <a:cs typeface="Times New Roman" panose="02020603050405020304" charset="0"/>
              </a:rPr>
              <a:t> _______</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flower</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But the second that she went to take them, I then tried to pull them back.</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It wasn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only Diana who </a:t>
            </a:r>
            <a:r>
              <a:rPr lang="en-US" altLang="zh-CN" sz="2600">
                <a:latin typeface="Times New Roman" panose="02020603050405020304" charset="0"/>
                <a:cs typeface="Times New Roman" panose="02020603050405020304" charset="0"/>
              </a:rPr>
              <a:t>____ (feel) </a:t>
            </a:r>
            <a:r>
              <a:rPr lang="zh-CN" altLang="en-US" sz="2600">
                <a:latin typeface="Times New Roman" panose="02020603050405020304" charset="0"/>
                <a:cs typeface="Times New Roman" panose="02020603050405020304" charset="0"/>
              </a:rPr>
              <a:t>the </a:t>
            </a:r>
            <a:r>
              <a:rPr lang="zh-CN" altLang="en-US" sz="2600">
                <a:solidFill>
                  <a:srgbClr val="3333FF"/>
                </a:solidFill>
                <a:latin typeface="Times New Roman" panose="02020603050405020304" charset="0"/>
                <a:cs typeface="Times New Roman" panose="02020603050405020304" charset="0"/>
              </a:rPr>
              <a:t>wrath </a:t>
            </a:r>
            <a:r>
              <a:rPr lang="zh-CN" altLang="en-US" sz="2600">
                <a:latin typeface="Times New Roman" panose="02020603050405020304" charset="0"/>
                <a:cs typeface="Times New Roman" panose="02020603050405020304" charset="0"/>
              </a:rPr>
              <a:t>of Lily, however.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 was playing with some toys with Prince Charles and I </a:t>
            </a:r>
            <a:r>
              <a:rPr lang="zh-CN" altLang="en-US" sz="2600">
                <a:solidFill>
                  <a:srgbClr val="3333FF"/>
                </a:solidFill>
                <a:latin typeface="Times New Roman" panose="02020603050405020304" charset="0"/>
                <a:cs typeface="Times New Roman" panose="02020603050405020304" charset="0"/>
              </a:rPr>
              <a:t>proceed</a:t>
            </a:r>
            <a:r>
              <a:rPr lang="zh-CN" altLang="en-US" sz="2600">
                <a:latin typeface="Times New Roman" panose="02020603050405020304" charset="0"/>
                <a:cs typeface="Times New Roman" panose="02020603050405020304" charset="0"/>
              </a:rPr>
              <a:t>ed to throw something at him, like throw a toy telephone at his head,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she added.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I guess I had a </a:t>
            </a:r>
            <a:r>
              <a:rPr lang="en-US" altLang="zh-CN" sz="2600">
                <a:latin typeface="Times New Roman" panose="02020603050405020304" charset="0"/>
                <a:cs typeface="Times New Roman" panose="02020603050405020304" charset="0"/>
              </a:rPr>
              <a:t>________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tend</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to do naughty things as a two-year-old.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t>
            </a:r>
            <a:endParaRPr lang="zh-CN" altLang="en-US" sz="2600">
              <a:latin typeface="Times New Roman" panose="02020603050405020304" charset="0"/>
              <a:cs typeface="Times New Roman" panose="02020603050405020304" charset="0"/>
            </a:endParaRPr>
          </a:p>
          <a:p>
            <a:pPr>
              <a:lnSpc>
                <a:spcPct val="100000"/>
              </a:lnSpc>
            </a:pPr>
            <a:r>
              <a:rPr lang="en-US" altLang="zh-CN" sz="2600">
                <a:latin typeface="Times New Roman" panose="02020603050405020304" charset="0"/>
                <a:cs typeface="Times New Roman" panose="02020603050405020304" charset="0"/>
              </a:rPr>
              <a:t>    _________ (t</a:t>
            </a:r>
            <a:r>
              <a:rPr lang="zh-CN" altLang="en-US" sz="2600">
                <a:latin typeface="Times New Roman" panose="02020603050405020304" charset="0"/>
                <a:cs typeface="Times New Roman" panose="02020603050405020304" charset="0"/>
              </a:rPr>
              <a:t>hank</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the only </a:t>
            </a:r>
            <a:r>
              <a:rPr lang="zh-CN" altLang="en-US" sz="2600">
                <a:solidFill>
                  <a:srgbClr val="3333FF"/>
                </a:solidFill>
                <a:latin typeface="Times New Roman" panose="02020603050405020304" charset="0"/>
                <a:cs typeface="Times New Roman" panose="02020603050405020304" charset="0"/>
              </a:rPr>
              <a:t>tantrum</a:t>
            </a:r>
            <a:r>
              <a:rPr lang="zh-CN" altLang="en-US" sz="2600">
                <a:latin typeface="Times New Roman" panose="02020603050405020304" charset="0"/>
                <a:cs typeface="Times New Roman" panose="02020603050405020304" charset="0"/>
              </a:rPr>
              <a:t>s in Lily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life now are the screen antics</a:t>
            </a:r>
            <a:r>
              <a:rPr lang="en-US" altLang="zh-CN" sz="26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滑稽动作</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of the characters in </a:t>
            </a:r>
            <a:r>
              <a:rPr lang="zh-CN" altLang="en-US" sz="2600" i="1">
                <a:latin typeface="Times New Roman" panose="02020603050405020304" charset="0"/>
                <a:cs typeface="Times New Roman" panose="02020603050405020304" charset="0"/>
              </a:rPr>
              <a:t>Emily in Paris</a:t>
            </a:r>
            <a:r>
              <a:rPr lang="zh-CN" altLang="en-US" sz="2600">
                <a:latin typeface="Times New Roman" panose="02020603050405020304" charset="0"/>
                <a:cs typeface="Times New Roman" panose="02020603050405020304" charset="0"/>
              </a:rPr>
              <a:t>, in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she stars with Ashley Park. </a:t>
            </a:r>
            <a:endParaRPr lang="zh-CN" altLang="en-US" sz="2600">
              <a:latin typeface="Times New Roman" panose="02020603050405020304" charset="0"/>
              <a:cs typeface="Times New Roman" panose="02020603050405020304" charset="0"/>
            </a:endParaRPr>
          </a:p>
        </p:txBody>
      </p:sp>
      <p:sp>
        <p:nvSpPr>
          <p:cNvPr id="1048598" name="文本框 4"/>
          <p:cNvSpPr txBox="1"/>
          <p:nvPr/>
        </p:nvSpPr>
        <p:spPr>
          <a:xfrm>
            <a:off x="1798955" y="0"/>
            <a:ext cx="6560820" cy="460375"/>
          </a:xfrm>
          <a:prstGeom prst="rect">
            <a:avLst/>
          </a:prstGeom>
          <a:noFill/>
        </p:spPr>
        <p:txBody>
          <a:bodyPr wrap="square" rtlCol="0">
            <a:spAutoFit/>
          </a:bodyPr>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《Hello!》2022年1月17</a:t>
            </a:r>
            <a:r>
              <a:rPr lang="zh-CN" altLang="en-US" sz="2400" b="1">
                <a:solidFill>
                  <a:schemeClr val="accent2"/>
                </a:solidFill>
                <a:latin typeface="+mj-ea"/>
                <a:ea typeface="+mj-ea"/>
                <a:cs typeface="Arial" panose="020B0604020202020204" pitchFamily="34" charset="0"/>
              </a:rPr>
              <a:t>日刊</a:t>
            </a:r>
            <a:r>
              <a:rPr lang="en-US" altLang="zh-CN" sz="2400" b="1">
                <a:solidFill>
                  <a:schemeClr val="accent2"/>
                </a:solidFill>
                <a:latin typeface="+mj-ea"/>
                <a:ea typeface="+mj-ea"/>
                <a:cs typeface="Arial" panose="020B0604020202020204" pitchFamily="34" charset="0"/>
              </a:rPr>
              <a:t> </a:t>
            </a:r>
            <a:r>
              <a:rPr lang="en-US" sz="2400" b="1">
                <a:solidFill>
                  <a:schemeClr val="accent2"/>
                </a:solidFill>
                <a:latin typeface="+mj-ea"/>
                <a:ea typeface="+mj-ea"/>
                <a:cs typeface="Arial" panose="020B0604020202020204" pitchFamily="34" charset="0"/>
              </a:rPr>
              <a:t>31</a:t>
            </a:r>
            <a:r>
              <a:rPr lang="zh-CN" sz="2400" b="1">
                <a:solidFill>
                  <a:schemeClr val="accent2"/>
                </a:solidFill>
                <a:latin typeface="+mj-ea"/>
                <a:ea typeface="+mj-ea"/>
                <a:cs typeface="Arial" panose="020B0604020202020204" pitchFamily="34" charset="0"/>
              </a:rPr>
              <a:t>页</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pic>
        <p:nvPicPr>
          <p:cNvPr id="2" name="图片 1"/>
          <p:cNvPicPr>
            <a:picLocks noChangeAspect="1"/>
          </p:cNvPicPr>
          <p:nvPr/>
        </p:nvPicPr>
        <p:blipFill>
          <a:blip r:embed="rId1"/>
          <a:stretch>
            <a:fillRect/>
          </a:stretch>
        </p:blipFill>
        <p:spPr>
          <a:xfrm>
            <a:off x="10638790" y="63500"/>
            <a:ext cx="1466731" cy="1512000"/>
          </a:xfrm>
          <a:prstGeom prst="rect">
            <a:avLst/>
          </a:prstGeom>
        </p:spPr>
      </p:pic>
      <p:sp>
        <p:nvSpPr>
          <p:cNvPr id="4" name="文本框 3"/>
          <p:cNvSpPr txBox="1"/>
          <p:nvPr/>
        </p:nvSpPr>
        <p:spPr>
          <a:xfrm>
            <a:off x="59690" y="681990"/>
            <a:ext cx="10697210" cy="1322070"/>
          </a:xfrm>
          <a:prstGeom prst="rect">
            <a:avLst/>
          </a:prstGeom>
          <a:noFill/>
        </p:spPr>
        <p:txBody>
          <a:bodyPr wrap="square" rtlCol="0">
            <a:spAutoFit/>
          </a:bodyPr>
          <a:p>
            <a:pPr algn="l">
              <a:lnSpc>
                <a:spcPct val="100000"/>
              </a:lnSpc>
            </a:pPr>
            <a:r>
              <a:rPr lang="en-US" altLang="zh-CN" sz="2800">
                <a:latin typeface="Times New Roman" panose="02020603050405020304" charset="0"/>
                <a:cs typeface="Times New Roman" panose="02020603050405020304" charset="0"/>
                <a:sym typeface="+mn-ea"/>
              </a:rPr>
              <a:t>    </a:t>
            </a:r>
            <a:r>
              <a:rPr lang="zh-CN" altLang="en-US" sz="2600">
                <a:latin typeface="Times New Roman" panose="02020603050405020304" charset="0"/>
                <a:cs typeface="Times New Roman" panose="02020603050405020304" charset="0"/>
                <a:sym typeface="+mn-ea"/>
              </a:rPr>
              <a:t>While </a:t>
            </a:r>
            <a:r>
              <a:rPr lang="zh-CN" altLang="en-US" sz="2600" i="1">
                <a:latin typeface="Times New Roman" panose="02020603050405020304" charset="0"/>
                <a:cs typeface="Times New Roman" panose="02020603050405020304" charset="0"/>
                <a:sym typeface="+mn-ea"/>
              </a:rPr>
              <a:t>Emily in Paris</a:t>
            </a:r>
            <a:r>
              <a:rPr lang="zh-CN" altLang="en-US" sz="2600">
                <a:latin typeface="Times New Roman" panose="02020603050405020304" charset="0"/>
                <a:cs typeface="Times New Roman" panose="02020603050405020304" charset="0"/>
                <a:sym typeface="+mn-ea"/>
              </a:rPr>
              <a:t> </a:t>
            </a:r>
            <a:r>
              <a:rPr lang="en-US" altLang="zh-CN" sz="2600">
                <a:latin typeface="Times New Roman" panose="02020603050405020304" charset="0"/>
                <a:cs typeface="Times New Roman" panose="02020603050405020304" charset="0"/>
                <a:sym typeface="+mn-ea"/>
              </a:rPr>
              <a:t>________ (be) </a:t>
            </a:r>
            <a:r>
              <a:rPr lang="zh-CN" altLang="en-US" sz="2600">
                <a:latin typeface="Times New Roman" panose="02020603050405020304" charset="0"/>
                <a:cs typeface="Times New Roman" panose="02020603050405020304" charset="0"/>
                <a:sym typeface="+mn-ea"/>
              </a:rPr>
              <a:t>Lily Collins</a:t>
            </a:r>
            <a:r>
              <a:rPr lang="en-US" altLang="zh-CN" sz="2600">
                <a:latin typeface="Times New Roman" panose="02020603050405020304" charset="0"/>
                <a:cs typeface="Times New Roman" panose="02020603050405020304" charset="0"/>
                <a:sym typeface="+mn-ea"/>
              </a:rPr>
              <a:t>’</a:t>
            </a:r>
            <a:r>
              <a:rPr lang="zh-CN" altLang="en-US" sz="2600">
                <a:latin typeface="Times New Roman" panose="02020603050405020304" charset="0"/>
                <a:cs typeface="Times New Roman" panose="02020603050405020304" charset="0"/>
                <a:sym typeface="+mn-ea"/>
              </a:rPr>
              <a:t>s most </a:t>
            </a:r>
            <a:r>
              <a:rPr lang="zh-CN" altLang="en-US" sz="2600">
                <a:solidFill>
                  <a:srgbClr val="3333FF"/>
                </a:solidFill>
                <a:latin typeface="Times New Roman" panose="02020603050405020304" charset="0"/>
                <a:cs typeface="Times New Roman" panose="02020603050405020304" charset="0"/>
                <a:sym typeface="+mn-ea"/>
              </a:rPr>
              <a:t>high-profile</a:t>
            </a:r>
            <a:r>
              <a:rPr lang="zh-CN" altLang="en-US" sz="2600">
                <a:latin typeface="Times New Roman" panose="02020603050405020304" charset="0"/>
                <a:cs typeface="Times New Roman" panose="02020603050405020304" charset="0"/>
                <a:sym typeface="+mn-ea"/>
              </a:rPr>
              <a:t> role to date, after making her first TV appearance </a:t>
            </a:r>
            <a:r>
              <a:rPr lang="en-US" altLang="zh-CN" sz="2600">
                <a:latin typeface="Times New Roman" panose="02020603050405020304" charset="0"/>
                <a:cs typeface="Times New Roman" panose="02020603050405020304" charset="0"/>
                <a:sym typeface="+mn-ea"/>
              </a:rPr>
              <a:t>____ (</a:t>
            </a:r>
            <a:r>
              <a:rPr lang="zh-CN" altLang="en-US" sz="2600">
                <a:solidFill>
                  <a:schemeClr val="tx1"/>
                </a:solidFill>
                <a:latin typeface="Times New Roman" panose="02020603050405020304" charset="0"/>
                <a:cs typeface="Times New Roman" panose="02020603050405020304" charset="0"/>
                <a:sym typeface="+mn-ea"/>
              </a:rPr>
              <a:t>age</a:t>
            </a:r>
            <a:r>
              <a:rPr lang="en-US" altLang="zh-CN" sz="2600">
                <a:solidFill>
                  <a:schemeClr val="tx1"/>
                </a:solidFill>
                <a:latin typeface="Times New Roman" panose="02020603050405020304" charset="0"/>
                <a:cs typeface="Times New Roman" panose="02020603050405020304" charset="0"/>
                <a:sym typeface="+mn-ea"/>
              </a:rPr>
              <a:t>)</a:t>
            </a:r>
            <a:r>
              <a:rPr lang="zh-CN" altLang="en-US" sz="2600">
                <a:solidFill>
                  <a:srgbClr val="FF0000"/>
                </a:solidFill>
                <a:latin typeface="Times New Roman" panose="02020603050405020304" charset="0"/>
                <a:cs typeface="Times New Roman" panose="02020603050405020304" charset="0"/>
                <a:sym typeface="+mn-ea"/>
              </a:rPr>
              <a:t> </a:t>
            </a:r>
            <a:r>
              <a:rPr lang="zh-CN" altLang="en-US" sz="2600">
                <a:latin typeface="Times New Roman" panose="02020603050405020304" charset="0"/>
                <a:cs typeface="Times New Roman" panose="02020603050405020304" charset="0"/>
                <a:sym typeface="+mn-ea"/>
              </a:rPr>
              <a:t>two – and being the daughter of musician Phil Collins – she is certainly no stranger to the spotlight. </a:t>
            </a:r>
            <a:endParaRPr lang="zh-CN" altLang="en-US" sz="2600">
              <a:latin typeface="Times New Roman" panose="02020603050405020304" charset="0"/>
              <a:cs typeface="Times New Roman" panose="02020603050405020304" charset="0"/>
            </a:endParaRPr>
          </a:p>
        </p:txBody>
      </p:sp>
      <p:sp>
        <p:nvSpPr>
          <p:cNvPr id="5" name="文本框 4"/>
          <p:cNvSpPr txBox="1"/>
          <p:nvPr/>
        </p:nvSpPr>
        <p:spPr>
          <a:xfrm>
            <a:off x="3409950" y="681355"/>
            <a:ext cx="1329055" cy="491490"/>
          </a:xfrm>
          <a:prstGeom prst="rect">
            <a:avLst/>
          </a:prstGeom>
          <a:noFill/>
        </p:spPr>
        <p:txBody>
          <a:bodyPr wrap="none" rtlCol="0" anchor="t">
            <a:spAutoFit/>
          </a:bodyPr>
          <a:p>
            <a:pPr>
              <a:lnSpc>
                <a:spcPct val="100000"/>
              </a:lnSpc>
            </a:pPr>
            <a:r>
              <a:rPr lang="en-US" altLang="zh-CN" sz="2600">
                <a:solidFill>
                  <a:srgbClr val="FF0000"/>
                </a:solidFill>
                <a:latin typeface="Times New Roman" panose="02020603050405020304" charset="0"/>
                <a:cs typeface="Times New Roman" panose="02020603050405020304" charset="0"/>
                <a:sym typeface="+mn-ea"/>
              </a:rPr>
              <a:t>has been</a:t>
            </a:r>
            <a:endParaRPr lang="zh-CN" altLang="en-US"/>
          </a:p>
        </p:txBody>
      </p:sp>
      <p:sp>
        <p:nvSpPr>
          <p:cNvPr id="6" name="文本框 5"/>
          <p:cNvSpPr txBox="1"/>
          <p:nvPr/>
        </p:nvSpPr>
        <p:spPr>
          <a:xfrm>
            <a:off x="5738495" y="1073150"/>
            <a:ext cx="889000"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aged </a:t>
            </a:r>
            <a:endParaRPr lang="zh-CN" altLang="en-US"/>
          </a:p>
        </p:txBody>
      </p:sp>
      <p:sp>
        <p:nvSpPr>
          <p:cNvPr id="7" name="文本框 6"/>
          <p:cNvSpPr txBox="1"/>
          <p:nvPr/>
        </p:nvSpPr>
        <p:spPr>
          <a:xfrm>
            <a:off x="5520690" y="2301240"/>
            <a:ext cx="769620"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with</a:t>
            </a:r>
            <a:endParaRPr lang="zh-CN" altLang="en-US"/>
          </a:p>
        </p:txBody>
      </p:sp>
      <p:sp>
        <p:nvSpPr>
          <p:cNvPr id="8" name="文本框 7"/>
          <p:cNvSpPr txBox="1"/>
          <p:nvPr/>
        </p:nvSpPr>
        <p:spPr>
          <a:xfrm>
            <a:off x="9827895" y="2291715"/>
            <a:ext cx="1071880"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to take</a:t>
            </a:r>
            <a:endParaRPr lang="zh-CN" altLang="en-US"/>
          </a:p>
        </p:txBody>
      </p:sp>
      <p:sp>
        <p:nvSpPr>
          <p:cNvPr id="9" name="文本框 8"/>
          <p:cNvSpPr txBox="1"/>
          <p:nvPr/>
        </p:nvSpPr>
        <p:spPr>
          <a:xfrm>
            <a:off x="6371590" y="2702560"/>
            <a:ext cx="907415"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what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26365" y="5046345"/>
            <a:ext cx="1374775"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tendency</a:t>
            </a:r>
            <a:endParaRPr lang="zh-CN" altLang="en-US"/>
          </a:p>
        </p:txBody>
      </p:sp>
      <p:sp>
        <p:nvSpPr>
          <p:cNvPr id="11" name="文本框 10"/>
          <p:cNvSpPr txBox="1"/>
          <p:nvPr/>
        </p:nvSpPr>
        <p:spPr>
          <a:xfrm>
            <a:off x="393065" y="5480685"/>
            <a:ext cx="1649730"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Thankfully</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126355" y="5864860"/>
            <a:ext cx="1072515"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which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7737475" y="3886200"/>
            <a:ext cx="622300" cy="491490"/>
          </a:xfrm>
          <a:prstGeom prst="rect">
            <a:avLst/>
          </a:prstGeom>
          <a:noFill/>
        </p:spPr>
        <p:txBody>
          <a:bodyPr wrap="none" rtlCol="0" anchor="t">
            <a:spAutoFit/>
          </a:bodyPr>
          <a:p>
            <a:pPr>
              <a:lnSpc>
                <a:spcPct val="100000"/>
              </a:lnSpc>
            </a:pPr>
            <a:r>
              <a:rPr lang="en-US" altLang="zh-CN" sz="2600">
                <a:solidFill>
                  <a:srgbClr val="FF0000"/>
                </a:solidFill>
                <a:latin typeface="Times New Roman" panose="02020603050405020304" charset="0"/>
                <a:cs typeface="Times New Roman" panose="02020603050405020304" charset="0"/>
                <a:sym typeface="+mn-ea"/>
              </a:rPr>
              <a:t>felt</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860800" y="3479800"/>
            <a:ext cx="1172845" cy="491490"/>
          </a:xfrm>
          <a:prstGeom prst="rect">
            <a:avLst/>
          </a:prstGeom>
          <a:noFill/>
        </p:spPr>
        <p:txBody>
          <a:bodyPr wrap="none" rtlCol="0" anchor="t">
            <a:spAutoFit/>
          </a:bodyPr>
          <a:p>
            <a:pPr>
              <a:lnSpc>
                <a:spcPct val="100000"/>
              </a:lnSpc>
            </a:pPr>
            <a:r>
              <a:rPr lang="zh-CN" altLang="en-US" sz="2600">
                <a:solidFill>
                  <a:srgbClr val="FF0000"/>
                </a:solidFill>
                <a:latin typeface="Times New Roman" panose="02020603050405020304" charset="0"/>
                <a:cs typeface="Times New Roman" panose="02020603050405020304" charset="0"/>
                <a:sym typeface="+mn-ea"/>
              </a:rPr>
              <a:t>flowers</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P spid="5" grpId="1"/>
      <p:bldP spid="6" grpId="1"/>
      <p:bldP spid="7" grpId="1"/>
      <p:bldP spid="8" grpId="1"/>
      <p:bldP spid="9" grpId="1"/>
      <p:bldP spid="11" grpId="1"/>
      <p:bldP spid="12" grpId="1"/>
      <p:bldP spid="13" grpId="1"/>
      <p:bldP spid="14"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720" y="654685"/>
            <a:ext cx="12145645" cy="4697730"/>
          </a:xfrm>
          <a:prstGeom prst="rect">
            <a:avLst/>
          </a:prstGeom>
          <a:noFill/>
        </p:spPr>
        <p:txBody>
          <a:bodyPr wrap="square" rtlCol="0">
            <a:spAutoFit/>
          </a:bodyPr>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rPr>
              <a:t>1. </a:t>
            </a:r>
            <a:r>
              <a:rPr lang="zh-CN" altLang="en-US" sz="2800">
                <a:solidFill>
                  <a:srgbClr val="3333FF"/>
                </a:solidFill>
                <a:latin typeface="Times New Roman" panose="02020603050405020304" charset="0"/>
                <a:cs typeface="Times New Roman" panose="02020603050405020304" charset="0"/>
                <a:sym typeface="+mn-ea"/>
              </a:rPr>
              <a:t>high-profile</a:t>
            </a:r>
            <a:r>
              <a:rPr lang="en-US" altLang="zh-CN" sz="2800">
                <a:latin typeface="Times New Roman" panose="02020603050405020304" charset="0"/>
                <a:ea typeface="华文中宋" panose="02010600040101010101" charset="-122"/>
                <a:cs typeface="Times New Roman" panose="02020603050405020304" charset="0"/>
              </a:rPr>
              <a:t>: receiving or involving a lot of attention and discussion on television, in newspapers, etc.   </a:t>
            </a:r>
            <a:r>
              <a:rPr lang="zh-CN" altLang="en-US" sz="2800">
                <a:latin typeface="Times New Roman" panose="02020603050405020304" charset="0"/>
                <a:ea typeface="华文中宋" panose="02010600040101010101" charset="-122"/>
                <a:cs typeface="Times New Roman" panose="02020603050405020304" charset="0"/>
              </a:rPr>
              <a:t>高调的；备受瞩目的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This high-profile case dates back to 1991.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这个备受瞩目的案件可以追溯到1991年。</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sz="3000">
                <a:solidFill>
                  <a:srgbClr val="3333FF"/>
                </a:solidFill>
                <a:latin typeface="Times New Roman" panose="02020603050405020304" charset="0"/>
                <a:cs typeface="Times New Roman" panose="02020603050405020304" charset="0"/>
                <a:sym typeface="+mn-ea"/>
              </a:rPr>
              <a:t>wrath</a:t>
            </a:r>
            <a:r>
              <a:rPr lang="en-US" altLang="zh-CN" sz="30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extreme anger</a:t>
            </a:r>
            <a:r>
              <a:rPr lang="en-US" sz="2800">
                <a:latin typeface="Times New Roman" panose="02020603050405020304" charset="0"/>
                <a:ea typeface="华文中宋" panose="02010600040101010101" charset="-122"/>
                <a:cs typeface="Times New Roman" panose="02020603050405020304" charset="0"/>
              </a:rPr>
              <a:t>  盛怒；</a:t>
            </a:r>
            <a:r>
              <a:rPr lang="zh-CN" altLang="en-US" sz="2800">
                <a:latin typeface="Times New Roman" panose="02020603050405020304" charset="0"/>
                <a:ea typeface="华文中宋" panose="02010600040101010101" charset="-122"/>
                <a:cs typeface="Times New Roman" panose="02020603050405020304" charset="0"/>
              </a:rPr>
              <a:t>愤怒</a:t>
            </a:r>
            <a:endParaRPr 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His crimes </a:t>
            </a:r>
            <a:r>
              <a:rPr sz="2800">
                <a:latin typeface="Times New Roman" panose="02020603050405020304" charset="0"/>
                <a:ea typeface="华文中宋" panose="02010600040101010101" charset="-122"/>
                <a:cs typeface="Times New Roman" panose="02020603050405020304" charset="0"/>
              </a:rPr>
              <a:t>provoked the wrath of the people.他的罪行激起了人民的愤怒。  </a:t>
            </a:r>
            <a:endParaRPr sz="2800">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2" name="文本框 1"/>
          <p:cNvSpPr txBox="1"/>
          <p:nvPr/>
        </p:nvSpPr>
        <p:spPr>
          <a:xfrm>
            <a:off x="137795" y="258889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3" name="文本框 2"/>
          <p:cNvSpPr txBox="1"/>
          <p:nvPr/>
        </p:nvSpPr>
        <p:spPr>
          <a:xfrm>
            <a:off x="137795" y="3194050"/>
            <a:ext cx="8533130" cy="553085"/>
          </a:xfrm>
          <a:prstGeom prst="rect">
            <a:avLst/>
          </a:prstGeom>
          <a:noFill/>
        </p:spPr>
        <p:txBody>
          <a:bodyPr wrap="square" rtlCol="0">
            <a:spAutoFit/>
          </a:bodyPr>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He’s the latest high-profile figure to become infected.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137795" y="530923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6" name="文本框 5"/>
          <p:cNvSpPr txBox="1"/>
          <p:nvPr/>
        </p:nvSpPr>
        <p:spPr>
          <a:xfrm>
            <a:off x="137795" y="5880100"/>
            <a:ext cx="9805670" cy="553085"/>
          </a:xfrm>
          <a:prstGeom prst="rect">
            <a:avLst/>
          </a:prstGeom>
          <a:noFill/>
        </p:spPr>
        <p:txBody>
          <a:bodyPr wrap="square" rtlCol="0">
            <a:spAutoFit/>
          </a:bodyPr>
          <a:p>
            <a:r>
              <a:rPr lang="en-US" sz="3000">
                <a:solidFill>
                  <a:srgbClr val="FF0000"/>
                </a:solidFill>
                <a:latin typeface="Times New Roman" panose="02020603050405020304" charset="0"/>
                <a:cs typeface="Times New Roman" panose="02020603050405020304" charset="0"/>
              </a:rPr>
              <a:t>T</a:t>
            </a:r>
            <a:r>
              <a:rPr sz="3000">
                <a:solidFill>
                  <a:srgbClr val="FF0000"/>
                </a:solidFill>
                <a:latin typeface="Times New Roman" panose="02020603050405020304" charset="0"/>
                <a:cs typeface="Times New Roman" panose="02020603050405020304" charset="0"/>
              </a:rPr>
              <a:t>he king</a:t>
            </a:r>
            <a:r>
              <a:rPr lang="en-US" sz="3000">
                <a:solidFill>
                  <a:srgbClr val="FF0000"/>
                </a:solidFill>
                <a:latin typeface="Times New Roman" panose="02020603050405020304" charset="0"/>
                <a:cs typeface="Times New Roman" panose="02020603050405020304" charset="0"/>
              </a:rPr>
              <a:t>’</a:t>
            </a:r>
            <a:r>
              <a:rPr sz="3000">
                <a:solidFill>
                  <a:srgbClr val="FF0000"/>
                </a:solidFill>
                <a:latin typeface="Times New Roman" panose="02020603050405020304" charset="0"/>
                <a:cs typeface="Times New Roman" panose="02020603050405020304" charset="0"/>
              </a:rPr>
              <a:t>s unjust laws raised a great wrath among the people.</a:t>
            </a:r>
            <a:endParaRPr sz="30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764665" y="2614930"/>
            <a:ext cx="629602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他是最新一个被感染的知名人物。</a:t>
            </a:r>
            <a:endParaRPr lang="zh-CN" altLang="en-US" sz="2800">
              <a:latin typeface="华文中宋" panose="02010600040101010101" charset="-122"/>
              <a:ea typeface="华文中宋" panose="02010600040101010101" charset="-122"/>
            </a:endParaRPr>
          </a:p>
        </p:txBody>
      </p:sp>
      <p:cxnSp>
        <p:nvCxnSpPr>
          <p:cNvPr id="9" name="直接连接符 8"/>
          <p:cNvCxnSpPr/>
          <p:nvPr/>
        </p:nvCxnSpPr>
        <p:spPr>
          <a:xfrm>
            <a:off x="180000" y="3688715"/>
            <a:ext cx="828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764665" y="5309235"/>
            <a:ext cx="5872480" cy="521970"/>
          </a:xfrm>
          <a:prstGeom prst="rect">
            <a:avLst/>
          </a:prstGeom>
          <a:noFill/>
        </p:spPr>
        <p:txBody>
          <a:bodyPr wrap="none" rtlCol="0">
            <a:spAutoFit/>
          </a:bodyPr>
          <a:p>
            <a:pPr algn="l"/>
            <a:r>
              <a:rPr lang="zh-CN" altLang="en-US" sz="2800">
                <a:latin typeface="华文中宋" panose="02010600040101010101" charset="-122"/>
                <a:ea typeface="华文中宋" panose="02010600040101010101" charset="-122"/>
                <a:sym typeface="+mn-ea"/>
              </a:rPr>
              <a:t>国王不公正的法律引起很大的民怨。</a:t>
            </a:r>
            <a:endParaRPr lang="zh-CN" altLang="en-US" sz="2800">
              <a:latin typeface="华文中宋" panose="02010600040101010101" charset="-122"/>
              <a:ea typeface="华文中宋" panose="02010600040101010101" charset="-122"/>
              <a:sym typeface="+mn-ea"/>
            </a:endParaRPr>
          </a:p>
        </p:txBody>
      </p:sp>
      <p:cxnSp>
        <p:nvCxnSpPr>
          <p:cNvPr id="12" name="直接连接符 11"/>
          <p:cNvCxnSpPr/>
          <p:nvPr/>
        </p:nvCxnSpPr>
        <p:spPr>
          <a:xfrm flipV="1">
            <a:off x="215900" y="6395720"/>
            <a:ext cx="957600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blinds(horizontal)">
                                      <p:cBhvr>
                                        <p:cTn id="31" dur="500"/>
                                        <p:tgtEl>
                                          <p:spTgt spid="4">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3" grpId="0"/>
      <p:bldP spid="3" grpId="1"/>
      <p:bldP spid="11" grpId="0"/>
      <p:bldP spid="5" grpId="0" bldLvl="0" animBg="1"/>
      <p:bldP spid="11" grpId="1"/>
      <p:bldP spid="5" grpId="1" animBg="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720" y="654685"/>
            <a:ext cx="12145645" cy="4585970"/>
          </a:xfrm>
          <a:prstGeom prst="rect">
            <a:avLst/>
          </a:prstGeom>
          <a:noFill/>
        </p:spPr>
        <p:txBody>
          <a:bodyPr wrap="square" rtlCol="0">
            <a:spAutoFit/>
          </a:bodyPr>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rPr>
              <a:t>3</a:t>
            </a:r>
            <a:r>
              <a:rPr lang="zh-CN" altLang="en-US" sz="2800">
                <a:latin typeface="Times New Roman" panose="02020603050405020304" charset="0"/>
                <a:ea typeface="华文中宋" panose="02010600040101010101" charset="-122"/>
                <a:cs typeface="Times New Roman" panose="02020603050405020304" charset="0"/>
              </a:rPr>
              <a:t>. </a:t>
            </a:r>
            <a:r>
              <a:rPr lang="zh-CN" altLang="en-US" sz="2800">
                <a:solidFill>
                  <a:srgbClr val="3333FF"/>
                </a:solidFill>
                <a:latin typeface="Times New Roman" panose="02020603050405020304" charset="0"/>
                <a:cs typeface="Times New Roman" panose="02020603050405020304" charset="0"/>
                <a:sym typeface="+mn-ea"/>
              </a:rPr>
              <a:t>proceed</a:t>
            </a: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to do sth next, after having done sth else first 接着做；继而做</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solidFill>
                  <a:schemeClr val="tx1"/>
                </a:solidFill>
                <a:latin typeface="Times New Roman" panose="02020603050405020304" charset="0"/>
                <a:ea typeface="华文中宋" panose="02010600040101010101" charset="-122"/>
                <a:cs typeface="Times New Roman" panose="02020603050405020304" charset="0"/>
                <a:sym typeface="+mn-ea"/>
              </a:rPr>
              <a:t>He took off his coat and proceeded to undo his boots.</a:t>
            </a:r>
            <a:endParaRPr sz="2800">
              <a:solidFill>
                <a:schemeClr val="tx1"/>
              </a:solidFill>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rPr>
              <a:t>他</a:t>
            </a:r>
            <a:r>
              <a:rPr lang="en-US" altLang="zh-CN" sz="2800">
                <a:latin typeface="Times New Roman" panose="02020603050405020304" charset="0"/>
                <a:ea typeface="华文中宋" panose="02010600040101010101" charset="-122"/>
                <a:cs typeface="Times New Roman" panose="02020603050405020304" charset="0"/>
              </a:rPr>
              <a:t>脱下外套，</a:t>
            </a:r>
            <a:r>
              <a:rPr lang="zh-CN" altLang="en-US" sz="2800">
                <a:latin typeface="Times New Roman" panose="02020603050405020304" charset="0"/>
                <a:ea typeface="华文中宋" panose="02010600040101010101" charset="-122"/>
                <a:cs typeface="Times New Roman" panose="02020603050405020304" charset="0"/>
              </a:rPr>
              <a:t>接着</a:t>
            </a:r>
            <a:r>
              <a:rPr lang="en-US" altLang="zh-CN" sz="2800">
                <a:latin typeface="Times New Roman" panose="02020603050405020304" charset="0"/>
                <a:ea typeface="华文中宋" panose="02010600040101010101" charset="-122"/>
                <a:cs typeface="Times New Roman" panose="02020603050405020304" charset="0"/>
              </a:rPr>
              <a:t>开始脱靴子。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4. </a:t>
            </a:r>
            <a:r>
              <a:rPr lang="zh-CN" altLang="en-US" sz="3000">
                <a:solidFill>
                  <a:srgbClr val="3333FF"/>
                </a:solidFill>
                <a:latin typeface="Times New Roman" panose="02020603050405020304" charset="0"/>
                <a:cs typeface="Times New Roman" panose="02020603050405020304" charset="0"/>
                <a:sym typeface="+mn-ea"/>
              </a:rPr>
              <a:t>tantrum</a:t>
            </a:r>
            <a:r>
              <a:rPr lang="en-US" altLang="zh-CN" sz="30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a sudden short period of angry, unreasonable behaviour, especially in a child （尤指儿童）耍脾气</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rPr>
              <a:t>She throws a tantrum when she can’t have the toy she wants.</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sz="2800">
                <a:latin typeface="Times New Roman" panose="02020603050405020304" charset="0"/>
                <a:ea typeface="华文中宋" panose="02010600040101010101" charset="-122"/>
                <a:cs typeface="Times New Roman" panose="02020603050405020304" charset="0"/>
              </a:rPr>
              <a:t>当她得不到她想要的玩具时，她就大发脾气。  </a:t>
            </a:r>
            <a:endParaRPr sz="2800">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
        <p:nvSpPr>
          <p:cNvPr id="2" name="文本框 1"/>
          <p:cNvSpPr txBox="1"/>
          <p:nvPr/>
        </p:nvSpPr>
        <p:spPr>
          <a:xfrm>
            <a:off x="137795" y="216979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3" name="文本框 2"/>
          <p:cNvSpPr txBox="1"/>
          <p:nvPr/>
        </p:nvSpPr>
        <p:spPr>
          <a:xfrm>
            <a:off x="137795" y="2670175"/>
            <a:ext cx="11417935" cy="553085"/>
          </a:xfrm>
          <a:prstGeom prst="rect">
            <a:avLst/>
          </a:prstGeom>
          <a:noFill/>
        </p:spPr>
        <p:txBody>
          <a:bodyPr wrap="square" rtlCol="0">
            <a:spAutoFit/>
          </a:bodyPr>
          <a:p>
            <a:r>
              <a:rPr sz="3000">
                <a:solidFill>
                  <a:srgbClr val="FF0000"/>
                </a:solidFill>
                <a:latin typeface="Times New Roman" panose="02020603050405020304" charset="0"/>
                <a:ea typeface="华文中宋" panose="02010600040101010101" charset="-122"/>
                <a:cs typeface="Times New Roman" panose="02020603050405020304" charset="0"/>
                <a:sym typeface="+mn-ea"/>
              </a:rPr>
              <a:t>He outlined his plans and then proceeded to explain them in more detail.</a:t>
            </a:r>
            <a:r>
              <a:rPr sz="3000">
                <a:latin typeface="Times New Roman" panose="02020603050405020304" charset="0"/>
                <a:ea typeface="华文中宋" panose="02010600040101010101" charset="-122"/>
                <a:cs typeface="Times New Roman" panose="02020603050405020304" charset="0"/>
                <a:sym typeface="+mn-ea"/>
              </a:rPr>
              <a:t>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137795" y="530923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6" name="文本框 5"/>
          <p:cNvSpPr txBox="1"/>
          <p:nvPr/>
        </p:nvSpPr>
        <p:spPr>
          <a:xfrm>
            <a:off x="137795" y="5880100"/>
            <a:ext cx="9805670" cy="553085"/>
          </a:xfrm>
          <a:prstGeom prst="rect">
            <a:avLst/>
          </a:prstGeom>
          <a:noFill/>
        </p:spPr>
        <p:txBody>
          <a:bodyPr wrap="square" rtlCol="0">
            <a:spAutoFit/>
          </a:bodyPr>
          <a:p>
            <a:r>
              <a:rPr sz="3000">
                <a:solidFill>
                  <a:srgbClr val="FF0000"/>
                </a:solidFill>
                <a:latin typeface="Times New Roman" panose="02020603050405020304" charset="0"/>
                <a:cs typeface="Times New Roman" panose="02020603050405020304" charset="0"/>
              </a:rPr>
              <a:t> He immediately threw a tantrum, screaming like a child. </a:t>
            </a:r>
            <a:endParaRPr sz="30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764665" y="2195830"/>
            <a:ext cx="857758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他概述了他的计划，接着又进行了较详细的解释。</a:t>
            </a:r>
            <a:endParaRPr lang="zh-CN" altLang="en-US" sz="2800">
              <a:latin typeface="华文中宋" panose="02010600040101010101" charset="-122"/>
              <a:ea typeface="华文中宋" panose="02010600040101010101" charset="-122"/>
            </a:endParaRPr>
          </a:p>
        </p:txBody>
      </p:sp>
      <p:cxnSp>
        <p:nvCxnSpPr>
          <p:cNvPr id="9" name="直接连接符 8"/>
          <p:cNvCxnSpPr/>
          <p:nvPr/>
        </p:nvCxnSpPr>
        <p:spPr>
          <a:xfrm>
            <a:off x="180000" y="3164840"/>
            <a:ext cx="1119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764665" y="5309235"/>
            <a:ext cx="6455410" cy="521970"/>
          </a:xfrm>
          <a:prstGeom prst="rect">
            <a:avLst/>
          </a:prstGeom>
          <a:noFill/>
        </p:spPr>
        <p:txBody>
          <a:bodyPr wrap="none" rtlCol="0">
            <a:spAutoFit/>
          </a:bodyPr>
          <a:p>
            <a:pPr algn="l"/>
            <a:r>
              <a:rPr lang="zh-CN" altLang="en-US" sz="2800">
                <a:latin typeface="华文中宋" panose="02010600040101010101" charset="-122"/>
                <a:ea typeface="华文中宋" panose="02010600040101010101" charset="-122"/>
                <a:sym typeface="+mn-ea"/>
              </a:rPr>
              <a:t>他立刻大发脾气，像个孩子一样尖叫。  </a:t>
            </a:r>
            <a:endParaRPr lang="zh-CN" altLang="en-US" sz="2800">
              <a:latin typeface="华文中宋" panose="02010600040101010101" charset="-122"/>
              <a:ea typeface="华文中宋" panose="02010600040101010101" charset="-122"/>
              <a:sym typeface="+mn-ea"/>
            </a:endParaRPr>
          </a:p>
        </p:txBody>
      </p:sp>
      <p:cxnSp>
        <p:nvCxnSpPr>
          <p:cNvPr id="12" name="直接连接符 11"/>
          <p:cNvCxnSpPr/>
          <p:nvPr/>
        </p:nvCxnSpPr>
        <p:spPr>
          <a:xfrm flipV="1">
            <a:off x="215900" y="6395720"/>
            <a:ext cx="874800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blinds(horizontal)">
                                      <p:cBhvr>
                                        <p:cTn id="31" dur="500"/>
                                        <p:tgtEl>
                                          <p:spTgt spid="4">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blinds(horizontal)">
                                      <p:cBhvr>
                                        <p:cTn id="34" dur="500"/>
                                        <p:tgtEl>
                                          <p:spTgt spid="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3" grpId="0"/>
      <p:bldP spid="3" grpId="1"/>
      <p:bldP spid="11" grpId="0"/>
      <p:bldP spid="5" grpId="0" bldLvl="0" animBg="1"/>
      <p:bldP spid="11" grpId="1"/>
      <p:bldP spid="5" grpId="1" animBg="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1677035" cy="521970"/>
          </a:xfrm>
          <a:prstGeom prst="rect">
            <a:avLst/>
          </a:prstGeom>
          <a:solidFill>
            <a:schemeClr val="accent6"/>
          </a:solidFill>
        </p:spPr>
        <p:txBody>
          <a:bodyPr wrap="square" rtlCol="0">
            <a:spAutoFit/>
          </a:bodyPr>
          <a:lstStyle/>
          <a:p>
            <a:pPr lvl="0" algn="ctr">
              <a:buClrTx/>
              <a:buSzTx/>
              <a:buFontTx/>
            </a:pPr>
            <a:r>
              <a:rPr kumimoji="1" lang="zh-CN" sz="2800" b="1" dirty="0">
                <a:solidFill>
                  <a:schemeClr val="lt1"/>
                </a:solidFill>
                <a:sym typeface="+mn-ea"/>
              </a:rPr>
              <a:t>句子翻译</a:t>
            </a:r>
            <a:endParaRPr kumimoji="1" lang="zh-CN" sz="2800" b="1" dirty="0">
              <a:solidFill>
                <a:schemeClr val="lt1"/>
              </a:solidFill>
              <a:sym typeface="+mn-ea"/>
            </a:endParaRPr>
          </a:p>
        </p:txBody>
      </p:sp>
      <p:sp>
        <p:nvSpPr>
          <p:cNvPr id="7" name="圆角矩形 6"/>
          <p:cNvSpPr/>
          <p:nvPr/>
        </p:nvSpPr>
        <p:spPr>
          <a:xfrm>
            <a:off x="201295" y="4138930"/>
            <a:ext cx="11790045" cy="2212975"/>
          </a:xfrm>
          <a:prstGeom prst="roundRect">
            <a:avLst>
              <a:gd name="adj" fmla="val 16667"/>
            </a:avLst>
          </a:prstGeom>
          <a:noFill/>
          <a:ln w="63500" cap="flat" cmpd="sng">
            <a:solidFill>
              <a:srgbClr val="7030A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700" y="4257675"/>
            <a:ext cx="11507470" cy="953135"/>
          </a:xfrm>
          <a:prstGeom prst="rect">
            <a:avLst/>
          </a:prstGeom>
          <a:noFill/>
        </p:spPr>
        <p:txBody>
          <a:bodyPr wrap="square">
            <a:spAutoFit/>
          </a:bodyPr>
          <a:lstStyle/>
          <a:p>
            <a:r>
              <a:rPr lang="en-US" altLang="zh-CN" sz="2800" dirty="0">
                <a:latin typeface="Times New Roman" panose="02020603050405020304" charset="0"/>
                <a:cs typeface="Times New Roman" panose="02020603050405020304" charset="0"/>
                <a:sym typeface="+mn-ea"/>
              </a:rPr>
              <a:t>Thankfully, the only tantrums in Lily’s life now are the screen antics</a:t>
            </a:r>
            <a:r>
              <a:rPr lang="en-US" altLang="zh-CN" sz="28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滑稽动作</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a:t>
            </a:r>
            <a:r>
              <a:rPr lang="en-US" altLang="zh-CN" sz="2800" dirty="0">
                <a:latin typeface="Times New Roman" panose="02020603050405020304" charset="0"/>
                <a:cs typeface="Times New Roman" panose="02020603050405020304" charset="0"/>
                <a:sym typeface="+mn-ea"/>
              </a:rPr>
              <a:t> of the characters in </a:t>
            </a:r>
            <a:r>
              <a:rPr lang="en-US" altLang="zh-CN" sz="2800" i="1" dirty="0">
                <a:latin typeface="Times New Roman" panose="02020603050405020304" charset="0"/>
                <a:cs typeface="Times New Roman" panose="02020603050405020304" charset="0"/>
                <a:sym typeface="+mn-ea"/>
              </a:rPr>
              <a:t>Emily in Paris</a:t>
            </a:r>
            <a:r>
              <a:rPr lang="en-US" altLang="zh-CN" sz="2800" dirty="0">
                <a:latin typeface="Times New Roman" panose="02020603050405020304" charset="0"/>
                <a:cs typeface="Times New Roman" panose="02020603050405020304" charset="0"/>
                <a:sym typeface="+mn-ea"/>
              </a:rPr>
              <a:t>, in which she stars with Ashley Park. </a:t>
            </a:r>
            <a:endParaRPr lang="zh-CN" altLang="en-US" sz="2900" b="0" i="0" dirty="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393700" y="5398135"/>
            <a:ext cx="967740" cy="521970"/>
          </a:xfrm>
          <a:prstGeom prst="rect">
            <a:avLst/>
          </a:prstGeom>
          <a:solidFill>
            <a:srgbClr val="0070C0"/>
          </a:solidFill>
        </p:spPr>
        <p:txBody>
          <a:bodyPr wrap="square" rtlCol="0">
            <a:spAutoFit/>
          </a:bodyPr>
          <a:p>
            <a:r>
              <a:rPr kumimoji="1" lang="zh-CN" altLang="en-US" sz="2800" b="1" dirty="0">
                <a:solidFill>
                  <a:schemeClr val="lt1"/>
                </a:solidFill>
              </a:rPr>
              <a:t>翻译</a:t>
            </a:r>
            <a:endParaRPr kumimoji="1" lang="zh-CN" altLang="en-US" sz="2800" b="1" dirty="0">
              <a:solidFill>
                <a:schemeClr val="lt1"/>
              </a:solidFill>
            </a:endParaRPr>
          </a:p>
        </p:txBody>
      </p:sp>
      <p:sp>
        <p:nvSpPr>
          <p:cNvPr id="15" name="文本框 14"/>
          <p:cNvSpPr txBox="1"/>
          <p:nvPr/>
        </p:nvSpPr>
        <p:spPr>
          <a:xfrm>
            <a:off x="1553845" y="5286375"/>
            <a:ext cx="10638155" cy="860425"/>
          </a:xfrm>
          <a:prstGeom prst="rect">
            <a:avLst/>
          </a:prstGeom>
          <a:noFill/>
        </p:spPr>
        <p:txBody>
          <a:bodyPr wrap="square" rtlCol="0">
            <a:spAutoFit/>
          </a:bodyPr>
          <a:p>
            <a:r>
              <a:rPr lang="zh-CN" altLang="en-US" sz="2500" dirty="0">
                <a:latin typeface="华文中宋" panose="02010600040101010101" charset="-122"/>
                <a:ea typeface="华文中宋" panose="02010600040101010101" charset="-122"/>
                <a:cs typeface="宋体" panose="02010600030101010101" pitchFamily="2" charset="-122"/>
              </a:rPr>
              <a:t>值得庆幸的是，</a:t>
            </a:r>
            <a:r>
              <a:rPr lang="zh-CN" altLang="en-US" sz="2500" dirty="0">
                <a:latin typeface="Times New Roman" panose="02020603050405020304" charset="0"/>
                <a:ea typeface="华文中宋" panose="02010600040101010101" charset="-122"/>
                <a:cs typeface="Times New Roman" panose="02020603050405020304" charset="0"/>
                <a:sym typeface="+mn-ea"/>
              </a:rPr>
              <a:t>现在莉莉生活中唯一的发脾气</a:t>
            </a:r>
            <a:r>
              <a:rPr lang="zh-CN" altLang="en-US" sz="2500" dirty="0">
                <a:latin typeface="华文中宋" panose="02010600040101010101" charset="-122"/>
                <a:ea typeface="华文中宋" panose="02010600040101010101" charset="-122"/>
                <a:cs typeface="宋体" panose="02010600030101010101" pitchFamily="2" charset="-122"/>
              </a:rPr>
              <a:t>是电视剧《艾米</a:t>
            </a:r>
            <a:r>
              <a:rPr lang="zh-CN" altLang="en-US" sz="2500" dirty="0">
                <a:latin typeface="华文中宋" panose="02010600040101010101" charset="-122"/>
                <a:ea typeface="华文中宋" panose="02010600040101010101" charset="-122"/>
                <a:cs typeface="宋体" panose="02010600030101010101" pitchFamily="2" charset="-122"/>
                <a:sym typeface="+mn-ea"/>
              </a:rPr>
              <a:t>丽</a:t>
            </a:r>
            <a:r>
              <a:rPr lang="zh-CN" altLang="en-US" sz="2500" dirty="0">
                <a:latin typeface="华文中宋" panose="02010600040101010101" charset="-122"/>
                <a:ea typeface="华文中宋" panose="02010600040101010101" charset="-122"/>
                <a:cs typeface="宋体" panose="02010600030101010101" pitchFamily="2" charset="-122"/>
              </a:rPr>
              <a:t>在</a:t>
            </a:r>
            <a:r>
              <a:rPr lang="zh-CN" altLang="en-US" sz="2500" dirty="0">
                <a:latin typeface="华文中宋" panose="02010600040101010101" charset="-122"/>
                <a:ea typeface="华文中宋" panose="02010600040101010101" charset="-122"/>
                <a:cs typeface="宋体" panose="02010600030101010101" pitchFamily="2" charset="-122"/>
                <a:sym typeface="+mn-ea"/>
              </a:rPr>
              <a:t>巴黎</a:t>
            </a:r>
            <a:r>
              <a:rPr lang="zh-CN" altLang="en-US" sz="2500" dirty="0">
                <a:latin typeface="华文中宋" panose="02010600040101010101" charset="-122"/>
                <a:ea typeface="华文中宋" panose="02010600040101010101" charset="-122"/>
                <a:cs typeface="宋体" panose="02010600030101010101" pitchFamily="2" charset="-122"/>
              </a:rPr>
              <a:t>》中角色的滑稽动作，她和阿什利·帕克主演了这部电影。</a:t>
            </a:r>
            <a:endParaRPr lang="zh-CN" altLang="en-US" sz="2500" dirty="0">
              <a:latin typeface="华文中宋" panose="02010600040101010101" charset="-122"/>
              <a:ea typeface="华文中宋" panose="02010600040101010101" charset="-122"/>
              <a:cs typeface="宋体" panose="02010600030101010101" pitchFamily="2" charset="-122"/>
            </a:endParaRPr>
          </a:p>
        </p:txBody>
      </p:sp>
      <p:sp>
        <p:nvSpPr>
          <p:cNvPr id="19" name="圆角矩形 18"/>
          <p:cNvSpPr/>
          <p:nvPr/>
        </p:nvSpPr>
        <p:spPr>
          <a:xfrm>
            <a:off x="175260" y="831215"/>
            <a:ext cx="11790045" cy="2799080"/>
          </a:xfrm>
          <a:prstGeom prst="roundRect">
            <a:avLst>
              <a:gd name="adj" fmla="val 16667"/>
            </a:avLst>
          </a:prstGeom>
          <a:noFill/>
          <a:ln w="63500" cap="flat" cmpd="sng">
            <a:solidFill>
              <a:schemeClr val="accent2"/>
            </a:solidFill>
            <a:prstDash val="solid"/>
            <a:headEnd type="none" w="med" len="med"/>
            <a:tailEnd type="none" w="med" len="med"/>
          </a:ln>
        </p:spPr>
        <p:txBody>
          <a:bodyPr/>
          <a:p>
            <a:endParaRPr lang="zh-CN" altLang="en-US"/>
          </a:p>
        </p:txBody>
      </p:sp>
      <p:sp>
        <p:nvSpPr>
          <p:cNvPr id="20" name="文本框 19"/>
          <p:cNvSpPr txBox="1"/>
          <p:nvPr/>
        </p:nvSpPr>
        <p:spPr>
          <a:xfrm>
            <a:off x="393700" y="981075"/>
            <a:ext cx="11507470" cy="1383665"/>
          </a:xfrm>
          <a:prstGeom prst="rect">
            <a:avLst/>
          </a:prstGeom>
          <a:noFill/>
        </p:spPr>
        <p:txBody>
          <a:bodyPr wrap="square">
            <a:spAutoFit/>
          </a:bodyPr>
          <a:p>
            <a:r>
              <a:rPr sz="2800">
                <a:latin typeface="Times New Roman" panose="02020603050405020304" charset="0"/>
                <a:cs typeface="Times New Roman" panose="02020603050405020304" charset="0"/>
                <a:sym typeface="+mn-ea"/>
              </a:rPr>
              <a:t>While </a:t>
            </a:r>
            <a:r>
              <a:rPr sz="2800" i="1">
                <a:latin typeface="Times New Roman" panose="02020603050405020304" charset="0"/>
                <a:cs typeface="Times New Roman" panose="02020603050405020304" charset="0"/>
                <a:sym typeface="+mn-ea"/>
              </a:rPr>
              <a:t>Emily in Paris</a:t>
            </a:r>
            <a:r>
              <a:rPr lang="en-US" sz="2800">
                <a:latin typeface="Times New Roman" panose="02020603050405020304" charset="0"/>
                <a:cs typeface="Times New Roman" panose="02020603050405020304" charset="0"/>
                <a:sym typeface="+mn-ea"/>
              </a:rPr>
              <a:t> has been </a:t>
            </a:r>
            <a:r>
              <a:rPr sz="2800">
                <a:latin typeface="Times New Roman" panose="02020603050405020304" charset="0"/>
                <a:cs typeface="Times New Roman" panose="02020603050405020304" charset="0"/>
                <a:sym typeface="+mn-ea"/>
              </a:rPr>
              <a:t>Lily Collins’s most high-profile role to date, after making her first TV appearance aged two – and being the daughter of musician Phil Collins – she is certainly no stranger to the spotlight. </a:t>
            </a:r>
            <a:endParaRPr lang="zh-CN" altLang="en-US" sz="2800" b="0" i="0" dirty="0">
              <a:latin typeface="Times New Roman" panose="02020603050405020304" charset="0"/>
              <a:ea typeface="华文中宋" panose="02010600040101010101" charset="-122"/>
              <a:cs typeface="Times New Roman" panose="02020603050405020304" charset="0"/>
              <a:sym typeface="+mn-ea"/>
            </a:endParaRPr>
          </a:p>
        </p:txBody>
      </p:sp>
      <p:sp>
        <p:nvSpPr>
          <p:cNvPr id="21" name="文本框 20"/>
          <p:cNvSpPr txBox="1"/>
          <p:nvPr/>
        </p:nvSpPr>
        <p:spPr>
          <a:xfrm>
            <a:off x="367665" y="2445385"/>
            <a:ext cx="967740" cy="521970"/>
          </a:xfrm>
          <a:prstGeom prst="rect">
            <a:avLst/>
          </a:prstGeom>
          <a:solidFill>
            <a:srgbClr val="0070C0"/>
          </a:solidFill>
        </p:spPr>
        <p:txBody>
          <a:bodyPr wrap="square" rtlCol="0">
            <a:spAutoFit/>
          </a:bodyPr>
          <a:p>
            <a:r>
              <a:rPr kumimoji="1" lang="zh-CN" altLang="en-US" sz="2800" b="1" dirty="0">
                <a:solidFill>
                  <a:schemeClr val="lt1"/>
                </a:solidFill>
              </a:rPr>
              <a:t>翻译</a:t>
            </a:r>
            <a:endParaRPr kumimoji="1" lang="zh-CN" altLang="en-US" sz="2800" b="1" dirty="0">
              <a:solidFill>
                <a:schemeClr val="lt1"/>
              </a:solidFill>
            </a:endParaRPr>
          </a:p>
        </p:txBody>
      </p:sp>
      <p:sp>
        <p:nvSpPr>
          <p:cNvPr id="22" name="文本框 21"/>
          <p:cNvSpPr txBox="1"/>
          <p:nvPr/>
        </p:nvSpPr>
        <p:spPr>
          <a:xfrm>
            <a:off x="1520190" y="2308860"/>
            <a:ext cx="10130790" cy="1245235"/>
          </a:xfrm>
          <a:prstGeom prst="rect">
            <a:avLst/>
          </a:prstGeom>
          <a:noFill/>
        </p:spPr>
        <p:txBody>
          <a:bodyPr wrap="square" rtlCol="0">
            <a:spAutoFit/>
          </a:bodyPr>
          <a:p>
            <a:r>
              <a:rPr lang="zh-CN" altLang="en-US" sz="2500" dirty="0">
                <a:ea typeface="华文中宋" panose="02010600040101010101" charset="-122"/>
              </a:rPr>
              <a:t>虽然《艾米丽在巴黎》是莉莉</a:t>
            </a:r>
            <a:r>
              <a:rPr lang="en-US" altLang="zh-CN" sz="2500" dirty="0">
                <a:ea typeface="华文中宋" panose="02010600040101010101" charset="-122"/>
              </a:rPr>
              <a:t>·</a:t>
            </a:r>
            <a:r>
              <a:rPr lang="zh-CN" altLang="en-US" sz="2500" dirty="0">
                <a:ea typeface="华文中宋" panose="02010600040101010101" charset="-122"/>
              </a:rPr>
              <a:t>柯林斯迄今为止最引人注目的角色，但在她两岁时首次出现在电视上——并且是音乐家菲尔</a:t>
            </a:r>
            <a:r>
              <a:rPr lang="en-US" altLang="zh-CN" sz="2500" dirty="0">
                <a:ea typeface="华文中宋" panose="02010600040101010101" charset="-122"/>
              </a:rPr>
              <a:t>·</a:t>
            </a:r>
            <a:r>
              <a:rPr lang="zh-CN" altLang="en-US" sz="2500" dirty="0">
                <a:ea typeface="华文中宋" panose="02010600040101010101" charset="-122"/>
              </a:rPr>
              <a:t>柯林斯的女儿——之后，她对聚光灯显然并不陌生。</a:t>
            </a:r>
            <a:endParaRPr lang="zh-CN" altLang="en-US" sz="2500" dirty="0">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98145" y="1177925"/>
            <a:ext cx="7552717" cy="5220000"/>
          </a:xfrm>
          <a:prstGeom prst="rect">
            <a:avLst/>
          </a:prstGeom>
        </p:spPr>
      </p:pic>
      <p:sp>
        <p:nvSpPr>
          <p:cNvPr id="5" name="文本框 4"/>
          <p:cNvSpPr txBox="1"/>
          <p:nvPr/>
        </p:nvSpPr>
        <p:spPr>
          <a:xfrm>
            <a:off x="547370" y="163195"/>
            <a:ext cx="11097260" cy="891540"/>
          </a:xfrm>
          <a:prstGeom prst="rect">
            <a:avLst/>
          </a:prstGeom>
          <a:noFill/>
        </p:spPr>
        <p:txBody>
          <a:bodyPr wrap="square" rtlCol="0" anchor="t">
            <a:spAutoFit/>
          </a:bodyPr>
          <a:p>
            <a:pPr lvl="0" algn="ctr">
              <a:buClrTx/>
              <a:buSzTx/>
              <a:buFontTx/>
            </a:pPr>
            <a:r>
              <a:rPr lang="en-US" altLang="zh-CN" sz="2800" b="1">
                <a:sym typeface="+mn-ea"/>
              </a:rPr>
              <a:t>2. An eruption like a bomb  blast, and water poured into Tongan homes</a:t>
            </a:r>
            <a:endParaRPr lang="en-US" altLang="zh-CN" sz="2800" b="1">
              <a:sym typeface="+mn-ea"/>
            </a:endParaRPr>
          </a:p>
          <a:p>
            <a:pPr lvl="0" algn="ctr">
              <a:buClrTx/>
              <a:buSzTx/>
              <a:buFontTx/>
            </a:pPr>
            <a:r>
              <a:rPr lang="zh-CN" altLang="en-US" sz="2400" b="1">
                <a:solidFill>
                  <a:schemeClr val="accent2"/>
                </a:solidFill>
                <a:sym typeface="+mn-ea"/>
              </a:rPr>
              <a:t>海底火山爆发，汤加全境失联！</a:t>
            </a:r>
            <a:endParaRPr lang="zh-CN" altLang="en-US" sz="2400" b="1">
              <a:solidFill>
                <a:schemeClr val="accent2"/>
              </a:solidFill>
              <a:sym typeface="+mn-ea"/>
            </a:endParaRPr>
          </a:p>
        </p:txBody>
      </p:sp>
      <p:pic>
        <p:nvPicPr>
          <p:cNvPr id="6" name="图片 5"/>
          <p:cNvPicPr>
            <a:picLocks noChangeAspect="1"/>
          </p:cNvPicPr>
          <p:nvPr/>
        </p:nvPicPr>
        <p:blipFill>
          <a:blip r:embed="rId2"/>
          <a:stretch>
            <a:fillRect/>
          </a:stretch>
        </p:blipFill>
        <p:spPr>
          <a:xfrm>
            <a:off x="8933815" y="1235710"/>
            <a:ext cx="2930525" cy="5161915"/>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6825,&quot;width&quot;:9600}"/>
</p:tagLst>
</file>

<file path=ppt/tags/tag2.xml><?xml version="1.0" encoding="utf-8"?>
<p:tagLst xmlns:p="http://schemas.openxmlformats.org/presentationml/2006/main">
  <p:tag name="KSO_WM_UNIT_PLACING_PICTURE_USER_VIEWPORT" val="{&quot;height&quot;:26100,&quot;width&quot;:187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14212</Words>
  <Application>WPS 演示</Application>
  <PresentationFormat>宽屏</PresentationFormat>
  <Paragraphs>487</Paragraphs>
  <Slides>27</Slides>
  <Notes>3</Notes>
  <HiddenSlides>0</HiddenSlides>
  <MMClips>2</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27</vt:i4>
      </vt:variant>
    </vt:vector>
  </HeadingPairs>
  <TitlesOfParts>
    <vt:vector size="43" baseType="lpstr">
      <vt:lpstr>Arial</vt:lpstr>
      <vt:lpstr>宋体</vt:lpstr>
      <vt:lpstr>Wingdings</vt:lpstr>
      <vt:lpstr>Trebuchet MS</vt:lpstr>
      <vt:lpstr>Comic Sans MS</vt:lpstr>
      <vt:lpstr>Times New Roman</vt:lpstr>
      <vt:lpstr>华文中宋</vt:lpstr>
      <vt:lpstr>Wingdings</vt:lpstr>
      <vt:lpstr>微软雅黑</vt:lpstr>
      <vt:lpstr>Arial Unicode MS</vt:lpstr>
      <vt:lpstr>Calibri</vt:lpstr>
      <vt:lpstr>HelveticaNeue</vt:lpstr>
      <vt:lpstr>Corbel</vt:lpstr>
      <vt:lpstr>华文新魏</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614</cp:revision>
  <dcterms:created xsi:type="dcterms:W3CDTF">2021-12-07T10:12:00Z</dcterms:created>
  <dcterms:modified xsi:type="dcterms:W3CDTF">2022-01-24T06:19:44Z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D57453CB695E4FA883DFA4338871E59B</vt:lpwstr>
  </property>
  <property fmtid="{D5CDD505-2E9C-101B-9397-08002B2CF9AE}" pid="3" name="KSOProductBuildVer">
    <vt:lpwstr>2052-11.8.2.8411</vt:lpwstr>
  </property>
</Properties>
</file>