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610" r:id="rId3"/>
    <p:sldId id="410" r:id="rId4"/>
    <p:sldId id="501" r:id="rId6"/>
    <p:sldId id="412" r:id="rId7"/>
    <p:sldId id="430" r:id="rId8"/>
    <p:sldId id="581" r:id="rId9"/>
    <p:sldId id="554" r:id="rId10"/>
    <p:sldId id="589" r:id="rId11"/>
    <p:sldId id="444" r:id="rId12"/>
    <p:sldId id="602" r:id="rId13"/>
    <p:sldId id="603" r:id="rId14"/>
    <p:sldId id="595" r:id="rId15"/>
    <p:sldId id="567" r:id="rId16"/>
    <p:sldId id="596" r:id="rId17"/>
    <p:sldId id="597" r:id="rId18"/>
    <p:sldId id="432" r:id="rId19"/>
    <p:sldId id="41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7E"/>
    <a:srgbClr val="FFFFFF"/>
    <a:srgbClr val="0000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65" d="100"/>
          <a:sy n="65" d="100"/>
        </p:scale>
        <p:origin x="768" y="332"/>
      </p:cViewPr>
      <p:guideLst>
        <p:guide orient="horz" pos="2234"/>
        <p:guide pos="3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6ABD4-6414-4F44-ADBF-280C761F72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6ABD4-6414-4F44-ADBF-280C761F72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5.png"/><Relationship Id="rId6" Type="http://schemas.openxmlformats.org/officeDocument/2006/relationships/tags" Target="../tags/tag62.xml"/><Relationship Id="rId5" Type="http://schemas.openxmlformats.org/officeDocument/2006/relationships/image" Target="../media/image7.png"/><Relationship Id="rId4" Type="http://schemas.openxmlformats.org/officeDocument/2006/relationships/tags" Target="../tags/tag61.xml"/><Relationship Id="rId3" Type="http://schemas.openxmlformats.org/officeDocument/2006/relationships/image" Target="../media/image3.png"/><Relationship Id="rId2" Type="http://schemas.openxmlformats.org/officeDocument/2006/relationships/tags" Target="../tags/tag60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2.png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image" Target="../media/image5.png"/><Relationship Id="rId6" Type="http://schemas.openxmlformats.org/officeDocument/2006/relationships/tags" Target="../tags/tag28.xml"/><Relationship Id="rId5" Type="http://schemas.openxmlformats.org/officeDocument/2006/relationships/image" Target="../media/image4.png"/><Relationship Id="rId4" Type="http://schemas.openxmlformats.org/officeDocument/2006/relationships/tags" Target="../tags/tag27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5.png"/><Relationship Id="rId6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tags" Target="../tags/tag45.xml"/><Relationship Id="rId3" Type="http://schemas.openxmlformats.org/officeDocument/2006/relationships/image" Target="../media/image3.png"/><Relationship Id="rId2" Type="http://schemas.openxmlformats.org/officeDocument/2006/relationships/tags" Target="../tags/tag44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5.png"/><Relationship Id="rId4" Type="http://schemas.openxmlformats.org/officeDocument/2006/relationships/tags" Target="../tags/tag54.xml"/><Relationship Id="rId3" Type="http://schemas.openxmlformats.org/officeDocument/2006/relationships/image" Target="../media/image7.png"/><Relationship Id="rId2" Type="http://schemas.openxmlformats.org/officeDocument/2006/relationships/tags" Target="../tags/tag53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6928809" y="3726515"/>
            <a:ext cx="45964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31370" y="-1144071"/>
            <a:ext cx="6346811" cy="86349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6299200" y="2706132"/>
            <a:ext cx="5359400" cy="978729"/>
          </a:xfrm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6299200" y="3776936"/>
            <a:ext cx="5359400" cy="53553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5" b="-1"/>
          <a:stretch>
            <a:fillRect/>
          </a:stretch>
        </p:blipFill>
        <p:spPr>
          <a:xfrm>
            <a:off x="420300" y="574283"/>
            <a:ext cx="361639" cy="471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>
          <a:xfrm flipH="1">
            <a:off x="11048918" y="0"/>
            <a:ext cx="1143082" cy="8563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41213" y="5934850"/>
            <a:ext cx="1064364" cy="78193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5396345" y="62344"/>
            <a:ext cx="6858000" cy="67333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4115" y="2515394"/>
            <a:ext cx="5109028" cy="1325563"/>
          </a:xfrm>
        </p:spPr>
        <p:txBody>
          <a:bodyPr>
            <a:normAutofit/>
          </a:bodyPr>
          <a:lstStyle>
            <a:lvl1pPr algn="ctr">
              <a:defRPr sz="8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702371"/>
            <a:ext cx="10972440" cy="28725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CN" altLang="en-US" sz="1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 idx="1"/>
          </p:nvPr>
        </p:nvSpPr>
        <p:spPr>
          <a:xfrm>
            <a:off x="609480" y="3616759"/>
            <a:ext cx="1097244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5396345" y="62344"/>
            <a:ext cx="6858000" cy="6733313"/>
          </a:xfrm>
          <a:prstGeom prst="rect">
            <a:avLst/>
          </a:prstGeom>
        </p:spPr>
      </p:pic>
      <p:sp>
        <p:nvSpPr>
          <p:cNvPr id="8" name="Text Box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67031" y="2239630"/>
            <a:ext cx="3219754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37029" y="3565535"/>
            <a:ext cx="5279758" cy="922327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544473" y="4570414"/>
            <a:ext cx="5279758" cy="53771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5" b="-1"/>
          <a:stretch>
            <a:fillRect/>
          </a:stretch>
        </p:blipFill>
        <p:spPr>
          <a:xfrm>
            <a:off x="420300" y="762966"/>
            <a:ext cx="361639" cy="4718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>
          <a:xfrm flipH="1">
            <a:off x="10595726" y="0"/>
            <a:ext cx="1596274" cy="11958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41213" y="5934850"/>
            <a:ext cx="1064364" cy="7819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39788" y="3016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11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5" b="-1"/>
          <a:stretch>
            <a:fillRect/>
          </a:stretch>
        </p:blipFill>
        <p:spPr>
          <a:xfrm>
            <a:off x="420300" y="617821"/>
            <a:ext cx="361639" cy="4718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>
          <a:xfrm flipH="1">
            <a:off x="11352212" y="1"/>
            <a:ext cx="839787" cy="6291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41213" y="5934850"/>
            <a:ext cx="1064364" cy="7819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9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>
          <a:xfrm flipH="1">
            <a:off x="11048918" y="0"/>
            <a:ext cx="1143082" cy="8563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41213" y="5934850"/>
            <a:ext cx="1064364" cy="78193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274300" y="365125"/>
            <a:ext cx="10795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838200" y="365125"/>
            <a:ext cx="9334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1.png"/><Relationship Id="rId24" Type="http://schemas.openxmlformats.org/officeDocument/2006/relationships/tags" Target="../tags/tag80.xml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5.xml"/><Relationship Id="rId18" Type="http://schemas.openxmlformats.org/officeDocument/2006/relationships/image" Target="../media/image10.png"/><Relationship Id="rId17" Type="http://schemas.openxmlformats.org/officeDocument/2006/relationships/tags" Target="../tags/tag74.xml"/><Relationship Id="rId16" Type="http://schemas.openxmlformats.org/officeDocument/2006/relationships/image" Target="../media/image9.png"/><Relationship Id="rId15" Type="http://schemas.openxmlformats.org/officeDocument/2006/relationships/tags" Target="../tags/tag73.xml"/><Relationship Id="rId14" Type="http://schemas.openxmlformats.org/officeDocument/2006/relationships/image" Target="../media/image8.png"/><Relationship Id="rId13" Type="http://schemas.openxmlformats.org/officeDocument/2006/relationships/tags" Target="../tags/tag72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 rotWithShape="1">
          <a:blip r:embed="rId14" cstate="print"/>
          <a:srcRect t="-2275" b="-1"/>
          <a:stretch>
            <a:fillRect/>
          </a:stretch>
        </p:blipFill>
        <p:spPr>
          <a:xfrm>
            <a:off x="420300" y="791994"/>
            <a:ext cx="361639" cy="471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16" cstate="print"/>
          <a:srcRect r="-3"/>
          <a:stretch>
            <a:fillRect/>
          </a:stretch>
        </p:blipFill>
        <p:spPr>
          <a:xfrm flipH="1">
            <a:off x="10595726" y="0"/>
            <a:ext cx="1596274" cy="11958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 rotWithShape="1">
          <a:blip r:embed="rId18" cstate="print"/>
          <a:srcRect/>
          <a:stretch>
            <a:fillRect/>
          </a:stretch>
        </p:blipFill>
        <p:spPr>
          <a:xfrm rot="5400000">
            <a:off x="-141213" y="5934850"/>
            <a:ext cx="1064364" cy="78193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3415C2-B6D2-4373-9A13-C85E723487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8710D8E-87E5-4F2A-8AA5-87A017A399AD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tags" Target="../tags/tag10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8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9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image" Target="../media/image24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330" y="611505"/>
            <a:ext cx="11243310" cy="812800"/>
          </a:xfrm>
        </p:spPr>
        <p:txBody>
          <a:bodyPr>
            <a:normAutofit/>
          </a:bodyPr>
          <a:lstStyle/>
          <a:p>
            <a:r>
              <a:rPr lang="en-US" altLang="zh-CN" sz="3110" b="1"/>
              <a:t>Activity 4 Learning about Lin's hard choices(Group work) </a:t>
            </a:r>
            <a:endParaRPr lang="en-US" altLang="zh-CN" sz="3110" b="1"/>
          </a:p>
        </p:txBody>
      </p:sp>
      <p:sp>
        <p:nvSpPr>
          <p:cNvPr id="14" name="圆角矩形 13"/>
          <p:cNvSpPr/>
          <p:nvPr/>
        </p:nvSpPr>
        <p:spPr>
          <a:xfrm>
            <a:off x="7141845" y="5848350"/>
            <a:ext cx="4436110" cy="4997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8741410" y="591439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4 minutes </a:t>
            </a:r>
            <a:endParaRPr lang="en-US" altLang="zh-CN"/>
          </a:p>
        </p:txBody>
      </p:sp>
      <p:sp>
        <p:nvSpPr>
          <p:cNvPr id="16" name="圆角矩形 15"/>
          <p:cNvSpPr/>
          <p:nvPr/>
        </p:nvSpPr>
        <p:spPr>
          <a:xfrm>
            <a:off x="7141845" y="5843270"/>
            <a:ext cx="4436110" cy="49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8323" t="14092" r="4917" b="45542"/>
          <a:stretch>
            <a:fillRect/>
          </a:stretch>
        </p:blipFill>
        <p:spPr>
          <a:xfrm>
            <a:off x="337820" y="3449955"/>
            <a:ext cx="5771515" cy="2049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2005" t="13525" r="8599" b="44150"/>
          <a:stretch>
            <a:fillRect/>
          </a:stretch>
        </p:blipFill>
        <p:spPr>
          <a:xfrm>
            <a:off x="6109335" y="1301750"/>
            <a:ext cx="5963920" cy="1987550"/>
          </a:xfrm>
          <a:prstGeom prst="rect">
            <a:avLst/>
          </a:prstGeom>
        </p:spPr>
      </p:pic>
      <p:sp>
        <p:nvSpPr>
          <p:cNvPr id="6" name="内容占位符 3"/>
          <p:cNvSpPr/>
          <p:nvPr/>
        </p:nvSpPr>
        <p:spPr>
          <a:xfrm>
            <a:off x="558165" y="5564505"/>
            <a:ext cx="6705600" cy="1033780"/>
          </a:xfrm>
          <a:prstGeom prst="rect">
            <a:avLst/>
          </a:prstGeom>
        </p:spPr>
        <p:txBody>
          <a:bodyPr vert="horz" lIns="90000" tIns="46800" rIns="90000" bIns="46800" rtlCol="0">
            <a:normAutofit fontScale="67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tx1"/>
                </a:solidFill>
              </a:rPr>
              <a:t>4 minutes to do it by yourself</a:t>
            </a:r>
            <a:endParaRPr lang="en-US" altLang="zh-CN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3600" b="1" dirty="0" smtClean="0">
                <a:solidFill>
                  <a:schemeClr val="tx1"/>
                </a:solidFill>
              </a:rPr>
              <a:t>3 minutes to discuss with your teammates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12495" t="13815" r="5802" b="45074"/>
          <a:stretch>
            <a:fillRect/>
          </a:stretch>
        </p:blipFill>
        <p:spPr>
          <a:xfrm>
            <a:off x="6311265" y="3524885"/>
            <a:ext cx="5400040" cy="20491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97815" y="3870325"/>
            <a:ext cx="731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②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5835" y="1292860"/>
            <a:ext cx="641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③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45835" y="3746500"/>
            <a:ext cx="641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④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7783" t="9556" r="5313" b="43889"/>
          <a:stretch>
            <a:fillRect/>
          </a:stretch>
        </p:blipFill>
        <p:spPr>
          <a:xfrm>
            <a:off x="241300" y="1337310"/>
            <a:ext cx="5636260" cy="20478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08170" y="3289300"/>
            <a:ext cx="4933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4720" y="454723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H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71620" y="454723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K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41845" y="111188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E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48170" y="225488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510520" y="225488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J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41845" y="3280410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C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221595" y="3385185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A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21595" y="4616450"/>
            <a:ext cx="493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L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24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35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bldLvl="0" animBg="1"/>
      <p:bldP spid="14" grpId="2" bldLvl="0" animBg="1"/>
      <p:bldP spid="15" grpId="0"/>
      <p:bldP spid="16" grpId="0" bldLvl="0" animBg="1"/>
      <p:bldP spid="6" grpId="0"/>
      <p:bldP spid="9" grpId="0"/>
      <p:bldP spid="12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991340" cy="812800"/>
          </a:xfrm>
        </p:spPr>
        <p:txBody>
          <a:bodyPr>
            <a:normAutofit/>
          </a:bodyPr>
          <a:lstStyle/>
          <a:p>
            <a:r>
              <a:rPr lang="en-US" altLang="zh-CN" sz="3200" b="1"/>
              <a:t>Activity 4 Learning about Lin's hard choices(Group work) </a:t>
            </a:r>
            <a:endParaRPr lang="en-US" altLang="zh-CN" sz="3200" b="1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858010" y="565150"/>
            <a:ext cx="10773410" cy="885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u="sng" dirty="0">
                <a:sym typeface="+mn-ea"/>
              </a:rPr>
              <a:t>                            </a:t>
            </a:r>
            <a:r>
              <a:rPr lang="en-US" altLang="zh-CN" sz="4000" dirty="0">
                <a:sym typeface="+mn-ea"/>
              </a:rPr>
              <a:t>instead of </a:t>
            </a:r>
            <a:r>
              <a:rPr lang="en-US" altLang="zh-CN" sz="4000" u="sng" dirty="0">
                <a:sym typeface="+mn-ea"/>
              </a:rPr>
              <a:t>                       </a:t>
            </a:r>
            <a:r>
              <a:rPr lang="en-US" altLang="zh-CN" sz="4000" dirty="0">
                <a:sym typeface="+mn-ea"/>
              </a:rPr>
              <a:t>       .  </a:t>
            </a:r>
            <a:r>
              <a:rPr lang="en-US" altLang="zh-CN" sz="4000" u="sng" dirty="0">
                <a:sym typeface="+mn-ea"/>
              </a:rPr>
              <a:t>    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6" name="右大括号 5"/>
          <p:cNvSpPr/>
          <p:nvPr/>
        </p:nvSpPr>
        <p:spPr>
          <a:xfrm rot="16200000">
            <a:off x="5405755" y="-1080135"/>
            <a:ext cx="474345" cy="53721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内容占位符 3"/>
          <p:cNvSpPr/>
          <p:nvPr/>
        </p:nvSpPr>
        <p:spPr>
          <a:xfrm>
            <a:off x="1978025" y="599440"/>
            <a:ext cx="3707130" cy="1033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B.To study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内容占位符 3"/>
          <p:cNvSpPr/>
          <p:nvPr/>
        </p:nvSpPr>
        <p:spPr>
          <a:xfrm>
            <a:off x="2041525" y="1694815"/>
            <a:ext cx="1892935" cy="5041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700"/>
              <a:t>Difficulties</a:t>
            </a:r>
            <a:endParaRPr lang="en-US" altLang="zh-CN" sz="2700"/>
          </a:p>
        </p:txBody>
      </p:sp>
      <p:sp>
        <p:nvSpPr>
          <p:cNvPr id="8" name="矩形 7"/>
          <p:cNvSpPr/>
          <p:nvPr/>
        </p:nvSpPr>
        <p:spPr>
          <a:xfrm>
            <a:off x="1428750" y="2357755"/>
            <a:ext cx="3074035" cy="127381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I.Being objected by her brother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630670" y="2216785"/>
            <a:ext cx="34074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Took the entrance exam and entered PUMC</a:t>
            </a:r>
            <a:endParaRPr lang="en-US" altLang="zh-CN" sz="3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3"/>
          <p:cNvSpPr/>
          <p:nvPr/>
        </p:nvSpPr>
        <p:spPr>
          <a:xfrm>
            <a:off x="7662545" y="1739265"/>
            <a:ext cx="1828165" cy="618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1200"/>
              <a:t>Results </a:t>
            </a:r>
            <a:endParaRPr lang="en-US" altLang="zh-CN" sz="11200"/>
          </a:p>
        </p:txBody>
      </p:sp>
      <p:sp>
        <p:nvSpPr>
          <p:cNvPr id="11" name="内容占位符 3"/>
          <p:cNvSpPr/>
          <p:nvPr/>
        </p:nvSpPr>
        <p:spPr>
          <a:xfrm>
            <a:off x="1350645" y="2212975"/>
            <a:ext cx="3152140" cy="148844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/>
          </a:p>
        </p:txBody>
      </p:sp>
      <p:sp>
        <p:nvSpPr>
          <p:cNvPr id="12" name="内容占位符 3"/>
          <p:cNvSpPr/>
          <p:nvPr/>
        </p:nvSpPr>
        <p:spPr>
          <a:xfrm>
            <a:off x="6581140" y="2212340"/>
            <a:ext cx="3534410" cy="148844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/>
          </a:p>
        </p:txBody>
      </p:sp>
      <p:sp>
        <p:nvSpPr>
          <p:cNvPr id="17" name="内容占位符 3"/>
          <p:cNvSpPr/>
          <p:nvPr/>
        </p:nvSpPr>
        <p:spPr>
          <a:xfrm>
            <a:off x="426085" y="3919855"/>
            <a:ext cx="12205970" cy="260985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    At age 18, Lin Qiaozhi chose to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instead of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, which meant the difficulties she faced was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 Finally, she 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sz="2800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29295" y="654685"/>
            <a:ext cx="2864485" cy="683260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D.marrying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内容占位符 3"/>
          <p:cNvSpPr/>
          <p:nvPr/>
        </p:nvSpPr>
        <p:spPr>
          <a:xfrm>
            <a:off x="6216015" y="3903345"/>
            <a:ext cx="2900045" cy="1033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study medicine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内容占位符 3"/>
          <p:cNvSpPr/>
          <p:nvPr/>
        </p:nvSpPr>
        <p:spPr>
          <a:xfrm>
            <a:off x="520700" y="4531360"/>
            <a:ext cx="1725930" cy="6534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marrying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内容占位符 3"/>
          <p:cNvSpPr/>
          <p:nvPr/>
        </p:nvSpPr>
        <p:spPr>
          <a:xfrm>
            <a:off x="520700" y="5137150"/>
            <a:ext cx="4908550" cy="8591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being objected by her brother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内容占位符 3"/>
          <p:cNvSpPr/>
          <p:nvPr/>
        </p:nvSpPr>
        <p:spPr>
          <a:xfrm>
            <a:off x="7257415" y="5184775"/>
            <a:ext cx="490855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took the entrance exam and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内容占位符 3"/>
          <p:cNvSpPr/>
          <p:nvPr/>
        </p:nvSpPr>
        <p:spPr>
          <a:xfrm>
            <a:off x="426085" y="5820410"/>
            <a:ext cx="490855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entered PUMC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6170" y="654685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</a:rPr>
              <a:t>①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7" grpId="0"/>
      <p:bldP spid="9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991340" cy="812800"/>
          </a:xfrm>
        </p:spPr>
        <p:txBody>
          <a:bodyPr>
            <a:normAutofit/>
          </a:bodyPr>
          <a:lstStyle/>
          <a:p>
            <a:r>
              <a:rPr lang="en-US" altLang="zh-CN" sz="3200" b="1"/>
              <a:t>Activity 4 Learning about Lin's hard choices(Group work) </a:t>
            </a:r>
            <a:endParaRPr lang="en-US" altLang="zh-CN" sz="3200" b="1"/>
          </a:p>
        </p:txBody>
      </p:sp>
      <p:sp>
        <p:nvSpPr>
          <p:cNvPr id="15" name="内容占位符 3"/>
          <p:cNvSpPr/>
          <p:nvPr/>
        </p:nvSpPr>
        <p:spPr>
          <a:xfrm>
            <a:off x="1388745" y="624205"/>
            <a:ext cx="9815195" cy="88519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u="sng" dirty="0">
                <a:sym typeface="+mn-ea"/>
              </a:rPr>
              <a:t>                         </a:t>
            </a:r>
            <a:r>
              <a:rPr lang="en-US" altLang="zh-CN" sz="4000" dirty="0">
                <a:sym typeface="+mn-ea"/>
              </a:rPr>
              <a:t>instead of _____________ </a:t>
            </a:r>
            <a:r>
              <a:rPr lang="en-US" altLang="zh-CN" sz="4000" u="sng" dirty="0">
                <a:sym typeface="+mn-ea"/>
              </a:rPr>
              <a:t>                         </a:t>
            </a:r>
            <a:r>
              <a:rPr lang="en-US" altLang="zh-CN" sz="4000" dirty="0">
                <a:sym typeface="+mn-ea"/>
              </a:rPr>
              <a:t>        </a:t>
            </a:r>
            <a:endParaRPr lang="en-US" altLang="zh-CN" sz="4000" u="sng"/>
          </a:p>
        </p:txBody>
      </p:sp>
      <p:sp>
        <p:nvSpPr>
          <p:cNvPr id="16" name="右大括号 15"/>
          <p:cNvSpPr/>
          <p:nvPr/>
        </p:nvSpPr>
        <p:spPr>
          <a:xfrm rot="16200000">
            <a:off x="5111115" y="-1078865"/>
            <a:ext cx="599440" cy="56699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内容占位符 3"/>
          <p:cNvSpPr/>
          <p:nvPr/>
        </p:nvSpPr>
        <p:spPr>
          <a:xfrm>
            <a:off x="1297305" y="2417445"/>
            <a:ext cx="3251835" cy="121031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 b="1"/>
          </a:p>
        </p:txBody>
      </p:sp>
      <p:sp>
        <p:nvSpPr>
          <p:cNvPr id="23" name="内容占位符 3"/>
          <p:cNvSpPr/>
          <p:nvPr/>
        </p:nvSpPr>
        <p:spPr>
          <a:xfrm>
            <a:off x="1532890" y="713105"/>
            <a:ext cx="7094220" cy="8845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return to China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内容占位符 3"/>
          <p:cNvSpPr/>
          <p:nvPr/>
        </p:nvSpPr>
        <p:spPr>
          <a:xfrm>
            <a:off x="1726565" y="1924685"/>
            <a:ext cx="1892935" cy="5041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700"/>
              <a:t>Difficulties</a:t>
            </a:r>
            <a:endParaRPr lang="en-US" altLang="zh-CN" sz="2700"/>
          </a:p>
        </p:txBody>
      </p:sp>
      <p:sp>
        <p:nvSpPr>
          <p:cNvPr id="9" name="矩形 8"/>
          <p:cNvSpPr/>
          <p:nvPr/>
        </p:nvSpPr>
        <p:spPr>
          <a:xfrm>
            <a:off x="1323340" y="2346960"/>
            <a:ext cx="3378200" cy="127381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H.Living a hard life in China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内容占位符 3"/>
          <p:cNvSpPr/>
          <p:nvPr/>
        </p:nvSpPr>
        <p:spPr>
          <a:xfrm>
            <a:off x="7571105" y="1981835"/>
            <a:ext cx="1828165" cy="618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1200"/>
              <a:t>Results</a:t>
            </a:r>
            <a:endParaRPr lang="en-US" altLang="zh-CN" sz="11200"/>
          </a:p>
        </p:txBody>
      </p:sp>
      <p:sp>
        <p:nvSpPr>
          <p:cNvPr id="21" name="内容占位符 3"/>
          <p:cNvSpPr/>
          <p:nvPr/>
        </p:nvSpPr>
        <p:spPr>
          <a:xfrm>
            <a:off x="6621145" y="2429510"/>
            <a:ext cx="3830955" cy="1209675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700" b="1"/>
          </a:p>
        </p:txBody>
      </p:sp>
      <p:sp>
        <p:nvSpPr>
          <p:cNvPr id="82" name="矩形 81"/>
          <p:cNvSpPr/>
          <p:nvPr/>
        </p:nvSpPr>
        <p:spPr>
          <a:xfrm>
            <a:off x="6559550" y="2359025"/>
            <a:ext cx="3893185" cy="127381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K.Served the women and children at home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62495" y="713105"/>
            <a:ext cx="4928870" cy="683260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F.working in the US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内容占位符 3"/>
          <p:cNvSpPr/>
          <p:nvPr/>
        </p:nvSpPr>
        <p:spPr>
          <a:xfrm>
            <a:off x="426085" y="3919855"/>
            <a:ext cx="12205970" cy="260985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    At age 38, Lin Qiaozhi chose to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instead of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, which meant the difficulties she faced was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 And she 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 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sz="2800" dirty="0">
              <a:solidFill>
                <a:schemeClr val="tx1"/>
              </a:solidFill>
            </a:endParaRPr>
          </a:p>
        </p:txBody>
      </p:sp>
      <p:sp>
        <p:nvSpPr>
          <p:cNvPr id="4" name="内容占位符 3"/>
          <p:cNvSpPr/>
          <p:nvPr/>
        </p:nvSpPr>
        <p:spPr>
          <a:xfrm>
            <a:off x="6593205" y="3903345"/>
            <a:ext cx="3923030" cy="1033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 to China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3"/>
          <p:cNvSpPr/>
          <p:nvPr/>
        </p:nvSpPr>
        <p:spPr>
          <a:xfrm>
            <a:off x="841375" y="4535805"/>
            <a:ext cx="3286125" cy="65341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working in the US</a:t>
            </a:r>
            <a:endParaRPr lang="en-US" altLang="zh-CN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内容占位符 3"/>
          <p:cNvSpPr/>
          <p:nvPr/>
        </p:nvSpPr>
        <p:spPr>
          <a:xfrm>
            <a:off x="520700" y="5137150"/>
            <a:ext cx="4908550" cy="8591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living a hard life in China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内容占位符 3"/>
          <p:cNvSpPr/>
          <p:nvPr/>
        </p:nvSpPr>
        <p:spPr>
          <a:xfrm>
            <a:off x="6621145" y="5184775"/>
            <a:ext cx="554482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served the women and children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内容占位符 3"/>
          <p:cNvSpPr/>
          <p:nvPr/>
        </p:nvSpPr>
        <p:spPr>
          <a:xfrm>
            <a:off x="528955" y="5820410"/>
            <a:ext cx="490855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home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1375" y="706120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</a:rPr>
              <a:t>②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2" grpId="0"/>
      <p:bldP spid="5" grpId="0"/>
      <p:bldP spid="3" grpId="0"/>
      <p:bldP spid="4" grpId="0"/>
      <p:bldP spid="6" grpId="0"/>
      <p:bldP spid="8" grpId="0"/>
      <p:bldP spid="1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030730" y="565150"/>
            <a:ext cx="9156065" cy="1113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u="sng" dirty="0">
                <a:sym typeface="+mn-ea"/>
              </a:rPr>
              <a:t>                        </a:t>
            </a:r>
            <a:r>
              <a:rPr lang="en-US" altLang="zh-CN" sz="4000" dirty="0"/>
              <a:t>instead of </a:t>
            </a:r>
            <a:r>
              <a:rPr lang="en-US" altLang="zh-CN" sz="4000" u="sng" dirty="0"/>
              <a:t>staying safe   </a:t>
            </a:r>
            <a:r>
              <a:rPr lang="en-US" altLang="zh-CN" sz="4000" dirty="0" smtClean="0"/>
              <a:t>         </a:t>
            </a:r>
            <a:endParaRPr lang="en-US" altLang="zh-CN" sz="4000" dirty="0"/>
          </a:p>
        </p:txBody>
      </p:sp>
      <p:sp>
        <p:nvSpPr>
          <p:cNvPr id="6" name="右大括号 5"/>
          <p:cNvSpPr/>
          <p:nvPr/>
        </p:nvSpPr>
        <p:spPr>
          <a:xfrm rot="16200000">
            <a:off x="5927725" y="-1281430"/>
            <a:ext cx="434975" cy="56927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内容占位符 3"/>
          <p:cNvSpPr/>
          <p:nvPr/>
        </p:nvSpPr>
        <p:spPr>
          <a:xfrm>
            <a:off x="2164715" y="648970"/>
            <a:ext cx="3370580" cy="119697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E.To open a clinic 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内容占位符 3"/>
          <p:cNvSpPr/>
          <p:nvPr/>
        </p:nvSpPr>
        <p:spPr>
          <a:xfrm>
            <a:off x="1477645" y="2212975"/>
            <a:ext cx="3585210" cy="148844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700"/>
          </a:p>
        </p:txBody>
      </p:sp>
      <p:sp>
        <p:nvSpPr>
          <p:cNvPr id="9" name="内容占位符 3"/>
          <p:cNvSpPr/>
          <p:nvPr/>
        </p:nvSpPr>
        <p:spPr>
          <a:xfrm>
            <a:off x="2401570" y="1707515"/>
            <a:ext cx="1892935" cy="5041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700"/>
              <a:t>Difficulties</a:t>
            </a:r>
            <a:endParaRPr lang="en-US" altLang="zh-CN" sz="2700"/>
          </a:p>
        </p:txBody>
      </p:sp>
      <p:sp>
        <p:nvSpPr>
          <p:cNvPr id="12" name="矩形 11"/>
          <p:cNvSpPr/>
          <p:nvPr/>
        </p:nvSpPr>
        <p:spPr>
          <a:xfrm>
            <a:off x="1415415" y="2045970"/>
            <a:ext cx="3736340" cy="186436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G.Facing the danger of losing life or getting hurt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0" y="0"/>
            <a:ext cx="11991340" cy="812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10" b="1"/>
              <a:t>Activity 4 Learning about Lin's hard choices(Group work) </a:t>
            </a:r>
            <a:endParaRPr lang="en-US" altLang="zh-CN" sz="3110" b="1"/>
          </a:p>
        </p:txBody>
      </p:sp>
      <p:sp>
        <p:nvSpPr>
          <p:cNvPr id="5" name="内容占位符 3"/>
          <p:cNvSpPr/>
          <p:nvPr/>
        </p:nvSpPr>
        <p:spPr>
          <a:xfrm>
            <a:off x="8350885" y="1783715"/>
            <a:ext cx="1828165" cy="618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1200"/>
              <a:t>Results </a:t>
            </a:r>
            <a:endParaRPr lang="en-US" altLang="zh-CN" sz="11200"/>
          </a:p>
        </p:txBody>
      </p:sp>
      <p:sp>
        <p:nvSpPr>
          <p:cNvPr id="25" name="内容占位符 3"/>
          <p:cNvSpPr/>
          <p:nvPr/>
        </p:nvSpPr>
        <p:spPr>
          <a:xfrm>
            <a:off x="7185660" y="2230755"/>
            <a:ext cx="3884295" cy="1489075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700" b="1"/>
          </a:p>
        </p:txBody>
      </p:sp>
      <p:sp>
        <p:nvSpPr>
          <p:cNvPr id="3" name="文本框 2"/>
          <p:cNvSpPr txBox="1"/>
          <p:nvPr/>
        </p:nvSpPr>
        <p:spPr>
          <a:xfrm>
            <a:off x="7140575" y="2187575"/>
            <a:ext cx="42138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J.Continued to provide medical care for the people in need of help.</a:t>
            </a:r>
            <a:endParaRPr lang="en-US" altLang="zh-CN" sz="3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内容占位符 3"/>
          <p:cNvSpPr/>
          <p:nvPr/>
        </p:nvSpPr>
        <p:spPr>
          <a:xfrm>
            <a:off x="426085" y="3919855"/>
            <a:ext cx="12484735" cy="260985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    At age 40, Lin Qiaozhi chose to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instead of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, which meant she might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 .        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.And she 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 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sz="2800" dirty="0">
              <a:solidFill>
                <a:schemeClr val="tx1"/>
              </a:solidFill>
            </a:endParaRPr>
          </a:p>
        </p:txBody>
      </p:sp>
      <p:sp>
        <p:nvSpPr>
          <p:cNvPr id="17" name="内容占位符 3"/>
          <p:cNvSpPr/>
          <p:nvPr/>
        </p:nvSpPr>
        <p:spPr>
          <a:xfrm>
            <a:off x="6593205" y="3903345"/>
            <a:ext cx="3923030" cy="1033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open a clinic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内容占位符 3"/>
          <p:cNvSpPr/>
          <p:nvPr/>
        </p:nvSpPr>
        <p:spPr>
          <a:xfrm>
            <a:off x="520700" y="4531360"/>
            <a:ext cx="2320290" cy="6534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staying safe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内容占位符 3"/>
          <p:cNvSpPr/>
          <p:nvPr/>
        </p:nvSpPr>
        <p:spPr>
          <a:xfrm>
            <a:off x="6706870" y="4531360"/>
            <a:ext cx="6038215" cy="8591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face the danger of losing life of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内容占位符 3"/>
          <p:cNvSpPr/>
          <p:nvPr/>
        </p:nvSpPr>
        <p:spPr>
          <a:xfrm>
            <a:off x="4294505" y="5184775"/>
            <a:ext cx="787146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continued to provide medical care for the people in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内容占位符 3"/>
          <p:cNvSpPr/>
          <p:nvPr/>
        </p:nvSpPr>
        <p:spPr>
          <a:xfrm>
            <a:off x="528955" y="5820410"/>
            <a:ext cx="2221230" cy="730885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need of help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8955" y="5184775"/>
            <a:ext cx="2221865" cy="652145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getting hurt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03325" y="662940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</a:rPr>
              <a:t>③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3" grpId="0"/>
      <p:bldP spid="1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3"/>
          <p:cNvSpPr/>
          <p:nvPr/>
        </p:nvSpPr>
        <p:spPr>
          <a:xfrm>
            <a:off x="1456055" y="660400"/>
            <a:ext cx="12057380" cy="742315"/>
          </a:xfrm>
          <a:prstGeom prst="rect">
            <a:avLst/>
          </a:prstGeom>
        </p:spPr>
        <p:txBody>
          <a:bodyPr vert="horz" lIns="90000" tIns="46800" rIns="90000" bIns="46800" rtlCol="0">
            <a:normAutofit fontScale="87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u="sng" dirty="0">
                <a:sym typeface="+mn-ea"/>
              </a:rPr>
              <a:t>                              </a:t>
            </a:r>
            <a:r>
              <a:rPr lang="en-US" altLang="zh-CN" sz="3655" dirty="0">
                <a:sym typeface="+mn-ea"/>
              </a:rPr>
              <a:t>instead of</a:t>
            </a:r>
            <a:r>
              <a:rPr lang="en-US" altLang="zh-CN" sz="4000" u="sng" dirty="0">
                <a:sym typeface="+mn-ea"/>
              </a:rPr>
              <a:t>                                        </a:t>
            </a:r>
            <a:r>
              <a:rPr lang="en-US" altLang="zh-CN" sz="4000" dirty="0">
                <a:sym typeface="+mn-ea"/>
              </a:rPr>
              <a:t>     .</a:t>
            </a:r>
            <a:r>
              <a:rPr lang="en-US" altLang="zh-CN" sz="4000" u="sng"/>
              <a:t> </a:t>
            </a:r>
            <a:endParaRPr lang="en-US" altLang="zh-CN" sz="4000" u="sng"/>
          </a:p>
        </p:txBody>
      </p:sp>
      <p:sp>
        <p:nvSpPr>
          <p:cNvPr id="16" name="右大括号 15"/>
          <p:cNvSpPr/>
          <p:nvPr/>
        </p:nvSpPr>
        <p:spPr>
          <a:xfrm rot="16200000">
            <a:off x="6228080" y="-1313180"/>
            <a:ext cx="339090" cy="56915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内容占位符 3"/>
          <p:cNvSpPr/>
          <p:nvPr/>
        </p:nvSpPr>
        <p:spPr>
          <a:xfrm>
            <a:off x="584835" y="702945"/>
            <a:ext cx="4762500" cy="74549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b="1" dirty="0">
                <a:solidFill>
                  <a:srgbClr val="FF0000"/>
                </a:solidFill>
              </a:rPr>
              <a:t>C.To focus more on </a:t>
            </a:r>
            <a:r>
              <a:rPr lang="en-US" altLang="zh-CN" sz="3000" b="1" dirty="0" smtClean="0">
                <a:solidFill>
                  <a:srgbClr val="FF0000"/>
                </a:solidFill>
              </a:rPr>
              <a:t>work</a:t>
            </a:r>
            <a:endParaRPr lang="en-US" altLang="zh-CN" sz="3000" b="1" dirty="0">
              <a:solidFill>
                <a:srgbClr val="FF0000"/>
              </a:solidFill>
            </a:endParaRPr>
          </a:p>
        </p:txBody>
      </p:sp>
      <p:sp>
        <p:nvSpPr>
          <p:cNvPr id="43" name="内容占位符 3"/>
          <p:cNvSpPr/>
          <p:nvPr/>
        </p:nvSpPr>
        <p:spPr>
          <a:xfrm>
            <a:off x="2000250" y="2101215"/>
            <a:ext cx="3836670" cy="1456055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700"/>
          </a:p>
        </p:txBody>
      </p:sp>
      <p:sp>
        <p:nvSpPr>
          <p:cNvPr id="10" name="内容占位符 3"/>
          <p:cNvSpPr/>
          <p:nvPr/>
        </p:nvSpPr>
        <p:spPr>
          <a:xfrm>
            <a:off x="2719070" y="1626235"/>
            <a:ext cx="1892935" cy="5041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700"/>
              <a:t>Difficulties</a:t>
            </a:r>
            <a:endParaRPr lang="en-US" altLang="zh-CN" sz="2700"/>
          </a:p>
        </p:txBody>
      </p:sp>
      <p:sp>
        <p:nvSpPr>
          <p:cNvPr id="13" name="文本框 12"/>
          <p:cNvSpPr txBox="1"/>
          <p:nvPr/>
        </p:nvSpPr>
        <p:spPr>
          <a:xfrm>
            <a:off x="1924050" y="2092325"/>
            <a:ext cx="3913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Spending less time on patients and medical research</a:t>
            </a:r>
            <a:endParaRPr lang="en-US" altLang="zh-CN" sz="32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0" y="0"/>
            <a:ext cx="11991340" cy="812800"/>
          </a:xfrm>
          <a:prstGeom prst="rect">
            <a:avLst/>
          </a:prstGeom>
        </p:spPr>
        <p:txBody>
          <a:bodyPr vert="horz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Activity 4 Learning about Lin's hard choices(Group work)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内容占位符 3"/>
          <p:cNvSpPr/>
          <p:nvPr/>
        </p:nvSpPr>
        <p:spPr>
          <a:xfrm>
            <a:off x="8458200" y="1673225"/>
            <a:ext cx="1828165" cy="618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1200"/>
              <a:t>Results </a:t>
            </a:r>
            <a:endParaRPr lang="en-US" altLang="zh-CN" sz="11200"/>
          </a:p>
        </p:txBody>
      </p:sp>
      <p:sp>
        <p:nvSpPr>
          <p:cNvPr id="17" name="文本框 16"/>
          <p:cNvSpPr txBox="1"/>
          <p:nvPr/>
        </p:nvSpPr>
        <p:spPr>
          <a:xfrm>
            <a:off x="7639685" y="2083435"/>
            <a:ext cx="36722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L.Known as “the mother of ten thousand babies”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内容占位符 3"/>
          <p:cNvSpPr/>
          <p:nvPr/>
        </p:nvSpPr>
        <p:spPr>
          <a:xfrm>
            <a:off x="7654925" y="2092960"/>
            <a:ext cx="3496310" cy="1461135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4995" y="820420"/>
            <a:ext cx="5239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A.holding important positions</a:t>
            </a:r>
            <a:endParaRPr lang="en-US" altLang="zh-CN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内容占位符 3"/>
          <p:cNvSpPr/>
          <p:nvPr/>
        </p:nvSpPr>
        <p:spPr>
          <a:xfrm>
            <a:off x="426085" y="3919855"/>
            <a:ext cx="12484735" cy="260985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    At age 53, Lin Qiaozhi chose to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instead of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, which meant she would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 .        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.And she </a:t>
            </a:r>
            <a:r>
              <a:rPr lang="en-US" altLang="zh-CN" sz="2800" u="sng" dirty="0">
                <a:solidFill>
                  <a:schemeClr val="tx1"/>
                </a:solidFill>
              </a:rPr>
              <a:t>                         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      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800" u="sng" dirty="0">
                <a:solidFill>
                  <a:schemeClr val="tx1"/>
                </a:solidFill>
              </a:rPr>
              <a:t>                          </a:t>
            </a:r>
            <a:r>
              <a:rPr lang="en-US" altLang="zh-CN" sz="2800" dirty="0">
                <a:solidFill>
                  <a:schemeClr val="tx1"/>
                </a:solidFill>
              </a:rPr>
              <a:t>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 sz="2800" dirty="0">
              <a:solidFill>
                <a:schemeClr val="tx1"/>
              </a:solidFill>
            </a:endParaRPr>
          </a:p>
        </p:txBody>
      </p:sp>
      <p:sp>
        <p:nvSpPr>
          <p:cNvPr id="9" name="内容占位符 3"/>
          <p:cNvSpPr/>
          <p:nvPr/>
        </p:nvSpPr>
        <p:spPr>
          <a:xfrm>
            <a:off x="6193155" y="3903345"/>
            <a:ext cx="3923030" cy="1033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focus more on work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内容占位符 3"/>
          <p:cNvSpPr/>
          <p:nvPr/>
        </p:nvSpPr>
        <p:spPr>
          <a:xfrm>
            <a:off x="528955" y="4495165"/>
            <a:ext cx="4677410" cy="6534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holding important positions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内容占位符 3"/>
          <p:cNvSpPr/>
          <p:nvPr/>
        </p:nvSpPr>
        <p:spPr>
          <a:xfrm>
            <a:off x="7059930" y="5130165"/>
            <a:ext cx="6038215" cy="8591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known as “the mother of ten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内容占位符 3"/>
          <p:cNvSpPr/>
          <p:nvPr/>
        </p:nvSpPr>
        <p:spPr>
          <a:xfrm>
            <a:off x="9538970" y="4500880"/>
            <a:ext cx="2404745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spend less time 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内容占位符 3"/>
          <p:cNvSpPr/>
          <p:nvPr/>
        </p:nvSpPr>
        <p:spPr>
          <a:xfrm>
            <a:off x="528955" y="5779770"/>
            <a:ext cx="4908550" cy="73088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thousand babies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8955" y="5118100"/>
            <a:ext cx="4908550" cy="608965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patients and medical resarch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3610" y="1208405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</a:rPr>
              <a:t>④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8" grpId="0"/>
      <p:bldP spid="6" grpId="0"/>
      <p:bldP spid="9" grpId="0"/>
      <p:bldP spid="11" grpId="0"/>
      <p:bldP spid="12" grpId="0"/>
      <p:bldP spid="14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735" y="5275580"/>
            <a:ext cx="29978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Studying medicine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3720" y="5930900"/>
            <a:ext cx="16840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Marrying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845" y="5284470"/>
            <a:ext cx="334391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Studying medicine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50770" y="4118610"/>
            <a:ext cx="33820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Returning to China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57755" y="4773930"/>
            <a:ext cx="3238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Working in the US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50770" y="4104005"/>
            <a:ext cx="338201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Returning to China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4040" y="2781935"/>
            <a:ext cx="4479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Opening a private clinic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91025" y="3437255"/>
            <a:ext cx="447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l">
              <a:buClrTx/>
              <a:buSzTx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Staying safe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4040" y="2781935"/>
            <a:ext cx="388112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 a private clinic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80735" y="1365885"/>
            <a:ext cx="41935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Focusing more on work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87720" y="2021205"/>
            <a:ext cx="4331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Holding important position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80735" y="1356360"/>
            <a:ext cx="419354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 more on work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右箭头 13"/>
          <p:cNvSpPr/>
          <p:nvPr/>
        </p:nvSpPr>
        <p:spPr>
          <a:xfrm rot="19800000">
            <a:off x="2651125" y="3728720"/>
            <a:ext cx="9798050" cy="728980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354330" y="5271135"/>
            <a:ext cx="122555" cy="1065530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2132330" y="4104005"/>
            <a:ext cx="122555" cy="1065530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4157345" y="2781935"/>
            <a:ext cx="130810" cy="1065530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5636895" y="1365885"/>
            <a:ext cx="122555" cy="1065530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/>
          <p:cNvSpPr>
            <a:spLocks noGrp="1"/>
          </p:cNvSpPr>
          <p:nvPr/>
        </p:nvSpPr>
        <p:spPr>
          <a:xfrm>
            <a:off x="762635" y="568960"/>
            <a:ext cx="11597005" cy="812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10" b="1">
                <a:latin typeface="Times New Roman" panose="02020603050405020304" pitchFamily="18" charset="0"/>
                <a:cs typeface="Times New Roman" panose="02020603050405020304" pitchFamily="18" charset="0"/>
              </a:rPr>
              <a:t>Activity 5 Drawing conclusions </a:t>
            </a:r>
            <a:endParaRPr lang="en-US" altLang="zh-CN" sz="311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rot="19800000">
            <a:off x="7011035" y="4355465"/>
            <a:ext cx="4045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all make choices, but in the end our choices make us.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19860000">
            <a:off x="5550535" y="3917950"/>
            <a:ext cx="576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Qiaozhi’s life choices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09245" y="1303655"/>
            <a:ext cx="11665585" cy="52622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Discuss: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1.What kind of person do you think Lin Qiaozhi was?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2.What was the min principle guiding Dr Lin through the choices in her life?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altLang="zh-CN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  <p:bldP spid="5" grpId="0"/>
      <p:bldP spid="6" grpId="0"/>
      <p:bldP spid="7" grpId="0" bldLvl="0" animBg="1"/>
      <p:bldP spid="8" grpId="0"/>
      <p:bldP spid="9" grpId="0"/>
      <p:bldP spid="10" grpId="0" bldLvl="0" animBg="1"/>
      <p:bldP spid="11" grpId="0"/>
      <p:bldP spid="12" grpId="0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21" grpId="1"/>
      <p:bldP spid="19" grpId="0"/>
      <p:bldP spid="27" grpId="0" bldLvl="0" animBg="1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3540" y="700405"/>
            <a:ext cx="3563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Assignments</a:t>
            </a:r>
            <a:endParaRPr lang="en-US" altLang="zh-CN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6285" y="1664970"/>
            <a:ext cx="104482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>
                <a:cs typeface="+mn-lt"/>
              </a:rPr>
              <a:t>1.What are your expectations for life? What life</a:t>
            </a:r>
            <a:endParaRPr lang="en-US" altLang="zh-CN" sz="3600">
              <a:cs typeface="+mn-lt"/>
            </a:endParaRPr>
          </a:p>
          <a:p>
            <a:pPr algn="l"/>
            <a:r>
              <a:rPr lang="en-US" altLang="zh-CN" sz="3600">
                <a:cs typeface="+mn-lt"/>
              </a:rPr>
              <a:t>   choices will you make? What would you do? </a:t>
            </a:r>
            <a:endParaRPr lang="en-US" altLang="zh-CN" sz="3600">
              <a:cs typeface="+mn-lt"/>
            </a:endParaRPr>
          </a:p>
          <a:p>
            <a:pPr algn="l"/>
            <a:r>
              <a:rPr lang="en-US" altLang="zh-CN" sz="3600">
                <a:cs typeface="+mn-lt"/>
              </a:rPr>
              <a:t>   Please write a short passage to share it with us.</a:t>
            </a:r>
            <a:endParaRPr lang="en-US" altLang="zh-CN" sz="3600">
              <a:cs typeface="+mn-lt"/>
            </a:endParaRPr>
          </a:p>
          <a:p>
            <a:pPr algn="l"/>
            <a:r>
              <a:rPr lang="en-US" altLang="zh-CN" sz="3600">
                <a:cs typeface="+mn-lt"/>
              </a:rPr>
              <a:t>2.</a:t>
            </a:r>
            <a:r>
              <a:rPr lang="zh-CN" altLang="en-US" sz="3600">
                <a:cs typeface="+mn-lt"/>
              </a:rPr>
              <a:t>（</a:t>
            </a:r>
            <a:r>
              <a:rPr lang="en-US" altLang="zh-CN" sz="3600">
                <a:cs typeface="+mn-lt"/>
              </a:rPr>
              <a:t>Optional</a:t>
            </a:r>
            <a:r>
              <a:rPr lang="zh-CN" altLang="en-US" sz="3600">
                <a:cs typeface="+mn-lt"/>
              </a:rPr>
              <a:t>）</a:t>
            </a:r>
            <a:r>
              <a:rPr lang="en-US" altLang="zh-CN" sz="3600">
                <a:cs typeface="+mn-lt"/>
              </a:rPr>
              <a:t>What </a:t>
            </a:r>
            <a:r>
              <a:rPr lang="en-US" altLang="zh-CN" sz="3600">
                <a:cs typeface="+mn-lt"/>
                <a:sym typeface="+mn-ea"/>
              </a:rPr>
              <a:t>would Lin Qiaozhi's</a:t>
            </a:r>
            <a:r>
              <a:rPr lang="en-US" altLang="zh-CN" sz="3600">
                <a:cs typeface="+mn-lt"/>
              </a:rPr>
              <a:t> life have</a:t>
            </a:r>
            <a:endParaRPr lang="en-US" altLang="zh-CN" sz="3600">
              <a:cs typeface="+mn-lt"/>
            </a:endParaRPr>
          </a:p>
          <a:p>
            <a:pPr algn="l"/>
            <a:r>
              <a:rPr lang="en-US" altLang="zh-CN" sz="3600">
                <a:cs typeface="+mn-lt"/>
              </a:rPr>
              <a:t>    been if she had made another choice? Please</a:t>
            </a:r>
            <a:endParaRPr lang="en-US" altLang="zh-CN" sz="3600">
              <a:cs typeface="+mn-lt"/>
            </a:endParaRPr>
          </a:p>
          <a:p>
            <a:pPr algn="l"/>
            <a:r>
              <a:rPr lang="en-US" altLang="zh-CN" sz="3600">
                <a:cs typeface="+mn-lt"/>
              </a:rPr>
              <a:t>    rewrite her life in a short paragraph.</a:t>
            </a:r>
            <a:endParaRPr lang="en-US" altLang="zh-CN" sz="3600">
              <a:cs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0495" y="1099820"/>
            <a:ext cx="11711940" cy="3870960"/>
          </a:xfrm>
        </p:spPr>
        <p:txBody>
          <a:bodyPr>
            <a:normAutofit/>
          </a:bodyPr>
          <a:lstStyle/>
          <a:p>
            <a:pPr algn="l"/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THANK YOU!</a:t>
            </a:r>
            <a:b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</a:b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695" y="5617845"/>
            <a:ext cx="12639040" cy="6140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3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j-ea"/>
                <a:cs typeface="Comic Sans MS" panose="030F0702030302020204" charset="0"/>
                <a:sym typeface="+mn-ea"/>
              </a:rPr>
              <a:t>We all make choices, but in the end our choices make us.</a:t>
            </a:r>
            <a:endParaRPr lang="en-US" altLang="zh-CN" sz="3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ea typeface="+mj-ea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5178425" y="4424680"/>
            <a:ext cx="6407785" cy="1151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Lavender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7670" y="1369695"/>
            <a:ext cx="11250930" cy="2315210"/>
          </a:xfrm>
        </p:spPr>
        <p:txBody>
          <a:bodyPr>
            <a:normAutofit/>
          </a:bodyPr>
          <a:lstStyle/>
          <a:p>
            <a:r>
              <a:rPr lang="en-US" altLang="zh-CN"/>
              <a:t>Unit 2 </a:t>
            </a:r>
            <a:br>
              <a:rPr lang="en-US" altLang="zh-CN"/>
            </a:br>
            <a:r>
              <a:rPr lang="en-US" altLang="zh-CN">
                <a:sym typeface="+mn-ea"/>
              </a:rPr>
              <a:t>MORALS </a:t>
            </a:r>
            <a:r>
              <a:rPr lang="en-US" altLang="zh-CN"/>
              <a:t>AND </a:t>
            </a:r>
            <a:r>
              <a:rPr lang="en-US" altLang="zh-CN">
                <a:sym typeface="+mn-ea"/>
              </a:rPr>
              <a:t>VIRTUES 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299200" y="3630251"/>
            <a:ext cx="5359400" cy="535531"/>
          </a:xfrm>
        </p:spPr>
        <p:txBody>
          <a:bodyPr>
            <a:noAutofit/>
          </a:bodyPr>
          <a:lstStyle/>
          <a:p>
            <a:r>
              <a:rPr lang="en-US" altLang="zh-CN" sz="3600"/>
              <a:t>Reading and Thinking</a:t>
            </a:r>
            <a:endParaRPr lang="en-US" altLang="zh-CN" sz="3600"/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0030" y="-377825"/>
            <a:ext cx="11875770" cy="1325880"/>
          </a:xfrm>
        </p:spPr>
        <p:txBody>
          <a:bodyPr>
            <a:normAutofit/>
          </a:bodyPr>
          <a:lstStyle/>
          <a:p>
            <a:r>
              <a:rPr lang="en-US" sz="311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Activity 1 Guessing Game</a:t>
            </a:r>
            <a:endParaRPr lang="en-US" sz="311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15595" y="595630"/>
            <a:ext cx="2374900" cy="3100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9940" y="595630"/>
            <a:ext cx="2261235" cy="31013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rcRect r="-1096" b="7774"/>
          <a:stretch>
            <a:fillRect/>
          </a:stretch>
        </p:blipFill>
        <p:spPr>
          <a:xfrm>
            <a:off x="6476365" y="595630"/>
            <a:ext cx="2333625" cy="31007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5300" y="595630"/>
            <a:ext cx="2261235" cy="31013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961380" y="3729355"/>
            <a:ext cx="3081655" cy="31076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C</a:t>
            </a:r>
            <a:endParaRPr lang="en-US" altLang="zh-CN" sz="2800"/>
          </a:p>
          <a:p>
            <a:r>
              <a:rPr lang="en-US" altLang="zh-CN" sz="2800"/>
              <a:t>At the age of </a:t>
            </a:r>
            <a:r>
              <a:rPr lang="en-US" altLang="zh-CN" sz="2800">
                <a:solidFill>
                  <a:srgbClr val="FF0000"/>
                </a:solidFill>
              </a:rPr>
              <a:t>18</a:t>
            </a:r>
            <a:r>
              <a:rPr lang="en-US" altLang="zh-CN" sz="2800"/>
              <a:t>, he participated in the organization of the Communist Party of China.(</a:t>
            </a:r>
            <a:r>
              <a:rPr lang="zh-CN" altLang="en-US" sz="2800"/>
              <a:t>中国共产党）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9111615" y="3754755"/>
            <a:ext cx="3037840" cy="31076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D</a:t>
            </a:r>
            <a:endParaRPr lang="en-US" altLang="zh-CN" sz="2800"/>
          </a:p>
          <a:p>
            <a:r>
              <a:rPr lang="en-US" altLang="zh-CN" sz="2800"/>
              <a:t>At the age of</a:t>
            </a:r>
            <a:r>
              <a:rPr lang="en-US" altLang="zh-CN" sz="2800">
                <a:solidFill>
                  <a:srgbClr val="FF0000"/>
                </a:solidFill>
              </a:rPr>
              <a:t> 25</a:t>
            </a:r>
            <a:r>
              <a:rPr lang="en-US" altLang="zh-CN" sz="2800"/>
              <a:t>, she began to engage in the research of traditional Chinese medicine.</a:t>
            </a:r>
            <a:endParaRPr lang="en-US" altLang="zh-CN" sz="2800"/>
          </a:p>
        </p:txBody>
      </p:sp>
      <p:sp>
        <p:nvSpPr>
          <p:cNvPr id="18" name="文本框 17"/>
          <p:cNvSpPr txBox="1"/>
          <p:nvPr/>
        </p:nvSpPr>
        <p:spPr>
          <a:xfrm>
            <a:off x="2146935" y="3773170"/>
            <a:ext cx="3688715" cy="267652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B</a:t>
            </a:r>
            <a:endParaRPr lang="en-US" altLang="zh-CN" sz="2800"/>
          </a:p>
          <a:p>
            <a:r>
              <a:rPr lang="en-US" altLang="zh-CN" sz="2800"/>
              <a:t>At the age of </a:t>
            </a:r>
            <a:r>
              <a:rPr lang="en-US" altLang="zh-CN" sz="2800">
                <a:solidFill>
                  <a:srgbClr val="FF0000"/>
                </a:solidFill>
              </a:rPr>
              <a:t>26</a:t>
            </a:r>
            <a:r>
              <a:rPr lang="en-US" altLang="zh-CN" sz="2800"/>
              <a:t>,she began to observe and record chimps' daily activities for over 25 years.</a:t>
            </a:r>
            <a:endParaRPr lang="en-US" altLang="zh-CN" sz="2800"/>
          </a:p>
        </p:txBody>
      </p:sp>
      <p:sp>
        <p:nvSpPr>
          <p:cNvPr id="19" name="文本框 18"/>
          <p:cNvSpPr txBox="1"/>
          <p:nvPr/>
        </p:nvSpPr>
        <p:spPr>
          <a:xfrm>
            <a:off x="53975" y="3764915"/>
            <a:ext cx="2000885" cy="267652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A</a:t>
            </a:r>
            <a:endParaRPr lang="en-US" altLang="zh-CN" sz="2800"/>
          </a:p>
          <a:p>
            <a:r>
              <a:rPr lang="en-US" altLang="zh-CN" sz="2800"/>
              <a:t>At the age of </a:t>
            </a:r>
            <a:r>
              <a:rPr lang="en-US" altLang="zh-CN" sz="2800" b="1">
                <a:solidFill>
                  <a:srgbClr val="FF0000"/>
                </a:solidFill>
              </a:rPr>
              <a:t>29</a:t>
            </a:r>
            <a:r>
              <a:rPr lang="en-US" altLang="zh-CN" sz="2800"/>
              <a:t>, he began to study hybrid rice.</a:t>
            </a:r>
            <a:endParaRPr lang="en-US" altLang="zh-CN" sz="2800"/>
          </a:p>
        </p:txBody>
      </p:sp>
      <p:sp>
        <p:nvSpPr>
          <p:cNvPr id="20" name="文本框 19"/>
          <p:cNvSpPr txBox="1"/>
          <p:nvPr/>
        </p:nvSpPr>
        <p:spPr>
          <a:xfrm>
            <a:off x="487680" y="4175760"/>
            <a:ext cx="11061700" cy="22453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Q:What do they have in common?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1.They made wise choices when they were 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2.They kept on chasing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（追逐）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their  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3.They made great achievements that made the world a 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place.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161540" y="3340735"/>
            <a:ext cx="5383530" cy="48323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endCxn id="17" idx="0"/>
          </p:cNvCxnSpPr>
          <p:nvPr/>
        </p:nvCxnSpPr>
        <p:spPr>
          <a:xfrm>
            <a:off x="5266055" y="3340735"/>
            <a:ext cx="5364480" cy="41402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4471670" y="3375660"/>
            <a:ext cx="3077210" cy="75628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266825" y="3287395"/>
            <a:ext cx="9383395" cy="80962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178040" y="4597400"/>
            <a:ext cx="11112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28130" y="5008245"/>
            <a:ext cx="13017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dreams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26245" y="5426075"/>
            <a:ext cx="1090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better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51075" y="622300"/>
            <a:ext cx="436880" cy="64516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1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68265" y="617220"/>
            <a:ext cx="436880" cy="64516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2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56600" y="595630"/>
            <a:ext cx="436880" cy="64516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3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77905" y="617220"/>
            <a:ext cx="436880" cy="64516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4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633210" y="65405"/>
            <a:ext cx="4436110" cy="4997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232775" y="13144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30 seconds</a:t>
            </a:r>
            <a:endParaRPr lang="en-US" altLang="zh-CN"/>
          </a:p>
        </p:txBody>
      </p:sp>
      <p:sp>
        <p:nvSpPr>
          <p:cNvPr id="22" name="圆角矩形 21"/>
          <p:cNvSpPr/>
          <p:nvPr/>
        </p:nvSpPr>
        <p:spPr>
          <a:xfrm>
            <a:off x="6633210" y="60325"/>
            <a:ext cx="4436110" cy="49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27355" y="4037330"/>
            <a:ext cx="11061700" cy="230695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Making wise choices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Keeping on chasing their dreams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Making the world a better place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7355" y="4053840"/>
            <a:ext cx="11061700" cy="230695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Today, </a:t>
            </a:r>
            <a:r>
              <a:rPr lang="en-US" altLang="zh-CN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are going to learn another great person with these qualities.</a:t>
            </a:r>
            <a:endParaRPr lang="en-US" altLang="zh-CN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altLang="zh-CN" sz="4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 uiExpand="1" build="allAtOnce"/>
      <p:bldP spid="20" grpId="1" bldLvl="0" animBg="1" uiExpand="1" build="allAtOnce"/>
      <p:bldP spid="3" grpId="0"/>
      <p:bldP spid="3" grpId="1"/>
      <p:bldP spid="4" grpId="0"/>
      <p:bldP spid="4" grpId="1"/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1" bldLvl="0" animBg="1"/>
      <p:bldP spid="10" grpId="2" bldLvl="0" animBg="1"/>
      <p:bldP spid="11" grpId="0"/>
      <p:bldP spid="22" grpId="0" bldLvl="0" animBg="1"/>
      <p:bldP spid="25" grpId="0" bldLvl="0" animBg="1" uiExpand="1" build="allAtOnce"/>
      <p:bldP spid="27" grpId="0" bldLvl="0" animBg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18185" y="279400"/>
            <a:ext cx="11285220" cy="1325880"/>
          </a:xfr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r>
              <a:rPr lang="en-US" b="1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Activity 2 Analysing the structure of the passage</a:t>
            </a:r>
            <a:endParaRPr lang="en-US" dirty="0"/>
          </a:p>
        </p:txBody>
      </p:sp>
      <p:pic>
        <p:nvPicPr>
          <p:cNvPr id="6" name="图片 5" descr="t01c072230cbe247e7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570" y="1774190"/>
            <a:ext cx="2925445" cy="2653665"/>
          </a:xfrm>
          <a:prstGeom prst="rect">
            <a:avLst/>
          </a:prstGeom>
        </p:spPr>
      </p:pic>
      <p:pic>
        <p:nvPicPr>
          <p:cNvPr id="7" name="图片 6" descr="3f08baac4a5bc8516a8211a7b1f3838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5150" y="1772920"/>
            <a:ext cx="2540000" cy="2653665"/>
          </a:xfrm>
          <a:prstGeom prst="rect">
            <a:avLst/>
          </a:prstGeom>
        </p:spPr>
      </p:pic>
      <p:sp>
        <p:nvSpPr>
          <p:cNvPr id="8" name="标题 3"/>
          <p:cNvSpPr txBox="1"/>
          <p:nvPr/>
        </p:nvSpPr>
        <p:spPr>
          <a:xfrm>
            <a:off x="1165225" y="1194435"/>
            <a:ext cx="6624320" cy="730885"/>
          </a:xfrm>
          <a:prstGeom prst="rect">
            <a:avLst/>
          </a:prstGeom>
        </p:spPr>
        <p:txBody>
          <a:bodyPr wrap="square" lIns="68580" tIns="34290" rIns="68580" bIns="34290"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Mother of Ten Thousand Babies</a:t>
            </a:r>
            <a:endParaRPr 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510" y="4597400"/>
            <a:ext cx="12106275" cy="1857613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1.From the title and the pictures, we can know the passage might be about a female _______who______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23785" y="5258435"/>
            <a:ext cx="4768850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delivered a lot of babies.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0108" y="5227320"/>
            <a:ext cx="210248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doctor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(physician)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云形标注 4"/>
          <p:cNvSpPr/>
          <p:nvPr/>
        </p:nvSpPr>
        <p:spPr>
          <a:xfrm rot="3840000">
            <a:off x="8297545" y="773430"/>
            <a:ext cx="3082925" cy="4391025"/>
          </a:xfrm>
          <a:prstGeom prst="cloudCallou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988300" y="2360295"/>
            <a:ext cx="40151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was she?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②Wh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at did she do?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10" grpId="0"/>
      <p:bldP spid="3" grpId="0"/>
      <p:bldP spid="5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Grp="1"/>
          </p:cNvSpPr>
          <p:nvPr>
            <p:ph type="body" sz="half" idx="2"/>
          </p:nvPr>
        </p:nvSpPr>
        <p:spPr>
          <a:xfrm>
            <a:off x="361315" y="1119505"/>
            <a:ext cx="11673205" cy="606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Skim the passage and answer the following questions (3 min).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What is the purpose of the text 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A.To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prove a point    B. To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describe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job   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To introduce a person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How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passage developed?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A.By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following time order   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B.By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comparing facts   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C.By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listing numbers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4.How can the passage be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divided into?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123/456       B. 1/2/3456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2620" y="275590"/>
            <a:ext cx="10145395" cy="922020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b="1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Activity 2 Analysing the structure of the passage </a:t>
            </a:r>
            <a:endParaRPr lang="en-US" dirty="0"/>
          </a:p>
        </p:txBody>
      </p:sp>
      <p:sp>
        <p:nvSpPr>
          <p:cNvPr id="2" name="太阳形 1"/>
          <p:cNvSpPr/>
          <p:nvPr/>
        </p:nvSpPr>
        <p:spPr>
          <a:xfrm>
            <a:off x="2793365" y="5751195"/>
            <a:ext cx="698500" cy="68072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6581775" y="1677035"/>
            <a:ext cx="4436110" cy="4997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181340" y="1743075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3 minutes </a:t>
            </a:r>
            <a:endParaRPr lang="en-US" altLang="zh-CN"/>
          </a:p>
        </p:txBody>
      </p:sp>
      <p:sp>
        <p:nvSpPr>
          <p:cNvPr id="8" name="圆角矩形 7"/>
          <p:cNvSpPr/>
          <p:nvPr/>
        </p:nvSpPr>
        <p:spPr>
          <a:xfrm>
            <a:off x="6581775" y="1671955"/>
            <a:ext cx="4436110" cy="49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297545" y="3096895"/>
            <a:ext cx="1783715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Biography</a:t>
            </a:r>
            <a:endParaRPr 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太阳形 5"/>
          <p:cNvSpPr/>
          <p:nvPr/>
        </p:nvSpPr>
        <p:spPr>
          <a:xfrm>
            <a:off x="555625" y="4246880"/>
            <a:ext cx="698500" cy="68072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太阳形 8"/>
          <p:cNvSpPr/>
          <p:nvPr/>
        </p:nvSpPr>
        <p:spPr>
          <a:xfrm>
            <a:off x="6887845" y="2656205"/>
            <a:ext cx="698500" cy="68072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0955" y="145704"/>
            <a:ext cx="12034506" cy="6653530"/>
            <a:chOff x="0" y="186"/>
            <a:chExt cx="19389" cy="10800"/>
          </a:xfrm>
        </p:grpSpPr>
        <p:pic>
          <p:nvPicPr>
            <p:cNvPr id="12" name="图片占位符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0" y="186"/>
              <a:ext cx="10060" cy="108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2" y="1082"/>
              <a:ext cx="9577" cy="7369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>
              <a:off x="5169" y="3669"/>
              <a:ext cx="1335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595" y="3990"/>
              <a:ext cx="1335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571" y="6698"/>
              <a:ext cx="1740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91" y="7979"/>
              <a:ext cx="1716" cy="8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959" y="8309"/>
              <a:ext cx="2972" cy="14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802" y="8309"/>
              <a:ext cx="414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91" y="8678"/>
              <a:ext cx="724" cy="1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91" y="9407"/>
              <a:ext cx="869" cy="6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4773" y="9721"/>
              <a:ext cx="1973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6927" y="1547"/>
              <a:ext cx="1335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4921" y="1869"/>
              <a:ext cx="2949" cy="15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3880" y="5562"/>
              <a:ext cx="827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9788" y="5931"/>
              <a:ext cx="827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5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1" bldLvl="0" animBg="1"/>
      <p:bldP spid="3" grpId="2" bldLvl="0" animBg="1"/>
      <p:bldP spid="5" grpId="0"/>
      <p:bldP spid="8" grpId="0" bldLvl="0" animBg="1"/>
      <p:bldP spid="7" grpId="0"/>
      <p:bldP spid="6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0535" y="3451225"/>
            <a:ext cx="3422015" cy="30022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53590" y="4197985"/>
            <a:ext cx="3848100" cy="201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9E9E9">
                  <a:alpha val="100000"/>
                </a:srgbClr>
              </a:clrFrom>
              <a:clrTo>
                <a:srgbClr val="E9E9E9">
                  <a:alpha val="100000"/>
                  <a:alpha val="0"/>
                </a:srgbClr>
              </a:clrTo>
            </a:clrChange>
          </a:blip>
          <a:srcRect l="4996" t="33258" r="4329" b="41949"/>
          <a:stretch>
            <a:fillRect/>
          </a:stretch>
        </p:blipFill>
        <p:spPr>
          <a:xfrm>
            <a:off x="2053590" y="3639820"/>
            <a:ext cx="5657215" cy="2752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3400" y="1272540"/>
            <a:ext cx="981456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5.Choose the key words to complete the main idea of each part 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Part 1:The 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that led to her life choices.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Part 2:The </a:t>
            </a:r>
            <a:r>
              <a:rPr lang="en-US" altLang="zh-CN" sz="28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that made her life choices possible.</a:t>
            </a:r>
            <a:endParaRPr lang="en-US" altLang="zh-CN" sz="2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Part 3:The </a:t>
            </a:r>
            <a:r>
              <a:rPr lang="en-US" altLang="zh-CN" sz="28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that she chose.</a:t>
            </a:r>
            <a:endParaRPr lang="en-US" altLang="zh-CN" sz="2800" b="1" dirty="0" smtClean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40080" y="298450"/>
            <a:ext cx="11285220" cy="1325880"/>
          </a:xfr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r>
              <a:rPr lang="en-US" b="1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Activity 2 Analysing the structure of the passage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844280" y="1727835"/>
            <a:ext cx="212725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A.career</a:t>
            </a:r>
            <a:endParaRPr lang="en-US" altLang="zh-CN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B.education</a:t>
            </a:r>
            <a:endParaRPr lang="en-US" altLang="zh-CN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C.belief</a:t>
            </a:r>
            <a:endParaRPr lang="en-US" altLang="zh-CN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3637" y="4945380"/>
            <a:ext cx="12623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 1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3637" y="5032375"/>
            <a:ext cx="12623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 2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内容占位符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785" y="3471545"/>
            <a:ext cx="3442970" cy="3088640"/>
          </a:xfrm>
          <a:prstGeom prst="rect">
            <a:avLst/>
          </a:prstGeom>
        </p:spPr>
      </p:pic>
      <p:pic>
        <p:nvPicPr>
          <p:cNvPr id="18" name="图片 17" descr="C:/Users/stsztwh/AppData/Local/Temp/picturecompress_20210515115528/output_1.pngoutput_1"/>
          <p:cNvPicPr>
            <a:picLocks noChangeAspect="1"/>
          </p:cNvPicPr>
          <p:nvPr/>
        </p:nvPicPr>
        <p:blipFill>
          <a:blip r:embed="rId6"/>
          <a:srcRect l="47415" t="51662" r="6967" b="30856"/>
          <a:stretch>
            <a:fillRect/>
          </a:stretch>
        </p:blipFill>
        <p:spPr>
          <a:xfrm>
            <a:off x="2053590" y="3669030"/>
            <a:ext cx="4966970" cy="28225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12" y="5205095"/>
            <a:ext cx="12623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 3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502400" y="3757930"/>
            <a:ext cx="4879340" cy="2962910"/>
            <a:chOff x="8921" y="5854"/>
            <a:chExt cx="7041" cy="4367"/>
          </a:xfrm>
        </p:grpSpPr>
        <p:pic>
          <p:nvPicPr>
            <p:cNvPr id="21" name="图片 20" descr="C:/Users/stsztwh/AppData/Local/Temp/picturecompress_20210515115721/output_1.pngoutput_1"/>
            <p:cNvPicPr>
              <a:picLocks noChangeAspect="1"/>
            </p:cNvPicPr>
            <p:nvPr/>
          </p:nvPicPr>
          <p:blipFill>
            <a:blip r:embed="rId7"/>
            <a:srcRect l="8025" t="7440" r="7084" b="57538"/>
            <a:stretch>
              <a:fillRect/>
            </a:stretch>
          </p:blipFill>
          <p:spPr>
            <a:xfrm>
              <a:off x="8921" y="5854"/>
              <a:ext cx="7031" cy="433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2728" y="7135"/>
              <a:ext cx="3235" cy="3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65" b="2610"/>
          <a:stretch>
            <a:fillRect/>
          </a:stretch>
        </p:blipFill>
        <p:spPr>
          <a:xfrm>
            <a:off x="9146540" y="4579620"/>
            <a:ext cx="2366010" cy="21113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254760" y="3728085"/>
            <a:ext cx="5247640" cy="2967990"/>
            <a:chOff x="1976" y="5871"/>
            <a:chExt cx="7226" cy="44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rcRect l="8331" t="69317" r="6568" b="4625"/>
            <a:stretch>
              <a:fillRect/>
            </a:stretch>
          </p:blipFill>
          <p:spPr>
            <a:xfrm>
              <a:off x="1988" y="5918"/>
              <a:ext cx="7214" cy="437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976" y="5871"/>
              <a:ext cx="3321" cy="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752302" y="1990090"/>
            <a:ext cx="4876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65637" y="2485390"/>
            <a:ext cx="4876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52302" y="2926080"/>
            <a:ext cx="51308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en-US" altLang="zh-CN" sz="360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endParaRPr lang="en-US" altLang="zh-CN" sz="360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8" grpId="0"/>
      <p:bldP spid="10" grpId="0"/>
      <p:bldP spid="10" grpId="1"/>
      <p:bldP spid="16" grpId="0"/>
      <p:bldP spid="16" grpId="1"/>
      <p:bldP spid="2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670" y="511175"/>
          <a:ext cx="121412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985"/>
                <a:gridCol w="10737215"/>
              </a:tblGrid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 Qiaozhi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33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  <a:endParaRPr lang="en-US" altLang="zh-CN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67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Job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110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Events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5, Lin Qiaozhi’s mother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,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which affected her a lot.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18, she made up her mind to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26, she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PUMC and was named a chief resident physician.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a few years, she went to study in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38, she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offer from the US and returned to China.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40, she was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director of the OB-GYN department of the Hospital, but a few months later, she opened a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        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53, she was 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the first National People's Congress.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However, she was more interested in</a:t>
                      </a:r>
                      <a:r>
                        <a:rPr lang="en-US" altLang="zh-CN" sz="2800" b="1" u="sng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patients....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age 82, she passed away.</a:t>
                      </a:r>
                      <a:endParaRPr lang="en-US" altLang="zh-CN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直接连接符 4"/>
          <p:cNvCxnSpPr/>
          <p:nvPr/>
        </p:nvCxnSpPr>
        <p:spPr>
          <a:xfrm flipV="1">
            <a:off x="1508760" y="1931670"/>
            <a:ext cx="293941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1317625" y="3159125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7" name="椭圆 6"/>
          <p:cNvSpPr/>
          <p:nvPr/>
        </p:nvSpPr>
        <p:spPr>
          <a:xfrm>
            <a:off x="1317625" y="3989070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椭圆 11"/>
          <p:cNvSpPr/>
          <p:nvPr/>
        </p:nvSpPr>
        <p:spPr>
          <a:xfrm>
            <a:off x="1317625" y="2286635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椭圆 12"/>
          <p:cNvSpPr/>
          <p:nvPr/>
        </p:nvSpPr>
        <p:spPr>
          <a:xfrm>
            <a:off x="1317625" y="2726690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4" name="椭圆 13"/>
          <p:cNvSpPr/>
          <p:nvPr/>
        </p:nvSpPr>
        <p:spPr>
          <a:xfrm>
            <a:off x="1317625" y="4413885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6" name="椭圆 15"/>
          <p:cNvSpPr/>
          <p:nvPr/>
        </p:nvSpPr>
        <p:spPr>
          <a:xfrm>
            <a:off x="1317625" y="4861560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7" name="椭圆 16"/>
          <p:cNvSpPr/>
          <p:nvPr/>
        </p:nvSpPr>
        <p:spPr>
          <a:xfrm>
            <a:off x="1317625" y="5686425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8" name="椭圆 17"/>
          <p:cNvSpPr/>
          <p:nvPr/>
        </p:nvSpPr>
        <p:spPr>
          <a:xfrm>
            <a:off x="1317625" y="6555740"/>
            <a:ext cx="122555" cy="1136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9" name="文本框 18"/>
          <p:cNvSpPr txBox="1"/>
          <p:nvPr/>
        </p:nvSpPr>
        <p:spPr>
          <a:xfrm>
            <a:off x="1622425" y="1498600"/>
            <a:ext cx="2298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physician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35165" y="2486660"/>
            <a:ext cx="2688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study 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59175" y="2907030"/>
            <a:ext cx="259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graduated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63130" y="3783330"/>
            <a:ext cx="152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08705" y="4171950"/>
            <a:ext cx="1627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rejected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227195" y="4607560"/>
            <a:ext cx="259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appointed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27795" y="5062855"/>
            <a:ext cx="2336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clinic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13860" y="5465445"/>
            <a:ext cx="1257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elected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-433705" y="-200025"/>
            <a:ext cx="12118340" cy="9220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500">
                <a:sym typeface="+mn-ea"/>
              </a:rPr>
              <a:t>Activity 3 Learning more information about Lin's life</a:t>
            </a:r>
            <a:endParaRPr lang="en-US" altLang="zh-CN" sz="1700" dirty="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47865" y="5875655"/>
            <a:ext cx="1500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tending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00140" y="2025015"/>
            <a:ext cx="8350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died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7493635" y="516255"/>
            <a:ext cx="4436110" cy="49974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8666480" y="435610"/>
            <a:ext cx="2164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/>
              <a:t>4 minutes </a:t>
            </a:r>
            <a:endParaRPr lang="en-US" altLang="zh-CN" sz="3600"/>
          </a:p>
        </p:txBody>
      </p:sp>
      <p:sp>
        <p:nvSpPr>
          <p:cNvPr id="25" name="圆角矩形 24"/>
          <p:cNvSpPr/>
          <p:nvPr/>
        </p:nvSpPr>
        <p:spPr>
          <a:xfrm>
            <a:off x="7493635" y="511175"/>
            <a:ext cx="4436110" cy="49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2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095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6" grpId="0"/>
      <p:bldP spid="27" grpId="0"/>
      <p:bldP spid="28" grpId="0"/>
      <p:bldP spid="29" grpId="0"/>
      <p:bldP spid="4" grpId="0"/>
      <p:bldP spid="11" grpId="1" bldLvl="0" animBg="1"/>
      <p:bldP spid="11" grpId="2" bldLvl="0" animBg="1"/>
      <p:bldP spid="15" grpId="0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55" y="559435"/>
            <a:ext cx="11991340" cy="812800"/>
          </a:xfrm>
        </p:spPr>
        <p:txBody>
          <a:bodyPr>
            <a:normAutofit/>
          </a:bodyPr>
          <a:lstStyle/>
          <a:p>
            <a:r>
              <a:rPr lang="en-US" altLang="zh-CN" sz="2800" b="1"/>
              <a:t>Activity 4 Learning about Lin's hard choices(Group work) </a:t>
            </a:r>
            <a:endParaRPr lang="en-US" altLang="zh-CN" sz="28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8392" t="9993" r="8933" b="42207"/>
          <a:stretch>
            <a:fillRect/>
          </a:stretch>
        </p:blipFill>
        <p:spPr>
          <a:xfrm>
            <a:off x="200025" y="1481455"/>
            <a:ext cx="5837555" cy="2352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192" t="10148" r="11358" b="44607"/>
          <a:stretch>
            <a:fillRect/>
          </a:stretch>
        </p:blipFill>
        <p:spPr>
          <a:xfrm>
            <a:off x="294640" y="4226560"/>
            <a:ext cx="5648960" cy="2468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9604" t="10311" r="8083" b="43896"/>
          <a:stretch>
            <a:fillRect/>
          </a:stretch>
        </p:blipFill>
        <p:spPr>
          <a:xfrm>
            <a:off x="6374130" y="1561465"/>
            <a:ext cx="5239385" cy="2170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971" t="11104" r="6117" b="46274"/>
          <a:stretch>
            <a:fillRect/>
          </a:stretch>
        </p:blipFill>
        <p:spPr>
          <a:xfrm>
            <a:off x="6037580" y="4367530"/>
            <a:ext cx="5739130" cy="23272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991340" cy="812800"/>
          </a:xfrm>
        </p:spPr>
        <p:txBody>
          <a:bodyPr>
            <a:normAutofit/>
          </a:bodyPr>
          <a:lstStyle/>
          <a:p>
            <a:r>
              <a:rPr lang="en-US" altLang="zh-CN" sz="3200" b="1"/>
              <a:t>Activity 4 Learning about Lin's hard choices(Group work) </a:t>
            </a:r>
            <a:endParaRPr lang="en-US" altLang="zh-CN" sz="3200" b="1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858010" y="565150"/>
            <a:ext cx="10773410" cy="885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u="sng" dirty="0">
                <a:sym typeface="+mn-ea"/>
              </a:rPr>
              <a:t>                            </a:t>
            </a:r>
            <a:r>
              <a:rPr lang="en-US" altLang="zh-CN" sz="4000" dirty="0">
                <a:sym typeface="+mn-ea"/>
              </a:rPr>
              <a:t>instead of </a:t>
            </a:r>
            <a:r>
              <a:rPr lang="en-US" altLang="zh-CN" sz="4000" u="sng" dirty="0">
                <a:sym typeface="+mn-ea"/>
              </a:rPr>
              <a:t>                       </a:t>
            </a:r>
            <a:r>
              <a:rPr lang="en-US" altLang="zh-CN" sz="4000" dirty="0">
                <a:sym typeface="+mn-ea"/>
              </a:rPr>
              <a:t>       .  </a:t>
            </a:r>
            <a:r>
              <a:rPr lang="en-US" altLang="zh-CN" sz="4000" u="sng" dirty="0">
                <a:sym typeface="+mn-ea"/>
              </a:rPr>
              <a:t>    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6" name="右大括号 5"/>
          <p:cNvSpPr/>
          <p:nvPr/>
        </p:nvSpPr>
        <p:spPr>
          <a:xfrm rot="16200000">
            <a:off x="5405755" y="-1080135"/>
            <a:ext cx="474345" cy="53721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内容占位符 3"/>
          <p:cNvSpPr/>
          <p:nvPr/>
        </p:nvSpPr>
        <p:spPr>
          <a:xfrm>
            <a:off x="2041525" y="680720"/>
            <a:ext cx="4218940" cy="7067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B.To study medicine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内容占位符 3"/>
          <p:cNvSpPr/>
          <p:nvPr/>
        </p:nvSpPr>
        <p:spPr>
          <a:xfrm>
            <a:off x="1494790" y="1694815"/>
            <a:ext cx="1892935" cy="5041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700"/>
              <a:t>Difficulties</a:t>
            </a:r>
            <a:endParaRPr lang="en-US" altLang="zh-CN" sz="2700"/>
          </a:p>
        </p:txBody>
      </p:sp>
      <p:sp>
        <p:nvSpPr>
          <p:cNvPr id="8" name="矩形 7"/>
          <p:cNvSpPr/>
          <p:nvPr/>
        </p:nvSpPr>
        <p:spPr>
          <a:xfrm>
            <a:off x="297815" y="2273300"/>
            <a:ext cx="3074035" cy="127381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I.Being objected by her brother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897495" y="2011680"/>
            <a:ext cx="3407410" cy="186436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Took the entrance exam and entered PUMC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内容占位符 3"/>
          <p:cNvSpPr/>
          <p:nvPr/>
        </p:nvSpPr>
        <p:spPr>
          <a:xfrm>
            <a:off x="8035925" y="1739265"/>
            <a:ext cx="1828165" cy="618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1200"/>
              <a:t>Results </a:t>
            </a:r>
            <a:endParaRPr lang="en-US" altLang="zh-CN" sz="11200"/>
          </a:p>
        </p:txBody>
      </p:sp>
      <p:sp>
        <p:nvSpPr>
          <p:cNvPr id="11" name="内容占位符 3"/>
          <p:cNvSpPr/>
          <p:nvPr/>
        </p:nvSpPr>
        <p:spPr>
          <a:xfrm>
            <a:off x="243840" y="2212975"/>
            <a:ext cx="3152140" cy="148844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/>
          </a:p>
        </p:txBody>
      </p:sp>
      <p:sp>
        <p:nvSpPr>
          <p:cNvPr id="12" name="内容占位符 3"/>
          <p:cNvSpPr/>
          <p:nvPr/>
        </p:nvSpPr>
        <p:spPr>
          <a:xfrm>
            <a:off x="7847965" y="2212340"/>
            <a:ext cx="3534410" cy="1488440"/>
          </a:xfrm>
          <a:prstGeom prst="rect">
            <a:avLst/>
          </a:prstGeom>
          <a:ln w="28575" cmpd="sng">
            <a:solidFill>
              <a:schemeClr val="accent4"/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/>
          </a:p>
        </p:txBody>
      </p:sp>
      <p:sp>
        <p:nvSpPr>
          <p:cNvPr id="19" name="矩形 18"/>
          <p:cNvSpPr/>
          <p:nvPr/>
        </p:nvSpPr>
        <p:spPr>
          <a:xfrm>
            <a:off x="8329295" y="654685"/>
            <a:ext cx="2481580" cy="683260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D.marrying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6155" y="599440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</a:rPr>
              <a:t>①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1129" t="29333" r="14625" b="39333"/>
          <a:stretch>
            <a:fillRect/>
          </a:stretch>
        </p:blipFill>
        <p:spPr>
          <a:xfrm>
            <a:off x="438150" y="4158615"/>
            <a:ext cx="11315065" cy="2686050"/>
          </a:xfrm>
          <a:prstGeom prst="rect">
            <a:avLst/>
          </a:prstGeom>
        </p:spPr>
      </p:pic>
      <p:pic>
        <p:nvPicPr>
          <p:cNvPr id="5" name="图片 4" descr="C:/Users/stsztwh/AppData/Local/Temp/picturecompress_20210516105342/output_1.pngoutput_1"/>
          <p:cNvPicPr>
            <a:picLocks noChangeAspect="1"/>
          </p:cNvPicPr>
          <p:nvPr/>
        </p:nvPicPr>
        <p:blipFill>
          <a:blip r:embed="rId2"/>
          <a:srcRect l="47611" t="51385" r="7097" b="26132"/>
          <a:stretch>
            <a:fillRect/>
          </a:stretch>
        </p:blipFill>
        <p:spPr>
          <a:xfrm>
            <a:off x="3740150" y="1450340"/>
            <a:ext cx="3754755" cy="276415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5260975" y="3867150"/>
            <a:ext cx="216090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740150" y="4117340"/>
            <a:ext cx="2345055" cy="1460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353685" y="2435225"/>
            <a:ext cx="2030730" cy="82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761105" y="2181225"/>
            <a:ext cx="3286125" cy="1206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6786245" y="1936750"/>
            <a:ext cx="635635" cy="25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535420" y="2905125"/>
            <a:ext cx="886460" cy="44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877310" y="3133090"/>
            <a:ext cx="3531870" cy="171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9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902680219_1_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108.xml><?xml version="1.0" encoding="utf-8"?>
<p:tagLst xmlns:p="http://schemas.openxmlformats.org/presentationml/2006/main">
  <p:tag name="KSO_WM_TEMPLATE_CATEGORY" val="custom"/>
  <p:tag name="KSO_WM_TEMPLATE_INDEX" val="20184594"/>
  <p:tag name="KSO_WM_UNIT_TYPE" val="a"/>
  <p:tag name="KSO_WM_UNIT_INDEX" val="1"/>
  <p:tag name="KSO_WM_UNIT_LAYERLEVEL" val="1"/>
  <p:tag name="KSO_WM_UNIT_VALUE" val="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ID" val="custom20184594_31*a*1"/>
  <p:tag name="KSO_WM_UNIT_PRESET_TEXT" val="谢谢观看"/>
  <p:tag name="KSO_WM_UNIT_NOCLEAR" val="0"/>
  <p:tag name="KSO_WM_UNIT_DIAGRAM_ISNUMVISUAL" val="0"/>
  <p:tag name="KSO_WM_UNIT_DIAGRAM_ISREFERUNIT" val="0"/>
</p:tagLst>
</file>

<file path=ppt/tags/tag109.xml><?xml version="1.0" encoding="utf-8"?>
<p:tagLst xmlns:p="http://schemas.openxmlformats.org/presentationml/2006/main">
  <p:tag name="KSO_WM_TAG_VERSION" val="1.0"/>
  <p:tag name="KSO_WM_SLIDE_ITEM_CNT" val="0"/>
  <p:tag name="KSO_WM_SLIDE_LAYOUT" val="a"/>
  <p:tag name="KSO_WM_SLIDE_LAYOUT_CNT" val="1"/>
  <p:tag name="KSO_WM_SLIDE_TYPE" val="endPage"/>
  <p:tag name="KSO_WM_BEAUTIFY_FLAG" val="#wm#"/>
  <p:tag name="KSO_WM_COMBINE_RELATE_SLIDE_ID" val="background20181111_9"/>
  <p:tag name="KSO_WM_TEMPLATE_CATEGORY" val="custom"/>
  <p:tag name="KSO_WM_TEMPLATE_INDEX" val="20184594"/>
  <p:tag name="KSO_WM_SLIDE_ID" val="custom20184594_31"/>
  <p:tag name="KSO_WM_SLIDE_INDEX" val="31"/>
  <p:tag name="KSO_WM_TEMPLATE_SUBCATEGORY" val="0"/>
  <p:tag name="KSO_WM_SLIDE_SUBTYPE" val="pureTxt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4594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4594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1111_1"/>
  <p:tag name="KSO_WM_TEMPLATE_CATEGORY" val="custom"/>
  <p:tag name="KSO_WM_TEMPLATE_INDEX" val="20184594"/>
  <p:tag name="KSO_WM_TEMPLATE_SUBCATEGORY" val="0"/>
  <p:tag name="KSO_WM_TEMPLATE_THUMBS_INDEX" val="1、4、5、6、11、12、18、24、29、3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UNIT_TYPE" val="b"/>
  <p:tag name="KSO_WM_UNIT_ID" val="custom20184594_1*b*2"/>
  <p:tag name="KSO_WM_TEMPLATE_CATEGORY" val="custom"/>
  <p:tag name="KSO_WM_TEMPLATE_INDEX" val="20184594"/>
  <p:tag name="KSO_WM_UNIT_INDEX" val="2"/>
  <p:tag name="KSO_WM_UNIT_ISCONTENTSTITLE" val="0"/>
  <p:tag name="KSO_WM_UNIT_PRESET_TEXT" val="汇报人：稻壳儿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TAG_VERSION" val="1.0"/>
  <p:tag name="KSO_WM_TEMPLATE_CATEGORY" val="custom"/>
  <p:tag name="KSO_WM_TEMPLATE_INDEX" val="20184594"/>
  <p:tag name="KSO_WM_UNIT_TYPE" val="a"/>
  <p:tag name="KSO_WM_UNIT_INDEX" val="1"/>
  <p:tag name="KSO_WM_UNIT_ID" val="custom20184594_1*a*1"/>
  <p:tag name="KSO_WM_UNIT_LAYERLEVEL" val="1"/>
  <p:tag name="KSO_WM_UNIT_VALUE" val="9"/>
  <p:tag name="KSO_WM_UNIT_ISCONTENTSTITLE" val="0"/>
  <p:tag name="KSO_WM_UNIT_HIGHLIGHT" val="0"/>
  <p:tag name="KSO_WM_UNIT_COMPATIBLE" val="0"/>
  <p:tag name="KSO_WM_BEAUTIFY_FLAG" val="#wm#"/>
  <p:tag name="KSO_WM_UNIT_PRESET_TEXT" val="黄色商业计划模板"/>
  <p:tag name="KSO_WM_UNIT_NOCLEAR" val="0"/>
  <p:tag name="KSO_WM_UNIT_DIAGRAM_ISNUMVISUAL" val="0"/>
  <p:tag name="KSO_WM_UNIT_DIAGRAM_ISREFERUNIT" val="0"/>
</p:tagLst>
</file>

<file path=ppt/tags/tag83.xml><?xml version="1.0" encoding="utf-8"?>
<p:tagLst xmlns:p="http://schemas.openxmlformats.org/presentationml/2006/main">
  <p:tag name="KSO_WM_TAG_VERSION" val="1.0"/>
  <p:tag name="KSO_WM_TEMPLATE_CATEGORY" val="custom"/>
  <p:tag name="KSO_WM_TEMPLATE_INDEX" val="20184594"/>
  <p:tag name="KSO_WM_UNIT_TYPE" val="b"/>
  <p:tag name="KSO_WM_UNIT_INDEX" val="1"/>
  <p:tag name="KSO_WM_UNIT_ID" val="custom20184594_1*b*1"/>
  <p:tag name="KSO_WM_UNIT_LAYERLEVEL" val="1"/>
  <p:tag name="KSO_WM_UNIT_VALUE" val="20"/>
  <p:tag name="KSO_WM_UNIT_ISCONTENTSTITLE" val="0"/>
  <p:tag name="KSO_WM_UNIT_HIGHLIGHT" val="0"/>
  <p:tag name="KSO_WM_UNIT_COMPATIBLE" val="0"/>
  <p:tag name="KSO_WM_BEAUTIFY_FLAG" val="#wm#"/>
  <p:tag name="KSO_WM_UNIT_PRESET_TEXT" val="请在此输入您的副标题"/>
  <p:tag name="KSO_WM_UNIT_NOCLEAR" val="0"/>
  <p:tag name="KSO_WM_UNIT_DIAGRAM_ISNUMVISUAL" val="0"/>
  <p:tag name="KSO_WM_UNIT_DIAGRAM_ISREFERUNIT" val="0"/>
</p:tagLst>
</file>

<file path=ppt/tags/tag84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2"/>
  <p:tag name="KSO_WM_SLIDE_TYPE" val="title"/>
  <p:tag name="KSO_WM_BEAUTIFY_FLAG" val="#wm#"/>
  <p:tag name="KSO_WM_COMBINE_RELATE_SLIDE_ID" val="background20181111_1"/>
  <p:tag name="KSO_WM_TEMPLATE_CATEGORY" val="custom"/>
  <p:tag name="KSO_WM_TEMPLATE_INDEX" val="20184594"/>
  <p:tag name="KSO_WM_SLIDE_ID" val="custom20184594_1"/>
  <p:tag name="KSO_WM_SLIDE_INDEX" val="1"/>
  <p:tag name="KSO_WM_TEMPLATE_SUBCATEGORY" val="0"/>
  <p:tag name="KSO_WM_TEMPLATE_THUMBS_INDEX" val="1、4、5、6、11、12、18、24、29、31"/>
  <p:tag name="KSO_WM_SLIDE_SUBTYPE" val="pureTxt"/>
</p:tagLst>
</file>

<file path=ppt/tags/tag8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902680219_1_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87.xml><?xml version="1.0" encoding="utf-8"?>
<p:tagLst xmlns:p="http://schemas.openxmlformats.org/presentationml/2006/main">
  <p:tag name="KSO_WM_TEMPLATE_CATEGORY" val="custom"/>
  <p:tag name="KSO_WM_TEMPLATE_INDEX" val="20184594"/>
  <p:tag name="KSO_WM_TAG_VERSION" val="1.0"/>
  <p:tag name="KSO_WM_BEAUTIFY_FLAG" val="#wm#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4594_3*a*1"/>
  <p:tag name="KSO_WM_UNIT_PRESET_TEXT" val="请在此输入您的标题"/>
  <p:tag name="KSO_WM_UNIT_NOCLEAR" val="0"/>
  <p:tag name="KSO_WM_UNIT_DIAGRAM_ISNUMVISUAL" val="0"/>
  <p:tag name="KSO_WM_UNIT_DIAGRAM_ISREFERUNIT" val="0"/>
</p:tagLst>
</file>

<file path=ppt/tags/tag88.xml><?xml version="1.0" encoding="utf-8"?>
<p:tagLst xmlns:p="http://schemas.openxmlformats.org/presentationml/2006/main">
  <p:tag name="KSO_WM_SLIDE_SIZE" val="828*457"/>
  <p:tag name="KSO_WM_SLIDE_POSITION" val="66*28"/>
  <p:tag name="KSO_WM_SLIDE_LAYOUT_CNT" val="1_2"/>
  <p:tag name="KSO_WM_SLIDE_LAYOUT" val="a_f"/>
  <p:tag name="KSO_WM_BEAUTIFY_FLAG" val="#wm#"/>
  <p:tag name="KSO_WM_SLIDE_TYPE" val="text"/>
  <p:tag name="KSO_WM_SLIDE_ITEM_CNT" val="0"/>
  <p:tag name="KSO_WM_TAG_VERSION" val="1.0"/>
  <p:tag name="KSO_WM_COMBINE_RELATE_SLIDE_ID" val="background20181111_3"/>
  <p:tag name="KSO_WM_TEMPLATE_CATEGORY" val="custom"/>
  <p:tag name="KSO_WM_TEMPLATE_INDEX" val="20184594"/>
  <p:tag name="KSO_WM_SLIDE_ID" val="custom20184594_3"/>
  <p:tag name="KSO_WM_SLIDE_INDEX" val="3"/>
  <p:tag name="KSO_WM_TEMPLATE_SUBCATEGORY" val="0"/>
  <p:tag name="KSO_WM_SLIDE_SUBTYPE" val="pureTxt"/>
</p:tagLst>
</file>

<file path=ppt/tags/tag89.xml><?xml version="1.0" encoding="utf-8"?>
<p:tagLst xmlns:p="http://schemas.openxmlformats.org/presentationml/2006/main">
  <p:tag name="KSO_WM_TEMPLATE_CATEGORY" val="custom"/>
  <p:tag name="KSO_WM_TEMPLATE_INDEX" val="20184594"/>
  <p:tag name="KSO_WM_TAG_VERSION" val="1.0"/>
  <p:tag name="KSO_WM_BEAUTIFY_FLAG" val="#wm#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4594_3*a*1"/>
  <p:tag name="KSO_WM_UNIT_PRESET_TEXT" val="请在此输入您的标题"/>
  <p:tag name="KSO_WM_UNIT_NOCLEAR" val="0"/>
  <p:tag name="KSO_WM_UNIT_DIAGRAM_ISNUMVISUAL" val="0"/>
  <p:tag name="KSO_WM_UNIT_DIAGRAM_ISREFERUNIT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902680219_1_1"/>
</p:tagLst>
</file>

<file path=ppt/tags/tag91.xml><?xml version="1.0" encoding="utf-8"?>
<p:tagLst xmlns:p="http://schemas.openxmlformats.org/presentationml/2006/main">
  <p:tag name="KSO_WM_UNIT_PLACING_PICTURE_USER_VIEWPORT" val="{&quot;height&quot;:9520,&quot;width&quot;:8980}"/>
</p:tagLst>
</file>

<file path=ppt/tags/tag92.xml><?xml version="1.0" encoding="utf-8"?>
<p:tagLst xmlns:p="http://schemas.openxmlformats.org/presentationml/2006/main">
  <p:tag name="KSO_WM_UNIT_PLACING_PICTURE_USER_VIEWPORT" val="{&quot;height&quot;:7205,&quot;width&quot;:8058}"/>
</p:tagLst>
</file>

<file path=ppt/tags/tag93.xml><?xml version="1.0" encoding="utf-8"?>
<p:tagLst xmlns:p="http://schemas.openxmlformats.org/presentationml/2006/main">
  <p:tag name="KSO_WM_TEMPLATE_CATEGORY" val="custom"/>
  <p:tag name="KSO_WM_TEMPLATE_INDEX" val="20184594"/>
  <p:tag name="KSO_WM_TAG_VERSION" val="1.0"/>
  <p:tag name="KSO_WM_BEAUTIFY_FLAG" val="#wm#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4594_3*a*1"/>
  <p:tag name="KSO_WM_UNIT_PRESET_TEXT" val="请在此输入您的标题"/>
  <p:tag name="KSO_WM_UNIT_NOCLEAR" val="0"/>
  <p:tag name="KSO_WM_UNIT_DIAGRAM_ISNUMVISUAL" val="0"/>
  <p:tag name="KSO_WM_UNIT_DIAGRAM_ISREFERUNIT" val="0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95.xml><?xml version="1.0" encoding="utf-8"?>
<p:tagLst xmlns:p="http://schemas.openxmlformats.org/presentationml/2006/main">
  <p:tag name="KSO_WM_UNIT_TABLE_BEAUTIFY" val="smartTable{b7890650-42e3-4e48-ab25-d0ac427cc03b}"/>
  <p:tag name="TABLE_ENDDRAG_ORIGIN_RECT" val="956*500"/>
  <p:tag name="TABLE_ENDDRAG_RECT" val="2*40*956*500"/>
</p:tagLst>
</file>

<file path=ppt/tags/tag96.xml><?xml version="1.0" encoding="utf-8"?>
<p:tagLst xmlns:p="http://schemas.openxmlformats.org/presentationml/2006/main">
  <p:tag name="KSO_WM_TEMPLATE_CATEGORY" val="custom"/>
  <p:tag name="KSO_WM_TEMPLATE_INDEX" val="20184594"/>
  <p:tag name="KSO_WM_TAG_VERSION" val="1.0"/>
  <p:tag name="KSO_WM_BEAUTIFY_FLAG" val="#wm#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4594_3*a*1"/>
  <p:tag name="KSO_WM_UNIT_PRESET_TEXT" val="请在此输入您的标题"/>
  <p:tag name="KSO_WM_UNIT_NOCLEAR" val="0"/>
  <p:tag name="KSO_WM_UNIT_DIAGRAM_ISNUMVISUAL" val="0"/>
  <p:tag name="KSO_WM_UNIT_DIAGRAM_ISREFERUNIT" val="0"/>
</p:tagLst>
</file>

<file path=ppt/tags/tag97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902680219_1_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94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FFA140"/>
      </a:dk2>
      <a:lt2>
        <a:srgbClr val="E7E6E6"/>
      </a:lt2>
      <a:accent1>
        <a:srgbClr val="FFA1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6859</Words>
  <Application>WPS 演示</Application>
  <PresentationFormat>宽屏</PresentationFormat>
  <Paragraphs>396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Calibri</vt:lpstr>
      <vt:lpstr>Calibri</vt:lpstr>
      <vt:lpstr>Arial</vt:lpstr>
      <vt:lpstr>Times New Roman</vt:lpstr>
      <vt:lpstr>Comic Sans MS</vt:lpstr>
      <vt:lpstr>Arial Unicode MS</vt:lpstr>
      <vt:lpstr>黑体</vt:lpstr>
      <vt:lpstr>HelveticaNeue</vt:lpstr>
      <vt:lpstr>Corbel</vt:lpstr>
      <vt:lpstr>华文新魏</vt:lpstr>
      <vt:lpstr>Office 主题</vt:lpstr>
      <vt:lpstr>PowerPoint 演示文稿</vt:lpstr>
      <vt:lpstr>Unit 2  MORALS AND VIRTUES  </vt:lpstr>
      <vt:lpstr>Activity 1 Guessing Game</vt:lpstr>
      <vt:lpstr>Activity 2 Analysing the structure of the passage</vt:lpstr>
      <vt:lpstr>Activity 2 Analysing the structure of the passage </vt:lpstr>
      <vt:lpstr>Activity 2 Analysing the structure of the passage</vt:lpstr>
      <vt:lpstr>PowerPoint 演示文稿</vt:lpstr>
      <vt:lpstr>Activity 4 Learning about Lin's hard choices(Group work) </vt:lpstr>
      <vt:lpstr>Activity 4 Learning about Lin's hard choices(Group work) </vt:lpstr>
      <vt:lpstr>Activity 4 Learning about Lin's hard choices(Group work) </vt:lpstr>
      <vt:lpstr>Activity 4 Learning about Lin's hard choices(Group work) </vt:lpstr>
      <vt:lpstr>Activity 4 Learning about Lin's hard choices(Group work) </vt:lpstr>
      <vt:lpstr>PowerPoint 演示文稿</vt:lpstr>
      <vt:lpstr>PowerPoint 演示文稿</vt:lpstr>
      <vt:lpstr>PowerPoint 演示文稿</vt:lpstr>
      <vt:lpstr>PowerPoint 演示文稿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MORALS AND VIRTUES  </dc:title>
  <dc:creator/>
  <cp:lastModifiedBy>24147</cp:lastModifiedBy>
  <cp:revision>256</cp:revision>
  <dcterms:created xsi:type="dcterms:W3CDTF">2019-06-19T02:08:00Z</dcterms:created>
  <dcterms:modified xsi:type="dcterms:W3CDTF">2022-01-29T18:50:33Z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28A86D416E13493E93904945369BF596</vt:lpwstr>
  </property>
</Properties>
</file>