
<file path=[Content_Types].xml><?xml version="1.0" encoding="utf-8"?>
<Types xmlns="http://schemas.openxmlformats.org/package/2006/content-types">
  <Default Extension="png" ContentType="image/png"/>
  <Default Extension="jpeg" ContentType="image/jpeg"/>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7"/>
  </p:notesMasterIdLst>
  <p:sldIdLst>
    <p:sldId id="319" r:id="rId4"/>
    <p:sldId id="256" r:id="rId5"/>
    <p:sldId id="293" r:id="rId6"/>
    <p:sldId id="289" r:id="rId8"/>
    <p:sldId id="290" r:id="rId9"/>
    <p:sldId id="291" r:id="rId10"/>
    <p:sldId id="292" r:id="rId11"/>
    <p:sldId id="268" r:id="rId12"/>
    <p:sldId id="269" r:id="rId13"/>
    <p:sldId id="270" r:id="rId14"/>
    <p:sldId id="271" r:id="rId15"/>
    <p:sldId id="272" r:id="rId16"/>
    <p:sldId id="273" r:id="rId17"/>
    <p:sldId id="274" r:id="rId18"/>
    <p:sldId id="275" r:id="rId19"/>
    <p:sldId id="276" r:id="rId20"/>
    <p:sldId id="277" r:id="rId21"/>
    <p:sldId id="257" r:id="rId22"/>
    <p:sldId id="258" r:id="rId23"/>
    <p:sldId id="259" r:id="rId24"/>
    <p:sldId id="260" r:id="rId25"/>
    <p:sldId id="261" r:id="rId26"/>
    <p:sldId id="262" r:id="rId27"/>
    <p:sldId id="263" r:id="rId28"/>
    <p:sldId id="264" r:id="rId29"/>
    <p:sldId id="265" r:id="rId30"/>
    <p:sldId id="266" r:id="rId31"/>
    <p:sldId id="267"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7"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143000" y="685800"/>
            <a:ext cx="4572000" cy="3429000"/>
          </a:xfrm>
          <a:prstGeom prst="rect">
            <a:avLst/>
          </a:prstGeom>
        </p:spPr>
        <p:txBody>
          <a:bodyPr/>
          <a:lstStyle/>
          <a:p/>
        </p:txBody>
      </p:sp>
      <p:sp>
        <p:nvSpPr>
          <p:cNvPr id="173" name="Shape 173"/>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panose="020F0502020204030204"/>
      </a:defRPr>
    </a:lvl1pPr>
    <a:lvl2pPr indent="228600" latinLnBrk="0">
      <a:defRPr sz="1200">
        <a:latin typeface="+mn-lt"/>
        <a:ea typeface="+mn-ea"/>
        <a:cs typeface="+mn-cs"/>
        <a:sym typeface="Calibri" panose="020F0502020204030204"/>
      </a:defRPr>
    </a:lvl2pPr>
    <a:lvl3pPr indent="457200" latinLnBrk="0">
      <a:defRPr sz="1200">
        <a:latin typeface="+mn-lt"/>
        <a:ea typeface="+mn-ea"/>
        <a:cs typeface="+mn-cs"/>
        <a:sym typeface="Calibri" panose="020F0502020204030204"/>
      </a:defRPr>
    </a:lvl3pPr>
    <a:lvl4pPr indent="685800" latinLnBrk="0">
      <a:defRPr sz="1200">
        <a:latin typeface="+mn-lt"/>
        <a:ea typeface="+mn-ea"/>
        <a:cs typeface="+mn-cs"/>
        <a:sym typeface="Calibri" panose="020F0502020204030204"/>
      </a:defRPr>
    </a:lvl4pPr>
    <a:lvl5pPr indent="914400" latinLnBrk="0">
      <a:defRPr sz="1200">
        <a:latin typeface="+mn-lt"/>
        <a:ea typeface="+mn-ea"/>
        <a:cs typeface="+mn-cs"/>
        <a:sym typeface="Calibri" panose="020F0502020204030204"/>
      </a:defRPr>
    </a:lvl5pPr>
    <a:lvl6pPr indent="1143000" latinLnBrk="0">
      <a:defRPr sz="1200">
        <a:latin typeface="+mn-lt"/>
        <a:ea typeface="+mn-ea"/>
        <a:cs typeface="+mn-cs"/>
        <a:sym typeface="Calibri" panose="020F0502020204030204"/>
      </a:defRPr>
    </a:lvl6pPr>
    <a:lvl7pPr indent="1371600" latinLnBrk="0">
      <a:defRPr sz="1200">
        <a:latin typeface="+mn-lt"/>
        <a:ea typeface="+mn-ea"/>
        <a:cs typeface="+mn-cs"/>
        <a:sym typeface="Calibri" panose="020F0502020204030204"/>
      </a:defRPr>
    </a:lvl7pPr>
    <a:lvl8pPr indent="1600200" latinLnBrk="0">
      <a:defRPr sz="1200">
        <a:latin typeface="+mn-lt"/>
        <a:ea typeface="+mn-ea"/>
        <a:cs typeface="+mn-cs"/>
        <a:sym typeface="Calibri" panose="020F0502020204030204"/>
      </a:defRPr>
    </a:lvl8pPr>
    <a:lvl9pPr indent="1828800" latinLnBrk="0">
      <a:defRPr sz="1200">
        <a:latin typeface="+mn-lt"/>
        <a:ea typeface="+mn-ea"/>
        <a:cs typeface="+mn-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19"/>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n-lt"/>
          <a:ea typeface="+mn-ea"/>
          <a:cs typeface="+mn-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n-lt"/>
          <a:ea typeface="+mn-ea"/>
          <a:cs typeface="+mn-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hyperlink" Target="https://apnews.com/article/winter-olympics-short-track-speed-skating-sports-skating-china-a73dc565c45988772ee8e0232d9ff5d0"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media/media1.mp4"/></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2.m4a"/><Relationship Id="rId1" Type="http://schemas.openxmlformats.org/officeDocument/2006/relationships/audio" Target="../media/media2.m4a"/></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3.m4a"/><Relationship Id="rId1" Type="http://schemas.openxmlformats.org/officeDocument/2006/relationships/audio" Target="../media/media3.m4a"/></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media" Target="../media/media4.m4a"/><Relationship Id="rId1" Type="http://schemas.openxmlformats.org/officeDocument/2006/relationships/audio" Target="../media/media4.m4a"/></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675640"/>
            <a:ext cx="12098655" cy="47701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3333FF"/>
                </a:solidFill>
                <a:latin typeface="Times New Roman" panose="02020603050405020304" charset="0"/>
                <a:cs typeface="Times New Roman" panose="02020603050405020304" charset="0"/>
                <a:sym typeface="+mn-ea"/>
              </a:rPr>
              <a:t>slap</a:t>
            </a:r>
            <a:r>
              <a:rPr lang="en-US" altLang="zh-CN" sz="2800">
                <a:latin typeface="Times New Roman" panose="02020603050405020304" charset="0"/>
                <a:ea typeface="华文中宋" panose="02010600040101010101" charset="-122"/>
                <a:cs typeface="Times New Roman" panose="02020603050405020304" charset="0"/>
                <a:sym typeface="+mn-ea"/>
              </a:rPr>
              <a:t>: ( -pp- ) to hit sb/sth with the flat part of your hand （用手掌）打，拍，掴</a:t>
            </a:r>
            <a:r>
              <a:rPr sz="2800">
                <a:latin typeface="Times New Roman" panose="02020603050405020304" charset="0"/>
                <a:ea typeface="华文中宋" panose="02010600040101010101" charset="-122"/>
                <a:cs typeface="Times New Roman" panose="02020603050405020304" charset="0"/>
                <a:sym typeface="+mn-ea"/>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“Congratulations!” he said, slapping me on the back.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rPr>
              <a:t>   “祝贺你</a:t>
            </a:r>
            <a:r>
              <a:rPr lang="zh-CN" altLang="en-US" sz="2800">
                <a:latin typeface="华文中宋" panose="02010600040101010101" charset="-122"/>
                <a:ea typeface="华文中宋" panose="02010600040101010101" charset="-122"/>
                <a:cs typeface="华文中宋" panose="02010600040101010101" charset="-122"/>
              </a:rPr>
              <a:t>！</a:t>
            </a:r>
            <a:r>
              <a:rPr lang="en-US" altLang="zh-CN" sz="2800">
                <a:latin typeface="华文中宋" panose="02010600040101010101" charset="-122"/>
                <a:ea typeface="华文中宋" panose="02010600040101010101" charset="-122"/>
                <a:cs typeface="华文中宋" panose="02010600040101010101" charset="-122"/>
              </a:rPr>
              <a:t>”他拍着我的背说。</a:t>
            </a: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Wingdings" panose="05000000000000000000" charset="0"/>
              <a:buNone/>
            </a:pP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demonstrate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to show or prove something clearly </a:t>
            </a:r>
            <a:r>
              <a:rPr lang="zh-CN" sz="2800">
                <a:latin typeface="Times New Roman" panose="02020603050405020304" charset="0"/>
                <a:ea typeface="华文中宋" panose="02010600040101010101" charset="-122"/>
                <a:cs typeface="Times New Roman" panose="02020603050405020304" charset="0"/>
                <a:sym typeface="+mn-ea"/>
              </a:rPr>
              <a:t>证实；表明；展现</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It has been demonstrated that this drug is effective.</a:t>
            </a:r>
            <a:r>
              <a:rPr lang="en-US" altLang="zh-CN" sz="2800">
                <a:latin typeface="华文中宋" panose="02010600040101010101" charset="-122"/>
                <a:ea typeface="华文中宋" panose="02010600040101010101" charset="-122"/>
                <a:cs typeface="华文中宋" panose="02010600040101010101" charset="-122"/>
                <a:sym typeface="+mn-ea"/>
              </a:rPr>
              <a:t> 这药已证实是有效的。</a:t>
            </a:r>
            <a:endParaRPr lang="en-US" altLang="zh-CN" sz="2800">
              <a:latin typeface="华文中宋" panose="02010600040101010101" charset="-122"/>
              <a:ea typeface="华文中宋" panose="02010600040101010101" charset="-122"/>
              <a:cs typeface="华文中宋" panose="02010600040101010101" charset="-122"/>
              <a:sym typeface="+mn-ea"/>
            </a:endParaRPr>
          </a:p>
          <a:p>
            <a:pPr indent="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The theories were demonstrated to be false.  这些理论已被证明是错误的。</a:t>
            </a:r>
            <a:endParaRPr lang="en-US" altLang="zh-CN" sz="2800">
              <a:latin typeface="Times New Roman" panose="02020603050405020304" charset="0"/>
              <a:ea typeface="华文中宋" panose="02010600040101010101" charset="-122"/>
              <a:cs typeface="Times New Roman" panose="02020603050405020304" charset="0"/>
              <a:sym typeface="+mn-ea"/>
            </a:endParaRPr>
          </a:p>
        </p:txBody>
      </p:sp>
      <p:sp>
        <p:nvSpPr>
          <p:cNvPr id="1048604" name="文本框 1"/>
          <p:cNvSpPr txBox="1"/>
          <p:nvPr/>
        </p:nvSpPr>
        <p:spPr>
          <a:xfrm>
            <a:off x="164465" y="22669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798445"/>
            <a:ext cx="941324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She slapped him hard across the face/ slapped his face hard.</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4465" y="55937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64465" y="6087110"/>
            <a:ext cx="1044892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study demonstrates the link between poverty and malnutrition.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266950"/>
            <a:ext cx="5022215" cy="521970"/>
          </a:xfrm>
          <a:prstGeom prst="rect">
            <a:avLst/>
          </a:prstGeom>
          <a:noFill/>
        </p:spPr>
        <p:txBody>
          <a:bodyPr wrap="square" rtlCol="0" anchor="t">
            <a:spAutoFit/>
          </a:bodyPr>
          <a:lstStyle/>
          <a:p>
            <a:r>
              <a:rPr sz="2800">
                <a:latin typeface="Times New Roman" panose="02020603050405020304" charset="0"/>
                <a:ea typeface="华文中宋" panose="02010600040101010101" charset="-122"/>
                <a:cs typeface="Times New Roman" panose="02020603050405020304" charset="0"/>
                <a:sym typeface="+mn-ea"/>
              </a:rPr>
              <a:t>她狠狠给了他一个耳光。</a:t>
            </a:r>
            <a:endParaRPr lang="zh-CN" altLang="en-US" sz="2800">
              <a:ea typeface="华文中宋" panose="02010600040101010101" charset="-122"/>
            </a:endParaRPr>
          </a:p>
        </p:txBody>
      </p:sp>
      <p:cxnSp>
        <p:nvCxnSpPr>
          <p:cNvPr id="3145728" name="直接连接符 8"/>
          <p:cNvCxnSpPr/>
          <p:nvPr/>
        </p:nvCxnSpPr>
        <p:spPr>
          <a:xfrm flipV="1">
            <a:off x="215900" y="3305810"/>
            <a:ext cx="9252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67335" y="6601460"/>
            <a:ext cx="10260000"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1947545" y="5556885"/>
            <a:ext cx="7836535"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这项研究表明了贫困和营养不良之间的联系。</a:t>
            </a:r>
            <a:endParaRPr lang="zh-CN" altLang="en-US" sz="28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08915" y="4001135"/>
            <a:ext cx="11856085" cy="244792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4094480"/>
            <a:ext cx="11283315" cy="1291590"/>
          </a:xfrm>
          <a:prstGeom prst="rect">
            <a:avLst/>
          </a:prstGeom>
          <a:noFill/>
        </p:spPr>
        <p:txBody>
          <a:bodyPr wrap="square">
            <a:spAutoFit/>
          </a:bodyPr>
          <a:lstStyle/>
          <a:p>
            <a:pPr algn="l"/>
            <a:r>
              <a:rPr lang="en-US" altLang="zh-CN" sz="2600">
                <a:solidFill>
                  <a:schemeClr val="tx1"/>
                </a:solidFill>
                <a:latin typeface="Times New Roman" panose="02020603050405020304" charset="0"/>
                <a:cs typeface="Times New Roman" panose="02020603050405020304" charset="0"/>
                <a:sym typeface="+mn-ea"/>
              </a:rPr>
              <a:t>Ensuring the Beijing Winter Olympics were held on schedule demonstrates the significant advantages of Socialism with Chinese characteristics and is a bold declaration that no force can stop the Chinese people from realizing their dreams.</a:t>
            </a:r>
            <a:endParaRPr lang="en-US" altLang="zh-CN" sz="2600" b="0" i="0">
              <a:solidFill>
                <a:schemeClr val="tx1"/>
              </a:solidFill>
              <a:latin typeface="Times New Roman" panose="02020603050405020304" charset="0"/>
              <a:ea typeface="华文中宋" panose="02010600040101010101" charset="-122"/>
              <a:cs typeface="Times New Roman" panose="02020603050405020304" charset="0"/>
              <a:sym typeface="+mn-ea"/>
            </a:endParaRPr>
          </a:p>
        </p:txBody>
      </p:sp>
      <p:sp>
        <p:nvSpPr>
          <p:cNvPr id="4" name="文本框 3"/>
          <p:cNvSpPr txBox="1"/>
          <p:nvPr/>
        </p:nvSpPr>
        <p:spPr>
          <a:xfrm>
            <a:off x="333375" y="55479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1450" y="5389880"/>
            <a:ext cx="104171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确保北京冬奥会如期举行，体现了中国特色社会主义的显著优势，是任何力量都阻挡不了中国人民实现梦想的果敢宣言。</a:t>
            </a:r>
            <a:endParaRPr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770" y="807720"/>
            <a:ext cx="11856085" cy="24479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50215" y="901065"/>
            <a:ext cx="1140777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On a freezing Friday evening, 45,000 spectators piled on layers to half-fill Beijing’s National Stadium, also known as the “Bird’s Nest”, on the day that marks the start of spring in the traditional lunisolar calendar. </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16230" y="23545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24305" y="2196465"/>
            <a:ext cx="104171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在一个寒冷的周五晚上，</a:t>
            </a:r>
            <a:r>
              <a:rPr sz="2600">
                <a:latin typeface="Times New Roman" panose="02020603050405020304" charset="0"/>
                <a:ea typeface="华文中宋" panose="02010600040101010101" charset="-122"/>
                <a:cs typeface="Times New Roman" panose="02020603050405020304" charset="0"/>
              </a:rPr>
              <a:t>45000</a:t>
            </a:r>
            <a:r>
              <a:rPr sz="2600">
                <a:latin typeface="华文中宋" panose="02010600040101010101" charset="-122"/>
                <a:ea typeface="华文中宋" panose="02010600040101010101" charset="-122"/>
              </a:rPr>
              <a:t>名观众在北京国家体育场</a:t>
            </a:r>
            <a:r>
              <a:rPr lang="zh-CN" sz="2600">
                <a:latin typeface="华文中宋" panose="02010600040101010101" charset="-122"/>
                <a:ea typeface="华文中宋" panose="02010600040101010101" charset="-122"/>
              </a:rPr>
              <a:t>（</a:t>
            </a:r>
            <a:r>
              <a:rPr sz="2600">
                <a:latin typeface="华文中宋" panose="02010600040101010101" charset="-122"/>
                <a:ea typeface="华文中宋" panose="02010600040101010101" charset="-122"/>
              </a:rPr>
              <a:t>也被称为“鸟巢”挤满了看台</a:t>
            </a:r>
            <a:r>
              <a:rPr lang="zh-CN" sz="2600">
                <a:latin typeface="华文中宋" panose="02010600040101010101" charset="-122"/>
                <a:ea typeface="华文中宋" panose="02010600040101010101" charset="-122"/>
              </a:rPr>
              <a:t>，</a:t>
            </a:r>
            <a:r>
              <a:rPr sz="2600">
                <a:latin typeface="华文中宋" panose="02010600040101010101" charset="-122"/>
                <a:ea typeface="华文中宋" panose="02010600040101010101" charset="-122"/>
                <a:sym typeface="+mn-ea"/>
              </a:rPr>
              <a:t>这一天</a:t>
            </a:r>
            <a:r>
              <a:rPr sz="2600">
                <a:latin typeface="华文中宋" panose="02010600040101010101" charset="-122"/>
                <a:ea typeface="华文中宋" panose="02010600040101010101" charset="-122"/>
              </a:rPr>
              <a:t>在传统的阴阳历中标志着春天的开始。</a:t>
            </a:r>
            <a:endParaRPr sz="2600">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4317365"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冬奥会比赛项目中英对照</a:t>
            </a:r>
            <a:endParaRPr kumimoji="1" lang="zh-CN" altLang="en-US" sz="2800" b="1" dirty="0">
              <a:solidFill>
                <a:schemeClr val="lt1"/>
              </a:solidFill>
            </a:endParaRPr>
          </a:p>
        </p:txBody>
      </p:sp>
      <p:sp>
        <p:nvSpPr>
          <p:cNvPr id="6" name="文本框 5"/>
          <p:cNvSpPr txBox="1"/>
          <p:nvPr/>
        </p:nvSpPr>
        <p:spPr>
          <a:xfrm>
            <a:off x="4959985" y="1466850"/>
            <a:ext cx="5605780" cy="2676525"/>
          </a:xfrm>
          <a:prstGeom prst="rect">
            <a:avLst/>
          </a:prstGeom>
          <a:solidFill>
            <a:schemeClr val="accent6">
              <a:lumMod val="20000"/>
              <a:lumOff val="80000"/>
            </a:schemeClr>
          </a:solidFill>
        </p:spPr>
        <p:txBody>
          <a:bodyPr wrap="squar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高山滑雪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Alpine Skiing</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自由式滑雪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Freestyle Skiing</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单板滑雪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Snowboard</a:t>
            </a:r>
            <a:endParaRPr lang="zh-CN" altLang="en-US" sz="2800">
              <a:latin typeface="Times New Roman" panose="02020603050405020304" charset="0"/>
              <a:ea typeface="华文中宋" panose="02010600040101010101" charset="-122"/>
              <a:cs typeface="Times New Roman" panose="02020603050405020304" charset="0"/>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跳台滑雪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Ski Jumping</a:t>
            </a:r>
            <a:endParaRPr lang="zh-CN" altLang="en-US" sz="2800">
              <a:latin typeface="Times New Roman" panose="02020603050405020304" charset="0"/>
              <a:ea typeface="华文中宋" panose="02010600040101010101" charset="-122"/>
              <a:cs typeface="Times New Roman" panose="02020603050405020304" charset="0"/>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越野滑雪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Cross-Country Skiing</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北欧两项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Nordic Combined</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7" name="文本框 6"/>
          <p:cNvSpPr txBox="1"/>
          <p:nvPr/>
        </p:nvSpPr>
        <p:spPr>
          <a:xfrm>
            <a:off x="4959985" y="4310380"/>
            <a:ext cx="5605145" cy="1383665"/>
          </a:xfrm>
          <a:prstGeom prst="rect">
            <a:avLst/>
          </a:prstGeom>
          <a:solidFill>
            <a:schemeClr val="accent4">
              <a:lumMod val="20000"/>
              <a:lumOff val="80000"/>
            </a:schemeClr>
          </a:solidFill>
          <a:ln>
            <a:noFill/>
          </a:ln>
        </p:spPr>
        <p:txBody>
          <a:bodyPr wrap="squar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短道速滑 Short Track Speed Skating</a:t>
            </a:r>
            <a:endParaRPr lang="zh-CN" altLang="en-US" sz="2800">
              <a:latin typeface="Times New Roman" panose="02020603050405020304" charset="0"/>
              <a:ea typeface="华文中宋" panose="02010600040101010101" charset="-122"/>
              <a:cs typeface="Times New Roman" panose="02020603050405020304" charset="0"/>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速度滑冰 Speed Skating</a:t>
            </a:r>
            <a:endParaRPr lang="zh-CN" altLang="en-US" sz="2800">
              <a:latin typeface="Times New Roman" panose="02020603050405020304" charset="0"/>
              <a:ea typeface="华文中宋" panose="02010600040101010101" charset="-122"/>
              <a:cs typeface="Times New Roman" panose="02020603050405020304" charset="0"/>
            </a:endParaRPr>
          </a:p>
          <a:p>
            <a:pPr algn="l"/>
            <a:r>
              <a:rPr lang="zh-CN" altLang="en-US" sz="2800">
                <a:latin typeface="Times New Roman" panose="02020603050405020304" charset="0"/>
                <a:ea typeface="华文中宋" panose="02010600040101010101" charset="-122"/>
                <a:cs typeface="Times New Roman" panose="02020603050405020304" charset="0"/>
                <a:sym typeface="+mn-ea"/>
              </a:rPr>
              <a:t>花样滑冰 Figure Skating</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grpSp>
        <p:nvGrpSpPr>
          <p:cNvPr id="12" name="组合 11"/>
          <p:cNvGrpSpPr/>
          <p:nvPr/>
        </p:nvGrpSpPr>
        <p:grpSpPr>
          <a:xfrm>
            <a:off x="1188085" y="1969770"/>
            <a:ext cx="3036570" cy="3040380"/>
            <a:chOff x="2712" y="2812"/>
            <a:chExt cx="4782" cy="4788"/>
          </a:xfrm>
        </p:grpSpPr>
        <p:sp>
          <p:nvSpPr>
            <p:cNvPr id="4" name="文本框 3"/>
            <p:cNvSpPr txBox="1"/>
            <p:nvPr/>
          </p:nvSpPr>
          <p:spPr>
            <a:xfrm>
              <a:off x="2712" y="6778"/>
              <a:ext cx="4783" cy="822"/>
            </a:xfrm>
            <a:prstGeom prst="rect">
              <a:avLst/>
            </a:prstGeom>
            <a:solidFill>
              <a:schemeClr val="bg2"/>
            </a:solidFill>
          </p:spPr>
          <p:txBody>
            <a:bodyPr wrap="square" rtlCol="0" anchor="t">
              <a:spAutoFit/>
            </a:bodyPr>
            <a:lstStyle/>
            <a:p>
              <a:r>
                <a:rPr lang="zh-CN" altLang="en-US" sz="2800">
                  <a:latin typeface="Times New Roman" panose="02020603050405020304" charset="0"/>
                  <a:ea typeface="华文中宋" panose="02010600040101010101" charset="-122"/>
                  <a:cs typeface="Times New Roman" panose="02020603050405020304" charset="0"/>
                  <a:sym typeface="+mn-ea"/>
                </a:rPr>
                <a:t>冬季两项</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Biathlon</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8" name="文本框 7"/>
            <p:cNvSpPr txBox="1"/>
            <p:nvPr/>
          </p:nvSpPr>
          <p:spPr>
            <a:xfrm>
              <a:off x="2712" y="2812"/>
              <a:ext cx="4783" cy="822"/>
            </a:xfrm>
            <a:prstGeom prst="rect">
              <a:avLst/>
            </a:prstGeom>
            <a:solidFill>
              <a:schemeClr val="accent3">
                <a:lumMod val="20000"/>
                <a:lumOff val="80000"/>
              </a:schemeClr>
            </a:solidFill>
          </p:spPr>
          <p:txBody>
            <a:bodyPr wrap="squar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冰球 Ice Hockey</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9" name="文本框 8"/>
            <p:cNvSpPr txBox="1"/>
            <p:nvPr/>
          </p:nvSpPr>
          <p:spPr>
            <a:xfrm>
              <a:off x="2712" y="3634"/>
              <a:ext cx="4782" cy="822"/>
            </a:xfrm>
            <a:prstGeom prst="rect">
              <a:avLst/>
            </a:prstGeom>
            <a:solidFill>
              <a:srgbClr val="7030A0">
                <a:alpha val="25000"/>
              </a:srgbClr>
            </a:solidFill>
          </p:spPr>
          <p:txBody>
            <a:bodyPr wrap="squar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冰壶 Curling</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10" name="文本框 9"/>
            <p:cNvSpPr txBox="1"/>
            <p:nvPr/>
          </p:nvSpPr>
          <p:spPr>
            <a:xfrm>
              <a:off x="2712" y="4455"/>
              <a:ext cx="4782" cy="822"/>
            </a:xfrm>
            <a:prstGeom prst="rect">
              <a:avLst/>
            </a:prstGeom>
            <a:solidFill>
              <a:schemeClr val="accent1">
                <a:lumMod val="20000"/>
                <a:lumOff val="80000"/>
              </a:schemeClr>
            </a:solidFill>
          </p:spPr>
          <p:txBody>
            <a:bodyPr wrap="square" rtlCol="0">
              <a:spAutoFit/>
            </a:bodyPr>
            <a:lstStyle/>
            <a:p>
              <a:pPr algn="l"/>
              <a:r>
                <a:rPr lang="zh-CN" altLang="en-US" sz="2800">
                  <a:latin typeface="Times New Roman" panose="02020603050405020304" charset="0"/>
                  <a:ea typeface="华文中宋" panose="02010600040101010101" charset="-122"/>
                  <a:cs typeface="Times New Roman" panose="02020603050405020304" charset="0"/>
                  <a:sym typeface="+mn-ea"/>
                </a:rPr>
                <a:t>雪橇 Luge</a:t>
              </a:r>
              <a:endParaRPr lang="zh-CN" altLang="en-US" sz="2800">
                <a:latin typeface="Times New Roman" panose="02020603050405020304" charset="0"/>
                <a:ea typeface="华文中宋" panose="02010600040101010101" charset="-122"/>
                <a:cs typeface="Times New Roman" panose="02020603050405020304" charset="0"/>
                <a:sym typeface="+mn-ea"/>
              </a:endParaRPr>
            </a:p>
          </p:txBody>
        </p:sp>
        <p:sp>
          <p:nvSpPr>
            <p:cNvPr id="11" name="文本框 10"/>
            <p:cNvSpPr txBox="1"/>
            <p:nvPr/>
          </p:nvSpPr>
          <p:spPr>
            <a:xfrm>
              <a:off x="2712" y="5277"/>
              <a:ext cx="4783" cy="1501"/>
            </a:xfrm>
            <a:prstGeom prst="rect">
              <a:avLst/>
            </a:prstGeom>
            <a:solidFill>
              <a:schemeClr val="accent2">
                <a:lumMod val="40000"/>
                <a:lumOff val="60000"/>
              </a:schemeClr>
            </a:solidFill>
          </p:spPr>
          <p:txBody>
            <a:bodyPr wrap="square" rtlCol="0">
              <a:spAutoFit/>
            </a:bodyPr>
            <a:lstStyle/>
            <a:p>
              <a:pPr algn="l"/>
              <a:r>
                <a:rPr lang="zh-CN" altLang="en-US" sz="2800">
                  <a:solidFill>
                    <a:schemeClr val="tx1"/>
                  </a:solidFill>
                  <a:latin typeface="Times New Roman" panose="02020603050405020304" charset="0"/>
                  <a:ea typeface="华文中宋" panose="02010600040101010101" charset="-122"/>
                  <a:cs typeface="Times New Roman" panose="02020603050405020304" charset="0"/>
                  <a:sym typeface="+mn-ea"/>
                </a:rPr>
                <a:t>雪车</a:t>
              </a:r>
              <a:r>
                <a:rPr lang="en-US" altLang="zh-CN" sz="2800">
                  <a:solidFill>
                    <a:schemeClr val="tx1"/>
                  </a:solidFill>
                  <a:latin typeface="Times New Roman" panose="02020603050405020304" charset="0"/>
                  <a:ea typeface="华文中宋" panose="02010600040101010101" charset="-122"/>
                  <a:cs typeface="Times New Roman" panose="02020603050405020304" charset="0"/>
                  <a:sym typeface="+mn-ea"/>
                </a:rPr>
                <a:t> </a:t>
              </a:r>
              <a:r>
                <a:rPr lang="zh-CN" altLang="en-US" sz="2800">
                  <a:solidFill>
                    <a:schemeClr val="tx1"/>
                  </a:solidFill>
                  <a:latin typeface="Times New Roman" panose="02020603050405020304" charset="0"/>
                  <a:ea typeface="华文中宋" panose="02010600040101010101" charset="-122"/>
                  <a:cs typeface="Times New Roman" panose="02020603050405020304" charset="0"/>
                  <a:sym typeface="+mn-ea"/>
                </a:rPr>
                <a:t>Bobsleigh</a:t>
              </a:r>
              <a:endParaRPr lang="zh-CN" altLang="en-US" sz="2800">
                <a:solidFill>
                  <a:schemeClr val="tx1"/>
                </a:solidFill>
                <a:latin typeface="Times New Roman" panose="02020603050405020304" charset="0"/>
                <a:ea typeface="华文中宋" panose="02010600040101010101" charset="-122"/>
                <a:cs typeface="Times New Roman" panose="02020603050405020304" charset="0"/>
              </a:endParaRPr>
            </a:p>
            <a:p>
              <a:pPr algn="l"/>
              <a:r>
                <a:rPr lang="zh-CN" altLang="en-US" sz="2800">
                  <a:solidFill>
                    <a:schemeClr val="tx1"/>
                  </a:solidFill>
                  <a:latin typeface="Times New Roman" panose="02020603050405020304" charset="0"/>
                  <a:ea typeface="华文中宋" panose="02010600040101010101" charset="-122"/>
                  <a:cs typeface="Times New Roman" panose="02020603050405020304" charset="0"/>
                  <a:sym typeface="+mn-ea"/>
                </a:rPr>
                <a:t>钢架雪车</a:t>
              </a:r>
              <a:r>
                <a:rPr lang="en-US" altLang="zh-CN" sz="2800">
                  <a:solidFill>
                    <a:schemeClr val="tx1"/>
                  </a:solidFill>
                  <a:latin typeface="Times New Roman" panose="02020603050405020304" charset="0"/>
                  <a:ea typeface="华文中宋" panose="02010600040101010101" charset="-122"/>
                  <a:cs typeface="Times New Roman" panose="02020603050405020304" charset="0"/>
                  <a:sym typeface="+mn-ea"/>
                </a:rPr>
                <a:t> </a:t>
              </a:r>
              <a:r>
                <a:rPr lang="zh-CN" altLang="en-US" sz="2800">
                  <a:solidFill>
                    <a:schemeClr val="tx1"/>
                  </a:solidFill>
                  <a:latin typeface="Times New Roman" panose="02020603050405020304" charset="0"/>
                  <a:ea typeface="华文中宋" panose="02010600040101010101" charset="-122"/>
                  <a:cs typeface="Times New Roman" panose="02020603050405020304" charset="0"/>
                  <a:sym typeface="+mn-ea"/>
                </a:rPr>
                <a:t>Skeleton</a:t>
              </a:r>
              <a:endParaRPr lang="zh-CN" altLang="en-US" sz="2800">
                <a:solidFill>
                  <a:schemeClr val="tx1"/>
                </a:solidFill>
                <a:latin typeface="Times New Roman" panose="02020603050405020304" charset="0"/>
                <a:ea typeface="华文中宋" panose="02010600040101010101" charset="-122"/>
                <a:cs typeface="Times New Roman" panose="02020603050405020304" charset="0"/>
                <a:sym typeface="+mn-ea"/>
              </a:endParaRPr>
            </a:p>
          </p:txBody>
        </p:sp>
      </p:grpSp>
      <p:pic>
        <p:nvPicPr>
          <p:cNvPr id="13" name="图片 12"/>
          <p:cNvPicPr>
            <a:picLocks noChangeAspect="1"/>
          </p:cNvPicPr>
          <p:nvPr/>
        </p:nvPicPr>
        <p:blipFill>
          <a:blip r:embed="rId1">
            <a:clrChange>
              <a:clrFrom>
                <a:srgbClr val="FEFEFE">
                  <a:alpha val="100000"/>
                </a:srgbClr>
              </a:clrFrom>
              <a:clrTo>
                <a:srgbClr val="FEFEFE">
                  <a:alpha val="100000"/>
                  <a:alpha val="0"/>
                </a:srgbClr>
              </a:clrTo>
            </a:clrChange>
          </a:blip>
          <a:stretch>
            <a:fillRect/>
          </a:stretch>
        </p:blipFill>
        <p:spPr>
          <a:xfrm>
            <a:off x="10572115" y="0"/>
            <a:ext cx="1620000" cy="162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9628" y="63500"/>
            <a:ext cx="10532745" cy="1014730"/>
          </a:xfrm>
          <a:prstGeom prst="rect">
            <a:avLst/>
          </a:prstGeom>
          <a:noFill/>
        </p:spPr>
        <p:txBody>
          <a:bodyPr wrap="square" rtlCol="0" anchor="t">
            <a:spAutoFit/>
          </a:bodyPr>
          <a:lstStyle/>
          <a:p>
            <a:pPr lvl="0" algn="ctr">
              <a:buClrTx/>
              <a:buSzTx/>
              <a:buFontTx/>
            </a:pPr>
            <a:r>
              <a:rPr lang="en-US" altLang="zh-CN" sz="3000" b="1" dirty="0">
                <a:solidFill>
                  <a:prstClr val="black"/>
                </a:solidFill>
                <a:sym typeface="+mn-ea"/>
              </a:rPr>
              <a:t>3. China wins 1st gold of home Olympics in short track relay</a:t>
            </a:r>
            <a:endParaRPr lang="en-US" altLang="zh-CN" sz="3000" b="1" dirty="0">
              <a:solidFill>
                <a:prstClr val="black"/>
              </a:solidFill>
              <a:sym typeface="+mn-ea"/>
            </a:endParaRPr>
          </a:p>
          <a:p>
            <a:pPr lvl="0" algn="ctr">
              <a:buClrTx/>
              <a:buSzTx/>
              <a:buFontTx/>
            </a:pPr>
            <a:r>
              <a:rPr lang="zh-CN" altLang="en-US" sz="3000" b="1" dirty="0">
                <a:solidFill>
                  <a:srgbClr val="ED7D31"/>
                </a:solidFill>
                <a:sym typeface="+mn-ea"/>
              </a:rPr>
              <a:t>中国速度！中国首金！</a:t>
            </a:r>
            <a:endParaRPr lang="zh-CN" altLang="en-US" sz="3000" b="1" dirty="0">
              <a:solidFill>
                <a:srgbClr val="ED7D31"/>
              </a:solidFill>
              <a:sym typeface="+mn-ea"/>
            </a:endParaRPr>
          </a:p>
        </p:txBody>
      </p:sp>
      <p:pic>
        <p:nvPicPr>
          <p:cNvPr id="3" name="图片 2"/>
          <p:cNvPicPr>
            <a:picLocks noChangeAspect="1"/>
          </p:cNvPicPr>
          <p:nvPr/>
        </p:nvPicPr>
        <p:blipFill>
          <a:blip r:embed="rId1"/>
          <a:stretch>
            <a:fillRect/>
          </a:stretch>
        </p:blipFill>
        <p:spPr>
          <a:xfrm>
            <a:off x="2425836" y="1116330"/>
            <a:ext cx="7340327" cy="4896000"/>
          </a:xfrm>
          <a:prstGeom prst="rect">
            <a:avLst/>
          </a:prstGeom>
        </p:spPr>
      </p:pic>
      <p:sp>
        <p:nvSpPr>
          <p:cNvPr id="4" name="文本框 3"/>
          <p:cNvSpPr txBox="1"/>
          <p:nvPr/>
        </p:nvSpPr>
        <p:spPr>
          <a:xfrm>
            <a:off x="748030" y="6071870"/>
            <a:ext cx="10695940" cy="706755"/>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lgn="l"/>
            <a:r>
              <a:rPr lang="en-US" sz="2000">
                <a:latin typeface="Times New Roman" panose="02020603050405020304" charset="0"/>
                <a:ea typeface="宋体" panose="02010600030101010101" pitchFamily="2" charset="-122"/>
                <a:cs typeface="Times New Roman" panose="02020603050405020304" charset="0"/>
                <a:sym typeface="+mn-ea"/>
              </a:rPr>
              <a:t>Team China celebrate on the podium after winning the gold medal in the mixed team relay during the short track speedskating competition at the 2022 Winter Olympics, Saturday, Feb. 5, 2022, in Beijing.</a:t>
            </a:r>
            <a:endParaRPr lang="en-US" sz="20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endParaRPr kumimoji="1" lang="zh-CN" altLang="en-US" sz="2800" b="1" dirty="0">
              <a:solidFill>
                <a:prstClr val="white"/>
              </a:solidFill>
              <a:sym typeface="+mn-ea"/>
            </a:endParaRPr>
          </a:p>
        </p:txBody>
      </p:sp>
      <p:sp>
        <p:nvSpPr>
          <p:cNvPr id="1048598" name="文本框 4"/>
          <p:cNvSpPr txBox="1"/>
          <p:nvPr/>
        </p:nvSpPr>
        <p:spPr>
          <a:xfrm>
            <a:off x="1798955" y="0"/>
            <a:ext cx="7117080" cy="460375"/>
          </a:xfrm>
          <a:prstGeom prst="rect">
            <a:avLst/>
          </a:prstGeom>
          <a:noFill/>
        </p:spPr>
        <p:txBody>
          <a:bodyPr wrap="square" rtlCol="0">
            <a:spAutoFit/>
          </a:bodyPr>
          <a:lstStyle/>
          <a:p>
            <a:r>
              <a:rPr lang="zh-CN" altLang="en-US" sz="2400" b="1" dirty="0">
                <a:solidFill>
                  <a:srgbClr val="ED7D31"/>
                </a:solidFill>
                <a:latin typeface="微软雅黑" panose="020B0503020204020204" charset="-122"/>
                <a:cs typeface="Arial" panose="020B0604020202020204" pitchFamily="34" charset="0"/>
              </a:rPr>
              <a:t>（美联社</a:t>
            </a:r>
            <a:r>
              <a:rPr lang="en-US" altLang="zh-CN" sz="2400" b="1" dirty="0">
                <a:solidFill>
                  <a:srgbClr val="ED7D31"/>
                </a:solidFill>
                <a:latin typeface="微软雅黑" panose="020B0503020204020204" charset="-122"/>
                <a:cs typeface="Arial" panose="020B0604020202020204" pitchFamily="34" charset="0"/>
              </a:rPr>
              <a:t> 2022年2月6</a:t>
            </a:r>
            <a:r>
              <a:rPr lang="zh-CN" altLang="en-US" sz="2400" b="1" dirty="0">
                <a:solidFill>
                  <a:srgbClr val="ED7D31"/>
                </a:solidFill>
                <a:latin typeface="微软雅黑" panose="020B0503020204020204" charset="-122"/>
                <a:cs typeface="Arial" panose="020B0604020202020204" pitchFamily="34" charset="0"/>
              </a:rPr>
              <a:t>日新闻</a:t>
            </a:r>
            <a:r>
              <a:rPr lang="en-US" altLang="zh-CN" sz="2400" b="1" dirty="0">
                <a:solidFill>
                  <a:srgbClr val="ED7D31"/>
                </a:solidFill>
                <a:latin typeface="微软雅黑" panose="020B0503020204020204" charset="-122"/>
                <a:cs typeface="Arial" panose="020B0604020202020204" pitchFamily="34" charset="0"/>
              </a:rPr>
              <a:t>）</a:t>
            </a:r>
            <a:endParaRPr lang="zh-CN" altLang="en-US" sz="2400" b="1" dirty="0">
              <a:solidFill>
                <a:srgbClr val="ED7D31"/>
              </a:solidFill>
              <a:latin typeface="微软雅黑" panose="020B0503020204020204" charset="-122"/>
              <a:cs typeface="Arial" panose="020B0604020202020204" pitchFamily="34" charset="0"/>
            </a:endParaRPr>
          </a:p>
        </p:txBody>
      </p:sp>
      <p:sp>
        <p:nvSpPr>
          <p:cNvPr id="2" name="文本框 1"/>
          <p:cNvSpPr txBox="1"/>
          <p:nvPr/>
        </p:nvSpPr>
        <p:spPr>
          <a:xfrm>
            <a:off x="6229985" y="0"/>
            <a:ext cx="5713095" cy="521970"/>
          </a:xfrm>
          <a:prstGeom prst="rect">
            <a:avLst/>
          </a:prstGeom>
          <a:noFill/>
        </p:spPr>
        <p:txBody>
          <a:bodyPr wrap="square" rtlCol="0" anchor="t">
            <a:spAutoFit/>
          </a:bodyPr>
          <a:lstStyle/>
          <a:p>
            <a:r>
              <a:rPr lang="zh-CN" altLang="en-US" sz="1400">
                <a:latin typeface="Times New Roman" panose="02020603050405020304" charset="0"/>
                <a:cs typeface="Times New Roman" panose="02020603050405020304" charset="0"/>
                <a:hlinkClick r:id="rId1" action="ppaction://hlinkfile"/>
              </a:rPr>
              <a:t>https://apnews.com/article/winter-olympics-short-track-speed-skating-sports-skating-china-a73dc565c45988772ee8e0232d9ff5d0</a:t>
            </a:r>
            <a:endParaRPr lang="zh-CN" altLang="en-US" sz="1400">
              <a:latin typeface="Times New Roman" panose="02020603050405020304" charset="0"/>
              <a:cs typeface="Times New Roman" panose="02020603050405020304" charset="0"/>
            </a:endParaRPr>
          </a:p>
        </p:txBody>
      </p:sp>
      <p:sp>
        <p:nvSpPr>
          <p:cNvPr id="3" name="文本框 2"/>
          <p:cNvSpPr txBox="1"/>
          <p:nvPr/>
        </p:nvSpPr>
        <p:spPr>
          <a:xfrm>
            <a:off x="189230" y="655320"/>
            <a:ext cx="12002135" cy="6092825"/>
          </a:xfrm>
          <a:prstGeom prst="rect">
            <a:avLst/>
          </a:prstGeom>
          <a:noFill/>
        </p:spPr>
        <p:txBody>
          <a:bodyPr wrap="square" rtlCol="0" anchor="t">
            <a:spAutoFit/>
          </a:bodyPr>
          <a:lstStyle/>
          <a:p>
            <a:pPr fontAlgn="auto">
              <a:lnSpc>
                <a:spcPct val="100000"/>
              </a:lnSpc>
            </a:pPr>
            <a:r>
              <a:rPr lang="en-US" altLang="zh-CN" sz="2600">
                <a:latin typeface="Times New Roman" panose="02020603050405020304" charset="0"/>
                <a:cs typeface="Times New Roman" panose="02020603050405020304" charset="0"/>
              </a:rPr>
              <a:t>    </a:t>
            </a:r>
            <a:r>
              <a:rPr lang="zh-CN" altLang="en-US" sz="2600">
                <a:solidFill>
                  <a:srgbClr val="3333FF"/>
                </a:solidFill>
                <a:latin typeface="Times New Roman" panose="02020603050405020304" charset="0"/>
                <a:cs typeface="Times New Roman" panose="02020603050405020304" charset="0"/>
              </a:rPr>
              <a:t>Dart</a:t>
            </a:r>
            <a:r>
              <a:rPr lang="zh-CN" altLang="en-US" sz="2600">
                <a:latin typeface="Times New Roman" panose="02020603050405020304" charset="0"/>
                <a:cs typeface="Times New Roman" panose="02020603050405020304" charset="0"/>
              </a:rPr>
              <a:t>ing through traffic, </a:t>
            </a:r>
            <a:r>
              <a:rPr lang="zh-CN" altLang="en-US" sz="2600">
                <a:highlight>
                  <a:srgbClr val="FFFF00"/>
                </a:highlight>
                <a:latin typeface="Times New Roman" panose="02020603050405020304" charset="0"/>
                <a:cs typeface="Times New Roman" panose="02020603050405020304" charset="0"/>
              </a:rPr>
              <a:t>zip</a:t>
            </a:r>
            <a:r>
              <a:rPr lang="zh-CN" altLang="en-US" sz="2600">
                <a:latin typeface="Times New Roman" panose="02020603050405020304" charset="0"/>
                <a:cs typeface="Times New Roman" panose="02020603050405020304" charset="0"/>
              </a:rPr>
              <a:t>ping around tight turns, avoiding potential disaster with every relay exchange. China </a:t>
            </a:r>
            <a:r>
              <a:rPr lang="zh-CN" altLang="en-US" sz="2600">
                <a:solidFill>
                  <a:schemeClr val="tx1"/>
                </a:solidFill>
                <a:latin typeface="Times New Roman" panose="02020603050405020304" charset="0"/>
                <a:cs typeface="Times New Roman" panose="02020603050405020304" charset="0"/>
              </a:rPr>
              <a:t>eked out</a:t>
            </a:r>
            <a:r>
              <a:rPr lang="en-US" altLang="zh-CN" sz="2600">
                <a:solidFill>
                  <a:schemeClr val="tx1"/>
                </a:solidFill>
                <a:latin typeface="Times New Roman" panose="02020603050405020304" charset="0"/>
                <a:cs typeface="Times New Roman" panose="02020603050405020304" charset="0"/>
              </a:rPr>
              <a:t> (</a:t>
            </a:r>
            <a:r>
              <a:rPr lang="zh-CN" sz="2400">
                <a:solidFill>
                  <a:schemeClr val="tx1"/>
                </a:solidFill>
                <a:latin typeface="Times New Roman" panose="02020603050405020304" charset="0"/>
                <a:ea typeface="华文中宋" panose="02010600040101010101" charset="-122"/>
                <a:cs typeface="Times New Roman" panose="02020603050405020304" charset="0"/>
                <a:sym typeface="+mn-ea"/>
              </a:rPr>
              <a:t>通过艰难努力而获得</a:t>
            </a:r>
            <a:r>
              <a:rPr lang="en-US" altLang="zh-CN" sz="2600">
                <a:solidFill>
                  <a:schemeClr val="tx1"/>
                </a:solidFill>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its </a:t>
            </a:r>
            <a:r>
              <a:rPr lang="zh-CN" altLang="en-US" sz="2600">
                <a:solidFill>
                  <a:schemeClr val="tx1"/>
                </a:solidFill>
                <a:latin typeface="Times New Roman" panose="02020603050405020304" charset="0"/>
                <a:cs typeface="Times New Roman" panose="02020603050405020304" charset="0"/>
              </a:rPr>
              <a:t>first </a:t>
            </a:r>
            <a:r>
              <a:rPr lang="zh-CN" altLang="en-US" sz="2600">
                <a:latin typeface="Times New Roman" panose="02020603050405020304" charset="0"/>
                <a:cs typeface="Times New Roman" panose="02020603050405020304" charset="0"/>
              </a:rPr>
              <a:t>gold medal of the Beijing Games, </a:t>
            </a:r>
            <a:r>
              <a:rPr lang="en-US" altLang="zh-CN" sz="2600">
                <a:latin typeface="Times New Roman" panose="02020603050405020304" charset="0"/>
                <a:cs typeface="Times New Roman" panose="02020603050405020304" charset="0"/>
              </a:rPr>
              <a:t>_______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win</a:t>
            </a:r>
            <a:r>
              <a:rPr lang="en-US" altLang="zh-CN" sz="2600">
                <a:solidFill>
                  <a:schemeClr val="tx1"/>
                </a:solidFill>
                <a:latin typeface="Times New Roman" panose="02020603050405020304" charset="0"/>
                <a:cs typeface="Times New Roman" panose="02020603050405020304" charset="0"/>
              </a:rPr>
              <a:t>)</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Olympic debut</a:t>
            </a:r>
            <a:r>
              <a:rPr lang="en-US" altLang="zh-CN" sz="2600">
                <a:latin typeface="Times New Roman" panose="02020603050405020304" charset="0"/>
                <a:cs typeface="Times New Roman" panose="02020603050405020304" charset="0"/>
              </a:rPr>
              <a:t> (</a:t>
            </a:r>
            <a:r>
              <a:rPr lang="zh-CN" altLang="en-US" sz="2400">
                <a:latin typeface="华文中宋" panose="02010600040101010101" charset="-122"/>
                <a:ea typeface="华文中宋" panose="02010600040101010101" charset="-122"/>
                <a:cs typeface="Times New Roman" panose="02020603050405020304" charset="0"/>
              </a:rPr>
              <a:t>首次登台</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 mixed team relay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short track speedskating</a:t>
            </a:r>
            <a:r>
              <a:rPr lang="en-US" altLang="zh-CN"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sym typeface="+mn-ea"/>
              </a:rPr>
              <a:t>(</a:t>
            </a:r>
            <a:r>
              <a:rPr lang="zh-CN" altLang="en-US" sz="2400">
                <a:latin typeface="华文中宋" panose="02010600040101010101" charset="-122"/>
                <a:ea typeface="华文中宋" panose="02010600040101010101" charset="-122"/>
                <a:cs typeface="Times New Roman" panose="02020603050405020304" charset="0"/>
                <a:sym typeface="+mn-ea"/>
              </a:rPr>
              <a:t>短道速滑混合团体接力赛</a:t>
            </a:r>
            <a:r>
              <a:rPr lang="en-US" altLang="zh-CN" sz="2600">
                <a:latin typeface="Times New Roman" panose="02020603050405020304" charset="0"/>
                <a:cs typeface="Times New Roman" panose="02020603050405020304" charset="0"/>
                <a:sym typeface="+mn-ea"/>
              </a:rPr>
              <a:t>)</a:t>
            </a:r>
            <a:r>
              <a:rPr lang="zh-CN" altLang="en-US"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pPr fontAlgn="auto">
              <a:lnSpc>
                <a:spcPct val="10000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Asia is a hotbed of the sport </a:t>
            </a:r>
            <a:r>
              <a:rPr lang="en-US" altLang="zh-CN" sz="2600">
                <a:latin typeface="Times New Roman" panose="02020603050405020304" charset="0"/>
                <a:cs typeface="Times New Roman" panose="02020603050405020304" charset="0"/>
              </a:rPr>
              <a:t>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know</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as roller derby on ice, although the typically raucous</a:t>
            </a:r>
            <a:r>
              <a:rPr lang="en-US" altLang="zh-CN" sz="26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rPr>
              <a:t>刺耳的</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atmosphere Saturday night was </a:t>
            </a:r>
            <a:r>
              <a:rPr lang="en-US" altLang="zh-CN" sz="2600">
                <a:latin typeface="Times New Roman" panose="02020603050405020304" charset="0"/>
                <a:cs typeface="Times New Roman" panose="02020603050405020304" charset="0"/>
              </a:rPr>
              <a:t>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great</a:t>
            </a:r>
            <a:r>
              <a:rPr lang="en-US" altLang="zh-CN" sz="2600">
                <a:solidFill>
                  <a:schemeClr val="tx1"/>
                </a:solidFill>
                <a:latin typeface="Times New Roman" panose="02020603050405020304" charset="0"/>
                <a:cs typeface="Times New Roman" panose="02020603050405020304" charset="0"/>
              </a:rPr>
              <a:t>)</a:t>
            </a:r>
            <a:r>
              <a:rPr lang="zh-CN" altLang="en-US" sz="2600">
                <a:solidFill>
                  <a:srgbClr val="FF0000"/>
                </a:solidFill>
                <a:latin typeface="Times New Roman" panose="02020603050405020304" charset="0"/>
                <a:cs typeface="Times New Roman" panose="02020603050405020304" charset="0"/>
              </a:rPr>
              <a:t> </a:t>
            </a:r>
            <a:r>
              <a:rPr lang="zh-CN" altLang="en-US" sz="2600">
                <a:solidFill>
                  <a:srgbClr val="3333FF"/>
                </a:solidFill>
                <a:latin typeface="Times New Roman" panose="02020603050405020304" charset="0"/>
                <a:cs typeface="Times New Roman" panose="02020603050405020304" charset="0"/>
              </a:rPr>
              <a:t>subdue</a:t>
            </a:r>
            <a:r>
              <a:rPr lang="zh-CN" altLang="en-US" sz="2600">
                <a:latin typeface="Times New Roman" panose="02020603050405020304" charset="0"/>
                <a:cs typeface="Times New Roman" panose="02020603050405020304" charset="0"/>
              </a:rPr>
              <a:t>d by COVID-19</a:t>
            </a:r>
            <a:r>
              <a:rPr lang="en-US" altLang="zh-CN" sz="2600">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sym typeface="+mn-ea"/>
              </a:rPr>
              <a:t>restrictions</a:t>
            </a:r>
            <a:r>
              <a:rPr lang="en-US" altLang="zh-CN" sz="2600">
                <a:solidFill>
                  <a:schemeClr val="tx1"/>
                </a:solidFill>
                <a:latin typeface="Times New Roman" panose="02020603050405020304" charset="0"/>
                <a:cs typeface="Times New Roman" panose="02020603050405020304" charset="0"/>
                <a:sym typeface="+mn-ea"/>
              </a:rPr>
              <a:t> </a:t>
            </a:r>
            <a:r>
              <a:rPr lang="zh-CN" altLang="en-US" sz="2600">
                <a:latin typeface="Times New Roman" panose="02020603050405020304" charset="0"/>
                <a:cs typeface="Times New Roman" panose="02020603050405020304" charset="0"/>
              </a:rPr>
              <a:t>at the Olympic venues.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Still, the small number of Chinese allowed in the stands at Capitol Indoor Arena celebrated the host nation</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a:t>
            </a:r>
            <a:r>
              <a:rPr lang="en-US" altLang="zh-CN" sz="2600">
                <a:latin typeface="Times New Roman" panose="02020603050405020304" charset="0"/>
                <a:cs typeface="Times New Roman" panose="02020603050405020304" charset="0"/>
              </a:rPr>
              <a:t>_______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histor</a:t>
            </a:r>
            <a:r>
              <a:rPr lang="en-US" altLang="zh-CN" sz="2600">
                <a:solidFill>
                  <a:schemeClr val="tx1"/>
                </a:solidFill>
                <a:latin typeface="Times New Roman" panose="02020603050405020304" charset="0"/>
                <a:cs typeface="Times New Roman" panose="02020603050405020304" charset="0"/>
              </a:rPr>
              <a:t>y)</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win, yelling behind masks and waving tiny </a:t>
            </a:r>
            <a:r>
              <a:rPr lang="en-US" altLang="zh-CN" sz="2600">
                <a:latin typeface="Times New Roman" panose="02020603050405020304" charset="0"/>
                <a:cs typeface="Times New Roman" panose="02020603050405020304" charset="0"/>
              </a:rPr>
              <a:t>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flag</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pPr fontAlgn="auto">
              <a:lnSpc>
                <a:spcPct val="10000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Wu Dajing </a:t>
            </a:r>
            <a:r>
              <a:rPr lang="zh-CN" altLang="en-US" sz="2600">
                <a:highlight>
                  <a:srgbClr val="FFFF00"/>
                </a:highlight>
                <a:latin typeface="Times New Roman" panose="02020603050405020304" charset="0"/>
                <a:cs typeface="Times New Roman" panose="02020603050405020304" charset="0"/>
              </a:rPr>
              <a:t>edge</a:t>
            </a:r>
            <a:r>
              <a:rPr lang="zh-CN" altLang="en-US" sz="2600">
                <a:latin typeface="Times New Roman" panose="02020603050405020304" charset="0"/>
                <a:cs typeface="Times New Roman" panose="02020603050405020304" charset="0"/>
              </a:rPr>
              <a:t>d Pietro Sighel of Italy </a:t>
            </a:r>
            <a:r>
              <a:rPr lang="en-US" altLang="zh-CN" sz="2600">
                <a:latin typeface="Times New Roman" panose="02020603050405020304" charset="0"/>
                <a:cs typeface="Times New Roman" panose="02020603050405020304" charset="0"/>
              </a:rPr>
              <a:t>___ 0</a:t>
            </a:r>
            <a:r>
              <a:rPr lang="zh-CN" altLang="en-US" sz="2600">
                <a:latin typeface="Times New Roman" panose="02020603050405020304" charset="0"/>
                <a:cs typeface="Times New Roman" panose="02020603050405020304" charset="0"/>
              </a:rPr>
              <a:t>.016 seconds — or half a skate blade — </a:t>
            </a:r>
            <a:r>
              <a:rPr lang="en-US" altLang="zh-CN" sz="2600">
                <a:latin typeface="Times New Roman" panose="02020603050405020304" charset="0"/>
                <a:cs typeface="Times New Roman" panose="02020603050405020304" charset="0"/>
              </a:rPr>
              <a:t>_______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claim</a:t>
            </a:r>
            <a:r>
              <a:rPr lang="en-US" altLang="zh-CN" sz="2600">
                <a:solidFill>
                  <a:schemeClr val="tx1"/>
                </a:solidFill>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gold. Hungary earned bronze.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Qu Chunyu, Fan Kexin and Ren Ziwei joined Wu for the victory.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It was a huge </a:t>
            </a:r>
            <a:r>
              <a:rPr lang="en-US" altLang="zh-CN" sz="2600">
                <a:latin typeface="Times New Roman" panose="02020603050405020304" charset="0"/>
                <a:cs typeface="Times New Roman" panose="02020603050405020304" charset="0"/>
              </a:rPr>
              <a:t>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relie</a:t>
            </a:r>
            <a:r>
              <a:rPr lang="en-US" altLang="zh-CN" sz="2600">
                <a:solidFill>
                  <a:schemeClr val="tx1"/>
                </a:solidFill>
                <a:latin typeface="Times New Roman" panose="02020603050405020304" charset="0"/>
                <a:cs typeface="Times New Roman" panose="02020603050405020304" charset="0"/>
              </a:rPr>
              <a:t>ve)</a:t>
            </a:r>
            <a:r>
              <a:rPr lang="zh-CN" altLang="en-US" sz="2600">
                <a:solidFill>
                  <a:schemeClr val="tx1"/>
                </a:solidFill>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 Wu said.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Now we finally realized our dream on the first day.</a:t>
            </a:r>
            <a:r>
              <a:rPr lang="en-US" altLang="zh-CN" sz="2600">
                <a:latin typeface="Times New Roman" panose="02020603050405020304" charset="0"/>
                <a:cs typeface="Times New Roman" panose="02020603050405020304" charset="0"/>
              </a:rPr>
              <a:t>”</a:t>
            </a:r>
            <a:endParaRPr lang="en-US" altLang="zh-CN" sz="2600">
              <a:latin typeface="Times New Roman" panose="02020603050405020304" charset="0"/>
              <a:cs typeface="Times New Roman" panose="02020603050405020304" charset="0"/>
            </a:endParaRPr>
          </a:p>
          <a:p>
            <a:pPr fontAlgn="auto">
              <a:lnSpc>
                <a:spcPct val="100000"/>
              </a:lnSpc>
            </a:pPr>
            <a:r>
              <a:rPr lang="en-US" altLang="zh-CN" sz="2600">
                <a:latin typeface="Times New Roman" panose="02020603050405020304" charset="0"/>
                <a:cs typeface="Times New Roman" panose="02020603050405020304" charset="0"/>
              </a:rPr>
              <a:t>    China’s first gold of the games _______ (bring) cheers from a crowd gathered in front of __</a:t>
            </a:r>
            <a:r>
              <a:rPr lang="en-US" altLang="zh-CN" sz="2600">
                <a:solidFill>
                  <a:srgbClr val="FF0000"/>
                </a:solidFill>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big screen outdoor TV in Beijing’s Wangfujing shopping district.</a:t>
            </a:r>
            <a:endParaRPr lang="en-US" altLang="zh-CN" sz="2600">
              <a:latin typeface="Times New Roman" panose="02020603050405020304" charset="0"/>
              <a:cs typeface="Times New Roman" panose="02020603050405020304" charset="0"/>
            </a:endParaRPr>
          </a:p>
        </p:txBody>
      </p:sp>
      <p:sp>
        <p:nvSpPr>
          <p:cNvPr id="4" name="文本框 3"/>
          <p:cNvSpPr txBox="1"/>
          <p:nvPr/>
        </p:nvSpPr>
        <p:spPr>
          <a:xfrm>
            <a:off x="2368550" y="1439545"/>
            <a:ext cx="134747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winning </a:t>
            </a:r>
            <a:endParaRPr lang="zh-CN" altLang="en-US"/>
          </a:p>
        </p:txBody>
      </p:sp>
      <p:sp>
        <p:nvSpPr>
          <p:cNvPr id="5" name="文本框 4"/>
          <p:cNvSpPr txBox="1"/>
          <p:nvPr/>
        </p:nvSpPr>
        <p:spPr>
          <a:xfrm>
            <a:off x="4341495" y="2230755"/>
            <a:ext cx="116459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known </a:t>
            </a:r>
            <a:endParaRPr lang="zh-CN" altLang="en-US"/>
          </a:p>
        </p:txBody>
      </p:sp>
      <p:sp>
        <p:nvSpPr>
          <p:cNvPr id="6" name="文本框 5"/>
          <p:cNvSpPr txBox="1"/>
          <p:nvPr/>
        </p:nvSpPr>
        <p:spPr>
          <a:xfrm>
            <a:off x="8030210" y="2602230"/>
            <a:ext cx="118173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greatly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026650" y="3424555"/>
            <a:ext cx="125476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historic </a:t>
            </a:r>
            <a:endParaRPr lang="zh-CN" altLang="en-US"/>
          </a:p>
        </p:txBody>
      </p:sp>
      <p:sp>
        <p:nvSpPr>
          <p:cNvPr id="9" name="文本框 8"/>
          <p:cNvSpPr txBox="1"/>
          <p:nvPr/>
        </p:nvSpPr>
        <p:spPr>
          <a:xfrm>
            <a:off x="7167880" y="3796665"/>
            <a:ext cx="82423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flag</a:t>
            </a:r>
            <a:r>
              <a:rPr lang="en-US" altLang="zh-CN" sz="2600">
                <a:solidFill>
                  <a:srgbClr val="FF0000"/>
                </a:solidFill>
                <a:latin typeface="Times New Roman" panose="02020603050405020304" charset="0"/>
                <a:cs typeface="Times New Roman" panose="02020603050405020304" charset="0"/>
                <a:sym typeface="+mn-ea"/>
              </a:rPr>
              <a:t>s</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19710" y="4607560"/>
            <a:ext cx="125476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to claim</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702300" y="5008245"/>
            <a:ext cx="87884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relief</a:t>
            </a:r>
            <a:endParaRPr lang="zh-CN" altLang="en-US"/>
          </a:p>
        </p:txBody>
      </p:sp>
      <p:sp>
        <p:nvSpPr>
          <p:cNvPr id="13" name="文本框 12"/>
          <p:cNvSpPr txBox="1"/>
          <p:nvPr/>
        </p:nvSpPr>
        <p:spPr>
          <a:xfrm>
            <a:off x="5824220" y="4177665"/>
            <a:ext cx="51308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by</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648335" y="6185535"/>
            <a:ext cx="32956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a:t>
            </a:r>
            <a:endParaRPr lang="zh-CN" altLang="en-US"/>
          </a:p>
        </p:txBody>
      </p:sp>
      <p:sp>
        <p:nvSpPr>
          <p:cNvPr id="15" name="文本框 14"/>
          <p:cNvSpPr txBox="1"/>
          <p:nvPr/>
        </p:nvSpPr>
        <p:spPr>
          <a:xfrm>
            <a:off x="4726305" y="5792470"/>
            <a:ext cx="129222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brought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p:bldP spid="4" grpId="1"/>
      <p:bldP spid="5" grpId="0"/>
      <p:bldP spid="5" grpId="1"/>
      <p:bldP spid="6" grpId="0"/>
      <p:bldP spid="6" grpId="1"/>
      <p:bldP spid="8" grpId="0"/>
      <p:bldP spid="8" grpId="1"/>
      <p:bldP spid="9" grpId="0"/>
      <p:bldP spid="9" grpId="1"/>
      <p:bldP spid="10" grpId="0"/>
      <p:bldP spid="10" grpId="1"/>
      <p:bldP spid="11" grpId="0"/>
      <p:bldP spid="11" grpId="1"/>
      <p:bldP spid="13" grpId="0"/>
      <p:bldP spid="13" grpId="1"/>
      <p:bldP spid="14" grpId="0"/>
      <p:bldP spid="14"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675640"/>
            <a:ext cx="1209865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ea typeface="华文中宋" panose="02010600040101010101" charset="-122"/>
                <a:cs typeface="Times New Roman" panose="02020603050405020304" charset="0"/>
                <a:sym typeface="+mn-ea"/>
              </a:rPr>
              <a:t>d</a:t>
            </a:r>
            <a:r>
              <a:rPr lang="zh-CN" altLang="en-US" sz="2800">
                <a:solidFill>
                  <a:srgbClr val="3333FF"/>
                </a:solidFill>
                <a:latin typeface="Times New Roman" panose="02020603050405020304" charset="0"/>
                <a:cs typeface="Times New Roman" panose="02020603050405020304" charset="0"/>
                <a:sym typeface="+mn-ea"/>
              </a:rPr>
              <a:t>art</a:t>
            </a:r>
            <a:r>
              <a:rPr lang="en-US" altLang="zh-CN" sz="2800">
                <a:latin typeface="Times New Roman" panose="02020603050405020304" charset="0"/>
                <a:ea typeface="华文中宋" panose="02010600040101010101" charset="-122"/>
                <a:cs typeface="Times New Roman" panose="02020603050405020304" charset="0"/>
                <a:sym typeface="+mn-ea"/>
              </a:rPr>
              <a:t>: to move suddenly and quickly in a particular direction 猛冲；突进；飞奔</a:t>
            </a:r>
            <a:r>
              <a:rPr sz="2800">
                <a:latin typeface="Times New Roman" panose="02020603050405020304" charset="0"/>
                <a:ea typeface="华文中宋" panose="02010600040101010101" charset="-122"/>
                <a:cs typeface="Times New Roman" panose="02020603050405020304" charset="0"/>
                <a:sym typeface="+mn-ea"/>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A dog darted across the road in front of me. </a:t>
            </a:r>
            <a:r>
              <a:rPr lang="en-US" altLang="zh-CN" sz="2800">
                <a:latin typeface="Times New Roman" panose="02020603050405020304" charset="0"/>
                <a:ea typeface="华文中宋" panose="02010600040101010101" charset="-122"/>
                <a:cs typeface="Times New Roman" panose="02020603050405020304" charset="0"/>
              </a:rPr>
              <a:t>一条狗突然在我面前窜过马路</a:t>
            </a:r>
            <a:r>
              <a:rPr lang="zh-CN" altLang="en-US"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Ingrid darted across the deserted street. </a:t>
            </a:r>
            <a:r>
              <a:rPr lang="en-US" altLang="zh-CN" sz="2800">
                <a:latin typeface="华文中宋" panose="02010600040101010101" charset="-122"/>
                <a:ea typeface="华文中宋" panose="02010600040101010101" charset="-122"/>
                <a:cs typeface="华文中宋" panose="02010600040101010101" charset="-122"/>
              </a:rPr>
              <a:t>英格里德飞奔过空无一人的街道。</a:t>
            </a: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subdue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to calm or control your feelings 抑制，压制，克制（感情）</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He forced himself to subdue and overcome his fears. </a:t>
            </a:r>
            <a:endParaRPr lang="en-US" altLang="zh-CN" sz="2800">
              <a:sym typeface="+mn-ea"/>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他强迫自己克制并战胜他的恐惧。</a:t>
            </a:r>
            <a:endParaRPr lang="en-US" altLang="zh-CN" sz="2800">
              <a:latin typeface="Times New Roman" panose="02020603050405020304" charset="0"/>
              <a:ea typeface="华文中宋" panose="02010600040101010101" charset="-122"/>
              <a:cs typeface="Times New Roman" panose="02020603050405020304" charset="0"/>
              <a:sym typeface="+mn-ea"/>
            </a:endParaRPr>
          </a:p>
        </p:txBody>
      </p:sp>
      <p:sp>
        <p:nvSpPr>
          <p:cNvPr id="1048604" name="文本框 1"/>
          <p:cNvSpPr txBox="1"/>
          <p:nvPr/>
        </p:nvSpPr>
        <p:spPr>
          <a:xfrm>
            <a:off x="164465" y="22669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798445"/>
            <a:ext cx="941324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Jill darted forward and pulled him away from the fire.</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4465" y="55937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64465" y="6087110"/>
            <a:ext cx="780224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He felt the urge to apologize, but then subdued it.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266950"/>
            <a:ext cx="5332730" cy="521970"/>
          </a:xfrm>
          <a:prstGeom prst="rect">
            <a:avLst/>
          </a:prstGeom>
          <a:noFill/>
        </p:spPr>
        <p:txBody>
          <a:bodyPr wrap="square" rtlCol="0" anchor="t">
            <a:spAutoFit/>
          </a:bodyPr>
          <a:lstStyle/>
          <a:p>
            <a:r>
              <a:rPr sz="2800">
                <a:latin typeface="Times New Roman" panose="02020603050405020304" charset="0"/>
                <a:ea typeface="华文中宋" panose="02010600040101010101" charset="-122"/>
                <a:cs typeface="Times New Roman" panose="02020603050405020304" charset="0"/>
                <a:sym typeface="+mn-ea"/>
              </a:rPr>
              <a:t>吉尔冲上前，把他从火边拉开。</a:t>
            </a:r>
            <a:endParaRPr sz="2800">
              <a:latin typeface="Times New Roman" panose="02020603050405020304" charset="0"/>
              <a:ea typeface="华文中宋" panose="02010600040101010101" charset="-122"/>
              <a:cs typeface="Times New Roman" panose="02020603050405020304" charset="0"/>
              <a:sym typeface="+mn-ea"/>
            </a:endParaRPr>
          </a:p>
        </p:txBody>
      </p:sp>
      <p:cxnSp>
        <p:nvCxnSpPr>
          <p:cNvPr id="3145728" name="直接连接符 8"/>
          <p:cNvCxnSpPr/>
          <p:nvPr/>
        </p:nvCxnSpPr>
        <p:spPr>
          <a:xfrm flipV="1">
            <a:off x="215900" y="3305810"/>
            <a:ext cx="8352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67335" y="6601460"/>
            <a:ext cx="7632000"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1947545" y="5576570"/>
            <a:ext cx="5214620"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他很想道歉，但后来又忍住了。</a:t>
            </a:r>
            <a:endParaRPr lang="en-US" altLang="zh-CN" sz="2800">
              <a:latin typeface="华文中宋" panose="02010600040101010101" charset="-122"/>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2" dur="500"/>
                                        <p:tgtEl>
                                          <p:spTgt spid="10486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48604"/>
                                        </p:tgtEl>
                                        <p:attrNameLst>
                                          <p:attrName>style.visibility</p:attrName>
                                        </p:attrNameLst>
                                      </p:cBhvr>
                                      <p:to>
                                        <p:strVal val="visible"/>
                                      </p:to>
                                    </p:set>
                                    <p:animEffect transition="in" filter="blinds(horizontal)">
                                      <p:cBhvr>
                                        <p:cTn id="17" dur="500"/>
                                        <p:tgtEl>
                                          <p:spTgt spid="104860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48608"/>
                                        </p:tgtEl>
                                        <p:attrNameLst>
                                          <p:attrName>style.visibility</p:attrName>
                                        </p:attrNameLst>
                                      </p:cBhvr>
                                      <p:to>
                                        <p:strVal val="visible"/>
                                      </p:to>
                                    </p:set>
                                    <p:animEffect transition="in" filter="blinds(horizontal)">
                                      <p:cBhvr>
                                        <p:cTn id="20" dur="500"/>
                                        <p:tgtEl>
                                          <p:spTgt spid="1048608"/>
                                        </p:tgtEl>
                                      </p:cBhvr>
                                    </p:animEffect>
                                  </p:childTnLst>
                                </p:cTn>
                              </p:par>
                              <p:par>
                                <p:cTn id="21" presetID="3" presetClass="entr" presetSubtype="10" fill="hold" nodeType="withEffect">
                                  <p:stCondLst>
                                    <p:cond delay="0"/>
                                  </p:stCondLst>
                                  <p:childTnLst>
                                    <p:set>
                                      <p:cBhvr>
                                        <p:cTn id="22" dur="1" fill="hold">
                                          <p:stCondLst>
                                            <p:cond delay="0"/>
                                          </p:stCondLst>
                                        </p:cTn>
                                        <p:tgtEl>
                                          <p:spTgt spid="3145728"/>
                                        </p:tgtEl>
                                        <p:attrNameLst>
                                          <p:attrName>style.visibility</p:attrName>
                                        </p:attrNameLst>
                                      </p:cBhvr>
                                      <p:to>
                                        <p:strVal val="visible"/>
                                      </p:to>
                                    </p:set>
                                    <p:animEffect transition="in" filter="blinds(horizontal)">
                                      <p:cBhvr>
                                        <p:cTn id="23" dur="500"/>
                                        <p:tgtEl>
                                          <p:spTgt spid="314572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48605"/>
                                        </p:tgtEl>
                                        <p:attrNameLst>
                                          <p:attrName>style.visibility</p:attrName>
                                        </p:attrNameLst>
                                      </p:cBhvr>
                                      <p:to>
                                        <p:strVal val="visible"/>
                                      </p:to>
                                    </p:set>
                                    <p:animEffect transition="in" filter="blinds(horizontal)">
                                      <p:cBhvr>
                                        <p:cTn id="28" dur="500"/>
                                        <p:tgtEl>
                                          <p:spTgt spid="104860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8602">
                                            <p:txEl>
                                              <p:pRg st="7" end="7"/>
                                            </p:txEl>
                                          </p:spTgt>
                                        </p:tgtEl>
                                        <p:attrNameLst>
                                          <p:attrName>style.visibility</p:attrName>
                                        </p:attrNameLst>
                                      </p:cBhvr>
                                      <p:to>
                                        <p:strVal val="visible"/>
                                      </p:to>
                                    </p:set>
                                    <p:animEffect transition="in" filter="wipe(down)">
                                      <p:cBhvr>
                                        <p:cTn id="33" dur="500"/>
                                        <p:tgtEl>
                                          <p:spTgt spid="1048602">
                                            <p:txEl>
                                              <p:pRg st="7" end="7"/>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048602">
                                            <p:txEl>
                                              <p:pRg st="8" end="8"/>
                                            </p:txEl>
                                          </p:spTgt>
                                        </p:tgtEl>
                                        <p:attrNameLst>
                                          <p:attrName>style.visibility</p:attrName>
                                        </p:attrNameLst>
                                      </p:cBhvr>
                                      <p:to>
                                        <p:strVal val="visible"/>
                                      </p:to>
                                    </p:set>
                                    <p:animEffect transition="in" filter="wipe(down)">
                                      <p:cBhvr>
                                        <p:cTn id="36" dur="500"/>
                                        <p:tgtEl>
                                          <p:spTgt spid="104860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48606"/>
                                        </p:tgtEl>
                                        <p:attrNameLst>
                                          <p:attrName>style.visibility</p:attrName>
                                        </p:attrNameLst>
                                      </p:cBhvr>
                                      <p:to>
                                        <p:strVal val="visible"/>
                                      </p:to>
                                    </p:set>
                                    <p:animEffect transition="in" filter="blinds(horizontal)">
                                      <p:cBhvr>
                                        <p:cTn id="41" dur="500"/>
                                        <p:tgtEl>
                                          <p:spTgt spid="1048606"/>
                                        </p:tgtEl>
                                      </p:cBhvr>
                                    </p:animEffect>
                                  </p:childTnLst>
                                </p:cTn>
                              </p:par>
                              <p:par>
                                <p:cTn id="42" presetID="22" presetClass="entr" presetSubtype="4" fill="hold" nodeType="withEffect">
                                  <p:stCondLst>
                                    <p:cond delay="0"/>
                                  </p:stCondLst>
                                  <p:childTnLst>
                                    <p:set>
                                      <p:cBhvr>
                                        <p:cTn id="43" dur="1" fill="hold">
                                          <p:stCondLst>
                                            <p:cond delay="0"/>
                                          </p:stCondLst>
                                        </p:cTn>
                                        <p:tgtEl>
                                          <p:spTgt spid="3145729"/>
                                        </p:tgtEl>
                                        <p:attrNameLst>
                                          <p:attrName>style.visibility</p:attrName>
                                        </p:attrNameLst>
                                      </p:cBhvr>
                                      <p:to>
                                        <p:strVal val="visible"/>
                                      </p:to>
                                    </p:set>
                                    <p:animEffect transition="in" filter="wipe(down)">
                                      <p:cBhvr>
                                        <p:cTn id="44" dur="500"/>
                                        <p:tgtEl>
                                          <p:spTgt spid="31457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48607"/>
                                        </p:tgtEl>
                                        <p:attrNameLst>
                                          <p:attrName>style.visibility</p:attrName>
                                        </p:attrNameLst>
                                      </p:cBhvr>
                                      <p:to>
                                        <p:strVal val="visible"/>
                                      </p:to>
                                    </p:set>
                                    <p:animEffect transition="in" filter="blinds(horizontal)">
                                      <p:cBhvr>
                                        <p:cTn id="52"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675640"/>
            <a:ext cx="1230820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zip</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常见义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n.</a:t>
            </a:r>
            <a:r>
              <a:rPr lang="zh-CN" altLang="en-US" sz="2800">
                <a:latin typeface="Times New Roman" panose="02020603050405020304" charset="0"/>
                <a:ea typeface="华文中宋" panose="02010600040101010101" charset="-122"/>
                <a:cs typeface="Times New Roman" panose="02020603050405020304" charset="0"/>
                <a:sym typeface="+mn-ea"/>
              </a:rPr>
              <a:t>拉链</a:t>
            </a:r>
            <a:r>
              <a:rPr lang="en-US" altLang="zh-CN" sz="2800">
                <a:latin typeface="Times New Roman" panose="02020603050405020304" charset="0"/>
                <a:ea typeface="华文中宋" panose="02010600040101010101" charset="-122"/>
                <a:cs typeface="Times New Roman" panose="02020603050405020304" charset="0"/>
                <a:sym typeface="+mn-ea"/>
              </a:rPr>
              <a:t>  v.</a:t>
            </a:r>
            <a:r>
              <a:rPr lang="zh-CN" altLang="en-US" sz="2800">
                <a:latin typeface="Times New Roman" panose="02020603050405020304" charset="0"/>
                <a:ea typeface="华文中宋" panose="02010600040101010101" charset="-122"/>
                <a:cs typeface="Times New Roman" panose="02020603050405020304" charset="0"/>
                <a:sym typeface="+mn-ea"/>
              </a:rPr>
              <a:t>拉上拉链</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生义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go somewhere or do something very quickly</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快速移动</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 sports car zipped past us.</a:t>
            </a:r>
            <a:r>
              <a:rPr lang="en-US" altLang="zh-CN" sz="2800">
                <a:ea typeface="华文中宋" panose="02010600040101010101" charset="-122"/>
              </a:rPr>
              <a:t> 一辆跑车从我们身边呼啸而过。</a:t>
            </a: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edge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常见义 →</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n.</a:t>
            </a:r>
            <a:r>
              <a:rPr lang="zh-CN" sz="2800">
                <a:latin typeface="Times New Roman" panose="02020603050405020304" charset="0"/>
                <a:ea typeface="华文中宋" panose="02010600040101010101" charset="-122"/>
                <a:cs typeface="Times New Roman" panose="02020603050405020304" charset="0"/>
                <a:sym typeface="+mn-ea"/>
              </a:rPr>
              <a:t>边缘；刀刃</a:t>
            </a:r>
            <a:endParaRPr 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生义 → </a:t>
            </a:r>
            <a:r>
              <a:rPr lang="en-US" sz="2800">
                <a:latin typeface="Times New Roman" panose="02020603050405020304" charset="0"/>
                <a:ea typeface="华文中宋" panose="02010600040101010101" charset="-122"/>
                <a:cs typeface="Times New Roman" panose="02020603050405020304" charset="0"/>
                <a:sym typeface="+mn-ea"/>
              </a:rPr>
              <a:t>to win by a very small amount</a:t>
            </a:r>
            <a:r>
              <a:rPr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险胜</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Opinion polls showed him edging into a slight lead.民意调查显示他略微领先。</a:t>
            </a:r>
            <a:r>
              <a:rPr lang="en-US" altLang="zh-CN" sz="2700">
                <a:latin typeface="Times New Roman" panose="02020603050405020304" charset="0"/>
                <a:ea typeface="华文中宋" panose="02010600040101010101" charset="-122"/>
                <a:cs typeface="Times New Roman" panose="02020603050405020304" charset="0"/>
                <a:sym typeface="+mn-ea"/>
              </a:rPr>
              <a:t>  </a:t>
            </a:r>
            <a:endParaRPr lang="en-US" altLang="zh-CN" sz="2700">
              <a:latin typeface="Times New Roman" panose="02020603050405020304" charset="0"/>
              <a:ea typeface="华文中宋" panose="02010600040101010101" charset="-122"/>
              <a:cs typeface="Times New Roman" panose="02020603050405020304" charset="0"/>
              <a:sym typeface="+mn-ea"/>
            </a:endParaRPr>
          </a:p>
        </p:txBody>
      </p:sp>
      <p:sp>
        <p:nvSpPr>
          <p:cNvPr id="1048604" name="文本框 1"/>
          <p:cNvSpPr txBox="1"/>
          <p:nvPr/>
        </p:nvSpPr>
        <p:spPr>
          <a:xfrm>
            <a:off x="164465" y="22669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2798445"/>
            <a:ext cx="941324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He zipped through the door without zipping his jacket.</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4465" y="55937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64465" y="6087110"/>
            <a:ext cx="964946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Italy edged out France by two points.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266950"/>
            <a:ext cx="7333615" cy="521970"/>
          </a:xfrm>
          <a:prstGeom prst="rect">
            <a:avLst/>
          </a:prstGeom>
          <a:noFill/>
        </p:spPr>
        <p:txBody>
          <a:bodyPr wrap="square" rtlCol="0" anchor="t">
            <a:spAutoFit/>
          </a:bodyPr>
          <a:lstStyle/>
          <a:p>
            <a:r>
              <a:rPr sz="2800">
                <a:latin typeface="Times New Roman" panose="02020603050405020304" charset="0"/>
                <a:ea typeface="华文中宋" panose="02010600040101010101" charset="-122"/>
                <a:cs typeface="Times New Roman" panose="02020603050405020304" charset="0"/>
                <a:sym typeface="+mn-ea"/>
              </a:rPr>
              <a:t>他没有拉上夹克衫的拉链就飞快地走出门去。  </a:t>
            </a:r>
            <a:endParaRPr sz="2800">
              <a:latin typeface="Times New Roman" panose="02020603050405020304" charset="0"/>
              <a:ea typeface="华文中宋" panose="02010600040101010101" charset="-122"/>
              <a:cs typeface="Times New Roman" panose="02020603050405020304" charset="0"/>
              <a:sym typeface="+mn-ea"/>
            </a:endParaRPr>
          </a:p>
        </p:txBody>
      </p:sp>
      <p:cxnSp>
        <p:nvCxnSpPr>
          <p:cNvPr id="3145728" name="直接连接符 8"/>
          <p:cNvCxnSpPr/>
          <p:nvPr/>
        </p:nvCxnSpPr>
        <p:spPr>
          <a:xfrm flipV="1">
            <a:off x="215900" y="3305810"/>
            <a:ext cx="846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7335" y="6597015"/>
            <a:ext cx="577405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熟词生义</a:t>
            </a:r>
            <a:endParaRPr kumimoji="1" lang="zh-CN" altLang="en-US" sz="2800" b="1" dirty="0">
              <a:solidFill>
                <a:schemeClr val="lt1"/>
              </a:solidFill>
              <a:sym typeface="+mn-ea"/>
            </a:endParaRPr>
          </a:p>
        </p:txBody>
      </p:sp>
      <p:sp>
        <p:nvSpPr>
          <p:cNvPr id="3" name="文本框 6"/>
          <p:cNvSpPr txBox="1"/>
          <p:nvPr/>
        </p:nvSpPr>
        <p:spPr>
          <a:xfrm>
            <a:off x="1947545" y="5576570"/>
            <a:ext cx="4434840"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意大利以两分险胜法国。 </a:t>
            </a:r>
            <a:endParaRPr lang="en-US" altLang="zh-CN" sz="2800">
              <a:latin typeface="华文中宋" panose="02010600040101010101" charset="-122"/>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28" dur="500"/>
                                        <p:tgtEl>
                                          <p:spTgt spid="104860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08915" y="4210685"/>
            <a:ext cx="11722100" cy="19773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4304030"/>
            <a:ext cx="11408410" cy="891540"/>
          </a:xfrm>
          <a:prstGeom prst="rect">
            <a:avLst/>
          </a:prstGeom>
          <a:noFill/>
        </p:spPr>
        <p:txBody>
          <a:bodyPr wrap="square">
            <a:spAutoFit/>
          </a:bodyPr>
          <a:lstStyle/>
          <a:p>
            <a:pPr algn="l"/>
            <a:r>
              <a:rPr lang="en-US" altLang="zh-CN" sz="2600">
                <a:solidFill>
                  <a:schemeClr val="tx1"/>
                </a:solidFill>
                <a:latin typeface="Times New Roman" panose="02020603050405020304" charset="0"/>
                <a:cs typeface="Times New Roman" panose="02020603050405020304" charset="0"/>
                <a:sym typeface="+mn-ea"/>
              </a:rPr>
              <a:t>China’s first gold of the games brought cheers from a crowd gathered in front of a big screen outdoor TV in Beijing’s Wangfujing shopping district.</a:t>
            </a:r>
            <a:endParaRPr lang="en-US" altLang="zh-CN" sz="260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333375" y="53955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1450" y="5237480"/>
            <a:ext cx="10417175" cy="891540"/>
          </a:xfrm>
          <a:prstGeom prst="rect">
            <a:avLst/>
          </a:prstGeom>
          <a:noFill/>
        </p:spPr>
        <p:txBody>
          <a:bodyPr wrap="square" rtlCol="0">
            <a:spAutoFit/>
          </a:bodyPr>
          <a:lstStyle/>
          <a:p>
            <a:pPr algn="l">
              <a:buClrTx/>
              <a:buSzTx/>
              <a:buFontTx/>
            </a:pPr>
            <a:r>
              <a:rPr sz="2600">
                <a:latin typeface="华文中宋" panose="02010600040101010101" charset="-122"/>
                <a:ea typeface="华文中宋" panose="02010600040101010101" charset="-122"/>
              </a:rPr>
              <a:t>在北京王府井购物中心，</a:t>
            </a:r>
            <a:r>
              <a:rPr sz="2600">
                <a:latin typeface="华文中宋" panose="02010600040101010101" charset="-122"/>
                <a:ea typeface="华文中宋" panose="02010600040101010101" charset="-122"/>
                <a:sym typeface="+mn-ea"/>
              </a:rPr>
              <a:t>聚集在户外大屏幕电视前的人群</a:t>
            </a:r>
            <a:r>
              <a:rPr lang="zh-CN" sz="2600">
                <a:latin typeface="华文中宋" panose="02010600040101010101" charset="-122"/>
                <a:ea typeface="华文中宋" panose="02010600040101010101" charset="-122"/>
                <a:sym typeface="+mn-ea"/>
              </a:rPr>
              <a:t>为</a:t>
            </a:r>
            <a:r>
              <a:rPr sz="2600">
                <a:latin typeface="华文中宋" panose="02010600040101010101" charset="-122"/>
                <a:ea typeface="华文中宋" panose="02010600040101010101" charset="-122"/>
                <a:sym typeface="+mn-ea"/>
              </a:rPr>
              <a:t>中国获得了本届奥运会的第一枚金牌，发出了欢呼声</a:t>
            </a:r>
            <a:r>
              <a:rPr lang="zh-CN" sz="2600">
                <a:latin typeface="华文中宋" panose="02010600040101010101" charset="-122"/>
                <a:ea typeface="华文中宋" panose="02010600040101010101" charset="-122"/>
                <a:sym typeface="+mn-ea"/>
              </a:rPr>
              <a:t>。</a:t>
            </a:r>
            <a:endParaRPr sz="2600">
              <a:latin typeface="华文中宋" panose="02010600040101010101" charset="-122"/>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770" y="1017270"/>
            <a:ext cx="11738610" cy="19773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50215" y="1110615"/>
            <a:ext cx="11407775" cy="8915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China eked out its first gold medal of the Beijing Games, winning the Olympic debut of mixed team relay in short track speedskating.</a:t>
            </a:r>
            <a:endParaRPr lang="en-US" altLang="zh-CN" sz="2600">
              <a:latin typeface="Times New Roman" panose="02020603050405020304" charset="0"/>
              <a:cs typeface="Times New Roman" panose="02020603050405020304" charset="0"/>
              <a:sym typeface="+mn-ea"/>
            </a:endParaRPr>
          </a:p>
        </p:txBody>
      </p:sp>
      <p:sp>
        <p:nvSpPr>
          <p:cNvPr id="12" name="文本框 11"/>
          <p:cNvSpPr txBox="1"/>
          <p:nvPr/>
        </p:nvSpPr>
        <p:spPr>
          <a:xfrm>
            <a:off x="316230" y="218313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24305" y="2025015"/>
            <a:ext cx="10417175" cy="891540"/>
          </a:xfrm>
          <a:prstGeom prst="rect">
            <a:avLst/>
          </a:prstGeom>
          <a:noFill/>
        </p:spPr>
        <p:txBody>
          <a:bodyPr wrap="square" rtlCol="0">
            <a:spAutoFit/>
          </a:bodyPr>
          <a:lstStyle/>
          <a:p>
            <a:pPr algn="l">
              <a:buClrTx/>
              <a:buSzTx/>
              <a:buFontTx/>
            </a:pPr>
            <a:r>
              <a:rPr sz="2600">
                <a:ea typeface="华文中宋" panose="02010600040101010101" charset="-122"/>
              </a:rPr>
              <a:t>中国队在短道速滑混合队接力赛中</a:t>
            </a:r>
            <a:r>
              <a:rPr lang="zh-CN" sz="2600">
                <a:ea typeface="华文中宋" panose="02010600040101010101" charset="-122"/>
              </a:rPr>
              <a:t>努力</a:t>
            </a:r>
            <a:r>
              <a:rPr sz="2600">
                <a:ea typeface="华文中宋" panose="02010600040101010101" charset="-122"/>
              </a:rPr>
              <a:t>获得奥运会金牌，这是中国队在北京奥运会上获得的首枚金牌。  </a:t>
            </a:r>
            <a:endParaRPr sz="2600">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文本框 8"/>
          <p:cNvSpPr txBox="1"/>
          <p:nvPr/>
        </p:nvSpPr>
        <p:spPr>
          <a:xfrm>
            <a:off x="1685924" y="284479"/>
            <a:ext cx="8820152" cy="1043940"/>
          </a:xfrm>
          <a:prstGeom prst="rect">
            <a:avLst/>
          </a:prstGeom>
          <a:ln w="12700">
            <a:miter lim="400000"/>
          </a:ln>
        </p:spPr>
        <p:txBody>
          <a:bodyPr lIns="45718" tIns="45718" rIns="45718" bIns="45718">
            <a:spAutoFit/>
          </a:bodyPr>
          <a:lstStyle/>
          <a:p>
            <a:pPr algn="ctr">
              <a:defRPr sz="3200" b="1"/>
            </a:pPr>
            <a:r>
              <a:t>4. Gu Ailing goes gold in big air for China  </a:t>
            </a:r>
          </a:p>
          <a:p>
            <a:pPr algn="ctr"/>
            <a:r>
              <a:rPr lang="zh-CN" altLang="en-US" sz="3000" b="1" dirty="0">
                <a:solidFill>
                  <a:srgbClr val="ED7D31"/>
                </a:solidFill>
                <a:latin typeface="微软雅黑" panose="020B0503020204020204" charset="-122"/>
                <a:ea typeface="微软雅黑" panose="020B0503020204020204" charset="-122"/>
              </a:rPr>
              <a:t>谷爱凌冬奥会自由式滑雪女子大跳台夺冠</a:t>
            </a:r>
            <a:endParaRPr lang="zh-CN" altLang="en-US" sz="3000" b="1" dirty="0">
              <a:solidFill>
                <a:srgbClr val="ED7D31"/>
              </a:solidFill>
              <a:latin typeface="微软雅黑" panose="020B0503020204020204" charset="-122"/>
              <a:ea typeface="微软雅黑" panose="020B0503020204020204" charset="-122"/>
            </a:endParaRPr>
          </a:p>
        </p:txBody>
      </p:sp>
      <p:pic>
        <p:nvPicPr>
          <p:cNvPr id="182" name="Eileen-Gu-Wins-Gold.jpg" descr="Eileen-Gu-Wins-Gold.jpg"/>
          <p:cNvPicPr>
            <a:picLocks noChangeAspect="1"/>
          </p:cNvPicPr>
          <p:nvPr/>
        </p:nvPicPr>
        <p:blipFill>
          <a:blip r:embed="rId1"/>
          <a:stretch>
            <a:fillRect/>
          </a:stretch>
        </p:blipFill>
        <p:spPr>
          <a:xfrm>
            <a:off x="952737" y="1396000"/>
            <a:ext cx="10841809" cy="5247738"/>
          </a:xfrm>
          <a:prstGeom prst="rect">
            <a:avLst/>
          </a:prstGeom>
          <a:ln w="12700">
            <a:miter lim="400000"/>
            <a:headEnd/>
            <a:tailEnd/>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1200x0.jpg" descr="1200x0.jpg"/>
          <p:cNvPicPr>
            <a:picLocks noChangeAspect="1"/>
          </p:cNvPicPr>
          <p:nvPr/>
        </p:nvPicPr>
        <p:blipFill>
          <a:blip r:embed="rId1"/>
          <a:stretch>
            <a:fillRect/>
          </a:stretch>
        </p:blipFill>
        <p:spPr>
          <a:xfrm>
            <a:off x="2053954" y="239362"/>
            <a:ext cx="8726320" cy="5817548"/>
          </a:xfrm>
          <a:prstGeom prst="rect">
            <a:avLst/>
          </a:prstGeom>
          <a:ln w="12700">
            <a:miter lim="400000"/>
            <a:headEnd/>
            <a:tailEnd/>
          </a:ln>
        </p:spPr>
      </p:pic>
      <p:sp>
        <p:nvSpPr>
          <p:cNvPr id="185" name="文本框 8"/>
          <p:cNvSpPr txBox="1"/>
          <p:nvPr/>
        </p:nvSpPr>
        <p:spPr>
          <a:xfrm>
            <a:off x="333802" y="6167754"/>
            <a:ext cx="11784722" cy="419181"/>
          </a:xfrm>
          <a:prstGeom prst="rect">
            <a:avLst/>
          </a:prstGeom>
          <a:ln w="12700">
            <a:miter lim="400000"/>
          </a:ln>
        </p:spPr>
        <p:txBody>
          <a:bodyPr lIns="45718" tIns="45718" rIns="45718" bIns="45718">
            <a:spAutoFit/>
          </a:bodyPr>
          <a:lstStyle/>
          <a:p>
            <a:pPr algn="ctr">
              <a:defRPr sz="2200" b="1"/>
            </a:pPr>
            <a:r>
              <a:rPr>
                <a:uFill>
                  <a:solidFill>
                    <a:srgbClr val="000000"/>
                  </a:solidFill>
                </a:uFill>
                <a:latin typeface="Times New Roman" panose="02020603050405020304"/>
                <a:ea typeface="Times New Roman" panose="02020603050405020304"/>
                <a:cs typeface="Times New Roman" panose="02020603050405020304"/>
                <a:sym typeface="Times New Roman" panose="02020603050405020304"/>
              </a:rPr>
              <a:t>Gu consoled Tess Ledeux of France, who could not match her score and settled for silver.</a:t>
            </a:r>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4"/>
          <p:cNvGrpSpPr/>
          <p:nvPr/>
        </p:nvGrpSpPr>
        <p:grpSpPr>
          <a:xfrm>
            <a:off x="-19082" y="609"/>
            <a:ext cx="12214284" cy="6857409"/>
            <a:chOff x="-1" y="-1"/>
            <a:chExt cx="12214282" cy="6857407"/>
          </a:xfrm>
        </p:grpSpPr>
        <p:pic>
          <p:nvPicPr>
            <p:cNvPr id="175"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176"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177"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179" name="文本框 1"/>
          <p:cNvSpPr txBox="1"/>
          <p:nvPr/>
        </p:nvSpPr>
        <p:spPr>
          <a:xfrm>
            <a:off x="3142282" y="4930673"/>
            <a:ext cx="5907435" cy="1869437"/>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Feb 5th-11th,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2022-02-10 142424.png" descr="2022-02-10 142424.png"/>
          <p:cNvPicPr>
            <a:picLocks noChangeAspect="1"/>
          </p:cNvPicPr>
          <p:nvPr/>
        </p:nvPicPr>
        <p:blipFill>
          <a:blip r:embed="rId1"/>
          <a:stretch>
            <a:fillRect/>
          </a:stretch>
        </p:blipFill>
        <p:spPr>
          <a:xfrm>
            <a:off x="0" y="1014289"/>
            <a:ext cx="12192001" cy="5630543"/>
          </a:xfrm>
          <a:prstGeom prst="rect">
            <a:avLst/>
          </a:prstGeom>
          <a:ln w="12700">
            <a:miter lim="400000"/>
            <a:headEnd/>
            <a:tailEnd/>
          </a:ln>
        </p:spPr>
      </p:pic>
      <p:sp>
        <p:nvSpPr>
          <p:cNvPr id="188" name="文本框 8"/>
          <p:cNvSpPr txBox="1"/>
          <p:nvPr/>
        </p:nvSpPr>
        <p:spPr>
          <a:xfrm>
            <a:off x="1685924" y="284479"/>
            <a:ext cx="8820152" cy="539434"/>
          </a:xfrm>
          <a:prstGeom prst="rect">
            <a:avLst/>
          </a:prstGeom>
          <a:ln w="12700">
            <a:miter lim="400000"/>
          </a:ln>
        </p:spPr>
        <p:txBody>
          <a:bodyPr lIns="45718" tIns="45718" rIns="45718" bIns="45718">
            <a:spAutoFit/>
          </a:bodyPr>
          <a:lstStyle>
            <a:lvl1pPr algn="ctr">
              <a:defRPr sz="3500" b="1">
                <a:solidFill>
                  <a:srgbClr val="FF9300"/>
                </a:solidFill>
              </a:defRPr>
            </a:lvl1pPr>
          </a:lstStyle>
          <a:p>
            <a:r>
              <a:t>Gu Ailing’s highest-scoring trick in her final run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文本框 16"/>
          <p:cNvSpPr txBox="1"/>
          <p:nvPr/>
        </p:nvSpPr>
        <p:spPr>
          <a:xfrm>
            <a:off x="-2" y="-18"/>
            <a:ext cx="1626874" cy="520700"/>
          </a:xfrm>
          <a:prstGeom prst="rect">
            <a:avLst/>
          </a:prstGeom>
          <a:solidFill>
            <a:schemeClr val="accent6"/>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语篇填空</a:t>
            </a:r>
            <a:endParaRPr>
              <a:latin typeface="微软雅黑" panose="020B0503020204020204" charset="-122"/>
              <a:ea typeface="微软雅黑" panose="020B0503020204020204" charset="-122"/>
            </a:endParaRPr>
          </a:p>
        </p:txBody>
      </p:sp>
      <p:sp>
        <p:nvSpPr>
          <p:cNvPr id="191" name="文本框 2"/>
          <p:cNvSpPr txBox="1"/>
          <p:nvPr/>
        </p:nvSpPr>
        <p:spPr>
          <a:xfrm>
            <a:off x="119377" y="746751"/>
            <a:ext cx="11974201" cy="5691505"/>
          </a:xfrm>
          <a:prstGeom prst="rect">
            <a:avLst/>
          </a:prstGeom>
          <a:ln w="12700">
            <a:miter lim="400000"/>
          </a:ln>
        </p:spPr>
        <p:txBody>
          <a:bodyPr lIns="45718" tIns="45718" rIns="45718" bIns="45718">
            <a:spAutoFit/>
          </a:bodyPr>
          <a:lstStyle/>
          <a:p>
            <a:pPr>
              <a:lnSpc>
                <a:spcPct val="100000"/>
              </a:lnSpc>
              <a:defRPr sz="2800">
                <a:latin typeface="Times New Roman" panose="02020603050405020304"/>
                <a:ea typeface="Times New Roman" panose="02020603050405020304"/>
                <a:cs typeface="Times New Roman" panose="02020603050405020304"/>
                <a:sym typeface="Times New Roman" panose="02020603050405020304"/>
              </a:defRPr>
            </a:pPr>
            <a:r>
              <a:rPr sz="2600"/>
              <a:t>     Eileen Gu needed the ____ (good) jump of her life to win a gold medal. The 18-year-old from California had come to her mother</a:t>
            </a:r>
            <a:r>
              <a:rPr lang="en-US" sz="2600"/>
              <a:t>’</a:t>
            </a:r>
            <a:r>
              <a:rPr sz="2600"/>
              <a:t>s home country hoping ______ (win) three events at the Winter Olympics while ___________ (represent) China.</a:t>
            </a:r>
            <a:endParaRPr sz="2600"/>
          </a:p>
          <a:p>
            <a:pPr>
              <a:lnSpc>
                <a:spcPct val="100000"/>
              </a:lnSpc>
              <a:defRPr sz="2800">
                <a:latin typeface="Times New Roman" panose="02020603050405020304"/>
                <a:ea typeface="Times New Roman" panose="02020603050405020304"/>
                <a:cs typeface="Times New Roman" panose="02020603050405020304"/>
                <a:sym typeface="Times New Roman" panose="02020603050405020304"/>
              </a:defRPr>
            </a:pPr>
            <a:r>
              <a:rPr sz="2600"/>
              <a:t>     Under the </a:t>
            </a:r>
            <a:r>
              <a:rPr sz="2600">
                <a:solidFill>
                  <a:srgbClr val="0433FF"/>
                </a:solidFill>
              </a:rPr>
              <a:t>glare</a:t>
            </a:r>
            <a:r>
              <a:rPr sz="2600"/>
              <a:t> of a bright sun and the eyes of the international news media, Gu stood on top of the huge, modern big air jump, set in an industrial park amid concrete cooling towers. She was in third place ____ one jump to go.</a:t>
            </a:r>
            <a:endParaRPr sz="2600"/>
          </a:p>
          <a:p>
            <a:pPr>
              <a:lnSpc>
                <a:spcPct val="100000"/>
              </a:lnSpc>
              <a:defRPr sz="2800">
                <a:latin typeface="Times New Roman" panose="02020603050405020304"/>
                <a:ea typeface="Times New Roman" panose="02020603050405020304"/>
                <a:cs typeface="Times New Roman" panose="02020603050405020304"/>
                <a:sym typeface="Times New Roman" panose="02020603050405020304"/>
              </a:defRPr>
            </a:pPr>
            <a:r>
              <a:rPr sz="2600"/>
              <a:t>     In her final run, Gu landed a left double 1620 with a safety grab, the first time she ________ (try) it, she said. ___ earned enough points to </a:t>
            </a:r>
            <a:r>
              <a:rPr sz="2600">
                <a:solidFill>
                  <a:srgbClr val="0433FF"/>
                </a:solidFill>
              </a:rPr>
              <a:t>vault</a:t>
            </a:r>
            <a:r>
              <a:rPr sz="2600"/>
              <a:t> her into first.</a:t>
            </a:r>
            <a:endParaRPr sz="2600"/>
          </a:p>
          <a:p>
            <a:pPr>
              <a:lnSpc>
                <a:spcPct val="100000"/>
              </a:lnSpc>
              <a:defRPr sz="2800">
                <a:latin typeface="Times New Roman" panose="02020603050405020304"/>
                <a:ea typeface="Times New Roman" panose="02020603050405020304"/>
                <a:cs typeface="Times New Roman" panose="02020603050405020304"/>
                <a:sym typeface="Times New Roman" panose="02020603050405020304"/>
              </a:defRPr>
            </a:pPr>
            <a:r>
              <a:rPr sz="2600"/>
              <a:t>     ____ Gu waited for her results, Thomas Bach, the president of the International Olympic Committee, ____________ (congratulate) her at the finish. When the numbers came in, fans in the grandstands cheered for Gu and waved small Chinese _____ (flag).</a:t>
            </a:r>
            <a:endParaRPr sz="2600"/>
          </a:p>
          <a:p>
            <a:pPr>
              <a:lnSpc>
                <a:spcPct val="100000"/>
              </a:lnSpc>
              <a:defRPr sz="2800">
                <a:latin typeface="Times New Roman" panose="02020603050405020304"/>
                <a:ea typeface="Times New Roman" panose="02020603050405020304"/>
                <a:cs typeface="Times New Roman" panose="02020603050405020304"/>
                <a:sym typeface="Times New Roman" panose="02020603050405020304"/>
              </a:defRPr>
            </a:pPr>
            <a:r>
              <a:rPr sz="2600"/>
              <a:t>     Gu has said that she wants to be ___ bridge between the United States and China while inspiring young women and helping China's nascent (</a:t>
            </a:r>
            <a:r>
              <a:rPr sz="2600">
                <a:latin typeface="华文中宋" panose="02010600040101010101" charset="-122"/>
                <a:ea typeface="华文中宋" panose="02010600040101010101" charset="-122"/>
              </a:rPr>
              <a:t>新兴的</a:t>
            </a:r>
            <a:r>
              <a:rPr sz="2600"/>
              <a:t>) winter-sports industry to grow.</a:t>
            </a:r>
            <a:endParaRPr sz="2600"/>
          </a:p>
        </p:txBody>
      </p:sp>
      <p:sp>
        <p:nvSpPr>
          <p:cNvPr id="192" name="文本框 4"/>
          <p:cNvSpPr txBox="1"/>
          <p:nvPr/>
        </p:nvSpPr>
        <p:spPr>
          <a:xfrm>
            <a:off x="1844673" y="12683"/>
            <a:ext cx="6213170" cy="510537"/>
          </a:xfrm>
          <a:prstGeom prst="rect">
            <a:avLst/>
          </a:prstGeom>
          <a:ln w="12700">
            <a:miter lim="400000"/>
          </a:ln>
        </p:spPr>
        <p:txBody>
          <a:bodyPr lIns="45718" tIns="45718" rIns="45718" bIns="45718">
            <a:spAutoFit/>
          </a:bodyPr>
          <a:lstStyle>
            <a:lvl1pPr>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（《纽约时报》2022年2月9日 B9版面）</a:t>
            </a:r>
          </a:p>
        </p:txBody>
      </p:sp>
      <p:sp>
        <p:nvSpPr>
          <p:cNvPr id="193" name="文本框 4"/>
          <p:cNvSpPr txBox="1"/>
          <p:nvPr/>
        </p:nvSpPr>
        <p:spPr>
          <a:xfrm>
            <a:off x="3504070" y="746517"/>
            <a:ext cx="621665"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best</a:t>
            </a:r>
            <a:endParaRPr sz="2600">
              <a:solidFill>
                <a:srgbClr val="FF2600"/>
              </a:solidFill>
            </a:endParaRPr>
          </a:p>
        </p:txBody>
      </p:sp>
      <p:sp>
        <p:nvSpPr>
          <p:cNvPr id="194" name="文本框 5"/>
          <p:cNvSpPr txBox="1"/>
          <p:nvPr/>
        </p:nvSpPr>
        <p:spPr>
          <a:xfrm>
            <a:off x="5088413" y="1483888"/>
            <a:ext cx="1804035" cy="490220"/>
          </a:xfrm>
          <a:prstGeom prst="rect">
            <a:avLst/>
          </a:prstGeom>
          <a:ln w="12700">
            <a:miter lim="400000"/>
          </a:ln>
        </p:spPr>
        <p:txBody>
          <a:bodyPr wrap="none" lIns="45718" tIns="45718" rIns="45718" bIns="45718">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a:solidFill>
                  <a:srgbClr val="FF2600"/>
                </a:solidFill>
              </a:rPr>
              <a:t>representing</a:t>
            </a:r>
            <a:r>
              <a:t> </a:t>
            </a:r>
          </a:p>
        </p:txBody>
      </p:sp>
      <p:sp>
        <p:nvSpPr>
          <p:cNvPr id="195" name="文本框 6"/>
          <p:cNvSpPr txBox="1"/>
          <p:nvPr/>
        </p:nvSpPr>
        <p:spPr>
          <a:xfrm>
            <a:off x="9193154" y="1123821"/>
            <a:ext cx="924560"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to win</a:t>
            </a:r>
            <a:endParaRPr sz="2600">
              <a:solidFill>
                <a:srgbClr val="FF2600"/>
              </a:solidFill>
            </a:endParaRPr>
          </a:p>
        </p:txBody>
      </p:sp>
      <p:sp>
        <p:nvSpPr>
          <p:cNvPr id="196" name="文本框 7"/>
          <p:cNvSpPr txBox="1"/>
          <p:nvPr/>
        </p:nvSpPr>
        <p:spPr>
          <a:xfrm>
            <a:off x="4223901" y="2708475"/>
            <a:ext cx="676910"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with</a:t>
            </a:r>
            <a:endParaRPr sz="2600"/>
          </a:p>
        </p:txBody>
      </p:sp>
      <p:sp>
        <p:nvSpPr>
          <p:cNvPr id="197" name="文本框 8"/>
          <p:cNvSpPr txBox="1"/>
          <p:nvPr/>
        </p:nvSpPr>
        <p:spPr>
          <a:xfrm>
            <a:off x="3932697" y="3500746"/>
            <a:ext cx="291465"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It</a:t>
            </a:r>
            <a:endParaRPr sz="2600">
              <a:solidFill>
                <a:srgbClr val="FF2600"/>
              </a:solidFill>
            </a:endParaRPr>
          </a:p>
        </p:txBody>
      </p:sp>
      <p:sp>
        <p:nvSpPr>
          <p:cNvPr id="198" name="文本框 9"/>
          <p:cNvSpPr txBox="1"/>
          <p:nvPr/>
        </p:nvSpPr>
        <p:spPr>
          <a:xfrm>
            <a:off x="3106909" y="4293049"/>
            <a:ext cx="1886585"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congratulated</a:t>
            </a:r>
            <a:endParaRPr sz="2600">
              <a:solidFill>
                <a:srgbClr val="FF2600"/>
              </a:solidFill>
            </a:endParaRPr>
          </a:p>
        </p:txBody>
      </p:sp>
      <p:sp>
        <p:nvSpPr>
          <p:cNvPr id="199" name="文本框 10"/>
          <p:cNvSpPr txBox="1"/>
          <p:nvPr/>
        </p:nvSpPr>
        <p:spPr>
          <a:xfrm>
            <a:off x="5015436" y="5058229"/>
            <a:ext cx="236855" cy="490220"/>
          </a:xfrm>
          <a:prstGeom prst="rect">
            <a:avLst/>
          </a:prstGeom>
          <a:ln w="12700">
            <a:miter lim="400000"/>
          </a:ln>
        </p:spPr>
        <p:txBody>
          <a:bodyPr wrap="non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a</a:t>
            </a:r>
            <a:endParaRPr sz="2600"/>
          </a:p>
        </p:txBody>
      </p:sp>
      <p:sp>
        <p:nvSpPr>
          <p:cNvPr id="200" name="文本框 11"/>
          <p:cNvSpPr txBox="1"/>
          <p:nvPr/>
        </p:nvSpPr>
        <p:spPr>
          <a:xfrm>
            <a:off x="10056414" y="4652407"/>
            <a:ext cx="731520"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flags</a:t>
            </a:r>
            <a:endParaRPr sz="2600">
              <a:solidFill>
                <a:srgbClr val="FF2600"/>
              </a:solidFill>
            </a:endParaRPr>
          </a:p>
        </p:txBody>
      </p:sp>
      <p:sp>
        <p:nvSpPr>
          <p:cNvPr id="201" name="文本框 12"/>
          <p:cNvSpPr txBox="1"/>
          <p:nvPr/>
        </p:nvSpPr>
        <p:spPr>
          <a:xfrm>
            <a:off x="192060" y="3500746"/>
            <a:ext cx="1254125"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had tried</a:t>
            </a:r>
            <a:endParaRPr sz="2600">
              <a:solidFill>
                <a:srgbClr val="FF2600"/>
              </a:solidFill>
            </a:endParaRPr>
          </a:p>
        </p:txBody>
      </p:sp>
      <p:sp>
        <p:nvSpPr>
          <p:cNvPr id="202" name="文本框 13"/>
          <p:cNvSpPr txBox="1"/>
          <p:nvPr/>
        </p:nvSpPr>
        <p:spPr>
          <a:xfrm>
            <a:off x="686797" y="3889235"/>
            <a:ext cx="457200" cy="490220"/>
          </a:xfrm>
          <a:prstGeom prst="rect">
            <a:avLst/>
          </a:prstGeom>
          <a:ln w="12700">
            <a:miter lim="400000"/>
          </a:ln>
        </p:spPr>
        <p:txBody>
          <a:bodyPr wrap="none" lIns="45718" tIns="45718" rIns="45718" bIns="45718">
            <a:spAutoFit/>
          </a:bodyPr>
          <a:lstStyle>
            <a:lvl1pPr>
              <a:defRPr sz="28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As</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193"/>
                                        </p:tgtEl>
                                        <p:attrNameLst>
                                          <p:attrName>style.visibility</p:attrName>
                                        </p:attrNameLst>
                                      </p:cBhvr>
                                      <p:to>
                                        <p:strVal val="visible"/>
                                      </p:to>
                                    </p:set>
                                    <p:animEffect transition="in" filter="blinds(horizontal)">
                                      <p:cBhvr>
                                        <p:cTn id="7" dur="5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195"/>
                                        </p:tgtEl>
                                        <p:attrNameLst>
                                          <p:attrName>style.visibility</p:attrName>
                                        </p:attrNameLst>
                                      </p:cBhvr>
                                      <p:to>
                                        <p:strVal val="visible"/>
                                      </p:to>
                                    </p:set>
                                    <p:animEffect transition="in" filter="blinds(horizontal)">
                                      <p:cBhvr>
                                        <p:cTn id="12" dur="500"/>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childTnLst>
                                    <p:set>
                                      <p:cBhvr>
                                        <p:cTn id="16" dur="indefinite" fill="hold"/>
                                        <p:tgtEl>
                                          <p:spTgt spid="194"/>
                                        </p:tgtEl>
                                        <p:attrNameLst>
                                          <p:attrName>style.visibility</p:attrName>
                                        </p:attrNameLst>
                                      </p:cBhvr>
                                      <p:to>
                                        <p:strVal val="visible"/>
                                      </p:to>
                                    </p:set>
                                    <p:animEffect transition="in" filter="blinds(horizontal)">
                                      <p:cBhvr>
                                        <p:cTn id="17" dur="5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childTnLst>
                                    <p:set>
                                      <p:cBhvr>
                                        <p:cTn id="21" dur="indefinite" fill="hold"/>
                                        <p:tgtEl>
                                          <p:spTgt spid="196"/>
                                        </p:tgtEl>
                                        <p:attrNameLst>
                                          <p:attrName>style.visibility</p:attrName>
                                        </p:attrNameLst>
                                      </p:cBhvr>
                                      <p:to>
                                        <p:strVal val="visible"/>
                                      </p:to>
                                    </p:set>
                                    <p:animEffect transition="in" filter="blinds(horizontal)">
                                      <p:cBhvr>
                                        <p:cTn id="22" dur="5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childTnLst>
                                    <p:set>
                                      <p:cBhvr>
                                        <p:cTn id="26" dur="indefinite" fill="hold"/>
                                        <p:tgtEl>
                                          <p:spTgt spid="201"/>
                                        </p:tgtEl>
                                        <p:attrNameLst>
                                          <p:attrName>style.visibility</p:attrName>
                                        </p:attrNameLst>
                                      </p:cBhvr>
                                      <p:to>
                                        <p:strVal val="visible"/>
                                      </p:to>
                                    </p:set>
                                    <p:animEffect transition="in" filter="blinds(horizontal)">
                                      <p:cBhvr>
                                        <p:cTn id="27" dur="500"/>
                                        <p:tgtEl>
                                          <p:spTgt spid="20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childTnLst>
                                    <p:set>
                                      <p:cBhvr>
                                        <p:cTn id="31" dur="indefinite" fill="hold"/>
                                        <p:tgtEl>
                                          <p:spTgt spid="197"/>
                                        </p:tgtEl>
                                        <p:attrNameLst>
                                          <p:attrName>style.visibility</p:attrName>
                                        </p:attrNameLst>
                                      </p:cBhvr>
                                      <p:to>
                                        <p:strVal val="visible"/>
                                      </p:to>
                                    </p:set>
                                    <p:animEffect transition="in" filter="blinds(horizontal)">
                                      <p:cBhvr>
                                        <p:cTn id="32" dur="500"/>
                                        <p:tgtEl>
                                          <p:spTgt spid="19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childTnLst>
                                    <p:set>
                                      <p:cBhvr>
                                        <p:cTn id="36" dur="indefinite" fill="hold"/>
                                        <p:tgtEl>
                                          <p:spTgt spid="202"/>
                                        </p:tgtEl>
                                        <p:attrNameLst>
                                          <p:attrName>style.visibility</p:attrName>
                                        </p:attrNameLst>
                                      </p:cBhvr>
                                      <p:to>
                                        <p:strVal val="visible"/>
                                      </p:to>
                                    </p:set>
                                    <p:animEffect transition="in" filter="blinds(horizontal)">
                                      <p:cBhvr>
                                        <p:cTn id="37" dur="500"/>
                                        <p:tgtEl>
                                          <p:spTgt spid="20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childTnLst>
                                    <p:set>
                                      <p:cBhvr>
                                        <p:cTn id="41" dur="indefinite" fill="hold"/>
                                        <p:tgtEl>
                                          <p:spTgt spid="198"/>
                                        </p:tgtEl>
                                        <p:attrNameLst>
                                          <p:attrName>style.visibility</p:attrName>
                                        </p:attrNameLst>
                                      </p:cBhvr>
                                      <p:to>
                                        <p:strVal val="visible"/>
                                      </p:to>
                                    </p:set>
                                    <p:animEffect transition="in" filter="blinds(horizontal)">
                                      <p:cBhvr>
                                        <p:cTn id="42" dur="500"/>
                                        <p:tgtEl>
                                          <p:spTgt spid="19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indefinite" fill="hold"/>
                                        <p:tgtEl>
                                          <p:spTgt spid="200"/>
                                        </p:tgtEl>
                                        <p:attrNameLst>
                                          <p:attrName>style.visibility</p:attrName>
                                        </p:attrNameLst>
                                      </p:cBhvr>
                                      <p:to>
                                        <p:strVal val="visible"/>
                                      </p:to>
                                    </p:set>
                                    <p:animEffect transition="in" filter="blinds(horizontal)">
                                      <p:cBhvr>
                                        <p:cTn id="47" dur="500"/>
                                        <p:tgtEl>
                                          <p:spTgt spid="20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199"/>
                                        </p:tgtEl>
                                        <p:attrNameLst>
                                          <p:attrName>style.visibility</p:attrName>
                                        </p:attrNameLst>
                                      </p:cBhvr>
                                      <p:to>
                                        <p:strVal val="visible"/>
                                      </p:to>
                                    </p:set>
                                    <p:animEffect transition="in" filter="blinds(horizontal)">
                                      <p:cBhvr>
                                        <p:cTn id="5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animBg="1" advAuto="0"/>
      <p:bldP spid="194" grpId="3" animBg="1" advAuto="0"/>
      <p:bldP spid="195" grpId="2" animBg="1" advAuto="0"/>
      <p:bldP spid="196" grpId="4" animBg="1" advAuto="0"/>
      <p:bldP spid="197" grpId="6" animBg="1" advAuto="0"/>
      <p:bldP spid="198" grpId="8" animBg="1" advAuto="0"/>
      <p:bldP spid="199" grpId="10" animBg="1" advAuto="0"/>
      <p:bldP spid="200" grpId="9" animBg="1" advAuto="0"/>
      <p:bldP spid="201" grpId="5" animBg="1" advAuto="0"/>
      <p:bldP spid="202" grpId="7"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文本框 3"/>
          <p:cNvSpPr txBox="1"/>
          <p:nvPr/>
        </p:nvSpPr>
        <p:spPr>
          <a:xfrm>
            <a:off x="91436" y="791835"/>
            <a:ext cx="12238319" cy="4584700"/>
          </a:xfrm>
          <a:prstGeom prst="rect">
            <a:avLst/>
          </a:prstGeom>
          <a:ln w="12700">
            <a:miter lim="400000"/>
          </a:ln>
        </p:spPr>
        <p:txBody>
          <a:bodyPr lIns="45718" tIns="45718" rIns="45718" bIns="45718">
            <a:spAutoFit/>
          </a:bodyPr>
          <a:lstStyle/>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t>1. </a:t>
            </a:r>
            <a:r>
              <a:rPr>
                <a:solidFill>
                  <a:srgbClr val="3333FF"/>
                </a:solidFill>
              </a:rPr>
              <a:t>glare</a:t>
            </a:r>
            <a:r>
              <a:t>: a very bright, unpleasant light   </a:t>
            </a:r>
            <a:r>
              <a:rPr>
                <a:latin typeface="华文中宋" panose="02010600040101010101" charset="-122"/>
                <a:ea typeface="华文中宋" panose="02010600040101010101" charset="-122"/>
                <a:cs typeface="华文中宋" panose="02010600040101010101" charset="-122"/>
                <a:sym typeface="华文中宋" panose="02010600040101010101" charset="-122"/>
              </a:rPr>
              <a:t>刺眼的</a:t>
            </a:r>
            <a:r>
              <a:rPr>
                <a:latin typeface="华文中宋" panose="02010600040101010101" charset="-122"/>
                <a:ea typeface="华文中宋" panose="02010600040101010101" charset="-122"/>
              </a:rPr>
              <a:t>光</a:t>
            </a:r>
            <a:endParaRPr>
              <a:latin typeface="华文中宋" panose="02010600040101010101" charset="-122"/>
              <a:ea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t>The rabbit was caught in the glare of the car’s headlights. </a:t>
            </a:r>
          </a:p>
          <a:p>
            <a: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pPr>
            <a:r>
              <a:t>   兔子在耀眼的汽车前灯照射下。</a:t>
            </a:r>
            <a:endParaRPr sz="320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3200">
              <a:latin typeface="Times New Roman" panose="02020603050405020304"/>
              <a:ea typeface="Times New Roman" panose="02020603050405020304"/>
              <a:cs typeface="Times New Roman" panose="02020603050405020304"/>
              <a:sym typeface="Times New Roman" panose="02020603050405020304"/>
            </a:endParaR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endParaRPr sz="2800"/>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r>
              <a:rPr sz="2800"/>
              <a:t>2. </a:t>
            </a:r>
            <a:r>
              <a:rPr sz="2800">
                <a:solidFill>
                  <a:srgbClr val="3333FF"/>
                </a:solidFill>
              </a:rPr>
              <a:t>vault</a:t>
            </a:r>
            <a:r>
              <a:rPr sz="2800"/>
              <a:t>: to jump over an object in a single movement, using your hands or a pole to push you </a:t>
            </a:r>
            <a:r>
              <a:rPr sz="2800">
                <a:latin typeface="华文中宋" panose="02010600040101010101" charset="-122"/>
                <a:ea typeface="华文中宋" panose="02010600040101010101" charset="-122"/>
                <a:cs typeface="华文中宋" panose="02010600040101010101" charset="-122"/>
              </a:rPr>
              <a:t>（用手支撑或撑杆）跳跃，腾跃</a:t>
            </a:r>
            <a:endParaRPr sz="2800">
              <a:latin typeface="华文中宋" panose="02010600040101010101" charset="-122"/>
              <a:ea typeface="华文中宋" panose="02010600040101010101" charset="-122"/>
              <a:cs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t>He could easily vault the wall. </a:t>
            </a:r>
            <a:r>
              <a:rPr>
                <a:latin typeface="华文中宋" panose="02010600040101010101" charset="-122"/>
                <a:ea typeface="华文中宋" panose="02010600040101010101" charset="-122"/>
                <a:sym typeface="+mn-ea"/>
              </a:rPr>
              <a:t>他可以轻松地翻过墙去。</a:t>
            </a:r>
            <a:r>
              <a:rPr>
                <a:latin typeface="Times New Roman" panose="02020603050405020304"/>
                <a:ea typeface="Times New Roman" panose="02020603050405020304"/>
                <a:cs typeface="Times New Roman" panose="02020603050405020304"/>
                <a:sym typeface="Times New Roman" panose="02020603050405020304"/>
              </a:rPr>
              <a:t>  </a:t>
            </a:r>
            <a:endParaRPr>
              <a:latin typeface="Times New Roman" panose="02020603050405020304"/>
              <a:ea typeface="Times New Roman" panose="02020603050405020304"/>
              <a:cs typeface="Times New Roman" panose="02020603050405020304"/>
              <a:sym typeface="Times New Roman" panose="02020603050405020304"/>
            </a:endParaRPr>
          </a:p>
        </p:txBody>
      </p:sp>
      <p:sp>
        <p:nvSpPr>
          <p:cNvPr id="205" name="文本框 16"/>
          <p:cNvSpPr txBox="1"/>
          <p:nvPr/>
        </p:nvSpPr>
        <p:spPr>
          <a:xfrm>
            <a:off x="0" y="0"/>
            <a:ext cx="151892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mj-lt"/>
                <a:ea typeface="+mj-ea"/>
                <a:cs typeface="+mj-cs"/>
                <a:sym typeface="Helvetica"/>
              </a:defRPr>
            </a:lvl1pPr>
          </a:lstStyle>
          <a:p>
            <a:r>
              <a:rPr lang="zh-CN">
                <a:latin typeface="微软雅黑" panose="020B0503020204020204" charset="-122"/>
                <a:ea typeface="微软雅黑" panose="020B0503020204020204" charset="-122"/>
              </a:rPr>
              <a:t>词汇讲解</a:t>
            </a:r>
            <a:endParaRPr lang="zh-CN">
              <a:latin typeface="微软雅黑" panose="020B0503020204020204" charset="-122"/>
              <a:ea typeface="微软雅黑" panose="020B0503020204020204" charset="-122"/>
            </a:endParaRPr>
          </a:p>
        </p:txBody>
      </p:sp>
      <p:sp>
        <p:nvSpPr>
          <p:cNvPr id="206" name="文本框 1"/>
          <p:cNvSpPr txBox="1"/>
          <p:nvPr/>
        </p:nvSpPr>
        <p:spPr>
          <a:xfrm>
            <a:off x="128322" y="2284953"/>
            <a:ext cx="1628670"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07" name="文本框 2"/>
          <p:cNvSpPr txBox="1"/>
          <p:nvPr/>
        </p:nvSpPr>
        <p:spPr>
          <a:xfrm>
            <a:off x="110490" y="2855595"/>
            <a:ext cx="7385050"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These sunglasses are designed to reduce glare.</a:t>
            </a:r>
          </a:p>
        </p:txBody>
      </p:sp>
      <p:sp>
        <p:nvSpPr>
          <p:cNvPr id="208" name="文本框 4"/>
          <p:cNvSpPr txBox="1"/>
          <p:nvPr/>
        </p:nvSpPr>
        <p:spPr>
          <a:xfrm>
            <a:off x="129221" y="5420104"/>
            <a:ext cx="1626873"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09" name="文本框 5"/>
          <p:cNvSpPr txBox="1"/>
          <p:nvPr/>
        </p:nvSpPr>
        <p:spPr>
          <a:xfrm>
            <a:off x="146050" y="5982970"/>
            <a:ext cx="8191500" cy="504000"/>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a:sym typeface="+mn-ea"/>
              </a:rPr>
              <a:t>She vaulted over the gate and ran up the path</a:t>
            </a:r>
            <a:r>
              <a:t>.</a:t>
            </a:r>
          </a:p>
        </p:txBody>
      </p:sp>
      <p:sp>
        <p:nvSpPr>
          <p:cNvPr id="210" name="文本框 7"/>
          <p:cNvSpPr txBox="1"/>
          <p:nvPr/>
        </p:nvSpPr>
        <p:spPr>
          <a:xfrm>
            <a:off x="1847850" y="2284730"/>
            <a:ext cx="7434580" cy="520700"/>
          </a:xfrm>
          <a:prstGeom prst="rect">
            <a:avLst/>
          </a:prstGeom>
          <a:ln w="12700">
            <a:miter lim="400000"/>
          </a:ln>
        </p:spPr>
        <p:txBody>
          <a:bodyPr wrap="square" lIns="45718" tIns="45718" rIns="45718" bIns="45718">
            <a:spAutoFit/>
          </a:bodyPr>
          <a:lstStyle>
            <a:lvl1pPr>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这些太阳眼镜是为减少刺眼的强光而设计的。</a:t>
            </a:r>
          </a:p>
        </p:txBody>
      </p:sp>
      <p:sp>
        <p:nvSpPr>
          <p:cNvPr id="211" name="直接连接符 8"/>
          <p:cNvSpPr/>
          <p:nvPr/>
        </p:nvSpPr>
        <p:spPr>
          <a:xfrm>
            <a:off x="203196" y="3336182"/>
            <a:ext cx="7097748" cy="1"/>
          </a:xfrm>
          <a:prstGeom prst="line">
            <a:avLst/>
          </a:prstGeom>
          <a:ln w="28575">
            <a:solidFill>
              <a:srgbClr val="000000"/>
            </a:solidFill>
            <a:miter/>
          </a:ln>
        </p:spPr>
        <p:txBody>
          <a:bodyPr lIns="45718" tIns="45718" rIns="45718" bIns="45718"/>
          <a:lstStyle/>
          <a:p/>
        </p:txBody>
      </p:sp>
      <p:sp>
        <p:nvSpPr>
          <p:cNvPr id="213" name="直接连接符 11"/>
          <p:cNvSpPr/>
          <p:nvPr/>
        </p:nvSpPr>
        <p:spPr>
          <a:xfrm>
            <a:off x="137790" y="6530156"/>
            <a:ext cx="7092000" cy="1"/>
          </a:xfrm>
          <a:prstGeom prst="line">
            <a:avLst/>
          </a:prstGeom>
          <a:ln w="28575">
            <a:solidFill>
              <a:srgbClr val="000000"/>
            </a:solidFill>
            <a:miter/>
          </a:ln>
        </p:spPr>
        <p:txBody>
          <a:bodyPr lIns="45718" tIns="45718" rIns="45718" bIns="45718"/>
          <a:lstStyle/>
          <a:p/>
        </p:txBody>
      </p:sp>
      <p:sp>
        <p:nvSpPr>
          <p:cNvPr id="3" name="文本框 2"/>
          <p:cNvSpPr txBox="1"/>
          <p:nvPr/>
        </p:nvSpPr>
        <p:spPr>
          <a:xfrm>
            <a:off x="1880870" y="5440680"/>
            <a:ext cx="5694680" cy="478155"/>
          </a:xfrm>
          <a:prstGeom prst="rect">
            <a:avLst/>
          </a:prstGeom>
          <a:noFill/>
        </p:spPr>
        <p:txBody>
          <a:bodyPr wrap="none" rtlCol="0">
            <a:spAutoFit/>
          </a:bodyPr>
          <a:lstStyle/>
          <a:p>
            <a:pPr marL="0" marR="0" indent="0" algn="l" defTabSz="914400" rtl="0" fontAlgn="auto" latinLnBrk="0" hangingPunct="0">
              <a:lnSpc>
                <a:spcPct val="90000"/>
              </a:lnSpc>
              <a:spcBef>
                <a:spcPts val="1000"/>
              </a:spcBef>
              <a:spcAft>
                <a:spcPts val="0"/>
              </a:spcAft>
              <a:buClrTx/>
              <a:buSzTx/>
              <a:buFontTx/>
              <a:buNone/>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pPr>
            <a:r>
              <a:rPr>
                <a:sym typeface="+mn-ea"/>
              </a:rPr>
              <a:t>她用手一撑跃过门沿着小路跑去。</a:t>
            </a:r>
            <a:r>
              <a:rPr>
                <a:latin typeface="Times New Roman" panose="02020603050405020304"/>
                <a:ea typeface="Times New Roman" panose="02020603050405020304"/>
                <a:cs typeface="Times New Roman" panose="02020603050405020304"/>
                <a:sym typeface="Times New Roman" panose="02020603050405020304"/>
              </a:rPr>
              <a:t>  </a:t>
            </a:r>
            <a:endPar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
                                            <p:txEl>
                                              <p:pRg st="1" end="1"/>
                                            </p:txEl>
                                          </p:spTgt>
                                        </p:tgtEl>
                                        <p:attrNameLst>
                                          <p:attrName>style.visibility</p:attrName>
                                        </p:attrNameLst>
                                      </p:cBhvr>
                                      <p:to>
                                        <p:strVal val="visible"/>
                                      </p:to>
                                    </p:set>
                                    <p:animEffect transition="in" filter="blinds(horizontal)">
                                      <p:cBhvr>
                                        <p:cTn id="7" dur="500"/>
                                        <p:tgtEl>
                                          <p:spTgt spid="20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04">
                                            <p:txEl>
                                              <p:pRg st="2" end="2"/>
                                            </p:txEl>
                                          </p:spTgt>
                                        </p:tgtEl>
                                        <p:attrNameLst>
                                          <p:attrName>style.visibility</p:attrName>
                                        </p:attrNameLst>
                                      </p:cBhvr>
                                      <p:to>
                                        <p:strVal val="visible"/>
                                      </p:to>
                                    </p:set>
                                    <p:animEffect transition="in" filter="blinds(horizontal)">
                                      <p:cBhvr>
                                        <p:cTn id="10" dur="500"/>
                                        <p:tgtEl>
                                          <p:spTgt spid="20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2" nodeType="clickEffect">
                                  <p:stCondLst>
                                    <p:cond delay="0"/>
                                  </p:stCondLst>
                                  <p:childTnLst>
                                    <p:set>
                                      <p:cBhvr>
                                        <p:cTn id="14" dur="indefinite" fill="hold"/>
                                        <p:tgtEl>
                                          <p:spTgt spid="206"/>
                                        </p:tgtEl>
                                        <p:attrNameLst>
                                          <p:attrName>style.visibility</p:attrName>
                                        </p:attrNameLst>
                                      </p:cBhvr>
                                      <p:to>
                                        <p:strVal val="visible"/>
                                      </p:to>
                                    </p:set>
                                    <p:animEffect transition="in" filter="blinds(horizontal)">
                                      <p:cBhvr>
                                        <p:cTn id="15" dur="500"/>
                                        <p:tgtEl>
                                          <p:spTgt spid="206"/>
                                        </p:tgtEl>
                                      </p:cBhvr>
                                    </p:animEffect>
                                  </p:childTnLst>
                                </p:cTn>
                              </p:par>
                              <p:par>
                                <p:cTn id="16" presetID="3" presetClass="entr" presetSubtype="10" fill="hold" grpId="3" nodeType="withEffect">
                                  <p:stCondLst>
                                    <p:cond delay="0"/>
                                  </p:stCondLst>
                                  <p:childTnLst>
                                    <p:set>
                                      <p:cBhvr>
                                        <p:cTn id="17" dur="indefinite" fill="hold"/>
                                        <p:tgtEl>
                                          <p:spTgt spid="210"/>
                                        </p:tgtEl>
                                        <p:attrNameLst>
                                          <p:attrName>style.visibility</p:attrName>
                                        </p:attrNameLst>
                                      </p:cBhvr>
                                      <p:to>
                                        <p:strVal val="visible"/>
                                      </p:to>
                                    </p:set>
                                    <p:animEffect transition="in" filter="blinds(horizontal)">
                                      <p:cBhvr>
                                        <p:cTn id="18" dur="500"/>
                                        <p:tgtEl>
                                          <p:spTgt spid="210"/>
                                        </p:tgtEl>
                                      </p:cBhvr>
                                    </p:animEffect>
                                  </p:childTnLst>
                                </p:cTn>
                              </p:par>
                              <p:par>
                                <p:cTn id="19" presetID="3" presetClass="entr" presetSubtype="10" fill="hold" grpId="4" nodeType="withEffect">
                                  <p:stCondLst>
                                    <p:cond delay="0"/>
                                  </p:stCondLst>
                                  <p:childTnLst>
                                    <p:set>
                                      <p:cBhvr>
                                        <p:cTn id="20" dur="indefinite" fill="hold"/>
                                        <p:tgtEl>
                                          <p:spTgt spid="211"/>
                                        </p:tgtEl>
                                        <p:attrNameLst>
                                          <p:attrName>style.visibility</p:attrName>
                                        </p:attrNameLst>
                                      </p:cBhvr>
                                      <p:to>
                                        <p:strVal val="visible"/>
                                      </p:to>
                                    </p:set>
                                    <p:animEffect transition="in" filter="blinds(horizontal)">
                                      <p:cBhvr>
                                        <p:cTn id="21" dur="500"/>
                                        <p:tgtEl>
                                          <p:spTgt spid="2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5" nodeType="clickEffect">
                                  <p:stCondLst>
                                    <p:cond delay="0"/>
                                  </p:stCondLst>
                                  <p:childTnLst>
                                    <p:set>
                                      <p:cBhvr>
                                        <p:cTn id="25" dur="indefinite" fill="hold"/>
                                        <p:tgtEl>
                                          <p:spTgt spid="207"/>
                                        </p:tgtEl>
                                        <p:attrNameLst>
                                          <p:attrName>style.visibility</p:attrName>
                                        </p:attrNameLst>
                                      </p:cBhvr>
                                      <p:to>
                                        <p:strVal val="visible"/>
                                      </p:to>
                                    </p:set>
                                    <p:animEffect transition="in" filter="blinds(horizontal)">
                                      <p:cBhvr>
                                        <p:cTn id="26" dur="500"/>
                                        <p:tgtEl>
                                          <p:spTgt spid="20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4">
                                            <p:txEl>
                                              <p:pRg st="7" end="7"/>
                                            </p:txEl>
                                          </p:spTgt>
                                        </p:tgtEl>
                                        <p:attrNameLst>
                                          <p:attrName>style.visibility</p:attrName>
                                        </p:attrNameLst>
                                      </p:cBhvr>
                                      <p:to>
                                        <p:strVal val="visible"/>
                                      </p:to>
                                    </p:set>
                                    <p:animEffect transition="in" filter="wipe(down)">
                                      <p:cBhvr>
                                        <p:cTn id="31" dur="500"/>
                                        <p:tgtEl>
                                          <p:spTgt spid="20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7" nodeType="clickEffect">
                                  <p:stCondLst>
                                    <p:cond delay="0"/>
                                  </p:stCondLst>
                                  <p:childTnLst>
                                    <p:set>
                                      <p:cBhvr>
                                        <p:cTn id="35" dur="indefinite" fill="hold"/>
                                        <p:tgtEl>
                                          <p:spTgt spid="208"/>
                                        </p:tgtEl>
                                        <p:attrNameLst>
                                          <p:attrName>style.visibility</p:attrName>
                                        </p:attrNameLst>
                                      </p:cBhvr>
                                      <p:to>
                                        <p:strVal val="visible"/>
                                      </p:to>
                                    </p:set>
                                    <p:animEffect transition="in" filter="blinds(horizontal)">
                                      <p:cBhvr>
                                        <p:cTn id="36" dur="500"/>
                                        <p:tgtEl>
                                          <p:spTgt spid="20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22" presetClass="entr" presetSubtype="4" fill="hold" grpId="8" nodeType="withEffect">
                                  <p:stCondLst>
                                    <p:cond delay="0"/>
                                  </p:stCondLst>
                                  <p:childTnLst>
                                    <p:set>
                                      <p:cBhvr>
                                        <p:cTn id="41" dur="indefinite" fill="hold"/>
                                        <p:tgtEl>
                                          <p:spTgt spid="213"/>
                                        </p:tgtEl>
                                        <p:attrNameLst>
                                          <p:attrName>style.visibility</p:attrName>
                                        </p:attrNameLst>
                                      </p:cBhvr>
                                      <p:to>
                                        <p:strVal val="visible"/>
                                      </p:to>
                                    </p:set>
                                    <p:animEffect transition="in" filter="wipe(down)">
                                      <p:cBhvr>
                                        <p:cTn id="42" dur="500"/>
                                        <p:tgtEl>
                                          <p:spTgt spid="2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indefinite" fill="hold"/>
                                        <p:tgtEl>
                                          <p:spTgt spid="209"/>
                                        </p:tgtEl>
                                        <p:attrNameLst>
                                          <p:attrName>style.visibility</p:attrName>
                                        </p:attrNameLst>
                                      </p:cBhvr>
                                      <p:to>
                                        <p:strVal val="visible"/>
                                      </p:to>
                                    </p:set>
                                    <p:animEffect transition="in" filter="blinds(horizontal)">
                                      <p:cBhvr>
                                        <p:cTn id="4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2" bldLvl="0" animBg="1" advAuto="0"/>
      <p:bldP spid="207" grpId="5" animBg="1" advAuto="0"/>
      <p:bldP spid="208" grpId="7" bldLvl="0" animBg="1" advAuto="0"/>
      <p:bldP spid="209" grpId="9" animBg="1" advAuto="0"/>
      <p:bldP spid="210" grpId="3" animBg="1" advAuto="0"/>
      <p:bldP spid="211" grpId="4" bldLvl="0" animBg="1" advAuto="0"/>
      <p:bldP spid="213" grpId="8" bldLvl="0" animBg="1" advAuto="0"/>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文本框 16"/>
          <p:cNvSpPr txBox="1"/>
          <p:nvPr/>
        </p:nvSpPr>
        <p:spPr>
          <a:xfrm>
            <a:off x="0" y="-17"/>
            <a:ext cx="1568140" cy="520700"/>
          </a:xfrm>
          <a:prstGeom prst="rect">
            <a:avLst/>
          </a:prstGeom>
          <a:solidFill>
            <a:schemeClr val="accent6"/>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句子翻译</a:t>
            </a:r>
            <a:endParaRPr>
              <a:latin typeface="微软雅黑" panose="020B0503020204020204" charset="-122"/>
              <a:ea typeface="微软雅黑" panose="020B0503020204020204" charset="-122"/>
            </a:endParaRPr>
          </a:p>
        </p:txBody>
      </p:sp>
      <p:sp>
        <p:nvSpPr>
          <p:cNvPr id="216" name="文本框 8"/>
          <p:cNvSpPr txBox="1"/>
          <p:nvPr/>
        </p:nvSpPr>
        <p:spPr>
          <a:xfrm>
            <a:off x="263654" y="926118"/>
            <a:ext cx="11829792" cy="1370652"/>
          </a:xfrm>
          <a:prstGeom prst="rect">
            <a:avLst/>
          </a:prstGeom>
          <a:ln w="12700">
            <a:miter lim="400000"/>
          </a:ln>
        </p:spPr>
        <p:txBody>
          <a:bodyPr lIns="45718" tIns="45718" rIns="45718" bIns="45718">
            <a:spAutoFit/>
          </a:bodyPr>
          <a:lstStyle>
            <a:lvl1pPr>
              <a:defRPr sz="3000">
                <a:latin typeface="Times New Roman" panose="02020603050405020304"/>
                <a:ea typeface="Times New Roman" panose="02020603050405020304"/>
                <a:cs typeface="Times New Roman" panose="02020603050405020304"/>
                <a:sym typeface="Times New Roman" panose="02020603050405020304"/>
              </a:defRPr>
            </a:lvl1pPr>
          </a:lstStyle>
          <a:p>
            <a:r>
              <a:t>Under the glare of a bright sun and the eyes of the international news media, Gu stood on top of the huge, modern big air jump, set in an industrial park amid concrete cooling towers.</a:t>
            </a:r>
          </a:p>
        </p:txBody>
      </p:sp>
      <p:sp>
        <p:nvSpPr>
          <p:cNvPr id="217" name="文本框 3"/>
          <p:cNvSpPr txBox="1"/>
          <p:nvPr/>
        </p:nvSpPr>
        <p:spPr>
          <a:xfrm>
            <a:off x="190895" y="2637036"/>
            <a:ext cx="713745" cy="459105"/>
          </a:xfrm>
          <a:prstGeom prst="rect">
            <a:avLst/>
          </a:prstGeom>
          <a:solidFill>
            <a:srgbClr val="0070C0"/>
          </a:solidFill>
          <a:ln w="12700">
            <a:miter lim="400000"/>
          </a:ln>
        </p:spPr>
        <p:txBody>
          <a:bodyPr lIns="45718" tIns="45718" rIns="45718" bIns="45718">
            <a:spAutoFit/>
          </a:bodyPr>
          <a:lstStyle>
            <a:lvl1pPr>
              <a:defRPr sz="24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a:t>
            </a:r>
            <a:endParaRPr>
              <a:latin typeface="微软雅黑" panose="020B0503020204020204" charset="-122"/>
              <a:ea typeface="微软雅黑" panose="020B0503020204020204" charset="-122"/>
            </a:endParaRPr>
          </a:p>
        </p:txBody>
      </p:sp>
      <p:sp>
        <p:nvSpPr>
          <p:cNvPr id="218" name="文本框 9"/>
          <p:cNvSpPr txBox="1"/>
          <p:nvPr/>
        </p:nvSpPr>
        <p:spPr>
          <a:xfrm>
            <a:off x="959485" y="2419985"/>
            <a:ext cx="11313160" cy="951865"/>
          </a:xfrm>
          <a:prstGeom prst="rect">
            <a:avLst/>
          </a:prstGeom>
          <a:ln w="12700">
            <a:miter lim="400000"/>
          </a:ln>
        </p:spPr>
        <p:txBody>
          <a:bodyPr wrap="square" lIns="45718" tIns="45718" rIns="45718" bIns="45718">
            <a:spAutoFit/>
          </a:bodyPr>
          <a:lstStyle>
            <a:lvl1pPr>
              <a:defRPr sz="30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800"/>
              <a:t>在耀眼的阳光和国际新闻媒体的注视下，谷爱凌站在巨大的现代化的自由式滑雪大跳台上，该跳台位于一个工业园区内的混凝土冷却塔旁。</a:t>
            </a:r>
            <a:endParaRPr sz="2800"/>
          </a:p>
        </p:txBody>
      </p:sp>
      <p:sp>
        <p:nvSpPr>
          <p:cNvPr id="219" name="圆角矩形 6"/>
          <p:cNvSpPr/>
          <p:nvPr/>
        </p:nvSpPr>
        <p:spPr>
          <a:xfrm>
            <a:off x="66675" y="850265"/>
            <a:ext cx="11988800" cy="2635885"/>
          </a:xfrm>
          <a:prstGeom prst="roundRect">
            <a:avLst>
              <a:gd name="adj" fmla="val 9576"/>
            </a:avLst>
          </a:prstGeom>
          <a:ln w="63500">
            <a:solidFill>
              <a:schemeClr val="accent1"/>
            </a:solidFill>
          </a:ln>
        </p:spPr>
        <p:txBody>
          <a:bodyPr lIns="0" tIns="0" rIns="0" bIns="0"/>
          <a:lstStyle/>
          <a:p/>
        </p:txBody>
      </p:sp>
      <p:sp>
        <p:nvSpPr>
          <p:cNvPr id="220" name="圆角矩形 6"/>
          <p:cNvSpPr/>
          <p:nvPr/>
        </p:nvSpPr>
        <p:spPr>
          <a:xfrm>
            <a:off x="66675" y="3939504"/>
            <a:ext cx="11988801" cy="2735037"/>
          </a:xfrm>
          <a:prstGeom prst="roundRect">
            <a:avLst>
              <a:gd name="adj" fmla="val 13192"/>
            </a:avLst>
          </a:prstGeom>
          <a:ln w="63500">
            <a:solidFill>
              <a:schemeClr val="accent2"/>
            </a:solidFill>
          </a:ln>
        </p:spPr>
        <p:txBody>
          <a:bodyPr lIns="0" tIns="0" rIns="0" bIns="0"/>
          <a:lstStyle/>
          <a:p/>
        </p:txBody>
      </p:sp>
      <p:sp>
        <p:nvSpPr>
          <p:cNvPr id="221" name="They can use as their foundation the things that are most similar between viruses—and concede that their vaccine might not stimulate the strongest response."/>
          <p:cNvSpPr txBox="1"/>
          <p:nvPr/>
        </p:nvSpPr>
        <p:spPr>
          <a:xfrm>
            <a:off x="269409" y="4061705"/>
            <a:ext cx="11653182" cy="1279216"/>
          </a:xfrm>
          <a:prstGeom prst="rect">
            <a:avLst/>
          </a:prstGeom>
          <a:ln w="12700">
            <a:miter lim="400000"/>
          </a:ln>
        </p:spPr>
        <p:txBody>
          <a:bodyPr lIns="0" tIns="0" rIns="0" bIns="0">
            <a:spAutoFit/>
          </a:bodyPr>
          <a:lstStyle>
            <a:lvl1pPr>
              <a:defRPr sz="3000">
                <a:latin typeface="Times New Roman" panose="02020603050405020304"/>
                <a:ea typeface="Times New Roman" panose="02020603050405020304"/>
                <a:cs typeface="Times New Roman" panose="02020603050405020304"/>
                <a:sym typeface="Times New Roman" panose="02020603050405020304"/>
              </a:defRPr>
            </a:lvl1pPr>
          </a:lstStyle>
          <a:p>
            <a:r>
              <a:t>Gu has said that she wants to be a bridge between the United States and China while inspiring young women and helping China's nascent winter-sports industry to grow.</a:t>
            </a:r>
          </a:p>
        </p:txBody>
      </p:sp>
      <p:sp>
        <p:nvSpPr>
          <p:cNvPr id="222" name="文本框 3"/>
          <p:cNvSpPr txBox="1"/>
          <p:nvPr/>
        </p:nvSpPr>
        <p:spPr>
          <a:xfrm>
            <a:off x="245505" y="5733653"/>
            <a:ext cx="713745" cy="459105"/>
          </a:xfrm>
          <a:prstGeom prst="rect">
            <a:avLst/>
          </a:prstGeom>
          <a:solidFill>
            <a:srgbClr val="0070C0"/>
          </a:solidFill>
          <a:ln w="12700">
            <a:miter lim="400000"/>
          </a:ln>
        </p:spPr>
        <p:txBody>
          <a:bodyPr lIns="45718" tIns="45718" rIns="45718" bIns="45718">
            <a:spAutoFit/>
          </a:bodyPr>
          <a:lstStyle>
            <a:lvl1pPr>
              <a:defRPr sz="24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a:t>
            </a:r>
            <a:endParaRPr>
              <a:latin typeface="微软雅黑" panose="020B0503020204020204" charset="-122"/>
              <a:ea typeface="微软雅黑" panose="020B0503020204020204" charset="-122"/>
            </a:endParaRPr>
          </a:p>
        </p:txBody>
      </p:sp>
      <p:sp>
        <p:nvSpPr>
          <p:cNvPr id="223" name="文本框 9"/>
          <p:cNvSpPr txBox="1"/>
          <p:nvPr/>
        </p:nvSpPr>
        <p:spPr>
          <a:xfrm>
            <a:off x="959485" y="5548868"/>
            <a:ext cx="10835415" cy="951865"/>
          </a:xfrm>
          <a:prstGeom prst="rect">
            <a:avLst/>
          </a:prstGeom>
          <a:ln w="12700">
            <a:miter lim="400000"/>
          </a:ln>
        </p:spPr>
        <p:txBody>
          <a:bodyPr lIns="45718" tIns="45718" rIns="45718" bIns="45718">
            <a:spAutoFit/>
          </a:bodyPr>
          <a:lstStyle>
            <a:lvl1pPr>
              <a:defRPr sz="30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800"/>
              <a:t>谷爱凌曾表示过，她希望成为美国和中国之间的桥梁，同时激励年轻女性，并帮助中国新兴的冬季运动产业发展。</a:t>
            </a:r>
            <a:endParaRPr sz="280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18"/>
                                        </p:tgtEl>
                                        <p:attrNameLst>
                                          <p:attrName>style.visibility</p:attrName>
                                        </p:attrNameLst>
                                      </p:cBhvr>
                                      <p:to>
                                        <p:strVal val="visible"/>
                                      </p:to>
                                    </p:set>
                                    <p:animEffect transition="in" filter="blinds(horizontal)">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23"/>
                                        </p:tgtEl>
                                        <p:attrNameLst>
                                          <p:attrName>style.visibility</p:attrName>
                                        </p:attrNameLst>
                                      </p:cBhvr>
                                      <p:to>
                                        <p:strVal val="visible"/>
                                      </p:to>
                                    </p:set>
                                    <p:animEffect transition="in" filter="blinds(horizontal)">
                                      <p:cBhvr>
                                        <p:cTn id="12"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P spid="223"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文本框 4"/>
          <p:cNvSpPr txBox="1"/>
          <p:nvPr/>
        </p:nvSpPr>
        <p:spPr>
          <a:xfrm>
            <a:off x="69212" y="132713"/>
            <a:ext cx="11949530" cy="1013460"/>
          </a:xfrm>
          <a:prstGeom prst="rect">
            <a:avLst/>
          </a:prstGeom>
          <a:ln w="12700">
            <a:miter lim="400000"/>
          </a:ln>
        </p:spPr>
        <p:txBody>
          <a:bodyPr lIns="45718" tIns="45718" rIns="45718" bIns="45718">
            <a:spAutoFit/>
          </a:bodyPr>
          <a:lstStyle/>
          <a:p>
            <a:pPr algn="ctr">
              <a:defRPr sz="3000" b="1">
                <a:latin typeface="+mj-lt"/>
                <a:ea typeface="+mj-ea"/>
                <a:cs typeface="+mj-cs"/>
                <a:sym typeface="Helvetica"/>
              </a:defRPr>
            </a:pPr>
            <a:r>
              <a:t>5. Gu Ailing aims to inspire young people in China to try sports</a:t>
            </a:r>
          </a:p>
          <a:p>
            <a:pPr algn="ctr">
              <a:defRPr sz="3000" b="1">
                <a:latin typeface="+mj-lt"/>
                <a:ea typeface="+mj-ea"/>
                <a:cs typeface="+mj-cs"/>
                <a:sym typeface="Helvetica"/>
              </a:defRPr>
            </a:pPr>
            <a:r>
              <a:t>    </a:t>
            </a:r>
            <a:r>
              <a:rPr>
                <a:solidFill>
                  <a:schemeClr val="accent2"/>
                </a:solidFill>
                <a:latin typeface="微软雅黑" panose="020B0503020204020204" charset="-122"/>
                <a:ea typeface="微软雅黑" panose="020B0503020204020204" charset="-122"/>
                <a:cs typeface="微软雅黑" panose="020B0503020204020204" charset="-122"/>
              </a:rPr>
              <a:t>谷爱凌鼓励中国年轻人积极参与运动</a:t>
            </a:r>
            <a:endParaRPr>
              <a:solidFill>
                <a:schemeClr val="accent2"/>
              </a:solidFill>
              <a:latin typeface="微软雅黑" panose="020B0503020204020204" charset="-122"/>
              <a:ea typeface="微软雅黑" panose="020B0503020204020204" charset="-122"/>
              <a:cs typeface="微软雅黑" panose="020B0503020204020204" charset="-122"/>
            </a:endParaRPr>
          </a:p>
        </p:txBody>
      </p:sp>
      <p:pic>
        <p:nvPicPr>
          <p:cNvPr id="3" name="谷爱凌">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79714" y="1068957"/>
            <a:ext cx="10232572" cy="5755821"/>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文本框 14"/>
          <p:cNvSpPr txBox="1"/>
          <p:nvPr/>
        </p:nvSpPr>
        <p:spPr>
          <a:xfrm>
            <a:off x="0" y="-635"/>
            <a:ext cx="1955800" cy="459105"/>
          </a:xfrm>
          <a:prstGeom prst="rect">
            <a:avLst/>
          </a:prstGeom>
          <a:solidFill>
            <a:schemeClr val="accent6"/>
          </a:solidFill>
          <a:ln w="12700">
            <a:miter lim="400000"/>
          </a:ln>
        </p:spPr>
        <p:txBody>
          <a:bodyPr wrap="square" lIns="45718" tIns="45718" rIns="45718" bIns="45718">
            <a:spAutoFit/>
          </a:bodyPr>
          <a:lstStyle/>
          <a:p>
            <a:pPr algn="ctr">
              <a:defRPr sz="2400" b="1">
                <a:solidFill>
                  <a:srgbClr val="FFFFFF"/>
                </a:solidFill>
                <a:latin typeface="+mj-lt"/>
                <a:ea typeface="+mj-ea"/>
                <a:cs typeface="+mj-cs"/>
                <a:sym typeface="Helvetica"/>
              </a:defRPr>
            </a:pPr>
            <a:r>
              <a:rPr>
                <a:latin typeface="微软雅黑" panose="020B0503020204020204" charset="-122"/>
                <a:ea typeface="微软雅黑" panose="020B0503020204020204" charset="-122"/>
                <a:cs typeface="微软雅黑" panose="020B0503020204020204" charset="-122"/>
              </a:rPr>
              <a:t>听写</a:t>
            </a:r>
            <a:r>
              <a:rPr>
                <a:latin typeface="微软雅黑" panose="020B0503020204020204" charset="-122"/>
                <a:ea typeface="微软雅黑" panose="020B0503020204020204" charset="-122"/>
                <a:cs typeface="微软雅黑" panose="020B0503020204020204" charset="-122"/>
                <a:sym typeface="Calibri" panose="020F0502020204030204"/>
              </a:rPr>
              <a:t> Part I</a:t>
            </a:r>
            <a:endParaRPr>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229" name="文本框 15"/>
          <p:cNvSpPr txBox="1"/>
          <p:nvPr/>
        </p:nvSpPr>
        <p:spPr>
          <a:xfrm>
            <a:off x="22222" y="641973"/>
            <a:ext cx="12180576" cy="5691505"/>
          </a:xfrm>
          <a:prstGeom prst="rect">
            <a:avLst/>
          </a:prstGeom>
          <a:ln w="12700">
            <a:miter lim="400000"/>
          </a:ln>
        </p:spPr>
        <p:txBody>
          <a:bodyPr lIns="45718" tIns="45718" rIns="45718" bIns="45718">
            <a:spAutoFit/>
          </a:bodyPr>
          <a:lstStyle/>
          <a:p>
            <a:pPr>
              <a:defRPr sz="2600">
                <a:latin typeface="Times New Roman" panose="02020603050405020304"/>
                <a:ea typeface="Times New Roman" panose="02020603050405020304"/>
                <a:cs typeface="Times New Roman" panose="02020603050405020304"/>
                <a:sym typeface="Times New Roman" panose="02020603050405020304"/>
              </a:defRPr>
            </a:pPr>
            <a:r>
              <a:t>     </a:t>
            </a:r>
            <a:r>
              <a:rPr sz="2800"/>
              <a:t>Since I was little I</a:t>
            </a:r>
            <a:r>
              <a:rPr lang="en-US" sz="2800"/>
              <a:t>’</a:t>
            </a:r>
            <a:r>
              <a:rPr sz="2800"/>
              <a:t>ve always said when I</a:t>
            </a:r>
            <a:r>
              <a:rPr lang="en-US" sz="2800"/>
              <a:t>’</a:t>
            </a:r>
            <a:r>
              <a:rPr sz="2800"/>
              <a:t>m in the U.S., I</a:t>
            </a:r>
            <a:r>
              <a:rPr lang="en-US" sz="2800"/>
              <a:t>’</a:t>
            </a:r>
            <a:r>
              <a:rPr sz="2800"/>
              <a:t>m American, when I</a:t>
            </a:r>
            <a:r>
              <a:rPr lang="en-US" sz="2800"/>
              <a:t>’</a:t>
            </a:r>
            <a:r>
              <a:rPr sz="2800"/>
              <a:t>m in China, I’m Chinese. I preserve it by ____________ and being able to ________________ people because that</a:t>
            </a:r>
            <a:r>
              <a:rPr lang="en-US" sz="2800"/>
              <a:t>’</a:t>
            </a:r>
            <a:r>
              <a:rPr sz="2800"/>
              <a:t>s the best way to _______ culture.</a:t>
            </a:r>
            <a:endParaRPr sz="2800"/>
          </a:p>
          <a:p>
            <a:pPr>
              <a:defRPr sz="2800">
                <a:latin typeface="Times New Roman" panose="02020603050405020304"/>
                <a:ea typeface="Times New Roman" panose="02020603050405020304"/>
                <a:cs typeface="Times New Roman" panose="02020603050405020304"/>
                <a:sym typeface="Times New Roman" panose="02020603050405020304"/>
              </a:defRPr>
            </a:pPr>
            <a:r>
              <a:t>     Sports are </a:t>
            </a:r>
            <a:r>
              <a:rPr>
                <a:solidFill>
                  <a:srgbClr val="0433FF"/>
                </a:solidFill>
              </a:rPr>
              <a:t>ingrained</a:t>
            </a:r>
            <a:r>
              <a:t> in ___________ in the U.S. Almost every American kid plays some sport at least one time in their childhood. I hope to ______ more of that to happen in China. </a:t>
            </a:r>
          </a:p>
          <a:p>
            <a:pPr>
              <a:defRPr sz="2800">
                <a:latin typeface="Times New Roman" panose="02020603050405020304"/>
                <a:ea typeface="Times New Roman" panose="02020603050405020304"/>
                <a:cs typeface="Times New Roman" panose="02020603050405020304"/>
                <a:sym typeface="Times New Roman" panose="02020603050405020304"/>
              </a:defRPr>
            </a:pPr>
            <a:r>
              <a:t>     I played basketball over the summers in China. I was __________ on the team. I met a friend in a math class that I was taking during the day, so I was like “hey, you should come to this ________________ that I do at night”. She said, “Okay, whatever.” So she came and ____________ I wasn</a:t>
            </a:r>
            <a:r>
              <a:rPr lang="en-US"/>
              <a:t>’</a:t>
            </a:r>
            <a:r>
              <a:t>t the only girl anymore and so ______________. And then every day every week we</a:t>
            </a:r>
            <a:r>
              <a:rPr lang="en-US"/>
              <a:t>’</a:t>
            </a:r>
            <a:r>
              <a:t>d bring another one, everyone, another person from the class until our math class was all playing basketball and ___________________ were all playing basketball.</a:t>
            </a:r>
          </a:p>
        </p:txBody>
      </p:sp>
      <p:sp>
        <p:nvSpPr>
          <p:cNvPr id="230" name="文本框 2"/>
          <p:cNvSpPr txBox="1"/>
          <p:nvPr/>
        </p:nvSpPr>
        <p:spPr>
          <a:xfrm>
            <a:off x="8303893" y="1464031"/>
            <a:ext cx="2708696" cy="482731"/>
          </a:xfrm>
          <a:prstGeom prst="rect">
            <a:avLst/>
          </a:prstGeom>
          <a:ln w="12700">
            <a:miter lim="400000"/>
          </a:ln>
        </p:spPr>
        <p:txBody>
          <a:bodyPr lIns="45718" tIns="45718" rIns="45718" bIns="45718">
            <a:spAutoFit/>
          </a:bodyPr>
          <a:lstStyle>
            <a:lvl1pPr>
              <a:defRPr sz="2800">
                <a:solidFill>
                  <a:srgbClr val="0433FF"/>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2600"/>
            </a:pPr>
            <a:r>
              <a:rPr sz="2800"/>
              <a:t>transmit</a:t>
            </a:r>
            <a:endParaRPr sz="2800"/>
          </a:p>
        </p:txBody>
      </p:sp>
      <p:sp>
        <p:nvSpPr>
          <p:cNvPr id="231" name="文本框 3"/>
          <p:cNvSpPr txBox="1"/>
          <p:nvPr/>
        </p:nvSpPr>
        <p:spPr>
          <a:xfrm>
            <a:off x="8096250" y="3177540"/>
            <a:ext cx="1868170"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the only girl</a:t>
            </a:r>
          </a:p>
        </p:txBody>
      </p:sp>
      <p:sp>
        <p:nvSpPr>
          <p:cNvPr id="232" name="文本框 4"/>
          <p:cNvSpPr txBox="1"/>
          <p:nvPr/>
        </p:nvSpPr>
        <p:spPr>
          <a:xfrm>
            <a:off x="2280078" y="5732852"/>
            <a:ext cx="3437552"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my friends from China</a:t>
            </a:r>
          </a:p>
        </p:txBody>
      </p:sp>
      <p:sp>
        <p:nvSpPr>
          <p:cNvPr id="233" name="文本框 5"/>
          <p:cNvSpPr txBox="1"/>
          <p:nvPr/>
        </p:nvSpPr>
        <p:spPr>
          <a:xfrm>
            <a:off x="3803685" y="1885544"/>
            <a:ext cx="2166868" cy="482730"/>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youth culture</a:t>
            </a:r>
          </a:p>
        </p:txBody>
      </p:sp>
      <p:sp>
        <p:nvSpPr>
          <p:cNvPr id="234" name="文本框 6"/>
          <p:cNvSpPr txBox="1"/>
          <p:nvPr/>
        </p:nvSpPr>
        <p:spPr>
          <a:xfrm>
            <a:off x="4122146" y="4474519"/>
            <a:ext cx="2262511"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all of a sudden</a:t>
            </a:r>
          </a:p>
        </p:txBody>
      </p:sp>
      <p:sp>
        <p:nvSpPr>
          <p:cNvPr id="235" name="文本框 7"/>
          <p:cNvSpPr txBox="1"/>
          <p:nvPr/>
        </p:nvSpPr>
        <p:spPr>
          <a:xfrm>
            <a:off x="81357" y="4872256"/>
            <a:ext cx="2474661"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we had two girls</a:t>
            </a:r>
          </a:p>
        </p:txBody>
      </p:sp>
      <p:sp>
        <p:nvSpPr>
          <p:cNvPr id="236" name="文本框 8"/>
          <p:cNvSpPr txBox="1"/>
          <p:nvPr/>
        </p:nvSpPr>
        <p:spPr>
          <a:xfrm>
            <a:off x="2952049" y="4055419"/>
            <a:ext cx="3666940"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basketball program</a:t>
            </a:r>
          </a:p>
        </p:txBody>
      </p:sp>
      <p:sp>
        <p:nvSpPr>
          <p:cNvPr id="237" name="文本框 9"/>
          <p:cNvSpPr txBox="1"/>
          <p:nvPr/>
        </p:nvSpPr>
        <p:spPr>
          <a:xfrm>
            <a:off x="144566" y="1464031"/>
            <a:ext cx="2919743"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2600"/>
            </a:pPr>
            <a:r>
              <a:rPr sz="2800"/>
              <a:t>communicate with</a:t>
            </a:r>
            <a:endParaRPr sz="2800"/>
          </a:p>
        </p:txBody>
      </p:sp>
      <p:sp>
        <p:nvSpPr>
          <p:cNvPr id="238" name="文本框 10"/>
          <p:cNvSpPr txBox="1"/>
          <p:nvPr/>
        </p:nvSpPr>
        <p:spPr>
          <a:xfrm>
            <a:off x="9030878" y="2345869"/>
            <a:ext cx="1149456"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inspire</a:t>
            </a:r>
          </a:p>
        </p:txBody>
      </p:sp>
      <p:sp>
        <p:nvSpPr>
          <p:cNvPr id="239" name="文本框 12"/>
          <p:cNvSpPr txBox="1"/>
          <p:nvPr/>
        </p:nvSpPr>
        <p:spPr>
          <a:xfrm>
            <a:off x="5625719" y="1065789"/>
            <a:ext cx="2381907"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2600"/>
            </a:pPr>
            <a:r>
              <a:rPr sz="2800"/>
              <a:t>having friends</a:t>
            </a:r>
            <a:endParaRPr sz="2800"/>
          </a:p>
        </p:txBody>
      </p:sp>
      <p:pic>
        <p:nvPicPr>
          <p:cNvPr id="3" name="谷爱凌 Part I">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352530" y="621538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indefinite" fill="hold"/>
                                        <p:tgtEl>
                                          <p:spTgt spid="239"/>
                                        </p:tgtEl>
                                        <p:attrNameLst>
                                          <p:attrName>style.visibility</p:attrName>
                                        </p:attrNameLst>
                                      </p:cBhvr>
                                      <p:to>
                                        <p:strVal val="visible"/>
                                      </p:to>
                                    </p:set>
                                    <p:animEffect transition="in" filter="blinds(horizont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3" nodeType="clickEffect">
                                  <p:stCondLst>
                                    <p:cond delay="0"/>
                                  </p:stCondLst>
                                  <p:childTnLst>
                                    <p:set>
                                      <p:cBhvr>
                                        <p:cTn id="11" dur="indefinite" fill="hold"/>
                                        <p:tgtEl>
                                          <p:spTgt spid="237"/>
                                        </p:tgtEl>
                                        <p:attrNameLst>
                                          <p:attrName>style.visibility</p:attrName>
                                        </p:attrNameLst>
                                      </p:cBhvr>
                                      <p:to>
                                        <p:strVal val="visible"/>
                                      </p:to>
                                    </p:set>
                                    <p:animEffect transition="in" filter="blinds(horizontal)">
                                      <p:cBhvr>
                                        <p:cTn id="12" dur="5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childTnLst>
                                    <p:set>
                                      <p:cBhvr>
                                        <p:cTn id="16" dur="indefinite" fill="hold"/>
                                        <p:tgtEl>
                                          <p:spTgt spid="230"/>
                                        </p:tgtEl>
                                        <p:attrNameLst>
                                          <p:attrName>style.visibility</p:attrName>
                                        </p:attrNameLst>
                                      </p:cBhvr>
                                      <p:to>
                                        <p:strVal val="visible"/>
                                      </p:to>
                                    </p:set>
                                    <p:animEffect transition="in" filter="blinds(horizontal)">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5" nodeType="clickEffect">
                                  <p:stCondLst>
                                    <p:cond delay="0"/>
                                  </p:stCondLst>
                                  <p:childTnLst>
                                    <p:set>
                                      <p:cBhvr>
                                        <p:cTn id="21" dur="indefinite" fill="hold"/>
                                        <p:tgtEl>
                                          <p:spTgt spid="233"/>
                                        </p:tgtEl>
                                        <p:attrNameLst>
                                          <p:attrName>style.visibility</p:attrName>
                                        </p:attrNameLst>
                                      </p:cBhvr>
                                      <p:to>
                                        <p:strVal val="visible"/>
                                      </p:to>
                                    </p:set>
                                    <p:animEffect transition="in" filter="blinds(horizontal)">
                                      <p:cBhvr>
                                        <p:cTn id="22" dur="500"/>
                                        <p:tgtEl>
                                          <p:spTgt spid="23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6" nodeType="clickEffect">
                                  <p:stCondLst>
                                    <p:cond delay="0"/>
                                  </p:stCondLst>
                                  <p:childTnLst>
                                    <p:set>
                                      <p:cBhvr>
                                        <p:cTn id="26" dur="indefinite" fill="hold"/>
                                        <p:tgtEl>
                                          <p:spTgt spid="238"/>
                                        </p:tgtEl>
                                        <p:attrNameLst>
                                          <p:attrName>style.visibility</p:attrName>
                                        </p:attrNameLst>
                                      </p:cBhvr>
                                      <p:to>
                                        <p:strVal val="visible"/>
                                      </p:to>
                                    </p:set>
                                    <p:animEffect transition="in" filter="blinds(horizontal)">
                                      <p:cBhvr>
                                        <p:cTn id="27" dur="5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231"/>
                                        </p:tgtEl>
                                        <p:attrNameLst>
                                          <p:attrName>style.visibility</p:attrName>
                                        </p:attrNameLst>
                                      </p:cBhvr>
                                      <p:to>
                                        <p:strVal val="visible"/>
                                      </p:to>
                                    </p:set>
                                    <p:animEffect transition="in" filter="blinds(horizontal)">
                                      <p:cBhvr>
                                        <p:cTn id="32" dur="500"/>
                                        <p:tgtEl>
                                          <p:spTgt spid="2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8" nodeType="clickEffect">
                                  <p:stCondLst>
                                    <p:cond delay="0"/>
                                  </p:stCondLst>
                                  <p:childTnLst>
                                    <p:set>
                                      <p:cBhvr>
                                        <p:cTn id="36" dur="indefinite" fill="hold"/>
                                        <p:tgtEl>
                                          <p:spTgt spid="236"/>
                                        </p:tgtEl>
                                        <p:attrNameLst>
                                          <p:attrName>style.visibility</p:attrName>
                                        </p:attrNameLst>
                                      </p:cBhvr>
                                      <p:to>
                                        <p:strVal val="visible"/>
                                      </p:to>
                                    </p:set>
                                    <p:animEffect transition="in" filter="blinds(horizontal)">
                                      <p:cBhvr>
                                        <p:cTn id="37" dur="500"/>
                                        <p:tgtEl>
                                          <p:spTgt spid="23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234"/>
                                        </p:tgtEl>
                                        <p:attrNameLst>
                                          <p:attrName>style.visibility</p:attrName>
                                        </p:attrNameLst>
                                      </p:cBhvr>
                                      <p:to>
                                        <p:strVal val="visible"/>
                                      </p:to>
                                    </p:set>
                                    <p:animEffect transition="in" filter="blinds(horizontal)">
                                      <p:cBhvr>
                                        <p:cTn id="42" dur="500"/>
                                        <p:tgtEl>
                                          <p:spTgt spid="23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0" nodeType="clickEffect">
                                  <p:stCondLst>
                                    <p:cond delay="0"/>
                                  </p:stCondLst>
                                  <p:childTnLst>
                                    <p:set>
                                      <p:cBhvr>
                                        <p:cTn id="46" dur="indefinite" fill="hold"/>
                                        <p:tgtEl>
                                          <p:spTgt spid="235"/>
                                        </p:tgtEl>
                                        <p:attrNameLst>
                                          <p:attrName>style.visibility</p:attrName>
                                        </p:attrNameLst>
                                      </p:cBhvr>
                                      <p:to>
                                        <p:strVal val="visible"/>
                                      </p:to>
                                    </p:set>
                                    <p:animEffect transition="in" filter="blinds(horizontal)">
                                      <p:cBhvr>
                                        <p:cTn id="47" dur="500"/>
                                        <p:tgtEl>
                                          <p:spTgt spid="23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1" nodeType="clickEffect">
                                  <p:stCondLst>
                                    <p:cond delay="0"/>
                                  </p:stCondLst>
                                  <p:childTnLst>
                                    <p:set>
                                      <p:cBhvr>
                                        <p:cTn id="51" dur="indefinite" fill="hold"/>
                                        <p:tgtEl>
                                          <p:spTgt spid="232"/>
                                        </p:tgtEl>
                                        <p:attrNameLst>
                                          <p:attrName>style.visibility</p:attrName>
                                        </p:attrNameLst>
                                      </p:cBhvr>
                                      <p:to>
                                        <p:strVal val="visible"/>
                                      </p:to>
                                    </p:set>
                                    <p:animEffect transition="in" filter="blinds(horizontal)">
                                      <p:cBhvr>
                                        <p:cTn id="5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3"/>
                </p:tgtEl>
              </p:cMediaNode>
            </p:audio>
          </p:childTnLst>
        </p:cTn>
      </p:par>
    </p:tnLst>
    <p:bldLst>
      <p:bldP spid="230" grpId="4" animBg="1" advAuto="0"/>
      <p:bldP spid="231" grpId="7" animBg="1" advAuto="0"/>
      <p:bldP spid="232" grpId="11" animBg="1" advAuto="0"/>
      <p:bldP spid="233" grpId="5" animBg="1" advAuto="0"/>
      <p:bldP spid="234" grpId="9" animBg="1" advAuto="0"/>
      <p:bldP spid="235" grpId="10" animBg="1" advAuto="0"/>
      <p:bldP spid="236" grpId="8" animBg="1" advAuto="0"/>
      <p:bldP spid="237" grpId="3" animBg="1" advAuto="0"/>
      <p:bldP spid="238" grpId="6" animBg="1" advAuto="0"/>
      <p:bldP spid="239"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文本框 14"/>
          <p:cNvSpPr txBox="1"/>
          <p:nvPr/>
        </p:nvSpPr>
        <p:spPr>
          <a:xfrm>
            <a:off x="0" y="0"/>
            <a:ext cx="2172335" cy="490220"/>
          </a:xfrm>
          <a:prstGeom prst="rect">
            <a:avLst/>
          </a:prstGeom>
          <a:solidFill>
            <a:schemeClr val="accent6"/>
          </a:solidFill>
          <a:ln w="12700">
            <a:miter lim="400000"/>
          </a:ln>
        </p:spPr>
        <p:txBody>
          <a:bodyPr wrap="square" lIns="45718" tIns="45718" rIns="45718" bIns="45718">
            <a:spAutoFit/>
          </a:bodyPr>
          <a:lstStyle/>
          <a:p>
            <a:pPr algn="ctr">
              <a:defRPr sz="2600" b="1">
                <a:solidFill>
                  <a:srgbClr val="FFFFFF"/>
                </a:solidFill>
                <a:latin typeface="+mj-lt"/>
                <a:ea typeface="+mj-ea"/>
                <a:cs typeface="+mj-cs"/>
                <a:sym typeface="Helvetica"/>
              </a:defRPr>
            </a:pPr>
            <a:r>
              <a:rPr>
                <a:latin typeface="微软雅黑" panose="020B0503020204020204" charset="-122"/>
                <a:ea typeface="微软雅黑" panose="020B0503020204020204" charset="-122"/>
                <a:cs typeface="微软雅黑" panose="020B0503020204020204" charset="-122"/>
              </a:rPr>
              <a:t>听写</a:t>
            </a:r>
            <a:r>
              <a:rPr>
                <a:latin typeface="微软雅黑" panose="020B0503020204020204" charset="-122"/>
                <a:ea typeface="微软雅黑" panose="020B0503020204020204" charset="-122"/>
                <a:cs typeface="微软雅黑" panose="020B0503020204020204" charset="-122"/>
                <a:sym typeface="Calibri" panose="020F0502020204030204"/>
              </a:rPr>
              <a:t> Part II</a:t>
            </a:r>
            <a:endParaRPr>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243" name="文本框 15"/>
          <p:cNvSpPr txBox="1"/>
          <p:nvPr/>
        </p:nvSpPr>
        <p:spPr>
          <a:xfrm>
            <a:off x="33651" y="608954"/>
            <a:ext cx="12125332" cy="5461000"/>
          </a:xfrm>
          <a:prstGeom prst="rect">
            <a:avLst/>
          </a:prstGeom>
          <a:ln w="12700">
            <a:miter lim="400000"/>
          </a:ln>
        </p:spPr>
        <p:txBody>
          <a:bodyPr lIns="45718" tIns="45718" rIns="45718" bIns="45718">
            <a:spAutoFit/>
          </a:bodyPr>
          <a:lstStyle/>
          <a:p>
            <a:pPr>
              <a:defRPr sz="3000">
                <a:latin typeface="Times New Roman" panose="02020603050405020304"/>
                <a:ea typeface="Times New Roman" panose="02020603050405020304"/>
                <a:cs typeface="Times New Roman" panose="02020603050405020304"/>
                <a:sym typeface="Times New Roman" panose="02020603050405020304"/>
              </a:defRPr>
            </a:pPr>
            <a:r>
              <a:t>     </a:t>
            </a:r>
            <a:r>
              <a:rPr sz="2900"/>
              <a:t>I just want to give more kids the __________ to try sports because I think that sport culture still _______________. And so I hope to be a part of that group.</a:t>
            </a:r>
            <a:endParaRPr sz="2900"/>
          </a:p>
          <a:p>
            <a:pPr>
              <a:defRPr sz="2900">
                <a:latin typeface="Times New Roman" panose="02020603050405020304"/>
                <a:ea typeface="Times New Roman" panose="02020603050405020304"/>
                <a:cs typeface="Times New Roman" panose="02020603050405020304"/>
                <a:sym typeface="Times New Roman" panose="02020603050405020304"/>
              </a:defRPr>
            </a:pPr>
            <a:r>
              <a:t>     I knew that ___________ were gonna be in China and I think that this actually offered a really good opportunity because a lot of people were gonna watch the Olympics who perhaps hadn</a:t>
            </a:r>
            <a:r>
              <a:rPr lang="en-US"/>
              <a:t>’</a:t>
            </a:r>
            <a:r>
              <a:t>t _______________ before, look at their TVs and say, “hey, we</a:t>
            </a:r>
            <a:r>
              <a:rPr lang="en-US"/>
              <a:t>’</a:t>
            </a:r>
            <a:r>
              <a:t>re the same age and she’s ________________. I can, too.”</a:t>
            </a:r>
          </a:p>
          <a:p>
            <a:pPr>
              <a:defRPr sz="2900">
                <a:latin typeface="Times New Roman" panose="02020603050405020304"/>
                <a:ea typeface="Times New Roman" panose="02020603050405020304"/>
                <a:cs typeface="Times New Roman" panose="02020603050405020304"/>
                <a:sym typeface="Times New Roman" panose="02020603050405020304"/>
              </a:defRPr>
            </a:pPr>
            <a:r>
              <a:t>     Standing on the podium, it’s very ________. But to me, I think my most emotional moments happen _______________ because that's really where the work happens. After my halfpipe run, I got a 93.5 or 93 and so I</a:t>
            </a:r>
            <a:r>
              <a:rPr lang="en-US"/>
              <a:t>’</a:t>
            </a:r>
            <a:r>
              <a:t>m just ______ on this, on this sled on the way up. And there</a:t>
            </a:r>
            <a:r>
              <a:rPr lang="en-US"/>
              <a:t>’</a:t>
            </a:r>
            <a:r>
              <a:t>s a guy driving the sled. So I'm like _________________. He</a:t>
            </a:r>
            <a:r>
              <a:rPr lang="en-US"/>
              <a:t>’</a:t>
            </a:r>
            <a:r>
              <a:t>s like, “Are you okay?” And I</a:t>
            </a:r>
            <a:r>
              <a:rPr lang="en-US"/>
              <a:t>’</a:t>
            </a:r>
            <a:r>
              <a:t>m like, “I</a:t>
            </a:r>
            <a:r>
              <a:rPr lang="en-US"/>
              <a:t>’</a:t>
            </a:r>
            <a:r>
              <a:t>m great. I'm more than okay. This is the moment _____________.”</a:t>
            </a:r>
          </a:p>
        </p:txBody>
      </p:sp>
      <p:sp>
        <p:nvSpPr>
          <p:cNvPr id="244" name="文本框 20"/>
          <p:cNvSpPr txBox="1"/>
          <p:nvPr/>
        </p:nvSpPr>
        <p:spPr>
          <a:xfrm>
            <a:off x="5409924" y="631193"/>
            <a:ext cx="3402972" cy="494892"/>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2600"/>
            </a:pPr>
            <a:r>
              <a:rPr sz="2900"/>
              <a:t>opportunity</a:t>
            </a:r>
            <a:endParaRPr sz="2900"/>
          </a:p>
        </p:txBody>
      </p:sp>
      <p:sp>
        <p:nvSpPr>
          <p:cNvPr id="245" name="文本框 4"/>
          <p:cNvSpPr txBox="1"/>
          <p:nvPr/>
        </p:nvSpPr>
        <p:spPr>
          <a:xfrm>
            <a:off x="4528185" y="2393950"/>
            <a:ext cx="2746375" cy="535940"/>
          </a:xfrm>
          <a:prstGeom prst="rect">
            <a:avLst/>
          </a:prstGeom>
          <a:ln w="12700">
            <a:miter lim="400000"/>
          </a:ln>
        </p:spPr>
        <p:txBody>
          <a:bodyPr wrap="square"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heard of the sport</a:t>
            </a:r>
          </a:p>
        </p:txBody>
      </p:sp>
      <p:sp>
        <p:nvSpPr>
          <p:cNvPr id="246" name="文本框 5"/>
          <p:cNvSpPr txBox="1"/>
          <p:nvPr/>
        </p:nvSpPr>
        <p:spPr>
          <a:xfrm>
            <a:off x="5931280" y="2798728"/>
            <a:ext cx="3028760" cy="494892"/>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out there doing that</a:t>
            </a:r>
          </a:p>
        </p:txBody>
      </p:sp>
      <p:sp>
        <p:nvSpPr>
          <p:cNvPr id="247" name="文本框 6"/>
          <p:cNvSpPr txBox="1"/>
          <p:nvPr/>
        </p:nvSpPr>
        <p:spPr>
          <a:xfrm>
            <a:off x="5547652" y="3232755"/>
            <a:ext cx="1647828" cy="494891"/>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symbolic</a:t>
            </a:r>
          </a:p>
        </p:txBody>
      </p:sp>
      <p:sp>
        <p:nvSpPr>
          <p:cNvPr id="248" name="文本框 7"/>
          <p:cNvSpPr txBox="1"/>
          <p:nvPr/>
        </p:nvSpPr>
        <p:spPr>
          <a:xfrm>
            <a:off x="4282114" y="3722122"/>
            <a:ext cx="3239145" cy="494892"/>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behind the scenes</a:t>
            </a:r>
          </a:p>
        </p:txBody>
      </p:sp>
      <p:sp>
        <p:nvSpPr>
          <p:cNvPr id="249" name="文本框 8"/>
          <p:cNvSpPr txBox="1"/>
          <p:nvPr/>
        </p:nvSpPr>
        <p:spPr>
          <a:xfrm>
            <a:off x="167812" y="5034179"/>
            <a:ext cx="3028760" cy="494891"/>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shaking behind him</a:t>
            </a:r>
          </a:p>
        </p:txBody>
      </p:sp>
      <p:sp>
        <p:nvSpPr>
          <p:cNvPr id="250" name="文本框 9"/>
          <p:cNvSpPr txBox="1"/>
          <p:nvPr/>
        </p:nvSpPr>
        <p:spPr>
          <a:xfrm>
            <a:off x="10609074" y="4143621"/>
            <a:ext cx="1160785" cy="494891"/>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crying</a:t>
            </a:r>
          </a:p>
        </p:txBody>
      </p:sp>
      <p:sp>
        <p:nvSpPr>
          <p:cNvPr id="251" name="文本框 10"/>
          <p:cNvSpPr txBox="1"/>
          <p:nvPr/>
        </p:nvSpPr>
        <p:spPr>
          <a:xfrm>
            <a:off x="5441475" y="5486560"/>
            <a:ext cx="2502971" cy="535940"/>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I</a:t>
            </a:r>
            <a:r>
              <a:rPr lang="en-US"/>
              <a:t>’</a:t>
            </a:r>
            <a:r>
              <a:t>ve dreamed of</a:t>
            </a:r>
          </a:p>
        </p:txBody>
      </p:sp>
      <p:sp>
        <p:nvSpPr>
          <p:cNvPr id="252" name="文本框 20"/>
          <p:cNvSpPr txBox="1"/>
          <p:nvPr/>
        </p:nvSpPr>
        <p:spPr>
          <a:xfrm>
            <a:off x="2288497" y="1486729"/>
            <a:ext cx="2065971" cy="494891"/>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the Olympics</a:t>
            </a:r>
          </a:p>
        </p:txBody>
      </p:sp>
      <p:sp>
        <p:nvSpPr>
          <p:cNvPr id="253" name="文本框 20"/>
          <p:cNvSpPr txBox="1"/>
          <p:nvPr/>
        </p:nvSpPr>
        <p:spPr>
          <a:xfrm>
            <a:off x="2726963" y="1050704"/>
            <a:ext cx="3239145" cy="494891"/>
          </a:xfrm>
          <a:prstGeom prst="rect">
            <a:avLst/>
          </a:prstGeom>
          <a:ln w="12700">
            <a:miter lim="400000"/>
          </a:ln>
        </p:spPr>
        <p:txBody>
          <a:bodyPr lIns="45718" tIns="45718" rIns="45718" bIns="45718">
            <a:spAutoFit/>
          </a:bodyPr>
          <a:lstStyle>
            <a:lvl1pPr>
              <a:defRPr sz="29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sz="2600"/>
            </a:pPr>
            <a:r>
              <a:rPr sz="2900"/>
              <a:t>has room to grow</a:t>
            </a:r>
            <a:endParaRPr sz="2900"/>
          </a:p>
        </p:txBody>
      </p:sp>
      <p:pic>
        <p:nvPicPr>
          <p:cNvPr id="2" name="谷爱凌 Part II">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208385" y="606996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indefinite" fill="hold"/>
                                        <p:tgtEl>
                                          <p:spTgt spid="244"/>
                                        </p:tgtEl>
                                        <p:attrNameLst>
                                          <p:attrName>style.visibility</p:attrName>
                                        </p:attrNameLst>
                                      </p:cBhvr>
                                      <p:to>
                                        <p:strVal val="visible"/>
                                      </p:to>
                                    </p:set>
                                    <p:animEffect transition="in" filter="blinds(horizontal)">
                                      <p:cBhvr>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3" nodeType="clickEffect">
                                  <p:stCondLst>
                                    <p:cond delay="0"/>
                                  </p:stCondLst>
                                  <p:childTnLst>
                                    <p:set>
                                      <p:cBhvr>
                                        <p:cTn id="11" dur="indefinite" fill="hold"/>
                                        <p:tgtEl>
                                          <p:spTgt spid="253"/>
                                        </p:tgtEl>
                                        <p:attrNameLst>
                                          <p:attrName>style.visibility</p:attrName>
                                        </p:attrNameLst>
                                      </p:cBhvr>
                                      <p:to>
                                        <p:strVal val="visible"/>
                                      </p:to>
                                    </p:set>
                                    <p:animEffect transition="in" filter="blinds(horizontal)">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childTnLst>
                                    <p:set>
                                      <p:cBhvr>
                                        <p:cTn id="16" dur="indefinite" fill="hold"/>
                                        <p:tgtEl>
                                          <p:spTgt spid="252"/>
                                        </p:tgtEl>
                                        <p:attrNameLst>
                                          <p:attrName>style.visibility</p:attrName>
                                        </p:attrNameLst>
                                      </p:cBhvr>
                                      <p:to>
                                        <p:strVal val="visible"/>
                                      </p:to>
                                    </p:set>
                                    <p:animEffect transition="in" filter="blinds(horizontal)">
                                      <p:cBhvr>
                                        <p:cTn id="17" dur="500"/>
                                        <p:tgtEl>
                                          <p:spTgt spid="25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5" nodeType="clickEffect">
                                  <p:stCondLst>
                                    <p:cond delay="0"/>
                                  </p:stCondLst>
                                  <p:childTnLst>
                                    <p:set>
                                      <p:cBhvr>
                                        <p:cTn id="21" dur="indefinite" fill="hold"/>
                                        <p:tgtEl>
                                          <p:spTgt spid="245"/>
                                        </p:tgtEl>
                                        <p:attrNameLst>
                                          <p:attrName>style.visibility</p:attrName>
                                        </p:attrNameLst>
                                      </p:cBhvr>
                                      <p:to>
                                        <p:strVal val="visible"/>
                                      </p:to>
                                    </p:set>
                                    <p:animEffect transition="in" filter="blinds(horizontal)">
                                      <p:cBhvr>
                                        <p:cTn id="22" dur="500"/>
                                        <p:tgtEl>
                                          <p:spTgt spid="24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6" nodeType="clickEffect">
                                  <p:stCondLst>
                                    <p:cond delay="0"/>
                                  </p:stCondLst>
                                  <p:childTnLst>
                                    <p:set>
                                      <p:cBhvr>
                                        <p:cTn id="26" dur="indefinite" fill="hold"/>
                                        <p:tgtEl>
                                          <p:spTgt spid="246"/>
                                        </p:tgtEl>
                                        <p:attrNameLst>
                                          <p:attrName>style.visibility</p:attrName>
                                        </p:attrNameLst>
                                      </p:cBhvr>
                                      <p:to>
                                        <p:strVal val="visible"/>
                                      </p:to>
                                    </p:set>
                                    <p:animEffect transition="in" filter="blinds(horizontal)">
                                      <p:cBhvr>
                                        <p:cTn id="27" dur="500"/>
                                        <p:tgtEl>
                                          <p:spTgt spid="24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247"/>
                                        </p:tgtEl>
                                        <p:attrNameLst>
                                          <p:attrName>style.visibility</p:attrName>
                                        </p:attrNameLst>
                                      </p:cBhvr>
                                      <p:to>
                                        <p:strVal val="visible"/>
                                      </p:to>
                                    </p:set>
                                    <p:animEffect transition="in" filter="blinds(horizontal)">
                                      <p:cBhvr>
                                        <p:cTn id="32" dur="500"/>
                                        <p:tgtEl>
                                          <p:spTgt spid="24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8" nodeType="clickEffect">
                                  <p:stCondLst>
                                    <p:cond delay="0"/>
                                  </p:stCondLst>
                                  <p:childTnLst>
                                    <p:set>
                                      <p:cBhvr>
                                        <p:cTn id="36" dur="indefinite" fill="hold"/>
                                        <p:tgtEl>
                                          <p:spTgt spid="248"/>
                                        </p:tgtEl>
                                        <p:attrNameLst>
                                          <p:attrName>style.visibility</p:attrName>
                                        </p:attrNameLst>
                                      </p:cBhvr>
                                      <p:to>
                                        <p:strVal val="visible"/>
                                      </p:to>
                                    </p:set>
                                    <p:animEffect transition="in" filter="blinds(horizontal)">
                                      <p:cBhvr>
                                        <p:cTn id="37" dur="500"/>
                                        <p:tgtEl>
                                          <p:spTgt spid="24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250"/>
                                        </p:tgtEl>
                                        <p:attrNameLst>
                                          <p:attrName>style.visibility</p:attrName>
                                        </p:attrNameLst>
                                      </p:cBhvr>
                                      <p:to>
                                        <p:strVal val="visible"/>
                                      </p:to>
                                    </p:set>
                                    <p:animEffect transition="in" filter="blinds(horizontal)">
                                      <p:cBhvr>
                                        <p:cTn id="42" dur="500"/>
                                        <p:tgtEl>
                                          <p:spTgt spid="25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0" nodeType="clickEffect">
                                  <p:stCondLst>
                                    <p:cond delay="0"/>
                                  </p:stCondLst>
                                  <p:childTnLst>
                                    <p:set>
                                      <p:cBhvr>
                                        <p:cTn id="46" dur="indefinite" fill="hold"/>
                                        <p:tgtEl>
                                          <p:spTgt spid="249"/>
                                        </p:tgtEl>
                                        <p:attrNameLst>
                                          <p:attrName>style.visibility</p:attrName>
                                        </p:attrNameLst>
                                      </p:cBhvr>
                                      <p:to>
                                        <p:strVal val="visible"/>
                                      </p:to>
                                    </p:set>
                                    <p:animEffect transition="in" filter="blinds(horizontal)">
                                      <p:cBhvr>
                                        <p:cTn id="47" dur="500"/>
                                        <p:tgtEl>
                                          <p:spTgt spid="24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1" nodeType="clickEffect">
                                  <p:stCondLst>
                                    <p:cond delay="0"/>
                                  </p:stCondLst>
                                  <p:childTnLst>
                                    <p:set>
                                      <p:cBhvr>
                                        <p:cTn id="51" dur="indefinite" fill="hold"/>
                                        <p:tgtEl>
                                          <p:spTgt spid="251"/>
                                        </p:tgtEl>
                                        <p:attrNameLst>
                                          <p:attrName>style.visibility</p:attrName>
                                        </p:attrNameLst>
                                      </p:cBhvr>
                                      <p:to>
                                        <p:strVal val="visible"/>
                                      </p:to>
                                    </p:set>
                                    <p:animEffect transition="in" filter="blinds(horizontal)">
                                      <p:cBhvr>
                                        <p:cTn id="52"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1">
                  <p:stCondLst>
                    <p:cond delay="indefinite"/>
                  </p:stCondLst>
                  <p:endCondLst>
                    <p:cond evt="onStopAudio" delay="0">
                      <p:tgtEl>
                        <p:sldTgt/>
                      </p:tgtEl>
                    </p:cond>
                  </p:endCondLst>
                </p:cTn>
                <p:tgtEl>
                  <p:spTgt spid="2"/>
                </p:tgtEl>
              </p:cMediaNode>
            </p:audio>
          </p:childTnLst>
        </p:cTn>
      </p:par>
    </p:tnLst>
    <p:bldLst>
      <p:bldP spid="244" grpId="2" animBg="1" advAuto="0"/>
      <p:bldP spid="245" grpId="5" animBg="1" advAuto="0"/>
      <p:bldP spid="246" grpId="6" animBg="1" advAuto="0"/>
      <p:bldP spid="247" grpId="7" animBg="1" advAuto="0"/>
      <p:bldP spid="248" grpId="8" animBg="1" advAuto="0"/>
      <p:bldP spid="249" grpId="10" animBg="1" advAuto="0"/>
      <p:bldP spid="250" grpId="9" animBg="1" advAuto="0"/>
      <p:bldP spid="251" grpId="11" animBg="1" advAuto="0"/>
      <p:bldP spid="252" grpId="4" animBg="1" advAuto="0"/>
      <p:bldP spid="253"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文本框 14"/>
          <p:cNvSpPr txBox="1"/>
          <p:nvPr/>
        </p:nvSpPr>
        <p:spPr>
          <a:xfrm>
            <a:off x="0" y="0"/>
            <a:ext cx="2225675" cy="490220"/>
          </a:xfrm>
          <a:prstGeom prst="rect">
            <a:avLst/>
          </a:prstGeom>
          <a:solidFill>
            <a:schemeClr val="accent6"/>
          </a:solidFill>
          <a:ln w="12700">
            <a:miter lim="400000"/>
          </a:ln>
        </p:spPr>
        <p:txBody>
          <a:bodyPr wrap="square" lIns="45718" tIns="45718" rIns="45718" bIns="45718">
            <a:spAutoFit/>
          </a:bodyPr>
          <a:lstStyle/>
          <a:p>
            <a:pPr algn="ctr">
              <a:defRPr sz="2600" b="1">
                <a:solidFill>
                  <a:srgbClr val="FFFFFF"/>
                </a:solidFill>
                <a:latin typeface="+mj-lt"/>
                <a:ea typeface="+mj-ea"/>
                <a:cs typeface="+mj-cs"/>
                <a:sym typeface="Helvetica"/>
              </a:defRPr>
            </a:pPr>
            <a:r>
              <a:rPr>
                <a:latin typeface="微软雅黑" panose="020B0503020204020204" charset="-122"/>
                <a:ea typeface="微软雅黑" panose="020B0503020204020204" charset="-122"/>
                <a:cs typeface="微软雅黑" panose="020B0503020204020204" charset="-122"/>
              </a:rPr>
              <a:t>听写</a:t>
            </a:r>
            <a:r>
              <a:rPr>
                <a:latin typeface="微软雅黑" panose="020B0503020204020204" charset="-122"/>
                <a:ea typeface="微软雅黑" panose="020B0503020204020204" charset="-122"/>
                <a:cs typeface="微软雅黑" panose="020B0503020204020204" charset="-122"/>
                <a:sym typeface="Calibri" panose="020F0502020204030204"/>
              </a:rPr>
              <a:t> Part III</a:t>
            </a:r>
            <a:endParaRPr>
              <a:latin typeface="微软雅黑" panose="020B0503020204020204" charset="-122"/>
              <a:ea typeface="微软雅黑" panose="020B0503020204020204" charset="-122"/>
              <a:cs typeface="微软雅黑" panose="020B0503020204020204" charset="-122"/>
              <a:sym typeface="Calibri" panose="020F0502020204030204"/>
            </a:endParaRPr>
          </a:p>
        </p:txBody>
      </p:sp>
      <p:sp>
        <p:nvSpPr>
          <p:cNvPr id="257" name="文本框 15"/>
          <p:cNvSpPr txBox="1"/>
          <p:nvPr/>
        </p:nvSpPr>
        <p:spPr>
          <a:xfrm>
            <a:off x="33651" y="621654"/>
            <a:ext cx="12125332" cy="6091555"/>
          </a:xfrm>
          <a:prstGeom prst="rect">
            <a:avLst/>
          </a:prstGeom>
          <a:ln w="12700">
            <a:miter lim="400000"/>
          </a:ln>
        </p:spPr>
        <p:txBody>
          <a:bodyPr lIns="45718" tIns="45718" rIns="45718" bIns="45718">
            <a:spAutoFit/>
          </a:bodyPr>
          <a:lstStyle/>
          <a:p>
            <a:pPr>
              <a:defRPr sz="3000">
                <a:latin typeface="Times New Roman" panose="02020603050405020304"/>
                <a:ea typeface="Times New Roman" panose="02020603050405020304"/>
                <a:cs typeface="Times New Roman" panose="02020603050405020304"/>
                <a:sym typeface="Times New Roman" panose="02020603050405020304"/>
              </a:defRPr>
            </a:pPr>
            <a:r>
              <a:t>     I didn</a:t>
            </a:r>
            <a:r>
              <a:rPr lang="en-US"/>
              <a:t>’</a:t>
            </a:r>
            <a:r>
              <a:t>t make any adjustments and I</a:t>
            </a:r>
            <a:r>
              <a:rPr lang="en-US"/>
              <a:t>’</a:t>
            </a:r>
            <a:r>
              <a:t>ve made my routine and the way that I ski, and the way that I _______ and the way that I train have ________________ because I don</a:t>
            </a:r>
            <a:r>
              <a:rPr lang="en-US"/>
              <a:t>’</a:t>
            </a:r>
            <a:r>
              <a:t>t think that should be limited to _______________________. It really just is ______ to me. I think because the sport is international and my whole _______ is that I want to make sports international. </a:t>
            </a:r>
          </a:p>
          <a:p>
            <a:pPr>
              <a:defRPr sz="3000">
                <a:latin typeface="Times New Roman" panose="02020603050405020304"/>
                <a:ea typeface="Times New Roman" panose="02020603050405020304"/>
                <a:cs typeface="Times New Roman" panose="02020603050405020304"/>
                <a:sym typeface="Times New Roman" panose="02020603050405020304"/>
              </a:defRPr>
            </a:pPr>
            <a:r>
              <a:t>     When you have an opportunity to ____________, always take it because ________ that can happen is you don</a:t>
            </a:r>
            <a:r>
              <a:rPr lang="en-US"/>
              <a:t>’</a:t>
            </a:r>
            <a:r>
              <a:t>t like it, even if that means if you're the only girl in something that ________________, and overcoming, speaking up at a board meeting or speaking up in class or ______ next to someone who you normally don</a:t>
            </a:r>
            <a:r>
              <a:rPr lang="en-US"/>
              <a:t>’</a:t>
            </a:r>
            <a:r>
              <a:t>t sit next to at lunch. Just kind of encouraging people through my ___________, in an extreme sport, and my participation in extreme sport in China, competing in China.</a:t>
            </a:r>
          </a:p>
        </p:txBody>
      </p:sp>
      <p:sp>
        <p:nvSpPr>
          <p:cNvPr id="258" name="文本框 20"/>
          <p:cNvSpPr txBox="1"/>
          <p:nvPr/>
        </p:nvSpPr>
        <p:spPr>
          <a:xfrm>
            <a:off x="138379" y="1502670"/>
            <a:ext cx="3402972" cy="507052"/>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remained the same</a:t>
            </a:r>
          </a:p>
        </p:txBody>
      </p:sp>
      <p:sp>
        <p:nvSpPr>
          <p:cNvPr id="259" name="文本框 4"/>
          <p:cNvSpPr txBox="1"/>
          <p:nvPr/>
        </p:nvSpPr>
        <p:spPr>
          <a:xfrm>
            <a:off x="5533390" y="2423795"/>
            <a:ext cx="1638300"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message</a:t>
            </a:r>
          </a:p>
        </p:txBody>
      </p:sp>
      <p:sp>
        <p:nvSpPr>
          <p:cNvPr id="260" name="文本框 5"/>
          <p:cNvSpPr txBox="1"/>
          <p:nvPr/>
        </p:nvSpPr>
        <p:spPr>
          <a:xfrm>
            <a:off x="5781040" y="3298190"/>
            <a:ext cx="2321560"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try something</a:t>
            </a:r>
          </a:p>
        </p:txBody>
      </p:sp>
      <p:sp>
        <p:nvSpPr>
          <p:cNvPr id="261" name="文本框 6"/>
          <p:cNvSpPr txBox="1"/>
          <p:nvPr/>
        </p:nvSpPr>
        <p:spPr>
          <a:xfrm>
            <a:off x="109220" y="3789045"/>
            <a:ext cx="1592580"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the worst</a:t>
            </a:r>
          </a:p>
        </p:txBody>
      </p:sp>
      <p:sp>
        <p:nvSpPr>
          <p:cNvPr id="262" name="文本框 7"/>
          <p:cNvSpPr txBox="1"/>
          <p:nvPr/>
        </p:nvSpPr>
        <p:spPr>
          <a:xfrm>
            <a:off x="4297282" y="4245386"/>
            <a:ext cx="3239145" cy="551815"/>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you</a:t>
            </a:r>
            <a:r>
              <a:rPr lang="en-US"/>
              <a:t>’</a:t>
            </a:r>
            <a:r>
              <a:t>re afraid to do</a:t>
            </a:r>
          </a:p>
        </p:txBody>
      </p:sp>
      <p:sp>
        <p:nvSpPr>
          <p:cNvPr id="263" name="文本框 8"/>
          <p:cNvSpPr txBox="1"/>
          <p:nvPr/>
        </p:nvSpPr>
        <p:spPr>
          <a:xfrm>
            <a:off x="7034530" y="4684395"/>
            <a:ext cx="1159510"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sitting</a:t>
            </a:r>
          </a:p>
        </p:txBody>
      </p:sp>
      <p:sp>
        <p:nvSpPr>
          <p:cNvPr id="264" name="文本框 9"/>
          <p:cNvSpPr txBox="1"/>
          <p:nvPr/>
        </p:nvSpPr>
        <p:spPr>
          <a:xfrm>
            <a:off x="3586438" y="1050156"/>
            <a:ext cx="2884190" cy="507051"/>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prepare</a:t>
            </a:r>
          </a:p>
        </p:txBody>
      </p:sp>
      <p:sp>
        <p:nvSpPr>
          <p:cNvPr id="265" name="文本框 10"/>
          <p:cNvSpPr txBox="1"/>
          <p:nvPr/>
        </p:nvSpPr>
        <p:spPr>
          <a:xfrm>
            <a:off x="1968500" y="5607050"/>
            <a:ext cx="2037715" cy="551815"/>
          </a:xfrm>
          <a:prstGeom prst="rect">
            <a:avLst/>
          </a:prstGeom>
          <a:ln w="12700">
            <a:miter lim="400000"/>
          </a:ln>
        </p:spPr>
        <p:txBody>
          <a:bodyPr wrap="square"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participation</a:t>
            </a:r>
          </a:p>
        </p:txBody>
      </p:sp>
      <p:sp>
        <p:nvSpPr>
          <p:cNvPr id="266" name="文本框 20"/>
          <p:cNvSpPr txBox="1"/>
          <p:nvPr/>
        </p:nvSpPr>
        <p:spPr>
          <a:xfrm>
            <a:off x="6957566" y="1924193"/>
            <a:ext cx="3402967" cy="507051"/>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unique</a:t>
            </a:r>
          </a:p>
        </p:txBody>
      </p:sp>
      <p:sp>
        <p:nvSpPr>
          <p:cNvPr id="267" name="文本框 20"/>
          <p:cNvSpPr txBox="1"/>
          <p:nvPr/>
        </p:nvSpPr>
        <p:spPr>
          <a:xfrm>
            <a:off x="110746" y="1924193"/>
            <a:ext cx="4472458" cy="551815"/>
          </a:xfrm>
          <a:prstGeom prst="rect">
            <a:avLst/>
          </a:prstGeom>
          <a:ln w="12700">
            <a:miter lim="400000"/>
          </a:ln>
        </p:spPr>
        <p:txBody>
          <a:bodyPr lIns="45718" tIns="45718" rIns="45718" bIns="45718">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what country I</a:t>
            </a:r>
            <a:r>
              <a:rPr lang="en-US"/>
              <a:t>’</a:t>
            </a:r>
            <a:r>
              <a:t>m skiing for</a:t>
            </a:r>
          </a:p>
        </p:txBody>
      </p:sp>
      <p:pic>
        <p:nvPicPr>
          <p:cNvPr id="2" name="谷爱凌 Part III">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1064240" y="615886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indefinite" fill="hold"/>
                                        <p:tgtEl>
                                          <p:spTgt spid="264"/>
                                        </p:tgtEl>
                                        <p:attrNameLst>
                                          <p:attrName>style.visibility</p:attrName>
                                        </p:attrNameLst>
                                      </p:cBhvr>
                                      <p:to>
                                        <p:strVal val="visible"/>
                                      </p:to>
                                    </p:set>
                                    <p:animEffect transition="in" filter="blinds(horizontal)">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3" nodeType="clickEffect">
                                  <p:stCondLst>
                                    <p:cond delay="0"/>
                                  </p:stCondLst>
                                  <p:childTnLst>
                                    <p:set>
                                      <p:cBhvr>
                                        <p:cTn id="11" dur="indefinite" fill="hold"/>
                                        <p:tgtEl>
                                          <p:spTgt spid="258"/>
                                        </p:tgtEl>
                                        <p:attrNameLst>
                                          <p:attrName>style.visibility</p:attrName>
                                        </p:attrNameLst>
                                      </p:cBhvr>
                                      <p:to>
                                        <p:strVal val="visible"/>
                                      </p:to>
                                    </p:set>
                                    <p:animEffect transition="in" filter="blinds(horizontal)">
                                      <p:cBhvr>
                                        <p:cTn id="12" dur="5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4" nodeType="clickEffect">
                                  <p:stCondLst>
                                    <p:cond delay="0"/>
                                  </p:stCondLst>
                                  <p:childTnLst>
                                    <p:set>
                                      <p:cBhvr>
                                        <p:cTn id="16" dur="indefinite" fill="hold"/>
                                        <p:tgtEl>
                                          <p:spTgt spid="267"/>
                                        </p:tgtEl>
                                        <p:attrNameLst>
                                          <p:attrName>style.visibility</p:attrName>
                                        </p:attrNameLst>
                                      </p:cBhvr>
                                      <p:to>
                                        <p:strVal val="visible"/>
                                      </p:to>
                                    </p:set>
                                    <p:animEffect transition="in" filter="blinds(horizontal)">
                                      <p:cBhvr>
                                        <p:cTn id="17" dur="50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5" nodeType="clickEffect">
                                  <p:stCondLst>
                                    <p:cond delay="0"/>
                                  </p:stCondLst>
                                  <p:childTnLst>
                                    <p:set>
                                      <p:cBhvr>
                                        <p:cTn id="21" dur="indefinite" fill="hold"/>
                                        <p:tgtEl>
                                          <p:spTgt spid="266"/>
                                        </p:tgtEl>
                                        <p:attrNameLst>
                                          <p:attrName>style.visibility</p:attrName>
                                        </p:attrNameLst>
                                      </p:cBhvr>
                                      <p:to>
                                        <p:strVal val="visible"/>
                                      </p:to>
                                    </p:set>
                                    <p:animEffect transition="in" filter="blinds(horizontal)">
                                      <p:cBhvr>
                                        <p:cTn id="22" dur="500"/>
                                        <p:tgtEl>
                                          <p:spTgt spid="26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6" nodeType="clickEffect">
                                  <p:stCondLst>
                                    <p:cond delay="0"/>
                                  </p:stCondLst>
                                  <p:childTnLst>
                                    <p:set>
                                      <p:cBhvr>
                                        <p:cTn id="26" dur="indefinite" fill="hold"/>
                                        <p:tgtEl>
                                          <p:spTgt spid="259"/>
                                        </p:tgtEl>
                                        <p:attrNameLst>
                                          <p:attrName>style.visibility</p:attrName>
                                        </p:attrNameLst>
                                      </p:cBhvr>
                                      <p:to>
                                        <p:strVal val="visible"/>
                                      </p:to>
                                    </p:set>
                                    <p:animEffect transition="in" filter="blinds(horizontal)">
                                      <p:cBhvr>
                                        <p:cTn id="27" dur="500"/>
                                        <p:tgtEl>
                                          <p:spTgt spid="25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260"/>
                                        </p:tgtEl>
                                        <p:attrNameLst>
                                          <p:attrName>style.visibility</p:attrName>
                                        </p:attrNameLst>
                                      </p:cBhvr>
                                      <p:to>
                                        <p:strVal val="visible"/>
                                      </p:to>
                                    </p:set>
                                    <p:animEffect transition="in" filter="blinds(horizontal)">
                                      <p:cBhvr>
                                        <p:cTn id="32" dur="500"/>
                                        <p:tgtEl>
                                          <p:spTgt spid="26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8" nodeType="clickEffect">
                                  <p:stCondLst>
                                    <p:cond delay="0"/>
                                  </p:stCondLst>
                                  <p:childTnLst>
                                    <p:set>
                                      <p:cBhvr>
                                        <p:cTn id="36" dur="indefinite" fill="hold"/>
                                        <p:tgtEl>
                                          <p:spTgt spid="261"/>
                                        </p:tgtEl>
                                        <p:attrNameLst>
                                          <p:attrName>style.visibility</p:attrName>
                                        </p:attrNameLst>
                                      </p:cBhvr>
                                      <p:to>
                                        <p:strVal val="visible"/>
                                      </p:to>
                                    </p:set>
                                    <p:animEffect transition="in" filter="blinds(horizontal)">
                                      <p:cBhvr>
                                        <p:cTn id="37" dur="500"/>
                                        <p:tgtEl>
                                          <p:spTgt spid="26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262"/>
                                        </p:tgtEl>
                                        <p:attrNameLst>
                                          <p:attrName>style.visibility</p:attrName>
                                        </p:attrNameLst>
                                      </p:cBhvr>
                                      <p:to>
                                        <p:strVal val="visible"/>
                                      </p:to>
                                    </p:set>
                                    <p:animEffect transition="in" filter="blinds(horizontal)">
                                      <p:cBhvr>
                                        <p:cTn id="42" dur="500"/>
                                        <p:tgtEl>
                                          <p:spTgt spid="26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0" nodeType="clickEffect">
                                  <p:stCondLst>
                                    <p:cond delay="0"/>
                                  </p:stCondLst>
                                  <p:childTnLst>
                                    <p:set>
                                      <p:cBhvr>
                                        <p:cTn id="46" dur="indefinite" fill="hold"/>
                                        <p:tgtEl>
                                          <p:spTgt spid="263"/>
                                        </p:tgtEl>
                                        <p:attrNameLst>
                                          <p:attrName>style.visibility</p:attrName>
                                        </p:attrNameLst>
                                      </p:cBhvr>
                                      <p:to>
                                        <p:strVal val="visible"/>
                                      </p:to>
                                    </p:set>
                                    <p:animEffect transition="in" filter="blinds(horizontal)">
                                      <p:cBhvr>
                                        <p:cTn id="47" dur="500"/>
                                        <p:tgtEl>
                                          <p:spTgt spid="26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1" nodeType="clickEffect">
                                  <p:stCondLst>
                                    <p:cond delay="0"/>
                                  </p:stCondLst>
                                  <p:childTnLst>
                                    <p:set>
                                      <p:cBhvr>
                                        <p:cTn id="51" dur="indefinite" fill="hold"/>
                                        <p:tgtEl>
                                          <p:spTgt spid="265"/>
                                        </p:tgtEl>
                                        <p:attrNameLst>
                                          <p:attrName>style.visibility</p:attrName>
                                        </p:attrNameLst>
                                      </p:cBhvr>
                                      <p:to>
                                        <p:strVal val="visible"/>
                                      </p:to>
                                    </p:set>
                                    <p:animEffect transition="in" filter="blinds(horizontal)">
                                      <p:cBhvr>
                                        <p:cTn id="52" dur="500"/>
                                        <p:tgtEl>
                                          <p:spTgt spid="265"/>
                                        </p:tgtEl>
                                      </p:cBhvr>
                                    </p:animEffect>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additive="base">
                                        <p:cTn id="55" dur="48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6" fill="hold" display="1">
                  <p:stCondLst>
                    <p:cond delay="indefinite"/>
                  </p:stCondLst>
                  <p:endCondLst>
                    <p:cond evt="onStopAudio" delay="0">
                      <p:tgtEl>
                        <p:sldTgt/>
                      </p:tgtEl>
                    </p:cond>
                  </p:endCondLst>
                </p:cTn>
                <p:tgtEl>
                  <p:spTgt spid="2"/>
                </p:tgtEl>
              </p:cMediaNode>
            </p:audio>
          </p:childTnLst>
        </p:cTn>
      </p:par>
    </p:tnLst>
    <p:bldLst>
      <p:bldP spid="258" grpId="3" animBg="1" advAuto="0"/>
      <p:bldP spid="259" grpId="6" animBg="1" advAuto="0"/>
      <p:bldP spid="260" grpId="7" animBg="1" advAuto="0"/>
      <p:bldP spid="261" grpId="8" animBg="1" advAuto="0"/>
      <p:bldP spid="262" grpId="9" animBg="1" advAuto="0"/>
      <p:bldP spid="263" grpId="10" animBg="1" advAuto="0"/>
      <p:bldP spid="264" grpId="2" animBg="1" advAuto="0"/>
      <p:bldP spid="265" grpId="11" animBg="1" advAuto="0"/>
      <p:bldP spid="266" grpId="5" animBg="1" advAuto="0"/>
      <p:bldP spid="267" grpId="4"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文本框 3"/>
          <p:cNvSpPr txBox="1"/>
          <p:nvPr/>
        </p:nvSpPr>
        <p:spPr>
          <a:xfrm>
            <a:off x="91757" y="547990"/>
            <a:ext cx="12008486" cy="2310765"/>
          </a:xfrm>
          <a:prstGeom prst="rect">
            <a:avLst/>
          </a:prstGeom>
          <a:ln w="12700">
            <a:miter lim="400000"/>
          </a:ln>
        </p:spPr>
        <p:txBody>
          <a:bodyPr wrap="square" lIns="45718" tIns="45718" rIns="45718" bIns="45718">
            <a:spAutoFit/>
          </a:bodyPr>
          <a:lstStyle/>
          <a:p>
            <a:pPr>
              <a:lnSpc>
                <a:spcPct val="90000"/>
              </a:lnSpc>
              <a:spcBef>
                <a:spcPts val="1000"/>
              </a:spcBef>
              <a:buSzPct val="100000"/>
              <a:defRPr sz="2800">
                <a:latin typeface="Times New Roman" panose="02020603050405020304"/>
                <a:ea typeface="Times New Roman" panose="02020603050405020304"/>
                <a:cs typeface="Times New Roman" panose="02020603050405020304"/>
                <a:sym typeface="Times New Roman" panose="02020603050405020304"/>
              </a:defRPr>
            </a:pPr>
            <a:r>
              <a:rPr lang="en-US">
                <a:solidFill>
                  <a:schemeClr val="tx1"/>
                </a:solidFill>
              </a:rPr>
              <a:t>1. </a:t>
            </a:r>
            <a:r>
              <a:rPr>
                <a:solidFill>
                  <a:srgbClr val="3333FF"/>
                </a:solidFill>
              </a:rPr>
              <a:t>transmit</a:t>
            </a:r>
            <a:r>
              <a:t>: make someone understand and share an idea or a feeling                         </a:t>
            </a:r>
            <a:r>
              <a:rPr>
                <a:latin typeface="华文中宋" panose="02010600040101010101" charset="-122"/>
                <a:ea typeface="华文中宋" panose="02010600040101010101" charset="-122"/>
                <a:cs typeface="华文中宋" panose="02010600040101010101" charset="-122"/>
                <a:sym typeface="华文中宋" panose="02010600040101010101" charset="-122"/>
              </a:rPr>
              <a:t>传达，</a:t>
            </a:r>
            <a:r>
              <a:rPr>
                <a:latin typeface="华文中宋" panose="02010600040101010101" charset="-122"/>
                <a:ea typeface="华文中宋" panose="02010600040101010101" charset="-122"/>
              </a:rPr>
              <a:t>传输（思想、感情）</a:t>
            </a:r>
            <a:endParaRPr>
              <a:latin typeface="华文中宋" panose="02010600040101010101" charset="-122"/>
              <a:ea typeface="华文中宋" panose="02010600040101010101" charset="-122"/>
            </a:endParaRPr>
          </a:p>
          <a:p>
            <a:pPr marL="457200" indent="-457200">
              <a:lnSpc>
                <a:spcPct val="90000"/>
              </a:lnSpc>
              <a:spcBef>
                <a:spcPts val="1000"/>
              </a:spcBef>
              <a:buSzPct val="100000"/>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t>The message they are transmitting to their daughters is very different from that of previous generations.  </a:t>
            </a:r>
            <a:r>
              <a:rPr>
                <a:latin typeface="华文中宋" panose="02010600040101010101" charset="-122"/>
                <a:ea typeface="华文中宋" panose="02010600040101010101" charset="-122"/>
                <a:cs typeface="华文中宋" panose="02010600040101010101" charset="-122"/>
              </a:rPr>
              <a:t>他们向女儿传输的信息与上几代人截然不同。</a:t>
            </a:r>
            <a:endParaRPr>
              <a:latin typeface="华文中宋" panose="02010600040101010101" charset="-122"/>
              <a:ea typeface="华文中宋" panose="02010600040101010101" charset="-122"/>
              <a:cs typeface="华文中宋" panose="02010600040101010101" charset="-122"/>
            </a:endParaRPr>
          </a:p>
          <a:p>
            <a:pPr>
              <a:lnSpc>
                <a:spcPct val="90000"/>
              </a:lnSpc>
              <a:spcBef>
                <a:spcPts val="1000"/>
              </a:spcBef>
              <a:buSzPct val="100000"/>
              <a:buFont typeface="Times New Roman" panose="02020603050405020304"/>
              <a:defRPr sz="2800">
                <a:latin typeface="Times New Roman" panose="02020603050405020304"/>
                <a:ea typeface="Times New Roman" panose="02020603050405020304"/>
                <a:cs typeface="Times New Roman" panose="02020603050405020304"/>
                <a:sym typeface="Times New Roman" panose="02020603050405020304"/>
              </a:defRPr>
            </a:pPr>
            <a:r>
              <a:rPr sz="3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a:t>
            </a:r>
            <a:endParaRPr sz="300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271" name="文本框 16"/>
          <p:cNvSpPr txBox="1"/>
          <p:nvPr/>
        </p:nvSpPr>
        <p:spPr>
          <a:xfrm>
            <a:off x="-3" y="-17"/>
            <a:ext cx="1626874" cy="520700"/>
          </a:xfrm>
          <a:prstGeom prst="rect">
            <a:avLst/>
          </a:prstGeom>
          <a:solidFill>
            <a:schemeClr val="accent6"/>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词汇讲解</a:t>
            </a:r>
            <a:endParaRPr>
              <a:latin typeface="微软雅黑" panose="020B0503020204020204" charset="-122"/>
              <a:ea typeface="微软雅黑" panose="020B0503020204020204" charset="-122"/>
            </a:endParaRPr>
          </a:p>
        </p:txBody>
      </p:sp>
      <p:sp>
        <p:nvSpPr>
          <p:cNvPr id="272" name="文本框 1"/>
          <p:cNvSpPr txBox="1"/>
          <p:nvPr/>
        </p:nvSpPr>
        <p:spPr>
          <a:xfrm>
            <a:off x="212087" y="2268528"/>
            <a:ext cx="1626874"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73" name="文本框 4"/>
          <p:cNvSpPr txBox="1"/>
          <p:nvPr/>
        </p:nvSpPr>
        <p:spPr>
          <a:xfrm>
            <a:off x="212087" y="5333809"/>
            <a:ext cx="1626874" cy="520700"/>
          </a:xfrm>
          <a:prstGeom prst="rect">
            <a:avLst/>
          </a:prstGeom>
          <a:solidFill>
            <a:srgbClr val="0070C0"/>
          </a:solidFill>
          <a:ln w="12700">
            <a:miter lim="400000"/>
          </a:ln>
        </p:spPr>
        <p:txBody>
          <a:bodyPr lIns="45718" tIns="45718" rIns="45718" bIns="45718">
            <a:spAutoFit/>
          </a:bodyPr>
          <a:lstStyle>
            <a:lvl1pPr>
              <a:defRPr sz="2800" b="1">
                <a:solidFill>
                  <a:srgbClr val="FFFFFF"/>
                </a:solidFill>
                <a:latin typeface="+mj-lt"/>
                <a:ea typeface="+mj-ea"/>
                <a:cs typeface="+mj-cs"/>
                <a:sym typeface="Helvetica"/>
              </a:defRPr>
            </a:lvl1pPr>
          </a:lstStyle>
          <a:p>
            <a:r>
              <a:rPr>
                <a:latin typeface="微软雅黑" panose="020B0503020204020204" charset="-122"/>
                <a:ea typeface="微软雅黑" panose="020B0503020204020204" charset="-122"/>
              </a:rPr>
              <a:t>翻译句子</a:t>
            </a:r>
            <a:endParaRPr>
              <a:latin typeface="微软雅黑" panose="020B0503020204020204" charset="-122"/>
              <a:ea typeface="微软雅黑" panose="020B0503020204020204" charset="-122"/>
            </a:endParaRPr>
          </a:p>
        </p:txBody>
      </p:sp>
      <p:sp>
        <p:nvSpPr>
          <p:cNvPr id="274" name="文本框 5"/>
          <p:cNvSpPr txBox="1"/>
          <p:nvPr/>
        </p:nvSpPr>
        <p:spPr>
          <a:xfrm>
            <a:off x="196846" y="5920546"/>
            <a:ext cx="11772908" cy="482731"/>
          </a:xfrm>
          <a:prstGeom prst="rect">
            <a:avLst/>
          </a:prstGeom>
          <a:ln w="12700">
            <a:miter lim="400000"/>
          </a:ln>
        </p:spPr>
        <p:txBody>
          <a:bodyPr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The belief that you should own your house is deeply ingrained in our society. </a:t>
            </a:r>
          </a:p>
        </p:txBody>
      </p:sp>
      <p:sp>
        <p:nvSpPr>
          <p:cNvPr id="275" name="文本框 7"/>
          <p:cNvSpPr txBox="1"/>
          <p:nvPr/>
        </p:nvSpPr>
        <p:spPr>
          <a:xfrm>
            <a:off x="1978656" y="2305359"/>
            <a:ext cx="7218834" cy="447037"/>
          </a:xfrm>
          <a:prstGeom prst="rect">
            <a:avLst/>
          </a:prstGeom>
          <a:ln w="12700">
            <a:miter lim="400000"/>
          </a:ln>
        </p:spPr>
        <p:txBody>
          <a:bodyPr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他把自己对演唱的激情投入传递给了观众。</a:t>
            </a:r>
          </a:p>
        </p:txBody>
      </p:sp>
      <p:sp>
        <p:nvSpPr>
          <p:cNvPr id="276" name="文本框 8"/>
          <p:cNvSpPr txBox="1"/>
          <p:nvPr/>
        </p:nvSpPr>
        <p:spPr>
          <a:xfrm>
            <a:off x="173990" y="2769235"/>
            <a:ext cx="9277985"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t>He transmitted his keen enjoyment of singing to the audience.</a:t>
            </a:r>
          </a:p>
        </p:txBody>
      </p:sp>
      <p:sp>
        <p:nvSpPr>
          <p:cNvPr id="277" name="直接连接符 8"/>
          <p:cNvSpPr/>
          <p:nvPr/>
        </p:nvSpPr>
        <p:spPr>
          <a:xfrm>
            <a:off x="175246" y="3268010"/>
            <a:ext cx="8831299" cy="1"/>
          </a:xfrm>
          <a:prstGeom prst="line">
            <a:avLst/>
          </a:prstGeom>
          <a:ln w="28575">
            <a:solidFill>
              <a:srgbClr val="000000"/>
            </a:solidFill>
            <a:miter/>
          </a:ln>
        </p:spPr>
        <p:txBody>
          <a:bodyPr lIns="45718" tIns="45718" rIns="45718" bIns="45718"/>
          <a:lstStyle/>
          <a:p/>
        </p:txBody>
      </p:sp>
      <p:sp>
        <p:nvSpPr>
          <p:cNvPr id="278" name="直接连接符 8"/>
          <p:cNvSpPr/>
          <p:nvPr/>
        </p:nvSpPr>
        <p:spPr>
          <a:xfrm>
            <a:off x="202555" y="6392164"/>
            <a:ext cx="11083394" cy="1"/>
          </a:xfrm>
          <a:prstGeom prst="line">
            <a:avLst/>
          </a:prstGeom>
          <a:ln w="28575">
            <a:solidFill>
              <a:srgbClr val="000000"/>
            </a:solidFill>
            <a:miter/>
          </a:ln>
        </p:spPr>
        <p:txBody>
          <a:bodyPr lIns="45718" tIns="45718" rIns="45718" bIns="45718"/>
          <a:lstStyle/>
          <a:p/>
        </p:txBody>
      </p:sp>
      <p:sp>
        <p:nvSpPr>
          <p:cNvPr id="279" name="文本框 10"/>
          <p:cNvSpPr txBox="1"/>
          <p:nvPr/>
        </p:nvSpPr>
        <p:spPr>
          <a:xfrm>
            <a:off x="1991356" y="5371909"/>
            <a:ext cx="9706497" cy="447037"/>
          </a:xfrm>
          <a:prstGeom prst="rect">
            <a:avLst/>
          </a:prstGeom>
          <a:ln w="12700">
            <a:miter lim="400000"/>
          </a:ln>
        </p:spPr>
        <p:txBody>
          <a:bodyPr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你应该拥有住房的观念在我们的社会中根深蒂固。</a:t>
            </a:r>
          </a:p>
        </p:txBody>
      </p:sp>
      <p:sp>
        <p:nvSpPr>
          <p:cNvPr id="2" name="文本框 1"/>
          <p:cNvSpPr txBox="1"/>
          <p:nvPr/>
        </p:nvSpPr>
        <p:spPr>
          <a:xfrm>
            <a:off x="173990" y="3578225"/>
            <a:ext cx="11788775" cy="173291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90000"/>
              </a:lnSpc>
              <a:spcBef>
                <a:spcPts val="1000"/>
              </a:spcBef>
              <a:spcAft>
                <a:spcPts val="0"/>
              </a:spcAft>
              <a:buClrTx/>
              <a:buSzTx/>
              <a:buFontTx/>
              <a:buNone/>
              <a:defRPr sz="3200">
                <a:latin typeface="Times New Roman" panose="02020603050405020304"/>
                <a:ea typeface="Times New Roman" panose="02020603050405020304"/>
                <a:cs typeface="Times New Roman" panose="02020603050405020304"/>
                <a:sym typeface="Times New Roman" panose="02020603050405020304"/>
              </a:defRPr>
            </a:pPr>
            <a:r>
              <a:rPr>
                <a:sym typeface="+mn-ea"/>
              </a:rPr>
              <a:t>2. </a:t>
            </a:r>
            <a:r>
              <a:rPr sz="2800">
                <a:solidFill>
                  <a:srgbClr val="3333FF"/>
                </a:solidFill>
                <a:sym typeface="+mn-ea"/>
              </a:rPr>
              <a:t>ingrained</a:t>
            </a:r>
            <a:r>
              <a:rPr sz="2800">
                <a:sym typeface="+mn-ea"/>
              </a:rPr>
              <a:t>: that has existed for a long time and therefore is difficult to change  </a:t>
            </a:r>
            <a:r>
              <a:rPr lang="en-US" sz="2800">
                <a:sym typeface="+mn-ea"/>
              </a:rPr>
              <a:t> </a:t>
            </a:r>
            <a:r>
              <a:rPr sz="2800">
                <a:latin typeface="华文中宋" panose="02010600040101010101" charset="-122"/>
                <a:ea typeface="华文中宋" panose="02010600040101010101" charset="-122"/>
                <a:cs typeface="华文中宋" panose="02010600040101010101" charset="-122"/>
                <a:sym typeface="+mn-ea"/>
              </a:rPr>
              <a:t>根深蒂固的；难以根除的</a:t>
            </a:r>
            <a:endParaRPr sz="2800">
              <a:latin typeface="华文中宋" panose="02010600040101010101" charset="-122"/>
              <a:ea typeface="华文中宋" panose="02010600040101010101" charset="-122"/>
              <a:cs typeface="华文中宋" panose="02010600040101010101" charset="-122"/>
            </a:endParaRPr>
          </a:p>
          <a:p>
            <a:pPr marL="457200" marR="0" indent="-457200" algn="l" defTabSz="914400" rtl="0" fontAlgn="auto" latinLnBrk="0" hangingPunct="0">
              <a:lnSpc>
                <a:spcPct val="90000"/>
              </a:lnSpc>
              <a:spcBef>
                <a:spcPts val="1000"/>
              </a:spcBef>
              <a:spcAft>
                <a:spcPts val="0"/>
              </a:spcAft>
              <a:buClrTx/>
              <a:buFont typeface="Times New Roman" panose="02020603050405020304"/>
              <a:buChar char="✓"/>
              <a:defRPr sz="2800">
                <a:latin typeface="Times New Roman" panose="02020603050405020304"/>
                <a:ea typeface="Times New Roman" panose="02020603050405020304"/>
                <a:cs typeface="Times New Roman" panose="02020603050405020304"/>
                <a:sym typeface="Times New Roman" panose="02020603050405020304"/>
              </a:defRPr>
            </a:pPr>
            <a:r>
              <a:rPr>
                <a:sym typeface="+mn-ea"/>
              </a:rPr>
              <a:t>Such ingrained prejudices cannot be corrected easily.                                        </a:t>
            </a:r>
            <a:r>
              <a:rPr>
                <a:latin typeface="华文中宋" panose="02010600040101010101" charset="-122"/>
                <a:ea typeface="华文中宋" panose="02010600040101010101" charset="-122"/>
                <a:cs typeface="华文中宋" panose="02010600040101010101" charset="-122"/>
                <a:sym typeface="+mn-ea"/>
              </a:rPr>
              <a:t>这种根深蒂固的偏见不容易纠正。</a:t>
            </a:r>
            <a:endParaRPr kumimoji="0" lang="zh-CN" altLang="en-US" sz="1800" b="0" i="0" u="none" strike="noStrike" cap="none" spc="0" normalizeH="0" baseline="0">
              <a:ln>
                <a:noFill/>
              </a:ln>
              <a:solidFill>
                <a:srgbClr val="000000"/>
              </a:solidFill>
              <a:effectLst/>
              <a:uFillTx/>
              <a:latin typeface="+mn-lt"/>
              <a:ea typeface="+mn-ea"/>
              <a:cs typeface="+mn-cs"/>
              <a:sym typeface="Calibri" panose="020F0502020204030204"/>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0">
                                            <p:txEl>
                                              <p:pRg st="1" end="1"/>
                                            </p:txEl>
                                          </p:spTgt>
                                        </p:tgtEl>
                                        <p:attrNameLst>
                                          <p:attrName>style.visibility</p:attrName>
                                        </p:attrNameLst>
                                      </p:cBhvr>
                                      <p:to>
                                        <p:strVal val="visible"/>
                                      </p:to>
                                    </p:set>
                                    <p:animEffect transition="in" filter="blinds(horizontal)">
                                      <p:cBhvr>
                                        <p:cTn id="7" dur="500"/>
                                        <p:tgtEl>
                                          <p:spTgt spid="2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indefinite" fill="hold"/>
                                        <p:tgtEl>
                                          <p:spTgt spid="272"/>
                                        </p:tgtEl>
                                        <p:attrNameLst>
                                          <p:attrName>style.visibility</p:attrName>
                                        </p:attrNameLst>
                                      </p:cBhvr>
                                      <p:to>
                                        <p:strVal val="visible"/>
                                      </p:to>
                                    </p:set>
                                    <p:animEffect transition="in" filter="blinds(horizontal)">
                                      <p:cBhvr>
                                        <p:cTn id="12" dur="500"/>
                                        <p:tgtEl>
                                          <p:spTgt spid="272"/>
                                        </p:tgtEl>
                                      </p:cBhvr>
                                    </p:animEffect>
                                  </p:childTnLst>
                                </p:cTn>
                              </p:par>
                              <p:par>
                                <p:cTn id="13" presetID="3" presetClass="entr" presetSubtype="10" fill="hold" grpId="2" nodeType="withEffect">
                                  <p:stCondLst>
                                    <p:cond delay="0"/>
                                  </p:stCondLst>
                                  <p:childTnLst>
                                    <p:set>
                                      <p:cBhvr>
                                        <p:cTn id="14" dur="indefinite" fill="hold"/>
                                        <p:tgtEl>
                                          <p:spTgt spid="275"/>
                                        </p:tgtEl>
                                        <p:attrNameLst>
                                          <p:attrName>style.visibility</p:attrName>
                                        </p:attrNameLst>
                                      </p:cBhvr>
                                      <p:to>
                                        <p:strVal val="visible"/>
                                      </p:to>
                                    </p:set>
                                    <p:animEffect transition="in" filter="blinds(horizontal)">
                                      <p:cBhvr>
                                        <p:cTn id="15" dur="500"/>
                                        <p:tgtEl>
                                          <p:spTgt spid="275"/>
                                        </p:tgtEl>
                                      </p:cBhvr>
                                    </p:animEffect>
                                  </p:childTnLst>
                                </p:cTn>
                              </p:par>
                              <p:par>
                                <p:cTn id="16" presetID="3" presetClass="entr" presetSubtype="10" fill="hold" grpId="3" nodeType="withEffect">
                                  <p:stCondLst>
                                    <p:cond delay="0"/>
                                  </p:stCondLst>
                                  <p:childTnLst>
                                    <p:set>
                                      <p:cBhvr>
                                        <p:cTn id="17" dur="indefinite" fill="hold"/>
                                        <p:tgtEl>
                                          <p:spTgt spid="277"/>
                                        </p:tgtEl>
                                        <p:attrNameLst>
                                          <p:attrName>style.visibility</p:attrName>
                                        </p:attrNameLst>
                                      </p:cBhvr>
                                      <p:to>
                                        <p:strVal val="visible"/>
                                      </p:to>
                                    </p:set>
                                    <p:animEffect transition="in" filter="blinds(horizontal)">
                                      <p:cBhvr>
                                        <p:cTn id="18" dur="500"/>
                                        <p:tgtEl>
                                          <p:spTgt spid="27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4" nodeType="clickEffect">
                                  <p:stCondLst>
                                    <p:cond delay="0"/>
                                  </p:stCondLst>
                                  <p:childTnLst>
                                    <p:set>
                                      <p:cBhvr>
                                        <p:cTn id="22" dur="indefinite" fill="hold"/>
                                        <p:tgtEl>
                                          <p:spTgt spid="276"/>
                                        </p:tgtEl>
                                        <p:attrNameLst>
                                          <p:attrName>style.visibility</p:attrName>
                                        </p:attrNameLst>
                                      </p:cBhvr>
                                      <p:to>
                                        <p:strVal val="visible"/>
                                      </p:to>
                                    </p:set>
                                    <p:animEffect transition="in" filter="blinds(horizontal)">
                                      <p:cBhvr>
                                        <p:cTn id="23" dur="500"/>
                                        <p:tgtEl>
                                          <p:spTgt spid="27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6" nodeType="clickEffect">
                                  <p:stCondLst>
                                    <p:cond delay="0"/>
                                  </p:stCondLst>
                                  <p:childTnLst>
                                    <p:set>
                                      <p:cBhvr>
                                        <p:cTn id="32" dur="indefinite" fill="hold"/>
                                        <p:tgtEl>
                                          <p:spTgt spid="273"/>
                                        </p:tgtEl>
                                        <p:attrNameLst>
                                          <p:attrName>style.visibility</p:attrName>
                                        </p:attrNameLst>
                                      </p:cBhvr>
                                      <p:to>
                                        <p:strVal val="visible"/>
                                      </p:to>
                                    </p:set>
                                    <p:animEffect transition="in" filter="blinds(horizontal)">
                                      <p:cBhvr>
                                        <p:cTn id="33" dur="500"/>
                                        <p:tgtEl>
                                          <p:spTgt spid="273"/>
                                        </p:tgtEl>
                                      </p:cBhvr>
                                    </p:animEffect>
                                  </p:childTnLst>
                                </p:cTn>
                              </p:par>
                              <p:par>
                                <p:cTn id="34" presetID="3" presetClass="entr" presetSubtype="10" fill="hold" grpId="5" nodeType="withEffect">
                                  <p:stCondLst>
                                    <p:cond delay="0"/>
                                  </p:stCondLst>
                                  <p:childTnLst>
                                    <p:set>
                                      <p:cBhvr>
                                        <p:cTn id="35" dur="indefinite" fill="hold"/>
                                        <p:tgtEl>
                                          <p:spTgt spid="279"/>
                                        </p:tgtEl>
                                        <p:attrNameLst>
                                          <p:attrName>style.visibility</p:attrName>
                                        </p:attrNameLst>
                                      </p:cBhvr>
                                      <p:to>
                                        <p:strVal val="visible"/>
                                      </p:to>
                                    </p:set>
                                    <p:animEffect transition="in" filter="blinds(horizontal)">
                                      <p:cBhvr>
                                        <p:cTn id="36" dur="500"/>
                                        <p:tgtEl>
                                          <p:spTgt spid="279"/>
                                        </p:tgtEl>
                                      </p:cBhvr>
                                    </p:animEffect>
                                  </p:childTnLst>
                                </p:cTn>
                              </p:par>
                              <p:par>
                                <p:cTn id="37" presetID="3" presetClass="entr" presetSubtype="10" fill="hold" grpId="7" nodeType="withEffect">
                                  <p:stCondLst>
                                    <p:cond delay="0"/>
                                  </p:stCondLst>
                                  <p:childTnLst>
                                    <p:set>
                                      <p:cBhvr>
                                        <p:cTn id="38" dur="indefinite" fill="hold"/>
                                        <p:tgtEl>
                                          <p:spTgt spid="278"/>
                                        </p:tgtEl>
                                        <p:attrNameLst>
                                          <p:attrName>style.visibility</p:attrName>
                                        </p:attrNameLst>
                                      </p:cBhvr>
                                      <p:to>
                                        <p:strVal val="visible"/>
                                      </p:to>
                                    </p:set>
                                    <p:animEffect transition="in" filter="blinds(horizontal)">
                                      <p:cBhvr>
                                        <p:cTn id="39" dur="500"/>
                                        <p:tgtEl>
                                          <p:spTgt spid="27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8" nodeType="clickEffect">
                                  <p:stCondLst>
                                    <p:cond delay="0"/>
                                  </p:stCondLst>
                                  <p:childTnLst>
                                    <p:set>
                                      <p:cBhvr>
                                        <p:cTn id="43" dur="indefinite" fill="hold"/>
                                        <p:tgtEl>
                                          <p:spTgt spid="274"/>
                                        </p:tgtEl>
                                        <p:attrNameLst>
                                          <p:attrName>style.visibility</p:attrName>
                                        </p:attrNameLst>
                                      </p:cBhvr>
                                      <p:to>
                                        <p:strVal val="visible"/>
                                      </p:to>
                                    </p:set>
                                    <p:animEffect transition="in" filter="blinds(horizontal)">
                                      <p:cBhvr>
                                        <p:cTn id="44"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bldLvl="0" animBg="1" advAuto="0"/>
      <p:bldP spid="273" grpId="6" bldLvl="0" animBg="1" advAuto="0"/>
      <p:bldP spid="274" grpId="8" animBg="1" advAuto="0"/>
      <p:bldP spid="275" grpId="2" animBg="1" advAuto="0"/>
      <p:bldP spid="276" grpId="4" animBg="1" advAuto="0"/>
      <p:bldP spid="277" grpId="3" bldLvl="0" animBg="1" advAuto="0"/>
      <p:bldP spid="278" grpId="7" bldLvl="0" animBg="1" advAuto="0"/>
      <p:bldP spid="279" grpId="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18110" y="139065"/>
            <a:ext cx="11955145" cy="584775"/>
          </a:xfrm>
          <a:prstGeom prst="rect">
            <a:avLst/>
          </a:prstGeom>
          <a:noFill/>
        </p:spPr>
        <p:txBody>
          <a:bodyPr wrap="square" rtlCol="0" anchor="t">
            <a:spAutoFit/>
          </a:bodyPr>
          <a:lstStyle/>
          <a:p>
            <a:pPr algn="ctr"/>
            <a:r>
              <a:rPr lang="zh-CN" altLang="en-US" sz="3200" b="1" dirty="0">
                <a:solidFill>
                  <a:prstClr val="black"/>
                </a:solidFill>
              </a:rPr>
              <a:t>拼搏成就天赋，坚持成就现在，选择决定未来</a:t>
            </a:r>
            <a:endParaRPr lang="en-US" altLang="zh-CN" sz="2800" b="1" dirty="0">
              <a:solidFill>
                <a:srgbClr val="ED7D31"/>
              </a:solidFill>
              <a:sym typeface="+mn-ea"/>
            </a:endParaRPr>
          </a:p>
        </p:txBody>
      </p:sp>
      <p:sp>
        <p:nvSpPr>
          <p:cNvPr id="5" name="文本框 4"/>
          <p:cNvSpPr txBox="1"/>
          <p:nvPr/>
        </p:nvSpPr>
        <p:spPr>
          <a:xfrm>
            <a:off x="118744" y="887263"/>
            <a:ext cx="11955145" cy="19380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latin typeface="Calibri" panose="020F0502020204030204" charset="0"/>
                <a:ea typeface="宋体" panose="02010600030101010101" pitchFamily="2" charset="-122"/>
                <a:cs typeface="Times New Roman" panose="02020603050405020304" charset="0"/>
              </a:rPr>
              <a:t>1. Someone said, "You can always trust the Chinese women’s soccer team."  To believe in them is to believe in the strength of struggle, the indomitable will, the confidence that we will not be discouraged even if we fall behind, and the courage of the former champion to return to the peak! </a:t>
            </a:r>
            <a:endParaRPr lang="en-US" sz="2400" dirty="0">
              <a:latin typeface="Calibri" panose="020F0502020204030204" charset="0"/>
              <a:ea typeface="宋体" panose="02010600030101010101" pitchFamily="2" charset="-122"/>
              <a:cs typeface="Times New Roman" panose="02020603050405020304" charset="0"/>
            </a:endParaRPr>
          </a:p>
          <a:p>
            <a:r>
              <a:rPr lang="en-US" sz="2400" dirty="0">
                <a:latin typeface="Calibri" panose="020F0502020204030204" charset="0"/>
                <a:ea typeface="宋体" panose="02010600030101010101" pitchFamily="2" charset="-122"/>
                <a:cs typeface="Times New Roman" panose="02020603050405020304" charset="0"/>
              </a:rPr>
              <a:t>2. Together for a shared the future.</a:t>
            </a:r>
            <a:endParaRPr lang="zh-CN" altLang="en-US" sz="2400" dirty="0"/>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130" y="3081655"/>
            <a:ext cx="4905375" cy="327025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630" y="3092450"/>
            <a:ext cx="6648450" cy="327088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51130" y="21590"/>
            <a:ext cx="11955145" cy="1014730"/>
          </a:xfrm>
          <a:prstGeom prst="rect">
            <a:avLst/>
          </a:prstGeom>
          <a:noFill/>
        </p:spPr>
        <p:txBody>
          <a:bodyPr wrap="square" rtlCol="0" anchor="t">
            <a:spAutoFit/>
          </a:bodyPr>
          <a:lstStyle/>
          <a:p>
            <a:pPr algn="ctr"/>
            <a:r>
              <a:rPr lang="en-US" altLang="zh-CN" sz="3200" b="1" dirty="0">
                <a:solidFill>
                  <a:prstClr val="black"/>
                </a:solidFill>
              </a:rPr>
              <a:t>1. Steel Roses back to their roots and back in bloom </a:t>
            </a:r>
            <a:endParaRPr lang="en-US" altLang="zh-CN" sz="3200" b="1" dirty="0">
              <a:solidFill>
                <a:prstClr val="black"/>
              </a:solidFill>
            </a:endParaRPr>
          </a:p>
          <a:p>
            <a:pPr algn="ctr"/>
            <a:r>
              <a:rPr lang="zh-CN" altLang="en-US" sz="2800" b="1" dirty="0">
                <a:solidFill>
                  <a:srgbClr val="ED7D31"/>
                </a:solidFill>
                <a:sym typeface="+mn-ea"/>
              </a:rPr>
              <a:t>铿将玫瑰再次绽放</a:t>
            </a:r>
            <a:endParaRPr lang="en-US" altLang="zh-CN" sz="2800" b="1" dirty="0">
              <a:solidFill>
                <a:srgbClr val="ED7D31"/>
              </a:solidFill>
              <a:sym typeface="+mn-ea"/>
            </a:endParaRPr>
          </a:p>
        </p:txBody>
      </p:sp>
      <p:pic>
        <p:nvPicPr>
          <p:cNvPr id="3" name="图片 2"/>
          <p:cNvPicPr>
            <a:picLocks noChangeAspect="1"/>
          </p:cNvPicPr>
          <p:nvPr/>
        </p:nvPicPr>
        <p:blipFill>
          <a:blip r:embed="rId1"/>
          <a:stretch>
            <a:fillRect/>
          </a:stretch>
        </p:blipFill>
        <p:spPr>
          <a:xfrm>
            <a:off x="2597764" y="1045210"/>
            <a:ext cx="6996473" cy="4680000"/>
          </a:xfrm>
          <a:prstGeom prst="rect">
            <a:avLst/>
          </a:prstGeom>
        </p:spPr>
      </p:pic>
      <p:sp>
        <p:nvSpPr>
          <p:cNvPr id="100" name="文本框 99"/>
          <p:cNvSpPr txBox="1"/>
          <p:nvPr/>
        </p:nvSpPr>
        <p:spPr>
          <a:xfrm>
            <a:off x="390525" y="5805170"/>
            <a:ext cx="11410950" cy="1014730"/>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000" b="0" dirty="0">
                <a:latin typeface="Times New Roman" panose="02020603050405020304" charset="0"/>
                <a:ea typeface="宋体" panose="02010600030101010101" pitchFamily="2" charset="-122"/>
                <a:cs typeface="Times New Roman" panose="02020603050405020304" charset="0"/>
              </a:rPr>
              <a:t>“We’ve put the past behind us and are looking to the future. Thanks to all the fans who kept supporting the Chinese women’s soccer team, and we will keep trying hard in the future.”</a:t>
            </a:r>
            <a:endParaRPr lang="en-US" sz="2000" b="0" dirty="0">
              <a:latin typeface="Times New Roman" panose="02020603050405020304" charset="0"/>
              <a:ea typeface="宋体" panose="02010600030101010101" pitchFamily="2" charset="-122"/>
              <a:cs typeface="Times New Roman" panose="02020603050405020304" charset="0"/>
            </a:endParaRPr>
          </a:p>
          <a:p>
            <a:pPr indent="0"/>
            <a:r>
              <a:rPr lang="en-US" sz="2000" b="0" dirty="0">
                <a:latin typeface="Times New Roman" panose="02020603050405020304" charset="0"/>
                <a:ea typeface="宋体" panose="02010600030101010101" pitchFamily="2" charset="-122"/>
                <a:cs typeface="Times New Roman" panose="02020603050405020304" charset="0"/>
              </a:rPr>
              <a:t>                                                                                                 —Xiao </a:t>
            </a:r>
            <a:r>
              <a:rPr lang="en-US" sz="2000" b="0" dirty="0" err="1">
                <a:latin typeface="Times New Roman" panose="02020603050405020304" charset="0"/>
                <a:ea typeface="宋体" panose="02010600030101010101" pitchFamily="2" charset="-122"/>
                <a:cs typeface="Times New Roman" panose="02020603050405020304" charset="0"/>
              </a:rPr>
              <a:t>Yuyi</a:t>
            </a:r>
            <a:r>
              <a:rPr lang="en-US" sz="2000" b="0" dirty="0">
                <a:latin typeface="Times New Roman" panose="02020603050405020304" charset="0"/>
                <a:ea typeface="宋体" panose="02010600030101010101" pitchFamily="2" charset="-122"/>
                <a:cs typeface="Times New Roman" panose="02020603050405020304" charset="0"/>
              </a:rPr>
              <a:t>, who scored China’s winning goal</a:t>
            </a:r>
            <a:endParaRPr lang="en-US" altLang="en-US" sz="2000" b="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endParaRPr kumimoji="1" lang="zh-CN" altLang="en-US" sz="2800" b="1" dirty="0">
              <a:solidFill>
                <a:prstClr val="white"/>
              </a:solidFill>
              <a:sym typeface="+mn-ea"/>
            </a:endParaRPr>
          </a:p>
        </p:txBody>
      </p:sp>
      <p:sp>
        <p:nvSpPr>
          <p:cNvPr id="3" name="文本框 2"/>
          <p:cNvSpPr txBox="1"/>
          <p:nvPr/>
        </p:nvSpPr>
        <p:spPr>
          <a:xfrm>
            <a:off x="126365" y="654050"/>
            <a:ext cx="12065635" cy="6092825"/>
          </a:xfrm>
          <a:prstGeom prst="rect">
            <a:avLst/>
          </a:prstGeom>
          <a:noFill/>
        </p:spPr>
        <p:txBody>
          <a:bodyPr wrap="square" rtlCol="0" anchor="t">
            <a:spAutoFit/>
          </a:bodyPr>
          <a:lstStyle/>
          <a:p>
            <a:r>
              <a:rPr lang="en-US" altLang="zh-CN" sz="2600" dirty="0">
                <a:solidFill>
                  <a:prstClr val="black"/>
                </a:solidFill>
                <a:latin typeface="Times New Roman" panose="02020603050405020304" charset="0"/>
                <a:cs typeface="Times New Roman" panose="02020603050405020304" charset="0"/>
              </a:rPr>
              <a:t>       </a:t>
            </a:r>
            <a:r>
              <a:rPr lang="en-US" altLang="zh-CN" sz="2600" dirty="0">
                <a:latin typeface="Times New Roman" panose="02020603050405020304" charset="0"/>
                <a:cs typeface="Times New Roman" panose="02020603050405020304" charset="0"/>
              </a:rPr>
              <a:t>The 2022 AFC Asian Women’s Cup has its Champion as China _______ (lift) the cup for the ninth time in the country’s history with a 3-2 victory ______  South Korea. Meanwhile, Vietnam earned a historic World Cup birth after __________ (defeat) Chinese Taipei 2-1 in a three-team playoff for the fifth and final 2023 FIFA World Cup qualifying spot of the tournament. </a:t>
            </a:r>
            <a:endParaRPr lang="en-US" altLang="zh-CN" sz="2600" dirty="0">
              <a:latin typeface="Times New Roman" panose="02020603050405020304" charset="0"/>
              <a:cs typeface="Times New Roman" panose="02020603050405020304" charset="0"/>
            </a:endParaRPr>
          </a:p>
          <a:p>
            <a:r>
              <a:rPr lang="en-US" altLang="zh-CN" sz="2600" dirty="0">
                <a:latin typeface="Times New Roman" panose="02020603050405020304" charset="0"/>
                <a:cs typeface="Times New Roman" panose="02020603050405020304" charset="0"/>
              </a:rPr>
              <a:t>      The Chinese women’s soccer team </a:t>
            </a:r>
            <a:r>
              <a:rPr lang="en-US" altLang="zh-CN" sz="2600" dirty="0">
                <a:solidFill>
                  <a:srgbClr val="3333FF"/>
                </a:solidFill>
                <a:latin typeface="Times New Roman" panose="02020603050405020304" charset="0"/>
                <a:cs typeface="Times New Roman" panose="02020603050405020304" charset="0"/>
              </a:rPr>
              <a:t>rekindle</a:t>
            </a:r>
            <a:r>
              <a:rPr lang="en-US" altLang="zh-CN" sz="2600" dirty="0">
                <a:solidFill>
                  <a:schemeClr val="tx1"/>
                </a:solidFill>
                <a:latin typeface="Times New Roman" panose="02020603050405020304" charset="0"/>
                <a:cs typeface="Times New Roman" panose="02020603050405020304" charset="0"/>
              </a:rPr>
              <a:t>d</a:t>
            </a:r>
            <a:r>
              <a:rPr lang="en-US" altLang="zh-CN" sz="2600" dirty="0">
                <a:latin typeface="Times New Roman" panose="02020603050405020304" charset="0"/>
                <a:cs typeface="Times New Roman" panose="02020603050405020304" charset="0"/>
              </a:rPr>
              <a:t> their famous fighting spirit to end a 16-year wait _______ (lift) the Asian Cup.</a:t>
            </a:r>
            <a:endParaRPr lang="en-US" altLang="zh-CN" sz="2600" dirty="0">
              <a:latin typeface="Times New Roman" panose="02020603050405020304" charset="0"/>
              <a:cs typeface="Times New Roman" panose="02020603050405020304" charset="0"/>
            </a:endParaRPr>
          </a:p>
          <a:p>
            <a:r>
              <a:rPr lang="en-US" altLang="zh-CN" sz="2600" dirty="0">
                <a:latin typeface="Times New Roman" panose="02020603050405020304" charset="0"/>
                <a:cs typeface="Times New Roman" panose="02020603050405020304" charset="0"/>
              </a:rPr>
              <a:t>      Having trailed 2-0 in the final in Navi Mumbai, India, on Sunday night, the Steel Roses </a:t>
            </a:r>
            <a:r>
              <a:rPr lang="en-US" altLang="zh-CN" sz="2600" dirty="0">
                <a:solidFill>
                  <a:srgbClr val="3333FF"/>
                </a:solidFill>
                <a:latin typeface="Times New Roman" panose="02020603050405020304" charset="0"/>
                <a:cs typeface="Times New Roman" panose="02020603050405020304" charset="0"/>
              </a:rPr>
              <a:t>summon</a:t>
            </a:r>
            <a:r>
              <a:rPr lang="en-US" altLang="zh-CN" sz="2600" dirty="0">
                <a:solidFill>
                  <a:schemeClr val="tx1"/>
                </a:solidFill>
                <a:latin typeface="Times New Roman" panose="02020603050405020304" charset="0"/>
                <a:cs typeface="Times New Roman" panose="02020603050405020304" charset="0"/>
              </a:rPr>
              <a:t>ed</a:t>
            </a:r>
            <a:r>
              <a:rPr lang="en-US" altLang="zh-CN" sz="2600" dirty="0">
                <a:latin typeface="Times New Roman" panose="02020603050405020304" charset="0"/>
                <a:cs typeface="Times New Roman" panose="02020603050405020304" charset="0"/>
              </a:rPr>
              <a:t> all their  _____________ (determine) and resolve to battle back and</a:t>
            </a:r>
            <a:r>
              <a:rPr lang="en-US" altLang="zh-CN" sz="2600" dirty="0">
                <a:solidFill>
                  <a:srgbClr val="3333FF"/>
                </a:solidFill>
                <a:latin typeface="Times New Roman" panose="02020603050405020304" charset="0"/>
                <a:cs typeface="Times New Roman" panose="02020603050405020304" charset="0"/>
              </a:rPr>
              <a:t> tie</a:t>
            </a:r>
            <a:r>
              <a:rPr lang="en-US" altLang="zh-CN" sz="2600" dirty="0">
                <a:latin typeface="Times New Roman" panose="02020603050405020304" charset="0"/>
                <a:cs typeface="Times New Roman" panose="02020603050405020304" charset="0"/>
              </a:rPr>
              <a:t> ____  game before Xiao Yuyi fired home a  ________ (drama) 93rd-minute winner from a Wang Shanshan assist to secure the title. </a:t>
            </a:r>
            <a:endParaRPr lang="en-US" altLang="zh-CN" sz="2600" dirty="0">
              <a:latin typeface="Times New Roman" panose="02020603050405020304" charset="0"/>
              <a:cs typeface="Times New Roman" panose="02020603050405020304" charset="0"/>
            </a:endParaRPr>
          </a:p>
          <a:p>
            <a:r>
              <a:rPr lang="en-US" altLang="zh-CN" sz="2600" dirty="0">
                <a:latin typeface="Times New Roman" panose="02020603050405020304" charset="0"/>
                <a:cs typeface="Times New Roman" panose="02020603050405020304" charset="0"/>
              </a:rPr>
              <a:t>      The Steel Roses’ victory ___________ (complete) </a:t>
            </a:r>
            <a:r>
              <a:rPr lang="en-US" altLang="zh-CN" sz="2600" dirty="0">
                <a:solidFill>
                  <a:srgbClr val="3333FF"/>
                </a:solidFill>
                <a:latin typeface="Times New Roman" panose="02020603050405020304" charset="0"/>
                <a:cs typeface="Times New Roman" panose="02020603050405020304" charset="0"/>
              </a:rPr>
              <a:t>dominate</a:t>
            </a:r>
            <a:r>
              <a:rPr lang="en-US" altLang="zh-CN" sz="2600" dirty="0">
                <a:solidFill>
                  <a:schemeClr val="tx1"/>
                </a:solidFill>
                <a:latin typeface="Times New Roman" panose="02020603050405020304" charset="0"/>
                <a:cs typeface="Times New Roman" panose="02020603050405020304" charset="0"/>
              </a:rPr>
              <a:t>d </a:t>
            </a:r>
            <a:r>
              <a:rPr lang="en-US" altLang="zh-CN" sz="2600" dirty="0">
                <a:latin typeface="Times New Roman" panose="02020603050405020304" charset="0"/>
                <a:cs typeface="Times New Roman" panose="02020603050405020304" charset="0"/>
              </a:rPr>
              <a:t>discussion on Chinese social media on Sunday night. The hashtag “Chinese women’s team wins Asian Cup” ___________  (view) over 1.1 billion times by Monday morning, _____ that was just one of 10 trending topics related to the Women’s team on Weibo.</a:t>
            </a:r>
            <a:endParaRPr lang="en-US" altLang="zh-CN" sz="2600" dirty="0">
              <a:latin typeface="Times New Roman" panose="02020603050405020304" charset="0"/>
              <a:cs typeface="Times New Roman" panose="02020603050405020304" charset="0"/>
            </a:endParaRPr>
          </a:p>
        </p:txBody>
      </p:sp>
      <p:sp>
        <p:nvSpPr>
          <p:cNvPr id="1048598" name="文本框 4"/>
          <p:cNvSpPr txBox="1"/>
          <p:nvPr/>
        </p:nvSpPr>
        <p:spPr>
          <a:xfrm>
            <a:off x="1798955" y="0"/>
            <a:ext cx="6560820" cy="460375"/>
          </a:xfrm>
          <a:prstGeom prst="rect">
            <a:avLst/>
          </a:prstGeom>
          <a:noFill/>
        </p:spPr>
        <p:txBody>
          <a:bodyPr wrap="square" rtlCol="0">
            <a:spAutoFit/>
          </a:bodyPr>
          <a:lstStyle/>
          <a:p>
            <a:r>
              <a:rPr lang="zh-CN" altLang="en-US" sz="2400" b="1" dirty="0">
                <a:solidFill>
                  <a:srgbClr val="ED7D31"/>
                </a:solidFill>
                <a:latin typeface="微软雅黑" panose="020B0503020204020204" charset="-122"/>
                <a:cs typeface="Arial" panose="020B0604020202020204" pitchFamily="34" charset="0"/>
              </a:rPr>
              <a:t>（</a:t>
            </a:r>
            <a:r>
              <a:rPr lang="en-US" altLang="zh-CN" sz="2400" b="1" dirty="0">
                <a:solidFill>
                  <a:srgbClr val="ED7D31"/>
                </a:solidFill>
                <a:latin typeface="微软雅黑" panose="020B0503020204020204" charset="-122"/>
                <a:cs typeface="Arial" panose="020B0604020202020204" pitchFamily="34" charset="0"/>
              </a:rPr>
              <a:t>《China Daily》2022年2月8</a:t>
            </a:r>
            <a:r>
              <a:rPr lang="zh-CN" altLang="en-US" sz="2400" b="1" dirty="0">
                <a:solidFill>
                  <a:srgbClr val="ED7D31"/>
                </a:solidFill>
                <a:latin typeface="微软雅黑" panose="020B0503020204020204" charset="-122"/>
                <a:cs typeface="Arial" panose="020B0604020202020204" pitchFamily="34" charset="0"/>
              </a:rPr>
              <a:t>日</a:t>
            </a:r>
            <a:r>
              <a:rPr lang="en-US" altLang="zh-CN" sz="2400" b="1" dirty="0">
                <a:solidFill>
                  <a:srgbClr val="ED7D31"/>
                </a:solidFill>
                <a:latin typeface="微软雅黑" panose="020B0503020204020204" charset="-122"/>
                <a:cs typeface="Arial" panose="020B0604020202020204" pitchFamily="34" charset="0"/>
              </a:rPr>
              <a:t> </a:t>
            </a:r>
            <a:r>
              <a:rPr lang="en-US" sz="2400" b="1" dirty="0">
                <a:solidFill>
                  <a:srgbClr val="ED7D31"/>
                </a:solidFill>
                <a:ea typeface="+mj-ea"/>
                <a:cs typeface="Arial" panose="020B0604020202020204" pitchFamily="34" charset="0"/>
              </a:rPr>
              <a:t>19</a:t>
            </a:r>
            <a:r>
              <a:rPr lang="zh-CN" altLang="en-US" sz="2400" b="1" dirty="0">
                <a:solidFill>
                  <a:srgbClr val="ED7D31"/>
                </a:solidFill>
                <a:latin typeface="微软雅黑" panose="020B0503020204020204" charset="-122"/>
                <a:cs typeface="Arial" panose="020B0604020202020204" pitchFamily="34" charset="0"/>
              </a:rPr>
              <a:t>页</a:t>
            </a:r>
            <a:r>
              <a:rPr lang="en-US" altLang="zh-CN" sz="2400" b="1" dirty="0">
                <a:solidFill>
                  <a:srgbClr val="ED7D31"/>
                </a:solidFill>
                <a:latin typeface="微软雅黑" panose="020B0503020204020204" charset="-122"/>
                <a:cs typeface="Arial" panose="020B0604020202020204" pitchFamily="34" charset="0"/>
              </a:rPr>
              <a:t>）</a:t>
            </a:r>
            <a:endParaRPr lang="zh-CN" altLang="en-US" sz="2400" b="1" dirty="0">
              <a:solidFill>
                <a:srgbClr val="ED7D31"/>
              </a:solidFill>
              <a:latin typeface="微软雅黑" panose="020B0503020204020204" charset="-122"/>
              <a:cs typeface="Arial" panose="020B0604020202020204" pitchFamily="34" charset="0"/>
            </a:endParaRPr>
          </a:p>
        </p:txBody>
      </p:sp>
      <p:sp>
        <p:nvSpPr>
          <p:cNvPr id="5" name="文本框 4"/>
          <p:cNvSpPr txBox="1"/>
          <p:nvPr/>
        </p:nvSpPr>
        <p:spPr>
          <a:xfrm>
            <a:off x="9369425" y="653415"/>
            <a:ext cx="986790" cy="491490"/>
          </a:xfrm>
          <a:prstGeom prst="rect">
            <a:avLst/>
          </a:prstGeom>
          <a:noFill/>
        </p:spPr>
        <p:txBody>
          <a:bodyPr wrap="squar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lifted </a:t>
            </a:r>
            <a:endParaRPr lang="zh-CN" altLang="en-US" dirty="0">
              <a:solidFill>
                <a:prstClr val="black"/>
              </a:solidFill>
            </a:endParaRPr>
          </a:p>
        </p:txBody>
      </p:sp>
      <p:sp>
        <p:nvSpPr>
          <p:cNvPr id="6" name="文本框 5"/>
          <p:cNvSpPr txBox="1"/>
          <p:nvPr/>
        </p:nvSpPr>
        <p:spPr>
          <a:xfrm>
            <a:off x="8830921" y="1042139"/>
            <a:ext cx="769620" cy="491490"/>
          </a:xfrm>
          <a:prstGeom prst="rect">
            <a:avLst/>
          </a:prstGeom>
          <a:noFill/>
        </p:spPr>
        <p:txBody>
          <a:bodyPr wrap="none" rtlCol="0" anchor="t">
            <a:spAutoFit/>
          </a:bodyPr>
          <a:lstStyle/>
          <a:p>
            <a:pPr algn="l"/>
            <a:r>
              <a:rPr sz="2600" dirty="0">
                <a:solidFill>
                  <a:srgbClr val="FF0000"/>
                </a:solidFill>
                <a:latin typeface="Times New Roman" panose="02020603050405020304" charset="0"/>
                <a:cs typeface="Times New Roman" panose="02020603050405020304" charset="0"/>
                <a:sym typeface="+mn-ea"/>
              </a:rPr>
              <a:t>over</a:t>
            </a:r>
            <a:endParaRPr sz="2600" dirty="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431719" y="1442526"/>
            <a:ext cx="1493520"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defeating </a:t>
            </a:r>
            <a:endParaRPr lang="en-US" altLang="zh-CN" sz="2600" dirty="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626905" y="3042917"/>
            <a:ext cx="906145"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to lift</a:t>
            </a:r>
            <a:endParaRPr lang="en-US" altLang="zh-CN" sz="2600" dirty="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909300" y="3821573"/>
            <a:ext cx="2180590"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determination </a:t>
            </a:r>
            <a:r>
              <a:rPr lang="zh-CN" altLang="en-US" sz="2600" dirty="0">
                <a:solidFill>
                  <a:srgbClr val="FF0000"/>
                </a:solidFill>
                <a:latin typeface="Times New Roman" panose="02020603050405020304" charset="0"/>
                <a:cs typeface="Times New Roman" panose="02020603050405020304" charset="0"/>
                <a:sym typeface="+mn-ea"/>
              </a:rPr>
              <a:t> </a:t>
            </a:r>
            <a:endParaRPr lang="zh-CN" altLang="en-US" sz="2600" dirty="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026818" y="4978031"/>
            <a:ext cx="1649095"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completely</a:t>
            </a:r>
            <a:endParaRPr lang="en-US" altLang="zh-CN" sz="2600" dirty="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23215" y="5800725"/>
            <a:ext cx="1797685" cy="491490"/>
          </a:xfrm>
          <a:prstGeom prst="rect">
            <a:avLst/>
          </a:prstGeom>
          <a:noFill/>
        </p:spPr>
        <p:txBody>
          <a:bodyPr wrap="squar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was viewed</a:t>
            </a:r>
            <a:endParaRPr lang="en-US" altLang="zh-CN" sz="2600" dirty="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025890" y="5800725"/>
            <a:ext cx="650875" cy="491490"/>
          </a:xfrm>
          <a:prstGeom prst="rect">
            <a:avLst/>
          </a:prstGeom>
          <a:noFill/>
        </p:spPr>
        <p:txBody>
          <a:bodyPr wrap="squar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but </a:t>
            </a:r>
            <a:r>
              <a:rPr lang="zh-CN" altLang="en-US" sz="2600" dirty="0">
                <a:solidFill>
                  <a:srgbClr val="FF0000"/>
                </a:solidFill>
                <a:latin typeface="Times New Roman" panose="02020603050405020304" charset="0"/>
                <a:cs typeface="Times New Roman" panose="02020603050405020304" charset="0"/>
                <a:sym typeface="+mn-ea"/>
              </a:rPr>
              <a:t> </a:t>
            </a:r>
            <a:endParaRPr lang="zh-CN" altLang="en-US" sz="2600" dirty="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6089907" y="4221256"/>
            <a:ext cx="1337310"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dramatic</a:t>
            </a:r>
            <a:endParaRPr lang="en-US" altLang="zh-CN" sz="2600" dirty="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323294" y="4221256"/>
            <a:ext cx="586105" cy="491490"/>
          </a:xfrm>
          <a:prstGeom prst="rect">
            <a:avLst/>
          </a:prstGeom>
          <a:noFill/>
        </p:spPr>
        <p:txBody>
          <a:bodyPr wrap="none" rtlCol="0" anchor="t">
            <a:spAutoFit/>
          </a:bodyPr>
          <a:lstStyle/>
          <a:p>
            <a:pPr algn="l"/>
            <a:r>
              <a:rPr lang="en-US" altLang="zh-CN" sz="2600" dirty="0">
                <a:solidFill>
                  <a:srgbClr val="FF0000"/>
                </a:solidFill>
                <a:latin typeface="Times New Roman" panose="02020603050405020304" charset="0"/>
                <a:cs typeface="Times New Roman" panose="02020603050405020304" charset="0"/>
                <a:sym typeface="+mn-ea"/>
              </a:rPr>
              <a:t>the</a:t>
            </a:r>
            <a:endParaRPr lang="en-US" altLang="zh-CN" sz="2600"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20" y="749935"/>
            <a:ext cx="11781155" cy="4585970"/>
          </a:xfrm>
          <a:prstGeom prst="rect">
            <a:avLst/>
          </a:prstGeom>
          <a:noFill/>
        </p:spPr>
        <p:txBody>
          <a:bodyPr wrap="square" rtlCol="0">
            <a:spAutoFit/>
          </a:bodyPr>
          <a:lstStyle/>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1. </a:t>
            </a:r>
            <a:r>
              <a:rPr lang="en-US" altLang="zh-CN" sz="2800" dirty="0">
                <a:solidFill>
                  <a:srgbClr val="3333FF"/>
                </a:solidFill>
                <a:latin typeface="Times New Roman" panose="02020603050405020304" charset="0"/>
                <a:cs typeface="Times New Roman" panose="02020603050405020304" charset="0"/>
                <a:sym typeface="+mn-ea"/>
              </a:rPr>
              <a:t>rekindle</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to make sth become active again 使重新活跃；使复苏</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He tried to rekindle her attention. 他想再去</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引</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起她的</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关注</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r>
              <a:rPr lang="en-US" altLang="zh-CN" sz="2800" dirty="0">
                <a:solidFill>
                  <a:prstClr val="black"/>
                </a:solidFill>
                <a:latin typeface="Times New Roman" panose="02020603050405020304" charset="0"/>
                <a:cs typeface="Times New Roman" panose="02020603050405020304" charset="0"/>
              </a:rPr>
              <a:t>2</a:t>
            </a:r>
            <a:r>
              <a:rPr lang="en-US" altLang="zh-CN" sz="3200" dirty="0">
                <a:solidFill>
                  <a:prstClr val="black"/>
                </a:solidFill>
                <a:latin typeface="Times New Roman" panose="02020603050405020304" charset="0"/>
                <a:cs typeface="Times New Roman" panose="02020603050405020304" charset="0"/>
              </a:rPr>
              <a:t>. </a:t>
            </a:r>
            <a:r>
              <a:rPr lang="en-US" altLang="zh-CN" sz="3000" dirty="0">
                <a:solidFill>
                  <a:srgbClr val="3333FF"/>
                </a:solidFill>
                <a:latin typeface="Times New Roman" panose="02020603050405020304" charset="0"/>
                <a:cs typeface="Times New Roman" panose="02020603050405020304" charset="0"/>
                <a:sym typeface="+mn-ea"/>
              </a:rPr>
              <a:t>summon</a:t>
            </a:r>
            <a:r>
              <a:rPr lang="en-US" altLang="zh-CN" sz="3000" dirty="0">
                <a:solidFill>
                  <a:prstClr val="black"/>
                </a:solidFill>
                <a:latin typeface="Times New Roman" panose="02020603050405020304" charset="0"/>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to make an effort to produce a particular quality in yourself, especially when you find it difficult 鼓起；振作；使出</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pitchFamily="2" charset="2"/>
              <a:buChar char="ü"/>
            </a:pPr>
            <a:r>
              <a:rPr lang="en-US" sz="2800" dirty="0">
                <a:solidFill>
                  <a:prstClr val="black"/>
                </a:solidFill>
                <a:latin typeface="Times New Roman" panose="02020603050405020304" charset="0"/>
                <a:ea typeface="华文中宋" panose="02010600040101010101" charset="-122"/>
                <a:cs typeface="Times New Roman" panose="02020603050405020304" charset="0"/>
              </a:rPr>
              <a:t>She was trying to summon up the courage to leave him. </a:t>
            </a:r>
            <a:endParaRPr lang="en-US" sz="2800" dirty="0">
              <a:solidFill>
                <a:prstClr val="black"/>
              </a:solidFill>
              <a:latin typeface="Times New Roman" panose="02020603050405020304" charset="0"/>
              <a:ea typeface="华文中宋" panose="02010600040101010101" charset="-122"/>
              <a:cs typeface="Times New Roman" panose="02020603050405020304" charset="0"/>
            </a:endParaRPr>
          </a:p>
          <a:p>
            <a:pPr indent="0">
              <a:lnSpc>
                <a:spcPct val="90000"/>
              </a:lnSpc>
              <a:spcBef>
                <a:spcPts val="1000"/>
              </a:spcBef>
              <a:buFont typeface="Wingdings" panose="05000000000000000000" pitchFamily="2" charset="2"/>
              <a:buNone/>
            </a:pPr>
            <a:r>
              <a:rPr lang="en-US" sz="2800" dirty="0">
                <a:solidFill>
                  <a:prstClr val="black"/>
                </a:solidFill>
                <a:latin typeface="Times New Roman" panose="02020603050405020304" charset="0"/>
                <a:ea typeface="华文中宋" panose="02010600040101010101" charset="-122"/>
                <a:cs typeface="Times New Roman" panose="02020603050405020304" charset="0"/>
              </a:rPr>
              <a:t>     当时她试图鼓起勇气离开他。</a:t>
            </a:r>
            <a:r>
              <a:rPr sz="2800" dirty="0">
                <a:solidFill>
                  <a:prstClr val="black"/>
                </a:solidFill>
                <a:latin typeface="Times New Roman" panose="02020603050405020304" charset="0"/>
                <a:ea typeface="华文中宋" panose="02010600040101010101" charset="-122"/>
                <a:cs typeface="Times New Roman" panose="02020603050405020304" charset="0"/>
              </a:rPr>
              <a:t>  </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词汇讲解</a:t>
            </a:r>
            <a:r>
              <a:rPr kumimoji="1" lang="en-US" altLang="zh-CN" sz="2800" b="1" dirty="0">
                <a:solidFill>
                  <a:prstClr val="white"/>
                </a:solidFill>
                <a:sym typeface="+mn-ea"/>
              </a:rPr>
              <a:t>1</a:t>
            </a:r>
            <a:endParaRPr kumimoji="1" lang="en-US" altLang="zh-CN" sz="2800" b="1" dirty="0">
              <a:solidFill>
                <a:prstClr val="white"/>
              </a:solidFill>
              <a:sym typeface="+mn-ea"/>
            </a:endParaRPr>
          </a:p>
        </p:txBody>
      </p:sp>
      <p:sp>
        <p:nvSpPr>
          <p:cNvPr id="2" name="文本框 1"/>
          <p:cNvSpPr txBox="1"/>
          <p:nvPr/>
        </p:nvSpPr>
        <p:spPr>
          <a:xfrm>
            <a:off x="128325" y="1804893"/>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3" name="文本框 2"/>
          <p:cNvSpPr txBox="1"/>
          <p:nvPr/>
        </p:nvSpPr>
        <p:spPr>
          <a:xfrm>
            <a:off x="139700" y="2267585"/>
            <a:ext cx="10805795" cy="553085"/>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There are fears that the series could rekindle animosity among them.</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28325" y="5372779"/>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6" name="文本框 5"/>
          <p:cNvSpPr txBox="1"/>
          <p:nvPr/>
        </p:nvSpPr>
        <p:spPr>
          <a:xfrm>
            <a:off x="139700" y="5927725"/>
            <a:ext cx="9013825" cy="553085"/>
          </a:xfrm>
          <a:prstGeom prst="rect">
            <a:avLst/>
          </a:prstGeom>
          <a:noFill/>
        </p:spPr>
        <p:txBody>
          <a:bodyPr wrap="square" rtlCol="0">
            <a:spAutoFit/>
          </a:bodyPr>
          <a:lstStyle/>
          <a:p>
            <a:r>
              <a:rPr lang="en-US" sz="3000" dirty="0">
                <a:solidFill>
                  <a:srgbClr val="FF0000"/>
                </a:solidFill>
                <a:latin typeface="Times New Roman" panose="02020603050405020304" charset="0"/>
                <a:cs typeface="Times New Roman" panose="02020603050405020304" charset="0"/>
              </a:rPr>
              <a:t>I couldn’t even summon the energy to get out of bed</a:t>
            </a:r>
            <a:r>
              <a:rPr sz="3000" dirty="0">
                <a:solidFill>
                  <a:srgbClr val="FF0000"/>
                </a:solidFill>
                <a:latin typeface="Times New Roman" panose="02020603050405020304" charset="0"/>
                <a:cs typeface="Times New Roman" panose="02020603050405020304" charset="0"/>
              </a:rPr>
              <a:t>.</a:t>
            </a:r>
            <a:endParaRPr sz="3000" dirty="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835150" y="1803400"/>
            <a:ext cx="9756775" cy="521970"/>
          </a:xfrm>
          <a:prstGeom prst="rect">
            <a:avLst/>
          </a:prstGeom>
          <a:noFill/>
        </p:spPr>
        <p:txBody>
          <a:bodyPr wrap="square" rtlCol="0" anchor="t">
            <a:spAutoFit/>
          </a:bodyPr>
          <a:lstStyle/>
          <a:p>
            <a:r>
              <a:rPr lang="zh-CN" altLang="en-US" sz="2800" dirty="0">
                <a:solidFill>
                  <a:prstClr val="black"/>
                </a:solidFill>
                <a:latin typeface="华文中宋" panose="02010600040101010101" charset="-122"/>
                <a:ea typeface="华文中宋" panose="02010600040101010101" charset="-122"/>
              </a:rPr>
              <a:t>有人担心这一系列的事情可能会重新引发他们的敌意。</a:t>
            </a:r>
            <a:endParaRPr lang="zh-CN" altLang="en-US" sz="2800" dirty="0">
              <a:solidFill>
                <a:prstClr val="black"/>
              </a:solidFill>
              <a:latin typeface="华文中宋" panose="02010600040101010101" charset="-122"/>
              <a:ea typeface="华文中宋" panose="02010600040101010101" charset="-122"/>
            </a:endParaRPr>
          </a:p>
        </p:txBody>
      </p:sp>
      <p:cxnSp>
        <p:nvCxnSpPr>
          <p:cNvPr id="9" name="直接连接符 8"/>
          <p:cNvCxnSpPr/>
          <p:nvPr/>
        </p:nvCxnSpPr>
        <p:spPr>
          <a:xfrm flipV="1">
            <a:off x="211455" y="2780665"/>
            <a:ext cx="1044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835150" y="5366385"/>
            <a:ext cx="5840730" cy="521970"/>
          </a:xfrm>
          <a:prstGeom prst="rect">
            <a:avLst/>
          </a:prstGeom>
          <a:noFill/>
        </p:spPr>
        <p:txBody>
          <a:bodyPr wrap="square" rtlCol="0">
            <a:spAutoFit/>
          </a:bodyPr>
          <a:lstStyle/>
          <a:p>
            <a:r>
              <a:rPr lang="zh-CN" altLang="en-US" sz="2800" dirty="0">
                <a:solidFill>
                  <a:prstClr val="black"/>
                </a:solidFill>
                <a:latin typeface="华文中宋" panose="02010600040101010101" charset="-122"/>
                <a:ea typeface="华文中宋" panose="02010600040101010101" charset="-122"/>
                <a:sym typeface="+mn-ea"/>
              </a:rPr>
              <a:t>我甚至连下床的力气都没有。</a:t>
            </a:r>
            <a:endParaRPr lang="zh-CN" altLang="en-US" sz="2800" dirty="0">
              <a:solidFill>
                <a:prstClr val="black"/>
              </a:solidFill>
              <a:latin typeface="华文中宋" panose="02010600040101010101" charset="-122"/>
              <a:ea typeface="华文中宋" panose="02010600040101010101" charset="-122"/>
              <a:sym typeface="+mn-ea"/>
            </a:endParaRPr>
          </a:p>
        </p:txBody>
      </p:sp>
      <p:cxnSp>
        <p:nvCxnSpPr>
          <p:cNvPr id="12" name="直接连接符 11"/>
          <p:cNvCxnSpPr/>
          <p:nvPr/>
        </p:nvCxnSpPr>
        <p:spPr>
          <a:xfrm flipV="1">
            <a:off x="211455" y="6480810"/>
            <a:ext cx="8100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linds(horizontal)">
                                      <p:cBhvr>
                                        <p:cTn id="28" dur="500"/>
                                        <p:tgtEl>
                                          <p:spTgt spid="4">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blinds(horizontal)">
                                      <p:cBhvr>
                                        <p:cTn id="31" dur="500"/>
                                        <p:tgtEl>
                                          <p:spTgt spid="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nvSpPr>
        <p:spPr>
          <a:xfrm>
            <a:off x="45720" y="978535"/>
            <a:ext cx="12145645" cy="4070350"/>
          </a:xfrm>
          <a:prstGeom prst="rect">
            <a:avLst/>
          </a:prstGeom>
          <a:noFill/>
        </p:spPr>
        <p:txBody>
          <a:bodyPr wrap="square" rtlCol="0">
            <a:spAutoFit/>
          </a:bodyPr>
          <a:lstStyle/>
          <a:p>
            <a:pPr>
              <a:lnSpc>
                <a:spcPct val="90000"/>
              </a:lnSpc>
              <a:spcBef>
                <a:spcPts val="1000"/>
              </a:spcBef>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3</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lang="en-US" altLang="zh-CN" sz="2800" dirty="0">
                <a:solidFill>
                  <a:srgbClr val="3333FF"/>
                </a:solidFill>
                <a:latin typeface="Times New Roman" panose="02020603050405020304" charset="0"/>
                <a:cs typeface="Times New Roman" panose="02020603050405020304" charset="0"/>
                <a:sym typeface="+mn-ea"/>
              </a:rPr>
              <a:t>tie</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to have the same number of points 打成平局；得分相同</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sz="2800" dirty="0">
                <a:solidFill>
                  <a:prstClr val="black"/>
                </a:solidFill>
                <a:latin typeface="Times New Roman" panose="02020603050405020304" charset="0"/>
                <a:ea typeface="华文中宋" panose="02010600040101010101" charset="-122"/>
                <a:cs typeface="Times New Roman" panose="02020603050405020304" charset="0"/>
                <a:sym typeface="+mn-ea"/>
              </a:rPr>
              <a:t>They tied for second place. 他们并列第二名</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sym typeface="+mn-ea"/>
              </a:rPr>
              <a:t>。</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r>
              <a:rPr lang="en-US" altLang="zh-CN" sz="2800" dirty="0">
                <a:solidFill>
                  <a:prstClr val="black"/>
                </a:solidFill>
                <a:latin typeface="Times New Roman" panose="02020603050405020304" charset="0"/>
                <a:cs typeface="Times New Roman" panose="02020603050405020304" charset="0"/>
              </a:rPr>
              <a:t>4</a:t>
            </a:r>
            <a:r>
              <a:rPr lang="en-US" altLang="zh-CN" sz="3200" dirty="0">
                <a:solidFill>
                  <a:prstClr val="black"/>
                </a:solidFill>
                <a:latin typeface="Times New Roman" panose="02020603050405020304" charset="0"/>
                <a:cs typeface="Times New Roman" panose="02020603050405020304" charset="0"/>
              </a:rPr>
              <a:t>. </a:t>
            </a:r>
            <a:r>
              <a:rPr lang="en-US" altLang="zh-CN" sz="3000" dirty="0">
                <a:solidFill>
                  <a:srgbClr val="3333FF"/>
                </a:solidFill>
                <a:latin typeface="Times New Roman" panose="02020603050405020304" charset="0"/>
                <a:cs typeface="Times New Roman" panose="02020603050405020304" charset="0"/>
                <a:sym typeface="+mn-ea"/>
              </a:rPr>
              <a:t>dominate</a:t>
            </a:r>
            <a:r>
              <a:rPr lang="en-US" altLang="zh-CN" sz="3000" dirty="0">
                <a:solidFill>
                  <a:prstClr val="black"/>
                </a:solidFill>
                <a:latin typeface="Times New Roman" panose="02020603050405020304" charset="0"/>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to control or have a lot of influence over sb/sth, especially in an unpleasant way 支配；控制；左右；影响</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sz="2800" dirty="0">
                <a:solidFill>
                  <a:prstClr val="black"/>
                </a:solidFill>
                <a:latin typeface="Times New Roman" panose="02020603050405020304" charset="0"/>
                <a:ea typeface="华文中宋" panose="02010600040101010101" charset="-122"/>
                <a:cs typeface="Times New Roman" panose="02020603050405020304" charset="0"/>
              </a:rPr>
              <a:t>As a child he was dominated by his father. 他小时候由父亲主宰一切</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a:t>
            </a:r>
            <a:r>
              <a:rPr sz="2800" dirty="0">
                <a:solidFill>
                  <a:prstClr val="black"/>
                </a:solidFill>
                <a:latin typeface="Times New Roman" panose="02020603050405020304" charset="0"/>
                <a:ea typeface="华文中宋" panose="02010600040101010101" charset="-122"/>
                <a:cs typeface="Times New Roman" panose="02020603050405020304" charset="0"/>
              </a:rPr>
              <a:t>  </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词汇讲解</a:t>
            </a:r>
            <a:r>
              <a:rPr kumimoji="1" lang="en-US" altLang="zh-CN" sz="2800" b="1" dirty="0">
                <a:solidFill>
                  <a:prstClr val="white"/>
                </a:solidFill>
                <a:sym typeface="+mn-ea"/>
              </a:rPr>
              <a:t>2</a:t>
            </a:r>
            <a:endParaRPr kumimoji="1" lang="en-US" altLang="zh-CN" sz="2800" b="1" dirty="0">
              <a:solidFill>
                <a:prstClr val="white"/>
              </a:solidFill>
              <a:sym typeface="+mn-ea"/>
            </a:endParaRPr>
          </a:p>
        </p:txBody>
      </p:sp>
      <p:sp>
        <p:nvSpPr>
          <p:cNvPr id="2" name="文本框 1"/>
          <p:cNvSpPr txBox="1"/>
          <p:nvPr/>
        </p:nvSpPr>
        <p:spPr>
          <a:xfrm>
            <a:off x="151303" y="2024764"/>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3" name="文本框 2"/>
          <p:cNvSpPr txBox="1"/>
          <p:nvPr/>
        </p:nvSpPr>
        <p:spPr>
          <a:xfrm>
            <a:off x="204470" y="2581275"/>
            <a:ext cx="8648700" cy="553085"/>
          </a:xfrm>
          <a:prstGeom prst="rect">
            <a:avLst/>
          </a:prstGeom>
          <a:noFill/>
        </p:spPr>
        <p:txBody>
          <a:bodyPr wrap="square" rtlCol="0">
            <a:spAutoFit/>
          </a:bodyPr>
          <a:lstStyle/>
          <a:p>
            <a:r>
              <a:rPr lang="en-US" sz="3000" dirty="0">
                <a:solidFill>
                  <a:srgbClr val="FF0000"/>
                </a:solidFill>
                <a:latin typeface="Times New Roman" panose="02020603050405020304" charset="0"/>
                <a:ea typeface="华文中宋" panose="02010600040101010101" charset="-122"/>
                <a:cs typeface="Times New Roman" panose="02020603050405020304" charset="0"/>
                <a:sym typeface="+mn-ea"/>
              </a:rPr>
              <a:t>England tied 2–2 with Germany in the first round</a:t>
            </a:r>
            <a:r>
              <a:rPr sz="3000" dirty="0">
                <a:solidFill>
                  <a:srgbClr val="FF0000"/>
                </a:solidFill>
                <a:latin typeface="Times New Roman" panose="02020603050405020304" charset="0"/>
                <a:ea typeface="华文中宋" panose="02010600040101010101" charset="-122"/>
                <a:cs typeface="Times New Roman" panose="02020603050405020304" charset="0"/>
                <a:sym typeface="+mn-ea"/>
              </a:rPr>
              <a:t>.</a:t>
            </a:r>
            <a:r>
              <a:rPr sz="3000" dirty="0">
                <a:solidFill>
                  <a:prstClr val="black"/>
                </a:solidFill>
                <a:latin typeface="Times New Roman" panose="02020603050405020304" charset="0"/>
                <a:ea typeface="华文中宋" panose="02010600040101010101" charset="-122"/>
                <a:cs typeface="Times New Roman" panose="02020603050405020304" charset="0"/>
                <a:sym typeface="+mn-ea"/>
              </a:rPr>
              <a:t> </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56975" y="5087272"/>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endParaRPr kumimoji="1" lang="zh-CN" altLang="en-US" sz="2800" b="1" dirty="0">
              <a:solidFill>
                <a:prstClr val="white"/>
              </a:solidFill>
            </a:endParaRPr>
          </a:p>
        </p:txBody>
      </p:sp>
      <p:sp>
        <p:nvSpPr>
          <p:cNvPr id="6" name="文本框 5"/>
          <p:cNvSpPr txBox="1"/>
          <p:nvPr/>
        </p:nvSpPr>
        <p:spPr>
          <a:xfrm>
            <a:off x="204470" y="5638165"/>
            <a:ext cx="6527165" cy="553085"/>
          </a:xfrm>
          <a:prstGeom prst="rect">
            <a:avLst/>
          </a:prstGeom>
          <a:noFill/>
        </p:spPr>
        <p:txBody>
          <a:bodyPr wrap="square" rtlCol="0">
            <a:spAutoFit/>
          </a:bodyPr>
          <a:lstStyle/>
          <a:p>
            <a:r>
              <a:rPr sz="3000" dirty="0">
                <a:solidFill>
                  <a:srgbClr val="FF0000"/>
                </a:solidFill>
                <a:latin typeface="Times New Roman" panose="02020603050405020304" charset="0"/>
                <a:cs typeface="Times New Roman" panose="02020603050405020304" charset="0"/>
              </a:rPr>
              <a:t>He tended to dominate the conversation. </a:t>
            </a:r>
            <a:endParaRPr sz="3000" dirty="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1845680" y="1996273"/>
            <a:ext cx="8577580" cy="521970"/>
          </a:xfrm>
          <a:prstGeom prst="rect">
            <a:avLst/>
          </a:prstGeom>
          <a:noFill/>
        </p:spPr>
        <p:txBody>
          <a:bodyPr wrap="square" rtlCol="0" anchor="t">
            <a:spAutoFit/>
          </a:bodyPr>
          <a:lstStyle/>
          <a:p>
            <a:r>
              <a:rPr sz="2800" dirty="0">
                <a:solidFill>
                  <a:prstClr val="black"/>
                </a:solidFill>
                <a:latin typeface="Times New Roman" panose="02020603050405020304" charset="0"/>
                <a:ea typeface="华文中宋" panose="02010600040101010101" charset="-122"/>
                <a:cs typeface="Times New Roman" panose="02020603050405020304" charset="0"/>
              </a:rPr>
              <a:t> 在第一轮比赛中英格兰队与德国队以2:2打成平局</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a:t>
            </a:r>
            <a:endParaRPr lang="zh-CN" altLang="en-US" sz="2800" dirty="0">
              <a:solidFill>
                <a:prstClr val="black"/>
              </a:solidFill>
              <a:latin typeface="Times New Roman" panose="02020603050405020304" charset="0"/>
              <a:ea typeface="华文中宋" panose="02010600040101010101" charset="-122"/>
              <a:cs typeface="Times New Roman" panose="02020603050405020304" charset="0"/>
            </a:endParaRPr>
          </a:p>
        </p:txBody>
      </p:sp>
      <p:cxnSp>
        <p:nvCxnSpPr>
          <p:cNvPr id="9" name="直接连接符 8"/>
          <p:cNvCxnSpPr/>
          <p:nvPr/>
        </p:nvCxnSpPr>
        <p:spPr>
          <a:xfrm flipV="1">
            <a:off x="276225" y="3095625"/>
            <a:ext cx="770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885402" y="5105940"/>
            <a:ext cx="4791075" cy="521970"/>
          </a:xfrm>
          <a:prstGeom prst="rect">
            <a:avLst/>
          </a:prstGeom>
          <a:noFill/>
        </p:spPr>
        <p:txBody>
          <a:bodyPr wrap="none" rtlCol="0">
            <a:spAutoFit/>
          </a:bodyPr>
          <a:lstStyle/>
          <a:p>
            <a:pPr algn="l"/>
            <a:r>
              <a:rPr lang="zh-CN" altLang="en-US" sz="2800" dirty="0">
                <a:solidFill>
                  <a:prstClr val="black"/>
                </a:solidFill>
                <a:latin typeface="华文中宋" panose="02010600040101010101" charset="-122"/>
                <a:ea typeface="华文中宋" panose="02010600040101010101" charset="-122"/>
                <a:sym typeface="+mn-ea"/>
              </a:rPr>
              <a:t> 他往往左右着交谈的内容。  </a:t>
            </a:r>
            <a:endParaRPr lang="zh-CN" altLang="en-US" sz="2800" dirty="0">
              <a:solidFill>
                <a:prstClr val="black"/>
              </a:solidFill>
              <a:latin typeface="华文中宋" panose="02010600040101010101" charset="-122"/>
              <a:ea typeface="华文中宋" panose="02010600040101010101" charset="-122"/>
              <a:sym typeface="+mn-ea"/>
            </a:endParaRPr>
          </a:p>
        </p:txBody>
      </p:sp>
      <p:cxnSp>
        <p:nvCxnSpPr>
          <p:cNvPr id="12" name="直接连接符 11"/>
          <p:cNvCxnSpPr/>
          <p:nvPr/>
        </p:nvCxnSpPr>
        <p:spPr>
          <a:xfrm>
            <a:off x="276225" y="6148705"/>
            <a:ext cx="626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linds(horizontal)">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379375" y="1090930"/>
            <a:ext cx="7433249" cy="4896000"/>
          </a:xfrm>
          <a:prstGeom prst="rect">
            <a:avLst/>
          </a:prstGeom>
        </p:spPr>
      </p:pic>
      <p:sp>
        <p:nvSpPr>
          <p:cNvPr id="3" name="文本框 2"/>
          <p:cNvSpPr txBox="1"/>
          <p:nvPr/>
        </p:nvSpPr>
        <p:spPr>
          <a:xfrm>
            <a:off x="829628" y="63500"/>
            <a:ext cx="10532745" cy="1045210"/>
          </a:xfrm>
          <a:prstGeom prst="rect">
            <a:avLst/>
          </a:prstGeom>
          <a:noFill/>
        </p:spPr>
        <p:txBody>
          <a:bodyPr wrap="square" rtlCol="0" anchor="t">
            <a:spAutoFit/>
          </a:bodyPr>
          <a:lstStyle/>
          <a:p>
            <a:pPr lvl="0" algn="ctr">
              <a:buClrTx/>
              <a:buSzTx/>
              <a:buFontTx/>
            </a:pPr>
            <a:r>
              <a:rPr lang="en-US" altLang="zh-CN" sz="3200" b="1" dirty="0">
                <a:solidFill>
                  <a:prstClr val="black"/>
                </a:solidFill>
                <a:sym typeface="+mn-ea"/>
              </a:rPr>
              <a:t>2. A Show of Strength and Unity</a:t>
            </a:r>
            <a:endParaRPr lang="en-US" altLang="zh-CN" sz="3200" b="1" dirty="0">
              <a:solidFill>
                <a:prstClr val="black"/>
              </a:solidFill>
              <a:sym typeface="+mn-ea"/>
            </a:endParaRPr>
          </a:p>
          <a:p>
            <a:pPr lvl="0" algn="ctr">
              <a:buClrTx/>
              <a:buSzTx/>
              <a:buFontTx/>
            </a:pPr>
            <a:r>
              <a:rPr lang="zh-CN" altLang="en-US" sz="3000" b="1" dirty="0">
                <a:solidFill>
                  <a:srgbClr val="ED7D31"/>
                </a:solidFill>
                <a:sym typeface="+mn-ea"/>
              </a:rPr>
              <a:t>北京冬奥会开幕式惊艳全球</a:t>
            </a:r>
            <a:endParaRPr lang="zh-CN" altLang="en-US" sz="3000" b="1" dirty="0">
              <a:solidFill>
                <a:srgbClr val="ED7D31"/>
              </a:solidFill>
              <a:sym typeface="+mn-ea"/>
            </a:endParaRPr>
          </a:p>
        </p:txBody>
      </p:sp>
      <p:sp>
        <p:nvSpPr>
          <p:cNvPr id="4" name="文本框 3"/>
          <p:cNvSpPr txBox="1"/>
          <p:nvPr/>
        </p:nvSpPr>
        <p:spPr>
          <a:xfrm>
            <a:off x="394335" y="6072505"/>
            <a:ext cx="11403330" cy="706755"/>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lgn="l"/>
            <a:r>
              <a:rPr lang="en-US" sz="2000">
                <a:latin typeface="Times New Roman" panose="02020603050405020304" charset="0"/>
                <a:ea typeface="宋体" panose="02010600030101010101" pitchFamily="2" charset="-122"/>
                <a:cs typeface="Times New Roman" panose="02020603050405020304" charset="0"/>
                <a:sym typeface="+mn-ea"/>
              </a:rPr>
              <a:t>The 2022 Winter Games officially began Friday at Beijing’s National Stadium with the customary Opening Ceremonies. This year’s event featured many young performers and high-tech flourishes.</a:t>
            </a:r>
            <a:endParaRPr lang="en-US" sz="2000">
              <a:latin typeface="Times New Roman" panose="02020603050405020304" charset="0"/>
              <a:ea typeface="宋体" panose="02010600030101010101" pitchFamily="2" charset="-122"/>
              <a:cs typeface="Times New Roman" panose="02020603050405020304" charset="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endParaRPr kumimoji="1" lang="zh-CN" altLang="en-US" sz="2800" b="1" dirty="0">
              <a:solidFill>
                <a:prstClr val="white"/>
              </a:solidFill>
              <a:sym typeface="+mn-ea"/>
            </a:endParaRPr>
          </a:p>
        </p:txBody>
      </p:sp>
      <p:sp>
        <p:nvSpPr>
          <p:cNvPr id="1048598" name="文本框 4"/>
          <p:cNvSpPr txBox="1"/>
          <p:nvPr/>
        </p:nvSpPr>
        <p:spPr>
          <a:xfrm>
            <a:off x="1798955" y="0"/>
            <a:ext cx="7780655" cy="460375"/>
          </a:xfrm>
          <a:prstGeom prst="rect">
            <a:avLst/>
          </a:prstGeom>
          <a:noFill/>
        </p:spPr>
        <p:txBody>
          <a:bodyPr wrap="square" rtlCol="0">
            <a:spAutoFit/>
          </a:bodyPr>
          <a:lstStyle/>
          <a:p>
            <a:r>
              <a:rPr lang="zh-CN" altLang="en-US" sz="2400" b="1" dirty="0">
                <a:solidFill>
                  <a:srgbClr val="ED7D31"/>
                </a:solidFill>
                <a:latin typeface="微软雅黑" panose="020B0503020204020204" charset="-122"/>
                <a:cs typeface="Arial" panose="020B0604020202020204" pitchFamily="34" charset="0"/>
              </a:rPr>
              <a:t>（</a:t>
            </a:r>
            <a:r>
              <a:rPr lang="en-US" altLang="zh-CN" sz="2400" b="1" dirty="0">
                <a:solidFill>
                  <a:srgbClr val="ED7D31"/>
                </a:solidFill>
                <a:latin typeface="微软雅黑" panose="020B0503020204020204" charset="-122"/>
                <a:cs typeface="Arial" panose="020B0604020202020204" pitchFamily="34" charset="0"/>
              </a:rPr>
              <a:t>《</a:t>
            </a:r>
            <a:r>
              <a:rPr lang="zh-CN" altLang="en-US" sz="2400" b="1" dirty="0">
                <a:solidFill>
                  <a:srgbClr val="ED7D31"/>
                </a:solidFill>
                <a:latin typeface="微软雅黑" panose="020B0503020204020204" charset="-122"/>
                <a:cs typeface="Arial" panose="020B0604020202020204" pitchFamily="34" charset="0"/>
              </a:rPr>
              <a:t>华盛顿邮报</a:t>
            </a:r>
            <a:r>
              <a:rPr lang="en-US" altLang="zh-CN" sz="2400" b="1" dirty="0">
                <a:solidFill>
                  <a:srgbClr val="ED7D31"/>
                </a:solidFill>
                <a:latin typeface="微软雅黑" panose="020B0503020204020204" charset="-122"/>
                <a:cs typeface="Arial" panose="020B0604020202020204" pitchFamily="34" charset="0"/>
              </a:rPr>
              <a:t>》2022年2月5</a:t>
            </a:r>
            <a:r>
              <a:rPr lang="zh-CN" altLang="en-US" sz="2400" b="1" dirty="0">
                <a:solidFill>
                  <a:srgbClr val="ED7D31"/>
                </a:solidFill>
                <a:latin typeface="微软雅黑" panose="020B0503020204020204" charset="-122"/>
                <a:cs typeface="Arial" panose="020B0604020202020204" pitchFamily="34" charset="0"/>
              </a:rPr>
              <a:t>日</a:t>
            </a:r>
            <a:r>
              <a:rPr lang="en-US" altLang="zh-CN" sz="2400" b="1" dirty="0">
                <a:solidFill>
                  <a:srgbClr val="ED7D31"/>
                </a:solidFill>
                <a:latin typeface="微软雅黑" panose="020B0503020204020204" charset="-122"/>
                <a:cs typeface="Arial" panose="020B0604020202020204" pitchFamily="34" charset="0"/>
              </a:rPr>
              <a:t>  A1 &amp; A10</a:t>
            </a:r>
            <a:r>
              <a:rPr lang="zh-CN" altLang="en-US" sz="2400" b="1" dirty="0">
                <a:solidFill>
                  <a:srgbClr val="ED7D31"/>
                </a:solidFill>
                <a:latin typeface="微软雅黑" panose="020B0503020204020204" charset="-122"/>
                <a:cs typeface="Arial" panose="020B0604020202020204" pitchFamily="34" charset="0"/>
              </a:rPr>
              <a:t>版面</a:t>
            </a:r>
            <a:r>
              <a:rPr lang="en-US" altLang="zh-CN" sz="2400" b="1" dirty="0">
                <a:solidFill>
                  <a:srgbClr val="ED7D31"/>
                </a:solidFill>
                <a:latin typeface="微软雅黑" panose="020B0503020204020204" charset="-122"/>
                <a:cs typeface="Arial" panose="020B0604020202020204" pitchFamily="34" charset="0"/>
              </a:rPr>
              <a:t>）</a:t>
            </a:r>
            <a:endParaRPr lang="zh-CN" altLang="en-US" sz="2400" b="1" dirty="0">
              <a:solidFill>
                <a:srgbClr val="ED7D31"/>
              </a:solidFill>
              <a:latin typeface="微软雅黑" panose="020B0503020204020204" charset="-122"/>
              <a:cs typeface="Arial" panose="020B0604020202020204" pitchFamily="34" charset="0"/>
            </a:endParaRPr>
          </a:p>
        </p:txBody>
      </p:sp>
      <p:pic>
        <p:nvPicPr>
          <p:cNvPr id="5" name="图片 4"/>
          <p:cNvPicPr>
            <a:picLocks noChangeAspect="1"/>
          </p:cNvPicPr>
          <p:nvPr/>
        </p:nvPicPr>
        <p:blipFill>
          <a:blip r:embed="rId1"/>
          <a:stretch>
            <a:fillRect/>
          </a:stretch>
        </p:blipFill>
        <p:spPr>
          <a:xfrm>
            <a:off x="9770745" y="50165"/>
            <a:ext cx="2285217" cy="360000"/>
          </a:xfrm>
          <a:prstGeom prst="rect">
            <a:avLst/>
          </a:prstGeom>
        </p:spPr>
      </p:pic>
      <p:sp>
        <p:nvSpPr>
          <p:cNvPr id="2" name="文本框 1"/>
          <p:cNvSpPr txBox="1"/>
          <p:nvPr/>
        </p:nvSpPr>
        <p:spPr>
          <a:xfrm>
            <a:off x="121920" y="671830"/>
            <a:ext cx="11778615" cy="6092825"/>
          </a:xfrm>
          <a:prstGeom prst="rect">
            <a:avLst/>
          </a:prstGeom>
          <a:noFill/>
        </p:spPr>
        <p:txBody>
          <a:bodyPr wrap="square" rtlCol="0" anchor="t">
            <a:spAutoFit/>
          </a:bodyPr>
          <a:lstStyle/>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From dancers waving giant green glow sticks like </a:t>
            </a:r>
            <a:r>
              <a:rPr lang="en-US" altLang="zh-CN" sz="2600">
                <a:latin typeface="Times New Roman" panose="02020603050405020304" charset="0"/>
                <a:cs typeface="Times New Roman" panose="02020603050405020304" charset="0"/>
              </a:rPr>
              <a:t>______</a:t>
            </a:r>
            <a:r>
              <a:rPr lang="en-US" altLang="zh-CN" sz="2600">
                <a:solidFill>
                  <a:schemeClr val="tx1"/>
                </a:solidFill>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fresh</a:t>
            </a:r>
            <a:r>
              <a:rPr lang="en-US" altLang="zh-CN" sz="2600">
                <a:solidFill>
                  <a:schemeClr val="tx1"/>
                </a:solidFill>
                <a:latin typeface="Times New Roman" panose="02020603050405020304" charset="0"/>
                <a:cs typeface="Times New Roman" panose="02020603050405020304" charset="0"/>
              </a:rPr>
              <a:t>)</a:t>
            </a:r>
            <a:r>
              <a:rPr lang="zh-CN" altLang="en-US" sz="2600">
                <a:solidFill>
                  <a:srgbClr val="FF0000"/>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sprouting grass </a:t>
            </a:r>
            <a:r>
              <a:rPr lang="zh-CN" altLang="en-US" sz="2600">
                <a:solidFill>
                  <a:schemeClr val="tx1"/>
                </a:solidFill>
                <a:latin typeface="Times New Roman" panose="02020603050405020304" charset="0"/>
                <a:cs typeface="Times New Roman" panose="02020603050405020304" charset="0"/>
              </a:rPr>
              <a:t>to </a:t>
            </a:r>
            <a:r>
              <a:rPr lang="zh-CN" altLang="en-US" sz="2600">
                <a:latin typeface="Times New Roman" panose="02020603050405020304" charset="0"/>
                <a:cs typeface="Times New Roman" panose="02020603050405020304" charset="0"/>
              </a:rPr>
              <a:t>six ice hockey </a:t>
            </a:r>
            <a:r>
              <a:rPr lang="en-US" altLang="zh-CN" sz="2600">
                <a:latin typeface="Times New Roman" panose="02020603050405020304" charset="0"/>
                <a:cs typeface="Times New Roman" panose="02020603050405020304" charset="0"/>
              </a:rPr>
              <a:t>_______</a:t>
            </a:r>
            <a:r>
              <a:rPr lang="en-US" altLang="zh-CN" sz="2600">
                <a:solidFill>
                  <a:schemeClr val="tx1"/>
                </a:solidFill>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player</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covered </a:t>
            </a:r>
            <a:r>
              <a:rPr lang="zh-CN" altLang="en-US" sz="2600">
                <a:latin typeface="Times New Roman" panose="02020603050405020304" charset="0"/>
                <a:cs typeface="Times New Roman" panose="02020603050405020304" charset="0"/>
              </a:rPr>
              <a:t>in psychedelic</a:t>
            </a:r>
            <a:r>
              <a:rPr lang="en-US" altLang="zh-CN" sz="26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rPr>
              <a:t>产生迷幻效果的</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colors </a:t>
            </a:r>
            <a:r>
              <a:rPr lang="zh-CN" altLang="en-US" sz="2600">
                <a:solidFill>
                  <a:srgbClr val="3333FF"/>
                </a:solidFill>
                <a:latin typeface="Times New Roman" panose="02020603050405020304" charset="0"/>
                <a:cs typeface="Times New Roman" panose="02020603050405020304" charset="0"/>
              </a:rPr>
              <a:t>slap</a:t>
            </a:r>
            <a:r>
              <a:rPr lang="zh-CN" altLang="en-US" sz="2600">
                <a:latin typeface="Times New Roman" panose="02020603050405020304" charset="0"/>
                <a:cs typeface="Times New Roman" panose="02020603050405020304" charset="0"/>
              </a:rPr>
              <a:t>ping pucks</a:t>
            </a:r>
            <a:r>
              <a:rPr lang="en-US" altLang="zh-CN" sz="26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rPr>
              <a:t>冰球</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toward the Olympic </a:t>
            </a:r>
            <a:r>
              <a:rPr lang="zh-CN" altLang="en-US" sz="2600">
                <a:solidFill>
                  <a:schemeClr val="tx1"/>
                </a:solidFill>
                <a:latin typeface="Times New Roman" panose="02020603050405020304" charset="0"/>
                <a:cs typeface="Times New Roman" panose="02020603050405020304" charset="0"/>
              </a:rPr>
              <a:t>rings</a:t>
            </a:r>
            <a:r>
              <a:rPr lang="zh-CN" altLang="en-US" sz="2600">
                <a:latin typeface="Times New Roman" panose="02020603050405020304" charset="0"/>
                <a:cs typeface="Times New Roman" panose="02020603050405020304" charset="0"/>
              </a:rPr>
              <a:t>, the Opening Ceremonies of the Beijing 2022 Winter Games were meant </a:t>
            </a:r>
            <a:r>
              <a:rPr lang="zh-CN" altLang="en-US" sz="2600">
                <a:solidFill>
                  <a:schemeClr val="tx1"/>
                </a:solidFill>
                <a:latin typeface="Times New Roman" panose="02020603050405020304" charset="0"/>
                <a:cs typeface="Times New Roman" panose="02020603050405020304" charset="0"/>
              </a:rPr>
              <a:t>to represent</a:t>
            </a:r>
            <a:r>
              <a:rPr lang="zh-CN" altLang="en-US" sz="2600">
                <a:latin typeface="Times New Roman" panose="02020603050405020304" charset="0"/>
                <a:cs typeface="Times New Roman" panose="02020603050405020304" charset="0"/>
              </a:rPr>
              <a:t> unity and </a:t>
            </a:r>
            <a:r>
              <a:rPr lang="zh-CN" altLang="en-US" sz="2600">
                <a:solidFill>
                  <a:schemeClr val="tx1"/>
                </a:solidFill>
                <a:latin typeface="Times New Roman" panose="02020603050405020304" charset="0"/>
                <a:cs typeface="Times New Roman" panose="02020603050405020304" charset="0"/>
              </a:rPr>
              <a:t>a </a:t>
            </a:r>
            <a:r>
              <a:rPr lang="zh-CN" altLang="en-US" sz="2600">
                <a:latin typeface="Times New Roman" panose="02020603050405020304" charset="0"/>
                <a:cs typeface="Times New Roman" panose="02020603050405020304" charset="0"/>
              </a:rPr>
              <a:t>new beginning.</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___ </a:t>
            </a:r>
            <a:r>
              <a:rPr lang="zh-CN" altLang="en-US" sz="2600">
                <a:solidFill>
                  <a:schemeClr val="tx1"/>
                </a:solidFill>
                <a:latin typeface="Times New Roman" panose="02020603050405020304" charset="0"/>
                <a:cs typeface="Times New Roman" panose="02020603050405020304" charset="0"/>
              </a:rPr>
              <a:t>a freezing </a:t>
            </a:r>
            <a:r>
              <a:rPr lang="zh-CN" altLang="en-US" sz="2600">
                <a:latin typeface="Times New Roman" panose="02020603050405020304" charset="0"/>
                <a:cs typeface="Times New Roman" panose="02020603050405020304" charset="0"/>
              </a:rPr>
              <a:t>Friday evening, 45,000 spectators piled on layers to half-fill Beijing</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National Stadium, also </a:t>
            </a:r>
            <a:r>
              <a:rPr lang="zh-CN" altLang="en-US" sz="2600">
                <a:solidFill>
                  <a:schemeClr val="tx1"/>
                </a:solidFill>
                <a:latin typeface="Times New Roman" panose="02020603050405020304" charset="0"/>
                <a:cs typeface="Times New Roman" panose="02020603050405020304" charset="0"/>
              </a:rPr>
              <a:t>known </a:t>
            </a:r>
            <a:r>
              <a:rPr lang="zh-CN" altLang="en-US" sz="2600">
                <a:latin typeface="Times New Roman" panose="02020603050405020304" charset="0"/>
                <a:cs typeface="Times New Roman" panose="02020603050405020304" charset="0"/>
              </a:rPr>
              <a:t>as the </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Bird</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Nest</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on the day </a:t>
            </a:r>
            <a:r>
              <a:rPr lang="en-US" altLang="zh-CN" sz="2600">
                <a:latin typeface="Times New Roman" panose="02020603050405020304" charset="0"/>
                <a:cs typeface="Times New Roman" panose="02020603050405020304" charset="0"/>
              </a:rPr>
              <a:t>__________ </a:t>
            </a:r>
            <a:r>
              <a:rPr lang="zh-CN" altLang="en-US" sz="2600">
                <a:latin typeface="Times New Roman" panose="02020603050405020304" charset="0"/>
                <a:cs typeface="Times New Roman" panose="02020603050405020304" charset="0"/>
              </a:rPr>
              <a:t>marks the start of spring in the </a:t>
            </a:r>
            <a:r>
              <a:rPr lang="en-US" altLang="zh-CN" sz="2600">
                <a:latin typeface="Times New Roman" panose="02020603050405020304" charset="0"/>
                <a:cs typeface="Times New Roman" panose="02020603050405020304" charset="0"/>
              </a:rPr>
              <a:t>_________</a:t>
            </a:r>
            <a:r>
              <a:rPr lang="en-US" altLang="zh-CN" sz="2600">
                <a:solidFill>
                  <a:schemeClr val="tx1"/>
                </a:solidFill>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tradition</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lunisolar calendar.</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This year’s tech-no-utopian celebration of youth, ________ (feature) mostly child performers, reflects __ shift from talking about the past to focusing on the future, well-known Chinese director </a:t>
            </a:r>
            <a:r>
              <a:rPr lang="en-US" altLang="zh-CN" sz="2600">
                <a:latin typeface="Times New Roman" panose="02020603050405020304" charset="0"/>
                <a:cs typeface="Times New Roman" panose="02020603050405020304" charset="0"/>
                <a:sym typeface="+mn-ea"/>
              </a:rPr>
              <a:t>Zhang Yimou</a:t>
            </a:r>
            <a:r>
              <a:rPr lang="en-US" altLang="zh-CN" sz="2600">
                <a:latin typeface="Times New Roman" panose="02020603050405020304" charset="0"/>
                <a:cs typeface="Times New Roman" panose="02020603050405020304" charset="0"/>
              </a:rPr>
              <a:t>, mastermind (</a:t>
            </a:r>
            <a:r>
              <a:rPr lang="en-US" altLang="zh-CN" sz="2400">
                <a:latin typeface="华文中宋" panose="02010600040101010101" charset="-122"/>
                <a:ea typeface="华文中宋" panose="02010600040101010101" charset="-122"/>
                <a:cs typeface="Times New Roman" panose="02020603050405020304" charset="0"/>
              </a:rPr>
              <a:t>出谋划策者</a:t>
            </a:r>
            <a:r>
              <a:rPr lang="en-US" altLang="zh-CN" sz="2600">
                <a:latin typeface="Times New Roman" panose="02020603050405020304" charset="0"/>
                <a:cs typeface="Times New Roman" panose="02020603050405020304" charset="0"/>
              </a:rPr>
              <a:t>) of both the 2008 and 2022 Opening Ceremony, told Chinese media.</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en-US" altLang="zh-CN" sz="2600">
                <a:solidFill>
                  <a:schemeClr val="tx1"/>
                </a:solidFill>
                <a:latin typeface="Times New Roman" panose="02020603050405020304" charset="0"/>
                <a:cs typeface="Times New Roman" panose="02020603050405020304" charset="0"/>
                <a:sym typeface="+mn-ea"/>
              </a:rPr>
              <a:t>As </a:t>
            </a:r>
            <a:r>
              <a:rPr lang="en-US" altLang="zh-CN" sz="2600">
                <a:latin typeface="Times New Roman" panose="02020603050405020304" charset="0"/>
                <a:cs typeface="Times New Roman" panose="02020603050405020304" charset="0"/>
                <a:sym typeface="+mn-ea"/>
              </a:rPr>
              <a:t>state-run Xinhua News Agency wrote, “Ensuring the Beijing Winter Olympics ________</a:t>
            </a:r>
            <a:r>
              <a:rPr lang="en-US" altLang="zh-CN" sz="2600">
                <a:solidFill>
                  <a:schemeClr val="tx1"/>
                </a:solidFill>
                <a:latin typeface="Times New Roman" panose="02020603050405020304" charset="0"/>
                <a:cs typeface="Times New Roman" panose="02020603050405020304" charset="0"/>
                <a:sym typeface="+mn-ea"/>
              </a:rPr>
              <a:t> (hold)</a:t>
            </a:r>
            <a:r>
              <a:rPr lang="en-US" altLang="zh-CN" sz="2600">
                <a:latin typeface="Times New Roman" panose="02020603050405020304" charset="0"/>
                <a:cs typeface="Times New Roman" panose="02020603050405020304" charset="0"/>
                <a:sym typeface="+mn-ea"/>
              </a:rPr>
              <a:t> on schedule </a:t>
            </a:r>
            <a:r>
              <a:rPr lang="en-US" altLang="zh-CN" sz="2600">
                <a:solidFill>
                  <a:srgbClr val="3333FF"/>
                </a:solidFill>
                <a:latin typeface="Times New Roman" panose="02020603050405020304" charset="0"/>
                <a:cs typeface="Times New Roman" panose="02020603050405020304" charset="0"/>
                <a:sym typeface="+mn-ea"/>
              </a:rPr>
              <a:t>demonstrate</a:t>
            </a:r>
            <a:r>
              <a:rPr lang="en-US" altLang="zh-CN" sz="2600">
                <a:latin typeface="Times New Roman" panose="02020603050405020304" charset="0"/>
                <a:cs typeface="Times New Roman" panose="02020603050405020304" charset="0"/>
                <a:sym typeface="+mn-ea"/>
              </a:rPr>
              <a:t>s the significant advantages of Socialism with Chinese characteristics and is a bold _________ (</a:t>
            </a:r>
            <a:r>
              <a:rPr lang="en-US" altLang="zh-CN" sz="2600">
                <a:solidFill>
                  <a:schemeClr val="tx1"/>
                </a:solidFill>
                <a:latin typeface="Times New Roman" panose="02020603050405020304" charset="0"/>
                <a:cs typeface="Times New Roman" panose="02020603050405020304" charset="0"/>
                <a:sym typeface="+mn-ea"/>
              </a:rPr>
              <a:t>declare)</a:t>
            </a:r>
            <a:r>
              <a:rPr lang="en-US" altLang="zh-CN" sz="2600">
                <a:solidFill>
                  <a:srgbClr val="FF0000"/>
                </a:solidFill>
                <a:latin typeface="Times New Roman" panose="02020603050405020304" charset="0"/>
                <a:cs typeface="Times New Roman" panose="02020603050405020304" charset="0"/>
                <a:sym typeface="+mn-ea"/>
              </a:rPr>
              <a:t> </a:t>
            </a:r>
            <a:r>
              <a:rPr lang="en-US" altLang="zh-CN" sz="2600">
                <a:latin typeface="Times New Roman" panose="02020603050405020304" charset="0"/>
                <a:cs typeface="Times New Roman" panose="02020603050405020304" charset="0"/>
                <a:sym typeface="+mn-ea"/>
              </a:rPr>
              <a:t>that no force can stop the Chinese people _____ realizing their dreams.”</a:t>
            </a:r>
            <a:endParaRPr lang="en-US" altLang="zh-CN" sz="2600">
              <a:latin typeface="Times New Roman" panose="02020603050405020304" charset="0"/>
              <a:cs typeface="Times New Roman" panose="02020603050405020304" charset="0"/>
              <a:sym typeface="+mn-ea"/>
            </a:endParaRPr>
          </a:p>
        </p:txBody>
      </p:sp>
      <p:sp>
        <p:nvSpPr>
          <p:cNvPr id="3" name="文本框 2"/>
          <p:cNvSpPr txBox="1"/>
          <p:nvPr/>
        </p:nvSpPr>
        <p:spPr>
          <a:xfrm>
            <a:off x="7232650" y="671830"/>
            <a:ext cx="118173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freshly </a:t>
            </a:r>
            <a:endParaRPr lang="zh-CN" altLang="en-US"/>
          </a:p>
        </p:txBody>
      </p:sp>
      <p:sp>
        <p:nvSpPr>
          <p:cNvPr id="4" name="文本框 3"/>
          <p:cNvSpPr txBox="1"/>
          <p:nvPr/>
        </p:nvSpPr>
        <p:spPr>
          <a:xfrm>
            <a:off x="2210435" y="1043940"/>
            <a:ext cx="121856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players </a:t>
            </a:r>
            <a:endParaRPr lang="zh-CN" altLang="en-US"/>
          </a:p>
        </p:txBody>
      </p:sp>
      <p:sp>
        <p:nvSpPr>
          <p:cNvPr id="6" name="文本框 5"/>
          <p:cNvSpPr txBox="1"/>
          <p:nvPr/>
        </p:nvSpPr>
        <p:spPr>
          <a:xfrm>
            <a:off x="478790" y="2249170"/>
            <a:ext cx="66929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On</a:t>
            </a:r>
            <a:r>
              <a:rPr lang="zh-CN" altLang="en-US" sz="2600">
                <a:latin typeface="Times New Roman" panose="02020603050405020304" charset="0"/>
                <a:cs typeface="Times New Roman" panose="02020603050405020304" charset="0"/>
                <a:sym typeface="+mn-ea"/>
              </a:rPr>
              <a:t> </a:t>
            </a:r>
            <a:endParaRPr lang="zh-CN" altLang="en-US"/>
          </a:p>
        </p:txBody>
      </p:sp>
      <p:sp>
        <p:nvSpPr>
          <p:cNvPr id="7" name="文本框 6"/>
          <p:cNvSpPr txBox="1"/>
          <p:nvPr/>
        </p:nvSpPr>
        <p:spPr>
          <a:xfrm>
            <a:off x="8503285" y="2644140"/>
            <a:ext cx="182372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which / </a:t>
            </a:r>
            <a:r>
              <a:rPr lang="zh-CN" altLang="en-US" sz="2600">
                <a:solidFill>
                  <a:srgbClr val="FF0000"/>
                </a:solidFill>
                <a:latin typeface="Times New Roman" panose="02020603050405020304" charset="0"/>
                <a:cs typeface="Times New Roman" panose="02020603050405020304" charset="0"/>
                <a:sym typeface="+mn-ea"/>
              </a:rPr>
              <a:t>that </a:t>
            </a:r>
            <a:endParaRPr lang="zh-CN" altLang="en-US"/>
          </a:p>
        </p:txBody>
      </p:sp>
      <p:sp>
        <p:nvSpPr>
          <p:cNvPr id="8" name="文本框 7"/>
          <p:cNvSpPr txBox="1"/>
          <p:nvPr/>
        </p:nvSpPr>
        <p:spPr>
          <a:xfrm>
            <a:off x="2922905" y="3053715"/>
            <a:ext cx="162115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traditional </a:t>
            </a:r>
            <a:endParaRPr lang="zh-CN" altLang="en-US"/>
          </a:p>
        </p:txBody>
      </p:sp>
      <p:sp>
        <p:nvSpPr>
          <p:cNvPr id="9" name="文本框 8"/>
          <p:cNvSpPr txBox="1"/>
          <p:nvPr/>
        </p:nvSpPr>
        <p:spPr>
          <a:xfrm>
            <a:off x="6948170" y="3424555"/>
            <a:ext cx="145669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featuring </a:t>
            </a:r>
            <a:endParaRPr lang="zh-CN" altLang="en-US"/>
          </a:p>
        </p:txBody>
      </p:sp>
      <p:sp>
        <p:nvSpPr>
          <p:cNvPr id="10" name="文本框 9"/>
          <p:cNvSpPr txBox="1"/>
          <p:nvPr/>
        </p:nvSpPr>
        <p:spPr>
          <a:xfrm>
            <a:off x="2858135" y="3857625"/>
            <a:ext cx="41211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 </a:t>
            </a:r>
            <a:endParaRPr lang="zh-CN" altLang="en-US"/>
          </a:p>
        </p:txBody>
      </p:sp>
      <p:sp>
        <p:nvSpPr>
          <p:cNvPr id="11" name="文本框 10"/>
          <p:cNvSpPr txBox="1"/>
          <p:nvPr/>
        </p:nvSpPr>
        <p:spPr>
          <a:xfrm>
            <a:off x="132080" y="5419725"/>
            <a:ext cx="147574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were held</a:t>
            </a:r>
            <a:endParaRPr lang="zh-CN" altLang="en-US"/>
          </a:p>
        </p:txBody>
      </p:sp>
      <p:sp>
        <p:nvSpPr>
          <p:cNvPr id="12" name="文本框 11"/>
          <p:cNvSpPr txBox="1"/>
          <p:nvPr/>
        </p:nvSpPr>
        <p:spPr>
          <a:xfrm>
            <a:off x="5676265" y="5820410"/>
            <a:ext cx="173164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declaration </a:t>
            </a:r>
            <a:endParaRPr lang="zh-CN" altLang="en-US"/>
          </a:p>
        </p:txBody>
      </p:sp>
      <p:sp>
        <p:nvSpPr>
          <p:cNvPr id="13" name="文本框 12"/>
          <p:cNvSpPr txBox="1"/>
          <p:nvPr/>
        </p:nvSpPr>
        <p:spPr>
          <a:xfrm>
            <a:off x="2806700" y="6214110"/>
            <a:ext cx="90678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from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linds(horizont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n-lt"/>
            <a:ea typeface="+mn-ea"/>
            <a:cs typeface="+mn-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14746</Words>
  <Application>WPS 演示</Application>
  <PresentationFormat>宽屏</PresentationFormat>
  <Paragraphs>464</Paragraphs>
  <Slides>28</Slides>
  <Notes>7</Notes>
  <HiddenSlides>0</HiddenSlides>
  <MMClips>4</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28</vt:i4>
      </vt:variant>
    </vt:vector>
  </HeadingPairs>
  <TitlesOfParts>
    <vt:vector size="47" baseType="lpstr">
      <vt:lpstr>Arial</vt:lpstr>
      <vt:lpstr>宋体</vt:lpstr>
      <vt:lpstr>Wingdings</vt:lpstr>
      <vt:lpstr>Calibri</vt:lpstr>
      <vt:lpstr>Arial</vt:lpstr>
      <vt:lpstr>Trebuchet MS</vt:lpstr>
      <vt:lpstr>Calibri</vt:lpstr>
      <vt:lpstr>Times New Roman</vt:lpstr>
      <vt:lpstr>微软雅黑</vt:lpstr>
      <vt:lpstr>华文中宋</vt:lpstr>
      <vt:lpstr>Wingdings</vt:lpstr>
      <vt:lpstr>Arial Unicode MS</vt:lpstr>
      <vt:lpstr>Times New Roman</vt:lpstr>
      <vt:lpstr>Helvetica</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23</cp:revision>
  <dcterms:created xsi:type="dcterms:W3CDTF">2022-02-11T07:37:00Z</dcterms:created>
  <dcterms:modified xsi:type="dcterms:W3CDTF">2022-02-13T16:49:58Z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90B31E48E0EB40D2874B458BA68C8048</vt:lpwstr>
  </property>
  <property fmtid="{D5CDD505-2E9C-101B-9397-08002B2CF9AE}" pid="3" name="KSOProductBuildVer">
    <vt:lpwstr>2052-11.8.2.8411</vt:lpwstr>
  </property>
</Properties>
</file>