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43"/>
  </p:handoutMasterIdLst>
  <p:sldIdLst>
    <p:sldId id="310" r:id="rId3"/>
    <p:sldId id="396" r:id="rId4"/>
    <p:sldId id="366" r:id="rId5"/>
    <p:sldId id="451" r:id="rId6"/>
    <p:sldId id="452" r:id="rId8"/>
    <p:sldId id="453" r:id="rId9"/>
    <p:sldId id="455" r:id="rId10"/>
    <p:sldId id="454" r:id="rId11"/>
    <p:sldId id="456" r:id="rId12"/>
    <p:sldId id="506" r:id="rId13"/>
    <p:sldId id="507" r:id="rId14"/>
    <p:sldId id="503" r:id="rId15"/>
    <p:sldId id="568" r:id="rId16"/>
    <p:sldId id="627" r:id="rId17"/>
    <p:sldId id="562" r:id="rId18"/>
    <p:sldId id="796" r:id="rId19"/>
    <p:sldId id="629" r:id="rId20"/>
    <p:sldId id="563" r:id="rId21"/>
    <p:sldId id="564" r:id="rId22"/>
    <p:sldId id="688" r:id="rId23"/>
    <p:sldId id="687" r:id="rId24"/>
    <p:sldId id="689" r:id="rId25"/>
    <p:sldId id="509" r:id="rId26"/>
    <p:sldId id="404" r:id="rId27"/>
    <p:sldId id="567" r:id="rId28"/>
    <p:sldId id="691" r:id="rId29"/>
    <p:sldId id="695" r:id="rId30"/>
    <p:sldId id="743" r:id="rId31"/>
    <p:sldId id="508" r:id="rId32"/>
    <p:sldId id="513" r:id="rId33"/>
    <p:sldId id="795" r:id="rId34"/>
    <p:sldId id="744" r:id="rId35"/>
    <p:sldId id="692" r:id="rId36"/>
    <p:sldId id="693" r:id="rId37"/>
    <p:sldId id="694" r:id="rId38"/>
    <p:sldId id="409" r:id="rId39"/>
    <p:sldId id="794" r:id="rId40"/>
    <p:sldId id="510" r:id="rId41"/>
    <p:sldId id="512"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93905"/>
    <a:srgbClr val="AA059D"/>
    <a:srgbClr val="FFF7B9"/>
    <a:srgbClr val="D53415"/>
    <a:srgbClr val="FFE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5" autoAdjust="0"/>
    <p:restoredTop sz="94660"/>
  </p:normalViewPr>
  <p:slideViewPr>
    <p:cSldViewPr snapToGrid="0">
      <p:cViewPr varScale="1">
        <p:scale>
          <a:sx n="107" d="100"/>
          <a:sy n="107" d="100"/>
        </p:scale>
        <p:origin x="57" y="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4C4750-EEB0-4841-A390-F7F45158E6E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2CAFD4-3AD2-40D5-B491-09BA9DB787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C4750-EEB0-4841-A390-F7F45158E6E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CAFD4-3AD2-40D5-B491-09BA9DB7875F}" type="slidenum">
              <a:rPr lang="zh-CN" altLang="en-US" smtClean="0"/>
            </a:fld>
            <a:endParaRPr lang="zh-CN" altLang="en-US"/>
          </a:p>
        </p:txBody>
      </p:sp>
      <p:pic>
        <p:nvPicPr>
          <p:cNvPr id="7" name="图片 6" descr="横版PPT-01"/>
          <p:cNvPicPr>
            <a:picLocks noChangeAspect="1"/>
          </p:cNvPicPr>
          <p:nvPr userDrawn="1"/>
        </p:nvPicPr>
        <p:blipFill>
          <a:blip r:embed="rId12"/>
          <a:stretch>
            <a:fillRect/>
          </a:stretch>
        </p:blipFill>
        <p:spPr>
          <a:xfrm>
            <a:off x="635" y="0"/>
            <a:ext cx="12190730" cy="6858000"/>
          </a:xfrm>
          <a:prstGeom prst="rect">
            <a:avLst/>
          </a:prstGeom>
        </p:spPr>
      </p:pic>
      <p:pic>
        <p:nvPicPr>
          <p:cNvPr id="8" name="图片 7"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themeOverride" Target="../theme/themeOverride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themeOverride" Target="../theme/themeOverride10.xml"/><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themeOverride" Target="../theme/themeOverride11.xml"/><Relationship Id="rId2" Type="http://schemas.openxmlformats.org/officeDocument/2006/relationships/image" Target="../media/image2.png"/><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hemeOverride" Target="../theme/themeOverride1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themeOverride" Target="../theme/themeOverride13.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themeOverride" Target="../theme/themeOverride14.xml"/><Relationship Id="rId4" Type="http://schemas.openxmlformats.org/officeDocument/2006/relationships/image" Target="../media/image2.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themeOverride" Target="../theme/themeOverride15.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themeOverride" Target="../theme/themeOverride16.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themeOverride" Target="../theme/themeOverride17.xml"/><Relationship Id="rId2" Type="http://schemas.openxmlformats.org/officeDocument/2006/relationships/image" Target="../media/image14.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4.png"/><Relationship Id="rId12" Type="http://schemas.openxmlformats.org/officeDocument/2006/relationships/slideLayout" Target="../slideLayouts/slideLayout1.xml"/><Relationship Id="rId11" Type="http://schemas.openxmlformats.org/officeDocument/2006/relationships/themeOverride" Target="../theme/themeOverride1.xml"/><Relationship Id="rId10" Type="http://schemas.openxmlformats.org/officeDocument/2006/relationships/image" Target="../media/image2.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themeOverride" Target="../theme/themeOverride18.xml"/><Relationship Id="rId2" Type="http://schemas.openxmlformats.org/officeDocument/2006/relationships/image" Target="../media/image2.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themeOverride" Target="../theme/themeOverride19.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20.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themeOverride" Target="../theme/themeOverride21.xml"/><Relationship Id="rId2" Type="http://schemas.openxmlformats.org/officeDocument/2006/relationships/image" Target="../media/image41.jpe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2.png"/><Relationship Id="rId2" Type="http://schemas.microsoft.com/office/2007/relationships/media" Target="file:///D:\&#25991;&#20214;\&#37101;&#21512;&#33521;\1\&#23186;&#20307;2.mp4" TargetMode="External"/><Relationship Id="rId1" Type="http://schemas.openxmlformats.org/officeDocument/2006/relationships/video" Target="file:///D:\&#25991;&#20214;\&#37101;&#21512;&#33521;\1\&#23186;&#20307;2.mp4"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1.png"/><Relationship Id="rId1"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3.png"/><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5.jpeg"/><Relationship Id="rId1"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56.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8.png"/><Relationship Id="rId3" Type="http://schemas.microsoft.com/office/2007/relationships/media" Target="file:///D:\&#25991;&#20214;\&#37101;&#21512;&#33521;\1\&#23186;&#20307;3.mp4" TargetMode="External"/><Relationship Id="rId2" Type="http://schemas.openxmlformats.org/officeDocument/2006/relationships/video" Target="file:///D:\&#25991;&#20214;\&#37101;&#21512;&#33521;\1\&#23186;&#20307;3.mp4" TargetMode="External"/><Relationship Id="rId1"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hemeOverride" Target="../theme/themeOverride2.xml"/><Relationship Id="rId4" Type="http://schemas.openxmlformats.org/officeDocument/2006/relationships/image" Target="../media/image14.png"/><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hemeOverride" Target="../theme/themeOverride3.xml"/><Relationship Id="rId3" Type="http://schemas.openxmlformats.org/officeDocument/2006/relationships/image" Target="../media/image15.png"/><Relationship Id="rId2" Type="http://schemas.microsoft.com/office/2007/relationships/media" Target="file:///D:\&#25991;&#20214;\&#37101;&#21512;&#33521;\1\&#23186;&#20307;1.mp4" TargetMode="External"/><Relationship Id="rId1" Type="http://schemas.openxmlformats.org/officeDocument/2006/relationships/video" Target="file:///D:\&#25991;&#20214;\&#37101;&#21512;&#33521;\1\&#23186;&#20307;1.mp4" TargetMode="Externa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hemeOverride" Target="../theme/themeOverride4.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themeOverride" Target="../theme/themeOverride5.xml"/><Relationship Id="rId2" Type="http://schemas.openxmlformats.org/officeDocument/2006/relationships/image" Target="../media/image2.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hemeOverride" Target="../theme/themeOverride6.xml"/><Relationship Id="rId2" Type="http://schemas.openxmlformats.org/officeDocument/2006/relationships/image" Target="../media/image18.pn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hemeOverride" Target="../theme/themeOverride7.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dirty="0">
                <a:solidFill>
                  <a:schemeClr val="bg1"/>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dirty="0">
              <a:solidFill>
                <a:schemeClr val="bg1"/>
              </a:solidFill>
              <a:latin typeface="HelveticaNeue" panose="02000503000000020004" pitchFamily="2" charset="0"/>
            </a:endParaRPr>
          </a:p>
          <a:p>
            <a:pPr eaLnBrk="1" hangingPunct="1">
              <a:spcBef>
                <a:spcPct val="0"/>
              </a:spcBef>
              <a:buFontTx/>
              <a:buNone/>
              <a:defRPr/>
            </a:pPr>
            <a:endParaRPr lang="en-US" altLang="zh-CN" sz="4000" b="1" dirty="0">
              <a:solidFill>
                <a:schemeClr val="bg1"/>
              </a:solidFill>
              <a:latin typeface="HelveticaNeue" panose="02000503000000020004" pitchFamily="2" charset="0"/>
            </a:endParaRPr>
          </a:p>
          <a:p>
            <a:pPr eaLnBrk="1" hangingPunct="1">
              <a:spcBef>
                <a:spcPct val="0"/>
              </a:spcBef>
              <a:buFontTx/>
              <a:buNone/>
              <a:defRPr/>
            </a:pPr>
            <a:r>
              <a:rPr lang="zh-CN" altLang="en-US" sz="4000" b="1" dirty="0">
                <a:solidFill>
                  <a:schemeClr val="bg1"/>
                </a:solidFill>
                <a:latin typeface="HelveticaNeue" panose="02000503000000020004" pitchFamily="2" charset="0"/>
              </a:rPr>
              <a:t>更多教学资源请关注</a:t>
            </a:r>
            <a:endParaRPr lang="en-US" altLang="zh-CN" sz="4000" b="1" dirty="0">
              <a:solidFill>
                <a:schemeClr val="bg1"/>
              </a:solidFill>
              <a:latin typeface="HelveticaNeue" panose="02000503000000020004" pitchFamily="2" charset="0"/>
            </a:endParaRPr>
          </a:p>
          <a:p>
            <a:pPr eaLnBrk="1" hangingPunct="1">
              <a:spcBef>
                <a:spcPct val="0"/>
              </a:spcBef>
              <a:buFontTx/>
              <a:buNone/>
              <a:defRPr/>
            </a:pPr>
            <a:r>
              <a:rPr lang="zh-CN" altLang="en-US" sz="4000" b="1" dirty="0">
                <a:solidFill>
                  <a:schemeClr val="bg1"/>
                </a:solidFill>
                <a:latin typeface="HelveticaNeue" panose="02000503000000020004" pitchFamily="2" charset="0"/>
              </a:rPr>
              <a:t>公众号：溯恩高中英语</a:t>
            </a:r>
            <a:endParaRPr lang="zh-CN" altLang="en-US" sz="4000" b="1" dirty="0">
              <a:solidFill>
                <a:schemeClr val="bg1"/>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33680"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5" name="文本框 4"/>
          <p:cNvSpPr txBox="1"/>
          <p:nvPr/>
        </p:nvSpPr>
        <p:spPr>
          <a:xfrm>
            <a:off x="5864860" y="382905"/>
            <a:ext cx="5752465" cy="583565"/>
          </a:xfrm>
          <a:prstGeom prst="rect">
            <a:avLst/>
          </a:prstGeom>
          <a:gradFill>
            <a:gsLst>
              <a:gs pos="100000">
                <a:srgbClr val="F9F8CA"/>
              </a:gs>
              <a:gs pos="6000">
                <a:srgbClr val="4EAADD"/>
              </a:gs>
            </a:gsLst>
            <a:lin scaled="1"/>
          </a:gradFill>
        </p:spPr>
        <p:txBody>
          <a:bodyPr wrap="square" rtlCol="0">
            <a:spAutoFit/>
          </a:bodyPr>
          <a:lstStyle/>
          <a:p>
            <a:pPr algn="ctr"/>
            <a:r>
              <a:rPr lang="en-US" altLang="zh-CN" sz="3200" b="1">
                <a:latin typeface="Times New Roman" panose="02020603050405020304" pitchFamily="18" charset="0"/>
                <a:cs typeface="Times New Roman" panose="02020603050405020304" pitchFamily="18" charset="0"/>
                <a:sym typeface="+mn-ea"/>
              </a:rPr>
              <a:t>The tiger’s etymology (</a:t>
            </a:r>
            <a:r>
              <a:rPr lang="en-US" altLang="zh-CN" sz="3200" b="1">
                <a:latin typeface="宋体" panose="02010600030101010101" pitchFamily="2" charset="-122"/>
                <a:ea typeface="宋体" panose="02010600030101010101" pitchFamily="2" charset="-122"/>
                <a:cs typeface="Times New Roman" panose="02020603050405020304" pitchFamily="18" charset="0"/>
                <a:sym typeface="+mn-ea"/>
              </a:rPr>
              <a:t>词源</a:t>
            </a:r>
            <a:r>
              <a:rPr lang="en-US" altLang="zh-CN" sz="3200" b="1">
                <a:latin typeface="Times New Roman" panose="02020603050405020304" pitchFamily="18" charset="0"/>
                <a:cs typeface="Times New Roman" panose="02020603050405020304" pitchFamily="18" charset="0"/>
                <a:sym typeface="+mn-ea"/>
              </a:rPr>
              <a:t>)</a:t>
            </a:r>
            <a:r>
              <a:rPr lang="zh-CN" altLang="en-US" sz="3200" b="1">
                <a:latin typeface="Times New Roman" panose="02020603050405020304" pitchFamily="18" charset="0"/>
                <a:cs typeface="Times New Roman" panose="02020603050405020304" pitchFamily="18" charset="0"/>
                <a:sym typeface="+mn-ea"/>
              </a:rPr>
              <a:t> </a:t>
            </a:r>
            <a:endParaRPr lang="zh-CN" altLang="en-US" sz="3200" b="1">
              <a:latin typeface="宋体" panose="02010600030101010101" pitchFamily="2" charset="-122"/>
              <a:ea typeface="宋体" panose="02010600030101010101" pitchFamily="2" charset="-122"/>
              <a:cs typeface="Times New Roman" panose="02020603050405020304" pitchFamily="18" charset="0"/>
            </a:endParaRPr>
          </a:p>
        </p:txBody>
      </p:sp>
      <p:pic>
        <p:nvPicPr>
          <p:cNvPr id="6" name="图片 5" descr="1644677015(1)"/>
          <p:cNvPicPr>
            <a:picLocks noChangeAspect="1"/>
          </p:cNvPicPr>
          <p:nvPr/>
        </p:nvPicPr>
        <p:blipFill>
          <a:blip r:embed="rId1"/>
          <a:srcRect l="-2282" t="4022" r="2497" b="2511"/>
          <a:stretch>
            <a:fillRect/>
          </a:stretch>
        </p:blipFill>
        <p:spPr>
          <a:xfrm>
            <a:off x="907415" y="1233170"/>
            <a:ext cx="5339715" cy="5137150"/>
          </a:xfrm>
          <a:prstGeom prst="rect">
            <a:avLst/>
          </a:prstGeom>
        </p:spPr>
      </p:pic>
      <p:pic>
        <p:nvPicPr>
          <p:cNvPr id="8" name="图片 7" descr="1644677139(1)"/>
          <p:cNvPicPr>
            <a:picLocks noChangeAspect="1"/>
          </p:cNvPicPr>
          <p:nvPr/>
        </p:nvPicPr>
        <p:blipFill>
          <a:blip r:embed="rId2"/>
          <a:stretch>
            <a:fillRect/>
          </a:stretch>
        </p:blipFill>
        <p:spPr>
          <a:xfrm>
            <a:off x="6247130" y="1233170"/>
            <a:ext cx="4777740" cy="2497455"/>
          </a:xfrm>
          <a:prstGeom prst="rect">
            <a:avLst/>
          </a:prstGeom>
        </p:spPr>
      </p:pic>
      <p:pic>
        <p:nvPicPr>
          <p:cNvPr id="9" name="图片 8" descr="6e4d6b53d3cfba1ebb44268dae1cf4f"/>
          <p:cNvPicPr>
            <a:picLocks noChangeAspect="1"/>
          </p:cNvPicPr>
          <p:nvPr/>
        </p:nvPicPr>
        <p:blipFill>
          <a:blip r:embed="rId3"/>
          <a:stretch>
            <a:fillRect/>
          </a:stretch>
        </p:blipFill>
        <p:spPr>
          <a:xfrm>
            <a:off x="6247130" y="3731260"/>
            <a:ext cx="4777740" cy="2638425"/>
          </a:xfrm>
          <a:prstGeom prst="rect">
            <a:avLst/>
          </a:prstGeom>
        </p:spPr>
      </p:pic>
      <p:sp>
        <p:nvSpPr>
          <p:cNvPr id="2" name="圆角矩形 1"/>
          <p:cNvSpPr/>
          <p:nvPr/>
        </p:nvSpPr>
        <p:spPr>
          <a:xfrm>
            <a:off x="535940" y="323215"/>
            <a:ext cx="525589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Encyclopedia about the tiger</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 name="圆角矩形 2"/>
          <p:cNvSpPr/>
          <p:nvPr/>
        </p:nvSpPr>
        <p:spPr>
          <a:xfrm>
            <a:off x="511175" y="323215"/>
            <a:ext cx="525589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Encyclopedia about the tiger</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511175" y="1123950"/>
            <a:ext cx="9164320" cy="583565"/>
          </a:xfrm>
          <a:prstGeom prst="rect">
            <a:avLst/>
          </a:prstGeom>
          <a:gradFill>
            <a:gsLst>
              <a:gs pos="100000">
                <a:srgbClr val="F9F8CA"/>
              </a:gs>
              <a:gs pos="6000">
                <a:srgbClr val="4EAADD"/>
              </a:gs>
            </a:gsLst>
            <a:lin scaled="1"/>
          </a:gradFill>
        </p:spPr>
        <p:txBody>
          <a:bodyPr wrap="square" rtlCol="0">
            <a:spAutoFit/>
          </a:bodyPr>
          <a:lstStyle/>
          <a:p>
            <a:pPr algn="ctr"/>
            <a:r>
              <a:rPr lang="en-US" altLang="zh-CN" sz="3200" b="1">
                <a:latin typeface="Times New Roman" panose="02020603050405020304" pitchFamily="18" charset="0"/>
                <a:cs typeface="Times New Roman" panose="02020603050405020304" pitchFamily="18" charset="0"/>
                <a:sym typeface="+mn-ea"/>
              </a:rPr>
              <a:t>1. </a:t>
            </a:r>
            <a:r>
              <a:rPr sz="3200" b="1">
                <a:cs typeface="Times New Roman" panose="02020603050405020304" pitchFamily="18" charset="0"/>
                <a:sym typeface="+mn-ea"/>
              </a:rPr>
              <a:t>What kind of animal does a tiger belong to</a:t>
            </a:r>
            <a:r>
              <a:rPr lang="zh-CN" sz="3200" b="1">
                <a:cs typeface="Times New Roman" panose="02020603050405020304" pitchFamily="18" charset="0"/>
                <a:sym typeface="+mn-ea"/>
              </a:rPr>
              <a:t>？</a:t>
            </a:r>
            <a:endParaRPr lang="zh-CN" sz="3200" b="1">
              <a:cs typeface="Times New Roman" panose="02020603050405020304" pitchFamily="18" charset="0"/>
              <a:sym typeface="+mn-ea"/>
            </a:endParaRPr>
          </a:p>
        </p:txBody>
      </p:sp>
      <p:sp>
        <p:nvSpPr>
          <p:cNvPr id="4" name="云形标注 3"/>
          <p:cNvSpPr/>
          <p:nvPr/>
        </p:nvSpPr>
        <p:spPr>
          <a:xfrm>
            <a:off x="9458325" y="323215"/>
            <a:ext cx="2058035" cy="1047115"/>
          </a:xfrm>
          <a:prstGeom prst="cloudCallout">
            <a:avLst>
              <a:gd name="adj1" fmla="val -42564"/>
              <a:gd name="adj2" fmla="val 5272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latin typeface="Times New Roman" panose="02020603050405020304" pitchFamily="18" charset="0"/>
                <a:cs typeface="Times New Roman" panose="02020603050405020304" pitchFamily="18" charset="0"/>
                <a:sym typeface="+mn-ea"/>
              </a:rPr>
              <a:t>Felidae</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algn="ctr"/>
            <a:r>
              <a:rPr lang="zh-CN" altLang="en-US" sz="2800" b="1">
                <a:solidFill>
                  <a:schemeClr val="tx1"/>
                </a:solidFill>
                <a:sym typeface="+mn-ea"/>
              </a:rPr>
              <a:t>（</a:t>
            </a:r>
            <a:r>
              <a:rPr lang="en-US" altLang="zh-CN" sz="2800" b="1">
                <a:solidFill>
                  <a:schemeClr val="tx1"/>
                </a:solidFill>
                <a:sym typeface="+mn-ea"/>
              </a:rPr>
              <a:t>猫科</a:t>
            </a:r>
            <a:r>
              <a:rPr lang="zh-CN" altLang="en-US" sz="2800" b="1">
                <a:solidFill>
                  <a:schemeClr val="tx1"/>
                </a:solidFill>
                <a:sym typeface="+mn-ea"/>
              </a:rPr>
              <a:t>）</a:t>
            </a:r>
            <a:endParaRPr lang="zh-CN" altLang="en-US" sz="2800" b="1">
              <a:solidFill>
                <a:schemeClr val="tx1"/>
              </a:solidFill>
              <a:sym typeface="+mn-ea"/>
            </a:endParaRPr>
          </a:p>
        </p:txBody>
      </p:sp>
      <p:sp>
        <p:nvSpPr>
          <p:cNvPr id="2" name="文本框 1"/>
          <p:cNvSpPr txBox="1"/>
          <p:nvPr/>
        </p:nvSpPr>
        <p:spPr>
          <a:xfrm>
            <a:off x="511175" y="1892300"/>
            <a:ext cx="9164320" cy="583565"/>
          </a:xfrm>
          <a:prstGeom prst="rect">
            <a:avLst/>
          </a:prstGeom>
          <a:gradFill>
            <a:gsLst>
              <a:gs pos="100000">
                <a:srgbClr val="F9F8CA"/>
              </a:gs>
              <a:gs pos="6000">
                <a:srgbClr val="4EAADD"/>
              </a:gs>
            </a:gsLst>
            <a:lin scaled="1"/>
          </a:gradFill>
        </p:spPr>
        <p:txBody>
          <a:bodyPr wrap="square" rtlCol="0">
            <a:spAutoFit/>
          </a:bodyPr>
          <a:lstStyle/>
          <a:p>
            <a:pPr algn="l"/>
            <a:r>
              <a:rPr lang="en-US" altLang="zh-CN" sz="3200" b="1">
                <a:latin typeface="Times New Roman" panose="02020603050405020304" pitchFamily="18" charset="0"/>
                <a:cs typeface="Times New Roman" panose="02020603050405020304" pitchFamily="18" charset="0"/>
                <a:sym typeface="+mn-ea"/>
              </a:rPr>
              <a:t> 2. </a:t>
            </a:r>
            <a:r>
              <a:rPr sz="3200" b="1">
                <a:cs typeface="Times New Roman" panose="02020603050405020304" pitchFamily="18" charset="0"/>
                <a:sym typeface="+mn-ea"/>
              </a:rPr>
              <a:t>How long do tigers normally live</a:t>
            </a:r>
            <a:r>
              <a:rPr lang="zh-CN" sz="3200" b="1">
                <a:cs typeface="Times New Roman" panose="02020603050405020304" pitchFamily="18" charset="0"/>
                <a:sym typeface="+mn-ea"/>
              </a:rPr>
              <a:t>？</a:t>
            </a:r>
            <a:endParaRPr lang="zh-CN" sz="3200" b="1">
              <a:cs typeface="Times New Roman" panose="02020603050405020304" pitchFamily="18" charset="0"/>
              <a:sym typeface="+mn-ea"/>
            </a:endParaRPr>
          </a:p>
        </p:txBody>
      </p:sp>
      <p:sp>
        <p:nvSpPr>
          <p:cNvPr id="6" name="云形标注 5"/>
          <p:cNvSpPr/>
          <p:nvPr/>
        </p:nvSpPr>
        <p:spPr>
          <a:xfrm>
            <a:off x="9038590" y="1123950"/>
            <a:ext cx="2058035" cy="1047115"/>
          </a:xfrm>
          <a:prstGeom prst="cloudCallout">
            <a:avLst>
              <a:gd name="adj1" fmla="val -42564"/>
              <a:gd name="adj2" fmla="val 5272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sym typeface="+mn-ea"/>
              </a:rPr>
              <a:t>20-25 years </a:t>
            </a:r>
            <a:endParaRPr lang="en-US" altLang="zh-CN" sz="2800" b="1">
              <a:solidFill>
                <a:schemeClr val="tx1"/>
              </a:solidFill>
              <a:sym typeface="+mn-ea"/>
            </a:endParaRPr>
          </a:p>
        </p:txBody>
      </p:sp>
      <p:sp>
        <p:nvSpPr>
          <p:cNvPr id="8" name="文本框 7"/>
          <p:cNvSpPr txBox="1"/>
          <p:nvPr/>
        </p:nvSpPr>
        <p:spPr>
          <a:xfrm>
            <a:off x="511175" y="2661285"/>
            <a:ext cx="9164320" cy="583565"/>
          </a:xfrm>
          <a:prstGeom prst="rect">
            <a:avLst/>
          </a:prstGeom>
          <a:gradFill>
            <a:gsLst>
              <a:gs pos="100000">
                <a:srgbClr val="F9F8CA"/>
              </a:gs>
              <a:gs pos="6000">
                <a:srgbClr val="4EAADD"/>
              </a:gs>
            </a:gsLst>
            <a:lin scaled="1"/>
          </a:gradFill>
        </p:spPr>
        <p:txBody>
          <a:bodyPr wrap="square" rtlCol="0">
            <a:spAutoFit/>
          </a:bodyPr>
          <a:lstStyle/>
          <a:p>
            <a:pPr algn="l"/>
            <a:r>
              <a:rPr lang="en-US" altLang="zh-CN" sz="3200" b="1">
                <a:latin typeface="Times New Roman" panose="02020603050405020304" pitchFamily="18" charset="0"/>
                <a:cs typeface="Times New Roman" panose="02020603050405020304" pitchFamily="18" charset="0"/>
                <a:sym typeface="+mn-ea"/>
              </a:rPr>
              <a:t> 3. </a:t>
            </a:r>
            <a:r>
              <a:rPr sz="3200" b="1">
                <a:cs typeface="Times New Roman" panose="02020603050405020304" pitchFamily="18" charset="0"/>
                <a:sym typeface="+mn-ea"/>
              </a:rPr>
              <a:t>What is unique to China</a:t>
            </a:r>
            <a:r>
              <a:rPr lang="en-US" sz="3200" b="1">
                <a:cs typeface="Times New Roman" panose="02020603050405020304" pitchFamily="18" charset="0"/>
                <a:sym typeface="+mn-ea"/>
              </a:rPr>
              <a:t> in the</a:t>
            </a:r>
            <a:r>
              <a:rPr sz="3200" b="1">
                <a:cs typeface="Times New Roman" panose="02020603050405020304" pitchFamily="18" charset="0"/>
                <a:sym typeface="+mn-ea"/>
              </a:rPr>
              <a:t> tiger species</a:t>
            </a:r>
            <a:r>
              <a:rPr lang="zh-CN" sz="3200" b="1">
                <a:cs typeface="Times New Roman" panose="02020603050405020304" pitchFamily="18" charset="0"/>
                <a:sym typeface="+mn-ea"/>
              </a:rPr>
              <a:t>？</a:t>
            </a:r>
            <a:endParaRPr lang="zh-CN" sz="3200" b="1">
              <a:cs typeface="Times New Roman" panose="02020603050405020304" pitchFamily="18" charset="0"/>
              <a:sym typeface="+mn-ea"/>
            </a:endParaRPr>
          </a:p>
        </p:txBody>
      </p:sp>
      <p:sp>
        <p:nvSpPr>
          <p:cNvPr id="9" name="云形标注 8"/>
          <p:cNvSpPr/>
          <p:nvPr/>
        </p:nvSpPr>
        <p:spPr>
          <a:xfrm>
            <a:off x="7938135" y="643890"/>
            <a:ext cx="3333115" cy="2017395"/>
          </a:xfrm>
          <a:prstGeom prst="cloudCallout">
            <a:avLst>
              <a:gd name="adj1" fmla="val -42564"/>
              <a:gd name="adj2" fmla="val 5272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sym typeface="+mn-ea"/>
              </a:rPr>
              <a:t>South China Tiger</a:t>
            </a:r>
            <a:endParaRPr lang="en-US" altLang="zh-CN" sz="2800" b="1">
              <a:solidFill>
                <a:schemeClr val="tx1"/>
              </a:solidFill>
              <a:sym typeface="+mn-ea"/>
            </a:endParaRPr>
          </a:p>
        </p:txBody>
      </p:sp>
      <p:sp>
        <p:nvSpPr>
          <p:cNvPr id="10" name="文本框 9"/>
          <p:cNvSpPr txBox="1"/>
          <p:nvPr/>
        </p:nvSpPr>
        <p:spPr>
          <a:xfrm>
            <a:off x="511175" y="3430270"/>
            <a:ext cx="9164320" cy="583565"/>
          </a:xfrm>
          <a:prstGeom prst="rect">
            <a:avLst/>
          </a:prstGeom>
          <a:gradFill>
            <a:gsLst>
              <a:gs pos="100000">
                <a:srgbClr val="F9F8CA"/>
              </a:gs>
              <a:gs pos="6000">
                <a:srgbClr val="4EAADD"/>
              </a:gs>
            </a:gsLst>
            <a:lin scaled="1"/>
          </a:gradFill>
        </p:spPr>
        <p:txBody>
          <a:bodyPr wrap="square" rtlCol="0">
            <a:spAutoFit/>
          </a:bodyPr>
          <a:lstStyle/>
          <a:p>
            <a:pPr algn="l"/>
            <a:r>
              <a:rPr lang="en-US" altLang="zh-CN" sz="3200" b="1">
                <a:latin typeface="Times New Roman" panose="02020603050405020304" pitchFamily="18" charset="0"/>
                <a:cs typeface="Times New Roman" panose="02020603050405020304" pitchFamily="18" charset="0"/>
                <a:sym typeface="+mn-ea"/>
              </a:rPr>
              <a:t> 4. </a:t>
            </a:r>
            <a:r>
              <a:rPr sz="3200" b="1">
                <a:cs typeface="Times New Roman" panose="02020603050405020304" pitchFamily="18" charset="0"/>
                <a:sym typeface="+mn-ea"/>
              </a:rPr>
              <a:t>What is the role of Tiger Stripes</a:t>
            </a:r>
            <a:r>
              <a:rPr lang="zh-CN" sz="3200" b="1">
                <a:cs typeface="Times New Roman" panose="02020603050405020304" pitchFamily="18" charset="0"/>
                <a:sym typeface="+mn-ea"/>
              </a:rPr>
              <a:t>？</a:t>
            </a:r>
            <a:endParaRPr lang="zh-CN" sz="3200" b="1">
              <a:cs typeface="Times New Roman" panose="02020603050405020304" pitchFamily="18" charset="0"/>
              <a:sym typeface="+mn-ea"/>
            </a:endParaRPr>
          </a:p>
        </p:txBody>
      </p:sp>
      <p:sp>
        <p:nvSpPr>
          <p:cNvPr id="11" name="云形标注 10"/>
          <p:cNvSpPr/>
          <p:nvPr/>
        </p:nvSpPr>
        <p:spPr>
          <a:xfrm>
            <a:off x="7763510" y="1707515"/>
            <a:ext cx="3333115" cy="2017395"/>
          </a:xfrm>
          <a:prstGeom prst="cloudCallout">
            <a:avLst>
              <a:gd name="adj1" fmla="val -42564"/>
              <a:gd name="adj2" fmla="val 5272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sym typeface="+mn-ea"/>
              </a:rPr>
              <a:t>To help the tiger hide away</a:t>
            </a:r>
            <a:endParaRPr lang="en-US" altLang="zh-CN" sz="2800" b="1">
              <a:solidFill>
                <a:schemeClr val="tx1"/>
              </a:solidFill>
              <a:sym typeface="+mn-ea"/>
            </a:endParaRPr>
          </a:p>
        </p:txBody>
      </p:sp>
      <p:sp>
        <p:nvSpPr>
          <p:cNvPr id="12" name="文本框 11"/>
          <p:cNvSpPr txBox="1"/>
          <p:nvPr/>
        </p:nvSpPr>
        <p:spPr>
          <a:xfrm>
            <a:off x="511175" y="4198620"/>
            <a:ext cx="9164320" cy="1568450"/>
          </a:xfrm>
          <a:prstGeom prst="rect">
            <a:avLst/>
          </a:prstGeom>
          <a:gradFill>
            <a:gsLst>
              <a:gs pos="100000">
                <a:srgbClr val="F9F8CA"/>
              </a:gs>
              <a:gs pos="6000">
                <a:srgbClr val="4EAADD"/>
              </a:gs>
            </a:gsLst>
            <a:lin scaled="1"/>
          </a:gradFill>
        </p:spPr>
        <p:txBody>
          <a:bodyPr wrap="square" rtlCol="0">
            <a:spAutoFit/>
          </a:bodyPr>
          <a:lstStyle/>
          <a:p>
            <a:pPr algn="l"/>
            <a:r>
              <a:rPr lang="en-US" altLang="zh-CN" sz="3200" b="1">
                <a:latin typeface="Times New Roman" panose="02020603050405020304" pitchFamily="18" charset="0"/>
                <a:cs typeface="Times New Roman" panose="02020603050405020304" pitchFamily="18" charset="0"/>
                <a:sym typeface="+mn-ea"/>
              </a:rPr>
              <a:t> 5. </a:t>
            </a:r>
            <a:r>
              <a:rPr sz="3200" b="1">
                <a:cs typeface="Times New Roman" panose="02020603050405020304" pitchFamily="18" charset="0"/>
                <a:sym typeface="+mn-ea"/>
              </a:rPr>
              <a:t>Everyone is afraid of the beast, but the beast</a:t>
            </a:r>
            <a:endParaRPr sz="3200" b="1">
              <a:cs typeface="Times New Roman" panose="02020603050405020304" pitchFamily="18" charset="0"/>
              <a:sym typeface="+mn-ea"/>
            </a:endParaRPr>
          </a:p>
          <a:p>
            <a:pPr algn="l"/>
            <a:r>
              <a:rPr sz="3200" b="1">
                <a:cs typeface="Times New Roman" panose="02020603050405020304" pitchFamily="18" charset="0"/>
                <a:sym typeface="+mn-ea"/>
              </a:rPr>
              <a:t> </a:t>
            </a:r>
            <a:r>
              <a:rPr lang="en-US" sz="3200" b="1">
                <a:cs typeface="Times New Roman" panose="02020603050405020304" pitchFamily="18" charset="0"/>
                <a:sym typeface="+mn-ea"/>
              </a:rPr>
              <a:t>   </a:t>
            </a:r>
            <a:r>
              <a:rPr sz="3200" b="1">
                <a:cs typeface="Times New Roman" panose="02020603050405020304" pitchFamily="18" charset="0"/>
                <a:sym typeface="+mn-ea"/>
              </a:rPr>
              <a:t>also has a fatal weakness</a:t>
            </a:r>
            <a:r>
              <a:rPr lang="en-US" sz="3200" b="1">
                <a:cs typeface="Times New Roman" panose="02020603050405020304" pitchFamily="18" charset="0"/>
                <a:sym typeface="+mn-ea"/>
              </a:rPr>
              <a:t>.</a:t>
            </a:r>
            <a:r>
              <a:rPr sz="3200" b="1">
                <a:cs typeface="Times New Roman" panose="02020603050405020304" pitchFamily="18" charset="0"/>
                <a:sym typeface="+mn-ea"/>
              </a:rPr>
              <a:t> </a:t>
            </a:r>
            <a:r>
              <a:rPr lang="en-US" sz="3200" b="1">
                <a:cs typeface="Times New Roman" panose="02020603050405020304" pitchFamily="18" charset="0"/>
                <a:sym typeface="+mn-ea"/>
              </a:rPr>
              <a:t>W</a:t>
            </a:r>
            <a:r>
              <a:rPr sz="3200" b="1">
                <a:cs typeface="Times New Roman" panose="02020603050405020304" pitchFamily="18" charset="0"/>
                <a:sym typeface="+mn-ea"/>
              </a:rPr>
              <a:t>hat</a:t>
            </a:r>
            <a:r>
              <a:rPr lang="en-US" sz="3200" b="1">
                <a:cs typeface="Times New Roman" panose="02020603050405020304" pitchFamily="18" charset="0"/>
                <a:sym typeface="+mn-ea"/>
              </a:rPr>
              <a:t> </a:t>
            </a:r>
            <a:r>
              <a:rPr sz="3200" b="1">
                <a:cs typeface="Times New Roman" panose="02020603050405020304" pitchFamily="18" charset="0"/>
                <a:sym typeface="+mn-ea"/>
              </a:rPr>
              <a:t>is</a:t>
            </a:r>
            <a:r>
              <a:rPr lang="en-US" sz="3200" b="1">
                <a:cs typeface="Times New Roman" panose="02020603050405020304" pitchFamily="18" charset="0"/>
                <a:sym typeface="+mn-ea"/>
              </a:rPr>
              <a:t> </a:t>
            </a:r>
            <a:r>
              <a:rPr sz="3200" b="1">
                <a:cs typeface="Times New Roman" panose="02020603050405020304" pitchFamily="18" charset="0"/>
                <a:sym typeface="+mn-ea"/>
              </a:rPr>
              <a:t>the tiger</a:t>
            </a:r>
            <a:endParaRPr sz="3200" b="1">
              <a:cs typeface="Times New Roman" panose="02020603050405020304" pitchFamily="18" charset="0"/>
              <a:sym typeface="+mn-ea"/>
            </a:endParaRPr>
          </a:p>
          <a:p>
            <a:pPr algn="l"/>
            <a:r>
              <a:rPr sz="3200" b="1">
                <a:cs typeface="Times New Roman" panose="02020603050405020304" pitchFamily="18" charset="0"/>
                <a:sym typeface="+mn-ea"/>
              </a:rPr>
              <a:t> </a:t>
            </a:r>
            <a:r>
              <a:rPr lang="en-US" sz="3200" b="1">
                <a:cs typeface="Times New Roman" panose="02020603050405020304" pitchFamily="18" charset="0"/>
                <a:sym typeface="+mn-ea"/>
              </a:rPr>
              <a:t> </a:t>
            </a:r>
            <a:r>
              <a:rPr sz="3200" b="1">
                <a:cs typeface="Times New Roman" panose="02020603050405020304" pitchFamily="18" charset="0"/>
                <a:sym typeface="+mn-ea"/>
              </a:rPr>
              <a:t>  most afraid of </a:t>
            </a:r>
            <a:r>
              <a:rPr lang="zh-CN" sz="3200" b="1">
                <a:cs typeface="Times New Roman" panose="02020603050405020304" pitchFamily="18" charset="0"/>
                <a:sym typeface="+mn-ea"/>
              </a:rPr>
              <a:t>？</a:t>
            </a:r>
            <a:endParaRPr lang="zh-CN" sz="3200" b="1">
              <a:cs typeface="Times New Roman" panose="02020603050405020304" pitchFamily="18" charset="0"/>
              <a:sym typeface="+mn-ea"/>
            </a:endParaRPr>
          </a:p>
        </p:txBody>
      </p:sp>
      <p:sp>
        <p:nvSpPr>
          <p:cNvPr id="13" name="云形标注 12"/>
          <p:cNvSpPr/>
          <p:nvPr/>
        </p:nvSpPr>
        <p:spPr>
          <a:xfrm>
            <a:off x="1527175" y="5639435"/>
            <a:ext cx="7931150" cy="888365"/>
          </a:xfrm>
          <a:prstGeom prst="cloudCallout">
            <a:avLst>
              <a:gd name="adj1" fmla="val -42257"/>
              <a:gd name="adj2" fmla="val -9903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tx1"/>
                </a:solidFill>
                <a:sym typeface="+mn-ea"/>
              </a:rPr>
              <a:t>Brown bears, rhinos, elephants</a:t>
            </a:r>
            <a:endParaRPr lang="en-US" altLang="zh-CN" sz="2800" b="1">
              <a:solidFill>
                <a:schemeClr val="tx1"/>
              </a:solidFill>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900" decel="100000" fill="hold"/>
                                        <p:tgtEl>
                                          <p:spTgt spid="1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9" grpId="0" animBg="1"/>
      <p:bldP spid="9" grpId="1" animBg="1"/>
      <p:bldP spid="11" grpId="0" animBg="1"/>
      <p:bldP spid="11" grpId="1" animBg="1"/>
      <p:bldP spid="13" grpId="0" bldLvl="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850900" y="407035"/>
            <a:ext cx="3215640"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Historical tiger </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4577715" y="466725"/>
            <a:ext cx="5752465" cy="583565"/>
          </a:xfrm>
          <a:prstGeom prst="rect">
            <a:avLst/>
          </a:prstGeom>
          <a:gradFill>
            <a:gsLst>
              <a:gs pos="100000">
                <a:srgbClr val="F9F8CA"/>
              </a:gs>
              <a:gs pos="6000">
                <a:srgbClr val="4EAADD"/>
              </a:gs>
            </a:gsLst>
            <a:lin scaled="1"/>
          </a:gradFill>
        </p:spPr>
        <p:txBody>
          <a:bodyPr wrap="square" rtlCol="0">
            <a:spAutoFit/>
          </a:bodyPr>
          <a:lstStyle/>
          <a:p>
            <a:pPr algn="ctr"/>
            <a:r>
              <a:rPr lang="en-US" altLang="zh-CN" sz="3200" b="1">
                <a:cs typeface="Times New Roman" panose="02020603050405020304" pitchFamily="18" charset="0"/>
                <a:sym typeface="+mn-ea"/>
              </a:rPr>
              <a:t>Tiger Tally (虎符)</a:t>
            </a:r>
            <a:r>
              <a:rPr lang="zh-CN" altLang="en-US" sz="3200" b="1">
                <a:latin typeface="Times New Roman" panose="02020603050405020304" pitchFamily="18" charset="0"/>
                <a:cs typeface="Times New Roman" panose="02020603050405020304" pitchFamily="18" charset="0"/>
                <a:sym typeface="+mn-ea"/>
              </a:rPr>
              <a:t> </a:t>
            </a:r>
            <a:endParaRPr lang="zh-CN" altLang="en-US" sz="3200" b="1">
              <a:latin typeface="宋体" panose="02010600030101010101" pitchFamily="2" charset="-122"/>
              <a:ea typeface="宋体" panose="02010600030101010101" pitchFamily="2" charset="-122"/>
              <a:cs typeface="Times New Roman" panose="02020603050405020304" pitchFamily="18" charset="0"/>
            </a:endParaRPr>
          </a:p>
        </p:txBody>
      </p:sp>
      <p:sp>
        <p:nvSpPr>
          <p:cNvPr id="2" name="文本框 1"/>
          <p:cNvSpPr txBox="1"/>
          <p:nvPr/>
        </p:nvSpPr>
        <p:spPr>
          <a:xfrm>
            <a:off x="764540" y="1184910"/>
            <a:ext cx="3699510" cy="521970"/>
          </a:xfrm>
          <a:prstGeom prst="rect">
            <a:avLst/>
          </a:prstGeom>
          <a:gradFill>
            <a:gsLst>
              <a:gs pos="100000">
                <a:srgbClr val="F9F8CA"/>
              </a:gs>
              <a:gs pos="6000">
                <a:srgbClr val="4EAADD"/>
              </a:gs>
            </a:gsLst>
            <a:lin scaled="1"/>
          </a:gradFill>
        </p:spPr>
        <p:txBody>
          <a:bodyPr wrap="square" rtlCol="0">
            <a:spAutoFit/>
          </a:bodyPr>
          <a:lstStyle/>
          <a:p>
            <a:pPr algn="l"/>
            <a:r>
              <a:rPr sz="2800" b="1">
                <a:latin typeface="Times New Roman" panose="02020603050405020304" pitchFamily="18" charset="0"/>
                <a:cs typeface="Times New Roman" panose="02020603050405020304" pitchFamily="18" charset="0"/>
                <a:sym typeface="+mn-ea"/>
              </a:rPr>
              <a:t>What</a:t>
            </a:r>
            <a:r>
              <a:rPr lang="en-US" sz="2800" b="1">
                <a:latin typeface="Times New Roman" panose="02020603050405020304" pitchFamily="18" charset="0"/>
                <a:cs typeface="Times New Roman" panose="02020603050405020304" pitchFamily="18" charset="0"/>
                <a:sym typeface="+mn-ea"/>
              </a:rPr>
              <a:t> is tiger tally</a:t>
            </a:r>
            <a:r>
              <a:rPr lang="zh-CN" sz="2800" b="1">
                <a:latin typeface="Times New Roman" panose="02020603050405020304" pitchFamily="18" charset="0"/>
                <a:cs typeface="Times New Roman" panose="02020603050405020304" pitchFamily="18" charset="0"/>
                <a:sym typeface="+mn-ea"/>
              </a:rPr>
              <a:t>？</a:t>
            </a:r>
            <a:endParaRPr lang="zh-CN" sz="2800" b="1">
              <a:latin typeface="Times New Roman" panose="02020603050405020304" pitchFamily="18" charset="0"/>
              <a:cs typeface="Times New Roman" panose="02020603050405020304" pitchFamily="18" charset="0"/>
              <a:sym typeface="+mn-ea"/>
            </a:endParaRPr>
          </a:p>
        </p:txBody>
      </p:sp>
      <p:sp>
        <p:nvSpPr>
          <p:cNvPr id="7" name="圆角矩形 6"/>
          <p:cNvSpPr/>
          <p:nvPr/>
        </p:nvSpPr>
        <p:spPr>
          <a:xfrm>
            <a:off x="764540" y="1781810"/>
            <a:ext cx="10661650" cy="4556760"/>
          </a:xfrm>
          <a:prstGeom prst="roundRect">
            <a:avLst/>
          </a:prstGeom>
          <a:gradFill>
            <a:gsLst>
              <a:gs pos="0">
                <a:srgbClr val="E5D5C6"/>
              </a:gs>
              <a:gs pos="100000">
                <a:srgbClr val="B3725C"/>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Times New Roman" panose="02020603050405020304" pitchFamily="18" charset="0"/>
                <a:cs typeface="Times New Roman" panose="02020603050405020304" pitchFamily="18" charset="0"/>
              </a:rPr>
              <a:t>The tiger</a:t>
            </a:r>
            <a:r>
              <a:rPr lang="en-US" altLang="zh-CN" sz="2800">
                <a:solidFill>
                  <a:schemeClr val="tx1"/>
                </a:solidFill>
                <a:latin typeface="Times New Roman" panose="02020603050405020304" pitchFamily="18" charset="0"/>
                <a:cs typeface="Times New Roman" panose="02020603050405020304" pitchFamily="18" charset="0"/>
              </a:rPr>
              <a:t> tally</a:t>
            </a:r>
            <a:r>
              <a:rPr lang="zh-CN" altLang="en-US" sz="2800">
                <a:solidFill>
                  <a:schemeClr val="tx1"/>
                </a:solidFill>
                <a:latin typeface="Times New Roman" panose="02020603050405020304" pitchFamily="18" charset="0"/>
                <a:cs typeface="Times New Roman" panose="02020603050405020304" pitchFamily="18" charset="0"/>
              </a:rPr>
              <a:t> first appeared in the Spring and Autumn Period and the Warring States Period. At that time, the copper tiger shape was used as the transfer certificate issued by the central government to local officials or garrison leaders, which was called the tiger </a:t>
            </a:r>
            <a:r>
              <a:rPr lang="en-US" altLang="zh-CN" sz="2800">
                <a:solidFill>
                  <a:schemeClr val="tx1"/>
                </a:solidFill>
                <a:latin typeface="Times New Roman" panose="02020603050405020304" pitchFamily="18" charset="0"/>
                <a:cs typeface="Times New Roman" panose="02020603050405020304" pitchFamily="18" charset="0"/>
              </a:rPr>
              <a:t>tally</a:t>
            </a:r>
            <a:r>
              <a:rPr lang="zh-CN" altLang="en-US" sz="2800">
                <a:solidFill>
                  <a:schemeClr val="tx1"/>
                </a:solidFill>
                <a:latin typeface="Times New Roman" panose="02020603050405020304" pitchFamily="18" charset="0"/>
                <a:cs typeface="Times New Roman" panose="02020603050405020304" pitchFamily="18" charset="0"/>
              </a:rPr>
              <a:t>. Inscriptions</a:t>
            </a:r>
            <a:r>
              <a:rPr lang="en-US" altLang="zh-CN" sz="2800">
                <a:solidFill>
                  <a:schemeClr val="tx1"/>
                </a:solidFill>
                <a:latin typeface="Times New Roman" panose="02020603050405020304" pitchFamily="18" charset="0"/>
                <a:cs typeface="Times New Roman" panose="02020603050405020304" pitchFamily="18" charset="0"/>
              </a:rPr>
              <a:t>(</a:t>
            </a:r>
            <a:r>
              <a:rPr lang="en-US" altLang="zh-CN" sz="2800">
                <a:solidFill>
                  <a:schemeClr val="tx1"/>
                </a:solidFill>
                <a:latin typeface="宋体" panose="02010600030101010101" pitchFamily="2" charset="-122"/>
                <a:ea typeface="宋体" panose="02010600030101010101" pitchFamily="2" charset="-122"/>
                <a:cs typeface="Times New Roman" panose="02020603050405020304" pitchFamily="18" charset="0"/>
              </a:rPr>
              <a:t>铭文</a:t>
            </a:r>
            <a:r>
              <a:rPr lang="en-US" altLang="zh-CN" sz="2800">
                <a:solidFill>
                  <a:schemeClr val="tx1"/>
                </a:solidFill>
                <a:latin typeface="Times New Roman" panose="02020603050405020304" pitchFamily="18" charset="0"/>
                <a:cs typeface="Times New Roman" panose="02020603050405020304" pitchFamily="18" charset="0"/>
              </a:rPr>
              <a:t>)</a:t>
            </a:r>
            <a:r>
              <a:rPr lang="zh-CN" altLang="en-US" sz="2800">
                <a:solidFill>
                  <a:schemeClr val="tx1"/>
                </a:solidFill>
                <a:latin typeface="Times New Roman" panose="02020603050405020304" pitchFamily="18" charset="0"/>
                <a:cs typeface="Times New Roman" panose="02020603050405020304" pitchFamily="18" charset="0"/>
              </a:rPr>
              <a:t> are engraved on the back of the tiger </a:t>
            </a:r>
            <a:r>
              <a:rPr lang="en-US" altLang="zh-CN" sz="2800">
                <a:solidFill>
                  <a:schemeClr val="tx1"/>
                </a:solidFill>
                <a:latin typeface="Times New Roman" panose="02020603050405020304" pitchFamily="18" charset="0"/>
                <a:cs typeface="Times New Roman" panose="02020603050405020304" pitchFamily="18" charset="0"/>
              </a:rPr>
              <a:t>tally. It </a:t>
            </a:r>
            <a:r>
              <a:rPr lang="zh-CN" altLang="en-US" sz="2800">
                <a:solidFill>
                  <a:schemeClr val="tx1"/>
                </a:solidFill>
                <a:latin typeface="Times New Roman" panose="02020603050405020304" pitchFamily="18" charset="0"/>
                <a:cs typeface="Times New Roman" panose="02020603050405020304" pitchFamily="18" charset="0"/>
              </a:rPr>
              <a:t>is divided into two halves. The right half is stored in the imperial court, and the left half is sent to the generals or local governors of the unified troops. It is always dedicated</a:t>
            </a:r>
            <a:r>
              <a:rPr lang="en-US" altLang="zh-CN" sz="2800">
                <a:solidFill>
                  <a:schemeClr val="tx1"/>
                </a:solidFill>
                <a:latin typeface="Times New Roman" panose="02020603050405020304" pitchFamily="18" charset="0"/>
                <a:cs typeface="Times New Roman" panose="02020603050405020304" pitchFamily="18" charset="0"/>
              </a:rPr>
              <a:t>(</a:t>
            </a:r>
            <a:r>
              <a:rPr lang="zh-CN" altLang="en-US" sz="2800">
                <a:solidFill>
                  <a:schemeClr val="tx1"/>
                </a:solidFill>
                <a:latin typeface="Times New Roman" panose="02020603050405020304" pitchFamily="18" charset="0"/>
                <a:cs typeface="Times New Roman" panose="02020603050405020304" pitchFamily="18" charset="0"/>
              </a:rPr>
              <a:t>专门的，专用的</a:t>
            </a:r>
            <a:r>
              <a:rPr lang="en-US" altLang="zh-CN" sz="2800">
                <a:solidFill>
                  <a:schemeClr val="tx1"/>
                </a:solidFill>
                <a:latin typeface="Times New Roman" panose="02020603050405020304" pitchFamily="18" charset="0"/>
                <a:cs typeface="Times New Roman" panose="02020603050405020304" pitchFamily="18" charset="0"/>
              </a:rPr>
              <a:t>)</a:t>
            </a:r>
            <a:r>
              <a:rPr lang="zh-CN" altLang="en-US" sz="2800">
                <a:solidFill>
                  <a:schemeClr val="tx1"/>
                </a:solidFill>
                <a:latin typeface="Times New Roman" panose="02020603050405020304" pitchFamily="18" charset="0"/>
                <a:cs typeface="Times New Roman" panose="02020603050405020304" pitchFamily="18" charset="0"/>
              </a:rPr>
              <a:t> to one </a:t>
            </a:r>
            <a:r>
              <a:rPr lang="en-US" altLang="zh-CN" sz="2800">
                <a:solidFill>
                  <a:schemeClr val="tx1"/>
                </a:solidFill>
                <a:latin typeface="Times New Roman" panose="02020603050405020304" pitchFamily="18" charset="0"/>
                <a:cs typeface="Times New Roman" panose="02020603050405020304" pitchFamily="18" charset="0"/>
              </a:rPr>
              <a:t>tally:</a:t>
            </a:r>
            <a:r>
              <a:rPr lang="zh-CN" altLang="en-US" sz="2800">
                <a:solidFill>
                  <a:schemeClr val="tx1"/>
                </a:solidFill>
                <a:latin typeface="Times New Roman" panose="02020603050405020304" pitchFamily="18" charset="0"/>
                <a:cs typeface="Times New Roman" panose="02020603050405020304" pitchFamily="18" charset="0"/>
              </a:rPr>
              <a:t> one </a:t>
            </a:r>
            <a:r>
              <a:rPr lang="en-US" altLang="zh-CN" sz="2800">
                <a:solidFill>
                  <a:schemeClr val="tx1"/>
                </a:solidFill>
                <a:latin typeface="Times New Roman" panose="02020603050405020304" pitchFamily="18" charset="0"/>
                <a:cs typeface="Times New Roman" panose="02020603050405020304" pitchFamily="18" charset="0"/>
              </a:rPr>
              <a:t>tally</a:t>
            </a:r>
            <a:r>
              <a:rPr lang="zh-CN" altLang="en-US" sz="2800">
                <a:solidFill>
                  <a:schemeClr val="tx1"/>
                </a:solidFill>
                <a:latin typeface="Times New Roman" panose="02020603050405020304" pitchFamily="18" charset="0"/>
                <a:cs typeface="Times New Roman" panose="02020603050405020304" pitchFamily="18" charset="0"/>
              </a:rPr>
              <a:t> for one place. It is impossible to mobilize</a:t>
            </a:r>
            <a:r>
              <a:rPr lang="en-US" altLang="zh-CN" sz="2800">
                <a:solidFill>
                  <a:schemeClr val="tx1"/>
                </a:solidFill>
                <a:latin typeface="Times New Roman" panose="02020603050405020304" pitchFamily="18" charset="0"/>
                <a:cs typeface="Times New Roman" panose="02020603050405020304" pitchFamily="18" charset="0"/>
              </a:rPr>
              <a:t>(</a:t>
            </a:r>
            <a:r>
              <a:rPr lang="zh-CN" altLang="en-US" sz="2800">
                <a:solidFill>
                  <a:schemeClr val="tx1"/>
                </a:solidFill>
                <a:latin typeface="Times New Roman" panose="02020603050405020304" pitchFamily="18" charset="0"/>
                <a:cs typeface="Times New Roman" panose="02020603050405020304" pitchFamily="18" charset="0"/>
              </a:rPr>
              <a:t>调动</a:t>
            </a:r>
            <a:r>
              <a:rPr lang="en-US" altLang="zh-CN" sz="2800">
                <a:solidFill>
                  <a:schemeClr val="tx1"/>
                </a:solidFill>
                <a:latin typeface="Times New Roman" panose="02020603050405020304" pitchFamily="18" charset="0"/>
                <a:cs typeface="Times New Roman" panose="02020603050405020304" pitchFamily="18" charset="0"/>
              </a:rPr>
              <a:t>)</a:t>
            </a:r>
            <a:r>
              <a:rPr lang="zh-CN" altLang="en-US" sz="2800">
                <a:solidFill>
                  <a:schemeClr val="tx1"/>
                </a:solidFill>
                <a:latin typeface="Times New Roman" panose="02020603050405020304" pitchFamily="18" charset="0"/>
                <a:cs typeface="Times New Roman" panose="02020603050405020304" pitchFamily="18" charset="0"/>
              </a:rPr>
              <a:t> the troops of two places at the same time with one symbol. </a:t>
            </a:r>
            <a:endParaRPr lang="zh-CN" altLang="en-US" sz="2800">
              <a:solidFill>
                <a:schemeClr val="tx1"/>
              </a:solidFill>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674370" y="1781810"/>
            <a:ext cx="2550160" cy="4497070"/>
            <a:chOff x="1062" y="2806"/>
            <a:chExt cx="5220" cy="5820"/>
          </a:xfrm>
        </p:grpSpPr>
        <p:pic>
          <p:nvPicPr>
            <p:cNvPr id="11" name="图片 10" descr="t01cd183b0460a8613e"/>
            <p:cNvPicPr>
              <a:picLocks noChangeAspect="1"/>
            </p:cNvPicPr>
            <p:nvPr/>
          </p:nvPicPr>
          <p:blipFill>
            <a:blip r:embed="rId1"/>
            <a:stretch>
              <a:fillRect/>
            </a:stretch>
          </p:blipFill>
          <p:spPr>
            <a:xfrm>
              <a:off x="1062" y="2806"/>
              <a:ext cx="5220" cy="5820"/>
            </a:xfrm>
            <a:prstGeom prst="rect">
              <a:avLst/>
            </a:prstGeom>
          </p:spPr>
        </p:pic>
        <p:sp>
          <p:nvSpPr>
            <p:cNvPr id="12" name="文本框 11"/>
            <p:cNvSpPr txBox="1"/>
            <p:nvPr/>
          </p:nvSpPr>
          <p:spPr>
            <a:xfrm>
              <a:off x="1204" y="2970"/>
              <a:ext cx="824" cy="3464"/>
            </a:xfrm>
            <a:prstGeom prst="rect">
              <a:avLst/>
            </a:prstGeom>
            <a:noFill/>
          </p:spPr>
          <p:txBody>
            <a:bodyPr wrap="square" rtlCol="0">
              <a:spAutoFit/>
            </a:bodyPr>
            <a:lstStyle/>
            <a:p>
              <a:r>
                <a:rPr lang="zh-CN" altLang="en-US" sz="2800">
                  <a:solidFill>
                    <a:schemeClr val="bg1"/>
                  </a:solidFill>
                  <a:latin typeface="宋体" panose="02010600030101010101" pitchFamily="2" charset="-122"/>
                  <a:ea typeface="宋体" panose="02010600030101010101" pitchFamily="2" charset="-122"/>
                </a:rPr>
                <a:t>战</a:t>
              </a:r>
              <a:endParaRPr lang="zh-CN" altLang="en-US" sz="2800">
                <a:solidFill>
                  <a:schemeClr val="bg1"/>
                </a:solidFill>
                <a:latin typeface="宋体" panose="02010600030101010101" pitchFamily="2" charset="-122"/>
                <a:ea typeface="宋体" panose="02010600030101010101" pitchFamily="2" charset="-122"/>
              </a:endParaRPr>
            </a:p>
            <a:p>
              <a:r>
                <a:rPr lang="zh-CN" altLang="en-US" sz="2800">
                  <a:solidFill>
                    <a:schemeClr val="bg1"/>
                  </a:solidFill>
                  <a:latin typeface="宋体" panose="02010600030101010101" pitchFamily="2" charset="-122"/>
                  <a:ea typeface="宋体" panose="02010600030101010101" pitchFamily="2" charset="-122"/>
                </a:rPr>
                <a:t>国</a:t>
              </a:r>
              <a:endParaRPr lang="zh-CN" altLang="en-US" sz="2800">
                <a:solidFill>
                  <a:schemeClr val="bg1"/>
                </a:solidFill>
                <a:latin typeface="宋体" panose="02010600030101010101" pitchFamily="2" charset="-122"/>
                <a:ea typeface="宋体" panose="02010600030101010101" pitchFamily="2" charset="-122"/>
              </a:endParaRPr>
            </a:p>
            <a:p>
              <a:r>
                <a:rPr lang="zh-CN" altLang="en-US" sz="2800">
                  <a:solidFill>
                    <a:schemeClr val="bg1"/>
                  </a:solidFill>
                  <a:latin typeface="宋体" panose="02010600030101010101" pitchFamily="2" charset="-122"/>
                  <a:ea typeface="宋体" panose="02010600030101010101" pitchFamily="2" charset="-122"/>
                </a:rPr>
                <a:t>立</a:t>
              </a:r>
              <a:endParaRPr lang="zh-CN" altLang="en-US" sz="2800">
                <a:solidFill>
                  <a:schemeClr val="bg1"/>
                </a:solidFill>
                <a:latin typeface="宋体" panose="02010600030101010101" pitchFamily="2" charset="-122"/>
                <a:ea typeface="宋体" panose="02010600030101010101" pitchFamily="2" charset="-122"/>
              </a:endParaRPr>
            </a:p>
            <a:p>
              <a:r>
                <a:rPr lang="zh-CN" altLang="en-US" sz="2800">
                  <a:solidFill>
                    <a:schemeClr val="bg1"/>
                  </a:solidFill>
                  <a:latin typeface="宋体" panose="02010600030101010101" pitchFamily="2" charset="-122"/>
                  <a:ea typeface="宋体" panose="02010600030101010101" pitchFamily="2" charset="-122"/>
                </a:rPr>
                <a:t>式</a:t>
              </a:r>
              <a:endParaRPr lang="zh-CN" altLang="en-US" sz="2800">
                <a:solidFill>
                  <a:schemeClr val="bg1"/>
                </a:solidFill>
                <a:latin typeface="宋体" panose="02010600030101010101" pitchFamily="2" charset="-122"/>
                <a:ea typeface="宋体" panose="02010600030101010101" pitchFamily="2" charset="-122"/>
              </a:endParaRPr>
            </a:p>
            <a:p>
              <a:r>
                <a:rPr lang="zh-CN" altLang="en-US" sz="2800">
                  <a:solidFill>
                    <a:schemeClr val="bg1"/>
                  </a:solidFill>
                  <a:latin typeface="宋体" panose="02010600030101010101" pitchFamily="2" charset="-122"/>
                  <a:ea typeface="宋体" panose="02010600030101010101" pitchFamily="2" charset="-122"/>
                </a:rPr>
                <a:t>虎</a:t>
              </a:r>
              <a:endParaRPr lang="zh-CN" altLang="en-US" sz="2800">
                <a:solidFill>
                  <a:schemeClr val="bg1"/>
                </a:solidFill>
                <a:latin typeface="宋体" panose="02010600030101010101" pitchFamily="2" charset="-122"/>
                <a:ea typeface="宋体" panose="02010600030101010101" pitchFamily="2" charset="-122"/>
              </a:endParaRPr>
            </a:p>
            <a:p>
              <a:r>
                <a:rPr lang="zh-CN" altLang="en-US" sz="2800">
                  <a:solidFill>
                    <a:schemeClr val="bg1"/>
                  </a:solidFill>
                  <a:latin typeface="宋体" panose="02010600030101010101" pitchFamily="2" charset="-122"/>
                  <a:ea typeface="宋体" panose="02010600030101010101" pitchFamily="2" charset="-122"/>
                </a:rPr>
                <a:t>符</a:t>
              </a:r>
              <a:endParaRPr lang="zh-CN" altLang="en-US" sz="2800">
                <a:solidFill>
                  <a:schemeClr val="bg1"/>
                </a:solidFill>
                <a:latin typeface="宋体" panose="02010600030101010101" pitchFamily="2" charset="-122"/>
                <a:ea typeface="宋体" panose="02010600030101010101" pitchFamily="2" charset="-122"/>
              </a:endParaRPr>
            </a:p>
          </p:txBody>
        </p:sp>
      </p:grpSp>
      <p:grpSp>
        <p:nvGrpSpPr>
          <p:cNvPr id="16" name="组合 15"/>
          <p:cNvGrpSpPr/>
          <p:nvPr/>
        </p:nvGrpSpPr>
        <p:grpSpPr>
          <a:xfrm>
            <a:off x="3245485" y="1781810"/>
            <a:ext cx="2837180" cy="4516755"/>
            <a:chOff x="6282" y="2806"/>
            <a:chExt cx="5626" cy="5739"/>
          </a:xfrm>
        </p:grpSpPr>
        <p:pic>
          <p:nvPicPr>
            <p:cNvPr id="10" name="图片 9"/>
            <p:cNvPicPr>
              <a:picLocks noChangeAspect="1"/>
            </p:cNvPicPr>
            <p:nvPr/>
          </p:nvPicPr>
          <p:blipFill>
            <a:blip r:embed="rId2"/>
            <a:stretch>
              <a:fillRect/>
            </a:stretch>
          </p:blipFill>
          <p:spPr>
            <a:xfrm>
              <a:off x="6282" y="2806"/>
              <a:ext cx="5626" cy="5739"/>
            </a:xfrm>
            <a:prstGeom prst="rect">
              <a:avLst/>
            </a:prstGeom>
          </p:spPr>
        </p:pic>
        <p:sp>
          <p:nvSpPr>
            <p:cNvPr id="15" name="文本框 14"/>
            <p:cNvSpPr txBox="1"/>
            <p:nvPr/>
          </p:nvSpPr>
          <p:spPr>
            <a:xfrm>
              <a:off x="6559" y="5437"/>
              <a:ext cx="860" cy="2306"/>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秦</a:t>
              </a:r>
              <a:endParaRPr lang="zh-CN" altLang="en-US" sz="2800">
                <a:latin typeface="宋体" panose="02010600030101010101" pitchFamily="2" charset="-122"/>
                <a:ea typeface="宋体" panose="02010600030101010101" pitchFamily="2" charset="-122"/>
              </a:endParaRPr>
            </a:p>
            <a:p>
              <a:r>
                <a:rPr lang="zh-CN" altLang="en-US" sz="2800">
                  <a:latin typeface="宋体" panose="02010600030101010101" pitchFamily="2" charset="-122"/>
                  <a:ea typeface="宋体" panose="02010600030101010101" pitchFamily="2" charset="-122"/>
                </a:rPr>
                <a:t>朝</a:t>
              </a:r>
              <a:endParaRPr lang="zh-CN" altLang="en-US" sz="2800">
                <a:latin typeface="宋体" panose="02010600030101010101" pitchFamily="2" charset="-122"/>
                <a:ea typeface="宋体" panose="02010600030101010101" pitchFamily="2" charset="-122"/>
              </a:endParaRPr>
            </a:p>
            <a:p>
              <a:r>
                <a:rPr lang="zh-CN" altLang="en-US" sz="2800">
                  <a:latin typeface="宋体" panose="02010600030101010101" pitchFamily="2" charset="-122"/>
                  <a:ea typeface="宋体" panose="02010600030101010101" pitchFamily="2" charset="-122"/>
                </a:rPr>
                <a:t>虎</a:t>
              </a:r>
              <a:endParaRPr lang="zh-CN" altLang="en-US" sz="2800">
                <a:latin typeface="宋体" panose="02010600030101010101" pitchFamily="2" charset="-122"/>
                <a:ea typeface="宋体" panose="02010600030101010101" pitchFamily="2" charset="-122"/>
              </a:endParaRPr>
            </a:p>
            <a:p>
              <a:r>
                <a:rPr lang="zh-CN" altLang="en-US" sz="2800">
                  <a:latin typeface="宋体" panose="02010600030101010101" pitchFamily="2" charset="-122"/>
                  <a:ea typeface="宋体" panose="02010600030101010101" pitchFamily="2" charset="-122"/>
                </a:rPr>
                <a:t>符</a:t>
              </a:r>
              <a:endParaRPr lang="zh-CN" altLang="en-US" sz="2800">
                <a:latin typeface="宋体" panose="02010600030101010101" pitchFamily="2" charset="-122"/>
                <a:ea typeface="宋体" panose="02010600030101010101" pitchFamily="2" charset="-122"/>
              </a:endParaRPr>
            </a:p>
          </p:txBody>
        </p:sp>
      </p:grpSp>
      <p:grpSp>
        <p:nvGrpSpPr>
          <p:cNvPr id="19" name="组合 18"/>
          <p:cNvGrpSpPr/>
          <p:nvPr/>
        </p:nvGrpSpPr>
        <p:grpSpPr>
          <a:xfrm>
            <a:off x="6103620" y="1781810"/>
            <a:ext cx="5323205" cy="4556760"/>
            <a:chOff x="10071" y="2806"/>
            <a:chExt cx="7924" cy="6923"/>
          </a:xfrm>
        </p:grpSpPr>
        <p:pic>
          <p:nvPicPr>
            <p:cNvPr id="17" name="图片 16" descr="t0102ce584347f92e0d"/>
            <p:cNvPicPr>
              <a:picLocks noChangeAspect="1"/>
            </p:cNvPicPr>
            <p:nvPr/>
          </p:nvPicPr>
          <p:blipFill>
            <a:blip r:embed="rId3"/>
            <a:stretch>
              <a:fillRect/>
            </a:stretch>
          </p:blipFill>
          <p:spPr>
            <a:xfrm>
              <a:off x="10071" y="2806"/>
              <a:ext cx="7924" cy="6923"/>
            </a:xfrm>
            <a:prstGeom prst="rect">
              <a:avLst/>
            </a:prstGeom>
          </p:spPr>
        </p:pic>
        <p:sp>
          <p:nvSpPr>
            <p:cNvPr id="18" name="文本框 17"/>
            <p:cNvSpPr txBox="1"/>
            <p:nvPr/>
          </p:nvSpPr>
          <p:spPr>
            <a:xfrm>
              <a:off x="13386" y="2989"/>
              <a:ext cx="3863" cy="793"/>
            </a:xfrm>
            <a:prstGeom prst="rect">
              <a:avLst/>
            </a:prstGeom>
            <a:noFill/>
          </p:spPr>
          <p:txBody>
            <a:bodyPr wrap="square" rtlCol="0">
              <a:spAutoFit/>
            </a:bodyPr>
            <a:lstStyle/>
            <a:p>
              <a:pPr algn="ctr"/>
              <a:r>
                <a:rPr lang="zh-CN" altLang="en-US" sz="2800">
                  <a:latin typeface="宋体" panose="02010600030101010101" pitchFamily="2" charset="-122"/>
                  <a:ea typeface="宋体" panose="02010600030101010101" pitchFamily="2" charset="-122"/>
                </a:rPr>
                <a:t>汉代玉虎符</a:t>
              </a:r>
              <a:endParaRPr lang="zh-CN" altLang="en-US" sz="2800">
                <a:latin typeface="宋体" panose="02010600030101010101" pitchFamily="2" charset="-122"/>
                <a:ea typeface="宋体" panose="02010600030101010101" pitchFamily="2" charset="-122"/>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900" decel="100000" fill="hold"/>
                                        <p:tgtEl>
                                          <p:spTgt spid="16"/>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900" decel="100000" fill="hold"/>
                                        <p:tgtEl>
                                          <p:spTgt spid="1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2" grpId="0" bldLvl="0" animBg="1"/>
      <p:bldP spid="2" grpId="1" animBg="1"/>
      <p:bldP spid="7" grpId="0" bldLvl="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765810" y="285750"/>
            <a:ext cx="410146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Tiger of literature </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5207635" y="376555"/>
            <a:ext cx="6043930" cy="521970"/>
          </a:xfrm>
          <a:prstGeom prst="rect">
            <a:avLst/>
          </a:prstGeom>
          <a:gradFill>
            <a:gsLst>
              <a:gs pos="100000">
                <a:srgbClr val="F9F8CA"/>
              </a:gs>
              <a:gs pos="6000">
                <a:srgbClr val="4EAADD"/>
              </a:gs>
            </a:gsLst>
            <a:lin scaled="1"/>
          </a:gradFill>
        </p:spPr>
        <p:txBody>
          <a:bodyPr wrap="square" rtlCol="0">
            <a:spAutoFit/>
          </a:bodyPr>
          <a:lstStyle/>
          <a:p>
            <a:pPr algn="ctr"/>
            <a:r>
              <a:rPr lang="en-US" altLang="zh-CN" sz="2800" b="1">
                <a:latin typeface="Times New Roman" panose="02020603050405020304" pitchFamily="18" charset="0"/>
                <a:ea typeface="宋体" panose="02010600030101010101" pitchFamily="2" charset="-122"/>
                <a:cs typeface="Times New Roman" panose="02020603050405020304" pitchFamily="18" charset="0"/>
              </a:rPr>
              <a:t>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ell stor</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ies according to the pictures</a:t>
            </a:r>
            <a:endParaRPr lang="en-US" altLang="zh-CN" sz="2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4091940" y="1400175"/>
            <a:ext cx="7456170" cy="368300"/>
          </a:xfrm>
          <a:prstGeom prst="rect">
            <a:avLst/>
          </a:prstGeom>
          <a:noFill/>
        </p:spPr>
        <p:txBody>
          <a:bodyPr wrap="square" rtlCol="0">
            <a:spAutoFit/>
          </a:bodyPr>
          <a:lstStyle/>
          <a:p>
            <a:endParaRPr lang="zh-CN" altLang="en-US"/>
          </a:p>
        </p:txBody>
      </p:sp>
      <p:pic>
        <p:nvPicPr>
          <p:cNvPr id="7" name="图片 6" descr="t0141bf16af80140e2d"/>
          <p:cNvPicPr>
            <a:picLocks noChangeAspect="1"/>
          </p:cNvPicPr>
          <p:nvPr/>
        </p:nvPicPr>
        <p:blipFill>
          <a:blip r:embed="rId1"/>
          <a:stretch>
            <a:fillRect/>
          </a:stretch>
        </p:blipFill>
        <p:spPr>
          <a:xfrm>
            <a:off x="537845" y="1769110"/>
            <a:ext cx="3204845" cy="4690745"/>
          </a:xfrm>
          <a:prstGeom prst="rect">
            <a:avLst/>
          </a:prstGeom>
        </p:spPr>
      </p:pic>
      <p:sp>
        <p:nvSpPr>
          <p:cNvPr id="8" name="文本框 7"/>
          <p:cNvSpPr txBox="1"/>
          <p:nvPr/>
        </p:nvSpPr>
        <p:spPr>
          <a:xfrm>
            <a:off x="4091940" y="1363980"/>
            <a:ext cx="7552690" cy="4399915"/>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On his way to visit his brother，Wusong passed Jingyanggang. </a:t>
            </a:r>
            <a:r>
              <a:rPr lang="en-US" altLang="zh-CN" sz="2800" u="sng">
                <a:latin typeface="Times New Roman" panose="02020603050405020304" pitchFamily="18" charset="0"/>
                <a:cs typeface="Times New Roman" panose="02020603050405020304" pitchFamily="18" charset="0"/>
                <a:sym typeface="+mn-ea"/>
              </a:rPr>
              <a:t>    1  </a:t>
            </a:r>
            <a:r>
              <a:rPr lang="zh-CN" altLang="en-US" sz="2800" u="sng">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(drink) </a:t>
            </a:r>
            <a:r>
              <a:rPr lang="zh-CN" altLang="en-US" sz="2800">
                <a:latin typeface="Times New Roman" panose="02020603050405020304" pitchFamily="18" charset="0"/>
                <a:cs typeface="Times New Roman" panose="02020603050405020304" pitchFamily="18" charset="0"/>
                <a:sym typeface="+mn-ea"/>
              </a:rPr>
              <a:t>eighteen bowls of wine, he staggered to climb the hill. Then, he saw a sign </a:t>
            </a:r>
            <a:r>
              <a:rPr lang="en-US" altLang="zh-CN" sz="2800" u="sng">
                <a:latin typeface="Times New Roman" panose="02020603050405020304" pitchFamily="18" charset="0"/>
                <a:cs typeface="Times New Roman" panose="02020603050405020304" pitchFamily="18" charset="0"/>
                <a:sym typeface="+mn-ea"/>
              </a:rPr>
              <a:t>     2    </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(post) </a:t>
            </a:r>
            <a:r>
              <a:rPr lang="zh-CN" altLang="en-US" sz="2800">
                <a:latin typeface="Times New Roman" panose="02020603050405020304" pitchFamily="18" charset="0"/>
                <a:cs typeface="Times New Roman" panose="02020603050405020304" pitchFamily="18" charset="0"/>
                <a:sym typeface="+mn-ea"/>
              </a:rPr>
              <a:t>on a tree, reading, “Travelers are advised not to climb </a:t>
            </a:r>
            <a:r>
              <a:rPr lang="en-US" altLang="zh-CN" sz="2800">
                <a:latin typeface="Times New Roman" panose="02020603050405020304" pitchFamily="18" charset="0"/>
                <a:cs typeface="Times New Roman" panose="02020603050405020304" pitchFamily="18" charset="0"/>
                <a:sym typeface="+mn-ea"/>
              </a:rPr>
              <a:t>over </a:t>
            </a:r>
            <a:r>
              <a:rPr lang="zh-CN" altLang="en-US" sz="2800">
                <a:latin typeface="Times New Roman" panose="02020603050405020304" pitchFamily="18" charset="0"/>
                <a:cs typeface="Times New Roman" panose="02020603050405020304" pitchFamily="18" charset="0"/>
                <a:sym typeface="+mn-ea"/>
              </a:rPr>
              <a:t>the mountain since tigers have killed some travelers. Don’t risk your life.” Wu Song reckoned that it must </a:t>
            </a:r>
            <a:r>
              <a:rPr lang="zh-CN" altLang="en-US" sz="2800" u="sng">
                <a:latin typeface="Times New Roman" panose="02020603050405020304" pitchFamily="18" charset="0"/>
                <a:cs typeface="Times New Roman" panose="02020603050405020304" pitchFamily="18" charset="0"/>
                <a:sym typeface="+mn-ea"/>
              </a:rPr>
              <a:t> </a:t>
            </a:r>
            <a:r>
              <a:rPr lang="en-US" altLang="zh-CN" sz="2800" u="sng">
                <a:latin typeface="Times New Roman" panose="02020603050405020304" pitchFamily="18" charset="0"/>
                <a:cs typeface="Times New Roman" panose="02020603050405020304" pitchFamily="18" charset="0"/>
                <a:sym typeface="+mn-ea"/>
              </a:rPr>
              <a:t>    3    </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writ</a:t>
            </a:r>
            <a:r>
              <a:rPr lang="en-US" altLang="zh-CN" sz="2800">
                <a:latin typeface="Times New Roman" panose="02020603050405020304" pitchFamily="18" charset="0"/>
                <a:cs typeface="Times New Roman" panose="02020603050405020304" pitchFamily="18" charset="0"/>
                <a:sym typeface="+mn-ea"/>
              </a:rPr>
              <a:t>e)</a:t>
            </a:r>
            <a:r>
              <a:rPr lang="zh-CN" altLang="en-US" sz="2800">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by</a:t>
            </a:r>
            <a:r>
              <a:rPr lang="zh-CN" altLang="en-US" sz="2800">
                <a:latin typeface="Times New Roman" panose="02020603050405020304" pitchFamily="18" charset="0"/>
                <a:cs typeface="Times New Roman" panose="02020603050405020304" pitchFamily="18" charset="0"/>
                <a:sym typeface="+mn-ea"/>
              </a:rPr>
              <a:t> the inn keeper at the foot of the mountain to scare travelers into his inn. Therefore, he ignored </a:t>
            </a:r>
            <a:r>
              <a:rPr lang="en-US" altLang="zh-CN" sz="2800" u="sng">
                <a:latin typeface="Times New Roman" panose="02020603050405020304" pitchFamily="18" charset="0"/>
                <a:cs typeface="Times New Roman" panose="02020603050405020304" pitchFamily="18" charset="0"/>
                <a:sym typeface="+mn-ea"/>
              </a:rPr>
              <a:t>      4     </a:t>
            </a:r>
            <a:r>
              <a:rPr lang="zh-CN" altLang="en-US" sz="2800">
                <a:latin typeface="Times New Roman" panose="02020603050405020304" pitchFamily="18" charset="0"/>
                <a:cs typeface="Times New Roman" panose="02020603050405020304" pitchFamily="18" charset="0"/>
                <a:sym typeface="+mn-ea"/>
              </a:rPr>
              <a:t>. </a:t>
            </a:r>
            <a:endParaRPr lang="zh-CN" altLang="en-US" sz="2800">
              <a:latin typeface="Times New Roman" panose="02020603050405020304" pitchFamily="18" charset="0"/>
              <a:cs typeface="Times New Roman" panose="02020603050405020304" pitchFamily="18" charset="0"/>
            </a:endParaRPr>
          </a:p>
        </p:txBody>
      </p:sp>
      <p:sp>
        <p:nvSpPr>
          <p:cNvPr id="9" name="圆角矩形 8"/>
          <p:cNvSpPr/>
          <p:nvPr/>
        </p:nvSpPr>
        <p:spPr>
          <a:xfrm>
            <a:off x="6816725" y="1768475"/>
            <a:ext cx="236918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Having drunk</a:t>
            </a:r>
            <a:endParaRPr lang="zh-CN" altLang="en-US" sz="2800">
              <a:solidFill>
                <a:schemeClr val="tx1"/>
              </a:solidFill>
              <a:latin typeface="Times New Roman" panose="02020603050405020304" pitchFamily="18" charset="0"/>
              <a:cs typeface="Times New Roman" panose="02020603050405020304" pitchFamily="18" charset="0"/>
              <a:sym typeface="+mn-ea"/>
            </a:endParaRPr>
          </a:p>
        </p:txBody>
      </p:sp>
      <p:sp>
        <p:nvSpPr>
          <p:cNvPr id="11" name="圆角矩形 10"/>
          <p:cNvSpPr/>
          <p:nvPr/>
        </p:nvSpPr>
        <p:spPr>
          <a:xfrm>
            <a:off x="5655945" y="2685415"/>
            <a:ext cx="151955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posted</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2" name="圆角矩形 11"/>
          <p:cNvSpPr/>
          <p:nvPr/>
        </p:nvSpPr>
        <p:spPr>
          <a:xfrm>
            <a:off x="4420870" y="4440555"/>
            <a:ext cx="3243580"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have been written</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3" name="圆角矩形 12"/>
          <p:cNvSpPr/>
          <p:nvPr/>
        </p:nvSpPr>
        <p:spPr>
          <a:xfrm>
            <a:off x="7520305" y="5253355"/>
            <a:ext cx="961390"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it</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pic>
        <p:nvPicPr>
          <p:cNvPr id="14" name="图片 13" descr="水印"/>
          <p:cNvPicPr>
            <a:picLocks noChangeAspect="1"/>
          </p:cNvPicPr>
          <p:nvPr/>
        </p:nvPicPr>
        <p:blipFill>
          <a:blip r:embed="rId2"/>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8" grpId="0"/>
      <p:bldP spid="8" grpId="1"/>
      <p:bldP spid="9" grpId="0" animBg="1"/>
      <p:bldP spid="9" grpId="1" animBg="1"/>
      <p:bldP spid="11" grpId="0" animBg="1"/>
      <p:bldP spid="11" grpId="1" animBg="1"/>
      <p:bldP spid="12" grpId="0" bldLvl="0" animBg="1"/>
      <p:bldP spid="12" grpId="1" animBg="1"/>
      <p:bldP spid="13" grpId="0" bldLvl="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765810" y="285750"/>
            <a:ext cx="410146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Tiger of literature </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5207635" y="376555"/>
            <a:ext cx="6043930" cy="521970"/>
          </a:xfrm>
          <a:prstGeom prst="rect">
            <a:avLst/>
          </a:prstGeom>
          <a:gradFill>
            <a:gsLst>
              <a:gs pos="100000">
                <a:srgbClr val="F9F8CA"/>
              </a:gs>
              <a:gs pos="6000">
                <a:srgbClr val="4EAADD"/>
              </a:gs>
            </a:gsLst>
            <a:lin scaled="1"/>
          </a:gradFill>
        </p:spPr>
        <p:txBody>
          <a:bodyPr wrap="square" rtlCol="0">
            <a:spAutoFit/>
          </a:bodyPr>
          <a:lstStyle/>
          <a:p>
            <a:pPr algn="ctr"/>
            <a:r>
              <a:rPr lang="en-US" altLang="zh-CN" sz="2800" b="1">
                <a:latin typeface="Times New Roman" panose="02020603050405020304" pitchFamily="18" charset="0"/>
                <a:ea typeface="宋体" panose="02010600030101010101" pitchFamily="2" charset="-122"/>
                <a:cs typeface="Times New Roman" panose="02020603050405020304" pitchFamily="18" charset="0"/>
              </a:rPr>
              <a:t>T</a:t>
            </a:r>
            <a:r>
              <a:rPr lang="zh-CN" altLang="en-US" sz="2800" b="1">
                <a:latin typeface="Times New Roman" panose="02020603050405020304" pitchFamily="18" charset="0"/>
                <a:ea typeface="宋体" panose="02010600030101010101" pitchFamily="2" charset="-122"/>
                <a:cs typeface="Times New Roman" panose="02020603050405020304" pitchFamily="18" charset="0"/>
              </a:rPr>
              <a:t>ell stor</a:t>
            </a:r>
            <a:r>
              <a:rPr lang="en-US" altLang="zh-CN" sz="2800" b="1">
                <a:latin typeface="Times New Roman" panose="02020603050405020304" pitchFamily="18" charset="0"/>
                <a:ea typeface="宋体" panose="02010600030101010101" pitchFamily="2" charset="-122"/>
                <a:cs typeface="Times New Roman" panose="02020603050405020304" pitchFamily="18" charset="0"/>
              </a:rPr>
              <a:t>ies according to the pictures</a:t>
            </a:r>
            <a:endParaRPr lang="en-US" altLang="zh-CN" sz="2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4091940" y="1400175"/>
            <a:ext cx="7456170" cy="368300"/>
          </a:xfrm>
          <a:prstGeom prst="rect">
            <a:avLst/>
          </a:prstGeom>
          <a:noFill/>
        </p:spPr>
        <p:txBody>
          <a:bodyPr wrap="square" rtlCol="0">
            <a:spAutoFit/>
          </a:bodyPr>
          <a:lstStyle/>
          <a:p>
            <a:endParaRPr lang="zh-CN" altLang="en-US"/>
          </a:p>
        </p:txBody>
      </p:sp>
      <p:sp>
        <p:nvSpPr>
          <p:cNvPr id="2" name="文本框 1"/>
          <p:cNvSpPr txBox="1"/>
          <p:nvPr/>
        </p:nvSpPr>
        <p:spPr>
          <a:xfrm>
            <a:off x="537845" y="988695"/>
            <a:ext cx="11010265" cy="5262245"/>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 He felt too drunk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walk</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on, so he decided to lie down on a stone. He was about to fall asleep </a:t>
            </a:r>
            <a:r>
              <a:rPr lang="en-US" altLang="zh-CN" sz="2800" u="sng">
                <a:latin typeface="Times New Roman" panose="02020603050405020304" pitchFamily="18" charset="0"/>
                <a:cs typeface="Times New Roman" panose="02020603050405020304" pitchFamily="18" charset="0"/>
              </a:rPr>
              <a:t>     6    </a:t>
            </a:r>
            <a:r>
              <a:rPr lang="zh-CN" altLang="en-US" sz="2800" u="sng">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 he felt a gust of wind whistling around him: A mammoth tiger was throwing itself </a:t>
            </a:r>
            <a:r>
              <a:rPr lang="en-US" altLang="zh-CN" sz="2800">
                <a:latin typeface="Times New Roman" panose="02020603050405020304" pitchFamily="18" charset="0"/>
                <a:cs typeface="Times New Roman" panose="02020603050405020304" pitchFamily="18" charset="0"/>
              </a:rPr>
              <a:t>at</a:t>
            </a:r>
            <a:r>
              <a:rPr lang="zh-CN" altLang="en-US" sz="2800">
                <a:latin typeface="Times New Roman" panose="02020603050405020304" pitchFamily="18" charset="0"/>
                <a:cs typeface="Times New Roman" panose="02020603050405020304" pitchFamily="18" charset="0"/>
              </a:rPr>
              <a:t> him. Wusong quickly dodged, hiding behind the tiger.The tiger roared </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7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loud</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hitting Wusong with his tail. Wu Song jumped to dodge the attack. He lifted his cudgel to hit the tiger, but </a:t>
            </a:r>
            <a:r>
              <a:rPr lang="en-US" altLang="zh-CN" sz="2800" u="sng">
                <a:latin typeface="Times New Roman" panose="02020603050405020304" pitchFamily="18" charset="0"/>
                <a:cs typeface="Times New Roman" panose="02020603050405020304" pitchFamily="18" charset="0"/>
              </a:rPr>
              <a:t>     8     </a:t>
            </a:r>
            <a:r>
              <a:rPr lang="en-US" altLang="zh-CN" sz="2800">
                <a:latin typeface="Times New Roman" panose="02020603050405020304" pitchFamily="18" charset="0"/>
                <a:cs typeface="Times New Roman" panose="02020603050405020304" pitchFamily="18" charset="0"/>
              </a:rPr>
              <a:t> (he) </a:t>
            </a:r>
            <a:r>
              <a:rPr lang="zh-CN" altLang="en-US" sz="2800">
                <a:latin typeface="Times New Roman" panose="02020603050405020304" pitchFamily="18" charset="0"/>
                <a:cs typeface="Times New Roman" panose="02020603050405020304" pitchFamily="18" charset="0"/>
              </a:rPr>
              <a:t>cudgel caught the branches of a tree and broke in two. The tiger launched another assault. Wu Song threw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9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 his cudgel and jumped onto the back of the tiger. With his left hand, he grabbed the the head of the tiger, and used his other fist to hit the eyes, mouth, nose and ears of the tiger. Before long, the tiger </a:t>
            </a:r>
            <a:r>
              <a:rPr lang="en-US" altLang="zh-CN" sz="2800">
                <a:latin typeface="Times New Roman" panose="02020603050405020304" pitchFamily="18" charset="0"/>
                <a:cs typeface="Times New Roman" panose="02020603050405020304" pitchFamily="18" charset="0"/>
              </a:rPr>
              <a:t>bled</a:t>
            </a:r>
            <a:r>
              <a:rPr lang="zh-CN" altLang="en-US" sz="2800">
                <a:latin typeface="Times New Roman" panose="02020603050405020304" pitchFamily="18" charset="0"/>
                <a:cs typeface="Times New Roman" panose="02020603050405020304" pitchFamily="18" charset="0"/>
              </a:rPr>
              <a:t> all over and </a:t>
            </a:r>
            <a:r>
              <a:rPr lang="en-US" altLang="zh-CN" sz="2800" u="sng">
                <a:latin typeface="Times New Roman" panose="02020603050405020304" pitchFamily="18" charset="0"/>
                <a:cs typeface="Times New Roman" panose="02020603050405020304" pitchFamily="18" charset="0"/>
              </a:rPr>
              <a:t>       10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lie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on the ground</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motionless.   </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 incident on Mount Jingyang made Wu Song famous far and wide.</a:t>
            </a:r>
            <a:endParaRPr lang="zh-CN" altLang="en-US" sz="2800">
              <a:latin typeface="Times New Roman" panose="02020603050405020304" pitchFamily="18" charset="0"/>
              <a:cs typeface="Times New Roman" panose="02020603050405020304" pitchFamily="18" charset="0"/>
            </a:endParaRPr>
          </a:p>
        </p:txBody>
      </p:sp>
      <p:sp>
        <p:nvSpPr>
          <p:cNvPr id="13" name="圆角矩形 12"/>
          <p:cNvSpPr/>
          <p:nvPr/>
        </p:nvSpPr>
        <p:spPr>
          <a:xfrm>
            <a:off x="3905885" y="999490"/>
            <a:ext cx="1485900"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to walk</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4" name="圆角矩形 3"/>
          <p:cNvSpPr/>
          <p:nvPr/>
        </p:nvSpPr>
        <p:spPr>
          <a:xfrm>
            <a:off x="5561965" y="1400175"/>
            <a:ext cx="1173480"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when</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6" name="圆角矩形 5"/>
          <p:cNvSpPr/>
          <p:nvPr/>
        </p:nvSpPr>
        <p:spPr>
          <a:xfrm>
            <a:off x="7748905" y="2270125"/>
            <a:ext cx="1248410"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loudly</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7" name="圆角矩形 6"/>
          <p:cNvSpPr/>
          <p:nvPr/>
        </p:nvSpPr>
        <p:spPr>
          <a:xfrm>
            <a:off x="4430395" y="3129280"/>
            <a:ext cx="961390"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his</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8" name="圆角矩形 7"/>
          <p:cNvSpPr/>
          <p:nvPr/>
        </p:nvSpPr>
        <p:spPr>
          <a:xfrm>
            <a:off x="765810" y="3992245"/>
            <a:ext cx="131127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away</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9" name="圆角矩形 8"/>
          <p:cNvSpPr/>
          <p:nvPr/>
        </p:nvSpPr>
        <p:spPr>
          <a:xfrm>
            <a:off x="1511935" y="5266055"/>
            <a:ext cx="961390"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lay</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pic>
        <p:nvPicPr>
          <p:cNvPr id="14" name="图片 13" descr="水印"/>
          <p:cNvPicPr>
            <a:picLocks noChangeAspect="1"/>
          </p:cNvPicPr>
          <p:nvPr/>
        </p:nvPicPr>
        <p:blipFill>
          <a:blip r:embed="rId1"/>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4" grpId="0" bldLvl="0" animBg="1"/>
      <p:bldP spid="4" grpId="1" animBg="1"/>
      <p:bldP spid="6" grpId="0" bldLvl="0" animBg="1"/>
      <p:bldP spid="6" grpId="1" animBg="1"/>
      <p:bldP spid="7" grpId="0" bldLvl="0" animBg="1"/>
      <p:bldP spid="7" grpId="1" animBg="1"/>
      <p:bldP spid="8" grpId="0" bldLvl="0" animBg="1"/>
      <p:bldP spid="8" grpId="1" animBg="1"/>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中国民间主要供奉的五大财神，文财神：比干(东)、范蠡(南)；武财神:关公(西)、赵公明(北)；中斌财神：王亥(中)。</a:t>
            </a:r>
            <a:endParaRPr lang="zh-CN" altLang="en-US"/>
          </a:p>
        </p:txBody>
      </p:sp>
      <p:sp>
        <p:nvSpPr>
          <p:cNvPr id="2" name="文本框 1"/>
          <p:cNvSpPr txBox="1"/>
          <p:nvPr/>
        </p:nvSpPr>
        <p:spPr>
          <a:xfrm>
            <a:off x="424815" y="151765"/>
            <a:ext cx="9011920" cy="6554470"/>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One day, a fox ran into a tiger, </a:t>
            </a:r>
            <a:r>
              <a:rPr lang="en-US" altLang="zh-CN" sz="2800" u="sng">
                <a:latin typeface="Times New Roman" panose="02020603050405020304" pitchFamily="18" charset="0"/>
                <a:cs typeface="Times New Roman" panose="02020603050405020304" pitchFamily="18" charset="0"/>
              </a:rPr>
              <a:t>     1    </a:t>
            </a:r>
            <a:r>
              <a:rPr lang="zh-CN" altLang="en-US" sz="2800">
                <a:latin typeface="Times New Roman" panose="02020603050405020304" pitchFamily="18" charset="0"/>
                <a:cs typeface="Times New Roman" panose="02020603050405020304" pitchFamily="18" charset="0"/>
              </a:rPr>
              <a:t> was hunting in the forest</a:t>
            </a:r>
            <a:r>
              <a:rPr lang="en-US" altLang="zh-CN" sz="2800">
                <a:latin typeface="Times New Roman" panose="02020603050405020304" pitchFamily="18" charset="0"/>
                <a:cs typeface="Times New Roman" panose="02020603050405020304" pitchFamily="18" charset="0"/>
              </a:rPr>
              <a:t>. The tiger would like</a:t>
            </a:r>
            <a:r>
              <a:rPr lang="zh-CN" altLang="en-US" sz="2800">
                <a:latin typeface="Times New Roman" panose="02020603050405020304" pitchFamily="18" charset="0"/>
                <a:cs typeface="Times New Roman" panose="02020603050405020304" pitchFamily="18" charset="0"/>
              </a:rPr>
              <a:t> to eat it</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2   </a:t>
            </a:r>
            <a:r>
              <a:rPr lang="en-US" altLang="zh-CN" sz="2800">
                <a:latin typeface="Times New Roman" panose="02020603050405020304" pitchFamily="18" charset="0"/>
                <a:cs typeface="Times New Roman" panose="02020603050405020304" pitchFamily="18" charset="0"/>
              </a:rPr>
              <a:t> (face)  the tiger’s big hungry mouth, the fox pretended to </a:t>
            </a:r>
            <a:r>
              <a:rPr lang="en-US" altLang="zh-CN" sz="2800" u="sng">
                <a:latin typeface="Times New Roman" panose="02020603050405020304" pitchFamily="18" charset="0"/>
                <a:cs typeface="Times New Roman" panose="02020603050405020304" pitchFamily="18" charset="0"/>
              </a:rPr>
              <a:t>   3  </a:t>
            </a:r>
            <a:r>
              <a:rPr lang="en-US" altLang="zh-CN" sz="2800">
                <a:latin typeface="Times New Roman" panose="02020603050405020304" pitchFamily="18" charset="0"/>
                <a:cs typeface="Times New Roman" panose="02020603050405020304" pitchFamily="18" charset="0"/>
              </a:rPr>
              <a:t> (surprise), saying, “How dare you eat me? I’m  much </a:t>
            </a:r>
            <a:r>
              <a:rPr lang="en-US" altLang="zh-CN" sz="2800" u="sng">
                <a:latin typeface="Times New Roman" panose="02020603050405020304" pitchFamily="18" charset="0"/>
                <a:cs typeface="Times New Roman" panose="02020603050405020304" pitchFamily="18" charset="0"/>
              </a:rPr>
              <a:t>   4   </a:t>
            </a:r>
            <a:r>
              <a:rPr lang="en-US" altLang="zh-CN" sz="2800">
                <a:latin typeface="Times New Roman" panose="02020603050405020304" pitchFamily="18" charset="0"/>
                <a:cs typeface="Times New Roman" panose="02020603050405020304" pitchFamily="18" charset="0"/>
              </a:rPr>
              <a:t> (fierce) than you thought. </a:t>
            </a:r>
            <a:r>
              <a:rPr lang="zh-CN" altLang="en-US" sz="2800">
                <a:latin typeface="Times New Roman" panose="02020603050405020304" pitchFamily="18" charset="0"/>
                <a:cs typeface="Times New Roman" panose="02020603050405020304" pitchFamily="18" charset="0"/>
              </a:rPr>
              <a:t>I</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(sen</a:t>
            </a:r>
            <a:r>
              <a:rPr lang="zh-CN" altLang="en-US" sz="2800">
                <a:latin typeface="Times New Roman" panose="02020603050405020304" pitchFamily="18" charset="0"/>
                <a:cs typeface="Times New Roman" panose="02020603050405020304" pitchFamily="18" charset="0"/>
              </a:rPr>
              <a:t>t</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by Heaven to rule </a:t>
            </a:r>
            <a:r>
              <a:rPr lang="en-US" altLang="zh-CN" sz="2800" u="sng">
                <a:latin typeface="Times New Roman" panose="02020603050405020304" pitchFamily="18" charset="0"/>
                <a:cs typeface="Times New Roman" panose="02020603050405020304" pitchFamily="18" charset="0"/>
              </a:rPr>
              <a:t>      6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 animals. </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ating me, </a:t>
            </a:r>
            <a:r>
              <a:rPr lang="en-US" altLang="zh-CN" sz="2800">
                <a:latin typeface="Times New Roman" panose="02020603050405020304" pitchFamily="18" charset="0"/>
                <a:cs typeface="Times New Roman" panose="02020603050405020304" pitchFamily="18" charset="0"/>
              </a:rPr>
              <a:t>y</a:t>
            </a:r>
            <a:r>
              <a:rPr lang="zh-CN" altLang="en-US" sz="2800">
                <a:latin typeface="Times New Roman" panose="02020603050405020304" pitchFamily="18" charset="0"/>
                <a:cs typeface="Times New Roman" panose="02020603050405020304" pitchFamily="18" charset="0"/>
              </a:rPr>
              <a:t>ou will violate the command of Heaven. If you don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t believe me, just follow me </a:t>
            </a:r>
            <a:r>
              <a:rPr lang="en-US" altLang="zh-CN" sz="2800" u="sng">
                <a:latin typeface="Times New Roman" panose="02020603050405020304" pitchFamily="18" charset="0"/>
                <a:cs typeface="Times New Roman" panose="02020603050405020304" pitchFamily="18" charset="0"/>
              </a:rPr>
              <a:t>      7    </a:t>
            </a:r>
            <a:r>
              <a:rPr lang="en-US" altLang="zh-CN" sz="2800">
                <a:latin typeface="Times New Roman" panose="02020603050405020304" pitchFamily="18" charset="0"/>
                <a:cs typeface="Times New Roman" panose="02020603050405020304" pitchFamily="18" charset="0"/>
              </a:rPr>
              <a:t> (see)</a:t>
            </a:r>
            <a:r>
              <a:rPr lang="zh-CN" altLang="en-US" sz="2800">
                <a:latin typeface="Times New Roman" panose="02020603050405020304" pitchFamily="18" charset="0"/>
                <a:cs typeface="Times New Roman" panose="02020603050405020304" pitchFamily="18" charset="0"/>
              </a:rPr>
              <a:t> whether the animals are afraid of me." The tiger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only half believe</a:t>
            </a:r>
            <a:r>
              <a:rPr lang="en-US" altLang="zh-CN" sz="2800">
                <a:latin typeface="Times New Roman" panose="02020603050405020304" pitchFamily="18" charset="0"/>
                <a:cs typeface="Times New Roman" panose="02020603050405020304" pitchFamily="18" charset="0"/>
              </a:rPr>
              <a:t>d</a:t>
            </a:r>
            <a:r>
              <a:rPr lang="zh-CN" altLang="en-US" sz="2800">
                <a:latin typeface="Times New Roman" panose="02020603050405020304" pitchFamily="18" charset="0"/>
                <a:cs typeface="Times New Roman" panose="02020603050405020304" pitchFamily="18" charset="0"/>
              </a:rPr>
              <a:t> what </a:t>
            </a:r>
            <a:r>
              <a:rPr lang="en-US" altLang="zh-CN" sz="2800">
                <a:latin typeface="Times New Roman" panose="02020603050405020304" pitchFamily="18" charset="0"/>
                <a:cs typeface="Times New Roman" panose="02020603050405020304" pitchFamily="18" charset="0"/>
              </a:rPr>
              <a:t>the fox</a:t>
            </a:r>
            <a:r>
              <a:rPr lang="zh-CN" altLang="en-US" sz="2800">
                <a:latin typeface="Times New Roman" panose="02020603050405020304" pitchFamily="18" charset="0"/>
                <a:cs typeface="Times New Roman" panose="02020603050405020304" pitchFamily="18" charset="0"/>
              </a:rPr>
              <a:t> said, and</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8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follow</a:t>
            </a:r>
            <a:r>
              <a:rPr lang="en-US" altLang="zh-CN" sz="2800">
                <a:latin typeface="Times New Roman" panose="02020603050405020304" pitchFamily="18" charset="0"/>
                <a:cs typeface="Times New Roman" panose="02020603050405020304" pitchFamily="18" charset="0"/>
              </a:rPr>
              <a:t>)it</a:t>
            </a:r>
            <a:r>
              <a:rPr lang="zh-CN" altLang="en-US" sz="2800">
                <a:latin typeface="Times New Roman" panose="02020603050405020304" pitchFamily="18" charset="0"/>
                <a:cs typeface="Times New Roman" panose="02020603050405020304" pitchFamily="18" charset="0"/>
              </a:rPr>
              <a:t> as it walked around the forest. </a:t>
            </a:r>
            <a:r>
              <a:rPr lang="en-US" altLang="zh-CN" sz="2800">
                <a:latin typeface="Times New Roman" panose="02020603050405020304" pitchFamily="18" charset="0"/>
                <a:cs typeface="Times New Roman" panose="02020603050405020304" pitchFamily="18" charset="0"/>
              </a:rPr>
              <a:t>Sure enough, t</a:t>
            </a:r>
            <a:r>
              <a:rPr lang="zh-CN" altLang="en-US" sz="2800">
                <a:latin typeface="Times New Roman" panose="02020603050405020304" pitchFamily="18" charset="0"/>
                <a:cs typeface="Times New Roman" panose="02020603050405020304" pitchFamily="18" charset="0"/>
              </a:rPr>
              <a:t>he animals all ran away </a:t>
            </a:r>
            <a:r>
              <a:rPr lang="en-US" altLang="zh-CN" sz="2800">
                <a:latin typeface="Times New Roman" panose="02020603050405020304" pitchFamily="18" charset="0"/>
                <a:cs typeface="Times New Roman" panose="02020603050405020304" pitchFamily="18" charset="0"/>
              </a:rPr>
              <a:t> ___9___             </a:t>
            </a:r>
            <a:r>
              <a:rPr lang="zh-CN" altLang="en-US" sz="2800">
                <a:latin typeface="Times New Roman" panose="02020603050405020304" pitchFamily="18" charset="0"/>
                <a:cs typeface="Times New Roman" panose="02020603050405020304" pitchFamily="18" charset="0"/>
              </a:rPr>
              <a:t> seeing them. The tiger thought they were afraid of the fox, so he let </a:t>
            </a:r>
            <a:r>
              <a:rPr lang="en-US" altLang="zh-CN" sz="2800">
                <a:latin typeface="Times New Roman" panose="02020603050405020304" pitchFamily="18" charset="0"/>
                <a:cs typeface="Times New Roman" panose="02020603050405020304" pitchFamily="18" charset="0"/>
              </a:rPr>
              <a:t>it </a:t>
            </a:r>
            <a:r>
              <a:rPr lang="zh-CN" altLang="en-US" sz="2800">
                <a:latin typeface="Times New Roman" panose="02020603050405020304" pitchFamily="18" charset="0"/>
                <a:cs typeface="Times New Roman" panose="02020603050405020304" pitchFamily="18" charset="0"/>
              </a:rPr>
              <a:t>go. He didn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t reali</a:t>
            </a:r>
            <a:r>
              <a:rPr lang="en-US" altLang="zh-CN" sz="2800">
                <a:latin typeface="Times New Roman" panose="02020603050405020304" pitchFamily="18" charset="0"/>
                <a:cs typeface="Times New Roman" panose="02020603050405020304" pitchFamily="18" charset="0"/>
              </a:rPr>
              <a:t>z</a:t>
            </a:r>
            <a:r>
              <a:rPr lang="zh-CN" altLang="en-US" sz="2800">
                <a:latin typeface="Times New Roman" panose="02020603050405020304" pitchFamily="18" charset="0"/>
                <a:cs typeface="Times New Roman" panose="02020603050405020304" pitchFamily="18" charset="0"/>
              </a:rPr>
              <a:t>e that it was</a:t>
            </a:r>
            <a:r>
              <a:rPr lang="en-US" altLang="zh-CN" sz="2800">
                <a:latin typeface="Times New Roman" panose="02020603050405020304" pitchFamily="18" charset="0"/>
                <a:cs typeface="Times New Roman" panose="02020603050405020304" pitchFamily="18" charset="0"/>
              </a:rPr>
              <a:t> </a:t>
            </a:r>
            <a:r>
              <a:rPr lang="zh-CN" altLang="en-US" sz="2800" u="sng">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10     </a:t>
            </a:r>
            <a:r>
              <a:rPr lang="en-US" altLang="zh-CN" sz="2800">
                <a:latin typeface="Times New Roman" panose="02020603050405020304" pitchFamily="18" charset="0"/>
                <a:cs typeface="Times New Roman" panose="02020603050405020304" pitchFamily="18" charset="0"/>
              </a:rPr>
              <a:t>(he)</a:t>
            </a:r>
            <a:r>
              <a:rPr lang="zh-CN" altLang="en-US" sz="2800">
                <a:latin typeface="Times New Roman" panose="02020603050405020304" pitchFamily="18" charset="0"/>
                <a:cs typeface="Times New Roman" panose="02020603050405020304" pitchFamily="18" charset="0"/>
              </a:rPr>
              <a:t> that t</a:t>
            </a:r>
            <a:r>
              <a:rPr lang="zh-CN" altLang="en-US" sz="2800">
                <a:latin typeface="Times New Roman" panose="02020603050405020304" pitchFamily="18" charset="0"/>
                <a:cs typeface="Times New Roman" panose="02020603050405020304" pitchFamily="18" charset="0"/>
                <a:sym typeface="+mn-ea"/>
              </a:rPr>
              <a:t>h</a:t>
            </a:r>
            <a:r>
              <a:rPr lang="zh-CN" altLang="en-US" sz="2800">
                <a:latin typeface="Times New Roman" panose="02020603050405020304" pitchFamily="18" charset="0"/>
                <a:cs typeface="Times New Roman" panose="02020603050405020304" pitchFamily="18" charset="0"/>
              </a:rPr>
              <a:t>e beasts were really afraid of.</a:t>
            </a:r>
            <a:endParaRPr lang="zh-CN" altLang="en-US"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This idiom means relying on another 's power to bully or frighten others.</a:t>
            </a:r>
            <a:endParaRPr lang="zh-CN" altLang="en-US" sz="280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9500235" y="2499360"/>
            <a:ext cx="2266950" cy="4057650"/>
          </a:xfrm>
          <a:prstGeom prst="rect">
            <a:avLst/>
          </a:prstGeom>
        </p:spPr>
      </p:pic>
      <p:sp>
        <p:nvSpPr>
          <p:cNvPr id="5" name="文本框 4"/>
          <p:cNvSpPr txBox="1"/>
          <p:nvPr/>
        </p:nvSpPr>
        <p:spPr>
          <a:xfrm>
            <a:off x="9453245" y="561340"/>
            <a:ext cx="2360930" cy="1938020"/>
          </a:xfrm>
          <a:prstGeom prst="rect">
            <a:avLst/>
          </a:prstGeom>
          <a:solidFill>
            <a:srgbClr val="FFC000"/>
          </a:solidFill>
        </p:spPr>
        <p:txBody>
          <a:bodyPr wrap="square" rtlCol="0">
            <a:spAutoFit/>
          </a:bodyPr>
          <a:lstStyle/>
          <a:p>
            <a:pPr algn="ctr"/>
            <a:r>
              <a:rPr lang="zh-CN" altLang="en-US" sz="2400" b="1">
                <a:latin typeface="Times New Roman" panose="02020603050405020304" pitchFamily="18" charset="0"/>
                <a:cs typeface="Times New Roman" panose="02020603050405020304" pitchFamily="18" charset="0"/>
                <a:sym typeface="+mn-ea"/>
              </a:rPr>
              <a:t>to brag and bully by assuming other people’s authority</a:t>
            </a:r>
            <a:endParaRPr lang="zh-CN" altLang="en-US" sz="2400" b="1">
              <a:latin typeface="Times New Roman" panose="02020603050405020304" pitchFamily="18" charset="0"/>
              <a:cs typeface="Times New Roman" panose="02020603050405020304" pitchFamily="18" charset="0"/>
            </a:endParaRPr>
          </a:p>
        </p:txBody>
      </p:sp>
      <p:sp>
        <p:nvSpPr>
          <p:cNvPr id="6" name="圆角矩形 5"/>
          <p:cNvSpPr/>
          <p:nvPr/>
        </p:nvSpPr>
        <p:spPr>
          <a:xfrm>
            <a:off x="5311140" y="201295"/>
            <a:ext cx="1173480"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which</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7" name="圆角矩形 6"/>
          <p:cNvSpPr/>
          <p:nvPr/>
        </p:nvSpPr>
        <p:spPr>
          <a:xfrm>
            <a:off x="5739130" y="601980"/>
            <a:ext cx="134810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Facing</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8" name="圆角矩形 7"/>
          <p:cNvSpPr/>
          <p:nvPr/>
        </p:nvSpPr>
        <p:spPr>
          <a:xfrm>
            <a:off x="6115050" y="1002665"/>
            <a:ext cx="211010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be surprised</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6" name="圆角矩形 15"/>
          <p:cNvSpPr/>
          <p:nvPr/>
        </p:nvSpPr>
        <p:spPr>
          <a:xfrm>
            <a:off x="6115050" y="1479550"/>
            <a:ext cx="211010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fiercer</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7" name="圆角矩形 16"/>
          <p:cNvSpPr/>
          <p:nvPr/>
        </p:nvSpPr>
        <p:spPr>
          <a:xfrm>
            <a:off x="2225040" y="1880235"/>
            <a:ext cx="211010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was sent</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8" name="圆角矩形 17"/>
          <p:cNvSpPr/>
          <p:nvPr/>
        </p:nvSpPr>
        <p:spPr>
          <a:xfrm>
            <a:off x="7258050" y="1880235"/>
            <a:ext cx="133667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the</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9" name="圆角矩形 18"/>
          <p:cNvSpPr/>
          <p:nvPr/>
        </p:nvSpPr>
        <p:spPr>
          <a:xfrm>
            <a:off x="5825490" y="2757805"/>
            <a:ext cx="211010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to see</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20" name="圆角矩形 19"/>
          <p:cNvSpPr/>
          <p:nvPr/>
        </p:nvSpPr>
        <p:spPr>
          <a:xfrm>
            <a:off x="3410585" y="3612515"/>
            <a:ext cx="181038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followed</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21" name="圆角矩形 20"/>
          <p:cNvSpPr/>
          <p:nvPr/>
        </p:nvSpPr>
        <p:spPr>
          <a:xfrm>
            <a:off x="7463155" y="4036060"/>
            <a:ext cx="151066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on</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22" name="圆角矩形 21"/>
          <p:cNvSpPr/>
          <p:nvPr/>
        </p:nvSpPr>
        <p:spPr>
          <a:xfrm>
            <a:off x="6033770" y="4913630"/>
            <a:ext cx="1510665" cy="40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sym typeface="+mn-ea"/>
              </a:rPr>
              <a:t>him</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linds(horizont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linds(horizontal)">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bldLvl="0" animBg="1"/>
      <p:bldP spid="5" grpId="1" animBg="1"/>
      <p:bldP spid="6" grpId="0" bldLvl="0" animBg="1"/>
      <p:bldP spid="6" grpId="1" animBg="1"/>
      <p:bldP spid="7" grpId="0" bldLvl="0" animBg="1"/>
      <p:bldP spid="7" grpId="1" animBg="1"/>
      <p:bldP spid="8" grpId="0" bldLvl="0" animBg="1"/>
      <p:bldP spid="8" grpId="1" animBg="1"/>
      <p:bldP spid="16" grpId="0" bldLvl="0" animBg="1"/>
      <p:bldP spid="16" grpId="1" animBg="1"/>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2" grpId="0" bldLvl="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中国民间主要供奉的五大财神，文财神：比干(东)、范蠡(南)；武财神:关公(西)、赵公明(北)；中斌财神：王亥(中)。</a:t>
            </a:r>
            <a:endParaRPr lang="zh-CN" altLang="en-US"/>
          </a:p>
        </p:txBody>
      </p:sp>
      <p:sp>
        <p:nvSpPr>
          <p:cNvPr id="3" name="圆角矩形 2"/>
          <p:cNvSpPr/>
          <p:nvPr/>
        </p:nvSpPr>
        <p:spPr>
          <a:xfrm>
            <a:off x="639445" y="347345"/>
            <a:ext cx="433768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tiger in the folk art</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grpSp>
        <p:nvGrpSpPr>
          <p:cNvPr id="11" name="组合 10"/>
          <p:cNvGrpSpPr/>
          <p:nvPr/>
        </p:nvGrpSpPr>
        <p:grpSpPr>
          <a:xfrm>
            <a:off x="639445" y="1313815"/>
            <a:ext cx="3566795" cy="4905812"/>
            <a:chOff x="1340" y="2152"/>
            <a:chExt cx="4083" cy="7022"/>
          </a:xfrm>
        </p:grpSpPr>
        <p:pic>
          <p:nvPicPr>
            <p:cNvPr id="9" name="图片 8"/>
            <p:cNvPicPr>
              <a:picLocks noChangeAspect="1"/>
            </p:cNvPicPr>
            <p:nvPr/>
          </p:nvPicPr>
          <p:blipFill>
            <a:blip r:embed="rId1"/>
            <a:stretch>
              <a:fillRect/>
            </a:stretch>
          </p:blipFill>
          <p:spPr>
            <a:xfrm>
              <a:off x="1340" y="2152"/>
              <a:ext cx="4083" cy="6329"/>
            </a:xfrm>
            <a:prstGeom prst="rect">
              <a:avLst/>
            </a:prstGeom>
          </p:spPr>
        </p:pic>
        <p:sp>
          <p:nvSpPr>
            <p:cNvPr id="10" name="文本框 9"/>
            <p:cNvSpPr txBox="1"/>
            <p:nvPr/>
          </p:nvSpPr>
          <p:spPr>
            <a:xfrm>
              <a:off x="1439" y="8647"/>
              <a:ext cx="3886" cy="527"/>
            </a:xfrm>
            <a:prstGeom prst="rect">
              <a:avLst/>
            </a:prstGeom>
            <a:noFill/>
          </p:spPr>
          <p:txBody>
            <a:bodyPr wrap="square" rtlCol="0">
              <a:spAutoFit/>
            </a:bodyPr>
            <a:lstStyle/>
            <a:p>
              <a:pPr algn="ctr"/>
              <a:r>
                <a:rPr lang="zh-CN" altLang="en-US"/>
                <a:t>徐悲鸿《骑虎财神像》</a:t>
              </a:r>
              <a:endParaRPr lang="zh-CN" altLang="en-US"/>
            </a:p>
          </p:txBody>
        </p:sp>
      </p:grpSp>
      <p:sp>
        <p:nvSpPr>
          <p:cNvPr id="12" name="文本框 11"/>
          <p:cNvSpPr txBox="1"/>
          <p:nvPr/>
        </p:nvSpPr>
        <p:spPr>
          <a:xfrm>
            <a:off x="4820920" y="1182370"/>
            <a:ext cx="6789420" cy="1383665"/>
          </a:xfrm>
          <a:prstGeom prst="rect">
            <a:avLst/>
          </a:prstGeom>
          <a:noFill/>
          <a:ln w="38100">
            <a:solidFill>
              <a:srgbClr val="D53415"/>
            </a:solidFill>
            <a:prstDash val="sysDot"/>
          </a:ln>
        </p:spPr>
        <p:txBody>
          <a:bodyPr wrap="square" rtlCol="0">
            <a:spAutoFit/>
          </a:bodyPr>
          <a:lstStyle/>
          <a:p>
            <a:r>
              <a:rPr lang="en-US" altLang="zh-CN" sz="2800">
                <a:latin typeface="Times New Roman" panose="02020603050405020304" pitchFamily="18" charset="0"/>
                <a:cs typeface="Times New Roman" panose="02020603050405020304" pitchFamily="18" charset="0"/>
              </a:rPr>
              <a:t>      The picture was drawn in 1943 by Xu Beihong when he was in 48. The painting is now in the The Palace Museum collection.</a:t>
            </a:r>
            <a:endParaRPr lang="en-US" altLang="zh-CN" sz="2800">
              <a:latin typeface="Times New Roman" panose="02020603050405020304" pitchFamily="18" charset="0"/>
              <a:cs typeface="Times New Roman" panose="02020603050405020304" pitchFamily="18" charset="0"/>
            </a:endParaRPr>
          </a:p>
        </p:txBody>
      </p:sp>
      <p:sp>
        <p:nvSpPr>
          <p:cNvPr id="13" name="文本框 12"/>
          <p:cNvSpPr txBox="1"/>
          <p:nvPr/>
        </p:nvSpPr>
        <p:spPr>
          <a:xfrm>
            <a:off x="4820920" y="2566035"/>
            <a:ext cx="6789420" cy="1814830"/>
          </a:xfrm>
          <a:prstGeom prst="rect">
            <a:avLst/>
          </a:prstGeom>
          <a:noFill/>
          <a:ln w="38100">
            <a:solidFill>
              <a:srgbClr val="D53415"/>
            </a:solidFill>
            <a:prstDash val="sysDot"/>
          </a:ln>
        </p:spPr>
        <p:txBody>
          <a:bodyPr wrap="square" rtlCol="0">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The “赵工”in the inscription（题词） refers to Zhao Gongming, who can attract wealth and treasure in folklore. This picture serves as a propitious(吉利的) painting.</a:t>
            </a:r>
            <a:endParaRPr lang="en-US" altLang="zh-CN" sz="2800">
              <a:latin typeface="Times New Roman" panose="02020603050405020304" pitchFamily="18" charset="0"/>
              <a:cs typeface="Times New Roman" panose="02020603050405020304" pitchFamily="18" charset="0"/>
              <a:sym typeface="+mn-ea"/>
            </a:endParaRPr>
          </a:p>
        </p:txBody>
      </p:sp>
      <p:pic>
        <p:nvPicPr>
          <p:cNvPr id="14" name="图片 13" descr="1852972_20210812180333114060_0_副本"/>
          <p:cNvPicPr>
            <a:picLocks noChangeAspect="1"/>
          </p:cNvPicPr>
          <p:nvPr/>
        </p:nvPicPr>
        <p:blipFill>
          <a:blip r:embed="rId2"/>
          <a:stretch>
            <a:fillRect/>
          </a:stretch>
        </p:blipFill>
        <p:spPr>
          <a:xfrm>
            <a:off x="5815330" y="4475480"/>
            <a:ext cx="1860550" cy="1871345"/>
          </a:xfrm>
          <a:prstGeom prst="rect">
            <a:avLst/>
          </a:prstGeom>
        </p:spPr>
      </p:pic>
      <p:pic>
        <p:nvPicPr>
          <p:cNvPr id="15" name="图片 14" descr="虎灯笼"/>
          <p:cNvPicPr>
            <a:picLocks noChangeAspect="1"/>
          </p:cNvPicPr>
          <p:nvPr/>
        </p:nvPicPr>
        <p:blipFill>
          <a:blip r:embed="rId3"/>
          <a:stretch>
            <a:fillRect/>
          </a:stretch>
        </p:blipFill>
        <p:spPr>
          <a:xfrm>
            <a:off x="8586470" y="4509135"/>
            <a:ext cx="1831340" cy="1804035"/>
          </a:xfrm>
          <a:prstGeom prst="rect">
            <a:avLst/>
          </a:prstGeom>
        </p:spPr>
      </p:pic>
      <p:pic>
        <p:nvPicPr>
          <p:cNvPr id="16" name="图片 15" descr="水印"/>
          <p:cNvPicPr>
            <a:picLocks noChangeAspect="1"/>
          </p:cNvPicPr>
          <p:nvPr/>
        </p:nvPicPr>
        <p:blipFill>
          <a:blip r:embed="rId4"/>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P spid="13" grpId="0" bldLvl="0" animBg="1"/>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639445" y="347345"/>
            <a:ext cx="433768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tiger in the folk art</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grpSp>
        <p:nvGrpSpPr>
          <p:cNvPr id="8" name="组合 7"/>
          <p:cNvGrpSpPr/>
          <p:nvPr/>
        </p:nvGrpSpPr>
        <p:grpSpPr>
          <a:xfrm>
            <a:off x="8539480" y="2099945"/>
            <a:ext cx="3272155" cy="4453166"/>
            <a:chOff x="1064" y="2152"/>
            <a:chExt cx="3737" cy="7272"/>
          </a:xfrm>
        </p:grpSpPr>
        <p:pic>
          <p:nvPicPr>
            <p:cNvPr id="6" name="图片 5"/>
            <p:cNvPicPr>
              <a:picLocks noChangeAspect="1"/>
            </p:cNvPicPr>
            <p:nvPr/>
          </p:nvPicPr>
          <p:blipFill>
            <a:blip r:embed="rId1"/>
            <a:stretch>
              <a:fillRect/>
            </a:stretch>
          </p:blipFill>
          <p:spPr>
            <a:xfrm>
              <a:off x="1132" y="2152"/>
              <a:ext cx="3600" cy="6495"/>
            </a:xfrm>
            <a:prstGeom prst="rect">
              <a:avLst/>
            </a:prstGeom>
          </p:spPr>
        </p:pic>
        <p:sp>
          <p:nvSpPr>
            <p:cNvPr id="7" name="文本框 6"/>
            <p:cNvSpPr txBox="1"/>
            <p:nvPr/>
          </p:nvSpPr>
          <p:spPr>
            <a:xfrm>
              <a:off x="1064" y="8823"/>
              <a:ext cx="3737" cy="601"/>
            </a:xfrm>
            <a:prstGeom prst="rect">
              <a:avLst/>
            </a:prstGeom>
            <a:noFill/>
          </p:spPr>
          <p:txBody>
            <a:bodyPr wrap="square" rtlCol="0">
              <a:spAutoFit/>
            </a:bodyPr>
            <a:lstStyle/>
            <a:p>
              <a:pPr algn="ctr"/>
              <a:r>
                <a:rPr lang="zh-CN" altLang="en-US">
                  <a:latin typeface="宋体" panose="02010600030101010101" pitchFamily="2" charset="-122"/>
                  <a:ea typeface="宋体" panose="02010600030101010101" pitchFamily="2" charset="-122"/>
                  <a:cs typeface="宋体" panose="02010600030101010101" pitchFamily="2" charset="-122"/>
                </a:rPr>
                <a:t>明 佚名 钟馗骑虎图</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grpSp>
      <p:sp>
        <p:nvSpPr>
          <p:cNvPr id="13" name="文本框 12"/>
          <p:cNvSpPr txBox="1"/>
          <p:nvPr/>
        </p:nvSpPr>
        <p:spPr>
          <a:xfrm>
            <a:off x="485775" y="1240155"/>
            <a:ext cx="7894955" cy="1814830"/>
          </a:xfrm>
          <a:prstGeom prst="rect">
            <a:avLst/>
          </a:prstGeom>
          <a:noFill/>
          <a:ln w="38100">
            <a:solidFill>
              <a:srgbClr val="D53415"/>
            </a:solidFill>
            <a:prstDash val="sysDot"/>
          </a:ln>
        </p:spPr>
        <p:txBody>
          <a:bodyPr wrap="square" rtlCol="0">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Zhong Kui is believed to be the god of everything, to be blessed, to be rich, so he is regarded as the "God of Wealth". His most basic duty is to "catch ghosts", so he is also called Wu Caishen.</a:t>
            </a:r>
            <a:endParaRPr lang="en-US" altLang="zh-CN" sz="2800">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nvPicPr>
        <p:blipFill>
          <a:blip r:embed="rId2"/>
          <a:stretch>
            <a:fillRect/>
          </a:stretch>
        </p:blipFill>
        <p:spPr>
          <a:xfrm>
            <a:off x="8599170" y="454025"/>
            <a:ext cx="3067685" cy="1538605"/>
          </a:xfrm>
          <a:prstGeom prst="rect">
            <a:avLst/>
          </a:prstGeom>
        </p:spPr>
      </p:pic>
      <p:sp>
        <p:nvSpPr>
          <p:cNvPr id="2" name="文本框 1"/>
          <p:cNvSpPr txBox="1"/>
          <p:nvPr/>
        </p:nvSpPr>
        <p:spPr>
          <a:xfrm>
            <a:off x="485775" y="3054985"/>
            <a:ext cx="7894955" cy="1814830"/>
          </a:xfrm>
          <a:prstGeom prst="rect">
            <a:avLst/>
          </a:prstGeom>
          <a:noFill/>
          <a:ln w="38100">
            <a:solidFill>
              <a:srgbClr val="D53415"/>
            </a:solidFill>
            <a:prstDash val="sysDot"/>
          </a:ln>
        </p:spPr>
        <p:txBody>
          <a:bodyPr wrap="square" rtlCol="0">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    This picture depicts Zhong Kui riding a tiger with a sword and looking back at bats. “蝠” and “福” have the same pronunciation. Therefore, bats are the same as blessings, which means auspicious and blessed.</a:t>
            </a:r>
            <a:endParaRPr lang="en-US" altLang="zh-CN" sz="2800">
              <a:latin typeface="Times New Roman" panose="02020603050405020304" pitchFamily="18" charset="0"/>
              <a:cs typeface="Times New Roman" panose="02020603050405020304" pitchFamily="18" charset="0"/>
              <a:sym typeface="+mn-ea"/>
            </a:endParaRPr>
          </a:p>
        </p:txBody>
      </p:sp>
      <p:pic>
        <p:nvPicPr>
          <p:cNvPr id="5" name="图片 4" descr="剪虎"/>
          <p:cNvPicPr>
            <a:picLocks noChangeAspect="1"/>
          </p:cNvPicPr>
          <p:nvPr/>
        </p:nvPicPr>
        <p:blipFill>
          <a:blip r:embed="rId3"/>
          <a:stretch>
            <a:fillRect/>
          </a:stretch>
        </p:blipFill>
        <p:spPr>
          <a:xfrm>
            <a:off x="2075180" y="4992370"/>
            <a:ext cx="1631315" cy="1548765"/>
          </a:xfrm>
          <a:prstGeom prst="rect">
            <a:avLst/>
          </a:prstGeom>
        </p:spPr>
      </p:pic>
      <p:pic>
        <p:nvPicPr>
          <p:cNvPr id="9" name="图片 8" descr="虎银子"/>
          <p:cNvPicPr>
            <a:picLocks noChangeAspect="1"/>
          </p:cNvPicPr>
          <p:nvPr/>
        </p:nvPicPr>
        <p:blipFill>
          <a:blip r:embed="rId4"/>
          <a:stretch>
            <a:fillRect/>
          </a:stretch>
        </p:blipFill>
        <p:spPr>
          <a:xfrm>
            <a:off x="4744085" y="4869815"/>
            <a:ext cx="1767840" cy="160464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589280" y="396240"/>
            <a:ext cx="433768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tiger in the folkore</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descr="虎头鞋"/>
          <p:cNvPicPr>
            <a:picLocks noChangeAspect="1"/>
          </p:cNvPicPr>
          <p:nvPr/>
        </p:nvPicPr>
        <p:blipFill>
          <a:blip r:embed="rId1"/>
          <a:srcRect b="15132"/>
          <a:stretch>
            <a:fillRect/>
          </a:stretch>
        </p:blipFill>
        <p:spPr>
          <a:xfrm>
            <a:off x="4392930" y="1254760"/>
            <a:ext cx="3042285" cy="2477135"/>
          </a:xfrm>
          <a:prstGeom prst="rect">
            <a:avLst/>
          </a:prstGeom>
        </p:spPr>
      </p:pic>
      <p:pic>
        <p:nvPicPr>
          <p:cNvPr id="8" name="图片 7" descr="剪纸虎"/>
          <p:cNvPicPr>
            <a:picLocks noChangeAspect="1"/>
          </p:cNvPicPr>
          <p:nvPr/>
        </p:nvPicPr>
        <p:blipFill>
          <a:blip r:embed="rId2"/>
          <a:stretch>
            <a:fillRect/>
          </a:stretch>
        </p:blipFill>
        <p:spPr>
          <a:xfrm>
            <a:off x="6712585" y="3719195"/>
            <a:ext cx="3502025" cy="2670810"/>
          </a:xfrm>
          <a:prstGeom prst="rect">
            <a:avLst/>
          </a:prstGeom>
        </p:spPr>
      </p:pic>
      <p:pic>
        <p:nvPicPr>
          <p:cNvPr id="10" name="图片 9" descr="糖虎"/>
          <p:cNvPicPr>
            <a:picLocks noChangeAspect="1"/>
          </p:cNvPicPr>
          <p:nvPr/>
        </p:nvPicPr>
        <p:blipFill>
          <a:blip r:embed="rId3"/>
          <a:stretch>
            <a:fillRect/>
          </a:stretch>
        </p:blipFill>
        <p:spPr>
          <a:xfrm>
            <a:off x="1785620" y="3719195"/>
            <a:ext cx="4175125" cy="2573020"/>
          </a:xfrm>
          <a:prstGeom prst="rect">
            <a:avLst/>
          </a:prstGeom>
        </p:spPr>
      </p:pic>
      <p:pic>
        <p:nvPicPr>
          <p:cNvPr id="4" name="图片 3" descr="虎玩具"/>
          <p:cNvPicPr>
            <a:picLocks noChangeAspect="1"/>
          </p:cNvPicPr>
          <p:nvPr/>
        </p:nvPicPr>
        <p:blipFill>
          <a:blip r:embed="rId4"/>
          <a:stretch>
            <a:fillRect/>
          </a:stretch>
        </p:blipFill>
        <p:spPr>
          <a:xfrm>
            <a:off x="8066405" y="1099185"/>
            <a:ext cx="3323590" cy="2342515"/>
          </a:xfrm>
          <a:prstGeom prst="rect">
            <a:avLst/>
          </a:prstGeom>
        </p:spPr>
      </p:pic>
      <p:pic>
        <p:nvPicPr>
          <p:cNvPr id="6" name="图片 5" descr="虎帽"/>
          <p:cNvPicPr>
            <a:picLocks noChangeAspect="1"/>
          </p:cNvPicPr>
          <p:nvPr/>
        </p:nvPicPr>
        <p:blipFill>
          <a:blip r:embed="rId5"/>
          <a:stretch>
            <a:fillRect/>
          </a:stretch>
        </p:blipFill>
        <p:spPr>
          <a:xfrm>
            <a:off x="1304925" y="1341755"/>
            <a:ext cx="2325370" cy="230251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639445" y="347345"/>
            <a:ext cx="665797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Auspicious idioms related to the tiger</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4592320" y="1209040"/>
            <a:ext cx="3265170" cy="583565"/>
          </a:xfrm>
          <a:prstGeom prst="rect">
            <a:avLst/>
          </a:prstGeom>
          <a:noFill/>
          <a:ln w="38100">
            <a:solidFill>
              <a:srgbClr val="00B0F0"/>
            </a:solidFill>
            <a:prstDash val="dash"/>
          </a:ln>
        </p:spPr>
        <p:txBody>
          <a:bodyPr wrap="square" rtlCol="0">
            <a:spAutoFit/>
          </a:bodyPr>
          <a:lstStyle/>
          <a:p>
            <a:pPr lvl="0" algn="ctr">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放轻松，慢慢来</a:t>
            </a:r>
            <a:r>
              <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文本框 3"/>
          <p:cNvSpPr txBox="1"/>
          <p:nvPr/>
        </p:nvSpPr>
        <p:spPr>
          <a:xfrm>
            <a:off x="668020" y="1147445"/>
            <a:ext cx="2440940" cy="583565"/>
          </a:xfrm>
          <a:prstGeom prst="rect">
            <a:avLst/>
          </a:prstGeom>
          <a:noFill/>
          <a:ln w="38100">
            <a:solidFill>
              <a:srgbClr val="FF0000"/>
            </a:solidFill>
            <a:prstDash val="dash"/>
          </a:ln>
        </p:spPr>
        <p:txBody>
          <a:bodyPr wrap="square" rtlCol="0">
            <a:spAutoFit/>
          </a:bodyPr>
          <a:lstStyle/>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Easy, tiger</a:t>
            </a:r>
            <a:r>
              <a:rPr lang="zh-CN" altLang="en-US" sz="3200">
                <a:latin typeface="Times New Roman" panose="02020603050405020304" pitchFamily="18" charset="0"/>
                <a:ea typeface="宋体" panose="02010600030101010101" pitchFamily="2" charset="-122"/>
                <a:cs typeface="Times New Roman" panose="02020603050405020304" pitchFamily="18" charset="0"/>
              </a:rPr>
              <a:t>！</a:t>
            </a:r>
            <a:endParaRPr lang="zh-CN" altLang="en-US" sz="32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510540" y="2675255"/>
            <a:ext cx="11171555" cy="521970"/>
          </a:xfrm>
          <a:prstGeom prst="rect">
            <a:avLst/>
          </a:prstGeom>
          <a:noFill/>
          <a:ln w="38100">
            <a:solidFill>
              <a:srgbClr val="00B050"/>
            </a:solidFill>
            <a:prstDash val="dash"/>
          </a:ln>
        </p:spPr>
        <p:txBody>
          <a:bodyPr wrap="square" rtlCol="0">
            <a:spAutoFit/>
          </a:bodyPr>
          <a:lstStyle/>
          <a:p>
            <a:pPr lvl="0" algn="l">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Easy, tiger！You are hanging the picture on the wall, not knocking it down.</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639445" y="2004695"/>
            <a:ext cx="9956800" cy="521970"/>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放松点，你是在往墙上挂钟，不是把它推倒。</a:t>
            </a:r>
            <a:endParaRPr lang="zh-CN" altLang="en-US" sz="2800">
              <a:latin typeface="宋体" panose="02010600030101010101" pitchFamily="2" charset="-122"/>
              <a:ea typeface="宋体" panose="02010600030101010101" pitchFamily="2" charset="-122"/>
            </a:endParaRPr>
          </a:p>
        </p:txBody>
      </p:sp>
      <p:sp>
        <p:nvSpPr>
          <p:cNvPr id="11" name="文本框 10"/>
          <p:cNvSpPr txBox="1"/>
          <p:nvPr/>
        </p:nvSpPr>
        <p:spPr>
          <a:xfrm>
            <a:off x="639445" y="4079240"/>
            <a:ext cx="4286250" cy="521970"/>
          </a:xfrm>
          <a:prstGeom prst="rect">
            <a:avLst/>
          </a:prstGeom>
          <a:noFill/>
          <a:ln w="38100">
            <a:solidFill>
              <a:srgbClr val="FF0000"/>
            </a:solidFill>
            <a:prstDash val="dash"/>
          </a:ln>
        </p:spPr>
        <p:txBody>
          <a:bodyPr wrap="square" rtlCol="0">
            <a:spAutoFit/>
          </a:bodyPr>
          <a:lstStyle/>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have a tiger by the tail</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5554345" y="4044950"/>
            <a:ext cx="5984875" cy="583565"/>
          </a:xfrm>
          <a:prstGeom prst="rect">
            <a:avLst/>
          </a:prstGeom>
          <a:noFill/>
          <a:ln w="38100">
            <a:solidFill>
              <a:srgbClr val="00B0F0"/>
            </a:solidFill>
            <a:prstDash val="dash"/>
          </a:ln>
        </p:spPr>
        <p:txBody>
          <a:bodyPr wrap="square" rtlCol="0">
            <a:spAutoFit/>
          </a:bodyPr>
          <a:lstStyle/>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骑虎难下；处境比预料的困难</a:t>
            </a: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668020" y="4874260"/>
            <a:ext cx="9956800" cy="521970"/>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当初，我不假思索地接下了这个任务，现在真是骑虎难下。</a:t>
            </a:r>
            <a:endParaRPr lang="zh-CN" altLang="en-US" sz="2800">
              <a:latin typeface="宋体" panose="02010600030101010101" pitchFamily="2" charset="-122"/>
              <a:ea typeface="宋体" panose="02010600030101010101" pitchFamily="2" charset="-122"/>
            </a:endParaRPr>
          </a:p>
        </p:txBody>
      </p:sp>
      <p:pic>
        <p:nvPicPr>
          <p:cNvPr id="14" name="图片 13" descr="虎荷"/>
          <p:cNvPicPr>
            <a:picLocks noChangeAspect="1"/>
          </p:cNvPicPr>
          <p:nvPr/>
        </p:nvPicPr>
        <p:blipFill>
          <a:blip r:embed="rId1"/>
          <a:stretch>
            <a:fillRect/>
          </a:stretch>
        </p:blipFill>
        <p:spPr>
          <a:xfrm>
            <a:off x="8535670" y="347345"/>
            <a:ext cx="2736215" cy="2026920"/>
          </a:xfrm>
          <a:prstGeom prst="rect">
            <a:avLst/>
          </a:prstGeom>
        </p:spPr>
      </p:pic>
      <p:sp>
        <p:nvSpPr>
          <p:cNvPr id="15" name="文本框 14"/>
          <p:cNvSpPr txBox="1"/>
          <p:nvPr/>
        </p:nvSpPr>
        <p:spPr>
          <a:xfrm>
            <a:off x="638810" y="5641975"/>
            <a:ext cx="11171555" cy="521970"/>
          </a:xfrm>
          <a:prstGeom prst="rect">
            <a:avLst/>
          </a:prstGeom>
          <a:noFill/>
          <a:ln w="38100">
            <a:solidFill>
              <a:srgbClr val="00B050"/>
            </a:solidFill>
            <a:prstDash val="dash"/>
          </a:ln>
        </p:spPr>
        <p:txBody>
          <a:bodyPr wrap="square" rtlCol="0">
            <a:spAutoFit/>
          </a:bodyPr>
          <a:lstStyle/>
          <a:p>
            <a:pPr lvl="0" algn="l">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I accepted the task without much thought. Now I have a tiger by the tail.</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17" name="图片 16" descr="虎灯笼1"/>
          <p:cNvPicPr>
            <a:picLocks noChangeAspect="1"/>
          </p:cNvPicPr>
          <p:nvPr/>
        </p:nvPicPr>
        <p:blipFill>
          <a:blip r:embed="rId2"/>
          <a:stretch>
            <a:fillRect/>
          </a:stretch>
        </p:blipFill>
        <p:spPr>
          <a:xfrm>
            <a:off x="668020" y="3160395"/>
            <a:ext cx="502920" cy="783590"/>
          </a:xfrm>
          <a:prstGeom prst="rect">
            <a:avLst/>
          </a:prstGeom>
        </p:spPr>
      </p:pic>
      <p:pic>
        <p:nvPicPr>
          <p:cNvPr id="18" name="图片 17" descr="虎灯笼1"/>
          <p:cNvPicPr>
            <a:picLocks noChangeAspect="1"/>
          </p:cNvPicPr>
          <p:nvPr/>
        </p:nvPicPr>
        <p:blipFill>
          <a:blip r:embed="rId2"/>
          <a:stretch>
            <a:fillRect/>
          </a:stretch>
        </p:blipFill>
        <p:spPr>
          <a:xfrm>
            <a:off x="3141980" y="3160395"/>
            <a:ext cx="502920" cy="782955"/>
          </a:xfrm>
          <a:prstGeom prst="rect">
            <a:avLst/>
          </a:prstGeom>
        </p:spPr>
      </p:pic>
      <p:pic>
        <p:nvPicPr>
          <p:cNvPr id="19" name="图片 18" descr="虎灯笼1"/>
          <p:cNvPicPr>
            <a:picLocks noChangeAspect="1"/>
          </p:cNvPicPr>
          <p:nvPr/>
        </p:nvPicPr>
        <p:blipFill>
          <a:blip r:embed="rId2"/>
          <a:stretch>
            <a:fillRect/>
          </a:stretch>
        </p:blipFill>
        <p:spPr>
          <a:xfrm>
            <a:off x="5773420" y="3153410"/>
            <a:ext cx="502920" cy="790575"/>
          </a:xfrm>
          <a:prstGeom prst="rect">
            <a:avLst/>
          </a:prstGeom>
        </p:spPr>
      </p:pic>
      <p:pic>
        <p:nvPicPr>
          <p:cNvPr id="20" name="图片 19" descr="虎灯笼1"/>
          <p:cNvPicPr>
            <a:picLocks noChangeAspect="1"/>
          </p:cNvPicPr>
          <p:nvPr/>
        </p:nvPicPr>
        <p:blipFill>
          <a:blip r:embed="rId2"/>
          <a:stretch>
            <a:fillRect/>
          </a:stretch>
        </p:blipFill>
        <p:spPr>
          <a:xfrm>
            <a:off x="8295005" y="3153410"/>
            <a:ext cx="502920" cy="789940"/>
          </a:xfrm>
          <a:prstGeom prst="rect">
            <a:avLst/>
          </a:prstGeom>
        </p:spPr>
      </p:pic>
      <p:pic>
        <p:nvPicPr>
          <p:cNvPr id="21" name="图片 20" descr="虎灯笼1"/>
          <p:cNvPicPr>
            <a:picLocks noChangeAspect="1"/>
          </p:cNvPicPr>
          <p:nvPr/>
        </p:nvPicPr>
        <p:blipFill>
          <a:blip r:embed="rId2"/>
          <a:stretch>
            <a:fillRect/>
          </a:stretch>
        </p:blipFill>
        <p:spPr>
          <a:xfrm>
            <a:off x="11036300" y="3225800"/>
            <a:ext cx="502920" cy="71755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anim calcmode="lin" valueType="num">
                                      <p:cBhvr>
                                        <p:cTn id="28" dur="2000" fill="hold"/>
                                        <p:tgtEl>
                                          <p:spTgt spid="17"/>
                                        </p:tgtEl>
                                        <p:attrNameLst>
                                          <p:attrName>style.rotation</p:attrName>
                                        </p:attrNameLst>
                                      </p:cBhvr>
                                      <p:tavLst>
                                        <p:tav tm="0">
                                          <p:val>
                                            <p:fltVal val="720"/>
                                          </p:val>
                                        </p:tav>
                                        <p:tav tm="100000">
                                          <p:val>
                                            <p:fltVal val="0"/>
                                          </p:val>
                                        </p:tav>
                                      </p:tavLst>
                                    </p:anim>
                                    <p:anim calcmode="lin" valueType="num">
                                      <p:cBhvr>
                                        <p:cTn id="29" dur="2000" fill="hold"/>
                                        <p:tgtEl>
                                          <p:spTgt spid="17"/>
                                        </p:tgtEl>
                                        <p:attrNameLst>
                                          <p:attrName>ppt_h</p:attrName>
                                        </p:attrNameLst>
                                      </p:cBhvr>
                                      <p:tavLst>
                                        <p:tav tm="0">
                                          <p:val>
                                            <p:fltVal val="0"/>
                                          </p:val>
                                        </p:tav>
                                        <p:tav tm="100000">
                                          <p:val>
                                            <p:strVal val="#ppt_h"/>
                                          </p:val>
                                        </p:tav>
                                      </p:tavLst>
                                    </p:anim>
                                    <p:anim calcmode="lin" valueType="num">
                                      <p:cBhvr>
                                        <p:cTn id="30" dur="2000" fill="hold"/>
                                        <p:tgtEl>
                                          <p:spTgt spid="17"/>
                                        </p:tgtEl>
                                        <p:attrNameLst>
                                          <p:attrName>ppt_w</p:attrName>
                                        </p:attrNameLst>
                                      </p:cBhvr>
                                      <p:tavLst>
                                        <p:tav tm="0">
                                          <p:val>
                                            <p:fltVal val="0"/>
                                          </p:val>
                                        </p:tav>
                                        <p:tav tm="100000">
                                          <p:val>
                                            <p:strVal val="#ppt_w"/>
                                          </p:val>
                                        </p:tav>
                                      </p:tavLst>
                                    </p:anim>
                                  </p:childTnLst>
                                </p:cTn>
                              </p:par>
                              <p:par>
                                <p:cTn id="31" presetID="35"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anim calcmode="lin" valueType="num">
                                      <p:cBhvr>
                                        <p:cTn id="34" dur="2000" fill="hold"/>
                                        <p:tgtEl>
                                          <p:spTgt spid="18"/>
                                        </p:tgtEl>
                                        <p:attrNameLst>
                                          <p:attrName>style.rotation</p:attrName>
                                        </p:attrNameLst>
                                      </p:cBhvr>
                                      <p:tavLst>
                                        <p:tav tm="0">
                                          <p:val>
                                            <p:fltVal val="720"/>
                                          </p:val>
                                        </p:tav>
                                        <p:tav tm="100000">
                                          <p:val>
                                            <p:fltVal val="0"/>
                                          </p:val>
                                        </p:tav>
                                      </p:tavLst>
                                    </p:anim>
                                    <p:anim calcmode="lin" valueType="num">
                                      <p:cBhvr>
                                        <p:cTn id="35" dur="2000" fill="hold"/>
                                        <p:tgtEl>
                                          <p:spTgt spid="18"/>
                                        </p:tgtEl>
                                        <p:attrNameLst>
                                          <p:attrName>ppt_h</p:attrName>
                                        </p:attrNameLst>
                                      </p:cBhvr>
                                      <p:tavLst>
                                        <p:tav tm="0">
                                          <p:val>
                                            <p:fltVal val="0"/>
                                          </p:val>
                                        </p:tav>
                                        <p:tav tm="100000">
                                          <p:val>
                                            <p:strVal val="#ppt_h"/>
                                          </p:val>
                                        </p:tav>
                                      </p:tavLst>
                                    </p:anim>
                                    <p:anim calcmode="lin" valueType="num">
                                      <p:cBhvr>
                                        <p:cTn id="36" dur="2000" fill="hold"/>
                                        <p:tgtEl>
                                          <p:spTgt spid="18"/>
                                        </p:tgtEl>
                                        <p:attrNameLst>
                                          <p:attrName>ppt_w</p:attrName>
                                        </p:attrNameLst>
                                      </p:cBhvr>
                                      <p:tavLst>
                                        <p:tav tm="0">
                                          <p:val>
                                            <p:fltVal val="0"/>
                                          </p:val>
                                        </p:tav>
                                        <p:tav tm="100000">
                                          <p:val>
                                            <p:strVal val="#ppt_w"/>
                                          </p:val>
                                        </p:tav>
                                      </p:tavLst>
                                    </p:anim>
                                  </p:childTnLst>
                                </p:cTn>
                              </p:par>
                              <p:par>
                                <p:cTn id="37" presetID="35"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000"/>
                                        <p:tgtEl>
                                          <p:spTgt spid="19"/>
                                        </p:tgtEl>
                                      </p:cBhvr>
                                    </p:animEffect>
                                    <p:anim calcmode="lin" valueType="num">
                                      <p:cBhvr>
                                        <p:cTn id="40" dur="2000" fill="hold"/>
                                        <p:tgtEl>
                                          <p:spTgt spid="19"/>
                                        </p:tgtEl>
                                        <p:attrNameLst>
                                          <p:attrName>style.rotation</p:attrName>
                                        </p:attrNameLst>
                                      </p:cBhvr>
                                      <p:tavLst>
                                        <p:tav tm="0">
                                          <p:val>
                                            <p:fltVal val="720"/>
                                          </p:val>
                                        </p:tav>
                                        <p:tav tm="100000">
                                          <p:val>
                                            <p:fltVal val="0"/>
                                          </p:val>
                                        </p:tav>
                                      </p:tavLst>
                                    </p:anim>
                                    <p:anim calcmode="lin" valueType="num">
                                      <p:cBhvr>
                                        <p:cTn id="41" dur="2000" fill="hold"/>
                                        <p:tgtEl>
                                          <p:spTgt spid="19"/>
                                        </p:tgtEl>
                                        <p:attrNameLst>
                                          <p:attrName>ppt_h</p:attrName>
                                        </p:attrNameLst>
                                      </p:cBhvr>
                                      <p:tavLst>
                                        <p:tav tm="0">
                                          <p:val>
                                            <p:fltVal val="0"/>
                                          </p:val>
                                        </p:tav>
                                        <p:tav tm="100000">
                                          <p:val>
                                            <p:strVal val="#ppt_h"/>
                                          </p:val>
                                        </p:tav>
                                      </p:tavLst>
                                    </p:anim>
                                    <p:anim calcmode="lin" valueType="num">
                                      <p:cBhvr>
                                        <p:cTn id="42" dur="2000" fill="hold"/>
                                        <p:tgtEl>
                                          <p:spTgt spid="19"/>
                                        </p:tgtEl>
                                        <p:attrNameLst>
                                          <p:attrName>ppt_w</p:attrName>
                                        </p:attrNameLst>
                                      </p:cBhvr>
                                      <p:tavLst>
                                        <p:tav tm="0">
                                          <p:val>
                                            <p:fltVal val="0"/>
                                          </p:val>
                                        </p:tav>
                                        <p:tav tm="100000">
                                          <p:val>
                                            <p:strVal val="#ppt_w"/>
                                          </p:val>
                                        </p:tav>
                                      </p:tavLst>
                                    </p:anim>
                                  </p:childTnLst>
                                </p:cTn>
                              </p:par>
                              <p:par>
                                <p:cTn id="43" presetID="35"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2000"/>
                                        <p:tgtEl>
                                          <p:spTgt spid="20"/>
                                        </p:tgtEl>
                                      </p:cBhvr>
                                    </p:animEffect>
                                    <p:anim calcmode="lin" valueType="num">
                                      <p:cBhvr>
                                        <p:cTn id="46" dur="2000" fill="hold"/>
                                        <p:tgtEl>
                                          <p:spTgt spid="20"/>
                                        </p:tgtEl>
                                        <p:attrNameLst>
                                          <p:attrName>style.rotation</p:attrName>
                                        </p:attrNameLst>
                                      </p:cBhvr>
                                      <p:tavLst>
                                        <p:tav tm="0">
                                          <p:val>
                                            <p:fltVal val="720"/>
                                          </p:val>
                                        </p:tav>
                                        <p:tav tm="100000">
                                          <p:val>
                                            <p:fltVal val="0"/>
                                          </p:val>
                                        </p:tav>
                                      </p:tavLst>
                                    </p:anim>
                                    <p:anim calcmode="lin" valueType="num">
                                      <p:cBhvr>
                                        <p:cTn id="47" dur="2000" fill="hold"/>
                                        <p:tgtEl>
                                          <p:spTgt spid="20"/>
                                        </p:tgtEl>
                                        <p:attrNameLst>
                                          <p:attrName>ppt_h</p:attrName>
                                        </p:attrNameLst>
                                      </p:cBhvr>
                                      <p:tavLst>
                                        <p:tav tm="0">
                                          <p:val>
                                            <p:fltVal val="0"/>
                                          </p:val>
                                        </p:tav>
                                        <p:tav tm="100000">
                                          <p:val>
                                            <p:strVal val="#ppt_h"/>
                                          </p:val>
                                        </p:tav>
                                      </p:tavLst>
                                    </p:anim>
                                    <p:anim calcmode="lin" valueType="num">
                                      <p:cBhvr>
                                        <p:cTn id="48" dur="2000" fill="hold"/>
                                        <p:tgtEl>
                                          <p:spTgt spid="20"/>
                                        </p:tgtEl>
                                        <p:attrNameLst>
                                          <p:attrName>ppt_w</p:attrName>
                                        </p:attrNameLst>
                                      </p:cBhvr>
                                      <p:tavLst>
                                        <p:tav tm="0">
                                          <p:val>
                                            <p:fltVal val="0"/>
                                          </p:val>
                                        </p:tav>
                                        <p:tav tm="100000">
                                          <p:val>
                                            <p:strVal val="#ppt_w"/>
                                          </p:val>
                                        </p:tav>
                                      </p:tavLst>
                                    </p:anim>
                                  </p:childTnLst>
                                </p:cTn>
                              </p:par>
                              <p:par>
                                <p:cTn id="49" presetID="35"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000"/>
                                        <p:tgtEl>
                                          <p:spTgt spid="21"/>
                                        </p:tgtEl>
                                      </p:cBhvr>
                                    </p:animEffect>
                                    <p:anim calcmode="lin" valueType="num">
                                      <p:cBhvr>
                                        <p:cTn id="52" dur="2000" fill="hold"/>
                                        <p:tgtEl>
                                          <p:spTgt spid="21"/>
                                        </p:tgtEl>
                                        <p:attrNameLst>
                                          <p:attrName>style.rotation</p:attrName>
                                        </p:attrNameLst>
                                      </p:cBhvr>
                                      <p:tavLst>
                                        <p:tav tm="0">
                                          <p:val>
                                            <p:fltVal val="720"/>
                                          </p:val>
                                        </p:tav>
                                        <p:tav tm="100000">
                                          <p:val>
                                            <p:fltVal val="0"/>
                                          </p:val>
                                        </p:tav>
                                      </p:tavLst>
                                    </p:anim>
                                    <p:anim calcmode="lin" valueType="num">
                                      <p:cBhvr>
                                        <p:cTn id="53" dur="2000" fill="hold"/>
                                        <p:tgtEl>
                                          <p:spTgt spid="21"/>
                                        </p:tgtEl>
                                        <p:attrNameLst>
                                          <p:attrName>ppt_h</p:attrName>
                                        </p:attrNameLst>
                                      </p:cBhvr>
                                      <p:tavLst>
                                        <p:tav tm="0">
                                          <p:val>
                                            <p:fltVal val="0"/>
                                          </p:val>
                                        </p:tav>
                                        <p:tav tm="100000">
                                          <p:val>
                                            <p:strVal val="#ppt_h"/>
                                          </p:val>
                                        </p:tav>
                                      </p:tavLst>
                                    </p:anim>
                                    <p:anim calcmode="lin" valueType="num">
                                      <p:cBhvr>
                                        <p:cTn id="54" dur="2000" fill="hold"/>
                                        <p:tgtEl>
                                          <p:spTgt spid="21"/>
                                        </p:tgtEl>
                                        <p:attrNameLst>
                                          <p:attrName>ppt_w</p:attrName>
                                        </p:attrNameLst>
                                      </p:cBhvr>
                                      <p:tavLst>
                                        <p:tav tm="0">
                                          <p:val>
                                            <p:fltVal val="0"/>
                                          </p:val>
                                        </p:tav>
                                        <p:tav tm="100000">
                                          <p:val>
                                            <p:strVal val="#ppt_w"/>
                                          </p:val>
                                        </p:tav>
                                      </p:tavLst>
                                    </p:anim>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linds(horizont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linds(horizontal)">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linds(horizontal)">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linds(horizontal)">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animBg="1"/>
      <p:bldP spid="4" grpId="1" animBg="1"/>
      <p:bldP spid="6" grpId="0" bldLvl="0" animBg="1"/>
      <p:bldP spid="6" grpId="1" animBg="1"/>
      <p:bldP spid="10" grpId="0"/>
      <p:bldP spid="10" grpId="1"/>
      <p:bldP spid="11" grpId="0" bldLvl="0" animBg="1"/>
      <p:bldP spid="11" grpId="1" animBg="1"/>
      <p:bldP spid="12" grpId="0" bldLvl="0" animBg="1"/>
      <p:bldP spid="12" grpId="1" animBg="1"/>
      <p:bldP spid="13" grpId="0"/>
      <p:bldP spid="13" grpId="1"/>
      <p:bldP spid="15" grpId="0" bldLvl="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33860" y="201113"/>
            <a:ext cx="11723915" cy="6455229"/>
          </a:xfrm>
          <a:prstGeom prst="rect">
            <a:avLst/>
          </a:prstGeom>
          <a:pattFill prst="pct5">
            <a:fgClr>
              <a:schemeClr val="accent2">
                <a:lumMod val="60000"/>
                <a:lumOff val="40000"/>
              </a:schemeClr>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371600" y="400685"/>
            <a:ext cx="1342390" cy="1271270"/>
            <a:chOff x="1302" y="714"/>
            <a:chExt cx="2114" cy="2002"/>
          </a:xfrm>
        </p:grpSpPr>
        <p:pic>
          <p:nvPicPr>
            <p:cNvPr id="12" name="图片 11" descr="0x300a0a0 (1)_副本"/>
            <p:cNvPicPr>
              <a:picLocks noChangeAspect="1"/>
            </p:cNvPicPr>
            <p:nvPr>
              <p:custDataLst>
                <p:tags r:id="rId1"/>
              </p:custDataLst>
            </p:nvPr>
          </p:nvPicPr>
          <p:blipFill>
            <a:blip r:embed="rId2"/>
            <a:stretch>
              <a:fillRect/>
            </a:stretch>
          </p:blipFill>
          <p:spPr>
            <a:xfrm>
              <a:off x="1375" y="714"/>
              <a:ext cx="1969" cy="2002"/>
            </a:xfrm>
            <a:prstGeom prst="rect">
              <a:avLst/>
            </a:prstGeom>
          </p:spPr>
        </p:pic>
        <p:sp>
          <p:nvSpPr>
            <p:cNvPr id="13" name="文本框 12"/>
            <p:cNvSpPr txBox="1"/>
            <p:nvPr/>
          </p:nvSpPr>
          <p:spPr>
            <a:xfrm>
              <a:off x="1302" y="916"/>
              <a:ext cx="2115" cy="1598"/>
            </a:xfrm>
            <a:prstGeom prst="rect">
              <a:avLst/>
            </a:prstGeom>
            <a:noFill/>
          </p:spPr>
          <p:txBody>
            <a:bodyPr wrap="square" rtlCol="0">
              <a:spAutoFit/>
            </a:bodyPr>
            <a:lstStyle/>
            <a:p>
              <a:pPr algn="ctr"/>
              <a:r>
                <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rPr>
                <a:t>开</a:t>
              </a:r>
              <a:endPar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endParaRPr>
            </a:p>
          </p:txBody>
        </p:sp>
      </p:grpSp>
      <p:grpSp>
        <p:nvGrpSpPr>
          <p:cNvPr id="3" name="组合 2"/>
          <p:cNvGrpSpPr/>
          <p:nvPr/>
        </p:nvGrpSpPr>
        <p:grpSpPr>
          <a:xfrm>
            <a:off x="3084830" y="1163320"/>
            <a:ext cx="1343025" cy="1271270"/>
            <a:chOff x="1302" y="714"/>
            <a:chExt cx="2115" cy="2002"/>
          </a:xfrm>
        </p:grpSpPr>
        <p:pic>
          <p:nvPicPr>
            <p:cNvPr id="4" name="图片 3" descr="0x300a0a0 (1)_副本"/>
            <p:cNvPicPr>
              <a:picLocks noChangeAspect="1"/>
            </p:cNvPicPr>
            <p:nvPr>
              <p:custDataLst>
                <p:tags r:id="rId3"/>
              </p:custDataLst>
            </p:nvPr>
          </p:nvPicPr>
          <p:blipFill>
            <a:blip r:embed="rId2"/>
            <a:stretch>
              <a:fillRect/>
            </a:stretch>
          </p:blipFill>
          <p:spPr>
            <a:xfrm>
              <a:off x="1375" y="714"/>
              <a:ext cx="1969" cy="2002"/>
            </a:xfrm>
            <a:prstGeom prst="rect">
              <a:avLst/>
            </a:prstGeom>
          </p:spPr>
        </p:pic>
        <p:sp>
          <p:nvSpPr>
            <p:cNvPr id="5" name="文本框 4"/>
            <p:cNvSpPr txBox="1"/>
            <p:nvPr/>
          </p:nvSpPr>
          <p:spPr>
            <a:xfrm>
              <a:off x="1302" y="916"/>
              <a:ext cx="2115" cy="1598"/>
            </a:xfrm>
            <a:prstGeom prst="rect">
              <a:avLst/>
            </a:prstGeom>
            <a:noFill/>
          </p:spPr>
          <p:txBody>
            <a:bodyPr wrap="square" rtlCol="0">
              <a:spAutoFit/>
            </a:bodyPr>
            <a:lstStyle/>
            <a:p>
              <a:pPr algn="ctr"/>
              <a:r>
                <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rPr>
                <a:t>学</a:t>
              </a:r>
              <a:endPar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endParaRPr>
            </a:p>
          </p:txBody>
        </p:sp>
      </p:grpSp>
      <p:grpSp>
        <p:nvGrpSpPr>
          <p:cNvPr id="6" name="组合 5"/>
          <p:cNvGrpSpPr/>
          <p:nvPr/>
        </p:nvGrpSpPr>
        <p:grpSpPr>
          <a:xfrm>
            <a:off x="5231765" y="325120"/>
            <a:ext cx="1343025" cy="1271270"/>
            <a:chOff x="1302" y="797"/>
            <a:chExt cx="2115" cy="2002"/>
          </a:xfrm>
        </p:grpSpPr>
        <p:pic>
          <p:nvPicPr>
            <p:cNvPr id="7" name="图片 6" descr="0x300a0a0 (1)_副本"/>
            <p:cNvPicPr>
              <a:picLocks noChangeAspect="1"/>
            </p:cNvPicPr>
            <p:nvPr>
              <p:custDataLst>
                <p:tags r:id="rId4"/>
              </p:custDataLst>
            </p:nvPr>
          </p:nvPicPr>
          <p:blipFill>
            <a:blip r:embed="rId2"/>
            <a:stretch>
              <a:fillRect/>
            </a:stretch>
          </p:blipFill>
          <p:spPr>
            <a:xfrm>
              <a:off x="1375" y="797"/>
              <a:ext cx="1969" cy="2002"/>
            </a:xfrm>
            <a:prstGeom prst="rect">
              <a:avLst/>
            </a:prstGeom>
          </p:spPr>
        </p:pic>
        <p:sp>
          <p:nvSpPr>
            <p:cNvPr id="8" name="文本框 7"/>
            <p:cNvSpPr txBox="1"/>
            <p:nvPr/>
          </p:nvSpPr>
          <p:spPr>
            <a:xfrm>
              <a:off x="1302" y="916"/>
              <a:ext cx="2115" cy="1598"/>
            </a:xfrm>
            <a:prstGeom prst="rect">
              <a:avLst/>
            </a:prstGeom>
            <a:noFill/>
          </p:spPr>
          <p:txBody>
            <a:bodyPr wrap="square" rtlCol="0">
              <a:spAutoFit/>
            </a:bodyPr>
            <a:lstStyle/>
            <a:p>
              <a:pPr algn="ctr"/>
              <a:r>
                <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rPr>
                <a:t>第</a:t>
              </a:r>
              <a:endPar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endParaRPr>
            </a:p>
          </p:txBody>
        </p:sp>
      </p:grpSp>
      <p:grpSp>
        <p:nvGrpSpPr>
          <p:cNvPr id="9" name="组合 8"/>
          <p:cNvGrpSpPr/>
          <p:nvPr/>
        </p:nvGrpSpPr>
        <p:grpSpPr>
          <a:xfrm>
            <a:off x="7643495" y="1163320"/>
            <a:ext cx="1343025" cy="1271270"/>
            <a:chOff x="1302" y="714"/>
            <a:chExt cx="2115" cy="2002"/>
          </a:xfrm>
        </p:grpSpPr>
        <p:pic>
          <p:nvPicPr>
            <p:cNvPr id="10" name="图片 9" descr="0x300a0a0 (1)_副本"/>
            <p:cNvPicPr>
              <a:picLocks noChangeAspect="1"/>
            </p:cNvPicPr>
            <p:nvPr>
              <p:custDataLst>
                <p:tags r:id="rId5"/>
              </p:custDataLst>
            </p:nvPr>
          </p:nvPicPr>
          <p:blipFill>
            <a:blip r:embed="rId2"/>
            <a:stretch>
              <a:fillRect/>
            </a:stretch>
          </p:blipFill>
          <p:spPr>
            <a:xfrm>
              <a:off x="1375" y="714"/>
              <a:ext cx="1969" cy="2002"/>
            </a:xfrm>
            <a:prstGeom prst="rect">
              <a:avLst/>
            </a:prstGeom>
          </p:spPr>
        </p:pic>
        <p:sp>
          <p:nvSpPr>
            <p:cNvPr id="11" name="文本框 10"/>
            <p:cNvSpPr txBox="1"/>
            <p:nvPr/>
          </p:nvSpPr>
          <p:spPr>
            <a:xfrm>
              <a:off x="1302" y="916"/>
              <a:ext cx="2115" cy="1598"/>
            </a:xfrm>
            <a:prstGeom prst="rect">
              <a:avLst/>
            </a:prstGeom>
            <a:noFill/>
          </p:spPr>
          <p:txBody>
            <a:bodyPr wrap="square" rtlCol="0">
              <a:spAutoFit/>
            </a:bodyPr>
            <a:lstStyle/>
            <a:p>
              <a:pPr algn="ctr"/>
              <a:r>
                <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rPr>
                <a:t>一</a:t>
              </a:r>
              <a:endPar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endParaRPr>
            </a:p>
          </p:txBody>
        </p:sp>
      </p:grpSp>
      <p:grpSp>
        <p:nvGrpSpPr>
          <p:cNvPr id="14" name="组合 13"/>
          <p:cNvGrpSpPr/>
          <p:nvPr/>
        </p:nvGrpSpPr>
        <p:grpSpPr>
          <a:xfrm>
            <a:off x="9525635" y="400685"/>
            <a:ext cx="1343025" cy="1271270"/>
            <a:chOff x="1302" y="714"/>
            <a:chExt cx="2115" cy="2002"/>
          </a:xfrm>
        </p:grpSpPr>
        <p:pic>
          <p:nvPicPr>
            <p:cNvPr id="15" name="图片 14" descr="0x300a0a0 (1)_副本"/>
            <p:cNvPicPr>
              <a:picLocks noChangeAspect="1"/>
            </p:cNvPicPr>
            <p:nvPr>
              <p:custDataLst>
                <p:tags r:id="rId6"/>
              </p:custDataLst>
            </p:nvPr>
          </p:nvPicPr>
          <p:blipFill>
            <a:blip r:embed="rId2"/>
            <a:stretch>
              <a:fillRect/>
            </a:stretch>
          </p:blipFill>
          <p:spPr>
            <a:xfrm>
              <a:off x="1375" y="714"/>
              <a:ext cx="1969" cy="2002"/>
            </a:xfrm>
            <a:prstGeom prst="rect">
              <a:avLst/>
            </a:prstGeom>
          </p:spPr>
        </p:pic>
        <p:sp>
          <p:nvSpPr>
            <p:cNvPr id="16" name="文本框 15"/>
            <p:cNvSpPr txBox="1"/>
            <p:nvPr/>
          </p:nvSpPr>
          <p:spPr>
            <a:xfrm>
              <a:off x="1302" y="916"/>
              <a:ext cx="2115" cy="1598"/>
            </a:xfrm>
            <a:prstGeom prst="rect">
              <a:avLst/>
            </a:prstGeom>
            <a:noFill/>
          </p:spPr>
          <p:txBody>
            <a:bodyPr wrap="square" rtlCol="0">
              <a:spAutoFit/>
            </a:bodyPr>
            <a:lstStyle/>
            <a:p>
              <a:pPr algn="ctr"/>
              <a:r>
                <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rPr>
                <a:t>课</a:t>
              </a:r>
              <a:endParaRPr lang="zh-CN" altLang="en-US" sz="6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宋体" panose="02010600030101010101" pitchFamily="2" charset="-122"/>
                <a:ea typeface="宋体" panose="02010600030101010101" pitchFamily="2" charset="-122"/>
              </a:endParaRPr>
            </a:p>
          </p:txBody>
        </p:sp>
      </p:grpSp>
      <p:pic>
        <p:nvPicPr>
          <p:cNvPr id="18" name="图片 17" descr="虎抗灯笼"/>
          <p:cNvPicPr>
            <a:picLocks noChangeAspect="1"/>
          </p:cNvPicPr>
          <p:nvPr/>
        </p:nvPicPr>
        <p:blipFill>
          <a:blip r:embed="rId7"/>
          <a:stretch>
            <a:fillRect/>
          </a:stretch>
        </p:blipFill>
        <p:spPr>
          <a:xfrm>
            <a:off x="7979410" y="325120"/>
            <a:ext cx="847725" cy="943610"/>
          </a:xfrm>
          <a:prstGeom prst="rect">
            <a:avLst/>
          </a:prstGeom>
        </p:spPr>
      </p:pic>
      <p:pic>
        <p:nvPicPr>
          <p:cNvPr id="19" name="图片 18" descr="虎抗灯笼"/>
          <p:cNvPicPr>
            <a:picLocks noChangeAspect="1"/>
          </p:cNvPicPr>
          <p:nvPr/>
        </p:nvPicPr>
        <p:blipFill>
          <a:blip r:embed="rId7"/>
          <a:stretch>
            <a:fillRect/>
          </a:stretch>
        </p:blipFill>
        <p:spPr>
          <a:xfrm flipH="1">
            <a:off x="3315335" y="325120"/>
            <a:ext cx="847725" cy="943610"/>
          </a:xfrm>
          <a:prstGeom prst="rect">
            <a:avLst/>
          </a:prstGeom>
        </p:spPr>
      </p:pic>
      <p:sp>
        <p:nvSpPr>
          <p:cNvPr id="22" name="文本框 21"/>
          <p:cNvSpPr txBox="1"/>
          <p:nvPr/>
        </p:nvSpPr>
        <p:spPr>
          <a:xfrm>
            <a:off x="4427855" y="5592445"/>
            <a:ext cx="5709285" cy="460375"/>
          </a:xfrm>
          <a:prstGeom prst="rect">
            <a:avLst/>
          </a:prstGeom>
          <a:noFill/>
        </p:spPr>
        <p:txBody>
          <a:bodyPr wrap="square" rtlCol="0">
            <a:spAutoFit/>
          </a:bodyPr>
          <a:lstStyle/>
          <a:p>
            <a:pPr algn="ctr"/>
            <a:r>
              <a:rPr lang="zh-CN" altLang="en-US" sz="2400" b="1"/>
              <a:t>杭州二中树兰高级中学</a:t>
            </a:r>
            <a:r>
              <a:rPr lang="en-US" altLang="zh-CN" sz="2400" b="1"/>
              <a:t>       </a:t>
            </a:r>
            <a:r>
              <a:rPr lang="zh-CN" altLang="en-US" sz="2400" b="1"/>
              <a:t>郭合英</a:t>
            </a:r>
            <a:r>
              <a:rPr lang="en-US" altLang="zh-CN" b="1"/>
              <a:t>   </a:t>
            </a:r>
            <a:endParaRPr lang="en-US" altLang="zh-CN" b="1"/>
          </a:p>
        </p:txBody>
      </p:sp>
      <p:pic>
        <p:nvPicPr>
          <p:cNvPr id="25" name="图片 24" descr="灯笼"/>
          <p:cNvPicPr>
            <a:picLocks noChangeAspect="1"/>
          </p:cNvPicPr>
          <p:nvPr/>
        </p:nvPicPr>
        <p:blipFill>
          <a:blip r:embed="rId8"/>
          <a:stretch>
            <a:fillRect/>
          </a:stretch>
        </p:blipFill>
        <p:spPr>
          <a:xfrm>
            <a:off x="135890" y="201295"/>
            <a:ext cx="1024255" cy="2866390"/>
          </a:xfrm>
          <a:prstGeom prst="rect">
            <a:avLst/>
          </a:prstGeom>
        </p:spPr>
      </p:pic>
      <p:pic>
        <p:nvPicPr>
          <p:cNvPr id="26" name="图片 25" descr="灯笼"/>
          <p:cNvPicPr>
            <a:picLocks noChangeAspect="1"/>
          </p:cNvPicPr>
          <p:nvPr/>
        </p:nvPicPr>
        <p:blipFill>
          <a:blip r:embed="rId8"/>
          <a:stretch>
            <a:fillRect/>
          </a:stretch>
        </p:blipFill>
        <p:spPr>
          <a:xfrm flipH="1">
            <a:off x="11038840" y="201295"/>
            <a:ext cx="1014730" cy="2522220"/>
          </a:xfrm>
          <a:prstGeom prst="rect">
            <a:avLst/>
          </a:prstGeom>
        </p:spPr>
      </p:pic>
      <p:sp>
        <p:nvSpPr>
          <p:cNvPr id="62" name="文本框 61"/>
          <p:cNvSpPr txBox="1"/>
          <p:nvPr/>
        </p:nvSpPr>
        <p:spPr>
          <a:xfrm>
            <a:off x="4824730" y="1819910"/>
            <a:ext cx="2549525" cy="521970"/>
          </a:xfrm>
          <a:prstGeom prst="rect">
            <a:avLst/>
          </a:prstGeom>
          <a:gradFill>
            <a:gsLst>
              <a:gs pos="100000">
                <a:srgbClr val="F9F8CA"/>
              </a:gs>
              <a:gs pos="6000">
                <a:srgbClr val="4EAADD"/>
              </a:gs>
            </a:gsLst>
            <a:lin scaled="1"/>
          </a:gradFill>
        </p:spPr>
        <p:txBody>
          <a:bodyPr wrap="square" rtlCol="0">
            <a:spAutoFit/>
          </a:bodyPr>
          <a:lstStyle/>
          <a:p>
            <a:pPr algn="ctr"/>
            <a:r>
              <a:rPr lang="zh-CN" altLang="en-US" sz="2800" b="1" i="1">
                <a:solidFill>
                  <a:schemeClr val="accent3">
                    <a:lumMod val="50000"/>
                  </a:schemeClr>
                </a:solidFill>
              </a:rPr>
              <a:t>202</a:t>
            </a:r>
            <a:r>
              <a:rPr lang="en-US" altLang="zh-CN" sz="2800" b="1" i="1">
                <a:solidFill>
                  <a:schemeClr val="accent3">
                    <a:lumMod val="50000"/>
                  </a:schemeClr>
                </a:solidFill>
              </a:rPr>
              <a:t>2</a:t>
            </a:r>
            <a:r>
              <a:rPr lang="zh-CN" altLang="en-US" sz="2800" b="1" i="1">
                <a:solidFill>
                  <a:schemeClr val="accent3">
                    <a:lumMod val="50000"/>
                  </a:schemeClr>
                </a:solidFill>
              </a:rPr>
              <a:t>年春季</a:t>
            </a:r>
            <a:endParaRPr lang="zh-CN" altLang="en-US" sz="2800" b="1" i="1">
              <a:solidFill>
                <a:schemeClr val="accent3">
                  <a:lumMod val="50000"/>
                </a:schemeClr>
              </a:solidFill>
            </a:endParaRPr>
          </a:p>
        </p:txBody>
      </p:sp>
      <p:sp>
        <p:nvSpPr>
          <p:cNvPr id="61" name="文本框 60"/>
          <p:cNvSpPr txBox="1"/>
          <p:nvPr/>
        </p:nvSpPr>
        <p:spPr>
          <a:xfrm>
            <a:off x="1581785" y="2690495"/>
            <a:ext cx="9776460" cy="2553335"/>
          </a:xfrm>
          <a:prstGeom prst="rect">
            <a:avLst/>
          </a:prstGeom>
          <a:noFill/>
        </p:spPr>
        <p:txBody>
          <a:bodyPr wrap="square" rtlCol="0" anchor="t">
            <a:spAutoFit/>
          </a:bodyPr>
          <a:lstStyle/>
          <a:p>
            <a:r>
              <a:rPr sz="4400" b="1">
                <a:solidFill>
                  <a:schemeClr val="tx1"/>
                </a:solidFill>
              </a:rPr>
              <a:t>Take the </a:t>
            </a:r>
            <a:r>
              <a:rPr lang="en-US" sz="4400" b="1">
                <a:solidFill>
                  <a:schemeClr val="tx1"/>
                </a:solidFill>
              </a:rPr>
              <a:t>B</a:t>
            </a:r>
            <a:r>
              <a:rPr sz="4400" b="1">
                <a:solidFill>
                  <a:schemeClr val="tx1"/>
                </a:solidFill>
              </a:rPr>
              <a:t>ull by the </a:t>
            </a:r>
            <a:r>
              <a:rPr lang="en-US" sz="4400" b="1">
                <a:solidFill>
                  <a:schemeClr val="tx1"/>
                </a:solidFill>
              </a:rPr>
              <a:t>H</a:t>
            </a:r>
            <a:r>
              <a:rPr sz="4400" b="1">
                <a:solidFill>
                  <a:schemeClr val="tx1"/>
                </a:solidFill>
              </a:rPr>
              <a:t>orns</a:t>
            </a:r>
            <a:r>
              <a:rPr lang="zh-CN" sz="4400" b="1">
                <a:solidFill>
                  <a:schemeClr val="tx1"/>
                </a:solidFill>
              </a:rPr>
              <a:t>！</a:t>
            </a:r>
            <a:r>
              <a:rPr lang="en-US" sz="4400" b="1">
                <a:solidFill>
                  <a:schemeClr val="tx1"/>
                </a:solidFill>
              </a:rPr>
              <a:t>  </a:t>
            </a:r>
            <a:endParaRPr lang="en-US" sz="4400" b="1">
              <a:solidFill>
                <a:schemeClr val="tx1"/>
              </a:solidFill>
            </a:endParaRPr>
          </a:p>
          <a:p>
            <a:r>
              <a:rPr lang="en-US" sz="4400" b="1">
                <a:solidFill>
                  <a:schemeClr val="tx1"/>
                </a:solidFill>
              </a:rPr>
              <a:t>                     </a:t>
            </a:r>
            <a:r>
              <a:rPr sz="4400" b="1">
                <a:solidFill>
                  <a:schemeClr val="tx1"/>
                </a:solidFill>
              </a:rPr>
              <a:t>Overstep the Dream</a:t>
            </a:r>
            <a:r>
              <a:rPr lang="zh-CN" sz="4400" b="1">
                <a:solidFill>
                  <a:schemeClr val="tx1"/>
                </a:solidFill>
              </a:rPr>
              <a:t>！</a:t>
            </a:r>
            <a:endParaRPr lang="zh-CN" sz="4400" b="1">
              <a:solidFill>
                <a:schemeClr val="tx1"/>
              </a:solidFill>
            </a:endParaRPr>
          </a:p>
          <a:p>
            <a:endParaRPr lang="zh-CN" sz="3200" b="1">
              <a:solidFill>
                <a:schemeClr val="tx1"/>
              </a:solidFill>
            </a:endParaRPr>
          </a:p>
          <a:p>
            <a:pPr algn="ctr"/>
            <a:r>
              <a:rPr lang="zh-CN" sz="4000" b="1">
                <a:solidFill>
                  <a:schemeClr val="tx1"/>
                </a:solidFill>
              </a:rPr>
              <a:t>不畏艰难</a:t>
            </a:r>
            <a:r>
              <a:rPr lang="en-US" altLang="zh-CN" sz="4000" b="1">
                <a:solidFill>
                  <a:schemeClr val="tx1"/>
                </a:solidFill>
              </a:rPr>
              <a:t>      </a:t>
            </a:r>
            <a:r>
              <a:rPr lang="zh-CN" altLang="en-US" sz="4000" b="1">
                <a:solidFill>
                  <a:schemeClr val="tx1"/>
                </a:solidFill>
              </a:rPr>
              <a:t>超越梦想</a:t>
            </a:r>
            <a:endParaRPr lang="zh-CN" altLang="en-US" sz="4000" b="1">
              <a:solidFill>
                <a:schemeClr val="tx1"/>
              </a:solidFill>
            </a:endParaRPr>
          </a:p>
        </p:txBody>
      </p:sp>
      <p:pic>
        <p:nvPicPr>
          <p:cNvPr id="17" name="图片 16" descr="虎2"/>
          <p:cNvPicPr>
            <a:picLocks noChangeAspect="1"/>
          </p:cNvPicPr>
          <p:nvPr/>
        </p:nvPicPr>
        <p:blipFill>
          <a:blip r:embed="rId9"/>
          <a:stretch>
            <a:fillRect/>
          </a:stretch>
        </p:blipFill>
        <p:spPr>
          <a:xfrm>
            <a:off x="649605" y="3729990"/>
            <a:ext cx="2665730" cy="2760345"/>
          </a:xfrm>
          <a:prstGeom prst="rect">
            <a:avLst/>
          </a:prstGeom>
        </p:spPr>
      </p:pic>
      <p:pic>
        <p:nvPicPr>
          <p:cNvPr id="27" name="图片 26" descr="水印"/>
          <p:cNvPicPr>
            <a:picLocks noChangeAspect="1"/>
          </p:cNvPicPr>
          <p:nvPr/>
        </p:nvPicPr>
        <p:blipFill>
          <a:blip r:embed="rId10"/>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p:transition spd="slow">
    <p:wheel spokes="8"/>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639445" y="347345"/>
            <a:ext cx="665797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Auspicious idioms related to the tiger</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5987415" y="1210310"/>
            <a:ext cx="3265170" cy="583565"/>
          </a:xfrm>
          <a:prstGeom prst="rect">
            <a:avLst/>
          </a:prstGeom>
          <a:noFill/>
          <a:ln w="38100">
            <a:solidFill>
              <a:srgbClr val="00B0F0"/>
            </a:solidFill>
            <a:prstDash val="dash"/>
          </a:ln>
        </p:spPr>
        <p:txBody>
          <a:bodyPr wrap="square" rtlCol="0">
            <a:spAutoFit/>
          </a:bodyPr>
          <a:lstStyle/>
          <a:p>
            <a:pPr lvl="0" algn="ctr">
              <a:buClrTx/>
              <a:buSzTx/>
              <a:buFontTx/>
            </a:pPr>
            <a:r>
              <a:rPr lang="zh-CN" altLang="en-US" sz="3200">
                <a:latin typeface="Times New Roman" panose="02020603050405020304" pitchFamily="18" charset="0"/>
                <a:ea typeface="宋体" panose="02010600030101010101" pitchFamily="2" charset="-122"/>
                <a:cs typeface="Times New Roman" panose="02020603050405020304" pitchFamily="18" charset="0"/>
                <a:sym typeface="+mn-ea"/>
              </a:rPr>
              <a:t>本性难移</a:t>
            </a:r>
            <a:endParaRPr lang="zh-CN" altLang="en-US" sz="32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文本框 3"/>
          <p:cNvSpPr txBox="1"/>
          <p:nvPr/>
        </p:nvSpPr>
        <p:spPr>
          <a:xfrm>
            <a:off x="742950" y="1271905"/>
            <a:ext cx="4689475" cy="521970"/>
          </a:xfrm>
          <a:prstGeom prst="rect">
            <a:avLst/>
          </a:prstGeom>
          <a:noFill/>
          <a:ln w="38100">
            <a:solidFill>
              <a:srgbClr val="FF0000"/>
            </a:solidFill>
            <a:prstDash val="dash"/>
          </a:ln>
        </p:spPr>
        <p:txBody>
          <a:bodyPr wrap="square" rtlCol="0">
            <a:spAutoFit/>
          </a:bodyPr>
          <a:lstStyle/>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a tiger can’t change its stripes </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638175" y="2675255"/>
            <a:ext cx="11043920" cy="953135"/>
          </a:xfrm>
          <a:prstGeom prst="rect">
            <a:avLst/>
          </a:prstGeom>
          <a:noFill/>
          <a:ln w="38100">
            <a:solidFill>
              <a:srgbClr val="00B050"/>
            </a:solidFill>
            <a:prstDash val="dash"/>
          </a:ln>
        </p:spPr>
        <p:txBody>
          <a:bodyPr wrap="square" rtlCol="0">
            <a:spAutoFit/>
          </a:bodyPr>
          <a:lstStyle/>
          <a:p>
            <a:pPr lvl="0" algn="l">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He said he’d never come late again, but he did. I bet a tiger can’t change its stripes. </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639445" y="1973580"/>
            <a:ext cx="9956800" cy="521970"/>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他说他再也不会迟到了，可他还是迟到了。真是本性难移。</a:t>
            </a:r>
            <a:endParaRPr lang="zh-CN" altLang="en-US" sz="2800">
              <a:latin typeface="宋体" panose="02010600030101010101" pitchFamily="2" charset="-122"/>
              <a:ea typeface="宋体" panose="02010600030101010101" pitchFamily="2" charset="-122"/>
            </a:endParaRPr>
          </a:p>
        </p:txBody>
      </p:sp>
      <p:sp>
        <p:nvSpPr>
          <p:cNvPr id="11" name="文本框 10"/>
          <p:cNvSpPr txBox="1"/>
          <p:nvPr/>
        </p:nvSpPr>
        <p:spPr>
          <a:xfrm>
            <a:off x="742950" y="3907790"/>
            <a:ext cx="3587115" cy="521970"/>
          </a:xfrm>
          <a:prstGeom prst="rect">
            <a:avLst/>
          </a:prstGeom>
          <a:noFill/>
          <a:ln w="38100">
            <a:solidFill>
              <a:srgbClr val="FF0000"/>
            </a:solidFill>
            <a:prstDash val="dash"/>
          </a:ln>
        </p:spPr>
        <p:txBody>
          <a:bodyPr wrap="square" rtlCol="0">
            <a:spAutoFit/>
          </a:bodyPr>
          <a:lstStyle/>
          <a:p>
            <a:pPr algn="ctr"/>
            <a:r>
              <a:rPr lang="en-US" altLang="zh-CN" sz="2800">
                <a:latin typeface="Times New Roman" panose="02020603050405020304" pitchFamily="18" charset="0"/>
                <a:ea typeface="宋体" panose="02010600030101010101" pitchFamily="2" charset="-122"/>
                <a:cs typeface="Times New Roman" panose="02020603050405020304" pitchFamily="18" charset="0"/>
              </a:rPr>
              <a:t>tiger father/mother</a:t>
            </a:r>
            <a:endParaRPr lang="en-US" altLang="zh-CN" sz="28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5432425" y="3808095"/>
            <a:ext cx="2326640" cy="583565"/>
          </a:xfrm>
          <a:prstGeom prst="rect">
            <a:avLst/>
          </a:prstGeom>
          <a:noFill/>
          <a:ln w="38100">
            <a:solidFill>
              <a:srgbClr val="00B0F0"/>
            </a:solidFill>
            <a:prstDash val="dash"/>
          </a:ln>
        </p:spPr>
        <p:txBody>
          <a:bodyPr wrap="square" rtlCol="0">
            <a:spAutoFit/>
          </a:bodyPr>
          <a:lstStyle/>
          <a:p>
            <a:pPr lvl="0" algn="ctr">
              <a:buClrTx/>
              <a:buSzTx/>
              <a:buFontTx/>
            </a:pP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虎爸</a:t>
            </a: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虎妈</a:t>
            </a: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zh-CN" sz="32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3" name="文本框 12"/>
          <p:cNvSpPr txBox="1"/>
          <p:nvPr/>
        </p:nvSpPr>
        <p:spPr>
          <a:xfrm>
            <a:off x="639445" y="4571365"/>
            <a:ext cx="9956800" cy="521970"/>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rPr>
              <a:t>汤姆有个虎妈，每天逼他弹钢琴。他一点放松的时间都没有。</a:t>
            </a:r>
            <a:endParaRPr lang="zh-CN" altLang="en-US" sz="2800">
              <a:latin typeface="宋体" panose="02010600030101010101" pitchFamily="2" charset="-122"/>
              <a:ea typeface="宋体" panose="02010600030101010101" pitchFamily="2" charset="-122"/>
            </a:endParaRPr>
          </a:p>
        </p:txBody>
      </p:sp>
      <p:pic>
        <p:nvPicPr>
          <p:cNvPr id="14" name="图片 13" descr="虎荷"/>
          <p:cNvPicPr>
            <a:picLocks noChangeAspect="1"/>
          </p:cNvPicPr>
          <p:nvPr/>
        </p:nvPicPr>
        <p:blipFill>
          <a:blip r:embed="rId1"/>
          <a:stretch>
            <a:fillRect/>
          </a:stretch>
        </p:blipFill>
        <p:spPr>
          <a:xfrm>
            <a:off x="9252585" y="347345"/>
            <a:ext cx="2429510" cy="1806575"/>
          </a:xfrm>
          <a:prstGeom prst="rect">
            <a:avLst/>
          </a:prstGeom>
        </p:spPr>
      </p:pic>
      <p:sp>
        <p:nvSpPr>
          <p:cNvPr id="15" name="文本框 14"/>
          <p:cNvSpPr txBox="1"/>
          <p:nvPr/>
        </p:nvSpPr>
        <p:spPr>
          <a:xfrm>
            <a:off x="639445" y="5273040"/>
            <a:ext cx="11171555" cy="953135"/>
          </a:xfrm>
          <a:prstGeom prst="rect">
            <a:avLst/>
          </a:prstGeom>
          <a:noFill/>
          <a:ln w="38100">
            <a:solidFill>
              <a:srgbClr val="00B050"/>
            </a:solidFill>
            <a:prstDash val="dash"/>
          </a:ln>
        </p:spPr>
        <p:txBody>
          <a:bodyPr wrap="square" rtlCol="0">
            <a:spAutoFit/>
          </a:bodyPr>
          <a:lstStyle/>
          <a:p>
            <a:pPr lvl="0" algn="l">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Tom has a tiger mother. He was forced to play piano every day. He never has any time to relax.</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16" name="图片 15" descr="水印"/>
          <p:cNvPicPr>
            <a:picLocks noChangeAspect="1"/>
          </p:cNvPicPr>
          <p:nvPr/>
        </p:nvPicPr>
        <p:blipFill>
          <a:blip r:embed="rId2"/>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bldLvl="0" animBg="1"/>
      <p:bldP spid="4" grpId="1" animBg="1"/>
      <p:bldP spid="6" grpId="0" bldLvl="0" animBg="1"/>
      <p:bldP spid="6" grpId="1" animBg="1"/>
      <p:bldP spid="10" grpId="0"/>
      <p:bldP spid="10" grpId="1"/>
      <p:bldP spid="11" grpId="0" bldLvl="0" animBg="1"/>
      <p:bldP spid="11" grpId="1" animBg="1"/>
      <p:bldP spid="12" grpId="0" bldLvl="0" animBg="1"/>
      <p:bldP spid="12" grpId="1" animBg="1"/>
      <p:bldP spid="13" grpId="0"/>
      <p:bldP spid="13" grpId="1"/>
      <p:bldP spid="15" grpId="0" bldLvl="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900"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639445" y="347345"/>
            <a:ext cx="665797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Auspicious idioms related to the tiger</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3627120" y="1376680"/>
            <a:ext cx="7359650" cy="521970"/>
          </a:xfrm>
          <a:prstGeom prst="rect">
            <a:avLst/>
          </a:prstGeom>
          <a:noFill/>
          <a:ln w="38100">
            <a:solidFill>
              <a:srgbClr val="FF0000"/>
            </a:solidFill>
            <a:prstDash val="dash"/>
          </a:ln>
        </p:spPr>
        <p:txBody>
          <a:bodyPr wrap="square" rtlCol="0">
            <a:spAutoFit/>
          </a:bodyPr>
          <a:lstStyle/>
          <a:p>
            <a:pPr lvl="0" algn="ctr">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Best wishes for the Year of the Tiger.   </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文本框 3"/>
          <p:cNvSpPr txBox="1"/>
          <p:nvPr/>
        </p:nvSpPr>
        <p:spPr>
          <a:xfrm>
            <a:off x="911225" y="1376680"/>
            <a:ext cx="1955165" cy="521970"/>
          </a:xfrm>
          <a:prstGeom prst="rect">
            <a:avLst/>
          </a:prstGeom>
          <a:noFill/>
          <a:ln w="38100">
            <a:solidFill>
              <a:srgbClr val="FF0000"/>
            </a:solidFill>
            <a:prstDash val="dash"/>
          </a:ln>
        </p:spPr>
        <p:txBody>
          <a:bodyPr wrap="square" rtlCol="0">
            <a:spAutoFit/>
          </a:bodyPr>
          <a:lstStyle/>
          <a:p>
            <a:pPr lvl="0" algn="ctr">
              <a:buClrTx/>
              <a:buSzTx/>
              <a:buFontTx/>
            </a:pPr>
            <a:r>
              <a:rPr lang="en-US" altLang="zh-CN" sz="2800">
                <a:latin typeface="宋体" panose="02010600030101010101" pitchFamily="2" charset="-122"/>
                <a:ea typeface="宋体" panose="02010600030101010101" pitchFamily="2" charset="-122"/>
                <a:cs typeface="Times New Roman" panose="02020603050405020304" pitchFamily="18" charset="0"/>
                <a:sym typeface="+mn-ea"/>
              </a:rPr>
              <a:t>虎年大吉</a:t>
            </a:r>
            <a:endParaRPr lang="en-US" altLang="zh-CN" sz="28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911225" y="2455545"/>
            <a:ext cx="1955800" cy="521970"/>
          </a:xfrm>
          <a:prstGeom prst="rect">
            <a:avLst/>
          </a:prstGeom>
          <a:noFill/>
          <a:ln w="38100">
            <a:solidFill>
              <a:srgbClr val="00B050"/>
            </a:solidFill>
            <a:prstDash val="dash"/>
          </a:ln>
        </p:spPr>
        <p:txBody>
          <a:bodyPr wrap="square" rtlCol="0">
            <a:spAutoFit/>
          </a:bodyPr>
          <a:lstStyle/>
          <a:p>
            <a:pPr lvl="0" algn="ctr">
              <a:buClrTx/>
              <a:buSzTx/>
              <a:buFontTx/>
            </a:pPr>
            <a:r>
              <a:rPr lang="en-US" altLang="zh-CN" sz="2800">
                <a:latin typeface="宋体" panose="02010600030101010101" pitchFamily="2" charset="-122"/>
                <a:ea typeface="宋体" panose="02010600030101010101" pitchFamily="2" charset="-122"/>
                <a:cs typeface="Times New Roman" panose="02020603050405020304" pitchFamily="18" charset="0"/>
                <a:sym typeface="+mn-ea"/>
              </a:rPr>
              <a:t>卧虎藏龙</a:t>
            </a:r>
            <a:endParaRPr lang="en-US" altLang="zh-CN" sz="28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3626485" y="2164715"/>
            <a:ext cx="7359015" cy="953135"/>
          </a:xfrm>
          <a:prstGeom prst="rect">
            <a:avLst/>
          </a:prstGeom>
          <a:noFill/>
          <a:ln w="38100">
            <a:solidFill>
              <a:srgbClr val="00B050"/>
            </a:solidFill>
            <a:prstDash val="dash"/>
          </a:ln>
        </p:spPr>
        <p:txBody>
          <a:bodyPr wrap="square" rtlCol="0">
            <a:spAutoFit/>
          </a:bodyPr>
          <a:lstStyle/>
          <a:p>
            <a:pPr lvl="0" algn="l">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talents in obscurity或a place where people with unusual abilities are to be found</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911225" y="5172075"/>
            <a:ext cx="2125345" cy="521970"/>
          </a:xfrm>
          <a:prstGeom prst="rect">
            <a:avLst/>
          </a:prstGeom>
          <a:noFill/>
          <a:ln w="38100">
            <a:solidFill>
              <a:srgbClr val="00B050"/>
            </a:solidFill>
            <a:prstDash val="dash"/>
          </a:ln>
        </p:spPr>
        <p:txBody>
          <a:bodyPr wrap="square" rtlCol="0">
            <a:spAutoFit/>
          </a:bodyPr>
          <a:lstStyle/>
          <a:p>
            <a:pPr lvl="0" algn="ctr">
              <a:buClrTx/>
              <a:buSzTx/>
              <a:buFontTx/>
            </a:pPr>
            <a:r>
              <a:rPr lang="en-US" altLang="zh-CN" sz="2800">
                <a:latin typeface="宋体" panose="02010600030101010101" pitchFamily="2" charset="-122"/>
                <a:ea typeface="宋体" panose="02010600030101010101" pitchFamily="2" charset="-122"/>
                <a:cs typeface="Times New Roman" panose="02020603050405020304" pitchFamily="18" charset="0"/>
                <a:sym typeface="+mn-ea"/>
              </a:rPr>
              <a:t>虎父无犬子</a:t>
            </a:r>
            <a:endParaRPr lang="en-US" altLang="zh-CN" sz="28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3627120" y="5032375"/>
            <a:ext cx="7359015" cy="953135"/>
          </a:xfrm>
          <a:prstGeom prst="rect">
            <a:avLst/>
          </a:prstGeom>
          <a:noFill/>
          <a:ln w="38100">
            <a:solidFill>
              <a:srgbClr val="00B050"/>
            </a:solidFill>
            <a:prstDash val="dash"/>
          </a:ln>
        </p:spPr>
        <p:txBody>
          <a:bodyPr wrap="square" rtlCol="0">
            <a:spAutoFit/>
          </a:bodyPr>
          <a:lstStyle/>
          <a:p>
            <a:pPr lvl="0" algn="l">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there will be no laggard among the children of a brave or talented man</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文本框 8"/>
          <p:cNvSpPr txBox="1"/>
          <p:nvPr/>
        </p:nvSpPr>
        <p:spPr>
          <a:xfrm>
            <a:off x="911225" y="3813810"/>
            <a:ext cx="1833880" cy="521970"/>
          </a:xfrm>
          <a:prstGeom prst="rect">
            <a:avLst/>
          </a:prstGeom>
          <a:noFill/>
          <a:ln w="38100">
            <a:solidFill>
              <a:srgbClr val="FF0000"/>
            </a:solidFill>
            <a:prstDash val="dash"/>
          </a:ln>
        </p:spPr>
        <p:txBody>
          <a:bodyPr wrap="square" rtlCol="0">
            <a:spAutoFit/>
          </a:bodyPr>
          <a:lstStyle/>
          <a:p>
            <a:pPr lvl="0" algn="ctr">
              <a:buClrTx/>
              <a:buSzTx/>
              <a:buFontTx/>
            </a:pPr>
            <a:r>
              <a:rPr lang="en-US" altLang="zh-CN" sz="2800">
                <a:latin typeface="宋体" panose="02010600030101010101" pitchFamily="2" charset="-122"/>
                <a:ea typeface="宋体" panose="02010600030101010101" pitchFamily="2" charset="-122"/>
                <a:cs typeface="Times New Roman" panose="02020603050405020304" pitchFamily="18" charset="0"/>
                <a:sym typeface="+mn-ea"/>
              </a:rPr>
              <a:t>狼吞虎咽</a:t>
            </a:r>
            <a:endParaRPr lang="en-US" altLang="zh-CN" sz="28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10" name="文本框 9"/>
          <p:cNvSpPr txBox="1"/>
          <p:nvPr/>
        </p:nvSpPr>
        <p:spPr>
          <a:xfrm>
            <a:off x="3626485" y="3383280"/>
            <a:ext cx="7358380" cy="1383665"/>
          </a:xfrm>
          <a:prstGeom prst="rect">
            <a:avLst/>
          </a:prstGeom>
          <a:noFill/>
          <a:ln w="38100">
            <a:solidFill>
              <a:srgbClr val="FF0000"/>
            </a:solidFill>
            <a:prstDash val="dash"/>
          </a:ln>
        </p:spPr>
        <p:txBody>
          <a:bodyPr wrap="square" rtlCol="0">
            <a:spAutoFit/>
          </a:bodyPr>
          <a:lstStyle/>
          <a:p>
            <a:pPr lvl="0" algn="l">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gobble up，gorge/ garbage something downwolf down/ to eat something very quickly or ravenously</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12" name="图片 11" descr="水印"/>
          <p:cNvPicPr>
            <a:picLocks noChangeAspect="1"/>
          </p:cNvPicPr>
          <p:nvPr/>
        </p:nvPicPr>
        <p:blipFill>
          <a:blip r:embed="rId1"/>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8" grpId="0" animBg="1"/>
      <p:bldP spid="8" grpId="1"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900"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689610" y="407670"/>
            <a:ext cx="665797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Auspicious idioms related to the tiger</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3627120" y="1376680"/>
            <a:ext cx="7359650" cy="521970"/>
          </a:xfrm>
          <a:prstGeom prst="rect">
            <a:avLst/>
          </a:prstGeom>
          <a:noFill/>
          <a:ln w="38100">
            <a:solidFill>
              <a:srgbClr val="FF0000"/>
            </a:solidFill>
            <a:prstDash val="dash"/>
          </a:ln>
        </p:spPr>
        <p:txBody>
          <a:bodyPr wrap="square" rtlCol="0">
            <a:spAutoFit/>
          </a:bodyPr>
          <a:lstStyle/>
          <a:p>
            <a:pPr lvl="0" algn="ctr">
              <a:buClrTx/>
              <a:buSzTx/>
              <a:buFontTx/>
            </a:pPr>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work like a tiger</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文本框 3"/>
          <p:cNvSpPr txBox="1"/>
          <p:nvPr/>
        </p:nvSpPr>
        <p:spPr>
          <a:xfrm>
            <a:off x="911225" y="1376680"/>
            <a:ext cx="1955165" cy="521970"/>
          </a:xfrm>
          <a:prstGeom prst="rect">
            <a:avLst/>
          </a:prstGeom>
          <a:noFill/>
          <a:ln w="38100">
            <a:solidFill>
              <a:srgbClr val="FF0000"/>
            </a:solidFill>
            <a:prstDash val="dash"/>
          </a:ln>
        </p:spPr>
        <p:txBody>
          <a:bodyPr wrap="square" rtlCol="0">
            <a:spAutoFit/>
          </a:bodyPr>
          <a:lstStyle/>
          <a:p>
            <a:pPr lvl="0" algn="ctr">
              <a:buClrTx/>
              <a:buSzTx/>
              <a:buFontTx/>
            </a:pPr>
            <a:r>
              <a:rPr lang="zh-CN" altLang="en-US" sz="2800">
                <a:latin typeface="宋体" panose="02010600030101010101" pitchFamily="2" charset="-122"/>
                <a:ea typeface="宋体" panose="02010600030101010101" pitchFamily="2" charset="-122"/>
                <a:sym typeface="+mn-ea"/>
              </a:rPr>
              <a:t>生龙活虎</a:t>
            </a:r>
            <a:endParaRPr lang="zh-CN" altLang="en-US" sz="28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910590" y="2379980"/>
            <a:ext cx="1955800" cy="521970"/>
          </a:xfrm>
          <a:prstGeom prst="rect">
            <a:avLst/>
          </a:prstGeom>
          <a:noFill/>
          <a:ln w="38100">
            <a:solidFill>
              <a:srgbClr val="00B050"/>
            </a:solidFill>
            <a:prstDash val="dash"/>
          </a:ln>
        </p:spPr>
        <p:txBody>
          <a:bodyPr wrap="square" rtlCol="0">
            <a:spAutoFit/>
          </a:bodyPr>
          <a:lstStyle/>
          <a:p>
            <a:pPr lvl="0" algn="ctr">
              <a:buClrTx/>
              <a:buSzTx/>
              <a:buFontTx/>
            </a:pPr>
            <a:r>
              <a:rPr lang="zh-CN" altLang="en-US" sz="2800">
                <a:latin typeface="宋体" panose="02010600030101010101" pitchFamily="2" charset="-122"/>
                <a:ea typeface="宋体" panose="02010600030101010101" pitchFamily="2" charset="-122"/>
                <a:sym typeface="+mn-ea"/>
              </a:rPr>
              <a:t>虎头蛇尾</a:t>
            </a:r>
            <a:endParaRPr lang="zh-CN" altLang="en-US" sz="28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3626485" y="2164715"/>
            <a:ext cx="7359015" cy="953135"/>
          </a:xfrm>
          <a:prstGeom prst="rect">
            <a:avLst/>
          </a:prstGeom>
          <a:noFill/>
          <a:ln w="38100">
            <a:solidFill>
              <a:srgbClr val="00B050"/>
            </a:solidFill>
            <a:prstDash val="dash"/>
          </a:ln>
        </p:spPr>
        <p:txBody>
          <a:bodyPr wrap="square" rtlCol="0">
            <a:spAutoFit/>
          </a:bodyPr>
          <a:lstStyle/>
          <a:p>
            <a:pPr lvl="0" algn="l">
              <a:buClrTx/>
              <a:buSzTx/>
              <a:buFontTx/>
            </a:pPr>
            <a:r>
              <a:rPr lang="zh-CN" altLang="en-US" sz="2800">
                <a:latin typeface="Times New Roman" panose="02020603050405020304" pitchFamily="18" charset="0"/>
                <a:cs typeface="Times New Roman" panose="02020603050405020304" pitchFamily="18" charset="0"/>
                <a:sym typeface="+mn-ea"/>
              </a:rPr>
              <a:t>to be passionate about something at the beginning but soon lose their interest</a:t>
            </a:r>
            <a:endPar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911225" y="4817745"/>
            <a:ext cx="1955165" cy="953135"/>
          </a:xfrm>
          <a:prstGeom prst="rect">
            <a:avLst/>
          </a:prstGeom>
          <a:noFill/>
          <a:ln w="38100">
            <a:solidFill>
              <a:srgbClr val="00B050"/>
            </a:solidFill>
            <a:prstDash val="dash"/>
          </a:ln>
        </p:spPr>
        <p:txBody>
          <a:bodyPr wrap="square" rtlCol="0">
            <a:spAutoFit/>
          </a:bodyPr>
          <a:lstStyle/>
          <a:p>
            <a:pPr lvl="0" algn="ctr">
              <a:buClrTx/>
              <a:buSzTx/>
              <a:buFontTx/>
            </a:pPr>
            <a:r>
              <a:rPr lang="zh-CN" altLang="en-US" sz="2800">
                <a:latin typeface="宋体" panose="02010600030101010101" pitchFamily="2" charset="-122"/>
                <a:ea typeface="宋体" panose="02010600030101010101" pitchFamily="2" charset="-122"/>
                <a:sym typeface="+mn-ea"/>
              </a:rPr>
              <a:t>初生牛犊</a:t>
            </a:r>
            <a:endParaRPr lang="zh-CN" altLang="en-US" sz="2800">
              <a:latin typeface="宋体" panose="02010600030101010101" pitchFamily="2" charset="-122"/>
              <a:ea typeface="宋体" panose="02010600030101010101" pitchFamily="2" charset="-122"/>
              <a:sym typeface="+mn-ea"/>
            </a:endParaRPr>
          </a:p>
          <a:p>
            <a:pPr lvl="0" algn="ctr">
              <a:buClrTx/>
              <a:buSzTx/>
              <a:buFontTx/>
            </a:pPr>
            <a:r>
              <a:rPr lang="zh-CN" altLang="en-US" sz="2800">
                <a:latin typeface="宋体" panose="02010600030101010101" pitchFamily="2" charset="-122"/>
                <a:ea typeface="宋体" panose="02010600030101010101" pitchFamily="2" charset="-122"/>
                <a:sym typeface="+mn-ea"/>
              </a:rPr>
              <a:t>不怕虎</a:t>
            </a:r>
            <a:endParaRPr lang="en-US" altLang="zh-CN" sz="2800">
              <a:latin typeface="宋体" panose="02010600030101010101" pitchFamily="2" charset="-122"/>
              <a:ea typeface="宋体" panose="02010600030101010101" pitchFamily="2" charset="-122"/>
              <a:cs typeface="Times New Roman" panose="02020603050405020304" pitchFamily="18" charset="0"/>
              <a:sym typeface="+mn-ea"/>
            </a:endParaRPr>
          </a:p>
        </p:txBody>
      </p:sp>
      <p:sp>
        <p:nvSpPr>
          <p:cNvPr id="8" name="文本框 7"/>
          <p:cNvSpPr txBox="1"/>
          <p:nvPr/>
        </p:nvSpPr>
        <p:spPr>
          <a:xfrm>
            <a:off x="3625850" y="5033010"/>
            <a:ext cx="7359015" cy="521970"/>
          </a:xfrm>
          <a:prstGeom prst="rect">
            <a:avLst/>
          </a:prstGeom>
          <a:noFill/>
          <a:ln w="38100">
            <a:solidFill>
              <a:srgbClr val="00B050"/>
            </a:solidFill>
            <a:prstDash val="dash"/>
          </a:ln>
        </p:spPr>
        <p:txBody>
          <a:bodyPr wrap="square" rtlCol="0">
            <a:spAutoFit/>
          </a:bodyPr>
          <a:lstStyle/>
          <a:p>
            <a:pPr lvl="0" algn="l">
              <a:buClrTx/>
              <a:buSzTx/>
              <a:buFontTx/>
            </a:pPr>
            <a:r>
              <a:rPr lang="zh-CN" altLang="en-US" sz="2800">
                <a:latin typeface="Times New Roman" panose="02020603050405020304" pitchFamily="18" charset="0"/>
                <a:cs typeface="Times New Roman" panose="02020603050405020304" pitchFamily="18" charset="0"/>
                <a:sym typeface="+mn-ea"/>
              </a:rPr>
              <a:t>A new-born calf has no fear of the tiger. </a:t>
            </a:r>
            <a:endParaRPr lang="zh-CN" altLang="en-US"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972185" y="3496310"/>
            <a:ext cx="1894205" cy="953135"/>
          </a:xfrm>
          <a:prstGeom prst="rect">
            <a:avLst/>
          </a:prstGeom>
          <a:noFill/>
          <a:ln w="38100">
            <a:solidFill>
              <a:srgbClr val="FF0000"/>
            </a:solidFill>
            <a:prstDash val="dash"/>
          </a:ln>
        </p:spPr>
        <p:txBody>
          <a:bodyPr wrap="square" rtlCol="0">
            <a:spAutoFit/>
          </a:bodyPr>
          <a:lstStyle/>
          <a:p>
            <a:pPr lvl="0" algn="ctr">
              <a:buClrTx/>
              <a:buSzTx/>
              <a:buFontTx/>
            </a:pPr>
            <a:r>
              <a:rPr lang="zh-CN" altLang="en-US" sz="2800">
                <a:latin typeface="宋体" panose="02010600030101010101" pitchFamily="2" charset="-122"/>
                <a:ea typeface="宋体" panose="02010600030101010101" pitchFamily="2" charset="-122"/>
                <a:cs typeface="宋体" panose="02010600030101010101" pitchFamily="2" charset="-122"/>
                <a:sym typeface="+mn-ea"/>
              </a:rPr>
              <a:t>不入虎穴, 焉得虎子</a:t>
            </a:r>
            <a:endParaRPr lang="zh-CN" altLang="en-US" sz="28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 name="文本框 9"/>
          <p:cNvSpPr txBox="1"/>
          <p:nvPr/>
        </p:nvSpPr>
        <p:spPr>
          <a:xfrm>
            <a:off x="3628390" y="3496310"/>
            <a:ext cx="7358380" cy="953135"/>
          </a:xfrm>
          <a:prstGeom prst="rect">
            <a:avLst/>
          </a:prstGeom>
          <a:noFill/>
          <a:ln w="38100">
            <a:solidFill>
              <a:srgbClr val="FF0000"/>
            </a:solidFill>
            <a:prstDash val="dash"/>
          </a:ln>
        </p:spPr>
        <p:txBody>
          <a:bodyPr wrap="square" rtlCol="0">
            <a:spAutoFit/>
          </a:bodyPr>
          <a:lstStyle/>
          <a:p>
            <a:pPr lvl="0" algn="l">
              <a:buClrTx/>
              <a:buSzTx/>
              <a:buFontTx/>
            </a:pPr>
            <a:r>
              <a:rPr lang="zh-CN" altLang="en-US" sz="2800">
                <a:sym typeface="+mn-ea"/>
              </a:rPr>
              <a:t> </a:t>
            </a:r>
            <a:r>
              <a:rPr lang="zh-CN" altLang="en-US" sz="2800">
                <a:latin typeface="Times New Roman" panose="02020603050405020304" pitchFamily="18" charset="0"/>
                <a:cs typeface="Times New Roman" panose="02020603050405020304" pitchFamily="18" charset="0"/>
                <a:sym typeface="+mn-ea"/>
              </a:rPr>
              <a:t>How can you catch tiger cubs without entering the tiger's lair?</a:t>
            </a:r>
            <a:endParaRPr lang="zh-CN" altLang="en-US" sz="2800">
              <a:latin typeface="Times New Roman" panose="02020603050405020304" pitchFamily="18" charset="0"/>
              <a:cs typeface="Times New Roman" panose="02020603050405020304" pitchFamily="18" charset="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8" grpId="0" animBg="1"/>
      <p:bldP spid="8" grpId="1" animBg="1"/>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rgbClr val="00B0F0"/>
          </a:fgClr>
          <a:bgClr>
            <a:schemeClr val="bg1"/>
          </a:bgClr>
        </a:patt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rgbClr val="00B050"/>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634490" y="497840"/>
            <a:ext cx="1014095" cy="962025"/>
            <a:chOff x="2624" y="1959"/>
            <a:chExt cx="1597" cy="1515"/>
          </a:xfrm>
        </p:grpSpPr>
        <p:pic>
          <p:nvPicPr>
            <p:cNvPr id="3" name="图片 2" descr="梅花灯笼"/>
            <p:cNvPicPr>
              <a:picLocks noChangeAspect="1"/>
            </p:cNvPicPr>
            <p:nvPr/>
          </p:nvPicPr>
          <p:blipFill>
            <a:blip r:embed="rId1"/>
            <a:stretch>
              <a:fillRect/>
            </a:stretch>
          </p:blipFill>
          <p:spPr>
            <a:xfrm>
              <a:off x="2624" y="1959"/>
              <a:ext cx="1597" cy="1515"/>
            </a:xfrm>
            <a:prstGeom prst="rect">
              <a:avLst/>
            </a:prstGeom>
          </p:spPr>
        </p:pic>
        <p:sp>
          <p:nvSpPr>
            <p:cNvPr id="4" name="文本框 3"/>
            <p:cNvSpPr txBox="1"/>
            <p:nvPr/>
          </p:nvSpPr>
          <p:spPr>
            <a:xfrm>
              <a:off x="2979" y="2111"/>
              <a:ext cx="1119" cy="1210"/>
            </a:xfrm>
            <a:prstGeom prst="rect">
              <a:avLst/>
            </a:prstGeom>
            <a:noFill/>
          </p:spPr>
          <p:txBody>
            <a:bodyPr wrap="square" rtlCol="0">
              <a:spAutoFit/>
            </a:bodyPr>
            <a:lstStyle/>
            <a:p>
              <a:pPr algn="ctr"/>
              <a:r>
                <a:rPr lang="en-US" altLang="zh-CN" sz="4400">
                  <a:latin typeface="宋体" panose="02010600030101010101" pitchFamily="2" charset="-122"/>
                  <a:ea typeface="宋体" panose="02010600030101010101" pitchFamily="2" charset="-122"/>
                </a:rPr>
                <a:t>2</a:t>
              </a:r>
              <a:endParaRPr lang="en-US" altLang="zh-CN" sz="4400">
                <a:latin typeface="宋体" panose="02010600030101010101" pitchFamily="2" charset="-122"/>
                <a:ea typeface="宋体" panose="02010600030101010101" pitchFamily="2" charset="-122"/>
              </a:endParaRPr>
            </a:p>
          </p:txBody>
        </p:sp>
      </p:grpSp>
      <p:sp>
        <p:nvSpPr>
          <p:cNvPr id="17" name="圆角矩形 16"/>
          <p:cNvSpPr/>
          <p:nvPr/>
        </p:nvSpPr>
        <p:spPr>
          <a:xfrm>
            <a:off x="3114675" y="594360"/>
            <a:ext cx="7268845" cy="777240"/>
          </a:xfrm>
          <a:prstGeom prst="roundRect">
            <a:avLst/>
          </a:prstGeom>
          <a:gradFill>
            <a:gsLst>
              <a:gs pos="100000">
                <a:srgbClr val="F9F8CA"/>
              </a:gs>
              <a:gs pos="6000">
                <a:srgbClr val="4EAADD"/>
              </a:gs>
            </a:gsLst>
            <a:lin scaled="1"/>
          </a:gradFill>
          <a:ln>
            <a:gradFill>
              <a:gsLst>
                <a:gs pos="100000">
                  <a:srgbClr val="F9F8CA"/>
                </a:gs>
                <a:gs pos="6000">
                  <a:srgbClr val="4EAAD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pitchFamily="18" charset="0"/>
                <a:cs typeface="Times New Roman" panose="02020603050405020304" pitchFamily="18" charset="0"/>
              </a:rPr>
              <a:t>Beijing Winter Olympics</a:t>
            </a:r>
            <a:endParaRPr lang="en-US" altLang="zh-CN" sz="3600" b="1">
              <a:solidFill>
                <a:schemeClr val="tx1"/>
              </a:solidFill>
              <a:latin typeface="Times New Roman" panose="02020603050405020304" pitchFamily="18" charset="0"/>
              <a:cs typeface="Times New Roman" panose="02020603050405020304" pitchFamily="18" charset="0"/>
            </a:endParaRPr>
          </a:p>
        </p:txBody>
      </p:sp>
      <p:pic>
        <p:nvPicPr>
          <p:cNvPr id="2" name="图片 1" descr="6e62caad255d4a2e8035784bca00def9"/>
          <p:cNvPicPr>
            <a:picLocks noChangeAspect="1"/>
          </p:cNvPicPr>
          <p:nvPr/>
        </p:nvPicPr>
        <p:blipFill>
          <a:blip r:embed="rId2"/>
          <a:stretch>
            <a:fillRect/>
          </a:stretch>
        </p:blipFill>
        <p:spPr>
          <a:xfrm>
            <a:off x="1174115" y="1601470"/>
            <a:ext cx="9843135" cy="4984750"/>
          </a:xfrm>
          <a:prstGeom prst="rect">
            <a:avLst/>
          </a:prstGeom>
        </p:spPr>
      </p:pic>
    </p:spTree>
  </p:cSld>
  <p:clrMapOvr>
    <a:overrideClrMapping bg1="lt1" tx1="dk1" bg2="lt2" tx2="dk2" accent1="accent1" accent2="accent2" accent3="accent3" accent4="accent4" accent5="accent5" accent6="accent6" hlink="hlink" folHlink="folHlink"/>
  </p:clrMapOvr>
  <p:transition spd="slow">
    <p:cover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718820" y="472440"/>
            <a:ext cx="7926705" cy="583565"/>
          </a:xfrm>
          <a:prstGeom prst="rect">
            <a:avLst/>
          </a:prstGeom>
          <a:noFill/>
        </p:spPr>
        <p:txBody>
          <a:bodyPr wrap="square" rtlCol="0">
            <a:spAutoFit/>
          </a:bodyPr>
          <a:lstStyle/>
          <a:p>
            <a:r>
              <a:rPr lang="en-US" altLang="zh-CN" sz="3200">
                <a:latin typeface="Times New Roman" panose="02020603050405020304" pitchFamily="18" charset="0"/>
                <a:cs typeface="Times New Roman" panose="02020603050405020304" pitchFamily="18" charset="0"/>
              </a:rPr>
              <a:t>Enjoy a song</a:t>
            </a:r>
            <a:r>
              <a:rPr lang="zh-CN" altLang="en-US" sz="3200">
                <a:latin typeface="Times New Roman" panose="02020603050405020304" pitchFamily="18" charset="0"/>
                <a:cs typeface="Times New Roman" panose="02020603050405020304" pitchFamily="18" charset="0"/>
              </a:rPr>
              <a:t>：</a:t>
            </a:r>
            <a:r>
              <a:rPr lang="en-US" altLang="zh-CN" sz="3200">
                <a:latin typeface="Times New Roman" panose="02020603050405020304" pitchFamily="18" charset="0"/>
                <a:cs typeface="Times New Roman" panose="02020603050405020304" pitchFamily="18" charset="0"/>
              </a:rPr>
              <a:t> Together for a Shared Future</a:t>
            </a:r>
            <a:endParaRPr lang="en-US" altLang="zh-CN" sz="3200">
              <a:latin typeface="Times New Roman" panose="02020603050405020304" pitchFamily="18" charset="0"/>
              <a:cs typeface="Times New Roman" panose="02020603050405020304" pitchFamily="18" charset="0"/>
            </a:endParaRPr>
          </a:p>
        </p:txBody>
      </p:sp>
      <p:pic>
        <p:nvPicPr>
          <p:cNvPr id="3" name="各国合唱一起向未来(1)000000-000320">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234315" y="201295"/>
            <a:ext cx="11723370" cy="6455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3860" y="408758"/>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698500" y="538480"/>
            <a:ext cx="5522595"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Encyclopedia of knowledge</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1791970" y="2146935"/>
            <a:ext cx="5633720" cy="521970"/>
          </a:xfrm>
          <a:prstGeom prst="rect">
            <a:avLst/>
          </a:prstGeom>
          <a:noFill/>
          <a:ln w="28575">
            <a:gradFill>
              <a:gsLst>
                <a:gs pos="0">
                  <a:srgbClr val="FECF40"/>
                </a:gs>
                <a:gs pos="100000">
                  <a:srgbClr val="846C21"/>
                </a:gs>
              </a:gsLst>
            </a:gradFill>
          </a:ln>
        </p:spPr>
        <p:txBody>
          <a:bodyPr wrap="square" rtlCol="0">
            <a:spAutoFit/>
          </a:bodyPr>
          <a:lstStyle/>
          <a:p>
            <a:pPr algn="ctr"/>
            <a:r>
              <a:rPr lang="zh-CN" altLang="en-US" sz="2800">
                <a:latin typeface="Times New Roman" panose="02020603050405020304" pitchFamily="18" charset="0"/>
                <a:cs typeface="Times New Roman" panose="02020603050405020304" pitchFamily="18" charset="0"/>
              </a:rPr>
              <a:t>Together for a Shared Future</a:t>
            </a:r>
            <a:endParaRPr lang="zh-CN" altLang="en-US" sz="2800">
              <a:latin typeface="Times New Roman" panose="02020603050405020304" pitchFamily="18" charset="0"/>
              <a:cs typeface="Times New Roman" panose="02020603050405020304" pitchFamily="18" charset="0"/>
            </a:endParaRPr>
          </a:p>
        </p:txBody>
      </p:sp>
      <p:sp>
        <p:nvSpPr>
          <p:cNvPr id="6" name="文本框 5"/>
          <p:cNvSpPr txBox="1"/>
          <p:nvPr/>
        </p:nvSpPr>
        <p:spPr>
          <a:xfrm>
            <a:off x="698500" y="1493520"/>
            <a:ext cx="7607300" cy="521970"/>
          </a:xfrm>
          <a:prstGeom prst="rect">
            <a:avLst/>
          </a:prstGeom>
          <a:noFill/>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sym typeface="+mn-ea"/>
              </a:rPr>
              <a:t>1. The theme slogan of the Olympic Winter Games</a:t>
            </a:r>
            <a:endParaRPr lang="zh-CN" altLang="en-US" sz="2800"/>
          </a:p>
        </p:txBody>
      </p:sp>
      <p:sp>
        <p:nvSpPr>
          <p:cNvPr id="7" name="文本框 6"/>
          <p:cNvSpPr txBox="1"/>
          <p:nvPr/>
        </p:nvSpPr>
        <p:spPr>
          <a:xfrm>
            <a:off x="869315" y="2799715"/>
            <a:ext cx="9905365" cy="521970"/>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2. The concept of China hosting the 2022 Beijing Winter Olympics</a:t>
            </a:r>
            <a:endParaRPr lang="en-US" altLang="zh-CN" sz="2800">
              <a:latin typeface="Times New Roman" panose="02020603050405020304" pitchFamily="18" charset="0"/>
              <a:cs typeface="Times New Roman" panose="02020603050405020304" pitchFamily="18" charset="0"/>
            </a:endParaRPr>
          </a:p>
        </p:txBody>
      </p:sp>
      <p:sp>
        <p:nvSpPr>
          <p:cNvPr id="8" name="文本框 7"/>
          <p:cNvSpPr txBox="1"/>
          <p:nvPr/>
        </p:nvSpPr>
        <p:spPr>
          <a:xfrm>
            <a:off x="1125855" y="3574415"/>
            <a:ext cx="9392920" cy="953135"/>
          </a:xfrm>
          <a:prstGeom prst="rect">
            <a:avLst/>
          </a:prstGeom>
          <a:noFill/>
          <a:ln w="28575">
            <a:gradFill>
              <a:gsLst>
                <a:gs pos="0">
                  <a:srgbClr val="FECF40"/>
                </a:gs>
                <a:gs pos="100000">
                  <a:srgbClr val="846C21"/>
                </a:gs>
              </a:gsLst>
            </a:gradFill>
          </a:ln>
        </p:spPr>
        <p:txBody>
          <a:bodyPr wrap="square" rtlCol="0">
            <a:spAutoFit/>
          </a:bodyPr>
          <a:lstStyle/>
          <a:p>
            <a:pPr algn="l"/>
            <a:r>
              <a:rPr lang="zh-CN" altLang="en-US" sz="2800">
                <a:latin typeface="Times New Roman" panose="02020603050405020304" pitchFamily="18" charset="0"/>
                <a:cs typeface="Times New Roman" panose="02020603050405020304" pitchFamily="18" charset="0"/>
                <a:sym typeface="+mn-ea"/>
              </a:rPr>
              <a:t>deliver an Olympics in 2022 with a "green, inclusive, open and clean" approach</a:t>
            </a:r>
            <a:endParaRPr lang="zh-CN" altLang="en-US" sz="2800">
              <a:latin typeface="Times New Roman" panose="02020603050405020304" pitchFamily="18" charset="0"/>
              <a:cs typeface="Times New Roman" panose="02020603050405020304" pitchFamily="18" charset="0"/>
            </a:endParaRPr>
          </a:p>
        </p:txBody>
      </p:sp>
      <p:sp>
        <p:nvSpPr>
          <p:cNvPr id="9" name="文本框 8"/>
          <p:cNvSpPr txBox="1"/>
          <p:nvPr/>
        </p:nvSpPr>
        <p:spPr>
          <a:xfrm>
            <a:off x="1572895" y="5554980"/>
            <a:ext cx="7382510" cy="521970"/>
          </a:xfrm>
          <a:prstGeom prst="rect">
            <a:avLst/>
          </a:prstGeom>
          <a:noFill/>
          <a:ln w="28575">
            <a:gradFill>
              <a:gsLst>
                <a:gs pos="0">
                  <a:srgbClr val="FECF40"/>
                </a:gs>
                <a:gs pos="100000">
                  <a:srgbClr val="846C21"/>
                </a:gs>
              </a:gsLst>
            </a:gradFill>
          </a:ln>
        </p:spPr>
        <p:txBody>
          <a:bodyPr wrap="square" rtlCol="0">
            <a:spAutoFit/>
          </a:bodyPr>
          <a:lstStyle/>
          <a:p>
            <a:pPr algn="l"/>
            <a:r>
              <a:rPr lang="zh-C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Beijing          Zhangjiakou            Yanqing</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p:txBody>
      </p:sp>
      <p:sp>
        <p:nvSpPr>
          <p:cNvPr id="10" name="文本框 9"/>
          <p:cNvSpPr txBox="1"/>
          <p:nvPr/>
        </p:nvSpPr>
        <p:spPr>
          <a:xfrm>
            <a:off x="869315" y="4780280"/>
            <a:ext cx="10753090" cy="521970"/>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3. </a:t>
            </a:r>
            <a:r>
              <a:rPr lang="zh-CN" altLang="en-US" sz="2800">
                <a:latin typeface="Times New Roman" panose="02020603050405020304" pitchFamily="18" charset="0"/>
                <a:cs typeface="Times New Roman" panose="02020603050405020304" pitchFamily="18" charset="0"/>
              </a:rPr>
              <a:t>The </a:t>
            </a:r>
            <a:r>
              <a:rPr lang="en-US" altLang="zh-CN" sz="2800">
                <a:latin typeface="Times New Roman" panose="02020603050405020304" pitchFamily="18" charset="0"/>
                <a:cs typeface="Times New Roman" panose="02020603050405020304" pitchFamily="18" charset="0"/>
              </a:rPr>
              <a:t>competition areas of Beijing 2022 Olympic Winter Games</a:t>
            </a:r>
            <a:endParaRPr lang="en-US" altLang="zh-CN" sz="2800">
              <a:latin typeface="Times New Roman" panose="02020603050405020304" pitchFamily="18" charset="0"/>
              <a:cs typeface="Times New Roman" panose="02020603050405020304" pitchFamily="18" charset="0"/>
            </a:endParaRPr>
          </a:p>
        </p:txBody>
      </p:sp>
      <p:pic>
        <p:nvPicPr>
          <p:cNvPr id="4" name="图片 3" descr="14d19ab9ea1d4f16a10c0121f62d6a7a"/>
          <p:cNvPicPr>
            <a:picLocks noChangeAspect="1"/>
          </p:cNvPicPr>
          <p:nvPr/>
        </p:nvPicPr>
        <p:blipFill>
          <a:blip r:embed="rId1"/>
          <a:stretch>
            <a:fillRect/>
          </a:stretch>
        </p:blipFill>
        <p:spPr>
          <a:xfrm>
            <a:off x="8414385" y="655955"/>
            <a:ext cx="2907030" cy="1995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8" grpId="0" bldLvl="0" animBg="1"/>
      <p:bldP spid="8" grpId="1" animBg="1"/>
      <p:bldP spid="9" grpId="0" bldLvl="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3860" y="33827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Blue: Europe</a:t>
            </a:r>
            <a:endParaRPr lang="zh-CN" altLang="en-US"/>
          </a:p>
          <a:p>
            <a:pPr algn="ctr"/>
            <a:r>
              <a:rPr lang="zh-CN" altLang="en-US"/>
              <a:t>Black: Africa</a:t>
            </a:r>
            <a:endParaRPr lang="zh-CN" altLang="en-US"/>
          </a:p>
          <a:p>
            <a:pPr algn="ctr"/>
            <a:r>
              <a:rPr lang="zh-CN" altLang="en-US"/>
              <a:t>Red: America</a:t>
            </a:r>
            <a:endParaRPr lang="zh-CN" altLang="en-US"/>
          </a:p>
          <a:p>
            <a:pPr algn="ctr"/>
            <a:r>
              <a:rPr lang="zh-CN" altLang="en-US"/>
              <a:t>Yellow: Asia</a:t>
            </a:r>
            <a:endParaRPr lang="zh-CN" altLang="en-US"/>
          </a:p>
          <a:p>
            <a:pPr algn="ctr"/>
            <a:r>
              <a:rPr lang="zh-CN" altLang="en-US"/>
              <a:t>Green: Australia</a:t>
            </a:r>
            <a:endParaRPr lang="zh-CN" altLang="en-US"/>
          </a:p>
        </p:txBody>
      </p:sp>
      <p:sp>
        <p:nvSpPr>
          <p:cNvPr id="3" name="圆角矩形 2"/>
          <p:cNvSpPr/>
          <p:nvPr/>
        </p:nvSpPr>
        <p:spPr>
          <a:xfrm>
            <a:off x="469265" y="338455"/>
            <a:ext cx="9618345"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Five interlocking rings of the Olympic Winter Games</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8500110" y="1543050"/>
            <a:ext cx="3311525" cy="4399915"/>
          </a:xfrm>
          <a:prstGeom prst="rect">
            <a:avLst/>
          </a:prstGeom>
          <a:noFill/>
        </p:spPr>
        <p:txBody>
          <a:bodyPr wrap="square" rtlCol="0">
            <a:spAutoFit/>
          </a:bodyPr>
          <a:lstStyle/>
          <a:p>
            <a:pPr fontAlgn="auto">
              <a:lnSpc>
                <a:spcPct val="200000"/>
              </a:lnSpc>
            </a:pPr>
            <a:r>
              <a:rPr lang="zh-CN" altLang="en-US" sz="2800">
                <a:latin typeface="Times New Roman" panose="02020603050405020304" pitchFamily="18" charset="0"/>
                <a:cs typeface="Times New Roman" panose="02020603050405020304" pitchFamily="18" charset="0"/>
              </a:rPr>
              <a:t>Blue: </a:t>
            </a:r>
            <a:endParaRPr lang="zh-CN" altLang="en-US" sz="2800">
              <a:latin typeface="Times New Roman" panose="02020603050405020304" pitchFamily="18" charset="0"/>
              <a:cs typeface="Times New Roman" panose="02020603050405020304" pitchFamily="18" charset="0"/>
            </a:endParaRPr>
          </a:p>
          <a:p>
            <a:pPr fontAlgn="auto">
              <a:lnSpc>
                <a:spcPct val="200000"/>
              </a:lnSpc>
            </a:pPr>
            <a:r>
              <a:rPr lang="zh-CN" altLang="en-US" sz="2800">
                <a:latin typeface="Times New Roman" panose="02020603050405020304" pitchFamily="18" charset="0"/>
                <a:cs typeface="Times New Roman" panose="02020603050405020304" pitchFamily="18" charset="0"/>
              </a:rPr>
              <a:t>Black: </a:t>
            </a:r>
            <a:endParaRPr lang="zh-CN" altLang="en-US" sz="2800">
              <a:latin typeface="Times New Roman" panose="02020603050405020304" pitchFamily="18" charset="0"/>
              <a:cs typeface="Times New Roman" panose="02020603050405020304" pitchFamily="18" charset="0"/>
            </a:endParaRPr>
          </a:p>
          <a:p>
            <a:pPr fontAlgn="auto">
              <a:lnSpc>
                <a:spcPct val="200000"/>
              </a:lnSpc>
            </a:pPr>
            <a:r>
              <a:rPr lang="zh-CN" altLang="en-US" sz="2800">
                <a:latin typeface="Times New Roman" panose="02020603050405020304" pitchFamily="18" charset="0"/>
                <a:cs typeface="Times New Roman" panose="02020603050405020304" pitchFamily="18" charset="0"/>
              </a:rPr>
              <a:t>Red: </a:t>
            </a:r>
            <a:endParaRPr lang="zh-CN" altLang="en-US" sz="2800">
              <a:latin typeface="Times New Roman" panose="02020603050405020304" pitchFamily="18" charset="0"/>
              <a:cs typeface="Times New Roman" panose="02020603050405020304" pitchFamily="18" charset="0"/>
            </a:endParaRPr>
          </a:p>
          <a:p>
            <a:pPr fontAlgn="auto">
              <a:lnSpc>
                <a:spcPct val="200000"/>
              </a:lnSpc>
            </a:pPr>
            <a:r>
              <a:rPr lang="zh-CN" altLang="en-US" sz="2800">
                <a:latin typeface="Times New Roman" panose="02020603050405020304" pitchFamily="18" charset="0"/>
                <a:cs typeface="Times New Roman" panose="02020603050405020304" pitchFamily="18" charset="0"/>
              </a:rPr>
              <a:t>Yellow: </a:t>
            </a:r>
            <a:endParaRPr lang="zh-CN" altLang="en-US" sz="2800">
              <a:latin typeface="Times New Roman" panose="02020603050405020304" pitchFamily="18" charset="0"/>
              <a:cs typeface="Times New Roman" panose="02020603050405020304" pitchFamily="18" charset="0"/>
            </a:endParaRPr>
          </a:p>
          <a:p>
            <a:pPr fontAlgn="auto">
              <a:lnSpc>
                <a:spcPct val="200000"/>
              </a:lnSpc>
            </a:pPr>
            <a:r>
              <a:rPr lang="zh-CN" altLang="en-US" sz="2800">
                <a:latin typeface="Times New Roman" panose="02020603050405020304" pitchFamily="18" charset="0"/>
                <a:cs typeface="Times New Roman" panose="02020603050405020304" pitchFamily="18" charset="0"/>
              </a:rPr>
              <a:t>Green: </a:t>
            </a:r>
            <a:endParaRPr lang="zh-CN" altLang="en-US" sz="2800">
              <a:latin typeface="Times New Roman" panose="02020603050405020304" pitchFamily="18" charset="0"/>
              <a:cs typeface="Times New Roman" panose="02020603050405020304" pitchFamily="18" charset="0"/>
            </a:endParaRPr>
          </a:p>
        </p:txBody>
      </p:sp>
      <p:sp>
        <p:nvSpPr>
          <p:cNvPr id="5" name="文本框 4"/>
          <p:cNvSpPr txBox="1"/>
          <p:nvPr/>
        </p:nvSpPr>
        <p:spPr>
          <a:xfrm>
            <a:off x="9770110" y="1972310"/>
            <a:ext cx="1616710" cy="521970"/>
          </a:xfrm>
          <a:prstGeom prst="rect">
            <a:avLst/>
          </a:prstGeom>
          <a:noFill/>
          <a:ln w="38100">
            <a:solidFill>
              <a:srgbClr val="00B0F0"/>
            </a:solidFill>
          </a:ln>
        </p:spPr>
        <p:txBody>
          <a:bodyPr wrap="square" rtlCol="0">
            <a:spAutoFit/>
          </a:bodyPr>
          <a:lstStyle/>
          <a:p>
            <a:r>
              <a:rPr lang="zh-CN" altLang="en-US" sz="2800">
                <a:latin typeface="Times New Roman" panose="02020603050405020304" pitchFamily="18" charset="0"/>
                <a:cs typeface="Times New Roman" panose="02020603050405020304" pitchFamily="18" charset="0"/>
                <a:sym typeface="+mn-ea"/>
              </a:rPr>
              <a:t>Europe</a:t>
            </a:r>
            <a:endParaRPr lang="zh-CN" altLang="en-US" sz="2800">
              <a:latin typeface="Times New Roman" panose="02020603050405020304" pitchFamily="18" charset="0"/>
              <a:cs typeface="Times New Roman" panose="02020603050405020304" pitchFamily="18" charset="0"/>
            </a:endParaRPr>
          </a:p>
        </p:txBody>
      </p:sp>
      <p:sp>
        <p:nvSpPr>
          <p:cNvPr id="6" name="文本框 5"/>
          <p:cNvSpPr txBox="1"/>
          <p:nvPr/>
        </p:nvSpPr>
        <p:spPr>
          <a:xfrm>
            <a:off x="9801860" y="2726690"/>
            <a:ext cx="1584960" cy="521970"/>
          </a:xfrm>
          <a:prstGeom prst="rect">
            <a:avLst/>
          </a:prstGeom>
          <a:noFill/>
          <a:ln w="38100">
            <a:solidFill>
              <a:schemeClr val="tx1"/>
            </a:solidFill>
          </a:ln>
        </p:spPr>
        <p:txBody>
          <a:bodyPr wrap="square" rtlCol="0">
            <a:spAutoFit/>
          </a:bodyPr>
          <a:lstStyle/>
          <a:p>
            <a:pPr lvl="0" algn="l">
              <a:buClrTx/>
              <a:buSzTx/>
              <a:buFontTx/>
            </a:pPr>
            <a:r>
              <a:rPr lang="zh-CN" altLang="en-US" sz="2800">
                <a:latin typeface="Times New Roman" panose="02020603050405020304" pitchFamily="18" charset="0"/>
                <a:cs typeface="Times New Roman" panose="02020603050405020304" pitchFamily="18" charset="0"/>
                <a:sym typeface="+mn-ea"/>
              </a:rPr>
              <a:t>Africa</a:t>
            </a:r>
            <a:endParaRPr lang="zh-CN" altLang="en-US" sz="2800">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9801860" y="3613150"/>
            <a:ext cx="1586230" cy="521970"/>
          </a:xfrm>
          <a:prstGeom prst="rect">
            <a:avLst/>
          </a:prstGeom>
          <a:noFill/>
          <a:ln w="38100">
            <a:solidFill>
              <a:srgbClr val="FF0000"/>
            </a:solidFill>
          </a:ln>
        </p:spPr>
        <p:txBody>
          <a:bodyPr wrap="square" rtlCol="0">
            <a:spAutoFit/>
          </a:bodyPr>
          <a:lstStyle/>
          <a:p>
            <a:pPr lvl="0" algn="l">
              <a:buClrTx/>
              <a:buSzTx/>
              <a:buFontTx/>
            </a:pPr>
            <a:r>
              <a:rPr lang="zh-CN" altLang="en-US" sz="2800">
                <a:latin typeface="Times New Roman" panose="02020603050405020304" pitchFamily="18" charset="0"/>
                <a:cs typeface="Times New Roman" panose="02020603050405020304" pitchFamily="18" charset="0"/>
                <a:sym typeface="+mn-ea"/>
              </a:rPr>
              <a:t>America</a:t>
            </a:r>
            <a:endParaRPr lang="zh-CN" altLang="en-US" sz="2800">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9801860" y="4433570"/>
            <a:ext cx="1586865" cy="521970"/>
          </a:xfrm>
          <a:prstGeom prst="rect">
            <a:avLst/>
          </a:prstGeom>
          <a:noFill/>
          <a:ln w="38100">
            <a:solidFill>
              <a:srgbClr val="FFC000"/>
            </a:solidFill>
          </a:ln>
        </p:spPr>
        <p:txBody>
          <a:bodyPr wrap="square" rtlCol="0">
            <a:spAutoFit/>
          </a:bodyPr>
          <a:lstStyle/>
          <a:p>
            <a:pPr lvl="0" algn="l">
              <a:buClrTx/>
              <a:buSzTx/>
              <a:buFontTx/>
            </a:pPr>
            <a:r>
              <a:rPr lang="zh-CN" altLang="en-US" sz="2800">
                <a:latin typeface="Times New Roman" panose="02020603050405020304" pitchFamily="18" charset="0"/>
                <a:cs typeface="Times New Roman" panose="02020603050405020304" pitchFamily="18" charset="0"/>
                <a:sym typeface="+mn-ea"/>
              </a:rPr>
              <a:t>Asia</a:t>
            </a:r>
            <a:endParaRPr lang="zh-CN" altLang="en-US" sz="28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9770110" y="5253990"/>
            <a:ext cx="1585595" cy="521970"/>
          </a:xfrm>
          <a:prstGeom prst="rect">
            <a:avLst/>
          </a:prstGeom>
          <a:noFill/>
          <a:ln w="38100">
            <a:solidFill>
              <a:srgbClr val="00B050"/>
            </a:solidFill>
          </a:ln>
        </p:spPr>
        <p:txBody>
          <a:bodyPr wrap="square" rtlCol="0">
            <a:spAutoFit/>
          </a:bodyPr>
          <a:lstStyle/>
          <a:p>
            <a:pPr lvl="0" algn="l">
              <a:buClrTx/>
              <a:buSzTx/>
              <a:buFontTx/>
            </a:pPr>
            <a:r>
              <a:rPr lang="zh-CN" altLang="en-US" sz="2800">
                <a:latin typeface="Times New Roman" panose="02020603050405020304" pitchFamily="18" charset="0"/>
                <a:cs typeface="Times New Roman" panose="02020603050405020304" pitchFamily="18" charset="0"/>
                <a:sym typeface="+mn-ea"/>
              </a:rPr>
              <a:t>Australia</a:t>
            </a:r>
            <a:endParaRPr lang="zh-CN" altLang="en-US" sz="28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346575" y="1251585"/>
            <a:ext cx="2673350" cy="521970"/>
          </a:xfrm>
          <a:prstGeom prst="rect">
            <a:avLst/>
          </a:prstGeom>
          <a:noFill/>
          <a:ln w="28575">
            <a:solidFill>
              <a:srgbClr val="FFC0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The designer?</a:t>
            </a:r>
            <a:endParaRPr lang="en-US" altLang="zh-CN" u="sng"/>
          </a:p>
        </p:txBody>
      </p:sp>
      <p:sp>
        <p:nvSpPr>
          <p:cNvPr id="13" name="文本框 12"/>
          <p:cNvSpPr txBox="1"/>
          <p:nvPr/>
        </p:nvSpPr>
        <p:spPr>
          <a:xfrm>
            <a:off x="4090035" y="2008505"/>
            <a:ext cx="3361690" cy="953135"/>
          </a:xfrm>
          <a:prstGeom prst="rect">
            <a:avLst/>
          </a:prstGeom>
          <a:noFill/>
          <a:ln w="38100">
            <a:solidFill>
              <a:srgbClr val="FFC000"/>
            </a:solidFill>
          </a:ln>
        </p:spPr>
        <p:txBody>
          <a:bodyPr wrap="square" rtlCol="0">
            <a:spAutoFit/>
          </a:bodyPr>
          <a:lstStyle/>
          <a:p>
            <a:pPr algn="ctr"/>
            <a:r>
              <a:rPr lang="zh-CN" altLang="en-US" sz="2800">
                <a:latin typeface="Times New Roman" panose="02020603050405020304" pitchFamily="18" charset="0"/>
                <a:cs typeface="Times New Roman" panose="02020603050405020304" pitchFamily="18" charset="0"/>
              </a:rPr>
              <a:t>皮埃尔·德·顾拜旦</a:t>
            </a:r>
            <a:endParaRPr lang="zh-CN" altLang="en-US" sz="2800">
              <a:latin typeface="Times New Roman" panose="02020603050405020304" pitchFamily="18" charset="0"/>
              <a:cs typeface="Times New Roman" panose="02020603050405020304" pitchFamily="18" charset="0"/>
            </a:endParaRPr>
          </a:p>
          <a:p>
            <a:pPr algn="ctr"/>
            <a:r>
              <a:rPr lang="zh-CN" altLang="en-US" sz="2800">
                <a:latin typeface="Times New Roman" panose="02020603050405020304" pitchFamily="18" charset="0"/>
                <a:cs typeface="Times New Roman" panose="02020603050405020304" pitchFamily="18" charset="0"/>
              </a:rPr>
              <a:t>(Pierre de Coubertin</a:t>
            </a:r>
            <a:r>
              <a:rPr lang="en-US" altLang="zh-CN" sz="2800">
                <a:latin typeface="Times New Roman" panose="02020603050405020304" pitchFamily="18" charset="0"/>
                <a:cs typeface="Times New Roman" panose="02020603050405020304" pitchFamily="18" charset="0"/>
              </a:rPr>
              <a:t>)</a:t>
            </a:r>
            <a:endParaRPr lang="en-US" altLang="zh-CN" sz="2800">
              <a:latin typeface="Times New Roman" panose="02020603050405020304" pitchFamily="18" charset="0"/>
              <a:cs typeface="Times New Roman" panose="02020603050405020304" pitchFamily="18" charset="0"/>
            </a:endParaRPr>
          </a:p>
        </p:txBody>
      </p:sp>
      <p:sp>
        <p:nvSpPr>
          <p:cNvPr id="14" name="文本框 13"/>
          <p:cNvSpPr txBox="1"/>
          <p:nvPr/>
        </p:nvSpPr>
        <p:spPr>
          <a:xfrm>
            <a:off x="855345" y="3196590"/>
            <a:ext cx="6321425" cy="521970"/>
          </a:xfrm>
          <a:prstGeom prst="rect">
            <a:avLst/>
          </a:prstGeom>
          <a:noFill/>
          <a:ln w="19050">
            <a:solidFill>
              <a:srgbClr val="00B050"/>
            </a:solidFill>
          </a:ln>
        </p:spPr>
        <p:txBody>
          <a:bodyPr wrap="square" rtlCol="0">
            <a:spAutoFit/>
          </a:bodyPr>
          <a:lstStyle/>
          <a:p>
            <a:r>
              <a:rPr lang="zh-CN" altLang="en-US" sz="2800">
                <a:latin typeface="Times New Roman" panose="02020603050405020304" pitchFamily="18" charset="0"/>
                <a:cs typeface="Times New Roman" panose="02020603050405020304" pitchFamily="18" charset="0"/>
              </a:rPr>
              <a:t>The symbolism of the Olympic rings</a:t>
            </a:r>
            <a:r>
              <a:rPr lang="en-US" altLang="zh-CN" sz="2800">
                <a:latin typeface="Times New Roman" panose="02020603050405020304" pitchFamily="18" charset="0"/>
                <a:cs typeface="Times New Roman" panose="02020603050405020304" pitchFamily="18" charset="0"/>
              </a:rPr>
              <a:t>?</a:t>
            </a:r>
            <a:endParaRPr lang="en-US" altLang="zh-CN" sz="2800">
              <a:latin typeface="Times New Roman" panose="02020603050405020304" pitchFamily="18" charset="0"/>
              <a:cs typeface="Times New Roman" panose="02020603050405020304" pitchFamily="18" charset="0"/>
            </a:endParaRPr>
          </a:p>
        </p:txBody>
      </p:sp>
      <p:sp>
        <p:nvSpPr>
          <p:cNvPr id="15" name="文本框 14"/>
          <p:cNvSpPr txBox="1"/>
          <p:nvPr/>
        </p:nvSpPr>
        <p:spPr>
          <a:xfrm>
            <a:off x="762635" y="3872865"/>
            <a:ext cx="7461885" cy="2676525"/>
          </a:xfrm>
          <a:prstGeom prst="rect">
            <a:avLst/>
          </a:prstGeom>
          <a:noFill/>
          <a:ln w="19050">
            <a:solidFill>
              <a:srgbClr val="00B050"/>
            </a:solidFill>
          </a:ln>
        </p:spPr>
        <p:txBody>
          <a:bodyPr wrap="square" rtlCol="0">
            <a:spAutoFit/>
          </a:bodyPr>
          <a:lstStyle/>
          <a:p>
            <a:r>
              <a:rPr sz="2800">
                <a:latin typeface="Times New Roman" panose="02020603050405020304" pitchFamily="18" charset="0"/>
                <a:cs typeface="Times New Roman" panose="02020603050405020304" pitchFamily="18" charset="0"/>
              </a:rPr>
              <a:t>The Olympics five wreaths </a:t>
            </a:r>
            <a:r>
              <a:rPr lang="en-US" sz="2800">
                <a:latin typeface="Times New Roman" panose="02020603050405020304" pitchFamily="18" charset="0"/>
                <a:cs typeface="Times New Roman" panose="02020603050405020304" pitchFamily="18" charset="0"/>
              </a:rPr>
              <a:t>button up mutually, which </a:t>
            </a:r>
            <a:r>
              <a:rPr sz="2800">
                <a:latin typeface="Times New Roman" panose="02020603050405020304" pitchFamily="18" charset="0"/>
                <a:cs typeface="Times New Roman" panose="02020603050405020304" pitchFamily="18" charset="0"/>
              </a:rPr>
              <a:t>not only </a:t>
            </a:r>
            <a:r>
              <a:rPr lang="en-US" sz="2800">
                <a:latin typeface="Times New Roman" panose="02020603050405020304" pitchFamily="18" charset="0"/>
                <a:cs typeface="Times New Roman" panose="02020603050405020304" pitchFamily="18" charset="0"/>
              </a:rPr>
              <a:t>represents the </a:t>
            </a:r>
            <a:r>
              <a:rPr sz="2800" u="sng">
                <a:latin typeface="Times New Roman" panose="02020603050405020304" pitchFamily="18" charset="0"/>
                <a:cs typeface="Times New Roman" panose="02020603050405020304" pitchFamily="18" charset="0"/>
              </a:rPr>
              <a:t> </a:t>
            </a:r>
            <a:r>
              <a:rPr lang="en-US" sz="2800" u="sng">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a:t>
            </a:r>
            <a:r>
              <a:rPr sz="2800">
                <a:latin typeface="Times New Roman" panose="02020603050405020304" pitchFamily="18" charset="0"/>
                <a:cs typeface="Times New Roman" panose="02020603050405020304" pitchFamily="18" charset="0"/>
              </a:rPr>
              <a:t>of the athletes of the five continents and the world under the Olympic </a:t>
            </a:r>
            <a:r>
              <a:rPr lang="en-US" sz="2800">
                <a:latin typeface="Times New Roman" panose="02020603050405020304" pitchFamily="18" charset="0"/>
                <a:cs typeface="Times New Roman" panose="02020603050405020304" pitchFamily="18" charset="0"/>
              </a:rPr>
              <a:t>Games</a:t>
            </a:r>
            <a:r>
              <a:rPr sz="2800">
                <a:latin typeface="Times New Roman" panose="02020603050405020304" pitchFamily="18" charset="0"/>
                <a:cs typeface="Times New Roman" panose="02020603050405020304" pitchFamily="18" charset="0"/>
              </a:rPr>
              <a:t>, but also emphasizes that all athletes should meet in the stadium</a:t>
            </a:r>
            <a:r>
              <a:rPr lang="en-US" sz="2800">
                <a:latin typeface="Times New Roman" panose="02020603050405020304" pitchFamily="18" charset="0"/>
                <a:cs typeface="Times New Roman" panose="02020603050405020304" pitchFamily="18" charset="0"/>
              </a:rPr>
              <a:t> in a ________ sporting spirit</a:t>
            </a:r>
            <a:r>
              <a:rPr sz="2800">
                <a:latin typeface="Times New Roman" panose="02020603050405020304" pitchFamily="18" charset="0"/>
                <a:cs typeface="Times New Roman" panose="02020603050405020304" pitchFamily="18" charset="0"/>
              </a:rPr>
              <a:t>.</a:t>
            </a:r>
            <a:endParaRPr sz="2800">
              <a:latin typeface="Times New Roman" panose="02020603050405020304" pitchFamily="18" charset="0"/>
              <a:cs typeface="Times New Roman" panose="02020603050405020304" pitchFamily="18" charset="0"/>
            </a:endParaRPr>
          </a:p>
        </p:txBody>
      </p:sp>
      <p:pic>
        <p:nvPicPr>
          <p:cNvPr id="18" name="图片 17" descr="0020033091583655_b"/>
          <p:cNvPicPr>
            <a:picLocks noChangeAspect="1"/>
          </p:cNvPicPr>
          <p:nvPr/>
        </p:nvPicPr>
        <p:blipFill>
          <a:blip r:embed="rId1"/>
          <a:srcRect t="13481" b="31694"/>
          <a:stretch>
            <a:fillRect/>
          </a:stretch>
        </p:blipFill>
        <p:spPr>
          <a:xfrm>
            <a:off x="637540" y="1176655"/>
            <a:ext cx="3049905" cy="1865630"/>
          </a:xfrm>
          <a:prstGeom prst="rect">
            <a:avLst/>
          </a:prstGeom>
        </p:spPr>
      </p:pic>
      <p:sp>
        <p:nvSpPr>
          <p:cNvPr id="10" name="圆角矩形 9"/>
          <p:cNvSpPr/>
          <p:nvPr/>
        </p:nvSpPr>
        <p:spPr>
          <a:xfrm>
            <a:off x="4346575" y="4135120"/>
            <a:ext cx="3642995" cy="59944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a:solidFill>
                  <a:schemeClr val="tx1"/>
                </a:solidFill>
                <a:latin typeface="Times New Roman" panose="02020603050405020304" pitchFamily="18" charset="0"/>
                <a:cs typeface="Times New Roman" panose="02020603050405020304" pitchFamily="18" charset="0"/>
                <a:sym typeface="+mn-ea"/>
              </a:rPr>
              <a:t> reunion and friendship</a:t>
            </a:r>
            <a:r>
              <a:rPr sz="2800">
                <a:latin typeface="Times New Roman" panose="02020603050405020304" pitchFamily="18" charset="0"/>
                <a:cs typeface="Times New Roman" panose="02020603050405020304" pitchFamily="18" charset="0"/>
                <a:sym typeface="+mn-ea"/>
              </a:rPr>
              <a:t> </a:t>
            </a:r>
            <a:endParaRPr lang="zh-CN" altLang="en-US" sz="2800"/>
          </a:p>
        </p:txBody>
      </p:sp>
      <p:sp>
        <p:nvSpPr>
          <p:cNvPr id="2" name="圆角矩形 1"/>
          <p:cNvSpPr/>
          <p:nvPr/>
        </p:nvSpPr>
        <p:spPr>
          <a:xfrm>
            <a:off x="5402580" y="5488940"/>
            <a:ext cx="2586990" cy="59944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800">
                <a:solidFill>
                  <a:schemeClr val="tx1"/>
                </a:solidFill>
                <a:latin typeface="Times New Roman" panose="02020603050405020304" pitchFamily="18" charset="0"/>
                <a:cs typeface="Times New Roman" panose="02020603050405020304" pitchFamily="18" charset="0"/>
                <a:sym typeface="+mn-ea"/>
              </a:rPr>
              <a:t> </a:t>
            </a:r>
            <a:r>
              <a:rPr lang="en-US" sz="2800">
                <a:solidFill>
                  <a:schemeClr val="tx1"/>
                </a:solidFill>
                <a:latin typeface="Times New Roman" panose="02020603050405020304" pitchFamily="18" charset="0"/>
                <a:cs typeface="Times New Roman" panose="02020603050405020304" pitchFamily="18" charset="0"/>
                <a:sym typeface="+mn-ea"/>
              </a:rPr>
              <a:t>fair and frank</a:t>
            </a:r>
            <a:endParaRPr lang="en-US" sz="2800">
              <a:solidFill>
                <a:schemeClr val="tx1"/>
              </a:solidFill>
              <a:latin typeface="Times New Roman" panose="02020603050405020304" pitchFamily="18" charset="0"/>
              <a:cs typeface="Times New Roman" panose="02020603050405020304" pitchFamily="18" charset="0"/>
              <a:sym typeface="+mn-ea"/>
            </a:endParaRPr>
          </a:p>
        </p:txBody>
      </p:sp>
      <p:pic>
        <p:nvPicPr>
          <p:cNvPr id="17" name="图片 16"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amond(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diamond(in)">
                                      <p:cBhvr>
                                        <p:cTn id="6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bldLvl="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1" grpId="0" bldLvl="0" animBg="1"/>
      <p:bldP spid="11" grpId="1" animBg="1"/>
      <p:bldP spid="13" grpId="0" bldLvl="0" animBg="1"/>
      <p:bldP spid="13" grpId="1" animBg="1"/>
      <p:bldP spid="14" grpId="0" animBg="1"/>
      <p:bldP spid="14" grpId="1" animBg="1"/>
      <p:bldP spid="15" grpId="0" bldLvl="0" animBg="1"/>
      <p:bldP spid="15" grpId="1" animBg="1"/>
      <p:bldP spid="10" grpId="0" bldLvl="0" animBg="1"/>
      <p:bldP spid="10" grpId="1" animBg="1"/>
      <p:bldP spid="2" grpId="0" bldLvl="0" animBg="1"/>
      <p:bldP spid="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469265" y="338455"/>
            <a:ext cx="4446905"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2022 Olympic torch </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descr="139721952_16124526515951n"/>
          <p:cNvPicPr>
            <a:picLocks noChangeAspect="1"/>
          </p:cNvPicPr>
          <p:nvPr/>
        </p:nvPicPr>
        <p:blipFill>
          <a:blip r:embed="rId1"/>
          <a:stretch>
            <a:fillRect/>
          </a:stretch>
        </p:blipFill>
        <p:spPr>
          <a:xfrm>
            <a:off x="675005" y="1474470"/>
            <a:ext cx="501650" cy="4733925"/>
          </a:xfrm>
          <a:prstGeom prst="rect">
            <a:avLst/>
          </a:prstGeom>
        </p:spPr>
      </p:pic>
      <p:pic>
        <p:nvPicPr>
          <p:cNvPr id="4" name="图片 3" descr="139721952_16124526515951n"/>
          <p:cNvPicPr>
            <a:picLocks noChangeAspect="1"/>
          </p:cNvPicPr>
          <p:nvPr/>
        </p:nvPicPr>
        <p:blipFill>
          <a:blip r:embed="rId1"/>
          <a:stretch>
            <a:fillRect/>
          </a:stretch>
        </p:blipFill>
        <p:spPr>
          <a:xfrm>
            <a:off x="1374140" y="1474470"/>
            <a:ext cx="501650" cy="4733925"/>
          </a:xfrm>
          <a:prstGeom prst="rect">
            <a:avLst/>
          </a:prstGeom>
        </p:spPr>
      </p:pic>
      <p:sp>
        <p:nvSpPr>
          <p:cNvPr id="5" name="文本框 4"/>
          <p:cNvSpPr txBox="1"/>
          <p:nvPr/>
        </p:nvSpPr>
        <p:spPr>
          <a:xfrm>
            <a:off x="2660015" y="1167130"/>
            <a:ext cx="7982585" cy="521970"/>
          </a:xfrm>
          <a:prstGeom prst="rect">
            <a:avLst/>
          </a:prstGeom>
          <a:noFill/>
          <a:ln w="12700">
            <a:solidFill>
              <a:srgbClr val="FFC000"/>
            </a:solidFill>
          </a:ln>
        </p:spPr>
        <p:txBody>
          <a:bodyPr wrap="square" rtlCol="0">
            <a:spAutoFit/>
          </a:bodyPr>
          <a:lstStyle/>
          <a:p>
            <a:r>
              <a:rPr lang="en-US" altLang="zh-CN" sz="2800">
                <a:latin typeface="Times New Roman" panose="02020603050405020304" pitchFamily="18" charset="0"/>
                <a:cs typeface="Times New Roman" panose="02020603050405020304" pitchFamily="18" charset="0"/>
              </a:rPr>
              <a:t>What is the name of the Beijing </a:t>
            </a:r>
            <a:r>
              <a:rPr lang="en-US" altLang="zh-CN" sz="2800">
                <a:latin typeface="Times New Roman" panose="02020603050405020304" pitchFamily="18" charset="0"/>
                <a:cs typeface="Times New Roman" panose="02020603050405020304" pitchFamily="18" charset="0"/>
                <a:sym typeface="+mn-ea"/>
              </a:rPr>
              <a:t>2022 Olympic torch?</a:t>
            </a:r>
            <a:r>
              <a:rPr lang="en-US" altLang="zh-CN"/>
              <a:t> </a:t>
            </a:r>
            <a:endParaRPr lang="en-US" altLang="zh-CN"/>
          </a:p>
        </p:txBody>
      </p:sp>
      <p:sp>
        <p:nvSpPr>
          <p:cNvPr id="6" name="云形标注 5"/>
          <p:cNvSpPr/>
          <p:nvPr/>
        </p:nvSpPr>
        <p:spPr>
          <a:xfrm>
            <a:off x="7198995" y="250825"/>
            <a:ext cx="4062730" cy="916305"/>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FF0000"/>
                </a:solidFill>
                <a:latin typeface="Times New Roman" panose="02020603050405020304" pitchFamily="18" charset="0"/>
                <a:cs typeface="Times New Roman" panose="02020603050405020304" pitchFamily="18" charset="0"/>
              </a:rPr>
              <a:t>Flying(</a:t>
            </a:r>
            <a:r>
              <a:rPr lang="zh-CN" altLang="en-US" sz="3600" b="1">
                <a:solidFill>
                  <a:srgbClr val="FF0000"/>
                </a:solidFill>
                <a:latin typeface="Times New Roman" panose="02020603050405020304" pitchFamily="18" charset="0"/>
                <a:cs typeface="Times New Roman" panose="02020603050405020304" pitchFamily="18" charset="0"/>
              </a:rPr>
              <a:t>飞扬</a:t>
            </a:r>
            <a:r>
              <a:rPr lang="en-US" altLang="zh-CN" sz="3600" b="1">
                <a:solidFill>
                  <a:srgbClr val="FF0000"/>
                </a:solidFill>
                <a:latin typeface="Times New Roman" panose="02020603050405020304" pitchFamily="18" charset="0"/>
                <a:cs typeface="Times New Roman" panose="02020603050405020304" pitchFamily="18" charset="0"/>
              </a:rPr>
              <a:t>)</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160905" y="2521585"/>
            <a:ext cx="9406255" cy="1814830"/>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a:t>
            </a:r>
            <a:r>
              <a:rPr lang="zh-CN" altLang="en-US" sz="2800">
                <a:latin typeface="Times New Roman" panose="02020603050405020304" pitchFamily="18" charset="0"/>
                <a:cs typeface="Times New Roman" panose="02020603050405020304" pitchFamily="18" charset="0"/>
              </a:rPr>
              <a:t>s the torch turns, the whirling red line hidden in the crack seems to stretch endlessly, representing mankind's relentless pursuit of brightness, peace, excellence and the values promoted by the Olympic Movement.</a:t>
            </a:r>
            <a:endParaRPr lang="zh-CN" altLang="en-US" sz="2800">
              <a:latin typeface="Times New Roman" panose="02020603050405020304" pitchFamily="18" charset="0"/>
              <a:cs typeface="Times New Roman" panose="02020603050405020304" pitchFamily="18" charset="0"/>
            </a:endParaRPr>
          </a:p>
        </p:txBody>
      </p:sp>
      <p:sp>
        <p:nvSpPr>
          <p:cNvPr id="8" name="文本框 7"/>
          <p:cNvSpPr txBox="1"/>
          <p:nvPr/>
        </p:nvSpPr>
        <p:spPr>
          <a:xfrm>
            <a:off x="2073275" y="4528185"/>
            <a:ext cx="9307195" cy="138366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Beaming with dynamism and vitality, the two-tone torch presents a metaphor of ice and fire, symbolizing how it will bring light and warmth to the winter sports gala.</a:t>
            </a:r>
            <a:endParaRPr lang="zh-CN" altLang="en-US" sz="2800">
              <a:latin typeface="Times New Roman" panose="02020603050405020304" pitchFamily="18" charset="0"/>
              <a:cs typeface="Times New Roman" panose="02020603050405020304" pitchFamily="18" charset="0"/>
            </a:endParaRPr>
          </a:p>
        </p:txBody>
      </p:sp>
      <p:sp>
        <p:nvSpPr>
          <p:cNvPr id="9" name="文本框 8"/>
          <p:cNvSpPr txBox="1"/>
          <p:nvPr/>
        </p:nvSpPr>
        <p:spPr>
          <a:xfrm>
            <a:off x="2279650" y="1891665"/>
            <a:ext cx="8195310" cy="521970"/>
          </a:xfrm>
          <a:prstGeom prst="rect">
            <a:avLst/>
          </a:prstGeom>
          <a:noFill/>
          <a:ln w="12700">
            <a:solidFill>
              <a:srgbClr val="FFC000"/>
            </a:solidFill>
          </a:ln>
        </p:spPr>
        <p:txBody>
          <a:bodyPr wrap="square" rtlCol="0">
            <a:spAutoFit/>
          </a:bodyPr>
          <a:lstStyle/>
          <a:p>
            <a:pPr lvl="0" algn="l">
              <a:buClrTx/>
              <a:buSzTx/>
              <a:buFontTx/>
            </a:pPr>
            <a:r>
              <a:rPr lang="en-US" altLang="zh-CN" sz="2800">
                <a:latin typeface="Times New Roman" panose="02020603050405020304" pitchFamily="18" charset="0"/>
                <a:cs typeface="Times New Roman" panose="02020603050405020304" pitchFamily="18" charset="0"/>
                <a:sym typeface="+mn-ea"/>
              </a:rPr>
              <a:t>Translate the following passage and keep them in mind.</a:t>
            </a:r>
            <a:endParaRPr lang="en-US" altLang="zh-CN" sz="2800">
              <a:latin typeface="Times New Roman" panose="02020603050405020304" pitchFamily="18" charset="0"/>
              <a:cs typeface="Times New Roman" panose="02020603050405020304" pitchFamily="18" charset="0"/>
              <a:sym typeface="+mn-ea"/>
            </a:endParaRPr>
          </a:p>
        </p:txBody>
      </p:sp>
      <p:sp>
        <p:nvSpPr>
          <p:cNvPr id="10" name="圆角矩形 9"/>
          <p:cNvSpPr/>
          <p:nvPr/>
        </p:nvSpPr>
        <p:spPr>
          <a:xfrm>
            <a:off x="2192020" y="4444365"/>
            <a:ext cx="9069070" cy="186118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红色线条随火炬转动，似无限延伸，表达了人类生生不息、向往光明与和平、追求卓越的期望和奥林匹克运动的力量。</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1" name="圆角矩形 10"/>
          <p:cNvSpPr/>
          <p:nvPr/>
        </p:nvSpPr>
        <p:spPr>
          <a:xfrm>
            <a:off x="2142490" y="2540635"/>
            <a:ext cx="9069070" cy="186118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双色火炬外形极具动感和活力，象征冰火相约，照亮冰雪，温暖世界。</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style.rotation</p:attrName>
                                        </p:attrNameLst>
                                      </p:cBhvr>
                                      <p:tavLst>
                                        <p:tav tm="0">
                                          <p:val>
                                            <p:fltVal val="720"/>
                                          </p:val>
                                        </p:tav>
                                        <p:tav tm="100000">
                                          <p:val>
                                            <p:fltVal val="0"/>
                                          </p:val>
                                        </p:tav>
                                      </p:tavLst>
                                    </p:anim>
                                    <p:anim calcmode="lin" valueType="num">
                                      <p:cBhvr>
                                        <p:cTn id="34" dur="2000" fill="hold"/>
                                        <p:tgtEl>
                                          <p:spTgt spid="10"/>
                                        </p:tgtEl>
                                        <p:attrNameLst>
                                          <p:attrName>ppt_h</p:attrName>
                                        </p:attrNameLst>
                                      </p:cBhvr>
                                      <p:tavLst>
                                        <p:tav tm="0">
                                          <p:val>
                                            <p:fltVal val="0"/>
                                          </p:val>
                                        </p:tav>
                                        <p:tav tm="100000">
                                          <p:val>
                                            <p:strVal val="#ppt_h"/>
                                          </p:val>
                                        </p:tav>
                                      </p:tavLst>
                                    </p:anim>
                                    <p:anim calcmode="lin" valueType="num">
                                      <p:cBhvr>
                                        <p:cTn id="35"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2" nodeType="clickEffect">
                                  <p:stCondLst>
                                    <p:cond delay="0"/>
                                  </p:stCondLst>
                                  <p:childTnLst>
                                    <p:animMotion origin="layout" path="M 0 0 L -0.00151042 -0.31463 " pathEditMode="relative" rAng="0" ptsTypes="">
                                      <p:cBhvr>
                                        <p:cTn id="39" dur="2000" fill="hold"/>
                                        <p:tgtEl>
                                          <p:spTgt spid="10"/>
                                        </p:tgtEl>
                                        <p:attrNameLst>
                                          <p:attrName>ppt_x</p:attrName>
                                          <p:attrName>ppt_y</p:attrName>
                                        </p:attrNameLst>
                                      </p:cBhvr>
                                      <p:rCtr x="100" y="-15900"/>
                                    </p:animMotion>
                                  </p:childTnLst>
                                </p:cTn>
                              </p:par>
                            </p:childTnLst>
                          </p:cTn>
                        </p:par>
                      </p:childTnLst>
                    </p:cTn>
                  </p:par>
                  <p:par>
                    <p:cTn id="40" fill="hold">
                      <p:stCondLst>
                        <p:cond delay="indefinite"/>
                      </p:stCondLst>
                      <p:childTnLst>
                        <p:par>
                          <p:cTn id="41" fill="hold">
                            <p:stCondLst>
                              <p:cond delay="0"/>
                            </p:stCondLst>
                            <p:childTnLst>
                              <p:par>
                                <p:cTn id="42" presetID="35"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000"/>
                                        <p:tgtEl>
                                          <p:spTgt spid="11"/>
                                        </p:tgtEl>
                                      </p:cBhvr>
                                    </p:animEffect>
                                    <p:anim calcmode="lin" valueType="num">
                                      <p:cBhvr>
                                        <p:cTn id="45" dur="2000" fill="hold"/>
                                        <p:tgtEl>
                                          <p:spTgt spid="11"/>
                                        </p:tgtEl>
                                        <p:attrNameLst>
                                          <p:attrName>style.rotation</p:attrName>
                                        </p:attrNameLst>
                                      </p:cBhvr>
                                      <p:tavLst>
                                        <p:tav tm="0">
                                          <p:val>
                                            <p:fltVal val="720"/>
                                          </p:val>
                                        </p:tav>
                                        <p:tav tm="100000">
                                          <p:val>
                                            <p:fltVal val="0"/>
                                          </p:val>
                                        </p:tav>
                                      </p:tavLst>
                                    </p:anim>
                                    <p:anim calcmode="lin" valueType="num">
                                      <p:cBhvr>
                                        <p:cTn id="46" dur="2000" fill="hold"/>
                                        <p:tgtEl>
                                          <p:spTgt spid="11"/>
                                        </p:tgtEl>
                                        <p:attrNameLst>
                                          <p:attrName>ppt_h</p:attrName>
                                        </p:attrNameLst>
                                      </p:cBhvr>
                                      <p:tavLst>
                                        <p:tav tm="0">
                                          <p:val>
                                            <p:fltVal val="0"/>
                                          </p:val>
                                        </p:tav>
                                        <p:tav tm="100000">
                                          <p:val>
                                            <p:strVal val="#ppt_h"/>
                                          </p:val>
                                        </p:tav>
                                      </p:tavLst>
                                    </p:anim>
                                    <p:anim calcmode="lin" valueType="num">
                                      <p:cBhvr>
                                        <p:cTn id="47" dur="2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P spid="6" grpId="0" bldLvl="0" animBg="1"/>
      <p:bldP spid="6" grpId="1" animBg="1"/>
      <p:bldP spid="7" grpId="0"/>
      <p:bldP spid="7" grpId="1"/>
      <p:bldP spid="8" grpId="0"/>
      <p:bldP spid="8" grpId="1"/>
      <p:bldP spid="9" grpId="0" animBg="1"/>
      <p:bldP spid="9" grpId="1" animBg="1"/>
      <p:bldP spid="10" grpId="0" animBg="1"/>
      <p:bldP spid="10" grpId="1" animBg="1"/>
      <p:bldP spid="10" grpId="2" animBg="1"/>
      <p:bldP spid="11" grpId="0" bldLvl="0" animBg="1"/>
      <p:bldP spid="1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469265" y="201295"/>
            <a:ext cx="9605010"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mascot of the Beijing 2022 Olympic Winter Games </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grpSp>
        <p:nvGrpSpPr>
          <p:cNvPr id="6" name="组合 5"/>
          <p:cNvGrpSpPr/>
          <p:nvPr/>
        </p:nvGrpSpPr>
        <p:grpSpPr>
          <a:xfrm>
            <a:off x="334010" y="1228090"/>
            <a:ext cx="1867535" cy="2663442"/>
            <a:chOff x="1119" y="5551"/>
            <a:chExt cx="4177" cy="5582"/>
          </a:xfrm>
        </p:grpSpPr>
        <p:pic>
          <p:nvPicPr>
            <p:cNvPr id="2" name="图片 1" descr="冰墩墩"/>
            <p:cNvPicPr>
              <a:picLocks noChangeAspect="1"/>
            </p:cNvPicPr>
            <p:nvPr/>
          </p:nvPicPr>
          <p:blipFill>
            <a:blip r:embed="rId1"/>
            <a:stretch>
              <a:fillRect/>
            </a:stretch>
          </p:blipFill>
          <p:spPr>
            <a:xfrm>
              <a:off x="1422" y="5551"/>
              <a:ext cx="3874" cy="3654"/>
            </a:xfrm>
            <a:prstGeom prst="rect">
              <a:avLst/>
            </a:prstGeom>
          </p:spPr>
        </p:pic>
        <p:sp>
          <p:nvSpPr>
            <p:cNvPr id="5" name="文本框 4"/>
            <p:cNvSpPr txBox="1"/>
            <p:nvPr/>
          </p:nvSpPr>
          <p:spPr>
            <a:xfrm>
              <a:off x="1119" y="9394"/>
              <a:ext cx="4032" cy="1739"/>
            </a:xfrm>
            <a:prstGeom prst="rect">
              <a:avLst/>
            </a:prstGeom>
            <a:noFill/>
            <a:ln w="9525">
              <a:solidFill>
                <a:srgbClr val="FFC000"/>
              </a:solidFill>
            </a:ln>
          </p:spPr>
          <p:txBody>
            <a:bodyPr wrap="square" rtlCol="0">
              <a:spAutoFit/>
            </a:bodyPr>
            <a:lstStyle/>
            <a:p>
              <a:pPr algn="ctr"/>
              <a:r>
                <a:rPr lang="en-US" altLang="zh-CN" sz="2400">
                  <a:latin typeface="Times New Roman" panose="02020603050405020304" pitchFamily="18" charset="0"/>
                  <a:cs typeface="Times New Roman" panose="02020603050405020304" pitchFamily="18" charset="0"/>
                </a:rPr>
                <a:t>Bing </a:t>
              </a:r>
              <a:endParaRPr lang="en-US" altLang="zh-CN" sz="2400">
                <a:latin typeface="Times New Roman" panose="02020603050405020304" pitchFamily="18" charset="0"/>
                <a:cs typeface="Times New Roman" panose="02020603050405020304" pitchFamily="18" charset="0"/>
              </a:endParaRPr>
            </a:p>
            <a:p>
              <a:pPr algn="ctr"/>
              <a:r>
                <a:rPr lang="en-US" altLang="zh-CN" sz="2400">
                  <a:latin typeface="Times New Roman" panose="02020603050405020304" pitchFamily="18" charset="0"/>
                  <a:cs typeface="Times New Roman" panose="02020603050405020304" pitchFamily="18" charset="0"/>
                </a:rPr>
                <a:t>Dwen Dwen</a:t>
              </a:r>
              <a:endParaRPr lang="en-US" altLang="zh-CN" sz="2400">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377190" y="3981450"/>
            <a:ext cx="1698625" cy="2183418"/>
            <a:chOff x="14524" y="1660"/>
            <a:chExt cx="4328" cy="6566"/>
          </a:xfrm>
        </p:grpSpPr>
        <p:pic>
          <p:nvPicPr>
            <p:cNvPr id="4" name="图片 3" descr="雪容融"/>
            <p:cNvPicPr>
              <a:picLocks noChangeAspect="1"/>
            </p:cNvPicPr>
            <p:nvPr/>
          </p:nvPicPr>
          <p:blipFill>
            <a:blip r:embed="rId2"/>
            <a:stretch>
              <a:fillRect/>
            </a:stretch>
          </p:blipFill>
          <p:spPr>
            <a:xfrm>
              <a:off x="14758" y="1660"/>
              <a:ext cx="3288" cy="3913"/>
            </a:xfrm>
            <a:prstGeom prst="rect">
              <a:avLst/>
            </a:prstGeom>
          </p:spPr>
        </p:pic>
        <p:sp>
          <p:nvSpPr>
            <p:cNvPr id="7" name="文本框 6"/>
            <p:cNvSpPr txBox="1"/>
            <p:nvPr/>
          </p:nvSpPr>
          <p:spPr>
            <a:xfrm>
              <a:off x="14524" y="5730"/>
              <a:ext cx="4328" cy="2496"/>
            </a:xfrm>
            <a:prstGeom prst="rect">
              <a:avLst/>
            </a:prstGeom>
            <a:noFill/>
            <a:ln w="9525">
              <a:solidFill>
                <a:srgbClr val="FFC000"/>
              </a:solidFill>
            </a:ln>
          </p:spPr>
          <p:txBody>
            <a:bodyPr wrap="square" rtlCol="0">
              <a:spAutoFit/>
            </a:bodyPr>
            <a:lstStyle/>
            <a:p>
              <a:pPr algn="ctr"/>
              <a:r>
                <a:rPr lang="en-US" altLang="zh-CN" sz="2400">
                  <a:latin typeface="Times New Roman" panose="02020603050405020304" pitchFamily="18" charset="0"/>
                  <a:cs typeface="Times New Roman" panose="02020603050405020304" pitchFamily="18" charset="0"/>
                </a:rPr>
                <a:t>Xue </a:t>
              </a:r>
              <a:endParaRPr lang="en-US" altLang="zh-CN" sz="2400">
                <a:latin typeface="Times New Roman" panose="02020603050405020304" pitchFamily="18" charset="0"/>
                <a:cs typeface="Times New Roman" panose="02020603050405020304" pitchFamily="18" charset="0"/>
              </a:endParaRPr>
            </a:p>
            <a:p>
              <a:pPr algn="ctr"/>
              <a:r>
                <a:rPr lang="en-US" altLang="zh-CN" sz="2400">
                  <a:latin typeface="Times New Roman" panose="02020603050405020304" pitchFamily="18" charset="0"/>
                  <a:cs typeface="Times New Roman" panose="02020603050405020304" pitchFamily="18" charset="0"/>
                </a:rPr>
                <a:t>Rhon Rhon</a:t>
              </a:r>
              <a:endParaRPr lang="zh-CN" altLang="en-US" sz="2400">
                <a:latin typeface="Times New Roman" panose="02020603050405020304" pitchFamily="18" charset="0"/>
                <a:cs typeface="Times New Roman" panose="02020603050405020304" pitchFamily="18" charset="0"/>
              </a:endParaRPr>
            </a:p>
          </p:txBody>
        </p:sp>
      </p:grpSp>
      <p:sp>
        <p:nvSpPr>
          <p:cNvPr id="9" name="文本框 8"/>
          <p:cNvSpPr txBox="1"/>
          <p:nvPr/>
        </p:nvSpPr>
        <p:spPr>
          <a:xfrm>
            <a:off x="2200910" y="904240"/>
            <a:ext cx="9639300" cy="5692775"/>
          </a:xfrm>
          <a:prstGeom prst="rect">
            <a:avLst/>
          </a:prstGeom>
          <a:noFill/>
        </p:spPr>
        <p:txBody>
          <a:bodyPr wrap="square" rtlCol="0">
            <a:spAutoFit/>
          </a:bodyPr>
          <a:lstStyle/>
          <a:p>
            <a:pPr algn="ctr"/>
            <a:r>
              <a:rPr lang="zh-CN" altLang="en-US" sz="2800">
                <a:latin typeface="Times New Roman" panose="02020603050405020304" pitchFamily="18" charset="0"/>
                <a:cs typeface="Times New Roman" panose="02020603050405020304" pitchFamily="18" charset="0"/>
              </a:rPr>
              <a:t>Why is the ice-glazed panda so popular?</a:t>
            </a:r>
            <a:endParaRPr lang="zh-CN" altLang="en-US" sz="28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Bing Dwen Dwen</a:t>
            </a:r>
            <a:r>
              <a:rPr lang="zh-CN" altLang="en-US" sz="2800">
                <a:latin typeface="Times New Roman" panose="02020603050405020304" pitchFamily="18" charset="0"/>
                <a:cs typeface="Times New Roman" panose="02020603050405020304" pitchFamily="18" charset="0"/>
              </a:rPr>
              <a:t>, based on a panda, </a:t>
            </a:r>
            <a:r>
              <a:rPr lang="en-US" altLang="zh-CN" sz="2800" u="sng">
                <a:latin typeface="Times New Roman" panose="02020603050405020304" pitchFamily="18" charset="0"/>
                <a:cs typeface="Times New Roman" panose="02020603050405020304" pitchFamily="18" charset="0"/>
              </a:rPr>
              <a:t>   1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select</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from nearly 6,000 entr</a:t>
            </a:r>
            <a:r>
              <a:rPr lang="en-US" altLang="zh-CN" sz="2800">
                <a:latin typeface="Times New Roman" panose="02020603050405020304" pitchFamily="18" charset="0"/>
                <a:cs typeface="Times New Roman" panose="02020603050405020304" pitchFamily="18" charset="0"/>
              </a:rPr>
              <a:t>ies</a:t>
            </a:r>
            <a:r>
              <a:rPr lang="zh-CN" altLang="en-US" sz="2800">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It captures attention with its full-body "shell"</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2   </a:t>
            </a:r>
            <a:r>
              <a:rPr lang="en-US" altLang="zh-CN" sz="2800">
                <a:latin typeface="Times New Roman" panose="02020603050405020304" pitchFamily="18" charset="0"/>
                <a:cs typeface="Times New Roman" panose="02020603050405020304" pitchFamily="18" charset="0"/>
              </a:rPr>
              <a:t> (make)</a:t>
            </a:r>
            <a:r>
              <a:rPr lang="zh-CN" altLang="en-US" sz="2800">
                <a:latin typeface="Times New Roman" panose="02020603050405020304" pitchFamily="18" charset="0"/>
                <a:cs typeface="Times New Roman" panose="02020603050405020304" pitchFamily="18" charset="0"/>
              </a:rPr>
              <a:t> out of ice.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Cao</a:t>
            </a:r>
            <a:r>
              <a:rPr lang="en-US" altLang="zh-CN" sz="2800">
                <a:latin typeface="Times New Roman" panose="02020603050405020304" pitchFamily="18" charset="0"/>
                <a:cs typeface="Times New Roman" panose="02020603050405020304" pitchFamily="18" charset="0"/>
              </a:rPr>
              <a:t> Xue, </a:t>
            </a:r>
            <a:r>
              <a:rPr lang="en-US" altLang="zh-CN" sz="2800" u="sng">
                <a:latin typeface="Times New Roman" panose="02020603050405020304" pitchFamily="18" charset="0"/>
                <a:cs typeface="Times New Roman" panose="02020603050405020304" pitchFamily="18" charset="0"/>
              </a:rPr>
              <a:t>    3     </a:t>
            </a:r>
            <a:r>
              <a:rPr lang="en-US" altLang="zh-CN" sz="2800">
                <a:latin typeface="Times New Roman" panose="02020603050405020304" pitchFamily="18" charset="0"/>
                <a:cs typeface="Times New Roman" panose="02020603050405020304" pitchFamily="18" charset="0"/>
              </a:rPr>
              <a:t> is the designer,</a:t>
            </a:r>
            <a:r>
              <a:rPr lang="zh-CN" altLang="en-US" sz="2800">
                <a:latin typeface="Times New Roman" panose="02020603050405020304" pitchFamily="18" charset="0"/>
                <a:cs typeface="Times New Roman" panose="02020603050405020304" pitchFamily="18" charset="0"/>
              </a:rPr>
              <a:t> said the inspiration came from </a:t>
            </a:r>
            <a:r>
              <a:rPr lang="en-US" altLang="zh-CN" sz="2800" u="sng">
                <a:latin typeface="Times New Roman" panose="02020603050405020304" pitchFamily="18" charset="0"/>
                <a:cs typeface="Times New Roman" panose="02020603050405020304" pitchFamily="18" charset="0"/>
              </a:rPr>
              <a:t>    4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tradition</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Chinese snack "ice-sugar gourd," also known </a:t>
            </a:r>
            <a:r>
              <a:rPr lang="en-US" altLang="zh-CN" sz="2800" u="sng">
                <a:latin typeface="Times New Roman" panose="02020603050405020304" pitchFamily="18" charset="0"/>
                <a:cs typeface="Times New Roman" panose="02020603050405020304" pitchFamily="18" charset="0"/>
              </a:rPr>
              <a:t>     5   </a:t>
            </a:r>
            <a:r>
              <a:rPr lang="zh-CN" altLang="en-US" sz="2800">
                <a:latin typeface="Times New Roman" panose="02020603050405020304" pitchFamily="18" charset="0"/>
                <a:cs typeface="Times New Roman" panose="02020603050405020304" pitchFamily="18" charset="0"/>
              </a:rPr>
              <a:t> tanghulu, while the shell also resembles a space suit – a nod to </a:t>
            </a:r>
            <a:r>
              <a:rPr lang="en-US" altLang="zh-CN" sz="2800" u="sng">
                <a:latin typeface="Times New Roman" panose="02020603050405020304" pitchFamily="18" charset="0"/>
                <a:cs typeface="Times New Roman" panose="02020603050405020304" pitchFamily="18" charset="0"/>
              </a:rPr>
              <a:t>   6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embrac</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 new technologies for </a:t>
            </a:r>
            <a:r>
              <a:rPr lang="en-US" altLang="zh-CN" sz="2800">
                <a:latin typeface="Times New Roman" panose="02020603050405020304" pitchFamily="18" charset="0"/>
                <a:cs typeface="Times New Roman" panose="02020603050405020304" pitchFamily="18" charset="0"/>
              </a:rPr>
              <a:t>a</a:t>
            </a:r>
            <a:r>
              <a:rPr lang="zh-CN" altLang="en-US" sz="2800">
                <a:latin typeface="Times New Roman" panose="02020603050405020304" pitchFamily="18" charset="0"/>
                <a:cs typeface="Times New Roman" panose="02020603050405020304" pitchFamily="18" charset="0"/>
              </a:rPr>
              <a:t> future of infinite possibilities.</a:t>
            </a:r>
            <a:r>
              <a:rPr lang="en-US" altLang="zh-CN" sz="2800">
                <a:latin typeface="Times New Roman" panose="02020603050405020304" pitchFamily="18" charset="0"/>
                <a:cs typeface="Times New Roman" panose="02020603050405020304" pitchFamily="18" charset="0"/>
              </a:rPr>
              <a:t> T</a:t>
            </a:r>
            <a:r>
              <a:rPr lang="zh-CN" altLang="en-US" sz="2800">
                <a:latin typeface="Times New Roman" panose="02020603050405020304" pitchFamily="18" charset="0"/>
                <a:cs typeface="Times New Roman" panose="02020603050405020304" pitchFamily="18" charset="0"/>
              </a:rPr>
              <a:t>he team</a:t>
            </a:r>
            <a:r>
              <a:rPr lang="en-US" altLang="zh-CN" sz="2800">
                <a:latin typeface="Times New Roman" panose="02020603050405020304" pitchFamily="18" charset="0"/>
                <a:cs typeface="Times New Roman" panose="02020603050405020304" pitchFamily="18" charset="0"/>
              </a:rPr>
              <a:t> tried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7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chang</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 the image in the ice shell into</a:t>
            </a:r>
            <a:r>
              <a:rPr lang="en-US" altLang="zh-CN" sz="2800">
                <a:latin typeface="Times New Roman" panose="02020603050405020304" pitchFamily="18" charset="0"/>
                <a:cs typeface="Times New Roman" panose="02020603050405020304" pitchFamily="18" charset="0"/>
              </a:rPr>
              <a:t> various animals. </a:t>
            </a:r>
            <a:endParaRPr lang="en-US" altLang="zh-CN" sz="2800">
              <a:latin typeface="Times New Roman" panose="02020603050405020304" pitchFamily="18" charset="0"/>
              <a:cs typeface="Times New Roman" panose="02020603050405020304" pitchFamily="18" charset="0"/>
            </a:endParaRPr>
          </a:p>
          <a:p>
            <a:r>
              <a:rPr lang="en-US" altLang="zh-CN" sz="2800" u="sng">
                <a:latin typeface="Times New Roman" panose="02020603050405020304" pitchFamily="18" charset="0"/>
                <a:cs typeface="Times New Roman" panose="02020603050405020304" pitchFamily="18" charset="0"/>
              </a:rPr>
              <a:t>      8    </a:t>
            </a:r>
            <a:r>
              <a:rPr lang="en-US" altLang="zh-CN" sz="2800">
                <a:latin typeface="Times New Roman" panose="02020603050405020304" pitchFamily="18" charset="0"/>
                <a:cs typeface="Times New Roman" panose="02020603050405020304" pitchFamily="18" charset="0"/>
              </a:rPr>
              <a:t> (eventual), China's national treasure panda is __9__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most beloved. </a:t>
            </a:r>
            <a:r>
              <a:rPr lang="en-US" altLang="zh-CN" sz="2800">
                <a:latin typeface="Times New Roman" panose="02020603050405020304" pitchFamily="18" charset="0"/>
                <a:cs typeface="Times New Roman" panose="02020603050405020304" pitchFamily="18" charset="0"/>
                <a:sym typeface="+mn-ea"/>
              </a:rPr>
              <a:t> Cao said, </a:t>
            </a:r>
            <a:r>
              <a:rPr lang="en-US" altLang="zh-CN" sz="2800">
                <a:latin typeface="Times New Roman" panose="02020603050405020304" pitchFamily="18" charset="0"/>
                <a:cs typeface="Times New Roman" panose="02020603050405020304" pitchFamily="18" charset="0"/>
              </a:rPr>
              <a:t>"Its ice shell is cold, but the image looks warm and </a:t>
            </a:r>
            <a:r>
              <a:rPr lang="en-US" altLang="zh-CN" sz="2800" u="sng">
                <a:latin typeface="Times New Roman" panose="02020603050405020304" pitchFamily="18" charset="0"/>
                <a:cs typeface="Times New Roman" panose="02020603050405020304" pitchFamily="18" charset="0"/>
              </a:rPr>
              <a:t>   10  </a:t>
            </a:r>
            <a:r>
              <a:rPr lang="zh-CN" altLang="en-US" sz="2800">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love), I believe this kind of warmth can be something everybody feels." </a:t>
            </a:r>
            <a:endParaRPr lang="en-US" altLang="zh-CN" sz="2800">
              <a:latin typeface="Times New Roman" panose="02020603050405020304" pitchFamily="18" charset="0"/>
              <a:cs typeface="Times New Roman" panose="02020603050405020304" pitchFamily="18" charset="0"/>
            </a:endParaRPr>
          </a:p>
        </p:txBody>
      </p:sp>
      <p:sp>
        <p:nvSpPr>
          <p:cNvPr id="13" name="文本框 12"/>
          <p:cNvSpPr txBox="1"/>
          <p:nvPr/>
        </p:nvSpPr>
        <p:spPr>
          <a:xfrm>
            <a:off x="7224395" y="1228090"/>
            <a:ext cx="241681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was selected</a:t>
            </a:r>
            <a:endParaRPr lang="en-US" altLang="zh-CN" sz="2800">
              <a:latin typeface="Times New Roman" panose="02020603050405020304" pitchFamily="18" charset="0"/>
              <a:cs typeface="Times New Roman" panose="02020603050405020304" pitchFamily="18" charset="0"/>
            </a:endParaRPr>
          </a:p>
        </p:txBody>
      </p:sp>
      <p:sp>
        <p:nvSpPr>
          <p:cNvPr id="10" name="文本框 9"/>
          <p:cNvSpPr txBox="1"/>
          <p:nvPr/>
        </p:nvSpPr>
        <p:spPr>
          <a:xfrm>
            <a:off x="2201545" y="2069465"/>
            <a:ext cx="101854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made</a:t>
            </a:r>
            <a:endParaRPr lang="en-US" altLang="zh-CN" sz="2800">
              <a:latin typeface="Times New Roman" panose="02020603050405020304" pitchFamily="18" charset="0"/>
              <a:cs typeface="Times New Roman" panose="02020603050405020304" pitchFamily="18" charset="0"/>
            </a:endParaRPr>
          </a:p>
        </p:txBody>
      </p:sp>
      <p:sp>
        <p:nvSpPr>
          <p:cNvPr id="11" name="文本框 10"/>
          <p:cNvSpPr txBox="1"/>
          <p:nvPr/>
        </p:nvSpPr>
        <p:spPr>
          <a:xfrm>
            <a:off x="7224395" y="2073910"/>
            <a:ext cx="120650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who</a:t>
            </a:r>
            <a:endParaRPr lang="en-US" altLang="zh-CN" sz="2800">
              <a:latin typeface="Times New Roman" panose="02020603050405020304" pitchFamily="18" charset="0"/>
              <a:cs typeface="Times New Roman" panose="02020603050405020304" pitchFamily="18" charset="0"/>
            </a:endParaRPr>
          </a:p>
        </p:txBody>
      </p:sp>
      <p:sp>
        <p:nvSpPr>
          <p:cNvPr id="12" name="文本框 11"/>
          <p:cNvSpPr txBox="1"/>
          <p:nvPr/>
        </p:nvSpPr>
        <p:spPr>
          <a:xfrm>
            <a:off x="5280025" y="2540000"/>
            <a:ext cx="175514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traditional</a:t>
            </a:r>
            <a:endParaRPr lang="en-US" altLang="zh-CN" sz="2800">
              <a:latin typeface="Times New Roman" panose="02020603050405020304" pitchFamily="18" charset="0"/>
              <a:cs typeface="Times New Roman" panose="02020603050405020304" pitchFamily="18" charset="0"/>
            </a:endParaRPr>
          </a:p>
        </p:txBody>
      </p:sp>
      <p:sp>
        <p:nvSpPr>
          <p:cNvPr id="14" name="文本框 13"/>
          <p:cNvSpPr txBox="1"/>
          <p:nvPr/>
        </p:nvSpPr>
        <p:spPr>
          <a:xfrm>
            <a:off x="5077460" y="2971800"/>
            <a:ext cx="120650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as</a:t>
            </a:r>
            <a:endParaRPr lang="en-US" altLang="zh-CN" sz="2800">
              <a:latin typeface="Times New Roman" panose="02020603050405020304" pitchFamily="18" charset="0"/>
              <a:cs typeface="Times New Roman" panose="02020603050405020304" pitchFamily="18" charset="0"/>
            </a:endParaRPr>
          </a:p>
        </p:txBody>
      </p:sp>
      <p:sp>
        <p:nvSpPr>
          <p:cNvPr id="15" name="文本框 14"/>
          <p:cNvSpPr txBox="1"/>
          <p:nvPr/>
        </p:nvSpPr>
        <p:spPr>
          <a:xfrm>
            <a:off x="6889115" y="3369310"/>
            <a:ext cx="205549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embracing</a:t>
            </a:r>
            <a:endParaRPr lang="en-US" altLang="zh-CN" sz="2800">
              <a:latin typeface="Times New Roman" panose="02020603050405020304" pitchFamily="18" charset="0"/>
              <a:cs typeface="Times New Roman" panose="02020603050405020304" pitchFamily="18" charset="0"/>
            </a:endParaRPr>
          </a:p>
        </p:txBody>
      </p:sp>
      <p:sp>
        <p:nvSpPr>
          <p:cNvPr id="16" name="文本框 15"/>
          <p:cNvSpPr txBox="1"/>
          <p:nvPr/>
        </p:nvSpPr>
        <p:spPr>
          <a:xfrm>
            <a:off x="2136775" y="4236720"/>
            <a:ext cx="177927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changing</a:t>
            </a:r>
            <a:endParaRPr lang="en-US" altLang="zh-CN" sz="2800">
              <a:latin typeface="Times New Roman" panose="02020603050405020304" pitchFamily="18" charset="0"/>
              <a:cs typeface="Times New Roman" panose="02020603050405020304" pitchFamily="18" charset="0"/>
            </a:endParaRPr>
          </a:p>
        </p:txBody>
      </p:sp>
      <p:sp>
        <p:nvSpPr>
          <p:cNvPr id="17" name="文本框 16"/>
          <p:cNvSpPr txBox="1"/>
          <p:nvPr/>
        </p:nvSpPr>
        <p:spPr>
          <a:xfrm>
            <a:off x="2136775" y="4760595"/>
            <a:ext cx="177990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Eventually</a:t>
            </a:r>
            <a:endParaRPr lang="en-US" altLang="zh-CN" sz="2800">
              <a:latin typeface="Times New Roman" panose="02020603050405020304" pitchFamily="18" charset="0"/>
              <a:cs typeface="Times New Roman" panose="02020603050405020304" pitchFamily="18" charset="0"/>
            </a:endParaRPr>
          </a:p>
        </p:txBody>
      </p:sp>
      <p:sp>
        <p:nvSpPr>
          <p:cNvPr id="18" name="文本框 17"/>
          <p:cNvSpPr txBox="1"/>
          <p:nvPr/>
        </p:nvSpPr>
        <p:spPr>
          <a:xfrm>
            <a:off x="9878060" y="4661535"/>
            <a:ext cx="120650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the</a:t>
            </a:r>
            <a:endParaRPr lang="en-US" altLang="zh-CN" sz="2800">
              <a:latin typeface="Times New Roman" panose="02020603050405020304" pitchFamily="18" charset="0"/>
              <a:cs typeface="Times New Roman" panose="02020603050405020304" pitchFamily="18" charset="0"/>
            </a:endParaRPr>
          </a:p>
        </p:txBody>
      </p:sp>
      <p:sp>
        <p:nvSpPr>
          <p:cNvPr id="19" name="文本框 18"/>
          <p:cNvSpPr txBox="1"/>
          <p:nvPr/>
        </p:nvSpPr>
        <p:spPr>
          <a:xfrm>
            <a:off x="3692525" y="5488940"/>
            <a:ext cx="120650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lovely</a:t>
            </a:r>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linds(horizont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linds(horizont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bldLvl="0" animBg="1"/>
      <p:bldP spid="13" grpId="1" animBg="1"/>
      <p:bldP spid="10" grpId="0" bldLvl="0" animBg="1"/>
      <p:bldP spid="10" grpId="1" animBg="1"/>
      <p:bldP spid="11" grpId="0" bldLvl="0" animBg="1"/>
      <p:bldP spid="11" grpId="1" animBg="1"/>
      <p:bldP spid="12" grpId="0" bldLvl="0" animBg="1"/>
      <p:bldP spid="12"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494665" y="358140"/>
            <a:ext cx="6657975"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Emblem of the Olympic Winter Games</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grpSp>
        <p:nvGrpSpPr>
          <p:cNvPr id="10" name="组合 9"/>
          <p:cNvGrpSpPr/>
          <p:nvPr/>
        </p:nvGrpSpPr>
        <p:grpSpPr>
          <a:xfrm>
            <a:off x="494665" y="1945005"/>
            <a:ext cx="2245995" cy="4281805"/>
            <a:chOff x="779" y="3063"/>
            <a:chExt cx="3766" cy="6743"/>
          </a:xfrm>
        </p:grpSpPr>
        <p:pic>
          <p:nvPicPr>
            <p:cNvPr id="7" name="图片 6" descr="ba75016fb07d411baffef0fc281d9952"/>
            <p:cNvPicPr>
              <a:picLocks noChangeAspect="1"/>
            </p:cNvPicPr>
            <p:nvPr/>
          </p:nvPicPr>
          <p:blipFill>
            <a:blip r:embed="rId1"/>
            <a:stretch>
              <a:fillRect/>
            </a:stretch>
          </p:blipFill>
          <p:spPr>
            <a:xfrm>
              <a:off x="835" y="3063"/>
              <a:ext cx="3710" cy="5074"/>
            </a:xfrm>
            <a:prstGeom prst="rect">
              <a:avLst/>
            </a:prstGeom>
          </p:spPr>
        </p:pic>
        <p:sp>
          <p:nvSpPr>
            <p:cNvPr id="9" name="文本框 8"/>
            <p:cNvSpPr txBox="1"/>
            <p:nvPr/>
          </p:nvSpPr>
          <p:spPr>
            <a:xfrm>
              <a:off x="779" y="8305"/>
              <a:ext cx="3766" cy="1501"/>
            </a:xfrm>
            <a:prstGeom prst="rect">
              <a:avLst/>
            </a:prstGeom>
            <a:noFill/>
            <a:ln w="6350">
              <a:solidFill>
                <a:srgbClr val="FFC000"/>
              </a:solidFill>
            </a:ln>
          </p:spPr>
          <p:txBody>
            <a:bodyPr wrap="square" rtlCol="0">
              <a:spAutoFit/>
            </a:bodyPr>
            <a:lstStyle/>
            <a:p>
              <a:r>
                <a:rPr lang="zh-CN" altLang="en-US" sz="2800">
                  <a:latin typeface="Times New Roman" panose="02020603050405020304" pitchFamily="18" charset="0"/>
                  <a:cs typeface="Times New Roman" panose="02020603050405020304" pitchFamily="18" charset="0"/>
                </a:rPr>
                <a:t>Winter Dream</a:t>
              </a:r>
              <a:endParaRPr lang="zh-CN" altLang="en-US" sz="2800">
                <a:latin typeface="Times New Roman" panose="02020603050405020304" pitchFamily="18" charset="0"/>
                <a:cs typeface="Times New Roman" panose="02020603050405020304" pitchFamily="18" charset="0"/>
              </a:endParaRPr>
            </a:p>
            <a:p>
              <a:pPr algn="ctr"/>
              <a:r>
                <a:rPr lang="zh-CN" altLang="en-US" sz="2800">
                  <a:latin typeface="Times New Roman" panose="02020603050405020304" pitchFamily="18" charset="0"/>
                  <a:cs typeface="Times New Roman" panose="02020603050405020304" pitchFamily="18" charset="0"/>
                </a:rPr>
                <a:t>冬梦</a:t>
              </a:r>
              <a:endParaRPr lang="zh-CN" altLang="en-US" sz="2800">
                <a:latin typeface="Times New Roman" panose="02020603050405020304" pitchFamily="18" charset="0"/>
                <a:cs typeface="Times New Roman" panose="02020603050405020304" pitchFamily="18" charset="0"/>
              </a:endParaRPr>
            </a:p>
          </p:txBody>
        </p:sp>
      </p:grpSp>
      <p:sp>
        <p:nvSpPr>
          <p:cNvPr id="11" name="文本框 10"/>
          <p:cNvSpPr txBox="1"/>
          <p:nvPr/>
        </p:nvSpPr>
        <p:spPr>
          <a:xfrm>
            <a:off x="2884170" y="1136015"/>
            <a:ext cx="8698230" cy="526224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The</a:t>
            </a:r>
            <a:r>
              <a:rPr lang="en-US" altLang="zh-CN" sz="2800">
                <a:latin typeface="Times New Roman" panose="02020603050405020304" pitchFamily="18" charset="0"/>
                <a:cs typeface="Times New Roman" panose="02020603050405020304" pitchFamily="18" charset="0"/>
              </a:rPr>
              <a:t> inspiration </a:t>
            </a:r>
            <a:r>
              <a:rPr lang="zh-CN" altLang="en-US" sz="2800">
                <a:latin typeface="Times New Roman" panose="02020603050405020304" pitchFamily="18" charset="0"/>
                <a:cs typeface="Times New Roman" panose="02020603050405020304" pitchFamily="18" charset="0"/>
              </a:rPr>
              <a:t>of the emblem design comes from the Chinese character for winter -- “冬”. A stylised, </a:t>
            </a:r>
            <a:r>
              <a:rPr lang="en-US" altLang="zh-CN" sz="2800">
                <a:latin typeface="Times New Roman" panose="02020603050405020304" pitchFamily="18" charset="0"/>
                <a:cs typeface="Times New Roman" panose="02020603050405020304" pitchFamily="18" charset="0"/>
              </a:rPr>
              <a:t>__1__</a:t>
            </a:r>
            <a:r>
              <a:rPr lang="en-US" altLang="zh-CN" sz="2800" u="sng">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calligraph</a:t>
            </a:r>
            <a:r>
              <a:rPr lang="en-US" altLang="zh-CN" sz="2800">
                <a:latin typeface="Times New Roman" panose="02020603050405020304" pitchFamily="18" charset="0"/>
                <a:cs typeface="Times New Roman" panose="02020603050405020304" pitchFamily="18" charset="0"/>
              </a:rPr>
              <a:t>y)</a:t>
            </a:r>
            <a:r>
              <a:rPr lang="zh-CN" altLang="en-US" sz="2800">
                <a:latin typeface="Times New Roman" panose="02020603050405020304" pitchFamily="18" charset="0"/>
                <a:cs typeface="Times New Roman" panose="02020603050405020304" pitchFamily="18" charset="0"/>
              </a:rPr>
              <a:t> rendition</a:t>
            </a:r>
            <a:r>
              <a:rPr lang="en-US" altLang="zh-CN" sz="2800">
                <a:latin typeface="Times New Roman" panose="02020603050405020304" pitchFamily="18" charset="0"/>
                <a:cs typeface="Times New Roman" panose="02020603050405020304" pitchFamily="18" charset="0"/>
              </a:rPr>
              <a:t>(描绘)</a:t>
            </a:r>
            <a:r>
              <a:rPr lang="zh-CN" altLang="en-US" sz="2800">
                <a:latin typeface="Times New Roman" panose="02020603050405020304" pitchFamily="18" charset="0"/>
                <a:cs typeface="Times New Roman" panose="02020603050405020304" pitchFamily="18" charset="0"/>
              </a:rPr>
              <a:t> of the Chinese character, </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2    </a:t>
            </a:r>
            <a:r>
              <a:rPr lang="zh-CN" altLang="en-US" sz="2800">
                <a:latin typeface="Times New Roman" panose="02020603050405020304" pitchFamily="18" charset="0"/>
                <a:cs typeface="Times New Roman" panose="02020603050405020304" pitchFamily="18" charset="0"/>
              </a:rPr>
              <a:t> infuses Chinese culture with contemporary artistic elements,</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3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project</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a new image of China in a new era,</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4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demonstrat</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 the country's commitment </a:t>
            </a:r>
            <a:r>
              <a:rPr lang="en-US" altLang="zh-CN" sz="2800" u="sng">
                <a:latin typeface="Times New Roman" panose="02020603050405020304" pitchFamily="18" charset="0"/>
                <a:cs typeface="Times New Roman" panose="02020603050405020304" pitchFamily="18" charset="0"/>
              </a:rPr>
              <a:t>   5   </a:t>
            </a:r>
            <a:r>
              <a:rPr lang="zh-CN" altLang="en-US" sz="2800">
                <a:latin typeface="Times New Roman" panose="02020603050405020304" pitchFamily="18" charset="0"/>
                <a:cs typeface="Times New Roman" panose="02020603050405020304" pitchFamily="18" charset="0"/>
              </a:rPr>
              <a:t> a successful Winter</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6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Game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It also heralds </a:t>
            </a:r>
            <a:r>
              <a:rPr lang="en-US" altLang="zh-CN" sz="2800" u="sng">
                <a:latin typeface="Times New Roman" panose="02020603050405020304" pitchFamily="18" charset="0"/>
                <a:cs typeface="Times New Roman" panose="02020603050405020304" pitchFamily="18" charset="0"/>
              </a:rPr>
              <a:t>   7   </a:t>
            </a:r>
            <a:r>
              <a:rPr lang="zh-CN" altLang="en-US" sz="2800">
                <a:latin typeface="Times New Roman" panose="02020603050405020304" pitchFamily="18" charset="0"/>
                <a:cs typeface="Times New Roman" panose="02020603050405020304" pitchFamily="18" charset="0"/>
              </a:rPr>
              <a:t> realisation of China's Winter Olympic Dream, </a:t>
            </a:r>
            <a:r>
              <a:rPr lang="en-US" altLang="zh-CN" sz="2800" u="sng">
                <a:latin typeface="Times New Roman" panose="02020603050405020304" pitchFamily="18" charset="0"/>
                <a:cs typeface="Times New Roman" panose="02020603050405020304" pitchFamily="18" charset="0"/>
              </a:rPr>
              <a:t>  8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name</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to encourage more Chinese people </a:t>
            </a:r>
            <a:r>
              <a:rPr lang="en-US" altLang="zh-CN" sz="2800" u="sng">
                <a:latin typeface="Times New Roman" panose="02020603050405020304" pitchFamily="18" charset="0"/>
                <a:cs typeface="Times New Roman" panose="02020603050405020304" pitchFamily="18" charset="0"/>
              </a:rPr>
              <a:t>    9   </a:t>
            </a:r>
            <a:r>
              <a:rPr lang="en-US" altLang="zh-CN" sz="2800">
                <a:latin typeface="Times New Roman" panose="02020603050405020304" pitchFamily="18" charset="0"/>
                <a:cs typeface="Times New Roman" panose="02020603050405020304" pitchFamily="18" charset="0"/>
              </a:rPr>
              <a:t>(take)</a:t>
            </a:r>
            <a:r>
              <a:rPr lang="zh-CN" altLang="en-US" sz="2800">
                <a:latin typeface="Times New Roman" panose="02020603050405020304" pitchFamily="18" charset="0"/>
                <a:cs typeface="Times New Roman" panose="02020603050405020304" pitchFamily="18" charset="0"/>
              </a:rPr>
              <a:t> part in winter sports, to build China into a</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sport</a:t>
            </a:r>
            <a:r>
              <a:rPr lang="en-US" altLang="zh-CN" sz="2800">
                <a:latin typeface="Times New Roman" panose="02020603050405020304" pitchFamily="18" charset="0"/>
                <a:cs typeface="Times New Roman" panose="02020603050405020304" pitchFamily="18" charset="0"/>
              </a:rPr>
              <a:t>ing </a:t>
            </a:r>
            <a:r>
              <a:rPr lang="zh-CN" altLang="en-US" sz="2800">
                <a:latin typeface="Times New Roman" panose="02020603050405020304" pitchFamily="18" charset="0"/>
                <a:cs typeface="Times New Roman" panose="02020603050405020304" pitchFamily="18" charset="0"/>
              </a:rPr>
              <a:t>power, </a:t>
            </a:r>
            <a:r>
              <a:rPr lang="en-US" altLang="zh-CN" sz="2800" u="sng">
                <a:latin typeface="Times New Roman" panose="02020603050405020304" pitchFamily="18" charset="0"/>
                <a:cs typeface="Times New Roman" panose="02020603050405020304" pitchFamily="18" charset="0"/>
              </a:rPr>
              <a:t>   10    </a:t>
            </a:r>
            <a:r>
              <a:rPr lang="zh-CN" altLang="en-US" sz="2800">
                <a:latin typeface="Times New Roman" panose="02020603050405020304" pitchFamily="18" charset="0"/>
                <a:cs typeface="Times New Roman" panose="02020603050405020304" pitchFamily="18" charset="0"/>
              </a:rPr>
              <a:t> to promote winter sports and the Olympic Movement around the world.</a:t>
            </a:r>
            <a:endParaRPr lang="zh-CN" altLang="en-US" sz="2800">
              <a:latin typeface="Times New Roman" panose="02020603050405020304" pitchFamily="18" charset="0"/>
              <a:cs typeface="Times New Roman" panose="02020603050405020304" pitchFamily="18" charset="0"/>
            </a:endParaRPr>
          </a:p>
        </p:txBody>
      </p:sp>
      <p:sp>
        <p:nvSpPr>
          <p:cNvPr id="13" name="文本框 12"/>
          <p:cNvSpPr txBox="1"/>
          <p:nvPr/>
        </p:nvSpPr>
        <p:spPr>
          <a:xfrm>
            <a:off x="8959850" y="1423035"/>
            <a:ext cx="241681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zh-CN" altLang="en-US" sz="2800">
                <a:latin typeface="Times New Roman" panose="02020603050405020304" pitchFamily="18" charset="0"/>
                <a:cs typeface="Times New Roman" panose="02020603050405020304" pitchFamily="18" charset="0"/>
              </a:rPr>
              <a:t>calligraphic</a:t>
            </a:r>
            <a:endParaRPr lang="zh-CN" altLang="en-US" sz="2800">
              <a:latin typeface="Times New Roman" panose="02020603050405020304" pitchFamily="18" charset="0"/>
              <a:cs typeface="Times New Roman" panose="02020603050405020304" pitchFamily="18" charset="0"/>
            </a:endParaRPr>
          </a:p>
        </p:txBody>
      </p:sp>
      <p:sp>
        <p:nvSpPr>
          <p:cNvPr id="14" name="文本框 13"/>
          <p:cNvSpPr txBox="1"/>
          <p:nvPr/>
        </p:nvSpPr>
        <p:spPr>
          <a:xfrm>
            <a:off x="2971800" y="2376805"/>
            <a:ext cx="126682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which</a:t>
            </a:r>
            <a:endParaRPr lang="en-US" altLang="zh-CN" sz="2800">
              <a:latin typeface="Times New Roman" panose="02020603050405020304" pitchFamily="18" charset="0"/>
              <a:cs typeface="Times New Roman" panose="02020603050405020304" pitchFamily="18" charset="0"/>
            </a:endParaRPr>
          </a:p>
        </p:txBody>
      </p:sp>
      <p:sp>
        <p:nvSpPr>
          <p:cNvPr id="15" name="文本框 14"/>
          <p:cNvSpPr txBox="1"/>
          <p:nvPr/>
        </p:nvSpPr>
        <p:spPr>
          <a:xfrm>
            <a:off x="4238625" y="2773045"/>
            <a:ext cx="136398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projects</a:t>
            </a:r>
            <a:endParaRPr lang="en-US" altLang="zh-CN" sz="2800">
              <a:latin typeface="Times New Roman" panose="02020603050405020304" pitchFamily="18" charset="0"/>
              <a:cs typeface="Times New Roman" panose="02020603050405020304" pitchFamily="18" charset="0"/>
            </a:endParaRPr>
          </a:p>
        </p:txBody>
      </p:sp>
      <p:sp>
        <p:nvSpPr>
          <p:cNvPr id="16" name="文本框 15"/>
          <p:cNvSpPr txBox="1"/>
          <p:nvPr/>
        </p:nvSpPr>
        <p:spPr>
          <a:xfrm>
            <a:off x="2971800" y="3295015"/>
            <a:ext cx="227330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demonstrating</a:t>
            </a:r>
            <a:endParaRPr lang="en-US" altLang="zh-CN" sz="2800">
              <a:latin typeface="Times New Roman" panose="02020603050405020304" pitchFamily="18" charset="0"/>
              <a:cs typeface="Times New Roman" panose="02020603050405020304" pitchFamily="18" charset="0"/>
            </a:endParaRPr>
          </a:p>
        </p:txBody>
      </p:sp>
      <p:sp>
        <p:nvSpPr>
          <p:cNvPr id="17" name="文本框 16"/>
          <p:cNvSpPr txBox="1"/>
          <p:nvPr/>
        </p:nvSpPr>
        <p:spPr>
          <a:xfrm>
            <a:off x="10009505" y="3168015"/>
            <a:ext cx="126682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to</a:t>
            </a:r>
            <a:endParaRPr lang="en-US" altLang="zh-CN" sz="2800">
              <a:latin typeface="Times New Roman" panose="02020603050405020304" pitchFamily="18" charset="0"/>
              <a:cs typeface="Times New Roman" panose="02020603050405020304" pitchFamily="18" charset="0"/>
            </a:endParaRPr>
          </a:p>
        </p:txBody>
      </p:sp>
      <p:sp>
        <p:nvSpPr>
          <p:cNvPr id="18" name="文本框 17"/>
          <p:cNvSpPr txBox="1"/>
          <p:nvPr/>
        </p:nvSpPr>
        <p:spPr>
          <a:xfrm>
            <a:off x="5476240" y="3594100"/>
            <a:ext cx="126682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Games</a:t>
            </a:r>
            <a:endParaRPr lang="en-US" altLang="zh-CN" sz="2800">
              <a:latin typeface="Times New Roman" panose="02020603050405020304" pitchFamily="18" charset="0"/>
              <a:cs typeface="Times New Roman" panose="02020603050405020304" pitchFamily="18" charset="0"/>
            </a:endParaRPr>
          </a:p>
        </p:txBody>
      </p:sp>
      <p:sp>
        <p:nvSpPr>
          <p:cNvPr id="19" name="文本框 18"/>
          <p:cNvSpPr txBox="1"/>
          <p:nvPr/>
        </p:nvSpPr>
        <p:spPr>
          <a:xfrm>
            <a:off x="9849485" y="3684905"/>
            <a:ext cx="126682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the</a:t>
            </a:r>
            <a:endParaRPr lang="en-US" altLang="zh-CN" sz="2800">
              <a:latin typeface="Times New Roman" panose="02020603050405020304" pitchFamily="18" charset="0"/>
              <a:cs typeface="Times New Roman" panose="02020603050405020304" pitchFamily="18" charset="0"/>
            </a:endParaRPr>
          </a:p>
        </p:txBody>
      </p:sp>
      <p:sp>
        <p:nvSpPr>
          <p:cNvPr id="20" name="文本框 19"/>
          <p:cNvSpPr txBox="1"/>
          <p:nvPr/>
        </p:nvSpPr>
        <p:spPr>
          <a:xfrm>
            <a:off x="9535160" y="4116070"/>
            <a:ext cx="126682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namely</a:t>
            </a:r>
            <a:endParaRPr lang="en-US" altLang="zh-CN" sz="2800">
              <a:latin typeface="Times New Roman" panose="02020603050405020304" pitchFamily="18" charset="0"/>
              <a:cs typeface="Times New Roman" panose="02020603050405020304" pitchFamily="18" charset="0"/>
            </a:endParaRPr>
          </a:p>
        </p:txBody>
      </p:sp>
      <p:sp>
        <p:nvSpPr>
          <p:cNvPr id="21" name="文本框 20"/>
          <p:cNvSpPr txBox="1"/>
          <p:nvPr/>
        </p:nvSpPr>
        <p:spPr>
          <a:xfrm>
            <a:off x="7768590" y="4506595"/>
            <a:ext cx="126682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to take</a:t>
            </a:r>
            <a:endParaRPr lang="en-US" altLang="zh-CN" sz="2800">
              <a:latin typeface="Times New Roman" panose="02020603050405020304" pitchFamily="18" charset="0"/>
              <a:cs typeface="Times New Roman" panose="02020603050405020304" pitchFamily="18" charset="0"/>
            </a:endParaRPr>
          </a:p>
        </p:txBody>
      </p:sp>
      <p:sp>
        <p:nvSpPr>
          <p:cNvPr id="22" name="文本框 21"/>
          <p:cNvSpPr txBox="1"/>
          <p:nvPr/>
        </p:nvSpPr>
        <p:spPr>
          <a:xfrm>
            <a:off x="10009505" y="4953635"/>
            <a:ext cx="126682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and</a:t>
            </a:r>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linds(horizont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linds(horizont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linds(horizont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2" grpId="0" bldLvl="0" animBg="1"/>
      <p:bldP spid="2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rgbClr val="FF0000"/>
          </a:fgClr>
          <a:bgClr>
            <a:schemeClr val="bg1"/>
          </a:bgClr>
        </a:pattFill>
        <a:effectLst/>
      </p:bgPr>
    </p:bg>
    <p:spTree>
      <p:nvGrpSpPr>
        <p:cNvPr id="1" name=""/>
        <p:cNvGrpSpPr/>
        <p:nvPr/>
      </p:nvGrpSpPr>
      <p:grpSpPr>
        <a:xfrm>
          <a:off x="0" y="0"/>
          <a:ext cx="0" cy="0"/>
          <a:chOff x="0" y="0"/>
          <a:chExt cx="0" cy="0"/>
        </a:xfrm>
      </p:grpSpPr>
      <p:sp>
        <p:nvSpPr>
          <p:cNvPr id="23" name="矩形 22"/>
          <p:cNvSpPr/>
          <p:nvPr/>
        </p:nvSpPr>
        <p:spPr>
          <a:xfrm>
            <a:off x="180" y="189048"/>
            <a:ext cx="11723915" cy="6455229"/>
          </a:xfrm>
          <a:prstGeom prst="rect">
            <a:avLst/>
          </a:prstGeom>
          <a:pattFill prst="pct5">
            <a:fgClr>
              <a:schemeClr val="accent2">
                <a:lumMod val="60000"/>
                <a:lumOff val="40000"/>
              </a:schemeClr>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105" y="4729480"/>
            <a:ext cx="2644140" cy="1926590"/>
          </a:xfrm>
          <a:prstGeom prst="rect">
            <a:avLst/>
          </a:prstGeom>
        </p:spPr>
      </p:pic>
      <p:sp>
        <p:nvSpPr>
          <p:cNvPr id="2" name="矩形 1"/>
          <p:cNvSpPr/>
          <p:nvPr/>
        </p:nvSpPr>
        <p:spPr>
          <a:xfrm>
            <a:off x="2852420" y="380365"/>
            <a:ext cx="6232525" cy="706755"/>
          </a:xfrm>
          <a:prstGeom prst="rect">
            <a:avLst/>
          </a:prstGeom>
          <a:noFill/>
          <a:ln>
            <a:noFill/>
          </a:ln>
        </p:spPr>
        <p:txBody>
          <a:bodyPr wrap="square" rtlCol="0" anchor="t">
            <a:spAutoFit/>
          </a:bodyPr>
          <a:lstStyle/>
          <a:p>
            <a:pPr algn="ctr"/>
            <a:r>
              <a:rPr lang="en-US" altLang="zh-CN" sz="4000" b="1"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CONTENTS</a:t>
            </a:r>
            <a:endParaRPr lang="en-US" altLang="zh-CN" sz="4000" b="1" dirty="0">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p:txBody>
      </p:sp>
      <p:grpSp>
        <p:nvGrpSpPr>
          <p:cNvPr id="5" name="组合 4"/>
          <p:cNvGrpSpPr/>
          <p:nvPr/>
        </p:nvGrpSpPr>
        <p:grpSpPr>
          <a:xfrm>
            <a:off x="1553210" y="1226820"/>
            <a:ext cx="1013460" cy="961390"/>
            <a:chOff x="2624" y="1959"/>
            <a:chExt cx="1596" cy="1514"/>
          </a:xfrm>
        </p:grpSpPr>
        <p:pic>
          <p:nvPicPr>
            <p:cNvPr id="3" name="图片 2" descr="梅花灯笼"/>
            <p:cNvPicPr>
              <a:picLocks noChangeAspect="1"/>
            </p:cNvPicPr>
            <p:nvPr/>
          </p:nvPicPr>
          <p:blipFill>
            <a:blip r:embed="rId2"/>
            <a:stretch>
              <a:fillRect/>
            </a:stretch>
          </p:blipFill>
          <p:spPr>
            <a:xfrm>
              <a:off x="2624" y="1959"/>
              <a:ext cx="1597" cy="1515"/>
            </a:xfrm>
            <a:prstGeom prst="rect">
              <a:avLst/>
            </a:prstGeom>
          </p:spPr>
        </p:pic>
        <p:sp>
          <p:nvSpPr>
            <p:cNvPr id="4" name="文本框 3"/>
            <p:cNvSpPr txBox="1"/>
            <p:nvPr/>
          </p:nvSpPr>
          <p:spPr>
            <a:xfrm>
              <a:off x="2979" y="2111"/>
              <a:ext cx="1119" cy="1210"/>
            </a:xfrm>
            <a:prstGeom prst="rect">
              <a:avLst/>
            </a:prstGeom>
            <a:noFill/>
          </p:spPr>
          <p:txBody>
            <a:bodyPr wrap="square" rtlCol="0">
              <a:spAutoFit/>
            </a:bodyPr>
            <a:lstStyle/>
            <a:p>
              <a:pPr algn="ctr"/>
              <a:r>
                <a:rPr lang="en-US" altLang="zh-CN" sz="4400">
                  <a:latin typeface="宋体" panose="02010600030101010101" pitchFamily="2" charset="-122"/>
                  <a:ea typeface="宋体" panose="02010600030101010101" pitchFamily="2" charset="-122"/>
                </a:rPr>
                <a:t>1</a:t>
              </a:r>
              <a:endParaRPr lang="en-US" altLang="zh-CN" sz="4400">
                <a:latin typeface="宋体" panose="02010600030101010101" pitchFamily="2" charset="-122"/>
                <a:ea typeface="宋体" panose="02010600030101010101" pitchFamily="2" charset="-122"/>
              </a:endParaRPr>
            </a:p>
          </p:txBody>
        </p:sp>
      </p:grpSp>
      <p:grpSp>
        <p:nvGrpSpPr>
          <p:cNvPr id="9" name="组合 8"/>
          <p:cNvGrpSpPr/>
          <p:nvPr/>
        </p:nvGrpSpPr>
        <p:grpSpPr>
          <a:xfrm>
            <a:off x="1565910" y="3705860"/>
            <a:ext cx="1014095" cy="962025"/>
            <a:chOff x="2624" y="1959"/>
            <a:chExt cx="1597" cy="1515"/>
          </a:xfrm>
        </p:grpSpPr>
        <p:pic>
          <p:nvPicPr>
            <p:cNvPr id="10" name="图片 9" descr="梅花灯笼"/>
            <p:cNvPicPr>
              <a:picLocks noChangeAspect="1"/>
            </p:cNvPicPr>
            <p:nvPr/>
          </p:nvPicPr>
          <p:blipFill>
            <a:blip r:embed="rId2"/>
            <a:stretch>
              <a:fillRect/>
            </a:stretch>
          </p:blipFill>
          <p:spPr>
            <a:xfrm>
              <a:off x="2624" y="1959"/>
              <a:ext cx="1597" cy="1515"/>
            </a:xfrm>
            <a:prstGeom prst="rect">
              <a:avLst/>
            </a:prstGeom>
          </p:spPr>
        </p:pic>
        <p:sp>
          <p:nvSpPr>
            <p:cNvPr id="11" name="文本框 10"/>
            <p:cNvSpPr txBox="1"/>
            <p:nvPr/>
          </p:nvSpPr>
          <p:spPr>
            <a:xfrm>
              <a:off x="2979" y="2111"/>
              <a:ext cx="1119" cy="1210"/>
            </a:xfrm>
            <a:prstGeom prst="rect">
              <a:avLst/>
            </a:prstGeom>
            <a:noFill/>
          </p:spPr>
          <p:txBody>
            <a:bodyPr wrap="square" rtlCol="0">
              <a:spAutoFit/>
            </a:bodyPr>
            <a:lstStyle/>
            <a:p>
              <a:pPr algn="ctr"/>
              <a:r>
                <a:rPr lang="en-US" altLang="zh-CN" sz="4400">
                  <a:latin typeface="宋体" panose="02010600030101010101" pitchFamily="2" charset="-122"/>
                  <a:ea typeface="宋体" panose="02010600030101010101" pitchFamily="2" charset="-122"/>
                </a:rPr>
                <a:t>3</a:t>
              </a:r>
              <a:endParaRPr lang="en-US" altLang="zh-CN" sz="4400">
                <a:latin typeface="宋体" panose="02010600030101010101" pitchFamily="2" charset="-122"/>
                <a:ea typeface="宋体" panose="02010600030101010101" pitchFamily="2" charset="-122"/>
              </a:endParaRPr>
            </a:p>
          </p:txBody>
        </p:sp>
      </p:grpSp>
      <p:grpSp>
        <p:nvGrpSpPr>
          <p:cNvPr id="12" name="组合 11"/>
          <p:cNvGrpSpPr/>
          <p:nvPr/>
        </p:nvGrpSpPr>
        <p:grpSpPr>
          <a:xfrm>
            <a:off x="1565910" y="2448560"/>
            <a:ext cx="1014095" cy="962025"/>
            <a:chOff x="2624" y="2356"/>
            <a:chExt cx="1597" cy="1515"/>
          </a:xfrm>
        </p:grpSpPr>
        <p:pic>
          <p:nvPicPr>
            <p:cNvPr id="13" name="图片 12" descr="梅花灯笼"/>
            <p:cNvPicPr>
              <a:picLocks noChangeAspect="1"/>
            </p:cNvPicPr>
            <p:nvPr/>
          </p:nvPicPr>
          <p:blipFill>
            <a:blip r:embed="rId2"/>
            <a:stretch>
              <a:fillRect/>
            </a:stretch>
          </p:blipFill>
          <p:spPr>
            <a:xfrm>
              <a:off x="2624" y="2356"/>
              <a:ext cx="1597" cy="1515"/>
            </a:xfrm>
            <a:prstGeom prst="rect">
              <a:avLst/>
            </a:prstGeom>
          </p:spPr>
        </p:pic>
        <p:sp>
          <p:nvSpPr>
            <p:cNvPr id="14" name="文本框 13"/>
            <p:cNvSpPr txBox="1"/>
            <p:nvPr/>
          </p:nvSpPr>
          <p:spPr>
            <a:xfrm>
              <a:off x="2979" y="2508"/>
              <a:ext cx="1119" cy="1210"/>
            </a:xfrm>
            <a:prstGeom prst="rect">
              <a:avLst/>
            </a:prstGeom>
            <a:noFill/>
          </p:spPr>
          <p:txBody>
            <a:bodyPr wrap="square" rtlCol="0">
              <a:spAutoFit/>
            </a:bodyPr>
            <a:lstStyle/>
            <a:p>
              <a:pPr algn="ctr"/>
              <a:r>
                <a:rPr lang="en-US" altLang="zh-CN" sz="4400">
                  <a:latin typeface="宋体" panose="02010600030101010101" pitchFamily="2" charset="-122"/>
                  <a:ea typeface="宋体" panose="02010600030101010101" pitchFamily="2" charset="-122"/>
                </a:rPr>
                <a:t>2</a:t>
              </a:r>
              <a:endParaRPr lang="en-US" altLang="zh-CN" sz="4400">
                <a:latin typeface="宋体" panose="02010600030101010101" pitchFamily="2" charset="-122"/>
                <a:ea typeface="宋体" panose="02010600030101010101" pitchFamily="2" charset="-122"/>
              </a:endParaRPr>
            </a:p>
          </p:txBody>
        </p:sp>
      </p:grpSp>
      <p:sp>
        <p:nvSpPr>
          <p:cNvPr id="15" name="圆角矩形 14"/>
          <p:cNvSpPr/>
          <p:nvPr/>
        </p:nvSpPr>
        <p:spPr>
          <a:xfrm>
            <a:off x="2852420" y="1314450"/>
            <a:ext cx="7268845" cy="777240"/>
          </a:xfrm>
          <a:prstGeom prst="roundRect">
            <a:avLst/>
          </a:prstGeom>
          <a:gradFill>
            <a:gsLst>
              <a:gs pos="100000">
                <a:srgbClr val="F9F8CA"/>
              </a:gs>
              <a:gs pos="6000">
                <a:srgbClr val="4EAADD"/>
              </a:gs>
            </a:gsLst>
            <a:lin scaled="1"/>
          </a:gradFill>
          <a:ln>
            <a:gradFill>
              <a:gsLst>
                <a:gs pos="100000">
                  <a:srgbClr val="F9F8CA"/>
                </a:gs>
                <a:gs pos="6000">
                  <a:srgbClr val="4EAAD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olidFill>
                  <a:schemeClr val="tx1"/>
                </a:solidFill>
                <a:latin typeface="Times New Roman" panose="02020603050405020304" pitchFamily="18" charset="0"/>
                <a:cs typeface="Times New Roman" panose="02020603050405020304" pitchFamily="18" charset="0"/>
                <a:sym typeface="+mn-ea"/>
              </a:rPr>
              <a:t>The Year of the Tiger</a:t>
            </a:r>
            <a:endParaRPr lang="en-US" altLang="zh-CN" sz="3600" b="1">
              <a:solidFill>
                <a:schemeClr val="tx1"/>
              </a:solidFill>
              <a:latin typeface="Times New Roman" panose="02020603050405020304" pitchFamily="18" charset="0"/>
              <a:cs typeface="Times New Roman" panose="02020603050405020304" pitchFamily="18" charset="0"/>
              <a:sym typeface="+mn-ea"/>
            </a:endParaRPr>
          </a:p>
        </p:txBody>
      </p:sp>
      <p:sp>
        <p:nvSpPr>
          <p:cNvPr id="17" name="圆角矩形 16"/>
          <p:cNvSpPr/>
          <p:nvPr/>
        </p:nvSpPr>
        <p:spPr>
          <a:xfrm>
            <a:off x="2865120" y="2549525"/>
            <a:ext cx="7268845" cy="777240"/>
          </a:xfrm>
          <a:prstGeom prst="roundRect">
            <a:avLst/>
          </a:prstGeom>
          <a:gradFill>
            <a:gsLst>
              <a:gs pos="100000">
                <a:srgbClr val="F9F8CA"/>
              </a:gs>
              <a:gs pos="6000">
                <a:srgbClr val="4EAADD"/>
              </a:gs>
            </a:gsLst>
            <a:lin scaled="1"/>
          </a:gradFill>
          <a:ln>
            <a:gradFill>
              <a:gsLst>
                <a:gs pos="100000">
                  <a:srgbClr val="F9F8CA"/>
                </a:gs>
                <a:gs pos="6000">
                  <a:srgbClr val="4EAAD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pitchFamily="18" charset="0"/>
                <a:cs typeface="Times New Roman" panose="02020603050405020304" pitchFamily="18" charset="0"/>
              </a:rPr>
              <a:t>Beijing Winter Olympics</a:t>
            </a:r>
            <a:endParaRPr lang="en-US" altLang="zh-CN" sz="3600" b="1">
              <a:solidFill>
                <a:schemeClr val="tx1"/>
              </a:solidFill>
              <a:latin typeface="Times New Roman" panose="02020603050405020304" pitchFamily="18" charset="0"/>
              <a:cs typeface="Times New Roman" panose="02020603050405020304" pitchFamily="18" charset="0"/>
            </a:endParaRPr>
          </a:p>
        </p:txBody>
      </p:sp>
      <p:sp>
        <p:nvSpPr>
          <p:cNvPr id="18" name="圆角矩形 17"/>
          <p:cNvSpPr/>
          <p:nvPr/>
        </p:nvSpPr>
        <p:spPr>
          <a:xfrm>
            <a:off x="2876550" y="3784600"/>
            <a:ext cx="7268845" cy="777240"/>
          </a:xfrm>
          <a:prstGeom prst="roundRect">
            <a:avLst/>
          </a:prstGeom>
          <a:gradFill>
            <a:gsLst>
              <a:gs pos="100000">
                <a:srgbClr val="F9F8CA"/>
              </a:gs>
              <a:gs pos="6000">
                <a:srgbClr val="4EAADD"/>
              </a:gs>
            </a:gsLst>
            <a:lin scaled="1"/>
          </a:gradFill>
          <a:ln>
            <a:gradFill>
              <a:gsLst>
                <a:gs pos="100000">
                  <a:srgbClr val="F9F8CA"/>
                </a:gs>
                <a:gs pos="6000">
                  <a:srgbClr val="4EAAD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olidFill>
                  <a:schemeClr val="tx1"/>
                </a:solidFill>
                <a:latin typeface="Times New Roman" panose="02020603050405020304" pitchFamily="18" charset="0"/>
                <a:cs typeface="Times New Roman" panose="02020603050405020304" pitchFamily="18" charset="0"/>
                <a:sym typeface="+mn-ea"/>
              </a:rPr>
              <a:t>About students</a:t>
            </a:r>
            <a:endParaRPr lang="en-US" altLang="zh-CN" sz="3600" b="1">
              <a:solidFill>
                <a:schemeClr val="tx1"/>
              </a:solidFill>
              <a:latin typeface="Times New Roman" panose="02020603050405020304" pitchFamily="18" charset="0"/>
              <a:cs typeface="Times New Roman" panose="02020603050405020304" pitchFamily="18" charset="0"/>
              <a:sym typeface="+mn-ea"/>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35465" y="4729480"/>
            <a:ext cx="2395220" cy="1915160"/>
          </a:xfrm>
          <a:prstGeom prst="rect">
            <a:avLst/>
          </a:prstGeom>
        </p:spPr>
      </p:pic>
      <p:pic>
        <p:nvPicPr>
          <p:cNvPr id="21" name="图片 20" descr="梅花灯"/>
          <p:cNvPicPr>
            <a:picLocks noChangeAspect="1"/>
          </p:cNvPicPr>
          <p:nvPr/>
        </p:nvPicPr>
        <p:blipFill>
          <a:blip r:embed="rId4"/>
          <a:stretch>
            <a:fillRect/>
          </a:stretch>
        </p:blipFill>
        <p:spPr>
          <a:xfrm>
            <a:off x="10236200" y="121920"/>
            <a:ext cx="1594485" cy="1734820"/>
          </a:xfrm>
          <a:prstGeom prst="rect">
            <a:avLst/>
          </a:prstGeom>
        </p:spPr>
      </p:pic>
      <p:pic>
        <p:nvPicPr>
          <p:cNvPr id="22" name="图片 21" descr="梅花灯"/>
          <p:cNvPicPr>
            <a:picLocks noChangeAspect="1"/>
          </p:cNvPicPr>
          <p:nvPr/>
        </p:nvPicPr>
        <p:blipFill>
          <a:blip r:embed="rId4"/>
          <a:stretch>
            <a:fillRect/>
          </a:stretch>
        </p:blipFill>
        <p:spPr>
          <a:xfrm flipH="1">
            <a:off x="0" y="0"/>
            <a:ext cx="1594485" cy="1734820"/>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rcRect b="11463"/>
          <a:stretch>
            <a:fillRect/>
          </a:stretch>
        </p:blipFill>
        <p:spPr>
          <a:xfrm>
            <a:off x="4743450" y="4631690"/>
            <a:ext cx="2705735" cy="1778635"/>
          </a:xfrm>
          <a:prstGeom prst="rect">
            <a:avLst/>
          </a:prstGeom>
        </p:spPr>
      </p:pic>
      <p:pic>
        <p:nvPicPr>
          <p:cNvPr id="25" name="图片 24" descr="水印"/>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900" decel="100000" fill="hold"/>
                                        <p:tgtEl>
                                          <p:spTgt spid="2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900" decel="100000" fill="hold"/>
                                        <p:tgtEl>
                                          <p:spTgt spid="1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900" decel="100000" fill="hold"/>
                                        <p:tgtEl>
                                          <p:spTgt spid="17"/>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900" decel="100000" fill="hold"/>
                                        <p:tgtEl>
                                          <p:spTgt spid="19"/>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900" decel="100000" fill="hold"/>
                                        <p:tgtEl>
                                          <p:spTgt spid="18"/>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900" decel="100000" fill="hold"/>
                                        <p:tgtEl>
                                          <p:spTgt spid="24"/>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7" grpId="0" animBg="1"/>
      <p:bldP spid="17" grpId="1" animBg="1"/>
      <p:bldP spid="18" grpId="0" bldLvl="0" animBg="1"/>
      <p:bldP spid="1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541020" y="278765"/>
            <a:ext cx="4815840"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Green Olympic Games</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541020" y="1129665"/>
            <a:ext cx="10720070" cy="5262245"/>
          </a:xfrm>
          <a:prstGeom prst="rect">
            <a:avLst/>
          </a:prstGeom>
          <a:noFill/>
        </p:spPr>
        <p:txBody>
          <a:bodyPr wrap="square" rtlCol="0">
            <a:spAutoFit/>
          </a:bodyPr>
          <a:lstStyle/>
          <a:p>
            <a:r>
              <a:rPr lang="zh-CN" altLang="en-US"/>
              <a:t> </a:t>
            </a:r>
            <a:r>
              <a:rPr lang="en-US" altLang="zh-CN"/>
              <a:t>    </a:t>
            </a:r>
            <a:r>
              <a:rPr lang="zh-CN" altLang="en-US" sz="2800">
                <a:latin typeface="Times New Roman" panose="02020603050405020304" pitchFamily="18" charset="0"/>
                <a:cs typeface="Times New Roman" panose="02020603050405020304" pitchFamily="18" charset="0"/>
              </a:rPr>
              <a:t> To host a green Olympic Games, Beijing 2022 has not only made quality ice rinks </a:t>
            </a:r>
            <a:r>
              <a:rPr lang="en-US" altLang="zh-CN" sz="2800" u="sng">
                <a:latin typeface="Times New Roman" panose="02020603050405020304" pitchFamily="18" charset="0"/>
                <a:cs typeface="Times New Roman" panose="02020603050405020304" pitchFamily="18" charset="0"/>
              </a:rPr>
              <a:t>   1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suit</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 for respective</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sport</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 in the competition</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venue</a:t>
            </a:r>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2  </a:t>
            </a:r>
            <a:r>
              <a:rPr lang="zh-CN" altLang="en-US" sz="2800">
                <a:latin typeface="Times New Roman" panose="02020603050405020304" pitchFamily="18" charset="0"/>
                <a:cs typeface="Times New Roman" panose="02020603050405020304" pitchFamily="18" charset="0"/>
              </a:rPr>
              <a:t> has also stayed eco-friendly </a:t>
            </a:r>
            <a:r>
              <a:rPr lang="en-US" altLang="zh-CN" sz="2800">
                <a:latin typeface="Times New Roman" panose="02020603050405020304" pitchFamily="18" charset="0"/>
                <a:cs typeface="Times New Roman" panose="02020603050405020304" pitchFamily="18" charset="0"/>
              </a:rPr>
              <a:t>in</a:t>
            </a:r>
            <a:r>
              <a:rPr lang="zh-CN" altLang="en-US" sz="2800">
                <a:latin typeface="Times New Roman" panose="02020603050405020304" pitchFamily="18" charset="0"/>
                <a:cs typeface="Times New Roman" panose="02020603050405020304" pitchFamily="18" charset="0"/>
              </a:rPr>
              <a:t> ice-making.</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Experts</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spent 18 months </a:t>
            </a:r>
            <a:r>
              <a:rPr lang="en-US" altLang="zh-CN" sz="2800">
                <a:latin typeface="Times New Roman" panose="02020603050405020304" pitchFamily="18" charset="0"/>
                <a:cs typeface="Times New Roman" panose="02020603050405020304" pitchFamily="18" charset="0"/>
              </a:rPr>
              <a:t>studying</a:t>
            </a:r>
            <a:r>
              <a:rPr lang="zh-CN" altLang="en-US" sz="2800">
                <a:latin typeface="Times New Roman" panose="02020603050405020304" pitchFamily="18" charset="0"/>
                <a:cs typeface="Times New Roman" panose="02020603050405020304" pitchFamily="18" charset="0"/>
              </a:rPr>
              <a:t> documents </a:t>
            </a:r>
            <a:r>
              <a:rPr lang="en-US" altLang="zh-CN" sz="2800" u="sng">
                <a:latin typeface="Times New Roman" panose="02020603050405020304" pitchFamily="18" charset="0"/>
                <a:cs typeface="Times New Roman" panose="02020603050405020304" pitchFamily="18" charset="0"/>
              </a:rPr>
              <a:t>    3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ice-making from previous Olympic Winter Games and</a:t>
            </a:r>
            <a:r>
              <a:rPr lang="en-US" altLang="zh-CN" sz="2800">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4    </a:t>
            </a:r>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analyz</a:t>
            </a:r>
            <a:r>
              <a:rPr lang="en-US" altLang="zh-CN" sz="2800">
                <a:latin typeface="Times New Roman" panose="02020603050405020304" pitchFamily="18" charset="0"/>
                <a:cs typeface="Times New Roman" panose="02020603050405020304" pitchFamily="18" charset="0"/>
              </a:rPr>
              <a:t>e)</a:t>
            </a:r>
            <a:r>
              <a:rPr lang="zh-CN" altLang="en-US" sz="2800">
                <a:latin typeface="Times New Roman" panose="02020603050405020304" pitchFamily="18" charset="0"/>
                <a:cs typeface="Times New Roman" panose="02020603050405020304" pitchFamily="18" charset="0"/>
              </a:rPr>
              <a:t> the pros and cons of every type of refrigerants.</a:t>
            </a:r>
            <a:r>
              <a:rPr lang="zh-CN" altLang="en-US" sz="2800" u="sng">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5   </a:t>
            </a:r>
            <a:r>
              <a:rPr lang="en-US" altLang="zh-CN" sz="2800">
                <a:latin typeface="Times New Roman" panose="02020603050405020304" pitchFamily="18" charset="0"/>
                <a:cs typeface="Times New Roman" panose="02020603050405020304" pitchFamily="18" charset="0"/>
              </a:rPr>
              <a:t>  (e</a:t>
            </a:r>
            <a:r>
              <a:rPr lang="zh-CN" altLang="en-US" sz="2800">
                <a:latin typeface="Times New Roman" panose="02020603050405020304" pitchFamily="18" charset="0"/>
                <a:cs typeface="Times New Roman" panose="02020603050405020304" pitchFamily="18" charset="0"/>
              </a:rPr>
              <a:t>ventual</a:t>
            </a:r>
            <a:r>
              <a:rPr lang="en-US" altLang="zh-CN"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rPr>
              <a:t>,</a:t>
            </a:r>
            <a:r>
              <a:rPr lang="en-US" altLang="zh-CN" sz="2800">
                <a:latin typeface="Times New Roman" panose="02020603050405020304" pitchFamily="18" charset="0"/>
                <a:cs typeface="Times New Roman" panose="02020603050405020304" pitchFamily="18" charset="0"/>
              </a:rPr>
              <a:t> they</a:t>
            </a:r>
            <a:r>
              <a:rPr lang="zh-CN" altLang="en-US" sz="2800">
                <a:latin typeface="Times New Roman" panose="02020603050405020304" pitchFamily="18" charset="0"/>
                <a:cs typeface="Times New Roman" panose="02020603050405020304" pitchFamily="18" charset="0"/>
              </a:rPr>
              <a:t> were able to come up with</a:t>
            </a:r>
            <a:r>
              <a:rPr lang="zh-CN" altLang="en-US" sz="2800" u="sng">
                <a:latin typeface="Times New Roman" panose="02020603050405020304" pitchFamily="18" charset="0"/>
                <a:cs typeface="Times New Roman" panose="02020603050405020304" pitchFamily="18" charset="0"/>
              </a:rPr>
              <a:t> </a:t>
            </a:r>
            <a:r>
              <a:rPr lang="en-US" altLang="zh-CN" sz="2800" u="sng">
                <a:latin typeface="Times New Roman" panose="02020603050405020304" pitchFamily="18" charset="0"/>
                <a:cs typeface="Times New Roman" panose="02020603050405020304" pitchFamily="18" charset="0"/>
              </a:rPr>
              <a:t>   6   </a:t>
            </a:r>
            <a:r>
              <a:rPr lang="en-US" altLang="zh-CN" sz="2800">
                <a:latin typeface="Times New Roman" panose="02020603050405020304" pitchFamily="18" charset="0"/>
                <a:cs typeface="Times New Roman" panose="02020603050405020304" pitchFamily="18" charset="0"/>
              </a:rPr>
              <a:t> (good) </a:t>
            </a:r>
            <a:r>
              <a:rPr lang="zh-CN" altLang="en-US" sz="2800">
                <a:latin typeface="Times New Roman" panose="02020603050405020304" pitchFamily="18" charset="0"/>
                <a:cs typeface="Times New Roman" panose="02020603050405020304" pitchFamily="18" charset="0"/>
              </a:rPr>
              <a:t>solutions</a:t>
            </a:r>
            <a:r>
              <a:rPr lang="en-US" altLang="zh-CN" sz="2800">
                <a:latin typeface="Times New Roman" panose="02020603050405020304" pitchFamily="18" charset="0"/>
                <a:cs typeface="Times New Roman" panose="02020603050405020304" pitchFamily="18" charset="0"/>
              </a:rPr>
              <a:t>:  Using carbon dioxide as  </a:t>
            </a:r>
            <a:r>
              <a:rPr lang="en-US" altLang="zh-CN" sz="2800" u="sng">
                <a:latin typeface="Times New Roman" panose="02020603050405020304" pitchFamily="18" charset="0"/>
                <a:cs typeface="Times New Roman" panose="02020603050405020304" pitchFamily="18" charset="0"/>
                <a:sym typeface="+mn-ea"/>
              </a:rPr>
              <a:t>   7   </a:t>
            </a:r>
            <a:r>
              <a:rPr lang="en-US" altLang="zh-CN" sz="2800">
                <a:latin typeface="Times New Roman" panose="02020603050405020304" pitchFamily="18" charset="0"/>
                <a:cs typeface="Times New Roman" panose="02020603050405020304" pitchFamily="18" charset="0"/>
              </a:rPr>
              <a:t>  refrigerant can increase ice-making </a:t>
            </a:r>
            <a:r>
              <a:rPr lang="en-US" altLang="zh-CN" sz="2800" u="sng">
                <a:latin typeface="Times New Roman" panose="02020603050405020304" pitchFamily="18" charset="0"/>
                <a:cs typeface="Times New Roman" panose="02020603050405020304" pitchFamily="18" charset="0"/>
              </a:rPr>
              <a:t>    8    </a:t>
            </a:r>
            <a:r>
              <a:rPr lang="en-US" altLang="zh-CN" sz="2800">
                <a:latin typeface="Times New Roman" panose="02020603050405020304" pitchFamily="18" charset="0"/>
                <a:cs typeface="Times New Roman" panose="02020603050405020304" pitchFamily="18" charset="0"/>
              </a:rPr>
              <a:t> (efficient) by 30 percent and save around two million kilowatts of electricity per year.</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The choice </a:t>
            </a:r>
            <a:r>
              <a:rPr lang="en-US" altLang="zh-CN" sz="2800" u="sng">
                <a:latin typeface="Times New Roman" panose="02020603050405020304" pitchFamily="18" charset="0"/>
                <a:cs typeface="Times New Roman" panose="02020603050405020304" pitchFamily="18" charset="0"/>
              </a:rPr>
              <a:t>    9   </a:t>
            </a:r>
            <a:r>
              <a:rPr lang="en-US" altLang="zh-CN" sz="2800">
                <a:latin typeface="Times New Roman" panose="02020603050405020304" pitchFamily="18" charset="0"/>
                <a:cs typeface="Times New Roman" panose="02020603050405020304" pitchFamily="18" charset="0"/>
              </a:rPr>
              <a:t> (applaud) by International Olympic Committee. They said the technology  </a:t>
            </a:r>
            <a:r>
              <a:rPr lang="en-US" altLang="zh-CN" sz="2800" u="sng">
                <a:latin typeface="Times New Roman" panose="02020603050405020304" pitchFamily="18" charset="0"/>
                <a:cs typeface="Times New Roman" panose="02020603050405020304" pitchFamily="18" charset="0"/>
                <a:sym typeface="+mn-ea"/>
              </a:rPr>
              <a:t>   10   </a:t>
            </a:r>
            <a:r>
              <a:rPr lang="en-US" altLang="zh-CN" sz="2800">
                <a:latin typeface="Times New Roman" panose="02020603050405020304" pitchFamily="18" charset="0"/>
                <a:cs typeface="Times New Roman" panose="02020603050405020304" pitchFamily="18" charset="0"/>
              </a:rPr>
              <a:t>   (put) the importance of low Global Warming Potential refrigerants on the world stage.</a:t>
            </a:r>
            <a:endParaRPr lang="en-US" altLang="zh-CN" sz="2800">
              <a:latin typeface="Times New Roman" panose="02020603050405020304" pitchFamily="18" charset="0"/>
              <a:cs typeface="Times New Roman" panose="02020603050405020304" pitchFamily="18" charset="0"/>
            </a:endParaRPr>
          </a:p>
        </p:txBody>
      </p:sp>
      <p:pic>
        <p:nvPicPr>
          <p:cNvPr id="4" name="图片 3" descr="t01603261d9d7eddb34"/>
          <p:cNvPicPr>
            <a:picLocks noChangeAspect="1"/>
          </p:cNvPicPr>
          <p:nvPr/>
        </p:nvPicPr>
        <p:blipFill>
          <a:blip r:embed="rId1"/>
          <a:stretch>
            <a:fillRect/>
          </a:stretch>
        </p:blipFill>
        <p:spPr>
          <a:xfrm flipV="1">
            <a:off x="10391775" y="278765"/>
            <a:ext cx="1385570" cy="921385"/>
          </a:xfrm>
          <a:prstGeom prst="rect">
            <a:avLst/>
          </a:prstGeom>
        </p:spPr>
      </p:pic>
      <p:sp>
        <p:nvSpPr>
          <p:cNvPr id="22" name="文本框 21"/>
          <p:cNvSpPr txBox="1"/>
          <p:nvPr/>
        </p:nvSpPr>
        <p:spPr>
          <a:xfrm>
            <a:off x="2796540" y="1523365"/>
            <a:ext cx="169926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suitable</a:t>
            </a:r>
            <a:endParaRPr lang="en-US" altLang="zh-CN" sz="2800">
              <a:latin typeface="Times New Roman" panose="02020603050405020304" pitchFamily="18" charset="0"/>
              <a:cs typeface="Times New Roman" panose="02020603050405020304" pitchFamily="18" charset="0"/>
            </a:endParaRPr>
          </a:p>
        </p:txBody>
      </p:sp>
      <p:sp>
        <p:nvSpPr>
          <p:cNvPr id="5" name="文本框 4"/>
          <p:cNvSpPr txBox="1"/>
          <p:nvPr/>
        </p:nvSpPr>
        <p:spPr>
          <a:xfrm>
            <a:off x="1691640" y="1894840"/>
            <a:ext cx="110426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but</a:t>
            </a:r>
            <a:endParaRPr lang="en-US" altLang="zh-CN" sz="2800">
              <a:latin typeface="Times New Roman" panose="02020603050405020304" pitchFamily="18" charset="0"/>
              <a:cs typeface="Times New Roman" panose="02020603050405020304" pitchFamily="18" charset="0"/>
            </a:endParaRPr>
          </a:p>
        </p:txBody>
      </p:sp>
      <p:sp>
        <p:nvSpPr>
          <p:cNvPr id="8" name="文本框 7"/>
          <p:cNvSpPr txBox="1"/>
          <p:nvPr/>
        </p:nvSpPr>
        <p:spPr>
          <a:xfrm>
            <a:off x="4332605" y="3168015"/>
            <a:ext cx="188912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Eventually</a:t>
            </a:r>
            <a:endParaRPr lang="en-US" altLang="zh-CN" sz="2800">
              <a:latin typeface="Times New Roman" panose="02020603050405020304" pitchFamily="18" charset="0"/>
              <a:cs typeface="Times New Roman" panose="02020603050405020304" pitchFamily="18" charset="0"/>
            </a:endParaRPr>
          </a:p>
        </p:txBody>
      </p:sp>
      <p:sp>
        <p:nvSpPr>
          <p:cNvPr id="9" name="文本框 8"/>
          <p:cNvSpPr txBox="1"/>
          <p:nvPr/>
        </p:nvSpPr>
        <p:spPr>
          <a:xfrm>
            <a:off x="1065530" y="3689985"/>
            <a:ext cx="141097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better</a:t>
            </a:r>
            <a:endParaRPr lang="en-US" altLang="zh-CN" sz="2800">
              <a:latin typeface="Times New Roman" panose="02020603050405020304" pitchFamily="18" charset="0"/>
              <a:cs typeface="Times New Roman" panose="02020603050405020304" pitchFamily="18" charset="0"/>
            </a:endParaRPr>
          </a:p>
        </p:txBody>
      </p:sp>
      <p:sp>
        <p:nvSpPr>
          <p:cNvPr id="10" name="文本框 9"/>
          <p:cNvSpPr txBox="1"/>
          <p:nvPr/>
        </p:nvSpPr>
        <p:spPr>
          <a:xfrm>
            <a:off x="8255000" y="3604260"/>
            <a:ext cx="92329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a</a:t>
            </a:r>
            <a:endParaRPr lang="en-US" altLang="zh-CN" sz="2800">
              <a:latin typeface="Times New Roman" panose="02020603050405020304" pitchFamily="18" charset="0"/>
              <a:cs typeface="Times New Roman" panose="02020603050405020304" pitchFamily="18" charset="0"/>
            </a:endParaRPr>
          </a:p>
        </p:txBody>
      </p:sp>
      <p:sp>
        <p:nvSpPr>
          <p:cNvPr id="12" name="文本框 11"/>
          <p:cNvSpPr txBox="1"/>
          <p:nvPr/>
        </p:nvSpPr>
        <p:spPr>
          <a:xfrm>
            <a:off x="2476500" y="4915535"/>
            <a:ext cx="264223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was applauded</a:t>
            </a:r>
            <a:endParaRPr lang="en-US" altLang="zh-CN" sz="2800">
              <a:latin typeface="Times New Roman" panose="02020603050405020304" pitchFamily="18" charset="0"/>
              <a:cs typeface="Times New Roman" panose="02020603050405020304" pitchFamily="18" charset="0"/>
            </a:endParaRPr>
          </a:p>
        </p:txBody>
      </p:sp>
      <p:sp>
        <p:nvSpPr>
          <p:cNvPr id="14" name="文本框 13"/>
          <p:cNvSpPr txBox="1"/>
          <p:nvPr/>
        </p:nvSpPr>
        <p:spPr>
          <a:xfrm>
            <a:off x="7628890" y="2298700"/>
            <a:ext cx="92329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on</a:t>
            </a:r>
            <a:endParaRPr lang="en-US" altLang="zh-CN" sz="2800">
              <a:latin typeface="Times New Roman" panose="02020603050405020304" pitchFamily="18" charset="0"/>
              <a:cs typeface="Times New Roman" panose="02020603050405020304" pitchFamily="18" charset="0"/>
            </a:endParaRPr>
          </a:p>
        </p:txBody>
      </p:sp>
      <p:sp>
        <p:nvSpPr>
          <p:cNvPr id="15" name="文本框 14"/>
          <p:cNvSpPr txBox="1"/>
          <p:nvPr/>
        </p:nvSpPr>
        <p:spPr>
          <a:xfrm>
            <a:off x="5721985" y="2747645"/>
            <a:ext cx="164020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analyzing</a:t>
            </a:r>
            <a:endParaRPr lang="en-US" altLang="zh-CN" sz="2800">
              <a:latin typeface="Times New Roman" panose="02020603050405020304" pitchFamily="18" charset="0"/>
              <a:cs typeface="Times New Roman" panose="02020603050405020304" pitchFamily="18" charset="0"/>
            </a:endParaRPr>
          </a:p>
        </p:txBody>
      </p:sp>
      <p:sp>
        <p:nvSpPr>
          <p:cNvPr id="16" name="文本框 15"/>
          <p:cNvSpPr txBox="1"/>
          <p:nvPr/>
        </p:nvSpPr>
        <p:spPr>
          <a:xfrm>
            <a:off x="4089400" y="4041775"/>
            <a:ext cx="1930400"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efficiency</a:t>
            </a:r>
            <a:endParaRPr lang="en-US" altLang="zh-CN" sz="2800">
              <a:latin typeface="Times New Roman" panose="02020603050405020304" pitchFamily="18" charset="0"/>
              <a:cs typeface="Times New Roman" panose="02020603050405020304" pitchFamily="18" charset="0"/>
            </a:endParaRPr>
          </a:p>
        </p:txBody>
      </p:sp>
      <p:sp>
        <p:nvSpPr>
          <p:cNvPr id="17" name="文本框 16"/>
          <p:cNvSpPr txBox="1"/>
          <p:nvPr/>
        </p:nvSpPr>
        <p:spPr>
          <a:xfrm>
            <a:off x="4433570" y="5335905"/>
            <a:ext cx="1586865" cy="521970"/>
          </a:xfrm>
          <a:prstGeom prst="rect">
            <a:avLst/>
          </a:prstGeom>
          <a:gradFill>
            <a:gsLst>
              <a:gs pos="19000">
                <a:srgbClr val="FFB9B9"/>
              </a:gs>
              <a:gs pos="64000">
                <a:srgbClr val="FF8F8E"/>
              </a:gs>
              <a:gs pos="44000">
                <a:srgbClr val="FE9E9F"/>
              </a:gs>
              <a:gs pos="84000">
                <a:srgbClr val="FF7373"/>
              </a:gs>
            </a:gsLst>
            <a:lin scaled="1"/>
          </a:gradFill>
          <a:ln>
            <a:solidFill>
              <a:srgbClr val="FFFF00"/>
            </a:solidFill>
          </a:ln>
        </p:spPr>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has put</a:t>
            </a:r>
            <a:endParaRPr lang="en-US" altLang="zh-CN" sz="2800">
              <a:latin typeface="Times New Roman" panose="02020603050405020304" pitchFamily="18" charset="0"/>
              <a:cs typeface="Times New Roman" panose="02020603050405020304" pitchFamily="18" charset="0"/>
            </a:endParaRPr>
          </a:p>
        </p:txBody>
      </p:sp>
      <p:pic>
        <p:nvPicPr>
          <p:cNvPr id="18" name="图片 17"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amond(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amond(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amond(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amond(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amond(in)">
                                      <p:cBhvr>
                                        <p:cTn id="5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5" grpId="0" animBg="1"/>
      <p:bldP spid="5" grpId="1" animBg="1"/>
      <p:bldP spid="8" grpId="0" animBg="1"/>
      <p:bldP spid="8" grpId="1" animBg="1"/>
      <p:bldP spid="9" grpId="0" animBg="1"/>
      <p:bldP spid="9" grpId="1" animBg="1"/>
      <p:bldP spid="10" grpId="0" animBg="1"/>
      <p:bldP spid="10"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80"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336550" y="381000"/>
            <a:ext cx="4815840"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icon---Eileen Gu</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6" name="图片 5" descr="1"/>
          <p:cNvPicPr>
            <a:picLocks noChangeAspect="1"/>
          </p:cNvPicPr>
          <p:nvPr/>
        </p:nvPicPr>
        <p:blipFill>
          <a:blip r:embed="rId1"/>
          <a:stretch>
            <a:fillRect/>
          </a:stretch>
        </p:blipFill>
        <p:spPr>
          <a:xfrm>
            <a:off x="119380" y="4441190"/>
            <a:ext cx="2179320" cy="2033905"/>
          </a:xfrm>
          <a:prstGeom prst="rect">
            <a:avLst/>
          </a:prstGeom>
        </p:spPr>
      </p:pic>
      <p:sp>
        <p:nvSpPr>
          <p:cNvPr id="11" name="圆角矩形 10"/>
          <p:cNvSpPr/>
          <p:nvPr/>
        </p:nvSpPr>
        <p:spPr>
          <a:xfrm>
            <a:off x="5690870" y="290195"/>
            <a:ext cx="3322955" cy="1009015"/>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Times New Roman" panose="02020603050405020304" pitchFamily="18" charset="0"/>
                <a:cs typeface="Times New Roman" panose="02020603050405020304" pitchFamily="18" charset="0"/>
              </a:rPr>
              <a:t>Readers: Gu Ailing an </a:t>
            </a:r>
            <a:r>
              <a:rPr lang="zh-CN" altLang="en-US" sz="2800" b="1">
                <a:solidFill>
                  <a:srgbClr val="FF0000"/>
                </a:solidFill>
                <a:latin typeface="Times New Roman" panose="02020603050405020304" pitchFamily="18" charset="0"/>
                <a:cs typeface="Times New Roman" panose="02020603050405020304" pitchFamily="18" charset="0"/>
              </a:rPr>
              <a:t>inspiration</a:t>
            </a:r>
            <a:r>
              <a:rPr lang="zh-CN" altLang="en-US" sz="2800">
                <a:solidFill>
                  <a:schemeClr val="tx1"/>
                </a:solidFill>
                <a:latin typeface="Times New Roman" panose="02020603050405020304" pitchFamily="18" charset="0"/>
                <a:cs typeface="Times New Roman" panose="02020603050405020304" pitchFamily="18" charset="0"/>
              </a:rPr>
              <a:t> for us</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2543810" y="3768090"/>
            <a:ext cx="8881745" cy="2707005"/>
          </a:xfrm>
          <a:prstGeom prst="roundRect">
            <a:avLst/>
          </a:prstGeom>
          <a:solidFill>
            <a:srgbClr val="FFF6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solidFill>
                  <a:schemeClr val="tx1"/>
                </a:solidFill>
                <a:latin typeface="Times New Roman" panose="02020603050405020304" pitchFamily="18" charset="0"/>
                <a:cs typeface="Times New Roman" panose="02020603050405020304" pitchFamily="18" charset="0"/>
              </a:rPr>
              <a:t>        </a:t>
            </a:r>
            <a:r>
              <a:rPr lang="zh-CN" altLang="en-US" sz="2400">
                <a:solidFill>
                  <a:schemeClr val="tx1"/>
                </a:solidFill>
                <a:latin typeface="Times New Roman" panose="02020603050405020304" pitchFamily="18" charset="0"/>
                <a:cs typeface="Times New Roman" panose="02020603050405020304" pitchFamily="18" charset="0"/>
              </a:rPr>
              <a:t>Congratulations for the gold medal. Winter sports are not as popular in China as summer sports and few people are interested in them. But Ailing's flawless performance in the Winter Olympics has won the hearts of all the audience and will </a:t>
            </a:r>
            <a:r>
              <a:rPr lang="zh-CN" altLang="en-US" sz="2400" b="1">
                <a:solidFill>
                  <a:srgbClr val="FF0000"/>
                </a:solidFill>
                <a:latin typeface="Times New Roman" panose="02020603050405020304" pitchFamily="18" charset="0"/>
                <a:cs typeface="Times New Roman" panose="02020603050405020304" pitchFamily="18" charset="0"/>
              </a:rPr>
              <a:t>inspire young girls to participate in winter sports and achieve excellence</a:t>
            </a:r>
            <a:r>
              <a:rPr lang="zh-CN" altLang="en-US" sz="2400">
                <a:solidFill>
                  <a:schemeClr val="tx1"/>
                </a:solidFill>
                <a:latin typeface="Times New Roman" panose="02020603050405020304" pitchFamily="18" charset="0"/>
                <a:cs typeface="Times New Roman" panose="02020603050405020304" pitchFamily="18" charset="0"/>
              </a:rPr>
              <a:t>. Well done!</a:t>
            </a:r>
            <a:r>
              <a:rPr lang="en-US" altLang="zh-CN" sz="2400">
                <a:solidFill>
                  <a:schemeClr val="tx1"/>
                </a:solidFill>
                <a:latin typeface="Times New Roman" panose="02020603050405020304" pitchFamily="18" charset="0"/>
                <a:cs typeface="Times New Roman" panose="02020603050405020304" pitchFamily="18" charset="0"/>
              </a:rPr>
              <a:t>   </a:t>
            </a:r>
            <a:endParaRPr lang="en-US" altLang="zh-CN" sz="2400">
              <a:solidFill>
                <a:schemeClr val="tx1"/>
              </a:solidFill>
              <a:latin typeface="Times New Roman" panose="02020603050405020304" pitchFamily="18" charset="0"/>
              <a:cs typeface="Times New Roman" panose="02020603050405020304" pitchFamily="18" charset="0"/>
            </a:endParaRPr>
          </a:p>
          <a:p>
            <a:pPr algn="l"/>
            <a:r>
              <a:rPr lang="en-US" altLang="zh-CN" sz="2400">
                <a:solidFill>
                  <a:schemeClr val="tx1"/>
                </a:solidFill>
                <a:latin typeface="Times New Roman" panose="02020603050405020304" pitchFamily="18" charset="0"/>
                <a:cs typeface="Times New Roman" panose="02020603050405020304" pitchFamily="18" charset="0"/>
              </a:rPr>
              <a:t>                                                                           (--Tony)</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18" name="圆角矩形 17"/>
          <p:cNvSpPr/>
          <p:nvPr/>
        </p:nvSpPr>
        <p:spPr>
          <a:xfrm>
            <a:off x="234315" y="1453515"/>
            <a:ext cx="8983980" cy="216027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400">
                <a:latin typeface="Times New Roman" panose="02020603050405020304" pitchFamily="18" charset="0"/>
                <a:cs typeface="Times New Roman" panose="02020603050405020304" pitchFamily="18" charset="0"/>
                <a:sym typeface="+mn-ea"/>
              </a:rPr>
              <a:t>       </a:t>
            </a:r>
            <a:r>
              <a:rPr lang="zh-CN" altLang="en-US" sz="2400">
                <a:solidFill>
                  <a:schemeClr val="tx1"/>
                </a:solidFill>
                <a:latin typeface="Times New Roman" panose="02020603050405020304" pitchFamily="18" charset="0"/>
                <a:cs typeface="Times New Roman" panose="02020603050405020304" pitchFamily="18" charset="0"/>
                <a:sym typeface="+mn-ea"/>
              </a:rPr>
              <a:t>She is a pretty multitalented girl in all aspect</a:t>
            </a:r>
            <a:r>
              <a:rPr lang="en-US" altLang="zh-CN" sz="2400">
                <a:solidFill>
                  <a:schemeClr val="tx1"/>
                </a:solidFill>
                <a:latin typeface="Times New Roman" panose="02020603050405020304" pitchFamily="18" charset="0"/>
                <a:cs typeface="Times New Roman" panose="02020603050405020304" pitchFamily="18" charset="0"/>
                <a:sym typeface="+mn-ea"/>
              </a:rPr>
              <a:t>s</a:t>
            </a:r>
            <a:r>
              <a:rPr lang="zh-CN" altLang="en-US" sz="2400">
                <a:solidFill>
                  <a:schemeClr val="tx1"/>
                </a:solidFill>
                <a:latin typeface="Times New Roman" panose="02020603050405020304" pitchFamily="18" charset="0"/>
                <a:cs typeface="Times New Roman" panose="02020603050405020304" pitchFamily="18" charset="0"/>
                <a:sym typeface="+mn-ea"/>
              </a:rPr>
              <a:t>. Apart from the Olympic gold and medals in tournaments, she is also a fashion icon for top brands, speaks mandarin and English fluently, plays piano and is going to attend Stanford this fall with 1580/1600 SAT scores. </a:t>
            </a:r>
            <a:r>
              <a:rPr lang="zh-CN" altLang="en-US" sz="2400" b="1">
                <a:solidFill>
                  <a:srgbClr val="FF0000"/>
                </a:solidFill>
                <a:latin typeface="Times New Roman" panose="02020603050405020304" pitchFamily="18" charset="0"/>
                <a:cs typeface="Times New Roman" panose="02020603050405020304" pitchFamily="18" charset="0"/>
                <a:sym typeface="+mn-ea"/>
              </a:rPr>
              <a:t>She is truly inspiring as a talented teenager</a:t>
            </a:r>
            <a:r>
              <a:rPr lang="zh-CN" altLang="en-US" sz="2400">
                <a:solidFill>
                  <a:schemeClr val="tx1"/>
                </a:solidFill>
                <a:latin typeface="Times New Roman" panose="02020603050405020304" pitchFamily="18" charset="0"/>
                <a:cs typeface="Times New Roman" panose="02020603050405020304" pitchFamily="18" charset="0"/>
                <a:sym typeface="+mn-ea"/>
              </a:rPr>
              <a:t>.</a:t>
            </a:r>
            <a:r>
              <a:rPr lang="en-US" altLang="zh-CN" sz="2400">
                <a:solidFill>
                  <a:schemeClr val="tx1"/>
                </a:solidFill>
                <a:latin typeface="Times New Roman" panose="02020603050405020304" pitchFamily="18" charset="0"/>
                <a:cs typeface="Times New Roman" panose="02020603050405020304" pitchFamily="18" charset="0"/>
                <a:sym typeface="+mn-ea"/>
              </a:rPr>
              <a:t>   (----Lisa)</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pic>
        <p:nvPicPr>
          <p:cNvPr id="19" name="图片 18"/>
          <p:cNvPicPr>
            <a:picLocks noChangeAspect="1"/>
          </p:cNvPicPr>
          <p:nvPr/>
        </p:nvPicPr>
        <p:blipFill>
          <a:blip r:embed="rId2"/>
          <a:stretch>
            <a:fillRect/>
          </a:stretch>
        </p:blipFill>
        <p:spPr>
          <a:xfrm>
            <a:off x="9437370" y="591185"/>
            <a:ext cx="2284730" cy="2752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bldLvl="0" animBg="1"/>
      <p:bldP spid="13" grpId="1" animBg="1"/>
      <p:bldP spid="18" grpId="0" bldLvl="0" animBg="1"/>
      <p:bldP spid="1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There are seven major events in the Games</a:t>
            </a:r>
            <a:endParaRPr lang="zh-CN" altLang="en-US"/>
          </a:p>
        </p:txBody>
      </p:sp>
      <p:sp>
        <p:nvSpPr>
          <p:cNvPr id="3" name="圆角矩形 2"/>
          <p:cNvSpPr/>
          <p:nvPr/>
        </p:nvSpPr>
        <p:spPr>
          <a:xfrm>
            <a:off x="685800" y="358775"/>
            <a:ext cx="3075305"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Sports events</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685800" y="1117600"/>
            <a:ext cx="3312160" cy="3538220"/>
          </a:xfrm>
          <a:prstGeom prst="rect">
            <a:avLst/>
          </a:prstGeom>
          <a:noFill/>
        </p:spPr>
        <p:txBody>
          <a:bodyPr wrap="square" rtlCol="0">
            <a:spAutoFit/>
          </a:bodyPr>
          <a:lstStyle/>
          <a:p>
            <a:pPr algn="l"/>
            <a:r>
              <a:rPr lang="en-US" altLang="zh-CN" sz="2800">
                <a:latin typeface="Times New Roman" panose="02020603050405020304" pitchFamily="18" charset="0"/>
                <a:cs typeface="Times New Roman" panose="02020603050405020304" pitchFamily="18" charset="0"/>
              </a:rPr>
              <a:t>S</a:t>
            </a:r>
            <a:r>
              <a:rPr lang="zh-CN" altLang="en-US" sz="2800">
                <a:latin typeface="Times New Roman" panose="02020603050405020304" pitchFamily="18" charset="0"/>
                <a:cs typeface="Times New Roman" panose="02020603050405020304" pitchFamily="18" charset="0"/>
              </a:rPr>
              <a:t>even major events </a:t>
            </a:r>
            <a:endParaRPr lang="zh-CN" altLang="en-US" sz="2800">
              <a:latin typeface="Times New Roman" panose="02020603050405020304" pitchFamily="18" charset="0"/>
              <a:cs typeface="Times New Roman" panose="02020603050405020304" pitchFamily="18" charset="0"/>
            </a:endParaRPr>
          </a:p>
          <a:p>
            <a:pPr algn="l"/>
            <a:r>
              <a:rPr lang="zh-CN" altLang="en-US" sz="2800">
                <a:latin typeface="宋体" panose="02010600030101010101" pitchFamily="2" charset="-122"/>
                <a:ea typeface="宋体" panose="02010600030101010101" pitchFamily="2" charset="-122"/>
                <a:cs typeface="Times New Roman" panose="02020603050405020304" pitchFamily="18" charset="0"/>
              </a:rPr>
              <a:t>滑雪</a:t>
            </a:r>
            <a:r>
              <a:rPr lang="en-US" altLang="zh-CN" sz="2800">
                <a:latin typeface="宋体" panose="02010600030101010101" pitchFamily="2" charset="-122"/>
                <a:ea typeface="宋体" panose="02010600030101010101" pitchFamily="2" charset="-122"/>
                <a:cs typeface="Times New Roman" panose="02020603050405020304" pitchFamily="18" charset="0"/>
              </a:rPr>
              <a:t>:S</a:t>
            </a:r>
            <a:r>
              <a:rPr lang="en-US" altLang="zh-CN" sz="2800">
                <a:latin typeface="Times New Roman" panose="02020603050405020304" pitchFamily="18" charset="0"/>
                <a:cs typeface="Times New Roman" panose="02020603050405020304" pitchFamily="18" charset="0"/>
              </a:rPr>
              <a:t>kiing</a:t>
            </a:r>
            <a:endParaRPr lang="en-US" altLang="zh-CN" sz="2800">
              <a:latin typeface="Times New Roman" panose="02020603050405020304" pitchFamily="18" charset="0"/>
              <a:cs typeface="Times New Roman" panose="02020603050405020304" pitchFamily="18" charset="0"/>
            </a:endParaRPr>
          </a:p>
          <a:p>
            <a:pPr algn="l"/>
            <a:r>
              <a:rPr lang="zh-CN" altLang="en-US" sz="2800">
                <a:latin typeface="Times New Roman" panose="02020603050405020304" pitchFamily="18" charset="0"/>
                <a:cs typeface="Times New Roman" panose="02020603050405020304" pitchFamily="18" charset="0"/>
              </a:rPr>
              <a:t>滑冰：</a:t>
            </a:r>
            <a:r>
              <a:rPr lang="en-US" altLang="zh-CN" sz="2800">
                <a:latin typeface="Times New Roman" panose="02020603050405020304" pitchFamily="18" charset="0"/>
                <a:cs typeface="Times New Roman" panose="02020603050405020304" pitchFamily="18" charset="0"/>
              </a:rPr>
              <a:t>Skating</a:t>
            </a:r>
            <a:endParaRPr lang="en-US" altLang="zh-CN" sz="2800">
              <a:latin typeface="Times New Roman" panose="02020603050405020304" pitchFamily="18" charset="0"/>
              <a:cs typeface="Times New Roman" panose="02020603050405020304" pitchFamily="18" charset="0"/>
            </a:endParaRPr>
          </a:p>
          <a:p>
            <a:pPr algn="l"/>
            <a:r>
              <a:rPr lang="zh-CN" altLang="en-US" sz="2800">
                <a:latin typeface="Times New Roman" panose="02020603050405020304" pitchFamily="18" charset="0"/>
                <a:cs typeface="Times New Roman" panose="02020603050405020304" pitchFamily="18" charset="0"/>
              </a:rPr>
              <a:t>冰球：</a:t>
            </a:r>
            <a:r>
              <a:rPr lang="en-US" altLang="zh-CN" sz="2800">
                <a:latin typeface="Times New Roman" panose="02020603050405020304" pitchFamily="18" charset="0"/>
                <a:cs typeface="Times New Roman" panose="02020603050405020304" pitchFamily="18" charset="0"/>
              </a:rPr>
              <a:t>Ice Hockey</a:t>
            </a:r>
            <a:endParaRPr lang="en-US" altLang="zh-CN" sz="2800">
              <a:latin typeface="Times New Roman" panose="02020603050405020304" pitchFamily="18" charset="0"/>
              <a:cs typeface="Times New Roman" panose="02020603050405020304" pitchFamily="18" charset="0"/>
            </a:endParaRPr>
          </a:p>
          <a:p>
            <a:pPr algn="l"/>
            <a:r>
              <a:rPr lang="zh-CN" altLang="en-US" sz="2800">
                <a:latin typeface="Times New Roman" panose="02020603050405020304" pitchFamily="18" charset="0"/>
                <a:cs typeface="Times New Roman" panose="02020603050405020304" pitchFamily="18" charset="0"/>
              </a:rPr>
              <a:t>冰壶：</a:t>
            </a:r>
            <a:r>
              <a:rPr lang="en-US" altLang="zh-CN" sz="2800">
                <a:latin typeface="Times New Roman" panose="02020603050405020304" pitchFamily="18" charset="0"/>
                <a:cs typeface="Times New Roman" panose="02020603050405020304" pitchFamily="18" charset="0"/>
              </a:rPr>
              <a:t>Curling</a:t>
            </a:r>
            <a:endParaRPr lang="en-US" altLang="zh-CN" sz="2800">
              <a:latin typeface="Times New Roman" panose="02020603050405020304" pitchFamily="18" charset="0"/>
              <a:cs typeface="Times New Roman" panose="02020603050405020304" pitchFamily="18" charset="0"/>
            </a:endParaRPr>
          </a:p>
          <a:p>
            <a:pPr algn="l"/>
            <a:r>
              <a:rPr lang="zh-CN" altLang="en-US" sz="2800">
                <a:latin typeface="Times New Roman" panose="02020603050405020304" pitchFamily="18" charset="0"/>
                <a:cs typeface="Times New Roman" panose="02020603050405020304" pitchFamily="18" charset="0"/>
              </a:rPr>
              <a:t>雪车：</a:t>
            </a:r>
            <a:r>
              <a:rPr lang="en-US" altLang="zh-CN" sz="2800">
                <a:latin typeface="Times New Roman" panose="02020603050405020304" pitchFamily="18" charset="0"/>
                <a:cs typeface="Times New Roman" panose="02020603050405020304" pitchFamily="18" charset="0"/>
              </a:rPr>
              <a:t>Bobsleigh</a:t>
            </a:r>
            <a:endParaRPr lang="zh-CN" altLang="en-US" sz="2800">
              <a:latin typeface="Times New Roman" panose="02020603050405020304" pitchFamily="18" charset="0"/>
              <a:cs typeface="Times New Roman" panose="02020603050405020304" pitchFamily="18" charset="0"/>
            </a:endParaRPr>
          </a:p>
          <a:p>
            <a:pPr algn="l"/>
            <a:r>
              <a:rPr lang="zh-CN" altLang="en-US" sz="2800">
                <a:latin typeface="Times New Roman" panose="02020603050405020304" pitchFamily="18" charset="0"/>
                <a:cs typeface="Times New Roman" panose="02020603050405020304" pitchFamily="18" charset="0"/>
              </a:rPr>
              <a:t>雪橇：</a:t>
            </a:r>
            <a:r>
              <a:rPr lang="en-US" altLang="zh-CN" sz="2800">
                <a:latin typeface="Times New Roman" panose="02020603050405020304" pitchFamily="18" charset="0"/>
                <a:cs typeface="Times New Roman" panose="02020603050405020304" pitchFamily="18" charset="0"/>
              </a:rPr>
              <a:t>Luge</a:t>
            </a:r>
            <a:endParaRPr lang="zh-CN" altLang="en-US" sz="2800">
              <a:latin typeface="Times New Roman" panose="02020603050405020304" pitchFamily="18" charset="0"/>
              <a:cs typeface="Times New Roman" panose="02020603050405020304" pitchFamily="18" charset="0"/>
            </a:endParaRPr>
          </a:p>
          <a:p>
            <a:pPr algn="l"/>
            <a:r>
              <a:rPr lang="zh-CN" altLang="en-US" sz="2800">
                <a:latin typeface="Times New Roman" panose="02020603050405020304" pitchFamily="18" charset="0"/>
                <a:cs typeface="Times New Roman" panose="02020603050405020304" pitchFamily="18" charset="0"/>
              </a:rPr>
              <a:t>冬季两项：</a:t>
            </a:r>
            <a:r>
              <a:rPr lang="en-US" altLang="zh-CN" sz="2800">
                <a:latin typeface="Times New Roman" panose="02020603050405020304" pitchFamily="18" charset="0"/>
                <a:cs typeface="Times New Roman" panose="02020603050405020304" pitchFamily="18" charset="0"/>
              </a:rPr>
              <a:t>Biathlon</a:t>
            </a:r>
            <a:endParaRPr lang="zh-CN" altLang="en-US" sz="2800">
              <a:latin typeface="Times New Roman" panose="02020603050405020304" pitchFamily="18" charset="0"/>
              <a:cs typeface="Times New Roman" panose="02020603050405020304" pitchFamily="18" charset="0"/>
            </a:endParaRPr>
          </a:p>
        </p:txBody>
      </p:sp>
      <p:sp>
        <p:nvSpPr>
          <p:cNvPr id="5" name="文本框 4"/>
          <p:cNvSpPr txBox="1"/>
          <p:nvPr/>
        </p:nvSpPr>
        <p:spPr>
          <a:xfrm>
            <a:off x="4427220" y="358775"/>
            <a:ext cx="6976110" cy="612394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sym typeface="+mn-ea"/>
              </a:rPr>
              <a:t>15 branche</a:t>
            </a:r>
            <a:r>
              <a:rPr lang="zh-CN" altLang="en-US" sz="2800" b="1">
                <a:latin typeface="Times New Roman" panose="02020603050405020304" pitchFamily="18" charset="0"/>
                <a:cs typeface="Times New Roman" panose="02020603050405020304" pitchFamily="18" charset="0"/>
                <a:sym typeface="+mn-ea"/>
              </a:rPr>
              <a:t>s</a:t>
            </a:r>
            <a:endParaRPr lang="zh-CN" altLang="en-US" sz="2800" b="1">
              <a:latin typeface="Times New Roman" panose="02020603050405020304" pitchFamily="18" charset="0"/>
              <a:cs typeface="Times New Roman" panose="02020603050405020304" pitchFamily="18" charset="0"/>
              <a:sym typeface="+mn-ea"/>
            </a:endParaRPr>
          </a:p>
          <a:p>
            <a:pPr algn="l"/>
            <a:r>
              <a:rPr lang="zh-CN" alt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高山滑雪</a:t>
            </a:r>
            <a:r>
              <a:rPr lang="zh-CN" altLang="en-US" sz="2400">
                <a:solidFill>
                  <a:schemeClr val="tx1"/>
                </a:solidFill>
                <a:latin typeface="Times New Roman" panose="02020603050405020304" pitchFamily="18" charset="0"/>
                <a:cs typeface="Times New Roman" panose="02020603050405020304" pitchFamily="18" charset="0"/>
                <a:sym typeface="+mn-ea"/>
              </a:rPr>
              <a:t> Alpine Skiing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自由式滑雪</a:t>
            </a:r>
            <a:r>
              <a:rPr lang="zh-CN" altLang="en-US" sz="2400">
                <a:solidFill>
                  <a:schemeClr val="tx1"/>
                </a:solidFill>
                <a:latin typeface="Times New Roman" panose="02020603050405020304" pitchFamily="18" charset="0"/>
                <a:cs typeface="Times New Roman" panose="02020603050405020304" pitchFamily="18" charset="0"/>
                <a:sym typeface="+mn-ea"/>
              </a:rPr>
              <a:t> Freestyle Skiing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单板滑雪</a:t>
            </a:r>
            <a:r>
              <a:rPr lang="zh-CN" altLang="en-US" sz="2400">
                <a:solidFill>
                  <a:schemeClr val="tx1"/>
                </a:solidFill>
                <a:latin typeface="Times New Roman" panose="02020603050405020304" pitchFamily="18" charset="0"/>
                <a:cs typeface="Times New Roman" panose="02020603050405020304" pitchFamily="18" charset="0"/>
                <a:sym typeface="+mn-ea"/>
              </a:rPr>
              <a:t> Snowboarding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跳台滑雪</a:t>
            </a:r>
            <a:r>
              <a:rPr lang="zh-CN" altLang="en-US" sz="2400">
                <a:solidFill>
                  <a:schemeClr val="tx1"/>
                </a:solidFill>
                <a:latin typeface="Times New Roman" panose="02020603050405020304" pitchFamily="18" charset="0"/>
                <a:cs typeface="Times New Roman" panose="02020603050405020304" pitchFamily="18" charset="0"/>
                <a:sym typeface="+mn-ea"/>
              </a:rPr>
              <a:t> Ski Jumping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越野滑雪</a:t>
            </a:r>
            <a:r>
              <a:rPr lang="zh-CN" altLang="en-US" sz="2400">
                <a:solidFill>
                  <a:schemeClr val="tx1"/>
                </a:solidFill>
                <a:latin typeface="Times New Roman" panose="02020603050405020304" pitchFamily="18" charset="0"/>
                <a:cs typeface="Times New Roman" panose="02020603050405020304" pitchFamily="18" charset="0"/>
                <a:sym typeface="+mn-ea"/>
              </a:rPr>
              <a:t> Cross-country Skiing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北欧两项</a:t>
            </a:r>
            <a:r>
              <a:rPr lang="zh-CN" altLang="en-US" sz="2400">
                <a:solidFill>
                  <a:schemeClr val="tx1"/>
                </a:solidFill>
                <a:latin typeface="Times New Roman" panose="02020603050405020304" pitchFamily="18" charset="0"/>
                <a:cs typeface="Times New Roman" panose="02020603050405020304" pitchFamily="18" charset="0"/>
                <a:sym typeface="+mn-ea"/>
              </a:rPr>
              <a:t>（</a:t>
            </a:r>
            <a:r>
              <a:rPr lang="zh-CN" altLang="en-US" sz="24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越野滑雪和跳台滑雪</a:t>
            </a:r>
            <a:r>
              <a:rPr lang="zh-CN" altLang="en-US" sz="2400">
                <a:solidFill>
                  <a:schemeClr val="tx1"/>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Nordic Combined</a:t>
            </a:r>
            <a:endParaRPr lang="zh-CN" altLang="en-US" sz="2400">
              <a:solidFill>
                <a:schemeClr val="tx1"/>
              </a:solidFill>
              <a:latin typeface="Times New Roman" panose="02020603050405020304" pitchFamily="18" charset="0"/>
              <a:cs typeface="Times New Roman" panose="02020603050405020304" pitchFamily="18" charset="0"/>
              <a:sym typeface="+mn-ea"/>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短道速滑 Short Track Speed Skating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速度滑冰 Speed Skating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花样滑冰 Figure Skating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冰球</a:t>
            </a:r>
            <a:r>
              <a:rPr lang="en-US" altLang="zh-CN" sz="2400">
                <a:solidFill>
                  <a:schemeClr val="tx1"/>
                </a:solidFill>
                <a:latin typeface="Times New Roman" panose="02020603050405020304" pitchFamily="18" charset="0"/>
                <a:cs typeface="Times New Roman" panose="02020603050405020304" pitchFamily="18" charset="0"/>
                <a:sym typeface="+mn-ea"/>
              </a:rPr>
              <a:t> </a:t>
            </a:r>
            <a:r>
              <a:rPr lang="zh-CN" altLang="en-US" sz="2400">
                <a:solidFill>
                  <a:schemeClr val="tx1"/>
                </a:solidFill>
                <a:latin typeface="Times New Roman" panose="02020603050405020304" pitchFamily="18" charset="0"/>
                <a:cs typeface="Times New Roman" panose="02020603050405020304" pitchFamily="18" charset="0"/>
                <a:sym typeface="+mn-ea"/>
              </a:rPr>
              <a:t>Ice Hockey</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冰壶</a:t>
            </a:r>
            <a:r>
              <a:rPr lang="en-US" altLang="zh-CN" sz="2400">
                <a:solidFill>
                  <a:schemeClr val="tx1"/>
                </a:solidFill>
                <a:latin typeface="Times New Roman" panose="02020603050405020304" pitchFamily="18" charset="0"/>
                <a:cs typeface="Times New Roman" panose="02020603050405020304" pitchFamily="18" charset="0"/>
                <a:sym typeface="+mn-ea"/>
              </a:rPr>
              <a:t> </a:t>
            </a:r>
            <a:r>
              <a:rPr lang="zh-CN" altLang="en-US" sz="2400">
                <a:solidFill>
                  <a:schemeClr val="tx1"/>
                </a:solidFill>
                <a:latin typeface="Times New Roman" panose="02020603050405020304" pitchFamily="18" charset="0"/>
                <a:cs typeface="Times New Roman" panose="02020603050405020304" pitchFamily="18" charset="0"/>
                <a:sym typeface="+mn-ea"/>
              </a:rPr>
              <a:t>Curling</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雪车 Bobsleigh</a:t>
            </a:r>
            <a:endParaRPr lang="zh-CN" altLang="en-US" sz="2400">
              <a:solidFill>
                <a:schemeClr val="tx1"/>
              </a:solidFill>
              <a:latin typeface="Times New Roman" panose="02020603050405020304" pitchFamily="18" charset="0"/>
              <a:cs typeface="Times New Roman" panose="02020603050405020304" pitchFamily="18" charset="0"/>
              <a:sym typeface="+mn-ea"/>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钢架雪车 Skeleton</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雪撬Luge</a:t>
            </a:r>
            <a:endParaRPr lang="zh-CN" altLang="en-US" sz="2400">
              <a:solidFill>
                <a:schemeClr val="tx1"/>
              </a:solidFill>
              <a:latin typeface="Times New Roman" panose="02020603050405020304" pitchFamily="18" charset="0"/>
              <a:cs typeface="Times New Roman" panose="02020603050405020304" pitchFamily="18" charset="0"/>
            </a:endParaRPr>
          </a:p>
          <a:p>
            <a:pPr algn="l"/>
            <a:r>
              <a:rPr lang="zh-CN" altLang="en-US" sz="2400">
                <a:solidFill>
                  <a:schemeClr val="tx1"/>
                </a:solidFill>
                <a:latin typeface="Times New Roman" panose="02020603050405020304" pitchFamily="18" charset="0"/>
                <a:cs typeface="Times New Roman" panose="02020603050405020304" pitchFamily="18" charset="0"/>
                <a:sym typeface="+mn-ea"/>
              </a:rPr>
              <a:t>冬季两项（越野滑雪和步枪射击</a:t>
            </a:r>
            <a:r>
              <a:rPr lang="en-US" altLang="zh-CN" sz="2400">
                <a:solidFill>
                  <a:schemeClr val="tx1"/>
                </a:solidFill>
                <a:latin typeface="Times New Roman" panose="02020603050405020304" pitchFamily="18" charset="0"/>
                <a:cs typeface="Times New Roman" panose="02020603050405020304" pitchFamily="18" charset="0"/>
                <a:sym typeface="+mn-ea"/>
              </a:rPr>
              <a:t>)</a:t>
            </a:r>
            <a:r>
              <a:rPr lang="zh-CN" altLang="en-US" sz="2400">
                <a:solidFill>
                  <a:schemeClr val="tx1"/>
                </a:solidFill>
                <a:latin typeface="Times New Roman" panose="02020603050405020304" pitchFamily="18" charset="0"/>
                <a:cs typeface="Times New Roman" panose="02020603050405020304" pitchFamily="18" charset="0"/>
                <a:sym typeface="+mn-ea"/>
              </a:rPr>
              <a:t>Biathlon</a:t>
            </a:r>
            <a:r>
              <a:rPr lang="en-US" altLang="zh-CN" sz="2800">
                <a:solidFill>
                  <a:schemeClr val="tx1"/>
                </a:solidFill>
                <a:latin typeface="Times New Roman" panose="02020603050405020304" pitchFamily="18" charset="0"/>
                <a:cs typeface="Times New Roman" panose="02020603050405020304" pitchFamily="18" charset="0"/>
                <a:sym typeface="+mn-ea"/>
              </a:rPr>
              <a:t>      </a:t>
            </a:r>
            <a:r>
              <a:rPr lang="en-US" altLang="zh-CN" sz="2800">
                <a:latin typeface="Times New Roman" panose="02020603050405020304" pitchFamily="18" charset="0"/>
                <a:cs typeface="Times New Roman" panose="02020603050405020304" pitchFamily="18" charset="0"/>
                <a:sym typeface="+mn-ea"/>
              </a:rPr>
              <a:t>        </a:t>
            </a:r>
            <a:endParaRPr lang="zh-CN" altLang="en-US" sz="2800">
              <a:latin typeface="Times New Roman" panose="02020603050405020304" pitchFamily="18" charset="0"/>
              <a:cs typeface="Times New Roman" panose="02020603050405020304" pitchFamily="18" charset="0"/>
            </a:endParaRPr>
          </a:p>
        </p:txBody>
      </p:sp>
      <p:pic>
        <p:nvPicPr>
          <p:cNvPr id="4" name="图片 3" descr="1633075171439223"/>
          <p:cNvPicPr>
            <a:picLocks noChangeAspect="1"/>
          </p:cNvPicPr>
          <p:nvPr/>
        </p:nvPicPr>
        <p:blipFill>
          <a:blip r:embed="rId1"/>
          <a:stretch>
            <a:fillRect/>
          </a:stretch>
        </p:blipFill>
        <p:spPr>
          <a:xfrm>
            <a:off x="685800" y="4667885"/>
            <a:ext cx="3444240" cy="1866265"/>
          </a:xfrm>
          <a:prstGeom prst="rect">
            <a:avLst/>
          </a:prstGeom>
        </p:spPr>
      </p:pic>
      <p:pic>
        <p:nvPicPr>
          <p:cNvPr id="6" name="图片 5" descr="u=2269745803,641419519&amp;fm=26&amp;gp=0_副本"/>
          <p:cNvPicPr>
            <a:picLocks noChangeAspect="1"/>
          </p:cNvPicPr>
          <p:nvPr/>
        </p:nvPicPr>
        <p:blipFill>
          <a:blip r:embed="rId2"/>
          <a:stretch>
            <a:fillRect/>
          </a:stretch>
        </p:blipFill>
        <p:spPr>
          <a:xfrm flipH="1">
            <a:off x="9631680" y="500380"/>
            <a:ext cx="1931670" cy="2059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3860"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85800" y="1183005"/>
            <a:ext cx="10107930" cy="5200650"/>
          </a:xfrm>
          <a:prstGeom prst="rect">
            <a:avLst/>
          </a:prstGeom>
          <a:noFill/>
        </p:spPr>
        <p:txBody>
          <a:bodyPr wrap="square" rtlCol="0">
            <a:spAutoFit/>
          </a:bodyPr>
          <a:lstStyle/>
          <a:p>
            <a:r>
              <a:rPr lang="zh-CN" altLang="en-US" sz="2800">
                <a:latin typeface="Times New Roman" panose="02020603050405020304" pitchFamily="18" charset="0"/>
                <a:cs typeface="Times New Roman" panose="02020603050405020304" pitchFamily="18" charset="0"/>
              </a:rPr>
              <a:t>绿色办奥、共享办奥、开放办奥、廉洁办奥</a:t>
            </a:r>
            <a:endParaRPr lang="zh-CN" altLang="en-US" sz="28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deliver an Olympics in 2022 with a "green, inclusive,</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open and clean" approach</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冰雪运动 winter sports</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奥林匹克精神 the Olympic spirit</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全民健身运动 national fitness campaign</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北京冬奥会中国首金China's first gold medal at Beijing 2022</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单板滑雪坡面障碍技巧</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Snowboard Slopestyle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大跳台</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Big Air</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奥运会吉祥物</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Olympic mascots</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奥运会会歌《奥林匹克圣歌》OlympicHymn/Anthem</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主办城市host city</a:t>
            </a:r>
            <a:endParaRPr lang="zh-CN" altLang="en-US" sz="2800">
              <a:latin typeface="Times New Roman" panose="02020603050405020304" pitchFamily="18" charset="0"/>
              <a:cs typeface="Times New Roman" panose="02020603050405020304" pitchFamily="18" charset="0"/>
            </a:endParaRPr>
          </a:p>
          <a:p>
            <a:r>
              <a:rPr lang="zh-CN" altLang="en-US" sz="2800">
                <a:sym typeface="+mn-ea"/>
              </a:rPr>
              <a:t>国际奥林匹克委员会 International Olympic Committee</a:t>
            </a:r>
            <a:endParaRPr lang="zh-CN" altLang="en-US" sz="2800">
              <a:latin typeface="Times New Roman" panose="02020603050405020304" pitchFamily="18" charset="0"/>
              <a:cs typeface="Times New Roman" panose="02020603050405020304" pitchFamily="18" charset="0"/>
            </a:endParaRPr>
          </a:p>
        </p:txBody>
      </p:sp>
      <p:sp>
        <p:nvSpPr>
          <p:cNvPr id="2" name="圆角矩形 1"/>
          <p:cNvSpPr/>
          <p:nvPr/>
        </p:nvSpPr>
        <p:spPr>
          <a:xfrm>
            <a:off x="685800" y="358775"/>
            <a:ext cx="3075305"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Hot words</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descr="139721952_16124526515951n"/>
          <p:cNvPicPr>
            <a:picLocks noChangeAspect="1"/>
          </p:cNvPicPr>
          <p:nvPr/>
        </p:nvPicPr>
        <p:blipFill>
          <a:blip r:embed="rId1"/>
          <a:stretch>
            <a:fillRect/>
          </a:stretch>
        </p:blipFill>
        <p:spPr>
          <a:xfrm>
            <a:off x="10490200" y="1764030"/>
            <a:ext cx="1122680" cy="4892040"/>
          </a:xfrm>
          <a:prstGeom prst="rect">
            <a:avLst/>
          </a:prstGeom>
        </p:spPr>
      </p:pic>
      <p:pic>
        <p:nvPicPr>
          <p:cNvPr id="6" name="图片 5"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4495" y="200478"/>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895350" y="367030"/>
            <a:ext cx="7132955" cy="6123940"/>
          </a:xfrm>
          <a:prstGeom prst="rect">
            <a:avLst/>
          </a:prstGeom>
          <a:noFill/>
        </p:spPr>
        <p:txBody>
          <a:bodyPr wrap="square" rtlCol="0">
            <a:spAutoFit/>
          </a:bodyPr>
          <a:lstStyle/>
          <a:p>
            <a:r>
              <a:rPr lang="zh-CN" altLang="en-US" sz="2800">
                <a:latin typeface="Times New Roman" panose="02020603050405020304" pitchFamily="18" charset="0"/>
                <a:cs typeface="Times New Roman" panose="02020603050405020304" pitchFamily="18" charset="0"/>
              </a:rPr>
              <a:t>吉祥物 Mascot</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冰墩墩 Bing Dwen Dwen</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雪容融 Shuey Rhon Rhon</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火炬传递 Torch Relay</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奥林匹克圣火 Olympic flame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冰丝带 The Ice Ribbon</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一起向未来 Together for a Shared Future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体育精神 Sportsmanship</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业余爱好者 Amateur</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运动员 Athlete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奥运场馆 Olympic venue</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金牌 Gold medal</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冰场 Ice rink</a:t>
            </a:r>
            <a:endParaRPr lang="zh-CN" altLang="en-US"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冰刀 Blades</a:t>
            </a:r>
            <a:endParaRPr lang="zh-CN" altLang="en-US" sz="2800">
              <a:latin typeface="Times New Roman" panose="02020603050405020304" pitchFamily="18" charset="0"/>
              <a:cs typeface="Times New Roman" panose="02020603050405020304" pitchFamily="18" charset="0"/>
            </a:endParaRPr>
          </a:p>
        </p:txBody>
      </p:sp>
      <p:pic>
        <p:nvPicPr>
          <p:cNvPr id="3" name="图片 2" descr="47197614_副本"/>
          <p:cNvPicPr>
            <a:picLocks noChangeAspect="1"/>
          </p:cNvPicPr>
          <p:nvPr/>
        </p:nvPicPr>
        <p:blipFill>
          <a:blip r:embed="rId1"/>
          <a:stretch>
            <a:fillRect/>
          </a:stretch>
        </p:blipFill>
        <p:spPr>
          <a:xfrm>
            <a:off x="8136890" y="835025"/>
            <a:ext cx="2931795" cy="5225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33860" y="201113"/>
            <a:ext cx="11723915" cy="6455229"/>
          </a:xfrm>
          <a:prstGeom prst="rect">
            <a:avLst/>
          </a:prstGeom>
          <a:pattFill prst="pct5">
            <a:fgClr>
              <a:srgbClr val="00B0F0"/>
            </a:fgClr>
            <a:bgClr>
              <a:schemeClr val="bg1"/>
            </a:bgClr>
          </a:patt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24890" y="1296670"/>
            <a:ext cx="9900920" cy="2953385"/>
          </a:xfrm>
          <a:prstGeom prst="rect">
            <a:avLst/>
          </a:prstGeom>
          <a:noFill/>
        </p:spPr>
        <p:txBody>
          <a:bodyPr wrap="square" rtlCol="0">
            <a:spAutoFit/>
          </a:bodyPr>
          <a:lstStyle/>
          <a:p>
            <a:r>
              <a:rPr lang="en-US" altLang="zh-CN"/>
              <a:t>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By preparing for and organizing the Winter Games, we have successfully engaged 300 million Chinese in sport on snow and ice. We have also promoted regional development, ecological conservation, green and innovative solutions and the betterment of people's lives in China, and created greater space for the development of winter sport worldwide.</a:t>
            </a:r>
            <a:endParaRPr lang="zh-CN" altLang="en-US" sz="2800">
              <a:latin typeface="Times New Roman" panose="02020603050405020304" pitchFamily="18" charset="0"/>
              <a:cs typeface="Times New Roman" panose="02020603050405020304" pitchFamily="18" charset="0"/>
            </a:endParaRPr>
          </a:p>
          <a:p>
            <a:r>
              <a:rPr lang="en-US" altLang="zh-CN"/>
              <a:t>                                           </a:t>
            </a:r>
            <a:r>
              <a:rPr lang="zh-CN" altLang="en-US"/>
              <a:t>——2月3日，习近平向国际奥委会第139次全会开幕式发表视频致辞</a:t>
            </a:r>
            <a:endParaRPr lang="zh-CN" altLang="en-US"/>
          </a:p>
        </p:txBody>
      </p:sp>
      <p:sp>
        <p:nvSpPr>
          <p:cNvPr id="3" name="圆角矩形 2"/>
          <p:cNvSpPr/>
          <p:nvPr/>
        </p:nvSpPr>
        <p:spPr>
          <a:xfrm>
            <a:off x="564515" y="407035"/>
            <a:ext cx="3913505" cy="7029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Translate and recite</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圆角矩形 3"/>
          <p:cNvSpPr/>
          <p:nvPr/>
        </p:nvSpPr>
        <p:spPr>
          <a:xfrm>
            <a:off x="1024890" y="4436110"/>
            <a:ext cx="10285095" cy="187007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a:sym typeface="+mn-ea"/>
              </a:rPr>
              <a:t> </a:t>
            </a:r>
            <a:r>
              <a:rPr lang="zh-CN" altLang="en-US" sz="32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中国通过筹办冬奥会，成功带动3亿人参与冰雪运动，推动了区域发展、生态建设、绿色创新、人民生活改善，为全球冰雪运动发展开辟了更为广阔的空间。</a:t>
            </a:r>
            <a:endParaRPr lang="zh-CN" altLang="en-US" sz="32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descr="雪容融"/>
          <p:cNvPicPr>
            <a:picLocks noChangeAspect="1"/>
          </p:cNvPicPr>
          <p:nvPr/>
        </p:nvPicPr>
        <p:blipFill>
          <a:blip r:embed="rId1"/>
          <a:stretch>
            <a:fillRect/>
          </a:stretch>
        </p:blipFill>
        <p:spPr>
          <a:xfrm>
            <a:off x="10685145" y="286385"/>
            <a:ext cx="1010920" cy="1177290"/>
          </a:xfrm>
          <a:prstGeom prst="rect">
            <a:avLst/>
          </a:prstGeom>
        </p:spPr>
      </p:pic>
      <p:pic>
        <p:nvPicPr>
          <p:cNvPr id="7" name="图片 6"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pct5">
          <a:fgClr>
            <a:srgbClr val="C00000"/>
          </a:fgClr>
          <a:bgClr>
            <a:schemeClr val="bg1"/>
          </a:bgClr>
        </a:pattFill>
        <a:effectLst/>
      </p:bgPr>
    </p:bg>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AA059D"/>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686560" y="387985"/>
            <a:ext cx="1014095" cy="962025"/>
            <a:chOff x="2624" y="1959"/>
            <a:chExt cx="1597" cy="1515"/>
          </a:xfrm>
        </p:grpSpPr>
        <p:pic>
          <p:nvPicPr>
            <p:cNvPr id="10" name="图片 9" descr="梅花灯笼"/>
            <p:cNvPicPr>
              <a:picLocks noChangeAspect="1"/>
            </p:cNvPicPr>
            <p:nvPr/>
          </p:nvPicPr>
          <p:blipFill>
            <a:blip r:embed="rId1"/>
            <a:stretch>
              <a:fillRect/>
            </a:stretch>
          </p:blipFill>
          <p:spPr>
            <a:xfrm>
              <a:off x="2624" y="1959"/>
              <a:ext cx="1597" cy="1515"/>
            </a:xfrm>
            <a:prstGeom prst="rect">
              <a:avLst/>
            </a:prstGeom>
          </p:spPr>
        </p:pic>
        <p:sp>
          <p:nvSpPr>
            <p:cNvPr id="11" name="文本框 10"/>
            <p:cNvSpPr txBox="1"/>
            <p:nvPr/>
          </p:nvSpPr>
          <p:spPr>
            <a:xfrm>
              <a:off x="2979" y="2111"/>
              <a:ext cx="1119" cy="1210"/>
            </a:xfrm>
            <a:prstGeom prst="rect">
              <a:avLst/>
            </a:prstGeom>
            <a:noFill/>
          </p:spPr>
          <p:txBody>
            <a:bodyPr wrap="square" rtlCol="0">
              <a:spAutoFit/>
            </a:bodyPr>
            <a:lstStyle/>
            <a:p>
              <a:pPr algn="ctr"/>
              <a:r>
                <a:rPr lang="en-US" altLang="zh-CN" sz="4400">
                  <a:latin typeface="宋体" panose="02010600030101010101" pitchFamily="2" charset="-122"/>
                  <a:ea typeface="宋体" panose="02010600030101010101" pitchFamily="2" charset="-122"/>
                </a:rPr>
                <a:t>3</a:t>
              </a:r>
              <a:endParaRPr lang="en-US" altLang="zh-CN" sz="4400">
                <a:latin typeface="宋体" panose="02010600030101010101" pitchFamily="2" charset="-122"/>
                <a:ea typeface="宋体" panose="02010600030101010101" pitchFamily="2" charset="-122"/>
              </a:endParaRPr>
            </a:p>
          </p:txBody>
        </p:sp>
      </p:grpSp>
      <p:sp>
        <p:nvSpPr>
          <p:cNvPr id="18" name="圆角矩形 17"/>
          <p:cNvSpPr/>
          <p:nvPr/>
        </p:nvSpPr>
        <p:spPr>
          <a:xfrm>
            <a:off x="3070225" y="475615"/>
            <a:ext cx="7268845" cy="777240"/>
          </a:xfrm>
          <a:prstGeom prst="roundRect">
            <a:avLst/>
          </a:prstGeom>
          <a:gradFill>
            <a:gsLst>
              <a:gs pos="100000">
                <a:srgbClr val="F9F8CA"/>
              </a:gs>
              <a:gs pos="6000">
                <a:srgbClr val="4EAADD"/>
              </a:gs>
            </a:gsLst>
            <a:lin scaled="1"/>
          </a:gradFill>
          <a:ln>
            <a:gradFill>
              <a:gsLst>
                <a:gs pos="100000">
                  <a:srgbClr val="F9F8CA"/>
                </a:gs>
                <a:gs pos="6000">
                  <a:srgbClr val="4EAAD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olidFill>
                  <a:schemeClr val="tx1"/>
                </a:solidFill>
                <a:latin typeface="Times New Roman" panose="02020603050405020304" pitchFamily="18" charset="0"/>
                <a:cs typeface="Times New Roman" panose="02020603050405020304" pitchFamily="18" charset="0"/>
                <a:sym typeface="+mn-ea"/>
              </a:rPr>
              <a:t>About students</a:t>
            </a:r>
            <a:endParaRPr lang="en-US" altLang="zh-CN" sz="3600" b="1">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descr="t01d1521f8ae5f1d6d6"/>
          <p:cNvPicPr>
            <a:picLocks noChangeAspect="1"/>
          </p:cNvPicPr>
          <p:nvPr/>
        </p:nvPicPr>
        <p:blipFill>
          <a:blip r:embed="rId2"/>
          <a:stretch>
            <a:fillRect/>
          </a:stretch>
        </p:blipFill>
        <p:spPr>
          <a:xfrm>
            <a:off x="2894965" y="1487805"/>
            <a:ext cx="7366635" cy="4573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rgbClr val="C00000"/>
          </a:fgClr>
          <a:bgClr>
            <a:schemeClr val="bg1"/>
          </a:bgClr>
        </a:pattFill>
        <a:effectLst/>
      </p:bgPr>
    </p:bg>
    <p:spTree>
      <p:nvGrpSpPr>
        <p:cNvPr id="1" name=""/>
        <p:cNvGrpSpPr/>
        <p:nvPr/>
      </p:nvGrpSpPr>
      <p:grpSpPr>
        <a:xfrm>
          <a:off x="0" y="0"/>
          <a:ext cx="0" cy="0"/>
          <a:chOff x="0" y="0"/>
          <a:chExt cx="0" cy="0"/>
        </a:xfrm>
      </p:grpSpPr>
      <p:sp>
        <p:nvSpPr>
          <p:cNvPr id="23" name="矩形 22"/>
          <p:cNvSpPr/>
          <p:nvPr/>
        </p:nvSpPr>
        <p:spPr>
          <a:xfrm>
            <a:off x="233680" y="407670"/>
            <a:ext cx="11724005" cy="6259195"/>
          </a:xfrm>
          <a:prstGeom prst="rect">
            <a:avLst/>
          </a:prstGeom>
          <a:pattFill prst="pct5">
            <a:fgClr>
              <a:srgbClr val="AA059D"/>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564515" y="612140"/>
            <a:ext cx="2359660" cy="702945"/>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Discuss</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圆角矩形 3"/>
          <p:cNvSpPr/>
          <p:nvPr/>
        </p:nvSpPr>
        <p:spPr>
          <a:xfrm>
            <a:off x="564515" y="2737485"/>
            <a:ext cx="3836670" cy="594995"/>
          </a:xfrm>
          <a:prstGeom prst="roundRect">
            <a:avLst/>
          </a:prstGeom>
          <a:gradFill>
            <a:gsLst>
              <a:gs pos="0">
                <a:srgbClr val="E5D5C6"/>
              </a:gs>
              <a:gs pos="100000">
                <a:srgbClr val="B3725C"/>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 The tiger’s spirit</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5" name="圆角矩形 4"/>
          <p:cNvSpPr/>
          <p:nvPr/>
        </p:nvSpPr>
        <p:spPr>
          <a:xfrm>
            <a:off x="564515" y="3828415"/>
            <a:ext cx="3836670" cy="594995"/>
          </a:xfrm>
          <a:prstGeom prst="roundRect">
            <a:avLst/>
          </a:prstGeom>
          <a:gradFill>
            <a:gsLst>
              <a:gs pos="0">
                <a:srgbClr val="E5D5C6"/>
              </a:gs>
              <a:gs pos="100000">
                <a:srgbClr val="B3725C"/>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The athletes’ spirit</a:t>
            </a:r>
            <a:endParaRPr lang="en-US" altLang="zh-CN" sz="2800">
              <a:solidFill>
                <a:schemeClr val="tx1"/>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564515" y="5064760"/>
            <a:ext cx="3836670" cy="594995"/>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latin typeface="Times New Roman" panose="02020603050405020304" pitchFamily="18" charset="0"/>
                <a:cs typeface="Times New Roman" panose="02020603050405020304" pitchFamily="18" charset="0"/>
              </a:rPr>
              <a:t>Your spirit</a:t>
            </a:r>
            <a:endParaRPr lang="en-US" altLang="zh-CN" sz="2800">
              <a:solidFill>
                <a:schemeClr val="tx1"/>
              </a:solidFill>
              <a:latin typeface="Times New Roman" panose="02020603050405020304" pitchFamily="18" charset="0"/>
              <a:cs typeface="Times New Roman" panose="02020603050405020304" pitchFamily="18" charset="0"/>
            </a:endParaRPr>
          </a:p>
        </p:txBody>
      </p:sp>
      <p:pic>
        <p:nvPicPr>
          <p:cNvPr id="9" name="图片 8" descr="1-3"/>
          <p:cNvPicPr>
            <a:picLocks noChangeAspect="1"/>
          </p:cNvPicPr>
          <p:nvPr/>
        </p:nvPicPr>
        <p:blipFill>
          <a:blip r:embed="rId1"/>
          <a:stretch>
            <a:fillRect/>
          </a:stretch>
        </p:blipFill>
        <p:spPr>
          <a:xfrm rot="1440000">
            <a:off x="3112135" y="4657090"/>
            <a:ext cx="1122680" cy="1642110"/>
          </a:xfrm>
          <a:prstGeom prst="rect">
            <a:avLst/>
          </a:prstGeom>
        </p:spPr>
      </p:pic>
      <p:sp>
        <p:nvSpPr>
          <p:cNvPr id="10" name="圆角矩形 9"/>
          <p:cNvSpPr/>
          <p:nvPr/>
        </p:nvSpPr>
        <p:spPr>
          <a:xfrm>
            <a:off x="564515" y="1461770"/>
            <a:ext cx="11075035" cy="8947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solidFill>
                  <a:schemeClr val="tx1"/>
                </a:solidFill>
                <a:latin typeface="Times New Roman" panose="02020603050405020304" pitchFamily="18" charset="0"/>
                <a:cs typeface="Times New Roman" panose="02020603050405020304" pitchFamily="18" charset="0"/>
              </a:rPr>
              <a:t>This Year of the Tiger is also an Olympic Year. Both the Year of the Tiger and the Olympic Year stand for ambition, courage and strength.</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12" name="圆角矩形 11"/>
          <p:cNvSpPr/>
          <p:nvPr/>
        </p:nvSpPr>
        <p:spPr>
          <a:xfrm>
            <a:off x="4781550" y="3411220"/>
            <a:ext cx="6664960" cy="1090295"/>
          </a:xfrm>
          <a:prstGeom prst="roundRect">
            <a:avLst/>
          </a:prstGeom>
          <a:gradFill>
            <a:gsLst>
              <a:gs pos="0">
                <a:srgbClr val="E5D5C6"/>
              </a:gs>
              <a:gs pos="100000">
                <a:srgbClr val="B3725C"/>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to be tenacious , </a:t>
            </a:r>
            <a:r>
              <a:rPr lang="zh-CN" altLang="en-US" sz="2800">
                <a:solidFill>
                  <a:schemeClr val="tx1"/>
                </a:solidFill>
                <a:latin typeface="Times New Roman" panose="02020603050405020304" pitchFamily="18" charset="0"/>
                <a:cs typeface="Times New Roman" panose="02020603050405020304" pitchFamily="18" charset="0"/>
                <a:sym typeface="+mn-ea"/>
              </a:rPr>
              <a:t>hard-working, enterprising</a:t>
            </a:r>
            <a:endParaRPr lang="zh-CN" altLang="en-US" sz="28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zh-CN" altLang="en-US" sz="2800">
                <a:solidFill>
                  <a:schemeClr val="tx1"/>
                </a:solidFill>
                <a:latin typeface="Times New Roman" panose="02020603050405020304" pitchFamily="18" charset="0"/>
                <a:cs typeface="Times New Roman" panose="02020603050405020304" pitchFamily="18" charset="0"/>
                <a:sym typeface="+mn-ea"/>
              </a:rPr>
              <a:t>顽强、拼搏、进取</a:t>
            </a:r>
            <a:endParaRPr lang="zh-CN" altLang="en-US" sz="2800">
              <a:solidFill>
                <a:schemeClr val="tx1"/>
              </a:solidFill>
              <a:latin typeface="Times New Roman" panose="02020603050405020304" pitchFamily="18" charset="0"/>
              <a:cs typeface="Times New Roman" panose="02020603050405020304" pitchFamily="18" charset="0"/>
              <a:sym typeface="+mn-ea"/>
            </a:endParaRPr>
          </a:p>
        </p:txBody>
      </p:sp>
      <p:sp>
        <p:nvSpPr>
          <p:cNvPr id="14" name="圆角矩形 13"/>
          <p:cNvSpPr/>
          <p:nvPr/>
        </p:nvSpPr>
        <p:spPr>
          <a:xfrm>
            <a:off x="4689475" y="1225550"/>
            <a:ext cx="6569075" cy="1943100"/>
          </a:xfrm>
          <a:prstGeom prst="roundRect">
            <a:avLst/>
          </a:prstGeom>
          <a:gradFill>
            <a:gsLst>
              <a:gs pos="0">
                <a:srgbClr val="E5D5C6"/>
              </a:gs>
              <a:gs pos="100000">
                <a:srgbClr val="B3725C"/>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Stick to your guns and don’t stop until you get what you want</a:t>
            </a:r>
            <a:endParaRPr lang="en-US" altLang="zh-CN" sz="2800">
              <a:solidFill>
                <a:schemeClr val="tx1"/>
              </a:solidFill>
              <a:latin typeface="Times New Roman" panose="02020603050405020304" pitchFamily="18" charset="0"/>
              <a:cs typeface="Times New Roman" panose="02020603050405020304" pitchFamily="18" charset="0"/>
              <a:sym typeface="+mn-ea"/>
            </a:endParaRPr>
          </a:p>
          <a:p>
            <a:pPr lvl="0" algn="ctr">
              <a:buClrTx/>
              <a:buSzTx/>
              <a:buFontTx/>
            </a:pPr>
            <a:r>
              <a:rPr lang="en-US" altLang="zh-CN" sz="2800">
                <a:solidFill>
                  <a:schemeClr val="tx1"/>
                </a:solidFill>
                <a:latin typeface="Times New Roman" panose="02020603050405020304" pitchFamily="18" charset="0"/>
                <a:cs typeface="Times New Roman" panose="02020603050405020304" pitchFamily="18" charset="0"/>
                <a:sym typeface="+mn-ea"/>
              </a:rPr>
              <a:t>咬定青山不放松、不达目的不罢休</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5" name="圆角矩形 14"/>
          <p:cNvSpPr/>
          <p:nvPr/>
        </p:nvSpPr>
        <p:spPr>
          <a:xfrm>
            <a:off x="4781550" y="4743450"/>
            <a:ext cx="6482715" cy="1469390"/>
          </a:xfrm>
          <a:prstGeom prst="roundRect">
            <a:avLst/>
          </a:prstGeom>
          <a:gradFill>
            <a:gsLst>
              <a:gs pos="19000">
                <a:srgbClr val="FFB9B9"/>
              </a:gs>
              <a:gs pos="64000">
                <a:srgbClr val="FF8F8E"/>
              </a:gs>
              <a:gs pos="44000">
                <a:srgbClr val="FE9E9F"/>
              </a:gs>
              <a:gs pos="84000">
                <a:srgbClr val="FF7373"/>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sz="2800" b="1">
                <a:solidFill>
                  <a:schemeClr val="tx1"/>
                </a:solidFill>
                <a:sym typeface="+mn-ea"/>
              </a:rPr>
              <a:t>Take the bull by the horns</a:t>
            </a:r>
            <a:r>
              <a:rPr lang="zh-CN" sz="2800" b="1">
                <a:solidFill>
                  <a:schemeClr val="tx1"/>
                </a:solidFill>
                <a:sym typeface="+mn-ea"/>
              </a:rPr>
              <a:t>！</a:t>
            </a:r>
            <a:r>
              <a:rPr lang="en-US" sz="2800" b="1">
                <a:solidFill>
                  <a:schemeClr val="tx1"/>
                </a:solidFill>
                <a:sym typeface="+mn-ea"/>
              </a:rPr>
              <a:t>  </a:t>
            </a:r>
            <a:endParaRPr lang="en-US" sz="2800" b="1">
              <a:solidFill>
                <a:schemeClr val="tx1"/>
              </a:solidFill>
            </a:endParaRPr>
          </a:p>
          <a:p>
            <a:pPr lvl="0" algn="ctr">
              <a:buClrTx/>
              <a:buSzTx/>
              <a:buFontTx/>
            </a:pPr>
            <a:r>
              <a:rPr lang="en-US" sz="2800" b="1">
                <a:solidFill>
                  <a:schemeClr val="tx1"/>
                </a:solidFill>
                <a:sym typeface="+mn-ea"/>
              </a:rPr>
              <a:t>                     </a:t>
            </a:r>
            <a:r>
              <a:rPr sz="2800" b="1">
                <a:solidFill>
                  <a:schemeClr val="tx1"/>
                </a:solidFill>
                <a:sym typeface="+mn-ea"/>
              </a:rPr>
              <a:t>Overstep the Dream</a:t>
            </a:r>
            <a:r>
              <a:rPr lang="zh-CN" sz="2800" b="1">
                <a:solidFill>
                  <a:schemeClr val="tx1"/>
                </a:solidFill>
                <a:sym typeface="+mn-ea"/>
              </a:rPr>
              <a:t>！</a:t>
            </a:r>
            <a:endParaRPr lang="zh-CN" sz="2800" b="1">
              <a:solidFill>
                <a:schemeClr val="tx1"/>
              </a:solidFill>
            </a:endParaRPr>
          </a:p>
          <a:p>
            <a:pPr algn="ctr"/>
            <a:r>
              <a:rPr lang="zh-CN" sz="2800" b="1">
                <a:solidFill>
                  <a:schemeClr val="tx1"/>
                </a:solidFill>
                <a:sym typeface="+mn-ea"/>
              </a:rPr>
              <a:t>不畏艰难</a:t>
            </a:r>
            <a:r>
              <a:rPr lang="en-US" altLang="zh-CN" sz="2800" b="1">
                <a:solidFill>
                  <a:schemeClr val="tx1"/>
                </a:solidFill>
                <a:sym typeface="+mn-ea"/>
              </a:rPr>
              <a:t>      </a:t>
            </a:r>
            <a:r>
              <a:rPr lang="zh-CN" altLang="en-US" sz="2800" b="1">
                <a:solidFill>
                  <a:schemeClr val="tx1"/>
                </a:solidFill>
                <a:sym typeface="+mn-ea"/>
              </a:rPr>
              <a:t>超越梦想</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pic>
        <p:nvPicPr>
          <p:cNvPr id="13" name="图片 12"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amond(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4" grpId="0" bldLvl="0" animBg="1"/>
      <p:bldP spid="14" grpId="1" animBg="1"/>
      <p:bldP spid="15" grpId="0" bldLvl="0" animBg="1"/>
      <p:bldP spid="1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pattFill prst="pct5">
          <a:fgClr>
            <a:srgbClr val="C00000"/>
          </a:fgClr>
          <a:bgClr>
            <a:schemeClr val="bg1"/>
          </a:bgClr>
        </a:pattFill>
        <a:effectLst/>
      </p:bgPr>
    </p:bg>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AA059D"/>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1899285" y="404495"/>
            <a:ext cx="8160385" cy="133540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rPr>
              <a:t>let’s end up with a song “Dream it Possible”</a:t>
            </a:r>
            <a:endParaRPr lang="en-US" altLang="zh-CN" sz="3200">
              <a:solidFill>
                <a:schemeClr val="tx1"/>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4260850" y="1885950"/>
            <a:ext cx="3136900" cy="4632325"/>
          </a:xfrm>
          <a:prstGeom prst="rect">
            <a:avLst/>
          </a:prstGeom>
        </p:spPr>
      </p:pic>
      <p:pic>
        <p:nvPicPr>
          <p:cNvPr id="4" name="Delacey《Dream It Possible》 超清(720P)">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14605" y="8255"/>
            <a:ext cx="12220575" cy="6832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rgbClr val="C00000"/>
          </a:fgClr>
          <a:bgClr>
            <a:schemeClr val="bg1"/>
          </a:bgClr>
        </a:pattFill>
        <a:effectLst/>
      </p:bgPr>
    </p:bg>
    <p:spTree>
      <p:nvGrpSpPr>
        <p:cNvPr id="1" name=""/>
        <p:cNvGrpSpPr/>
        <p:nvPr/>
      </p:nvGrpSpPr>
      <p:grpSpPr>
        <a:xfrm>
          <a:off x="0" y="0"/>
          <a:ext cx="0" cy="0"/>
          <a:chOff x="0" y="0"/>
          <a:chExt cx="0" cy="0"/>
        </a:xfrm>
      </p:grpSpPr>
      <p:sp>
        <p:nvSpPr>
          <p:cNvPr id="23" name="矩形 22"/>
          <p:cNvSpPr/>
          <p:nvPr/>
        </p:nvSpPr>
        <p:spPr>
          <a:xfrm>
            <a:off x="234495" y="201113"/>
            <a:ext cx="11723915" cy="6455229"/>
          </a:xfrm>
          <a:prstGeom prst="rect">
            <a:avLst/>
          </a:prstGeom>
          <a:pattFill prst="pct5">
            <a:fgClr>
              <a:srgbClr val="AA059D"/>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4_副本"/>
          <p:cNvPicPr>
            <a:picLocks noChangeAspect="1"/>
          </p:cNvPicPr>
          <p:nvPr/>
        </p:nvPicPr>
        <p:blipFill>
          <a:blip r:embed="rId1"/>
          <a:srcRect b="13418"/>
          <a:stretch>
            <a:fillRect/>
          </a:stretch>
        </p:blipFill>
        <p:spPr>
          <a:xfrm>
            <a:off x="2929890" y="1102995"/>
            <a:ext cx="6331585" cy="3630295"/>
          </a:xfrm>
          <a:prstGeom prst="rect">
            <a:avLst/>
          </a:prstGeom>
        </p:spPr>
      </p:pic>
      <p:sp>
        <p:nvSpPr>
          <p:cNvPr id="3" name="圆角矩形 2"/>
          <p:cNvSpPr/>
          <p:nvPr/>
        </p:nvSpPr>
        <p:spPr>
          <a:xfrm>
            <a:off x="2378075" y="5243830"/>
            <a:ext cx="7833995" cy="99631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Best wishes for the Year of the Tiger! </a:t>
            </a:r>
            <a:endParaRPr lang="en-US" altLang="zh-CN" sz="36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795145" y="488950"/>
            <a:ext cx="1014095" cy="962025"/>
            <a:chOff x="2624" y="1959"/>
            <a:chExt cx="1597" cy="1515"/>
          </a:xfrm>
        </p:grpSpPr>
        <p:pic>
          <p:nvPicPr>
            <p:cNvPr id="3" name="图片 2" descr="梅花灯笼"/>
            <p:cNvPicPr>
              <a:picLocks noChangeAspect="1"/>
            </p:cNvPicPr>
            <p:nvPr/>
          </p:nvPicPr>
          <p:blipFill>
            <a:blip r:embed="rId1"/>
            <a:stretch>
              <a:fillRect/>
            </a:stretch>
          </p:blipFill>
          <p:spPr>
            <a:xfrm>
              <a:off x="2624" y="1959"/>
              <a:ext cx="1597" cy="1515"/>
            </a:xfrm>
            <a:prstGeom prst="rect">
              <a:avLst/>
            </a:prstGeom>
          </p:spPr>
        </p:pic>
        <p:sp>
          <p:nvSpPr>
            <p:cNvPr id="4" name="文本框 3"/>
            <p:cNvSpPr txBox="1"/>
            <p:nvPr/>
          </p:nvSpPr>
          <p:spPr>
            <a:xfrm>
              <a:off x="2979" y="2111"/>
              <a:ext cx="1119" cy="1210"/>
            </a:xfrm>
            <a:prstGeom prst="rect">
              <a:avLst/>
            </a:prstGeom>
            <a:noFill/>
          </p:spPr>
          <p:txBody>
            <a:bodyPr wrap="square" rtlCol="0">
              <a:spAutoFit/>
            </a:bodyPr>
            <a:lstStyle/>
            <a:p>
              <a:pPr algn="ctr"/>
              <a:r>
                <a:rPr lang="en-US" altLang="zh-CN" sz="4400" b="1">
                  <a:latin typeface="宋体" panose="02010600030101010101" pitchFamily="2" charset="-122"/>
                  <a:ea typeface="宋体" panose="02010600030101010101" pitchFamily="2" charset="-122"/>
                </a:rPr>
                <a:t>1</a:t>
              </a:r>
              <a:endParaRPr lang="en-US" altLang="zh-CN" sz="4400" b="1">
                <a:latin typeface="宋体" panose="02010600030101010101" pitchFamily="2" charset="-122"/>
                <a:ea typeface="宋体" panose="02010600030101010101" pitchFamily="2" charset="-122"/>
              </a:endParaRPr>
            </a:p>
          </p:txBody>
        </p:sp>
      </p:grpSp>
      <p:sp>
        <p:nvSpPr>
          <p:cNvPr id="15" name="圆角矩形 14"/>
          <p:cNvSpPr/>
          <p:nvPr/>
        </p:nvSpPr>
        <p:spPr>
          <a:xfrm>
            <a:off x="3206750" y="585470"/>
            <a:ext cx="7268845" cy="777240"/>
          </a:xfrm>
          <a:prstGeom prst="roundRect">
            <a:avLst/>
          </a:prstGeom>
          <a:gradFill>
            <a:gsLst>
              <a:gs pos="100000">
                <a:srgbClr val="F9F8CA"/>
              </a:gs>
              <a:gs pos="6000">
                <a:srgbClr val="4EAADD"/>
              </a:gs>
            </a:gsLst>
            <a:lin scaled="1"/>
          </a:gradFill>
          <a:ln>
            <a:gradFill>
              <a:gsLst>
                <a:gs pos="100000">
                  <a:srgbClr val="F9F8CA"/>
                </a:gs>
                <a:gs pos="6000">
                  <a:srgbClr val="4EAAD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4400" b="1">
                <a:solidFill>
                  <a:schemeClr val="tx1"/>
                </a:solidFill>
                <a:latin typeface="Times New Roman" panose="02020603050405020304" pitchFamily="18" charset="0"/>
                <a:cs typeface="Times New Roman" panose="02020603050405020304" pitchFamily="18" charset="0"/>
                <a:sym typeface="+mn-ea"/>
              </a:rPr>
              <a:t>The Year of the Tiger</a:t>
            </a:r>
            <a:endParaRPr lang="en-US" altLang="zh-CN" sz="4400" b="1">
              <a:solidFill>
                <a:schemeClr val="tx1"/>
              </a:solidFill>
              <a:latin typeface="Times New Roman" panose="02020603050405020304" pitchFamily="18" charset="0"/>
              <a:cs typeface="Times New Roman" panose="02020603050405020304" pitchFamily="18" charset="0"/>
              <a:sym typeface="+mn-ea"/>
            </a:endParaRPr>
          </a:p>
        </p:txBody>
      </p:sp>
      <p:pic>
        <p:nvPicPr>
          <p:cNvPr id="10" name="图片 9" descr="福虎贺岁"/>
          <p:cNvPicPr>
            <a:picLocks noChangeAspect="1"/>
          </p:cNvPicPr>
          <p:nvPr/>
        </p:nvPicPr>
        <p:blipFill>
          <a:blip r:embed="rId2"/>
          <a:stretch>
            <a:fillRect/>
          </a:stretch>
        </p:blipFill>
        <p:spPr>
          <a:xfrm>
            <a:off x="2580640" y="1985010"/>
            <a:ext cx="7030720" cy="3532505"/>
          </a:xfrm>
          <a:prstGeom prst="rect">
            <a:avLst/>
          </a:prstGeom>
        </p:spPr>
      </p:pic>
      <p:pic>
        <p:nvPicPr>
          <p:cNvPr id="11" name="图片 10" descr="虎抗灯笼"/>
          <p:cNvPicPr>
            <a:picLocks noChangeAspect="1"/>
          </p:cNvPicPr>
          <p:nvPr/>
        </p:nvPicPr>
        <p:blipFill>
          <a:blip r:embed="rId3"/>
          <a:stretch>
            <a:fillRect/>
          </a:stretch>
        </p:blipFill>
        <p:spPr>
          <a:xfrm>
            <a:off x="9025255" y="3868420"/>
            <a:ext cx="2733675" cy="2647950"/>
          </a:xfrm>
          <a:prstGeom prst="rect">
            <a:avLst/>
          </a:prstGeom>
        </p:spPr>
      </p:pic>
      <p:pic>
        <p:nvPicPr>
          <p:cNvPr id="12" name="图片 11" descr="虎抗灯笼"/>
          <p:cNvPicPr>
            <a:picLocks noChangeAspect="1"/>
          </p:cNvPicPr>
          <p:nvPr/>
        </p:nvPicPr>
        <p:blipFill>
          <a:blip r:embed="rId3"/>
          <a:stretch>
            <a:fillRect/>
          </a:stretch>
        </p:blipFill>
        <p:spPr>
          <a:xfrm flipH="1">
            <a:off x="385445" y="3868420"/>
            <a:ext cx="2733675" cy="2647950"/>
          </a:xfrm>
          <a:prstGeom prst="rect">
            <a:avLst/>
          </a:prstGeom>
        </p:spPr>
      </p:pic>
      <p:pic>
        <p:nvPicPr>
          <p:cNvPr id="14" name="图片 13" descr="虎灯笼1"/>
          <p:cNvPicPr>
            <a:picLocks noChangeAspect="1"/>
          </p:cNvPicPr>
          <p:nvPr/>
        </p:nvPicPr>
        <p:blipFill>
          <a:blip r:embed="rId4"/>
          <a:stretch>
            <a:fillRect/>
          </a:stretch>
        </p:blipFill>
        <p:spPr>
          <a:xfrm>
            <a:off x="532765" y="201295"/>
            <a:ext cx="1012190" cy="1783715"/>
          </a:xfrm>
          <a:prstGeom prst="rect">
            <a:avLst/>
          </a:prstGeom>
        </p:spPr>
      </p:pic>
      <p:pic>
        <p:nvPicPr>
          <p:cNvPr id="16" name="图片 15" descr="虎灯笼1"/>
          <p:cNvPicPr>
            <a:picLocks noChangeAspect="1"/>
          </p:cNvPicPr>
          <p:nvPr/>
        </p:nvPicPr>
        <p:blipFill>
          <a:blip r:embed="rId4"/>
          <a:stretch>
            <a:fillRect/>
          </a:stretch>
        </p:blipFill>
        <p:spPr>
          <a:xfrm>
            <a:off x="10647045" y="201295"/>
            <a:ext cx="1012190" cy="1783715"/>
          </a:xfrm>
          <a:prstGeom prst="rect">
            <a:avLst/>
          </a:prstGeom>
        </p:spPr>
      </p:pic>
    </p:spTree>
  </p:cSld>
  <p:clrMapOvr>
    <a:overrideClrMapping bg1="lt1" tx1="dk1" bg2="lt2" tx2="dk2" accent1="accent1" accent2="accent2" accent3="accent3" accent4="accent4" accent5="accent5" accent6="accent6" hlink="hlink" folHlink="folHlink"/>
  </p:clrMapOvr>
  <p:transition spd="slow">
    <p:cover dir="d"/>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33680"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848995" y="559435"/>
            <a:ext cx="10493375" cy="1076325"/>
          </a:xfrm>
          <a:prstGeom prst="rect">
            <a:avLst/>
          </a:prstGeom>
          <a:noFill/>
        </p:spPr>
        <p:txBody>
          <a:bodyPr wrap="square" rtlCol="0">
            <a:spAutoFit/>
          </a:bodyPr>
          <a:lstStyle/>
          <a:p>
            <a:r>
              <a:rPr lang="en-US" altLang="zh-CN" sz="3200">
                <a:latin typeface="Times New Roman" panose="02020603050405020304" pitchFamily="18" charset="0"/>
                <a:cs typeface="Times New Roman" panose="02020603050405020304" pitchFamily="18" charset="0"/>
              </a:rPr>
              <a:t>According to the lengend, why </a:t>
            </a:r>
            <a:r>
              <a:rPr lang="en-US" altLang="zh-CN" sz="3200">
                <a:latin typeface="Times New Roman" panose="02020603050405020304" pitchFamily="18" charset="0"/>
                <a:cs typeface="Times New Roman" panose="02020603050405020304" pitchFamily="18" charset="0"/>
                <a:sym typeface="+mn-ea"/>
              </a:rPr>
              <a:t>were </a:t>
            </a:r>
            <a:r>
              <a:rPr lang="en-US" altLang="zh-CN" sz="3200">
                <a:latin typeface="Times New Roman" panose="02020603050405020304" pitchFamily="18" charset="0"/>
                <a:cs typeface="Times New Roman" panose="02020603050405020304" pitchFamily="18" charset="0"/>
              </a:rPr>
              <a:t>there  no Zodiac Tiger in the first place?</a:t>
            </a:r>
            <a:endParaRPr lang="en-US" altLang="zh-CN" sz="3200">
              <a:latin typeface="Times New Roman" panose="02020603050405020304" pitchFamily="18" charset="0"/>
              <a:cs typeface="Times New Roman" panose="02020603050405020304" pitchFamily="18" charset="0"/>
            </a:endParaRPr>
          </a:p>
        </p:txBody>
      </p:sp>
      <p:pic>
        <p:nvPicPr>
          <p:cNvPr id="6" name="为什么12生肖中最开始没有老虎">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55880" y="116205"/>
            <a:ext cx="12240260" cy="67417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33680"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In ancient times, there were lions and no tigers in the zodiac. Because the lion was too cruel and had a bad reputation, the Jade Emperor wanted to remove the lion. Thinking twice, he thought of the tiger that had learned eighteen martial arts from the cat and became a warrior in the mountain forest. He issued a decree to pass on the tiger to heaven. The tiger became the front guard of the Heavenly Palace.</a:t>
            </a:r>
            <a:endParaRPr lang="zh-CN" altLang="en-US"/>
          </a:p>
          <a:p>
            <a:pPr algn="ctr"/>
            <a:r>
              <a:rPr lang="zh-CN" altLang="en-US"/>
              <a:t> However, the birds and animals on the ground began to run amok when they saw that no one was in charge, causing a disaster to the world. The land god hurriedly reported it to heaven. The Jade Emperor sent the tiger down to earth, and the tiger asked him to carve a “一” every time he won. The Jade Emperor agreed with the tiger's request. When he came to the mortal world, the tiger learned lions, bears and horses were the three most powerful animals. It specifically challenged the three animals. Ultimately, he defeated them. Back in the sky, the tiger was carved three horizontal lines on its forehead. Later, the world was harassed by the East Sea turtle monster and shrimps and crabs did evil in the world. The tiger was sent to the earth </a:t>
            </a:r>
            <a:endParaRPr lang="zh-CN" altLang="en-US"/>
          </a:p>
        </p:txBody>
      </p:sp>
      <p:sp>
        <p:nvSpPr>
          <p:cNvPr id="2" name="文本框 1"/>
          <p:cNvSpPr txBox="1"/>
          <p:nvPr/>
        </p:nvSpPr>
        <p:spPr>
          <a:xfrm>
            <a:off x="490855" y="367030"/>
            <a:ext cx="11246485" cy="6123940"/>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In ancient times, there were lions and no tigers in the zodiac. Because the lion was too cruel and had a bad reputation, the Jade Emperor wanted to remove the lion. Thinking twice, he thought of the tiger that had learned eighteen martial arts from the cat and became a warrior in the mountain forest. He issued a decree to pass on the tiger to heaven. The tiger became the front guard of the Heavenly Palace.</a:t>
            </a:r>
            <a:endParaRPr lang="zh-CN" altLang="en-US"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However, the birds and animals on the ground began to run amok when they saw that no one was in charge, causing a disaster to the world. The land god hurriedly reported it to heaven. The Jade Emperor sent the tiger down to earth, and the tiger asked him to carve a “</a:t>
            </a:r>
            <a:r>
              <a:rPr lang="zh-CN" altLang="en-US" sz="2800" dirty="0">
                <a:latin typeface="宋体" panose="02010600030101010101" pitchFamily="2" charset="-122"/>
                <a:ea typeface="宋体" panose="02010600030101010101" pitchFamily="2" charset="-122"/>
                <a:cs typeface="Times New Roman" panose="02020603050405020304" pitchFamily="18" charset="0"/>
              </a:rPr>
              <a:t>一</a:t>
            </a:r>
            <a:r>
              <a:rPr lang="zh-CN" altLang="en-US" sz="2800" dirty="0">
                <a:latin typeface="Times New Roman" panose="02020603050405020304" pitchFamily="18" charset="0"/>
                <a:cs typeface="Times New Roman" panose="02020603050405020304" pitchFamily="18" charset="0"/>
              </a:rPr>
              <a:t>” every time he won. The Jade Emperor agreed with the tiger's request. When he came to the mortal world, the tiger learned lions, bears and horses were the three most powerful animals. It specifically challenged the three animals. Ultimately, he defeated them. Back in the sky, the</a:t>
            </a:r>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tiger was carved three horizontal lines on its </a:t>
            </a:r>
            <a:endParaRPr lang="en-US" altLang="zh-CN" sz="2800" dirty="0">
              <a:latin typeface="Times New Roman" panose="02020603050405020304" pitchFamily="18" charset="0"/>
              <a:cs typeface="Times New Roman" panose="02020603050405020304" pitchFamily="18" charset="0"/>
            </a:endParaRPr>
          </a:p>
        </p:txBody>
      </p:sp>
      <p:pic>
        <p:nvPicPr>
          <p:cNvPr id="4" name="图片 3" descr="水印"/>
          <p:cNvPicPr>
            <a:picLocks noChangeAspect="1"/>
          </p:cNvPicPr>
          <p:nvPr/>
        </p:nvPicPr>
        <p:blipFill>
          <a:blip r:embed="rId1"/>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p:transition spd="med">
    <p:newsfla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33680"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44525" y="450850"/>
            <a:ext cx="10939780" cy="6123940"/>
          </a:xfrm>
          <a:prstGeom prst="rect">
            <a:avLst/>
          </a:prstGeom>
          <a:noFill/>
        </p:spPr>
        <p:txBody>
          <a:bodyPr wrap="square" rtlCol="0">
            <a:spAutoFit/>
          </a:bodyPr>
          <a:lstStyle/>
          <a:p>
            <a:r>
              <a:rPr lang="zh-CN" altLang="en-US" sz="2800" dirty="0">
                <a:latin typeface="Times New Roman" panose="02020603050405020304" pitchFamily="18" charset="0"/>
                <a:cs typeface="Times New Roman" panose="02020603050405020304" pitchFamily="18" charset="0"/>
                <a:sym typeface="+mn-ea"/>
              </a:rPr>
              <a:t>forehead. Later, the world was harassed by the East Sea turtle</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sym typeface="+mn-ea"/>
              </a:rPr>
              <a:t>monster and shrimps and crabs did evil in the world. The tiger was sent to the earth again and bit the turtle monster to death.</a:t>
            </a:r>
            <a:r>
              <a:rPr lang="en-US" altLang="zh-CN" sz="2800" dirty="0">
                <a:latin typeface="Times New Roman" panose="02020603050405020304" pitchFamily="18" charset="0"/>
                <a:cs typeface="Times New Roman" panose="02020603050405020304" pitchFamily="18" charset="0"/>
                <a:sym typeface="+mn-ea"/>
              </a:rPr>
              <a:t> </a:t>
            </a:r>
            <a:r>
              <a:rPr lang="zh-CN" altLang="en-US" sz="2800" dirty="0">
                <a:latin typeface="Times New Roman" panose="02020603050405020304" pitchFamily="18" charset="0"/>
                <a:cs typeface="Times New Roman" panose="02020603050405020304" pitchFamily="18" charset="0"/>
              </a:rPr>
              <a:t>The Jade Emperor was gratified, adding a </a:t>
            </a:r>
            <a:r>
              <a:rPr lang="zh-CN" altLang="en-US" sz="2800" u="sng" dirty="0">
                <a:latin typeface="Times New Roman" panose="02020603050405020304" pitchFamily="18" charset="0"/>
                <a:cs typeface="Times New Roman" panose="02020603050405020304" pitchFamily="18" charset="0"/>
              </a:rPr>
              <a:t>vertical</a:t>
            </a:r>
            <a:r>
              <a:rPr lang="zh-CN" altLang="en-US" sz="2800" dirty="0">
                <a:latin typeface="Times New Roman" panose="02020603050405020304" pitchFamily="18" charset="0"/>
                <a:cs typeface="Times New Roman" panose="02020603050405020304" pitchFamily="18" charset="0"/>
              </a:rPr>
              <a:t> to the three horizontal lines on the tiger’s forehead. So a striking word "</a:t>
            </a:r>
            <a:r>
              <a:rPr lang="zh-CN" altLang="en-US" sz="2800" dirty="0">
                <a:latin typeface="宋体" panose="02010600030101010101" pitchFamily="2" charset="-122"/>
                <a:ea typeface="宋体" panose="02010600030101010101" pitchFamily="2" charset="-122"/>
                <a:cs typeface="Times New Roman" panose="02020603050405020304" pitchFamily="18" charset="0"/>
              </a:rPr>
              <a:t>王</a:t>
            </a:r>
            <a:r>
              <a:rPr lang="zh-CN" altLang="en-US" sz="2800" dirty="0">
                <a:latin typeface="Times New Roman" panose="02020603050405020304" pitchFamily="18" charset="0"/>
                <a:cs typeface="Times New Roman" panose="02020603050405020304" pitchFamily="18" charset="0"/>
              </a:rPr>
              <a:t>" appeared on the tiger's forehead. Since then, the tiger has been the king of beasts. </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After the notoriety of lions came to Heaven, the Jade Emperor decided to remove the title of lion's genus and make up </a:t>
            </a:r>
            <a:endParaRPr lang="zh-CN" altLang="en-US"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the beast king tiger. From then on, the tiger </a:t>
            </a:r>
            <a:endParaRPr lang="zh-CN" altLang="en-US"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became a genus, while the lion was demoted </a:t>
            </a:r>
            <a:endParaRPr lang="zh-CN" altLang="en-US"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to the far south. Of course, the tiger also went</a:t>
            </a:r>
            <a:endParaRPr lang="zh-CN" altLang="en-US"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 down to the earth from the guards in front of </a:t>
            </a:r>
            <a:endParaRPr lang="zh-CN" altLang="en-US"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the Jade Emperor's temple to keep the lower</a:t>
            </a:r>
            <a:endParaRPr lang="zh-CN" altLang="en-US"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world peaceful forever.</a:t>
            </a:r>
            <a:endParaRPr lang="zh-CN" altLang="en-US" sz="2800" dirty="0">
              <a:latin typeface="Times New Roman" panose="02020603050405020304" pitchFamily="18" charset="0"/>
              <a:cs typeface="Times New Roman" panose="02020603050405020304" pitchFamily="18" charset="0"/>
            </a:endParaRPr>
          </a:p>
        </p:txBody>
      </p:sp>
      <p:pic>
        <p:nvPicPr>
          <p:cNvPr id="3" name="图片 2" descr="玉帝"/>
          <p:cNvPicPr>
            <a:picLocks noChangeAspect="1"/>
          </p:cNvPicPr>
          <p:nvPr/>
        </p:nvPicPr>
        <p:blipFill>
          <a:blip r:embed="rId1"/>
          <a:stretch>
            <a:fillRect/>
          </a:stretch>
        </p:blipFill>
        <p:spPr>
          <a:xfrm>
            <a:off x="8354060" y="3630930"/>
            <a:ext cx="3639820" cy="2943860"/>
          </a:xfrm>
          <a:prstGeom prst="rect">
            <a:avLst/>
          </a:prstGeom>
        </p:spPr>
      </p:pic>
      <p:pic>
        <p:nvPicPr>
          <p:cNvPr id="5" name="图片 4" descr="水印"/>
          <p:cNvPicPr>
            <a:picLocks noChangeAspect="1"/>
          </p:cNvPicPr>
          <p:nvPr/>
        </p:nvPicPr>
        <p:blipFill>
          <a:blip r:embed="rId2"/>
          <a:stretch>
            <a:fillRect/>
          </a:stretch>
        </p:blipFill>
        <p:spPr>
          <a:xfrm>
            <a:off x="7186295" y="63500"/>
            <a:ext cx="4902200" cy="15868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15265"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06780" y="2367915"/>
            <a:ext cx="4204970" cy="583565"/>
          </a:xfrm>
          <a:prstGeom prst="rect">
            <a:avLst/>
          </a:prstGeom>
          <a:noFill/>
        </p:spPr>
        <p:txBody>
          <a:bodyPr wrap="square" rtlCol="0">
            <a:spAutoFit/>
          </a:bodyPr>
          <a:lstStyle/>
          <a:p>
            <a:endParaRPr lang="en-US" altLang="zh-CN" sz="320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3" name="圆角矩形 2"/>
          <p:cNvSpPr/>
          <p:nvPr/>
        </p:nvSpPr>
        <p:spPr>
          <a:xfrm>
            <a:off x="409575" y="284480"/>
            <a:ext cx="4127500"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Choose the best answer</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600075" y="987425"/>
            <a:ext cx="10645775" cy="5692775"/>
          </a:xfrm>
          <a:prstGeom prst="rect">
            <a:avLst/>
          </a:prstGeom>
          <a:noFill/>
        </p:spPr>
        <p:txBody>
          <a:bodyPr wrap="square" rtlCol="0">
            <a:spAutoFit/>
          </a:bodyPr>
          <a:lstStyle/>
          <a:p>
            <a:r>
              <a:rPr lang="en-US" altLang="zh-CN" sz="2800">
                <a:latin typeface="Times New Roman" panose="02020603050405020304" pitchFamily="18" charset="0"/>
                <a:cs typeface="Times New Roman" panose="02020603050405020304" pitchFamily="18" charset="0"/>
              </a:rPr>
              <a:t>1. What do we know about the tiger’s capability?</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 He got it from the cat.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B. He got it from the </a:t>
            </a:r>
            <a:r>
              <a:rPr lang="zh-CN" altLang="en-US" sz="2800">
                <a:latin typeface="Times New Roman" panose="02020603050405020304" pitchFamily="18" charset="0"/>
                <a:cs typeface="Times New Roman" panose="02020603050405020304" pitchFamily="18" charset="0"/>
                <a:sym typeface="+mn-ea"/>
              </a:rPr>
              <a:t>Jade Emperor</a:t>
            </a:r>
            <a:r>
              <a:rPr lang="en-US" altLang="zh-CN"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C. The lion</a:t>
            </a:r>
            <a:r>
              <a:rPr lang="en-US" altLang="zh-CN"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rPr>
              <a:t>s ability is better than the tiger</a:t>
            </a:r>
            <a:r>
              <a:rPr lang="en-US" altLang="zh-CN"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rPr>
              <a:t>s.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D. </a:t>
            </a:r>
            <a:r>
              <a:rPr lang="en-US" altLang="zh-CN" sz="2800">
                <a:latin typeface="Times New Roman" panose="02020603050405020304" pitchFamily="18" charset="0"/>
                <a:cs typeface="Times New Roman" panose="02020603050405020304" pitchFamily="18" charset="0"/>
                <a:sym typeface="+mn-ea"/>
              </a:rPr>
              <a:t>The tiger’s ability is no better than the </a:t>
            </a:r>
            <a:r>
              <a:rPr lang="zh-CN" altLang="en-US" sz="2800">
                <a:latin typeface="Times New Roman" panose="02020603050405020304" pitchFamily="18" charset="0"/>
                <a:cs typeface="Times New Roman" panose="02020603050405020304" pitchFamily="18" charset="0"/>
                <a:sym typeface="+mn-ea"/>
              </a:rPr>
              <a:t>turtle</a:t>
            </a:r>
            <a:r>
              <a:rPr lang="en-US" altLang="zh-CN" sz="2800">
                <a:latin typeface="Times New Roman" panose="02020603050405020304" pitchFamily="18" charset="0"/>
                <a:cs typeface="Times New Roman" panose="02020603050405020304" pitchFamily="18" charset="0"/>
                <a:sym typeface="+mn-ea"/>
              </a:rPr>
              <a:t> </a:t>
            </a:r>
            <a:r>
              <a:rPr lang="zh-CN" altLang="en-US" sz="2800">
                <a:latin typeface="Times New Roman" panose="02020603050405020304" pitchFamily="18" charset="0"/>
                <a:cs typeface="Times New Roman" panose="02020603050405020304" pitchFamily="18" charset="0"/>
                <a:sym typeface="+mn-ea"/>
              </a:rPr>
              <a:t>monster</a:t>
            </a:r>
            <a:r>
              <a:rPr lang="en-US" altLang="zh-CN" sz="2800">
                <a:latin typeface="Times New Roman" panose="02020603050405020304" pitchFamily="18" charset="0"/>
                <a:cs typeface="Times New Roman" panose="02020603050405020304" pitchFamily="18" charset="0"/>
                <a:sym typeface="+mn-ea"/>
              </a:rPr>
              <a:t>’s.</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2. How</a:t>
            </a:r>
            <a:r>
              <a:rPr lang="en-US" altLang="zh-CN" sz="2800">
                <a:latin typeface="Times New Roman" panose="02020603050405020304" pitchFamily="18" charset="0"/>
                <a:cs typeface="Times New Roman" panose="02020603050405020304" pitchFamily="18" charset="0"/>
                <a:sym typeface="+mn-ea"/>
              </a:rPr>
              <a:t> did the tiger get the “</a:t>
            </a:r>
            <a:r>
              <a:rPr lang="zh-CN" altLang="en-US" sz="2800">
                <a:latin typeface="Times New Roman" panose="02020603050405020304" pitchFamily="18" charset="0"/>
                <a:cs typeface="Times New Roman" panose="02020603050405020304" pitchFamily="18" charset="0"/>
                <a:sym typeface="+mn-ea"/>
              </a:rPr>
              <a:t>王</a:t>
            </a:r>
            <a:r>
              <a:rPr lang="en-US" altLang="zh-CN" sz="2800">
                <a:latin typeface="Times New Roman" panose="02020603050405020304" pitchFamily="18" charset="0"/>
                <a:cs typeface="Times New Roman" panose="02020603050405020304" pitchFamily="18" charset="0"/>
                <a:sym typeface="+mn-ea"/>
              </a:rPr>
              <a:t>” ?</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A. He beat the lion.                    B. He </a:t>
            </a:r>
            <a:r>
              <a:rPr lang="zh-CN" altLang="en-US" sz="2800">
                <a:latin typeface="Times New Roman" panose="02020603050405020304" pitchFamily="18" charset="0"/>
                <a:cs typeface="Times New Roman" panose="02020603050405020304" pitchFamily="18" charset="0"/>
                <a:sym typeface="+mn-ea"/>
              </a:rPr>
              <a:t> bit the turtle to death</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C. He beat </a:t>
            </a:r>
            <a:r>
              <a:rPr lang="zh-CN" altLang="en-US" sz="2800">
                <a:latin typeface="Times New Roman" panose="02020603050405020304" pitchFamily="18" charset="0"/>
                <a:cs typeface="Times New Roman" panose="02020603050405020304" pitchFamily="18" charset="0"/>
                <a:sym typeface="+mn-ea"/>
              </a:rPr>
              <a:t>lions, bears and horses</a:t>
            </a:r>
            <a:r>
              <a:rPr lang="en-US" altLang="zh-CN" sz="2800">
                <a:latin typeface="Times New Roman" panose="02020603050405020304" pitchFamily="18" charset="0"/>
                <a:cs typeface="Times New Roman" panose="02020603050405020304" pitchFamily="18" charset="0"/>
                <a:sym typeface="+mn-ea"/>
              </a:rPr>
              <a:t> and </a:t>
            </a:r>
            <a:r>
              <a:rPr lang="zh-CN" altLang="en-US" sz="2800">
                <a:latin typeface="Times New Roman" panose="02020603050405020304" pitchFamily="18" charset="0"/>
                <a:cs typeface="Times New Roman" panose="02020603050405020304" pitchFamily="18" charset="0"/>
                <a:sym typeface="+mn-ea"/>
              </a:rPr>
              <a:t>turtle</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     D. The </a:t>
            </a:r>
            <a:r>
              <a:rPr lang="zh-CN" altLang="en-US" sz="2800">
                <a:latin typeface="Times New Roman" panose="02020603050405020304" pitchFamily="18" charset="0"/>
                <a:cs typeface="Times New Roman" panose="02020603050405020304" pitchFamily="18" charset="0"/>
                <a:sym typeface="+mn-ea"/>
              </a:rPr>
              <a:t>Jade Emperor</a:t>
            </a:r>
            <a:r>
              <a:rPr lang="en-US" altLang="zh-CN" sz="2800">
                <a:latin typeface="Times New Roman" panose="02020603050405020304" pitchFamily="18" charset="0"/>
                <a:cs typeface="Times New Roman" panose="02020603050405020304" pitchFamily="18" charset="0"/>
                <a:sym typeface="+mn-ea"/>
              </a:rPr>
              <a:t> offered to carve it for him.</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rPr>
              <a:t>3.  </a:t>
            </a:r>
            <a:r>
              <a:rPr lang="en-US" altLang="zh-CN" sz="2800">
                <a:latin typeface="Times New Roman" panose="02020603050405020304" pitchFamily="18" charset="0"/>
                <a:cs typeface="Times New Roman" panose="02020603050405020304" pitchFamily="18" charset="0"/>
                <a:sym typeface="+mn-ea"/>
              </a:rPr>
              <a:t>What does the underlined word “</a:t>
            </a:r>
            <a:r>
              <a:rPr lang="zh-CN" altLang="en-US" sz="2800">
                <a:latin typeface="Times New Roman" panose="02020603050405020304" pitchFamily="18" charset="0"/>
                <a:cs typeface="Times New Roman" panose="02020603050405020304" pitchFamily="18" charset="0"/>
                <a:sym typeface="+mn-ea"/>
              </a:rPr>
              <a:t>vertical</a:t>
            </a:r>
            <a:r>
              <a:rPr lang="en-US" altLang="zh-CN" sz="2800">
                <a:latin typeface="Times New Roman" panose="02020603050405020304" pitchFamily="18" charset="0"/>
                <a:cs typeface="Times New Roman" panose="02020603050405020304" pitchFamily="18" charset="0"/>
                <a:sym typeface="+mn-ea"/>
              </a:rPr>
              <a:t>” mean?</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sym typeface="+mn-ea"/>
              </a:rPr>
              <a:t>    A. noble             B. curved            C. upright          D. honourable</a:t>
            </a:r>
            <a:endParaRPr lang="en-US" altLang="zh-CN" sz="2800">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rPr>
              <a:t>4. What is the text?</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A. A </a:t>
            </a:r>
            <a:r>
              <a:rPr lang="en-US" altLang="zh-CN" sz="2800">
                <a:latin typeface="Times New Roman" panose="02020603050405020304" pitchFamily="18" charset="0"/>
                <a:cs typeface="Times New Roman" panose="02020603050405020304" pitchFamily="18" charset="0"/>
                <a:sym typeface="+mn-ea"/>
              </a:rPr>
              <a:t>novel</a:t>
            </a:r>
            <a:r>
              <a:rPr lang="en-US" altLang="zh-CN" sz="2800">
                <a:latin typeface="Times New Roman" panose="02020603050405020304" pitchFamily="18" charset="0"/>
                <a:cs typeface="Times New Roman" panose="02020603050405020304" pitchFamily="18" charset="0"/>
              </a:rPr>
              <a:t>          B. A </a:t>
            </a:r>
            <a:r>
              <a:rPr lang="en-US" altLang="zh-CN" sz="2800">
                <a:latin typeface="Times New Roman" panose="02020603050405020304" pitchFamily="18" charset="0"/>
                <a:cs typeface="Times New Roman" panose="02020603050405020304" pitchFamily="18" charset="0"/>
                <a:sym typeface="+mn-ea"/>
              </a:rPr>
              <a:t>report</a:t>
            </a:r>
            <a:r>
              <a:rPr lang="en-US" altLang="zh-CN" sz="2800">
                <a:latin typeface="Times New Roman" panose="02020603050405020304" pitchFamily="18" charset="0"/>
                <a:cs typeface="Times New Roman" panose="02020603050405020304" pitchFamily="18" charset="0"/>
              </a:rPr>
              <a:t>         C. A </a:t>
            </a:r>
            <a:r>
              <a:rPr lang="en-US" altLang="zh-CN" sz="2800">
                <a:latin typeface="Times New Roman" panose="02020603050405020304" pitchFamily="18" charset="0"/>
                <a:cs typeface="Times New Roman" panose="02020603050405020304" pitchFamily="18" charset="0"/>
                <a:sym typeface="+mn-ea"/>
              </a:rPr>
              <a:t>notice</a:t>
            </a:r>
            <a:r>
              <a:rPr lang="en-US" altLang="zh-CN" sz="2800">
                <a:latin typeface="Times New Roman" panose="02020603050405020304" pitchFamily="18" charset="0"/>
                <a:cs typeface="Times New Roman" panose="02020603050405020304" pitchFamily="18" charset="0"/>
              </a:rPr>
              <a:t>.        D. A mythology.</a:t>
            </a:r>
            <a:endParaRPr lang="en-US" altLang="zh-CN" sz="28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138920" y="455295"/>
            <a:ext cx="2499360" cy="2583180"/>
          </a:xfrm>
          <a:prstGeom prst="roundRect">
            <a:avLst>
              <a:gd name="adj" fmla="val 4197"/>
            </a:avLst>
          </a:prstGeom>
          <a:ln w="28575">
            <a:solidFill>
              <a:srgbClr val="BC0105"/>
            </a:solidFill>
          </a:ln>
        </p:spPr>
      </p:pic>
      <p:pic>
        <p:nvPicPr>
          <p:cNvPr id="7" name="图片 6" descr="虎年鱼"/>
          <p:cNvPicPr>
            <a:picLocks noChangeAspect="1"/>
          </p:cNvPicPr>
          <p:nvPr/>
        </p:nvPicPr>
        <p:blipFill>
          <a:blip r:embed="rId2"/>
          <a:stretch>
            <a:fillRect/>
          </a:stretch>
        </p:blipFill>
        <p:spPr>
          <a:xfrm>
            <a:off x="745490" y="1311275"/>
            <a:ext cx="730885" cy="618490"/>
          </a:xfrm>
          <a:prstGeom prst="rect">
            <a:avLst/>
          </a:prstGeom>
        </p:spPr>
      </p:pic>
      <p:pic>
        <p:nvPicPr>
          <p:cNvPr id="10" name="图片 9" descr="虎年鱼"/>
          <p:cNvPicPr>
            <a:picLocks noChangeAspect="1"/>
          </p:cNvPicPr>
          <p:nvPr/>
        </p:nvPicPr>
        <p:blipFill>
          <a:blip r:embed="rId2"/>
          <a:stretch>
            <a:fillRect/>
          </a:stretch>
        </p:blipFill>
        <p:spPr>
          <a:xfrm>
            <a:off x="906780" y="3917950"/>
            <a:ext cx="730885" cy="618490"/>
          </a:xfrm>
          <a:prstGeom prst="rect">
            <a:avLst/>
          </a:prstGeom>
        </p:spPr>
      </p:pic>
      <p:pic>
        <p:nvPicPr>
          <p:cNvPr id="11" name="图片 10" descr="虎年鱼"/>
          <p:cNvPicPr>
            <a:picLocks noChangeAspect="1"/>
          </p:cNvPicPr>
          <p:nvPr/>
        </p:nvPicPr>
        <p:blipFill>
          <a:blip r:embed="rId2"/>
          <a:stretch>
            <a:fillRect/>
          </a:stretch>
        </p:blipFill>
        <p:spPr>
          <a:xfrm>
            <a:off x="5557520" y="5220970"/>
            <a:ext cx="730885" cy="618490"/>
          </a:xfrm>
          <a:prstGeom prst="rect">
            <a:avLst/>
          </a:prstGeom>
        </p:spPr>
      </p:pic>
      <p:pic>
        <p:nvPicPr>
          <p:cNvPr id="12" name="图片 11" descr="虎年鱼"/>
          <p:cNvPicPr>
            <a:picLocks noChangeAspect="1"/>
          </p:cNvPicPr>
          <p:nvPr/>
        </p:nvPicPr>
        <p:blipFill>
          <a:blip r:embed="rId2"/>
          <a:stretch>
            <a:fillRect/>
          </a:stretch>
        </p:blipFill>
        <p:spPr>
          <a:xfrm>
            <a:off x="7952740" y="5936615"/>
            <a:ext cx="730885" cy="61849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82000"/>
          </a:schemeClr>
        </a:solidFill>
        <a:effectLst/>
      </p:bgPr>
    </p:bg>
    <p:spTree>
      <p:nvGrpSpPr>
        <p:cNvPr id="1" name=""/>
        <p:cNvGrpSpPr/>
        <p:nvPr/>
      </p:nvGrpSpPr>
      <p:grpSpPr>
        <a:xfrm>
          <a:off x="0" y="0"/>
          <a:ext cx="0" cy="0"/>
          <a:chOff x="0" y="0"/>
          <a:chExt cx="0" cy="0"/>
        </a:xfrm>
      </p:grpSpPr>
      <p:sp>
        <p:nvSpPr>
          <p:cNvPr id="23" name="矩形 22"/>
          <p:cNvSpPr/>
          <p:nvPr/>
        </p:nvSpPr>
        <p:spPr>
          <a:xfrm>
            <a:off x="233680" y="201295"/>
            <a:ext cx="11760835" cy="6455410"/>
          </a:xfrm>
          <a:prstGeom prst="rect">
            <a:avLst/>
          </a:prstGeom>
          <a:pattFill prst="pct5">
            <a:fgClr>
              <a:schemeClr val="accent4"/>
            </a:fgClr>
            <a:bgClr>
              <a:schemeClr val="bg1"/>
            </a:bgClr>
          </a:pattFill>
          <a:ln>
            <a:gradFill>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50000" t="50000" r="50000" b="50000"/>
              </a:path>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 name="圆角矩形 2"/>
          <p:cNvSpPr/>
          <p:nvPr/>
        </p:nvSpPr>
        <p:spPr>
          <a:xfrm>
            <a:off x="422275" y="284480"/>
            <a:ext cx="9418955" cy="7029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Times New Roman" panose="02020603050405020304" pitchFamily="18" charset="0"/>
                <a:cs typeface="Times New Roman" panose="02020603050405020304" pitchFamily="18" charset="0"/>
                <a:sym typeface="+mn-ea"/>
              </a:rPr>
              <a:t>The authentic English structure of the Chinese Zodiac</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1704975" y="1102360"/>
            <a:ext cx="8818245" cy="583565"/>
          </a:xfrm>
          <a:prstGeom prst="rect">
            <a:avLst/>
          </a:prstGeom>
          <a:gradFill>
            <a:gsLst>
              <a:gs pos="100000">
                <a:srgbClr val="F9F8CA"/>
              </a:gs>
              <a:gs pos="6000">
                <a:srgbClr val="4EAADD"/>
              </a:gs>
            </a:gsLst>
            <a:lin scaled="1"/>
          </a:gradFill>
        </p:spPr>
        <p:txBody>
          <a:bodyPr wrap="square" rtlCol="0">
            <a:spAutoFit/>
          </a:bodyPr>
          <a:lstStyle/>
          <a:p>
            <a:pPr algn="ctr"/>
            <a:r>
              <a:rPr lang="zh-CN" altLang="en-US" sz="3200" b="1">
                <a:latin typeface="Times New Roman" panose="02020603050405020304" pitchFamily="18" charset="0"/>
                <a:cs typeface="Times New Roman" panose="02020603050405020304" pitchFamily="18" charset="0"/>
                <a:sym typeface="+mn-ea"/>
              </a:rPr>
              <a:t>the Year of the +</a:t>
            </a:r>
            <a:r>
              <a:rPr lang="en-US" altLang="zh-CN" sz="3200" b="1">
                <a:latin typeface="Times New Roman" panose="02020603050405020304" pitchFamily="18" charset="0"/>
                <a:cs typeface="Times New Roman" panose="02020603050405020304" pitchFamily="18" charset="0"/>
                <a:sym typeface="+mn-ea"/>
              </a:rPr>
              <a:t> Animals Zodiac</a:t>
            </a:r>
            <a:r>
              <a:rPr lang="zh-CN" altLang="en-US" sz="3200" b="1">
                <a:latin typeface="Times New Roman" panose="02020603050405020304" pitchFamily="18" charset="0"/>
                <a:cs typeface="Times New Roman" panose="02020603050405020304" pitchFamily="18" charset="0"/>
                <a:sym typeface="+mn-ea"/>
              </a:rPr>
              <a:t> </a:t>
            </a:r>
            <a:endParaRPr lang="zh-CN" altLang="en-US" sz="3200" b="1">
              <a:latin typeface="宋体" panose="02010600030101010101" pitchFamily="2" charset="-122"/>
              <a:ea typeface="宋体" panose="02010600030101010101" pitchFamily="2" charset="-122"/>
              <a:cs typeface="Times New Roman" panose="02020603050405020304" pitchFamily="18"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939540" y="2009775"/>
            <a:ext cx="4349115" cy="4109720"/>
          </a:xfrm>
          <a:prstGeom prst="rect">
            <a:avLst/>
          </a:prstGeom>
        </p:spPr>
      </p:pic>
      <p:sp>
        <p:nvSpPr>
          <p:cNvPr id="8" name="圆角矩形 7"/>
          <p:cNvSpPr/>
          <p:nvPr/>
        </p:nvSpPr>
        <p:spPr>
          <a:xfrm>
            <a:off x="8469630" y="1815465"/>
            <a:ext cx="323405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the Year of the Rat</a:t>
            </a:r>
            <a:endParaRPr lang="zh-CN" altLang="en-US" sz="2800">
              <a:solidFill>
                <a:schemeClr val="tx1"/>
              </a:solidFill>
              <a:latin typeface="Times New Roman" panose="02020603050405020304" pitchFamily="18" charset="0"/>
              <a:cs typeface="Times New Roman" panose="02020603050405020304" pitchFamily="18" charset="0"/>
              <a:sym typeface="+mn-ea"/>
            </a:endParaRPr>
          </a:p>
        </p:txBody>
      </p:sp>
      <p:sp>
        <p:nvSpPr>
          <p:cNvPr id="9" name="圆角矩形 8"/>
          <p:cNvSpPr/>
          <p:nvPr/>
        </p:nvSpPr>
        <p:spPr>
          <a:xfrm>
            <a:off x="8468995" y="2574290"/>
            <a:ext cx="3234690"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the Year of the </a:t>
            </a:r>
            <a:r>
              <a:rPr lang="en-US" altLang="zh-CN" sz="2800">
                <a:solidFill>
                  <a:schemeClr val="tx1"/>
                </a:solidFill>
                <a:latin typeface="Times New Roman" panose="02020603050405020304" pitchFamily="18" charset="0"/>
                <a:cs typeface="Times New Roman" panose="02020603050405020304" pitchFamily="18" charset="0"/>
                <a:sym typeface="+mn-ea"/>
              </a:rPr>
              <a:t>Ox</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0" name="圆角矩形 9"/>
          <p:cNvSpPr/>
          <p:nvPr/>
        </p:nvSpPr>
        <p:spPr>
          <a:xfrm>
            <a:off x="8470265" y="3333750"/>
            <a:ext cx="3234690"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the Year of the </a:t>
            </a:r>
            <a:r>
              <a:rPr lang="en-US" altLang="zh-CN" sz="2800">
                <a:solidFill>
                  <a:schemeClr val="tx1"/>
                </a:solidFill>
                <a:latin typeface="Times New Roman" panose="02020603050405020304" pitchFamily="18" charset="0"/>
                <a:cs typeface="Times New Roman" panose="02020603050405020304" pitchFamily="18" charset="0"/>
                <a:sym typeface="+mn-ea"/>
              </a:rPr>
              <a:t>Tiger</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1" name="圆角矩形 10"/>
          <p:cNvSpPr/>
          <p:nvPr/>
        </p:nvSpPr>
        <p:spPr>
          <a:xfrm>
            <a:off x="8470265" y="4138295"/>
            <a:ext cx="3234690"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Times New Roman" panose="02020603050405020304" pitchFamily="18" charset="0"/>
                <a:cs typeface="Times New Roman" panose="02020603050405020304" pitchFamily="18" charset="0"/>
                <a:sym typeface="+mn-ea"/>
              </a:rPr>
              <a:t>the Year of the Rabbit</a:t>
            </a:r>
            <a:endParaRPr lang="zh-CN" alt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12" name="圆角矩形 11"/>
          <p:cNvSpPr/>
          <p:nvPr/>
        </p:nvSpPr>
        <p:spPr>
          <a:xfrm>
            <a:off x="8470265" y="4892675"/>
            <a:ext cx="323532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Times New Roman" panose="02020603050405020304" pitchFamily="18" charset="0"/>
                <a:cs typeface="Times New Roman" panose="02020603050405020304" pitchFamily="18" charset="0"/>
                <a:sym typeface="+mn-ea"/>
              </a:rPr>
              <a:t>the Year of the Dragon</a:t>
            </a:r>
            <a:endParaRPr lang="zh-CN" alt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13" name="圆角矩形 12"/>
          <p:cNvSpPr/>
          <p:nvPr/>
        </p:nvSpPr>
        <p:spPr>
          <a:xfrm>
            <a:off x="8469630" y="5647055"/>
            <a:ext cx="323532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Times New Roman" panose="02020603050405020304" pitchFamily="18" charset="0"/>
                <a:cs typeface="Times New Roman" panose="02020603050405020304" pitchFamily="18" charset="0"/>
                <a:sym typeface="+mn-ea"/>
              </a:rPr>
              <a:t>the Year of the Snake</a:t>
            </a:r>
            <a:endParaRPr lang="zh-CN" alt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14" name="圆角矩形 13"/>
          <p:cNvSpPr/>
          <p:nvPr/>
        </p:nvSpPr>
        <p:spPr>
          <a:xfrm>
            <a:off x="524510" y="1819275"/>
            <a:ext cx="323405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the Year of the </a:t>
            </a:r>
            <a:r>
              <a:rPr lang="en-US" altLang="zh-CN" sz="2800">
                <a:solidFill>
                  <a:schemeClr val="tx1"/>
                </a:solidFill>
                <a:latin typeface="Times New Roman" panose="02020603050405020304" pitchFamily="18" charset="0"/>
                <a:cs typeface="Times New Roman" panose="02020603050405020304" pitchFamily="18" charset="0"/>
                <a:sym typeface="+mn-ea"/>
              </a:rPr>
              <a:t>Pig</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5" name="圆角矩形 14"/>
          <p:cNvSpPr/>
          <p:nvPr/>
        </p:nvSpPr>
        <p:spPr>
          <a:xfrm>
            <a:off x="524510" y="2570480"/>
            <a:ext cx="323405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the Year of the </a:t>
            </a:r>
            <a:r>
              <a:rPr lang="en-US" altLang="zh-CN" sz="2800">
                <a:solidFill>
                  <a:schemeClr val="tx1"/>
                </a:solidFill>
                <a:latin typeface="Times New Roman" panose="02020603050405020304" pitchFamily="18" charset="0"/>
                <a:cs typeface="Times New Roman" panose="02020603050405020304" pitchFamily="18" charset="0"/>
                <a:sym typeface="+mn-ea"/>
              </a:rPr>
              <a:t>Dog</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6" name="圆角矩形 15"/>
          <p:cNvSpPr/>
          <p:nvPr/>
        </p:nvSpPr>
        <p:spPr>
          <a:xfrm>
            <a:off x="524510" y="3321685"/>
            <a:ext cx="323405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Times New Roman" panose="02020603050405020304" pitchFamily="18" charset="0"/>
                <a:cs typeface="Times New Roman" panose="02020603050405020304" pitchFamily="18" charset="0"/>
                <a:sym typeface="+mn-ea"/>
              </a:rPr>
              <a:t>the Year of the R</a:t>
            </a:r>
            <a:r>
              <a:rPr lang="en-US" altLang="zh-CN" sz="2400">
                <a:solidFill>
                  <a:schemeClr val="tx1"/>
                </a:solidFill>
                <a:latin typeface="Times New Roman" panose="02020603050405020304" pitchFamily="18" charset="0"/>
                <a:cs typeface="Times New Roman" panose="02020603050405020304" pitchFamily="18" charset="0"/>
                <a:sym typeface="+mn-ea"/>
              </a:rPr>
              <a:t>ooster</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17" name="圆角矩形 16"/>
          <p:cNvSpPr/>
          <p:nvPr/>
        </p:nvSpPr>
        <p:spPr>
          <a:xfrm>
            <a:off x="524510" y="4101465"/>
            <a:ext cx="323405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Times New Roman" panose="02020603050405020304" pitchFamily="18" charset="0"/>
                <a:cs typeface="Times New Roman" panose="02020603050405020304" pitchFamily="18" charset="0"/>
                <a:sym typeface="+mn-ea"/>
              </a:rPr>
              <a:t>the Year of the </a:t>
            </a:r>
            <a:r>
              <a:rPr lang="en-US" altLang="zh-CN" sz="2400">
                <a:solidFill>
                  <a:schemeClr val="tx1"/>
                </a:solidFill>
                <a:latin typeface="Times New Roman" panose="02020603050405020304" pitchFamily="18" charset="0"/>
                <a:cs typeface="Times New Roman" panose="02020603050405020304" pitchFamily="18" charset="0"/>
                <a:sym typeface="+mn-ea"/>
              </a:rPr>
              <a:t>Monkey</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18" name="圆角矩形 17"/>
          <p:cNvSpPr/>
          <p:nvPr/>
        </p:nvSpPr>
        <p:spPr>
          <a:xfrm>
            <a:off x="524510" y="4892675"/>
            <a:ext cx="323405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Times New Roman" panose="02020603050405020304" pitchFamily="18" charset="0"/>
                <a:cs typeface="Times New Roman" panose="02020603050405020304" pitchFamily="18" charset="0"/>
                <a:sym typeface="+mn-ea"/>
              </a:rPr>
              <a:t>the Year of the </a:t>
            </a:r>
            <a:r>
              <a:rPr lang="en-US" altLang="zh-CN" sz="2800">
                <a:solidFill>
                  <a:schemeClr val="tx1"/>
                </a:solidFill>
                <a:latin typeface="Times New Roman" panose="02020603050405020304" pitchFamily="18" charset="0"/>
                <a:cs typeface="Times New Roman" panose="02020603050405020304" pitchFamily="18" charset="0"/>
                <a:sym typeface="+mn-ea"/>
              </a:rPr>
              <a:t>Goat</a:t>
            </a:r>
            <a:endParaRPr lang="en-US" altLang="zh-CN" sz="2800">
              <a:solidFill>
                <a:schemeClr val="tx1"/>
              </a:solidFill>
              <a:latin typeface="Times New Roman" panose="02020603050405020304" pitchFamily="18" charset="0"/>
              <a:cs typeface="Times New Roman" panose="02020603050405020304" pitchFamily="18" charset="0"/>
              <a:sym typeface="+mn-ea"/>
            </a:endParaRPr>
          </a:p>
        </p:txBody>
      </p:sp>
      <p:sp>
        <p:nvSpPr>
          <p:cNvPr id="19" name="圆角矩形 18"/>
          <p:cNvSpPr/>
          <p:nvPr/>
        </p:nvSpPr>
        <p:spPr>
          <a:xfrm>
            <a:off x="524510" y="5647055"/>
            <a:ext cx="3234055" cy="613410"/>
          </a:xfrm>
          <a:prstGeom prst="roundRect">
            <a:avLst/>
          </a:prstGeom>
          <a:gradFill>
            <a:gsLst>
              <a:gs pos="0">
                <a:srgbClr val="DAB4A7"/>
              </a:gs>
              <a:gs pos="58000">
                <a:srgbClr val="D1725E"/>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Times New Roman" panose="02020603050405020304" pitchFamily="18" charset="0"/>
                <a:cs typeface="Times New Roman" panose="02020603050405020304" pitchFamily="18" charset="0"/>
                <a:sym typeface="+mn-ea"/>
              </a:rPr>
              <a:t>the Year of the </a:t>
            </a:r>
            <a:r>
              <a:rPr lang="en-US" altLang="zh-CN" sz="2400">
                <a:solidFill>
                  <a:schemeClr val="tx1"/>
                </a:solidFill>
                <a:latin typeface="Times New Roman" panose="02020603050405020304" pitchFamily="18" charset="0"/>
                <a:cs typeface="Times New Roman" panose="02020603050405020304" pitchFamily="18" charset="0"/>
                <a:sym typeface="+mn-ea"/>
              </a:rPr>
              <a:t>Horse</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linds(horizont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linds(horizont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linds(horizont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linds(horizont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tags/tag1.xml><?xml version="1.0" encoding="utf-8"?>
<p:tagLst xmlns:p="http://schemas.openxmlformats.org/presentationml/2006/main">
  <p:tag name="KSO_WM_UNIT_PLACING_PICTURE_USER_VIEWPORT" val="{&quot;height&quot;:3137,&quot;width&quot;:3105}"/>
</p:tagLst>
</file>

<file path=ppt/tags/tag2.xml><?xml version="1.0" encoding="utf-8"?>
<p:tagLst xmlns:p="http://schemas.openxmlformats.org/presentationml/2006/main">
  <p:tag name="KSO_WM_UNIT_PLACING_PICTURE_USER_VIEWPORT" val="{&quot;height&quot;:3137,&quot;width&quot;:3105}"/>
</p:tagLst>
</file>

<file path=ppt/tags/tag3.xml><?xml version="1.0" encoding="utf-8"?>
<p:tagLst xmlns:p="http://schemas.openxmlformats.org/presentationml/2006/main">
  <p:tag name="KSO_WM_UNIT_PLACING_PICTURE_USER_VIEWPORT" val="{&quot;height&quot;:3137,&quot;width&quot;:3105}"/>
</p:tagLst>
</file>

<file path=ppt/tags/tag4.xml><?xml version="1.0" encoding="utf-8"?>
<p:tagLst xmlns:p="http://schemas.openxmlformats.org/presentationml/2006/main">
  <p:tag name="KSO_WM_UNIT_PLACING_PICTURE_USER_VIEWPORT" val="{&quot;height&quot;:3137,&quot;width&quot;:3105}"/>
</p:tagLst>
</file>

<file path=ppt/tags/tag5.xml><?xml version="1.0" encoding="utf-8"?>
<p:tagLst xmlns:p="http://schemas.openxmlformats.org/presentationml/2006/main">
  <p:tag name="KSO_WM_UNIT_PLACING_PICTURE_USER_VIEWPORT" val="{&quot;height&quot;:3137,&quot;width&quot;:31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17367</Words>
  <Application>WPS 演示</Application>
  <PresentationFormat>宽屏</PresentationFormat>
  <Paragraphs>576</Paragraphs>
  <Slides>39</Slides>
  <Notes>20</Notes>
  <HiddenSlides>0</HiddenSlides>
  <MMClips>3</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39</vt:i4>
      </vt:variant>
    </vt:vector>
  </HeadingPairs>
  <TitlesOfParts>
    <vt:vector size="52" baseType="lpstr">
      <vt:lpstr>Arial</vt:lpstr>
      <vt:lpstr>宋体</vt:lpstr>
      <vt:lpstr>Wingdings</vt:lpstr>
      <vt:lpstr>Times New Roman</vt:lpstr>
      <vt:lpstr>HelveticaNeue</vt:lpstr>
      <vt:lpstr>Corbel</vt:lpstr>
      <vt:lpstr>华文新魏</vt:lpstr>
      <vt:lpstr>微软雅黑</vt:lpstr>
      <vt:lpstr>Arial Unicode MS</vt:lpstr>
      <vt:lpstr>等线 Light</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24147</cp:lastModifiedBy>
  <cp:revision>168</cp:revision>
  <dcterms:created xsi:type="dcterms:W3CDTF">2021-11-02T05:20:00Z</dcterms:created>
  <dcterms:modified xsi:type="dcterms:W3CDTF">2022-02-14T13:23:19Z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5D821C4F557C44ADAA5EC5F31AD7855E</vt:lpwstr>
  </property>
  <property fmtid="{D5CDD505-2E9C-101B-9397-08002B2CF9AE}" pid="3" name="KSOProductBuildVer">
    <vt:lpwstr>2052-11.8.2.8411</vt:lpwstr>
  </property>
</Properties>
</file>