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28" r:id="rId3"/>
    <p:sldId id="256" r:id="rId4"/>
    <p:sldId id="349" r:id="rId6"/>
    <p:sldId id="397" r:id="rId7"/>
    <p:sldId id="401" r:id="rId8"/>
    <p:sldId id="392" r:id="rId9"/>
    <p:sldId id="408" r:id="rId10"/>
    <p:sldId id="403" r:id="rId11"/>
    <p:sldId id="416" r:id="rId12"/>
    <p:sldId id="417" r:id="rId13"/>
    <p:sldId id="407" r:id="rId14"/>
    <p:sldId id="409" r:id="rId15"/>
    <p:sldId id="411" r:id="rId16"/>
    <p:sldId id="400" r:id="rId17"/>
    <p:sldId id="412" r:id="rId18"/>
    <p:sldId id="413" r:id="rId19"/>
    <p:sldId id="414" r:id="rId20"/>
    <p:sldId id="415" r:id="rId21"/>
    <p:sldId id="394" r:id="rId22"/>
    <p:sldId id="350" r:id="rId23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8" y="1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498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1A35E-23D3-41A7-84DD-9B6F8F7FE2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8ACA7-A5C5-4EEF-B785-E78B13277A8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8ACA7-A5C5-4EEF-B785-E78B13277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967AD-9D7F-4C24-87DA-C973A2A0DF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8ACA7-A5C5-4EEF-B785-E78B13277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8798359" y="304344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6831" y="361951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462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Subtext Goes Here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5.png"/><Relationship Id="rId16" Type="http://schemas.openxmlformats.org/officeDocument/2006/relationships/image" Target="../media/image4.png"/><Relationship Id="rId15" Type="http://schemas.openxmlformats.org/officeDocument/2006/relationships/image" Target="../media/image3.png"/><Relationship Id="rId14" Type="http://schemas.openxmlformats.org/officeDocument/2006/relationships/tags" Target="../tags/tag3.xml"/><Relationship Id="rId13" Type="http://schemas.openxmlformats.org/officeDocument/2006/relationships/image" Target="../media/image2.png"/><Relationship Id="rId12" Type="http://schemas.openxmlformats.org/officeDocument/2006/relationships/tags" Target="../tags/tag2.xml"/><Relationship Id="rId11" Type="http://schemas.openxmlformats.org/officeDocument/2006/relationships/image" Target="../media/image1.png"/><Relationship Id="rId10" Type="http://schemas.openxmlformats.org/officeDocument/2006/relationships/tags" Target="../tags/tag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Group 21_1"/>
          <p:cNvGrpSpPr/>
          <p:nvPr userDrawn="1"/>
        </p:nvGrpSpPr>
        <p:grpSpPr>
          <a:xfrm>
            <a:off x="0" y="0"/>
            <a:ext cx="9079832" cy="5079332"/>
            <a:chOff x="-1013679" y="-43169"/>
            <a:chExt cx="12858769" cy="6560166"/>
          </a:xfrm>
        </p:grpSpPr>
        <p:grpSp>
          <p:nvGrpSpPr>
            <p:cNvPr id="8" name="组合 7"/>
            <p:cNvGrpSpPr/>
            <p:nvPr/>
          </p:nvGrpSpPr>
          <p:grpSpPr>
            <a:xfrm>
              <a:off x="9683417" y="6288397"/>
              <a:ext cx="2161673" cy="228600"/>
              <a:chOff x="2805536" y="-1467853"/>
              <a:chExt cx="2161673" cy="22860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2805536" y="-1467853"/>
                <a:ext cx="228600" cy="228600"/>
              </a:xfrm>
              <a:prstGeom prst="ellipse">
                <a:avLst/>
              </a:prstGeom>
              <a:solidFill>
                <a:srgbClr val="78B6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288804" y="-1467853"/>
                <a:ext cx="228600" cy="228600"/>
              </a:xfrm>
              <a:prstGeom prst="ellipse">
                <a:avLst/>
              </a:prstGeom>
              <a:solidFill>
                <a:srgbClr val="FDD0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772072" y="-1467853"/>
                <a:ext cx="228600" cy="228600"/>
              </a:xfrm>
              <a:prstGeom prst="ellipse">
                <a:avLst/>
              </a:prstGeom>
              <a:solidFill>
                <a:srgbClr val="ED93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4255340" y="-1467853"/>
                <a:ext cx="228600" cy="228600"/>
              </a:xfrm>
              <a:prstGeom prst="ellipse">
                <a:avLst/>
              </a:prstGeom>
              <a:solidFill>
                <a:srgbClr val="E974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4738609" y="-1467853"/>
                <a:ext cx="228600" cy="228600"/>
              </a:xfrm>
              <a:prstGeom prst="ellipse">
                <a:avLst/>
              </a:prstGeom>
              <a:solidFill>
                <a:srgbClr val="AB7D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flipH="1" flipV="1">
              <a:off x="-1013679" y="-43169"/>
              <a:ext cx="4948007" cy="573258"/>
              <a:chOff x="-460228" y="4964882"/>
              <a:chExt cx="16582544" cy="1921192"/>
            </a:xfrm>
          </p:grpSpPr>
          <p:sp>
            <p:nvSpPr>
              <p:cNvPr id="10" name="等腰三角形 5"/>
              <p:cNvSpPr/>
              <p:nvPr/>
            </p:nvSpPr>
            <p:spPr>
              <a:xfrm>
                <a:off x="-460228" y="5749042"/>
                <a:ext cx="3560710" cy="1137032"/>
              </a:xfrm>
              <a:custGeom>
                <a:avLst/>
                <a:gdLst>
                  <a:gd name="connsiteX0" fmla="*/ 0 w 3560710"/>
                  <a:gd name="connsiteY0" fmla="*/ 1136944 h 1136944"/>
                  <a:gd name="connsiteX1" fmla="*/ 1780355 w 3560710"/>
                  <a:gd name="connsiteY1" fmla="*/ 0 h 1136944"/>
                  <a:gd name="connsiteX2" fmla="*/ 3560710 w 3560710"/>
                  <a:gd name="connsiteY2" fmla="*/ 1136944 h 1136944"/>
                  <a:gd name="connsiteX3" fmla="*/ 0 w 3560710"/>
                  <a:gd name="connsiteY3" fmla="*/ 1136944 h 1136944"/>
                  <a:gd name="connsiteX0-1" fmla="*/ 0 w 3560710"/>
                  <a:gd name="connsiteY0-2" fmla="*/ 1136944 h 1136944"/>
                  <a:gd name="connsiteX1-3" fmla="*/ 1780355 w 3560710"/>
                  <a:gd name="connsiteY1-4" fmla="*/ 0 h 1136944"/>
                  <a:gd name="connsiteX2-5" fmla="*/ 3560710 w 3560710"/>
                  <a:gd name="connsiteY2-6" fmla="*/ 1136944 h 1136944"/>
                  <a:gd name="connsiteX3-7" fmla="*/ 0 w 3560710"/>
                  <a:gd name="connsiteY3-8" fmla="*/ 1136944 h 1136944"/>
                  <a:gd name="connsiteX0-9" fmla="*/ 0 w 3560710"/>
                  <a:gd name="connsiteY0-10" fmla="*/ 1137032 h 1137032"/>
                  <a:gd name="connsiteX1-11" fmla="*/ 1780355 w 3560710"/>
                  <a:gd name="connsiteY1-12" fmla="*/ 88 h 1137032"/>
                  <a:gd name="connsiteX2-13" fmla="*/ 3560710 w 3560710"/>
                  <a:gd name="connsiteY2-14" fmla="*/ 1137032 h 1137032"/>
                  <a:gd name="connsiteX3-15" fmla="*/ 0 w 3560710"/>
                  <a:gd name="connsiteY3-16" fmla="*/ 1137032 h 11370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60710" h="1137032">
                    <a:moveTo>
                      <a:pt x="0" y="1137032"/>
                    </a:moveTo>
                    <a:cubicBezTo>
                      <a:pt x="593452" y="758051"/>
                      <a:pt x="1102124" y="-9500"/>
                      <a:pt x="1780355" y="88"/>
                    </a:cubicBezTo>
                    <a:cubicBezTo>
                      <a:pt x="2458586" y="9676"/>
                      <a:pt x="2967258" y="758051"/>
                      <a:pt x="3560710" y="1137032"/>
                    </a:cubicBezTo>
                    <a:lnTo>
                      <a:pt x="0" y="1137032"/>
                    </a:lnTo>
                    <a:close/>
                  </a:path>
                </a:pathLst>
              </a:custGeom>
              <a:solidFill>
                <a:srgbClr val="78B6A9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等腰三角形 5"/>
              <p:cNvSpPr/>
              <p:nvPr/>
            </p:nvSpPr>
            <p:spPr>
              <a:xfrm>
                <a:off x="1498898" y="5414211"/>
                <a:ext cx="4355342" cy="1471863"/>
              </a:xfrm>
              <a:custGeom>
                <a:avLst/>
                <a:gdLst>
                  <a:gd name="connsiteX0" fmla="*/ 0 w 3560710"/>
                  <a:gd name="connsiteY0" fmla="*/ 1136944 h 1136944"/>
                  <a:gd name="connsiteX1" fmla="*/ 1780355 w 3560710"/>
                  <a:gd name="connsiteY1" fmla="*/ 0 h 1136944"/>
                  <a:gd name="connsiteX2" fmla="*/ 3560710 w 3560710"/>
                  <a:gd name="connsiteY2" fmla="*/ 1136944 h 1136944"/>
                  <a:gd name="connsiteX3" fmla="*/ 0 w 3560710"/>
                  <a:gd name="connsiteY3" fmla="*/ 1136944 h 1136944"/>
                  <a:gd name="connsiteX0-1" fmla="*/ 0 w 3560710"/>
                  <a:gd name="connsiteY0-2" fmla="*/ 1136944 h 1136944"/>
                  <a:gd name="connsiteX1-3" fmla="*/ 1780355 w 3560710"/>
                  <a:gd name="connsiteY1-4" fmla="*/ 0 h 1136944"/>
                  <a:gd name="connsiteX2-5" fmla="*/ 3560710 w 3560710"/>
                  <a:gd name="connsiteY2-6" fmla="*/ 1136944 h 1136944"/>
                  <a:gd name="connsiteX3-7" fmla="*/ 0 w 3560710"/>
                  <a:gd name="connsiteY3-8" fmla="*/ 1136944 h 1136944"/>
                  <a:gd name="connsiteX0-9" fmla="*/ 0 w 3560710"/>
                  <a:gd name="connsiteY0-10" fmla="*/ 1137032 h 1137032"/>
                  <a:gd name="connsiteX1-11" fmla="*/ 1780355 w 3560710"/>
                  <a:gd name="connsiteY1-12" fmla="*/ 88 h 1137032"/>
                  <a:gd name="connsiteX2-13" fmla="*/ 3560710 w 3560710"/>
                  <a:gd name="connsiteY2-14" fmla="*/ 1137032 h 1137032"/>
                  <a:gd name="connsiteX3-15" fmla="*/ 0 w 3560710"/>
                  <a:gd name="connsiteY3-16" fmla="*/ 1137032 h 1137032"/>
                  <a:gd name="connsiteX0-17" fmla="*/ 0 w 3560710"/>
                  <a:gd name="connsiteY0-18" fmla="*/ 1137032 h 1137032"/>
                  <a:gd name="connsiteX1-19" fmla="*/ 1780355 w 3560710"/>
                  <a:gd name="connsiteY1-20" fmla="*/ 88 h 1137032"/>
                  <a:gd name="connsiteX2-21" fmla="*/ 3560710 w 3560710"/>
                  <a:gd name="connsiteY2-22" fmla="*/ 1137032 h 1137032"/>
                  <a:gd name="connsiteX3-23" fmla="*/ 0 w 3560710"/>
                  <a:gd name="connsiteY3-24" fmla="*/ 1137032 h 1137032"/>
                  <a:gd name="connsiteX0-25" fmla="*/ 0 w 3560710"/>
                  <a:gd name="connsiteY0-26" fmla="*/ 1137032 h 1137032"/>
                  <a:gd name="connsiteX1-27" fmla="*/ 1780355 w 3560710"/>
                  <a:gd name="connsiteY1-28" fmla="*/ 88 h 1137032"/>
                  <a:gd name="connsiteX2-29" fmla="*/ 3560710 w 3560710"/>
                  <a:gd name="connsiteY2-30" fmla="*/ 1137032 h 1137032"/>
                  <a:gd name="connsiteX3-31" fmla="*/ 0 w 3560710"/>
                  <a:gd name="connsiteY3-32" fmla="*/ 1137032 h 11370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60710" h="1137032">
                    <a:moveTo>
                      <a:pt x="0" y="1137032"/>
                    </a:moveTo>
                    <a:cubicBezTo>
                      <a:pt x="593452" y="758051"/>
                      <a:pt x="1298852" y="-9500"/>
                      <a:pt x="1780355" y="88"/>
                    </a:cubicBezTo>
                    <a:cubicBezTo>
                      <a:pt x="2261858" y="9676"/>
                      <a:pt x="2967258" y="758051"/>
                      <a:pt x="3560710" y="1137032"/>
                    </a:cubicBezTo>
                    <a:lnTo>
                      <a:pt x="0" y="1137032"/>
                    </a:lnTo>
                    <a:close/>
                  </a:path>
                </a:pathLst>
              </a:custGeom>
              <a:solidFill>
                <a:srgbClr val="FDD069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等腰三角形 5"/>
              <p:cNvSpPr/>
              <p:nvPr/>
            </p:nvSpPr>
            <p:spPr>
              <a:xfrm>
                <a:off x="3763709" y="4964882"/>
                <a:ext cx="5327811" cy="1921192"/>
              </a:xfrm>
              <a:custGeom>
                <a:avLst/>
                <a:gdLst>
                  <a:gd name="connsiteX0" fmla="*/ 0 w 3560710"/>
                  <a:gd name="connsiteY0" fmla="*/ 1136944 h 1136944"/>
                  <a:gd name="connsiteX1" fmla="*/ 1780355 w 3560710"/>
                  <a:gd name="connsiteY1" fmla="*/ 0 h 1136944"/>
                  <a:gd name="connsiteX2" fmla="*/ 3560710 w 3560710"/>
                  <a:gd name="connsiteY2" fmla="*/ 1136944 h 1136944"/>
                  <a:gd name="connsiteX3" fmla="*/ 0 w 3560710"/>
                  <a:gd name="connsiteY3" fmla="*/ 1136944 h 1136944"/>
                  <a:gd name="connsiteX0-1" fmla="*/ 0 w 3560710"/>
                  <a:gd name="connsiteY0-2" fmla="*/ 1136944 h 1136944"/>
                  <a:gd name="connsiteX1-3" fmla="*/ 1780355 w 3560710"/>
                  <a:gd name="connsiteY1-4" fmla="*/ 0 h 1136944"/>
                  <a:gd name="connsiteX2-5" fmla="*/ 3560710 w 3560710"/>
                  <a:gd name="connsiteY2-6" fmla="*/ 1136944 h 1136944"/>
                  <a:gd name="connsiteX3-7" fmla="*/ 0 w 3560710"/>
                  <a:gd name="connsiteY3-8" fmla="*/ 1136944 h 1136944"/>
                  <a:gd name="connsiteX0-9" fmla="*/ 0 w 3560710"/>
                  <a:gd name="connsiteY0-10" fmla="*/ 1137032 h 1137032"/>
                  <a:gd name="connsiteX1-11" fmla="*/ 1780355 w 3560710"/>
                  <a:gd name="connsiteY1-12" fmla="*/ 88 h 1137032"/>
                  <a:gd name="connsiteX2-13" fmla="*/ 3560710 w 3560710"/>
                  <a:gd name="connsiteY2-14" fmla="*/ 1137032 h 1137032"/>
                  <a:gd name="connsiteX3-15" fmla="*/ 0 w 3560710"/>
                  <a:gd name="connsiteY3-16" fmla="*/ 1137032 h 11370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60710" h="1137032">
                    <a:moveTo>
                      <a:pt x="0" y="1137032"/>
                    </a:moveTo>
                    <a:cubicBezTo>
                      <a:pt x="593452" y="758051"/>
                      <a:pt x="1102124" y="-9500"/>
                      <a:pt x="1780355" y="88"/>
                    </a:cubicBezTo>
                    <a:cubicBezTo>
                      <a:pt x="2458586" y="9676"/>
                      <a:pt x="2967258" y="758051"/>
                      <a:pt x="3560710" y="1137032"/>
                    </a:cubicBezTo>
                    <a:lnTo>
                      <a:pt x="0" y="1137032"/>
                    </a:lnTo>
                    <a:close/>
                  </a:path>
                </a:pathLst>
              </a:custGeom>
              <a:solidFill>
                <a:srgbClr val="ED935C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5"/>
              <p:cNvSpPr/>
              <p:nvPr/>
            </p:nvSpPr>
            <p:spPr>
              <a:xfrm>
                <a:off x="6780019" y="5781117"/>
                <a:ext cx="5439657" cy="1076883"/>
              </a:xfrm>
              <a:custGeom>
                <a:avLst/>
                <a:gdLst>
                  <a:gd name="connsiteX0" fmla="*/ 0 w 3560710"/>
                  <a:gd name="connsiteY0" fmla="*/ 1136944 h 1136944"/>
                  <a:gd name="connsiteX1" fmla="*/ 1780355 w 3560710"/>
                  <a:gd name="connsiteY1" fmla="*/ 0 h 1136944"/>
                  <a:gd name="connsiteX2" fmla="*/ 3560710 w 3560710"/>
                  <a:gd name="connsiteY2" fmla="*/ 1136944 h 1136944"/>
                  <a:gd name="connsiteX3" fmla="*/ 0 w 3560710"/>
                  <a:gd name="connsiteY3" fmla="*/ 1136944 h 1136944"/>
                  <a:gd name="connsiteX0-1" fmla="*/ 0 w 3560710"/>
                  <a:gd name="connsiteY0-2" fmla="*/ 1136944 h 1136944"/>
                  <a:gd name="connsiteX1-3" fmla="*/ 1780355 w 3560710"/>
                  <a:gd name="connsiteY1-4" fmla="*/ 0 h 1136944"/>
                  <a:gd name="connsiteX2-5" fmla="*/ 3560710 w 3560710"/>
                  <a:gd name="connsiteY2-6" fmla="*/ 1136944 h 1136944"/>
                  <a:gd name="connsiteX3-7" fmla="*/ 0 w 3560710"/>
                  <a:gd name="connsiteY3-8" fmla="*/ 1136944 h 1136944"/>
                  <a:gd name="connsiteX0-9" fmla="*/ 0 w 3560710"/>
                  <a:gd name="connsiteY0-10" fmla="*/ 1137032 h 1137032"/>
                  <a:gd name="connsiteX1-11" fmla="*/ 1780355 w 3560710"/>
                  <a:gd name="connsiteY1-12" fmla="*/ 88 h 1137032"/>
                  <a:gd name="connsiteX2-13" fmla="*/ 3560710 w 3560710"/>
                  <a:gd name="connsiteY2-14" fmla="*/ 1137032 h 1137032"/>
                  <a:gd name="connsiteX3-15" fmla="*/ 0 w 3560710"/>
                  <a:gd name="connsiteY3-16" fmla="*/ 1137032 h 1137032"/>
                  <a:gd name="connsiteX0-17" fmla="*/ 0 w 3560710"/>
                  <a:gd name="connsiteY0-18" fmla="*/ 1076883 h 1076883"/>
                  <a:gd name="connsiteX1-19" fmla="*/ 2134761 w 3560710"/>
                  <a:gd name="connsiteY1-20" fmla="*/ 97 h 1076883"/>
                  <a:gd name="connsiteX2-21" fmla="*/ 3560710 w 3560710"/>
                  <a:gd name="connsiteY2-22" fmla="*/ 1076883 h 1076883"/>
                  <a:gd name="connsiteX3-23" fmla="*/ 0 w 3560710"/>
                  <a:gd name="connsiteY3-24" fmla="*/ 1076883 h 107688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60710" h="1076883">
                    <a:moveTo>
                      <a:pt x="0" y="1076883"/>
                    </a:moveTo>
                    <a:cubicBezTo>
                      <a:pt x="593452" y="697902"/>
                      <a:pt x="1456530" y="-9491"/>
                      <a:pt x="2134761" y="97"/>
                    </a:cubicBezTo>
                    <a:cubicBezTo>
                      <a:pt x="2812992" y="9685"/>
                      <a:pt x="2967258" y="697902"/>
                      <a:pt x="3560710" y="1076883"/>
                    </a:cubicBezTo>
                    <a:lnTo>
                      <a:pt x="0" y="1076883"/>
                    </a:lnTo>
                    <a:close/>
                  </a:path>
                </a:pathLst>
              </a:custGeom>
              <a:solidFill>
                <a:srgbClr val="E9746E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等腰三角形 5"/>
              <p:cNvSpPr/>
              <p:nvPr/>
            </p:nvSpPr>
            <p:spPr>
              <a:xfrm>
                <a:off x="9613231" y="5220014"/>
                <a:ext cx="6509085" cy="1637986"/>
              </a:xfrm>
              <a:custGeom>
                <a:avLst/>
                <a:gdLst>
                  <a:gd name="connsiteX0" fmla="*/ 0 w 3560710"/>
                  <a:gd name="connsiteY0" fmla="*/ 1136944 h 1136944"/>
                  <a:gd name="connsiteX1" fmla="*/ 1780355 w 3560710"/>
                  <a:gd name="connsiteY1" fmla="*/ 0 h 1136944"/>
                  <a:gd name="connsiteX2" fmla="*/ 3560710 w 3560710"/>
                  <a:gd name="connsiteY2" fmla="*/ 1136944 h 1136944"/>
                  <a:gd name="connsiteX3" fmla="*/ 0 w 3560710"/>
                  <a:gd name="connsiteY3" fmla="*/ 1136944 h 1136944"/>
                  <a:gd name="connsiteX0-1" fmla="*/ 0 w 3560710"/>
                  <a:gd name="connsiteY0-2" fmla="*/ 1136944 h 1136944"/>
                  <a:gd name="connsiteX1-3" fmla="*/ 1780355 w 3560710"/>
                  <a:gd name="connsiteY1-4" fmla="*/ 0 h 1136944"/>
                  <a:gd name="connsiteX2-5" fmla="*/ 3560710 w 3560710"/>
                  <a:gd name="connsiteY2-6" fmla="*/ 1136944 h 1136944"/>
                  <a:gd name="connsiteX3-7" fmla="*/ 0 w 3560710"/>
                  <a:gd name="connsiteY3-8" fmla="*/ 1136944 h 1136944"/>
                  <a:gd name="connsiteX0-9" fmla="*/ 0 w 3560710"/>
                  <a:gd name="connsiteY0-10" fmla="*/ 1137032 h 1137032"/>
                  <a:gd name="connsiteX1-11" fmla="*/ 1780355 w 3560710"/>
                  <a:gd name="connsiteY1-12" fmla="*/ 88 h 1137032"/>
                  <a:gd name="connsiteX2-13" fmla="*/ 3560710 w 3560710"/>
                  <a:gd name="connsiteY2-14" fmla="*/ 1137032 h 1137032"/>
                  <a:gd name="connsiteX3-15" fmla="*/ 0 w 3560710"/>
                  <a:gd name="connsiteY3-16" fmla="*/ 1137032 h 11370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60710" h="1137032">
                    <a:moveTo>
                      <a:pt x="0" y="1137032"/>
                    </a:moveTo>
                    <a:cubicBezTo>
                      <a:pt x="593452" y="758051"/>
                      <a:pt x="1102124" y="-9500"/>
                      <a:pt x="1780355" y="88"/>
                    </a:cubicBezTo>
                    <a:cubicBezTo>
                      <a:pt x="2458586" y="9676"/>
                      <a:pt x="2967258" y="758051"/>
                      <a:pt x="3560710" y="1137032"/>
                    </a:cubicBezTo>
                    <a:lnTo>
                      <a:pt x="0" y="1137032"/>
                    </a:lnTo>
                    <a:close/>
                  </a:path>
                </a:pathLst>
              </a:custGeom>
              <a:solidFill>
                <a:srgbClr val="AB7DB6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0" name="图片 11"/>
          <p:cNvPicPr>
            <a:picLocks noChangeAspect="1" noChangeArrowheads="1"/>
          </p:cNvPicPr>
          <p:nvPr userDrawn="1"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0000">
            <a:off x="-121535" y="4264870"/>
            <a:ext cx="130916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"/>
          <p:cNvPicPr>
            <a:picLocks noChangeAspect="1" noChangeArrowheads="1"/>
          </p:cNvPicPr>
          <p:nvPr userDrawn="1"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724" y="4070001"/>
            <a:ext cx="1130301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/>
          <p:cNvPicPr>
            <a:picLocks noChangeAspect="1" noChangeArrowheads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0">
            <a:off x="-23552" y="4145496"/>
            <a:ext cx="1068387" cy="103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424433" y="4307704"/>
            <a:ext cx="682491" cy="709891"/>
          </a:xfrm>
          <a:prstGeom prst="rect">
            <a:avLst/>
          </a:prstGeom>
        </p:spPr>
      </p:pic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389721" y="44450"/>
            <a:ext cx="3676650" cy="1190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sv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571500" y="934879"/>
            <a:ext cx="4903946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3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39" y="1705451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5483543" y="1212533"/>
            <a:ext cx="2702719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latin typeface="华文新魏" panose="02010800040101010101" pitchFamily="2" charset="-122"/>
              </a:rPr>
              <a:t>知识产权声明</a:t>
            </a:r>
            <a:endParaRPr lang="zh-CN" altLang="en-US" sz="3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 txBox="1"/>
          <p:nvPr/>
        </p:nvSpPr>
        <p:spPr>
          <a:xfrm>
            <a:off x="363554" y="216467"/>
            <a:ext cx="7076774" cy="1548130"/>
          </a:xfr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Infinitive as the </a:t>
            </a:r>
            <a:r>
              <a:rPr lang="en-US" altLang="zh-CN" sz="2800" b="1" kern="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real 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subject of the sentence:</a:t>
            </a:r>
            <a:endParaRPr lang="en-US" altLang="zh-CN" sz="2800" b="1" kern="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1309" y="1528271"/>
            <a:ext cx="573682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4400"/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_________( help ) others is our duty.</a:t>
            </a:r>
            <a:endParaRPr lang="zh-CN" altLang="en-US" sz="2800" b="1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5326" y="1546471"/>
            <a:ext cx="1939925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To help</a:t>
            </a:r>
            <a:endParaRPr lang="en-US" altLang="zh-CN" sz="2800" b="1" kern="0" dirty="0">
              <a:solidFill>
                <a:srgbClr val="FF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27" descr="32313537363133303b32313537363131313bbcfdcdb7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583136" y="2064726"/>
            <a:ext cx="914400" cy="914400"/>
          </a:xfrm>
          <a:prstGeom prst="rect">
            <a:avLst/>
          </a:prstGeom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169211" y="3229751"/>
            <a:ext cx="462622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It</a:t>
            </a:r>
            <a:r>
              <a:rPr lang="en-US" altLang="zh-CN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is</a:t>
            </a:r>
            <a:r>
              <a:rPr lang="en-US" altLang="zh-CN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our duty </a:t>
            </a:r>
            <a:r>
              <a:rPr lang="en-US" altLang="zh-CN" sz="28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to help others</a:t>
            </a:r>
            <a:r>
              <a:rPr lang="en-US" altLang="zh-CN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800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09702" y="3257126"/>
            <a:ext cx="492430" cy="54641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Arial" panose="020B0604020202020204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2109702" y="3785465"/>
            <a:ext cx="260985" cy="49911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9" name="文本框 8"/>
          <p:cNvSpPr txBox="1"/>
          <p:nvPr/>
        </p:nvSpPr>
        <p:spPr>
          <a:xfrm>
            <a:off x="1111553" y="4152705"/>
            <a:ext cx="1627369" cy="9541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1828800"/>
            <a:r>
              <a:rPr lang="zh-CN" altLang="en-US" sz="2800" b="1" dirty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形式主语</a:t>
            </a:r>
            <a:endParaRPr lang="zh-CN" altLang="en-US" sz="2800" b="1" dirty="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algn="ctr" defTabSz="1828800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560654" y="3257127"/>
            <a:ext cx="417796" cy="459758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Arial" panose="020B0604020202020204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2843512" y="2833610"/>
            <a:ext cx="269875" cy="42164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12" name="文本框 11"/>
          <p:cNvSpPr txBox="1"/>
          <p:nvPr/>
        </p:nvSpPr>
        <p:spPr>
          <a:xfrm>
            <a:off x="1939925" y="1992525"/>
            <a:ext cx="35687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1828800"/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系动词</a:t>
            </a:r>
            <a:endParaRPr lang="en-US" altLang="zh-CN" sz="2800" b="1" dirty="0">
              <a:solidFill>
                <a:srgbClr val="7030A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ctr" defTabSz="1828800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Be 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zh-CN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单数形式</a:t>
            </a:r>
            <a:endParaRPr lang="zh-CN" altLang="en-US" sz="2800" b="1" u="sng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左大括号 12"/>
          <p:cNvSpPr/>
          <p:nvPr/>
        </p:nvSpPr>
        <p:spPr>
          <a:xfrm rot="5400000" flipH="1" flipV="1">
            <a:off x="3337980" y="3210405"/>
            <a:ext cx="495300" cy="1356732"/>
          </a:xfrm>
          <a:prstGeom prst="leftBrace">
            <a:avLst/>
          </a:prstGeom>
          <a:noFill/>
          <a:ln w="254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Arial" panose="020B06040202020202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77137" y="4038141"/>
            <a:ext cx="90601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1828800"/>
            <a:r>
              <a:rPr lang="zh-CN" altLang="en-US" sz="2800" b="1" dirty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表语</a:t>
            </a:r>
            <a:endParaRPr lang="zh-CN" altLang="en-US" sz="2800" b="1" dirty="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左大括号 14"/>
          <p:cNvSpPr/>
          <p:nvPr/>
        </p:nvSpPr>
        <p:spPr>
          <a:xfrm rot="5400000" flipH="1" flipV="1">
            <a:off x="5161753" y="2719062"/>
            <a:ext cx="495300" cy="2290812"/>
          </a:xfrm>
          <a:prstGeom prst="leftBrace">
            <a:avLst/>
          </a:prstGeom>
          <a:noFill/>
          <a:ln w="254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Arial" panose="020B0604020202020204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79543" y="4066035"/>
            <a:ext cx="25400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1828800"/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真正主语</a:t>
            </a:r>
            <a:endParaRPr lang="en-US" altLang="zh-CN" sz="2800" b="1" dirty="0">
              <a:solidFill>
                <a:srgbClr val="7030A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ctr" defTabSz="1828800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To do</a:t>
            </a:r>
            <a:endParaRPr lang="zh-CN" altLang="en-US" sz="28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标题 4"/>
          <p:cNvSpPr>
            <a:spLocks noGrp="1"/>
          </p:cNvSpPr>
          <p:nvPr/>
        </p:nvSpPr>
        <p:spPr>
          <a:xfrm>
            <a:off x="421309" y="918189"/>
            <a:ext cx="6607248" cy="49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It (</a:t>
            </a:r>
            <a:r>
              <a:rPr lang="zh-CN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形式主语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 ~ to do</a:t>
            </a:r>
            <a:r>
              <a:rPr lang="zh-CN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（真正主语）</a:t>
            </a:r>
            <a:endParaRPr lang="zh-CN" altLang="en-US" sz="2800" b="1" kern="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35018" y="10165"/>
            <a:ext cx="20946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Grammar analysis</a:t>
            </a:r>
            <a:endParaRPr lang="zh-CN" alt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 animBg="1"/>
      <p:bldP spid="9" grpId="0"/>
      <p:bldP spid="10" grpId="0" animBg="1"/>
      <p:bldP spid="12" grpId="0"/>
      <p:bldP spid="13" grpId="0" animBg="1"/>
      <p:bldP spid="14" grpId="0"/>
      <p:bldP spid="15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0616" y="859770"/>
            <a:ext cx="80805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0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不定式作主语和动词</a:t>
            </a:r>
            <a:r>
              <a:rPr lang="en-US" altLang="zh-CN" sz="2800" b="1" kern="0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b="1" kern="0" dirty="0" err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ing</a:t>
            </a:r>
            <a:r>
              <a:rPr lang="zh-CN" altLang="en-US" sz="2800" b="1" kern="0" dirty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形式作主语的区别：</a:t>
            </a:r>
            <a:endParaRPr lang="en-US" altLang="zh-CN" sz="2800" b="1" kern="0" dirty="0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动词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ing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形式和不定式作主语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都是说明一个内容。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不定式通常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表示一个将来的、具体的内容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但是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而动词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ing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形式则表示一种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经常性的、习惯的或抽象的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概念。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look after children is her job today.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她今天的工作是看孩子。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Looking after children is her work.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她的工作是照顾孩子。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0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9720" y="336550"/>
            <a:ext cx="29546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Grammar analysis</a:t>
            </a:r>
            <a:endParaRPr lang="zh-CN" alt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95325" y="438150"/>
            <a:ext cx="784225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不定式作主语，</a:t>
            </a:r>
            <a:r>
              <a:rPr lang="en-US" altLang="zh-CN" sz="2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</a:t>
            </a:r>
            <a:r>
              <a:rPr lang="zh-CN" altLang="en-US" sz="2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做形式主语的常见结构：</a:t>
            </a:r>
            <a:endParaRPr lang="en-US" altLang="zh-CN" sz="2200" b="1" kern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200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is +adj.+(for sb) to do</a:t>
            </a:r>
            <a:endParaRPr lang="en-US" altLang="zh-CN" sz="2200" b="1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200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is easy for me to learn how to drive.</a:t>
            </a:r>
            <a:endParaRPr lang="en-US" altLang="zh-CN" sz="2200" b="1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200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学开车对我来说很轻松。</a:t>
            </a:r>
            <a:endParaRPr lang="en-US" altLang="zh-CN" sz="2200" b="1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200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is +adj.+(of sb) to do</a:t>
            </a:r>
            <a:endParaRPr lang="en-US" altLang="zh-CN" sz="2200" b="1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200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is clever of you to apply for the position.</a:t>
            </a:r>
            <a:endParaRPr lang="en-US" altLang="zh-CN" sz="2200" b="1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200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你申请这个职位真是明智的。</a:t>
            </a:r>
            <a:endParaRPr lang="en-US" altLang="zh-CN" sz="2200" b="1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200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is +n.+ to do </a:t>
            </a:r>
            <a:r>
              <a:rPr lang="en-US" altLang="zh-CN" sz="2200" b="1" kern="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sth</a:t>
            </a:r>
            <a:r>
              <a:rPr lang="en-US" altLang="zh-CN" sz="2200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 an </a:t>
            </a:r>
            <a:r>
              <a:rPr lang="en-US" altLang="zh-CN" sz="2200" b="1" kern="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honour</a:t>
            </a:r>
            <a:r>
              <a:rPr lang="en-US" altLang="zh-CN" sz="2200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our duty, a pity, a shame)</a:t>
            </a:r>
            <a:endParaRPr lang="en-US" altLang="zh-CN" sz="2200" b="1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200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is our duty to take care of you.</a:t>
            </a:r>
            <a:endParaRPr lang="en-US" altLang="zh-CN" sz="2200" b="1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200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照顾你是我们的责任。</a:t>
            </a:r>
            <a:endParaRPr lang="en-US" altLang="zh-CN" sz="2200" b="1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200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takes/took sb some time to do </a:t>
            </a:r>
            <a:r>
              <a:rPr lang="en-US" altLang="zh-CN" sz="2200" b="1" kern="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sth</a:t>
            </a:r>
            <a:r>
              <a:rPr lang="en-US" altLang="zh-CN" sz="2200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200" b="1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200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took me half an hour to do my housework.</a:t>
            </a:r>
            <a:endParaRPr lang="en-US" altLang="zh-CN" sz="2200" b="1" kern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200" b="1" kern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我花了半个小时做家务。</a:t>
            </a:r>
            <a:endParaRPr lang="zh-CN" altLang="en-US" sz="22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41700" y="0"/>
            <a:ext cx="3016250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Grammar analysis</a:t>
            </a:r>
            <a:endParaRPr lang="zh-CN" altLang="en-US" sz="2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23920" y="69687"/>
            <a:ext cx="20946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Grammar analysis</a:t>
            </a:r>
            <a:endParaRPr lang="zh-CN" alt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6596" y="382514"/>
            <a:ext cx="8900160" cy="4972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疑问词 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不定式 做主语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500"/>
              </a:lnSpc>
            </a:pPr>
            <a:r>
              <a:rPr lang="zh-CN" altLang="en-US" sz="1600" b="1" dirty="0"/>
              <a:t>可用于该结构的疑问词</a:t>
            </a:r>
            <a:endParaRPr lang="zh-CN" altLang="en-US" sz="1600" b="1" dirty="0"/>
          </a:p>
          <a:p>
            <a:pPr>
              <a:lnSpc>
                <a:spcPts val="2500"/>
              </a:lnSpc>
            </a:pPr>
            <a:r>
              <a:rPr lang="zh-CN" altLang="en-US" sz="1600" b="1" dirty="0"/>
              <a:t>疑问代词：</a:t>
            </a:r>
            <a:r>
              <a:rPr lang="en-US" altLang="zh-CN" sz="1600" b="1" dirty="0"/>
              <a:t>who</a:t>
            </a:r>
            <a:r>
              <a:rPr lang="zh-CN" altLang="en-US" sz="1600" b="1" dirty="0"/>
              <a:t>，</a:t>
            </a:r>
            <a:r>
              <a:rPr lang="en-US" altLang="zh-CN" sz="1600" b="1" dirty="0"/>
              <a:t>whom</a:t>
            </a:r>
            <a:r>
              <a:rPr lang="zh-CN" altLang="en-US" sz="1600" b="1" dirty="0"/>
              <a:t>，</a:t>
            </a:r>
            <a:r>
              <a:rPr lang="en-US" altLang="zh-CN" sz="1600" b="1" dirty="0"/>
              <a:t>what</a:t>
            </a:r>
            <a:r>
              <a:rPr lang="zh-CN" altLang="en-US" sz="1600" b="1" dirty="0"/>
              <a:t>，</a:t>
            </a:r>
            <a:r>
              <a:rPr lang="en-US" altLang="zh-CN" sz="1600" b="1" dirty="0"/>
              <a:t>which </a:t>
            </a:r>
            <a:endParaRPr lang="en-US" altLang="zh-CN" sz="1600" b="1" dirty="0"/>
          </a:p>
          <a:p>
            <a:pPr>
              <a:lnSpc>
                <a:spcPts val="2500"/>
              </a:lnSpc>
            </a:pPr>
            <a:r>
              <a:rPr lang="zh-CN" altLang="en-US" sz="1600" b="1" dirty="0"/>
              <a:t>疑问副词：</a:t>
            </a:r>
            <a:r>
              <a:rPr lang="en-US" altLang="zh-CN" sz="1600" b="1" dirty="0"/>
              <a:t>when</a:t>
            </a:r>
            <a:r>
              <a:rPr lang="zh-CN" altLang="en-US" sz="1600" b="1" dirty="0"/>
              <a:t>，</a:t>
            </a:r>
            <a:r>
              <a:rPr lang="en-US" altLang="zh-CN" sz="1600" b="1" dirty="0"/>
              <a:t>where</a:t>
            </a:r>
            <a:r>
              <a:rPr lang="zh-CN" altLang="en-US" sz="1600" b="1" dirty="0"/>
              <a:t>，</a:t>
            </a:r>
            <a:r>
              <a:rPr lang="en-US" altLang="zh-CN" sz="1600" b="1" dirty="0"/>
              <a:t>how </a:t>
            </a:r>
            <a:endParaRPr lang="en-US" altLang="zh-CN" sz="1600" b="1" dirty="0"/>
          </a:p>
          <a:p>
            <a:pPr>
              <a:lnSpc>
                <a:spcPts val="2500"/>
              </a:lnSpc>
            </a:pPr>
            <a:r>
              <a:rPr lang="zh-CN" altLang="en-US" sz="1600" b="1" dirty="0"/>
              <a:t>常接该结构的动词：</a:t>
            </a:r>
            <a:r>
              <a:rPr lang="en-US" altLang="zh-CN" sz="1600" b="1" dirty="0"/>
              <a:t>know</a:t>
            </a:r>
            <a:r>
              <a:rPr lang="zh-CN" altLang="en-US" sz="1600" b="1" dirty="0"/>
              <a:t>，</a:t>
            </a:r>
            <a:r>
              <a:rPr lang="en-US" altLang="zh-CN" sz="1600" b="1" dirty="0"/>
              <a:t>see</a:t>
            </a:r>
            <a:r>
              <a:rPr lang="zh-CN" altLang="en-US" sz="1600" b="1" dirty="0"/>
              <a:t>，</a:t>
            </a:r>
            <a:r>
              <a:rPr lang="en-US" altLang="zh-CN" sz="1600" b="1" dirty="0"/>
              <a:t>decide</a:t>
            </a:r>
            <a:r>
              <a:rPr lang="zh-CN" altLang="en-US" sz="1600" b="1" dirty="0"/>
              <a:t>，</a:t>
            </a:r>
            <a:r>
              <a:rPr lang="en-US" altLang="zh-CN" sz="1600" b="1" dirty="0"/>
              <a:t>tell</a:t>
            </a:r>
            <a:r>
              <a:rPr lang="zh-CN" altLang="en-US" sz="1600" b="1" dirty="0"/>
              <a:t>，</a:t>
            </a:r>
            <a:r>
              <a:rPr lang="en-US" altLang="zh-CN" sz="1600" b="1" dirty="0"/>
              <a:t>ask</a:t>
            </a:r>
            <a:r>
              <a:rPr lang="zh-CN" altLang="en-US" sz="1600" b="1" dirty="0"/>
              <a:t>，</a:t>
            </a:r>
            <a:r>
              <a:rPr lang="en-US" altLang="zh-CN" sz="1600" b="1" dirty="0"/>
              <a:t>consider</a:t>
            </a:r>
            <a:r>
              <a:rPr lang="zh-CN" altLang="en-US" sz="1600" b="1" dirty="0"/>
              <a:t>，</a:t>
            </a:r>
            <a:r>
              <a:rPr lang="en-US" altLang="zh-CN" sz="1600" b="1" dirty="0"/>
              <a:t>explain</a:t>
            </a:r>
            <a:r>
              <a:rPr lang="zh-CN" altLang="en-US" sz="1600" b="1" dirty="0"/>
              <a:t>，</a:t>
            </a:r>
            <a:r>
              <a:rPr lang="en-US" altLang="zh-CN" sz="1600" b="1" dirty="0"/>
              <a:t>learn</a:t>
            </a:r>
            <a:r>
              <a:rPr lang="zh-CN" altLang="en-US" sz="1600" b="1" dirty="0"/>
              <a:t>，</a:t>
            </a:r>
            <a:r>
              <a:rPr lang="en-US" altLang="zh-CN" sz="1600" b="1" dirty="0"/>
              <a:t>wonder </a:t>
            </a:r>
            <a:endParaRPr lang="en-US" altLang="zh-CN" sz="1600" b="1" dirty="0"/>
          </a:p>
          <a:p>
            <a:pPr>
              <a:lnSpc>
                <a:spcPts val="2500"/>
              </a:lnSpc>
            </a:pPr>
            <a:r>
              <a:rPr lang="en-US" altLang="zh-CN" sz="1600" b="1" dirty="0">
                <a:solidFill>
                  <a:srgbClr val="FF0000"/>
                </a:solidFill>
              </a:rPr>
              <a:t>How to construct the </a:t>
            </a:r>
            <a:r>
              <a:rPr lang="en-US" altLang="zh-CN" sz="1600" b="1" i="1" dirty="0">
                <a:solidFill>
                  <a:srgbClr val="FF0000"/>
                </a:solidFill>
              </a:rPr>
              <a:t>theoretical framework </a:t>
            </a:r>
            <a:r>
              <a:rPr lang="en-US" altLang="zh-CN" sz="1600" b="1" dirty="0"/>
              <a:t>is very important. </a:t>
            </a:r>
            <a:endParaRPr lang="en-US" altLang="zh-CN" sz="1600" b="1" dirty="0"/>
          </a:p>
          <a:p>
            <a:pPr>
              <a:lnSpc>
                <a:spcPts val="2500"/>
              </a:lnSpc>
            </a:pPr>
            <a:r>
              <a:rPr lang="zh-CN" altLang="en-US" sz="1600" b="1" dirty="0"/>
              <a:t>怎样构建理论框架很重要。（作主语）</a:t>
            </a:r>
            <a:endParaRPr lang="zh-CN" altLang="en-US" sz="1600" b="1" dirty="0"/>
          </a:p>
          <a:p>
            <a:pPr>
              <a:lnSpc>
                <a:spcPts val="2500"/>
              </a:lnSpc>
            </a:pPr>
            <a:r>
              <a:rPr lang="en-US" altLang="zh-CN" sz="1600" b="1" dirty="0">
                <a:solidFill>
                  <a:srgbClr val="FF0000"/>
                </a:solidFill>
              </a:rPr>
              <a:t>When to start developing such a </a:t>
            </a:r>
            <a:r>
              <a:rPr lang="en-US" altLang="zh-CN" sz="1600" b="1" i="1" dirty="0">
                <a:solidFill>
                  <a:srgbClr val="FF0000"/>
                </a:solidFill>
              </a:rPr>
              <a:t>vaccine is </a:t>
            </a:r>
            <a:r>
              <a:rPr lang="en-US" altLang="zh-CN" sz="1600" b="1" i="1" dirty="0"/>
              <a:t>t</a:t>
            </a:r>
            <a:r>
              <a:rPr lang="en-US" altLang="zh-CN" sz="1600" b="1" dirty="0"/>
              <a:t>he question </a:t>
            </a:r>
            <a:r>
              <a:rPr lang="en-US" altLang="zh-CN" sz="1600" b="1" dirty="0">
                <a:solidFill>
                  <a:srgbClr val="FF0000"/>
                </a:solidFill>
              </a:rPr>
              <a:t>. 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pPr>
              <a:lnSpc>
                <a:spcPts val="2500"/>
              </a:lnSpc>
            </a:pPr>
            <a:r>
              <a:rPr lang="zh-CN" altLang="en-US" sz="1600" b="1" dirty="0"/>
              <a:t>问题是何时开始研制这种疫苗。（作主语）</a:t>
            </a:r>
            <a:endParaRPr lang="zh-CN" altLang="en-US" sz="1600" b="1" dirty="0"/>
          </a:p>
          <a:p>
            <a:pPr>
              <a:lnSpc>
                <a:spcPts val="2500"/>
              </a:lnSpc>
            </a:pPr>
            <a:r>
              <a:rPr lang="en-US" altLang="zh-CN" sz="1600" b="1" dirty="0">
                <a:solidFill>
                  <a:srgbClr val="FF0000"/>
                </a:solidFill>
              </a:rPr>
              <a:t>Where to find that </a:t>
            </a:r>
            <a:r>
              <a:rPr lang="en-US" altLang="zh-CN" sz="1600" b="1" i="1" dirty="0">
                <a:solidFill>
                  <a:srgbClr val="FF0000"/>
                </a:solidFill>
              </a:rPr>
              <a:t>patriotic </a:t>
            </a:r>
            <a:r>
              <a:rPr lang="en-US" altLang="zh-CN" sz="1600" b="1" dirty="0">
                <a:solidFill>
                  <a:srgbClr val="FF0000"/>
                </a:solidFill>
              </a:rPr>
              <a:t>young man is a headache for me. 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pPr>
              <a:lnSpc>
                <a:spcPts val="2500"/>
              </a:lnSpc>
            </a:pPr>
            <a:r>
              <a:rPr lang="zh-CN" altLang="en-US" sz="1600" b="1" dirty="0"/>
              <a:t>到哪里去找那个爱国的年轻人令我头疼。（作主语）</a:t>
            </a:r>
            <a:endParaRPr lang="en-US" altLang="zh-CN" sz="1600" b="1" dirty="0"/>
          </a:p>
          <a:p>
            <a:pPr>
              <a:lnSpc>
                <a:spcPts val="2500"/>
              </a:lnSpc>
            </a:pPr>
            <a:r>
              <a:rPr lang="zh-CN" altLang="en-US" sz="1600" b="1" dirty="0"/>
              <a:t>练习：</a:t>
            </a:r>
            <a:endParaRPr lang="en-US" altLang="zh-CN" sz="1600" b="1" dirty="0"/>
          </a:p>
          <a:p>
            <a:r>
              <a:rPr lang="en-US" altLang="zh-CN" sz="1600" b="1" dirty="0"/>
              <a:t>1.When and where </a:t>
            </a:r>
            <a:r>
              <a:rPr lang="en-US" altLang="zh-CN" sz="1600" b="1" u="sng" dirty="0"/>
              <a:t> </a:t>
            </a:r>
            <a:r>
              <a:rPr lang="zh-CN" altLang="en-US" sz="1600" b="1" u="sng" dirty="0"/>
              <a:t>　　　　 　</a:t>
            </a:r>
            <a:r>
              <a:rPr lang="zh-CN" altLang="en-US" sz="1600" b="1" dirty="0"/>
              <a:t>（</a:t>
            </a:r>
            <a:r>
              <a:rPr lang="en-US" altLang="zh-CN" sz="1600" b="1" dirty="0"/>
              <a:t>vote</a:t>
            </a:r>
            <a:r>
              <a:rPr lang="zh-CN" altLang="en-US" sz="1600" b="1" dirty="0"/>
              <a:t>） </a:t>
            </a:r>
            <a:r>
              <a:rPr lang="en-US" altLang="zh-CN" sz="1600" b="1" dirty="0"/>
              <a:t>hasn’t been decided. </a:t>
            </a:r>
            <a:endParaRPr lang="en-US" altLang="zh-CN" sz="1600" b="1" dirty="0"/>
          </a:p>
          <a:p>
            <a:endParaRPr lang="en-US" altLang="zh-CN" sz="1600" b="1" u="sng" dirty="0"/>
          </a:p>
          <a:p>
            <a:r>
              <a:rPr lang="en-US" altLang="zh-CN" sz="1600" b="1" dirty="0"/>
              <a:t>2.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__________________</a:t>
            </a:r>
            <a:r>
              <a:rPr lang="zh-CN" altLang="en-US" sz="1600" b="1" dirty="0"/>
              <a:t>（何时装修） </a:t>
            </a:r>
            <a:r>
              <a:rPr lang="en-US" altLang="zh-CN" sz="1600" b="1" dirty="0"/>
              <a:t>the house hasn’t been decided</a:t>
            </a:r>
            <a:endParaRPr lang="zh-CN" altLang="en-US" sz="1600" b="1" dirty="0"/>
          </a:p>
          <a:p>
            <a:pPr>
              <a:lnSpc>
                <a:spcPts val="2500"/>
              </a:lnSpc>
            </a:pPr>
            <a:endParaRPr lang="zh-CN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20948" y="4218974"/>
            <a:ext cx="1247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vote 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461" y="4685689"/>
            <a:ext cx="1889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When to decorate 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777144" y="1529492"/>
            <a:ext cx="766200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3. 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如果要说明不定式表示的动作是谁做的，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可以在不定式前加一个由 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for/of 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引起的短语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构成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_______________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。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95250" y="2697164"/>
            <a:ext cx="118872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810721" y="1122179"/>
            <a:ext cx="531587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800" b="1" kern="0" dirty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2. </a:t>
            </a:r>
            <a:r>
              <a:rPr lang="zh-CN" altLang="en-US" sz="1800" b="1" kern="0" dirty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不定式作主语时</a:t>
            </a:r>
            <a:r>
              <a:rPr lang="en-US" altLang="zh-CN" sz="1800" b="1" kern="0" dirty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1800" b="1" kern="0" dirty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可以用</a:t>
            </a:r>
            <a:r>
              <a:rPr lang="en-US" altLang="zh-CN" sz="1800" b="1" kern="0" dirty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it</a:t>
            </a:r>
            <a:r>
              <a:rPr lang="zh-CN" altLang="en-US" sz="1800" b="1" kern="0" dirty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作</a:t>
            </a:r>
            <a:r>
              <a:rPr kumimoji="1" lang="en-US" altLang="zh-CN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_______________</a:t>
            </a:r>
            <a:r>
              <a:rPr kumimoji="1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kumimoji="1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806450" y="2278399"/>
            <a:ext cx="9753600" cy="16158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4"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It </a:t>
            </a:r>
            <a:r>
              <a:rPr kumimoji="0" lang="en-US" altLang="zh-CN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is+adj+for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sb to do ……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defRPr/>
            </a:pP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defRPr/>
            </a:pP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5. It </a:t>
            </a:r>
            <a:r>
              <a:rPr kumimoji="0" lang="en-US" altLang="zh-CN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is+adj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 of sb to do………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889127" y="4012488"/>
            <a:ext cx="701826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dirty="0">
                <a:solidFill>
                  <a:srgbClr val="FF0066"/>
                </a:solidFill>
              </a:rPr>
              <a:t>(adj:  kind, good, nice, wise, unwise, clever, silly, stupid, foolish, </a:t>
            </a:r>
            <a:endParaRPr lang="en-US" altLang="zh-CN" sz="2000" b="1" kern="0" dirty="0">
              <a:solidFill>
                <a:srgbClr val="FF0066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dirty="0">
                <a:solidFill>
                  <a:srgbClr val="FF0066"/>
                </a:solidFill>
              </a:rPr>
              <a:t>careless, rude, polite, naughty)</a:t>
            </a:r>
            <a:endParaRPr lang="en-US" altLang="zh-CN" sz="2000" b="1" kern="0" dirty="0">
              <a:solidFill>
                <a:srgbClr val="FF0066"/>
              </a:solidFill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3864442" y="3485261"/>
            <a:ext cx="226215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1" kern="0" dirty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（修饰人品形容词）</a:t>
            </a:r>
            <a:endParaRPr lang="zh-CN" altLang="en-US" sz="1800" b="1" kern="0" dirty="0">
              <a:solidFill>
                <a:sysClr val="windowText" lastClr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3762375" y="2262678"/>
            <a:ext cx="22764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00" b="1" kern="0" dirty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（修饰物的形容词）</a:t>
            </a:r>
            <a:endParaRPr lang="zh-CN" altLang="en-US" sz="1800" b="1" kern="0" dirty="0">
              <a:solidFill>
                <a:sysClr val="windowText" lastClr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791461" y="771012"/>
            <a:ext cx="524738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1.</a:t>
            </a:r>
            <a:r>
              <a:rPr lang="zh-CN" altLang="en-US" sz="1800" b="1" kern="0" dirty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</a:rPr>
              <a:t>单个不定式作主语，谓语动词</a:t>
            </a:r>
            <a:r>
              <a:rPr lang="en-US" altLang="zh-CN" sz="1800" b="1" kern="0" dirty="0">
                <a:solidFill>
                  <a:sysClr val="windowText" lastClr="000000"/>
                </a:solidFill>
              </a:rPr>
              <a:t>_____________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AutoShape 26"/>
          <p:cNvSpPr/>
          <p:nvPr/>
        </p:nvSpPr>
        <p:spPr bwMode="auto">
          <a:xfrm>
            <a:off x="400050" y="1173164"/>
            <a:ext cx="406400" cy="2362200"/>
          </a:xfrm>
          <a:prstGeom prst="leftBrace">
            <a:avLst>
              <a:gd name="adj1" fmla="val 64583"/>
              <a:gd name="adj2" fmla="val 50000"/>
            </a:avLst>
          </a:prstGeom>
          <a:noFill/>
          <a:ln w="476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98261" y="774769"/>
            <a:ext cx="723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单数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38513" y="115954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形式主语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26600" y="1809531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不定式的复合结构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0987" y="236124"/>
            <a:ext cx="18162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Summary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43940" y="265304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kern="0">
                <a:solidFill>
                  <a:srgbClr val="FF0066"/>
                </a:solidFill>
              </a:rPr>
              <a:t>(adj.: easy ,difficult, comfortable, pleasant, light , dangerous</a:t>
            </a:r>
            <a:r>
              <a:rPr lang="zh-CN" altLang="en-US" sz="2000" b="1" kern="0">
                <a:solidFill>
                  <a:srgbClr val="FF0066"/>
                </a:solidFill>
              </a:rPr>
              <a:t>， </a:t>
            </a:r>
            <a:r>
              <a:rPr lang="en-US" altLang="zh-CN" sz="2000" b="1" kern="0">
                <a:solidFill>
                  <a:srgbClr val="FF0066"/>
                </a:solidFill>
              </a:rPr>
              <a:t>tiresome, interesting , heavy, fit)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1" grpId="0"/>
      <p:bldP spid="13" grpId="0"/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3071" y="641071"/>
            <a:ext cx="8566299" cy="450242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单句语法填空</a:t>
            </a:r>
            <a:endParaRPr lang="zh-CN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it’s better </a:t>
            </a:r>
            <a:r>
              <a:rPr lang="en-US" altLang="zh-C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 　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silent. 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</a:t>
            </a:r>
            <a:r>
              <a:rPr lang="en-US" altLang="zh-C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 　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hard task to protect our environment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can’t help but go ahead.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                   　 　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air pollution is necessary. 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foolish </a:t>
            </a:r>
            <a:r>
              <a:rPr lang="en-US" altLang="zh-C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 　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him to endanger his life in that way. 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you think it is rude </a:t>
            </a:r>
            <a:r>
              <a:rPr lang="en-US" altLang="zh-C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 　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him to ask a lady her age? 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difficult </a:t>
            </a:r>
            <a:r>
              <a:rPr lang="en-US" altLang="zh-C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 　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him to live on such a small salary. 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6030" y="927306"/>
            <a:ext cx="2611219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remain 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54" y="1375622"/>
            <a:ext cx="93559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3806" y="2072648"/>
            <a:ext cx="410837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control/Controlling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1052" y="2759924"/>
            <a:ext cx="93559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1142" y="3420865"/>
            <a:ext cx="93559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</a:t>
            </a:r>
            <a:endParaRPr lang="en-US" altLang="zh-CN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7367" y="4093780"/>
            <a:ext cx="935597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4517" y="198685"/>
            <a:ext cx="16232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Practice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" y="721905"/>
            <a:ext cx="8892540" cy="3953786"/>
          </a:xfrm>
        </p:spPr>
        <p:txBody>
          <a:bodyPr/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完成句子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don’t think _____________________________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　　　　　　　 （你问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是不礼貌的）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 long the interview will last. 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　　　　　　　　　　　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（保卫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……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是我们的职责）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country against its enemies. 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 u="sng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　　　　　　　　　　　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……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花了我半个小时）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wash the clothes. 	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3401" y="1183005"/>
            <a:ext cx="481728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it is impolite of you to ask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6151" y="2382039"/>
            <a:ext cx="383450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It’s our duty to defend </a:t>
            </a:r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1466445" y="3296796"/>
            <a:ext cx="6725055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It took me half an hour 	</a:t>
            </a:r>
            <a:endParaRPr lang="en-US" altLang="zh-CN" dirty="0"/>
          </a:p>
        </p:txBody>
      </p:sp>
      <p:sp>
        <p:nvSpPr>
          <p:cNvPr id="9" name="矩形 8"/>
          <p:cNvSpPr/>
          <p:nvPr/>
        </p:nvSpPr>
        <p:spPr>
          <a:xfrm>
            <a:off x="554517" y="198685"/>
            <a:ext cx="16232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Practice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 txBox="1"/>
          <p:nvPr/>
        </p:nvSpPr>
        <p:spPr>
          <a:xfrm>
            <a:off x="169167" y="843472"/>
            <a:ext cx="8360891" cy="3684078"/>
          </a:xfrm>
          <a:prstGeom prst="rect">
            <a:avLst/>
          </a:prstGeom>
          <a:ln w="38100" cap="flat" cmpd="sng" algn="ctr">
            <a:solidFill>
              <a:schemeClr val="accent4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7030A0"/>
                </a:solidFill>
              </a:rPr>
              <a:t>Join the words to make full sentences using the infinitive.</a:t>
            </a:r>
            <a:endParaRPr lang="en-US" altLang="zh-CN" sz="2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important/avoid/passive cigarette smoking.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will take/nutrition specialist/a balanced diet menu/make /an hour/for you.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3.useful/turn to/fitness consultant/for advice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4.illegal /dangerous/take /drugs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5.harmful/skip breakfast/often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2217" y="204298"/>
            <a:ext cx="16232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Practice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 txBox="1"/>
          <p:nvPr/>
        </p:nvSpPr>
        <p:spPr>
          <a:xfrm>
            <a:off x="150118" y="970320"/>
            <a:ext cx="8577495" cy="3609448"/>
          </a:xfrm>
          <a:prstGeom prst="rect">
            <a:avLst/>
          </a:prstGeom>
          <a:ln w="38100" cap="flat" cmpd="sng" algn="ctr">
            <a:solidFill>
              <a:schemeClr val="accent4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important/avoid/passive cigarette smoking.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to avoid passive cigarette smoking.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will take/nutrition specialist/a balanced diet menu/make /an hour/for you.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will take a nutrition specialist an hour for you to make a balanced diet menu.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3.useful/turn to/fitness consultant/for advice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is useful to turn to fitness consultant for advice.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4.illegal /dangerous/take /drugs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illegal and dangerous to take drugs.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5.harmful/skip breakfast/often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harmful to often skip breakfast.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2218" y="337710"/>
            <a:ext cx="16232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Practice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8300" y="3341439"/>
            <a:ext cx="1238329" cy="1238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5947" y="418568"/>
            <a:ext cx="8982433" cy="399289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conversations with the correct forms of the phrases in the box.</a:t>
            </a:r>
            <a:endParaRPr lang="en-US" altLang="zh-CN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A: Hello, doctor. I want to lose weight, but I just can 't seem to do it. What can you do to help me? </a:t>
            </a:r>
            <a:endParaRPr lang="en-US" altLang="zh-CN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 : Well, first, it's necessary to ______________ what you eat. Cut out all fatty food and sugary drinks, and eat more fruit and vegetables.</a:t>
            </a:r>
            <a:endParaRPr lang="en-US" altLang="zh-CN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2.A: I really need to _____________a way to exercise more. I could use a fitness app, but my phone's full.</a:t>
            </a:r>
            <a:endParaRPr lang="en-US" altLang="zh-CN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B: So delete a few files. I'm sure the app doesn't take up much space.</a:t>
            </a:r>
            <a:endParaRPr lang="en-US" altLang="zh-CN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A: Before exercising, always do a few warm-ups to___________________.</a:t>
            </a:r>
            <a:endParaRPr lang="en-US" altLang="zh-CN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B:I know. But then I always feel too tired to continue!</a:t>
            </a:r>
            <a:endParaRPr lang="en-US" altLang="zh-CN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A: Should I go for the pizza or the fried chicken? I hate _________________ like these. You know what —I'm going to eat both!</a:t>
            </a:r>
            <a:endParaRPr lang="en-US" altLang="zh-CN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B: Wow</a:t>
            </a:r>
            <a:r>
              <a:rPr lang="zh-CN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Don't eat too much junk food-you'll get fat. I've actually ________________ to go on a diet, so I'll just stick to the fruit salad.</a:t>
            </a:r>
            <a:endParaRPr lang="en-US" altLang="zh-CN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48904" y="1667100"/>
            <a:ext cx="187874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in control of 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9676" y="752739"/>
            <a:ext cx="831837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1800"/>
              <a:t>begin with   be in control of   make a choice   decide on  make up one’s mind</a:t>
            </a:r>
            <a:endParaRPr lang="en-US" altLang="zh-CN" sz="1800"/>
          </a:p>
        </p:txBody>
      </p:sp>
      <p:sp>
        <p:nvSpPr>
          <p:cNvPr id="8" name="矩形 7"/>
          <p:cNvSpPr/>
          <p:nvPr/>
        </p:nvSpPr>
        <p:spPr>
          <a:xfrm>
            <a:off x="2591526" y="2299644"/>
            <a:ext cx="128112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decide on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93534" y="3209434"/>
            <a:ext cx="133081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 with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00515" y="3916386"/>
            <a:ext cx="197041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make choices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53473" y="4541609"/>
            <a:ext cx="223490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up my mind 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54867" y="26811"/>
            <a:ext cx="16232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Practice</a:t>
            </a:r>
            <a:endParaRPr lang="zh-CN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018271" y="3702606"/>
            <a:ext cx="12436908" cy="1440894"/>
            <a:chOff x="-460228" y="4964882"/>
            <a:chExt cx="16582544" cy="1921192"/>
          </a:xfrm>
        </p:grpSpPr>
        <p:sp>
          <p:nvSpPr>
            <p:cNvPr id="6" name="等腰三角形 5"/>
            <p:cNvSpPr/>
            <p:nvPr/>
          </p:nvSpPr>
          <p:spPr>
            <a:xfrm>
              <a:off x="-460228" y="5749042"/>
              <a:ext cx="3560710" cy="1137032"/>
            </a:xfrm>
            <a:custGeom>
              <a:avLst/>
              <a:gdLst>
                <a:gd name="connsiteX0" fmla="*/ 0 w 3560710"/>
                <a:gd name="connsiteY0" fmla="*/ 1136944 h 1136944"/>
                <a:gd name="connsiteX1" fmla="*/ 1780355 w 3560710"/>
                <a:gd name="connsiteY1" fmla="*/ 0 h 1136944"/>
                <a:gd name="connsiteX2" fmla="*/ 3560710 w 3560710"/>
                <a:gd name="connsiteY2" fmla="*/ 1136944 h 1136944"/>
                <a:gd name="connsiteX3" fmla="*/ 0 w 3560710"/>
                <a:gd name="connsiteY3" fmla="*/ 1136944 h 1136944"/>
                <a:gd name="connsiteX0-1" fmla="*/ 0 w 3560710"/>
                <a:gd name="connsiteY0-2" fmla="*/ 1136944 h 1136944"/>
                <a:gd name="connsiteX1-3" fmla="*/ 1780355 w 3560710"/>
                <a:gd name="connsiteY1-4" fmla="*/ 0 h 1136944"/>
                <a:gd name="connsiteX2-5" fmla="*/ 3560710 w 3560710"/>
                <a:gd name="connsiteY2-6" fmla="*/ 1136944 h 1136944"/>
                <a:gd name="connsiteX3-7" fmla="*/ 0 w 3560710"/>
                <a:gd name="connsiteY3-8" fmla="*/ 1136944 h 1136944"/>
                <a:gd name="connsiteX0-9" fmla="*/ 0 w 3560710"/>
                <a:gd name="connsiteY0-10" fmla="*/ 1137032 h 1137032"/>
                <a:gd name="connsiteX1-11" fmla="*/ 1780355 w 3560710"/>
                <a:gd name="connsiteY1-12" fmla="*/ 88 h 1137032"/>
                <a:gd name="connsiteX2-13" fmla="*/ 3560710 w 3560710"/>
                <a:gd name="connsiteY2-14" fmla="*/ 1137032 h 1137032"/>
                <a:gd name="connsiteX3-15" fmla="*/ 0 w 3560710"/>
                <a:gd name="connsiteY3-16" fmla="*/ 1137032 h 1137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560710" h="1137032">
                  <a:moveTo>
                    <a:pt x="0" y="1137032"/>
                  </a:moveTo>
                  <a:cubicBezTo>
                    <a:pt x="593452" y="758051"/>
                    <a:pt x="1102124" y="-9500"/>
                    <a:pt x="1780355" y="88"/>
                  </a:cubicBezTo>
                  <a:cubicBezTo>
                    <a:pt x="2458586" y="9676"/>
                    <a:pt x="2967258" y="758051"/>
                    <a:pt x="3560710" y="1137032"/>
                  </a:cubicBezTo>
                  <a:lnTo>
                    <a:pt x="0" y="1137032"/>
                  </a:lnTo>
                  <a:close/>
                </a:path>
              </a:pathLst>
            </a:custGeom>
            <a:solidFill>
              <a:srgbClr val="78B6A9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5"/>
            <p:cNvSpPr/>
            <p:nvPr/>
          </p:nvSpPr>
          <p:spPr>
            <a:xfrm>
              <a:off x="1498898" y="5414211"/>
              <a:ext cx="4355342" cy="1471863"/>
            </a:xfrm>
            <a:custGeom>
              <a:avLst/>
              <a:gdLst>
                <a:gd name="connsiteX0" fmla="*/ 0 w 3560710"/>
                <a:gd name="connsiteY0" fmla="*/ 1136944 h 1136944"/>
                <a:gd name="connsiteX1" fmla="*/ 1780355 w 3560710"/>
                <a:gd name="connsiteY1" fmla="*/ 0 h 1136944"/>
                <a:gd name="connsiteX2" fmla="*/ 3560710 w 3560710"/>
                <a:gd name="connsiteY2" fmla="*/ 1136944 h 1136944"/>
                <a:gd name="connsiteX3" fmla="*/ 0 w 3560710"/>
                <a:gd name="connsiteY3" fmla="*/ 1136944 h 1136944"/>
                <a:gd name="connsiteX0-1" fmla="*/ 0 w 3560710"/>
                <a:gd name="connsiteY0-2" fmla="*/ 1136944 h 1136944"/>
                <a:gd name="connsiteX1-3" fmla="*/ 1780355 w 3560710"/>
                <a:gd name="connsiteY1-4" fmla="*/ 0 h 1136944"/>
                <a:gd name="connsiteX2-5" fmla="*/ 3560710 w 3560710"/>
                <a:gd name="connsiteY2-6" fmla="*/ 1136944 h 1136944"/>
                <a:gd name="connsiteX3-7" fmla="*/ 0 w 3560710"/>
                <a:gd name="connsiteY3-8" fmla="*/ 1136944 h 1136944"/>
                <a:gd name="connsiteX0-9" fmla="*/ 0 w 3560710"/>
                <a:gd name="connsiteY0-10" fmla="*/ 1137032 h 1137032"/>
                <a:gd name="connsiteX1-11" fmla="*/ 1780355 w 3560710"/>
                <a:gd name="connsiteY1-12" fmla="*/ 88 h 1137032"/>
                <a:gd name="connsiteX2-13" fmla="*/ 3560710 w 3560710"/>
                <a:gd name="connsiteY2-14" fmla="*/ 1137032 h 1137032"/>
                <a:gd name="connsiteX3-15" fmla="*/ 0 w 3560710"/>
                <a:gd name="connsiteY3-16" fmla="*/ 1137032 h 1137032"/>
                <a:gd name="connsiteX0-17" fmla="*/ 0 w 3560710"/>
                <a:gd name="connsiteY0-18" fmla="*/ 1137032 h 1137032"/>
                <a:gd name="connsiteX1-19" fmla="*/ 1780355 w 3560710"/>
                <a:gd name="connsiteY1-20" fmla="*/ 88 h 1137032"/>
                <a:gd name="connsiteX2-21" fmla="*/ 3560710 w 3560710"/>
                <a:gd name="connsiteY2-22" fmla="*/ 1137032 h 1137032"/>
                <a:gd name="connsiteX3-23" fmla="*/ 0 w 3560710"/>
                <a:gd name="connsiteY3-24" fmla="*/ 1137032 h 1137032"/>
                <a:gd name="connsiteX0-25" fmla="*/ 0 w 3560710"/>
                <a:gd name="connsiteY0-26" fmla="*/ 1137032 h 1137032"/>
                <a:gd name="connsiteX1-27" fmla="*/ 1780355 w 3560710"/>
                <a:gd name="connsiteY1-28" fmla="*/ 88 h 1137032"/>
                <a:gd name="connsiteX2-29" fmla="*/ 3560710 w 3560710"/>
                <a:gd name="connsiteY2-30" fmla="*/ 1137032 h 1137032"/>
                <a:gd name="connsiteX3-31" fmla="*/ 0 w 3560710"/>
                <a:gd name="connsiteY3-32" fmla="*/ 1137032 h 1137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560710" h="1137032">
                  <a:moveTo>
                    <a:pt x="0" y="1137032"/>
                  </a:moveTo>
                  <a:cubicBezTo>
                    <a:pt x="593452" y="758051"/>
                    <a:pt x="1298852" y="-9500"/>
                    <a:pt x="1780355" y="88"/>
                  </a:cubicBezTo>
                  <a:cubicBezTo>
                    <a:pt x="2261858" y="9676"/>
                    <a:pt x="2967258" y="758051"/>
                    <a:pt x="3560710" y="1137032"/>
                  </a:cubicBezTo>
                  <a:lnTo>
                    <a:pt x="0" y="1137032"/>
                  </a:lnTo>
                  <a:close/>
                </a:path>
              </a:pathLst>
            </a:custGeom>
            <a:solidFill>
              <a:srgbClr val="FDD069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5"/>
            <p:cNvSpPr/>
            <p:nvPr/>
          </p:nvSpPr>
          <p:spPr>
            <a:xfrm>
              <a:off x="3763709" y="4964882"/>
              <a:ext cx="5327811" cy="1921192"/>
            </a:xfrm>
            <a:custGeom>
              <a:avLst/>
              <a:gdLst>
                <a:gd name="connsiteX0" fmla="*/ 0 w 3560710"/>
                <a:gd name="connsiteY0" fmla="*/ 1136944 h 1136944"/>
                <a:gd name="connsiteX1" fmla="*/ 1780355 w 3560710"/>
                <a:gd name="connsiteY1" fmla="*/ 0 h 1136944"/>
                <a:gd name="connsiteX2" fmla="*/ 3560710 w 3560710"/>
                <a:gd name="connsiteY2" fmla="*/ 1136944 h 1136944"/>
                <a:gd name="connsiteX3" fmla="*/ 0 w 3560710"/>
                <a:gd name="connsiteY3" fmla="*/ 1136944 h 1136944"/>
                <a:gd name="connsiteX0-1" fmla="*/ 0 w 3560710"/>
                <a:gd name="connsiteY0-2" fmla="*/ 1136944 h 1136944"/>
                <a:gd name="connsiteX1-3" fmla="*/ 1780355 w 3560710"/>
                <a:gd name="connsiteY1-4" fmla="*/ 0 h 1136944"/>
                <a:gd name="connsiteX2-5" fmla="*/ 3560710 w 3560710"/>
                <a:gd name="connsiteY2-6" fmla="*/ 1136944 h 1136944"/>
                <a:gd name="connsiteX3-7" fmla="*/ 0 w 3560710"/>
                <a:gd name="connsiteY3-8" fmla="*/ 1136944 h 1136944"/>
                <a:gd name="connsiteX0-9" fmla="*/ 0 w 3560710"/>
                <a:gd name="connsiteY0-10" fmla="*/ 1137032 h 1137032"/>
                <a:gd name="connsiteX1-11" fmla="*/ 1780355 w 3560710"/>
                <a:gd name="connsiteY1-12" fmla="*/ 88 h 1137032"/>
                <a:gd name="connsiteX2-13" fmla="*/ 3560710 w 3560710"/>
                <a:gd name="connsiteY2-14" fmla="*/ 1137032 h 1137032"/>
                <a:gd name="connsiteX3-15" fmla="*/ 0 w 3560710"/>
                <a:gd name="connsiteY3-16" fmla="*/ 1137032 h 1137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560710" h="1137032">
                  <a:moveTo>
                    <a:pt x="0" y="1137032"/>
                  </a:moveTo>
                  <a:cubicBezTo>
                    <a:pt x="593452" y="758051"/>
                    <a:pt x="1102124" y="-9500"/>
                    <a:pt x="1780355" y="88"/>
                  </a:cubicBezTo>
                  <a:cubicBezTo>
                    <a:pt x="2458586" y="9676"/>
                    <a:pt x="2967258" y="758051"/>
                    <a:pt x="3560710" y="1137032"/>
                  </a:cubicBezTo>
                  <a:lnTo>
                    <a:pt x="0" y="1137032"/>
                  </a:lnTo>
                  <a:close/>
                </a:path>
              </a:pathLst>
            </a:custGeom>
            <a:solidFill>
              <a:srgbClr val="ED935C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5"/>
            <p:cNvSpPr/>
            <p:nvPr/>
          </p:nvSpPr>
          <p:spPr>
            <a:xfrm>
              <a:off x="6780019" y="5781117"/>
              <a:ext cx="5439657" cy="1076883"/>
            </a:xfrm>
            <a:custGeom>
              <a:avLst/>
              <a:gdLst>
                <a:gd name="connsiteX0" fmla="*/ 0 w 3560710"/>
                <a:gd name="connsiteY0" fmla="*/ 1136944 h 1136944"/>
                <a:gd name="connsiteX1" fmla="*/ 1780355 w 3560710"/>
                <a:gd name="connsiteY1" fmla="*/ 0 h 1136944"/>
                <a:gd name="connsiteX2" fmla="*/ 3560710 w 3560710"/>
                <a:gd name="connsiteY2" fmla="*/ 1136944 h 1136944"/>
                <a:gd name="connsiteX3" fmla="*/ 0 w 3560710"/>
                <a:gd name="connsiteY3" fmla="*/ 1136944 h 1136944"/>
                <a:gd name="connsiteX0-1" fmla="*/ 0 w 3560710"/>
                <a:gd name="connsiteY0-2" fmla="*/ 1136944 h 1136944"/>
                <a:gd name="connsiteX1-3" fmla="*/ 1780355 w 3560710"/>
                <a:gd name="connsiteY1-4" fmla="*/ 0 h 1136944"/>
                <a:gd name="connsiteX2-5" fmla="*/ 3560710 w 3560710"/>
                <a:gd name="connsiteY2-6" fmla="*/ 1136944 h 1136944"/>
                <a:gd name="connsiteX3-7" fmla="*/ 0 w 3560710"/>
                <a:gd name="connsiteY3-8" fmla="*/ 1136944 h 1136944"/>
                <a:gd name="connsiteX0-9" fmla="*/ 0 w 3560710"/>
                <a:gd name="connsiteY0-10" fmla="*/ 1137032 h 1137032"/>
                <a:gd name="connsiteX1-11" fmla="*/ 1780355 w 3560710"/>
                <a:gd name="connsiteY1-12" fmla="*/ 88 h 1137032"/>
                <a:gd name="connsiteX2-13" fmla="*/ 3560710 w 3560710"/>
                <a:gd name="connsiteY2-14" fmla="*/ 1137032 h 1137032"/>
                <a:gd name="connsiteX3-15" fmla="*/ 0 w 3560710"/>
                <a:gd name="connsiteY3-16" fmla="*/ 1137032 h 1137032"/>
                <a:gd name="connsiteX0-17" fmla="*/ 0 w 3560710"/>
                <a:gd name="connsiteY0-18" fmla="*/ 1076883 h 1076883"/>
                <a:gd name="connsiteX1-19" fmla="*/ 2134761 w 3560710"/>
                <a:gd name="connsiteY1-20" fmla="*/ 97 h 1076883"/>
                <a:gd name="connsiteX2-21" fmla="*/ 3560710 w 3560710"/>
                <a:gd name="connsiteY2-22" fmla="*/ 1076883 h 1076883"/>
                <a:gd name="connsiteX3-23" fmla="*/ 0 w 3560710"/>
                <a:gd name="connsiteY3-24" fmla="*/ 1076883 h 10768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560710" h="1076883">
                  <a:moveTo>
                    <a:pt x="0" y="1076883"/>
                  </a:moveTo>
                  <a:cubicBezTo>
                    <a:pt x="593452" y="697902"/>
                    <a:pt x="1456530" y="-9491"/>
                    <a:pt x="2134761" y="97"/>
                  </a:cubicBezTo>
                  <a:cubicBezTo>
                    <a:pt x="2812992" y="9685"/>
                    <a:pt x="2967258" y="697902"/>
                    <a:pt x="3560710" y="1076883"/>
                  </a:cubicBezTo>
                  <a:lnTo>
                    <a:pt x="0" y="1076883"/>
                  </a:lnTo>
                  <a:close/>
                </a:path>
              </a:pathLst>
            </a:custGeom>
            <a:solidFill>
              <a:srgbClr val="E9746E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5"/>
            <p:cNvSpPr/>
            <p:nvPr/>
          </p:nvSpPr>
          <p:spPr>
            <a:xfrm>
              <a:off x="9613231" y="5220014"/>
              <a:ext cx="6509085" cy="1637986"/>
            </a:xfrm>
            <a:custGeom>
              <a:avLst/>
              <a:gdLst>
                <a:gd name="connsiteX0" fmla="*/ 0 w 3560710"/>
                <a:gd name="connsiteY0" fmla="*/ 1136944 h 1136944"/>
                <a:gd name="connsiteX1" fmla="*/ 1780355 w 3560710"/>
                <a:gd name="connsiteY1" fmla="*/ 0 h 1136944"/>
                <a:gd name="connsiteX2" fmla="*/ 3560710 w 3560710"/>
                <a:gd name="connsiteY2" fmla="*/ 1136944 h 1136944"/>
                <a:gd name="connsiteX3" fmla="*/ 0 w 3560710"/>
                <a:gd name="connsiteY3" fmla="*/ 1136944 h 1136944"/>
                <a:gd name="connsiteX0-1" fmla="*/ 0 w 3560710"/>
                <a:gd name="connsiteY0-2" fmla="*/ 1136944 h 1136944"/>
                <a:gd name="connsiteX1-3" fmla="*/ 1780355 w 3560710"/>
                <a:gd name="connsiteY1-4" fmla="*/ 0 h 1136944"/>
                <a:gd name="connsiteX2-5" fmla="*/ 3560710 w 3560710"/>
                <a:gd name="connsiteY2-6" fmla="*/ 1136944 h 1136944"/>
                <a:gd name="connsiteX3-7" fmla="*/ 0 w 3560710"/>
                <a:gd name="connsiteY3-8" fmla="*/ 1136944 h 1136944"/>
                <a:gd name="connsiteX0-9" fmla="*/ 0 w 3560710"/>
                <a:gd name="connsiteY0-10" fmla="*/ 1137032 h 1137032"/>
                <a:gd name="connsiteX1-11" fmla="*/ 1780355 w 3560710"/>
                <a:gd name="connsiteY1-12" fmla="*/ 88 h 1137032"/>
                <a:gd name="connsiteX2-13" fmla="*/ 3560710 w 3560710"/>
                <a:gd name="connsiteY2-14" fmla="*/ 1137032 h 1137032"/>
                <a:gd name="connsiteX3-15" fmla="*/ 0 w 3560710"/>
                <a:gd name="connsiteY3-16" fmla="*/ 1137032 h 1137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560710" h="1137032">
                  <a:moveTo>
                    <a:pt x="0" y="1137032"/>
                  </a:moveTo>
                  <a:cubicBezTo>
                    <a:pt x="593452" y="758051"/>
                    <a:pt x="1102124" y="-9500"/>
                    <a:pt x="1780355" y="88"/>
                  </a:cubicBezTo>
                  <a:cubicBezTo>
                    <a:pt x="2458586" y="9676"/>
                    <a:pt x="2967258" y="758051"/>
                    <a:pt x="3560710" y="1137032"/>
                  </a:cubicBezTo>
                  <a:lnTo>
                    <a:pt x="0" y="1137032"/>
                  </a:lnTo>
                  <a:close/>
                </a:path>
              </a:pathLst>
            </a:custGeom>
            <a:solidFill>
              <a:srgbClr val="AB7DB6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456121" y="534948"/>
            <a:ext cx="1621255" cy="171450"/>
            <a:chOff x="2805536" y="-1467853"/>
            <a:chExt cx="2161673" cy="228600"/>
          </a:xfrm>
        </p:grpSpPr>
        <p:sp>
          <p:nvSpPr>
            <p:cNvPr id="26" name="椭圆 25"/>
            <p:cNvSpPr/>
            <p:nvPr/>
          </p:nvSpPr>
          <p:spPr>
            <a:xfrm>
              <a:off x="2805536" y="-1467853"/>
              <a:ext cx="228600" cy="228600"/>
            </a:xfrm>
            <a:prstGeom prst="ellipse">
              <a:avLst/>
            </a:prstGeom>
            <a:solidFill>
              <a:srgbClr val="78B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3288804" y="-1467853"/>
              <a:ext cx="228600" cy="228600"/>
            </a:xfrm>
            <a:prstGeom prst="ellipse">
              <a:avLst/>
            </a:prstGeom>
            <a:solidFill>
              <a:srgbClr val="FDD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3772072" y="-1467853"/>
              <a:ext cx="228600" cy="228600"/>
            </a:xfrm>
            <a:prstGeom prst="ellipse">
              <a:avLst/>
            </a:prstGeom>
            <a:solidFill>
              <a:srgbClr val="ED9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4255340" y="-1467853"/>
              <a:ext cx="228600" cy="228600"/>
            </a:xfrm>
            <a:prstGeom prst="ellipse">
              <a:avLst/>
            </a:prstGeom>
            <a:solidFill>
              <a:srgbClr val="E97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738609" y="-1467853"/>
              <a:ext cx="228600" cy="228600"/>
            </a:xfrm>
            <a:prstGeom prst="ellipse">
              <a:avLst/>
            </a:prstGeom>
            <a:solidFill>
              <a:srgbClr val="AB7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42346"/>
            <a:ext cx="138564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7" name="文本框 11"/>
          <p:cNvSpPr txBox="1"/>
          <p:nvPr/>
        </p:nvSpPr>
        <p:spPr>
          <a:xfrm>
            <a:off x="2295471" y="930354"/>
            <a:ext cx="4028131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00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人教版 选择性必修三</a:t>
            </a:r>
            <a:endParaRPr lang="zh-CN" altLang="en-US" sz="2400" b="1" dirty="0">
              <a:solidFill>
                <a:srgbClr val="000000"/>
              </a:solidFill>
              <a:effectLst>
                <a:reflection blurRad="6350" stA="50000" endA="300" endPos="50000" dist="60007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915326" y="2249347"/>
            <a:ext cx="7726697" cy="1004890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  <a:defRPr/>
            </a:pPr>
            <a:r>
              <a:rPr lang="en-US" altLang="zh-CN" b="1" dirty="0">
                <a:latin typeface="Times New Roman" panose="02020603050405020304" pitchFamily="18" charset="0"/>
              </a:rPr>
              <a:t>Discover Useful Structures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algn="ctr"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</a:rPr>
              <a:t>The infinitive of the verb used as the subject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19" name="文本框 9"/>
          <p:cNvSpPr txBox="1">
            <a:spLocks noChangeArrowheads="1"/>
          </p:cNvSpPr>
          <p:nvPr/>
        </p:nvSpPr>
        <p:spPr bwMode="auto">
          <a:xfrm>
            <a:off x="1887078" y="1531054"/>
            <a:ext cx="4844916" cy="6232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Century Gothic" panose="020B0502020202020204" pitchFamily="34" charset="0"/>
              </a:rPr>
              <a:t>Unit 2 Healthy Lifestyle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Century Gothic" panose="020B0502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917977" y="3582809"/>
            <a:ext cx="372139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altLang="zh-CN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ea"/>
              </a:rPr>
              <a:t>杭州二中许丽君</a:t>
            </a:r>
            <a:endParaRPr lang="zh-CN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345171" y="3723662"/>
            <a:ext cx="12436908" cy="1440894"/>
            <a:chOff x="-460228" y="4964882"/>
            <a:chExt cx="16582544" cy="1921192"/>
          </a:xfrm>
        </p:grpSpPr>
        <p:sp>
          <p:nvSpPr>
            <p:cNvPr id="6" name="等腰三角形 5"/>
            <p:cNvSpPr/>
            <p:nvPr/>
          </p:nvSpPr>
          <p:spPr>
            <a:xfrm>
              <a:off x="-460228" y="5749042"/>
              <a:ext cx="3560710" cy="1137032"/>
            </a:xfrm>
            <a:custGeom>
              <a:avLst/>
              <a:gdLst>
                <a:gd name="connsiteX0" fmla="*/ 0 w 3560710"/>
                <a:gd name="connsiteY0" fmla="*/ 1136944 h 1136944"/>
                <a:gd name="connsiteX1" fmla="*/ 1780355 w 3560710"/>
                <a:gd name="connsiteY1" fmla="*/ 0 h 1136944"/>
                <a:gd name="connsiteX2" fmla="*/ 3560710 w 3560710"/>
                <a:gd name="connsiteY2" fmla="*/ 1136944 h 1136944"/>
                <a:gd name="connsiteX3" fmla="*/ 0 w 3560710"/>
                <a:gd name="connsiteY3" fmla="*/ 1136944 h 1136944"/>
                <a:gd name="connsiteX0-1" fmla="*/ 0 w 3560710"/>
                <a:gd name="connsiteY0-2" fmla="*/ 1136944 h 1136944"/>
                <a:gd name="connsiteX1-3" fmla="*/ 1780355 w 3560710"/>
                <a:gd name="connsiteY1-4" fmla="*/ 0 h 1136944"/>
                <a:gd name="connsiteX2-5" fmla="*/ 3560710 w 3560710"/>
                <a:gd name="connsiteY2-6" fmla="*/ 1136944 h 1136944"/>
                <a:gd name="connsiteX3-7" fmla="*/ 0 w 3560710"/>
                <a:gd name="connsiteY3-8" fmla="*/ 1136944 h 1136944"/>
                <a:gd name="connsiteX0-9" fmla="*/ 0 w 3560710"/>
                <a:gd name="connsiteY0-10" fmla="*/ 1137032 h 1137032"/>
                <a:gd name="connsiteX1-11" fmla="*/ 1780355 w 3560710"/>
                <a:gd name="connsiteY1-12" fmla="*/ 88 h 1137032"/>
                <a:gd name="connsiteX2-13" fmla="*/ 3560710 w 3560710"/>
                <a:gd name="connsiteY2-14" fmla="*/ 1137032 h 1137032"/>
                <a:gd name="connsiteX3-15" fmla="*/ 0 w 3560710"/>
                <a:gd name="connsiteY3-16" fmla="*/ 1137032 h 1137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560710" h="1137032">
                  <a:moveTo>
                    <a:pt x="0" y="1137032"/>
                  </a:moveTo>
                  <a:cubicBezTo>
                    <a:pt x="593452" y="758051"/>
                    <a:pt x="1102124" y="-9500"/>
                    <a:pt x="1780355" y="88"/>
                  </a:cubicBezTo>
                  <a:cubicBezTo>
                    <a:pt x="2458586" y="9676"/>
                    <a:pt x="2967258" y="758051"/>
                    <a:pt x="3560710" y="1137032"/>
                  </a:cubicBezTo>
                  <a:lnTo>
                    <a:pt x="0" y="1137032"/>
                  </a:lnTo>
                  <a:close/>
                </a:path>
              </a:pathLst>
            </a:custGeom>
            <a:solidFill>
              <a:srgbClr val="78B6A9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5"/>
            <p:cNvSpPr/>
            <p:nvPr/>
          </p:nvSpPr>
          <p:spPr>
            <a:xfrm>
              <a:off x="1498898" y="5414211"/>
              <a:ext cx="4355342" cy="1471863"/>
            </a:xfrm>
            <a:custGeom>
              <a:avLst/>
              <a:gdLst>
                <a:gd name="connsiteX0" fmla="*/ 0 w 3560710"/>
                <a:gd name="connsiteY0" fmla="*/ 1136944 h 1136944"/>
                <a:gd name="connsiteX1" fmla="*/ 1780355 w 3560710"/>
                <a:gd name="connsiteY1" fmla="*/ 0 h 1136944"/>
                <a:gd name="connsiteX2" fmla="*/ 3560710 w 3560710"/>
                <a:gd name="connsiteY2" fmla="*/ 1136944 h 1136944"/>
                <a:gd name="connsiteX3" fmla="*/ 0 w 3560710"/>
                <a:gd name="connsiteY3" fmla="*/ 1136944 h 1136944"/>
                <a:gd name="connsiteX0-1" fmla="*/ 0 w 3560710"/>
                <a:gd name="connsiteY0-2" fmla="*/ 1136944 h 1136944"/>
                <a:gd name="connsiteX1-3" fmla="*/ 1780355 w 3560710"/>
                <a:gd name="connsiteY1-4" fmla="*/ 0 h 1136944"/>
                <a:gd name="connsiteX2-5" fmla="*/ 3560710 w 3560710"/>
                <a:gd name="connsiteY2-6" fmla="*/ 1136944 h 1136944"/>
                <a:gd name="connsiteX3-7" fmla="*/ 0 w 3560710"/>
                <a:gd name="connsiteY3-8" fmla="*/ 1136944 h 1136944"/>
                <a:gd name="connsiteX0-9" fmla="*/ 0 w 3560710"/>
                <a:gd name="connsiteY0-10" fmla="*/ 1137032 h 1137032"/>
                <a:gd name="connsiteX1-11" fmla="*/ 1780355 w 3560710"/>
                <a:gd name="connsiteY1-12" fmla="*/ 88 h 1137032"/>
                <a:gd name="connsiteX2-13" fmla="*/ 3560710 w 3560710"/>
                <a:gd name="connsiteY2-14" fmla="*/ 1137032 h 1137032"/>
                <a:gd name="connsiteX3-15" fmla="*/ 0 w 3560710"/>
                <a:gd name="connsiteY3-16" fmla="*/ 1137032 h 1137032"/>
                <a:gd name="connsiteX0-17" fmla="*/ 0 w 3560710"/>
                <a:gd name="connsiteY0-18" fmla="*/ 1137032 h 1137032"/>
                <a:gd name="connsiteX1-19" fmla="*/ 1780355 w 3560710"/>
                <a:gd name="connsiteY1-20" fmla="*/ 88 h 1137032"/>
                <a:gd name="connsiteX2-21" fmla="*/ 3560710 w 3560710"/>
                <a:gd name="connsiteY2-22" fmla="*/ 1137032 h 1137032"/>
                <a:gd name="connsiteX3-23" fmla="*/ 0 w 3560710"/>
                <a:gd name="connsiteY3-24" fmla="*/ 1137032 h 1137032"/>
                <a:gd name="connsiteX0-25" fmla="*/ 0 w 3560710"/>
                <a:gd name="connsiteY0-26" fmla="*/ 1137032 h 1137032"/>
                <a:gd name="connsiteX1-27" fmla="*/ 1780355 w 3560710"/>
                <a:gd name="connsiteY1-28" fmla="*/ 88 h 1137032"/>
                <a:gd name="connsiteX2-29" fmla="*/ 3560710 w 3560710"/>
                <a:gd name="connsiteY2-30" fmla="*/ 1137032 h 1137032"/>
                <a:gd name="connsiteX3-31" fmla="*/ 0 w 3560710"/>
                <a:gd name="connsiteY3-32" fmla="*/ 1137032 h 1137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560710" h="1137032">
                  <a:moveTo>
                    <a:pt x="0" y="1137032"/>
                  </a:moveTo>
                  <a:cubicBezTo>
                    <a:pt x="593452" y="758051"/>
                    <a:pt x="1298852" y="-9500"/>
                    <a:pt x="1780355" y="88"/>
                  </a:cubicBezTo>
                  <a:cubicBezTo>
                    <a:pt x="2261858" y="9676"/>
                    <a:pt x="2967258" y="758051"/>
                    <a:pt x="3560710" y="1137032"/>
                  </a:cubicBezTo>
                  <a:lnTo>
                    <a:pt x="0" y="1137032"/>
                  </a:lnTo>
                  <a:close/>
                </a:path>
              </a:pathLst>
            </a:custGeom>
            <a:solidFill>
              <a:srgbClr val="FDD069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5"/>
            <p:cNvSpPr/>
            <p:nvPr/>
          </p:nvSpPr>
          <p:spPr>
            <a:xfrm>
              <a:off x="3763709" y="4964882"/>
              <a:ext cx="5327811" cy="1921192"/>
            </a:xfrm>
            <a:custGeom>
              <a:avLst/>
              <a:gdLst>
                <a:gd name="connsiteX0" fmla="*/ 0 w 3560710"/>
                <a:gd name="connsiteY0" fmla="*/ 1136944 h 1136944"/>
                <a:gd name="connsiteX1" fmla="*/ 1780355 w 3560710"/>
                <a:gd name="connsiteY1" fmla="*/ 0 h 1136944"/>
                <a:gd name="connsiteX2" fmla="*/ 3560710 w 3560710"/>
                <a:gd name="connsiteY2" fmla="*/ 1136944 h 1136944"/>
                <a:gd name="connsiteX3" fmla="*/ 0 w 3560710"/>
                <a:gd name="connsiteY3" fmla="*/ 1136944 h 1136944"/>
                <a:gd name="connsiteX0-1" fmla="*/ 0 w 3560710"/>
                <a:gd name="connsiteY0-2" fmla="*/ 1136944 h 1136944"/>
                <a:gd name="connsiteX1-3" fmla="*/ 1780355 w 3560710"/>
                <a:gd name="connsiteY1-4" fmla="*/ 0 h 1136944"/>
                <a:gd name="connsiteX2-5" fmla="*/ 3560710 w 3560710"/>
                <a:gd name="connsiteY2-6" fmla="*/ 1136944 h 1136944"/>
                <a:gd name="connsiteX3-7" fmla="*/ 0 w 3560710"/>
                <a:gd name="connsiteY3-8" fmla="*/ 1136944 h 1136944"/>
                <a:gd name="connsiteX0-9" fmla="*/ 0 w 3560710"/>
                <a:gd name="connsiteY0-10" fmla="*/ 1137032 h 1137032"/>
                <a:gd name="connsiteX1-11" fmla="*/ 1780355 w 3560710"/>
                <a:gd name="connsiteY1-12" fmla="*/ 88 h 1137032"/>
                <a:gd name="connsiteX2-13" fmla="*/ 3560710 w 3560710"/>
                <a:gd name="connsiteY2-14" fmla="*/ 1137032 h 1137032"/>
                <a:gd name="connsiteX3-15" fmla="*/ 0 w 3560710"/>
                <a:gd name="connsiteY3-16" fmla="*/ 1137032 h 1137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560710" h="1137032">
                  <a:moveTo>
                    <a:pt x="0" y="1137032"/>
                  </a:moveTo>
                  <a:cubicBezTo>
                    <a:pt x="593452" y="758051"/>
                    <a:pt x="1102124" y="-9500"/>
                    <a:pt x="1780355" y="88"/>
                  </a:cubicBezTo>
                  <a:cubicBezTo>
                    <a:pt x="2458586" y="9676"/>
                    <a:pt x="2967258" y="758051"/>
                    <a:pt x="3560710" y="1137032"/>
                  </a:cubicBezTo>
                  <a:lnTo>
                    <a:pt x="0" y="1137032"/>
                  </a:lnTo>
                  <a:close/>
                </a:path>
              </a:pathLst>
            </a:custGeom>
            <a:solidFill>
              <a:srgbClr val="ED935C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5"/>
            <p:cNvSpPr/>
            <p:nvPr/>
          </p:nvSpPr>
          <p:spPr>
            <a:xfrm>
              <a:off x="6780019" y="5781117"/>
              <a:ext cx="5439657" cy="1076883"/>
            </a:xfrm>
            <a:custGeom>
              <a:avLst/>
              <a:gdLst>
                <a:gd name="connsiteX0" fmla="*/ 0 w 3560710"/>
                <a:gd name="connsiteY0" fmla="*/ 1136944 h 1136944"/>
                <a:gd name="connsiteX1" fmla="*/ 1780355 w 3560710"/>
                <a:gd name="connsiteY1" fmla="*/ 0 h 1136944"/>
                <a:gd name="connsiteX2" fmla="*/ 3560710 w 3560710"/>
                <a:gd name="connsiteY2" fmla="*/ 1136944 h 1136944"/>
                <a:gd name="connsiteX3" fmla="*/ 0 w 3560710"/>
                <a:gd name="connsiteY3" fmla="*/ 1136944 h 1136944"/>
                <a:gd name="connsiteX0-1" fmla="*/ 0 w 3560710"/>
                <a:gd name="connsiteY0-2" fmla="*/ 1136944 h 1136944"/>
                <a:gd name="connsiteX1-3" fmla="*/ 1780355 w 3560710"/>
                <a:gd name="connsiteY1-4" fmla="*/ 0 h 1136944"/>
                <a:gd name="connsiteX2-5" fmla="*/ 3560710 w 3560710"/>
                <a:gd name="connsiteY2-6" fmla="*/ 1136944 h 1136944"/>
                <a:gd name="connsiteX3-7" fmla="*/ 0 w 3560710"/>
                <a:gd name="connsiteY3-8" fmla="*/ 1136944 h 1136944"/>
                <a:gd name="connsiteX0-9" fmla="*/ 0 w 3560710"/>
                <a:gd name="connsiteY0-10" fmla="*/ 1137032 h 1137032"/>
                <a:gd name="connsiteX1-11" fmla="*/ 1780355 w 3560710"/>
                <a:gd name="connsiteY1-12" fmla="*/ 88 h 1137032"/>
                <a:gd name="connsiteX2-13" fmla="*/ 3560710 w 3560710"/>
                <a:gd name="connsiteY2-14" fmla="*/ 1137032 h 1137032"/>
                <a:gd name="connsiteX3-15" fmla="*/ 0 w 3560710"/>
                <a:gd name="connsiteY3-16" fmla="*/ 1137032 h 1137032"/>
                <a:gd name="connsiteX0-17" fmla="*/ 0 w 3560710"/>
                <a:gd name="connsiteY0-18" fmla="*/ 1076883 h 1076883"/>
                <a:gd name="connsiteX1-19" fmla="*/ 2134761 w 3560710"/>
                <a:gd name="connsiteY1-20" fmla="*/ 97 h 1076883"/>
                <a:gd name="connsiteX2-21" fmla="*/ 3560710 w 3560710"/>
                <a:gd name="connsiteY2-22" fmla="*/ 1076883 h 1076883"/>
                <a:gd name="connsiteX3-23" fmla="*/ 0 w 3560710"/>
                <a:gd name="connsiteY3-24" fmla="*/ 1076883 h 10768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560710" h="1076883">
                  <a:moveTo>
                    <a:pt x="0" y="1076883"/>
                  </a:moveTo>
                  <a:cubicBezTo>
                    <a:pt x="593452" y="697902"/>
                    <a:pt x="1456530" y="-9491"/>
                    <a:pt x="2134761" y="97"/>
                  </a:cubicBezTo>
                  <a:cubicBezTo>
                    <a:pt x="2812992" y="9685"/>
                    <a:pt x="2967258" y="697902"/>
                    <a:pt x="3560710" y="1076883"/>
                  </a:cubicBezTo>
                  <a:lnTo>
                    <a:pt x="0" y="1076883"/>
                  </a:lnTo>
                  <a:close/>
                </a:path>
              </a:pathLst>
            </a:custGeom>
            <a:solidFill>
              <a:srgbClr val="E9746E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5"/>
            <p:cNvSpPr/>
            <p:nvPr/>
          </p:nvSpPr>
          <p:spPr>
            <a:xfrm>
              <a:off x="9613231" y="5220014"/>
              <a:ext cx="6509085" cy="1637986"/>
            </a:xfrm>
            <a:custGeom>
              <a:avLst/>
              <a:gdLst>
                <a:gd name="connsiteX0" fmla="*/ 0 w 3560710"/>
                <a:gd name="connsiteY0" fmla="*/ 1136944 h 1136944"/>
                <a:gd name="connsiteX1" fmla="*/ 1780355 w 3560710"/>
                <a:gd name="connsiteY1" fmla="*/ 0 h 1136944"/>
                <a:gd name="connsiteX2" fmla="*/ 3560710 w 3560710"/>
                <a:gd name="connsiteY2" fmla="*/ 1136944 h 1136944"/>
                <a:gd name="connsiteX3" fmla="*/ 0 w 3560710"/>
                <a:gd name="connsiteY3" fmla="*/ 1136944 h 1136944"/>
                <a:gd name="connsiteX0-1" fmla="*/ 0 w 3560710"/>
                <a:gd name="connsiteY0-2" fmla="*/ 1136944 h 1136944"/>
                <a:gd name="connsiteX1-3" fmla="*/ 1780355 w 3560710"/>
                <a:gd name="connsiteY1-4" fmla="*/ 0 h 1136944"/>
                <a:gd name="connsiteX2-5" fmla="*/ 3560710 w 3560710"/>
                <a:gd name="connsiteY2-6" fmla="*/ 1136944 h 1136944"/>
                <a:gd name="connsiteX3-7" fmla="*/ 0 w 3560710"/>
                <a:gd name="connsiteY3-8" fmla="*/ 1136944 h 1136944"/>
                <a:gd name="connsiteX0-9" fmla="*/ 0 w 3560710"/>
                <a:gd name="connsiteY0-10" fmla="*/ 1137032 h 1137032"/>
                <a:gd name="connsiteX1-11" fmla="*/ 1780355 w 3560710"/>
                <a:gd name="connsiteY1-12" fmla="*/ 88 h 1137032"/>
                <a:gd name="connsiteX2-13" fmla="*/ 3560710 w 3560710"/>
                <a:gd name="connsiteY2-14" fmla="*/ 1137032 h 1137032"/>
                <a:gd name="connsiteX3-15" fmla="*/ 0 w 3560710"/>
                <a:gd name="connsiteY3-16" fmla="*/ 1137032 h 1137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560710" h="1137032">
                  <a:moveTo>
                    <a:pt x="0" y="1137032"/>
                  </a:moveTo>
                  <a:cubicBezTo>
                    <a:pt x="593452" y="758051"/>
                    <a:pt x="1102124" y="-9500"/>
                    <a:pt x="1780355" y="88"/>
                  </a:cubicBezTo>
                  <a:cubicBezTo>
                    <a:pt x="2458586" y="9676"/>
                    <a:pt x="2967258" y="758051"/>
                    <a:pt x="3560710" y="1137032"/>
                  </a:cubicBezTo>
                  <a:lnTo>
                    <a:pt x="0" y="1137032"/>
                  </a:lnTo>
                  <a:close/>
                </a:path>
              </a:pathLst>
            </a:custGeom>
            <a:solidFill>
              <a:srgbClr val="AB7DB6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433261" y="542568"/>
            <a:ext cx="1621255" cy="171450"/>
            <a:chOff x="2805536" y="-1467853"/>
            <a:chExt cx="2161673" cy="228600"/>
          </a:xfrm>
        </p:grpSpPr>
        <p:sp>
          <p:nvSpPr>
            <p:cNvPr id="26" name="椭圆 25"/>
            <p:cNvSpPr/>
            <p:nvPr/>
          </p:nvSpPr>
          <p:spPr>
            <a:xfrm>
              <a:off x="2805536" y="-1467853"/>
              <a:ext cx="228600" cy="228600"/>
            </a:xfrm>
            <a:prstGeom prst="ellipse">
              <a:avLst/>
            </a:prstGeom>
            <a:solidFill>
              <a:srgbClr val="78B6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3288804" y="-1467853"/>
              <a:ext cx="228600" cy="228600"/>
            </a:xfrm>
            <a:prstGeom prst="ellipse">
              <a:avLst/>
            </a:prstGeom>
            <a:solidFill>
              <a:srgbClr val="FDD0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3772072" y="-1467853"/>
              <a:ext cx="228600" cy="228600"/>
            </a:xfrm>
            <a:prstGeom prst="ellipse">
              <a:avLst/>
            </a:prstGeom>
            <a:solidFill>
              <a:srgbClr val="ED93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4255340" y="-1467853"/>
              <a:ext cx="228600" cy="228600"/>
            </a:xfrm>
            <a:prstGeom prst="ellipse">
              <a:avLst/>
            </a:prstGeom>
            <a:solidFill>
              <a:srgbClr val="E97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738609" y="-1467853"/>
              <a:ext cx="228600" cy="228600"/>
            </a:xfrm>
            <a:prstGeom prst="ellipse">
              <a:avLst/>
            </a:prstGeom>
            <a:solidFill>
              <a:srgbClr val="AB7D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42346"/>
            <a:ext cx="138564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32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2382500" y="12420600"/>
            <a:ext cx="304800" cy="215900"/>
          </a:xfrm>
          <a:prstGeom prst="cube">
            <a:avLst/>
          </a:prstGeom>
        </p:spPr>
      </p:pic>
      <p:pic>
        <p:nvPicPr>
          <p:cNvPr id="3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569700" y="10210800"/>
            <a:ext cx="304800" cy="215900"/>
          </a:xfrm>
          <a:prstGeom prst="cube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126913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89301" y="1491462"/>
            <a:ext cx="7920478" cy="2413788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3200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rPr>
              <a:t>1.Enable the Ss to master the usage of  the infinitive of the verb as the subject</a:t>
            </a:r>
            <a:endParaRPr lang="en-US" altLang="zh-CN" sz="3200" dirty="0">
              <a:ln>
                <a:solidFill>
                  <a:srgbClr val="00B050"/>
                </a:solidFill>
              </a:ln>
              <a:solidFill>
                <a:schemeClr val="tx1"/>
              </a:solidFill>
            </a:endParaRPr>
          </a:p>
          <a:p>
            <a:r>
              <a:rPr lang="en-US" altLang="zh-CN" sz="3200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rPr>
              <a:t>2.Enable the Ss to use the relevant grammar flexibly and authentically in the real situation.</a:t>
            </a:r>
            <a:endParaRPr lang="zh-CN" altLang="en-US" sz="3200" dirty="0">
              <a:ln>
                <a:solidFill>
                  <a:srgbClr val="00B05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36705" y="653475"/>
            <a:ext cx="70705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Teaching Goals</a:t>
            </a:r>
            <a:endParaRPr lang="zh-CN" alt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doors dir="ver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12999" y="199161"/>
            <a:ext cx="387985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/>
              <a:t>    </a:t>
            </a:r>
            <a:r>
              <a:rPr lang="zh-CN" altLang="en-US" sz="2800" dirty="0"/>
              <a:t>单元语法探究</a:t>
            </a:r>
            <a:endParaRPr lang="en-US" altLang="zh-CN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9708" y="722381"/>
            <a:ext cx="8700117" cy="41392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altLang="zh-CN" sz="2400" b="1" dirty="0">
                <a:solidFill>
                  <a:srgbClr val="0070C0"/>
                </a:solidFill>
              </a:rPr>
              <a:t>Look at the following sentences and pay attention to the </a:t>
            </a:r>
            <a:r>
              <a:rPr lang="en-US" altLang="zh-CN" sz="2400" b="1" i="1" dirty="0">
                <a:solidFill>
                  <a:srgbClr val="0070C0"/>
                </a:solidFill>
              </a:rPr>
              <a:t>italicized</a:t>
            </a:r>
            <a:r>
              <a:rPr lang="en-US" altLang="zh-CN" sz="2400" b="1" dirty="0">
                <a:solidFill>
                  <a:srgbClr val="0070C0"/>
                </a:solidFill>
              </a:rPr>
              <a:t> infinitives. Find </a:t>
            </a:r>
            <a:r>
              <a:rPr lang="en-US" altLang="zh-CN" sz="2400" b="1" i="1" dirty="0">
                <a:solidFill>
                  <a:srgbClr val="0070C0"/>
                </a:solidFill>
              </a:rPr>
              <a:t>more infinitives </a:t>
            </a:r>
            <a:r>
              <a:rPr lang="en-US" altLang="zh-CN" sz="2400" b="1" dirty="0">
                <a:solidFill>
                  <a:srgbClr val="0070C0"/>
                </a:solidFill>
              </a:rPr>
              <a:t>in the reading passage, and tell their meanings and functions.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change bad habits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never easy.</a:t>
            </a:r>
            <a:endParaRPr lang="en-US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It took the surgeon three hours </a:t>
            </a:r>
            <a:r>
              <a:rPr lang="en-US" altLang="zh-CN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finish </a:t>
            </a:r>
            <a:endParaRPr lang="en-US" altLang="zh-CN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mother’s ling surgery.</a:t>
            </a:r>
            <a:endParaRPr lang="en-US" altLang="zh-CN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3.To join the people’s Liberation Army, it is </a:t>
            </a:r>
            <a:endParaRPr lang="en-US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for men </a:t>
            </a:r>
            <a:r>
              <a:rPr lang="en-US" altLang="zh-CN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shave off their beards.</a:t>
            </a:r>
            <a:endParaRPr lang="en-US" altLang="zh-CN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It was not </a:t>
            </a:r>
            <a:r>
              <a:rPr lang="en-US" altLang="zh-CN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polite to disturb your neighbors with loud music last night.</a:t>
            </a:r>
            <a:endParaRPr lang="en-US" altLang="zh-CN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9404" y="3030685"/>
            <a:ext cx="1200242" cy="79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404" y="2165860"/>
            <a:ext cx="1197567" cy="7993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9637" y="725688"/>
            <a:ext cx="8384725" cy="138499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dirty="0"/>
              <a:t>More infinitives in the reading passage</a:t>
            </a:r>
            <a:endParaRPr lang="en-US" altLang="zh-CN" sz="2800" dirty="0"/>
          </a:p>
          <a:p>
            <a:r>
              <a:rPr lang="en-US" altLang="zh-CN" sz="2800" dirty="0">
                <a:solidFill>
                  <a:srgbClr val="FF0000"/>
                </a:solidFill>
              </a:rPr>
              <a:t>1….it can be easy for some of them to form bad habits.</a:t>
            </a:r>
            <a:endParaRPr lang="en-US" altLang="zh-CN" sz="2800" dirty="0">
              <a:solidFill>
                <a:srgbClr val="FF0000"/>
              </a:solidFill>
            </a:endParaRPr>
          </a:p>
          <a:p>
            <a:r>
              <a:rPr lang="en-US" altLang="zh-CN" sz="2800" dirty="0">
                <a:solidFill>
                  <a:srgbClr val="FF0000"/>
                </a:solidFill>
              </a:rPr>
              <a:t>2. After all, it is not easy to break bad habits.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16911" y="2096697"/>
            <a:ext cx="5719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7030A0"/>
                </a:solidFill>
              </a:rPr>
              <a:t>Their meanings and functions</a:t>
            </a:r>
            <a:endParaRPr lang="en-US" altLang="zh-CN" sz="3600" dirty="0">
              <a:solidFill>
                <a:srgbClr val="7030A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61684" y="2863332"/>
            <a:ext cx="8105689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动词不定式在句中做主语，有时为了保持句子的平衡，避免头重脚轻，常用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it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做形式主语，而真正地主语放在句子的末尾。比如第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例句。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58074" y="287478"/>
            <a:ext cx="28611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Grammar analysis</a:t>
            </a:r>
            <a:endParaRPr lang="zh-CN" alt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56360" y="538960"/>
            <a:ext cx="3148679" cy="646331"/>
          </a:xfrm>
          <a:prstGeom prst="rect">
            <a:avLst/>
          </a:prstGeom>
          <a:solidFill>
            <a:srgbClr val="EEB0E5"/>
          </a:solidFill>
          <a:ln w="9525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/>
              <a:t>    </a:t>
            </a:r>
            <a:r>
              <a:rPr lang="en-US" altLang="zh-CN" sz="3600" dirty="0">
                <a:solidFill>
                  <a:srgbClr val="FF0000"/>
                </a:solidFill>
              </a:rPr>
              <a:t>The Infinitive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96812" y="1273611"/>
            <a:ext cx="308931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/>
              <a:t>    </a:t>
            </a:r>
            <a:r>
              <a:rPr lang="en-US" altLang="zh-CN" sz="4000" b="1" dirty="0"/>
              <a:t>(to do ……)</a:t>
            </a:r>
            <a:endParaRPr lang="en-US" altLang="zh-CN" sz="4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080" y="1981497"/>
            <a:ext cx="4164679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4857874" y="601188"/>
            <a:ext cx="3561334" cy="3535006"/>
            <a:chOff x="15909" y="5923"/>
            <a:chExt cx="11026" cy="8687"/>
          </a:xfrm>
        </p:grpSpPr>
        <p:pic>
          <p:nvPicPr>
            <p:cNvPr id="9" name="图片 8" descr="C:/Users/zxxk/AppData/Local/Temp/kaimatting/20210313153701/output_aiMatting_20210313153738.pngoutput_aiMatting_202103131537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94" y="9823"/>
              <a:ext cx="2375" cy="4787"/>
            </a:xfrm>
            <a:prstGeom prst="rect">
              <a:avLst/>
            </a:prstGeom>
          </p:spPr>
        </p:pic>
        <p:sp>
          <p:nvSpPr>
            <p:cNvPr id="10" name="云形标注 11"/>
            <p:cNvSpPr/>
            <p:nvPr/>
          </p:nvSpPr>
          <p:spPr>
            <a:xfrm>
              <a:off x="15909" y="5923"/>
              <a:ext cx="11026" cy="3392"/>
            </a:xfrm>
            <a:prstGeom prst="cloudCallout">
              <a:avLst>
                <a:gd name="adj1" fmla="val -22616"/>
                <a:gd name="adj2" fmla="val 102063"/>
              </a:avLst>
            </a:prstGeom>
            <a:solidFill>
              <a:scrgbClr r="100000" g="100000" b="100000">
                <a:alpha val="100000"/>
              </a:scrgbClr>
            </a:solidFill>
            <a:ln w="12700" cap="flat" cmpd="sng" algn="ctr">
              <a:solidFill>
                <a:scrgbClr r="83137" g="74509" b="35686">
                  <a:alpha val="100000"/>
                  <a:shade val="50000"/>
                </a:sc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crgbClr r="0" g="0" b="0">
                      <a:alpha val="100000"/>
                    </a:sc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What forms does infinitive have?</a:t>
              </a:r>
              <a:endPara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rgbClr r="0" g="0" b="0">
                    <a:alpha val="100000"/>
                  </a:scrgbClr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58098" y="2653781"/>
            <a:ext cx="5935677" cy="1714500"/>
            <a:chOff x="13437" y="8646"/>
            <a:chExt cx="20469" cy="2700"/>
          </a:xfrm>
        </p:grpSpPr>
        <p:grpSp>
          <p:nvGrpSpPr>
            <p:cNvPr id="12" name="组合 11"/>
            <p:cNvGrpSpPr/>
            <p:nvPr/>
          </p:nvGrpSpPr>
          <p:grpSpPr>
            <a:xfrm>
              <a:off x="13437" y="8646"/>
              <a:ext cx="19762" cy="2700"/>
              <a:chOff x="13495" y="12549"/>
              <a:chExt cx="19762" cy="2700"/>
            </a:xfrm>
          </p:grpSpPr>
          <p:sp>
            <p:nvSpPr>
              <p:cNvPr id="14" name="文本框 2"/>
              <p:cNvSpPr txBox="1">
                <a:spLocks noChangeArrowheads="1"/>
              </p:cNvSpPr>
              <p:nvPr/>
            </p:nvSpPr>
            <p:spPr bwMode="auto">
              <a:xfrm>
                <a:off x="15088" y="13015"/>
                <a:ext cx="18169" cy="19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70C0"/>
                </a:solidFill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indent="114300">
                  <a:lnSpc>
                    <a:spcPts val="1200"/>
                  </a:lnSpc>
                </a:pPr>
                <a:endParaRPr lang="en-US" altLang="zh-CN" sz="2400" kern="1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pic>
            <p:nvPicPr>
              <p:cNvPr id="15" name="图片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95" y="12549"/>
                <a:ext cx="2363" cy="2700"/>
              </a:xfrm>
              <a:prstGeom prst="rect">
                <a:avLst/>
              </a:prstGeom>
            </p:spPr>
          </p:pic>
        </p:grpSp>
        <p:sp>
          <p:nvSpPr>
            <p:cNvPr id="13" name="文本框 12"/>
            <p:cNvSpPr txBox="1"/>
            <p:nvPr/>
          </p:nvSpPr>
          <p:spPr>
            <a:xfrm>
              <a:off x="15928" y="9613"/>
              <a:ext cx="17978" cy="130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l" defTabSz="1828800">
                <a:spcBef>
                  <a:spcPct val="401000"/>
                </a:spcBef>
                <a:buFont typeface="Wingdings" panose="05000000000000000000" pitchFamily="2" charset="2"/>
                <a:buNone/>
              </a:pP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Basic strategy: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Add 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tense </a:t>
              </a:r>
              <a:r>
                <a:rPr lang="en-US" sz="2400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时态</a:t>
              </a:r>
              <a:r>
                <a:rPr lang="en-US" sz="2400" dirty="0">
                  <a:solidFill>
                    <a:srgbClr val="00B05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and 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voice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语态</a:t>
              </a:r>
              <a:r>
                <a:rPr lang="zh-CN" alt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into 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“to do” </a:t>
              </a:r>
              <a:r>
                <a: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structure!</a:t>
              </a:r>
              <a:endPara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607260" y="761121"/>
            <a:ext cx="377539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不定式的时态和语态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：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5409" y="1550835"/>
            <a:ext cx="8913181" cy="2308324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3200" dirty="0"/>
              <a:t>不 定 式               主 动                         被 动 </a:t>
            </a:r>
            <a:br>
              <a:rPr lang="zh-CN" altLang="en-US" sz="3200" dirty="0"/>
            </a:br>
            <a:r>
              <a:rPr lang="zh-CN" altLang="en-US" sz="2800" dirty="0"/>
              <a:t>一 般                    </a:t>
            </a:r>
            <a:r>
              <a:rPr lang="en-US" sz="2800" dirty="0"/>
              <a:t>to write                         to be written </a:t>
            </a:r>
            <a:br>
              <a:rPr lang="en-US" sz="2800" dirty="0"/>
            </a:br>
            <a:r>
              <a:rPr lang="zh-CN" altLang="en-US" sz="2800" dirty="0"/>
              <a:t>进 行                    </a:t>
            </a:r>
            <a:r>
              <a:rPr lang="en-US" sz="2800" dirty="0"/>
              <a:t>to be writing  </a:t>
            </a:r>
            <a:br>
              <a:rPr lang="en-US" sz="2800" dirty="0"/>
            </a:br>
            <a:r>
              <a:rPr lang="zh-CN" altLang="en-US" sz="2800" dirty="0"/>
              <a:t>完 成                    </a:t>
            </a:r>
            <a:r>
              <a:rPr lang="en-US" sz="2800" dirty="0"/>
              <a:t>to have written            to have been written </a:t>
            </a:r>
            <a:br>
              <a:rPr lang="en-US" sz="2800" dirty="0"/>
            </a:br>
            <a:r>
              <a:rPr lang="zh-CN" altLang="en-US" sz="2800" dirty="0"/>
              <a:t>完成进行            </a:t>
            </a:r>
            <a:r>
              <a:rPr lang="en-US" sz="2800" dirty="0"/>
              <a:t>to have been writing 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2835213" y="248405"/>
            <a:ext cx="2671117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Grammar analysis</a:t>
            </a:r>
            <a:endParaRPr lang="zh-CN" altLang="en-US" sz="2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35338" y="3469807"/>
            <a:ext cx="78861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kumimoji="1"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 It is </a:t>
            </a:r>
            <a:r>
              <a:rPr kumimoji="1" lang="en-US" altLang="zh-CN" sz="2600" b="1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important</a:t>
            </a:r>
            <a:r>
              <a:rPr kumimoji="1" lang="en-US" altLang="zh-CN" sz="2600" b="1" dirty="0">
                <a:solidFill>
                  <a:srgbClr val="33CC3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 Tom to get that job.</a:t>
            </a:r>
            <a:endParaRPr kumimoji="1" lang="en-US" altLang="zh-CN" sz="26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defTabSz="914400"/>
            <a:r>
              <a:rPr kumimoji="1" lang="en-US" altLang="zh-CN" sz="26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It is </a:t>
            </a:r>
            <a:r>
              <a:rPr kumimoji="1" lang="en-US" altLang="zh-CN" sz="2600" b="1" i="1" dirty="0">
                <a:solidFill>
                  <a:srgbClr val="00B0F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kind </a:t>
            </a:r>
            <a:r>
              <a:rPr kumimoji="1" lang="en-US" altLang="zh-CN" sz="26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 </a:t>
            </a:r>
            <a:r>
              <a:rPr kumimoji="1"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 to help me with my homework.</a:t>
            </a:r>
            <a:endParaRPr kumimoji="1" lang="en-US" altLang="zh-CN" sz="26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1526" y="993923"/>
            <a:ext cx="7614986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______( talk ) with him is a great pleasure.</a:t>
            </a:r>
            <a:endParaRPr lang="en-US" altLang="zh-CN" sz="28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______( help ) others is our duty.</a:t>
            </a:r>
            <a:endParaRPr lang="zh-CN" altLang="en-US" sz="28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935338" y="993923"/>
            <a:ext cx="1888823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To talk</a:t>
            </a:r>
            <a:endParaRPr kumimoji="0" lang="en-US" altLang="zh-CN" sz="28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831526" y="1646260"/>
            <a:ext cx="2108200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To help</a:t>
            </a:r>
            <a:endParaRPr kumimoji="0" lang="en-US" altLang="zh-CN" sz="28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13177" y="2185988"/>
            <a:ext cx="6572959" cy="523220"/>
            <a:chOff x="1413177" y="2185988"/>
            <a:chExt cx="6572959" cy="523220"/>
          </a:xfrm>
        </p:grpSpPr>
        <p:sp>
          <p:nvSpPr>
            <p:cNvPr id="19" name="Line 12">
              <a:hlinkClick r:id="" action="ppaction://noaction"/>
            </p:cNvPr>
            <p:cNvSpPr>
              <a:spLocks noChangeShapeType="1"/>
            </p:cNvSpPr>
            <p:nvPr/>
          </p:nvSpPr>
          <p:spPr bwMode="auto">
            <a:xfrm>
              <a:off x="1413177" y="2459038"/>
              <a:ext cx="1199848" cy="0"/>
            </a:xfrm>
            <a:prstGeom prst="line">
              <a:avLst/>
            </a:prstGeom>
            <a:noFill/>
            <a:ln w="127000">
              <a:solidFill>
                <a:srgbClr val="00B0F0"/>
              </a:solidFill>
              <a:rou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2720977" y="2185988"/>
              <a:ext cx="5265159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It is our duty to help others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AutoShape 14"/>
          <p:cNvSpPr/>
          <p:nvPr/>
        </p:nvSpPr>
        <p:spPr bwMode="auto">
          <a:xfrm>
            <a:off x="610646" y="1420813"/>
            <a:ext cx="399949" cy="2362200"/>
          </a:xfrm>
          <a:prstGeom prst="leftBrace">
            <a:avLst>
              <a:gd name="adj1" fmla="val 64583"/>
              <a:gd name="adj2" fmla="val 50000"/>
            </a:avLst>
          </a:prstGeom>
          <a:noFill/>
          <a:ln w="508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3770681" y="3483876"/>
            <a:ext cx="89988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for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2939726" y="3887967"/>
            <a:ext cx="79989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of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697488" y="470703"/>
            <a:ext cx="26981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不定式作主语：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878189" y="2837913"/>
            <a:ext cx="769564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3.It is easy____________ __________    (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学生读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2613025" y="2826678"/>
            <a:ext cx="377068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for the students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to read.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39726" y="74590"/>
            <a:ext cx="2671117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Grammar analysis</a:t>
            </a:r>
            <a:endParaRPr lang="zh-CN" altLang="en-US" sz="2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18" grpId="0"/>
      <p:bldP spid="21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772503" y="2647014"/>
            <a:ext cx="1684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do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53135" y="986180"/>
            <a:ext cx="258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2800" dirty="0" err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的</a:t>
            </a:r>
            <a:r>
              <a:rPr lang="en-US" sz="2800" b="1" dirty="0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单数形式</a:t>
            </a:r>
            <a:endParaRPr 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4759" y="395461"/>
            <a:ext cx="9165759" cy="656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Infinitive as the subject of the sentence:</a:t>
            </a:r>
            <a:r>
              <a:rPr lang="zh-CN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不定式作主语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4759" y="1526804"/>
            <a:ext cx="7907698" cy="6612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1828800">
              <a:lnSpc>
                <a:spcPct val="150000"/>
              </a:lnSpc>
              <a:spcBef>
                <a:spcPct val="401000"/>
              </a:spcBef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Example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1:  </a:t>
            </a: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To help others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is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our duty.</a:t>
            </a:r>
            <a:endParaRPr lang="en-US" altLang="zh-CN" sz="2800" b="1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左大括号 14"/>
          <p:cNvSpPr/>
          <p:nvPr/>
        </p:nvSpPr>
        <p:spPr>
          <a:xfrm rot="5400000" flipH="1" flipV="1">
            <a:off x="3064208" y="1118559"/>
            <a:ext cx="396255" cy="2114550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6" name="文本框 15"/>
          <p:cNvSpPr txBox="1"/>
          <p:nvPr/>
        </p:nvSpPr>
        <p:spPr>
          <a:xfrm>
            <a:off x="2799682" y="2254354"/>
            <a:ext cx="185325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1828800"/>
            <a:r>
              <a:rPr lang="zh-CN" altLang="en-US" sz="2800" b="1" dirty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主语</a:t>
            </a:r>
            <a:endParaRPr lang="zh-CN" altLang="en-US" sz="2800" b="1" dirty="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384776" y="1771628"/>
            <a:ext cx="476723" cy="4320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4710080" y="1400345"/>
            <a:ext cx="269875" cy="4216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710080" y="968516"/>
            <a:ext cx="156726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1828800"/>
            <a:r>
              <a:rPr lang="zh-CN" altLang="en-US" sz="2800" b="1" dirty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系动词</a:t>
            </a:r>
            <a:r>
              <a:rPr lang="en-US" altLang="zh-CN" sz="2800" b="1" dirty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:</a:t>
            </a:r>
            <a:endParaRPr lang="en-US" altLang="zh-CN" sz="2800" b="1" dirty="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左大括号 19"/>
          <p:cNvSpPr/>
          <p:nvPr/>
        </p:nvSpPr>
        <p:spPr>
          <a:xfrm rot="5400000" flipH="1" flipV="1">
            <a:off x="5371295" y="1444083"/>
            <a:ext cx="396255" cy="1415849"/>
          </a:xfrm>
          <a:prstGeom prst="leftBrac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1" name="文本框 20"/>
          <p:cNvSpPr txBox="1"/>
          <p:nvPr/>
        </p:nvSpPr>
        <p:spPr>
          <a:xfrm>
            <a:off x="5057912" y="2194659"/>
            <a:ext cx="142308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1828800"/>
            <a:r>
              <a:rPr lang="zh-CN" altLang="en-US" sz="2800" b="1" dirty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表语</a:t>
            </a:r>
            <a:endParaRPr lang="zh-CN" altLang="en-US" sz="2800" b="1" dirty="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5459" y="2990931"/>
            <a:ext cx="8829241" cy="64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9144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Example</a:t>
            </a:r>
            <a:r>
              <a:rPr lang="zh-CN" altLang="en-US" sz="27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2:  </a:t>
            </a:r>
            <a:r>
              <a:rPr lang="en-US" altLang="zh-CN" sz="27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To get good grades </a:t>
            </a:r>
            <a:r>
              <a:rPr lang="en-US" altLang="zh-CN" sz="27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requires</a:t>
            </a:r>
            <a:r>
              <a:rPr lang="en-US" altLang="zh-CN" sz="27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7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 lot of hard work.</a:t>
            </a:r>
            <a:endParaRPr lang="en-US" altLang="zh-CN" sz="2700" b="1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左大括号 22"/>
          <p:cNvSpPr/>
          <p:nvPr/>
        </p:nvSpPr>
        <p:spPr>
          <a:xfrm rot="5400000" flipH="1" flipV="1">
            <a:off x="3407129" y="2354059"/>
            <a:ext cx="495300" cy="2691512"/>
          </a:xfrm>
          <a:prstGeom prst="leftBrac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24" name="文本框 23"/>
          <p:cNvSpPr txBox="1"/>
          <p:nvPr/>
        </p:nvSpPr>
        <p:spPr>
          <a:xfrm>
            <a:off x="3094776" y="4207726"/>
            <a:ext cx="1097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do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190443" y="3742622"/>
            <a:ext cx="90601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defTabSz="1828800"/>
            <a:r>
              <a:rPr lang="zh-CN" altLang="en-US" sz="2800" b="1" dirty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主语</a:t>
            </a:r>
            <a:endParaRPr lang="zh-CN" altLang="en-US" sz="2800" b="1" dirty="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973256" y="3060168"/>
            <a:ext cx="1328226" cy="6137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cxnSp>
        <p:nvCxnSpPr>
          <p:cNvPr id="27" name="直接箭头连接符 26"/>
          <p:cNvCxnSpPr/>
          <p:nvPr/>
        </p:nvCxnSpPr>
        <p:spPr>
          <a:xfrm flipH="1">
            <a:off x="5104360" y="3682817"/>
            <a:ext cx="319405" cy="3714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4220572" y="3967787"/>
            <a:ext cx="162736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谓语动词</a:t>
            </a:r>
            <a:endParaRPr lang="zh-CN" altLang="en-US" sz="2800" b="1" dirty="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220572" y="4421320"/>
            <a:ext cx="167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黑体" panose="02010609060101010101" charset="-122"/>
                <a:ea typeface="黑体" panose="02010609060101010101" charset="-122"/>
              </a:rPr>
              <a:t>单数形式</a:t>
            </a:r>
            <a:endParaRPr lang="en-US" altLang="zh-CN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左大括号 29"/>
          <p:cNvSpPr/>
          <p:nvPr/>
        </p:nvSpPr>
        <p:spPr>
          <a:xfrm rot="5400000" flipH="1" flipV="1">
            <a:off x="7457938" y="2343023"/>
            <a:ext cx="495300" cy="2606507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31" name="文本框 30"/>
          <p:cNvSpPr txBox="1"/>
          <p:nvPr/>
        </p:nvSpPr>
        <p:spPr>
          <a:xfrm>
            <a:off x="7175246" y="3834737"/>
            <a:ext cx="90601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defTabSz="1828800"/>
            <a:r>
              <a:rPr lang="zh-CN" altLang="en-US" sz="2800" b="1" dirty="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宾语</a:t>
            </a:r>
            <a:endParaRPr lang="zh-CN" altLang="en-US" sz="2800" b="1" dirty="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702945" y="5500005"/>
            <a:ext cx="13850620" cy="0"/>
          </a:xfrm>
          <a:prstGeom prst="line">
            <a:avLst/>
          </a:prstGeom>
          <a:ln>
            <a:solidFill>
              <a:srgbClr val="7F94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3221302" y="59415"/>
            <a:ext cx="20946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Grammar analysis</a:t>
            </a:r>
            <a:endParaRPr lang="zh-CN" alt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6" grpId="0" animBg="1"/>
      <p:bldP spid="28" grpId="0"/>
      <p:bldP spid="29" grpId="0"/>
      <p:bldP spid="30" grpId="0" animBg="1"/>
      <p:bldP spid="31" grpId="0"/>
    </p:bldLst>
  </p:timing>
</p:sld>
</file>

<file path=ppt/tags/tag1.xml><?xml version="1.0" encoding="utf-8"?>
<p:tagLst xmlns:p="http://schemas.openxmlformats.org/presentationml/2006/main">
  <p:tag name="AS_UNIQUEID" val="13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p="http://schemas.openxmlformats.org/presentationml/2006/main">
  <p:tag name="AS_UNIQUEID" val="1583"/>
  <p:tag name="KSO_WM_UNIT_PLACING_PICTURE_USER_VIEWPORT" val="{&quot;height&quot;:2838.924409448819,&quot;width&quot;:2838.924409448819}"/>
</p:tagLst>
</file>

<file path=ppt/tags/tag3.xml><?xml version="1.0" encoding="utf-8"?>
<p:tagLst xmlns:p="http://schemas.openxmlformats.org/presentationml/2006/main">
  <p:tag name="AS_UNIQUEID" val="159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9746E"/>
      </a:accent1>
      <a:accent2>
        <a:srgbClr val="ED935C"/>
      </a:accent2>
      <a:accent3>
        <a:srgbClr val="FDD069"/>
      </a:accent3>
      <a:accent4>
        <a:srgbClr val="78B6A9"/>
      </a:accent4>
      <a:accent5>
        <a:srgbClr val="AB7DB6"/>
      </a:accent5>
      <a:accent6>
        <a:srgbClr val="4D4D4D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E9746E"/>
    </a:accent1>
    <a:accent2>
      <a:srgbClr val="ED935C"/>
    </a:accent2>
    <a:accent3>
      <a:srgbClr val="FDD069"/>
    </a:accent3>
    <a:accent4>
      <a:srgbClr val="78B6A9"/>
    </a:accent4>
    <a:accent5>
      <a:srgbClr val="AB7DB6"/>
    </a:accent5>
    <a:accent6>
      <a:srgbClr val="4D4D4D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6409</Words>
  <Application>WPS 演示</Application>
  <PresentationFormat>全屏显示(16:9)</PresentationFormat>
  <Paragraphs>297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Century Gothic</vt:lpstr>
      <vt:lpstr>Times New Roman</vt:lpstr>
      <vt:lpstr>华文行楷</vt:lpstr>
      <vt:lpstr>等线</vt:lpstr>
      <vt:lpstr>Times New Roman</vt:lpstr>
      <vt:lpstr>黑体</vt:lpstr>
      <vt:lpstr>Arial</vt:lpstr>
      <vt:lpstr>Calibri</vt:lpstr>
      <vt:lpstr>Arial Unicode MS</vt:lpstr>
      <vt:lpstr>HelveticaNeue</vt:lpstr>
      <vt:lpstr>Corbel</vt:lpstr>
      <vt:lpstr>华文新魏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24147</cp:lastModifiedBy>
  <cp:revision>11</cp:revision>
  <cp:lastPrinted>2021-01-15T09:46:00Z</cp:lastPrinted>
  <dcterms:created xsi:type="dcterms:W3CDTF">2021-01-15T09:46:00Z</dcterms:created>
  <dcterms:modified xsi:type="dcterms:W3CDTF">2022-02-25T08:39:39Z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22A0183FE6D341EC8312D40DFAB2212D</vt:lpwstr>
  </property>
  <property fmtid="{D5CDD505-2E9C-101B-9397-08002B2CF9AE}" pid="7" name="KSOProductBuildVer">
    <vt:lpwstr>2052-11.8.2.8411</vt:lpwstr>
  </property>
</Properties>
</file>