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37" r:id="rId3"/>
    <p:sldId id="263" r:id="rId4"/>
    <p:sldId id="328" r:id="rId5"/>
    <p:sldId id="329" r:id="rId6"/>
    <p:sldId id="330" r:id="rId7"/>
    <p:sldId id="332" r:id="rId8"/>
    <p:sldId id="306" r:id="rId9"/>
    <p:sldId id="333" r:id="rId10"/>
    <p:sldId id="335" r:id="rId11"/>
    <p:sldId id="336" r:id="rId12"/>
    <p:sldId id="339" r:id="rId13"/>
    <p:sldId id="340" r:id="rId15"/>
    <p:sldId id="307" r:id="rId16"/>
    <p:sldId id="342" r:id="rId17"/>
    <p:sldId id="343" r:id="rId18"/>
    <p:sldId id="344" r:id="rId19"/>
    <p:sldId id="360" r:id="rId20"/>
    <p:sldId id="361" r:id="rId21"/>
    <p:sldId id="363" r:id="rId22"/>
    <p:sldId id="276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9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887" y="376887"/>
            <a:ext cx="11438227" cy="6104227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4794" y="254794"/>
            <a:ext cx="11682412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5" y="-732"/>
            <a:ext cx="2858105" cy="1707439"/>
          </a:xfrm>
          <a:prstGeom prst="rect">
            <a:avLst/>
          </a:prstGeom>
        </p:spPr>
      </p:pic>
      <p:pic>
        <p:nvPicPr>
          <p:cNvPr id="10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1186" y="4769255"/>
            <a:ext cx="3080814" cy="208874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887" y="376887"/>
            <a:ext cx="11438227" cy="6104227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4794" y="254794"/>
            <a:ext cx="11682412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5" y="-732"/>
            <a:ext cx="5163760" cy="3084843"/>
          </a:xfrm>
          <a:prstGeom prst="rect">
            <a:avLst/>
          </a:prstGeom>
        </p:spPr>
      </p:pic>
      <p:pic>
        <p:nvPicPr>
          <p:cNvPr id="10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7635" y="3083814"/>
            <a:ext cx="5566130" cy="3773751"/>
          </a:xfrm>
          <a:prstGeom prst="rect">
            <a:avLst/>
          </a:prstGeom>
        </p:spPr>
      </p:pic>
      <p:pic>
        <p:nvPicPr>
          <p:cNvPr id="11" name="稻壳儿搜索;幻雨工作室_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 hasCustomPrompt="1"/>
          </p:nvPr>
        </p:nvSpPr>
        <p:spPr>
          <a:xfrm>
            <a:off x="609600" y="1473200"/>
            <a:ext cx="10979150" cy="20447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 hasCustomPrompt="1"/>
          </p:nvPr>
        </p:nvSpPr>
        <p:spPr>
          <a:xfrm>
            <a:off x="609600" y="3663950"/>
            <a:ext cx="10979150" cy="98425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ct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ct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ct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ct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ct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r="16831" b="37438"/>
          <a:stretch>
            <a:fillRect/>
          </a:stretch>
        </p:blipFill>
        <p:spPr>
          <a:xfrm>
            <a:off x="0" y="0"/>
            <a:ext cx="12477135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r="16831" b="37438"/>
          <a:stretch>
            <a:fillRect/>
          </a:stretch>
        </p:blipFill>
        <p:spPr>
          <a:xfrm>
            <a:off x="0" y="0"/>
            <a:ext cx="1247713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t="28848" r="16831" b="37438"/>
          <a:stretch>
            <a:fillRect/>
          </a:stretch>
        </p:blipFill>
        <p:spPr>
          <a:xfrm flipV="1">
            <a:off x="0" y="0"/>
            <a:ext cx="12477135" cy="36957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5995-A343-4C51-BCB1-6B09805098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FC36-2F75-47CC-BEE3-689ADAAF81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92A2-F409-435B-BB84-EFB6EF77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09DBA-E70B-4CFF-95E3-8582E640D76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4" Type="http://schemas.openxmlformats.org/officeDocument/2006/relationships/slideLayout" Target="../slideLayouts/slideLayout3.xml"/><Relationship Id="rId13" Type="http://schemas.openxmlformats.org/officeDocument/2006/relationships/image" Target="../media/image19.png"/><Relationship Id="rId12" Type="http://schemas.microsoft.com/office/2007/relationships/media" Target="../media/media1.mp3"/><Relationship Id="rId11" Type="http://schemas.openxmlformats.org/officeDocument/2006/relationships/audio" Target="../media/media1.mp3"/><Relationship Id="rId10" Type="http://schemas.openxmlformats.org/officeDocument/2006/relationships/image" Target="../media/image18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9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Unit 5 读写课…"/>
          <p:cNvSpPr txBox="1"/>
          <p:nvPr>
            <p:ph type="ctrTitle"/>
          </p:nvPr>
        </p:nvSpPr>
        <p:spPr>
          <a:xfrm>
            <a:off x="815658" y="769669"/>
            <a:ext cx="10979150" cy="2044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       </a:t>
            </a: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  <a:t>        </a:t>
            </a:r>
            <a:b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  <a:t>                </a:t>
            </a:r>
            <a:b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b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b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b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b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  <a:t>Unit 2 </a:t>
            </a:r>
            <a: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entury Gothic" panose="020B0502020202020204" pitchFamily="34" charset="0"/>
              </a:rPr>
              <a:t>Healthy Lifestyle---</a:t>
            </a:r>
            <a:b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entury Gothic" panose="020B0502020202020204" pitchFamily="34" charset="0"/>
              </a:rPr>
            </a:br>
            <a: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  <a:t>Period 4 Using Language 1</a:t>
            </a:r>
            <a:b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r>
              <a:rPr lang="en-US" altLang="zh-CN" sz="3555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Giving advice on changing bad habits</a:t>
            </a:r>
            <a:br>
              <a:rPr lang="en-US" altLang="zh-CN" sz="3555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endParaRPr sz="3555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连按此项以编辑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33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0130" y="2708878"/>
            <a:ext cx="7046248" cy="39689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04430" y="332105"/>
            <a:ext cx="4084320" cy="43751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68580" tIns="34290" rIns="68580" bIns="34290" rtlCol="0">
            <a:spAutoFit/>
          </a:bodyPr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人教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  </a:t>
            </a:r>
            <a:r>
              <a:rPr lang="zh-CN" altLang="en-US" sz="2400" b="1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选择性必修 第三册</a:t>
            </a:r>
            <a:endParaRPr lang="zh-CN" altLang="en-US" sz="2400" b="1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tell"/>
          <p:cNvSpPr txBox="1"/>
          <p:nvPr/>
        </p:nvSpPr>
        <p:spPr>
          <a:xfrm>
            <a:off x="732469" y="391945"/>
            <a:ext cx="1205230" cy="51244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6100" b="1">
                <a:solidFill>
                  <a:srgbClr val="F5F8EB"/>
                </a:solidFill>
              </a:defRPr>
            </a:lvl1pPr>
          </a:lstStyle>
          <a:p>
            <a:r>
              <a:rPr sz="3000">
                <a:solidFill>
                  <a:schemeClr val="tx2">
                    <a:lumMod val="50000"/>
                  </a:schemeClr>
                </a:solidFill>
              </a:rPr>
              <a:t>retell</a:t>
            </a:r>
            <a:endParaRPr sz="300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94" name="I’m having a lot of trouble with my listening."/>
          <p:cNvGrpSpPr/>
          <p:nvPr/>
        </p:nvGrpSpPr>
        <p:grpSpPr>
          <a:xfrm>
            <a:off x="2251508" y="437982"/>
            <a:ext cx="7688494" cy="590551"/>
            <a:chOff x="-214630" y="0"/>
            <a:chExt cx="15376984" cy="1181100"/>
          </a:xfrm>
        </p:grpSpPr>
        <p:sp>
          <p:nvSpPr>
            <p:cNvPr id="193" name="I’m having a lot of trouble with my listening."/>
            <p:cNvSpPr txBox="1"/>
            <p:nvPr/>
          </p:nvSpPr>
          <p:spPr>
            <a:xfrm>
              <a:off x="866" y="0"/>
              <a:ext cx="13272767" cy="9321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5800" b="1"/>
              </a:lvl1pPr>
            </a:lstStyle>
            <a:p>
              <a:r>
                <a:rPr sz="2700">
                  <a:solidFill>
                    <a:schemeClr val="tx2">
                      <a:lumMod val="50000"/>
                    </a:schemeClr>
                  </a:solidFill>
                </a:rPr>
                <a:t>I’m having a lot of trouble</a:t>
              </a:r>
              <a:r>
                <a:rPr lang="en-US" sz="2700">
                  <a:solidFill>
                    <a:schemeClr val="tx2">
                      <a:lumMod val="50000"/>
                    </a:schemeClr>
                  </a:solidFill>
                </a:rPr>
                <a:t> sleeping</a:t>
              </a:r>
              <a:r>
                <a:rPr sz="270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sz="27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192" name="I’m having a lot of trouble with my listening. I’m having a lot of trouble with my listening." descr="I’m having a lot of trouble with my listening. I’m having a lot of trouble with my listening.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214630" y="0"/>
              <a:ext cx="15376984" cy="1181100"/>
            </a:xfrm>
            <a:prstGeom prst="rect">
              <a:avLst/>
            </a:prstGeom>
            <a:effectLst/>
          </p:spPr>
        </p:pic>
      </p:grpSp>
      <p:sp>
        <p:nvSpPr>
          <p:cNvPr id="195" name="I find it difficult/challenging/demanding to..."/>
          <p:cNvSpPr txBox="1"/>
          <p:nvPr/>
        </p:nvSpPr>
        <p:spPr>
          <a:xfrm>
            <a:off x="1823614" y="1232730"/>
            <a:ext cx="4568825" cy="46609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4600"/>
            </a:lvl1pPr>
          </a:lstStyle>
          <a:p>
            <a:r>
              <a:rPr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find it difficult/challenging to...</a:t>
            </a:r>
            <a:endParaRPr sz="27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I find it really a challenge/headache for me to..."/>
          <p:cNvSpPr txBox="1"/>
          <p:nvPr/>
        </p:nvSpPr>
        <p:spPr>
          <a:xfrm>
            <a:off x="1752017" y="1762828"/>
            <a:ext cx="6642100" cy="46609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4600"/>
            </a:lvl1pPr>
          </a:lstStyle>
          <a:p>
            <a:r>
              <a:rPr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find it really a challenge/headache for me to...</a:t>
            </a:r>
            <a:endParaRPr sz="27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I have been struggling with..."/>
          <p:cNvSpPr txBox="1"/>
          <p:nvPr/>
        </p:nvSpPr>
        <p:spPr>
          <a:xfrm>
            <a:off x="1819557" y="2272439"/>
            <a:ext cx="4060825" cy="46609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4600"/>
            </a:lvl1pPr>
          </a:lstStyle>
          <a:p>
            <a:r>
              <a:rPr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been struggling with...</a:t>
            </a:r>
            <a:endParaRPr sz="27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I have difficulty/problems in..."/>
          <p:cNvSpPr txBox="1"/>
          <p:nvPr/>
        </p:nvSpPr>
        <p:spPr>
          <a:xfrm>
            <a:off x="1449672" y="2758841"/>
            <a:ext cx="5892160" cy="46609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>
              <a:defRPr sz="4600"/>
            </a:lvl1pPr>
          </a:lstStyle>
          <a:p>
            <a:r>
              <a:rPr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difficulty/problems in...</a:t>
            </a:r>
            <a:endParaRPr sz="27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What troubles/bothers me most is...…"/>
          <p:cNvSpPr txBox="1"/>
          <p:nvPr/>
        </p:nvSpPr>
        <p:spPr>
          <a:xfrm>
            <a:off x="1823682" y="3755361"/>
            <a:ext cx="6940550" cy="221043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30000"/>
              </a:lnSpc>
              <a:defRPr sz="4600"/>
            </a:pPr>
            <a:r>
              <a:rPr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troubles/bothers me most is...</a:t>
            </a:r>
            <a:endParaRPr sz="27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defRPr sz="4600"/>
            </a:pPr>
            <a:r>
              <a:rPr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biggest headache is...</a:t>
            </a:r>
            <a:endParaRPr sz="27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defRPr sz="4600"/>
            </a:pPr>
            <a:r>
              <a:rPr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top challenge is...</a:t>
            </a:r>
            <a:endParaRPr sz="27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defRPr sz="4600"/>
            </a:pPr>
            <a:r>
              <a:rPr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....… is a big difficu</a:t>
            </a:r>
            <a:r>
              <a:rPr lang="en-US"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lty</a:t>
            </a:r>
            <a:r>
              <a:rPr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challenge/ struggle for me</a:t>
            </a:r>
            <a:endParaRPr sz="27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I really have no idea how to..."/>
          <p:cNvSpPr txBox="1"/>
          <p:nvPr/>
        </p:nvSpPr>
        <p:spPr>
          <a:xfrm>
            <a:off x="1817652" y="3245790"/>
            <a:ext cx="4222750" cy="46609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4600"/>
            </a:lvl1pPr>
          </a:lstStyle>
          <a:p>
            <a:r>
              <a:rPr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really have no idea how to... </a:t>
            </a:r>
            <a:endParaRPr sz="27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矩形 81"/>
          <p:cNvSpPr/>
          <p:nvPr/>
        </p:nvSpPr>
        <p:spPr>
          <a:xfrm flipH="1">
            <a:off x="5494880" y="3185882"/>
            <a:ext cx="902453" cy="20142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 rot="2700000">
            <a:off x="5036862" y="4253833"/>
            <a:ext cx="902127" cy="201499"/>
          </a:xfrm>
          <a:prstGeom prst="rect">
            <a:avLst/>
          </a:prstGeom>
          <a:solidFill>
            <a:srgbClr val="E76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 rot="8819294">
            <a:off x="5020654" y="2015073"/>
            <a:ext cx="902127" cy="201499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9" name="组合 168"/>
          <p:cNvGrpSpPr/>
          <p:nvPr/>
        </p:nvGrpSpPr>
        <p:grpSpPr>
          <a:xfrm>
            <a:off x="5497197" y="1100000"/>
            <a:ext cx="1459423" cy="1458566"/>
            <a:chOff x="3728556" y="1438238"/>
            <a:chExt cx="1459423" cy="1458566"/>
          </a:xfrm>
        </p:grpSpPr>
        <p:sp>
          <p:nvSpPr>
            <p:cNvPr id="86" name="椭圆 85"/>
            <p:cNvSpPr/>
            <p:nvPr/>
          </p:nvSpPr>
          <p:spPr>
            <a:xfrm>
              <a:off x="3728556" y="1438238"/>
              <a:ext cx="1459095" cy="1458566"/>
            </a:xfrm>
            <a:prstGeom prst="ellipse">
              <a:avLst/>
            </a:prstGeom>
            <a:gradFill>
              <a:gsLst>
                <a:gs pos="0">
                  <a:srgbClr val="CFCFCF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108"/>
            <p:cNvSpPr/>
            <p:nvPr/>
          </p:nvSpPr>
          <p:spPr>
            <a:xfrm rot="2700000">
              <a:off x="4377942" y="1813423"/>
              <a:ext cx="539894" cy="1080180"/>
            </a:xfrm>
            <a:custGeom>
              <a:avLst/>
              <a:gdLst>
                <a:gd name="connsiteX0" fmla="*/ 0 w 777239"/>
                <a:gd name="connsiteY0" fmla="*/ 0 h 1554478"/>
                <a:gd name="connsiteX1" fmla="*/ 777239 w 777239"/>
                <a:gd name="connsiteY1" fmla="*/ 777239 h 1554478"/>
                <a:gd name="connsiteX2" fmla="*/ 0 w 777239"/>
                <a:gd name="connsiteY2" fmla="*/ 1554478 h 155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239" h="1554478">
                  <a:moveTo>
                    <a:pt x="0" y="0"/>
                  </a:moveTo>
                  <a:cubicBezTo>
                    <a:pt x="429257" y="0"/>
                    <a:pt x="777239" y="347982"/>
                    <a:pt x="777239" y="777239"/>
                  </a:cubicBezTo>
                  <a:cubicBezTo>
                    <a:pt x="777239" y="1206496"/>
                    <a:pt x="429257" y="1554478"/>
                    <a:pt x="0" y="155447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63500" dir="33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18014" y="1627627"/>
              <a:ext cx="1080180" cy="1079788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0" name="文本框 24"/>
            <p:cNvSpPr txBox="1"/>
            <p:nvPr/>
          </p:nvSpPr>
          <p:spPr>
            <a:xfrm>
              <a:off x="4099311" y="1814995"/>
              <a:ext cx="685733" cy="641373"/>
            </a:xfrm>
            <a:prstGeom prst="rect">
              <a:avLst/>
            </a:prstGeom>
            <a:noFill/>
            <a:effectLst>
              <a:innerShdw blurRad="152400" dist="50800" dir="13500000">
                <a:srgbClr val="925700">
                  <a:alpha val="54000"/>
                </a:srgb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>
                  <a:solidFill>
                    <a:srgbClr val="FFB850"/>
                  </a:solidFill>
                  <a:effectLst>
                    <a:innerShdw blurRad="50800" dist="50800" dir="13500000">
                      <a:srgbClr val="925700">
                        <a:alpha val="65000"/>
                      </a:srgbClr>
                    </a:innerShdw>
                  </a:effectLst>
                  <a:latin typeface="Impact" panose="020B0806030902050204" pitchFamily="34" charset="0"/>
                </a:rPr>
                <a:t>01</a:t>
              </a:r>
              <a:endParaRPr lang="zh-CN" altLang="en-US" sz="3600">
                <a:solidFill>
                  <a:srgbClr val="FFB850"/>
                </a:solidFill>
                <a:effectLst>
                  <a:innerShdw blurRad="50800" dist="50800" dir="13500000">
                    <a:srgbClr val="925700">
                      <a:alpha val="65000"/>
                    </a:srgb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113" name="椭圆 112"/>
          <p:cNvSpPr/>
          <p:nvPr/>
        </p:nvSpPr>
        <p:spPr>
          <a:xfrm>
            <a:off x="3416051" y="2306582"/>
            <a:ext cx="1917894" cy="1917202"/>
          </a:xfrm>
          <a:prstGeom prst="ellipse">
            <a:avLst/>
          </a:prstGeom>
          <a:gradFill>
            <a:gsLst>
              <a:gs pos="0">
                <a:srgbClr val="CFCFCF"/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8" name="组合 167"/>
          <p:cNvGrpSpPr/>
          <p:nvPr/>
        </p:nvGrpSpPr>
        <p:grpSpPr>
          <a:xfrm>
            <a:off x="5911067" y="4223456"/>
            <a:ext cx="1459424" cy="1458566"/>
            <a:chOff x="6939299" y="4556024"/>
            <a:chExt cx="1459424" cy="1458566"/>
          </a:xfrm>
        </p:grpSpPr>
        <p:sp>
          <p:nvSpPr>
            <p:cNvPr id="150" name="椭圆 149"/>
            <p:cNvSpPr/>
            <p:nvPr/>
          </p:nvSpPr>
          <p:spPr>
            <a:xfrm>
              <a:off x="6939299" y="4556024"/>
              <a:ext cx="1459095" cy="1458566"/>
            </a:xfrm>
            <a:prstGeom prst="ellipse">
              <a:avLst/>
            </a:prstGeom>
            <a:gradFill>
              <a:gsLst>
                <a:gs pos="0">
                  <a:srgbClr val="CFCFCF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2" name="任意多边形 172"/>
            <p:cNvSpPr/>
            <p:nvPr/>
          </p:nvSpPr>
          <p:spPr>
            <a:xfrm rot="2700000">
              <a:off x="7588685" y="4931210"/>
              <a:ext cx="539895" cy="1080180"/>
            </a:xfrm>
            <a:custGeom>
              <a:avLst/>
              <a:gdLst>
                <a:gd name="connsiteX0" fmla="*/ 0 w 777239"/>
                <a:gd name="connsiteY0" fmla="*/ 0 h 1554478"/>
                <a:gd name="connsiteX1" fmla="*/ 777239 w 777239"/>
                <a:gd name="connsiteY1" fmla="*/ 777239 h 1554478"/>
                <a:gd name="connsiteX2" fmla="*/ 0 w 777239"/>
                <a:gd name="connsiteY2" fmla="*/ 1554478 h 155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239" h="1554478">
                  <a:moveTo>
                    <a:pt x="0" y="0"/>
                  </a:moveTo>
                  <a:cubicBezTo>
                    <a:pt x="429257" y="0"/>
                    <a:pt x="777239" y="347982"/>
                    <a:pt x="777239" y="777239"/>
                  </a:cubicBezTo>
                  <a:cubicBezTo>
                    <a:pt x="777239" y="1206496"/>
                    <a:pt x="429257" y="1554478"/>
                    <a:pt x="0" y="155447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63500" dir="33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3" name="椭圆 152"/>
            <p:cNvSpPr/>
            <p:nvPr/>
          </p:nvSpPr>
          <p:spPr>
            <a:xfrm>
              <a:off x="7128756" y="4745413"/>
              <a:ext cx="1080179" cy="1079789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4" name="文本框 90"/>
            <p:cNvSpPr txBox="1"/>
            <p:nvPr/>
          </p:nvSpPr>
          <p:spPr>
            <a:xfrm>
              <a:off x="7274835" y="4930583"/>
              <a:ext cx="788018" cy="646181"/>
            </a:xfrm>
            <a:prstGeom prst="rect">
              <a:avLst/>
            </a:prstGeom>
            <a:noFill/>
            <a:effectLst>
              <a:innerShdw blurRad="152400" dist="50800" dir="13500000">
                <a:srgbClr val="925700">
                  <a:alpha val="54000"/>
                </a:srgb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>
                  <a:solidFill>
                    <a:srgbClr val="E76F71"/>
                  </a:solidFill>
                  <a:effectLst>
                    <a:innerShdw blurRad="50800" dist="50800" dir="13500000">
                      <a:srgbClr val="8D171A">
                        <a:alpha val="64706"/>
                      </a:srgbClr>
                    </a:innerShdw>
                  </a:effectLst>
                  <a:latin typeface="Impact" panose="020B0806030902050204" pitchFamily="34" charset="0"/>
                </a:rPr>
                <a:t>03</a:t>
              </a:r>
              <a:endParaRPr lang="zh-CN" altLang="en-US" sz="3600">
                <a:solidFill>
                  <a:srgbClr val="E76F71"/>
                </a:solidFill>
                <a:effectLst>
                  <a:innerShdw blurRad="50800" dist="50800" dir="13500000">
                    <a:srgbClr val="8D171A">
                      <a:alpha val="64706"/>
                    </a:srgb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3677903" y="2534671"/>
            <a:ext cx="1419832" cy="1419320"/>
            <a:chOff x="5359696" y="3002243"/>
            <a:chExt cx="1419832" cy="1419320"/>
          </a:xfrm>
        </p:grpSpPr>
        <p:sp>
          <p:nvSpPr>
            <p:cNvPr id="116" name="椭圆 115"/>
            <p:cNvSpPr/>
            <p:nvPr/>
          </p:nvSpPr>
          <p:spPr>
            <a:xfrm>
              <a:off x="5359696" y="3002243"/>
              <a:ext cx="1419832" cy="1419320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64" name="组合 163"/>
            <p:cNvGrpSpPr/>
            <p:nvPr/>
          </p:nvGrpSpPr>
          <p:grpSpPr>
            <a:xfrm>
              <a:off x="5802777" y="3421145"/>
              <a:ext cx="533669" cy="668376"/>
              <a:chOff x="5775881" y="3583197"/>
              <a:chExt cx="533669" cy="668376"/>
            </a:xfrm>
          </p:grpSpPr>
          <p:sp>
            <p:nvSpPr>
              <p:cNvPr id="162" name="KSO_Shape"/>
              <p:cNvSpPr/>
              <p:nvPr/>
            </p:nvSpPr>
            <p:spPr>
              <a:xfrm>
                <a:off x="5877232" y="3583197"/>
                <a:ext cx="383743" cy="546902"/>
              </a:xfrm>
              <a:custGeom>
                <a:avLst/>
                <a:gdLst>
                  <a:gd name="connsiteX0" fmla="*/ 586581 w 1173161"/>
                  <a:gd name="connsiteY0" fmla="*/ 0 h 1672438"/>
                  <a:gd name="connsiteX1" fmla="*/ 1001356 w 1173161"/>
                  <a:gd name="connsiteY1" fmla="*/ 171806 h 1672438"/>
                  <a:gd name="connsiteX2" fmla="*/ 1001356 w 1173161"/>
                  <a:gd name="connsiteY2" fmla="*/ 1001357 h 1672438"/>
                  <a:gd name="connsiteX3" fmla="*/ 586581 w 1173161"/>
                  <a:gd name="connsiteY3" fmla="*/ 1672438 h 1672438"/>
                  <a:gd name="connsiteX4" fmla="*/ 171805 w 1173161"/>
                  <a:gd name="connsiteY4" fmla="*/ 1001357 h 1672438"/>
                  <a:gd name="connsiteX5" fmla="*/ 171805 w 1173161"/>
                  <a:gd name="connsiteY5" fmla="*/ 171806 h 1672438"/>
                  <a:gd name="connsiteX6" fmla="*/ 586581 w 1173161"/>
                  <a:gd name="connsiteY6" fmla="*/ 0 h 167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3161" h="1672438">
                    <a:moveTo>
                      <a:pt x="586581" y="0"/>
                    </a:moveTo>
                    <a:cubicBezTo>
                      <a:pt x="736700" y="0"/>
                      <a:pt x="886819" y="57269"/>
                      <a:pt x="1001356" y="171806"/>
                    </a:cubicBezTo>
                    <a:cubicBezTo>
                      <a:pt x="1230430" y="400880"/>
                      <a:pt x="1230430" y="772282"/>
                      <a:pt x="1001356" y="1001357"/>
                    </a:cubicBezTo>
                    <a:cubicBezTo>
                      <a:pt x="820380" y="1182333"/>
                      <a:pt x="682121" y="1406027"/>
                      <a:pt x="586581" y="1672438"/>
                    </a:cubicBezTo>
                    <a:cubicBezTo>
                      <a:pt x="491040" y="1406027"/>
                      <a:pt x="352782" y="1182333"/>
                      <a:pt x="171805" y="1001357"/>
                    </a:cubicBezTo>
                    <a:cubicBezTo>
                      <a:pt x="-57269" y="772282"/>
                      <a:pt x="-57269" y="400880"/>
                      <a:pt x="171805" y="171806"/>
                    </a:cubicBezTo>
                    <a:cubicBezTo>
                      <a:pt x="286343" y="57269"/>
                      <a:pt x="436462" y="0"/>
                      <a:pt x="586581" y="0"/>
                    </a:cubicBezTo>
                    <a:close/>
                  </a:path>
                </a:pathLst>
              </a:custGeom>
              <a:solidFill>
                <a:srgbClr val="E87A2E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57600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5775881" y="4082003"/>
                <a:ext cx="533669" cy="169570"/>
              </a:xfrm>
              <a:prstGeom prst="ellipse">
                <a:avLst/>
              </a:prstGeom>
              <a:noFill/>
              <a:ln>
                <a:solidFill>
                  <a:srgbClr val="E87A2E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矩形 6"/>
          <p:cNvSpPr/>
          <p:nvPr/>
        </p:nvSpPr>
        <p:spPr>
          <a:xfrm>
            <a:off x="452120" y="1867535"/>
            <a:ext cx="2667000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+mn-cs"/>
              </a:rPr>
              <a:t>What expressions does Doctor use to give suggestions?</a:t>
            </a:r>
            <a:endParaRPr lang="en-US" altLang="zh-CN" sz="3200" b="1" dirty="0">
              <a:solidFill>
                <a:schemeClr val="tx1"/>
              </a:solidFill>
              <a:latin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55840" y="836295"/>
            <a:ext cx="1390967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..., </a:t>
            </a:r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don’t keep your </a:t>
            </a:r>
            <a:endParaRPr lang="en-US" altLang="zh-CN" sz="36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phone in your </a:t>
            </a:r>
            <a:endParaRPr lang="en-US" altLang="zh-CN" sz="36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bedroom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at night.</a:t>
            </a:r>
            <a:endParaRPr lang="en-US" altLang="zh-C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58785" y="2821305"/>
            <a:ext cx="403669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...</a:t>
            </a:r>
            <a:r>
              <a:rPr lang="en-US" altLang="zh-CN" sz="3600" b="1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you must take small steps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to begin with.</a:t>
            </a:r>
            <a:endParaRPr lang="en-US" altLang="zh-C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03465" y="4471035"/>
            <a:ext cx="481076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...</a:t>
            </a:r>
            <a:r>
              <a:rPr lang="en-US" altLang="zh-CN" sz="36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make the routine to turn off your phone and walk outside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- for just five minutes. </a:t>
            </a:r>
            <a:endParaRPr lang="en-US" altLang="zh-C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06601" y="215900"/>
            <a:ext cx="78790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ClrTx/>
              <a:buSzTx/>
              <a:buFontTx/>
            </a:pPr>
            <a:r>
              <a:rPr lang="en-US" altLang="zh-CN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Activity 4: Language focus Two</a:t>
            </a:r>
            <a:endParaRPr lang="en-US" altLang="zh-CN" sz="4000" b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8" name="Can you think of other expressions?"/>
          <p:cNvSpPr/>
          <p:nvPr/>
        </p:nvSpPr>
        <p:spPr>
          <a:xfrm>
            <a:off x="14605" y="4754880"/>
            <a:ext cx="6243320" cy="2020570"/>
          </a:xfrm>
          <a:prstGeom prst="wedgeEllipseCallout">
            <a:avLst>
              <a:gd name="adj1" fmla="val -52663"/>
              <a:gd name="adj2" fmla="val 31626"/>
            </a:avLst>
          </a:prstGeom>
          <a:blipFill>
            <a:blip r:embed="rId1"/>
            <a:stretch>
              <a:fillRect/>
            </a:stretch>
          </a:blipFill>
          <a:ln w="12700">
            <a:miter lim="400000"/>
          </a:ln>
        </p:spPr>
        <p:txBody>
          <a:bodyPr lIns="25400" tIns="25400" rIns="25400" bIns="25400" anchor="ctr"/>
          <a:lstStyle>
            <a:lvl1pPr>
              <a:defRPr sz="6600" b="1">
                <a:solidFill>
                  <a:srgbClr val="F5F8EB"/>
                </a:solidFill>
              </a:defRPr>
            </a:lvl1pPr>
          </a:lstStyle>
          <a:p>
            <a:r>
              <a:rPr sz="3300">
                <a:solidFill>
                  <a:schemeClr val="tx2">
                    <a:lumMod val="50000"/>
                  </a:schemeClr>
                </a:solidFill>
              </a:rPr>
              <a:t>Can you think of other</a:t>
            </a:r>
            <a:r>
              <a:rPr lang="en-US" sz="330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3300">
                <a:solidFill>
                  <a:schemeClr val="tx2">
                    <a:lumMod val="50000"/>
                  </a:schemeClr>
                </a:solidFill>
              </a:rPr>
              <a:t>expressions</a:t>
            </a:r>
            <a:r>
              <a:rPr lang="en-US" sz="3300">
                <a:solidFill>
                  <a:schemeClr val="tx2">
                    <a:lumMod val="50000"/>
                  </a:schemeClr>
                </a:solidFill>
              </a:rPr>
              <a:t> to give advice</a:t>
            </a:r>
            <a:r>
              <a:rPr sz="3300">
                <a:solidFill>
                  <a:schemeClr val="tx2">
                    <a:lumMod val="50000"/>
                  </a:schemeClr>
                </a:solidFill>
              </a:rPr>
              <a:t>?</a:t>
            </a:r>
            <a:endParaRPr sz="33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397625" y="2527300"/>
            <a:ext cx="1459230" cy="1458595"/>
          </a:xfrm>
          <a:prstGeom prst="ellipse">
            <a:avLst/>
          </a:prstGeom>
          <a:gradFill>
            <a:gsLst>
              <a:gs pos="0">
                <a:srgbClr val="CFCFCF"/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文本框 24"/>
          <p:cNvSpPr txBox="1"/>
          <p:nvPr/>
        </p:nvSpPr>
        <p:spPr>
          <a:xfrm>
            <a:off x="6707422" y="2935352"/>
            <a:ext cx="685733" cy="645160"/>
          </a:xfrm>
          <a:prstGeom prst="rect">
            <a:avLst/>
          </a:prstGeom>
          <a:noFill/>
          <a:effectLst>
            <a:innerShdw blurRad="152400" dist="50800" dir="13500000">
              <a:srgbClr val="925700">
                <a:alpha val="54000"/>
              </a:srgbClr>
            </a:innerShdw>
          </a:effectLst>
        </p:spPr>
        <p:txBody>
          <a:bodyPr wrap="square" rtlCol="0">
            <a:spAutoFit/>
          </a:bodyPr>
          <a:p>
            <a:pPr algn="ctr"/>
            <a:r>
              <a:rPr lang="en-US" altLang="zh-CN" sz="3600" dirty="0">
                <a:solidFill>
                  <a:srgbClr val="01ACBE"/>
                </a:solidFill>
                <a:effectLst>
                  <a:innerShdw blurRad="50800" dist="50800" dir="13500000">
                    <a:srgbClr val="01525B">
                      <a:alpha val="64706"/>
                    </a:srgbClr>
                  </a:innerShdw>
                </a:effectLst>
                <a:latin typeface="Impact" panose="020B0806030902050204" pitchFamily="34" charset="0"/>
                <a:sym typeface="+mn-ea"/>
              </a:rPr>
              <a:t>02</a:t>
            </a:r>
            <a:endParaRPr lang="zh-CN" altLang="en-US" sz="3600">
              <a:solidFill>
                <a:srgbClr val="FFB850"/>
              </a:solidFill>
              <a:effectLst>
                <a:innerShdw blurRad="50800" dist="50800" dir="13500000">
                  <a:srgbClr val="925700">
                    <a:alpha val="65000"/>
                  </a:srgbClr>
                </a:inn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  <p:bldP spid="84" grpId="0" bldLvl="0" animBg="1"/>
      <p:bldP spid="113" grpId="0" bldLvl="0" animBg="1"/>
      <p:bldP spid="7" grpId="0"/>
      <p:bldP spid="8" grpId="0"/>
      <p:bldP spid="9" grpId="0"/>
      <p:bldP spid="10" grpId="0"/>
      <p:bldP spid="188" grpId="0" bldLvl="0" animBg="1"/>
      <p:bldP spid="82" grpId="0" animBg="1"/>
      <p:bldP spid="12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18895" y="673735"/>
            <a:ext cx="36404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You'd better...</a:t>
            </a:r>
            <a:endParaRPr lang="en-US" altLang="zh-C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18895" y="1430020"/>
            <a:ext cx="38709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don't you...</a:t>
            </a:r>
            <a:endParaRPr lang="en-US" altLang="zh-C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75410" y="2168525"/>
            <a:ext cx="29489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about...</a:t>
            </a:r>
            <a:endParaRPr lang="en-US" altLang="zh-C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2885" y="2936240"/>
            <a:ext cx="52539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I'd like to suggest...</a:t>
            </a:r>
            <a:endParaRPr lang="en-US" altLang="zh-C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24475" y="2994025"/>
            <a:ext cx="68675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might be a good idea to...</a:t>
            </a:r>
            <a:endParaRPr lang="en-US" altLang="zh-C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10505" y="845185"/>
            <a:ext cx="45942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cs"/>
                <a:sym typeface="+mn-ea"/>
              </a:rPr>
              <a:t>you are supposed to...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06695" y="1360170"/>
            <a:ext cx="756539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cs"/>
                <a:sym typeface="+mn-ea"/>
              </a:rPr>
              <a:t>It will certainly help a lot if you...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cs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cs"/>
                <a:sym typeface="+mn-ea"/>
              </a:rPr>
              <a:t>It is advisable(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cs"/>
                <a:sym typeface="+mn-ea"/>
              </a:rPr>
              <a:t>可取的；合理的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cs"/>
                <a:sym typeface="+mn-ea"/>
              </a:rPr>
              <a:t>) to...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cs"/>
              <a:sym typeface="+mn-ea"/>
            </a:endParaRPr>
          </a:p>
        </p:txBody>
      </p:sp>
      <p:sp>
        <p:nvSpPr>
          <p:cNvPr id="9" name="矩形: 圆角 2"/>
          <p:cNvSpPr/>
          <p:nvPr/>
        </p:nvSpPr>
        <p:spPr>
          <a:xfrm>
            <a:off x="1318895" y="3704590"/>
            <a:ext cx="10661015" cy="2313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think it wise of you to… because …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would be much better if you...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addition to that, wouldn't it be a good idea to …?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18598" y="200327"/>
            <a:ext cx="453390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recommend that…</a:t>
            </a:r>
            <a:endParaRPr lang="en-US" altLang="zh-C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29126" y="200326"/>
            <a:ext cx="455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think you should…</a:t>
            </a:r>
            <a:endParaRPr lang="en-US" altLang="zh-C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1522413" y="0"/>
            <a:ext cx="9145588" cy="1076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Decide whether these statements from the conversation are facts (F) or opinions (O). 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4000" y="1143000"/>
            <a:ext cx="9144000" cy="545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58775" indent="-358775">
              <a:lnSpc>
                <a:spcPts val="38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___ It was a really interesting talk.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ts val="38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___ It often takes me half an hour to fall  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ts val="38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asleep at night.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ts val="38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___ You look tired. Not enough sleep, right?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ts val="38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___ It is affecting my school work.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ts val="38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___ I failed in all my school subjects this    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ts val="38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semester.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ts val="38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___ I usually pick up my phone.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ts val="38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___ I think the phone is the problem.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ts val="38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___ A five-minute walk is so easy that it is 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ts val="38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hard to say no!</a:t>
            </a:r>
            <a:endParaRPr lang="en-US" altLang="zh-CN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1524000" y="0"/>
            <a:ext cx="9145588" cy="1076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Discuss the opinions with a partner and see if you agree on them.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24075" y="1143000"/>
            <a:ext cx="1971675" cy="50158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O </a:t>
            </a:r>
            <a:endParaRPr lang="pt-BR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F </a:t>
            </a:r>
            <a:endParaRPr lang="pt-BR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pt-BR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O </a:t>
            </a:r>
            <a:endParaRPr lang="pt-BR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F </a:t>
            </a:r>
            <a:endParaRPr lang="pt-BR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F </a:t>
            </a:r>
            <a:endParaRPr lang="pt-BR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pt-BR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F </a:t>
            </a:r>
            <a:endParaRPr lang="pt-BR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O </a:t>
            </a:r>
            <a:endParaRPr lang="pt-BR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文本框 8"/>
          <p:cNvSpPr txBox="1"/>
          <p:nvPr/>
        </p:nvSpPr>
        <p:spPr>
          <a:xfrm>
            <a:off x="1748790" y="4931739"/>
            <a:ext cx="9144000" cy="177927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txBody>
          <a:bodyPr>
            <a:spAutoFit/>
          </a:bodyPr>
          <a:lstStyle/>
          <a:p>
            <a:pPr marR="0" algn="ctr" defTabSz="91440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kumimoji="0" lang="en-US" altLang="zh-CN" sz="2600" b="1" kern="1200" cap="none" spc="0" normalizeH="0" baseline="0" noProof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414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Distinguish facts from opinions</a:t>
            </a:r>
            <a:br>
              <a:rPr kumimoji="0" lang="en-US" altLang="zh-CN" sz="2400" b="1" kern="1200" cap="none" spc="0" normalizeH="0" baseline="0" noProof="1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</a:br>
            <a:r>
              <a:rPr kumimoji="0" lang="en-US" altLang="zh-CN" sz="2400" b="1" kern="1200" cap="none" spc="0" normalizeH="0" baseline="0" noProof="1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 It is important to know whether what the speakers say is a fact or an opinion. </a:t>
            </a:r>
            <a:r>
              <a:rPr kumimoji="0" lang="en-US" altLang="zh-CN" sz="2400" b="1" kern="1200" cap="none" spc="0" normalizeH="0" baseline="0" noProof="1">
                <a:solidFill>
                  <a:srgbClr val="FFFF0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An opinion </a:t>
            </a:r>
            <a:r>
              <a:rPr kumimoji="0" lang="en-US" altLang="zh-CN" sz="2400" b="1" kern="1200" cap="none" spc="0" normalizeH="0" baseline="0" noProof="1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is a </a:t>
            </a:r>
            <a:r>
              <a:rPr kumimoji="0" lang="en-US" altLang="zh-CN" sz="2400" b="1" kern="1200" cap="none" spc="0" normalizeH="0" baseline="0" noProof="1">
                <a:solidFill>
                  <a:srgbClr val="FFFF0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subjective statement </a:t>
            </a:r>
            <a:r>
              <a:rPr kumimoji="0" lang="en-US" altLang="zh-CN" sz="2400" b="1" kern="1200" cap="none" spc="0" normalizeH="0" baseline="0" noProof="1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and </a:t>
            </a:r>
            <a:r>
              <a:rPr kumimoji="0" lang="en-US" altLang="zh-CN" sz="2400" b="1" kern="1200" cap="none" spc="0" normalizeH="0" baseline="0" noProof="1">
                <a:solidFill>
                  <a:srgbClr val="FFFF0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a fact </a:t>
            </a:r>
            <a:r>
              <a:rPr kumimoji="0" lang="en-US" altLang="zh-CN" sz="2400" b="1" kern="1200" cap="none" spc="0" normalizeH="0" baseline="0" noProof="1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is </a:t>
            </a:r>
            <a:r>
              <a:rPr kumimoji="0" lang="en-US" altLang="zh-CN" sz="2400" b="1" kern="1200" cap="none" spc="0" normalizeH="0" baseline="0" noProof="1">
                <a:solidFill>
                  <a:srgbClr val="FFFF0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objective</a:t>
            </a:r>
            <a:r>
              <a:rPr kumimoji="0" lang="en-US" altLang="zh-CN" sz="2400" b="1" kern="1200" cap="none" spc="0" normalizeH="0" baseline="0" noProof="1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. A  fact is </a:t>
            </a:r>
            <a:r>
              <a:rPr kumimoji="0" lang="en-US" altLang="zh-CN" sz="2400" b="1" kern="1200" cap="none" spc="0" normalizeH="0" baseline="0" noProof="1">
                <a:solidFill>
                  <a:srgbClr val="FFFF0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what</a:t>
            </a:r>
            <a:r>
              <a:rPr kumimoji="0" lang="en-US" altLang="zh-CN" sz="2400" b="1" kern="1200" cap="none" spc="0" normalizeH="0" baseline="0" noProof="1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 </a:t>
            </a:r>
            <a:r>
              <a:rPr kumimoji="0" lang="en-US" altLang="zh-CN" sz="2400" b="1" kern="1200" cap="none" spc="0" normalizeH="0" baseline="0" noProof="1">
                <a:solidFill>
                  <a:srgbClr val="FFFF0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really is true</a:t>
            </a:r>
            <a:r>
              <a:rPr kumimoji="0" lang="en-US" altLang="zh-CN" sz="2400" b="1" kern="1200" cap="none" spc="0" normalizeH="0" baseline="0" noProof="1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, while an opinion is </a:t>
            </a:r>
            <a:r>
              <a:rPr kumimoji="0" lang="en-US" altLang="zh-CN" sz="2400" b="1" kern="1200" cap="none" spc="0" normalizeH="0" baseline="0" noProof="1">
                <a:solidFill>
                  <a:srgbClr val="FFFF0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what you believe</a:t>
            </a:r>
            <a:r>
              <a:rPr kumimoji="0" lang="en-US" altLang="zh-CN" sz="2400" b="1" kern="1200" cap="none" spc="0" normalizeH="0" baseline="0" noProof="1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, often using phrases like “I think/believe”, “in my opinion”,  “to me” and so on.</a:t>
            </a:r>
            <a:endParaRPr kumimoji="0" lang="en-US" altLang="zh-CN" sz="2400" b="1" kern="1200" cap="none" spc="0" normalizeH="0" baseline="0" noProof="1">
              <a:solidFill>
                <a:schemeClr val="bg1"/>
              </a:solidFill>
              <a:latin typeface="Arial Narrow" panose="020B0606020202030204" pitchFamily="34" charset="0"/>
              <a:ea typeface="宋体" panose="02010600030101010101" pitchFamily="2" charset="-122"/>
              <a:cs typeface="Arial Narrow" panose="020B060602020203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3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charRg st="3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8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charRg st="8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11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charRg st="11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14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charRg st="14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18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charRg st="18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21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charRg st="21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24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charRg st="24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980556" y="71156"/>
            <a:ext cx="5167618" cy="666179"/>
            <a:chOff x="6977188" y="1902560"/>
            <a:chExt cx="4158578" cy="998361"/>
          </a:xfrm>
        </p:grpSpPr>
        <p:sp>
          <p:nvSpPr>
            <p:cNvPr id="13" name="任意多边形 5"/>
            <p:cNvSpPr/>
            <p:nvPr/>
          </p:nvSpPr>
          <p:spPr bwMode="auto">
            <a:xfrm>
              <a:off x="6977188" y="1902560"/>
              <a:ext cx="4158578" cy="998361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4" name="任意多边形 6"/>
            <p:cNvSpPr/>
            <p:nvPr/>
          </p:nvSpPr>
          <p:spPr bwMode="auto">
            <a:xfrm>
              <a:off x="7134952" y="2014081"/>
              <a:ext cx="3860738" cy="77531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00AF92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7880926" y="140970"/>
            <a:ext cx="3771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They need your help!</a:t>
            </a:r>
            <a:endParaRPr lang="zh-CN" altLang="en-US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内容占位符 4"/>
          <p:cNvPicPr>
            <a:picLocks noGrp="1"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5"/>
          <a:stretch>
            <a:fillRect/>
          </a:stretch>
        </p:blipFill>
        <p:spPr>
          <a:xfrm>
            <a:off x="7510145" y="1031875"/>
            <a:ext cx="3667760" cy="3211830"/>
          </a:xfrm>
        </p:spPr>
      </p:pic>
      <p:sp>
        <p:nvSpPr>
          <p:cNvPr id="17" name="思想气泡: 云 5"/>
          <p:cNvSpPr/>
          <p:nvPr/>
        </p:nvSpPr>
        <p:spPr>
          <a:xfrm>
            <a:off x="5591810" y="1788795"/>
            <a:ext cx="6466205" cy="4218940"/>
          </a:xfrm>
          <a:prstGeom prst="cloudCallout">
            <a:avLst>
              <a:gd name="adj1" fmla="val -57915"/>
              <a:gd name="adj2" fmla="val -40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29985" y="2743200"/>
            <a:ext cx="574421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	</a:t>
            </a:r>
            <a:r>
              <a:rPr lang="en-US" altLang="zh-CN" sz="3200" b="1" u="sng" dirty="0">
                <a:latin typeface="Arial Rounded MT Bold" panose="020F0704030504030204" pitchFamily="34" charset="0"/>
                <a:sym typeface="+mn-ea"/>
              </a:rPr>
              <a:t>Choosing to eat when  feeling bored or depressed, which leads to overeating.</a:t>
            </a:r>
            <a:endParaRPr kumimoji="0" lang="en-US" altLang="zh-CN" sz="3200" b="1" i="0" u="sng" strike="noStrike" kern="1200" cap="none" spc="0" normalizeH="0" baseline="0" dirty="0">
              <a:solidFill>
                <a:schemeClr val="tx1"/>
              </a:solidFill>
              <a:latin typeface="Arial Rounded MT Bold" panose="020F0704030504030204" pitchFamily="34" charset="0"/>
              <a:cs typeface="+mn-cs"/>
            </a:endParaRPr>
          </a:p>
          <a:p>
            <a:endParaRPr lang="en-US" altLang="zh-CN" sz="3200" b="1" u="sng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4" descr="C:\Users\Administrator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05" y="1788795"/>
            <a:ext cx="4170680" cy="397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3" name="矩形 22"/>
          <p:cNvSpPr/>
          <p:nvPr/>
        </p:nvSpPr>
        <p:spPr>
          <a:xfrm>
            <a:off x="4310063" y="928688"/>
            <a:ext cx="3786188" cy="41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0720" y="885190"/>
            <a:ext cx="10496550" cy="6813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Choose a person below to give advice and have a conversation with your partner about it..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0101" y="145415"/>
            <a:ext cx="53136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ClrTx/>
              <a:buSzTx/>
              <a:buFontTx/>
            </a:pPr>
            <a:r>
              <a:rPr lang="en-US" altLang="zh-CN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Activity 5:Speaking </a:t>
            </a:r>
            <a:endParaRPr lang="en-US" altLang="zh-CN" sz="4000" b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9" grpId="0"/>
      <p:bldP spid="2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思想气泡: 云 5"/>
          <p:cNvSpPr/>
          <p:nvPr/>
        </p:nvSpPr>
        <p:spPr>
          <a:xfrm>
            <a:off x="4021301" y="2029787"/>
            <a:ext cx="7661429" cy="3577701"/>
          </a:xfrm>
          <a:prstGeom prst="cloudCallout">
            <a:avLst>
              <a:gd name="adj1" fmla="val -57846"/>
              <a:gd name="adj2" fmla="val -67083"/>
            </a:avLst>
          </a:prstGeom>
          <a:solidFill>
            <a:srgbClr val="D38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153025" y="2805430"/>
            <a:ext cx="59804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sym typeface="+mn-ea"/>
              </a:rPr>
              <a:t>Choosing to stay up too late playing computer games .</a:t>
            </a:r>
            <a:endParaRPr kumimoji="0" lang="en-US" altLang="zh-CN" sz="3600" b="1" i="0" u="sng" strike="noStrike" kern="1200" cap="none" spc="0" normalizeH="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+mn-cs"/>
            </a:endParaRPr>
          </a:p>
          <a:p>
            <a:r>
              <a:rPr lang="en-US" altLang="zh-CN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altLang="zh-CN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6" name="Picture 3" descr="C:\Users\Administrator\Desktop\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32435" y="1830070"/>
            <a:ext cx="37211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思想气泡: 云 5"/>
          <p:cNvSpPr/>
          <p:nvPr/>
        </p:nvSpPr>
        <p:spPr>
          <a:xfrm>
            <a:off x="3731895" y="675640"/>
            <a:ext cx="7724140" cy="2964815"/>
          </a:xfrm>
          <a:prstGeom prst="cloudCallout">
            <a:avLst>
              <a:gd name="adj1" fmla="val -47788"/>
              <a:gd name="adj2" fmla="val 89601"/>
            </a:avLst>
          </a:prstGeom>
          <a:solidFill>
            <a:srgbClr val="8A71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95825" y="1120775"/>
            <a:ext cx="68573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3600" b="1" i="0" u="sng" strike="noStrike" kern="1200" cap="none" spc="0" normalizeH="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+mn-cs"/>
              </a:rPr>
              <a:t>St</a:t>
            </a:r>
            <a:r>
              <a:rPr lang="en-US" altLang="zh-CN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sym typeface="+mn-ea"/>
              </a:rPr>
              <a:t>aying up too late and not sleeping enough and it  leads  to drinking too much coffee the next day.</a:t>
            </a:r>
            <a:endParaRPr kumimoji="0" lang="en-US" altLang="zh-CN" sz="3600" b="1" i="0" u="sng" strike="noStrike" kern="1200" cap="none" spc="0" normalizeH="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+mn-cs"/>
            </a:endParaRPr>
          </a:p>
          <a:p>
            <a:endParaRPr lang="en-US" altLang="zh-CN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2" name="Picture 6" descr="C:\Users\Administrator\Desktop\5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1645" y="1663065"/>
            <a:ext cx="3269615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7" name="Picture 3"/>
          <p:cNvPicPr>
            <a:picLocks noChangeAspect="1" noChangeArrowheads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650" y="1462405"/>
            <a:ext cx="3806190" cy="363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思想气泡: 云 5"/>
          <p:cNvSpPr/>
          <p:nvPr/>
        </p:nvSpPr>
        <p:spPr>
          <a:xfrm>
            <a:off x="4066386" y="1773247"/>
            <a:ext cx="7661429" cy="3577701"/>
          </a:xfrm>
          <a:prstGeom prst="cloudCallout">
            <a:avLst>
              <a:gd name="adj1" fmla="val -57846"/>
              <a:gd name="adj2" fmla="val -67083"/>
            </a:avLst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870450" y="2342515"/>
            <a:ext cx="68573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sym typeface="+mn-ea"/>
              </a:rPr>
              <a:t>Being addicted to online</a:t>
            </a:r>
            <a:endParaRPr lang="en-US" altLang="zh-CN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sym typeface="+mn-ea"/>
            </a:endParaRPr>
          </a:p>
          <a:p>
            <a:r>
              <a:rPr lang="en-US" altLang="zh-CN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sym typeface="+mn-ea"/>
              </a:rPr>
              <a:t>games and </a:t>
            </a:r>
            <a:r>
              <a:rPr lang="en-US" altLang="zh-CN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sym typeface="+mn-ea"/>
              </a:rPr>
              <a:t>choosing to stay up too late playing computer games</a:t>
            </a:r>
            <a:r>
              <a:rPr lang="en-US" altLang="zh-CN" sz="3600" b="1" u="sng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sym typeface="+mn-ea"/>
              </a:rPr>
              <a:t>.</a:t>
            </a:r>
            <a:endParaRPr kumimoji="0" lang="en-US" altLang="zh-CN" sz="3600" b="1" i="0" u="sng" strike="noStrike" kern="1200" cap="none" spc="0" normalizeH="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+mn-cs"/>
            </a:endParaRPr>
          </a:p>
          <a:p>
            <a:endParaRPr lang="en-US" altLang="zh-CN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10"/>
          <p:cNvGrpSpPr/>
          <p:nvPr/>
        </p:nvGrpSpPr>
        <p:grpSpPr>
          <a:xfrm>
            <a:off x="1588770" y="1006475"/>
            <a:ext cx="9013825" cy="2304415"/>
            <a:chOff x="129913" y="2000240"/>
            <a:chExt cx="9014087" cy="2214578"/>
          </a:xfrm>
        </p:grpSpPr>
        <p:pic>
          <p:nvPicPr>
            <p:cNvPr id="11274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9913" y="2357430"/>
              <a:ext cx="9014087" cy="18573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矩形 8"/>
            <p:cNvSpPr/>
            <p:nvPr/>
          </p:nvSpPr>
          <p:spPr>
            <a:xfrm>
              <a:off x="1993976" y="2000240"/>
              <a:ext cx="4679451" cy="47232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00" b="1" i="0" u="none" strike="noStrike" kern="1200" cap="none" spc="0" normalizeH="0" baseline="0" noProof="1">
                  <a:ln w="1016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0033CC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omic Sans MS" panose="030F0702030302020204" pitchFamily="66" charset="0"/>
                  <a:ea typeface="宋体" panose="02010600030101010101" pitchFamily="2" charset="-122"/>
                  <a:cs typeface="Comic Sans MS" panose="030F0702030302020204" pitchFamily="66" charset="0"/>
                </a:rPr>
                <a:t>Asking for and giving advice</a:t>
              </a:r>
              <a:endParaRPr kumimoji="0" lang="zh-CN" altLang="en-US" sz="1800" b="0" i="0" u="none" strike="noStrike" kern="1200" cap="none" spc="0" normalizeH="0" baseline="0" noProof="0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11"/>
          <p:cNvGrpSpPr/>
          <p:nvPr/>
        </p:nvGrpSpPr>
        <p:grpSpPr>
          <a:xfrm>
            <a:off x="1744345" y="3430905"/>
            <a:ext cx="8858250" cy="2921635"/>
            <a:chOff x="142844" y="4080529"/>
            <a:chExt cx="8858312" cy="2515002"/>
          </a:xfrm>
        </p:grpSpPr>
        <p:pic>
          <p:nvPicPr>
            <p:cNvPr id="11272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844" y="4572008"/>
              <a:ext cx="8858312" cy="20235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矩形 9"/>
            <p:cNvSpPr/>
            <p:nvPr/>
          </p:nvSpPr>
          <p:spPr>
            <a:xfrm>
              <a:off x="1843502" y="4080529"/>
              <a:ext cx="4968275" cy="42308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00" b="1" i="0" u="none" strike="noStrike" kern="1200" cap="none" spc="0" normalizeH="0" baseline="0" noProof="1">
                  <a:ln w="1016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0033CC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omic Sans MS" panose="030F0702030302020204" pitchFamily="66" charset="0"/>
                  <a:ea typeface="宋体" panose="02010600030101010101" pitchFamily="2" charset="-122"/>
                  <a:cs typeface="Comic Sans MS" panose="030F0702030302020204" pitchFamily="66" charset="0"/>
                </a:rPr>
                <a:t>Accepting and refusing advice</a:t>
              </a:r>
              <a:endParaRPr kumimoji="0" lang="zh-CN" altLang="en-US" sz="1800" b="0" i="0" u="none" strike="noStrike" kern="1200" cap="none" spc="0" normalizeH="0" baseline="0" noProof="0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539615" y="503555"/>
            <a:ext cx="3112770" cy="386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References</a:t>
            </a:r>
            <a:endParaRPr kumimoji="0" lang="en-US" altLang="zh-CN" sz="28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TextBox 13"/>
          <p:cNvSpPr txBox="1"/>
          <p:nvPr/>
        </p:nvSpPr>
        <p:spPr>
          <a:xfrm>
            <a:off x="469900" y="767715"/>
            <a:ext cx="10990580" cy="5759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t" anchorCtr="0">
            <a:spAutoFit/>
          </a:bodyPr>
          <a:p>
            <a:pPr marL="457200" indent="-457200">
              <a:lnSpc>
                <a:spcPts val="2600"/>
              </a:lnSpc>
              <a:buClrTx/>
              <a:buFontTx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A: Hi.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have been struggling with the addiction to online games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find it difficult to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get rid of  the bad habit 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ts val="2600"/>
              </a:lnSpc>
              <a:buClrTx/>
              <a:buFontTx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B: Yeah. Me too. I always stay up late to play computer games. 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It’s affecting my schoolwork because I’m always tired in thedaytime.</a:t>
            </a:r>
            <a:endParaRPr lang="en-US" altLang="zh-CN" sz="2800" b="1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ts val="2600"/>
              </a:lnSpc>
              <a:buClrTx/>
              <a:buFontTx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To create a good habit is the same as creating a bad one, but you must take small steps to begin with.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600"/>
              </a:lnSpc>
              <a:buClrTx/>
              <a:buFontTx/>
            </a:pP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A: Could you offer me some advice?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600"/>
              </a:lnSpc>
              <a:buClrTx/>
              <a:buFontTx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C:Personally, 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our cue is going to bed, make sure to turn off your computer or put the computer or cellphone in another room.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457200" indent="-457200">
              <a:lnSpc>
                <a:spcPts val="2600"/>
              </a:lnSpc>
              <a:buClrTx/>
              <a:buFontTx/>
            </a:pP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A: What can I do next?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ts val="2600"/>
              </a:lnSpc>
              <a:buClrTx/>
              <a:buFontTx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C: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my opinion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you should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spend your time on something more active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instead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 Make it a routine to do some  exercise before going to bed 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ts val="2600"/>
              </a:lnSpc>
              <a:buClrTx/>
              <a:buFontTx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: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OK,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sure, I’ll try that.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ts val="2600"/>
              </a:lnSpc>
              <a:buClrTx/>
              <a:buFontTx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A: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That’s a nice thought, but I don’t really enjoy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exercising.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ts val="2600"/>
              </a:lnSpc>
              <a:buClrTx/>
              <a:buFontTx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C: Hmm.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How about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reading more books instead?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ts val="2600"/>
              </a:lnSpc>
              <a:buClrTx/>
              <a:buFontTx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A: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All right, maybe I can try that.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6" name="Picture 32" descr="See the source image"/>
          <p:cNvPicPr>
            <a:picLocks noChangeAspect="1"/>
          </p:cNvPicPr>
          <p:nvPr/>
        </p:nvPicPr>
        <p:blipFill>
          <a:blip r:embed="rId1"/>
          <a:srcRect t="23531" b="26469"/>
          <a:stretch>
            <a:fillRect/>
          </a:stretch>
        </p:blipFill>
        <p:spPr>
          <a:xfrm>
            <a:off x="4692650" y="410210"/>
            <a:ext cx="2357438" cy="357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稻壳儿搜索;幻雨工作室_1"/>
          <p:cNvSpPr txBox="1"/>
          <p:nvPr/>
        </p:nvSpPr>
        <p:spPr>
          <a:xfrm>
            <a:off x="4864285" y="1702457"/>
            <a:ext cx="214503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Review: </a:t>
            </a:r>
            <a:br>
              <a:rPr lang="en-US" altLang="zh-CN"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endParaRPr lang="zh-CN" altLang="en-US" sz="320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稻壳儿搜索;幻雨工作室_2"/>
          <p:cNvSpPr>
            <a:spLocks noChangeArrowheads="1"/>
          </p:cNvSpPr>
          <p:nvPr/>
        </p:nvSpPr>
        <p:spPr bwMode="auto">
          <a:xfrm>
            <a:off x="5265693" y="499107"/>
            <a:ext cx="1306286" cy="1302848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buFontTx/>
              <a:buNone/>
            </a:pPr>
            <a:endParaRPr lang="zh-CN" altLang="en-US" sz="2000">
              <a:solidFill>
                <a:srgbClr val="7AABA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稻壳儿搜索;幻雨工作室_3"/>
          <p:cNvSpPr txBox="1">
            <a:spLocks noChangeArrowheads="1"/>
          </p:cNvSpPr>
          <p:nvPr/>
        </p:nvSpPr>
        <p:spPr bwMode="auto">
          <a:xfrm>
            <a:off x="5228609" y="779036"/>
            <a:ext cx="126107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54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104" name="图片 3" descr="图片4 (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65613" y="2246211"/>
            <a:ext cx="6642100" cy="3429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</p:pic>
      <p:pic>
        <p:nvPicPr>
          <p:cNvPr id="7" name="Picture 3" descr="图片1，。ll'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3260" y="635318"/>
            <a:ext cx="1871663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489383" y="3175000"/>
            <a:ext cx="4669790" cy="1322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sym typeface="+mn-ea"/>
              </a:rPr>
              <a:t>How can a choice </a:t>
            </a:r>
            <a:endParaRPr lang="en-US" altLang="zh-CN" sz="4000" b="1" dirty="0">
              <a:solidFill>
                <a:schemeClr val="bg1"/>
              </a:solidFill>
              <a:latin typeface="Comic Sans MS" panose="030F0702030302020204" pitchFamily="66" charset="0"/>
              <a:sym typeface="+mn-ea"/>
            </a:endParaRPr>
          </a:p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sym typeface="+mn-ea"/>
              </a:rPr>
              <a:t>lead to a habit?</a:t>
            </a:r>
            <a:endParaRPr lang="en-US" altLang="zh-CN" sz="4000" b="1" dirty="0">
              <a:solidFill>
                <a:schemeClr val="bg1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28682" name="TextBox 2"/>
          <p:cNvSpPr txBox="1"/>
          <p:nvPr/>
        </p:nvSpPr>
        <p:spPr>
          <a:xfrm>
            <a:off x="2116911" y="2688273"/>
            <a:ext cx="2642102" cy="8089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ts val="2800"/>
              </a:lnSpc>
            </a:pPr>
            <a:r>
              <a:rPr lang="en-US" altLang="zh-CN" sz="2800" b="1" dirty="0">
                <a:latin typeface="Arial Narrow" panose="020B0606020202030204" pitchFamily="34" charset="0"/>
                <a:ea typeface="宋体" panose="02010600030101010101" pitchFamily="2" charset="-122"/>
              </a:rPr>
              <a:t>ROUTINE</a:t>
            </a:r>
            <a:endParaRPr lang="en-US" altLang="zh-CN" sz="2800" b="1" dirty="0"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algn="ctr">
              <a:lnSpc>
                <a:spcPts val="2800"/>
              </a:lnSpc>
            </a:pPr>
            <a:r>
              <a:rPr lang="en-US" altLang="zh-CN" sz="2800" b="1" dirty="0">
                <a:latin typeface="Arial Narrow" panose="020B0606020202030204" pitchFamily="34" charset="0"/>
                <a:ea typeface="宋体" panose="02010600030101010101" pitchFamily="2" charset="-122"/>
              </a:rPr>
              <a:t>__________</a:t>
            </a:r>
            <a:endParaRPr lang="zh-CN" altLang="en-US" sz="2800" b="1" dirty="0"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28683" name="TextBox 3"/>
          <p:cNvSpPr txBox="1"/>
          <p:nvPr/>
        </p:nvSpPr>
        <p:spPr>
          <a:xfrm>
            <a:off x="3741121" y="3731590"/>
            <a:ext cx="1824337" cy="8089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ts val="2800"/>
              </a:lnSpc>
            </a:pPr>
            <a:r>
              <a:rPr lang="en-US" altLang="zh-CN" sz="2800" b="1" dirty="0">
                <a:latin typeface="Arial Narrow" panose="020B0606020202030204" pitchFamily="34" charset="0"/>
                <a:ea typeface="宋体" panose="02010600030101010101" pitchFamily="2" charset="-122"/>
              </a:rPr>
              <a:t>REWARD</a:t>
            </a:r>
            <a:endParaRPr lang="en-US" altLang="zh-CN" sz="2800" b="1" dirty="0"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800" b="1" dirty="0">
                <a:latin typeface="Arial Narrow" panose="020B0606020202030204" pitchFamily="34" charset="0"/>
                <a:ea typeface="宋体" panose="02010600030101010101" pitchFamily="2" charset="-122"/>
              </a:rPr>
              <a:t>_________</a:t>
            </a:r>
            <a:endParaRPr lang="zh-CN" altLang="en-US" sz="2800" b="1" dirty="0"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pic>
        <p:nvPicPr>
          <p:cNvPr id="28685" name="Picture 4" descr="http://pic.51yuansu.com/pic3/cover/03/01/33/5ae43a3cd1f27_61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460" t="3690" r="2869" b="6557"/>
          <a:stretch>
            <a:fillRect/>
          </a:stretch>
        </p:blipFill>
        <p:spPr>
          <a:xfrm rot="570241" flipV="1">
            <a:off x="1765027" y="2932294"/>
            <a:ext cx="677647" cy="9930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7" name="Picture 4" descr="http://pic.51yuansu.com/pic3/cover/03/01/33/5ae43a3cd1f27_61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460" t="3690" r="2869" b="6557"/>
          <a:stretch>
            <a:fillRect/>
          </a:stretch>
        </p:blipFill>
        <p:spPr>
          <a:xfrm rot="-5400000" flipH="1">
            <a:off x="4104063" y="2972144"/>
            <a:ext cx="802110" cy="7179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4" name="TextBox 4"/>
          <p:cNvSpPr txBox="1"/>
          <p:nvPr/>
        </p:nvSpPr>
        <p:spPr>
          <a:xfrm>
            <a:off x="1223645" y="3730955"/>
            <a:ext cx="1761401" cy="8089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ts val="2800"/>
              </a:lnSpc>
            </a:pPr>
            <a:r>
              <a:rPr lang="en-US" altLang="zh-CN" sz="2800" b="1" dirty="0">
                <a:latin typeface="Arial Narrow" panose="020B0606020202030204" pitchFamily="34" charset="0"/>
                <a:ea typeface="宋体" panose="02010600030101010101" pitchFamily="2" charset="-122"/>
              </a:rPr>
              <a:t>CUE</a:t>
            </a:r>
            <a:endParaRPr lang="en-US" altLang="zh-CN" sz="2800" b="1" dirty="0"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algn="ctr">
              <a:lnSpc>
                <a:spcPts val="2800"/>
              </a:lnSpc>
            </a:pPr>
            <a:r>
              <a:rPr lang="en-US" altLang="zh-CN" sz="2800" b="1" dirty="0">
                <a:latin typeface="Arial Narrow" panose="020B0606020202030204" pitchFamily="34" charset="0"/>
                <a:ea typeface="宋体" panose="02010600030101010101" pitchFamily="2" charset="-122"/>
              </a:rPr>
              <a:t>_______</a:t>
            </a:r>
            <a:endParaRPr lang="zh-CN" altLang="en-US" sz="2800" b="1" dirty="0"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pic>
        <p:nvPicPr>
          <p:cNvPr id="28686" name="Picture 4" descr="http://pic.51yuansu.com/pic3/cover/03/01/33/5ae43a3cd1f27_610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460" t="3690" r="2869" b="6557"/>
          <a:stretch>
            <a:fillRect/>
          </a:stretch>
        </p:blipFill>
        <p:spPr>
          <a:xfrm rot="3086904" flipH="1">
            <a:off x="2921106" y="4101277"/>
            <a:ext cx="841788" cy="107247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/>
      <p:bldP spid="28682" grpId="0"/>
      <p:bldP spid="2868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稻壳儿搜索;幻雨工作室_1"/>
          <p:cNvSpPr txBox="1"/>
          <p:nvPr/>
        </p:nvSpPr>
        <p:spPr>
          <a:xfrm>
            <a:off x="4240848" y="2382850"/>
            <a:ext cx="371030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The End</a:t>
            </a:r>
            <a:endParaRPr lang="en-US" altLang="zh-CN" sz="72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YF补 汉仪夏日体" panose="020B0604000101010104" pitchFamily="34" charset="-128"/>
            </a:endParaRPr>
          </a:p>
        </p:txBody>
      </p:sp>
      <p:sp>
        <p:nvSpPr>
          <p:cNvPr id="9" name="稻壳儿搜索;幻雨工作室_2"/>
          <p:cNvSpPr/>
          <p:nvPr/>
        </p:nvSpPr>
        <p:spPr>
          <a:xfrm>
            <a:off x="3601812" y="3644153"/>
            <a:ext cx="4988379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THANKYOU</a:t>
            </a:r>
            <a:endParaRPr lang="zh-CN" altLang="en-US" sz="480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1912600" y="11214100"/>
            <a:ext cx="330200" cy="254000"/>
          </a:xfrm>
          <a:prstGeom prst="cube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141200" y="12052300"/>
            <a:ext cx="317500" cy="241300"/>
          </a:xfrm>
          <a:prstGeom prst="cube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稻壳儿搜索;幻雨工作室_1"/>
          <p:cNvSpPr txBox="1"/>
          <p:nvPr/>
        </p:nvSpPr>
        <p:spPr>
          <a:xfrm>
            <a:off x="4119112" y="1201391"/>
            <a:ext cx="31248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Pre-listening</a:t>
            </a:r>
            <a:endParaRPr lang="en-US" altLang="zh-CN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稻壳儿搜索;幻雨工作室_2"/>
          <p:cNvSpPr>
            <a:spLocks noChangeArrowheads="1"/>
          </p:cNvSpPr>
          <p:nvPr/>
        </p:nvSpPr>
        <p:spPr bwMode="auto">
          <a:xfrm>
            <a:off x="5028838" y="-3"/>
            <a:ext cx="1306286" cy="1302848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buFontTx/>
              <a:buNone/>
            </a:pPr>
            <a:endParaRPr lang="zh-CN" altLang="en-US" sz="2000">
              <a:solidFill>
                <a:srgbClr val="7AABA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稻壳儿搜索;幻雨工作室_3"/>
          <p:cNvSpPr txBox="1">
            <a:spLocks noChangeArrowheads="1"/>
          </p:cNvSpPr>
          <p:nvPr/>
        </p:nvSpPr>
        <p:spPr bwMode="auto">
          <a:xfrm>
            <a:off x="5028584" y="190391"/>
            <a:ext cx="126107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54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95701" y="1644015"/>
            <a:ext cx="48006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ClrTx/>
              <a:buSzTx/>
              <a:buFontTx/>
            </a:pPr>
            <a:r>
              <a:rPr lang="en-US" altLang="zh-CN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Activity 1:Lead-in</a:t>
            </a:r>
            <a:endParaRPr lang="en-US" altLang="zh-CN" sz="4000" b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文本框 7"/>
          <p:cNvSpPr txBox="1"/>
          <p:nvPr/>
        </p:nvSpPr>
        <p:spPr>
          <a:xfrm>
            <a:off x="1276350" y="2350770"/>
            <a:ext cx="9144000" cy="860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Look at the pictures.  What choices or preferences make it easier for people to develop these bad habits?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9290" y="3211195"/>
            <a:ext cx="7818120" cy="35623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6" name="Picture 32" descr="See the source image"/>
          <p:cNvPicPr>
            <a:picLocks noChangeAspect="1"/>
          </p:cNvPicPr>
          <p:nvPr/>
        </p:nvPicPr>
        <p:blipFill>
          <a:blip r:embed="rId1"/>
          <a:srcRect t="23531" b="26469"/>
          <a:stretch>
            <a:fillRect/>
          </a:stretch>
        </p:blipFill>
        <p:spPr>
          <a:xfrm>
            <a:off x="1160145" y="675640"/>
            <a:ext cx="2357438" cy="357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863465" y="1230630"/>
            <a:ext cx="6886575" cy="2306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Questions :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Q1:What is the person doing ?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Q2:What is her problem?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Q3:What is the possible cause of her bad habit ?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Q4:What advice would you give regarding her bad habit?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64100" y="3624580"/>
            <a:ext cx="6885940" cy="26765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Holding the phone in bed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yawning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tired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be accustomed to taking her phone before going to bed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Advice: ...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765300"/>
            <a:ext cx="3489960" cy="35363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871471" y="804545"/>
            <a:ext cx="55702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ClrTx/>
              <a:buSzTx/>
              <a:buFontTx/>
            </a:pPr>
            <a:r>
              <a:rPr lang="en-US" altLang="zh-CN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Activity 2:Prediction</a:t>
            </a:r>
            <a:endParaRPr lang="en-US" altLang="zh-CN" sz="4000" b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文本框 7"/>
          <p:cNvSpPr txBox="1"/>
          <p:nvPr/>
        </p:nvSpPr>
        <p:spPr>
          <a:xfrm>
            <a:off x="847090" y="1511300"/>
            <a:ext cx="10697210" cy="860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Skim the contents of the listening given materials especially Exercises 2,3 and 5 and predict what you are to going to listen .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流程图: 合并 1"/>
          <p:cNvSpPr/>
          <p:nvPr/>
        </p:nvSpPr>
        <p:spPr>
          <a:xfrm>
            <a:off x="5476875" y="2532380"/>
            <a:ext cx="635000" cy="69977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7"/>
          <p:cNvSpPr txBox="1"/>
          <p:nvPr/>
        </p:nvSpPr>
        <p:spPr>
          <a:xfrm>
            <a:off x="610235" y="3667760"/>
            <a:ext cx="10697210" cy="860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Two students are asking for the expert’s advice about some problems.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" grpId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稻壳儿搜索;幻雨工作室_1"/>
          <p:cNvSpPr txBox="1"/>
          <p:nvPr/>
        </p:nvSpPr>
        <p:spPr>
          <a:xfrm>
            <a:off x="2901316" y="1397989"/>
            <a:ext cx="638937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Listening for the problems</a:t>
            </a:r>
            <a:r>
              <a:rPr lang="en-US" sz="4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280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稻壳儿搜索;幻雨工作室_2"/>
          <p:cNvSpPr>
            <a:spLocks noChangeArrowheads="1"/>
          </p:cNvSpPr>
          <p:nvPr/>
        </p:nvSpPr>
        <p:spPr bwMode="auto">
          <a:xfrm>
            <a:off x="5443493" y="95247"/>
            <a:ext cx="1306286" cy="1302848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buFontTx/>
              <a:buNone/>
            </a:pPr>
            <a:endParaRPr lang="zh-CN" altLang="en-US" sz="2000">
              <a:solidFill>
                <a:srgbClr val="7AABA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稻壳儿搜索;幻雨工作室_3"/>
          <p:cNvSpPr txBox="1">
            <a:spLocks noChangeArrowheads="1"/>
          </p:cNvSpPr>
          <p:nvPr/>
        </p:nvSpPr>
        <p:spPr bwMode="auto">
          <a:xfrm>
            <a:off x="5442604" y="194201"/>
            <a:ext cx="126107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sz="5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endParaRPr lang="en-US" sz="54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721559" y="2519546"/>
            <a:ext cx="3713480" cy="1521460"/>
          </a:xfrm>
          <a:prstGeom prst="rect">
            <a:avLst/>
          </a:prstGeom>
          <a:solidFill>
            <a:srgbClr val="096FB6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823595" y="2894965"/>
            <a:ext cx="3509645" cy="770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35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Student1 :</a:t>
            </a:r>
            <a:endParaRPr lang="en-US" altLang="zh-CN" sz="35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ctr"/>
            <a:r>
              <a:rPr lang="zh-CN" altLang="en-US" sz="35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Problem </a:t>
            </a:r>
            <a:endParaRPr lang="zh-CN" altLang="en-US" sz="35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721559" y="4506461"/>
            <a:ext cx="3713480" cy="1525270"/>
            <a:chOff x="4334" y="14825"/>
            <a:chExt cx="5848" cy="2402"/>
          </a:xfrm>
        </p:grpSpPr>
        <p:sp>
          <p:nvSpPr>
            <p:cNvPr id="5" name="矩形 4"/>
            <p:cNvSpPr/>
            <p:nvPr>
              <p:custDataLst>
                <p:tags r:id="rId3"/>
              </p:custDataLst>
            </p:nvPr>
          </p:nvSpPr>
          <p:spPr>
            <a:xfrm>
              <a:off x="4334" y="14825"/>
              <a:ext cx="5848" cy="2402"/>
            </a:xfrm>
            <a:prstGeom prst="rect">
              <a:avLst/>
            </a:prstGeom>
            <a:solidFill>
              <a:srgbClr val="1EB851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>
              <p:custDataLst>
                <p:tags r:id="rId4"/>
              </p:custDataLst>
            </p:nvPr>
          </p:nvSpPr>
          <p:spPr>
            <a:xfrm>
              <a:off x="5351" y="15177"/>
              <a:ext cx="3961" cy="12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>
                <a:buClrTx/>
                <a:buSzTx/>
                <a:buNone/>
              </a:pPr>
              <a:r>
                <a:rPr lang="en-US" altLang="zh-CN" sz="32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Student2: </a:t>
              </a:r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pPr algn="ctr">
                <a:buClrTx/>
                <a:buSzTx/>
                <a:buNone/>
              </a:pPr>
              <a:r>
                <a:rPr lang="en-US" altLang="zh-CN" sz="32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Problem</a:t>
              </a:r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3" name="文本框 22" descr="7b0a202020202262756c6c6574223a20227b5c2263617465676f727949645c223a31303031322c5c2274656d706c61746549645c223a32303233313239337d220a7d0a"/>
          <p:cNvSpPr txBox="1"/>
          <p:nvPr>
            <p:custDataLst>
              <p:tags r:id="rId5"/>
            </p:custDataLst>
          </p:nvPr>
        </p:nvSpPr>
        <p:spPr>
          <a:xfrm>
            <a:off x="4664075" y="2645410"/>
            <a:ext cx="6583045" cy="157988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bIns="0" rtlCol="0" anchor="ctr" anchorCtr="0"/>
          <a:p>
            <a:pPr marL="514350" indent="-514350">
              <a:buBlip>
                <a:blip r:embed="rId6"/>
              </a:buBlip>
            </a:pPr>
            <a:endParaRPr lang="en-US" altLang="zh-CN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514350" indent="-514350">
              <a:buBlip>
                <a:blip r:embed="rId6"/>
              </a:buBlip>
            </a:pPr>
            <a:endParaRPr lang="en-US" altLang="zh-CN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514350" indent="-514350">
              <a:buBlip>
                <a:blip r:embed="rId6"/>
              </a:buBlip>
            </a:pPr>
            <a:r>
              <a:rPr lang="en-US" altLang="zh-CN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Has trouble sleeping because uses phone before going to sleep 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buNone/>
            </a:pPr>
            <a:endParaRPr lang="zh-CN" altLang="zh-CN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Blip>
                <a:blip r:embed="rId6"/>
              </a:buBlip>
            </a:pPr>
            <a:endParaRPr lang="zh-CN" altLang="zh-CN" sz="360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 descr="7b0a202020202262756c6c6574223a20227b5c2263617465676f727949645c223a31303031322c5c2274656d706c61746549645c223a32303233313238327d220a7d0a"/>
          <p:cNvSpPr txBox="1"/>
          <p:nvPr>
            <p:custDataLst>
              <p:tags r:id="rId7"/>
            </p:custDataLst>
          </p:nvPr>
        </p:nvSpPr>
        <p:spPr>
          <a:xfrm>
            <a:off x="4663440" y="4506595"/>
            <a:ext cx="6583680" cy="1419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tIns="0" bIns="0" rtlCol="0" anchor="ctr" anchorCtr="0">
            <a:noAutofit/>
          </a:bodyPr>
          <a:p>
            <a:pPr>
              <a:buBlip>
                <a:blip r:embed="rId8"/>
              </a:buBlip>
            </a:pPr>
            <a:endParaRPr lang="zh-CN" altLang="en-US" sz="3500">
              <a:solidFill>
                <a:srgbClr val="1EB85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buBlip>
                <a:blip r:embed="rId8"/>
              </a:buBlip>
            </a:pPr>
            <a:r>
              <a:rPr lang="zh-CN" altLang="en-US" sz="3500">
                <a:solidFill>
                  <a:srgbClr val="1EB85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Depressed about being a little overweight </a:t>
            </a:r>
            <a:endParaRPr lang="zh-CN" altLang="en-US" sz="3500">
              <a:solidFill>
                <a:srgbClr val="1EB85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zh-CN" altLang="en-US" sz="3500">
                <a:solidFill>
                  <a:srgbClr val="1EB85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3500">
              <a:solidFill>
                <a:srgbClr val="1EB85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45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6055" y="2165985"/>
            <a:ext cx="1433830" cy="22021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57" name="图像" descr="图像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-186055" y="4225290"/>
            <a:ext cx="1404000" cy="208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" name="Unit 2 _ Using Language">
            <a:hlinkClick r:id="" action="ppaction://media"/>
          </p:cNvPr>
          <p:cNvPicPr/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015220" y="43751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3" dur="2476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/>
        </p:nvSpPr>
        <p:spPr bwMode="auto">
          <a:xfrm>
            <a:off x="1383665" y="1490980"/>
            <a:ext cx="9194165" cy="9118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Listen </a:t>
            </a:r>
            <a:r>
              <a:rPr lang="en-US" altLang="zh-CN" sz="3600" b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again </a:t>
            </a: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to the conversation and complete the chart below.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83348" y="2494598"/>
          <a:ext cx="8979535" cy="415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620"/>
                <a:gridCol w="4119880"/>
                <a:gridCol w="3074035"/>
              </a:tblGrid>
              <a:tr h="579120">
                <a:tc>
                  <a:txBody>
                    <a:bodyPr/>
                    <a:lstStyle/>
                    <a:p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rgbClr val="1F02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1</a:t>
                      </a:r>
                      <a:endParaRPr lang="zh-CN" altLang="en-US" sz="3200" b="1" dirty="0">
                        <a:solidFill>
                          <a:srgbClr val="1F02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rgbClr val="1F02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2</a:t>
                      </a:r>
                      <a:endParaRPr lang="zh-CN" altLang="en-US" sz="3200" b="1" dirty="0">
                        <a:solidFill>
                          <a:srgbClr val="1F02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Cue</a:t>
                      </a:r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1625">
                <a:tc>
                  <a:txBody>
                    <a:bodyPr/>
                    <a:lstStyle/>
                    <a:p>
                      <a:pPr algn="ctr"/>
                      <a:endParaRPr lang="en-US" altLang="zh-CN" sz="3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Routine</a:t>
                      </a:r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Advice</a:t>
                      </a:r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938270" y="3271838"/>
            <a:ext cx="3178175" cy="4502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28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to bed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27400" y="5626100"/>
            <a:ext cx="4071938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28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keep phone in room so you won’t pick it up before bed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99655" y="5657215"/>
            <a:ext cx="3178175" cy="808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28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 outside for just 5 minutes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89228" y="3113405"/>
            <a:ext cx="2286000" cy="808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28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Finishing dinner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13810" y="4494213"/>
            <a:ext cx="3178175" cy="808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2800"/>
              </a:lnSpc>
            </a:pPr>
            <a:r>
              <a:rPr lang="en-US" altLang="zh-CN" sz="32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picking up the phone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33030" y="4227195"/>
            <a:ext cx="23990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pic</a:t>
            </a:r>
            <a:r>
              <a:rPr lang="en-US" altLang="zh-CN" sz="32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king up the phone</a:t>
            </a:r>
            <a:endParaRPr lang="en-US" altLang="zh-CN" sz="3200" b="1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稻壳儿搜索;幻雨工作室_2"/>
          <p:cNvSpPr>
            <a:spLocks noChangeArrowheads="1"/>
          </p:cNvSpPr>
          <p:nvPr/>
        </p:nvSpPr>
        <p:spPr bwMode="auto">
          <a:xfrm>
            <a:off x="519703" y="-20958"/>
            <a:ext cx="1306286" cy="1302848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buFontTx/>
              <a:buNone/>
            </a:pPr>
            <a:endParaRPr lang="zh-CN" altLang="en-US" sz="2000">
              <a:solidFill>
                <a:srgbClr val="7AABA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稻壳儿搜索;幻雨工作室_3"/>
          <p:cNvSpPr txBox="1">
            <a:spLocks noChangeArrowheads="1"/>
          </p:cNvSpPr>
          <p:nvPr/>
        </p:nvSpPr>
        <p:spPr bwMode="auto">
          <a:xfrm>
            <a:off x="519449" y="169436"/>
            <a:ext cx="126107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sz="5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endParaRPr lang="en-US" sz="54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稻壳儿搜索;幻雨工作室_1"/>
          <p:cNvSpPr txBox="1"/>
          <p:nvPr/>
        </p:nvSpPr>
        <p:spPr>
          <a:xfrm>
            <a:off x="2256473" y="231494"/>
            <a:ext cx="579056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spcBef>
                <a:spcPct val="0"/>
              </a:spcBef>
            </a:pP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Listening for the details</a:t>
            </a:r>
            <a:r>
              <a:rPr lang="en-US" sz="4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280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7" name="Unit 2 _ Using Languag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32060" y="23177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0" dur="2476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" grpId="0" bldLvl="0" animBg="1"/>
      <p:bldP spid="9" grpId="0"/>
      <p:bldP spid="10" grpId="0"/>
      <p:bldP spid="11" grpId="0"/>
      <p:bldP spid="14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792606" y="855980"/>
            <a:ext cx="78790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ClrTx/>
              <a:buSzTx/>
              <a:buFontTx/>
            </a:pPr>
            <a:r>
              <a:rPr lang="en-US" altLang="zh-CN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Activity 3: Language focus One</a:t>
            </a:r>
            <a:endParaRPr lang="en-US" altLang="zh-CN" sz="4000" b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4100" y="1647190"/>
            <a:ext cx="9355455" cy="24250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31800" marR="0" lvl="0" indent="-43180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S1: </a:t>
            </a:r>
            <a:r>
              <a:rPr lang="en-US" altLang="zh-CN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Hello. </a:t>
            </a:r>
            <a:r>
              <a:rPr lang="en-US" altLang="zh-CN"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 have trouble sleeping.</a:t>
            </a:r>
            <a:r>
              <a:rPr lang="en-US" altLang="zh-CN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It often takes me a long time to fall asleep at night. It’s affecting my schoolwork because I’m always tired in the daytime.</a:t>
            </a:r>
            <a:endParaRPr lang="en-US" altLang="zh-CN" b="1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31800" marR="0" lvl="0" indent="-43180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b="1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31800" marR="0" lvl="0" indent="-43180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S2: </a:t>
            </a:r>
            <a:r>
              <a:rPr lang="en-US" altLang="zh-CN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Hi.</a:t>
            </a:r>
            <a:r>
              <a:rPr lang="en-US" altLang="zh-CN"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I feel depressed about being a little overweight. </a:t>
            </a:r>
            <a:r>
              <a:rPr lang="en-US" altLang="zh-CN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 want to exercise every night after dinner, but I always just pick up my phone. What can I do?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31800" marR="0" lvl="0" indent="-43180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180" name="What sentences are used to express problems?"/>
          <p:cNvSpPr/>
          <p:nvPr/>
        </p:nvSpPr>
        <p:spPr>
          <a:xfrm>
            <a:off x="2838450" y="3345815"/>
            <a:ext cx="6370955" cy="2982595"/>
          </a:xfrm>
          <a:prstGeom prst="pentagon">
            <a:avLst/>
          </a:prstGeom>
          <a:blipFill>
            <a:blip r:embed="rId1"/>
            <a:stretch>
              <a:fillRect/>
            </a:stretch>
          </a:blipFill>
          <a:ln w="12700">
            <a:miter lim="400000"/>
          </a:ln>
        </p:spPr>
        <p:txBody>
          <a:bodyPr lIns="25400" tIns="25400" rIns="25400" bIns="25400" anchor="ctr"/>
          <a:lstStyle>
            <a:lvl1pPr>
              <a:defRPr sz="8400" b="1">
                <a:solidFill>
                  <a:srgbClr val="F5F8EB"/>
                </a:solidFill>
              </a:defRPr>
            </a:lvl1pPr>
          </a:lstStyle>
          <a:p>
            <a:r>
              <a:rPr sz="3600">
                <a:solidFill>
                  <a:schemeClr val="bg1"/>
                </a:solidFill>
              </a:rPr>
              <a:t>What sentences are used to</a:t>
            </a:r>
            <a:r>
              <a:rPr lang="en-US" sz="3600">
                <a:solidFill>
                  <a:schemeClr val="bg1"/>
                </a:solidFill>
              </a:rPr>
              <a:t> </a:t>
            </a:r>
            <a:r>
              <a:rPr sz="3600">
                <a:solidFill>
                  <a:schemeClr val="bg1"/>
                </a:solidFill>
              </a:rPr>
              <a:t>expres</a:t>
            </a:r>
            <a:r>
              <a:rPr lang="en-US" sz="3600">
                <a:solidFill>
                  <a:schemeClr val="bg1"/>
                </a:solidFill>
              </a:rPr>
              <a:t>s </a:t>
            </a:r>
            <a:r>
              <a:rPr sz="3600">
                <a:solidFill>
                  <a:schemeClr val="bg1"/>
                </a:solidFill>
              </a:rPr>
              <a:t>problems?</a:t>
            </a:r>
            <a:endParaRPr sz="3600">
              <a:solidFill>
                <a:schemeClr val="bg1"/>
              </a:solidFill>
            </a:endParaRPr>
          </a:p>
        </p:txBody>
      </p:sp>
      <p:pic>
        <p:nvPicPr>
          <p:cNvPr id="181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620" y="3890645"/>
            <a:ext cx="2786380" cy="27559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82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0645"/>
            <a:ext cx="2642870" cy="257175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Expressions"/>
          <p:cNvSpPr txBox="1"/>
          <p:nvPr/>
        </p:nvSpPr>
        <p:spPr>
          <a:xfrm>
            <a:off x="4037075" y="479235"/>
            <a:ext cx="3434080" cy="72771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6100" b="1">
                <a:solidFill>
                  <a:srgbClr val="F5F8EB"/>
                </a:solidFill>
              </a:defRPr>
            </a:lvl1pPr>
          </a:lstStyle>
          <a:p>
            <a:r>
              <a:rPr sz="4400"/>
              <a:t>Expressions </a:t>
            </a:r>
            <a:endParaRPr sz="4400"/>
          </a:p>
        </p:txBody>
      </p:sp>
      <p:sp>
        <p:nvSpPr>
          <p:cNvPr id="185" name="I am having a lot of trouble with …"/>
          <p:cNvSpPr txBox="1"/>
          <p:nvPr/>
        </p:nvSpPr>
        <p:spPr>
          <a:xfrm>
            <a:off x="2191227" y="1581309"/>
            <a:ext cx="7238365" cy="5581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5600" b="1">
                <a:solidFill>
                  <a:srgbClr val="F5F8EB"/>
                </a:solidFill>
              </a:defRPr>
            </a:lvl1pPr>
          </a:lstStyle>
          <a:p>
            <a:r>
              <a:rPr sz="33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having a lot of trouble </a:t>
            </a:r>
            <a:r>
              <a:rPr lang="en-US" sz="33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sz="33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sz="330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6" name="My biggest headache is…."/>
          <p:cNvSpPr txBox="1"/>
          <p:nvPr/>
        </p:nvSpPr>
        <p:spPr>
          <a:xfrm>
            <a:off x="2328122" y="2537405"/>
            <a:ext cx="5335270" cy="5581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5600" b="1">
                <a:solidFill>
                  <a:srgbClr val="F5F8EB"/>
                </a:solidFill>
              </a:defRPr>
            </a:lvl1pPr>
          </a:lstStyle>
          <a:p>
            <a:r>
              <a:rPr sz="33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biggest headache is….</a:t>
            </a:r>
            <a:endParaRPr sz="330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7" name="For me, …. is my biggest problem"/>
          <p:cNvSpPr txBox="1"/>
          <p:nvPr/>
        </p:nvSpPr>
        <p:spPr>
          <a:xfrm>
            <a:off x="2201633" y="3493500"/>
            <a:ext cx="7026910" cy="5581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5600" b="1">
                <a:solidFill>
                  <a:srgbClr val="F5F8EB"/>
                </a:solidFill>
              </a:defRPr>
            </a:lvl1pPr>
          </a:lstStyle>
          <a:p>
            <a:r>
              <a:rPr sz="33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me, …. is my biggest problem</a:t>
            </a:r>
            <a:endParaRPr sz="330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8" name="Can you think of other expressions?"/>
          <p:cNvSpPr/>
          <p:nvPr/>
        </p:nvSpPr>
        <p:spPr>
          <a:xfrm>
            <a:off x="6827750" y="4386506"/>
            <a:ext cx="5021117" cy="2020623"/>
          </a:xfrm>
          <a:prstGeom prst="wedgeEllipseCallout">
            <a:avLst>
              <a:gd name="adj1" fmla="val -52663"/>
              <a:gd name="adj2" fmla="val 31626"/>
            </a:avLst>
          </a:prstGeom>
          <a:blipFill>
            <a:blip r:embed="rId1"/>
            <a:stretch>
              <a:fillRect/>
            </a:stretch>
          </a:blipFill>
          <a:ln w="12700">
            <a:miter lim="400000"/>
          </a:ln>
        </p:spPr>
        <p:txBody>
          <a:bodyPr lIns="25400" tIns="25400" rIns="25400" bIns="25400" anchor="ctr"/>
          <a:lstStyle>
            <a:lvl1pPr>
              <a:defRPr sz="6600" b="1">
                <a:solidFill>
                  <a:srgbClr val="F5F8EB"/>
                </a:solidFill>
              </a:defRPr>
            </a:lvl1pPr>
          </a:lstStyle>
          <a:p>
            <a:r>
              <a:rPr sz="3300">
                <a:solidFill>
                  <a:schemeClr val="tx2">
                    <a:lumMod val="50000"/>
                  </a:schemeClr>
                </a:solidFill>
              </a:rPr>
              <a:t>Can you think of other expressions?</a:t>
            </a:r>
            <a:endParaRPr sz="33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9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0" y="4386656"/>
            <a:ext cx="4916776" cy="232264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bldLvl="0" animBg="1" advAuto="0"/>
      <p:bldP spid="185" grpId="1" bldLvl="0" animBg="1" advAuto="0"/>
      <p:bldP spid="186" grpId="2" bldLvl="0" animBg="1" advAuto="0"/>
      <p:bldP spid="188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400,&quot;width&quot;:10460}"/>
</p:tagLst>
</file>

<file path=ppt/tags/tag2.xml><?xml version="1.0" encoding="utf-8"?>
<p:tagLst xmlns:p="http://schemas.openxmlformats.org/presentationml/2006/main">
  <p:tag name="KSO_WM_DIAGRAM_GROUP_CODE" val="l1-1"/>
  <p:tag name="KSO_WM_TAG_VERSION" val="1.0"/>
  <p:tag name="KSO_WM_TEMPLATE_CATEGORY" val="diagram"/>
  <p:tag name="KSO_WM_TEMPLATE_INDEX" val="2016894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168940_4*l_h_i*1_1_2"/>
  <p:tag name="KSO_WM_UNIT_LAYERLEVEL" val="1_1_1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DIAGRAM_GROUP_CODE" val="l1-1"/>
  <p:tag name="KSO_WM_TAG_VERSION" val="1.0"/>
  <p:tag name="KSO_WM_TEMPLATE_CATEGORY" val="diagram"/>
  <p:tag name="KSO_WM_TEMPLATE_INDEX" val="20168940"/>
  <p:tag name="KSO_WM_UNIT_COMPATIBLE" val="0"/>
  <p:tag name="KSO_WM_UNIT_DIAGRAM_ISNUMVISUAL" val="0"/>
  <p:tag name="KSO_WM_UNIT_DIAGRAM_ISREFERUNIT" val="0"/>
  <p:tag name="KSO_WM_UNIT_HIGHLIGHT" val="0"/>
  <p:tag name="KSO_WM_UNIT_ID" val="diagram20168940_4*l_h_g*1_1_1"/>
  <p:tag name="KSO_WM_UNIT_LAYERLEVEL" val="1_1_1"/>
  <p:tag name="KSO_WM_UNIT_NOCLEAR" val="0"/>
  <p:tag name="KSO_WM_UNIT_PRESET_TEXT" val="添加标题"/>
  <p:tag name="KSO_WM_UNIT_RELATE_UNITID" val="diagram20168940_4*l_h_f*1_1_1"/>
  <p:tag name="KSO_WM_UNIT_TEXT_FILL_FORE_SCHEMECOLOR_INDEX" val="14"/>
  <p:tag name="KSO_WM_UNIT_TEXT_FILL_TYPE" val="1"/>
  <p:tag name="KSO_WM_UNIT_VALUE" val="4"/>
</p:tagLst>
</file>

<file path=ppt/tags/tag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68940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HIGHLIGHT" val="0"/>
  <p:tag name="KSO_WM_UNIT_ID" val="diagram20168940_4*l_h_i*1_4_2"/>
  <p:tag name="KSO_WM_UNIT_INDEX" val="1_4_2"/>
  <p:tag name="KSO_WM_UNIT_LAYERLEVEL" val="1_1_1"/>
  <p:tag name="KSO_WM_UNIT_TEXT_FILL_FORE_SCHEMECOLOR_INDEX" val="2"/>
  <p:tag name="KSO_WM_UNIT_TEXT_FILL_TYPE" val="1"/>
  <p:tag name="KSO_WM_UNIT_TYPE" val="l_h_i"/>
</p:tagLst>
</file>

<file path=ppt/tags/tag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68940"/>
  <p:tag name="KSO_WM_UNIT_COMPATIBLE" val="0"/>
  <p:tag name="KSO_WM_UNIT_DIAGRAM_ISNUMVISUAL" val="0"/>
  <p:tag name="KSO_WM_UNIT_DIAGRAM_ISREFERUNIT" val="0"/>
  <p:tag name="KSO_WM_UNIT_HIGHLIGHT" val="0"/>
  <p:tag name="KSO_WM_UNIT_ID" val="diagram20168940_4*l_h_g*1_4_1"/>
  <p:tag name="KSO_WM_UNIT_INDEX" val="1_4_1"/>
  <p:tag name="KSO_WM_UNIT_LAYERLEVEL" val="1_1_1"/>
  <p:tag name="KSO_WM_UNIT_NOCLEAR" val="0"/>
  <p:tag name="KSO_WM_UNIT_PRESET_TEXT" val="添加标题"/>
  <p:tag name="KSO_WM_UNIT_RELATE_UNITID" val="diagram20168940_4*l_h_f*1_4_1"/>
  <p:tag name="KSO_WM_UNIT_TEXT_FILL_FORE_SCHEMECOLOR_INDEX" val="14"/>
  <p:tag name="KSO_WM_UNIT_TEXT_FILL_TYPE" val="1"/>
  <p:tag name="KSO_WM_UNIT_TYPE" val="l_h_g"/>
  <p:tag name="KSO_WM_UNIT_VALUE" val="4"/>
</p:tagLst>
</file>

<file path=ppt/tags/tag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68940"/>
  <p:tag name="KSO_WM_UNIT_COMPATIBLE" val="0"/>
  <p:tag name="KSO_WM_UNIT_DIAGRAM_ISNUMVISUAL" val="0"/>
  <p:tag name="KSO_WM_UNIT_DIAGRAM_ISREFERUNIT" val="0"/>
  <p:tag name="KSO_WM_UNIT_HIGHLIGHT" val="0"/>
  <p:tag name="KSO_WM_UNIT_ID" val="diagram20168940_4*l_h_a*1_1_1"/>
  <p:tag name="KSO_WM_UNIT_INDEX" val="1_1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5"/>
  <p:tag name="KSO_WM_UNIT_TEXT_FILL_TYPE" val="1"/>
  <p:tag name="KSO_WM_UNIT_TYPE" val="l_h_a"/>
  <p:tag name="KSO_WM_UNIT_VALUE" val="18"/>
</p:tagLst>
</file>

<file path=ppt/tags/tag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68940"/>
  <p:tag name="KSO_WM_UNIT_COMPATIBLE" val="0"/>
  <p:tag name="KSO_WM_UNIT_DIAGRAM_ISNUMVISUAL" val="0"/>
  <p:tag name="KSO_WM_UNIT_DIAGRAM_ISREFERUNIT" val="0"/>
  <p:tag name="KSO_WM_UNIT_HIGHLIGHT" val="0"/>
  <p:tag name="KSO_WM_UNIT_ID" val="diagram20168940_4*l_h_a*1_4_1"/>
  <p:tag name="KSO_WM_UNIT_INDEX" val="1_4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8"/>
  <p:tag name="KSO_WM_UNIT_TEXT_FILL_TYPE" val="1"/>
  <p:tag name="KSO_WM_UNIT_TYPE" val="l_h_a"/>
  <p:tag name="KSO_WM_UNIT_VALUE" val="18"/>
</p:tagLst>
</file>

<file path=ppt/tags/tag8.xml><?xml version="1.0" encoding="utf-8"?>
<p:tagLst xmlns:p="http://schemas.openxmlformats.org/presentationml/2006/main">
  <p:tag name="KSO_WM_UNIT_TABLE_BEAUTIFY" val="smartTable{05392a7f-e827-40d3-9830-576ace3188ca}"/>
</p:tagLst>
</file>

<file path=ppt/tags/tag9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Office 主题​​">
  <a:themeElements>
    <a:clrScheme name="自定义 5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745A"/>
      </a:accent1>
      <a:accent2>
        <a:srgbClr val="4C745A"/>
      </a:accent2>
      <a:accent3>
        <a:srgbClr val="4C745A"/>
      </a:accent3>
      <a:accent4>
        <a:srgbClr val="4C745A"/>
      </a:accent4>
      <a:accent5>
        <a:srgbClr val="4C745A"/>
      </a:accent5>
      <a:accent6>
        <a:srgbClr val="4C745A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5161</Words>
  <Application>WPS 演示</Application>
  <PresentationFormat/>
  <Paragraphs>245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5" baseType="lpstr">
      <vt:lpstr>Arial</vt:lpstr>
      <vt:lpstr>宋体</vt:lpstr>
      <vt:lpstr>Wingdings</vt:lpstr>
      <vt:lpstr>等线</vt:lpstr>
      <vt:lpstr>等线</vt:lpstr>
      <vt:lpstr>Hoefler Text</vt:lpstr>
      <vt:lpstr>Segoe Print</vt:lpstr>
      <vt:lpstr>Verdana</vt:lpstr>
      <vt:lpstr>Century Gothic</vt:lpstr>
      <vt:lpstr>华文新魏</vt:lpstr>
      <vt:lpstr>微软雅黑 Light</vt:lpstr>
      <vt:lpstr>黑体</vt:lpstr>
      <vt:lpstr>Comic Sans MS</vt:lpstr>
      <vt:lpstr>Arial Narrow</vt:lpstr>
      <vt:lpstr>Times New Roman</vt:lpstr>
      <vt:lpstr>微软雅黑</vt:lpstr>
      <vt:lpstr>等线 Light</vt:lpstr>
      <vt:lpstr>Arial Unicode MS</vt:lpstr>
      <vt:lpstr>Calibri</vt:lpstr>
      <vt:lpstr>Impact</vt:lpstr>
      <vt:lpstr>Arial Rounded MT Bold</vt:lpstr>
      <vt:lpstr>幼圆</vt:lpstr>
      <vt:lpstr>YF补 汉仪夏日体</vt:lpstr>
      <vt:lpstr>MS UI Gothic</vt:lpstr>
      <vt:lpstr>Office 主题​​</vt:lpstr>
      <vt:lpstr>                                                    Unit 2 Healthy Lifestyle--- Period 4 Using Language 1 Giving advice on changing bad habits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96</cp:revision>
  <cp:lastPrinted>2021-04-07T09:47:00Z</cp:lastPrinted>
  <dcterms:created xsi:type="dcterms:W3CDTF">2021-04-07T09:47:00Z</dcterms:created>
  <dcterms:modified xsi:type="dcterms:W3CDTF">2022-02-25T03:19:20Z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A0D6F5046EB845449506D476928B5EE9</vt:lpwstr>
  </property>
  <property fmtid="{D5CDD505-2E9C-101B-9397-08002B2CF9AE}" pid="7" name="KSOProductBuildVer">
    <vt:lpwstr>2052-11.1.0.11294</vt:lpwstr>
  </property>
</Properties>
</file>